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74" r:id="rId1"/>
  </p:sldMasterIdLst>
  <p:notesMasterIdLst>
    <p:notesMasterId r:id="rId84"/>
  </p:notesMasterIdLst>
  <p:handoutMasterIdLst>
    <p:handoutMasterId r:id="rId85"/>
  </p:handoutMasterIdLst>
  <p:sldIdLst>
    <p:sldId id="256" r:id="rId2"/>
    <p:sldId id="258" r:id="rId3"/>
    <p:sldId id="288" r:id="rId4"/>
    <p:sldId id="259" r:id="rId5"/>
    <p:sldId id="310" r:id="rId6"/>
    <p:sldId id="311" r:id="rId7"/>
    <p:sldId id="313" r:id="rId8"/>
    <p:sldId id="260" r:id="rId9"/>
    <p:sldId id="261" r:id="rId10"/>
    <p:sldId id="262" r:id="rId11"/>
    <p:sldId id="263" r:id="rId12"/>
    <p:sldId id="264" r:id="rId13"/>
    <p:sldId id="266" r:id="rId14"/>
    <p:sldId id="314" r:id="rId15"/>
    <p:sldId id="268" r:id="rId16"/>
    <p:sldId id="269" r:id="rId17"/>
    <p:sldId id="267" r:id="rId18"/>
    <p:sldId id="270" r:id="rId19"/>
    <p:sldId id="271" r:id="rId20"/>
    <p:sldId id="272" r:id="rId21"/>
    <p:sldId id="290" r:id="rId22"/>
    <p:sldId id="275" r:id="rId23"/>
    <p:sldId id="291" r:id="rId24"/>
    <p:sldId id="292" r:id="rId25"/>
    <p:sldId id="276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328" r:id="rId40"/>
    <p:sldId id="297" r:id="rId41"/>
    <p:sldId id="329" r:id="rId42"/>
    <p:sldId id="330" r:id="rId43"/>
    <p:sldId id="331" r:id="rId44"/>
    <p:sldId id="332" r:id="rId45"/>
    <p:sldId id="333" r:id="rId46"/>
    <p:sldId id="277" r:id="rId47"/>
    <p:sldId id="278" r:id="rId48"/>
    <p:sldId id="274" r:id="rId49"/>
    <p:sldId id="283" r:id="rId50"/>
    <p:sldId id="300" r:id="rId51"/>
    <p:sldId id="349" r:id="rId52"/>
    <p:sldId id="348" r:id="rId53"/>
    <p:sldId id="280" r:id="rId54"/>
    <p:sldId id="294" r:id="rId55"/>
    <p:sldId id="279" r:id="rId56"/>
    <p:sldId id="334" r:id="rId57"/>
    <p:sldId id="293" r:id="rId58"/>
    <p:sldId id="336" r:id="rId59"/>
    <p:sldId id="337" r:id="rId60"/>
    <p:sldId id="338" r:id="rId61"/>
    <p:sldId id="339" r:id="rId62"/>
    <p:sldId id="340" r:id="rId63"/>
    <p:sldId id="341" r:id="rId64"/>
    <p:sldId id="342" r:id="rId65"/>
    <p:sldId id="335" r:id="rId66"/>
    <p:sldId id="295" r:id="rId67"/>
    <p:sldId id="307" r:id="rId68"/>
    <p:sldId id="301" r:id="rId69"/>
    <p:sldId id="302" r:id="rId70"/>
    <p:sldId id="304" r:id="rId71"/>
    <p:sldId id="303" r:id="rId72"/>
    <p:sldId id="306" r:id="rId73"/>
    <p:sldId id="305" r:id="rId74"/>
    <p:sldId id="343" r:id="rId75"/>
    <p:sldId id="345" r:id="rId76"/>
    <p:sldId id="344" r:id="rId77"/>
    <p:sldId id="284" r:id="rId78"/>
    <p:sldId id="308" r:id="rId79"/>
    <p:sldId id="350" r:id="rId80"/>
    <p:sldId id="346" r:id="rId81"/>
    <p:sldId id="347" r:id="rId82"/>
    <p:sldId id="298" r:id="rId83"/>
  </p:sldIdLst>
  <p:sldSz cx="9144000" cy="6858000" type="screen4x3"/>
  <p:notesSz cx="9290050" cy="7004050"/>
  <p:embeddedFontLst>
    <p:embeddedFont>
      <p:font typeface="Calibri Light" panose="020F0302020204030204" pitchFamily="34" charset="0"/>
      <p:regular r:id="rId86"/>
      <p:italic r:id="rId87"/>
    </p:embeddedFont>
    <p:embeddedFont>
      <p:font typeface="Calibri" panose="020F0502020204030204" pitchFamily="34" charset="0"/>
      <p:regular r:id="rId88"/>
      <p:bold r:id="rId89"/>
      <p:italic r:id="rId90"/>
      <p:boldItalic r:id="rId9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9933"/>
    <a:srgbClr val="663300"/>
    <a:srgbClr val="A50021"/>
    <a:srgbClr val="CC3300"/>
    <a:srgbClr val="FFFF00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7123" autoAdjust="0"/>
  </p:normalViewPr>
  <p:slideViewPr>
    <p:cSldViewPr>
      <p:cViewPr varScale="1">
        <p:scale>
          <a:sx n="39" d="100"/>
          <a:sy n="39" d="100"/>
        </p:scale>
        <p:origin x="67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3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89" Type="http://schemas.openxmlformats.org/officeDocument/2006/relationships/font" Target="fonts/font4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font" Target="fonts/font2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font" Target="fonts/font5.fntdata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font" Target="fonts/font3.fntdata"/><Relationship Id="rId9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1.fntdata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59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4150" y="0"/>
            <a:ext cx="40259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3213"/>
            <a:ext cx="40259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4150" y="6653213"/>
            <a:ext cx="40259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</a:defRPr>
            </a:lvl1pPr>
          </a:lstStyle>
          <a:p>
            <a:fld id="{0CBE5A6B-F0A2-480F-A978-91919A014E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99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59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2563" y="0"/>
            <a:ext cx="40259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47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4013" y="525463"/>
            <a:ext cx="3502025" cy="2625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7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8688" y="3327400"/>
            <a:ext cx="7432675" cy="31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3213"/>
            <a:ext cx="40259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47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2563" y="6653213"/>
            <a:ext cx="40259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D3AFECC5-9B35-4BF8-83D3-2D7A3B2BF8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808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pnotebook.com/ID139.htm" TargetMode="External"/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fpnotebook.com/ID155.htm" TargetMode="External"/><Relationship Id="rId4" Type="http://schemas.openxmlformats.org/officeDocument/2006/relationships/hyperlink" Target="http://www.fpnotebook.com/ID143.htm" TargetMode="External"/></Relationships>
</file>

<file path=ppt/notesSlides/_rels/notes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pnotebook.com/ID180.htm" TargetMode="External"/><Relationship Id="rId3" Type="http://schemas.openxmlformats.org/officeDocument/2006/relationships/hyperlink" Target="http://www.fpnotebook.com/LUN153.htm" TargetMode="External"/><Relationship Id="rId7" Type="http://schemas.openxmlformats.org/officeDocument/2006/relationships/hyperlink" Target="http://www.fpnotebook.com/LUN127.htm" TargetMode="External"/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fpnotebook.com/ID174.htm" TargetMode="External"/><Relationship Id="rId5" Type="http://schemas.openxmlformats.org/officeDocument/2006/relationships/hyperlink" Target="http://www.fpnotebook.com/ID179.htm" TargetMode="External"/><Relationship Id="rId4" Type="http://schemas.openxmlformats.org/officeDocument/2006/relationships/hyperlink" Target="http://www.fpnotebook.com/ID162.htm" TargetMode="External"/><Relationship Id="rId9" Type="http://schemas.openxmlformats.org/officeDocument/2006/relationships/hyperlink" Target="http://www.fpnotebook.com/ID139.htm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ippocrates.ouhsc.edu/showcase/Clinical/C.S.PNEUMOTHORAX/Pneumothorax_hi-lited_475x650.jpg" TargetMode="External"/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FECC5-9B35-4BF8-83D3-2D7A3B2BF80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20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AB8FD2-8896-4573-B4CF-052F10F478C6}" type="slidenum">
              <a:rPr lang="en-US"/>
              <a:pPr/>
              <a:t>57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Widened mediastinum; concern for aortic injury (s/p airplane crash)</a:t>
            </a:r>
          </a:p>
        </p:txBody>
      </p:sp>
    </p:spTree>
    <p:extLst>
      <p:ext uri="{BB962C8B-B14F-4D97-AF65-F5344CB8AC3E}">
        <p14:creationId xmlns:p14="http://schemas.microsoft.com/office/powerpoint/2010/main" val="2626403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9C289-4352-4689-8D7A-D7A1F2B63F41}" type="slidenum">
              <a:rPr lang="en-US"/>
              <a:pPr/>
              <a:t>66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explain the prominence of the right atrium on this AP radiograph :</a:t>
            </a:r>
          </a:p>
          <a:p>
            <a:r>
              <a:rPr lang="en-US"/>
              <a:t>The patient was rotated to their right (left shoulder forward) when the film was taken </a:t>
            </a:r>
          </a:p>
        </p:txBody>
      </p:sp>
    </p:spTree>
    <p:extLst>
      <p:ext uri="{BB962C8B-B14F-4D97-AF65-F5344CB8AC3E}">
        <p14:creationId xmlns:p14="http://schemas.microsoft.com/office/powerpoint/2010/main" val="2310576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8C0E9E-91A9-43A0-BF99-3073499A3C58}" type="slidenum">
              <a:rPr lang="en-US"/>
              <a:pPr/>
              <a:t>67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There is dilatation of the main pulmonary artery with decreased peripheral vascular markings. </a:t>
            </a:r>
          </a:p>
        </p:txBody>
      </p:sp>
    </p:spTree>
    <p:extLst>
      <p:ext uri="{BB962C8B-B14F-4D97-AF65-F5344CB8AC3E}">
        <p14:creationId xmlns:p14="http://schemas.microsoft.com/office/powerpoint/2010/main" val="1690685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6CDC5B-2147-49A7-B3C7-86D7C9417EC6}" type="slidenum">
              <a:rPr lang="en-US"/>
              <a:pPr/>
              <a:t>68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Bilateral aspiration pna</a:t>
            </a:r>
          </a:p>
          <a:p>
            <a:r>
              <a:rPr lang="en-US" b="1"/>
              <a:t>Management: Antibiotics</a:t>
            </a:r>
            <a:r>
              <a:rPr lang="en-US"/>
              <a:t> </a:t>
            </a:r>
          </a:p>
          <a:p>
            <a:r>
              <a:rPr lang="en-US"/>
              <a:t>First Line </a:t>
            </a:r>
          </a:p>
          <a:p>
            <a:pPr lvl="1"/>
            <a:r>
              <a:rPr lang="en-US">
                <a:hlinkClick r:id="rId3"/>
              </a:rPr>
              <a:t>Clindamycin</a:t>
            </a:r>
            <a:r>
              <a:rPr lang="en-US"/>
              <a:t> 450-900 mg IV q8 hours </a:t>
            </a:r>
          </a:p>
          <a:p>
            <a:r>
              <a:rPr lang="en-US"/>
              <a:t>Alternative </a:t>
            </a:r>
          </a:p>
          <a:p>
            <a:pPr lvl="1"/>
            <a:r>
              <a:rPr lang="en-US">
                <a:hlinkClick r:id="rId4"/>
              </a:rPr>
              <a:t>Cefoxitin</a:t>
            </a:r>
            <a:r>
              <a:rPr lang="en-US"/>
              <a:t> 2 grams IV q8 hours </a:t>
            </a:r>
          </a:p>
          <a:p>
            <a:pPr lvl="1"/>
            <a:r>
              <a:rPr lang="en-US">
                <a:hlinkClick r:id="rId5"/>
              </a:rPr>
              <a:t>Ticarcillin</a:t>
            </a:r>
            <a:r>
              <a:rPr lang="en-US"/>
              <a:t>-Clavulanate (</a:t>
            </a:r>
            <a:r>
              <a:rPr lang="en-US">
                <a:hlinkClick r:id="rId5"/>
              </a:rPr>
              <a:t>Timentin</a:t>
            </a:r>
            <a:r>
              <a:rPr lang="en-US"/>
              <a:t>) 3.1 grams IV q6h </a:t>
            </a:r>
          </a:p>
          <a:p>
            <a:pPr lvl="1"/>
            <a:r>
              <a:rPr lang="en-US">
                <a:hlinkClick r:id="rId5"/>
              </a:rPr>
              <a:t>Piperacillin</a:t>
            </a:r>
            <a:r>
              <a:rPr lang="en-US"/>
              <a:t>-Tazobactam (Zosyn) 3.375 g IV q6 hours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84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D9512-74ED-4A20-9262-E9E603AA8C68}" type="slidenum">
              <a:rPr lang="en-US"/>
              <a:pPr/>
              <a:t>69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/>
              <a:t>Diffuse bilateral </a:t>
            </a:r>
            <a:r>
              <a:rPr lang="en-US">
                <a:hlinkClick r:id="rId3"/>
              </a:rPr>
              <a:t>Interstitial Infiltrate</a:t>
            </a:r>
            <a:r>
              <a:rPr lang="en-US"/>
              <a:t>s (80-95%) :  </a:t>
            </a:r>
            <a:r>
              <a:rPr lang="en-US" b="1"/>
              <a:t>Pneumocystis carinii Pneumonia</a:t>
            </a:r>
            <a:r>
              <a:rPr lang="en-US"/>
              <a:t> </a:t>
            </a:r>
          </a:p>
          <a:p>
            <a:pPr marL="228600" indent="-228600"/>
            <a:r>
              <a:rPr lang="en-US" b="1"/>
              <a:t>Management: Antibiotics</a:t>
            </a:r>
            <a:r>
              <a:rPr lang="en-US"/>
              <a:t> </a:t>
            </a:r>
          </a:p>
          <a:p>
            <a:pPr marL="228600" indent="-228600"/>
            <a:r>
              <a:rPr lang="en-US"/>
              <a:t>First Line treatment </a:t>
            </a:r>
          </a:p>
          <a:p>
            <a:pPr marL="685800" lvl="1" indent="-228600"/>
            <a:r>
              <a:rPr lang="en-US">
                <a:hlinkClick r:id="rId4"/>
              </a:rPr>
              <a:t>Bactrim</a:t>
            </a:r>
            <a:r>
              <a:rPr lang="en-US"/>
              <a:t> PO or IV (15 mg/kg of trimethoprim/day) </a:t>
            </a:r>
          </a:p>
          <a:p>
            <a:pPr marL="1143000" lvl="2" indent="-228600"/>
            <a:r>
              <a:rPr lang="en-US"/>
              <a:t>Adverse reactions occur in 40-60% within 3 weeks </a:t>
            </a:r>
          </a:p>
          <a:p>
            <a:pPr marL="228600" indent="-228600"/>
            <a:r>
              <a:rPr lang="en-US"/>
              <a:t>Other agents (</a:t>
            </a:r>
            <a:r>
              <a:rPr lang="en-US">
                <a:hlinkClick r:id="rId4"/>
              </a:rPr>
              <a:t>Bactrim</a:t>
            </a:r>
            <a:r>
              <a:rPr lang="en-US"/>
              <a:t> intolerance) </a:t>
            </a:r>
          </a:p>
          <a:p>
            <a:pPr marL="685800" lvl="1" indent="-228600"/>
            <a:r>
              <a:rPr lang="en-US">
                <a:hlinkClick r:id="rId5"/>
              </a:rPr>
              <a:t>Pentamidine</a:t>
            </a:r>
            <a:r>
              <a:rPr lang="en-US"/>
              <a:t> 4 mg/kg/day IV or IM </a:t>
            </a:r>
          </a:p>
          <a:p>
            <a:pPr marL="685800" lvl="1" indent="-228600"/>
            <a:r>
              <a:rPr lang="en-US">
                <a:hlinkClick r:id="rId6"/>
              </a:rPr>
              <a:t>Atovaquone</a:t>
            </a:r>
            <a:r>
              <a:rPr lang="en-US"/>
              <a:t> 750 mg PO bid </a:t>
            </a:r>
          </a:p>
          <a:p>
            <a:pPr marL="685800" lvl="1" indent="-228600"/>
            <a:r>
              <a:rPr lang="en-US">
                <a:hlinkClick r:id="rId7"/>
              </a:rPr>
              <a:t>Dapsone</a:t>
            </a:r>
            <a:r>
              <a:rPr lang="en-US"/>
              <a:t> and Trimethoprim </a:t>
            </a:r>
          </a:p>
          <a:p>
            <a:pPr marL="1143000" lvl="2" indent="-228600"/>
            <a:r>
              <a:rPr lang="en-US"/>
              <a:t>Indicated for mild-moderate Pneumocystis </a:t>
            </a:r>
          </a:p>
          <a:p>
            <a:pPr marL="1143000" lvl="2" indent="-228600"/>
            <a:r>
              <a:rPr lang="en-US"/>
              <a:t>Fewer dose limiting adverse reactions </a:t>
            </a:r>
          </a:p>
          <a:p>
            <a:pPr marL="685800" lvl="1" indent="-228600"/>
            <a:r>
              <a:rPr lang="en-US">
                <a:hlinkClick r:id="rId8"/>
              </a:rPr>
              <a:t>Primaquine</a:t>
            </a:r>
            <a:r>
              <a:rPr lang="en-US"/>
              <a:t> and </a:t>
            </a:r>
            <a:r>
              <a:rPr lang="en-US">
                <a:hlinkClick r:id="rId9"/>
              </a:rPr>
              <a:t>Clindamycin</a:t>
            </a:r>
            <a:r>
              <a:rPr lang="en-US"/>
              <a:t> </a:t>
            </a:r>
          </a:p>
          <a:p>
            <a:pPr marL="1143000" lvl="2" indent="-228600"/>
            <a:r>
              <a:rPr lang="en-US"/>
              <a:t>Indicated for intolerance for other regimens </a:t>
            </a:r>
          </a:p>
          <a:p>
            <a:pPr marL="228600" indent="-2286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00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1F39B4-9ADC-457F-BD51-D9F09271270E}" type="slidenum">
              <a:rPr lang="en-US"/>
              <a:pPr/>
              <a:t>70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/>
              <a:t>LUL pna</a:t>
            </a:r>
          </a:p>
        </p:txBody>
      </p:sp>
    </p:spTree>
    <p:extLst>
      <p:ext uri="{BB962C8B-B14F-4D97-AF65-F5344CB8AC3E}">
        <p14:creationId xmlns:p14="http://schemas.microsoft.com/office/powerpoint/2010/main" val="4093468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B6B2B6-F958-40EF-8426-0B901380AEE7}" type="slidenum">
              <a:rPr lang="en-US"/>
              <a:pPr/>
              <a:t>71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Severe pulmonary TB</a:t>
            </a:r>
          </a:p>
        </p:txBody>
      </p:sp>
    </p:spTree>
    <p:extLst>
      <p:ext uri="{BB962C8B-B14F-4D97-AF65-F5344CB8AC3E}">
        <p14:creationId xmlns:p14="http://schemas.microsoft.com/office/powerpoint/2010/main" val="22649509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48A6B6-E834-422A-A252-817C91A469F0}" type="slidenum">
              <a:rPr lang="en-US"/>
              <a:pPr/>
              <a:t>72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chest x-ray shows a shadow in the left lung, which was later diagnosed as lung cancer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740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97F959-19CE-4F14-BDAE-E422FA589F5C}" type="slidenum">
              <a:rPr lang="en-US"/>
              <a:pPr/>
              <a:t>73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Cardiomegaly and pulmonary congestion with fluid in horizontal fissure.</a:t>
            </a:r>
          </a:p>
        </p:txBody>
      </p:sp>
    </p:spTree>
    <p:extLst>
      <p:ext uri="{BB962C8B-B14F-4D97-AF65-F5344CB8AC3E}">
        <p14:creationId xmlns:p14="http://schemas.microsoft.com/office/powerpoint/2010/main" val="11114279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324AC6-CA0E-4107-BC11-F42BC03CD8E1}" type="slidenum">
              <a:rPr lang="en-US"/>
              <a:pPr/>
              <a:t>78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point is to read radiographs SYSTEMATICALLY.</a:t>
            </a:r>
          </a:p>
          <a:p>
            <a:endParaRPr lang="en-US"/>
          </a:p>
          <a:p>
            <a:r>
              <a:rPr lang="en-US"/>
              <a:t>FYI: residents must review all X-rays and EKGs with a faculty member</a:t>
            </a:r>
          </a:p>
        </p:txBody>
      </p:sp>
    </p:spTree>
    <p:extLst>
      <p:ext uri="{BB962C8B-B14F-4D97-AF65-F5344CB8AC3E}">
        <p14:creationId xmlns:p14="http://schemas.microsoft.com/office/powerpoint/2010/main" val="2474040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BD9BF2-4FBB-4D7B-9A10-8C8F3073C94C}" type="slidenum">
              <a:rPr lang="en-US"/>
              <a:pPr/>
              <a:t>46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 view of a patient with right middle lobe pneumonia, showing consolidation of the right middle lobe and loss of the right heart silhouette. </a:t>
            </a:r>
          </a:p>
          <a:p>
            <a:r>
              <a:rPr lang="en-US"/>
              <a:t>Lateral view of the same patient. The right middle lobe appears wedge-shaped on this view. </a:t>
            </a:r>
          </a:p>
        </p:txBody>
      </p:sp>
    </p:spTree>
    <p:extLst>
      <p:ext uri="{BB962C8B-B14F-4D97-AF65-F5344CB8AC3E}">
        <p14:creationId xmlns:p14="http://schemas.microsoft.com/office/powerpoint/2010/main" val="693749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7D9551-AC84-45CC-892C-9E6EF0F241E5}" type="slidenum">
              <a:rPr lang="en-US"/>
              <a:pPr/>
              <a:t>47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Underpenetrated; right upper lobe pneumonia (bordered inferiorly by the minor fissure) and a more patchy left lower lobe pneumonia. </a:t>
            </a:r>
          </a:p>
        </p:txBody>
      </p:sp>
    </p:spTree>
    <p:extLst>
      <p:ext uri="{BB962C8B-B14F-4D97-AF65-F5344CB8AC3E}">
        <p14:creationId xmlns:p14="http://schemas.microsoft.com/office/powerpoint/2010/main" val="1167806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26CDE3-78B7-4D1C-960E-AA788160DBB8}" type="slidenum">
              <a:rPr lang="en-US"/>
              <a:pPr/>
              <a:t>48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Some nonspecific obscuring of L heart border in an mildly underpenetrated film;  ?? Breast implants?? mostly normal</a:t>
            </a:r>
          </a:p>
        </p:txBody>
      </p:sp>
    </p:spTree>
    <p:extLst>
      <p:ext uri="{BB962C8B-B14F-4D97-AF65-F5344CB8AC3E}">
        <p14:creationId xmlns:p14="http://schemas.microsoft.com/office/powerpoint/2010/main" val="2191647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F93FC0-66B6-4AEB-BC69-F03DB1DF9469}" type="slidenum">
              <a:rPr lang="en-US"/>
              <a:pPr/>
              <a:t>49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Patient with multiple bilateral pulmonary abscesses, due to tuberculosis. Note the air-fluid levels within several of these cavitary lesions. </a:t>
            </a:r>
          </a:p>
        </p:txBody>
      </p:sp>
    </p:spTree>
    <p:extLst>
      <p:ext uri="{BB962C8B-B14F-4D97-AF65-F5344CB8AC3E}">
        <p14:creationId xmlns:p14="http://schemas.microsoft.com/office/powerpoint/2010/main" val="3410348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AB231E-884D-4AFD-83F1-4E67FFD6423D}" type="slidenum">
              <a:rPr lang="en-US"/>
              <a:pPr/>
              <a:t>50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28 </a:t>
            </a:r>
            <a:r>
              <a:rPr lang="en-US" dirty="0" err="1"/>
              <a:t>y.o</a:t>
            </a:r>
            <a:r>
              <a:rPr lang="en-US" dirty="0"/>
              <a:t>. female was jogging this morning when she experienced sudden onset of shortness of breath.</a:t>
            </a:r>
            <a:endParaRPr lang="en-US" b="1" u="sng" dirty="0"/>
          </a:p>
          <a:p>
            <a:r>
              <a:rPr lang="en-US" b="1" u="sng" dirty="0"/>
              <a:t>Diagnosis</a:t>
            </a:r>
            <a:r>
              <a:rPr lang="en-US" dirty="0"/>
              <a:t>:</a:t>
            </a:r>
            <a:endParaRPr lang="en-US" b="1" i="1" dirty="0"/>
          </a:p>
          <a:p>
            <a:r>
              <a:rPr lang="en-US" b="1" i="1" dirty="0"/>
              <a:t>Left Spontaneous </a:t>
            </a:r>
            <a:r>
              <a:rPr lang="en-US" b="1" i="1" dirty="0">
                <a:hlinkClick r:id="rId3"/>
              </a:rPr>
              <a:t>Pneumothorax</a:t>
            </a:r>
            <a:endParaRPr lang="en-US" b="1" u="sng" dirty="0"/>
          </a:p>
          <a:p>
            <a:r>
              <a:rPr lang="en-US" b="1" u="sng" dirty="0"/>
              <a:t>Trivia Question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How much air is required to see a pneumothorax on a chest radiograph?</a:t>
            </a:r>
            <a:endParaRPr lang="en-US" b="1" i="1" dirty="0"/>
          </a:p>
          <a:p>
            <a:r>
              <a:rPr lang="en-US" b="1" i="1" dirty="0"/>
              <a:t>Answer: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About 500 ml</a:t>
            </a:r>
            <a:endParaRPr lang="en-US" b="1" u="sng" dirty="0"/>
          </a:p>
          <a:p>
            <a:r>
              <a:rPr lang="en-US" b="1" u="sng" dirty="0"/>
              <a:t>Not-so-trivia Question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Besides pleural blebs featured in this case, what are some other causes of a pneumothorax?</a:t>
            </a:r>
            <a:endParaRPr lang="en-US" b="1" i="1" dirty="0"/>
          </a:p>
          <a:p>
            <a:r>
              <a:rPr lang="en-US" b="1" i="1" dirty="0"/>
              <a:t>Answer: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Bullae, emphysema and interstitial lung disease can also cause spontaneous </a:t>
            </a:r>
            <a:r>
              <a:rPr lang="en-US" dirty="0" err="1"/>
              <a:t>pneumothoraces</a:t>
            </a:r>
            <a:r>
              <a:rPr lang="en-US" dirty="0"/>
              <a:t>. Traumatic and iatrogenic causes include penetrating wounds, line placements, lung biopsies and mechanical ventilators.</a:t>
            </a:r>
          </a:p>
        </p:txBody>
      </p:sp>
    </p:spTree>
    <p:extLst>
      <p:ext uri="{BB962C8B-B14F-4D97-AF65-F5344CB8AC3E}">
        <p14:creationId xmlns:p14="http://schemas.microsoft.com/office/powerpoint/2010/main" val="449380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A512C-CE2F-4028-88E6-EF703F16DBBF}" type="slidenum">
              <a:rPr lang="en-US"/>
              <a:pPr/>
              <a:t>53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RML consolidation</a:t>
            </a:r>
          </a:p>
        </p:txBody>
      </p:sp>
    </p:spTree>
    <p:extLst>
      <p:ext uri="{BB962C8B-B14F-4D97-AF65-F5344CB8AC3E}">
        <p14:creationId xmlns:p14="http://schemas.microsoft.com/office/powerpoint/2010/main" val="2381142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3CAB48-1F26-4ACB-950E-84831D4B4590}" type="slidenum">
              <a:rPr lang="en-US"/>
              <a:pPr/>
              <a:t>54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Plain film of pneumonia infiltrating the right lower lobe </a:t>
            </a:r>
          </a:p>
        </p:txBody>
      </p:sp>
    </p:spTree>
    <p:extLst>
      <p:ext uri="{BB962C8B-B14F-4D97-AF65-F5344CB8AC3E}">
        <p14:creationId xmlns:p14="http://schemas.microsoft.com/office/powerpoint/2010/main" val="948488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1B97F2-23C5-4C33-8829-C6FB45D29C3E}" type="slidenum">
              <a:rPr lang="en-US"/>
              <a:pPr/>
              <a:t>55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Increased pulm vasc markings, otherwise normal</a:t>
            </a:r>
          </a:p>
        </p:txBody>
      </p:sp>
    </p:spTree>
    <p:extLst>
      <p:ext uri="{BB962C8B-B14F-4D97-AF65-F5344CB8AC3E}">
        <p14:creationId xmlns:p14="http://schemas.microsoft.com/office/powerpoint/2010/main" val="1901303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483D-09C6-4F6A-AE70-2248FA5B87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4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EBEF-39D7-452B-9AA7-A7AB262FCD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97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CA95-B599-46B1-88DC-A39D3FEEB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01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3FB33B3-85B8-4934-8E69-1240BF70F7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41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8B02D2F-24DE-4202-AD9C-590F266EE7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6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B3C0-410E-42BB-B52B-AC92DED612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4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606A-2BFF-40D3-9E4B-9D0025D181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4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666B-CB46-4A84-9E19-CDAF52DBDC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5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06C35-4BA5-45A6-A48B-D47EDE2D76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144A-BC15-4953-9AEC-662B82E04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2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CAF2-3E63-4DD5-ACDF-BCB2CD5D3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7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0851-49EF-49F9-A10D-78BE9C6C9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31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A943-1541-4248-8F9B-A95183FC5F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60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09009-A8EF-4288-9B54-A8BE88163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573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http://www.med-ed.virginia.edu/courses/rad/cxr/web%20images/kerley_B2.jpg" TargetMode="Externa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9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Owner\My%20Documents\My%20Videos\Transformers\CitroenC4_TV_ad.m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914400"/>
            <a:ext cx="8229600" cy="1828800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/>
            </a:r>
            <a:br>
              <a:rPr lang="en-US" sz="4400" dirty="0">
                <a:solidFill>
                  <a:srgbClr val="FFFF00"/>
                </a:solidFill>
              </a:rPr>
            </a:br>
            <a:r>
              <a:rPr lang="en-US" sz="4400" dirty="0">
                <a:solidFill>
                  <a:srgbClr val="FFFF00"/>
                </a:solidFill>
              </a:rPr>
              <a:t>Plain Chest Radiographs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/>
          <a:lstStyle/>
          <a:p>
            <a:endParaRPr lang="en-US" sz="2800" dirty="0"/>
          </a:p>
        </p:txBody>
      </p:sp>
      <p:pic>
        <p:nvPicPr>
          <p:cNvPr id="92166" name="Picture 1030" descr="chest_xray_md_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895600"/>
            <a:ext cx="1135063" cy="1490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57200" y="0"/>
            <a:ext cx="8229600" cy="2222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9933"/>
                </a:solidFill>
                <a:latin typeface="Times New Roman" pitchFamily="18" charset="0"/>
              </a:rPr>
              <a:t>Underpenetrated Film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Hemidiaphragms are obscured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Pulmonary markings more prominent than they actually are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sz="2400">
              <a:latin typeface="Times New Roman" pitchFamily="18" charset="0"/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05000"/>
            <a:ext cx="6629400" cy="51355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9933"/>
                </a:solidFill>
              </a:rPr>
              <a:t>Quality Control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b="1">
                <a:solidFill>
                  <a:srgbClr val="FFFF00"/>
                </a:solidFill>
              </a:rPr>
              <a:t>6</a:t>
            </a:r>
            <a:r>
              <a:rPr lang="en-US" sz="2800"/>
              <a:t>.  </a:t>
            </a:r>
            <a:r>
              <a:rPr lang="en-US" sz="2800">
                <a:solidFill>
                  <a:srgbClr val="FF9933"/>
                </a:solidFill>
              </a:rPr>
              <a:t>Inspiration</a:t>
            </a:r>
          </a:p>
          <a:p>
            <a:pPr lvl="2"/>
            <a:endParaRPr lang="en-US" sz="2000"/>
          </a:p>
          <a:p>
            <a:pPr lvl="1"/>
            <a:r>
              <a:rPr lang="en-US" sz="2400"/>
              <a:t>Should be able to count 9-10 posterior ribs</a:t>
            </a:r>
          </a:p>
          <a:p>
            <a:pPr lvl="2"/>
            <a:endParaRPr lang="en-US" sz="2000"/>
          </a:p>
          <a:p>
            <a:pPr lvl="1"/>
            <a:r>
              <a:rPr lang="en-US" sz="2400"/>
              <a:t>Heart shadow should not be hidden by the diaphragm</a:t>
            </a:r>
          </a:p>
        </p:txBody>
      </p:sp>
      <p:pic>
        <p:nvPicPr>
          <p:cNvPr id="36868" name="Picture 4" descr="NormalPA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4601" y="1600200"/>
            <a:ext cx="3765797" cy="4530725"/>
          </a:xfrm>
          <a:noFill/>
          <a:ln/>
        </p:spPr>
      </p:pic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6172200" y="1905000"/>
            <a:ext cx="762000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CC3300"/>
                </a:solidFill>
              </a:rPr>
              <a:t>1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6019800" y="2209800"/>
            <a:ext cx="762000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CC3300"/>
                </a:solidFill>
              </a:rPr>
              <a:t>2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5715000" y="2590800"/>
            <a:ext cx="762000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CC3300"/>
                </a:solidFill>
              </a:rPr>
              <a:t>3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5638800" y="2971800"/>
            <a:ext cx="762000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CC3300"/>
                </a:solidFill>
              </a:rPr>
              <a:t>4</a:t>
            </a: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5562600" y="3429000"/>
            <a:ext cx="762000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CC3300"/>
                </a:solidFill>
              </a:rPr>
              <a:t>5</a:t>
            </a:r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5486400" y="3810000"/>
            <a:ext cx="762000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CC3300"/>
                </a:solidFill>
              </a:rPr>
              <a:t>6</a:t>
            </a:r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5486400" y="4267200"/>
            <a:ext cx="762000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CC3300"/>
                </a:solidFill>
              </a:rPr>
              <a:t>7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5486400" y="4800600"/>
            <a:ext cx="381000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CC3300"/>
                </a:solidFill>
              </a:rPr>
              <a:t>8</a:t>
            </a:r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5562600" y="5334000"/>
            <a:ext cx="533400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CC3300"/>
                </a:solidFill>
              </a:rPr>
              <a:t>9</a:t>
            </a:r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5943600" y="5638800"/>
            <a:ext cx="457200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CC3300"/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5" grpId="0"/>
      <p:bldP spid="36876" grpId="0"/>
      <p:bldP spid="36877" grpId="0"/>
      <p:bldP spid="36878" grpId="0"/>
      <p:bldP spid="36879" grpId="0"/>
      <p:bldP spid="36880" grpId="0"/>
      <p:bldP spid="36881" grpId="0"/>
      <p:bldP spid="36882" grpId="0"/>
      <p:bldP spid="36883" grpId="0"/>
      <p:bldP spid="368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866775" y="1279525"/>
            <a:ext cx="3252788" cy="36671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ar-SA" sz="2400">
              <a:latin typeface="Times New Roman" pitchFamily="18" charset="0"/>
            </a:endParaRPr>
          </a:p>
        </p:txBody>
      </p:sp>
      <p:grpSp>
        <p:nvGrpSpPr>
          <p:cNvPr id="37900" name="Group 12"/>
          <p:cNvGrpSpPr>
            <a:grpSpLocks noChangeAspect="1"/>
          </p:cNvGrpSpPr>
          <p:nvPr/>
        </p:nvGrpSpPr>
        <p:grpSpPr bwMode="auto">
          <a:xfrm>
            <a:off x="4800600" y="3284538"/>
            <a:ext cx="4343400" cy="3573462"/>
            <a:chOff x="1604" y="1070"/>
            <a:chExt cx="2631" cy="2166"/>
          </a:xfrm>
        </p:grpSpPr>
        <p:grpSp>
          <p:nvGrpSpPr>
            <p:cNvPr id="37902" name="Group 14"/>
            <p:cNvGrpSpPr>
              <a:grpSpLocks noChangeAspect="1"/>
            </p:cNvGrpSpPr>
            <p:nvPr/>
          </p:nvGrpSpPr>
          <p:grpSpPr bwMode="auto">
            <a:xfrm>
              <a:off x="1604" y="1070"/>
              <a:ext cx="2631" cy="2166"/>
              <a:chOff x="1707" y="1070"/>
              <a:chExt cx="2631" cy="2166"/>
            </a:xfrm>
          </p:grpSpPr>
          <p:pic>
            <p:nvPicPr>
              <p:cNvPr id="37904" name="Picture 16" descr="3Inspiratory Fil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07" y="1070"/>
                <a:ext cx="2631" cy="2163"/>
              </a:xfrm>
              <a:prstGeom prst="rect">
                <a:avLst/>
              </a:prstGeom>
              <a:noFill/>
            </p:spPr>
          </p:pic>
          <p:sp>
            <p:nvSpPr>
              <p:cNvPr id="37903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1715" y="3014"/>
                <a:ext cx="2610" cy="222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solidFill>
                      <a:schemeClr val="bg2"/>
                    </a:solidFill>
                    <a:cs typeface="Arial" pitchFamily="34" charset="0"/>
                  </a:rPr>
                  <a:t>9-10 posterior ribs are showing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37901" name="Text Box 13"/>
            <p:cNvSpPr txBox="1">
              <a:spLocks noChangeAspect="1" noChangeArrowheads="1"/>
            </p:cNvSpPr>
            <p:nvPr/>
          </p:nvSpPr>
          <p:spPr bwMode="auto">
            <a:xfrm>
              <a:off x="2230" y="2613"/>
              <a:ext cx="333" cy="167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C7354D"/>
                  </a:solidFill>
                  <a:cs typeface="Arial" pitchFamily="34" charset="0"/>
                </a:rPr>
                <a:t>9</a:t>
              </a:r>
              <a:endParaRPr lang="en-US" sz="2400" b="1">
                <a:latin typeface="Times New Roman" pitchFamily="18" charset="0"/>
              </a:endParaRPr>
            </a:p>
          </p:txBody>
        </p:sp>
      </p:grpSp>
      <p:grpSp>
        <p:nvGrpSpPr>
          <p:cNvPr id="37895" name="Group 7"/>
          <p:cNvGrpSpPr>
            <a:grpSpLocks noChangeAspect="1"/>
          </p:cNvGrpSpPr>
          <p:nvPr/>
        </p:nvGrpSpPr>
        <p:grpSpPr bwMode="auto">
          <a:xfrm>
            <a:off x="0" y="0"/>
            <a:ext cx="4953000" cy="3622675"/>
            <a:chOff x="1408" y="1015"/>
            <a:chExt cx="2957" cy="2163"/>
          </a:xfrm>
        </p:grpSpPr>
        <p:grpSp>
          <p:nvGrpSpPr>
            <p:cNvPr id="37897" name="Group 9"/>
            <p:cNvGrpSpPr>
              <a:grpSpLocks noChangeAspect="1"/>
            </p:cNvGrpSpPr>
            <p:nvPr/>
          </p:nvGrpSpPr>
          <p:grpSpPr bwMode="auto">
            <a:xfrm>
              <a:off x="1408" y="1015"/>
              <a:ext cx="2957" cy="2163"/>
              <a:chOff x="1512" y="1002"/>
              <a:chExt cx="2957" cy="2163"/>
            </a:xfrm>
          </p:grpSpPr>
          <p:pic>
            <p:nvPicPr>
              <p:cNvPr id="37899" name="Picture 11" descr="3Expiratory film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12" y="1002"/>
                <a:ext cx="2957" cy="2163"/>
              </a:xfrm>
              <a:prstGeom prst="rect">
                <a:avLst/>
              </a:prstGeom>
              <a:noFill/>
            </p:spPr>
          </p:pic>
          <p:sp>
            <p:nvSpPr>
              <p:cNvPr id="37898" name="Text Box 10"/>
              <p:cNvSpPr txBox="1">
                <a:spLocks noChangeAspect="1" noChangeArrowheads="1"/>
              </p:cNvSpPr>
              <p:nvPr/>
            </p:nvSpPr>
            <p:spPr bwMode="auto">
              <a:xfrm>
                <a:off x="1572" y="2935"/>
                <a:ext cx="2843" cy="219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solidFill>
                      <a:schemeClr val="bg2"/>
                    </a:solidFill>
                    <a:cs typeface="Arial" pitchFamily="34" charset="0"/>
                  </a:rPr>
                  <a:t>About 8 posterior ribs are showing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37896" name="Text Box 8"/>
            <p:cNvSpPr txBox="1">
              <a:spLocks noChangeAspect="1" noChangeArrowheads="1"/>
            </p:cNvSpPr>
            <p:nvPr/>
          </p:nvSpPr>
          <p:spPr bwMode="auto">
            <a:xfrm>
              <a:off x="2061" y="2548"/>
              <a:ext cx="333" cy="164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C7354D"/>
                  </a:solidFill>
                  <a:cs typeface="Arial" pitchFamily="34" charset="0"/>
                </a:rPr>
                <a:t>8</a:t>
              </a:r>
              <a:endParaRPr lang="en-US" sz="2400" b="1">
                <a:latin typeface="Times New Roman" pitchFamily="18" charset="0"/>
              </a:endParaRPr>
            </a:p>
          </p:txBody>
        </p:sp>
      </p:grpSp>
      <p:sp>
        <p:nvSpPr>
          <p:cNvPr id="37911" name="Rectangle 23"/>
          <p:cNvSpPr>
            <a:spLocks noGrp="1" noChangeArrowheads="1"/>
          </p:cNvSpPr>
          <p:nvPr>
            <p:ph type="title" idx="4294967295"/>
          </p:nvPr>
        </p:nvSpPr>
        <p:spPr>
          <a:xfrm>
            <a:off x="5257800" y="228600"/>
            <a:ext cx="3886200" cy="2971800"/>
          </a:xfrm>
          <a:noFill/>
          <a:ln/>
        </p:spPr>
        <p:txBody>
          <a:bodyPr/>
          <a:lstStyle/>
          <a:p>
            <a:r>
              <a:rPr lang="en-US" sz="3200">
                <a:solidFill>
                  <a:srgbClr val="FF9933"/>
                </a:solidFill>
              </a:rPr>
              <a:t>Poor inspiration can crowd lung markings producing pseudo-airspace disease</a:t>
            </a: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0" y="4191000"/>
            <a:ext cx="4724400" cy="15636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defTabSz="857250" eaLnBrk="1" hangingPunct="1">
              <a:lnSpc>
                <a:spcPct val="115000"/>
              </a:lnSpc>
              <a:spcBef>
                <a:spcPct val="30000"/>
              </a:spcBef>
            </a:pPr>
            <a:r>
              <a:rPr lang="en-US" sz="2800" b="1">
                <a:solidFill>
                  <a:schemeClr val="tx2"/>
                </a:solidFill>
                <a:cs typeface="Arial" pitchFamily="34" charset="0"/>
              </a:rPr>
              <a:t>With better inspiration, the “disease process” at the lung bases has cleared</a:t>
            </a:r>
            <a:endParaRPr lang="en-US" sz="36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9933"/>
                </a:solidFill>
              </a:rPr>
              <a:t>Quality Control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b="1">
                <a:solidFill>
                  <a:srgbClr val="FFFF00"/>
                </a:solidFill>
              </a:rPr>
              <a:t>7</a:t>
            </a:r>
            <a:r>
              <a:rPr lang="en-US" sz="2800"/>
              <a:t>.  </a:t>
            </a:r>
            <a:r>
              <a:rPr lang="en-US" sz="2800" b="1">
                <a:solidFill>
                  <a:srgbClr val="FF9933"/>
                </a:solidFill>
              </a:rPr>
              <a:t>Rotation</a:t>
            </a:r>
          </a:p>
          <a:p>
            <a:pPr lvl="1"/>
            <a:endParaRPr lang="en-US" sz="2400" b="1">
              <a:solidFill>
                <a:srgbClr val="FF9933"/>
              </a:solidFill>
            </a:endParaRPr>
          </a:p>
          <a:p>
            <a:pPr lvl="1"/>
            <a:r>
              <a:rPr lang="en-US" sz="2400"/>
              <a:t>Medial ends of bilateral clavicles are equidistant from the midline or vertebral bodies</a:t>
            </a:r>
          </a:p>
        </p:txBody>
      </p:sp>
      <p:pic>
        <p:nvPicPr>
          <p:cNvPr id="39940" name="Picture 4" descr="NormalPA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4601" y="1600200"/>
            <a:ext cx="3765797" cy="4530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8458200" cy="457200"/>
          </a:xfrm>
          <a:noFill/>
        </p:spPr>
        <p:txBody>
          <a:bodyPr>
            <a:normAutofit fontScale="90000"/>
          </a:bodyPr>
          <a:lstStyle/>
          <a:p>
            <a:r>
              <a:rPr lang="en-US" sz="3600" smtClean="0">
                <a:solidFill>
                  <a:srgbClr val="FFFF00"/>
                </a:solidFill>
                <a:latin typeface="Arial" panose="020B0604020202020204" pitchFamily="34" charset="0"/>
              </a:rPr>
              <a:t>Rotation</a:t>
            </a:r>
            <a:endParaRPr lang="en-US" b="1" smtClean="0"/>
          </a:p>
        </p:txBody>
      </p:sp>
      <p:pic>
        <p:nvPicPr>
          <p:cNvPr id="12291" name="Picture 4" descr="C:\1_MedicalFinals\NottinghamAXR_Stuff\CXR_HTML_Version\cxr teaching sep 06_files\CXRrotation_016_w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44538"/>
            <a:ext cx="8153400" cy="611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51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NormalPA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361363" cy="10058400"/>
          </a:xfrm>
          <a:prstGeom prst="rect">
            <a:avLst/>
          </a:prstGeom>
          <a:noFill/>
        </p:spPr>
      </p:pic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4267200" y="2286000"/>
            <a:ext cx="0" cy="11430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oval" w="sm" len="sm"/>
            <a:tailEnd type="oval" w="sm" len="sm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5334000" y="2286000"/>
            <a:ext cx="0" cy="11430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oval" w="sm" len="sm"/>
            <a:tailEnd type="oval" w="sm" len="sm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4800600" y="1447800"/>
            <a:ext cx="0" cy="2971800"/>
          </a:xfrm>
          <a:prstGeom prst="line">
            <a:avLst/>
          </a:prstGeom>
          <a:noFill/>
          <a:ln w="38100" cap="sq">
            <a:solidFill>
              <a:srgbClr val="FFFF00"/>
            </a:solidFill>
            <a:round/>
            <a:headEnd type="diamond" w="sm" len="sm"/>
            <a:tailEnd type="diamond" w="sm" len="sm"/>
          </a:ln>
          <a:effectLst/>
        </p:spPr>
        <p:txBody>
          <a:bodyPr wrap="none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  <p:bldP spid="41989" grpId="0" animBg="1"/>
      <p:bldP spid="4199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1003300" y="2800350"/>
            <a:ext cx="7253288" cy="7239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ct val="30000"/>
              </a:spcBef>
            </a:pPr>
            <a:r>
              <a:rPr lang="en-US" b="1">
                <a:cs typeface="Arial" pitchFamily="34" charset="0"/>
              </a:rPr>
              <a:t>If spinous process appears closer to the right clavicle (</a:t>
            </a:r>
            <a:r>
              <a:rPr lang="en-US" b="1">
                <a:solidFill>
                  <a:srgbClr val="FF0000"/>
                </a:solidFill>
                <a:cs typeface="Arial" pitchFamily="34" charset="0"/>
              </a:rPr>
              <a:t>red arrow</a:t>
            </a:r>
            <a:r>
              <a:rPr lang="en-US" b="1">
                <a:cs typeface="Arial" pitchFamily="34" charset="0"/>
              </a:rPr>
              <a:t>), the patient is rotated toward their own </a:t>
            </a:r>
            <a:r>
              <a:rPr lang="en-US" b="1">
                <a:solidFill>
                  <a:srgbClr val="FF9933"/>
                </a:solidFill>
                <a:cs typeface="Arial" pitchFamily="34" charset="0"/>
              </a:rPr>
              <a:t>left side</a:t>
            </a:r>
            <a:endParaRPr lang="en-US" b="1">
              <a:solidFill>
                <a:srgbClr val="FF9933"/>
              </a:solidFill>
              <a:sym typeface="Monotype Sorts" charset="2"/>
            </a:endParaRP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830263" y="5753100"/>
            <a:ext cx="7600950" cy="7239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ct val="30000"/>
              </a:spcBef>
            </a:pPr>
            <a:r>
              <a:rPr lang="en-US" b="1">
                <a:cs typeface="Arial" pitchFamily="34" charset="0"/>
              </a:rPr>
              <a:t>If spinous process appears closer to the left clavicle (</a:t>
            </a:r>
            <a:r>
              <a:rPr lang="en-US" b="1">
                <a:solidFill>
                  <a:srgbClr val="FF0000"/>
                </a:solidFill>
                <a:cs typeface="Arial" pitchFamily="34" charset="0"/>
              </a:rPr>
              <a:t>red arrow</a:t>
            </a:r>
            <a:r>
              <a:rPr lang="en-US" b="1">
                <a:cs typeface="Arial" pitchFamily="34" charset="0"/>
              </a:rPr>
              <a:t>), </a:t>
            </a:r>
            <a:br>
              <a:rPr lang="en-US" b="1">
                <a:cs typeface="Arial" pitchFamily="34" charset="0"/>
              </a:rPr>
            </a:br>
            <a:r>
              <a:rPr lang="en-US" b="1">
                <a:cs typeface="Arial" pitchFamily="34" charset="0"/>
              </a:rPr>
              <a:t>the patient is rotated toward their own </a:t>
            </a:r>
            <a:r>
              <a:rPr lang="en-US" b="1">
                <a:solidFill>
                  <a:srgbClr val="FF9933"/>
                </a:solidFill>
                <a:cs typeface="Arial" pitchFamily="34" charset="0"/>
              </a:rPr>
              <a:t>right side</a:t>
            </a:r>
            <a:endParaRPr lang="en-US" b="1">
              <a:solidFill>
                <a:srgbClr val="FF9933"/>
              </a:solidFill>
              <a:sym typeface="Monotype Sorts" charset="2"/>
            </a:endParaRPr>
          </a:p>
        </p:txBody>
      </p:sp>
      <p:pic>
        <p:nvPicPr>
          <p:cNvPr id="43017" name="Picture 9" descr="Chest-rotated right-R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2211388" y="3603625"/>
            <a:ext cx="4838700" cy="2181225"/>
          </a:xfrm>
          <a:prstGeom prst="rect">
            <a:avLst/>
          </a:prstGeom>
          <a:noFill/>
        </p:spPr>
      </p:pic>
      <p:pic>
        <p:nvPicPr>
          <p:cNvPr id="43016" name="Picture 8" descr="Chest-rotated left-R3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2247900" y="457200"/>
            <a:ext cx="4838700" cy="2238375"/>
          </a:xfrm>
          <a:prstGeom prst="rect">
            <a:avLst/>
          </a:prstGeom>
          <a:noFill/>
        </p:spPr>
      </p:pic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3581400" y="762000"/>
            <a:ext cx="690563" cy="406400"/>
          </a:xfrm>
          <a:prstGeom prst="line">
            <a:avLst/>
          </a:prstGeom>
          <a:noFill/>
          <a:ln w="50800">
            <a:solidFill>
              <a:srgbClr val="F5155A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 flipH="1">
            <a:off x="5202238" y="4022725"/>
            <a:ext cx="508000" cy="468313"/>
          </a:xfrm>
          <a:prstGeom prst="line">
            <a:avLst/>
          </a:prstGeom>
          <a:noFill/>
          <a:ln w="50800">
            <a:solidFill>
              <a:srgbClr val="F5155A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4343400" y="914400"/>
            <a:ext cx="0" cy="533400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>
            <a:off x="5105400" y="914400"/>
            <a:ext cx="0" cy="533400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>
            <a:off x="4343400" y="4267200"/>
            <a:ext cx="0" cy="533400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>
            <a:off x="5105400" y="4267200"/>
            <a:ext cx="0" cy="533400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>
            <a:off x="4648200" y="685800"/>
            <a:ext cx="0" cy="1143000"/>
          </a:xfrm>
          <a:prstGeom prst="line">
            <a:avLst/>
          </a:prstGeom>
          <a:noFill/>
          <a:ln w="19050" cap="sq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>
            <a:off x="4800600" y="4038600"/>
            <a:ext cx="0" cy="1143000"/>
          </a:xfrm>
          <a:prstGeom prst="line">
            <a:avLst/>
          </a:prstGeom>
          <a:noFill/>
          <a:ln w="19050" cap="sq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 animBg="1"/>
      <p:bldP spid="43014" grpId="0" animBg="1"/>
      <p:bldP spid="43021" grpId="0" animBg="1"/>
      <p:bldP spid="43022" grpId="0" animBg="1"/>
      <p:bldP spid="43023" grpId="0" animBg="1"/>
      <p:bldP spid="43024" grpId="0" animBg="1"/>
      <p:bldP spid="43025" grpId="0" animBg="1"/>
      <p:bldP spid="430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9933"/>
                </a:solidFill>
              </a:rPr>
              <a:t>Quality Control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962400" cy="4724400"/>
          </a:xfrm>
        </p:spPr>
        <p:txBody>
          <a:bodyPr/>
          <a:lstStyle/>
          <a:p>
            <a:r>
              <a:rPr lang="en-US" b="1">
                <a:solidFill>
                  <a:srgbClr val="FFFF00"/>
                </a:solidFill>
              </a:rPr>
              <a:t>8.</a:t>
            </a:r>
            <a:r>
              <a:rPr lang="en-US"/>
              <a:t>  </a:t>
            </a:r>
            <a:r>
              <a:rPr lang="en-US" b="1">
                <a:solidFill>
                  <a:srgbClr val="FF9933"/>
                </a:solidFill>
              </a:rPr>
              <a:t>Angulation</a:t>
            </a:r>
          </a:p>
          <a:p>
            <a:pPr lvl="2"/>
            <a:endParaRPr lang="en-US"/>
          </a:p>
          <a:p>
            <a:pPr lvl="1"/>
            <a:r>
              <a:rPr lang="en-US"/>
              <a:t>Clavicle should lay over 3</a:t>
            </a:r>
            <a:r>
              <a:rPr lang="en-US" baseline="30000"/>
              <a:t>rd</a:t>
            </a:r>
            <a:r>
              <a:rPr lang="en-US"/>
              <a:t> rib</a:t>
            </a:r>
          </a:p>
        </p:txBody>
      </p:sp>
      <p:pic>
        <p:nvPicPr>
          <p:cNvPr id="40964" name="Picture 4" descr="NormalPA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447800"/>
            <a:ext cx="411638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6172200" y="1905000"/>
            <a:ext cx="762000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CC3300"/>
                </a:solidFill>
              </a:rPr>
              <a:t>1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6019800" y="2209800"/>
            <a:ext cx="762000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CC3300"/>
                </a:solidFill>
              </a:rPr>
              <a:t>2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5943600" y="2590800"/>
            <a:ext cx="762000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CC3300"/>
                </a:solidFill>
              </a:rPr>
              <a:t>3</a:t>
            </a:r>
          </a:p>
        </p:txBody>
      </p:sp>
      <p:sp>
        <p:nvSpPr>
          <p:cNvPr id="40969" name="AutoShape 9"/>
          <p:cNvSpPr>
            <a:spLocks noChangeArrowheads="1"/>
          </p:cNvSpPr>
          <p:nvPr/>
        </p:nvSpPr>
        <p:spPr bwMode="auto">
          <a:xfrm>
            <a:off x="6400800" y="2667000"/>
            <a:ext cx="1981200" cy="152400"/>
          </a:xfrm>
          <a:prstGeom prst="leftArrow">
            <a:avLst>
              <a:gd name="adj1" fmla="val 50000"/>
              <a:gd name="adj2" fmla="val 325000"/>
            </a:avLst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  <p:bldP spid="40966" grpId="0"/>
      <p:bldP spid="40967" grpId="0"/>
      <p:bldP spid="4096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914400" y="228600"/>
            <a:ext cx="67818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6676" tIns="42228" rIns="86676" bIns="42228" anchor="ctr"/>
          <a:lstStyle/>
          <a:p>
            <a:pPr defTabSz="857250" eaLnBrk="1" hangingPunct="1">
              <a:lnSpc>
                <a:spcPct val="90000"/>
              </a:lnSpc>
            </a:pPr>
            <a:r>
              <a:rPr lang="en-US" sz="28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Pitfall Due to Angulation</a:t>
            </a:r>
            <a:endParaRPr lang="en-US" sz="440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914400" y="5715000"/>
            <a:ext cx="7246938" cy="86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6676" tIns="42228" rIns="86676" bIns="42228"/>
          <a:lstStyle/>
          <a:p>
            <a:pPr marL="342900" indent="-342900" algn="ctr" defTabSz="857250" eaLnBrk="1" hangingPunct="1">
              <a:lnSpc>
                <a:spcPct val="95000"/>
              </a:lnSpc>
              <a:spcBef>
                <a:spcPct val="3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 film which is apical lordotic (beam is angled up toward head) will have an unusually shaped heart and the usually sharp border of the left hemidiaphragm will be absent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90127" name="Group 15"/>
          <p:cNvGrpSpPr>
            <a:grpSpLocks noChangeAspect="1"/>
          </p:cNvGrpSpPr>
          <p:nvPr/>
        </p:nvGrpSpPr>
        <p:grpSpPr bwMode="auto">
          <a:xfrm>
            <a:off x="609600" y="936625"/>
            <a:ext cx="8077200" cy="4622800"/>
            <a:chOff x="638" y="912"/>
            <a:chExt cx="4193" cy="2400"/>
          </a:xfrm>
        </p:grpSpPr>
        <p:grpSp>
          <p:nvGrpSpPr>
            <p:cNvPr id="90126" name="Group 14"/>
            <p:cNvGrpSpPr>
              <a:grpSpLocks noChangeAspect="1"/>
            </p:cNvGrpSpPr>
            <p:nvPr/>
          </p:nvGrpSpPr>
          <p:grpSpPr bwMode="auto">
            <a:xfrm>
              <a:off x="638" y="912"/>
              <a:ext cx="4193" cy="2400"/>
              <a:chOff x="638" y="912"/>
              <a:chExt cx="4193" cy="2400"/>
            </a:xfrm>
          </p:grpSpPr>
          <p:pic>
            <p:nvPicPr>
              <p:cNvPr id="90119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12000"/>
              </a:blip>
              <a:srcRect/>
              <a:stretch>
                <a:fillRect/>
              </a:stretch>
            </p:blipFill>
            <p:spPr bwMode="auto">
              <a:xfrm>
                <a:off x="638" y="912"/>
                <a:ext cx="2196" cy="2400"/>
              </a:xfrm>
              <a:prstGeom prst="rect">
                <a:avLst/>
              </a:prstGeom>
              <a:noFill/>
            </p:spPr>
          </p:pic>
          <p:pic>
            <p:nvPicPr>
              <p:cNvPr id="90118" name="Picture 6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12000"/>
              </a:blip>
              <a:srcRect/>
              <a:stretch>
                <a:fillRect/>
              </a:stretch>
            </p:blipFill>
            <p:spPr bwMode="auto">
              <a:xfrm>
                <a:off x="2832" y="912"/>
                <a:ext cx="1999" cy="2400"/>
              </a:xfrm>
              <a:prstGeom prst="rect">
                <a:avLst/>
              </a:prstGeom>
              <a:noFill/>
            </p:spPr>
          </p:pic>
        </p:grpSp>
        <p:sp>
          <p:nvSpPr>
            <p:cNvPr id="90116" name="Text Box 4"/>
            <p:cNvSpPr txBox="1">
              <a:spLocks noChangeAspect="1" noChangeArrowheads="1"/>
            </p:cNvSpPr>
            <p:nvPr/>
          </p:nvSpPr>
          <p:spPr bwMode="auto">
            <a:xfrm>
              <a:off x="863" y="3097"/>
              <a:ext cx="1792" cy="158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chemeClr val="bg1"/>
                  </a:solidFill>
                  <a:cs typeface="Arial" pitchFamily="34" charset="0"/>
                </a:rPr>
                <a:t>Apical lordotic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0115" name="Text Box 3"/>
            <p:cNvSpPr txBox="1">
              <a:spLocks noChangeAspect="1" noChangeArrowheads="1"/>
            </p:cNvSpPr>
            <p:nvPr/>
          </p:nvSpPr>
          <p:spPr bwMode="auto">
            <a:xfrm>
              <a:off x="2962" y="3097"/>
              <a:ext cx="1779" cy="158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chemeClr val="bg1"/>
                  </a:solidFill>
                  <a:cs typeface="Arial" pitchFamily="34" charset="0"/>
                </a:rPr>
                <a:t>Same patient, not lordotic</a:t>
              </a:r>
              <a:endParaRPr lang="en-US" sz="2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ED4F8"/>
                </a:solidFill>
              </a:rPr>
              <a:t>Findings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b="1">
                <a:solidFill>
                  <a:srgbClr val="FFFF00"/>
                </a:solidFill>
              </a:rPr>
              <a:t>9</a:t>
            </a:r>
            <a:r>
              <a:rPr lang="en-US"/>
              <a:t>. </a:t>
            </a:r>
            <a:r>
              <a:rPr lang="en-US" b="1">
                <a:solidFill>
                  <a:srgbClr val="1ED4F8"/>
                </a:solidFill>
              </a:rPr>
              <a:t>Soft tissue and bony structures</a:t>
            </a:r>
          </a:p>
          <a:p>
            <a:pPr lvl="1"/>
            <a:r>
              <a:rPr lang="en-US"/>
              <a:t> Check for </a:t>
            </a:r>
          </a:p>
          <a:p>
            <a:pPr lvl="2"/>
            <a:r>
              <a:rPr lang="en-US"/>
              <a:t>Symmetry</a:t>
            </a:r>
          </a:p>
          <a:p>
            <a:pPr lvl="2"/>
            <a:r>
              <a:rPr lang="en-US"/>
              <a:t>Deformities</a:t>
            </a:r>
          </a:p>
          <a:p>
            <a:pPr lvl="2"/>
            <a:r>
              <a:rPr lang="en-US"/>
              <a:t>Fractures</a:t>
            </a:r>
          </a:p>
          <a:p>
            <a:pPr lvl="2"/>
            <a:r>
              <a:rPr lang="en-US"/>
              <a:t>Masses</a:t>
            </a:r>
          </a:p>
          <a:p>
            <a:pPr lvl="2"/>
            <a:r>
              <a:rPr lang="en-US"/>
              <a:t>Calcifications</a:t>
            </a:r>
          </a:p>
          <a:p>
            <a:pPr lvl="2"/>
            <a:r>
              <a:rPr lang="en-US"/>
              <a:t>Lytic lesions</a:t>
            </a:r>
          </a:p>
          <a:p>
            <a:pPr lvl="2"/>
            <a:endParaRPr lang="en-US"/>
          </a:p>
        </p:txBody>
      </p:sp>
      <p:pic>
        <p:nvPicPr>
          <p:cNvPr id="91140" name="Picture 4" descr="NormalPA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1371600"/>
            <a:ext cx="4081463" cy="4911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NormalPA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570071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ED4F8"/>
                </a:solidFill>
              </a:rPr>
              <a:t>Findings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b="1">
                <a:solidFill>
                  <a:srgbClr val="FFFF00"/>
                </a:solidFill>
              </a:rPr>
              <a:t>10</a:t>
            </a:r>
            <a:r>
              <a:rPr lang="en-US"/>
              <a:t>.  </a:t>
            </a:r>
            <a:r>
              <a:rPr lang="en-US" b="1">
                <a:solidFill>
                  <a:srgbClr val="1ED4F8"/>
                </a:solidFill>
              </a:rPr>
              <a:t>Mediastinum</a:t>
            </a:r>
          </a:p>
          <a:p>
            <a:pPr lvl="1"/>
            <a:r>
              <a:rPr lang="en-US" sz="3200"/>
              <a:t> Check for </a:t>
            </a:r>
          </a:p>
          <a:p>
            <a:pPr lvl="2"/>
            <a:r>
              <a:rPr lang="en-US" sz="2800"/>
              <a:t>Cardiomegaly</a:t>
            </a:r>
          </a:p>
          <a:p>
            <a:pPr lvl="2"/>
            <a:r>
              <a:rPr lang="en-US" sz="2800"/>
              <a:t>Mediastinal and Hilar contours for increase densities or deformities</a:t>
            </a:r>
          </a:p>
        </p:txBody>
      </p:sp>
      <p:pic>
        <p:nvPicPr>
          <p:cNvPr id="92164" name="Picture 4" descr="NormalPA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4601" y="1600200"/>
            <a:ext cx="3765797" cy="4530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ED4F8"/>
                </a:solidFill>
              </a:rPr>
              <a:t>Findings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sz="2800" b="1">
                <a:solidFill>
                  <a:srgbClr val="FFFF00"/>
                </a:solidFill>
              </a:rPr>
              <a:t>11</a:t>
            </a:r>
            <a:r>
              <a:rPr lang="en-US" sz="2800"/>
              <a:t>.  </a:t>
            </a:r>
            <a:r>
              <a:rPr lang="en-US" sz="2800" b="1">
                <a:solidFill>
                  <a:srgbClr val="1ED4F8"/>
                </a:solidFill>
              </a:rPr>
              <a:t>Diaphragms</a:t>
            </a:r>
          </a:p>
          <a:p>
            <a:pPr lvl="2"/>
            <a:endParaRPr lang="en-US" sz="2000"/>
          </a:p>
          <a:p>
            <a:pPr lvl="1"/>
            <a:r>
              <a:rPr lang="en-US" sz="2400"/>
              <a:t>Check sharpness of borders</a:t>
            </a:r>
          </a:p>
          <a:p>
            <a:pPr lvl="2"/>
            <a:endParaRPr lang="en-US" sz="2000"/>
          </a:p>
          <a:p>
            <a:pPr lvl="1"/>
            <a:r>
              <a:rPr lang="en-US" sz="2400"/>
              <a:t>Right is normally higher than left</a:t>
            </a:r>
          </a:p>
          <a:p>
            <a:pPr lvl="2"/>
            <a:endParaRPr lang="en-US" sz="2000"/>
          </a:p>
          <a:p>
            <a:pPr lvl="1"/>
            <a:r>
              <a:rPr lang="en-US" sz="2400"/>
              <a:t>Check for free air, gastric bubble, pleural effusions</a:t>
            </a:r>
          </a:p>
          <a:p>
            <a:pPr lvl="2"/>
            <a:endParaRPr lang="en-US" sz="2000"/>
          </a:p>
        </p:txBody>
      </p:sp>
      <p:pic>
        <p:nvPicPr>
          <p:cNvPr id="126980" name="Picture 4" descr="NormalPA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4601" y="1600200"/>
            <a:ext cx="3765797" cy="4530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ED4F8"/>
                </a:solidFill>
              </a:rPr>
              <a:t>Findings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828800"/>
            <a:ext cx="4419600" cy="4302125"/>
          </a:xfrm>
        </p:spPr>
        <p:txBody>
          <a:bodyPr/>
          <a:lstStyle/>
          <a:p>
            <a:r>
              <a:rPr lang="en-US" sz="2800" b="1">
                <a:solidFill>
                  <a:srgbClr val="FFFF00"/>
                </a:solidFill>
              </a:rPr>
              <a:t>12</a:t>
            </a:r>
            <a:r>
              <a:rPr lang="en-US" sz="2800"/>
              <a:t>. </a:t>
            </a:r>
            <a:r>
              <a:rPr lang="en-US" sz="2800" b="1">
                <a:solidFill>
                  <a:srgbClr val="1ED4F8"/>
                </a:solidFill>
              </a:rPr>
              <a:t>The Lung Fields!</a:t>
            </a:r>
          </a:p>
          <a:p>
            <a:pPr lvl="1"/>
            <a:r>
              <a:rPr lang="en-US" sz="2400"/>
              <a:t>To help you determine abnormalities and their location…</a:t>
            </a:r>
          </a:p>
          <a:p>
            <a:pPr lvl="2"/>
            <a:endParaRPr lang="en-US" sz="2000"/>
          </a:p>
          <a:p>
            <a:pPr lvl="2"/>
            <a:r>
              <a:rPr lang="en-US" sz="2000"/>
              <a:t>Use silhouettes of other thoracic structures</a:t>
            </a:r>
          </a:p>
          <a:p>
            <a:pPr lvl="3"/>
            <a:endParaRPr lang="en-US" sz="1800"/>
          </a:p>
          <a:p>
            <a:pPr lvl="2"/>
            <a:r>
              <a:rPr lang="en-US" sz="2000"/>
              <a:t>Use fissures</a:t>
            </a:r>
          </a:p>
        </p:txBody>
      </p:sp>
      <p:pic>
        <p:nvPicPr>
          <p:cNvPr id="95281" name="Picture 49" descr="NormalPA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4601" y="1600200"/>
            <a:ext cx="3765797" cy="4530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solidFill>
                  <a:srgbClr val="1ED4F8"/>
                </a:solidFill>
              </a:rPr>
              <a:t>Lung Fields: Using Structures / Silhouettes</a:t>
            </a:r>
          </a:p>
        </p:txBody>
      </p:sp>
      <p:grpSp>
        <p:nvGrpSpPr>
          <p:cNvPr id="130052" name="Group 4"/>
          <p:cNvGrpSpPr>
            <a:grpSpLocks/>
          </p:cNvGrpSpPr>
          <p:nvPr/>
        </p:nvGrpSpPr>
        <p:grpSpPr bwMode="auto">
          <a:xfrm>
            <a:off x="457200" y="1905000"/>
            <a:ext cx="8001000" cy="4191000"/>
            <a:chOff x="-3" y="-3"/>
            <a:chExt cx="4793" cy="2482"/>
          </a:xfrm>
        </p:grpSpPr>
        <p:grpSp>
          <p:nvGrpSpPr>
            <p:cNvPr id="130053" name="Group 5"/>
            <p:cNvGrpSpPr>
              <a:grpSpLocks/>
            </p:cNvGrpSpPr>
            <p:nvPr/>
          </p:nvGrpSpPr>
          <p:grpSpPr bwMode="auto">
            <a:xfrm>
              <a:off x="0" y="0"/>
              <a:ext cx="4787" cy="2476"/>
              <a:chOff x="0" y="0"/>
              <a:chExt cx="4787" cy="2476"/>
            </a:xfrm>
          </p:grpSpPr>
          <p:grpSp>
            <p:nvGrpSpPr>
              <p:cNvPr id="130054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2568" cy="288"/>
                <a:chOff x="0" y="0"/>
                <a:chExt cx="2568" cy="288"/>
              </a:xfrm>
            </p:grpSpPr>
            <p:sp>
              <p:nvSpPr>
                <p:cNvPr id="130055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568" cy="288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US" sz="2400" b="1">
                      <a:solidFill>
                        <a:srgbClr val="FFFF00"/>
                      </a:solidFill>
                      <a:latin typeface="Times New Roman" pitchFamily="18" charset="0"/>
                    </a:rPr>
                    <a:t>Silhouette / Structure</a:t>
                  </a:r>
                  <a:endParaRPr lang="en-US" sz="2400">
                    <a:solidFill>
                      <a:srgbClr val="FFFF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0056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568" cy="28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ar-SA"/>
                </a:p>
              </p:txBody>
            </p:sp>
          </p:grpSp>
          <p:grpSp>
            <p:nvGrpSpPr>
              <p:cNvPr id="130057" name="Group 9"/>
              <p:cNvGrpSpPr>
                <a:grpSpLocks/>
              </p:cNvGrpSpPr>
              <p:nvPr/>
            </p:nvGrpSpPr>
            <p:grpSpPr bwMode="auto">
              <a:xfrm>
                <a:off x="2568" y="0"/>
                <a:ext cx="2219" cy="288"/>
                <a:chOff x="2568" y="0"/>
                <a:chExt cx="2219" cy="288"/>
              </a:xfrm>
            </p:grpSpPr>
            <p:sp>
              <p:nvSpPr>
                <p:cNvPr id="130058" name="Rectangle 10"/>
                <p:cNvSpPr>
                  <a:spLocks noChangeArrowheads="1"/>
                </p:cNvSpPr>
                <p:nvPr/>
              </p:nvSpPr>
              <p:spPr bwMode="auto">
                <a:xfrm>
                  <a:off x="2568" y="0"/>
                  <a:ext cx="2219" cy="288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US" sz="2400" b="1">
                      <a:solidFill>
                        <a:srgbClr val="FFFF00"/>
                      </a:solidFill>
                      <a:latin typeface="Times New Roman" pitchFamily="18" charset="0"/>
                    </a:rPr>
                    <a:t>Contact with Lung</a:t>
                  </a:r>
                  <a:endParaRPr lang="en-US" sz="2400">
                    <a:solidFill>
                      <a:srgbClr val="FFFF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0059" name="Rectangle 11"/>
                <p:cNvSpPr>
                  <a:spLocks noChangeArrowheads="1"/>
                </p:cNvSpPr>
                <p:nvPr/>
              </p:nvSpPr>
              <p:spPr bwMode="auto">
                <a:xfrm>
                  <a:off x="2568" y="0"/>
                  <a:ext cx="2219" cy="28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ar-SA"/>
                </a:p>
              </p:txBody>
            </p:sp>
          </p:grpSp>
          <p:grpSp>
            <p:nvGrpSpPr>
              <p:cNvPr id="130060" name="Group 12"/>
              <p:cNvGrpSpPr>
                <a:grpSpLocks/>
              </p:cNvGrpSpPr>
              <p:nvPr/>
            </p:nvGrpSpPr>
            <p:grpSpPr bwMode="auto">
              <a:xfrm>
                <a:off x="0" y="288"/>
                <a:ext cx="2568" cy="518"/>
                <a:chOff x="0" y="288"/>
                <a:chExt cx="2568" cy="518"/>
              </a:xfrm>
            </p:grpSpPr>
            <p:sp>
              <p:nvSpPr>
                <p:cNvPr id="130061" name="Rectangle 13"/>
                <p:cNvSpPr>
                  <a:spLocks noChangeArrowheads="1"/>
                </p:cNvSpPr>
                <p:nvPr/>
              </p:nvSpPr>
              <p:spPr bwMode="auto">
                <a:xfrm>
                  <a:off x="0" y="288"/>
                  <a:ext cx="2568" cy="518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US" sz="2400">
                      <a:latin typeface="Times New Roman" pitchFamily="18" charset="0"/>
                    </a:rPr>
                    <a:t>Upper right heart border/ascending aorta</a:t>
                  </a:r>
                </a:p>
              </p:txBody>
            </p:sp>
            <p:sp>
              <p:nvSpPr>
                <p:cNvPr id="130062" name="Rectangle 14"/>
                <p:cNvSpPr>
                  <a:spLocks noChangeArrowheads="1"/>
                </p:cNvSpPr>
                <p:nvPr/>
              </p:nvSpPr>
              <p:spPr bwMode="auto">
                <a:xfrm>
                  <a:off x="0" y="288"/>
                  <a:ext cx="2568" cy="51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ar-SA"/>
                </a:p>
              </p:txBody>
            </p:sp>
          </p:grpSp>
          <p:grpSp>
            <p:nvGrpSpPr>
              <p:cNvPr id="130063" name="Group 15"/>
              <p:cNvGrpSpPr>
                <a:grpSpLocks/>
              </p:cNvGrpSpPr>
              <p:nvPr/>
            </p:nvGrpSpPr>
            <p:grpSpPr bwMode="auto">
              <a:xfrm>
                <a:off x="2568" y="288"/>
                <a:ext cx="2219" cy="518"/>
                <a:chOff x="2568" y="288"/>
                <a:chExt cx="2219" cy="518"/>
              </a:xfrm>
            </p:grpSpPr>
            <p:sp>
              <p:nvSpPr>
                <p:cNvPr id="130064" name="Rectangle 16"/>
                <p:cNvSpPr>
                  <a:spLocks noChangeArrowheads="1"/>
                </p:cNvSpPr>
                <p:nvPr/>
              </p:nvSpPr>
              <p:spPr bwMode="auto">
                <a:xfrm>
                  <a:off x="2568" y="288"/>
                  <a:ext cx="2219" cy="518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US" sz="2400">
                      <a:latin typeface="Times New Roman" pitchFamily="18" charset="0"/>
                    </a:rPr>
                    <a:t>Anterior segment of RUL</a:t>
                  </a:r>
                </a:p>
              </p:txBody>
            </p:sp>
            <p:sp>
              <p:nvSpPr>
                <p:cNvPr id="130065" name="Rectangle 17"/>
                <p:cNvSpPr>
                  <a:spLocks noChangeArrowheads="1"/>
                </p:cNvSpPr>
                <p:nvPr/>
              </p:nvSpPr>
              <p:spPr bwMode="auto">
                <a:xfrm>
                  <a:off x="2568" y="288"/>
                  <a:ext cx="2219" cy="51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ar-SA"/>
                </a:p>
              </p:txBody>
            </p:sp>
          </p:grpSp>
          <p:grpSp>
            <p:nvGrpSpPr>
              <p:cNvPr id="130066" name="Group 18"/>
              <p:cNvGrpSpPr>
                <a:grpSpLocks/>
              </p:cNvGrpSpPr>
              <p:nvPr/>
            </p:nvGrpSpPr>
            <p:grpSpPr bwMode="auto">
              <a:xfrm>
                <a:off x="0" y="806"/>
                <a:ext cx="2568" cy="288"/>
                <a:chOff x="0" y="806"/>
                <a:chExt cx="2568" cy="288"/>
              </a:xfrm>
            </p:grpSpPr>
            <p:sp>
              <p:nvSpPr>
                <p:cNvPr id="130067" name="Rectangle 19"/>
                <p:cNvSpPr>
                  <a:spLocks noChangeArrowheads="1"/>
                </p:cNvSpPr>
                <p:nvPr/>
              </p:nvSpPr>
              <p:spPr bwMode="auto">
                <a:xfrm>
                  <a:off x="0" y="806"/>
                  <a:ext cx="2568" cy="288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US" sz="2400">
                      <a:latin typeface="Times New Roman" pitchFamily="18" charset="0"/>
                    </a:rPr>
                    <a:t>Right heart border </a:t>
                  </a:r>
                </a:p>
              </p:txBody>
            </p:sp>
            <p:sp>
              <p:nvSpPr>
                <p:cNvPr id="130068" name="Rectangle 20"/>
                <p:cNvSpPr>
                  <a:spLocks noChangeArrowheads="1"/>
                </p:cNvSpPr>
                <p:nvPr/>
              </p:nvSpPr>
              <p:spPr bwMode="auto">
                <a:xfrm>
                  <a:off x="0" y="806"/>
                  <a:ext cx="2568" cy="28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ar-SA"/>
                </a:p>
              </p:txBody>
            </p:sp>
          </p:grpSp>
          <p:grpSp>
            <p:nvGrpSpPr>
              <p:cNvPr id="130069" name="Group 21"/>
              <p:cNvGrpSpPr>
                <a:grpSpLocks/>
              </p:cNvGrpSpPr>
              <p:nvPr/>
            </p:nvGrpSpPr>
            <p:grpSpPr bwMode="auto">
              <a:xfrm>
                <a:off x="2568" y="806"/>
                <a:ext cx="2219" cy="288"/>
                <a:chOff x="2568" y="806"/>
                <a:chExt cx="2219" cy="288"/>
              </a:xfrm>
            </p:grpSpPr>
            <p:sp>
              <p:nvSpPr>
                <p:cNvPr id="130070" name="Rectangle 22"/>
                <p:cNvSpPr>
                  <a:spLocks noChangeArrowheads="1"/>
                </p:cNvSpPr>
                <p:nvPr/>
              </p:nvSpPr>
              <p:spPr bwMode="auto">
                <a:xfrm>
                  <a:off x="2568" y="806"/>
                  <a:ext cx="2219" cy="288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US" sz="2400">
                      <a:latin typeface="Times New Roman" pitchFamily="18" charset="0"/>
                    </a:rPr>
                    <a:t>RML (medial)</a:t>
                  </a:r>
                </a:p>
              </p:txBody>
            </p:sp>
            <p:sp>
              <p:nvSpPr>
                <p:cNvPr id="130071" name="Rectangle 23"/>
                <p:cNvSpPr>
                  <a:spLocks noChangeArrowheads="1"/>
                </p:cNvSpPr>
                <p:nvPr/>
              </p:nvSpPr>
              <p:spPr bwMode="auto">
                <a:xfrm>
                  <a:off x="2568" y="806"/>
                  <a:ext cx="2219" cy="28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ar-SA"/>
                </a:p>
              </p:txBody>
            </p:sp>
          </p:grpSp>
          <p:grpSp>
            <p:nvGrpSpPr>
              <p:cNvPr id="130072" name="Group 24"/>
              <p:cNvGrpSpPr>
                <a:grpSpLocks/>
              </p:cNvGrpSpPr>
              <p:nvPr/>
            </p:nvGrpSpPr>
            <p:grpSpPr bwMode="auto">
              <a:xfrm>
                <a:off x="0" y="1094"/>
                <a:ext cx="2568" cy="288"/>
                <a:chOff x="0" y="1094"/>
                <a:chExt cx="2568" cy="288"/>
              </a:xfrm>
            </p:grpSpPr>
            <p:sp>
              <p:nvSpPr>
                <p:cNvPr id="130073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1094"/>
                  <a:ext cx="2568" cy="288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US" sz="2400">
                      <a:latin typeface="Times New Roman" pitchFamily="18" charset="0"/>
                    </a:rPr>
                    <a:t>Upper left heart border</a:t>
                  </a:r>
                </a:p>
              </p:txBody>
            </p:sp>
            <p:sp>
              <p:nvSpPr>
                <p:cNvPr id="130074" name="Rectangle 26"/>
                <p:cNvSpPr>
                  <a:spLocks noChangeArrowheads="1"/>
                </p:cNvSpPr>
                <p:nvPr/>
              </p:nvSpPr>
              <p:spPr bwMode="auto">
                <a:xfrm>
                  <a:off x="0" y="1094"/>
                  <a:ext cx="2568" cy="28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ar-SA"/>
                </a:p>
              </p:txBody>
            </p:sp>
          </p:grpSp>
          <p:grpSp>
            <p:nvGrpSpPr>
              <p:cNvPr id="130075" name="Group 27"/>
              <p:cNvGrpSpPr>
                <a:grpSpLocks/>
              </p:cNvGrpSpPr>
              <p:nvPr/>
            </p:nvGrpSpPr>
            <p:grpSpPr bwMode="auto">
              <a:xfrm>
                <a:off x="2568" y="1094"/>
                <a:ext cx="2219" cy="288"/>
                <a:chOff x="2568" y="1094"/>
                <a:chExt cx="2219" cy="288"/>
              </a:xfrm>
            </p:grpSpPr>
            <p:sp>
              <p:nvSpPr>
                <p:cNvPr id="130076" name="Rectangle 28"/>
                <p:cNvSpPr>
                  <a:spLocks noChangeArrowheads="1"/>
                </p:cNvSpPr>
                <p:nvPr/>
              </p:nvSpPr>
              <p:spPr bwMode="auto">
                <a:xfrm>
                  <a:off x="2568" y="1094"/>
                  <a:ext cx="2219" cy="288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US" sz="2400">
                      <a:latin typeface="Times New Roman" pitchFamily="18" charset="0"/>
                    </a:rPr>
                    <a:t>Anterior segment of LUL</a:t>
                  </a:r>
                </a:p>
              </p:txBody>
            </p:sp>
            <p:sp>
              <p:nvSpPr>
                <p:cNvPr id="130077" name="Rectangle 29"/>
                <p:cNvSpPr>
                  <a:spLocks noChangeArrowheads="1"/>
                </p:cNvSpPr>
                <p:nvPr/>
              </p:nvSpPr>
              <p:spPr bwMode="auto">
                <a:xfrm>
                  <a:off x="2568" y="1094"/>
                  <a:ext cx="2219" cy="28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ar-SA"/>
                </a:p>
              </p:txBody>
            </p:sp>
          </p:grpSp>
          <p:grpSp>
            <p:nvGrpSpPr>
              <p:cNvPr id="130078" name="Group 30"/>
              <p:cNvGrpSpPr>
                <a:grpSpLocks/>
              </p:cNvGrpSpPr>
              <p:nvPr/>
            </p:nvGrpSpPr>
            <p:grpSpPr bwMode="auto">
              <a:xfrm>
                <a:off x="0" y="1382"/>
                <a:ext cx="2568" cy="288"/>
                <a:chOff x="0" y="1382"/>
                <a:chExt cx="2568" cy="288"/>
              </a:xfrm>
            </p:grpSpPr>
            <p:sp>
              <p:nvSpPr>
                <p:cNvPr id="130079" name="Rectangle 31"/>
                <p:cNvSpPr>
                  <a:spLocks noChangeArrowheads="1"/>
                </p:cNvSpPr>
                <p:nvPr/>
              </p:nvSpPr>
              <p:spPr bwMode="auto">
                <a:xfrm>
                  <a:off x="0" y="1382"/>
                  <a:ext cx="2568" cy="288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US" sz="2400">
                      <a:latin typeface="Times New Roman" pitchFamily="18" charset="0"/>
                    </a:rPr>
                    <a:t>Left heart border</a:t>
                  </a:r>
                </a:p>
              </p:txBody>
            </p:sp>
            <p:sp>
              <p:nvSpPr>
                <p:cNvPr id="130080" name="Rectangle 32"/>
                <p:cNvSpPr>
                  <a:spLocks noChangeArrowheads="1"/>
                </p:cNvSpPr>
                <p:nvPr/>
              </p:nvSpPr>
              <p:spPr bwMode="auto">
                <a:xfrm>
                  <a:off x="0" y="1382"/>
                  <a:ext cx="2568" cy="28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ar-SA"/>
                </a:p>
              </p:txBody>
            </p:sp>
          </p:grpSp>
          <p:grpSp>
            <p:nvGrpSpPr>
              <p:cNvPr id="130081" name="Group 33"/>
              <p:cNvGrpSpPr>
                <a:grpSpLocks/>
              </p:cNvGrpSpPr>
              <p:nvPr/>
            </p:nvGrpSpPr>
            <p:grpSpPr bwMode="auto">
              <a:xfrm>
                <a:off x="2568" y="1382"/>
                <a:ext cx="2219" cy="288"/>
                <a:chOff x="2568" y="1382"/>
                <a:chExt cx="2219" cy="288"/>
              </a:xfrm>
            </p:grpSpPr>
            <p:sp>
              <p:nvSpPr>
                <p:cNvPr id="130082" name="Rectangle 34"/>
                <p:cNvSpPr>
                  <a:spLocks noChangeArrowheads="1"/>
                </p:cNvSpPr>
                <p:nvPr/>
              </p:nvSpPr>
              <p:spPr bwMode="auto">
                <a:xfrm>
                  <a:off x="2568" y="1382"/>
                  <a:ext cx="2219" cy="288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US" sz="2400">
                      <a:latin typeface="Times New Roman" pitchFamily="18" charset="0"/>
                    </a:rPr>
                    <a:t>Lingula (anterior)</a:t>
                  </a:r>
                </a:p>
              </p:txBody>
            </p:sp>
            <p:sp>
              <p:nvSpPr>
                <p:cNvPr id="130083" name="Rectangle 35"/>
                <p:cNvSpPr>
                  <a:spLocks noChangeArrowheads="1"/>
                </p:cNvSpPr>
                <p:nvPr/>
              </p:nvSpPr>
              <p:spPr bwMode="auto">
                <a:xfrm>
                  <a:off x="2568" y="1382"/>
                  <a:ext cx="2219" cy="28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ar-SA"/>
                </a:p>
              </p:txBody>
            </p:sp>
          </p:grpSp>
          <p:grpSp>
            <p:nvGrpSpPr>
              <p:cNvPr id="130084" name="Group 36"/>
              <p:cNvGrpSpPr>
                <a:grpSpLocks/>
              </p:cNvGrpSpPr>
              <p:nvPr/>
            </p:nvGrpSpPr>
            <p:grpSpPr bwMode="auto">
              <a:xfrm>
                <a:off x="0" y="1670"/>
                <a:ext cx="2568" cy="518"/>
                <a:chOff x="0" y="1670"/>
                <a:chExt cx="2568" cy="518"/>
              </a:xfrm>
            </p:grpSpPr>
            <p:sp>
              <p:nvSpPr>
                <p:cNvPr id="130085" name="Rectangle 37"/>
                <p:cNvSpPr>
                  <a:spLocks noChangeArrowheads="1"/>
                </p:cNvSpPr>
                <p:nvPr/>
              </p:nvSpPr>
              <p:spPr bwMode="auto">
                <a:xfrm>
                  <a:off x="0" y="1670"/>
                  <a:ext cx="2568" cy="518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US" sz="2400">
                      <a:latin typeface="Times New Roman" pitchFamily="18" charset="0"/>
                    </a:rPr>
                    <a:t>Aortic knob</a:t>
                  </a:r>
                </a:p>
              </p:txBody>
            </p:sp>
            <p:sp>
              <p:nvSpPr>
                <p:cNvPr id="130086" name="Rectangle 38"/>
                <p:cNvSpPr>
                  <a:spLocks noChangeArrowheads="1"/>
                </p:cNvSpPr>
                <p:nvPr/>
              </p:nvSpPr>
              <p:spPr bwMode="auto">
                <a:xfrm>
                  <a:off x="0" y="1670"/>
                  <a:ext cx="2568" cy="51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ar-SA"/>
                </a:p>
              </p:txBody>
            </p:sp>
          </p:grpSp>
          <p:grpSp>
            <p:nvGrpSpPr>
              <p:cNvPr id="130087" name="Group 39"/>
              <p:cNvGrpSpPr>
                <a:grpSpLocks/>
              </p:cNvGrpSpPr>
              <p:nvPr/>
            </p:nvGrpSpPr>
            <p:grpSpPr bwMode="auto">
              <a:xfrm>
                <a:off x="2568" y="1670"/>
                <a:ext cx="2219" cy="518"/>
                <a:chOff x="2568" y="1670"/>
                <a:chExt cx="2219" cy="518"/>
              </a:xfrm>
            </p:grpSpPr>
            <p:sp>
              <p:nvSpPr>
                <p:cNvPr id="130088" name="Rectangle 40"/>
                <p:cNvSpPr>
                  <a:spLocks noChangeArrowheads="1"/>
                </p:cNvSpPr>
                <p:nvPr/>
              </p:nvSpPr>
              <p:spPr bwMode="auto">
                <a:xfrm>
                  <a:off x="2568" y="1670"/>
                  <a:ext cx="2219" cy="518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US" sz="2400">
                      <a:latin typeface="Times New Roman" pitchFamily="18" charset="0"/>
                    </a:rPr>
                    <a:t>Apical portion of LUL (posterior)</a:t>
                  </a:r>
                </a:p>
              </p:txBody>
            </p:sp>
            <p:sp>
              <p:nvSpPr>
                <p:cNvPr id="130089" name="Rectangle 41"/>
                <p:cNvSpPr>
                  <a:spLocks noChangeArrowheads="1"/>
                </p:cNvSpPr>
                <p:nvPr/>
              </p:nvSpPr>
              <p:spPr bwMode="auto">
                <a:xfrm>
                  <a:off x="2568" y="1670"/>
                  <a:ext cx="2219" cy="51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ar-SA"/>
                </a:p>
              </p:txBody>
            </p:sp>
          </p:grpSp>
          <p:grpSp>
            <p:nvGrpSpPr>
              <p:cNvPr id="130090" name="Group 42"/>
              <p:cNvGrpSpPr>
                <a:grpSpLocks/>
              </p:cNvGrpSpPr>
              <p:nvPr/>
            </p:nvGrpSpPr>
            <p:grpSpPr bwMode="auto">
              <a:xfrm>
                <a:off x="0" y="2188"/>
                <a:ext cx="2568" cy="288"/>
                <a:chOff x="0" y="2188"/>
                <a:chExt cx="2568" cy="288"/>
              </a:xfrm>
            </p:grpSpPr>
            <p:sp>
              <p:nvSpPr>
                <p:cNvPr id="130091" name="Rectangle 43"/>
                <p:cNvSpPr>
                  <a:spLocks noChangeArrowheads="1"/>
                </p:cNvSpPr>
                <p:nvPr/>
              </p:nvSpPr>
              <p:spPr bwMode="auto">
                <a:xfrm>
                  <a:off x="0" y="2188"/>
                  <a:ext cx="2568" cy="288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US" sz="2400">
                      <a:latin typeface="Times New Roman" pitchFamily="18" charset="0"/>
                    </a:rPr>
                    <a:t>Anterior hemidiaphragms</a:t>
                  </a:r>
                </a:p>
              </p:txBody>
            </p:sp>
            <p:sp>
              <p:nvSpPr>
                <p:cNvPr id="130092" name="Rectangle 44"/>
                <p:cNvSpPr>
                  <a:spLocks noChangeArrowheads="1"/>
                </p:cNvSpPr>
                <p:nvPr/>
              </p:nvSpPr>
              <p:spPr bwMode="auto">
                <a:xfrm>
                  <a:off x="0" y="2188"/>
                  <a:ext cx="2568" cy="28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ar-SA"/>
                </a:p>
              </p:txBody>
            </p:sp>
          </p:grpSp>
          <p:grpSp>
            <p:nvGrpSpPr>
              <p:cNvPr id="130093" name="Group 45"/>
              <p:cNvGrpSpPr>
                <a:grpSpLocks/>
              </p:cNvGrpSpPr>
              <p:nvPr/>
            </p:nvGrpSpPr>
            <p:grpSpPr bwMode="auto">
              <a:xfrm>
                <a:off x="2568" y="2188"/>
                <a:ext cx="2219" cy="288"/>
                <a:chOff x="2568" y="2188"/>
                <a:chExt cx="2219" cy="288"/>
              </a:xfrm>
            </p:grpSpPr>
            <p:sp>
              <p:nvSpPr>
                <p:cNvPr id="130094" name="Rectangle 46"/>
                <p:cNvSpPr>
                  <a:spLocks noChangeArrowheads="1"/>
                </p:cNvSpPr>
                <p:nvPr/>
              </p:nvSpPr>
              <p:spPr bwMode="auto">
                <a:xfrm>
                  <a:off x="2568" y="2188"/>
                  <a:ext cx="2219" cy="288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US" sz="2400">
                      <a:latin typeface="Times New Roman" pitchFamily="18" charset="0"/>
                    </a:rPr>
                    <a:t>Lower lobes (anterior)</a:t>
                  </a:r>
                </a:p>
              </p:txBody>
            </p:sp>
            <p:sp>
              <p:nvSpPr>
                <p:cNvPr id="130095" name="Rectangle 47"/>
                <p:cNvSpPr>
                  <a:spLocks noChangeArrowheads="1"/>
                </p:cNvSpPr>
                <p:nvPr/>
              </p:nvSpPr>
              <p:spPr bwMode="auto">
                <a:xfrm>
                  <a:off x="2568" y="2188"/>
                  <a:ext cx="2219" cy="28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ar-SA"/>
                </a:p>
              </p:txBody>
            </p:sp>
          </p:grpSp>
        </p:grpSp>
        <p:sp>
          <p:nvSpPr>
            <p:cNvPr id="130096" name="Rectangle 48"/>
            <p:cNvSpPr>
              <a:spLocks noChangeArrowheads="1"/>
            </p:cNvSpPr>
            <p:nvPr/>
          </p:nvSpPr>
          <p:spPr bwMode="auto">
            <a:xfrm>
              <a:off x="-3" y="-3"/>
              <a:ext cx="4793" cy="2482"/>
            </a:xfrm>
            <a:prstGeom prst="rect">
              <a:avLst/>
            </a:prstGeom>
            <a:noFill/>
            <a:ln w="9525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ar-SA">
                <a:solidFill>
                  <a:srgbClr val="1ED4F8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solidFill>
                  <a:srgbClr val="1ED4F8"/>
                </a:solidFill>
              </a:rPr>
              <a:t>Lung Fields: Using Structures / Silhouettes</a:t>
            </a:r>
          </a:p>
        </p:txBody>
      </p:sp>
      <p:pic>
        <p:nvPicPr>
          <p:cNvPr id="132147" name="Picture 51" descr="NormalPA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1600200"/>
            <a:ext cx="4116388" cy="4953000"/>
          </a:xfrm>
          <a:noFill/>
          <a:ln/>
        </p:spPr>
      </p:pic>
      <p:sp>
        <p:nvSpPr>
          <p:cNvPr id="132149" name="Rectangle 53"/>
          <p:cNvSpPr>
            <a:spLocks noChangeArrowheads="1"/>
          </p:cNvSpPr>
          <p:nvPr/>
        </p:nvSpPr>
        <p:spPr bwMode="auto">
          <a:xfrm>
            <a:off x="152400" y="1524000"/>
            <a:ext cx="2057400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/>
              <a:t>Upper right heart border / ascending aorta </a:t>
            </a:r>
          </a:p>
          <a:p>
            <a:pPr eaLnBrk="1" hangingPunct="1"/>
            <a:r>
              <a:rPr lang="en-US"/>
              <a:t>(anterior RUL)</a:t>
            </a:r>
          </a:p>
        </p:txBody>
      </p:sp>
      <p:sp>
        <p:nvSpPr>
          <p:cNvPr id="132151" name="Rectangle 55"/>
          <p:cNvSpPr>
            <a:spLocks noChangeArrowheads="1"/>
          </p:cNvSpPr>
          <p:nvPr/>
        </p:nvSpPr>
        <p:spPr bwMode="auto">
          <a:xfrm>
            <a:off x="152400" y="3581400"/>
            <a:ext cx="202565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Right heart border</a:t>
            </a:r>
          </a:p>
          <a:p>
            <a:r>
              <a:rPr lang="en-US"/>
              <a:t>(medial RML)</a:t>
            </a:r>
          </a:p>
        </p:txBody>
      </p:sp>
      <p:sp>
        <p:nvSpPr>
          <p:cNvPr id="132198" name="Rectangle 102"/>
          <p:cNvSpPr>
            <a:spLocks noChangeArrowheads="1"/>
          </p:cNvSpPr>
          <p:nvPr/>
        </p:nvSpPr>
        <p:spPr bwMode="auto">
          <a:xfrm>
            <a:off x="152400" y="5181600"/>
            <a:ext cx="1905000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/>
              <a:t>Anterior hemidiaphragms</a:t>
            </a:r>
          </a:p>
          <a:p>
            <a:pPr eaLnBrk="1" hangingPunct="1"/>
            <a:r>
              <a:rPr lang="en-US"/>
              <a:t>(anterior </a:t>
            </a:r>
          </a:p>
          <a:p>
            <a:pPr eaLnBrk="1" hangingPunct="1"/>
            <a:r>
              <a:rPr lang="en-US"/>
              <a:t>lower lobes)</a:t>
            </a:r>
          </a:p>
        </p:txBody>
      </p:sp>
      <p:sp>
        <p:nvSpPr>
          <p:cNvPr id="132199" name="Rectangle 103"/>
          <p:cNvSpPr>
            <a:spLocks noChangeArrowheads="1"/>
          </p:cNvSpPr>
          <p:nvPr/>
        </p:nvSpPr>
        <p:spPr bwMode="auto">
          <a:xfrm>
            <a:off x="7315200" y="3276600"/>
            <a:ext cx="1447800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/>
              <a:t>Upper left heart border</a:t>
            </a:r>
          </a:p>
          <a:p>
            <a:pPr eaLnBrk="1" hangingPunct="1"/>
            <a:r>
              <a:rPr lang="en-US"/>
              <a:t>(anterior LUL)</a:t>
            </a:r>
          </a:p>
        </p:txBody>
      </p:sp>
      <p:sp>
        <p:nvSpPr>
          <p:cNvPr id="132200" name="Rectangle 104"/>
          <p:cNvSpPr>
            <a:spLocks noChangeArrowheads="1"/>
          </p:cNvSpPr>
          <p:nvPr/>
        </p:nvSpPr>
        <p:spPr bwMode="auto">
          <a:xfrm>
            <a:off x="7467600" y="4648200"/>
            <a:ext cx="1447800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/>
              <a:t>Left heart border</a:t>
            </a:r>
          </a:p>
          <a:p>
            <a:pPr eaLnBrk="1" hangingPunct="1"/>
            <a:r>
              <a:rPr lang="en-US"/>
              <a:t>(lingula; anterior)</a:t>
            </a:r>
          </a:p>
        </p:txBody>
      </p:sp>
      <p:sp>
        <p:nvSpPr>
          <p:cNvPr id="132201" name="Rectangle 105"/>
          <p:cNvSpPr>
            <a:spLocks noChangeArrowheads="1"/>
          </p:cNvSpPr>
          <p:nvPr/>
        </p:nvSpPr>
        <p:spPr bwMode="auto">
          <a:xfrm>
            <a:off x="7086600" y="1905000"/>
            <a:ext cx="1676400" cy="914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/>
              <a:t>Aortic knob</a:t>
            </a:r>
          </a:p>
          <a:p>
            <a:pPr eaLnBrk="1" hangingPunct="1"/>
            <a:r>
              <a:rPr lang="en-US"/>
              <a:t>(Apical portion of LUL )</a:t>
            </a:r>
          </a:p>
        </p:txBody>
      </p:sp>
      <p:sp>
        <p:nvSpPr>
          <p:cNvPr id="132202" name="AutoShape 106"/>
          <p:cNvSpPr>
            <a:spLocks noChangeArrowheads="1"/>
          </p:cNvSpPr>
          <p:nvPr/>
        </p:nvSpPr>
        <p:spPr bwMode="auto">
          <a:xfrm rot="2015667" flipV="1">
            <a:off x="1828800" y="2887663"/>
            <a:ext cx="2425700" cy="144462"/>
          </a:xfrm>
          <a:prstGeom prst="rightArrow">
            <a:avLst>
              <a:gd name="adj1" fmla="val 50000"/>
              <a:gd name="adj2" fmla="val 419782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32203" name="AutoShape 107"/>
          <p:cNvSpPr>
            <a:spLocks noChangeArrowheads="1"/>
          </p:cNvSpPr>
          <p:nvPr/>
        </p:nvSpPr>
        <p:spPr bwMode="auto">
          <a:xfrm rot="637180">
            <a:off x="2052638" y="4149725"/>
            <a:ext cx="1981200" cy="152400"/>
          </a:xfrm>
          <a:prstGeom prst="rightArrow">
            <a:avLst>
              <a:gd name="adj1" fmla="val 50000"/>
              <a:gd name="adj2" fmla="val 3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32204" name="AutoShape 108"/>
          <p:cNvSpPr>
            <a:spLocks noChangeArrowheads="1"/>
          </p:cNvSpPr>
          <p:nvPr/>
        </p:nvSpPr>
        <p:spPr bwMode="auto">
          <a:xfrm>
            <a:off x="1219200" y="5867400"/>
            <a:ext cx="1600200" cy="152400"/>
          </a:xfrm>
          <a:prstGeom prst="rightArrow">
            <a:avLst>
              <a:gd name="adj1" fmla="val 50000"/>
              <a:gd name="adj2" fmla="val 2625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32205" name="AutoShape 109"/>
          <p:cNvSpPr>
            <a:spLocks noChangeArrowheads="1"/>
          </p:cNvSpPr>
          <p:nvPr/>
        </p:nvSpPr>
        <p:spPr bwMode="auto">
          <a:xfrm rot="-427501">
            <a:off x="1216025" y="6138863"/>
            <a:ext cx="4572000" cy="152400"/>
          </a:xfrm>
          <a:prstGeom prst="rightArrow">
            <a:avLst>
              <a:gd name="adj1" fmla="val 50000"/>
              <a:gd name="adj2" fmla="val 75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32206" name="AutoShape 110"/>
          <p:cNvSpPr>
            <a:spLocks noChangeArrowheads="1"/>
          </p:cNvSpPr>
          <p:nvPr/>
        </p:nvSpPr>
        <p:spPr bwMode="auto">
          <a:xfrm rot="-23288126">
            <a:off x="4876800" y="2819400"/>
            <a:ext cx="2286000" cy="269875"/>
          </a:xfrm>
          <a:prstGeom prst="leftArrow">
            <a:avLst>
              <a:gd name="adj1" fmla="val 50000"/>
              <a:gd name="adj2" fmla="val 211765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32207" name="AutoShape 111"/>
          <p:cNvSpPr>
            <a:spLocks noChangeArrowheads="1"/>
          </p:cNvSpPr>
          <p:nvPr/>
        </p:nvSpPr>
        <p:spPr bwMode="auto">
          <a:xfrm rot="-859363">
            <a:off x="5494338" y="4017963"/>
            <a:ext cx="1828800" cy="247650"/>
          </a:xfrm>
          <a:prstGeom prst="leftArrow">
            <a:avLst>
              <a:gd name="adj1" fmla="val 50000"/>
              <a:gd name="adj2" fmla="val 184615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32208" name="AutoShape 112"/>
          <p:cNvSpPr>
            <a:spLocks noChangeArrowheads="1"/>
          </p:cNvSpPr>
          <p:nvPr/>
        </p:nvSpPr>
        <p:spPr bwMode="auto">
          <a:xfrm>
            <a:off x="5715000" y="4876800"/>
            <a:ext cx="1752600" cy="228600"/>
          </a:xfrm>
          <a:prstGeom prst="leftArrow">
            <a:avLst>
              <a:gd name="adj1" fmla="val 50000"/>
              <a:gd name="adj2" fmla="val 19166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2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2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2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2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2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2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2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2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2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2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2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2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2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2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2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2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2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2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2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2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2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2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2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2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49" grpId="0"/>
      <p:bldP spid="132151" grpId="0"/>
      <p:bldP spid="132198" grpId="0"/>
      <p:bldP spid="132199" grpId="0"/>
      <p:bldP spid="132200" grpId="0"/>
      <p:bldP spid="132201" grpId="0"/>
      <p:bldP spid="132202" grpId="0" animBg="1"/>
      <p:bldP spid="132203" grpId="0" animBg="1"/>
      <p:bldP spid="132204" grpId="0" animBg="1"/>
      <p:bldP spid="132205" grpId="0" animBg="1"/>
      <p:bldP spid="132206" grpId="0" animBg="1"/>
      <p:bldP spid="132207" grpId="0" animBg="1"/>
      <p:bldP spid="13220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ED4F8"/>
                </a:solidFill>
              </a:rPr>
              <a:t>Lung Fields: Fissures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535113"/>
          </a:xfrm>
        </p:spPr>
        <p:txBody>
          <a:bodyPr/>
          <a:lstStyle/>
          <a:p>
            <a:r>
              <a:rPr lang="en-US"/>
              <a:t>The fissures can also help you to determine the boundaries of pathology</a:t>
            </a:r>
          </a:p>
        </p:txBody>
      </p:sp>
      <p:grpSp>
        <p:nvGrpSpPr>
          <p:cNvPr id="96325" name="Group 69"/>
          <p:cNvGrpSpPr>
            <a:grpSpLocks/>
          </p:cNvGrpSpPr>
          <p:nvPr/>
        </p:nvGrpSpPr>
        <p:grpSpPr bwMode="auto">
          <a:xfrm>
            <a:off x="533400" y="3200400"/>
            <a:ext cx="7696200" cy="2362200"/>
            <a:chOff x="-3" y="-3"/>
            <a:chExt cx="6425" cy="870"/>
          </a:xfrm>
        </p:grpSpPr>
        <p:grpSp>
          <p:nvGrpSpPr>
            <p:cNvPr id="96323" name="Group 67"/>
            <p:cNvGrpSpPr>
              <a:grpSpLocks/>
            </p:cNvGrpSpPr>
            <p:nvPr/>
          </p:nvGrpSpPr>
          <p:grpSpPr bwMode="auto">
            <a:xfrm>
              <a:off x="0" y="0"/>
              <a:ext cx="6419" cy="864"/>
              <a:chOff x="0" y="0"/>
              <a:chExt cx="6419" cy="864"/>
            </a:xfrm>
          </p:grpSpPr>
          <p:grpSp>
            <p:nvGrpSpPr>
              <p:cNvPr id="96312" name="Group 56"/>
              <p:cNvGrpSpPr>
                <a:grpSpLocks/>
              </p:cNvGrpSpPr>
              <p:nvPr/>
            </p:nvGrpSpPr>
            <p:grpSpPr bwMode="auto">
              <a:xfrm>
                <a:off x="0" y="0"/>
                <a:ext cx="2904" cy="288"/>
                <a:chOff x="0" y="0"/>
                <a:chExt cx="2904" cy="288"/>
              </a:xfrm>
            </p:grpSpPr>
            <p:sp>
              <p:nvSpPr>
                <p:cNvPr id="96305" name="Rectangle 4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904" cy="288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US" sz="2400">
                      <a:latin typeface="Times New Roman" pitchFamily="18" charset="0"/>
                    </a:rPr>
                    <a:t>Major Oblique Fissure</a:t>
                  </a:r>
                </a:p>
              </p:txBody>
            </p:sp>
            <p:sp>
              <p:nvSpPr>
                <p:cNvPr id="96311" name="Rectangle 5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904" cy="28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ar-SA"/>
                </a:p>
              </p:txBody>
            </p:sp>
          </p:grpSp>
          <p:grpSp>
            <p:nvGrpSpPr>
              <p:cNvPr id="96314" name="Group 58"/>
              <p:cNvGrpSpPr>
                <a:grpSpLocks/>
              </p:cNvGrpSpPr>
              <p:nvPr/>
            </p:nvGrpSpPr>
            <p:grpSpPr bwMode="auto">
              <a:xfrm>
                <a:off x="2904" y="0"/>
                <a:ext cx="3515" cy="288"/>
                <a:chOff x="2904" y="0"/>
                <a:chExt cx="3515" cy="288"/>
              </a:xfrm>
            </p:grpSpPr>
            <p:sp>
              <p:nvSpPr>
                <p:cNvPr id="96306" name="Rectangle 50"/>
                <p:cNvSpPr>
                  <a:spLocks noChangeArrowheads="1"/>
                </p:cNvSpPr>
                <p:nvPr/>
              </p:nvSpPr>
              <p:spPr bwMode="auto">
                <a:xfrm>
                  <a:off x="2904" y="0"/>
                  <a:ext cx="3515" cy="288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US" sz="2400">
                      <a:latin typeface="Times New Roman" pitchFamily="18" charset="0"/>
                    </a:rPr>
                    <a:t>Separates the LUL from the LLL</a:t>
                  </a:r>
                </a:p>
              </p:txBody>
            </p:sp>
            <p:sp>
              <p:nvSpPr>
                <p:cNvPr id="96313" name="Rectangle 57"/>
                <p:cNvSpPr>
                  <a:spLocks noChangeArrowheads="1"/>
                </p:cNvSpPr>
                <p:nvPr/>
              </p:nvSpPr>
              <p:spPr bwMode="auto">
                <a:xfrm>
                  <a:off x="2904" y="0"/>
                  <a:ext cx="3515" cy="28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ar-SA"/>
                </a:p>
              </p:txBody>
            </p:sp>
          </p:grpSp>
          <p:grpSp>
            <p:nvGrpSpPr>
              <p:cNvPr id="96316" name="Group 60"/>
              <p:cNvGrpSpPr>
                <a:grpSpLocks/>
              </p:cNvGrpSpPr>
              <p:nvPr/>
            </p:nvGrpSpPr>
            <p:grpSpPr bwMode="auto">
              <a:xfrm>
                <a:off x="0" y="288"/>
                <a:ext cx="2904" cy="288"/>
                <a:chOff x="0" y="288"/>
                <a:chExt cx="2904" cy="288"/>
              </a:xfrm>
            </p:grpSpPr>
            <p:sp>
              <p:nvSpPr>
                <p:cNvPr id="96307" name="Rectangle 51"/>
                <p:cNvSpPr>
                  <a:spLocks noChangeArrowheads="1"/>
                </p:cNvSpPr>
                <p:nvPr/>
              </p:nvSpPr>
              <p:spPr bwMode="auto">
                <a:xfrm>
                  <a:off x="0" y="288"/>
                  <a:ext cx="2904" cy="288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US" sz="2400">
                      <a:latin typeface="Times New Roman" pitchFamily="18" charset="0"/>
                    </a:rPr>
                    <a:t>Right Major Fissure</a:t>
                  </a:r>
                </a:p>
              </p:txBody>
            </p:sp>
            <p:sp>
              <p:nvSpPr>
                <p:cNvPr id="96315" name="Rectangle 59"/>
                <p:cNvSpPr>
                  <a:spLocks noChangeArrowheads="1"/>
                </p:cNvSpPr>
                <p:nvPr/>
              </p:nvSpPr>
              <p:spPr bwMode="auto">
                <a:xfrm>
                  <a:off x="0" y="288"/>
                  <a:ext cx="2904" cy="28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ar-SA"/>
                </a:p>
              </p:txBody>
            </p:sp>
          </p:grpSp>
          <p:grpSp>
            <p:nvGrpSpPr>
              <p:cNvPr id="96318" name="Group 62"/>
              <p:cNvGrpSpPr>
                <a:grpSpLocks/>
              </p:cNvGrpSpPr>
              <p:nvPr/>
            </p:nvGrpSpPr>
            <p:grpSpPr bwMode="auto">
              <a:xfrm>
                <a:off x="2904" y="288"/>
                <a:ext cx="3515" cy="288"/>
                <a:chOff x="2904" y="288"/>
                <a:chExt cx="3515" cy="288"/>
              </a:xfrm>
            </p:grpSpPr>
            <p:sp>
              <p:nvSpPr>
                <p:cNvPr id="96308" name="Rectangle 52"/>
                <p:cNvSpPr>
                  <a:spLocks noChangeArrowheads="1"/>
                </p:cNvSpPr>
                <p:nvPr/>
              </p:nvSpPr>
              <p:spPr bwMode="auto">
                <a:xfrm>
                  <a:off x="2904" y="288"/>
                  <a:ext cx="3515" cy="288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US" sz="2400">
                      <a:latin typeface="Times New Roman" pitchFamily="18" charset="0"/>
                    </a:rPr>
                    <a:t>Separates the RUL/RML from the RLL</a:t>
                  </a:r>
                </a:p>
              </p:txBody>
            </p:sp>
            <p:sp>
              <p:nvSpPr>
                <p:cNvPr id="96317" name="Rectangle 61"/>
                <p:cNvSpPr>
                  <a:spLocks noChangeArrowheads="1"/>
                </p:cNvSpPr>
                <p:nvPr/>
              </p:nvSpPr>
              <p:spPr bwMode="auto">
                <a:xfrm>
                  <a:off x="2904" y="288"/>
                  <a:ext cx="3515" cy="28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ar-SA"/>
                </a:p>
              </p:txBody>
            </p:sp>
          </p:grpSp>
          <p:grpSp>
            <p:nvGrpSpPr>
              <p:cNvPr id="96320" name="Group 64"/>
              <p:cNvGrpSpPr>
                <a:grpSpLocks/>
              </p:cNvGrpSpPr>
              <p:nvPr/>
            </p:nvGrpSpPr>
            <p:grpSpPr bwMode="auto">
              <a:xfrm>
                <a:off x="0" y="576"/>
                <a:ext cx="2904" cy="288"/>
                <a:chOff x="0" y="576"/>
                <a:chExt cx="2904" cy="288"/>
              </a:xfrm>
            </p:grpSpPr>
            <p:sp>
              <p:nvSpPr>
                <p:cNvPr id="96309" name="Rectangle 53"/>
                <p:cNvSpPr>
                  <a:spLocks noChangeArrowheads="1"/>
                </p:cNvSpPr>
                <p:nvPr/>
              </p:nvSpPr>
              <p:spPr bwMode="auto">
                <a:xfrm>
                  <a:off x="0" y="576"/>
                  <a:ext cx="2904" cy="288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US" sz="2400">
                      <a:latin typeface="Times New Roman" pitchFamily="18" charset="0"/>
                    </a:rPr>
                    <a:t>Right Minor Fissure</a:t>
                  </a:r>
                </a:p>
              </p:txBody>
            </p:sp>
            <p:sp>
              <p:nvSpPr>
                <p:cNvPr id="96319" name="Rectangle 63"/>
                <p:cNvSpPr>
                  <a:spLocks noChangeArrowheads="1"/>
                </p:cNvSpPr>
                <p:nvPr/>
              </p:nvSpPr>
              <p:spPr bwMode="auto">
                <a:xfrm>
                  <a:off x="0" y="576"/>
                  <a:ext cx="2904" cy="28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ar-SA"/>
                </a:p>
              </p:txBody>
            </p:sp>
          </p:grpSp>
          <p:grpSp>
            <p:nvGrpSpPr>
              <p:cNvPr id="96322" name="Group 66"/>
              <p:cNvGrpSpPr>
                <a:grpSpLocks/>
              </p:cNvGrpSpPr>
              <p:nvPr/>
            </p:nvGrpSpPr>
            <p:grpSpPr bwMode="auto">
              <a:xfrm>
                <a:off x="2904" y="576"/>
                <a:ext cx="3515" cy="288"/>
                <a:chOff x="2904" y="576"/>
                <a:chExt cx="3515" cy="288"/>
              </a:xfrm>
            </p:grpSpPr>
            <p:sp>
              <p:nvSpPr>
                <p:cNvPr id="96310" name="Rectangle 54"/>
                <p:cNvSpPr>
                  <a:spLocks noChangeArrowheads="1"/>
                </p:cNvSpPr>
                <p:nvPr/>
              </p:nvSpPr>
              <p:spPr bwMode="auto">
                <a:xfrm>
                  <a:off x="2904" y="576"/>
                  <a:ext cx="3515" cy="288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US" sz="2400">
                      <a:latin typeface="Times New Roman" pitchFamily="18" charset="0"/>
                    </a:rPr>
                    <a:t>Separates the RUL from the RML</a:t>
                  </a:r>
                </a:p>
              </p:txBody>
            </p:sp>
            <p:sp>
              <p:nvSpPr>
                <p:cNvPr id="96321" name="Rectangle 65"/>
                <p:cNvSpPr>
                  <a:spLocks noChangeArrowheads="1"/>
                </p:cNvSpPr>
                <p:nvPr/>
              </p:nvSpPr>
              <p:spPr bwMode="auto">
                <a:xfrm>
                  <a:off x="2904" y="576"/>
                  <a:ext cx="3515" cy="28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ar-SA"/>
                </a:p>
              </p:txBody>
            </p:sp>
          </p:grpSp>
        </p:grpSp>
        <p:sp>
          <p:nvSpPr>
            <p:cNvPr id="96324" name="Rectangle 68"/>
            <p:cNvSpPr>
              <a:spLocks noChangeArrowheads="1"/>
            </p:cNvSpPr>
            <p:nvPr/>
          </p:nvSpPr>
          <p:spPr bwMode="auto">
            <a:xfrm>
              <a:off x="-3" y="-3"/>
              <a:ext cx="6425" cy="870"/>
            </a:xfrm>
            <a:prstGeom prst="rect">
              <a:avLst/>
            </a:prstGeom>
            <a:noFill/>
            <a:ln w="9525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ar-S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8229600" cy="457200"/>
          </a:xfrm>
          <a:noFill/>
        </p:spPr>
        <p:txBody>
          <a:bodyPr>
            <a:normAutofit fontScale="90000"/>
          </a:bodyPr>
          <a:lstStyle/>
          <a:p>
            <a:r>
              <a:rPr lang="en-US" sz="3600" smtClean="0">
                <a:solidFill>
                  <a:srgbClr val="FFFF00"/>
                </a:solidFill>
                <a:latin typeface="Arial" panose="020B0604020202020204" pitchFamily="34" charset="0"/>
              </a:rPr>
              <a:t>Lobes</a:t>
            </a:r>
            <a:endParaRPr lang="en-US" b="1" smtClean="0"/>
          </a:p>
        </p:txBody>
      </p:sp>
      <p:sp>
        <p:nvSpPr>
          <p:cNvPr id="1946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52400" y="685800"/>
            <a:ext cx="7010400" cy="533400"/>
          </a:xfrm>
          <a:noFill/>
        </p:spPr>
        <p:txBody>
          <a:bodyPr/>
          <a:lstStyle/>
          <a:p>
            <a:pPr algn="l">
              <a:buFontTx/>
              <a:buChar char="•"/>
            </a:pPr>
            <a:r>
              <a:rPr lang="ar-SA" sz="2400" smtClean="0">
                <a:solidFill>
                  <a:schemeClr val="bg1"/>
                </a:solidFill>
                <a:latin typeface="Arial" panose="020B0604020202020204" pitchFamily="34" charset="0"/>
              </a:rPr>
              <a:t> Right upper lobe:</a:t>
            </a:r>
            <a:endParaRPr lang="ar-SA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9459" name="Picture 4" descr="C:\1_MedicalFinals\NottinghamAXR_Stuff\CXR_HTML_Version\cxr teaching sep 06_files\cxr_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 descr="C:\1_MedicalFinals\NottinghamAXR_Stuff\CXR_HTML_Version\cxr teaching sep 06_files\cxr_0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880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92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3600" smtClean="0">
                <a:solidFill>
                  <a:srgbClr val="FFFF00"/>
                </a:solidFill>
                <a:latin typeface="Arial" panose="020B0604020202020204" pitchFamily="34" charset="0"/>
              </a:rPr>
              <a:t>Lobes</a:t>
            </a:r>
            <a:r>
              <a:rPr lang="en-US" sz="2000" smtClean="0">
                <a:solidFill>
                  <a:srgbClr val="FFFF00"/>
                </a:solidFill>
                <a:latin typeface="Arial" panose="020B0604020202020204" pitchFamily="34" charset="0"/>
              </a:rPr>
              <a:t> (continued)</a:t>
            </a:r>
            <a:endParaRPr lang="en-US" b="1" smtClean="0"/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2400" y="685800"/>
            <a:ext cx="7010400" cy="53340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</a:rPr>
              <a:t> Right middle lobe:</a:t>
            </a:r>
            <a:endParaRPr lang="en-US" smtClean="0">
              <a:latin typeface="Arial" panose="020B0604020202020204" pitchFamily="34" charset="0"/>
            </a:endParaRPr>
          </a:p>
        </p:txBody>
      </p:sp>
      <p:pic>
        <p:nvPicPr>
          <p:cNvPr id="20484" name="Picture 6" descr="C:\1_MedicalFinals\NottinghamAXR_Stuff\CXR_HTML_Version\cxr teaching sep 06_files\cxr_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 descr="C:\1_MedicalFinals\NottinghamAXR_Stuff\CXR_HTML_Version\cxr teaching sep 06_files\cxr_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880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11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3600" smtClean="0">
                <a:solidFill>
                  <a:srgbClr val="FFFF00"/>
                </a:solidFill>
                <a:latin typeface="Arial" panose="020B0604020202020204" pitchFamily="34" charset="0"/>
              </a:rPr>
              <a:t>Lobes</a:t>
            </a:r>
            <a:r>
              <a:rPr lang="en-US" sz="2000" smtClean="0">
                <a:solidFill>
                  <a:srgbClr val="FFFF00"/>
                </a:solidFill>
                <a:latin typeface="Arial" panose="020B0604020202020204" pitchFamily="34" charset="0"/>
              </a:rPr>
              <a:t> (continued)</a:t>
            </a:r>
            <a:endParaRPr lang="en-US" b="1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685800"/>
            <a:ext cx="7010400" cy="53340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</a:rPr>
              <a:t> Right lower lobe:</a:t>
            </a:r>
            <a:endParaRPr lang="en-US" smtClean="0">
              <a:latin typeface="Arial" panose="020B0604020202020204" pitchFamily="34" charset="0"/>
            </a:endParaRPr>
          </a:p>
        </p:txBody>
      </p:sp>
      <p:pic>
        <p:nvPicPr>
          <p:cNvPr id="21508" name="Picture 6" descr="C:\1_MedicalFinals\NottinghamAXR_Stuff\CXR_HTML_Version\cxr teaching sep 06_files\cxr_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 descr="C:\1_MedicalFinals\NottinghamAXR_Stuff\CXR_HTML_Version\cxr teaching sep 06_files\cxr_0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880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02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3600" smtClean="0">
                <a:solidFill>
                  <a:srgbClr val="FFFF00"/>
                </a:solidFill>
                <a:latin typeface="Arial" panose="020B0604020202020204" pitchFamily="34" charset="0"/>
              </a:rPr>
              <a:t>Lobes</a:t>
            </a:r>
            <a:r>
              <a:rPr lang="en-US" sz="2000" smtClean="0">
                <a:solidFill>
                  <a:srgbClr val="FFFF00"/>
                </a:solidFill>
                <a:latin typeface="Arial" panose="020B0604020202020204" pitchFamily="34" charset="0"/>
              </a:rPr>
              <a:t> (continued)</a:t>
            </a:r>
            <a:endParaRPr lang="en-US" b="1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685800"/>
            <a:ext cx="7010400" cy="53340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</a:rPr>
              <a:t> Left lower lobe:</a:t>
            </a:r>
            <a:endParaRPr lang="en-US" smtClean="0">
              <a:latin typeface="Arial" panose="020B0604020202020204" pitchFamily="34" charset="0"/>
            </a:endParaRPr>
          </a:p>
        </p:txBody>
      </p:sp>
      <p:pic>
        <p:nvPicPr>
          <p:cNvPr id="22532" name="Picture 5" descr="C:\1_MedicalFinals\NottinghamAXR_Stuff\CXR_HTML_Version\cxr teaching sep 06_files\cxr_0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 descr="C:\1_MedicalFinals\NottinghamAXR_Stuff\CXR_HTML_Version\cxr teaching sep 06_files\cxr_0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880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31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12-Step Program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FFFF00"/>
                </a:solidFill>
              </a:rPr>
              <a:t>1</a:t>
            </a:r>
            <a:r>
              <a:rPr lang="en-US" sz="2400">
                <a:solidFill>
                  <a:srgbClr val="FFFF00"/>
                </a:solidFill>
              </a:rPr>
              <a:t>:  </a:t>
            </a:r>
            <a:r>
              <a:rPr lang="en-US" sz="2400"/>
              <a:t>Name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FFFF00"/>
                </a:solidFill>
              </a:rPr>
              <a:t>2</a:t>
            </a:r>
            <a:r>
              <a:rPr lang="en-US" sz="2400">
                <a:solidFill>
                  <a:srgbClr val="FFFF00"/>
                </a:solidFill>
              </a:rPr>
              <a:t>:  </a:t>
            </a:r>
            <a:r>
              <a:rPr lang="en-US" sz="2400"/>
              <a:t>Date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FFFF00"/>
                </a:solidFill>
              </a:rPr>
              <a:t>3</a:t>
            </a:r>
            <a:r>
              <a:rPr lang="en-US" sz="2400"/>
              <a:t>:  Old films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FFFF00"/>
                </a:solidFill>
              </a:rPr>
              <a:t>4</a:t>
            </a:r>
            <a:r>
              <a:rPr lang="en-US" sz="2400"/>
              <a:t>:  What type of </a:t>
            </a:r>
            <a:r>
              <a:rPr lang="en-US" sz="2800" b="1"/>
              <a:t>view(s)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FFFF00"/>
                </a:solidFill>
              </a:rPr>
              <a:t>5</a:t>
            </a:r>
            <a:r>
              <a:rPr lang="en-US" sz="2400"/>
              <a:t>:  Penetration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FFFF00"/>
                </a:solidFill>
              </a:rPr>
              <a:t>6</a:t>
            </a:r>
            <a:r>
              <a:rPr lang="en-US" sz="2400"/>
              <a:t>:  Inspiration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FFFF00"/>
                </a:solidFill>
              </a:rPr>
              <a:t>7</a:t>
            </a:r>
            <a:r>
              <a:rPr lang="en-US" sz="2400"/>
              <a:t>:  Rotation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FFFF00"/>
                </a:solidFill>
              </a:rPr>
              <a:t>8</a:t>
            </a:r>
            <a:r>
              <a:rPr lang="en-US" sz="2400"/>
              <a:t>:  Angulation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FFFF00"/>
                </a:solidFill>
              </a:rPr>
              <a:t>9</a:t>
            </a:r>
            <a:r>
              <a:rPr lang="en-US" sz="2400"/>
              <a:t>:  Soft tissues / bony structures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FFFF00"/>
                </a:solidFill>
              </a:rPr>
              <a:t>10</a:t>
            </a:r>
            <a:r>
              <a:rPr lang="en-US" sz="2400"/>
              <a:t>:  Mediastinum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FFFF00"/>
                </a:solidFill>
              </a:rPr>
              <a:t>11</a:t>
            </a:r>
            <a:r>
              <a:rPr lang="en-US" sz="2400"/>
              <a:t>:  Diaphragms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FFFF00"/>
                </a:solidFill>
              </a:rPr>
              <a:t>12</a:t>
            </a:r>
            <a:r>
              <a:rPr lang="en-US" sz="2400"/>
              <a:t>:  Lung Fields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3810000" y="3581400"/>
            <a:ext cx="35814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9933"/>
                </a:solidFill>
              </a:rPr>
              <a:t>Quality Control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6096000" y="5105400"/>
            <a:ext cx="21336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1ED4F8"/>
                </a:solidFill>
              </a:rPr>
              <a:t>Findings</a:t>
            </a: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3276600" y="2743200"/>
            <a:ext cx="1066800" cy="18748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700">
                <a:solidFill>
                  <a:srgbClr val="FF9933"/>
                </a:solidFill>
              </a:rPr>
              <a:t>}</a:t>
            </a: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5410200" y="4267200"/>
            <a:ext cx="1066800" cy="18748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700">
                <a:solidFill>
                  <a:srgbClr val="1ED4F8"/>
                </a:solidFill>
              </a:rPr>
              <a:t>}</a:t>
            </a:r>
          </a:p>
        </p:txBody>
      </p:sp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3429000" y="1828800"/>
            <a:ext cx="35814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66FF33"/>
                </a:solidFill>
              </a:rPr>
              <a:t>Pre-read</a:t>
            </a:r>
          </a:p>
        </p:txBody>
      </p:sp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2895600" y="1295400"/>
            <a:ext cx="1066800" cy="14335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>
                <a:solidFill>
                  <a:srgbClr val="66FF33"/>
                </a:solidFill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12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ED4F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121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ED4F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21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ED4F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1218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ED4F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/>
      <p:bldP spid="121861" grpId="0"/>
      <p:bldP spid="121862" grpId="0"/>
      <p:bldP spid="121863" grpId="0"/>
      <p:bldP spid="121864" grpId="0"/>
      <p:bldP spid="12186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3600" smtClean="0">
                <a:solidFill>
                  <a:srgbClr val="FFFF00"/>
                </a:solidFill>
                <a:latin typeface="Arial" panose="020B0604020202020204" pitchFamily="34" charset="0"/>
              </a:rPr>
              <a:t>Lobes</a:t>
            </a:r>
            <a:r>
              <a:rPr lang="en-US" sz="2000" smtClean="0">
                <a:solidFill>
                  <a:srgbClr val="FFFF00"/>
                </a:solidFill>
                <a:latin typeface="Arial" panose="020B0604020202020204" pitchFamily="34" charset="0"/>
              </a:rPr>
              <a:t> (continued)</a:t>
            </a:r>
            <a:endParaRPr lang="en-US" b="1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685800"/>
            <a:ext cx="7010400" cy="53340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</a:rPr>
              <a:t> Left upper lobe with Lingula:</a:t>
            </a:r>
            <a:endParaRPr lang="en-US" smtClean="0">
              <a:latin typeface="Arial" panose="020B0604020202020204" pitchFamily="34" charset="0"/>
            </a:endParaRPr>
          </a:p>
        </p:txBody>
      </p:sp>
      <p:pic>
        <p:nvPicPr>
          <p:cNvPr id="23556" name="Picture 7" descr="C:\1_MedicalFinals\NottinghamAXR_Stuff\CXR_HTML_Version\cxr teaching sep 06_files\cxr_0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880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8" descr="C:\1_MedicalFinals\NottinghamAXR_Stuff\CXR_HTML_Version\cxr teaching sep 06_files\cxr_0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5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3600" smtClean="0">
                <a:solidFill>
                  <a:srgbClr val="FFFF00"/>
                </a:solidFill>
                <a:latin typeface="Arial" panose="020B0604020202020204" pitchFamily="34" charset="0"/>
              </a:rPr>
              <a:t>Lobes</a:t>
            </a:r>
            <a:r>
              <a:rPr lang="en-US" sz="2000" smtClean="0">
                <a:solidFill>
                  <a:srgbClr val="FFFF00"/>
                </a:solidFill>
                <a:latin typeface="Arial" panose="020B0604020202020204" pitchFamily="34" charset="0"/>
              </a:rPr>
              <a:t> (continued)</a:t>
            </a:r>
            <a:endParaRPr lang="en-US" b="1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685800"/>
            <a:ext cx="7010400" cy="53340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</a:rPr>
              <a:t> Lingula:</a:t>
            </a:r>
            <a:endParaRPr lang="en-US" smtClean="0">
              <a:latin typeface="Arial" panose="020B0604020202020204" pitchFamily="34" charset="0"/>
            </a:endParaRPr>
          </a:p>
        </p:txBody>
      </p:sp>
      <p:pic>
        <p:nvPicPr>
          <p:cNvPr id="24580" name="Picture 6" descr="C:\1_MedicalFinals\NottinghamAXR_Stuff\CXR_HTML_Version\cxr teaching sep 06_files\cxr_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0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3600" smtClean="0">
                <a:latin typeface="Arial" panose="020B0604020202020204" pitchFamily="34" charset="0"/>
              </a:rPr>
              <a:t>Pleura</a:t>
            </a:r>
            <a:endParaRPr lang="en-US" b="1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5425" y="735013"/>
            <a:ext cx="7010400" cy="53340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sz="2400" smtClean="0">
                <a:latin typeface="Arial" panose="020B0604020202020204" pitchFamily="34" charset="0"/>
              </a:rPr>
              <a:t> Layers:</a:t>
            </a:r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26628" name="TextBox 1"/>
          <p:cNvSpPr txBox="1">
            <a:spLocks noChangeArrowheads="1"/>
          </p:cNvSpPr>
          <p:nvPr/>
        </p:nvSpPr>
        <p:spPr bwMode="auto">
          <a:xfrm>
            <a:off x="539750" y="1851025"/>
            <a:ext cx="6985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/>
              <a:t>Parietal </a:t>
            </a:r>
          </a:p>
          <a:p>
            <a:r>
              <a:rPr lang="en-US" sz="2800"/>
              <a:t>Visceral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236540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8229600" cy="457200"/>
          </a:xfrm>
          <a:noFill/>
        </p:spPr>
        <p:txBody>
          <a:bodyPr>
            <a:normAutofit fontScale="90000"/>
          </a:bodyPr>
          <a:lstStyle/>
          <a:p>
            <a:r>
              <a:rPr lang="en-US" sz="3600" smtClean="0">
                <a:latin typeface="Arial" panose="020B0604020202020204" pitchFamily="34" charset="0"/>
              </a:rPr>
              <a:t>Heart</a:t>
            </a:r>
            <a:endParaRPr lang="en-US" b="1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1295400"/>
            <a:ext cx="7315200" cy="4038600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</a:rPr>
              <a:t>Right border:  Edge of (r) Atrium</a:t>
            </a:r>
          </a:p>
          <a:p>
            <a:pPr algn="l"/>
            <a:endParaRPr lang="en-US" sz="280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</a:rPr>
              <a:t>3. Left border:  (l) Ventricle + Atrium</a:t>
            </a:r>
          </a:p>
          <a:p>
            <a:pPr algn="l"/>
            <a:endParaRPr lang="en-US" sz="280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</a:rPr>
              <a:t>4. Posterior border: 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Reft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</a:rPr>
              <a:t> Ventricle</a:t>
            </a:r>
          </a:p>
          <a:p>
            <a:pPr algn="l"/>
            <a:endParaRPr lang="en-US" sz="280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</a:rPr>
              <a:t>5. Anterior border:  Right Ventricle</a:t>
            </a:r>
          </a:p>
        </p:txBody>
      </p:sp>
    </p:spTree>
    <p:extLst>
      <p:ext uri="{BB962C8B-B14F-4D97-AF65-F5344CB8AC3E}">
        <p14:creationId xmlns:p14="http://schemas.microsoft.com/office/powerpoint/2010/main" val="333454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8229600" cy="457200"/>
          </a:xfrm>
          <a:noFill/>
        </p:spPr>
        <p:txBody>
          <a:bodyPr>
            <a:normAutofit fontScale="90000"/>
          </a:bodyPr>
          <a:lstStyle/>
          <a:p>
            <a:r>
              <a:rPr lang="en-US" sz="3600" smtClean="0">
                <a:solidFill>
                  <a:srgbClr val="FFFF00"/>
                </a:solidFill>
                <a:latin typeface="Arial" panose="020B0604020202020204" pitchFamily="34" charset="0"/>
              </a:rPr>
              <a:t>Heart</a:t>
            </a:r>
            <a:r>
              <a:rPr lang="en-US" sz="2000" smtClean="0">
                <a:solidFill>
                  <a:srgbClr val="FFFF00"/>
                </a:solidFill>
                <a:latin typeface="Arial" panose="020B0604020202020204" pitchFamily="34" charset="0"/>
              </a:rPr>
              <a:t> (continued)</a:t>
            </a:r>
            <a:endParaRPr lang="en-US" b="1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762000"/>
            <a:ext cx="1219200" cy="1524000"/>
          </a:xfrm>
        </p:spPr>
        <p:txBody>
          <a:bodyPr/>
          <a:lstStyle/>
          <a:p>
            <a:pPr algn="l"/>
            <a:endParaRPr lang="en-GB" smtClean="0">
              <a:solidFill>
                <a:schemeClr val="bg1"/>
              </a:solidFill>
            </a:endParaRPr>
          </a:p>
        </p:txBody>
      </p:sp>
      <p:pic>
        <p:nvPicPr>
          <p:cNvPr id="28676" name="Picture 4" descr="C:\1_MedicalFinals\NottinghamAXR_Stuff\CXR_HTML_Version\cxr teaching sep 06_files\CXR_0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09600"/>
            <a:ext cx="5316538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2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8229600" cy="457200"/>
          </a:xfrm>
          <a:noFill/>
        </p:spPr>
        <p:txBody>
          <a:bodyPr>
            <a:normAutofit fontScale="90000"/>
          </a:bodyPr>
          <a:lstStyle/>
          <a:p>
            <a:r>
              <a:rPr lang="en-US" sz="3600" smtClean="0">
                <a:solidFill>
                  <a:srgbClr val="FFFF00"/>
                </a:solidFill>
                <a:latin typeface="Arial" panose="020B0604020202020204" pitchFamily="34" charset="0"/>
              </a:rPr>
              <a:t>Heart</a:t>
            </a:r>
            <a:r>
              <a:rPr lang="en-US" sz="2000" smtClean="0">
                <a:solidFill>
                  <a:srgbClr val="FFFF00"/>
                </a:solidFill>
                <a:latin typeface="Arial" panose="020B0604020202020204" pitchFamily="34" charset="0"/>
              </a:rPr>
              <a:t> (continued)</a:t>
            </a:r>
            <a:endParaRPr lang="en-US" b="1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914400"/>
            <a:ext cx="5562600" cy="457200"/>
          </a:xfrm>
        </p:spPr>
        <p:txBody>
          <a:bodyPr/>
          <a:lstStyle/>
          <a:p>
            <a:pPr algn="l"/>
            <a:endParaRPr lang="en-GB" smtClean="0"/>
          </a:p>
        </p:txBody>
      </p:sp>
      <p:pic>
        <p:nvPicPr>
          <p:cNvPr id="29700" name="Picture 5" descr="C:\1_MedicalFinals\NottinghamAXR_Stuff\CXR_HTML_Version\cxr teaching sep 06_files\cxr_0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797425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 descr="C:\1_MedicalFinals\NottinghamAXR_Stuff\CXR_HTML_Version\cxr teaching sep 06_files\cxr_0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880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7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8229600" cy="457200"/>
          </a:xfrm>
          <a:noFill/>
        </p:spPr>
        <p:txBody>
          <a:bodyPr>
            <a:normAutofit fontScale="90000"/>
          </a:bodyPr>
          <a:lstStyle/>
          <a:p>
            <a:r>
              <a:rPr lang="en-US" sz="3600" smtClean="0">
                <a:solidFill>
                  <a:srgbClr val="FFFF00"/>
                </a:solidFill>
                <a:latin typeface="Arial" panose="020B0604020202020204" pitchFamily="34" charset="0"/>
              </a:rPr>
              <a:t>Mediastinum</a:t>
            </a:r>
            <a:endParaRPr lang="en-US" b="1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914400"/>
            <a:ext cx="5562600" cy="533400"/>
          </a:xfrm>
        </p:spPr>
        <p:txBody>
          <a:bodyPr/>
          <a:lstStyle/>
          <a:p>
            <a:pPr algn="l"/>
            <a:endParaRPr lang="en-GB" smtClean="0"/>
          </a:p>
        </p:txBody>
      </p:sp>
      <p:pic>
        <p:nvPicPr>
          <p:cNvPr id="31748" name="Picture 6" descr="C:\1_MedicalFinals\NottinghamAXR_Stuff\CXR_HTML_Version\cxr teaching sep 06_files\cxr_0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0550"/>
            <a:ext cx="8305800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98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8229600" cy="457200"/>
          </a:xfrm>
          <a:noFill/>
        </p:spPr>
        <p:txBody>
          <a:bodyPr>
            <a:normAutofit fontScale="90000"/>
          </a:bodyPr>
          <a:lstStyle/>
          <a:p>
            <a:r>
              <a:rPr lang="en-US" sz="3600" smtClean="0">
                <a:latin typeface="Arial" panose="020B0604020202020204" pitchFamily="34" charset="0"/>
              </a:rPr>
              <a:t>Hilum</a:t>
            </a:r>
            <a:endParaRPr lang="en-US" b="1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1143000"/>
            <a:ext cx="6934200" cy="4724400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</a:rPr>
              <a:t>Made of:</a:t>
            </a:r>
          </a:p>
          <a:p>
            <a:pPr algn="l"/>
            <a:endParaRPr lang="en-US" sz="280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</a:rPr>
              <a:t>1.  Pulmonary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Art.+Veins</a:t>
            </a:r>
            <a:endParaRPr lang="en-US" sz="280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</a:rPr>
              <a:t>2.  The Bronchi</a:t>
            </a:r>
          </a:p>
          <a:p>
            <a:pPr algn="l"/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</a:rPr>
              <a:t>   </a:t>
            </a:r>
          </a:p>
          <a:p>
            <a:pPr algn="l"/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</a:rPr>
              <a:t>Left Hilum higher (max 1-2,5 cm)</a:t>
            </a:r>
          </a:p>
          <a:p>
            <a:pPr algn="l"/>
            <a:endParaRPr lang="en-US" sz="280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</a:rPr>
              <a:t>Identical: size, shape, density</a:t>
            </a:r>
          </a:p>
        </p:txBody>
      </p:sp>
    </p:spTree>
    <p:extLst>
      <p:ext uri="{BB962C8B-B14F-4D97-AF65-F5344CB8AC3E}">
        <p14:creationId xmlns:p14="http://schemas.microsoft.com/office/powerpoint/2010/main" val="318464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0"/>
            <a:ext cx="8229600" cy="457200"/>
          </a:xfrm>
          <a:noFill/>
        </p:spPr>
        <p:txBody>
          <a:bodyPr>
            <a:normAutofit fontScale="90000"/>
          </a:bodyPr>
          <a:lstStyle/>
          <a:p>
            <a:r>
              <a:rPr lang="en-US" sz="3600" smtClean="0">
                <a:solidFill>
                  <a:srgbClr val="FFFF00"/>
                </a:solidFill>
                <a:latin typeface="Arial" panose="020B0604020202020204" pitchFamily="34" charset="0"/>
              </a:rPr>
              <a:t>Hilum</a:t>
            </a:r>
            <a:endParaRPr lang="en-US" b="1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838200"/>
            <a:ext cx="6858000" cy="457200"/>
          </a:xfrm>
        </p:spPr>
        <p:txBody>
          <a:bodyPr>
            <a:normAutofit lnSpcReduction="10000"/>
          </a:bodyPr>
          <a:lstStyle/>
          <a:p>
            <a:pPr algn="l"/>
            <a:endParaRPr lang="en-GB" sz="2800" smtClean="0">
              <a:latin typeface="Arial" panose="020B0604020202020204" pitchFamily="34" charset="0"/>
            </a:endParaRPr>
          </a:p>
        </p:txBody>
      </p:sp>
      <p:pic>
        <p:nvPicPr>
          <p:cNvPr id="33796" name="Picture 4" descr="C:\1_MedicalFinals\NottinghamAXR_Stuff\CXR_HTML_Version\cxr teaching sep 06_files\cxr_0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4350"/>
            <a:ext cx="8458200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60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50800"/>
            <a:ext cx="8229600" cy="533400"/>
          </a:xfrm>
          <a:noFill/>
        </p:spPr>
        <p:txBody>
          <a:bodyPr>
            <a:normAutofit fontScale="90000"/>
          </a:bodyPr>
          <a:lstStyle/>
          <a:p>
            <a:r>
              <a:rPr lang="en-US" sz="3600" smtClean="0">
                <a:solidFill>
                  <a:srgbClr val="FFFF00"/>
                </a:solidFill>
                <a:latin typeface="Arial" panose="020B0604020202020204" pitchFamily="34" charset="0"/>
              </a:rPr>
              <a:t>Ribs</a:t>
            </a:r>
            <a:endParaRPr lang="en-US" b="1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838200"/>
            <a:ext cx="6858000" cy="457200"/>
          </a:xfrm>
        </p:spPr>
        <p:txBody>
          <a:bodyPr>
            <a:normAutofit lnSpcReduction="10000"/>
          </a:bodyPr>
          <a:lstStyle/>
          <a:p>
            <a:pPr algn="l"/>
            <a:endParaRPr lang="en-GB" sz="2800" smtClean="0">
              <a:latin typeface="Arial" panose="020B0604020202020204" pitchFamily="34" charset="0"/>
            </a:endParaRPr>
          </a:p>
        </p:txBody>
      </p:sp>
      <p:pic>
        <p:nvPicPr>
          <p:cNvPr id="34820" name="Picture 5" descr="C:\1_MedicalFinals\NottinghamAXR_Stuff\CXR_HTML_Version\cxr teaching sep 06_files\cxr_0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4350"/>
            <a:ext cx="8458200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57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66FF33"/>
                </a:solidFill>
              </a:rPr>
              <a:t>Pre-Reading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solidFill>
                  <a:srgbClr val="FFFF00"/>
                </a:solidFill>
              </a:rPr>
              <a:t>1</a:t>
            </a:r>
            <a:r>
              <a:rPr lang="en-US"/>
              <a:t>.  </a:t>
            </a:r>
            <a:r>
              <a:rPr lang="en-US">
                <a:solidFill>
                  <a:srgbClr val="66FF33"/>
                </a:solidFill>
              </a:rPr>
              <a:t>Check the name</a:t>
            </a:r>
          </a:p>
          <a:p>
            <a:r>
              <a:rPr lang="en-US" b="1">
                <a:solidFill>
                  <a:srgbClr val="FFFF00"/>
                </a:solidFill>
              </a:rPr>
              <a:t>2</a:t>
            </a:r>
            <a:r>
              <a:rPr lang="en-US"/>
              <a:t>.  </a:t>
            </a:r>
            <a:r>
              <a:rPr lang="en-US">
                <a:solidFill>
                  <a:srgbClr val="66FF33"/>
                </a:solidFill>
              </a:rPr>
              <a:t>Check the date</a:t>
            </a:r>
          </a:p>
          <a:p>
            <a:r>
              <a:rPr lang="en-US" b="1">
                <a:solidFill>
                  <a:srgbClr val="FFFF00"/>
                </a:solidFill>
              </a:rPr>
              <a:t>3</a:t>
            </a:r>
            <a:r>
              <a:rPr lang="en-US"/>
              <a:t>.  </a:t>
            </a:r>
            <a:r>
              <a:rPr lang="en-US">
                <a:solidFill>
                  <a:srgbClr val="66FF33"/>
                </a:solidFill>
              </a:rPr>
              <a:t>Obtain old films if available</a:t>
            </a:r>
          </a:p>
          <a:p>
            <a:endParaRPr lang="en-US">
              <a:solidFill>
                <a:srgbClr val="66FF33"/>
              </a:solidFill>
            </a:endParaRPr>
          </a:p>
          <a:p>
            <a:r>
              <a:rPr lang="en-US" b="1">
                <a:solidFill>
                  <a:srgbClr val="FFFF00"/>
                </a:solidFill>
              </a:rPr>
              <a:t>4</a:t>
            </a:r>
            <a:r>
              <a:rPr lang="en-US"/>
              <a:t>.  Which </a:t>
            </a:r>
            <a:r>
              <a:rPr lang="en-US" sz="3600" b="1"/>
              <a:t>view(s)</a:t>
            </a:r>
            <a:r>
              <a:rPr lang="en-US"/>
              <a:t> do you have?</a:t>
            </a:r>
          </a:p>
          <a:p>
            <a:pPr lvl="1"/>
            <a:r>
              <a:rPr lang="en-US"/>
              <a:t>PA / AP, lateral, decubitus, AP lordotic</a:t>
            </a:r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098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Now for the Cases…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191000"/>
            <a:ext cx="8229600" cy="12541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/>
              <a:t>Remember… be systematic!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1125538"/>
            <a:ext cx="2698750" cy="720725"/>
          </a:xfrm>
        </p:spPr>
        <p:txBody>
          <a:bodyPr/>
          <a:lstStyle/>
          <a:p>
            <a:endParaRPr lang="ar-SA" sz="4000" b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6261100"/>
            <a:ext cx="4537075" cy="647700"/>
          </a:xfrm>
          <a:noFill/>
        </p:spPr>
        <p:txBody>
          <a:bodyPr/>
          <a:lstStyle/>
          <a:p>
            <a:r>
              <a:rPr lang="en-GB" b="1" smtClean="0">
                <a:solidFill>
                  <a:srgbClr val="FFFF00"/>
                </a:solidFill>
                <a:latin typeface="Arial" panose="020B0604020202020204" pitchFamily="34" charset="0"/>
              </a:rPr>
              <a:t>RUL pneumonia</a:t>
            </a:r>
          </a:p>
        </p:txBody>
      </p:sp>
      <p:pic>
        <p:nvPicPr>
          <p:cNvPr id="51204" name="Picture 4" descr="87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0"/>
            <a:ext cx="6022975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72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1125538"/>
            <a:ext cx="2698750" cy="720725"/>
          </a:xfrm>
        </p:spPr>
        <p:txBody>
          <a:bodyPr/>
          <a:lstStyle/>
          <a:p>
            <a:endParaRPr lang="ar-SA" sz="4000" b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9975" y="6210300"/>
            <a:ext cx="4537075" cy="647700"/>
          </a:xfrm>
          <a:noFill/>
        </p:spPr>
        <p:txBody>
          <a:bodyPr/>
          <a:lstStyle/>
          <a:p>
            <a:r>
              <a:rPr lang="en-GB" b="1" smtClean="0">
                <a:solidFill>
                  <a:srgbClr val="FFFF00"/>
                </a:solidFill>
                <a:latin typeface="Arial" panose="020B0604020202020204" pitchFamily="34" charset="0"/>
              </a:rPr>
              <a:t>RML pneumonia</a:t>
            </a:r>
          </a:p>
        </p:txBody>
      </p:sp>
      <p:pic>
        <p:nvPicPr>
          <p:cNvPr id="52228" name="Picture 5" descr="5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12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1125538"/>
            <a:ext cx="2698750" cy="720725"/>
          </a:xfrm>
        </p:spPr>
        <p:txBody>
          <a:bodyPr/>
          <a:lstStyle/>
          <a:p>
            <a:endParaRPr lang="ar-SA" sz="4000" b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6210300"/>
            <a:ext cx="4537075" cy="647700"/>
          </a:xfrm>
          <a:noFill/>
        </p:spPr>
        <p:txBody>
          <a:bodyPr/>
          <a:lstStyle/>
          <a:p>
            <a:r>
              <a:rPr lang="en-GB" b="1" smtClean="0">
                <a:solidFill>
                  <a:srgbClr val="FFFF00"/>
                </a:solidFill>
                <a:latin typeface="Arial" panose="020B0604020202020204" pitchFamily="34" charset="0"/>
              </a:rPr>
              <a:t>RLL pneumonia</a:t>
            </a:r>
          </a:p>
        </p:txBody>
      </p:sp>
      <p:pic>
        <p:nvPicPr>
          <p:cNvPr id="53252" name="Picture 5" descr="RLLpneumoniaANTsegPA2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0"/>
            <a:ext cx="5395913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71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1125538"/>
            <a:ext cx="2698750" cy="720725"/>
          </a:xfrm>
        </p:spPr>
        <p:txBody>
          <a:bodyPr/>
          <a:lstStyle/>
          <a:p>
            <a:endParaRPr lang="ar-SA" sz="4000" b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6311900"/>
            <a:ext cx="4537075" cy="647700"/>
          </a:xfrm>
          <a:noFill/>
        </p:spPr>
        <p:txBody>
          <a:bodyPr/>
          <a:lstStyle/>
          <a:p>
            <a:r>
              <a:rPr lang="en-GB" b="1" smtClean="0">
                <a:solidFill>
                  <a:srgbClr val="FFFF00"/>
                </a:solidFill>
                <a:latin typeface="Arial" panose="020B0604020202020204" pitchFamily="34" charset="0"/>
              </a:rPr>
              <a:t>LUL pneumonia</a:t>
            </a:r>
          </a:p>
        </p:txBody>
      </p:sp>
      <p:pic>
        <p:nvPicPr>
          <p:cNvPr id="54276" name="Picture 5" descr="LUL_pneumonia_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0"/>
            <a:ext cx="5516562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49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1125538"/>
            <a:ext cx="2698750" cy="720725"/>
          </a:xfrm>
        </p:spPr>
        <p:txBody>
          <a:bodyPr/>
          <a:lstStyle/>
          <a:p>
            <a:endParaRPr lang="ar-SA" sz="4000" b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6311900"/>
            <a:ext cx="4537075" cy="647700"/>
          </a:xfrm>
          <a:noFill/>
        </p:spPr>
        <p:txBody>
          <a:bodyPr/>
          <a:lstStyle/>
          <a:p>
            <a:r>
              <a:rPr lang="en-GB" b="1" smtClean="0">
                <a:solidFill>
                  <a:srgbClr val="FFFF00"/>
                </a:solidFill>
                <a:latin typeface="Arial" panose="020B0604020202020204" pitchFamily="34" charset="0"/>
              </a:rPr>
              <a:t>LLL pneumonia</a:t>
            </a:r>
          </a:p>
        </p:txBody>
      </p:sp>
      <p:pic>
        <p:nvPicPr>
          <p:cNvPr id="55300" name="Picture 5" descr="5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6443663" cy="629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63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5" name="Picture 3" descr="RMLPneum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52400"/>
            <a:ext cx="7162800" cy="6535738"/>
          </a:xfrm>
          <a:prstGeom prst="rect">
            <a:avLst/>
          </a:prstGeom>
          <a:noFill/>
        </p:spPr>
      </p:pic>
      <p:pic>
        <p:nvPicPr>
          <p:cNvPr id="141317" name="Picture 5" descr="RMLPneumL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52400"/>
            <a:ext cx="5776913" cy="6477000"/>
          </a:xfrm>
          <a:prstGeom prst="rect">
            <a:avLst/>
          </a:prstGeom>
          <a:noFill/>
        </p:spPr>
      </p:pic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1143000" y="4724400"/>
            <a:ext cx="6781800" cy="7794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PA view: RML consolidation and loss of right heart silhouette</a:t>
            </a:r>
          </a:p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Lateral View: RML wedge shaped consolidation</a:t>
            </a: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2819400" y="5867400"/>
            <a:ext cx="33528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RML pneumonia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8" grpId="0"/>
      <p:bldP spid="14131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 descr="BilatPneum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34950"/>
            <a:ext cx="6781800" cy="6623050"/>
          </a:xfrm>
          <a:prstGeom prst="rect">
            <a:avLst/>
          </a:prstGeom>
          <a:noFill/>
        </p:spPr>
      </p:pic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685800" y="3962400"/>
            <a:ext cx="7848600" cy="10541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RUL infiltrate / consolidation, bordered by minor fissure inferiorly</a:t>
            </a:r>
          </a:p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Patchy LLL infiltrate that obscures the left hemidiaphragm; right and left heart borders obscured</a:t>
            </a: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2133600" y="5334000"/>
            <a:ext cx="48006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RUL and LLL pneumonia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  <p:bldP spid="9933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Lingula P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0"/>
            <a:ext cx="6318250" cy="6858000"/>
          </a:xfrm>
          <a:prstGeom prst="rect">
            <a:avLst/>
          </a:prstGeom>
          <a:noFill/>
        </p:spPr>
      </p:pic>
      <p:sp>
        <p:nvSpPr>
          <p:cNvPr id="106526" name="Text Box 1054"/>
          <p:cNvSpPr txBox="1">
            <a:spLocks noChangeArrowheads="1"/>
          </p:cNvSpPr>
          <p:nvPr/>
        </p:nvSpPr>
        <p:spPr bwMode="auto">
          <a:xfrm>
            <a:off x="838200" y="4267200"/>
            <a:ext cx="75438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Underpenetrated; possible nonspecific obscuring of left heart border; mostly normal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2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95" name="Picture 23" descr="MultAbsce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0"/>
            <a:ext cx="6183313" cy="6858000"/>
          </a:xfrm>
          <a:prstGeom prst="rect">
            <a:avLst/>
          </a:prstGeom>
          <a:noFill/>
        </p:spPr>
      </p:pic>
      <p:sp>
        <p:nvSpPr>
          <p:cNvPr id="105496" name="Text Box 24"/>
          <p:cNvSpPr txBox="1">
            <a:spLocks noChangeArrowheads="1"/>
          </p:cNvSpPr>
          <p:nvPr/>
        </p:nvSpPr>
        <p:spPr bwMode="auto">
          <a:xfrm>
            <a:off x="1143000" y="3962400"/>
            <a:ext cx="67818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Multiple bilateral cavitary lesions with air-fluid levels c/w pulmonary abscesses</a:t>
            </a:r>
          </a:p>
        </p:txBody>
      </p:sp>
      <p:sp>
        <p:nvSpPr>
          <p:cNvPr id="105497" name="Text Box 25"/>
          <p:cNvSpPr txBox="1">
            <a:spLocks noChangeArrowheads="1"/>
          </p:cNvSpPr>
          <p:nvPr/>
        </p:nvSpPr>
        <p:spPr bwMode="auto">
          <a:xfrm>
            <a:off x="2133600" y="5334000"/>
            <a:ext cx="48006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Tuberculosis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96" grpId="0"/>
      <p:bldP spid="1054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524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mtClean="0">
                <a:latin typeface="Arial" panose="020B0604020202020204" pitchFamily="34" charset="0"/>
              </a:rPr>
              <a:t>Techniques - Projection</a:t>
            </a:r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143000"/>
            <a:ext cx="7010400" cy="533400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l">
              <a:buFontTx/>
              <a:buChar char="•"/>
            </a:pPr>
            <a:r>
              <a:rPr lang="en-US" sz="2800" smtClean="0">
                <a:latin typeface="Arial" panose="020B0604020202020204" pitchFamily="34" charset="0"/>
              </a:rPr>
              <a:t>P-A  (relation of x-ray beam to patient)</a:t>
            </a:r>
          </a:p>
        </p:txBody>
      </p:sp>
      <p:pic>
        <p:nvPicPr>
          <p:cNvPr id="6148" name="Picture 9" descr="C:\1_MedicalFinals\NottinghamAXR_Stuff\CXR_HTML_Version\cxr teaching sep 06_files\CXR_PAcxr_rotated_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39592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 descr="C:\1_MedicalFinals\NottinghamAXR_Stuff\CXR_HTML_Version\cxr teaching sep 06_files\CXR_006_rotat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38512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89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7" name="Text Box 5"/>
          <p:cNvSpPr txBox="1">
            <a:spLocks noChangeArrowheads="1"/>
          </p:cNvSpPr>
          <p:nvPr/>
        </p:nvSpPr>
        <p:spPr bwMode="auto">
          <a:xfrm>
            <a:off x="1219200" y="1143000"/>
            <a:ext cx="67818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28 y/o female with sudden onset SOB while jogging this morning</a:t>
            </a:r>
          </a:p>
        </p:txBody>
      </p:sp>
      <p:pic>
        <p:nvPicPr>
          <p:cNvPr id="177159" name="Picture 7" descr="Pneumothorax_475x6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6307138" cy="8534400"/>
          </a:xfrm>
          <a:prstGeom prst="rect">
            <a:avLst/>
          </a:prstGeom>
          <a:noFill/>
        </p:spPr>
      </p:pic>
      <p:sp>
        <p:nvSpPr>
          <p:cNvPr id="177160" name="Text Box 8"/>
          <p:cNvSpPr txBox="1">
            <a:spLocks noChangeArrowheads="1"/>
          </p:cNvSpPr>
          <p:nvPr/>
        </p:nvSpPr>
        <p:spPr bwMode="auto">
          <a:xfrm>
            <a:off x="838200" y="4267200"/>
            <a:ext cx="75438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Well demarcated paucity of pulmonary vascular markings in right apex</a:t>
            </a:r>
          </a:p>
        </p:txBody>
      </p:sp>
      <p:sp>
        <p:nvSpPr>
          <p:cNvPr id="177161" name="Text Box 9"/>
          <p:cNvSpPr txBox="1">
            <a:spLocks noChangeArrowheads="1"/>
          </p:cNvSpPr>
          <p:nvPr/>
        </p:nvSpPr>
        <p:spPr bwMode="auto">
          <a:xfrm>
            <a:off x="2133600" y="4876800"/>
            <a:ext cx="48006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Left spontaneous pneumothorax</a:t>
            </a:r>
          </a:p>
        </p:txBody>
      </p:sp>
      <p:sp>
        <p:nvSpPr>
          <p:cNvPr id="177166" name="Freeform 14"/>
          <p:cNvSpPr>
            <a:spLocks/>
          </p:cNvSpPr>
          <p:nvPr/>
        </p:nvSpPr>
        <p:spPr bwMode="auto">
          <a:xfrm>
            <a:off x="4495800" y="228600"/>
            <a:ext cx="1981200" cy="1066800"/>
          </a:xfrm>
          <a:custGeom>
            <a:avLst/>
            <a:gdLst/>
            <a:ahLst/>
            <a:cxnLst>
              <a:cxn ang="0">
                <a:pos x="0" y="480"/>
              </a:cxn>
              <a:cxn ang="0">
                <a:pos x="96" y="432"/>
              </a:cxn>
              <a:cxn ang="0">
                <a:pos x="192" y="384"/>
              </a:cxn>
              <a:cxn ang="0">
                <a:pos x="384" y="288"/>
              </a:cxn>
              <a:cxn ang="0">
                <a:pos x="480" y="240"/>
              </a:cxn>
              <a:cxn ang="0">
                <a:pos x="624" y="240"/>
              </a:cxn>
              <a:cxn ang="0">
                <a:pos x="720" y="288"/>
              </a:cxn>
              <a:cxn ang="0">
                <a:pos x="816" y="336"/>
              </a:cxn>
              <a:cxn ang="0">
                <a:pos x="912" y="384"/>
              </a:cxn>
              <a:cxn ang="0">
                <a:pos x="1104" y="480"/>
              </a:cxn>
              <a:cxn ang="0">
                <a:pos x="1296" y="624"/>
              </a:cxn>
              <a:cxn ang="0">
                <a:pos x="1104" y="432"/>
              </a:cxn>
              <a:cxn ang="0">
                <a:pos x="1008" y="336"/>
              </a:cxn>
              <a:cxn ang="0">
                <a:pos x="816" y="192"/>
              </a:cxn>
              <a:cxn ang="0">
                <a:pos x="624" y="48"/>
              </a:cxn>
              <a:cxn ang="0">
                <a:pos x="480" y="0"/>
              </a:cxn>
              <a:cxn ang="0">
                <a:pos x="384" y="0"/>
              </a:cxn>
              <a:cxn ang="0">
                <a:pos x="336" y="0"/>
              </a:cxn>
              <a:cxn ang="0">
                <a:pos x="192" y="96"/>
              </a:cxn>
              <a:cxn ang="0">
                <a:pos x="96" y="240"/>
              </a:cxn>
              <a:cxn ang="0">
                <a:pos x="48" y="336"/>
              </a:cxn>
              <a:cxn ang="0">
                <a:pos x="0" y="480"/>
              </a:cxn>
            </a:cxnLst>
            <a:rect l="0" t="0" r="r" b="b"/>
            <a:pathLst>
              <a:path w="1296" h="624">
                <a:moveTo>
                  <a:pt x="0" y="480"/>
                </a:moveTo>
                <a:lnTo>
                  <a:pt x="96" y="432"/>
                </a:lnTo>
                <a:lnTo>
                  <a:pt x="192" y="384"/>
                </a:lnTo>
                <a:lnTo>
                  <a:pt x="384" y="288"/>
                </a:lnTo>
                <a:lnTo>
                  <a:pt x="480" y="240"/>
                </a:lnTo>
                <a:lnTo>
                  <a:pt x="624" y="240"/>
                </a:lnTo>
                <a:lnTo>
                  <a:pt x="720" y="288"/>
                </a:lnTo>
                <a:lnTo>
                  <a:pt x="816" y="336"/>
                </a:lnTo>
                <a:lnTo>
                  <a:pt x="912" y="384"/>
                </a:lnTo>
                <a:lnTo>
                  <a:pt x="1104" y="480"/>
                </a:lnTo>
                <a:lnTo>
                  <a:pt x="1296" y="624"/>
                </a:lnTo>
                <a:lnTo>
                  <a:pt x="1104" y="432"/>
                </a:lnTo>
                <a:lnTo>
                  <a:pt x="1008" y="336"/>
                </a:lnTo>
                <a:lnTo>
                  <a:pt x="816" y="192"/>
                </a:lnTo>
                <a:lnTo>
                  <a:pt x="624" y="48"/>
                </a:lnTo>
                <a:lnTo>
                  <a:pt x="480" y="0"/>
                </a:lnTo>
                <a:lnTo>
                  <a:pt x="384" y="0"/>
                </a:lnTo>
                <a:lnTo>
                  <a:pt x="336" y="0"/>
                </a:lnTo>
                <a:lnTo>
                  <a:pt x="192" y="96"/>
                </a:lnTo>
                <a:lnTo>
                  <a:pt x="96" y="240"/>
                </a:lnTo>
                <a:lnTo>
                  <a:pt x="48" y="336"/>
                </a:lnTo>
                <a:lnTo>
                  <a:pt x="0" y="480"/>
                </a:lnTo>
                <a:close/>
              </a:path>
            </a:pathLst>
          </a:custGeom>
          <a:noFill/>
          <a:ln w="19050" cap="sq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0" grpId="0"/>
      <p:bldP spid="177161" grpId="0"/>
      <p:bldP spid="17716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ra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724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0419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hest X-Ray Adult Tension Pneumo"/>
          <p:cNvPicPr>
            <a:picLocks noChangeAspect="1" noChangeArrowheads="1"/>
          </p:cNvPicPr>
          <p:nvPr/>
        </p:nvPicPr>
        <p:blipFill>
          <a:blip r:embed="rId2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3050"/>
            <a:ext cx="5486400" cy="631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4837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3" name="Picture 3" descr="Pneumo306-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0"/>
            <a:ext cx="6858000" cy="6858000"/>
          </a:xfrm>
          <a:prstGeom prst="rect">
            <a:avLst/>
          </a:prstGeom>
          <a:noFill/>
        </p:spPr>
      </p:pic>
      <p:pic>
        <p:nvPicPr>
          <p:cNvPr id="137218" name="Picture 2" descr="Pneumo306-L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2813" y="-152400"/>
            <a:ext cx="5513387" cy="7010400"/>
          </a:xfrm>
          <a:prstGeom prst="rect">
            <a:avLst/>
          </a:prstGeom>
          <a:noFill/>
        </p:spPr>
      </p:pic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838200" y="4267200"/>
            <a:ext cx="75438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RML consolidation that appears wedge shaped on lateral view</a:t>
            </a: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2133600" y="4876800"/>
            <a:ext cx="48006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RML pneumonia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/>
      <p:bldP spid="13722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9" name="Picture 9" descr="Right Lower Lobe Pneumonia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95400" y="228600"/>
            <a:ext cx="6267450" cy="6324600"/>
          </a:xfrm>
          <a:noFill/>
          <a:ln/>
        </p:spPr>
      </p:pic>
      <p:sp>
        <p:nvSpPr>
          <p:cNvPr id="158731" name="Text Box 11"/>
          <p:cNvSpPr txBox="1">
            <a:spLocks noChangeArrowheads="1"/>
          </p:cNvSpPr>
          <p:nvPr/>
        </p:nvSpPr>
        <p:spPr bwMode="auto">
          <a:xfrm>
            <a:off x="838200" y="4267200"/>
            <a:ext cx="75438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RLL infiltrate / consolidation</a:t>
            </a:r>
          </a:p>
        </p:txBody>
      </p:sp>
      <p:sp>
        <p:nvSpPr>
          <p:cNvPr id="158732" name="Text Box 12"/>
          <p:cNvSpPr txBox="1">
            <a:spLocks noChangeArrowheads="1"/>
          </p:cNvSpPr>
          <p:nvPr/>
        </p:nvSpPr>
        <p:spPr bwMode="auto">
          <a:xfrm>
            <a:off x="2133600" y="4876800"/>
            <a:ext cx="48006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RLL pneumonia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31" grpId="0"/>
      <p:bldP spid="15873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inspiraton rot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0"/>
            <a:ext cx="6299200" cy="6858000"/>
          </a:xfrm>
          <a:prstGeom prst="rect">
            <a:avLst/>
          </a:prstGeom>
          <a:noFill/>
        </p:spPr>
      </p:pic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609600" y="4495800"/>
            <a:ext cx="78486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Increased vascular markings; otherwise normal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1125538"/>
            <a:ext cx="2698750" cy="720725"/>
          </a:xfrm>
        </p:spPr>
        <p:txBody>
          <a:bodyPr/>
          <a:lstStyle/>
          <a:p>
            <a:endParaRPr lang="ar-SA" sz="4000" b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6311900"/>
            <a:ext cx="4537075" cy="647700"/>
          </a:xfrm>
          <a:noFill/>
        </p:spPr>
        <p:txBody>
          <a:bodyPr/>
          <a:lstStyle/>
          <a:p>
            <a:r>
              <a:rPr lang="en-GB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GB" b="1" smtClean="0">
                <a:solidFill>
                  <a:srgbClr val="FFFF00"/>
                </a:solidFill>
                <a:latin typeface="Arial" panose="020B0604020202020204" pitchFamily="34" charset="0"/>
              </a:rPr>
              <a:t>Hilar m l</a:t>
            </a:r>
            <a:r>
              <a:rPr lang="en-GB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57348" name="Picture 5" descr="283b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5846763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34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8" name="Text Box 10"/>
          <p:cNvSpPr txBox="1">
            <a:spLocks noChangeArrowheads="1"/>
          </p:cNvSpPr>
          <p:nvPr/>
        </p:nvSpPr>
        <p:spPr bwMode="auto">
          <a:xfrm>
            <a:off x="609600" y="1143000"/>
            <a:ext cx="80772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Patient BIBA to ER s/p airplane crash.</a:t>
            </a:r>
          </a:p>
        </p:txBody>
      </p:sp>
      <p:pic>
        <p:nvPicPr>
          <p:cNvPr id="155659" name="Picture 11" descr="Chest xray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1714500" y="785019"/>
            <a:ext cx="5715000" cy="4838700"/>
          </a:xfrm>
          <a:noFill/>
          <a:ln/>
        </p:spPr>
      </p:pic>
      <p:sp>
        <p:nvSpPr>
          <p:cNvPr id="155660" name="Text Box 12"/>
          <p:cNvSpPr txBox="1">
            <a:spLocks noChangeArrowheads="1"/>
          </p:cNvSpPr>
          <p:nvPr/>
        </p:nvSpPr>
        <p:spPr bwMode="auto">
          <a:xfrm>
            <a:off x="838200" y="4267200"/>
            <a:ext cx="75438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Widened mediastinum</a:t>
            </a:r>
          </a:p>
        </p:txBody>
      </p:sp>
      <p:sp>
        <p:nvSpPr>
          <p:cNvPr id="155661" name="Text Box 13"/>
          <p:cNvSpPr txBox="1">
            <a:spLocks noChangeArrowheads="1"/>
          </p:cNvSpPr>
          <p:nvPr/>
        </p:nvSpPr>
        <p:spPr bwMode="auto">
          <a:xfrm>
            <a:off x="2133600" y="4876800"/>
            <a:ext cx="48006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Concern for aortic injury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60" grpId="0"/>
      <p:bldP spid="15566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260350"/>
            <a:ext cx="5975350" cy="504825"/>
          </a:xfrm>
        </p:spPr>
        <p:txBody>
          <a:bodyPr>
            <a:normAutofit fontScale="90000"/>
          </a:bodyPr>
          <a:lstStyle/>
          <a:p>
            <a:endParaRPr lang="ar-SA" b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6210300"/>
            <a:ext cx="6121400" cy="647700"/>
          </a:xfrm>
          <a:noFill/>
        </p:spPr>
        <p:txBody>
          <a:bodyPr/>
          <a:lstStyle/>
          <a:p>
            <a:r>
              <a:rPr lang="en-GB" smtClean="0">
                <a:solidFill>
                  <a:srgbClr val="FFFF00"/>
                </a:solidFill>
                <a:latin typeface="Arial" panose="020B0604020202020204" pitchFamily="34" charset="0"/>
              </a:rPr>
              <a:t> Hilar Lymphadenopathy - BL</a:t>
            </a:r>
          </a:p>
        </p:txBody>
      </p:sp>
      <p:pic>
        <p:nvPicPr>
          <p:cNvPr id="60420" name="Picture 5" descr="cxr hilar lymphadenopat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6443662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76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260350"/>
            <a:ext cx="5975350" cy="504825"/>
          </a:xfrm>
        </p:spPr>
        <p:txBody>
          <a:bodyPr>
            <a:normAutofit fontScale="90000"/>
          </a:bodyPr>
          <a:lstStyle/>
          <a:p>
            <a:endParaRPr lang="ar-SA" b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6210300"/>
            <a:ext cx="6121400" cy="647700"/>
          </a:xfrm>
          <a:noFill/>
        </p:spPr>
        <p:txBody>
          <a:bodyPr/>
          <a:lstStyle/>
          <a:p>
            <a:r>
              <a:rPr lang="en-GB" smtClean="0">
                <a:solidFill>
                  <a:srgbClr val="FFFF00"/>
                </a:solidFill>
                <a:latin typeface="Arial" panose="020B0604020202020204" pitchFamily="34" charset="0"/>
              </a:rPr>
              <a:t>Pleural Effusion</a:t>
            </a:r>
          </a:p>
        </p:txBody>
      </p:sp>
      <p:pic>
        <p:nvPicPr>
          <p:cNvPr id="62468" name="Picture 5" descr="9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0"/>
            <a:ext cx="5927725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50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8458200" cy="457200"/>
          </a:xfrm>
        </p:spPr>
        <p:txBody>
          <a:bodyPr>
            <a:normAutofit fontScale="90000"/>
          </a:bodyPr>
          <a:lstStyle/>
          <a:p>
            <a:r>
              <a:rPr lang="en-US" smtClean="0">
                <a:latin typeface="Arial" panose="020B0604020202020204" pitchFamily="34" charset="0"/>
              </a:rPr>
              <a:t>Techniques - Projection </a:t>
            </a:r>
            <a:r>
              <a:rPr lang="en-US" sz="2000" smtClean="0">
                <a:latin typeface="Arial" panose="020B0604020202020204" pitchFamily="34" charset="0"/>
              </a:rPr>
              <a:t>(continued)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765175"/>
            <a:ext cx="7010400" cy="533400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buFontTx/>
              <a:buChar char="•"/>
            </a:pPr>
            <a:r>
              <a:rPr lang="en-US" sz="2800" smtClean="0">
                <a:latin typeface="Arial" panose="020B0604020202020204" pitchFamily="34" charset="0"/>
              </a:rPr>
              <a:t>Lateral</a:t>
            </a:r>
            <a:endParaRPr lang="en-US" sz="2800" smtClean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63" y="1628775"/>
            <a:ext cx="352583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8144" y="1626394"/>
            <a:ext cx="4621212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56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260350"/>
            <a:ext cx="5975350" cy="504825"/>
          </a:xfrm>
        </p:spPr>
        <p:txBody>
          <a:bodyPr>
            <a:normAutofit fontScale="90000"/>
          </a:bodyPr>
          <a:lstStyle/>
          <a:p>
            <a:endParaRPr lang="ar-SA" b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6210300"/>
            <a:ext cx="6121400" cy="647700"/>
          </a:xfrm>
          <a:noFill/>
        </p:spPr>
        <p:txBody>
          <a:bodyPr/>
          <a:lstStyle/>
          <a:p>
            <a:r>
              <a:rPr lang="en-GB" smtClean="0">
                <a:solidFill>
                  <a:srgbClr val="FFFF00"/>
                </a:solidFill>
                <a:latin typeface="Arial" panose="020B0604020202020204" pitchFamily="34" charset="0"/>
              </a:rPr>
              <a:t>?</a:t>
            </a:r>
          </a:p>
        </p:txBody>
      </p:sp>
      <p:pic>
        <p:nvPicPr>
          <p:cNvPr id="64516" name="Picture 5" descr="http://www.med-ed.virginia.edu/courses/rad/cxr/web%20images/kerley_B2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56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260350"/>
            <a:ext cx="5975350" cy="504825"/>
          </a:xfrm>
        </p:spPr>
        <p:txBody>
          <a:bodyPr>
            <a:normAutofit fontScale="90000"/>
          </a:bodyPr>
          <a:lstStyle/>
          <a:p>
            <a:endParaRPr lang="ar-SA" b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6210300"/>
            <a:ext cx="6121400" cy="647700"/>
          </a:xfrm>
          <a:noFill/>
        </p:spPr>
        <p:txBody>
          <a:bodyPr/>
          <a:lstStyle/>
          <a:p>
            <a:r>
              <a:rPr lang="en-GB" smtClean="0">
                <a:solidFill>
                  <a:srgbClr val="FFFF00"/>
                </a:solidFill>
                <a:latin typeface="Arial" panose="020B0604020202020204" pitchFamily="34" charset="0"/>
              </a:rPr>
              <a:t>Heart failure</a:t>
            </a:r>
          </a:p>
        </p:txBody>
      </p:sp>
      <p:pic>
        <p:nvPicPr>
          <p:cNvPr id="65540" name="Picture 5" descr="33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6337300" cy="617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97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260350"/>
            <a:ext cx="5975350" cy="504825"/>
          </a:xfrm>
        </p:spPr>
        <p:txBody>
          <a:bodyPr>
            <a:normAutofit fontScale="90000"/>
          </a:bodyPr>
          <a:lstStyle/>
          <a:p>
            <a:endParaRPr lang="ar-SA" b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6308725"/>
            <a:ext cx="6121400" cy="549275"/>
          </a:xfrm>
          <a:noFill/>
        </p:spPr>
        <p:txBody>
          <a:bodyPr/>
          <a:lstStyle/>
          <a:p>
            <a:r>
              <a:rPr lang="en-GB" smtClean="0">
                <a:solidFill>
                  <a:srgbClr val="FFFF00"/>
                </a:solidFill>
                <a:latin typeface="Arial" panose="020B0604020202020204" pitchFamily="34" charset="0"/>
              </a:rPr>
              <a:t>Pneumothorax</a:t>
            </a:r>
          </a:p>
        </p:txBody>
      </p:sp>
      <p:pic>
        <p:nvPicPr>
          <p:cNvPr id="66564" name="Picture 5" descr="f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0"/>
            <a:ext cx="5799137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16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260350"/>
            <a:ext cx="5975350" cy="504825"/>
          </a:xfrm>
        </p:spPr>
        <p:txBody>
          <a:bodyPr>
            <a:normAutofit fontScale="90000"/>
          </a:bodyPr>
          <a:lstStyle/>
          <a:p>
            <a:endParaRPr lang="ar-SA" b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6308725"/>
            <a:ext cx="6121400" cy="549275"/>
          </a:xfrm>
          <a:noFill/>
        </p:spPr>
        <p:txBody>
          <a:bodyPr/>
          <a:lstStyle/>
          <a:p>
            <a:r>
              <a:rPr lang="en-GB" smtClean="0">
                <a:solidFill>
                  <a:srgbClr val="FFFF00"/>
                </a:solidFill>
                <a:latin typeface="Arial" panose="020B0604020202020204" pitchFamily="34" charset="0"/>
              </a:rPr>
              <a:t>RUL collapse</a:t>
            </a:r>
          </a:p>
        </p:txBody>
      </p:sp>
      <p:pic>
        <p:nvPicPr>
          <p:cNvPr id="67588" name="Picture 5" descr="6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0"/>
            <a:ext cx="5665788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4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260350"/>
            <a:ext cx="5975350" cy="504825"/>
          </a:xfrm>
        </p:spPr>
        <p:txBody>
          <a:bodyPr>
            <a:normAutofit fontScale="90000"/>
          </a:bodyPr>
          <a:lstStyle/>
          <a:p>
            <a:endParaRPr lang="ar-SA" b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6308725"/>
            <a:ext cx="6121400" cy="549275"/>
          </a:xfrm>
          <a:noFill/>
        </p:spPr>
        <p:txBody>
          <a:bodyPr/>
          <a:lstStyle/>
          <a:p>
            <a:r>
              <a:rPr lang="en-GB" smtClean="0">
                <a:solidFill>
                  <a:srgbClr val="FFFF00"/>
                </a:solidFill>
                <a:latin typeface="Arial" panose="020B0604020202020204" pitchFamily="34" charset="0"/>
              </a:rPr>
              <a:t>Air under the diaphragm</a:t>
            </a:r>
          </a:p>
        </p:txBody>
      </p:sp>
      <p:pic>
        <p:nvPicPr>
          <p:cNvPr id="69636" name="Picture 5" descr="22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658812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19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260350"/>
            <a:ext cx="5975350" cy="504825"/>
          </a:xfrm>
        </p:spPr>
        <p:txBody>
          <a:bodyPr>
            <a:normAutofit fontScale="90000"/>
          </a:bodyPr>
          <a:lstStyle/>
          <a:p>
            <a:endParaRPr lang="ar-SA" b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6311900"/>
            <a:ext cx="4537075" cy="647700"/>
          </a:xfrm>
          <a:noFill/>
        </p:spPr>
        <p:txBody>
          <a:bodyPr/>
          <a:lstStyle/>
          <a:p>
            <a:r>
              <a:rPr lang="en-GB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GB" b="1" smtClean="0">
                <a:solidFill>
                  <a:srgbClr val="FFFF00"/>
                </a:solidFill>
                <a:latin typeface="Arial" panose="020B0604020202020204" pitchFamily="34" charset="0"/>
              </a:rPr>
              <a:t>Multiple Masses</a:t>
            </a:r>
            <a:endParaRPr lang="en-GB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59396" name="Picture 4" descr="18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57175"/>
            <a:ext cx="7561262" cy="606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22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7" name="Picture 5" descr="Chest xray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1744410" y="277813"/>
            <a:ext cx="5655180" cy="5853112"/>
          </a:xfrm>
          <a:noFill/>
          <a:ln/>
        </p:spPr>
      </p:pic>
      <p:sp>
        <p:nvSpPr>
          <p:cNvPr id="161799" name="Text Box 7"/>
          <p:cNvSpPr txBox="1">
            <a:spLocks noChangeArrowheads="1"/>
          </p:cNvSpPr>
          <p:nvPr/>
        </p:nvSpPr>
        <p:spPr bwMode="auto">
          <a:xfrm>
            <a:off x="914400" y="5257800"/>
            <a:ext cx="75438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>
                <a:solidFill>
                  <a:srgbClr val="FF0000"/>
                </a:solidFill>
              </a:rPr>
              <a:t>Explain the prominence of the right atrium on this AP radiograph</a:t>
            </a:r>
          </a:p>
        </p:txBody>
      </p:sp>
      <p:sp>
        <p:nvSpPr>
          <p:cNvPr id="161800" name="Text Box 8"/>
          <p:cNvSpPr txBox="1">
            <a:spLocks noChangeArrowheads="1"/>
          </p:cNvSpPr>
          <p:nvPr/>
        </p:nvSpPr>
        <p:spPr bwMode="auto">
          <a:xfrm>
            <a:off x="1981200" y="5791200"/>
            <a:ext cx="53340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>
                <a:solidFill>
                  <a:srgbClr val="FF0000"/>
                </a:solidFill>
              </a:rPr>
              <a:t>Patient rotated to their right (left shoulder forward)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5" name="Picture 3" descr="3g1c.jpg (38773 bytes)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0"/>
            <a:ext cx="7162800" cy="6786563"/>
          </a:xfrm>
          <a:noFill/>
          <a:ln/>
        </p:spPr>
      </p:pic>
      <p:sp>
        <p:nvSpPr>
          <p:cNvPr id="197637" name="Rectangle 5"/>
          <p:cNvSpPr>
            <a:spLocks noChangeArrowheads="1"/>
          </p:cNvSpPr>
          <p:nvPr/>
        </p:nvSpPr>
        <p:spPr bwMode="auto">
          <a:xfrm>
            <a:off x="4343400" y="3124200"/>
            <a:ext cx="4251325" cy="9159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kumimoji="1" lang="en-US">
                <a:solidFill>
                  <a:srgbClr val="FF0000"/>
                </a:solidFill>
              </a:rPr>
              <a:t>Dilatation of the main pulmonary artery with decreased peripheral vascular markings</a:t>
            </a:r>
          </a:p>
        </p:txBody>
      </p:sp>
      <p:sp>
        <p:nvSpPr>
          <p:cNvPr id="197638" name="Rectangle 6"/>
          <p:cNvSpPr>
            <a:spLocks noChangeArrowheads="1"/>
          </p:cNvSpPr>
          <p:nvPr/>
        </p:nvSpPr>
        <p:spPr bwMode="auto">
          <a:xfrm>
            <a:off x="4800600" y="4724400"/>
            <a:ext cx="29527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1" lang="en-US">
                <a:solidFill>
                  <a:srgbClr val="FF0000"/>
                </a:solidFill>
              </a:rPr>
              <a:t>?? Pulmonary embolism 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7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7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5" name="Picture 5" descr="RadAspirationPneumoniaPaMedPix605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152400"/>
            <a:ext cx="6781800" cy="6473825"/>
          </a:xfrm>
          <a:noFill/>
          <a:ln/>
        </p:spPr>
      </p:pic>
      <p:pic>
        <p:nvPicPr>
          <p:cNvPr id="179208" name="Picture 8" descr="RadAspirationPneumoniaLateralMedPix605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828800" y="-685800"/>
            <a:ext cx="5286375" cy="7772400"/>
          </a:xfrm>
          <a:noFill/>
          <a:ln/>
        </p:spPr>
      </p:pic>
      <p:sp>
        <p:nvSpPr>
          <p:cNvPr id="179212" name="Text Box 12"/>
          <p:cNvSpPr txBox="1">
            <a:spLocks noChangeArrowheads="1"/>
          </p:cNvSpPr>
          <p:nvPr/>
        </p:nvSpPr>
        <p:spPr bwMode="auto">
          <a:xfrm>
            <a:off x="914400" y="5029200"/>
            <a:ext cx="75438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>
                <a:solidFill>
                  <a:srgbClr val="FF0000"/>
                </a:solidFill>
              </a:rPr>
              <a:t>Obscuring of the right and left heart borders; infiltrate at the bases</a:t>
            </a:r>
          </a:p>
        </p:txBody>
      </p:sp>
      <p:sp>
        <p:nvSpPr>
          <p:cNvPr id="179213" name="Text Box 13"/>
          <p:cNvSpPr txBox="1">
            <a:spLocks noChangeArrowheads="1"/>
          </p:cNvSpPr>
          <p:nvPr/>
        </p:nvSpPr>
        <p:spPr bwMode="auto">
          <a:xfrm>
            <a:off x="1981200" y="5791200"/>
            <a:ext cx="53340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>
                <a:solidFill>
                  <a:srgbClr val="FF0000"/>
                </a:solidFill>
              </a:rPr>
              <a:t>Bilateral aspiration pneumonia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2" grpId="0"/>
      <p:bldP spid="17921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5" name="Picture 5" descr="RadPneumocystisPneumoniaMedPix1121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1597102" y="277813"/>
            <a:ext cx="5949796" cy="5853112"/>
          </a:xfrm>
          <a:noFill/>
          <a:ln/>
        </p:spPr>
      </p:pic>
      <p:sp>
        <p:nvSpPr>
          <p:cNvPr id="184327" name="Text Box 7"/>
          <p:cNvSpPr txBox="1">
            <a:spLocks noChangeArrowheads="1"/>
          </p:cNvSpPr>
          <p:nvPr/>
        </p:nvSpPr>
        <p:spPr bwMode="auto">
          <a:xfrm>
            <a:off x="914400" y="5105400"/>
            <a:ext cx="75438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>
                <a:solidFill>
                  <a:srgbClr val="FF0000"/>
                </a:solidFill>
              </a:rPr>
              <a:t>Diffuse bilateral fluffy interstitial infiltrates</a:t>
            </a:r>
          </a:p>
        </p:txBody>
      </p:sp>
      <p:sp>
        <p:nvSpPr>
          <p:cNvPr id="184328" name="Text Box 8"/>
          <p:cNvSpPr txBox="1">
            <a:spLocks noChangeArrowheads="1"/>
          </p:cNvSpPr>
          <p:nvPr/>
        </p:nvSpPr>
        <p:spPr bwMode="auto">
          <a:xfrm>
            <a:off x="1981200" y="5867400"/>
            <a:ext cx="53340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>
                <a:solidFill>
                  <a:srgbClr val="FF0000"/>
                </a:solidFill>
              </a:rPr>
              <a:t>Pneumocystis carinii pneumonia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8458200" cy="457200"/>
          </a:xfrm>
        </p:spPr>
        <p:txBody>
          <a:bodyPr>
            <a:normAutofit fontScale="90000"/>
          </a:bodyPr>
          <a:lstStyle/>
          <a:p>
            <a:r>
              <a:rPr lang="en-US" smtClean="0">
                <a:latin typeface="Arial" panose="020B0604020202020204" pitchFamily="34" charset="0"/>
              </a:rPr>
              <a:t>Techniques - Projection </a:t>
            </a:r>
            <a:r>
              <a:rPr lang="en-US" sz="2000" smtClean="0">
                <a:latin typeface="Arial" panose="020B0604020202020204" pitchFamily="34" charset="0"/>
              </a:rPr>
              <a:t>(continued)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143000"/>
            <a:ext cx="7010400" cy="533400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buFontTx/>
              <a:buChar char="•"/>
            </a:pPr>
            <a:r>
              <a:rPr lang="en-US" sz="2800" smtClean="0">
                <a:latin typeface="Arial" panose="020B0604020202020204" pitchFamily="34" charset="0"/>
              </a:rPr>
              <a:t>Lateral Decubitus</a:t>
            </a:r>
          </a:p>
        </p:txBody>
      </p:sp>
      <p:pic>
        <p:nvPicPr>
          <p:cNvPr id="9220" name="Picture 6" descr="C:\1_MedicalFinals\NottinghamAXR_Stuff\CXR_HTML_Version\cxr teaching sep 06_files\CXR_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42862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C:\1_MedicalFinals\NottinghamAXR_Stuff\CXR_HTML_Version\cxr teaching sep 06_files\CXR_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41148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09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21" name="Picture 5" descr="CH04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0"/>
            <a:ext cx="6011863" cy="6781800"/>
          </a:xfrm>
          <a:noFill/>
          <a:ln/>
        </p:spPr>
      </p:pic>
      <p:pic>
        <p:nvPicPr>
          <p:cNvPr id="188424" name="Picture 8" descr="CH04b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657600" y="-609600"/>
            <a:ext cx="4978400" cy="7467600"/>
          </a:xfrm>
          <a:noFill/>
          <a:ln/>
        </p:spPr>
      </p:pic>
      <p:sp>
        <p:nvSpPr>
          <p:cNvPr id="188429" name="Text Box 13"/>
          <p:cNvSpPr txBox="1">
            <a:spLocks noChangeArrowheads="1"/>
          </p:cNvSpPr>
          <p:nvPr/>
        </p:nvSpPr>
        <p:spPr bwMode="auto">
          <a:xfrm>
            <a:off x="1905000" y="4267200"/>
            <a:ext cx="27432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>
                <a:solidFill>
                  <a:srgbClr val="FF0000"/>
                </a:solidFill>
              </a:rPr>
              <a:t>LUL pneumonia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8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8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7" name="Picture 3" descr="9O$y: /f$H*:%z$y7P,VDY-+*M52.V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0"/>
            <a:ext cx="6983413" cy="7543800"/>
          </a:xfrm>
          <a:noFill/>
          <a:ln/>
        </p:spPr>
      </p:pic>
      <p:sp>
        <p:nvSpPr>
          <p:cNvPr id="185349" name="Rectangle 5"/>
          <p:cNvSpPr>
            <a:spLocks noChangeArrowheads="1"/>
          </p:cNvSpPr>
          <p:nvPr/>
        </p:nvSpPr>
        <p:spPr bwMode="auto">
          <a:xfrm>
            <a:off x="3505200" y="5715000"/>
            <a:ext cx="23939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kumimoji="1" lang="en-US">
                <a:solidFill>
                  <a:srgbClr val="FF0000"/>
                </a:solidFill>
              </a:rPr>
              <a:t>Severe pulmonary TB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3" name="Picture 3" descr="283b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58692" y="1825625"/>
            <a:ext cx="3626115" cy="4351338"/>
          </a:xfrm>
          <a:noFill/>
          <a:ln/>
        </p:spPr>
      </p:pic>
      <p:sp>
        <p:nvSpPr>
          <p:cNvPr id="194570" name="Rectangle 10"/>
          <p:cNvSpPr>
            <a:spLocks noChangeArrowheads="1"/>
          </p:cNvSpPr>
          <p:nvPr/>
        </p:nvSpPr>
        <p:spPr bwMode="auto">
          <a:xfrm>
            <a:off x="1752600" y="4876800"/>
            <a:ext cx="54102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kumimoji="1" lang="en-US">
                <a:solidFill>
                  <a:srgbClr val="FF0000"/>
                </a:solidFill>
              </a:rPr>
              <a:t>Left lung opacity</a:t>
            </a:r>
          </a:p>
        </p:txBody>
      </p:sp>
      <p:sp>
        <p:nvSpPr>
          <p:cNvPr id="194571" name="Rectangle 11"/>
          <p:cNvSpPr>
            <a:spLocks noChangeArrowheads="1"/>
          </p:cNvSpPr>
          <p:nvPr/>
        </p:nvSpPr>
        <p:spPr bwMode="auto">
          <a:xfrm>
            <a:off x="1752600" y="5486400"/>
            <a:ext cx="54102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kumimoji="1" lang="en-US">
                <a:solidFill>
                  <a:srgbClr val="FF0000"/>
                </a:solidFill>
              </a:rPr>
              <a:t>Later diagnosed as lung cancer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0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1" name="Picture 3" descr="103b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152400"/>
            <a:ext cx="6858000" cy="6638925"/>
          </a:xfrm>
          <a:noFill/>
          <a:ln/>
        </p:spPr>
      </p:pic>
      <p:sp>
        <p:nvSpPr>
          <p:cNvPr id="191493" name="Rectangle 5"/>
          <p:cNvSpPr>
            <a:spLocks noChangeArrowheads="1"/>
          </p:cNvSpPr>
          <p:nvPr/>
        </p:nvSpPr>
        <p:spPr bwMode="auto">
          <a:xfrm>
            <a:off x="1752600" y="4876800"/>
            <a:ext cx="54102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kumimoji="1" lang="en-US">
                <a:solidFill>
                  <a:srgbClr val="FF0000"/>
                </a:solidFill>
              </a:rPr>
              <a:t>Cardiomegaly, increased pulmonary vascular markings, fluid in the horizontal fissure</a:t>
            </a:r>
          </a:p>
        </p:txBody>
      </p:sp>
      <p:sp>
        <p:nvSpPr>
          <p:cNvPr id="191494" name="Rectangle 6"/>
          <p:cNvSpPr>
            <a:spLocks noChangeArrowheads="1"/>
          </p:cNvSpPr>
          <p:nvPr/>
        </p:nvSpPr>
        <p:spPr bwMode="auto">
          <a:xfrm>
            <a:off x="1905000" y="5791200"/>
            <a:ext cx="54102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kumimoji="1" lang="en-US">
                <a:solidFill>
                  <a:srgbClr val="FF0000"/>
                </a:solidFill>
              </a:rPr>
              <a:t>CHF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3" grpId="0"/>
      <p:bldP spid="19149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260350"/>
            <a:ext cx="5975350" cy="504825"/>
          </a:xfrm>
        </p:spPr>
        <p:txBody>
          <a:bodyPr>
            <a:normAutofit fontScale="90000"/>
          </a:bodyPr>
          <a:lstStyle/>
          <a:p>
            <a:endParaRPr lang="ar-SA" b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6308725"/>
            <a:ext cx="6121400" cy="549275"/>
          </a:xfrm>
          <a:noFill/>
        </p:spPr>
        <p:txBody>
          <a:bodyPr/>
          <a:lstStyle/>
          <a:p>
            <a:r>
              <a:rPr lang="en-GB" smtClean="0">
                <a:solidFill>
                  <a:srgbClr val="FFFF00"/>
                </a:solidFill>
                <a:latin typeface="Arial" panose="020B0604020202020204" pitchFamily="34" charset="0"/>
              </a:rPr>
              <a:t>Cavitating lesion</a:t>
            </a:r>
          </a:p>
        </p:txBody>
      </p:sp>
      <p:pic>
        <p:nvPicPr>
          <p:cNvPr id="72708" name="Picture 6" descr="cxr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0"/>
            <a:ext cx="7092950" cy="628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57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260350"/>
            <a:ext cx="5975350" cy="504825"/>
          </a:xfrm>
        </p:spPr>
        <p:txBody>
          <a:bodyPr>
            <a:normAutofit fontScale="90000"/>
          </a:bodyPr>
          <a:lstStyle/>
          <a:p>
            <a:endParaRPr lang="ar-SA" b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6308725"/>
            <a:ext cx="6121400" cy="549275"/>
          </a:xfrm>
          <a:noFill/>
        </p:spPr>
        <p:txBody>
          <a:bodyPr/>
          <a:lstStyle/>
          <a:p>
            <a:r>
              <a:rPr lang="en-GB" smtClean="0">
                <a:solidFill>
                  <a:srgbClr val="FFFF00"/>
                </a:solidFill>
                <a:latin typeface="Arial" panose="020B0604020202020204" pitchFamily="34" charset="0"/>
              </a:rPr>
              <a:t>Miliary shadowing</a:t>
            </a:r>
          </a:p>
        </p:txBody>
      </p:sp>
      <p:pic>
        <p:nvPicPr>
          <p:cNvPr id="74756" name="Picture 7" descr="04235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6443663" cy="639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1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260350"/>
            <a:ext cx="5975350" cy="504825"/>
          </a:xfrm>
        </p:spPr>
        <p:txBody>
          <a:bodyPr>
            <a:normAutofit fontScale="90000"/>
          </a:bodyPr>
          <a:lstStyle/>
          <a:p>
            <a:endParaRPr lang="ar-SA" b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6308725"/>
            <a:ext cx="6121400" cy="549275"/>
          </a:xfrm>
          <a:noFill/>
        </p:spPr>
        <p:txBody>
          <a:bodyPr/>
          <a:lstStyle/>
          <a:p>
            <a:r>
              <a:rPr lang="en-GB" b="1" smtClean="0">
                <a:solidFill>
                  <a:srgbClr val="FFFF00"/>
                </a:solidFill>
                <a:latin typeface="Arial" panose="020B0604020202020204" pitchFamily="34" charset="0"/>
              </a:rPr>
              <a:t>Hiatus hernia</a:t>
            </a:r>
          </a:p>
        </p:txBody>
      </p:sp>
      <p:pic>
        <p:nvPicPr>
          <p:cNvPr id="73732" name="Picture 5" descr="64818_6481pic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4473575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6" descr="159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908050"/>
            <a:ext cx="4478337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27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22" name="Text Box 26"/>
          <p:cNvSpPr txBox="1">
            <a:spLocks noChangeArrowheads="1"/>
          </p:cNvSpPr>
          <p:nvPr/>
        </p:nvSpPr>
        <p:spPr bwMode="auto">
          <a:xfrm>
            <a:off x="5562600" y="914400"/>
            <a:ext cx="3352800" cy="57943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tx2"/>
                </a:solidFill>
                <a:cs typeface="Arial" pitchFamily="34" charset="0"/>
              </a:rPr>
              <a:t>Kerley B Lines</a:t>
            </a:r>
            <a:endParaRPr lang="en-US" sz="4000">
              <a:latin typeface="Times New Roman" pitchFamily="18" charset="0"/>
            </a:endParaRPr>
          </a:p>
        </p:txBody>
      </p:sp>
      <p:grpSp>
        <p:nvGrpSpPr>
          <p:cNvPr id="106525" name="Group 29"/>
          <p:cNvGrpSpPr>
            <a:grpSpLocks noChangeAspect="1"/>
          </p:cNvGrpSpPr>
          <p:nvPr/>
        </p:nvGrpSpPr>
        <p:grpSpPr bwMode="auto">
          <a:xfrm>
            <a:off x="1066800" y="457200"/>
            <a:ext cx="4352925" cy="5486400"/>
            <a:chOff x="1901" y="837"/>
            <a:chExt cx="2059" cy="2595"/>
          </a:xfrm>
        </p:grpSpPr>
        <p:pic>
          <p:nvPicPr>
            <p:cNvPr id="106523" name="Picture 27" descr="kerley b lines-good"/>
            <p:cNvPicPr>
              <a:picLocks noChangeAspect="1" noChangeArrowheads="1"/>
            </p:cNvPicPr>
            <p:nvPr/>
          </p:nvPicPr>
          <p:blipFill>
            <a:blip r:embed="rId2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1901" y="837"/>
              <a:ext cx="1946" cy="2595"/>
            </a:xfrm>
            <a:prstGeom prst="rect">
              <a:avLst/>
            </a:prstGeom>
            <a:noFill/>
          </p:spPr>
        </p:pic>
        <p:sp>
          <p:nvSpPr>
            <p:cNvPr id="106521" name="Line 25"/>
            <p:cNvSpPr>
              <a:spLocks noChangeAspect="1" noChangeShapeType="1"/>
            </p:cNvSpPr>
            <p:nvPr/>
          </p:nvSpPr>
          <p:spPr bwMode="auto">
            <a:xfrm flipH="1">
              <a:off x="3110" y="1459"/>
              <a:ext cx="850" cy="589"/>
            </a:xfrm>
            <a:prstGeom prst="line">
              <a:avLst/>
            </a:prstGeom>
            <a:noFill/>
            <a:ln w="5080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6520" name="Line 24"/>
            <p:cNvSpPr>
              <a:spLocks noChangeAspect="1" noChangeShapeType="1"/>
            </p:cNvSpPr>
            <p:nvPr/>
          </p:nvSpPr>
          <p:spPr bwMode="auto">
            <a:xfrm flipH="1" flipV="1">
              <a:off x="3136" y="2368"/>
              <a:ext cx="614" cy="819"/>
            </a:xfrm>
            <a:prstGeom prst="line">
              <a:avLst/>
            </a:prstGeom>
            <a:noFill/>
            <a:ln w="50800">
              <a:solidFill>
                <a:srgbClr val="1ED4F8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106518" name="Text Box 22"/>
          <p:cNvSpPr txBox="1">
            <a:spLocks noChangeArrowheads="1"/>
          </p:cNvSpPr>
          <p:nvPr/>
        </p:nvSpPr>
        <p:spPr bwMode="auto">
          <a:xfrm>
            <a:off x="5638800" y="1870075"/>
            <a:ext cx="3124200" cy="30130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cs typeface="Arial" pitchFamily="34" charset="0"/>
              </a:rPr>
              <a:t>Short (1 -2 cm) white lines at the lung bases, perpendicular to the pleural surface representing distended interlobular septa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381000" y="609600"/>
            <a:ext cx="40386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1ED4F8"/>
                </a:solidFill>
              </a:rPr>
              <a:t>What do the arrows indicate?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22" grpId="0" autoUpdateAnimBg="0"/>
      <p:bldP spid="106518" grpId="0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12-Step Program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00FF00"/>
                </a:solidFill>
              </a:rPr>
              <a:t>1</a:t>
            </a:r>
            <a:r>
              <a:rPr lang="en-US" sz="2400">
                <a:solidFill>
                  <a:srgbClr val="00FF00"/>
                </a:solidFill>
              </a:rPr>
              <a:t>:  Name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00FF00"/>
                </a:solidFill>
              </a:rPr>
              <a:t>2</a:t>
            </a:r>
            <a:r>
              <a:rPr lang="en-US" sz="2400">
                <a:solidFill>
                  <a:srgbClr val="00FF00"/>
                </a:solidFill>
              </a:rPr>
              <a:t>:  Date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00FF00"/>
                </a:solidFill>
              </a:rPr>
              <a:t>3</a:t>
            </a:r>
            <a:r>
              <a:rPr lang="en-US" sz="2400">
                <a:solidFill>
                  <a:srgbClr val="00FF00"/>
                </a:solidFill>
              </a:rPr>
              <a:t>:  Old films</a:t>
            </a:r>
          </a:p>
          <a:p>
            <a:pPr>
              <a:lnSpc>
                <a:spcPct val="80000"/>
              </a:lnSpc>
            </a:pPr>
            <a:r>
              <a:rPr lang="en-US" sz="2400" b="1"/>
              <a:t>4</a:t>
            </a:r>
            <a:r>
              <a:rPr lang="en-US" sz="2400"/>
              <a:t>:  What type of </a:t>
            </a:r>
            <a:r>
              <a:rPr lang="en-US" sz="2800" b="1"/>
              <a:t>view(s)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FF9933"/>
                </a:solidFill>
              </a:rPr>
              <a:t>5</a:t>
            </a:r>
            <a:r>
              <a:rPr lang="en-US" sz="2400">
                <a:solidFill>
                  <a:srgbClr val="FF9933"/>
                </a:solidFill>
              </a:rPr>
              <a:t>:  Penetration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FF9933"/>
                </a:solidFill>
              </a:rPr>
              <a:t>6</a:t>
            </a:r>
            <a:r>
              <a:rPr lang="en-US" sz="2400">
                <a:solidFill>
                  <a:srgbClr val="FF9933"/>
                </a:solidFill>
              </a:rPr>
              <a:t>:  Inspiration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FF9933"/>
                </a:solidFill>
              </a:rPr>
              <a:t>7</a:t>
            </a:r>
            <a:r>
              <a:rPr lang="en-US" sz="2400">
                <a:solidFill>
                  <a:srgbClr val="FF9933"/>
                </a:solidFill>
              </a:rPr>
              <a:t>:  Rotation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FF9933"/>
                </a:solidFill>
              </a:rPr>
              <a:t>8</a:t>
            </a:r>
            <a:r>
              <a:rPr lang="en-US" sz="2400">
                <a:solidFill>
                  <a:srgbClr val="FF9933"/>
                </a:solidFill>
              </a:rPr>
              <a:t>:  Angulation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chemeClr val="hlink"/>
                </a:solidFill>
              </a:rPr>
              <a:t>9</a:t>
            </a:r>
            <a:r>
              <a:rPr lang="en-US" sz="2400">
                <a:solidFill>
                  <a:schemeClr val="hlink"/>
                </a:solidFill>
              </a:rPr>
              <a:t>:  Soft tissues / bony structures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chemeClr val="hlink"/>
                </a:solidFill>
              </a:rPr>
              <a:t>10</a:t>
            </a:r>
            <a:r>
              <a:rPr lang="en-US" sz="2400">
                <a:solidFill>
                  <a:schemeClr val="hlink"/>
                </a:solidFill>
              </a:rPr>
              <a:t>:  Mediastinum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chemeClr val="hlink"/>
                </a:solidFill>
              </a:rPr>
              <a:t>11</a:t>
            </a:r>
            <a:r>
              <a:rPr lang="en-US" sz="2400">
                <a:solidFill>
                  <a:schemeClr val="hlink"/>
                </a:solidFill>
              </a:rPr>
              <a:t>:  Diaphragms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chemeClr val="hlink"/>
                </a:solidFill>
              </a:rPr>
              <a:t>12</a:t>
            </a:r>
            <a:r>
              <a:rPr lang="en-US" sz="2400">
                <a:solidFill>
                  <a:schemeClr val="hlink"/>
                </a:solidFill>
              </a:rPr>
              <a:t>:  Lung Fields</a:t>
            </a:r>
          </a:p>
        </p:txBody>
      </p:sp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3810000" y="3581400"/>
            <a:ext cx="35814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9933"/>
                </a:solidFill>
              </a:rPr>
              <a:t>Quality Control</a:t>
            </a:r>
          </a:p>
        </p:txBody>
      </p:sp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6096000" y="5105400"/>
            <a:ext cx="21336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1ED4F8"/>
                </a:solidFill>
              </a:rPr>
              <a:t>Findings</a:t>
            </a:r>
          </a:p>
        </p:txBody>
      </p:sp>
      <p:sp>
        <p:nvSpPr>
          <p:cNvPr id="204806" name="Text Box 6"/>
          <p:cNvSpPr txBox="1">
            <a:spLocks noChangeArrowheads="1"/>
          </p:cNvSpPr>
          <p:nvPr/>
        </p:nvSpPr>
        <p:spPr bwMode="auto">
          <a:xfrm>
            <a:off x="3276600" y="2743200"/>
            <a:ext cx="1066800" cy="18748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700">
                <a:solidFill>
                  <a:srgbClr val="FF9933"/>
                </a:solidFill>
              </a:rPr>
              <a:t>}</a:t>
            </a:r>
          </a:p>
        </p:txBody>
      </p:sp>
      <p:sp>
        <p:nvSpPr>
          <p:cNvPr id="204807" name="Text Box 7"/>
          <p:cNvSpPr txBox="1">
            <a:spLocks noChangeArrowheads="1"/>
          </p:cNvSpPr>
          <p:nvPr/>
        </p:nvSpPr>
        <p:spPr bwMode="auto">
          <a:xfrm>
            <a:off x="5410200" y="4267200"/>
            <a:ext cx="1066800" cy="18748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700">
                <a:solidFill>
                  <a:srgbClr val="1ED4F8"/>
                </a:solidFill>
              </a:rPr>
              <a:t>}</a:t>
            </a:r>
          </a:p>
        </p:txBody>
      </p:sp>
      <p:sp>
        <p:nvSpPr>
          <p:cNvPr id="204808" name="Text Box 8"/>
          <p:cNvSpPr txBox="1">
            <a:spLocks noChangeArrowheads="1"/>
          </p:cNvSpPr>
          <p:nvPr/>
        </p:nvSpPr>
        <p:spPr bwMode="auto">
          <a:xfrm>
            <a:off x="3429000" y="1828800"/>
            <a:ext cx="35814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66FF33"/>
                </a:solidFill>
              </a:rPr>
              <a:t>Pre-read</a:t>
            </a:r>
          </a:p>
        </p:txBody>
      </p:sp>
      <p:sp>
        <p:nvSpPr>
          <p:cNvPr id="204809" name="Text Box 9"/>
          <p:cNvSpPr txBox="1">
            <a:spLocks noChangeArrowheads="1"/>
          </p:cNvSpPr>
          <p:nvPr/>
        </p:nvSpPr>
        <p:spPr bwMode="auto">
          <a:xfrm>
            <a:off x="2895600" y="1295400"/>
            <a:ext cx="1066800" cy="14335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>
                <a:solidFill>
                  <a:srgbClr val="66FF33"/>
                </a:solidFill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XR%20l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6872288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58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9933"/>
                </a:solidFill>
              </a:rPr>
              <a:t>Quality Control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sz="2800" b="1">
                <a:solidFill>
                  <a:srgbClr val="FFFF00"/>
                </a:solidFill>
              </a:rPr>
              <a:t>5</a:t>
            </a:r>
            <a:r>
              <a:rPr lang="en-US" sz="2800"/>
              <a:t>.  </a:t>
            </a:r>
            <a:r>
              <a:rPr lang="en-US" sz="2800" b="1">
                <a:solidFill>
                  <a:srgbClr val="FF9933"/>
                </a:solidFill>
              </a:rPr>
              <a:t>Penetration</a:t>
            </a:r>
          </a:p>
          <a:p>
            <a:pPr lvl="2"/>
            <a:endParaRPr lang="en-US" sz="2000" b="1">
              <a:solidFill>
                <a:srgbClr val="FF9933"/>
              </a:solidFill>
            </a:endParaRPr>
          </a:p>
          <a:p>
            <a:pPr lvl="1"/>
            <a:r>
              <a:rPr lang="en-US" sz="2400"/>
              <a:t>Should see ribs through the heart</a:t>
            </a:r>
          </a:p>
          <a:p>
            <a:pPr lvl="2"/>
            <a:endParaRPr lang="en-US" sz="2000"/>
          </a:p>
          <a:p>
            <a:pPr lvl="1"/>
            <a:r>
              <a:rPr lang="en-US" sz="2400"/>
              <a:t>Barely see the spine through the heart</a:t>
            </a:r>
          </a:p>
          <a:p>
            <a:pPr lvl="2"/>
            <a:endParaRPr lang="en-US" sz="2000"/>
          </a:p>
          <a:p>
            <a:pPr lvl="1"/>
            <a:r>
              <a:rPr lang="en-US" sz="2400"/>
              <a:t>Should see pulmonary vessels nearly to the edges of the lungs</a:t>
            </a:r>
          </a:p>
        </p:txBody>
      </p:sp>
      <p:pic>
        <p:nvPicPr>
          <p:cNvPr id="33796" name="Picture 4" descr="NormalPA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1447800"/>
            <a:ext cx="3990975" cy="4800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260350"/>
            <a:ext cx="5975350" cy="504825"/>
          </a:xfrm>
        </p:spPr>
        <p:txBody>
          <a:bodyPr>
            <a:normAutofit fontScale="90000"/>
          </a:bodyPr>
          <a:lstStyle/>
          <a:p>
            <a:endParaRPr lang="ar-SA" b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6308725"/>
            <a:ext cx="8280400" cy="549275"/>
          </a:xfrm>
          <a:noFill/>
        </p:spPr>
        <p:txBody>
          <a:bodyPr/>
          <a:lstStyle/>
          <a:p>
            <a:r>
              <a:rPr lang="en-GB" smtClean="0">
                <a:solidFill>
                  <a:srgbClr val="FFFF00"/>
                </a:solidFill>
                <a:latin typeface="Arial" panose="020B0604020202020204" pitchFamily="34" charset="0"/>
              </a:rPr>
              <a:t>Chest Tube,   NG Tube,    Pulm. artery  cath</a:t>
            </a:r>
          </a:p>
        </p:txBody>
      </p:sp>
      <p:pic>
        <p:nvPicPr>
          <p:cNvPr id="75780" name="Picture 5" descr="33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0"/>
            <a:ext cx="5629275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03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260350"/>
            <a:ext cx="5975350" cy="504825"/>
          </a:xfrm>
        </p:spPr>
        <p:txBody>
          <a:bodyPr>
            <a:normAutofit fontScale="90000"/>
          </a:bodyPr>
          <a:lstStyle/>
          <a:p>
            <a:endParaRPr lang="ar-SA" b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6308725"/>
            <a:ext cx="8280400" cy="549275"/>
          </a:xfrm>
          <a:noFill/>
        </p:spPr>
        <p:txBody>
          <a:bodyPr/>
          <a:lstStyle/>
          <a:p>
            <a:r>
              <a:rPr lang="en-GB" smtClean="0">
                <a:solidFill>
                  <a:srgbClr val="FFFF00"/>
                </a:solidFill>
                <a:latin typeface="Arial" panose="020B0604020202020204" pitchFamily="34" charset="0"/>
              </a:rPr>
              <a:t>Dextrocardia</a:t>
            </a:r>
          </a:p>
        </p:txBody>
      </p:sp>
      <p:pic>
        <p:nvPicPr>
          <p:cNvPr id="76804" name="Picture 5" descr="29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6165850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80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199187"/>
          </a:xfrm>
        </p:spPr>
        <p:txBody>
          <a:bodyPr/>
          <a:lstStyle/>
          <a:p>
            <a:r>
              <a:rPr lang="en-US" sz="5400">
                <a:solidFill>
                  <a:srgbClr val="FFFF00"/>
                </a:solidFill>
              </a:rPr>
              <a:t>The End</a:t>
            </a:r>
            <a:br>
              <a:rPr lang="en-US" sz="5400">
                <a:solidFill>
                  <a:srgbClr val="FFFF00"/>
                </a:solidFill>
              </a:rPr>
            </a:br>
            <a:r>
              <a:rPr lang="en-US">
                <a:solidFill>
                  <a:srgbClr val="FFFF00"/>
                </a:solidFill>
              </a:rPr>
              <a:t/>
            </a:r>
            <a:br>
              <a:rPr lang="en-US">
                <a:solidFill>
                  <a:srgbClr val="FFFF00"/>
                </a:solidFill>
              </a:rPr>
            </a:br>
            <a:r>
              <a:rPr lang="en-US">
                <a:solidFill>
                  <a:srgbClr val="FFFF00"/>
                </a:solidFill>
              </a:rPr>
              <a:t/>
            </a:r>
            <a:br>
              <a:rPr lang="en-US">
                <a:solidFill>
                  <a:srgbClr val="FFFF00"/>
                </a:solidFill>
              </a:rPr>
            </a:br>
            <a:r>
              <a:rPr lang="en-US">
                <a:solidFill>
                  <a:srgbClr val="FFFF00"/>
                </a:solidFill>
              </a:rPr>
              <a:t/>
            </a:r>
            <a:br>
              <a:rPr lang="en-US">
                <a:solidFill>
                  <a:srgbClr val="FFFF00"/>
                </a:solidFill>
              </a:rPr>
            </a:br>
            <a:r>
              <a:rPr lang="en-US">
                <a:solidFill>
                  <a:srgbClr val="FFFF00"/>
                </a:solidFill>
              </a:rPr>
              <a:t/>
            </a:r>
            <a:br>
              <a:rPr lang="en-US">
                <a:solidFill>
                  <a:srgbClr val="FFFF00"/>
                </a:solidFill>
              </a:rPr>
            </a:br>
            <a:r>
              <a:rPr lang="en-US">
                <a:solidFill>
                  <a:srgbClr val="FFFF00"/>
                </a:solidFill>
              </a:rPr>
              <a:t/>
            </a:r>
            <a:br>
              <a:rPr lang="en-US">
                <a:solidFill>
                  <a:srgbClr val="FFFF00"/>
                </a:solidFill>
              </a:rPr>
            </a:br>
            <a:r>
              <a:rPr lang="en-US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169994" name="CitroenC4_TV_ad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67000" y="1905000"/>
            <a:ext cx="3781425" cy="2836863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10" fill="hold"/>
                                        <p:tgtEl>
                                          <p:spTgt spid="1699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999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99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99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99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Overp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04800"/>
            <a:ext cx="4997450" cy="6238875"/>
          </a:xfrm>
          <a:prstGeom prst="rect">
            <a:avLst/>
          </a:prstGeom>
          <a:noFill/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3657600" cy="38052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9933"/>
                </a:solidFill>
                <a:latin typeface="Times New Roman" pitchFamily="18" charset="0"/>
              </a:rPr>
              <a:t>Overpenetrated Film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 Lung fields darker than normal—may obscure subtle pathologies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 See spine well beyond the diaphragms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 Inadequate lung detail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2217</TotalTime>
  <Words>1501</Words>
  <Application>Microsoft Office PowerPoint</Application>
  <PresentationFormat>On-screen Show (4:3)</PresentationFormat>
  <Paragraphs>336</Paragraphs>
  <Slides>82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9" baseType="lpstr">
      <vt:lpstr>Calibri Light</vt:lpstr>
      <vt:lpstr>Arial</vt:lpstr>
      <vt:lpstr>Times New Roman</vt:lpstr>
      <vt:lpstr>Calibri</vt:lpstr>
      <vt:lpstr>Monotype Sorts</vt:lpstr>
      <vt:lpstr>Wingdings</vt:lpstr>
      <vt:lpstr>Office Theme</vt:lpstr>
      <vt:lpstr> Plain Chest Radiographs</vt:lpstr>
      <vt:lpstr>PowerPoint Presentation</vt:lpstr>
      <vt:lpstr>The 12-Step Program</vt:lpstr>
      <vt:lpstr>Pre-Reading</vt:lpstr>
      <vt:lpstr>Techniques - Projection</vt:lpstr>
      <vt:lpstr>Techniques - Projection (continued)</vt:lpstr>
      <vt:lpstr>Techniques - Projection (continued)</vt:lpstr>
      <vt:lpstr>Quality Control</vt:lpstr>
      <vt:lpstr>PowerPoint Presentation</vt:lpstr>
      <vt:lpstr>PowerPoint Presentation</vt:lpstr>
      <vt:lpstr>Quality Control</vt:lpstr>
      <vt:lpstr>Poor inspiration can crowd lung markings producing pseudo-airspace disease</vt:lpstr>
      <vt:lpstr>Quality Control</vt:lpstr>
      <vt:lpstr>Rotation</vt:lpstr>
      <vt:lpstr>PowerPoint Presentation</vt:lpstr>
      <vt:lpstr>PowerPoint Presentation</vt:lpstr>
      <vt:lpstr>Quality Control</vt:lpstr>
      <vt:lpstr>PowerPoint Presentation</vt:lpstr>
      <vt:lpstr>Findings</vt:lpstr>
      <vt:lpstr>Findings</vt:lpstr>
      <vt:lpstr>Findings</vt:lpstr>
      <vt:lpstr>Findings</vt:lpstr>
      <vt:lpstr>Lung Fields: Using Structures / Silhouettes</vt:lpstr>
      <vt:lpstr>Lung Fields: Using Structures / Silhouettes</vt:lpstr>
      <vt:lpstr>Lung Fields: Fissures</vt:lpstr>
      <vt:lpstr>Lobes</vt:lpstr>
      <vt:lpstr>Lobes (continued)</vt:lpstr>
      <vt:lpstr>Lobes (continued)</vt:lpstr>
      <vt:lpstr>Lobes (continued)</vt:lpstr>
      <vt:lpstr>Lobes (continued)</vt:lpstr>
      <vt:lpstr>Lobes (continued)</vt:lpstr>
      <vt:lpstr>Pleura</vt:lpstr>
      <vt:lpstr>Heart</vt:lpstr>
      <vt:lpstr>Heart (continued)</vt:lpstr>
      <vt:lpstr>Heart (continued)</vt:lpstr>
      <vt:lpstr>Mediastinum</vt:lpstr>
      <vt:lpstr>Hilum</vt:lpstr>
      <vt:lpstr>Hilum</vt:lpstr>
      <vt:lpstr>Ribs</vt:lpstr>
      <vt:lpstr>Now for the Cases…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12-Step Program</vt:lpstr>
      <vt:lpstr>PowerPoint Presentation</vt:lpstr>
      <vt:lpstr>PowerPoint Presentation</vt:lpstr>
      <vt:lpstr>PowerPoint Presentation</vt:lpstr>
      <vt:lpstr>The End     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Chest X-Rays</dc:title>
  <dc:creator>Garry Ho</dc:creator>
  <cp:lastModifiedBy>Rufai Nadama</cp:lastModifiedBy>
  <cp:revision>52</cp:revision>
  <dcterms:modified xsi:type="dcterms:W3CDTF">2014-02-19T09:03:03Z</dcterms:modified>
</cp:coreProperties>
</file>