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ink/ink3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.xml" ContentType="application/inkml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72"/>
  </p:notesMasterIdLst>
  <p:sldIdLst>
    <p:sldId id="256" r:id="rId2"/>
    <p:sldId id="257" r:id="rId3"/>
    <p:sldId id="352" r:id="rId4"/>
    <p:sldId id="258" r:id="rId5"/>
    <p:sldId id="335" r:id="rId6"/>
    <p:sldId id="336" r:id="rId7"/>
    <p:sldId id="268" r:id="rId8"/>
    <p:sldId id="259" r:id="rId9"/>
    <p:sldId id="260" r:id="rId10"/>
    <p:sldId id="273" r:id="rId11"/>
    <p:sldId id="341" r:id="rId12"/>
    <p:sldId id="340" r:id="rId13"/>
    <p:sldId id="277" r:id="rId14"/>
    <p:sldId id="278" r:id="rId15"/>
    <p:sldId id="279" r:id="rId16"/>
    <p:sldId id="280" r:id="rId17"/>
    <p:sldId id="281" r:id="rId18"/>
    <p:sldId id="282" r:id="rId19"/>
    <p:sldId id="310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3" r:id="rId30"/>
    <p:sldId id="361" r:id="rId31"/>
    <p:sldId id="294" r:id="rId32"/>
    <p:sldId id="337" r:id="rId33"/>
    <p:sldId id="358" r:id="rId34"/>
    <p:sldId id="330" r:id="rId35"/>
    <p:sldId id="297" r:id="rId36"/>
    <p:sldId id="298" r:id="rId37"/>
    <p:sldId id="299" r:id="rId38"/>
    <p:sldId id="309" r:id="rId39"/>
    <p:sldId id="357" r:id="rId40"/>
    <p:sldId id="300" r:id="rId41"/>
    <p:sldId id="311" r:id="rId42"/>
    <p:sldId id="353" r:id="rId43"/>
    <p:sldId id="354" r:id="rId44"/>
    <p:sldId id="355" r:id="rId45"/>
    <p:sldId id="301" r:id="rId46"/>
    <p:sldId id="360" r:id="rId47"/>
    <p:sldId id="356" r:id="rId48"/>
    <p:sldId id="313" r:id="rId49"/>
    <p:sldId id="339" r:id="rId50"/>
    <p:sldId id="305" r:id="rId51"/>
    <p:sldId id="321" r:id="rId52"/>
    <p:sldId id="322" r:id="rId53"/>
    <p:sldId id="323" r:id="rId54"/>
    <p:sldId id="312" r:id="rId55"/>
    <p:sldId id="324" r:id="rId56"/>
    <p:sldId id="325" r:id="rId57"/>
    <p:sldId id="318" r:id="rId58"/>
    <p:sldId id="329" r:id="rId59"/>
    <p:sldId id="317" r:id="rId60"/>
    <p:sldId id="316" r:id="rId61"/>
    <p:sldId id="343" r:id="rId62"/>
    <p:sldId id="333" r:id="rId63"/>
    <p:sldId id="346" r:id="rId64"/>
    <p:sldId id="345" r:id="rId65"/>
    <p:sldId id="347" r:id="rId66"/>
    <p:sldId id="348" r:id="rId67"/>
    <p:sldId id="349" r:id="rId68"/>
    <p:sldId id="350" r:id="rId69"/>
    <p:sldId id="359" r:id="rId70"/>
    <p:sldId id="344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4ADE74-62D6-4FA1-9952-5BFB5F0D727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2D8E53D-D37D-4AD3-B260-0831A5491245}">
      <dgm:prSet phldrT="[Text]" custT="1"/>
      <dgm:spPr/>
      <dgm:t>
        <a:bodyPr/>
        <a:lstStyle/>
        <a:p>
          <a:r>
            <a:rPr lang="en-US" sz="1000" dirty="0" smtClean="0"/>
            <a:t>Appearance</a:t>
          </a:r>
        </a:p>
        <a:p>
          <a:r>
            <a:rPr lang="en-US" sz="1000" dirty="0" err="1" smtClean="0"/>
            <a:t>Viscocity</a:t>
          </a:r>
          <a:endParaRPr lang="en-US" sz="1000" dirty="0" smtClean="0"/>
        </a:p>
        <a:p>
          <a:r>
            <a:rPr lang="en-US" sz="1000" dirty="0" smtClean="0"/>
            <a:t>WBC count</a:t>
          </a:r>
        </a:p>
        <a:p>
          <a:r>
            <a:rPr lang="en-US" sz="1000" dirty="0" smtClean="0"/>
            <a:t>Crystal identification</a:t>
          </a:r>
        </a:p>
        <a:p>
          <a:r>
            <a:rPr lang="en-US" sz="1000" dirty="0" smtClean="0"/>
            <a:t>Gram </a:t>
          </a:r>
          <a:r>
            <a:rPr lang="en-US" sz="1000" dirty="0" err="1" smtClean="0"/>
            <a:t>stain,culture</a:t>
          </a:r>
          <a:r>
            <a:rPr lang="en-US" sz="1000" dirty="0" smtClean="0"/>
            <a:t> if </a:t>
          </a:r>
          <a:r>
            <a:rPr lang="en-US" sz="1000" dirty="0" err="1" smtClean="0"/>
            <a:t>neded</a:t>
          </a:r>
          <a:endParaRPr lang="en-IN" sz="1000" dirty="0"/>
        </a:p>
      </dgm:t>
    </dgm:pt>
    <dgm:pt modelId="{1B2B0E15-3D9E-4A60-9141-D1DE826DB4E8}" type="parTrans" cxnId="{DA2A4E1D-0111-44FB-9C2B-AC8D9DFEBC3A}">
      <dgm:prSet/>
      <dgm:spPr/>
      <dgm:t>
        <a:bodyPr/>
        <a:lstStyle/>
        <a:p>
          <a:endParaRPr lang="en-IN" sz="1000"/>
        </a:p>
      </dgm:t>
    </dgm:pt>
    <dgm:pt modelId="{FB3C5409-B4DF-417A-99EC-C651EE819884}" type="sibTrans" cxnId="{DA2A4E1D-0111-44FB-9C2B-AC8D9DFEBC3A}">
      <dgm:prSet/>
      <dgm:spPr/>
      <dgm:t>
        <a:bodyPr/>
        <a:lstStyle/>
        <a:p>
          <a:endParaRPr lang="en-IN" sz="1000"/>
        </a:p>
      </dgm:t>
    </dgm:pt>
    <dgm:pt modelId="{4BC29CC0-AAE0-42C3-921E-4887CA274D2E}">
      <dgm:prSet phldrT="[Text]" custT="1"/>
      <dgm:spPr/>
      <dgm:t>
        <a:bodyPr/>
        <a:lstStyle/>
        <a:p>
          <a:r>
            <a:rPr lang="en-US" sz="1000" dirty="0" smtClean="0"/>
            <a:t>Is the effusion is hemorrhagic?</a:t>
          </a:r>
          <a:endParaRPr lang="en-IN" sz="1000" dirty="0"/>
        </a:p>
      </dgm:t>
    </dgm:pt>
    <dgm:pt modelId="{2E6B7E97-1E8A-4D8E-B677-9CE6ED031CE2}" type="parTrans" cxnId="{DC4401D5-D617-41B2-BA5B-4C0A053148D8}">
      <dgm:prSet/>
      <dgm:spPr/>
      <dgm:t>
        <a:bodyPr/>
        <a:lstStyle/>
        <a:p>
          <a:endParaRPr lang="en-IN" sz="1000"/>
        </a:p>
      </dgm:t>
    </dgm:pt>
    <dgm:pt modelId="{6D669B02-6121-478B-9012-64AFAC9CDFF5}" type="sibTrans" cxnId="{DC4401D5-D617-41B2-BA5B-4C0A053148D8}">
      <dgm:prSet/>
      <dgm:spPr/>
      <dgm:t>
        <a:bodyPr/>
        <a:lstStyle/>
        <a:p>
          <a:endParaRPr lang="en-IN" sz="1000"/>
        </a:p>
      </dgm:t>
    </dgm:pt>
    <dgm:pt modelId="{59F29277-205A-4EC3-9AA7-F8CBD982CC04}">
      <dgm:prSet phldrT="[Text]" custT="1"/>
      <dgm:spPr/>
      <dgm:t>
        <a:bodyPr/>
        <a:lstStyle/>
        <a:p>
          <a:r>
            <a:rPr lang="en-US" sz="1000" dirty="0" smtClean="0"/>
            <a:t>Consider</a:t>
          </a:r>
        </a:p>
        <a:p>
          <a:r>
            <a:rPr lang="en-US" sz="1000" dirty="0" smtClean="0"/>
            <a:t>Trauma or mechanical derangement</a:t>
          </a:r>
        </a:p>
        <a:p>
          <a:r>
            <a:rPr lang="en-US" sz="1000" dirty="0" err="1" smtClean="0"/>
            <a:t>Coagulopathy</a:t>
          </a:r>
          <a:endParaRPr lang="en-US" sz="1000" dirty="0" smtClean="0"/>
        </a:p>
        <a:p>
          <a:r>
            <a:rPr lang="en-US" sz="1000" dirty="0" smtClean="0"/>
            <a:t>Neuropathic </a:t>
          </a:r>
          <a:r>
            <a:rPr lang="en-US" sz="1000" dirty="0" err="1" smtClean="0"/>
            <a:t>arthropathy</a:t>
          </a:r>
          <a:endParaRPr lang="en-IN" sz="1000" dirty="0"/>
        </a:p>
      </dgm:t>
    </dgm:pt>
    <dgm:pt modelId="{77A5317B-E177-44F3-B8CE-85B97356D85C}" type="parTrans" cxnId="{E24A74AC-F1EF-4065-8967-CECBE4BDF5F0}">
      <dgm:prSet/>
      <dgm:spPr/>
      <dgm:t>
        <a:bodyPr/>
        <a:lstStyle/>
        <a:p>
          <a:endParaRPr lang="en-IN" sz="1000"/>
        </a:p>
      </dgm:t>
    </dgm:pt>
    <dgm:pt modelId="{FF5BDFB7-0103-42C5-834E-49CE7CDAF6CF}" type="sibTrans" cxnId="{E24A74AC-F1EF-4065-8967-CECBE4BDF5F0}">
      <dgm:prSet/>
      <dgm:spPr/>
      <dgm:t>
        <a:bodyPr/>
        <a:lstStyle/>
        <a:p>
          <a:endParaRPr lang="en-IN" sz="1000"/>
        </a:p>
      </dgm:t>
    </dgm:pt>
    <dgm:pt modelId="{0B577700-4AB1-4E2F-9D69-DB72357C05F7}">
      <dgm:prSet phldrT="[Text]" custT="1"/>
      <dgm:spPr/>
      <dgm:t>
        <a:bodyPr/>
        <a:lstStyle/>
        <a:p>
          <a:r>
            <a:rPr lang="en-US" sz="1000" dirty="0" smtClean="0"/>
            <a:t>Strongly consider synovial fluid     examination if            </a:t>
          </a:r>
        </a:p>
        <a:p>
          <a:r>
            <a:rPr lang="en-US" sz="1000" dirty="0" smtClean="0"/>
            <a:t> </a:t>
          </a:r>
          <a:r>
            <a:rPr lang="en-US" sz="1000" dirty="0" err="1" smtClean="0"/>
            <a:t>Monoarthritis</a:t>
          </a:r>
          <a:endParaRPr lang="en-US" sz="1000" dirty="0" smtClean="0"/>
        </a:p>
        <a:p>
          <a:r>
            <a:rPr lang="en-US" sz="1000" dirty="0" smtClean="0"/>
            <a:t>Trauma with joint effusion</a:t>
          </a:r>
        </a:p>
        <a:p>
          <a:r>
            <a:rPr lang="en-US" sz="1000" dirty="0" smtClean="0"/>
            <a:t>Mono arthritis in a pt. with chronic arthritis</a:t>
          </a:r>
        </a:p>
        <a:p>
          <a:r>
            <a:rPr lang="en-US" sz="1000" dirty="0" smtClean="0"/>
            <a:t>Suspicion of joint </a:t>
          </a:r>
          <a:r>
            <a:rPr lang="en-US" sz="1000" dirty="0" err="1" smtClean="0"/>
            <a:t>infection,crystal</a:t>
          </a:r>
          <a:r>
            <a:rPr lang="en-US" sz="1000" dirty="0" smtClean="0"/>
            <a:t> induced </a:t>
          </a:r>
          <a:r>
            <a:rPr lang="en-US" sz="1000" dirty="0" err="1" smtClean="0"/>
            <a:t>arthritis,heamarthrosi</a:t>
          </a:r>
          <a:endParaRPr lang="en-US" sz="1000" dirty="0" smtClean="0"/>
        </a:p>
      </dgm:t>
    </dgm:pt>
    <dgm:pt modelId="{913B7F50-5F73-4075-8B5E-2645AC90E765}" type="sibTrans" cxnId="{A419A5DA-BC41-431B-A731-16E4323628BA}">
      <dgm:prSet/>
      <dgm:spPr/>
      <dgm:t>
        <a:bodyPr/>
        <a:lstStyle/>
        <a:p>
          <a:endParaRPr lang="en-IN" sz="1000"/>
        </a:p>
      </dgm:t>
    </dgm:pt>
    <dgm:pt modelId="{3944EC38-9801-4182-87A8-19CC699E7D2E}" type="parTrans" cxnId="{A419A5DA-BC41-431B-A731-16E4323628BA}">
      <dgm:prSet/>
      <dgm:spPr/>
      <dgm:t>
        <a:bodyPr/>
        <a:lstStyle/>
        <a:p>
          <a:endParaRPr lang="en-IN" sz="1000"/>
        </a:p>
      </dgm:t>
    </dgm:pt>
    <dgm:pt modelId="{CB1B4827-37BE-4F5C-8DE5-822F67CAE07F}">
      <dgm:prSet custT="1"/>
      <dgm:spPr/>
      <dgm:t>
        <a:bodyPr/>
        <a:lstStyle/>
        <a:p>
          <a:r>
            <a:rPr lang="en-US" sz="1000" baseline="0" dirty="0" smtClean="0"/>
            <a:t>Inflammatory or non inflammatory </a:t>
          </a:r>
          <a:r>
            <a:rPr lang="en-US" sz="1000" baseline="0" dirty="0" err="1" smtClean="0"/>
            <a:t>articular</a:t>
          </a:r>
          <a:r>
            <a:rPr lang="en-US" sz="1000" baseline="0" dirty="0" smtClean="0"/>
            <a:t> condition</a:t>
          </a:r>
        </a:p>
      </dgm:t>
    </dgm:pt>
    <dgm:pt modelId="{559EB99C-24F1-4BFD-ADD0-1A5C51CD3620}" type="parTrans" cxnId="{C9F38255-5932-499A-8C20-1D8EE2CD3701}">
      <dgm:prSet/>
      <dgm:spPr/>
      <dgm:t>
        <a:bodyPr/>
        <a:lstStyle/>
        <a:p>
          <a:endParaRPr lang="en-IN"/>
        </a:p>
      </dgm:t>
    </dgm:pt>
    <dgm:pt modelId="{F4DC2FA7-F583-43FE-B98E-71FE58AD9897}" type="sibTrans" cxnId="{C9F38255-5932-499A-8C20-1D8EE2CD3701}">
      <dgm:prSet/>
      <dgm:spPr/>
      <dgm:t>
        <a:bodyPr/>
        <a:lstStyle/>
        <a:p>
          <a:endParaRPr lang="en-IN"/>
        </a:p>
      </dgm:t>
    </dgm:pt>
    <dgm:pt modelId="{2D0BE953-E616-4B00-A21C-EA7EE3E042B9}">
      <dgm:prSet custT="1"/>
      <dgm:spPr/>
      <dgm:t>
        <a:bodyPr/>
        <a:lstStyle/>
        <a:p>
          <a:r>
            <a:rPr lang="en-US" sz="1000" baseline="0" dirty="0" smtClean="0"/>
            <a:t>Is </a:t>
          </a:r>
          <a:r>
            <a:rPr lang="en-US" sz="1000" baseline="0" dirty="0" err="1" smtClean="0"/>
            <a:t>wbc</a:t>
          </a:r>
          <a:r>
            <a:rPr lang="en-US" sz="1000" baseline="0" dirty="0" smtClean="0"/>
            <a:t> . 2000/ </a:t>
          </a:r>
          <a:r>
            <a:rPr lang="el-GR" sz="1000" baseline="0" dirty="0" smtClean="0">
              <a:latin typeface="Calibri"/>
            </a:rPr>
            <a:t>μ</a:t>
          </a:r>
          <a:r>
            <a:rPr lang="en-US" sz="1000" baseline="0" dirty="0" smtClean="0">
              <a:latin typeface="Calibri"/>
            </a:rPr>
            <a:t>l ?</a:t>
          </a:r>
          <a:endParaRPr lang="en-IN" sz="1000" baseline="0" dirty="0"/>
        </a:p>
      </dgm:t>
    </dgm:pt>
    <dgm:pt modelId="{7136281E-DD26-4064-9C76-F494BF58A4E7}" type="parTrans" cxnId="{FBD4C09D-DD1F-414E-BCDA-05D10476DCCC}">
      <dgm:prSet/>
      <dgm:spPr/>
      <dgm:t>
        <a:bodyPr/>
        <a:lstStyle/>
        <a:p>
          <a:endParaRPr lang="en-IN"/>
        </a:p>
      </dgm:t>
    </dgm:pt>
    <dgm:pt modelId="{519A4932-9341-4038-8144-C9AD8C5D0F10}" type="sibTrans" cxnId="{FBD4C09D-DD1F-414E-BCDA-05D10476DCCC}">
      <dgm:prSet/>
      <dgm:spPr/>
      <dgm:t>
        <a:bodyPr/>
        <a:lstStyle/>
        <a:p>
          <a:endParaRPr lang="en-IN"/>
        </a:p>
      </dgm:t>
    </dgm:pt>
    <dgm:pt modelId="{2D56F5FE-6566-463C-A0A0-B4757D0F573C}">
      <dgm:prSet custT="1"/>
      <dgm:spPr/>
      <dgm:t>
        <a:bodyPr/>
        <a:lstStyle/>
        <a:p>
          <a:r>
            <a:rPr lang="en-US" sz="1000" dirty="0" smtClean="0"/>
            <a:t>Consider </a:t>
          </a:r>
          <a:r>
            <a:rPr lang="en-US" sz="1000" dirty="0" err="1" smtClean="0"/>
            <a:t>noninflamm</a:t>
          </a:r>
          <a:r>
            <a:rPr lang="en-US" sz="1000" dirty="0" smtClean="0"/>
            <a:t>. Condition</a:t>
          </a:r>
        </a:p>
        <a:p>
          <a:r>
            <a:rPr lang="en-US" sz="1000" dirty="0" smtClean="0"/>
            <a:t>Osteoarthritis</a:t>
          </a:r>
        </a:p>
        <a:p>
          <a:r>
            <a:rPr lang="en-US" sz="1000" dirty="0" smtClean="0"/>
            <a:t>Trauma</a:t>
          </a:r>
        </a:p>
        <a:p>
          <a:r>
            <a:rPr lang="en-US" sz="1000" dirty="0" smtClean="0"/>
            <a:t>Other</a:t>
          </a:r>
        </a:p>
      </dgm:t>
    </dgm:pt>
    <dgm:pt modelId="{AFB8AC2E-0DE8-43EF-BB22-1B1ED93D77EC}" type="parTrans" cxnId="{F89997D9-8EE4-40DF-B4F9-A9B5528D221E}">
      <dgm:prSet/>
      <dgm:spPr/>
      <dgm:t>
        <a:bodyPr/>
        <a:lstStyle/>
        <a:p>
          <a:endParaRPr lang="en-IN"/>
        </a:p>
      </dgm:t>
    </dgm:pt>
    <dgm:pt modelId="{A9BEAE58-2D6F-4984-AEC9-809A74194CB3}" type="sibTrans" cxnId="{F89997D9-8EE4-40DF-B4F9-A9B5528D221E}">
      <dgm:prSet/>
      <dgm:spPr/>
      <dgm:t>
        <a:bodyPr/>
        <a:lstStyle/>
        <a:p>
          <a:endParaRPr lang="en-IN"/>
        </a:p>
      </dgm:t>
    </dgm:pt>
    <dgm:pt modelId="{FEF20BFF-02A3-4CEF-8E60-57529BD0062F}">
      <dgm:prSet custT="1"/>
      <dgm:spPr/>
      <dgm:t>
        <a:bodyPr/>
        <a:lstStyle/>
        <a:p>
          <a:r>
            <a:rPr lang="en-US" sz="1000" baseline="0" dirty="0" smtClean="0"/>
            <a:t>Consider </a:t>
          </a:r>
          <a:r>
            <a:rPr lang="en-US" sz="1000" baseline="0" dirty="0" err="1" smtClean="0"/>
            <a:t>inflamm</a:t>
          </a:r>
          <a:r>
            <a:rPr lang="en-US" sz="1000" baseline="0" dirty="0" smtClean="0"/>
            <a:t>. Or septic  arthritis</a:t>
          </a:r>
          <a:endParaRPr lang="en-IN" sz="1000" baseline="0" dirty="0"/>
        </a:p>
      </dgm:t>
    </dgm:pt>
    <dgm:pt modelId="{43C9DC4D-1D6F-41DC-A33A-CE6F40D00075}" type="parTrans" cxnId="{9E8AF252-1CDE-4823-B246-222E821F87E4}">
      <dgm:prSet/>
      <dgm:spPr/>
      <dgm:t>
        <a:bodyPr/>
        <a:lstStyle/>
        <a:p>
          <a:endParaRPr lang="en-IN"/>
        </a:p>
      </dgm:t>
    </dgm:pt>
    <dgm:pt modelId="{F4F58893-C0FB-48CB-AEDF-DB58DBBFC9B8}" type="sibTrans" cxnId="{9E8AF252-1CDE-4823-B246-222E821F87E4}">
      <dgm:prSet/>
      <dgm:spPr/>
      <dgm:t>
        <a:bodyPr/>
        <a:lstStyle/>
        <a:p>
          <a:endParaRPr lang="en-IN"/>
        </a:p>
      </dgm:t>
    </dgm:pt>
    <dgm:pt modelId="{0EFB306A-88BA-469F-91E3-E3A15383FC86}">
      <dgm:prSet custT="1"/>
      <dgm:spPr/>
      <dgm:t>
        <a:bodyPr/>
        <a:lstStyle/>
        <a:p>
          <a:r>
            <a:rPr lang="en-US" sz="1000" baseline="0" dirty="0" smtClean="0"/>
            <a:t>is the % PMNs.75% ?</a:t>
          </a:r>
          <a:endParaRPr lang="en-IN" sz="1000" baseline="0" dirty="0"/>
        </a:p>
      </dgm:t>
    </dgm:pt>
    <dgm:pt modelId="{50A1EB7F-ABA2-4FAB-BE0A-D2575EAB7D44}" type="parTrans" cxnId="{A6A14D9B-9BF4-4541-B0BA-92B187E69857}">
      <dgm:prSet/>
      <dgm:spPr/>
      <dgm:t>
        <a:bodyPr/>
        <a:lstStyle/>
        <a:p>
          <a:endParaRPr lang="en-IN"/>
        </a:p>
      </dgm:t>
    </dgm:pt>
    <dgm:pt modelId="{CF28C88A-DCA2-4CE7-9DD5-B88B082044A0}" type="sibTrans" cxnId="{A6A14D9B-9BF4-4541-B0BA-92B187E69857}">
      <dgm:prSet/>
      <dgm:spPr/>
      <dgm:t>
        <a:bodyPr/>
        <a:lstStyle/>
        <a:p>
          <a:endParaRPr lang="en-IN"/>
        </a:p>
      </dgm:t>
    </dgm:pt>
    <dgm:pt modelId="{A436C349-58D7-47BC-9F77-27B6FE6AB3F8}">
      <dgm:prSet custT="1"/>
      <dgm:spPr/>
      <dgm:t>
        <a:bodyPr/>
        <a:lstStyle/>
        <a:p>
          <a:r>
            <a:rPr lang="en-US" sz="1000" baseline="0" dirty="0" smtClean="0"/>
            <a:t>Are crystals present?</a:t>
          </a:r>
          <a:endParaRPr lang="en-IN" sz="1000" baseline="0" dirty="0"/>
        </a:p>
      </dgm:t>
    </dgm:pt>
    <dgm:pt modelId="{C96A2B19-7D83-4A3F-A3A4-5F0F513465E2}" type="parTrans" cxnId="{F6117D4F-DD61-4970-BCFB-8F7D1A445E7B}">
      <dgm:prSet/>
      <dgm:spPr/>
      <dgm:t>
        <a:bodyPr/>
        <a:lstStyle/>
        <a:p>
          <a:endParaRPr lang="en-IN"/>
        </a:p>
      </dgm:t>
    </dgm:pt>
    <dgm:pt modelId="{BA26D314-6203-4892-8C45-93304ABCEE88}" type="sibTrans" cxnId="{F6117D4F-DD61-4970-BCFB-8F7D1A445E7B}">
      <dgm:prSet/>
      <dgm:spPr/>
      <dgm:t>
        <a:bodyPr/>
        <a:lstStyle/>
        <a:p>
          <a:endParaRPr lang="en-IN"/>
        </a:p>
      </dgm:t>
    </dgm:pt>
    <dgm:pt modelId="{2AE41C3F-9FB5-4764-8DC3-FBCE16127195}">
      <dgm:prSet custT="1"/>
      <dgm:spPr/>
      <dgm:t>
        <a:bodyPr/>
        <a:lstStyle/>
        <a:p>
          <a:r>
            <a:rPr lang="en-US" sz="1000" dirty="0" smtClean="0"/>
            <a:t>Crystal identification for specific diagnosis</a:t>
          </a:r>
        </a:p>
        <a:p>
          <a:r>
            <a:rPr lang="en-US" sz="1000" dirty="0" smtClean="0"/>
            <a:t>Gout or </a:t>
          </a:r>
          <a:r>
            <a:rPr lang="en-US" sz="1000" dirty="0" err="1" smtClean="0"/>
            <a:t>pseudogout</a:t>
          </a:r>
          <a:endParaRPr lang="en-IN" sz="1000" dirty="0"/>
        </a:p>
      </dgm:t>
    </dgm:pt>
    <dgm:pt modelId="{801B4099-5C55-4047-B96E-96F5BAA3324C}" type="parTrans" cxnId="{88A32391-FF51-4C11-8A9D-F56A0ACCCC84}">
      <dgm:prSet/>
      <dgm:spPr/>
      <dgm:t>
        <a:bodyPr/>
        <a:lstStyle/>
        <a:p>
          <a:endParaRPr lang="en-IN"/>
        </a:p>
      </dgm:t>
    </dgm:pt>
    <dgm:pt modelId="{BCA26881-8697-40BC-BA7E-2E3019FB3D64}" type="sibTrans" cxnId="{88A32391-FF51-4C11-8A9D-F56A0ACCCC84}">
      <dgm:prSet/>
      <dgm:spPr/>
      <dgm:t>
        <a:bodyPr/>
        <a:lstStyle/>
        <a:p>
          <a:endParaRPr lang="en-IN"/>
        </a:p>
      </dgm:t>
    </dgm:pt>
    <dgm:pt modelId="{F72F73CC-47EF-4A13-917F-A9FA3157B351}">
      <dgm:prSet custT="1"/>
      <dgm:spPr/>
      <dgm:t>
        <a:bodyPr/>
        <a:lstStyle/>
        <a:p>
          <a:r>
            <a:rPr lang="en-US" sz="1000" baseline="0" dirty="0" smtClean="0"/>
            <a:t>Consider </a:t>
          </a:r>
          <a:r>
            <a:rPr lang="en-US" sz="1000" baseline="0" dirty="0" err="1" smtClean="0"/>
            <a:t>noninflamm</a:t>
          </a:r>
          <a:r>
            <a:rPr lang="en-US" sz="1000" baseline="0" dirty="0" smtClean="0"/>
            <a:t> </a:t>
          </a:r>
          <a:r>
            <a:rPr lang="en-US" sz="1000" baseline="0" dirty="0" err="1" smtClean="0"/>
            <a:t>articular</a:t>
          </a:r>
          <a:r>
            <a:rPr lang="en-US" sz="1000" baseline="0" dirty="0" smtClean="0"/>
            <a:t> conditions</a:t>
          </a:r>
        </a:p>
        <a:p>
          <a:r>
            <a:rPr lang="en-US" sz="1000" baseline="0" dirty="0" err="1" smtClean="0"/>
            <a:t>Osteoarthrutis</a:t>
          </a:r>
          <a:endParaRPr lang="en-US" sz="1000" baseline="0" dirty="0" smtClean="0"/>
        </a:p>
        <a:p>
          <a:r>
            <a:rPr lang="en-US" sz="1000" baseline="0" dirty="0" smtClean="0"/>
            <a:t>Trauma</a:t>
          </a:r>
        </a:p>
        <a:p>
          <a:r>
            <a:rPr lang="en-US" sz="1000" baseline="0" dirty="0" smtClean="0"/>
            <a:t>other</a:t>
          </a:r>
          <a:endParaRPr lang="en-IN" sz="1000" baseline="0" dirty="0"/>
        </a:p>
      </dgm:t>
    </dgm:pt>
    <dgm:pt modelId="{837D0D81-8955-486B-9B87-8F630D4B7515}" type="parTrans" cxnId="{1F16AD7F-8D34-4C51-87B5-D38220DFF1F1}">
      <dgm:prSet/>
      <dgm:spPr/>
      <dgm:t>
        <a:bodyPr/>
        <a:lstStyle/>
        <a:p>
          <a:endParaRPr lang="en-IN"/>
        </a:p>
      </dgm:t>
    </dgm:pt>
    <dgm:pt modelId="{06FF261D-2C9E-404E-B3C6-435148E60AB5}" type="sibTrans" cxnId="{1F16AD7F-8D34-4C51-87B5-D38220DFF1F1}">
      <dgm:prSet/>
      <dgm:spPr/>
      <dgm:t>
        <a:bodyPr/>
        <a:lstStyle/>
        <a:p>
          <a:endParaRPr lang="en-IN"/>
        </a:p>
      </dgm:t>
    </dgm:pt>
    <dgm:pt modelId="{5C719B37-860D-4258-A1B7-8D1F69774400}">
      <dgm:prSet custT="1"/>
      <dgm:spPr/>
      <dgm:t>
        <a:bodyPr/>
        <a:lstStyle/>
        <a:p>
          <a:r>
            <a:rPr lang="en-US" sz="1000" dirty="0" smtClean="0"/>
            <a:t>Consider other </a:t>
          </a:r>
          <a:r>
            <a:rPr lang="en-US" sz="1000" dirty="0" err="1" smtClean="0"/>
            <a:t>inflamm</a:t>
          </a:r>
          <a:r>
            <a:rPr lang="en-US" sz="1000" dirty="0" smtClean="0"/>
            <a:t>. Or septic </a:t>
          </a:r>
          <a:r>
            <a:rPr lang="en-US" sz="1000" dirty="0" err="1" smtClean="0"/>
            <a:t>arthritides.gram</a:t>
          </a:r>
          <a:r>
            <a:rPr lang="en-US" sz="1000" dirty="0" smtClean="0"/>
            <a:t> stain ,culture </a:t>
          </a:r>
          <a:endParaRPr lang="en-IN" sz="1000" dirty="0"/>
        </a:p>
      </dgm:t>
    </dgm:pt>
    <dgm:pt modelId="{90A1F02A-2CD0-4A8B-A8FE-4E3487F61782}" type="parTrans" cxnId="{28A21C79-B933-4E13-8C33-BB4199BEC7F2}">
      <dgm:prSet/>
      <dgm:spPr/>
      <dgm:t>
        <a:bodyPr/>
        <a:lstStyle/>
        <a:p>
          <a:endParaRPr lang="en-IN"/>
        </a:p>
      </dgm:t>
    </dgm:pt>
    <dgm:pt modelId="{EED8FD32-5106-4A15-B726-7086E7790D36}" type="sibTrans" cxnId="{28A21C79-B933-4E13-8C33-BB4199BEC7F2}">
      <dgm:prSet/>
      <dgm:spPr/>
      <dgm:t>
        <a:bodyPr/>
        <a:lstStyle/>
        <a:p>
          <a:endParaRPr lang="en-IN"/>
        </a:p>
      </dgm:t>
    </dgm:pt>
    <dgm:pt modelId="{2599D79B-F904-4BDE-B5FD-4EA0721B74E9}">
      <dgm:prSet custT="1"/>
      <dgm:spPr/>
      <dgm:t>
        <a:bodyPr/>
        <a:lstStyle/>
        <a:p>
          <a:r>
            <a:rPr lang="en-US" sz="1000" dirty="0" smtClean="0"/>
            <a:t>Is WBC .50000/</a:t>
          </a:r>
          <a:r>
            <a:rPr lang="el-GR" sz="1000" dirty="0" smtClean="0">
              <a:latin typeface="Calibri"/>
            </a:rPr>
            <a:t>μ</a:t>
          </a:r>
          <a:r>
            <a:rPr lang="en-US" sz="1000" dirty="0" smtClean="0">
              <a:latin typeface="Calibri"/>
            </a:rPr>
            <a:t>l ?</a:t>
          </a:r>
          <a:endParaRPr lang="en-IN" sz="1000" dirty="0"/>
        </a:p>
      </dgm:t>
    </dgm:pt>
    <dgm:pt modelId="{869772D2-5016-4CA5-8213-5485631FBBE2}" type="parTrans" cxnId="{317FCDA8-B7F3-4F61-80B9-A36591D0ADD9}">
      <dgm:prSet/>
      <dgm:spPr/>
      <dgm:t>
        <a:bodyPr/>
        <a:lstStyle/>
        <a:p>
          <a:endParaRPr lang="en-IN"/>
        </a:p>
      </dgm:t>
    </dgm:pt>
    <dgm:pt modelId="{C0A0DAE5-FDB8-4097-8B62-43E5B7F9B6DF}" type="sibTrans" cxnId="{317FCDA8-B7F3-4F61-80B9-A36591D0ADD9}">
      <dgm:prSet/>
      <dgm:spPr/>
      <dgm:t>
        <a:bodyPr/>
        <a:lstStyle/>
        <a:p>
          <a:endParaRPr lang="en-IN"/>
        </a:p>
      </dgm:t>
    </dgm:pt>
    <dgm:pt modelId="{1AA8A69E-BE73-4706-B6F8-71384A5FECFD}">
      <dgm:prSet custT="1"/>
      <dgm:spPr/>
      <dgm:t>
        <a:bodyPr/>
        <a:lstStyle/>
        <a:p>
          <a:r>
            <a:rPr lang="en-US" sz="1000" dirty="0" smtClean="0"/>
            <a:t>Probable  </a:t>
          </a:r>
          <a:r>
            <a:rPr lang="en-US" sz="1000" dirty="0" err="1" smtClean="0"/>
            <a:t>inflamm</a:t>
          </a:r>
          <a:r>
            <a:rPr lang="en-US" sz="1000" dirty="0" smtClean="0"/>
            <a:t> arthritis</a:t>
          </a:r>
          <a:endParaRPr lang="en-IN" sz="1000" dirty="0"/>
        </a:p>
      </dgm:t>
    </dgm:pt>
    <dgm:pt modelId="{3328F3E8-A535-4491-879E-CD3FBB9E88CC}" type="parTrans" cxnId="{F7ECCD0F-8C2D-48D7-88E0-0F343D501961}">
      <dgm:prSet/>
      <dgm:spPr/>
      <dgm:t>
        <a:bodyPr/>
        <a:lstStyle/>
        <a:p>
          <a:endParaRPr lang="en-IN"/>
        </a:p>
      </dgm:t>
    </dgm:pt>
    <dgm:pt modelId="{D7B258C7-0CD3-494F-9C87-D5D5853E8FD8}" type="sibTrans" cxnId="{F7ECCD0F-8C2D-48D7-88E0-0F343D501961}">
      <dgm:prSet/>
      <dgm:spPr/>
      <dgm:t>
        <a:bodyPr/>
        <a:lstStyle/>
        <a:p>
          <a:endParaRPr lang="en-IN"/>
        </a:p>
      </dgm:t>
    </dgm:pt>
    <dgm:pt modelId="{4EF2971F-E8E5-44A6-833F-87F635DAF290}">
      <dgm:prSet custT="1"/>
      <dgm:spPr/>
      <dgm:t>
        <a:bodyPr/>
        <a:lstStyle/>
        <a:p>
          <a:r>
            <a:rPr lang="en-US" sz="1000" dirty="0" smtClean="0"/>
            <a:t>Possible septic arthritis</a:t>
          </a:r>
          <a:endParaRPr lang="en-IN" sz="1000" dirty="0"/>
        </a:p>
      </dgm:t>
    </dgm:pt>
    <dgm:pt modelId="{3F219DB5-37C3-4715-A22A-3A872F9D37D5}" type="parTrans" cxnId="{18D3CBE6-143E-45E6-9835-F204DC9DFA99}">
      <dgm:prSet/>
      <dgm:spPr/>
      <dgm:t>
        <a:bodyPr/>
        <a:lstStyle/>
        <a:p>
          <a:endParaRPr lang="en-IN"/>
        </a:p>
      </dgm:t>
    </dgm:pt>
    <dgm:pt modelId="{C3ECF879-BDFE-41F7-A534-C745B7D8A07D}" type="sibTrans" cxnId="{18D3CBE6-143E-45E6-9835-F204DC9DFA99}">
      <dgm:prSet/>
      <dgm:spPr/>
      <dgm:t>
        <a:bodyPr/>
        <a:lstStyle/>
        <a:p>
          <a:endParaRPr lang="en-IN"/>
        </a:p>
      </dgm:t>
    </dgm:pt>
    <dgm:pt modelId="{95035113-E7A9-4ACF-B1C3-3CD3C4AFA05D}" type="pres">
      <dgm:prSet presAssocID="{674ADE74-62D6-4FA1-9952-5BFB5F0D72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205DA4C9-9B79-4047-A347-20ECFA173B1D}" type="pres">
      <dgm:prSet presAssocID="{0B577700-4AB1-4E2F-9D69-DB72357C05F7}" presName="hierRoot1" presStyleCnt="0"/>
      <dgm:spPr/>
    </dgm:pt>
    <dgm:pt modelId="{EEDEC150-4F4B-462F-BC5D-6F1FC147AB52}" type="pres">
      <dgm:prSet presAssocID="{0B577700-4AB1-4E2F-9D69-DB72357C05F7}" presName="composite" presStyleCnt="0"/>
      <dgm:spPr/>
    </dgm:pt>
    <dgm:pt modelId="{B7A5759C-AA08-4D88-860C-32FB68B3923C}" type="pres">
      <dgm:prSet presAssocID="{0B577700-4AB1-4E2F-9D69-DB72357C05F7}" presName="background" presStyleLbl="node0" presStyleIdx="0" presStyleCnt="1"/>
      <dgm:spPr/>
    </dgm:pt>
    <dgm:pt modelId="{1ED74715-E25B-4EE9-B898-8EE0EE61A458}" type="pres">
      <dgm:prSet presAssocID="{0B577700-4AB1-4E2F-9D69-DB72357C05F7}" presName="text" presStyleLbl="fgAcc0" presStyleIdx="0" presStyleCnt="1" custScaleX="482041" custScaleY="369943" custLinFactX="-100000" custLinFactNeighborX="-183589" custLinFactNeighborY="2620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655B0B9-F1D2-4FEB-893E-FA5127B5A023}" type="pres">
      <dgm:prSet presAssocID="{0B577700-4AB1-4E2F-9D69-DB72357C05F7}" presName="hierChild2" presStyleCnt="0"/>
      <dgm:spPr/>
    </dgm:pt>
    <dgm:pt modelId="{734ADAA1-6A2D-45B6-8534-2FA9B04EE859}" type="pres">
      <dgm:prSet presAssocID="{1B2B0E15-3D9E-4A60-9141-D1DE826DB4E8}" presName="Name10" presStyleLbl="parChTrans1D2" presStyleIdx="0" presStyleCnt="2"/>
      <dgm:spPr/>
      <dgm:t>
        <a:bodyPr/>
        <a:lstStyle/>
        <a:p>
          <a:endParaRPr lang="en-IN"/>
        </a:p>
      </dgm:t>
    </dgm:pt>
    <dgm:pt modelId="{044993D6-3C82-4888-9098-944EC585A05E}" type="pres">
      <dgm:prSet presAssocID="{F2D8E53D-D37D-4AD3-B260-0831A5491245}" presName="hierRoot2" presStyleCnt="0"/>
      <dgm:spPr/>
    </dgm:pt>
    <dgm:pt modelId="{F3619749-159F-4EE8-9D83-52085956782D}" type="pres">
      <dgm:prSet presAssocID="{F2D8E53D-D37D-4AD3-B260-0831A5491245}" presName="composite2" presStyleCnt="0"/>
      <dgm:spPr/>
    </dgm:pt>
    <dgm:pt modelId="{3A4CBC07-3D5C-4703-BE6F-591404FEDA5B}" type="pres">
      <dgm:prSet presAssocID="{F2D8E53D-D37D-4AD3-B260-0831A5491245}" presName="background2" presStyleLbl="node2" presStyleIdx="0" presStyleCnt="2"/>
      <dgm:spPr/>
    </dgm:pt>
    <dgm:pt modelId="{FA2CE6DE-954E-4403-8BD7-E4720E95AA08}" type="pres">
      <dgm:prSet presAssocID="{F2D8E53D-D37D-4AD3-B260-0831A5491245}" presName="text2" presStyleLbl="fgAcc2" presStyleIdx="0" presStyleCnt="2" custScaleX="159604" custScaleY="420866" custLinFactX="-112561" custLinFactY="35868" custLinFactNeighborX="-200000" custLinFactNeighborY="10000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E7685C7-7B91-410A-B956-AE4CF03CC9A6}" type="pres">
      <dgm:prSet presAssocID="{F2D8E53D-D37D-4AD3-B260-0831A5491245}" presName="hierChild3" presStyleCnt="0"/>
      <dgm:spPr/>
    </dgm:pt>
    <dgm:pt modelId="{F82549AF-FA61-4D80-8528-106E0A77AD3B}" type="pres">
      <dgm:prSet presAssocID="{2E6B7E97-1E8A-4D8E-B677-9CE6ED031CE2}" presName="Name10" presStyleLbl="parChTrans1D2" presStyleIdx="1" presStyleCnt="2"/>
      <dgm:spPr/>
      <dgm:t>
        <a:bodyPr/>
        <a:lstStyle/>
        <a:p>
          <a:endParaRPr lang="en-IN"/>
        </a:p>
      </dgm:t>
    </dgm:pt>
    <dgm:pt modelId="{F374C18B-58AC-4B3D-AF7B-15EA2CB49D2D}" type="pres">
      <dgm:prSet presAssocID="{4BC29CC0-AAE0-42C3-921E-4887CA274D2E}" presName="hierRoot2" presStyleCnt="0"/>
      <dgm:spPr/>
    </dgm:pt>
    <dgm:pt modelId="{3BFFC353-7036-4830-8F6A-3BDE1556DDD5}" type="pres">
      <dgm:prSet presAssocID="{4BC29CC0-AAE0-42C3-921E-4887CA274D2E}" presName="composite2" presStyleCnt="0"/>
      <dgm:spPr/>
    </dgm:pt>
    <dgm:pt modelId="{BC934A05-99CE-4B3E-B169-389C45E73A5B}" type="pres">
      <dgm:prSet presAssocID="{4BC29CC0-AAE0-42C3-921E-4887CA274D2E}" presName="background2" presStyleLbl="node2" presStyleIdx="1" presStyleCnt="2"/>
      <dgm:spPr/>
    </dgm:pt>
    <dgm:pt modelId="{F389151D-1FD0-43F3-8B47-915A74F0A320}" type="pres">
      <dgm:prSet presAssocID="{4BC29CC0-AAE0-42C3-921E-4887CA274D2E}" presName="text2" presStyleLbl="fgAcc2" presStyleIdx="1" presStyleCnt="2" custScaleX="206292" custScaleY="108653" custLinFactX="-164690" custLinFactY="61323" custLinFactNeighborX="-200000" custLinFactNeighborY="10000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C1BAE04-5FE2-4903-9948-2C7F63251041}" type="pres">
      <dgm:prSet presAssocID="{4BC29CC0-AAE0-42C3-921E-4887CA274D2E}" presName="hierChild3" presStyleCnt="0"/>
      <dgm:spPr/>
    </dgm:pt>
    <dgm:pt modelId="{1A89265E-2B6F-4F8F-9AF1-61341200600B}" type="pres">
      <dgm:prSet presAssocID="{559EB99C-24F1-4BFD-ADD0-1A5C51CD3620}" presName="Name17" presStyleLbl="parChTrans1D3" presStyleIdx="0" presStyleCnt="2"/>
      <dgm:spPr/>
      <dgm:t>
        <a:bodyPr/>
        <a:lstStyle/>
        <a:p>
          <a:endParaRPr lang="en-IN"/>
        </a:p>
      </dgm:t>
    </dgm:pt>
    <dgm:pt modelId="{596C7DEA-8680-41B7-ADCE-320F8C30E1CF}" type="pres">
      <dgm:prSet presAssocID="{CB1B4827-37BE-4F5C-8DE5-822F67CAE07F}" presName="hierRoot3" presStyleCnt="0"/>
      <dgm:spPr/>
    </dgm:pt>
    <dgm:pt modelId="{690C6C6C-54BF-4225-AF09-83655C1C0A9C}" type="pres">
      <dgm:prSet presAssocID="{CB1B4827-37BE-4F5C-8DE5-822F67CAE07F}" presName="composite3" presStyleCnt="0"/>
      <dgm:spPr/>
    </dgm:pt>
    <dgm:pt modelId="{E8649E93-A9DD-4439-96F2-0AB063016C0D}" type="pres">
      <dgm:prSet presAssocID="{CB1B4827-37BE-4F5C-8DE5-822F67CAE07F}" presName="background3" presStyleLbl="node3" presStyleIdx="0" presStyleCnt="2"/>
      <dgm:spPr/>
    </dgm:pt>
    <dgm:pt modelId="{8CB350C4-FC9C-4907-8CB9-E37F02688D1C}" type="pres">
      <dgm:prSet presAssocID="{CB1B4827-37BE-4F5C-8DE5-822F67CAE07F}" presName="text3" presStyleLbl="fgAcc3" presStyleIdx="0" presStyleCnt="2" custScaleX="249941" custScaleY="121212" custLinFactX="100000" custLinFactY="-100000" custLinFactNeighborX="193716" custLinFactNeighborY="-18554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5252898-0F48-471C-85E7-3CC60F9791F0}" type="pres">
      <dgm:prSet presAssocID="{CB1B4827-37BE-4F5C-8DE5-822F67CAE07F}" presName="hierChild4" presStyleCnt="0"/>
      <dgm:spPr/>
    </dgm:pt>
    <dgm:pt modelId="{1A36D4C8-4517-4856-B79F-E62669CEB134}" type="pres">
      <dgm:prSet presAssocID="{7136281E-DD26-4064-9C76-F494BF58A4E7}" presName="Name23" presStyleLbl="parChTrans1D4" presStyleIdx="0" presStyleCnt="11"/>
      <dgm:spPr/>
      <dgm:t>
        <a:bodyPr/>
        <a:lstStyle/>
        <a:p>
          <a:endParaRPr lang="en-IN"/>
        </a:p>
      </dgm:t>
    </dgm:pt>
    <dgm:pt modelId="{AD8839D5-2FD5-4A40-AD20-327A10C2318C}" type="pres">
      <dgm:prSet presAssocID="{2D0BE953-E616-4B00-A21C-EA7EE3E042B9}" presName="hierRoot4" presStyleCnt="0"/>
      <dgm:spPr/>
    </dgm:pt>
    <dgm:pt modelId="{DEA4B175-CFE3-45EF-9FFA-0BC1F7935634}" type="pres">
      <dgm:prSet presAssocID="{2D0BE953-E616-4B00-A21C-EA7EE3E042B9}" presName="composite4" presStyleCnt="0"/>
      <dgm:spPr/>
    </dgm:pt>
    <dgm:pt modelId="{44EF04C5-6778-4500-BA7A-FCC527EF7373}" type="pres">
      <dgm:prSet presAssocID="{2D0BE953-E616-4B00-A21C-EA7EE3E042B9}" presName="background4" presStyleLbl="node4" presStyleIdx="0" presStyleCnt="11"/>
      <dgm:spPr/>
    </dgm:pt>
    <dgm:pt modelId="{74E4D26D-BAF5-4050-9422-D001EDA12A7C}" type="pres">
      <dgm:prSet presAssocID="{2D0BE953-E616-4B00-A21C-EA7EE3E042B9}" presName="text4" presStyleLbl="fgAcc4" presStyleIdx="0" presStyleCnt="11" custScaleX="189107" custScaleY="79657" custLinFactX="100000" custLinFactNeighborX="149949" custLinFactNeighborY="-6876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315A8AB-330F-494B-A231-41CCAF898157}" type="pres">
      <dgm:prSet presAssocID="{2D0BE953-E616-4B00-A21C-EA7EE3E042B9}" presName="hierChild5" presStyleCnt="0"/>
      <dgm:spPr/>
    </dgm:pt>
    <dgm:pt modelId="{B948651C-C123-49CE-AC79-8B3D3844FEDB}" type="pres">
      <dgm:prSet presAssocID="{AFB8AC2E-0DE8-43EF-BB22-1B1ED93D77EC}" presName="Name23" presStyleLbl="parChTrans1D4" presStyleIdx="1" presStyleCnt="11"/>
      <dgm:spPr/>
      <dgm:t>
        <a:bodyPr/>
        <a:lstStyle/>
        <a:p>
          <a:endParaRPr lang="en-IN"/>
        </a:p>
      </dgm:t>
    </dgm:pt>
    <dgm:pt modelId="{E553887F-D451-4BCE-817A-C5AEF8B6571F}" type="pres">
      <dgm:prSet presAssocID="{2D56F5FE-6566-463C-A0A0-B4757D0F573C}" presName="hierRoot4" presStyleCnt="0"/>
      <dgm:spPr/>
    </dgm:pt>
    <dgm:pt modelId="{0E4707D4-CAAA-459C-BDAE-1A2376FEC07F}" type="pres">
      <dgm:prSet presAssocID="{2D56F5FE-6566-463C-A0A0-B4757D0F573C}" presName="composite4" presStyleCnt="0"/>
      <dgm:spPr/>
    </dgm:pt>
    <dgm:pt modelId="{3FB112ED-7B89-42BE-ACC5-5CB304A2A96F}" type="pres">
      <dgm:prSet presAssocID="{2D56F5FE-6566-463C-A0A0-B4757D0F573C}" presName="background4" presStyleLbl="node4" presStyleIdx="1" presStyleCnt="11"/>
      <dgm:spPr/>
    </dgm:pt>
    <dgm:pt modelId="{E6A95A84-C1CE-4464-9455-E9F7342531C1}" type="pres">
      <dgm:prSet presAssocID="{2D56F5FE-6566-463C-A0A0-B4757D0F573C}" presName="text4" presStyleLbl="fgAcc4" presStyleIdx="1" presStyleCnt="11" custScaleX="177778" custScaleY="298766" custLinFactX="100000" custLinFactNeighborX="105048" custLinFactNeighborY="-6628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B481351-14A4-4170-B6EF-D881631F1785}" type="pres">
      <dgm:prSet presAssocID="{2D56F5FE-6566-463C-A0A0-B4757D0F573C}" presName="hierChild5" presStyleCnt="0"/>
      <dgm:spPr/>
    </dgm:pt>
    <dgm:pt modelId="{ED0BECC9-1837-4C0C-A4C1-87D5D764991D}" type="pres">
      <dgm:prSet presAssocID="{43C9DC4D-1D6F-41DC-A33A-CE6F40D00075}" presName="Name23" presStyleLbl="parChTrans1D4" presStyleIdx="2" presStyleCnt="11"/>
      <dgm:spPr/>
      <dgm:t>
        <a:bodyPr/>
        <a:lstStyle/>
        <a:p>
          <a:endParaRPr lang="en-IN"/>
        </a:p>
      </dgm:t>
    </dgm:pt>
    <dgm:pt modelId="{B6F2AD94-762A-4AE7-B6D4-E3BDD26702E9}" type="pres">
      <dgm:prSet presAssocID="{FEF20BFF-02A3-4CEF-8E60-57529BD0062F}" presName="hierRoot4" presStyleCnt="0"/>
      <dgm:spPr/>
    </dgm:pt>
    <dgm:pt modelId="{E6BD643D-5285-48BB-B224-0E21E168A6AE}" type="pres">
      <dgm:prSet presAssocID="{FEF20BFF-02A3-4CEF-8E60-57529BD0062F}" presName="composite4" presStyleCnt="0"/>
      <dgm:spPr/>
    </dgm:pt>
    <dgm:pt modelId="{FAF6444B-6C33-4080-A1E4-089A76F613B0}" type="pres">
      <dgm:prSet presAssocID="{FEF20BFF-02A3-4CEF-8E60-57529BD0062F}" presName="background4" presStyleLbl="node4" presStyleIdx="2" presStyleCnt="11"/>
      <dgm:spPr/>
    </dgm:pt>
    <dgm:pt modelId="{8E635972-CD0B-4602-BC16-0796262C670F}" type="pres">
      <dgm:prSet presAssocID="{FEF20BFF-02A3-4CEF-8E60-57529BD0062F}" presName="text4" presStyleLbl="fgAcc4" presStyleIdx="2" presStyleCnt="11" custScaleX="255681" custLinFactX="89293" custLinFactNeighborX="100000" custLinFactNeighborY="2343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C978AA2-8CD5-4FED-ADAC-FE917CED74D3}" type="pres">
      <dgm:prSet presAssocID="{FEF20BFF-02A3-4CEF-8E60-57529BD0062F}" presName="hierChild5" presStyleCnt="0"/>
      <dgm:spPr/>
    </dgm:pt>
    <dgm:pt modelId="{6F39E56E-4A05-48E2-B48F-9563B00DF193}" type="pres">
      <dgm:prSet presAssocID="{50A1EB7F-ABA2-4FAB-BE0A-D2575EAB7D44}" presName="Name23" presStyleLbl="parChTrans1D4" presStyleIdx="3" presStyleCnt="11"/>
      <dgm:spPr/>
      <dgm:t>
        <a:bodyPr/>
        <a:lstStyle/>
        <a:p>
          <a:endParaRPr lang="en-IN"/>
        </a:p>
      </dgm:t>
    </dgm:pt>
    <dgm:pt modelId="{733C5DFA-45D6-46AC-AD27-EFB189482570}" type="pres">
      <dgm:prSet presAssocID="{0EFB306A-88BA-469F-91E3-E3A15383FC86}" presName="hierRoot4" presStyleCnt="0"/>
      <dgm:spPr/>
    </dgm:pt>
    <dgm:pt modelId="{6E020145-25B4-4F67-AEBD-BD76DAFEB389}" type="pres">
      <dgm:prSet presAssocID="{0EFB306A-88BA-469F-91E3-E3A15383FC86}" presName="composite4" presStyleCnt="0"/>
      <dgm:spPr/>
    </dgm:pt>
    <dgm:pt modelId="{6A782FA8-BF26-4064-A44B-E82F65E83D86}" type="pres">
      <dgm:prSet presAssocID="{0EFB306A-88BA-469F-91E3-E3A15383FC86}" presName="background4" presStyleLbl="node4" presStyleIdx="3" presStyleCnt="11"/>
      <dgm:spPr/>
    </dgm:pt>
    <dgm:pt modelId="{648C0BCB-8BEF-47A7-83C1-0BEF3E406793}" type="pres">
      <dgm:prSet presAssocID="{0EFB306A-88BA-469F-91E3-E3A15383FC86}" presName="text4" presStyleLbl="fgAcc4" presStyleIdx="3" presStyleCnt="11" custScaleX="142927" custLinFactNeighborX="-19901" custLinFactNeighborY="4377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576F2FA-E396-4818-A13F-B7EA0C6CA996}" type="pres">
      <dgm:prSet presAssocID="{0EFB306A-88BA-469F-91E3-E3A15383FC86}" presName="hierChild5" presStyleCnt="0"/>
      <dgm:spPr/>
    </dgm:pt>
    <dgm:pt modelId="{DABA06DC-3A86-4A71-9390-9C60962AAE30}" type="pres">
      <dgm:prSet presAssocID="{837D0D81-8955-486B-9B87-8F630D4B7515}" presName="Name23" presStyleLbl="parChTrans1D4" presStyleIdx="4" presStyleCnt="11"/>
      <dgm:spPr/>
      <dgm:t>
        <a:bodyPr/>
        <a:lstStyle/>
        <a:p>
          <a:endParaRPr lang="en-IN"/>
        </a:p>
      </dgm:t>
    </dgm:pt>
    <dgm:pt modelId="{C422FBF8-A734-4984-AF6E-7F9BBAE3EFEB}" type="pres">
      <dgm:prSet presAssocID="{F72F73CC-47EF-4A13-917F-A9FA3157B351}" presName="hierRoot4" presStyleCnt="0"/>
      <dgm:spPr/>
    </dgm:pt>
    <dgm:pt modelId="{473665DC-854B-4606-8206-47331D8FDD77}" type="pres">
      <dgm:prSet presAssocID="{F72F73CC-47EF-4A13-917F-A9FA3157B351}" presName="composite4" presStyleCnt="0"/>
      <dgm:spPr/>
    </dgm:pt>
    <dgm:pt modelId="{E2384273-5BD4-4BA0-9B6F-1FF4A0EF4CB2}" type="pres">
      <dgm:prSet presAssocID="{F72F73CC-47EF-4A13-917F-A9FA3157B351}" presName="background4" presStyleLbl="node4" presStyleIdx="4" presStyleCnt="11"/>
      <dgm:spPr/>
    </dgm:pt>
    <dgm:pt modelId="{AA93AD4D-0D1C-41DC-BCF0-9346E4C92055}" type="pres">
      <dgm:prSet presAssocID="{F72F73CC-47EF-4A13-917F-A9FA3157B351}" presName="text4" presStyleLbl="fgAcc4" presStyleIdx="4" presStyleCnt="11" custScaleX="189605" custScaleY="328437" custLinFactX="370803" custLinFactY="-75131" custLinFactNeighborX="400000" custLinFactNeighborY="-10000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BFCA19B-C98C-48F6-A145-2C4CF24C42EE}" type="pres">
      <dgm:prSet presAssocID="{F72F73CC-47EF-4A13-917F-A9FA3157B351}" presName="hierChild5" presStyleCnt="0"/>
      <dgm:spPr/>
    </dgm:pt>
    <dgm:pt modelId="{AD45687E-7150-4BB5-9A84-0E8C80507ED0}" type="pres">
      <dgm:prSet presAssocID="{C96A2B19-7D83-4A3F-A3A4-5F0F513465E2}" presName="Name23" presStyleLbl="parChTrans1D4" presStyleIdx="5" presStyleCnt="11"/>
      <dgm:spPr/>
      <dgm:t>
        <a:bodyPr/>
        <a:lstStyle/>
        <a:p>
          <a:endParaRPr lang="en-IN"/>
        </a:p>
      </dgm:t>
    </dgm:pt>
    <dgm:pt modelId="{06364D01-0FD8-4481-9AEE-46C5F2056B70}" type="pres">
      <dgm:prSet presAssocID="{A436C349-58D7-47BC-9F77-27B6FE6AB3F8}" presName="hierRoot4" presStyleCnt="0"/>
      <dgm:spPr/>
    </dgm:pt>
    <dgm:pt modelId="{0D73ED9C-9609-4104-A0C0-3677B55792CC}" type="pres">
      <dgm:prSet presAssocID="{A436C349-58D7-47BC-9F77-27B6FE6AB3F8}" presName="composite4" presStyleCnt="0"/>
      <dgm:spPr/>
    </dgm:pt>
    <dgm:pt modelId="{CE58BA4B-923F-4EF9-B737-6C94DF5BFFF8}" type="pres">
      <dgm:prSet presAssocID="{A436C349-58D7-47BC-9F77-27B6FE6AB3F8}" presName="background4" presStyleLbl="node4" presStyleIdx="5" presStyleCnt="11"/>
      <dgm:spPr/>
    </dgm:pt>
    <dgm:pt modelId="{23C2F7EE-6D49-4DAF-8FA5-14B41279D489}" type="pres">
      <dgm:prSet presAssocID="{A436C349-58D7-47BC-9F77-27B6FE6AB3F8}" presName="text4" presStyleLbl="fgAcc4" presStyleIdx="5" presStyleCnt="11" custScaleX="230567" custLinFactX="-200000" custLinFactNeighborX="-221228" custLinFactNeighborY="8073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357A8F4-0518-4B1D-84E2-2125EB7E17D1}" type="pres">
      <dgm:prSet presAssocID="{A436C349-58D7-47BC-9F77-27B6FE6AB3F8}" presName="hierChild5" presStyleCnt="0"/>
      <dgm:spPr/>
    </dgm:pt>
    <dgm:pt modelId="{FADA1604-AEA5-41DC-816A-E32790F566F4}" type="pres">
      <dgm:prSet presAssocID="{90A1F02A-2CD0-4A8B-A8FE-4E3487F61782}" presName="Name23" presStyleLbl="parChTrans1D4" presStyleIdx="6" presStyleCnt="11"/>
      <dgm:spPr/>
      <dgm:t>
        <a:bodyPr/>
        <a:lstStyle/>
        <a:p>
          <a:endParaRPr lang="en-IN"/>
        </a:p>
      </dgm:t>
    </dgm:pt>
    <dgm:pt modelId="{9808C246-02E5-4B7D-86D8-F44CEEF67833}" type="pres">
      <dgm:prSet presAssocID="{5C719B37-860D-4258-A1B7-8D1F69774400}" presName="hierRoot4" presStyleCnt="0"/>
      <dgm:spPr/>
    </dgm:pt>
    <dgm:pt modelId="{3219A95A-F85E-4C0B-A889-DFF6447CB842}" type="pres">
      <dgm:prSet presAssocID="{5C719B37-860D-4258-A1B7-8D1F69774400}" presName="composite4" presStyleCnt="0"/>
      <dgm:spPr/>
    </dgm:pt>
    <dgm:pt modelId="{B1ED44BC-3998-47F7-9CD4-644D9AAAF9ED}" type="pres">
      <dgm:prSet presAssocID="{5C719B37-860D-4258-A1B7-8D1F69774400}" presName="background4" presStyleLbl="node4" presStyleIdx="6" presStyleCnt="11"/>
      <dgm:spPr/>
    </dgm:pt>
    <dgm:pt modelId="{2B0BBE8D-4C92-4F97-8E55-FA9BF61C32FD}" type="pres">
      <dgm:prSet presAssocID="{5C719B37-860D-4258-A1B7-8D1F69774400}" presName="text4" presStyleLbl="fgAcc4" presStyleIdx="6" presStyleCnt="11" custScaleX="341365" custScaleY="118107" custLinFactX="52792" custLinFactNeighborX="100000" custLinFactNeighborY="-4679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D6CC614-28D4-41CD-93EA-09152243EBC8}" type="pres">
      <dgm:prSet presAssocID="{5C719B37-860D-4258-A1B7-8D1F69774400}" presName="hierChild5" presStyleCnt="0"/>
      <dgm:spPr/>
    </dgm:pt>
    <dgm:pt modelId="{60C344D8-BEF8-4020-988D-078AAAEF5D32}" type="pres">
      <dgm:prSet presAssocID="{869772D2-5016-4CA5-8213-5485631FBBE2}" presName="Name23" presStyleLbl="parChTrans1D4" presStyleIdx="7" presStyleCnt="11"/>
      <dgm:spPr/>
      <dgm:t>
        <a:bodyPr/>
        <a:lstStyle/>
        <a:p>
          <a:endParaRPr lang="en-IN"/>
        </a:p>
      </dgm:t>
    </dgm:pt>
    <dgm:pt modelId="{43AB2238-1FC4-484F-A882-7626DB30BFCC}" type="pres">
      <dgm:prSet presAssocID="{2599D79B-F904-4BDE-B5FD-4EA0721B74E9}" presName="hierRoot4" presStyleCnt="0"/>
      <dgm:spPr/>
    </dgm:pt>
    <dgm:pt modelId="{8AD90CE7-613B-4EA3-B5BF-B44CFEAFE41A}" type="pres">
      <dgm:prSet presAssocID="{2599D79B-F904-4BDE-B5FD-4EA0721B74E9}" presName="composite4" presStyleCnt="0"/>
      <dgm:spPr/>
    </dgm:pt>
    <dgm:pt modelId="{C2CCACE1-2535-4777-B674-C30FF56CCBD3}" type="pres">
      <dgm:prSet presAssocID="{2599D79B-F904-4BDE-B5FD-4EA0721B74E9}" presName="background4" presStyleLbl="node4" presStyleIdx="7" presStyleCnt="11"/>
      <dgm:spPr/>
    </dgm:pt>
    <dgm:pt modelId="{8314EF6F-39A0-44CC-9709-E6F6BA43F14D}" type="pres">
      <dgm:prSet presAssocID="{2599D79B-F904-4BDE-B5FD-4EA0721B74E9}" presName="text4" presStyleLbl="fgAcc4" presStyleIdx="7" presStyleCnt="11" custScaleX="140868" custLinFactX="63706" custLinFactNeighborX="100000" custLinFactNeighborY="-2810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C58F0B7-15F2-4293-AC8E-CD21B6836558}" type="pres">
      <dgm:prSet presAssocID="{2599D79B-F904-4BDE-B5FD-4EA0721B74E9}" presName="hierChild5" presStyleCnt="0"/>
      <dgm:spPr/>
    </dgm:pt>
    <dgm:pt modelId="{0BEB6A58-6D59-478E-96E3-BBE2458258D3}" type="pres">
      <dgm:prSet presAssocID="{3328F3E8-A535-4491-879E-CD3FBB9E88CC}" presName="Name23" presStyleLbl="parChTrans1D4" presStyleIdx="8" presStyleCnt="11"/>
      <dgm:spPr/>
      <dgm:t>
        <a:bodyPr/>
        <a:lstStyle/>
        <a:p>
          <a:endParaRPr lang="en-IN"/>
        </a:p>
      </dgm:t>
    </dgm:pt>
    <dgm:pt modelId="{22B35D17-3726-4CC0-856D-A46FF2216FE7}" type="pres">
      <dgm:prSet presAssocID="{1AA8A69E-BE73-4706-B6F8-71384A5FECFD}" presName="hierRoot4" presStyleCnt="0"/>
      <dgm:spPr/>
    </dgm:pt>
    <dgm:pt modelId="{2583531A-6173-468A-8C1B-D9537EB71FEB}" type="pres">
      <dgm:prSet presAssocID="{1AA8A69E-BE73-4706-B6F8-71384A5FECFD}" presName="composite4" presStyleCnt="0"/>
      <dgm:spPr/>
    </dgm:pt>
    <dgm:pt modelId="{46A00C01-271B-4F28-A239-38588226EFFE}" type="pres">
      <dgm:prSet presAssocID="{1AA8A69E-BE73-4706-B6F8-71384A5FECFD}" presName="background4" presStyleLbl="node4" presStyleIdx="8" presStyleCnt="11"/>
      <dgm:spPr/>
    </dgm:pt>
    <dgm:pt modelId="{B44C310D-9089-4011-BBBC-22AE4230025A}" type="pres">
      <dgm:prSet presAssocID="{1AA8A69E-BE73-4706-B6F8-71384A5FECFD}" presName="text4" presStyleLbl="fgAcc4" presStyleIdx="8" presStyleCnt="11" custScaleX="284305" custLinFactNeighborX="76036" custLinFactNeighborY="22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D32BE0F-37A2-4A09-BEDA-D6F31F41814E}" type="pres">
      <dgm:prSet presAssocID="{1AA8A69E-BE73-4706-B6F8-71384A5FECFD}" presName="hierChild5" presStyleCnt="0"/>
      <dgm:spPr/>
    </dgm:pt>
    <dgm:pt modelId="{7EB009A2-994C-439E-8B46-AD8D6842DE58}" type="pres">
      <dgm:prSet presAssocID="{3F219DB5-37C3-4715-A22A-3A872F9D37D5}" presName="Name23" presStyleLbl="parChTrans1D4" presStyleIdx="9" presStyleCnt="11"/>
      <dgm:spPr/>
      <dgm:t>
        <a:bodyPr/>
        <a:lstStyle/>
        <a:p>
          <a:endParaRPr lang="en-IN"/>
        </a:p>
      </dgm:t>
    </dgm:pt>
    <dgm:pt modelId="{89C442DC-5819-4C9C-8CCA-DAFFB5B9B86F}" type="pres">
      <dgm:prSet presAssocID="{4EF2971F-E8E5-44A6-833F-87F635DAF290}" presName="hierRoot4" presStyleCnt="0"/>
      <dgm:spPr/>
    </dgm:pt>
    <dgm:pt modelId="{C96CDF51-22A5-409F-A090-8791F71BD2E7}" type="pres">
      <dgm:prSet presAssocID="{4EF2971F-E8E5-44A6-833F-87F635DAF290}" presName="composite4" presStyleCnt="0"/>
      <dgm:spPr/>
    </dgm:pt>
    <dgm:pt modelId="{275400FF-48D0-41D7-807C-4C49C46E9815}" type="pres">
      <dgm:prSet presAssocID="{4EF2971F-E8E5-44A6-833F-87F635DAF290}" presName="background4" presStyleLbl="node4" presStyleIdx="9" presStyleCnt="11"/>
      <dgm:spPr/>
    </dgm:pt>
    <dgm:pt modelId="{1732D130-F62C-48A3-AC05-422D20D66B1A}" type="pres">
      <dgm:prSet presAssocID="{4EF2971F-E8E5-44A6-833F-87F635DAF290}" presName="text4" presStyleLbl="fgAcc4" presStyleIdx="9" presStyleCnt="11" custScaleX="285684" custLinFactX="100000" custLinFactNeighborX="168534" custLinFactNeighborY="22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FF933C3-7F03-4595-926B-EFEA5FE3F691}" type="pres">
      <dgm:prSet presAssocID="{4EF2971F-E8E5-44A6-833F-87F635DAF290}" presName="hierChild5" presStyleCnt="0"/>
      <dgm:spPr/>
    </dgm:pt>
    <dgm:pt modelId="{6A30DDB7-C9DA-41CA-AF62-A56DCA558BED}" type="pres">
      <dgm:prSet presAssocID="{801B4099-5C55-4047-B96E-96F5BAA3324C}" presName="Name23" presStyleLbl="parChTrans1D4" presStyleIdx="10" presStyleCnt="11"/>
      <dgm:spPr/>
      <dgm:t>
        <a:bodyPr/>
        <a:lstStyle/>
        <a:p>
          <a:endParaRPr lang="en-IN"/>
        </a:p>
      </dgm:t>
    </dgm:pt>
    <dgm:pt modelId="{CD524249-8D85-43B5-B9E6-E0AD1139D315}" type="pres">
      <dgm:prSet presAssocID="{2AE41C3F-9FB5-4764-8DC3-FBCE16127195}" presName="hierRoot4" presStyleCnt="0"/>
      <dgm:spPr/>
    </dgm:pt>
    <dgm:pt modelId="{DC5344D3-EB0F-4E3A-BE3B-B031CFE0310F}" type="pres">
      <dgm:prSet presAssocID="{2AE41C3F-9FB5-4764-8DC3-FBCE16127195}" presName="composite4" presStyleCnt="0"/>
      <dgm:spPr/>
    </dgm:pt>
    <dgm:pt modelId="{2380F858-4ABF-4AD2-91AD-46DEC66D95DA}" type="pres">
      <dgm:prSet presAssocID="{2AE41C3F-9FB5-4764-8DC3-FBCE16127195}" presName="background4" presStyleLbl="node4" presStyleIdx="10" presStyleCnt="11"/>
      <dgm:spPr/>
    </dgm:pt>
    <dgm:pt modelId="{A7EE363C-771E-4CBF-9F49-329AB19F6566}" type="pres">
      <dgm:prSet presAssocID="{2AE41C3F-9FB5-4764-8DC3-FBCE16127195}" presName="text4" presStyleLbl="fgAcc4" presStyleIdx="10" presStyleCnt="11" custScaleX="239294" custScaleY="192416" custLinFactX="-366021" custLinFactY="99409" custLinFactNeighborX="-400000" custLinFactNeighborY="10000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65D00E0-C8A2-482B-B57C-A635AD7881D7}" type="pres">
      <dgm:prSet presAssocID="{2AE41C3F-9FB5-4764-8DC3-FBCE16127195}" presName="hierChild5" presStyleCnt="0"/>
      <dgm:spPr/>
    </dgm:pt>
    <dgm:pt modelId="{848A7315-8803-4017-9227-EEF810DFD7DC}" type="pres">
      <dgm:prSet presAssocID="{77A5317B-E177-44F3-B8CE-85B97356D85C}" presName="Name17" presStyleLbl="parChTrans1D3" presStyleIdx="1" presStyleCnt="2"/>
      <dgm:spPr/>
      <dgm:t>
        <a:bodyPr/>
        <a:lstStyle/>
        <a:p>
          <a:endParaRPr lang="en-IN"/>
        </a:p>
      </dgm:t>
    </dgm:pt>
    <dgm:pt modelId="{1AC8D123-2A55-42AE-AB17-8C50A3412DE3}" type="pres">
      <dgm:prSet presAssocID="{59F29277-205A-4EC3-9AA7-F8CBD982CC04}" presName="hierRoot3" presStyleCnt="0"/>
      <dgm:spPr/>
    </dgm:pt>
    <dgm:pt modelId="{81106A31-3906-4F4D-AAC2-95E14AB339F5}" type="pres">
      <dgm:prSet presAssocID="{59F29277-205A-4EC3-9AA7-F8CBD982CC04}" presName="composite3" presStyleCnt="0"/>
      <dgm:spPr/>
    </dgm:pt>
    <dgm:pt modelId="{BCA0053C-920F-4542-9880-7AAF56958DA7}" type="pres">
      <dgm:prSet presAssocID="{59F29277-205A-4EC3-9AA7-F8CBD982CC04}" presName="background3" presStyleLbl="node3" presStyleIdx="1" presStyleCnt="2"/>
      <dgm:spPr/>
    </dgm:pt>
    <dgm:pt modelId="{0D5D4F68-95C9-4061-A739-2943C5B51CD4}" type="pres">
      <dgm:prSet presAssocID="{59F29277-205A-4EC3-9AA7-F8CBD982CC04}" presName="text3" presStyleLbl="fgAcc3" presStyleIdx="1" presStyleCnt="2" custScaleX="183321" custScaleY="416829" custLinFactX="-300000" custLinFactY="100000" custLinFactNeighborX="-393416" custLinFactNeighborY="12014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1C28DCF-337F-4E8E-884D-2EC6BA513869}" type="pres">
      <dgm:prSet presAssocID="{59F29277-205A-4EC3-9AA7-F8CBD982CC04}" presName="hierChild4" presStyleCnt="0"/>
      <dgm:spPr/>
    </dgm:pt>
  </dgm:ptLst>
  <dgm:cxnLst>
    <dgm:cxn modelId="{7B094C95-743D-471C-BAD5-4DF21C68D51E}" type="presOf" srcId="{7136281E-DD26-4064-9C76-F494BF58A4E7}" destId="{1A36D4C8-4517-4856-B79F-E62669CEB134}" srcOrd="0" destOrd="0" presId="urn:microsoft.com/office/officeart/2005/8/layout/hierarchy1"/>
    <dgm:cxn modelId="{010FC1B9-5A8F-4358-B90F-73E6E7435123}" type="presOf" srcId="{2D0BE953-E616-4B00-A21C-EA7EE3E042B9}" destId="{74E4D26D-BAF5-4050-9422-D001EDA12A7C}" srcOrd="0" destOrd="0" presId="urn:microsoft.com/office/officeart/2005/8/layout/hierarchy1"/>
    <dgm:cxn modelId="{7D0E587C-3F0D-494E-8C73-AE1AB2223546}" type="presOf" srcId="{C96A2B19-7D83-4A3F-A3A4-5F0F513465E2}" destId="{AD45687E-7150-4BB5-9A84-0E8C80507ED0}" srcOrd="0" destOrd="0" presId="urn:microsoft.com/office/officeart/2005/8/layout/hierarchy1"/>
    <dgm:cxn modelId="{3B60B874-4853-476D-B2E0-17EEA2695575}" type="presOf" srcId="{2D56F5FE-6566-463C-A0A0-B4757D0F573C}" destId="{E6A95A84-C1CE-4464-9455-E9F7342531C1}" srcOrd="0" destOrd="0" presId="urn:microsoft.com/office/officeart/2005/8/layout/hierarchy1"/>
    <dgm:cxn modelId="{28A21C79-B933-4E13-8C33-BB4199BEC7F2}" srcId="{A436C349-58D7-47BC-9F77-27B6FE6AB3F8}" destId="{5C719B37-860D-4258-A1B7-8D1F69774400}" srcOrd="0" destOrd="0" parTransId="{90A1F02A-2CD0-4A8B-A8FE-4E3487F61782}" sibTransId="{EED8FD32-5106-4A15-B726-7086E7790D36}"/>
    <dgm:cxn modelId="{C59936E5-005C-4D3C-863F-3C056BCDFF23}" type="presOf" srcId="{2599D79B-F904-4BDE-B5FD-4EA0721B74E9}" destId="{8314EF6F-39A0-44CC-9709-E6F6BA43F14D}" srcOrd="0" destOrd="0" presId="urn:microsoft.com/office/officeart/2005/8/layout/hierarchy1"/>
    <dgm:cxn modelId="{E24A74AC-F1EF-4065-8967-CECBE4BDF5F0}" srcId="{4BC29CC0-AAE0-42C3-921E-4887CA274D2E}" destId="{59F29277-205A-4EC3-9AA7-F8CBD982CC04}" srcOrd="1" destOrd="0" parTransId="{77A5317B-E177-44F3-B8CE-85B97356D85C}" sibTransId="{FF5BDFB7-0103-42C5-834E-49CE7CDAF6CF}"/>
    <dgm:cxn modelId="{943BC257-5DAF-4C4C-A875-F2649DF95F10}" type="presOf" srcId="{1B2B0E15-3D9E-4A60-9141-D1DE826DB4E8}" destId="{734ADAA1-6A2D-45B6-8534-2FA9B04EE859}" srcOrd="0" destOrd="0" presId="urn:microsoft.com/office/officeart/2005/8/layout/hierarchy1"/>
    <dgm:cxn modelId="{BA4352EA-64C8-4D9F-A3D5-D53ABB14F8BB}" type="presOf" srcId="{4EF2971F-E8E5-44A6-833F-87F635DAF290}" destId="{1732D130-F62C-48A3-AC05-422D20D66B1A}" srcOrd="0" destOrd="0" presId="urn:microsoft.com/office/officeart/2005/8/layout/hierarchy1"/>
    <dgm:cxn modelId="{D6AB0E4F-5C9C-4C0E-8A99-0FC99D1320B4}" type="presOf" srcId="{F2D8E53D-D37D-4AD3-B260-0831A5491245}" destId="{FA2CE6DE-954E-4403-8BD7-E4720E95AA08}" srcOrd="0" destOrd="0" presId="urn:microsoft.com/office/officeart/2005/8/layout/hierarchy1"/>
    <dgm:cxn modelId="{69E4C0F0-11E8-4133-A3E4-EC251BE21B8E}" type="presOf" srcId="{CB1B4827-37BE-4F5C-8DE5-822F67CAE07F}" destId="{8CB350C4-FC9C-4907-8CB9-E37F02688D1C}" srcOrd="0" destOrd="0" presId="urn:microsoft.com/office/officeart/2005/8/layout/hierarchy1"/>
    <dgm:cxn modelId="{DA2A4E1D-0111-44FB-9C2B-AC8D9DFEBC3A}" srcId="{0B577700-4AB1-4E2F-9D69-DB72357C05F7}" destId="{F2D8E53D-D37D-4AD3-B260-0831A5491245}" srcOrd="0" destOrd="0" parTransId="{1B2B0E15-3D9E-4A60-9141-D1DE826DB4E8}" sibTransId="{FB3C5409-B4DF-417A-99EC-C651EE819884}"/>
    <dgm:cxn modelId="{AC747191-94A2-4EA9-866C-D530DD7C8266}" type="presOf" srcId="{3328F3E8-A535-4491-879E-CD3FBB9E88CC}" destId="{0BEB6A58-6D59-478E-96E3-BBE2458258D3}" srcOrd="0" destOrd="0" presId="urn:microsoft.com/office/officeart/2005/8/layout/hierarchy1"/>
    <dgm:cxn modelId="{F7ECCD0F-8C2D-48D7-88E0-0F343D501961}" srcId="{2599D79B-F904-4BDE-B5FD-4EA0721B74E9}" destId="{1AA8A69E-BE73-4706-B6F8-71384A5FECFD}" srcOrd="0" destOrd="0" parTransId="{3328F3E8-A535-4491-879E-CD3FBB9E88CC}" sibTransId="{D7B258C7-0CD3-494F-9C87-D5D5853E8FD8}"/>
    <dgm:cxn modelId="{2583CA68-B84D-48F8-A915-0429C4075743}" type="presOf" srcId="{0EFB306A-88BA-469F-91E3-E3A15383FC86}" destId="{648C0BCB-8BEF-47A7-83C1-0BEF3E406793}" srcOrd="0" destOrd="0" presId="urn:microsoft.com/office/officeart/2005/8/layout/hierarchy1"/>
    <dgm:cxn modelId="{03416801-852B-4272-8D4D-6DC5AB1FF68E}" type="presOf" srcId="{837D0D81-8955-486B-9B87-8F630D4B7515}" destId="{DABA06DC-3A86-4A71-9390-9C60962AAE30}" srcOrd="0" destOrd="0" presId="urn:microsoft.com/office/officeart/2005/8/layout/hierarchy1"/>
    <dgm:cxn modelId="{F89997D9-8EE4-40DF-B4F9-A9B5528D221E}" srcId="{2D0BE953-E616-4B00-A21C-EA7EE3E042B9}" destId="{2D56F5FE-6566-463C-A0A0-B4757D0F573C}" srcOrd="0" destOrd="0" parTransId="{AFB8AC2E-0DE8-43EF-BB22-1B1ED93D77EC}" sibTransId="{A9BEAE58-2D6F-4984-AEC9-809A74194CB3}"/>
    <dgm:cxn modelId="{9E8AF252-1CDE-4823-B246-222E821F87E4}" srcId="{2D0BE953-E616-4B00-A21C-EA7EE3E042B9}" destId="{FEF20BFF-02A3-4CEF-8E60-57529BD0062F}" srcOrd="1" destOrd="0" parTransId="{43C9DC4D-1D6F-41DC-A33A-CE6F40D00075}" sibTransId="{F4F58893-C0FB-48CB-AEDF-DB58DBBFC9B8}"/>
    <dgm:cxn modelId="{5C3F794B-21B8-4AF8-8695-757C41CCBC31}" type="presOf" srcId="{2AE41C3F-9FB5-4764-8DC3-FBCE16127195}" destId="{A7EE363C-771E-4CBF-9F49-329AB19F6566}" srcOrd="0" destOrd="0" presId="urn:microsoft.com/office/officeart/2005/8/layout/hierarchy1"/>
    <dgm:cxn modelId="{FBD4C09D-DD1F-414E-BCDA-05D10476DCCC}" srcId="{CB1B4827-37BE-4F5C-8DE5-822F67CAE07F}" destId="{2D0BE953-E616-4B00-A21C-EA7EE3E042B9}" srcOrd="0" destOrd="0" parTransId="{7136281E-DD26-4064-9C76-F494BF58A4E7}" sibTransId="{519A4932-9341-4038-8144-C9AD8C5D0F10}"/>
    <dgm:cxn modelId="{2C812A32-4E15-4E1E-8ABE-0E2606319594}" type="presOf" srcId="{4BC29CC0-AAE0-42C3-921E-4887CA274D2E}" destId="{F389151D-1FD0-43F3-8B47-915A74F0A320}" srcOrd="0" destOrd="0" presId="urn:microsoft.com/office/officeart/2005/8/layout/hierarchy1"/>
    <dgm:cxn modelId="{317FCDA8-B7F3-4F61-80B9-A36591D0ADD9}" srcId="{5C719B37-860D-4258-A1B7-8D1F69774400}" destId="{2599D79B-F904-4BDE-B5FD-4EA0721B74E9}" srcOrd="0" destOrd="0" parTransId="{869772D2-5016-4CA5-8213-5485631FBBE2}" sibTransId="{C0A0DAE5-FDB8-4097-8B62-43E5B7F9B6DF}"/>
    <dgm:cxn modelId="{3CB8CD09-07EF-4C34-88AA-2A1B2877FB6C}" type="presOf" srcId="{3F219DB5-37C3-4715-A22A-3A872F9D37D5}" destId="{7EB009A2-994C-439E-8B46-AD8D6842DE58}" srcOrd="0" destOrd="0" presId="urn:microsoft.com/office/officeart/2005/8/layout/hierarchy1"/>
    <dgm:cxn modelId="{4A138BFD-CED5-4E41-B518-6B2B0A35CA74}" type="presOf" srcId="{0B577700-4AB1-4E2F-9D69-DB72357C05F7}" destId="{1ED74715-E25B-4EE9-B898-8EE0EE61A458}" srcOrd="0" destOrd="0" presId="urn:microsoft.com/office/officeart/2005/8/layout/hierarchy1"/>
    <dgm:cxn modelId="{E25D1A89-712E-4B57-A969-1AF2B1FFF844}" type="presOf" srcId="{5C719B37-860D-4258-A1B7-8D1F69774400}" destId="{2B0BBE8D-4C92-4F97-8E55-FA9BF61C32FD}" srcOrd="0" destOrd="0" presId="urn:microsoft.com/office/officeart/2005/8/layout/hierarchy1"/>
    <dgm:cxn modelId="{1F16AD7F-8D34-4C51-87B5-D38220DFF1F1}" srcId="{0EFB306A-88BA-469F-91E3-E3A15383FC86}" destId="{F72F73CC-47EF-4A13-917F-A9FA3157B351}" srcOrd="0" destOrd="0" parTransId="{837D0D81-8955-486B-9B87-8F630D4B7515}" sibTransId="{06FF261D-2C9E-404E-B3C6-435148E60AB5}"/>
    <dgm:cxn modelId="{A6A14D9B-9BF4-4541-B0BA-92B187E69857}" srcId="{FEF20BFF-02A3-4CEF-8E60-57529BD0062F}" destId="{0EFB306A-88BA-469F-91E3-E3A15383FC86}" srcOrd="0" destOrd="0" parTransId="{50A1EB7F-ABA2-4FAB-BE0A-D2575EAB7D44}" sibTransId="{CF28C88A-DCA2-4CE7-9DD5-B88B082044A0}"/>
    <dgm:cxn modelId="{6A4D5212-5337-4420-9E0E-4F24FA86463E}" type="presOf" srcId="{1AA8A69E-BE73-4706-B6F8-71384A5FECFD}" destId="{B44C310D-9089-4011-BBBC-22AE4230025A}" srcOrd="0" destOrd="0" presId="urn:microsoft.com/office/officeart/2005/8/layout/hierarchy1"/>
    <dgm:cxn modelId="{A419A5DA-BC41-431B-A731-16E4323628BA}" srcId="{674ADE74-62D6-4FA1-9952-5BFB5F0D727E}" destId="{0B577700-4AB1-4E2F-9D69-DB72357C05F7}" srcOrd="0" destOrd="0" parTransId="{3944EC38-9801-4182-87A8-19CC699E7D2E}" sibTransId="{913B7F50-5F73-4075-8B5E-2645AC90E765}"/>
    <dgm:cxn modelId="{370FF38C-6597-4248-8A59-59307184D7C2}" type="presOf" srcId="{A436C349-58D7-47BC-9F77-27B6FE6AB3F8}" destId="{23C2F7EE-6D49-4DAF-8FA5-14B41279D489}" srcOrd="0" destOrd="0" presId="urn:microsoft.com/office/officeart/2005/8/layout/hierarchy1"/>
    <dgm:cxn modelId="{88A32391-FF51-4C11-8A9D-F56A0ACCCC84}" srcId="{A436C349-58D7-47BC-9F77-27B6FE6AB3F8}" destId="{2AE41C3F-9FB5-4764-8DC3-FBCE16127195}" srcOrd="1" destOrd="0" parTransId="{801B4099-5C55-4047-B96E-96F5BAA3324C}" sibTransId="{BCA26881-8697-40BC-BA7E-2E3019FB3D64}"/>
    <dgm:cxn modelId="{BD9806EE-60AC-4953-9C33-0956FDB45F5A}" type="presOf" srcId="{43C9DC4D-1D6F-41DC-A33A-CE6F40D00075}" destId="{ED0BECC9-1837-4C0C-A4C1-87D5D764991D}" srcOrd="0" destOrd="0" presId="urn:microsoft.com/office/officeart/2005/8/layout/hierarchy1"/>
    <dgm:cxn modelId="{EBF4C2FC-22DF-4438-A13C-50F8E9FB42CC}" type="presOf" srcId="{F72F73CC-47EF-4A13-917F-A9FA3157B351}" destId="{AA93AD4D-0D1C-41DC-BCF0-9346E4C92055}" srcOrd="0" destOrd="0" presId="urn:microsoft.com/office/officeart/2005/8/layout/hierarchy1"/>
    <dgm:cxn modelId="{767E54E2-BCA9-4C68-A5ED-0FBB2C847F3C}" type="presOf" srcId="{674ADE74-62D6-4FA1-9952-5BFB5F0D727E}" destId="{95035113-E7A9-4ACF-B1C3-3CD3C4AFA05D}" srcOrd="0" destOrd="0" presId="urn:microsoft.com/office/officeart/2005/8/layout/hierarchy1"/>
    <dgm:cxn modelId="{6294B84A-98EB-401F-9C50-695EDD939987}" type="presOf" srcId="{AFB8AC2E-0DE8-43EF-BB22-1B1ED93D77EC}" destId="{B948651C-C123-49CE-AC79-8B3D3844FEDB}" srcOrd="0" destOrd="0" presId="urn:microsoft.com/office/officeart/2005/8/layout/hierarchy1"/>
    <dgm:cxn modelId="{C9F38255-5932-499A-8C20-1D8EE2CD3701}" srcId="{4BC29CC0-AAE0-42C3-921E-4887CA274D2E}" destId="{CB1B4827-37BE-4F5C-8DE5-822F67CAE07F}" srcOrd="0" destOrd="0" parTransId="{559EB99C-24F1-4BFD-ADD0-1A5C51CD3620}" sibTransId="{F4DC2FA7-F583-43FE-B98E-71FE58AD9897}"/>
    <dgm:cxn modelId="{3EBB025E-8B9F-4D41-B8FE-E11253BB4D25}" type="presOf" srcId="{801B4099-5C55-4047-B96E-96F5BAA3324C}" destId="{6A30DDB7-C9DA-41CA-AF62-A56DCA558BED}" srcOrd="0" destOrd="0" presId="urn:microsoft.com/office/officeart/2005/8/layout/hierarchy1"/>
    <dgm:cxn modelId="{87E8B0E5-843D-4C83-A5A7-0582EFF036FD}" type="presOf" srcId="{2E6B7E97-1E8A-4D8E-B677-9CE6ED031CE2}" destId="{F82549AF-FA61-4D80-8528-106E0A77AD3B}" srcOrd="0" destOrd="0" presId="urn:microsoft.com/office/officeart/2005/8/layout/hierarchy1"/>
    <dgm:cxn modelId="{2DEB730C-2B20-44EE-830E-7BDCE539C7AE}" type="presOf" srcId="{559EB99C-24F1-4BFD-ADD0-1A5C51CD3620}" destId="{1A89265E-2B6F-4F8F-9AF1-61341200600B}" srcOrd="0" destOrd="0" presId="urn:microsoft.com/office/officeart/2005/8/layout/hierarchy1"/>
    <dgm:cxn modelId="{F6117D4F-DD61-4970-BCFB-8F7D1A445E7B}" srcId="{0EFB306A-88BA-469F-91E3-E3A15383FC86}" destId="{A436C349-58D7-47BC-9F77-27B6FE6AB3F8}" srcOrd="1" destOrd="0" parTransId="{C96A2B19-7D83-4A3F-A3A4-5F0F513465E2}" sibTransId="{BA26D314-6203-4892-8C45-93304ABCEE88}"/>
    <dgm:cxn modelId="{C431FA74-761A-4297-AC78-219067A7CBB4}" type="presOf" srcId="{FEF20BFF-02A3-4CEF-8E60-57529BD0062F}" destId="{8E635972-CD0B-4602-BC16-0796262C670F}" srcOrd="0" destOrd="0" presId="urn:microsoft.com/office/officeart/2005/8/layout/hierarchy1"/>
    <dgm:cxn modelId="{18D3CBE6-143E-45E6-9835-F204DC9DFA99}" srcId="{2599D79B-F904-4BDE-B5FD-4EA0721B74E9}" destId="{4EF2971F-E8E5-44A6-833F-87F635DAF290}" srcOrd="1" destOrd="0" parTransId="{3F219DB5-37C3-4715-A22A-3A872F9D37D5}" sibTransId="{C3ECF879-BDFE-41F7-A534-C745B7D8A07D}"/>
    <dgm:cxn modelId="{09452607-D6DF-4489-AD6F-D067531D0EB7}" type="presOf" srcId="{869772D2-5016-4CA5-8213-5485631FBBE2}" destId="{60C344D8-BEF8-4020-988D-078AAAEF5D32}" srcOrd="0" destOrd="0" presId="urn:microsoft.com/office/officeart/2005/8/layout/hierarchy1"/>
    <dgm:cxn modelId="{97E6BA4E-140C-4EAD-912B-4BE54A020013}" type="presOf" srcId="{90A1F02A-2CD0-4A8B-A8FE-4E3487F61782}" destId="{FADA1604-AEA5-41DC-816A-E32790F566F4}" srcOrd="0" destOrd="0" presId="urn:microsoft.com/office/officeart/2005/8/layout/hierarchy1"/>
    <dgm:cxn modelId="{842939B1-24F5-47A0-89CA-A70F48019D18}" type="presOf" srcId="{50A1EB7F-ABA2-4FAB-BE0A-D2575EAB7D44}" destId="{6F39E56E-4A05-48E2-B48F-9563B00DF193}" srcOrd="0" destOrd="0" presId="urn:microsoft.com/office/officeart/2005/8/layout/hierarchy1"/>
    <dgm:cxn modelId="{42CCE77F-78A4-4789-A50A-6BFB226AD06A}" type="presOf" srcId="{77A5317B-E177-44F3-B8CE-85B97356D85C}" destId="{848A7315-8803-4017-9227-EEF810DFD7DC}" srcOrd="0" destOrd="0" presId="urn:microsoft.com/office/officeart/2005/8/layout/hierarchy1"/>
    <dgm:cxn modelId="{DC4401D5-D617-41B2-BA5B-4C0A053148D8}" srcId="{0B577700-4AB1-4E2F-9D69-DB72357C05F7}" destId="{4BC29CC0-AAE0-42C3-921E-4887CA274D2E}" srcOrd="1" destOrd="0" parTransId="{2E6B7E97-1E8A-4D8E-B677-9CE6ED031CE2}" sibTransId="{6D669B02-6121-478B-9012-64AFAC9CDFF5}"/>
    <dgm:cxn modelId="{84294DC6-49FD-4C8D-88C1-D4050B6FB12E}" type="presOf" srcId="{59F29277-205A-4EC3-9AA7-F8CBD982CC04}" destId="{0D5D4F68-95C9-4061-A739-2943C5B51CD4}" srcOrd="0" destOrd="0" presId="urn:microsoft.com/office/officeart/2005/8/layout/hierarchy1"/>
    <dgm:cxn modelId="{A0C23A8C-55DE-4457-A9A5-539CB31FC847}" type="presParOf" srcId="{95035113-E7A9-4ACF-B1C3-3CD3C4AFA05D}" destId="{205DA4C9-9B79-4047-A347-20ECFA173B1D}" srcOrd="0" destOrd="0" presId="urn:microsoft.com/office/officeart/2005/8/layout/hierarchy1"/>
    <dgm:cxn modelId="{7BBD481B-BCBB-4238-95B7-45D6A4E2B028}" type="presParOf" srcId="{205DA4C9-9B79-4047-A347-20ECFA173B1D}" destId="{EEDEC150-4F4B-462F-BC5D-6F1FC147AB52}" srcOrd="0" destOrd="0" presId="urn:microsoft.com/office/officeart/2005/8/layout/hierarchy1"/>
    <dgm:cxn modelId="{2C8F1C88-01B8-4975-8A2F-046068F561F5}" type="presParOf" srcId="{EEDEC150-4F4B-462F-BC5D-6F1FC147AB52}" destId="{B7A5759C-AA08-4D88-860C-32FB68B3923C}" srcOrd="0" destOrd="0" presId="urn:microsoft.com/office/officeart/2005/8/layout/hierarchy1"/>
    <dgm:cxn modelId="{2B430E40-7102-4A9B-91A3-5D5D24F13A2A}" type="presParOf" srcId="{EEDEC150-4F4B-462F-BC5D-6F1FC147AB52}" destId="{1ED74715-E25B-4EE9-B898-8EE0EE61A458}" srcOrd="1" destOrd="0" presId="urn:microsoft.com/office/officeart/2005/8/layout/hierarchy1"/>
    <dgm:cxn modelId="{46CA4F80-5FE4-456B-B847-F647935B1F30}" type="presParOf" srcId="{205DA4C9-9B79-4047-A347-20ECFA173B1D}" destId="{2655B0B9-F1D2-4FEB-893E-FA5127B5A023}" srcOrd="1" destOrd="0" presId="urn:microsoft.com/office/officeart/2005/8/layout/hierarchy1"/>
    <dgm:cxn modelId="{A9FC03A6-A0AA-4366-9AA0-B8EBBAD2FABD}" type="presParOf" srcId="{2655B0B9-F1D2-4FEB-893E-FA5127B5A023}" destId="{734ADAA1-6A2D-45B6-8534-2FA9B04EE859}" srcOrd="0" destOrd="0" presId="urn:microsoft.com/office/officeart/2005/8/layout/hierarchy1"/>
    <dgm:cxn modelId="{D263D7FD-8481-4617-9427-73B68F8386C2}" type="presParOf" srcId="{2655B0B9-F1D2-4FEB-893E-FA5127B5A023}" destId="{044993D6-3C82-4888-9098-944EC585A05E}" srcOrd="1" destOrd="0" presId="urn:microsoft.com/office/officeart/2005/8/layout/hierarchy1"/>
    <dgm:cxn modelId="{84027851-C55C-426F-89D0-4A1F47523EBC}" type="presParOf" srcId="{044993D6-3C82-4888-9098-944EC585A05E}" destId="{F3619749-159F-4EE8-9D83-52085956782D}" srcOrd="0" destOrd="0" presId="urn:microsoft.com/office/officeart/2005/8/layout/hierarchy1"/>
    <dgm:cxn modelId="{116F563D-332C-4D3E-88BB-7C2EC18CAF2B}" type="presParOf" srcId="{F3619749-159F-4EE8-9D83-52085956782D}" destId="{3A4CBC07-3D5C-4703-BE6F-591404FEDA5B}" srcOrd="0" destOrd="0" presId="urn:microsoft.com/office/officeart/2005/8/layout/hierarchy1"/>
    <dgm:cxn modelId="{E30E97BE-2B3B-46D6-BE5D-DBE44CC37A2B}" type="presParOf" srcId="{F3619749-159F-4EE8-9D83-52085956782D}" destId="{FA2CE6DE-954E-4403-8BD7-E4720E95AA08}" srcOrd="1" destOrd="0" presId="urn:microsoft.com/office/officeart/2005/8/layout/hierarchy1"/>
    <dgm:cxn modelId="{F0547FBC-5287-4DFB-AE23-8EB7D6E5000F}" type="presParOf" srcId="{044993D6-3C82-4888-9098-944EC585A05E}" destId="{8E7685C7-7B91-410A-B956-AE4CF03CC9A6}" srcOrd="1" destOrd="0" presId="urn:microsoft.com/office/officeart/2005/8/layout/hierarchy1"/>
    <dgm:cxn modelId="{F09A8885-C70C-44A7-8B34-635A33C45B56}" type="presParOf" srcId="{2655B0B9-F1D2-4FEB-893E-FA5127B5A023}" destId="{F82549AF-FA61-4D80-8528-106E0A77AD3B}" srcOrd="2" destOrd="0" presId="urn:microsoft.com/office/officeart/2005/8/layout/hierarchy1"/>
    <dgm:cxn modelId="{029D25B7-68A7-4382-8424-7C4BFA4D23CE}" type="presParOf" srcId="{2655B0B9-F1D2-4FEB-893E-FA5127B5A023}" destId="{F374C18B-58AC-4B3D-AF7B-15EA2CB49D2D}" srcOrd="3" destOrd="0" presId="urn:microsoft.com/office/officeart/2005/8/layout/hierarchy1"/>
    <dgm:cxn modelId="{CA507A44-FD13-4C92-8106-173CAB5D8EF4}" type="presParOf" srcId="{F374C18B-58AC-4B3D-AF7B-15EA2CB49D2D}" destId="{3BFFC353-7036-4830-8F6A-3BDE1556DDD5}" srcOrd="0" destOrd="0" presId="urn:microsoft.com/office/officeart/2005/8/layout/hierarchy1"/>
    <dgm:cxn modelId="{CD186099-FD00-4F6A-8B64-9D6C4854953B}" type="presParOf" srcId="{3BFFC353-7036-4830-8F6A-3BDE1556DDD5}" destId="{BC934A05-99CE-4B3E-B169-389C45E73A5B}" srcOrd="0" destOrd="0" presId="urn:microsoft.com/office/officeart/2005/8/layout/hierarchy1"/>
    <dgm:cxn modelId="{A34F732F-A239-4156-8C44-25BEF05B4C8E}" type="presParOf" srcId="{3BFFC353-7036-4830-8F6A-3BDE1556DDD5}" destId="{F389151D-1FD0-43F3-8B47-915A74F0A320}" srcOrd="1" destOrd="0" presId="urn:microsoft.com/office/officeart/2005/8/layout/hierarchy1"/>
    <dgm:cxn modelId="{308B40DF-E05A-4D01-B139-EB72F85C88FD}" type="presParOf" srcId="{F374C18B-58AC-4B3D-AF7B-15EA2CB49D2D}" destId="{6C1BAE04-5FE2-4903-9948-2C7F63251041}" srcOrd="1" destOrd="0" presId="urn:microsoft.com/office/officeart/2005/8/layout/hierarchy1"/>
    <dgm:cxn modelId="{B4653E04-5318-4B83-B56C-0EAE62E9F3F0}" type="presParOf" srcId="{6C1BAE04-5FE2-4903-9948-2C7F63251041}" destId="{1A89265E-2B6F-4F8F-9AF1-61341200600B}" srcOrd="0" destOrd="0" presId="urn:microsoft.com/office/officeart/2005/8/layout/hierarchy1"/>
    <dgm:cxn modelId="{EA7BC687-3CF6-4610-B183-3A1842186156}" type="presParOf" srcId="{6C1BAE04-5FE2-4903-9948-2C7F63251041}" destId="{596C7DEA-8680-41B7-ADCE-320F8C30E1CF}" srcOrd="1" destOrd="0" presId="urn:microsoft.com/office/officeart/2005/8/layout/hierarchy1"/>
    <dgm:cxn modelId="{90F3F424-48AE-4231-ADB3-9917FD9EAC86}" type="presParOf" srcId="{596C7DEA-8680-41B7-ADCE-320F8C30E1CF}" destId="{690C6C6C-54BF-4225-AF09-83655C1C0A9C}" srcOrd="0" destOrd="0" presId="urn:microsoft.com/office/officeart/2005/8/layout/hierarchy1"/>
    <dgm:cxn modelId="{456FD41C-C8D4-48C8-9A2A-C3E05B08FA02}" type="presParOf" srcId="{690C6C6C-54BF-4225-AF09-83655C1C0A9C}" destId="{E8649E93-A9DD-4439-96F2-0AB063016C0D}" srcOrd="0" destOrd="0" presId="urn:microsoft.com/office/officeart/2005/8/layout/hierarchy1"/>
    <dgm:cxn modelId="{2BAF4524-EA30-4C76-A75F-0ADF457D20E9}" type="presParOf" srcId="{690C6C6C-54BF-4225-AF09-83655C1C0A9C}" destId="{8CB350C4-FC9C-4907-8CB9-E37F02688D1C}" srcOrd="1" destOrd="0" presId="urn:microsoft.com/office/officeart/2005/8/layout/hierarchy1"/>
    <dgm:cxn modelId="{FB103E38-77BE-4569-B846-EEEA7662FCA5}" type="presParOf" srcId="{596C7DEA-8680-41B7-ADCE-320F8C30E1CF}" destId="{65252898-0F48-471C-85E7-3CC60F9791F0}" srcOrd="1" destOrd="0" presId="urn:microsoft.com/office/officeart/2005/8/layout/hierarchy1"/>
    <dgm:cxn modelId="{888DCE50-D8E0-4BA5-9A79-B0D63446FB51}" type="presParOf" srcId="{65252898-0F48-471C-85E7-3CC60F9791F0}" destId="{1A36D4C8-4517-4856-B79F-E62669CEB134}" srcOrd="0" destOrd="0" presId="urn:microsoft.com/office/officeart/2005/8/layout/hierarchy1"/>
    <dgm:cxn modelId="{D42D1333-8B94-4147-ADCD-C0689CF6DDEC}" type="presParOf" srcId="{65252898-0F48-471C-85E7-3CC60F9791F0}" destId="{AD8839D5-2FD5-4A40-AD20-327A10C2318C}" srcOrd="1" destOrd="0" presId="urn:microsoft.com/office/officeart/2005/8/layout/hierarchy1"/>
    <dgm:cxn modelId="{BC241794-DCA9-49AA-B3AF-CE62AF540F18}" type="presParOf" srcId="{AD8839D5-2FD5-4A40-AD20-327A10C2318C}" destId="{DEA4B175-CFE3-45EF-9FFA-0BC1F7935634}" srcOrd="0" destOrd="0" presId="urn:microsoft.com/office/officeart/2005/8/layout/hierarchy1"/>
    <dgm:cxn modelId="{431CA41A-24EB-44CF-96CF-E16EB2E2D0DF}" type="presParOf" srcId="{DEA4B175-CFE3-45EF-9FFA-0BC1F7935634}" destId="{44EF04C5-6778-4500-BA7A-FCC527EF7373}" srcOrd="0" destOrd="0" presId="urn:microsoft.com/office/officeart/2005/8/layout/hierarchy1"/>
    <dgm:cxn modelId="{6607DF86-DFDF-4C73-8D6A-CF71A6C3ECBE}" type="presParOf" srcId="{DEA4B175-CFE3-45EF-9FFA-0BC1F7935634}" destId="{74E4D26D-BAF5-4050-9422-D001EDA12A7C}" srcOrd="1" destOrd="0" presId="urn:microsoft.com/office/officeart/2005/8/layout/hierarchy1"/>
    <dgm:cxn modelId="{FB8502C5-D326-4937-9CA6-1DA6A541859F}" type="presParOf" srcId="{AD8839D5-2FD5-4A40-AD20-327A10C2318C}" destId="{6315A8AB-330F-494B-A231-41CCAF898157}" srcOrd="1" destOrd="0" presId="urn:microsoft.com/office/officeart/2005/8/layout/hierarchy1"/>
    <dgm:cxn modelId="{A7CF4894-C044-4545-91AB-DD30AACD84CD}" type="presParOf" srcId="{6315A8AB-330F-494B-A231-41CCAF898157}" destId="{B948651C-C123-49CE-AC79-8B3D3844FEDB}" srcOrd="0" destOrd="0" presId="urn:microsoft.com/office/officeart/2005/8/layout/hierarchy1"/>
    <dgm:cxn modelId="{02D0167E-5F42-4C96-9DF9-BA88D477CB39}" type="presParOf" srcId="{6315A8AB-330F-494B-A231-41CCAF898157}" destId="{E553887F-D451-4BCE-817A-C5AEF8B6571F}" srcOrd="1" destOrd="0" presId="urn:microsoft.com/office/officeart/2005/8/layout/hierarchy1"/>
    <dgm:cxn modelId="{F763599D-3A5B-4247-8A60-C3CDE1E6901B}" type="presParOf" srcId="{E553887F-D451-4BCE-817A-C5AEF8B6571F}" destId="{0E4707D4-CAAA-459C-BDAE-1A2376FEC07F}" srcOrd="0" destOrd="0" presId="urn:microsoft.com/office/officeart/2005/8/layout/hierarchy1"/>
    <dgm:cxn modelId="{401F9A61-353E-4023-B742-625B743DC6EF}" type="presParOf" srcId="{0E4707D4-CAAA-459C-BDAE-1A2376FEC07F}" destId="{3FB112ED-7B89-42BE-ACC5-5CB304A2A96F}" srcOrd="0" destOrd="0" presId="urn:microsoft.com/office/officeart/2005/8/layout/hierarchy1"/>
    <dgm:cxn modelId="{FE0E7FA1-13DC-4154-8DCB-F2E5E7FF94C6}" type="presParOf" srcId="{0E4707D4-CAAA-459C-BDAE-1A2376FEC07F}" destId="{E6A95A84-C1CE-4464-9455-E9F7342531C1}" srcOrd="1" destOrd="0" presId="urn:microsoft.com/office/officeart/2005/8/layout/hierarchy1"/>
    <dgm:cxn modelId="{9A11F79A-7B3C-421B-A62D-5118A43979A4}" type="presParOf" srcId="{E553887F-D451-4BCE-817A-C5AEF8B6571F}" destId="{0B481351-14A4-4170-B6EF-D881631F1785}" srcOrd="1" destOrd="0" presId="urn:microsoft.com/office/officeart/2005/8/layout/hierarchy1"/>
    <dgm:cxn modelId="{922ABD4A-842F-4858-9DA5-98D1D282FFD5}" type="presParOf" srcId="{6315A8AB-330F-494B-A231-41CCAF898157}" destId="{ED0BECC9-1837-4C0C-A4C1-87D5D764991D}" srcOrd="2" destOrd="0" presId="urn:microsoft.com/office/officeart/2005/8/layout/hierarchy1"/>
    <dgm:cxn modelId="{C4623221-25AA-47C2-8FFF-8DF0319A285F}" type="presParOf" srcId="{6315A8AB-330F-494B-A231-41CCAF898157}" destId="{B6F2AD94-762A-4AE7-B6D4-E3BDD26702E9}" srcOrd="3" destOrd="0" presId="urn:microsoft.com/office/officeart/2005/8/layout/hierarchy1"/>
    <dgm:cxn modelId="{4A2E1227-1AF1-418C-8A5D-7DAC053866E5}" type="presParOf" srcId="{B6F2AD94-762A-4AE7-B6D4-E3BDD26702E9}" destId="{E6BD643D-5285-48BB-B224-0E21E168A6AE}" srcOrd="0" destOrd="0" presId="urn:microsoft.com/office/officeart/2005/8/layout/hierarchy1"/>
    <dgm:cxn modelId="{AD4BD8D6-8A8A-422B-BDFC-4690E9B7F391}" type="presParOf" srcId="{E6BD643D-5285-48BB-B224-0E21E168A6AE}" destId="{FAF6444B-6C33-4080-A1E4-089A76F613B0}" srcOrd="0" destOrd="0" presId="urn:microsoft.com/office/officeart/2005/8/layout/hierarchy1"/>
    <dgm:cxn modelId="{165E201F-B0C7-474F-9500-CF4CDA48CBFB}" type="presParOf" srcId="{E6BD643D-5285-48BB-B224-0E21E168A6AE}" destId="{8E635972-CD0B-4602-BC16-0796262C670F}" srcOrd="1" destOrd="0" presId="urn:microsoft.com/office/officeart/2005/8/layout/hierarchy1"/>
    <dgm:cxn modelId="{7CA2BD5D-6979-4AB8-B04E-FE6F75CFE8D6}" type="presParOf" srcId="{B6F2AD94-762A-4AE7-B6D4-E3BDD26702E9}" destId="{6C978AA2-8CD5-4FED-ADAC-FE917CED74D3}" srcOrd="1" destOrd="0" presId="urn:microsoft.com/office/officeart/2005/8/layout/hierarchy1"/>
    <dgm:cxn modelId="{61183AD6-C414-4FE0-B992-91CD4DF7CB1E}" type="presParOf" srcId="{6C978AA2-8CD5-4FED-ADAC-FE917CED74D3}" destId="{6F39E56E-4A05-48E2-B48F-9563B00DF193}" srcOrd="0" destOrd="0" presId="urn:microsoft.com/office/officeart/2005/8/layout/hierarchy1"/>
    <dgm:cxn modelId="{E5CDAA56-7460-4CA8-B9BF-55E18E2F82F5}" type="presParOf" srcId="{6C978AA2-8CD5-4FED-ADAC-FE917CED74D3}" destId="{733C5DFA-45D6-46AC-AD27-EFB189482570}" srcOrd="1" destOrd="0" presId="urn:microsoft.com/office/officeart/2005/8/layout/hierarchy1"/>
    <dgm:cxn modelId="{1E277E7C-4DAB-4F08-8542-D807208675C3}" type="presParOf" srcId="{733C5DFA-45D6-46AC-AD27-EFB189482570}" destId="{6E020145-25B4-4F67-AEBD-BD76DAFEB389}" srcOrd="0" destOrd="0" presId="urn:microsoft.com/office/officeart/2005/8/layout/hierarchy1"/>
    <dgm:cxn modelId="{50CDDC30-D16A-496C-96DA-8C8AF8EE8480}" type="presParOf" srcId="{6E020145-25B4-4F67-AEBD-BD76DAFEB389}" destId="{6A782FA8-BF26-4064-A44B-E82F65E83D86}" srcOrd="0" destOrd="0" presId="urn:microsoft.com/office/officeart/2005/8/layout/hierarchy1"/>
    <dgm:cxn modelId="{709736D9-1E92-4E2E-829A-A6BA635AC2D0}" type="presParOf" srcId="{6E020145-25B4-4F67-AEBD-BD76DAFEB389}" destId="{648C0BCB-8BEF-47A7-83C1-0BEF3E406793}" srcOrd="1" destOrd="0" presId="urn:microsoft.com/office/officeart/2005/8/layout/hierarchy1"/>
    <dgm:cxn modelId="{CFB37416-154C-426F-BB52-49DF83DE465C}" type="presParOf" srcId="{733C5DFA-45D6-46AC-AD27-EFB189482570}" destId="{E576F2FA-E396-4818-A13F-B7EA0C6CA996}" srcOrd="1" destOrd="0" presId="urn:microsoft.com/office/officeart/2005/8/layout/hierarchy1"/>
    <dgm:cxn modelId="{13848F2D-4074-47C5-AF11-AFFFE4C1906E}" type="presParOf" srcId="{E576F2FA-E396-4818-A13F-B7EA0C6CA996}" destId="{DABA06DC-3A86-4A71-9390-9C60962AAE30}" srcOrd="0" destOrd="0" presId="urn:microsoft.com/office/officeart/2005/8/layout/hierarchy1"/>
    <dgm:cxn modelId="{70903F9E-9C8A-4ADD-BC8D-51E42F4838BE}" type="presParOf" srcId="{E576F2FA-E396-4818-A13F-B7EA0C6CA996}" destId="{C422FBF8-A734-4984-AF6E-7F9BBAE3EFEB}" srcOrd="1" destOrd="0" presId="urn:microsoft.com/office/officeart/2005/8/layout/hierarchy1"/>
    <dgm:cxn modelId="{ECD80184-C64C-4D9A-8742-921FADC19B7F}" type="presParOf" srcId="{C422FBF8-A734-4984-AF6E-7F9BBAE3EFEB}" destId="{473665DC-854B-4606-8206-47331D8FDD77}" srcOrd="0" destOrd="0" presId="urn:microsoft.com/office/officeart/2005/8/layout/hierarchy1"/>
    <dgm:cxn modelId="{730C55AA-571F-44E3-A025-AC8442CC063E}" type="presParOf" srcId="{473665DC-854B-4606-8206-47331D8FDD77}" destId="{E2384273-5BD4-4BA0-9B6F-1FF4A0EF4CB2}" srcOrd="0" destOrd="0" presId="urn:microsoft.com/office/officeart/2005/8/layout/hierarchy1"/>
    <dgm:cxn modelId="{6F2A9118-0D4D-483B-B722-FA3D4517FE20}" type="presParOf" srcId="{473665DC-854B-4606-8206-47331D8FDD77}" destId="{AA93AD4D-0D1C-41DC-BCF0-9346E4C92055}" srcOrd="1" destOrd="0" presId="urn:microsoft.com/office/officeart/2005/8/layout/hierarchy1"/>
    <dgm:cxn modelId="{B7DB8AC7-9C6A-486B-9AE2-47BAF9938AE2}" type="presParOf" srcId="{C422FBF8-A734-4984-AF6E-7F9BBAE3EFEB}" destId="{2BFCA19B-C98C-48F6-A145-2C4CF24C42EE}" srcOrd="1" destOrd="0" presId="urn:microsoft.com/office/officeart/2005/8/layout/hierarchy1"/>
    <dgm:cxn modelId="{9BF92D63-A19E-4A6C-973F-63F7D79D131D}" type="presParOf" srcId="{E576F2FA-E396-4818-A13F-B7EA0C6CA996}" destId="{AD45687E-7150-4BB5-9A84-0E8C80507ED0}" srcOrd="2" destOrd="0" presId="urn:microsoft.com/office/officeart/2005/8/layout/hierarchy1"/>
    <dgm:cxn modelId="{395FBB52-699E-4F4D-84BE-C0E8F6EE7F8E}" type="presParOf" srcId="{E576F2FA-E396-4818-A13F-B7EA0C6CA996}" destId="{06364D01-0FD8-4481-9AEE-46C5F2056B70}" srcOrd="3" destOrd="0" presId="urn:microsoft.com/office/officeart/2005/8/layout/hierarchy1"/>
    <dgm:cxn modelId="{70BA4B59-2674-431A-A7FB-7B27836BE860}" type="presParOf" srcId="{06364D01-0FD8-4481-9AEE-46C5F2056B70}" destId="{0D73ED9C-9609-4104-A0C0-3677B55792CC}" srcOrd="0" destOrd="0" presId="urn:microsoft.com/office/officeart/2005/8/layout/hierarchy1"/>
    <dgm:cxn modelId="{56463809-E70F-477F-B28B-6FCA2BE019B2}" type="presParOf" srcId="{0D73ED9C-9609-4104-A0C0-3677B55792CC}" destId="{CE58BA4B-923F-4EF9-B737-6C94DF5BFFF8}" srcOrd="0" destOrd="0" presId="urn:microsoft.com/office/officeart/2005/8/layout/hierarchy1"/>
    <dgm:cxn modelId="{4FFF3430-A7AB-4074-B8C8-2E93AF34678E}" type="presParOf" srcId="{0D73ED9C-9609-4104-A0C0-3677B55792CC}" destId="{23C2F7EE-6D49-4DAF-8FA5-14B41279D489}" srcOrd="1" destOrd="0" presId="urn:microsoft.com/office/officeart/2005/8/layout/hierarchy1"/>
    <dgm:cxn modelId="{3A7079EE-FDC1-4209-B749-FABB1FC35F2E}" type="presParOf" srcId="{06364D01-0FD8-4481-9AEE-46C5F2056B70}" destId="{D357A8F4-0518-4B1D-84E2-2125EB7E17D1}" srcOrd="1" destOrd="0" presId="urn:microsoft.com/office/officeart/2005/8/layout/hierarchy1"/>
    <dgm:cxn modelId="{63DC616E-F6BE-424C-A3D6-BA745732B749}" type="presParOf" srcId="{D357A8F4-0518-4B1D-84E2-2125EB7E17D1}" destId="{FADA1604-AEA5-41DC-816A-E32790F566F4}" srcOrd="0" destOrd="0" presId="urn:microsoft.com/office/officeart/2005/8/layout/hierarchy1"/>
    <dgm:cxn modelId="{84330B7C-936A-496A-9745-CDBDCED701F0}" type="presParOf" srcId="{D357A8F4-0518-4B1D-84E2-2125EB7E17D1}" destId="{9808C246-02E5-4B7D-86D8-F44CEEF67833}" srcOrd="1" destOrd="0" presId="urn:microsoft.com/office/officeart/2005/8/layout/hierarchy1"/>
    <dgm:cxn modelId="{EB9A4958-AF2B-440E-A2C6-6F887C66955E}" type="presParOf" srcId="{9808C246-02E5-4B7D-86D8-F44CEEF67833}" destId="{3219A95A-F85E-4C0B-A889-DFF6447CB842}" srcOrd="0" destOrd="0" presId="urn:microsoft.com/office/officeart/2005/8/layout/hierarchy1"/>
    <dgm:cxn modelId="{024E6E18-8F47-4860-AB03-B9BB9417B48B}" type="presParOf" srcId="{3219A95A-F85E-4C0B-A889-DFF6447CB842}" destId="{B1ED44BC-3998-47F7-9CD4-644D9AAAF9ED}" srcOrd="0" destOrd="0" presId="urn:microsoft.com/office/officeart/2005/8/layout/hierarchy1"/>
    <dgm:cxn modelId="{D56169F9-37AA-4F92-AC8F-CC8B779CBC11}" type="presParOf" srcId="{3219A95A-F85E-4C0B-A889-DFF6447CB842}" destId="{2B0BBE8D-4C92-4F97-8E55-FA9BF61C32FD}" srcOrd="1" destOrd="0" presId="urn:microsoft.com/office/officeart/2005/8/layout/hierarchy1"/>
    <dgm:cxn modelId="{DE49EC84-0E67-440A-ADDB-924C4F5B8427}" type="presParOf" srcId="{9808C246-02E5-4B7D-86D8-F44CEEF67833}" destId="{ED6CC614-28D4-41CD-93EA-09152243EBC8}" srcOrd="1" destOrd="0" presId="urn:microsoft.com/office/officeart/2005/8/layout/hierarchy1"/>
    <dgm:cxn modelId="{E502DCE4-69EE-43F9-9A6D-2F61B72AF63C}" type="presParOf" srcId="{ED6CC614-28D4-41CD-93EA-09152243EBC8}" destId="{60C344D8-BEF8-4020-988D-078AAAEF5D32}" srcOrd="0" destOrd="0" presId="urn:microsoft.com/office/officeart/2005/8/layout/hierarchy1"/>
    <dgm:cxn modelId="{87D29FB5-278B-41C8-B6B9-51840C507F81}" type="presParOf" srcId="{ED6CC614-28D4-41CD-93EA-09152243EBC8}" destId="{43AB2238-1FC4-484F-A882-7626DB30BFCC}" srcOrd="1" destOrd="0" presId="urn:microsoft.com/office/officeart/2005/8/layout/hierarchy1"/>
    <dgm:cxn modelId="{5EB4C3B0-FF0E-4636-9CCD-691E805DE784}" type="presParOf" srcId="{43AB2238-1FC4-484F-A882-7626DB30BFCC}" destId="{8AD90CE7-613B-4EA3-B5BF-B44CFEAFE41A}" srcOrd="0" destOrd="0" presId="urn:microsoft.com/office/officeart/2005/8/layout/hierarchy1"/>
    <dgm:cxn modelId="{7CC54E08-CDB2-4DA6-A0E2-4CB1369D59F2}" type="presParOf" srcId="{8AD90CE7-613B-4EA3-B5BF-B44CFEAFE41A}" destId="{C2CCACE1-2535-4777-B674-C30FF56CCBD3}" srcOrd="0" destOrd="0" presId="urn:microsoft.com/office/officeart/2005/8/layout/hierarchy1"/>
    <dgm:cxn modelId="{9A70C195-072D-465B-8BEC-BEADDB90C333}" type="presParOf" srcId="{8AD90CE7-613B-4EA3-B5BF-B44CFEAFE41A}" destId="{8314EF6F-39A0-44CC-9709-E6F6BA43F14D}" srcOrd="1" destOrd="0" presId="urn:microsoft.com/office/officeart/2005/8/layout/hierarchy1"/>
    <dgm:cxn modelId="{DB46C459-89BF-41EF-9A2C-52D40D4C2CAB}" type="presParOf" srcId="{43AB2238-1FC4-484F-A882-7626DB30BFCC}" destId="{5C58F0B7-15F2-4293-AC8E-CD21B6836558}" srcOrd="1" destOrd="0" presId="urn:microsoft.com/office/officeart/2005/8/layout/hierarchy1"/>
    <dgm:cxn modelId="{A0229EA3-B616-4160-99DE-3CC7990441E6}" type="presParOf" srcId="{5C58F0B7-15F2-4293-AC8E-CD21B6836558}" destId="{0BEB6A58-6D59-478E-96E3-BBE2458258D3}" srcOrd="0" destOrd="0" presId="urn:microsoft.com/office/officeart/2005/8/layout/hierarchy1"/>
    <dgm:cxn modelId="{F879A3B5-DB18-451D-94A0-252FCCB8AE82}" type="presParOf" srcId="{5C58F0B7-15F2-4293-AC8E-CD21B6836558}" destId="{22B35D17-3726-4CC0-856D-A46FF2216FE7}" srcOrd="1" destOrd="0" presId="urn:microsoft.com/office/officeart/2005/8/layout/hierarchy1"/>
    <dgm:cxn modelId="{7BBE88AD-A378-4AF1-B7EC-9FDC1CBEE7ED}" type="presParOf" srcId="{22B35D17-3726-4CC0-856D-A46FF2216FE7}" destId="{2583531A-6173-468A-8C1B-D9537EB71FEB}" srcOrd="0" destOrd="0" presId="urn:microsoft.com/office/officeart/2005/8/layout/hierarchy1"/>
    <dgm:cxn modelId="{0B275C73-019A-4525-BD4B-4A4CA8DE4F15}" type="presParOf" srcId="{2583531A-6173-468A-8C1B-D9537EB71FEB}" destId="{46A00C01-271B-4F28-A239-38588226EFFE}" srcOrd="0" destOrd="0" presId="urn:microsoft.com/office/officeart/2005/8/layout/hierarchy1"/>
    <dgm:cxn modelId="{45B989F0-2534-493B-B717-07E3ECF6F9DA}" type="presParOf" srcId="{2583531A-6173-468A-8C1B-D9537EB71FEB}" destId="{B44C310D-9089-4011-BBBC-22AE4230025A}" srcOrd="1" destOrd="0" presId="urn:microsoft.com/office/officeart/2005/8/layout/hierarchy1"/>
    <dgm:cxn modelId="{E5E14F78-D6DD-4771-A509-5E27C4DF6274}" type="presParOf" srcId="{22B35D17-3726-4CC0-856D-A46FF2216FE7}" destId="{2D32BE0F-37A2-4A09-BEDA-D6F31F41814E}" srcOrd="1" destOrd="0" presId="urn:microsoft.com/office/officeart/2005/8/layout/hierarchy1"/>
    <dgm:cxn modelId="{7A613681-013E-4180-A3B4-E2DA85A91028}" type="presParOf" srcId="{5C58F0B7-15F2-4293-AC8E-CD21B6836558}" destId="{7EB009A2-994C-439E-8B46-AD8D6842DE58}" srcOrd="2" destOrd="0" presId="urn:microsoft.com/office/officeart/2005/8/layout/hierarchy1"/>
    <dgm:cxn modelId="{6E79AF1D-1862-4C28-9B3E-39817F763EC1}" type="presParOf" srcId="{5C58F0B7-15F2-4293-AC8E-CD21B6836558}" destId="{89C442DC-5819-4C9C-8CCA-DAFFB5B9B86F}" srcOrd="3" destOrd="0" presId="urn:microsoft.com/office/officeart/2005/8/layout/hierarchy1"/>
    <dgm:cxn modelId="{EE4DDD6B-5D5C-4D1A-8E64-A26AE110DC75}" type="presParOf" srcId="{89C442DC-5819-4C9C-8CCA-DAFFB5B9B86F}" destId="{C96CDF51-22A5-409F-A090-8791F71BD2E7}" srcOrd="0" destOrd="0" presId="urn:microsoft.com/office/officeart/2005/8/layout/hierarchy1"/>
    <dgm:cxn modelId="{8EB1F36E-21F7-4A0A-9B9F-B4485A8BF497}" type="presParOf" srcId="{C96CDF51-22A5-409F-A090-8791F71BD2E7}" destId="{275400FF-48D0-41D7-807C-4C49C46E9815}" srcOrd="0" destOrd="0" presId="urn:microsoft.com/office/officeart/2005/8/layout/hierarchy1"/>
    <dgm:cxn modelId="{D3FF95F5-D143-48F5-AFB6-F34CB633231F}" type="presParOf" srcId="{C96CDF51-22A5-409F-A090-8791F71BD2E7}" destId="{1732D130-F62C-48A3-AC05-422D20D66B1A}" srcOrd="1" destOrd="0" presId="urn:microsoft.com/office/officeart/2005/8/layout/hierarchy1"/>
    <dgm:cxn modelId="{C3284BCD-01AE-4984-BF75-E6C416A12E66}" type="presParOf" srcId="{89C442DC-5819-4C9C-8CCA-DAFFB5B9B86F}" destId="{AFF933C3-7F03-4595-926B-EFEA5FE3F691}" srcOrd="1" destOrd="0" presId="urn:microsoft.com/office/officeart/2005/8/layout/hierarchy1"/>
    <dgm:cxn modelId="{F3B73E1C-0FF9-4B69-96DD-7E0DA42256EC}" type="presParOf" srcId="{D357A8F4-0518-4B1D-84E2-2125EB7E17D1}" destId="{6A30DDB7-C9DA-41CA-AF62-A56DCA558BED}" srcOrd="2" destOrd="0" presId="urn:microsoft.com/office/officeart/2005/8/layout/hierarchy1"/>
    <dgm:cxn modelId="{6018036C-7776-4605-A19F-40DBD6516A82}" type="presParOf" srcId="{D357A8F4-0518-4B1D-84E2-2125EB7E17D1}" destId="{CD524249-8D85-43B5-B9E6-E0AD1139D315}" srcOrd="3" destOrd="0" presId="urn:microsoft.com/office/officeart/2005/8/layout/hierarchy1"/>
    <dgm:cxn modelId="{86782C71-B26E-4E8E-B780-F8F55B315A1B}" type="presParOf" srcId="{CD524249-8D85-43B5-B9E6-E0AD1139D315}" destId="{DC5344D3-EB0F-4E3A-BE3B-B031CFE0310F}" srcOrd="0" destOrd="0" presId="urn:microsoft.com/office/officeart/2005/8/layout/hierarchy1"/>
    <dgm:cxn modelId="{D3BCC7FB-3431-4A8F-BE3A-6377DDB1477A}" type="presParOf" srcId="{DC5344D3-EB0F-4E3A-BE3B-B031CFE0310F}" destId="{2380F858-4ABF-4AD2-91AD-46DEC66D95DA}" srcOrd="0" destOrd="0" presId="urn:microsoft.com/office/officeart/2005/8/layout/hierarchy1"/>
    <dgm:cxn modelId="{A847DFCD-DE4A-4131-AF8E-FCF6D047F884}" type="presParOf" srcId="{DC5344D3-EB0F-4E3A-BE3B-B031CFE0310F}" destId="{A7EE363C-771E-4CBF-9F49-329AB19F6566}" srcOrd="1" destOrd="0" presId="urn:microsoft.com/office/officeart/2005/8/layout/hierarchy1"/>
    <dgm:cxn modelId="{8FA4536A-D40A-4B42-93E2-0D1255054772}" type="presParOf" srcId="{CD524249-8D85-43B5-B9E6-E0AD1139D315}" destId="{A65D00E0-C8A2-482B-B57C-A635AD7881D7}" srcOrd="1" destOrd="0" presId="urn:microsoft.com/office/officeart/2005/8/layout/hierarchy1"/>
    <dgm:cxn modelId="{595C2674-02A2-4B39-94AF-9501753BCB78}" type="presParOf" srcId="{6C1BAE04-5FE2-4903-9948-2C7F63251041}" destId="{848A7315-8803-4017-9227-EEF810DFD7DC}" srcOrd="2" destOrd="0" presId="urn:microsoft.com/office/officeart/2005/8/layout/hierarchy1"/>
    <dgm:cxn modelId="{5B5D17B0-A3F7-4C8C-98B2-B561B496ABCC}" type="presParOf" srcId="{6C1BAE04-5FE2-4903-9948-2C7F63251041}" destId="{1AC8D123-2A55-42AE-AB17-8C50A3412DE3}" srcOrd="3" destOrd="0" presId="urn:microsoft.com/office/officeart/2005/8/layout/hierarchy1"/>
    <dgm:cxn modelId="{6914DA84-7AB2-46EC-8F96-B04B06547666}" type="presParOf" srcId="{1AC8D123-2A55-42AE-AB17-8C50A3412DE3}" destId="{81106A31-3906-4F4D-AAC2-95E14AB339F5}" srcOrd="0" destOrd="0" presId="urn:microsoft.com/office/officeart/2005/8/layout/hierarchy1"/>
    <dgm:cxn modelId="{1CA9AF85-3BB5-4294-825C-32EF7D3A11B7}" type="presParOf" srcId="{81106A31-3906-4F4D-AAC2-95E14AB339F5}" destId="{BCA0053C-920F-4542-9880-7AAF56958DA7}" srcOrd="0" destOrd="0" presId="urn:microsoft.com/office/officeart/2005/8/layout/hierarchy1"/>
    <dgm:cxn modelId="{A1C906EB-7534-4601-B64B-60C365BA1CA9}" type="presParOf" srcId="{81106A31-3906-4F4D-AAC2-95E14AB339F5}" destId="{0D5D4F68-95C9-4061-A739-2943C5B51CD4}" srcOrd="1" destOrd="0" presId="urn:microsoft.com/office/officeart/2005/8/layout/hierarchy1"/>
    <dgm:cxn modelId="{BADF7D9D-251E-444C-AE29-FAB00A680DC6}" type="presParOf" srcId="{1AC8D123-2A55-42AE-AB17-8C50A3412DE3}" destId="{D1C28DCF-337F-4E8E-884D-2EC6BA5138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1-03T05:31:26.9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23,'0'0,"0"0,24 0,-24 0,24 0,-24 0,0-20,23 20,-23 0,0 0,24 0,0 0,-24 0,23 0,-23 0,24 0,-24 0,24 0,-1 0,-23 0,24 0,-24 0,24 0,-24 0,24 0,-1 0,-23 0,24 0,-24 0,24 0,-24 0,23 20,1-20,-24 0,24 0,-24 0,23 0,-23 21,24-21,0 0,-24 0,24 0,-24 0,23 21,-23-21,24 0,0 0,-24 0,23 0,-23 20,24-20,-24 0,24 0,-24 21,23-21,1 0,-24 0,24 0,-24 0,47 0,-47 0,24 0,-24 0,24 0,-24 0,23 0,1 0,-24 0,24 0,-24 0,23 0,-23 0,24 0,0 0,-24 0,24 0,-24 0,23 0,-23 0,24 0,0 0,-24 0,23 0,-23 0,24 0,-24 0,24 0,-1 0,-23 0,24 0,-24 0,24 0,-24 0,24 0,-48 0,0 0,24 0,-24 0,24 0,-23 0,23 0,-24 0,0 0,1 0,23 0,-48 0,48 0,-23 0,-25 0,24 0,1 0,-1 0,0 0,1 0,-1 0,24 0,-47 0,47 0,-24 0,0 0,24 0,-24 0,1 0,23 0,-24 0,24 0,-24 0,24 0,-23 0,-1 0,24 0,-24 0,24 0,-47 0,47 0,-24 0,-23 0,47 0,-24 0,-23 0,23 0,24 0,-47 0,47 0,-24 0,24 0,-24 0,0 0,24 0,-23 0,23 0,-24 0,24 0,-24 0,1 0,23 0,-24 0,24 0,-24 0,24 0,-23 0,23-21,0 21,-24 0,0 0,24 0,0 0,24 0,0 0,-1 0,1 0,23 0,-23 0,0 0,23 0,-23 0,-24 0,47 0,-47 0,24 0,0 0,-1 0,1 0,0 0,-1 0,1 0,24 0,-48 0,23 0,-23 0,24 0,0 0,-24 0,23 0,-23 0,24 0,-24 0,47 0,-23 21,0-21,23 0,1 0,-1 0,-47 0,47 0,1 0,-24 0,-1 0,25 0,-48 0,23 0,48 0,-71 0,24 0,0 0,0 0,-1 0,1 0,-24 0,47 0,-47 0,24 0,0 0,-1 0,25 0,-48 0,24 0,23 0,-23 0,-24 0,23 0,1 0,-24 0,24 0,-1 0,1 0,0 0,23 0,-23 0,0 0,-1 0,1 0,0 0,23 0,-47 0,24 0,23 0,-47 0,24 0,23 0,-47 0,24 0,0 0,-1 0,-23 0,24 0,0 0,0 0,-24 0,23 0,-23 0,24 0,-24 0,47 0,-23 0,0 0,-1 0,1 0,0 0,0 0,-1 0,1 0,0 0,-24 0,47 0,-47 0,24 0,-1 0,1 0,0 0,23 0,-23 0,0 0,-1 0,1 0,0 0,-1 0,1 0,0 0,0 0,-1 0,1 0,23 0,-23 0,0 0,-1 0,1 0,0 0,0 0,-24 0,23 0,-23 0,24 0,0 0,-1 0,-23 0,24 0,0 0,-24 0,23 0,1 0,-24 0,24 0,0 0,-24 0,23 0,1 0,0 0,-1 0,48 0,1 0,-25 0,0 0,1 0,23 0,-47 0,23 0,24 0,-24 0,-23 0,24 0,23 0,-48 0,48 0,-23 0,-1 0,1 0,-1 0,0 0,-23 0,47 0,-47 0,23 0,1 0,-1 0,1 0,-1 0,24 0,0 0,-23 0,46 0,-23 0,-23 0,23 0,-24 0,1 0,-25 0,49 0,-49 0,25 0,-1 0,0 0,1 0,23 0,0 0,0 0,0 0,-23 0,46 0,-22 0,-1 0,0 0,24 0,-24 0,-24 0,24 0,-23 0,23 0,-24 0,0 0,-23 0,24 0,-48 0,23 0,1 0,0 0,-24 0,23 0,-23 0,48 0,-1 0,-23 0,47 0,-24 0,1 0,23 0,-24 0,24 0,-23 0,23 0,-24 0,-23 0,0 0,23 0,0 0,-23 0,0 0,23 0,24 0,-47 0,23 0,1 0,-1 0,1 0,-1 0,0 0,-23 0,23 0,1 0,-1 0,1 0,-1 0,0 0,25 0,-25 0,0 0,1 0,23 0,0 0,0 0,-24 0,25 0,-25 0,24 0,-24 0,1 0,-1 0,24 0,-23 0,-1 0,24 0,-23 0,-1 0,0 0,25 0,-49 0,25 0,23 0,-48 0,25 0,-1 0,1 0,-1 0,0 0,1 0,-24 0,-1 0,48 0,-47 0,23 0,1 0,-1 0,1 0,-1 0,24 0,-23 0,23 0,-24 0,0 0,1 0,-1 0,1 0,-25 0,25 0,-1 0,1 0,-1 0,24 0,-24 0,1 0,23 0,0 0,-24 0,25 0,-49 0,25 0,-1 0,-23 0,-1 0,1 0,0 0,0 0,-1 0,1 0,0 0,23 0,-23 0,-1 0,1 0,47 0,-47 0,23 0,1 0,-25 0,25 0,23 0,-47 0,-1 0,1 0,23 0,1 0,-24 0,-1 0,25 0,-48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1-03T06:01:38.5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2047,'0'24,"0"-24,24 0,-24 0,24 0,23 0,1 0,23 0,-23 0,0 0,-1 0,1 0,23 0,-23 0,0 0,-1 0,1 0,0 0,-25 0,49 0,-48 0,23 0,-23 0,24 0,-24 0,23 0,-23 0,24 0,-1 0,-23 0,24 0,-1 0,1 0,0 0,-24 0,23 0,-23 0,24 0,23 0,-23 0,-24 0,23 0,1 0,-24 0,23 0,-23 0,24 0,23 0,-23 0,23 0,1 0,-25 0,1 0,-24 0,24 0,-1 0,1 0,-48 0,24 0,23 0,1 0,-24 0,23 0,25 0,-25 0,1 0,0 0,-24 0,23 0,1 0,-24 0,23 0,-23 0,24 0,-24 0,-1 0,1 0,24 0,0 24,-25-24,25 0,0 0,23 0,1 0,-1 0,0 0,-23 0,-24 0,0 0,23 0,1 0,-24 0,0 0,23 0,1 0,0 0,23 0,1 0,-1 0,0 0,-23 0,24 0,-1 0,-23 0,-25 0,25 0,-24 0,0 0,23 0,1 0,0 0,-1 0,25 0,-1 0,-23 0,23 0,1 0,-25 0,1 0,-24 0,24 0,-1 0,-23 0,0 0,23 0,1 0,0 0,-1 0,1 0,23 0,-23 0,24 0,-25 0,-23 0,0 0,0 0,-24 0,47 0,-47 0,0 23,24-23,0 0,24 0,-25 0,1 0,0 0,-24 0,48 0,-48 0</inkml:trace>
  <inkml:trace contextRef="#ctx0" brushRef="#br0" timeOffset="44483">0 0,'0'24,"0"-24,24 24,-24-24,24 0,-24 0,47 0,1 23,0 1,-1-24,1 0,23 0,-23 24,23-24,1 0,-1 0,1 0,-48 0,-1 0,1 0,-24 24,0-24,24 0,0 0,24 0,23-24,0 24,1 0,-24 0,23 0,-23 0,-25 0,1 0,0 0,0 0,24 0,-1 0,25 0,-1 0,-23 0,23 0,1-24,-1 24,1 0,-1 0,1 0,23 0,24 0,-24 0,-23 0,23 0,-24 0,-23 0,0 0,-1-24,-23 24,0 0,-24 0,24-23,0 23,-1 0,1 0,24 0,0 0,23 0,0 0,1 0,-1 0,1 0,-25 0,25 0,-72 0,24 0,0 0,-24 0,47 0,-23 0,0 0,23 0,1 0,24 0,-1 0,-23 0,-25 0,1 0,24 0,0 0,-48 0,47 0,-47 0,24 0,-24 0</inkml:trace>
  <inkml:trace contextRef="#ctx0" brushRef="#br0" timeOffset="48765">48 95,'0'0,"23"0,-23 0,24 0,24 0,0 0,-1 0,25 0,-1 0,24 0,-23 0,23 0,-47 0,23 0,-23 0,0 0,-1 0,-47 0,24 0,0 0,0 0,-24 0,23 0,-23 0,24 0,-24 0,24 0,-24 0,48 0,-24 0,23 0,25 0,-1 0,1 0,-1 0,24 0,1 0,-25 0,24 0,1 0,-25 0,24 0,-23 0,-1 0,1 0,-1 0,24 0,-23 0,23 0,0 0,-47 0,47 0,25 0,-49 0,24 0,1 0,-25 0,24 0,-47 0,23 0,-23 0,0 0,-25 0,1 0,0 0,0 0,-24 0,24 0,-24 0,24 0,-1 0,1 0,24 0,-1 0,1 0,0 0,-24 0,-1 0,1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0-01-03T06:01:33.9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0,'0'0,"23"0,-23 0,24 0,24 0,-24 0,-1 0,1 0,24 0,-24 0,0 0,23 0,1 0,-24 0,-1 0,25 0,0 0,-25 0,1 0,24 0,-48 0,24 13,-1-13,-23 0,24 0,0 0,-24 0,24 0,-24 0,24 0,-24 0,47 0,-23 0,0 0,0 0,-1 0,1 0,0 0,-24 0,24 0,0 0,-24 0,24 0,-1 0,1 0,0 0,24 0,-1 0,-23 0,24 0,-25 0,25 0,-48 0,24 0,0 0,-1 0,-23 0,24 0,0 0,-24 0,24 0,0 0,-1 0,-23 0,48 0,-24 0,0 0,0 0,-1 0,1 0,24 0,-24 0,-24 0,23 13,1-13,0 0,-24 0,24 0,-24 0,47 0,-23 0,24 0,23 0,-23 0,-1 0,1 0,23 0,-47 0,0 0,0 0,-24 0,24 0,-24 0,24 0,-1 0,1 0,24 0,23 0,-23 0,23 0,1 0,-25 0,-23 0,24 0,23 0,-23 0,-1 0,1 0,0 0,-1 0,25 0,-1 0,24 0,-47 0,47 0,-24 0,1 0,-1 0,1 0,-1 0,1 0,23 0,-48 0,49 0,-25 0,1 0,-72 0,23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9655B-005F-40D8-BE4F-619A10BF05DD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73318-1309-42AC-8045-5EB74B791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4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6521D-DFEC-46EF-AB44-6A9DFB0415B2}" type="slidenum">
              <a:rPr lang="en-US"/>
              <a:pPr/>
              <a:t>5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3114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1F564-089B-4F48-ACB2-718264FE2530}" type="slidenum">
              <a:rPr lang="en-US"/>
              <a:pPr/>
              <a:t>18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0228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14735-8FAD-4E63-8A3A-EBECDA270AF0}" type="slidenum">
              <a:rPr lang="en-US"/>
              <a:pPr/>
              <a:t>20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2852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0BCBE2-71F8-4AFD-9674-4061B8091E53}" type="slidenum">
              <a:rPr lang="en-US"/>
              <a:pPr/>
              <a:t>21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6950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99D74-F264-43E5-9E64-44DAA06B7F6D}" type="slidenum">
              <a:rPr lang="en-US"/>
              <a:pPr/>
              <a:t>22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48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053F1-DBBF-419F-B592-1F0522E1626F}" type="slidenum">
              <a:rPr lang="en-US"/>
              <a:pPr/>
              <a:t>23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5716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AB0B2-0093-4284-A7AA-459142721D7F}" type="slidenum">
              <a:rPr lang="en-US"/>
              <a:pPr/>
              <a:t>24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1172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2E80A-8693-48A6-863E-3F855F738939}" type="slidenum">
              <a:rPr lang="en-US"/>
              <a:pPr/>
              <a:t>26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2341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EC7BF-D85B-432C-A3D2-26EF77614D0E}" type="slidenum">
              <a:rPr lang="en-US"/>
              <a:pPr/>
              <a:t>27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6285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0FDF5-CD85-4251-9277-BB86A2DE8EC3}" type="slidenum">
              <a:rPr lang="en-US"/>
              <a:pPr/>
              <a:t>28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3758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2928E-1930-453E-BBEF-51B44A8F0B79}" type="slidenum">
              <a:rPr lang="en-US"/>
              <a:pPr/>
              <a:t>29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635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A1B4F-4F62-4475-B15D-353AC0B285BE}" type="slidenum">
              <a:rPr lang="en-US"/>
              <a:pPr/>
              <a:t>7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3441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01" tIns="44151" rIns="88301" bIns="44151" anchor="b"/>
          <a:lstStyle/>
          <a:p>
            <a:pPr algn="r" defTabSz="882650"/>
            <a:fld id="{ABDA30F2-CF32-4589-9EAA-734237B84705}" type="slidenum">
              <a:rPr lang="en-US" sz="1200">
                <a:latin typeface="Calibri" pitchFamily="34" charset="0"/>
              </a:rPr>
              <a:pPr algn="r" defTabSz="882650"/>
              <a:t>30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301" tIns="44151" rIns="88301" bIns="44151">
            <a:normAutofit fontScale="92500"/>
          </a:bodyPr>
          <a:lstStyle/>
          <a:p>
            <a:pPr>
              <a:defRPr/>
            </a:pPr>
            <a:r>
              <a:rPr lang="en-GB" smtClean="0">
                <a:latin typeface="Arial" charset="0"/>
              </a:rPr>
              <a:t>Goal Establish new criteria for classifying early RA Phase I RA patient data from</a:t>
            </a:r>
          </a:p>
          <a:p>
            <a:pPr>
              <a:defRPr/>
            </a:pPr>
            <a:r>
              <a:rPr lang="en-GB" smtClean="0">
                <a:latin typeface="Arial" charset="0"/>
              </a:rPr>
              <a:t>cohorts. Analyzed at start of MTX. Factor analysis developed 4 discreet domains:</a:t>
            </a:r>
          </a:p>
          <a:p>
            <a:pPr>
              <a:defRPr/>
            </a:pPr>
            <a:r>
              <a:rPr lang="en-GB" smtClean="0">
                <a:latin typeface="Arial" charset="0"/>
              </a:rPr>
              <a:t>serology, acute phase reactants, joint involvement and distribution, duration of</a:t>
            </a:r>
          </a:p>
          <a:p>
            <a:pPr>
              <a:defRPr/>
            </a:pPr>
            <a:r>
              <a:rPr lang="en-GB" smtClean="0">
                <a:latin typeface="Arial" charset="0"/>
              </a:rPr>
              <a:t>arthritis</a:t>
            </a:r>
          </a:p>
          <a:p>
            <a:pPr>
              <a:defRPr/>
            </a:pPr>
            <a:r>
              <a:rPr lang="en-GB" smtClean="0">
                <a:latin typeface="Arial" charset="0"/>
              </a:rPr>
              <a:t>Phase 2:</a:t>
            </a:r>
          </a:p>
          <a:p>
            <a:pPr>
              <a:defRPr/>
            </a:pPr>
            <a:r>
              <a:rPr lang="en-GB" smtClean="0">
                <a:latin typeface="Arial" charset="0"/>
              </a:rPr>
              <a:t>32 European and USA Rheumatologists, used consensus methodology to refine</a:t>
            </a:r>
          </a:p>
          <a:p>
            <a:pPr>
              <a:defRPr/>
            </a:pPr>
            <a:r>
              <a:rPr lang="en-GB" smtClean="0">
                <a:latin typeface="Arial" charset="0"/>
              </a:rPr>
              <a:t>factors / approach from phase I, using actual patient vignettes.</a:t>
            </a:r>
          </a:p>
          <a:p>
            <a:pPr>
              <a:defRPr/>
            </a:pPr>
            <a:r>
              <a:rPr lang="en-GB" b="1" smtClean="0">
                <a:latin typeface="Arial" charset="0"/>
              </a:rPr>
              <a:t>Criteria:</a:t>
            </a:r>
          </a:p>
          <a:p>
            <a:pPr>
              <a:defRPr/>
            </a:pPr>
            <a:r>
              <a:rPr lang="en-GB" smtClean="0">
                <a:latin typeface="Arial" charset="0"/>
              </a:rPr>
              <a:t>2 considered essential</a:t>
            </a:r>
          </a:p>
          <a:p>
            <a:pPr>
              <a:defRPr/>
            </a:pPr>
            <a:r>
              <a:rPr lang="en-GB" smtClean="0">
                <a:latin typeface="Arial" charset="0"/>
              </a:rPr>
              <a:t>evidence of synovitis</a:t>
            </a:r>
          </a:p>
          <a:p>
            <a:pPr>
              <a:defRPr/>
            </a:pPr>
            <a:r>
              <a:rPr lang="en-GB" smtClean="0">
                <a:latin typeface="Arial" charset="0"/>
              </a:rPr>
              <a:t>lack of other disease to explain findings</a:t>
            </a:r>
          </a:p>
          <a:p>
            <a:pPr>
              <a:defRPr/>
            </a:pPr>
            <a:r>
              <a:rPr lang="en-GB" smtClean="0">
                <a:latin typeface="Arial" charset="0"/>
              </a:rPr>
              <a:t>Patients with typical erosions would be classified as having RA.</a:t>
            </a:r>
          </a:p>
          <a:p>
            <a:pPr>
              <a:defRPr/>
            </a:pPr>
            <a:r>
              <a:rPr lang="en-GB" smtClean="0">
                <a:latin typeface="Arial" charset="0"/>
              </a:rPr>
              <a:t>4 other factors can also help lead to a diagnosis of RA:</a:t>
            </a:r>
          </a:p>
          <a:p>
            <a:pPr>
              <a:defRPr/>
            </a:pPr>
            <a:r>
              <a:rPr lang="en-GB" smtClean="0">
                <a:latin typeface="Arial" charset="0"/>
              </a:rPr>
              <a:t>pattern of involved joints (number, size, symmetry – 6 different groupings)</a:t>
            </a:r>
          </a:p>
          <a:p>
            <a:pPr>
              <a:defRPr/>
            </a:pPr>
            <a:r>
              <a:rPr lang="en-GB" smtClean="0">
                <a:latin typeface="Arial" charset="0"/>
              </a:rPr>
              <a:t>serology (either RF / anti-CCP; discussions ongoing about titer and cutoffs)</a:t>
            </a:r>
          </a:p>
          <a:p>
            <a:pPr>
              <a:defRPr/>
            </a:pPr>
            <a:r>
              <a:rPr lang="en-GB" smtClean="0">
                <a:latin typeface="Arial" charset="0"/>
              </a:rPr>
              <a:t>duration of arthritis (6 weeks as key cutoff point)</a:t>
            </a:r>
          </a:p>
          <a:p>
            <a:pPr>
              <a:defRPr/>
            </a:pPr>
            <a:r>
              <a:rPr lang="en-GB" smtClean="0">
                <a:latin typeface="Arial" charset="0"/>
              </a:rPr>
              <a:t>acute phase reactants (ESR / CRP &gt; normal -local lab)</a:t>
            </a:r>
          </a:p>
          <a:p>
            <a:pPr>
              <a:defRPr/>
            </a:pPr>
            <a:r>
              <a:rPr lang="en-GB" smtClean="0">
                <a:latin typeface="Arial" charset="0"/>
              </a:rPr>
              <a:t>Final weighted scoring version presented at ACR2009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54B44-7F14-414E-8488-C84517FD28D1}" type="slidenum">
              <a:rPr lang="en-US"/>
              <a:pPr/>
              <a:t>31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5876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CA71A-BC1A-4F94-A197-7F0E7A46AB89}" type="slidenum">
              <a:rPr lang="en-US"/>
              <a:pPr/>
              <a:t>32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0019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13B5C-7914-46AF-9D9D-FDE3CEE851AA}" type="slidenum">
              <a:rPr lang="en-US"/>
              <a:pPr/>
              <a:t>34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7841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27E8A-44FC-4F0F-969B-82E6826D05E1}" type="slidenum">
              <a:rPr lang="en-US"/>
              <a:pPr/>
              <a:t>40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9776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13FFA-244E-40A2-8E55-1B03DB678B2A}" type="slidenum">
              <a:rPr lang="en-US"/>
              <a:pPr/>
              <a:t>45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7453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D337C-8479-4A61-B5B8-BD353A01D0F0}" type="slidenum">
              <a:rPr lang="en-US"/>
              <a:pPr/>
              <a:t>10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35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B5F69-6AE6-410A-BF47-05981B440DF8}" type="slidenum">
              <a:rPr lang="en-US"/>
              <a:pPr/>
              <a:t>11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6990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EE71C-7E33-4396-A971-4466F701FF2F}" type="slidenum">
              <a:rPr lang="en-US"/>
              <a:pPr/>
              <a:t>13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4748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60458-C9E4-449E-92B5-AC179FCCA657}" type="slidenum">
              <a:rPr lang="en-US"/>
              <a:pPr/>
              <a:t>14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0301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4F968-EFD8-4748-943C-1BC07FA72D93}" type="slidenum">
              <a:rPr lang="en-US"/>
              <a:pPr/>
              <a:t>15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6770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C88D5-2EBF-4D09-A736-E42D7CE0CCC0}" type="slidenum">
              <a:rPr lang="en-US"/>
              <a:pPr/>
              <a:t>16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930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8F8F06-60DF-4445-9B0C-F948FBC13A3D}" type="slidenum">
              <a:rPr lang="en-US"/>
              <a:pPr/>
              <a:t>17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461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19697A1-CF7B-4F51-BB43-3B753890C88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468F98-F94C-4316-AD49-43FE004E8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97A1-CF7B-4F51-BB43-3B753890C88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8F98-F94C-4316-AD49-43FE004E8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97A1-CF7B-4F51-BB43-3B753890C88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8F98-F94C-4316-AD49-43FE004E8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F499D-1749-40FA-B4ED-B0D2F642B2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815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9697A1-CF7B-4F51-BB43-3B753890C88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468F98-F94C-4316-AD49-43FE004E84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19697A1-CF7B-4F51-BB43-3B753890C88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468F98-F94C-4316-AD49-43FE004E8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97A1-CF7B-4F51-BB43-3B753890C88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8F98-F94C-4316-AD49-43FE004E84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97A1-CF7B-4F51-BB43-3B753890C88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8F98-F94C-4316-AD49-43FE004E84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9697A1-CF7B-4F51-BB43-3B753890C88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468F98-F94C-4316-AD49-43FE004E84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97A1-CF7B-4F51-BB43-3B753890C88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8F98-F94C-4316-AD49-43FE004E8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9697A1-CF7B-4F51-BB43-3B753890C88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468F98-F94C-4316-AD49-43FE004E84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9697A1-CF7B-4F51-BB43-3B753890C88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468F98-F94C-4316-AD49-43FE004E84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9697A1-CF7B-4F51-BB43-3B753890C88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468F98-F94C-4316-AD49-43FE004E8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3.emf"/><Relationship Id="rId4" Type="http://schemas.openxmlformats.org/officeDocument/2006/relationships/customXml" Target="../ink/ink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1340768"/>
            <a:ext cx="7056784" cy="189436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</a:t>
            </a:r>
            <a:r>
              <a:rPr sz="4400" dirty="0" smtClean="0">
                <a:solidFill>
                  <a:srgbClr val="FF0000"/>
                </a:solidFill>
              </a:rPr>
              <a:t>pproach </a:t>
            </a:r>
            <a:r>
              <a:rPr sz="4400" dirty="0" smtClean="0"/>
              <a:t>to arthritis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3808" y="5018562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DR.AFSAR SAYEEDA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MRCP,FRCP(UK)</a:t>
            </a:r>
          </a:p>
          <a:p>
            <a:r>
              <a:rPr lang="en-US" dirty="0" smtClean="0"/>
              <a:t>CONSULTANT &amp; HEAD,CTU</a:t>
            </a:r>
          </a:p>
          <a:p>
            <a:r>
              <a:rPr lang="en-US" dirty="0" smtClean="0"/>
              <a:t>DEPT OF MEDICINE, KKUH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dirty="0">
                <a:solidFill>
                  <a:srgbClr val="FF0000"/>
                </a:solidFill>
              </a:rPr>
              <a:t>Chronology</a:t>
            </a:r>
            <a:r>
              <a:rPr lang="en-US" sz="3600" b="1" i="1" dirty="0"/>
              <a:t> of complaints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UcPeriod"/>
            </a:pPr>
            <a:r>
              <a:rPr lang="en-US" sz="1600" b="1" dirty="0"/>
              <a:t>ONSET</a:t>
            </a:r>
            <a:r>
              <a:rPr lang="en-US" sz="1800" dirty="0"/>
              <a:t>-      </a:t>
            </a:r>
            <a:r>
              <a:rPr lang="en-US" sz="1600" b="1" dirty="0"/>
              <a:t>acute-    &lt; 6 wks  </a:t>
            </a:r>
            <a:r>
              <a:rPr lang="en-US" sz="1600" b="1" dirty="0" err="1" smtClean="0"/>
              <a:t>eg.infectious</a:t>
            </a:r>
            <a:r>
              <a:rPr lang="en-US" sz="1600" b="1" dirty="0" smtClean="0"/>
              <a:t>  arthritis</a:t>
            </a:r>
            <a:endParaRPr lang="en-US" sz="1600" b="1" dirty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1600" b="1" dirty="0"/>
              <a:t>                                                                 crystal </a:t>
            </a:r>
            <a:r>
              <a:rPr lang="en-US" sz="1600" b="1" dirty="0" err="1" smtClean="0"/>
              <a:t>arthropathy</a:t>
            </a:r>
            <a:endParaRPr lang="en-US" sz="1600" b="1" dirty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1600" b="1" dirty="0"/>
              <a:t>                                                                 reactive arthritis. 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1600" b="1" dirty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1600" b="1" dirty="0"/>
              <a:t>                           Chronic - &gt;6 wks </a:t>
            </a:r>
            <a:r>
              <a:rPr lang="en-US" sz="1600" b="1" dirty="0" err="1"/>
              <a:t>eg</a:t>
            </a:r>
            <a:r>
              <a:rPr lang="en-US" sz="1600" b="1" dirty="0"/>
              <a:t>. </a:t>
            </a:r>
            <a:r>
              <a:rPr lang="en-US" sz="1600" b="1" dirty="0" smtClean="0"/>
              <a:t>Non </a:t>
            </a:r>
            <a:r>
              <a:rPr lang="en-US" sz="1600" b="1" dirty="0" err="1" smtClean="0"/>
              <a:t>inflamatory</a:t>
            </a:r>
            <a:r>
              <a:rPr lang="en-US" sz="1600" b="1" dirty="0" smtClean="0"/>
              <a:t> </a:t>
            </a:r>
            <a:r>
              <a:rPr lang="en-US" sz="1600" b="1" dirty="0"/>
              <a:t>arthritis  </a:t>
            </a:r>
            <a:r>
              <a:rPr lang="en-US" sz="1600" b="1" dirty="0" smtClean="0"/>
              <a:t>(OA)</a:t>
            </a:r>
            <a:endParaRPr lang="en-US" sz="1600" b="1" dirty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1600" b="1" dirty="0"/>
              <a:t>                                                                </a:t>
            </a:r>
            <a:r>
              <a:rPr lang="en-US" sz="1600" b="1" dirty="0" smtClean="0"/>
              <a:t>Inflammatory arthritis(RA)</a:t>
            </a:r>
            <a:endParaRPr lang="en-US" sz="1600" b="1" dirty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1600" b="1" dirty="0"/>
              <a:t>                                                                               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1600" b="1" dirty="0"/>
              <a:t>                                                                Fibromyalgia.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1600" b="1" dirty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1600" b="1" dirty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UcPeriod" startAt="2"/>
            </a:pPr>
            <a:r>
              <a:rPr lang="en-US" sz="1600" b="1" dirty="0"/>
              <a:t>EVOLUTION</a:t>
            </a:r>
            <a:r>
              <a:rPr lang="en-US" sz="1200" dirty="0"/>
              <a:t> – </a:t>
            </a:r>
            <a:r>
              <a:rPr lang="en-US" sz="1200" dirty="0" smtClean="0"/>
              <a:t>  </a:t>
            </a:r>
            <a:r>
              <a:rPr lang="en-US" sz="1600" b="1" dirty="0"/>
              <a:t>chronic </a:t>
            </a:r>
            <a:r>
              <a:rPr lang="en-US" sz="1600" b="1" dirty="0" err="1"/>
              <a:t>eg.OA</a:t>
            </a:r>
            <a:endParaRPr lang="en-US" sz="1600" b="1" dirty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1600" b="1" dirty="0"/>
              <a:t> 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1600" b="1" dirty="0"/>
              <a:t>                                </a:t>
            </a:r>
            <a:r>
              <a:rPr lang="en-US" sz="1600" b="1" dirty="0" smtClean="0"/>
              <a:t>       </a:t>
            </a:r>
            <a:r>
              <a:rPr lang="en-US" sz="1600" b="1" dirty="0"/>
              <a:t>intermittent </a:t>
            </a:r>
            <a:r>
              <a:rPr lang="en-US" sz="1600" b="1" dirty="0" err="1"/>
              <a:t>eg</a:t>
            </a:r>
            <a:r>
              <a:rPr lang="en-US" sz="1600" b="1" dirty="0"/>
              <a:t>. Crystal / </a:t>
            </a:r>
            <a:r>
              <a:rPr lang="en-US" sz="1600" b="1" dirty="0" err="1"/>
              <a:t>lymes</a:t>
            </a:r>
            <a:r>
              <a:rPr lang="en-US" sz="1600" b="1" dirty="0"/>
              <a:t> arthritis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1600" b="1" dirty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1600" b="1" dirty="0"/>
              <a:t>                               </a:t>
            </a:r>
            <a:r>
              <a:rPr lang="en-US" sz="1600" b="1" dirty="0" smtClean="0"/>
              <a:t>        migratory </a:t>
            </a:r>
            <a:r>
              <a:rPr lang="en-US" sz="1600" b="1" dirty="0"/>
              <a:t>arthritis </a:t>
            </a:r>
            <a:r>
              <a:rPr lang="en-US" sz="1600" b="1" dirty="0" err="1"/>
              <a:t>eg.Rheumaticfever</a:t>
            </a:r>
            <a:r>
              <a:rPr lang="en-US" sz="1600" b="1" dirty="0"/>
              <a:t>,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1600" b="1" dirty="0"/>
              <a:t>                                                                      </a:t>
            </a:r>
            <a:r>
              <a:rPr lang="en-US" sz="1600" b="1" dirty="0" smtClean="0"/>
              <a:t>     </a:t>
            </a:r>
            <a:endParaRPr lang="en-US" sz="1600" b="1" dirty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1600" dirty="0"/>
              <a:t>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dirty="0">
                <a:solidFill>
                  <a:srgbClr val="FF0000"/>
                </a:solidFill>
              </a:rPr>
              <a:t>Chronology</a:t>
            </a:r>
            <a:r>
              <a:rPr lang="en-US" sz="3600" b="1" i="1" dirty="0"/>
              <a:t> of complaints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2800" b="1" dirty="0"/>
              <a:t>C. Extent of </a:t>
            </a:r>
            <a:r>
              <a:rPr lang="en-US" sz="2800" b="1" dirty="0" err="1"/>
              <a:t>articular</a:t>
            </a:r>
            <a:r>
              <a:rPr lang="en-US" sz="2800" b="1" dirty="0"/>
              <a:t> involvement</a:t>
            </a:r>
            <a:r>
              <a:rPr lang="en-US" dirty="0"/>
              <a:t> 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               </a:t>
            </a:r>
            <a:r>
              <a:rPr lang="en-US" sz="1800" b="1" dirty="0"/>
              <a:t>- </a:t>
            </a:r>
            <a:r>
              <a:rPr lang="en-US" sz="1800" b="1" dirty="0" err="1"/>
              <a:t>Monoarticular</a:t>
            </a:r>
            <a:r>
              <a:rPr lang="en-US" sz="1800" b="1" dirty="0"/>
              <a:t> (one joint involved)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1800" b="1" dirty="0"/>
              <a:t>                  </a:t>
            </a:r>
            <a:r>
              <a:rPr lang="en-US" sz="1800" b="1" dirty="0" smtClean="0"/>
              <a:t> </a:t>
            </a:r>
            <a:r>
              <a:rPr lang="en-US" sz="1800" b="1" dirty="0"/>
              <a:t>- </a:t>
            </a:r>
            <a:r>
              <a:rPr lang="en-US" sz="1800" b="1" dirty="0" err="1"/>
              <a:t>Oligo</a:t>
            </a:r>
            <a:r>
              <a:rPr lang="en-US" sz="1800" b="1" dirty="0"/>
              <a:t> or </a:t>
            </a:r>
            <a:r>
              <a:rPr lang="en-US" sz="1800" b="1" dirty="0" err="1"/>
              <a:t>pauciarticular</a:t>
            </a:r>
            <a:r>
              <a:rPr lang="en-US" sz="1800" b="1" dirty="0"/>
              <a:t> (two or three </a:t>
            </a:r>
            <a:r>
              <a:rPr lang="en-US" sz="1800" b="1" dirty="0" smtClean="0"/>
              <a:t>joint) </a:t>
            </a:r>
            <a:endParaRPr lang="en-US" sz="1800" b="1" dirty="0"/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1800" b="1" dirty="0"/>
              <a:t>                  </a:t>
            </a:r>
            <a:r>
              <a:rPr lang="en-US" sz="1800" b="1" dirty="0" smtClean="0"/>
              <a:t>  - </a:t>
            </a:r>
            <a:r>
              <a:rPr lang="en-US" sz="1800" b="1" dirty="0" err="1" smtClean="0"/>
              <a:t>Polyarticular</a:t>
            </a:r>
            <a:r>
              <a:rPr lang="en-US" sz="1800" b="1" dirty="0" smtClean="0"/>
              <a:t>  (&gt; 3 joints)                                                         </a:t>
            </a:r>
            <a:endParaRPr lang="en-US" sz="1800" b="1" dirty="0"/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2800" b="1" dirty="0" smtClean="0"/>
              <a:t>D</a:t>
            </a:r>
            <a:r>
              <a:rPr lang="en-US" sz="2800" b="1" dirty="0"/>
              <a:t>. Distribution of joint involvement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/>
              <a:t>                  </a:t>
            </a:r>
            <a:r>
              <a:rPr lang="en-US" sz="1800" b="1" dirty="0"/>
              <a:t>-symmetrical- upper and lower limb </a:t>
            </a:r>
            <a:r>
              <a:rPr lang="en-US" sz="1800" b="1" dirty="0" err="1"/>
              <a:t>eg</a:t>
            </a:r>
            <a:r>
              <a:rPr lang="en-US" sz="1800" b="1" dirty="0"/>
              <a:t>. RA, SLE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endParaRPr lang="en-US" sz="1800" b="1" dirty="0"/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1800" b="1" dirty="0"/>
              <a:t>                     -Asymmetrical-</a:t>
            </a:r>
            <a:r>
              <a:rPr lang="en-US" sz="1800" b="1" dirty="0" err="1"/>
              <a:t>eg</a:t>
            </a:r>
            <a:r>
              <a:rPr lang="en-US" sz="1800" b="1" dirty="0"/>
              <a:t>. psoriatic arthritis,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1800" b="1" dirty="0"/>
              <a:t>                                                     </a:t>
            </a:r>
            <a:r>
              <a:rPr lang="en-US" sz="1800" b="1" dirty="0" err="1" smtClean="0"/>
              <a:t>spondyloarthropathy</a:t>
            </a:r>
            <a:r>
              <a:rPr lang="en-US" sz="1800" b="1" dirty="0"/>
              <a:t>,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1800" b="1" dirty="0"/>
              <a:t>                                                     gout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1800" b="1" dirty="0"/>
              <a:t>                     -Involvement of axial skeletal-</a:t>
            </a:r>
            <a:r>
              <a:rPr lang="en-US" sz="1800" b="1" dirty="0" err="1"/>
              <a:t>eg</a:t>
            </a:r>
            <a:r>
              <a:rPr lang="en-US" sz="1800" b="1" dirty="0"/>
              <a:t> AS, OA,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sz="1800" b="1" dirty="0"/>
              <a:t>                                                         RA(only cervical spine)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6050" y="214290"/>
            <a:ext cx="400052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History and physical examination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929322" y="71435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072066" y="857232"/>
            <a:ext cx="220028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it </a:t>
            </a:r>
            <a:r>
              <a:rPr lang="en-US" dirty="0" err="1" smtClean="0"/>
              <a:t>articular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000496" y="107154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2976" y="785794"/>
            <a:ext cx="285752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Trauma/fracture</a:t>
            </a:r>
          </a:p>
          <a:p>
            <a:pPr algn="ctr"/>
            <a:r>
              <a:rPr lang="en-US" dirty="0" smtClean="0"/>
              <a:t>Soft tissue rheumatism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214810" y="642918"/>
            <a:ext cx="642942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5929322" y="135729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429256" y="1643050"/>
            <a:ext cx="142876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 6 weeks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215074" y="1214422"/>
            <a:ext cx="785818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5" idx="2"/>
          </p:cNvCxnSpPr>
          <p:nvPr/>
        </p:nvCxnSpPr>
        <p:spPr>
          <a:xfrm rot="5400000">
            <a:off x="5965041" y="210739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00694" y="2428868"/>
            <a:ext cx="135732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Chronic 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215074" y="2014534"/>
            <a:ext cx="857256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25" idx="1"/>
          </p:cNvCxnSpPr>
          <p:nvPr/>
        </p:nvCxnSpPr>
        <p:spPr>
          <a:xfrm rot="10800000">
            <a:off x="4643438" y="178592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214678" y="1571612"/>
            <a:ext cx="14287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Acute </a:t>
            </a:r>
            <a:endParaRPr lang="en-US" dirty="0"/>
          </a:p>
        </p:txBody>
      </p:sp>
      <p:cxnSp>
        <p:nvCxnSpPr>
          <p:cNvPr id="54" name="Straight Arrow Connector 53"/>
          <p:cNvCxnSpPr>
            <a:stCxn id="41" idx="1"/>
          </p:cNvCxnSpPr>
          <p:nvPr/>
        </p:nvCxnSpPr>
        <p:spPr>
          <a:xfrm rot="10800000" flipV="1">
            <a:off x="2571736" y="1821644"/>
            <a:ext cx="64294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14282" y="1571612"/>
            <a:ext cx="235745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Infectious </a:t>
            </a:r>
            <a:r>
              <a:rPr lang="en-US" dirty="0" err="1" smtClean="0"/>
              <a:t>arthritris</a:t>
            </a:r>
            <a:endParaRPr lang="en-US" dirty="0" smtClean="0"/>
          </a:p>
          <a:p>
            <a:pPr algn="ctr"/>
            <a:r>
              <a:rPr lang="en-US" dirty="0" smtClean="0"/>
              <a:t>Crystal induced</a:t>
            </a:r>
          </a:p>
          <a:p>
            <a:pPr algn="ctr"/>
            <a:r>
              <a:rPr lang="en-US" dirty="0" smtClean="0"/>
              <a:t>Reactive arthritis</a:t>
            </a:r>
          </a:p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4714876" y="1214422"/>
            <a:ext cx="71438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</a:t>
            </a:r>
            <a:endParaRPr lang="en-US" dirty="0"/>
          </a:p>
        </p:txBody>
      </p:sp>
      <p:cxnSp>
        <p:nvCxnSpPr>
          <p:cNvPr id="61" name="Straight Arrow Connector 60"/>
          <p:cNvCxnSpPr>
            <a:stCxn id="32" idx="2"/>
          </p:cNvCxnSpPr>
          <p:nvPr/>
        </p:nvCxnSpPr>
        <p:spPr>
          <a:xfrm rot="5400000">
            <a:off x="6054339" y="2946796"/>
            <a:ext cx="214316" cy="35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143372" y="3071810"/>
            <a:ext cx="257176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Signs of inflammation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64" idx="3"/>
            <a:endCxn id="69" idx="1"/>
          </p:cNvCxnSpPr>
          <p:nvPr/>
        </p:nvCxnSpPr>
        <p:spPr>
          <a:xfrm>
            <a:off x="6715140" y="3321843"/>
            <a:ext cx="50006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215206" y="2928934"/>
            <a:ext cx="192879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Chronic </a:t>
            </a:r>
            <a:r>
              <a:rPr lang="en-US" dirty="0" err="1" smtClean="0"/>
              <a:t>noninflamatory</a:t>
            </a:r>
            <a:r>
              <a:rPr lang="en-US" dirty="0" smtClean="0"/>
              <a:t> arthritis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6929454" y="4214818"/>
            <a:ext cx="192882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DIP, CMC1,Hip ,Knee joint</a:t>
            </a:r>
            <a:endParaRPr lang="en-US" dirty="0"/>
          </a:p>
        </p:txBody>
      </p:sp>
      <p:cxnSp>
        <p:nvCxnSpPr>
          <p:cNvPr id="74" name="Straight Arrow Connector 73"/>
          <p:cNvCxnSpPr>
            <a:stCxn id="69" idx="2"/>
          </p:cNvCxnSpPr>
          <p:nvPr/>
        </p:nvCxnSpPr>
        <p:spPr>
          <a:xfrm rot="16200000" flipH="1">
            <a:off x="7983156" y="3982636"/>
            <a:ext cx="428630" cy="35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2" idx="1"/>
          </p:cNvCxnSpPr>
          <p:nvPr/>
        </p:nvCxnSpPr>
        <p:spPr>
          <a:xfrm rot="10800000">
            <a:off x="6215074" y="4500571"/>
            <a:ext cx="71438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4500562" y="4286256"/>
            <a:ext cx="162878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osteoarthritis</a:t>
            </a:r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6072198" y="4000504"/>
            <a:ext cx="85725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cxnSp>
        <p:nvCxnSpPr>
          <p:cNvPr id="89" name="Straight Arrow Connector 88"/>
          <p:cNvCxnSpPr>
            <a:stCxn id="72" idx="2"/>
          </p:cNvCxnSpPr>
          <p:nvPr/>
        </p:nvCxnSpPr>
        <p:spPr>
          <a:xfrm rot="16200000" flipH="1">
            <a:off x="7625974" y="5125652"/>
            <a:ext cx="571506" cy="35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7000892" y="5500702"/>
            <a:ext cx="171451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Osteonecrosis</a:t>
            </a:r>
            <a:endParaRPr lang="en-US" dirty="0" smtClean="0"/>
          </a:p>
          <a:p>
            <a:pPr algn="ctr"/>
            <a:r>
              <a:rPr lang="en-US" dirty="0" err="1" smtClean="0"/>
              <a:t>Charcots</a:t>
            </a:r>
            <a:r>
              <a:rPr lang="en-US" dirty="0" smtClean="0"/>
              <a:t> joint</a:t>
            </a: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8001024" y="5000636"/>
            <a:ext cx="642942" cy="342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95" name="Straight Arrow Connector 94"/>
          <p:cNvCxnSpPr>
            <a:stCxn id="64" idx="1"/>
          </p:cNvCxnSpPr>
          <p:nvPr/>
        </p:nvCxnSpPr>
        <p:spPr>
          <a:xfrm rot="10800000">
            <a:off x="3143240" y="3286125"/>
            <a:ext cx="100013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3357554" y="2857496"/>
            <a:ext cx="78581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1214414" y="2928934"/>
            <a:ext cx="192879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Chronic inflammatory arthritis</a:t>
            </a:r>
            <a:endParaRPr lang="en-US" dirty="0"/>
          </a:p>
        </p:txBody>
      </p:sp>
      <p:cxnSp>
        <p:nvCxnSpPr>
          <p:cNvPr id="102" name="Straight Arrow Connector 101"/>
          <p:cNvCxnSpPr>
            <a:stCxn id="100" idx="2"/>
          </p:cNvCxnSpPr>
          <p:nvPr/>
        </p:nvCxnSpPr>
        <p:spPr>
          <a:xfrm rot="16200000" flipH="1">
            <a:off x="2018082" y="3946918"/>
            <a:ext cx="357192" cy="35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1214414" y="4143380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Joints involved</a:t>
            </a:r>
            <a:endParaRPr lang="en-US" dirty="0"/>
          </a:p>
        </p:txBody>
      </p:sp>
      <p:cxnSp>
        <p:nvCxnSpPr>
          <p:cNvPr id="107" name="Elbow Connector 106"/>
          <p:cNvCxnSpPr/>
          <p:nvPr/>
        </p:nvCxnSpPr>
        <p:spPr>
          <a:xfrm rot="5400000">
            <a:off x="1214414" y="4429132"/>
            <a:ext cx="642942" cy="6429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500034" y="4500570"/>
            <a:ext cx="71438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1-3</a:t>
            </a:r>
            <a:endParaRPr lang="en-US" sz="1600" dirty="0"/>
          </a:p>
        </p:txBody>
      </p:sp>
      <p:sp>
        <p:nvSpPr>
          <p:cNvPr id="117" name="Rectangle 116"/>
          <p:cNvSpPr/>
          <p:nvPr/>
        </p:nvSpPr>
        <p:spPr>
          <a:xfrm>
            <a:off x="214282" y="5072074"/>
            <a:ext cx="171451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Psoriatic </a:t>
            </a:r>
          </a:p>
          <a:p>
            <a:pPr algn="ctr"/>
            <a:r>
              <a:rPr lang="en-US" dirty="0" err="1" smtClean="0"/>
              <a:t>Pauci</a:t>
            </a:r>
            <a:r>
              <a:rPr lang="en-US" dirty="0" smtClean="0"/>
              <a:t> JA</a:t>
            </a:r>
            <a:endParaRPr lang="en-US" dirty="0"/>
          </a:p>
        </p:txBody>
      </p:sp>
      <p:cxnSp>
        <p:nvCxnSpPr>
          <p:cNvPr id="119" name="Elbow Connector 118"/>
          <p:cNvCxnSpPr/>
          <p:nvPr/>
        </p:nvCxnSpPr>
        <p:spPr>
          <a:xfrm rot="16200000" flipH="1">
            <a:off x="2143108" y="4429132"/>
            <a:ext cx="785818" cy="785818"/>
          </a:xfrm>
          <a:prstGeom prst="bentConnector3">
            <a:avLst>
              <a:gd name="adj1" fmla="val 4046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2214546" y="5214950"/>
            <a:ext cx="157163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symmetrical</a:t>
            </a:r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3000364" y="4714884"/>
            <a:ext cx="71438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&gt;3</a:t>
            </a:r>
            <a:endParaRPr lang="en-US" sz="1600" dirty="0"/>
          </a:p>
        </p:txBody>
      </p:sp>
      <p:cxnSp>
        <p:nvCxnSpPr>
          <p:cNvPr id="129" name="Straight Arrow Connector 128"/>
          <p:cNvCxnSpPr/>
          <p:nvPr/>
        </p:nvCxnSpPr>
        <p:spPr>
          <a:xfrm rot="5400000">
            <a:off x="2858282" y="5857892"/>
            <a:ext cx="28495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2000232" y="6143644"/>
            <a:ext cx="171451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Psoriatic </a:t>
            </a:r>
          </a:p>
          <a:p>
            <a:pPr algn="ctr"/>
            <a:r>
              <a:rPr lang="en-US" dirty="0" smtClean="0"/>
              <a:t>Reactive </a:t>
            </a:r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2143108" y="5715016"/>
            <a:ext cx="642942" cy="342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136" name="Straight Arrow Connector 135"/>
          <p:cNvCxnSpPr>
            <a:stCxn id="126" idx="3"/>
          </p:cNvCxnSpPr>
          <p:nvPr/>
        </p:nvCxnSpPr>
        <p:spPr>
          <a:xfrm>
            <a:off x="3786182" y="542926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3786182" y="4929198"/>
            <a:ext cx="78581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4643438" y="5072074"/>
            <a:ext cx="142876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PCP,MCP/MTP</a:t>
            </a:r>
            <a:endParaRPr lang="en-US" dirty="0"/>
          </a:p>
        </p:txBody>
      </p:sp>
      <p:cxnSp>
        <p:nvCxnSpPr>
          <p:cNvPr id="142" name="Straight Arrow Connector 141"/>
          <p:cNvCxnSpPr/>
          <p:nvPr/>
        </p:nvCxnSpPr>
        <p:spPr>
          <a:xfrm rot="5400000">
            <a:off x="4608116" y="6107528"/>
            <a:ext cx="50006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/>
          <p:cNvSpPr/>
          <p:nvPr/>
        </p:nvSpPr>
        <p:spPr>
          <a:xfrm>
            <a:off x="4000496" y="5857892"/>
            <a:ext cx="78581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4000496" y="6357958"/>
            <a:ext cx="1485904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Rheumatoid</a:t>
            </a:r>
            <a:endParaRPr lang="en-US" dirty="0"/>
          </a:p>
        </p:txBody>
      </p:sp>
      <p:cxnSp>
        <p:nvCxnSpPr>
          <p:cNvPr id="151" name="Elbow Connector 150"/>
          <p:cNvCxnSpPr/>
          <p:nvPr/>
        </p:nvCxnSpPr>
        <p:spPr>
          <a:xfrm rot="16200000" flipH="1">
            <a:off x="5965041" y="5536421"/>
            <a:ext cx="928694" cy="571504"/>
          </a:xfrm>
          <a:prstGeom prst="bentConnector3">
            <a:avLst>
              <a:gd name="adj1" fmla="val -3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6143636" y="4929198"/>
            <a:ext cx="642942" cy="342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59" name="Rectangle 158"/>
          <p:cNvSpPr/>
          <p:nvPr/>
        </p:nvSpPr>
        <p:spPr>
          <a:xfrm>
            <a:off x="5786446" y="6286520"/>
            <a:ext cx="228601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SLE/Scleroderma</a:t>
            </a:r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643702" y="2928934"/>
            <a:ext cx="571504" cy="271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25" grpId="0" animBg="1"/>
      <p:bldP spid="27" grpId="0" animBg="1"/>
      <p:bldP spid="32" grpId="0" animBg="1"/>
      <p:bldP spid="34" grpId="0" animBg="1"/>
      <p:bldP spid="41" grpId="0" animBg="1"/>
      <p:bldP spid="58" grpId="0" animBg="1"/>
      <p:bldP spid="59" grpId="0" animBg="1"/>
      <p:bldP spid="64" grpId="0" animBg="1"/>
      <p:bldP spid="69" grpId="0" animBg="1"/>
      <p:bldP spid="72" grpId="0" animBg="1"/>
      <p:bldP spid="82" grpId="0" animBg="1"/>
      <p:bldP spid="85" grpId="0" animBg="1"/>
      <p:bldP spid="92" grpId="0" animBg="1"/>
      <p:bldP spid="93" grpId="0" animBg="1"/>
      <p:bldP spid="98" grpId="0" animBg="1"/>
      <p:bldP spid="100" grpId="0" animBg="1"/>
      <p:bldP spid="105" grpId="0" animBg="1"/>
      <p:bldP spid="116" grpId="0" animBg="1"/>
      <p:bldP spid="117" grpId="0" animBg="1"/>
      <p:bldP spid="126" grpId="0" animBg="1"/>
      <p:bldP spid="127" grpId="0" animBg="1"/>
      <p:bldP spid="133" grpId="0" animBg="1"/>
      <p:bldP spid="134" grpId="0" animBg="1"/>
      <p:bldP spid="139" grpId="0" animBg="1"/>
      <p:bldP spid="141" grpId="0" animBg="1"/>
      <p:bldP spid="144" grpId="0" animBg="1"/>
      <p:bldP spid="145" grpId="0" animBg="1"/>
      <p:bldP spid="157" grpId="0" animBg="1"/>
      <p:bldP spid="159" grpId="0" animBg="1"/>
      <p:bldP spid="1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016000"/>
          </a:xfrm>
        </p:spPr>
        <p:txBody>
          <a:bodyPr/>
          <a:lstStyle/>
          <a:p>
            <a:r>
              <a:rPr lang="en-US" sz="2800" b="1" i="1" dirty="0" err="1" smtClean="0">
                <a:solidFill>
                  <a:srgbClr val="FF0000"/>
                </a:solidFill>
              </a:rPr>
              <a:t>CAUSES:Mono</a:t>
            </a:r>
            <a:r>
              <a:rPr lang="en-US" sz="2800" b="1" i="1" dirty="0" smtClean="0">
                <a:solidFill>
                  <a:srgbClr val="FF0000"/>
                </a:solidFill>
              </a:rPr>
              <a:t>/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oligo</a:t>
            </a:r>
            <a:r>
              <a:rPr lang="en-US" sz="2800" b="1" i="1" dirty="0" smtClean="0">
                <a:solidFill>
                  <a:srgbClr val="FF0000"/>
                </a:solidFill>
              </a:rPr>
              <a:t> arthritis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268413"/>
            <a:ext cx="8229600" cy="54006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 b="1" dirty="0"/>
              <a:t>Septic </a:t>
            </a:r>
            <a:r>
              <a:rPr lang="en-US" sz="1800" b="1" dirty="0" smtClean="0"/>
              <a:t>Arthritis–</a:t>
            </a:r>
            <a:r>
              <a:rPr lang="en-US" sz="1800" b="1" dirty="0" err="1" smtClean="0"/>
              <a:t>Bacteria,fungal,parasitic</a:t>
            </a:r>
            <a:r>
              <a:rPr lang="en-US" sz="1800" b="1" dirty="0" smtClean="0"/>
              <a:t> arthritis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z="1800" b="1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1800" b="1" dirty="0"/>
              <a:t>Internal derangement or trauma –Meniscus Injury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                                                           </a:t>
            </a:r>
            <a:r>
              <a:rPr lang="en-US" sz="1800" b="1" dirty="0" smtClean="0"/>
              <a:t>      </a:t>
            </a:r>
            <a:r>
              <a:rPr lang="en-US" sz="1800" b="1" dirty="0"/>
              <a:t>–Ligament tears </a:t>
            </a:r>
            <a:endParaRPr lang="en-US" sz="18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/>
              <a:t>                                                                 - </a:t>
            </a:r>
            <a:r>
              <a:rPr lang="en-US" sz="1800" b="1" dirty="0" err="1" smtClean="0"/>
              <a:t>hemarthrosis</a:t>
            </a:r>
            <a:r>
              <a:rPr lang="en-US" sz="1800" b="1" dirty="0" smtClean="0"/>
              <a:t> </a:t>
            </a:r>
            <a:endParaRPr lang="en-US" sz="1800" b="1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b="1" dirty="0" smtClean="0"/>
              <a:t> </a:t>
            </a:r>
            <a:r>
              <a:rPr lang="en-US" sz="1800" b="1" dirty="0"/>
              <a:t>crystal-induced arthritis </a:t>
            </a:r>
            <a:endParaRPr lang="en-US" sz="1800" b="1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b="1" dirty="0" smtClean="0"/>
              <a:t>Charcot joint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b="1" dirty="0" err="1" smtClean="0"/>
              <a:t>Psoariatic</a:t>
            </a:r>
            <a:r>
              <a:rPr lang="en-US" sz="1800" b="1" dirty="0" smtClean="0"/>
              <a:t>  arthritis</a:t>
            </a:r>
            <a:endParaRPr lang="en-US" sz="1800" b="1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b="1" dirty="0" smtClean="0"/>
              <a:t>Juvenile </a:t>
            </a:r>
            <a:r>
              <a:rPr lang="en-US" sz="1800" b="1" dirty="0"/>
              <a:t>Rheumatoid </a:t>
            </a:r>
            <a:r>
              <a:rPr lang="en-US" sz="1800" b="1" dirty="0" smtClean="0"/>
              <a:t>Arthritis(</a:t>
            </a:r>
            <a:r>
              <a:rPr lang="en-US" sz="1800" b="1" dirty="0" err="1" smtClean="0"/>
              <a:t>pauci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articular</a:t>
            </a:r>
            <a:r>
              <a:rPr lang="en-US" sz="1800" b="1" dirty="0" smtClean="0"/>
              <a:t>)</a:t>
            </a:r>
            <a:endParaRPr lang="en-US" sz="1800" b="1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b="1" dirty="0" smtClean="0"/>
              <a:t>Mono </a:t>
            </a:r>
            <a:r>
              <a:rPr lang="en-US" sz="1800" b="1" dirty="0" err="1" smtClean="0"/>
              <a:t>art.presentation</a:t>
            </a:r>
            <a:r>
              <a:rPr lang="en-US" sz="1800" b="1" dirty="0" smtClean="0"/>
              <a:t> of c/c arthritis</a:t>
            </a:r>
            <a:endParaRPr lang="en-US" sz="1800" b="1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b="1" dirty="0"/>
              <a:t>Ischemic bone (</a:t>
            </a:r>
            <a:r>
              <a:rPr lang="en-US" sz="1800" b="1" dirty="0" err="1"/>
              <a:t>avascular</a:t>
            </a:r>
            <a:r>
              <a:rPr lang="en-US" sz="1800" b="1" dirty="0"/>
              <a:t> </a:t>
            </a:r>
            <a:r>
              <a:rPr lang="en-US" sz="1800" b="1" dirty="0" smtClean="0"/>
              <a:t>necrosis</a:t>
            </a:r>
            <a:endParaRPr lang="en-US" sz="1800" b="1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b="1" dirty="0" err="1"/>
              <a:t>Neoplasms</a:t>
            </a:r>
            <a:r>
              <a:rPr lang="en-US" sz="1800" b="1" dirty="0"/>
              <a:t> </a:t>
            </a:r>
            <a:r>
              <a:rPr lang="en-US" sz="1800" b="1" dirty="0" smtClean="0"/>
              <a:t>–</a:t>
            </a:r>
            <a:r>
              <a:rPr lang="en-US" sz="1800" b="1" dirty="0" err="1" smtClean="0"/>
              <a:t>Villonodularsynovitis</a:t>
            </a:r>
            <a:r>
              <a:rPr lang="en-US" sz="1800" b="1" dirty="0" smtClean="0"/>
              <a:t> </a:t>
            </a:r>
            <a:endParaRPr lang="en-US" sz="1800" b="1" dirty="0"/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1800" b="1" dirty="0" smtClean="0"/>
              <a:t> </a:t>
            </a:r>
            <a:endParaRPr lang="en-US" sz="1800" b="1" dirty="0"/>
          </a:p>
          <a:p>
            <a:pPr>
              <a:lnSpc>
                <a:spcPct val="80000"/>
              </a:lnSpc>
            </a:pP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Septic Arthritis</a:t>
            </a:r>
            <a:r>
              <a:rPr lang="en-US" sz="3600" b="1" dirty="0"/>
              <a:t>: Risk Factors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1571612"/>
            <a:ext cx="8412192" cy="52863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b="1" dirty="0"/>
              <a:t>Prosthetic hip joint.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Prosthetic knee joint. 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r>
              <a:rPr lang="en-US" sz="2000" b="1" dirty="0"/>
              <a:t>Skin Infection.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r>
              <a:rPr lang="en-US" sz="2000" b="1" dirty="0"/>
              <a:t>Joint surgery.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r>
              <a:rPr lang="en-US" sz="2000" b="1" dirty="0"/>
              <a:t>Rheumatoid Arthritis.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r>
              <a:rPr lang="en-US" sz="2000" b="1" dirty="0"/>
              <a:t>Elderly patients over age 80 years old.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Diabetes Mellitus.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r>
              <a:rPr lang="en-US" sz="2000" b="1" dirty="0"/>
              <a:t>Intravenous drug use (unusual joints affected). 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r>
              <a:rPr lang="en-US" sz="2000" b="1" dirty="0"/>
              <a:t>Large vein catheterization (unusual joints affected).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1008063"/>
          </a:xfrm>
        </p:spPr>
        <p:txBody>
          <a:bodyPr/>
          <a:lstStyle/>
          <a:p>
            <a:r>
              <a:rPr lang="en-US" sz="3600" b="1" i="1" dirty="0">
                <a:solidFill>
                  <a:srgbClr val="FF0000"/>
                </a:solidFill>
              </a:rPr>
              <a:t>CAUSES OF SEPTIC ARTHRITIS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 dirty="0"/>
              <a:t>Young sexually active adults </a:t>
            </a:r>
          </a:p>
          <a:p>
            <a:pPr lvl="1">
              <a:buFontTx/>
              <a:buNone/>
            </a:pPr>
            <a:r>
              <a:rPr lang="en-US" sz="2000" b="1" dirty="0"/>
              <a:t>–</a:t>
            </a:r>
            <a:r>
              <a:rPr lang="en-US" sz="2000" b="1" dirty="0" err="1"/>
              <a:t>Neisseria</a:t>
            </a:r>
            <a:r>
              <a:rPr lang="en-US" sz="2000" b="1" dirty="0"/>
              <a:t> </a:t>
            </a:r>
            <a:r>
              <a:rPr lang="en-US" sz="2000" b="1" dirty="0" err="1"/>
              <a:t>gonorrhoeae</a:t>
            </a:r>
            <a:r>
              <a:rPr lang="en-US" sz="2000" b="1" dirty="0"/>
              <a:t> (most</a:t>
            </a:r>
            <a:r>
              <a:rPr lang="en-US" sz="2000" b="1" dirty="0">
                <a:solidFill>
                  <a:srgbClr val="FF0000"/>
                </a:solidFill>
              </a:rPr>
              <a:t> common</a:t>
            </a:r>
            <a:r>
              <a:rPr lang="en-US" sz="2000" b="1" dirty="0"/>
              <a:t>) </a:t>
            </a:r>
          </a:p>
          <a:p>
            <a:pPr lvl="2">
              <a:buFont typeface="Wingdings" pitchFamily="2" charset="2"/>
              <a:buNone/>
            </a:pPr>
            <a:r>
              <a:rPr lang="en-US" sz="2000" b="1" dirty="0"/>
              <a:t>More common in women 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pPr lvl="1">
              <a:buFontTx/>
              <a:buNone/>
            </a:pPr>
            <a:r>
              <a:rPr lang="en-US" sz="2000" b="1" dirty="0"/>
              <a:t>–Staphylococcus </a:t>
            </a:r>
            <a:r>
              <a:rPr lang="en-US" sz="2000" b="1" dirty="0" err="1"/>
              <a:t>aureus</a:t>
            </a:r>
            <a:endParaRPr lang="en-US" sz="2000" b="1" dirty="0"/>
          </a:p>
          <a:p>
            <a:pPr lvl="1">
              <a:buFontTx/>
              <a:buNone/>
            </a:pPr>
            <a:r>
              <a:rPr lang="en-US" sz="2000" b="1" dirty="0"/>
              <a:t>–Streptococcus</a:t>
            </a:r>
          </a:p>
          <a:p>
            <a:pPr>
              <a:buClr>
                <a:schemeClr val="tx1"/>
              </a:buClr>
            </a:pPr>
            <a:r>
              <a:rPr lang="en-US" b="1" dirty="0"/>
              <a:t>Older adults </a:t>
            </a:r>
          </a:p>
          <a:p>
            <a:pPr lvl="1">
              <a:buFontTx/>
              <a:buNone/>
            </a:pPr>
            <a:r>
              <a:rPr lang="en-US" sz="2000" b="1" dirty="0"/>
              <a:t>–Staphylococcus </a:t>
            </a:r>
            <a:r>
              <a:rPr lang="en-US" sz="2000" b="1" dirty="0" err="1"/>
              <a:t>aureus</a:t>
            </a:r>
            <a:r>
              <a:rPr lang="en-US" sz="2000" b="1" dirty="0"/>
              <a:t>(50%) </a:t>
            </a:r>
          </a:p>
          <a:p>
            <a:pPr lvl="1">
              <a:buFontTx/>
              <a:buNone/>
            </a:pPr>
            <a:r>
              <a:rPr lang="en-US" sz="2000" b="1" dirty="0"/>
              <a:t>–Streptococcus species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2000" b="1" dirty="0"/>
              <a:t>      -Gram Negative Bacilli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Signs and Symptoms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b="1" dirty="0"/>
              <a:t>Rapid onset </a:t>
            </a:r>
            <a:r>
              <a:rPr lang="en-US" sz="1800" b="1" dirty="0" err="1">
                <a:solidFill>
                  <a:srgbClr val="FF0000"/>
                </a:solidFill>
              </a:rPr>
              <a:t>monoarticular</a:t>
            </a:r>
            <a:r>
              <a:rPr lang="en-US" sz="1800" b="1" dirty="0"/>
              <a:t> joint inflammation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800" b="1" dirty="0"/>
              <a:t>                </a:t>
            </a:r>
            <a:r>
              <a:rPr lang="en-US" sz="1800" b="1" dirty="0" smtClean="0"/>
              <a:t>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b="1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800" b="1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b="1" dirty="0"/>
              <a:t>Joints affected in bacterial infection 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      –</a:t>
            </a:r>
            <a:r>
              <a:rPr lang="en-US" sz="1800" b="1" dirty="0">
                <a:solidFill>
                  <a:srgbClr val="FF0000"/>
                </a:solidFill>
              </a:rPr>
              <a:t>Septic Knee </a:t>
            </a:r>
            <a:r>
              <a:rPr lang="en-US" sz="1800" b="1" dirty="0"/>
              <a:t>(50% of cases</a:t>
            </a:r>
            <a:r>
              <a:rPr lang="en-US" sz="1800" b="1" dirty="0" smtClean="0"/>
              <a:t>),hip (children), ankle,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/>
              <a:t>        - shoulder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endParaRPr lang="en-US" sz="1800" b="1" dirty="0" smtClean="0"/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endParaRPr lang="en-US" b="1" dirty="0" smtClean="0"/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endParaRPr lang="en-US" sz="1800" b="1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b="1" dirty="0"/>
              <a:t>Joints affected with intravenous Drug Abuse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                 –</a:t>
            </a:r>
            <a:r>
              <a:rPr lang="en-US" sz="1800" b="1" dirty="0" smtClean="0"/>
              <a:t>SI joint, SC </a:t>
            </a:r>
            <a:r>
              <a:rPr lang="en-US" sz="1800" b="1" dirty="0" err="1" smtClean="0"/>
              <a:t>joint.pubic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symphysis,vertebral</a:t>
            </a:r>
            <a:r>
              <a:rPr lang="en-US" sz="1800" b="1" dirty="0" smtClean="0"/>
              <a:t> spaces</a:t>
            </a:r>
            <a:endParaRPr lang="en-US" sz="1800" b="1" dirty="0"/>
          </a:p>
          <a:p>
            <a:pPr>
              <a:lnSpc>
                <a:spcPct val="80000"/>
              </a:lnSpc>
            </a:pP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sz="3600" b="1" i="1" dirty="0">
                <a:solidFill>
                  <a:srgbClr val="FF0000"/>
                </a:solidFill>
              </a:rPr>
              <a:t>Gout: Uric Acid Crystals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 i="1" dirty="0"/>
              <a:t>RISK FACTOR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800" dirty="0"/>
              <a:t>                </a:t>
            </a:r>
            <a:r>
              <a:rPr lang="en-US" sz="2400" b="1" dirty="0"/>
              <a:t>-Obesity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                   -Diabetes Mellitus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                   -</a:t>
            </a:r>
            <a:r>
              <a:rPr lang="en-US" sz="2400" b="1" dirty="0" err="1"/>
              <a:t>Hyperlipidemia</a:t>
            </a:r>
            <a:endParaRPr lang="en-US" sz="24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                   -Hypertension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                   -Atherosclerosis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                   -Alcohol use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                   -</a:t>
            </a:r>
            <a:r>
              <a:rPr lang="en-US" sz="2400" b="1" dirty="0" err="1"/>
              <a:t>Thiazide</a:t>
            </a:r>
            <a:r>
              <a:rPr lang="en-US" sz="2400" b="1" dirty="0"/>
              <a:t> Diuretics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                   -Renal insufficiency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                   -</a:t>
            </a:r>
            <a:r>
              <a:rPr lang="en-US" sz="2400" b="1" dirty="0" err="1" smtClean="0"/>
              <a:t>Myeloproliferativedisease</a:t>
            </a:r>
            <a:endParaRPr lang="en-US" sz="2400" b="1" dirty="0"/>
          </a:p>
        </p:txBody>
      </p:sp>
      <p:pic>
        <p:nvPicPr>
          <p:cNvPr id="3073" name="Picture 1" descr="C:\Users\Dell\Desktop\sarath\XB0CAW9JHX7CALGZ5VCCAO3T9DSCAWJNLZUCA86K3HCCA2QN4ERCA46H5IJCA1W62Y6CA6LQU7TCAB9QLLJCA0J14LVCAOCGBB2CA4OMFM9CA24ZCF0CANTSDOFCALLOPPZCABGQOF0CARN4MTWCA2FKCK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857364"/>
            <a:ext cx="3429024" cy="2571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366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3600" b="1" i="1" dirty="0">
                <a:solidFill>
                  <a:srgbClr val="FF0000"/>
                </a:solidFill>
              </a:rPr>
              <a:t>GOUT</a:t>
            </a:r>
            <a:r>
              <a:rPr lang="en-US" sz="3600" b="1" i="1" dirty="0"/>
              <a:t> :SIGN AND SYMPTOMS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11188" y="1785926"/>
            <a:ext cx="810421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Acute onset of lower extremity joint pain </a:t>
            </a:r>
          </a:p>
          <a:p>
            <a:pPr lvl="1"/>
            <a:r>
              <a:rPr lang="en-US" dirty="0">
                <a:latin typeface="Arial" charset="0"/>
              </a:rPr>
              <a:t>             </a:t>
            </a:r>
            <a:r>
              <a:rPr lang="en-US" b="1" i="1" dirty="0">
                <a:latin typeface="Arial" charset="0"/>
              </a:rPr>
              <a:t>–</a:t>
            </a: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First </a:t>
            </a:r>
            <a:r>
              <a:rPr lang="en-US" b="1" i="1" dirty="0" err="1" smtClean="0">
                <a:solidFill>
                  <a:srgbClr val="FF0000"/>
                </a:solidFill>
                <a:latin typeface="Arial" charset="0"/>
              </a:rPr>
              <a:t>Metatarsophalangeal</a:t>
            </a:r>
            <a:r>
              <a:rPr lang="en-US" b="1" i="1" dirty="0" smtClean="0">
                <a:solidFill>
                  <a:srgbClr val="FF0000"/>
                </a:solidFill>
                <a:latin typeface="Arial" charset="0"/>
              </a:rPr>
              <a:t> joint </a:t>
            </a:r>
            <a:r>
              <a:rPr lang="en-US" b="1" i="1" dirty="0" smtClean="0">
                <a:latin typeface="Arial" charset="0"/>
              </a:rPr>
              <a:t>(great toe)</a:t>
            </a:r>
            <a:r>
              <a:rPr lang="en-US" dirty="0" smtClean="0">
                <a:latin typeface="Arial" charset="0"/>
              </a:rPr>
              <a:t> </a:t>
            </a:r>
          </a:p>
          <a:p>
            <a:pPr lvl="2"/>
            <a:r>
              <a:rPr lang="en-US" dirty="0" smtClean="0">
                <a:latin typeface="Arial" charset="0"/>
              </a:rPr>
              <a:t>       -  Affected in 50% of </a:t>
            </a:r>
            <a:r>
              <a:rPr lang="en-US" dirty="0">
                <a:latin typeface="Arial" charset="0"/>
              </a:rPr>
              <a:t>first gout attacks </a:t>
            </a:r>
          </a:p>
          <a:p>
            <a:pPr lvl="1"/>
            <a:r>
              <a:rPr lang="en-US" dirty="0">
                <a:latin typeface="Arial" charset="0"/>
              </a:rPr>
              <a:t>            </a:t>
            </a:r>
          </a:p>
          <a:p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Arial" charset="0"/>
              </a:rPr>
              <a:t>Fever and chills</a:t>
            </a:r>
          </a:p>
          <a:p>
            <a:pPr>
              <a:buFontTx/>
              <a:buChar char="•"/>
            </a:pPr>
            <a:endParaRPr lang="en-US" dirty="0" smtClean="0"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Arial" charset="0"/>
              </a:rPr>
              <a:t>Joint Inflammation </a:t>
            </a:r>
            <a:r>
              <a:rPr lang="en-US" dirty="0">
                <a:latin typeface="Arial" charset="0"/>
              </a:rPr>
              <a:t>-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Asymmetric </a:t>
            </a:r>
            <a:r>
              <a:rPr lang="en-US" dirty="0">
                <a:latin typeface="Arial" charset="0"/>
              </a:rPr>
              <a:t>joint involvement </a:t>
            </a:r>
          </a:p>
          <a:p>
            <a:pPr lvl="4"/>
            <a:r>
              <a:rPr lang="en-US" dirty="0">
                <a:latin typeface="Arial" charset="0"/>
              </a:rPr>
              <a:t>  - May only involve one side with the first attack </a:t>
            </a:r>
          </a:p>
          <a:p>
            <a:endParaRPr lang="en-US" dirty="0">
              <a:latin typeface="Arial" charset="0"/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5663" y="2322513"/>
              <a:ext cx="4613275" cy="44450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16303" y="2313193"/>
                <a:ext cx="4631996" cy="630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      gouty </a:t>
            </a:r>
            <a:r>
              <a:rPr lang="en-US" dirty="0" smtClean="0"/>
              <a:t>arthritis</a:t>
            </a:r>
            <a:endParaRPr lang="en-US" dirty="0"/>
          </a:p>
        </p:txBody>
      </p:sp>
      <p:pic>
        <p:nvPicPr>
          <p:cNvPr id="68610" name="Picture 2" descr="C:\Users\Dell\Desktop\sarath\KKFCA3V8DP3CA0TB481CARWFCAECAW2PF5ACAZ2F2EXCAYFB09XCAYAU7POCATDZI7FCACZPYNFCAAM30JTCALUUQQYCA721GN4CAM6KUYACAEARRHHCA37F9L1CABPZPXPCALJ7PLHCA56CJQ8CARHILU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5143536" cy="2827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Rheumatological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history and clinical examination   </a:t>
            </a:r>
          </a:p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Inflammatory /non-inflammatory arthritis</a:t>
            </a: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Mono/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Oligo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arthritis</a:t>
            </a:r>
          </a:p>
          <a:p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Polyarthritis</a:t>
            </a:r>
            <a:endParaRPr lang="en-US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Soft tissue rheumatism</a:t>
            </a:r>
          </a:p>
          <a:p>
            <a:r>
              <a:rPr lang="en-US" dirty="0" smtClean="0"/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 investigations</a:t>
            </a:r>
            <a:endParaRPr lang="en-US" dirty="0" smtClean="0"/>
          </a:p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Synovial fluid analysis</a:t>
            </a: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Imaging</a:t>
            </a:r>
          </a:p>
          <a:p>
            <a:pPr>
              <a:buNone/>
            </a:pPr>
            <a:r>
              <a:rPr lang="en-US" dirty="0" smtClean="0"/>
              <a:t>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Gout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89138"/>
            <a:ext cx="3635375" cy="3762375"/>
          </a:xfrm>
          <a:noFill/>
          <a:ln/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924300" y="1700213"/>
            <a:ext cx="4464050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  <a:p>
            <a:r>
              <a:rPr lang="en-US" sz="2800" b="1">
                <a:latin typeface="Arial" charset="0"/>
              </a:rPr>
              <a:t>SynovialFluid</a:t>
            </a:r>
          </a:p>
          <a:p>
            <a:endParaRPr lang="en-US" sz="2800" b="1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Polarizing Microscopy </a:t>
            </a:r>
          </a:p>
          <a:p>
            <a:pPr>
              <a:buFontTx/>
              <a:buChar char="•"/>
            </a:pPr>
            <a:endParaRPr lang="en-US" sz="240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Negatively birefringent Needle </a:t>
            </a:r>
          </a:p>
          <a:p>
            <a:r>
              <a:rPr lang="en-US" sz="2400">
                <a:latin typeface="Arial" charset="0"/>
              </a:rPr>
              <a:t>  shaped Uric Acid crystals</a:t>
            </a:r>
          </a:p>
          <a:p>
            <a:pPr>
              <a:buFontTx/>
              <a:buChar char="•"/>
            </a:pPr>
            <a:endParaRPr lang="en-US" sz="240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 Gram Stain and Culture</a:t>
            </a:r>
          </a:p>
          <a:p>
            <a:r>
              <a:rPr lang="en-US" sz="2400">
                <a:latin typeface="Arial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Rule out Septic Arthritis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                </a:t>
            </a:r>
            <a:r>
              <a:rPr lang="en-US" sz="4000" dirty="0" err="1" smtClean="0"/>
              <a:t>Polyarthritis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060575"/>
            <a:ext cx="68421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22338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Polyarthritis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539750" y="1052513"/>
            <a:ext cx="770413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rial" charset="0"/>
              </a:rPr>
              <a:t>  Acute </a:t>
            </a:r>
            <a:r>
              <a:rPr lang="en-US" sz="2400" dirty="0" err="1">
                <a:latin typeface="Arial" charset="0"/>
              </a:rPr>
              <a:t>Polyarthritis</a:t>
            </a:r>
            <a:r>
              <a:rPr lang="en-US" sz="2000" dirty="0">
                <a:latin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Arial" charset="0"/>
              </a:rPr>
              <a:t>            </a:t>
            </a:r>
            <a:r>
              <a:rPr lang="en-US" sz="2000" dirty="0" smtClean="0">
                <a:latin typeface="Arial" charset="0"/>
              </a:rPr>
              <a:t>     - </a:t>
            </a:r>
            <a:r>
              <a:rPr lang="en-US" sz="2000" dirty="0">
                <a:latin typeface="Arial" charset="0"/>
              </a:rPr>
              <a:t>&lt; 6 wks</a:t>
            </a:r>
          </a:p>
          <a:p>
            <a:r>
              <a:rPr lang="en-US" sz="2400" dirty="0">
                <a:latin typeface="Arial" charset="0"/>
              </a:rPr>
              <a:t>              - </a:t>
            </a:r>
            <a:r>
              <a:rPr lang="en-US" sz="2000" dirty="0">
                <a:latin typeface="Arial" charset="0"/>
              </a:rPr>
              <a:t>Viral 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Arial" charset="0"/>
              </a:rPr>
              <a:t>                 - </a:t>
            </a:r>
            <a:r>
              <a:rPr lang="en-US" sz="2000" dirty="0" err="1" smtClean="0">
                <a:latin typeface="Arial" charset="0"/>
              </a:rPr>
              <a:t>Borrelia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burgdorferi</a:t>
            </a:r>
            <a:r>
              <a:rPr lang="en-US" sz="2000" dirty="0" smtClean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US" sz="2000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rial" charset="0"/>
              </a:rPr>
              <a:t> Chronic </a:t>
            </a:r>
            <a:r>
              <a:rPr lang="en-US" sz="2400" dirty="0" err="1">
                <a:latin typeface="Arial" charset="0"/>
              </a:rPr>
              <a:t>Polyarthritis</a:t>
            </a:r>
            <a:r>
              <a:rPr lang="en-US" sz="2400" dirty="0">
                <a:latin typeface="Arial" charset="0"/>
              </a:rPr>
              <a:t>: </a:t>
            </a:r>
            <a:endParaRPr lang="en-US" sz="2000" dirty="0">
              <a:latin typeface="Arial" charset="0"/>
            </a:endParaRPr>
          </a:p>
          <a:p>
            <a:pPr lvl="1"/>
            <a:r>
              <a:rPr lang="en-US" sz="2000" dirty="0">
                <a:latin typeface="Arial" charset="0"/>
              </a:rPr>
              <a:t>    </a:t>
            </a:r>
            <a:r>
              <a:rPr lang="en-US" sz="2000" dirty="0" smtClean="0">
                <a:latin typeface="Arial" charset="0"/>
              </a:rPr>
              <a:t>      - </a:t>
            </a:r>
            <a:r>
              <a:rPr lang="en-US" sz="2000" dirty="0">
                <a:latin typeface="Arial" charset="0"/>
              </a:rPr>
              <a:t>&gt;6 weeks</a:t>
            </a:r>
          </a:p>
          <a:p>
            <a:pPr lvl="1"/>
            <a:endParaRPr lang="en-US" sz="20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      </a:t>
            </a:r>
            <a:r>
              <a:rPr lang="en-US" sz="2400" dirty="0" smtClean="0">
                <a:latin typeface="Arial" charset="0"/>
              </a:rPr>
              <a:t>   </a:t>
            </a:r>
            <a:r>
              <a:rPr lang="en-US" sz="2000" dirty="0" smtClean="0">
                <a:latin typeface="Arial" charset="0"/>
              </a:rPr>
              <a:t>&lt;</a:t>
            </a:r>
            <a:r>
              <a:rPr lang="en-US" sz="2000" dirty="0">
                <a:latin typeface="Arial" charset="0"/>
              </a:rPr>
              <a:t>6</a:t>
            </a:r>
            <a:r>
              <a:rPr lang="en-US" sz="2000" dirty="0" smtClean="0">
                <a:latin typeface="Arial" charset="0"/>
              </a:rPr>
              <a:t>0yrs </a:t>
            </a:r>
            <a:r>
              <a:rPr lang="en-US" sz="2000" dirty="0">
                <a:latin typeface="Arial" charset="0"/>
              </a:rPr>
              <a:t>age : RA, SLE, psoriatic arthritis, </a:t>
            </a:r>
          </a:p>
          <a:p>
            <a:pPr lvl="1"/>
            <a:r>
              <a:rPr lang="en-US" sz="2000" dirty="0">
                <a:latin typeface="Arial" charset="0"/>
              </a:rPr>
              <a:t>                             </a:t>
            </a:r>
            <a:r>
              <a:rPr lang="en-US" sz="2000" dirty="0" smtClean="0">
                <a:latin typeface="Arial" charset="0"/>
              </a:rPr>
              <a:t>    </a:t>
            </a:r>
            <a:r>
              <a:rPr lang="en-US" sz="2000" dirty="0" err="1" smtClean="0">
                <a:latin typeface="Arial" charset="0"/>
              </a:rPr>
              <a:t>spondyloarthropathies</a:t>
            </a:r>
            <a:endParaRPr lang="en-US" sz="2000" dirty="0">
              <a:latin typeface="Arial" charset="0"/>
            </a:endParaRPr>
          </a:p>
          <a:p>
            <a:pPr lvl="1"/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       </a:t>
            </a:r>
            <a:r>
              <a:rPr lang="en-US" sz="2000" dirty="0" smtClean="0">
                <a:latin typeface="Arial" charset="0"/>
              </a:rPr>
              <a:t>          &gt;60yrs age :  crystal induced, OA </a:t>
            </a: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                            </a:t>
            </a:r>
            <a:r>
              <a:rPr lang="en-US" sz="2000" dirty="0" smtClean="0">
                <a:latin typeface="Arial" charset="0"/>
              </a:rPr>
              <a:t>         </a:t>
            </a: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9125"/>
            <a:ext cx="8229600" cy="798513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Osteoarthritis</a:t>
            </a:r>
            <a:r>
              <a:rPr lang="en-US" sz="4000" b="1" i="1" dirty="0">
                <a:solidFill>
                  <a:schemeClr val="tx1"/>
                </a:solidFill>
              </a:rPr>
              <a:t> </a:t>
            </a: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>
              <a:buClr>
                <a:schemeClr val="tx1"/>
              </a:buClr>
              <a:buFontTx/>
              <a:buChar char="•"/>
            </a:pPr>
            <a:r>
              <a:rPr lang="en-US" b="1" dirty="0"/>
              <a:t>Most common form of arthritis.</a:t>
            </a:r>
          </a:p>
          <a:p>
            <a:pPr lvl="1">
              <a:buClr>
                <a:schemeClr val="tx1"/>
              </a:buClr>
              <a:buFontTx/>
              <a:buNone/>
            </a:pPr>
            <a:endParaRPr lang="en-US" b="1" dirty="0"/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b="1" dirty="0"/>
              <a:t>Associated functional.</a:t>
            </a:r>
          </a:p>
          <a:p>
            <a:pPr lvl="1">
              <a:buClr>
                <a:schemeClr val="tx1"/>
              </a:buClr>
              <a:buFontTx/>
              <a:buChar char="•"/>
            </a:pPr>
            <a:endParaRPr lang="en-US" b="1" dirty="0"/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b="1" dirty="0" smtClean="0"/>
              <a:t>Impairment increases </a:t>
            </a:r>
            <a:r>
              <a:rPr lang="en-US" b="1" dirty="0"/>
              <a:t>with age.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b="1" dirty="0"/>
              <a:t> 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b="1" dirty="0"/>
              <a:t>Prevalence directly increases with age</a:t>
            </a:r>
            <a:r>
              <a:rPr lang="en-US" dirty="0"/>
              <a:t> </a:t>
            </a:r>
          </a:p>
          <a:p>
            <a:pPr lvl="2"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sz="1800" b="1" dirty="0" smtClean="0"/>
              <a:t> </a:t>
            </a:r>
            <a:endParaRPr lang="en-US" sz="1800" b="1" dirty="0"/>
          </a:p>
          <a:p>
            <a:endParaRPr lang="en-US" sz="1800" b="1" dirty="0"/>
          </a:p>
        </p:txBody>
      </p:sp>
      <p:pic>
        <p:nvPicPr>
          <p:cNvPr id="58370" name="Picture 2" descr="C:\Users\Dell\Desktop\sarath\41SCAEYW231CAH4N42HCAX0BA38CAKGK8KYCAPCNTJLCATUFJUJCAGOX5TCCASCCFB8CAMWCUMPCA9M80AACAEKLMWKCA0Z1EY2CA0PKS0ZCA42KCMCCA1X1K4FCAJ2VXHYCAAUMZE7CAPBB4KSCA0735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857232"/>
            <a:ext cx="300039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345362" cy="1439863"/>
          </a:xfrm>
        </p:spPr>
        <p:txBody>
          <a:bodyPr/>
          <a:lstStyle/>
          <a:p>
            <a:r>
              <a:rPr lang="en-US" sz="3600" b="1" i="1" dirty="0">
                <a:solidFill>
                  <a:srgbClr val="FF0000"/>
                </a:solidFill>
              </a:rPr>
              <a:t>PATHOPHYSIOLOGY</a:t>
            </a:r>
            <a:br>
              <a:rPr lang="en-US" sz="3600" b="1" i="1" dirty="0">
                <a:solidFill>
                  <a:srgbClr val="FF0000"/>
                </a:solidFill>
              </a:rPr>
            </a:b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b="1" dirty="0"/>
              <a:t>Primary lesion resides in the </a:t>
            </a:r>
            <a:r>
              <a:rPr lang="en-US" sz="2400" b="1" dirty="0" err="1"/>
              <a:t>articular</a:t>
            </a:r>
            <a:r>
              <a:rPr lang="en-US" sz="2400" b="1" dirty="0"/>
              <a:t>    cartilage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/>
              <a:t>      –Abnormal cartilage repair and remodeling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/>
              <a:t>      –</a:t>
            </a:r>
            <a:r>
              <a:rPr lang="en-US" sz="2000" b="1" dirty="0" err="1"/>
              <a:t>Chondrocytes</a:t>
            </a:r>
            <a:r>
              <a:rPr lang="en-US" sz="2000" b="1" dirty="0"/>
              <a:t> </a:t>
            </a:r>
            <a:r>
              <a:rPr lang="en-US" sz="2000" b="1" dirty="0" smtClean="0"/>
              <a:t>         </a:t>
            </a:r>
            <a:r>
              <a:rPr lang="en-US" sz="2000" b="1" dirty="0" err="1" smtClean="0"/>
              <a:t>proteolytic</a:t>
            </a:r>
            <a:r>
              <a:rPr lang="en-US" sz="2000" b="1" dirty="0" smtClean="0"/>
              <a:t> enzymes</a:t>
            </a: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  <a:buNone/>
            </a:pPr>
            <a:endParaRPr lang="en-US" b="1" dirty="0" smtClean="0"/>
          </a:p>
          <a:p>
            <a:pPr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000" b="1" dirty="0" smtClean="0"/>
              <a:t>                                                     destroy cartilage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2000" b="1" dirty="0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</a:t>
            </a:r>
            <a:r>
              <a:rPr lang="en-US" dirty="0" err="1" smtClean="0"/>
              <a:t>subchondral</a:t>
            </a:r>
            <a:r>
              <a:rPr lang="en-US" dirty="0" smtClean="0"/>
              <a:t>                     </a:t>
            </a:r>
            <a:r>
              <a:rPr lang="en-US" dirty="0" err="1" smtClean="0"/>
              <a:t>subchondral</a:t>
            </a:r>
            <a:endParaRPr lang="en-US" dirty="0" smtClean="0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                                 sclerosis                              cysts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Marginal </a:t>
            </a:r>
            <a:r>
              <a:rPr lang="en-US" dirty="0" err="1" smtClean="0"/>
              <a:t>osteophytes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357554" y="2643182"/>
            <a:ext cx="642942" cy="50006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786314" y="3071810"/>
            <a:ext cx="48463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929322" y="4143380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4286248" y="4143380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6728" y="259308"/>
            <a:ext cx="7533565" cy="114641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osteoarthritis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4273" name="Picture 1" descr="C:\Users\Dell\Desktop\sarath\HTTCAJJ0OEJCA3LADPICAIVN4YACALG80RVCARLKE9TCAQBDPO7CAHSWW56CA3SQ4ZUCAUXJM6UCAXMSRSXCAOGUIT7CAUWZWU1CAYXY34WCAZSG2O8CAKYQJ2VCAB44EVLCAOTIVOTCAATAHBRCAKMQX1Z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643050"/>
            <a:ext cx="4000528" cy="3857637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\Desktop\xray_osteoarthritis_kn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643050"/>
            <a:ext cx="3786213" cy="2676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Sign and Symptoms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000" dirty="0"/>
              <a:t>Pain on motion that worsens with increasing joint </a:t>
            </a:r>
            <a:r>
              <a:rPr lang="en-US" sz="2000" dirty="0" smtClean="0"/>
              <a:t>usage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000" dirty="0" smtClean="0"/>
              <a:t> </a:t>
            </a:r>
            <a:endParaRPr lang="en-US" sz="2000" dirty="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000" dirty="0"/>
              <a:t>Slowly progressive deformity and possibly pain </a:t>
            </a:r>
          </a:p>
          <a:p>
            <a:pPr lvl="2">
              <a:lnSpc>
                <a:spcPct val="90000"/>
              </a:lnSpc>
              <a:buNone/>
            </a:pPr>
            <a:endParaRPr lang="en-US" sz="1800" dirty="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000" dirty="0"/>
              <a:t>No systemic manifestations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         </a:t>
            </a:r>
            <a:endParaRPr lang="en-US" sz="1800" dirty="0"/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2000" dirty="0"/>
              <a:t>Associated muscle spasm, contractures and atrophy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000" dirty="0"/>
              <a:t>      </a:t>
            </a:r>
            <a:r>
              <a:rPr lang="en-US" sz="2400" b="1" i="1" dirty="0"/>
              <a:t>Symptoms uncommon before age 40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000" dirty="0"/>
              <a:t>Morning stiffness of short duration (&lt;30 minutes) </a:t>
            </a:r>
          </a:p>
          <a:p>
            <a:pPr>
              <a:lnSpc>
                <a:spcPct val="90000"/>
              </a:lnSpc>
            </a:pPr>
            <a:endParaRPr lang="en-US" sz="2400" b="1" i="1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286000" y="636588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643106" y="214290"/>
            <a:ext cx="9929882" cy="1143000"/>
          </a:xfrm>
        </p:spPr>
        <p:txBody>
          <a:bodyPr>
            <a:normAutofit fontScale="90000"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              Distribution </a:t>
            </a:r>
            <a:r>
              <a:rPr lang="en-US" sz="4000" b="1" i="1" dirty="0">
                <a:solidFill>
                  <a:srgbClr val="FF0000"/>
                </a:solidFill>
              </a:rPr>
              <a:t>of Osteoarthritis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734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1071546"/>
            <a:ext cx="4000527" cy="4572032"/>
          </a:xfrm>
          <a:noFill/>
          <a:ln/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211638" y="908050"/>
            <a:ext cx="4608512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b="1" i="1" dirty="0">
                <a:latin typeface="Arial" charset="0"/>
              </a:rPr>
              <a:t>Joints spared</a:t>
            </a:r>
          </a:p>
          <a:p>
            <a:r>
              <a:rPr lang="en-US" dirty="0">
                <a:latin typeface="Arial" charset="0"/>
              </a:rPr>
              <a:t>     –Wrist 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     –</a:t>
            </a:r>
            <a:r>
              <a:rPr lang="en-US" dirty="0" smtClean="0">
                <a:latin typeface="Arial" charset="0"/>
              </a:rPr>
              <a:t>Metacarpal-</a:t>
            </a:r>
            <a:r>
              <a:rPr lang="en-US" dirty="0" err="1" smtClean="0">
                <a:latin typeface="Arial" charset="0"/>
              </a:rPr>
              <a:t>phalangeal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       (except thumb) </a:t>
            </a:r>
          </a:p>
          <a:p>
            <a:r>
              <a:rPr lang="en-US" dirty="0">
                <a:latin typeface="Arial" charset="0"/>
              </a:rPr>
              <a:t>     –Elbow 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     –Ankle </a:t>
            </a:r>
            <a:r>
              <a:rPr lang="en-US" b="1" dirty="0" smtClean="0">
                <a:latin typeface="Arial" charset="0"/>
              </a:rPr>
              <a:t> </a:t>
            </a:r>
            <a:endParaRPr lang="en-US" b="1" dirty="0">
              <a:latin typeface="Arial" charset="0"/>
            </a:endParaRPr>
          </a:p>
          <a:p>
            <a:endParaRPr lang="en-US" b="1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b="1" i="1" dirty="0">
                <a:latin typeface="Arial" charset="0"/>
              </a:rPr>
              <a:t>Joints commonly involved</a:t>
            </a:r>
            <a:r>
              <a:rPr lang="en-US" sz="2400" dirty="0">
                <a:latin typeface="Arial" charset="0"/>
              </a:rPr>
              <a:t> 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Arial" charset="0"/>
              </a:rPr>
              <a:t> knee 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Arial" charset="0"/>
              </a:rPr>
              <a:t> hip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Arial" charset="0"/>
              </a:rPr>
              <a:t> foot</a:t>
            </a:r>
            <a:r>
              <a:rPr lang="en-US" sz="2400" dirty="0">
                <a:latin typeface="Arial" charset="0"/>
              </a:rPr>
              <a:t> </a:t>
            </a:r>
          </a:p>
          <a:p>
            <a:pPr lvl="1">
              <a:buFontTx/>
              <a:buChar char="•"/>
            </a:pPr>
            <a:r>
              <a:rPr lang="en-US" sz="24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hand</a:t>
            </a:r>
            <a:r>
              <a:rPr lang="en-US" sz="2400" dirty="0">
                <a:latin typeface="Arial" charset="0"/>
              </a:rPr>
              <a:t>  </a:t>
            </a:r>
            <a:r>
              <a:rPr lang="en-US" dirty="0">
                <a:latin typeface="Arial" charset="0"/>
              </a:rPr>
              <a:t>–DIP (</a:t>
            </a:r>
            <a:r>
              <a:rPr lang="en-US" dirty="0" err="1">
                <a:latin typeface="Arial" charset="0"/>
              </a:rPr>
              <a:t>Heberden'sNodes</a:t>
            </a:r>
            <a:r>
              <a:rPr lang="en-US" dirty="0">
                <a:latin typeface="Arial" charset="0"/>
              </a:rPr>
              <a:t>)</a:t>
            </a:r>
          </a:p>
          <a:p>
            <a:r>
              <a:rPr lang="en-US" dirty="0">
                <a:latin typeface="Arial" charset="0"/>
              </a:rPr>
              <a:t>                      –PIP (Bouchard's Nodes)</a:t>
            </a:r>
          </a:p>
          <a:p>
            <a:r>
              <a:rPr lang="en-US" dirty="0">
                <a:latin typeface="Arial" charset="0"/>
              </a:rPr>
              <a:t>                      –First CMC </a:t>
            </a:r>
            <a:r>
              <a:rPr lang="en-US" dirty="0" err="1">
                <a:latin typeface="Arial" charset="0"/>
              </a:rPr>
              <a:t>jt</a:t>
            </a:r>
            <a:r>
              <a:rPr lang="en-US" dirty="0">
                <a:latin typeface="Arial" charset="0"/>
              </a:rPr>
              <a:t>(thumb)</a:t>
            </a:r>
          </a:p>
          <a:p>
            <a:r>
              <a:rPr lang="en-US" dirty="0">
                <a:latin typeface="Arial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400" b="1" i="1" dirty="0">
                <a:latin typeface="Arial" charset="0"/>
              </a:rPr>
              <a:t>Cervical and lumbar spine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16000"/>
            <a:ext cx="8229600" cy="401638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Rheumatoid Arthritis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Affects all ethnic groups</a:t>
            </a:r>
          </a:p>
          <a:p>
            <a:pPr lvl="1"/>
            <a:r>
              <a:rPr lang="en-US" sz="2000" b="1" dirty="0"/>
              <a:t>Peak incidence 4-6</a:t>
            </a:r>
            <a:r>
              <a:rPr lang="en-US" sz="2000" b="1" baseline="30000" dirty="0"/>
              <a:t>th</a:t>
            </a:r>
            <a:r>
              <a:rPr lang="en-US" sz="2000" b="1" dirty="0"/>
              <a:t> decades</a:t>
            </a:r>
          </a:p>
          <a:p>
            <a:pPr lvl="1"/>
            <a:r>
              <a:rPr lang="en-US" sz="2000" b="1" dirty="0"/>
              <a:t>Most widely used criteria </a:t>
            </a:r>
            <a:r>
              <a:rPr lang="en-US" sz="2000" b="1" dirty="0">
                <a:solidFill>
                  <a:srgbClr val="FF0000"/>
                </a:solidFill>
              </a:rPr>
              <a:t>ACR</a:t>
            </a:r>
          </a:p>
          <a:p>
            <a:pPr lvl="1"/>
            <a:r>
              <a:rPr lang="en-US" sz="2000" b="1" dirty="0"/>
              <a:t>Diagnosis is based on the clinical criterion and </a:t>
            </a:r>
            <a:r>
              <a:rPr lang="en-US" sz="2000" b="1" dirty="0" smtClean="0"/>
              <a:t>cant </a:t>
            </a:r>
            <a:r>
              <a:rPr lang="en-US" sz="2000" b="1" dirty="0"/>
              <a:t>be made until symptoms present for several </a:t>
            </a:r>
          </a:p>
          <a:p>
            <a:pPr lvl="1">
              <a:buFontTx/>
              <a:buNone/>
            </a:pPr>
            <a:r>
              <a:rPr lang="en-US" sz="2000" b="1" dirty="0"/>
              <a:t>  </a:t>
            </a:r>
            <a:r>
              <a:rPr lang="en-US" sz="2000" b="1" dirty="0" smtClean="0"/>
              <a:t>  </a:t>
            </a:r>
            <a:r>
              <a:rPr lang="en-US" sz="2000" b="1" dirty="0"/>
              <a:t>weeks</a:t>
            </a:r>
          </a:p>
          <a:p>
            <a:pPr lvl="1"/>
            <a:endParaRPr lang="en-US" dirty="0"/>
          </a:p>
          <a:p>
            <a:r>
              <a:rPr lang="en-US" b="1" dirty="0" smtClean="0"/>
              <a:t>positive </a:t>
            </a:r>
            <a:r>
              <a:rPr lang="en-US" b="1" dirty="0"/>
              <a:t>RF supports Diagnosis </a:t>
            </a:r>
            <a:r>
              <a:rPr lang="en-US" b="1" dirty="0" smtClean="0"/>
              <a:t>(20% are seronegative)</a:t>
            </a:r>
            <a:endParaRPr lang="en-US" b="1" dirty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ACR Rheumatoid Arthritis </a:t>
            </a:r>
            <a:r>
              <a:rPr lang="en-US" sz="2800" b="1" i="1" dirty="0" smtClean="0">
                <a:solidFill>
                  <a:srgbClr val="FF0000"/>
                </a:solidFill>
              </a:rPr>
              <a:t>Criteria </a:t>
            </a:r>
            <a:r>
              <a:rPr lang="en-US" sz="2800" b="1" i="1" dirty="0">
                <a:solidFill>
                  <a:srgbClr val="FF0000"/>
                </a:solidFill>
              </a:rPr>
              <a:t/>
            </a:r>
            <a:br>
              <a:rPr lang="en-US" sz="2800" b="1" i="1" dirty="0">
                <a:solidFill>
                  <a:srgbClr val="FF0000"/>
                </a:solidFill>
              </a:rPr>
            </a:br>
            <a:r>
              <a:rPr lang="en-US" sz="2800" b="1" i="1" dirty="0">
                <a:solidFill>
                  <a:srgbClr val="FF0000"/>
                </a:solidFill>
              </a:rPr>
              <a:t>Need to have </a:t>
            </a:r>
            <a:r>
              <a:rPr lang="en-US" sz="2800" b="1" i="1" dirty="0">
                <a:solidFill>
                  <a:schemeClr val="bg1">
                    <a:lumMod val="65000"/>
                  </a:schemeClr>
                </a:solidFill>
              </a:rPr>
              <a:t>4 of 7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412875"/>
            <a:ext cx="8229600" cy="5216525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US" sz="1400" b="1" dirty="0"/>
              <a:t>Morning stiffness:-in and around the joint lasting 1 hr before maximal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sz="1400" b="1" dirty="0"/>
              <a:t>                                     improvement.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en-US" sz="1400" b="1" dirty="0"/>
          </a:p>
          <a:p>
            <a:pPr marL="457200" indent="-457200">
              <a:lnSpc>
                <a:spcPct val="80000"/>
              </a:lnSpc>
              <a:buFontTx/>
              <a:buAutoNum type="arabicPeriod" startAt="2"/>
            </a:pPr>
            <a:r>
              <a:rPr lang="en-US" sz="1400" b="1" dirty="0"/>
              <a:t>Arthritis of </a:t>
            </a:r>
            <a:r>
              <a:rPr lang="en-US" sz="1400" b="1" dirty="0">
                <a:solidFill>
                  <a:srgbClr val="FF0000"/>
                </a:solidFill>
              </a:rPr>
              <a:t>3 or more </a:t>
            </a:r>
            <a:r>
              <a:rPr lang="en-US" sz="1400" b="1" dirty="0"/>
              <a:t>joint area observed by the physician. 14 possible joint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sz="1400" b="1" dirty="0"/>
              <a:t>        area involved are </a:t>
            </a:r>
            <a:r>
              <a:rPr lang="en-US" sz="1400" b="1" dirty="0" err="1"/>
              <a:t>rt</a:t>
            </a:r>
            <a:r>
              <a:rPr lang="en-US" sz="1400" b="1" dirty="0"/>
              <a:t> &amp;</a:t>
            </a:r>
            <a:r>
              <a:rPr lang="en-US" sz="1400" b="1" dirty="0" err="1"/>
              <a:t>lt</a:t>
            </a:r>
            <a:r>
              <a:rPr lang="en-US" sz="1400" b="1" dirty="0"/>
              <a:t> PIP,MCP, wrist, elbow, knee, ankle and MTP joint.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2"/>
            </a:pPr>
            <a:endParaRPr lang="en-US" sz="1400" b="1" dirty="0"/>
          </a:p>
          <a:p>
            <a:pPr marL="457200" indent="-457200">
              <a:lnSpc>
                <a:spcPct val="80000"/>
              </a:lnSpc>
              <a:buFontTx/>
              <a:buAutoNum type="arabicPeriod" startAt="3"/>
            </a:pPr>
            <a:r>
              <a:rPr lang="en-US" sz="1400" b="1" dirty="0"/>
              <a:t>Arthritis of </a:t>
            </a:r>
            <a:r>
              <a:rPr lang="en-US" sz="1400" b="1" dirty="0">
                <a:solidFill>
                  <a:srgbClr val="FF0000"/>
                </a:solidFill>
              </a:rPr>
              <a:t>hand</a:t>
            </a:r>
            <a:r>
              <a:rPr lang="en-US" sz="1400" b="1" dirty="0"/>
              <a:t> joints- </a:t>
            </a:r>
            <a:r>
              <a:rPr lang="en-US" sz="1400" b="1" dirty="0" err="1"/>
              <a:t>wrist,mcp</a:t>
            </a:r>
            <a:r>
              <a:rPr lang="en-US" sz="1400" b="1" dirty="0"/>
              <a:t> &amp;pip joint.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3"/>
            </a:pPr>
            <a:endParaRPr lang="en-US" sz="1400" b="1" dirty="0"/>
          </a:p>
          <a:p>
            <a:pPr marL="457200" indent="-457200">
              <a:lnSpc>
                <a:spcPct val="80000"/>
              </a:lnSpc>
              <a:buFontTx/>
              <a:buAutoNum type="arabicPeriod" startAt="4"/>
            </a:pPr>
            <a:r>
              <a:rPr lang="en-US" sz="1400" b="1" dirty="0">
                <a:solidFill>
                  <a:srgbClr val="FF0000"/>
                </a:solidFill>
              </a:rPr>
              <a:t>Symmetrical </a:t>
            </a:r>
            <a:r>
              <a:rPr lang="en-US" sz="1400" b="1" dirty="0"/>
              <a:t>arthritis.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4"/>
            </a:pPr>
            <a:endParaRPr lang="en-US" sz="1400" b="1" dirty="0"/>
          </a:p>
          <a:p>
            <a:pPr marL="457200" indent="-457200">
              <a:lnSpc>
                <a:spcPct val="80000"/>
              </a:lnSpc>
              <a:buFontTx/>
              <a:buAutoNum type="arabicPeriod" startAt="5"/>
            </a:pPr>
            <a:r>
              <a:rPr lang="en-US" sz="1400" b="1" dirty="0" smtClean="0"/>
              <a:t>Rheumatoid </a:t>
            </a:r>
            <a:r>
              <a:rPr lang="en-US" sz="1400" b="1" dirty="0"/>
              <a:t>nodule.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5"/>
            </a:pPr>
            <a:endParaRPr lang="en-US" sz="1400" b="1" dirty="0"/>
          </a:p>
          <a:p>
            <a:pPr marL="457200" indent="-457200">
              <a:lnSpc>
                <a:spcPct val="80000"/>
              </a:lnSpc>
              <a:buFontTx/>
              <a:buAutoNum type="arabicPeriod" startAt="6"/>
            </a:pPr>
            <a:r>
              <a:rPr lang="en-US" sz="1400" b="1" dirty="0"/>
              <a:t>Serum </a:t>
            </a:r>
            <a:r>
              <a:rPr lang="en-US" sz="1400" b="1" dirty="0" smtClean="0"/>
              <a:t>Rheumatoid </a:t>
            </a:r>
            <a:r>
              <a:rPr lang="en-US" sz="1400" b="1" dirty="0"/>
              <a:t>factor.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6"/>
            </a:pPr>
            <a:endParaRPr lang="en-US" sz="1400" b="1" dirty="0"/>
          </a:p>
          <a:p>
            <a:pPr marL="457200" indent="-457200">
              <a:lnSpc>
                <a:spcPct val="80000"/>
              </a:lnSpc>
              <a:buFontTx/>
              <a:buAutoNum type="arabicPeriod" startAt="7"/>
            </a:pPr>
            <a:r>
              <a:rPr lang="en-US" sz="1400" b="1" dirty="0"/>
              <a:t>Radiographic changes – erosion or bony decalcification in or adjacent to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sz="1400" b="1" dirty="0"/>
              <a:t>                                               involved joints.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sz="1600" dirty="0"/>
              <a:t> 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sz="1400" dirty="0"/>
              <a:t>Criteria  1 to 5 must be present for at least 6 wks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sz="1400" dirty="0"/>
              <a:t>Criteria  2 to 5 must be observed by physician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768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Normal Joint..</a:t>
            </a:r>
            <a:endParaRPr lang="en-US" dirty="0"/>
          </a:p>
        </p:txBody>
      </p:sp>
      <p:pic>
        <p:nvPicPr>
          <p:cNvPr id="4099" name="Picture 4" descr="rheum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470025"/>
            <a:ext cx="5113337" cy="5135563"/>
          </a:xfrm>
          <a:noFill/>
        </p:spPr>
      </p:pic>
    </p:spTree>
    <p:extLst>
      <p:ext uri="{BB962C8B-B14F-4D97-AF65-F5344CB8AC3E}">
        <p14:creationId xmlns="" xmlns:p14="http://schemas.microsoft.com/office/powerpoint/2010/main" val="2741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ACR/EULAR RA Criteria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4770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buFont typeface="Times" pitchFamily="18" charset="0"/>
              <a:buNone/>
            </a:pPr>
            <a:r>
              <a:rPr lang="en-US" sz="1500" dirty="0" smtClean="0"/>
              <a:t>RA can be classifiable or diagnosed with a score ≥6:</a:t>
            </a:r>
          </a:p>
          <a:p>
            <a:pPr>
              <a:lnSpc>
                <a:spcPct val="95000"/>
              </a:lnSpc>
            </a:pPr>
            <a:r>
              <a:rPr lang="en-US" sz="1500" dirty="0" smtClean="0"/>
              <a:t>Joints (0–5)</a:t>
            </a:r>
          </a:p>
          <a:p>
            <a:pPr lvl="1">
              <a:lnSpc>
                <a:spcPct val="95000"/>
              </a:lnSpc>
            </a:pPr>
            <a:r>
              <a:rPr lang="en-US" sz="1600" dirty="0" smtClean="0"/>
              <a:t>1 large joint				0</a:t>
            </a:r>
          </a:p>
          <a:p>
            <a:pPr lvl="1">
              <a:lnSpc>
                <a:spcPct val="95000"/>
              </a:lnSpc>
            </a:pPr>
            <a:r>
              <a:rPr lang="en-US" sz="1600" dirty="0" smtClean="0"/>
              <a:t>2–10 large joints			1</a:t>
            </a:r>
          </a:p>
          <a:p>
            <a:pPr lvl="1">
              <a:lnSpc>
                <a:spcPct val="95000"/>
              </a:lnSpc>
            </a:pPr>
            <a:r>
              <a:rPr lang="en-US" sz="1600" dirty="0" smtClean="0"/>
              <a:t>1–3 small joints (large </a:t>
            </a:r>
            <a:r>
              <a:rPr lang="en-US" sz="1600" dirty="0" err="1" smtClean="0"/>
              <a:t>jts</a:t>
            </a:r>
            <a:r>
              <a:rPr lang="en-US" sz="1600" dirty="0" smtClean="0"/>
              <a:t> excluded)	2</a:t>
            </a:r>
          </a:p>
          <a:p>
            <a:pPr lvl="1">
              <a:lnSpc>
                <a:spcPct val="95000"/>
              </a:lnSpc>
            </a:pPr>
            <a:r>
              <a:rPr lang="en-US" sz="1600" dirty="0" smtClean="0"/>
              <a:t>4–10 small joints (large </a:t>
            </a:r>
            <a:r>
              <a:rPr lang="en-US" sz="1600" dirty="0" err="1" smtClean="0"/>
              <a:t>jts</a:t>
            </a:r>
            <a:r>
              <a:rPr lang="en-US" sz="1600" dirty="0" smtClean="0"/>
              <a:t> excluded)	3</a:t>
            </a:r>
          </a:p>
          <a:p>
            <a:pPr lvl="1">
              <a:lnSpc>
                <a:spcPct val="95000"/>
              </a:lnSpc>
            </a:pPr>
            <a:r>
              <a:rPr lang="en-US" sz="1600" dirty="0" smtClean="0"/>
              <a:t>&gt;10 joints (at least 1 small joint)		5</a:t>
            </a:r>
          </a:p>
          <a:p>
            <a:pPr>
              <a:lnSpc>
                <a:spcPct val="95000"/>
              </a:lnSpc>
            </a:pPr>
            <a:r>
              <a:rPr lang="en-US" sz="1500" dirty="0" smtClean="0"/>
              <a:t>Serology (0–3)</a:t>
            </a:r>
          </a:p>
          <a:p>
            <a:pPr lvl="1">
              <a:lnSpc>
                <a:spcPct val="95000"/>
              </a:lnSpc>
            </a:pPr>
            <a:r>
              <a:rPr lang="en-US" sz="1600" dirty="0" smtClean="0"/>
              <a:t>Negative RF and negative anti-CCP		0</a:t>
            </a:r>
          </a:p>
          <a:p>
            <a:pPr lvl="1">
              <a:lnSpc>
                <a:spcPct val="95000"/>
              </a:lnSpc>
            </a:pPr>
            <a:r>
              <a:rPr lang="en-US" sz="1600" dirty="0" smtClean="0"/>
              <a:t>Low positive RF or anti-CCP		2</a:t>
            </a:r>
          </a:p>
          <a:p>
            <a:pPr lvl="1">
              <a:lnSpc>
                <a:spcPct val="95000"/>
              </a:lnSpc>
            </a:pPr>
            <a:r>
              <a:rPr lang="en-US" sz="1600" dirty="0" smtClean="0"/>
              <a:t>High positive RF or anti-CCP		3</a:t>
            </a:r>
          </a:p>
          <a:p>
            <a:pPr>
              <a:lnSpc>
                <a:spcPct val="95000"/>
              </a:lnSpc>
            </a:pPr>
            <a:r>
              <a:rPr lang="en-US" sz="1500" dirty="0" smtClean="0"/>
              <a:t>Symptom duration (0–1)</a:t>
            </a:r>
          </a:p>
          <a:p>
            <a:pPr lvl="1">
              <a:lnSpc>
                <a:spcPct val="95000"/>
              </a:lnSpc>
            </a:pPr>
            <a:r>
              <a:rPr lang="en-US" sz="1600" dirty="0" smtClean="0"/>
              <a:t>&lt;6 weeks				0</a:t>
            </a:r>
          </a:p>
          <a:p>
            <a:pPr lvl="1">
              <a:lnSpc>
                <a:spcPct val="95000"/>
              </a:lnSpc>
            </a:pPr>
            <a:r>
              <a:rPr lang="en-US" sz="1600" dirty="0" smtClean="0"/>
              <a:t>≥6 weeks				1	</a:t>
            </a:r>
          </a:p>
          <a:p>
            <a:pPr>
              <a:lnSpc>
                <a:spcPct val="95000"/>
              </a:lnSpc>
            </a:pPr>
            <a:r>
              <a:rPr lang="en-US" sz="1500" dirty="0" smtClean="0"/>
              <a:t>Acute phase reactants (APR) (0–1)</a:t>
            </a:r>
          </a:p>
          <a:p>
            <a:pPr lvl="1">
              <a:lnSpc>
                <a:spcPct val="95000"/>
              </a:lnSpc>
            </a:pPr>
            <a:r>
              <a:rPr lang="en-US" sz="1600" dirty="0" smtClean="0"/>
              <a:t>Normal CRP and ESR			0</a:t>
            </a:r>
          </a:p>
          <a:p>
            <a:pPr lvl="1">
              <a:lnSpc>
                <a:spcPct val="95000"/>
              </a:lnSpc>
            </a:pPr>
            <a:r>
              <a:rPr lang="en-US" sz="1600" dirty="0" smtClean="0"/>
              <a:t>Abnormal CRP or ESR			1</a:t>
            </a:r>
          </a:p>
        </p:txBody>
      </p:sp>
      <p:sp>
        <p:nvSpPr>
          <p:cNvPr id="41988" name="Text Box 151"/>
          <p:cNvSpPr txBox="1">
            <a:spLocks noChangeArrowheads="1"/>
          </p:cNvSpPr>
          <p:nvPr/>
        </p:nvSpPr>
        <p:spPr bwMode="blackWhite">
          <a:xfrm>
            <a:off x="101600" y="6507163"/>
            <a:ext cx="4824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4D4D4D"/>
                </a:solidFill>
              </a:rPr>
              <a:t>Aletaha D. Ann Rheum Dis 2010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dirty="0">
                <a:solidFill>
                  <a:srgbClr val="FF0000"/>
                </a:solidFill>
              </a:rPr>
              <a:t>Guidelines</a:t>
            </a:r>
            <a:r>
              <a:rPr lang="en-US" sz="3600" b="1" i="1" dirty="0"/>
              <a:t> for classification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420938"/>
            <a:ext cx="8229600" cy="3709987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2400" b="1"/>
              <a:t>Four of the seven criteri are required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400" b="1"/>
              <a:t>      to classify a pts is having RA.</a:t>
            </a:r>
          </a:p>
          <a:p>
            <a:pPr marL="609600" indent="-609600">
              <a:buFont typeface="Wingdings" pitchFamily="2" charset="2"/>
              <a:buNone/>
            </a:pPr>
            <a:endParaRPr lang="en-US" sz="2400" b="1"/>
          </a:p>
          <a:p>
            <a:pPr marL="609600" indent="-609600">
              <a:buFont typeface="Wingdings" pitchFamily="2" charset="2"/>
              <a:buAutoNum type="arabicPeriod" startAt="2"/>
            </a:pPr>
            <a:r>
              <a:rPr lang="en-US" sz="2400" b="1"/>
              <a:t>Pts with two or more clinical diagnoses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400" b="1"/>
              <a:t>      are not excluded.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7467600" cy="120334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Distribution of Rheumatoid Arthritis</a:t>
            </a:r>
          </a:p>
        </p:txBody>
      </p:sp>
      <p:pic>
        <p:nvPicPr>
          <p:cNvPr id="8192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2066" y="1214422"/>
            <a:ext cx="3643337" cy="4429156"/>
          </a:xfrm>
          <a:noFill/>
          <a:ln/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79388" y="1628775"/>
            <a:ext cx="4824412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latin typeface="Arial" charset="0"/>
              </a:rPr>
              <a:t>Affects small </a:t>
            </a:r>
            <a:r>
              <a:rPr lang="en-US" sz="2400" dirty="0" smtClean="0">
                <a:latin typeface="Arial" charset="0"/>
              </a:rPr>
              <a:t>and large joints</a:t>
            </a: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400" dirty="0" smtClean="0">
                <a:latin typeface="Arial" charset="0"/>
              </a:rPr>
              <a:t>Typically </a:t>
            </a:r>
            <a:r>
              <a:rPr lang="en-US" sz="2400" dirty="0">
                <a:latin typeface="Arial" charset="0"/>
              </a:rPr>
              <a:t>patient has symmetrical </a:t>
            </a:r>
          </a:p>
          <a:p>
            <a:r>
              <a:rPr lang="en-US" sz="2400" dirty="0">
                <a:latin typeface="Arial" charset="0"/>
              </a:rPr>
              <a:t>  inflammation in the wrists and/or</a:t>
            </a:r>
          </a:p>
          <a:p>
            <a:r>
              <a:rPr lang="en-US" sz="2400" dirty="0">
                <a:latin typeface="Arial" charset="0"/>
              </a:rPr>
              <a:t>  MCP joints</a:t>
            </a:r>
          </a:p>
          <a:p>
            <a:endParaRPr lang="en-US" sz="24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400" dirty="0">
                <a:latin typeface="Arial" charset="0"/>
              </a:rPr>
              <a:t>Spares DIP</a:t>
            </a:r>
          </a:p>
          <a:p>
            <a:endParaRPr lang="en-US" sz="24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400" dirty="0">
                <a:latin typeface="Arial" charset="0"/>
              </a:rPr>
              <a:t>Morning stiffness, inactivity</a:t>
            </a:r>
          </a:p>
          <a:p>
            <a:r>
              <a:rPr lang="en-US" sz="2400" dirty="0">
                <a:latin typeface="Arial" charset="0"/>
              </a:rPr>
              <a:t>  </a:t>
            </a:r>
            <a:r>
              <a:rPr lang="en-US" sz="2400" dirty="0" smtClean="0">
                <a:latin typeface="Arial" charset="0"/>
              </a:rPr>
              <a:t>stiffness.</a:t>
            </a:r>
          </a:p>
          <a:p>
            <a:endParaRPr lang="en-US" sz="2400" dirty="0" smtClean="0">
              <a:latin typeface="Arial" charset="0"/>
            </a:endParaRPr>
          </a:p>
          <a:p>
            <a:r>
              <a:rPr lang="en-US" altLang="en-US" sz="2400" b="1" dirty="0" smtClean="0"/>
              <a:t>Acute</a:t>
            </a:r>
            <a:r>
              <a:rPr lang="en-US" altLang="en-US" sz="2400" b="1" dirty="0"/>
              <a:t>, severe onset 10-15 %; </a:t>
            </a:r>
            <a:r>
              <a:rPr lang="en-US" altLang="en-US" sz="2400" b="1" dirty="0" err="1"/>
              <a:t>subacute</a:t>
            </a:r>
            <a:r>
              <a:rPr lang="en-US" altLang="en-US" sz="2400" b="1" dirty="0"/>
              <a:t> 20%</a:t>
            </a:r>
          </a:p>
          <a:p>
            <a:endParaRPr lang="en-US" sz="24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634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163" y="4568825"/>
              <a:ext cx="2255837" cy="763588"/>
            </p14:xfrm>
          </p:contentPart>
        </mc:Choice>
        <mc:Fallback>
          <p:pic>
            <p:nvPicPr>
              <p:cNvPr id="634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1803" y="4559465"/>
                <a:ext cx="2274558" cy="782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634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5300" y="3103563"/>
              <a:ext cx="1568450" cy="17462"/>
            </p14:xfrm>
          </p:contentPart>
        </mc:Choice>
        <mc:Fallback>
          <p:pic>
            <p:nvPicPr>
              <p:cNvPr id="634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025940" y="3094104"/>
                <a:ext cx="1587169" cy="3637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Acute Polyarthritis - RA</a:t>
            </a:r>
          </a:p>
        </p:txBody>
      </p:sp>
      <p:pic>
        <p:nvPicPr>
          <p:cNvPr id="59395" name="Picture 4" descr="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64516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8114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186738" cy="1295400"/>
          </a:xfrm>
        </p:spPr>
        <p:txBody>
          <a:bodyPr lIns="0" rIns="0" bIns="0"/>
          <a:lstStyle/>
          <a:p>
            <a:r>
              <a:rPr lang="en-IN" sz="2800" b="1" i="1" dirty="0" smtClean="0">
                <a:solidFill>
                  <a:srgbClr val="FF0000"/>
                </a:solidFill>
              </a:rPr>
              <a:t>                           DEFORMITIES </a:t>
            </a:r>
            <a:endParaRPr lang="en-IN" sz="28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50" y="1428750"/>
            <a:ext cx="8858250" cy="6000750"/>
          </a:xfrm>
        </p:spPr>
        <p:txBody>
          <a:bodyPr>
            <a:normAutofit/>
          </a:bodyPr>
          <a:lstStyle/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endParaRPr lang="en-IN" sz="900" dirty="0"/>
          </a:p>
          <a:p>
            <a:pPr marL="273050" indent="-273050">
              <a:lnSpc>
                <a:spcPct val="80000"/>
              </a:lnSpc>
            </a:pPr>
            <a:endParaRPr lang="en-IN" sz="2000" b="1" dirty="0" smtClean="0"/>
          </a:p>
          <a:p>
            <a:pPr marL="273050" indent="-273050">
              <a:lnSpc>
                <a:spcPct val="80000"/>
              </a:lnSpc>
            </a:pPr>
            <a:endParaRPr lang="en-IN" sz="2000" b="1" dirty="0"/>
          </a:p>
          <a:p>
            <a:pPr marL="273050" indent="-273050">
              <a:lnSpc>
                <a:spcPct val="80000"/>
              </a:lnSpc>
            </a:pPr>
            <a:endParaRPr lang="en-IN" sz="2000" b="1" dirty="0" smtClean="0"/>
          </a:p>
          <a:p>
            <a:pPr marL="0" indent="0">
              <a:lnSpc>
                <a:spcPct val="80000"/>
              </a:lnSpc>
              <a:buNone/>
            </a:pPr>
            <a:endParaRPr lang="en-IN" sz="2000" b="1" dirty="0"/>
          </a:p>
          <a:p>
            <a:pPr marL="273050" indent="-273050">
              <a:lnSpc>
                <a:spcPct val="80000"/>
              </a:lnSpc>
            </a:pPr>
            <a:endParaRPr lang="en-IN" b="1" dirty="0" smtClean="0"/>
          </a:p>
          <a:p>
            <a:pPr marL="273050" indent="-273050">
              <a:lnSpc>
                <a:spcPct val="80000"/>
              </a:lnSpc>
            </a:pPr>
            <a:endParaRPr lang="en-IN" sz="2000" b="1" dirty="0"/>
          </a:p>
          <a:p>
            <a:pPr marL="273050" indent="-273050">
              <a:lnSpc>
                <a:spcPct val="80000"/>
              </a:lnSpc>
            </a:pPr>
            <a:endParaRPr lang="en-IN" sz="2000" b="1" dirty="0" smtClean="0"/>
          </a:p>
          <a:p>
            <a:pPr marL="273050" indent="-273050">
              <a:lnSpc>
                <a:spcPct val="80000"/>
              </a:lnSpc>
            </a:pPr>
            <a:endParaRPr lang="en-IN" sz="2000" b="1" dirty="0"/>
          </a:p>
          <a:p>
            <a:pPr marL="273050" indent="-273050">
              <a:lnSpc>
                <a:spcPct val="80000"/>
              </a:lnSpc>
            </a:pPr>
            <a:r>
              <a:rPr lang="en-IN" sz="2000" b="1" dirty="0" smtClean="0"/>
              <a:t>Z  deformity</a:t>
            </a:r>
          </a:p>
          <a:p>
            <a:pPr marL="273050" indent="-273050">
              <a:lnSpc>
                <a:spcPct val="80000"/>
              </a:lnSpc>
            </a:pPr>
            <a:endParaRPr lang="en-IN" sz="2000" b="1" dirty="0" smtClean="0"/>
          </a:p>
          <a:p>
            <a:pPr marL="273050" indent="-273050">
              <a:lnSpc>
                <a:spcPct val="80000"/>
              </a:lnSpc>
            </a:pPr>
            <a:r>
              <a:rPr lang="en-IN" sz="2000" b="1" dirty="0" smtClean="0"/>
              <a:t>Swan neck deformity</a:t>
            </a:r>
          </a:p>
          <a:p>
            <a:pPr marL="273050" indent="-273050">
              <a:lnSpc>
                <a:spcPct val="80000"/>
              </a:lnSpc>
            </a:pPr>
            <a:endParaRPr lang="en-IN" sz="2000" b="1" dirty="0" smtClean="0"/>
          </a:p>
          <a:p>
            <a:pPr marL="273050" indent="-273050">
              <a:lnSpc>
                <a:spcPct val="80000"/>
              </a:lnSpc>
            </a:pPr>
            <a:r>
              <a:rPr lang="en-IN" sz="2000" b="1" dirty="0" smtClean="0"/>
              <a:t>Boutonniere deformity</a:t>
            </a:r>
          </a:p>
          <a:p>
            <a:pPr marL="273050" indent="-273050">
              <a:lnSpc>
                <a:spcPct val="80000"/>
              </a:lnSpc>
              <a:buNone/>
            </a:pPr>
            <a:endParaRPr lang="en-IN" sz="2000" b="1" dirty="0" smtClean="0"/>
          </a:p>
          <a:p>
            <a:pPr marL="273050" indent="-273050">
              <a:lnSpc>
                <a:spcPct val="80000"/>
              </a:lnSpc>
            </a:pPr>
            <a:endParaRPr lang="en-IN" sz="2000" b="1" dirty="0" smtClean="0"/>
          </a:p>
          <a:p>
            <a:pPr marL="273050" indent="-273050">
              <a:lnSpc>
                <a:spcPct val="80000"/>
              </a:lnSpc>
            </a:pPr>
            <a:endParaRPr lang="en-IN" sz="2000" b="1" dirty="0" smtClean="0"/>
          </a:p>
          <a:p>
            <a:pPr marL="273050" indent="-273050">
              <a:lnSpc>
                <a:spcPct val="80000"/>
              </a:lnSpc>
            </a:pPr>
            <a:endParaRPr lang="en-IN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467544" y="3008885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b="1" dirty="0"/>
              <a:t>Acute hand deformity: fusiform swelling of fingers due to </a:t>
            </a:r>
            <a:r>
              <a:rPr lang="en-US" altLang="en-US" sz="2000" b="1" dirty="0" err="1"/>
              <a:t>synovitis</a:t>
            </a:r>
            <a:r>
              <a:rPr lang="en-US" altLang="en-US" sz="2000" b="1" dirty="0"/>
              <a:t> of PIPs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Deformity- </a:t>
            </a:r>
            <a:r>
              <a:rPr lang="en-US" dirty="0" err="1" smtClean="0">
                <a:solidFill>
                  <a:srgbClr val="FF0000"/>
                </a:solidFill>
              </a:rPr>
              <a:t>ra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428868"/>
            <a:ext cx="3900518" cy="3357586"/>
          </a:xfrm>
          <a:ln/>
        </p:spPr>
      </p:pic>
      <p:pic>
        <p:nvPicPr>
          <p:cNvPr id="8" name="finger_swanneck_cause02_collage_booklet" descr=" 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2" y="2357430"/>
            <a:ext cx="3286148" cy="3167070"/>
          </a:xfrm>
          <a:ln/>
        </p:spPr>
      </p:pic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Swan neck deformity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inger_bouton_intro01" descr=" 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2071678"/>
            <a:ext cx="5786478" cy="4071966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40182"/>
            <a:ext cx="3657600" cy="2930236"/>
          </a:xfrm>
          <a:ln/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r="644" b="18625"/>
          <a:stretch>
            <a:fillRect/>
          </a:stretch>
        </p:blipFill>
        <p:spPr>
          <a:xfrm>
            <a:off x="4214810" y="2928934"/>
            <a:ext cx="3814765" cy="2928958"/>
          </a:xfrm>
          <a:ln/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Z - deformity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Subcutaneous nodules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ell\Desktop\sarath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464347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772816"/>
            <a:ext cx="8352928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solidFill>
                  <a:schemeClr val="accent1"/>
                </a:solidFill>
              </a:rPr>
              <a:t>RF may be negative at onset and may remain negative in 15-20</a:t>
            </a:r>
            <a:r>
              <a:rPr lang="en-US" altLang="en-US" sz="3600" b="1" dirty="0" smtClean="0">
                <a:solidFill>
                  <a:schemeClr val="accent1"/>
                </a:solidFill>
              </a:rPr>
              <a:t>%!</a:t>
            </a:r>
          </a:p>
          <a:p>
            <a:pPr>
              <a:lnSpc>
                <a:spcPct val="90000"/>
              </a:lnSpc>
            </a:pPr>
            <a:endParaRPr lang="en-US" altLang="en-US" sz="36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3600" b="1" dirty="0" smtClean="0">
                <a:solidFill>
                  <a:schemeClr val="accent1"/>
                </a:solidFill>
              </a:rPr>
              <a:t> </a:t>
            </a:r>
            <a:endParaRPr lang="en-US" altLang="en-US" sz="36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3600" b="1" dirty="0">
                <a:solidFill>
                  <a:schemeClr val="accent1"/>
                </a:solidFill>
              </a:rPr>
              <a:t>RA is a clinical diagnosis, no laboratory test is diagnostic, just supportive!</a:t>
            </a:r>
          </a:p>
        </p:txBody>
      </p:sp>
    </p:spTree>
    <p:extLst>
      <p:ext uri="{BB962C8B-B14F-4D97-AF65-F5344CB8AC3E}">
        <p14:creationId xmlns="" xmlns:p14="http://schemas.microsoft.com/office/powerpoint/2010/main" val="251619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Evaluation of a patient with arthritis in </a:t>
            </a:r>
            <a:r>
              <a:rPr lang="en-US" dirty="0" smtClean="0">
                <a:solidFill>
                  <a:schemeClr val="tx1"/>
                </a:solidFill>
              </a:rPr>
              <a:t>rheumatology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Articular</a:t>
            </a:r>
            <a:r>
              <a:rPr lang="en-US" dirty="0" smtClean="0"/>
              <a:t> or non </a:t>
            </a:r>
            <a:r>
              <a:rPr lang="en-US" dirty="0" err="1" smtClean="0"/>
              <a:t>articular</a:t>
            </a:r>
            <a:endParaRPr lang="en-US" dirty="0" smtClean="0"/>
          </a:p>
          <a:p>
            <a:r>
              <a:rPr lang="en-US" dirty="0" smtClean="0"/>
              <a:t>Inflammatory or non inflammatory</a:t>
            </a:r>
          </a:p>
          <a:p>
            <a:r>
              <a:rPr lang="en-US" dirty="0" smtClean="0"/>
              <a:t>Acute or chronic</a:t>
            </a:r>
          </a:p>
          <a:p>
            <a:r>
              <a:rPr lang="en-US" dirty="0" err="1" smtClean="0"/>
              <a:t>Monoarticular</a:t>
            </a:r>
            <a:r>
              <a:rPr lang="en-US" dirty="0" smtClean="0"/>
              <a:t> or </a:t>
            </a:r>
            <a:r>
              <a:rPr lang="en-US" dirty="0" err="1" smtClean="0"/>
              <a:t>polyarticular</a:t>
            </a:r>
            <a:endParaRPr lang="en-US" dirty="0" smtClean="0"/>
          </a:p>
          <a:p>
            <a:r>
              <a:rPr lang="en-US" dirty="0" smtClean="0"/>
              <a:t>Extra </a:t>
            </a:r>
            <a:r>
              <a:rPr lang="en-US" dirty="0" err="1" smtClean="0"/>
              <a:t>articular</a:t>
            </a:r>
            <a:r>
              <a:rPr lang="en-US" dirty="0" smtClean="0"/>
              <a:t> signs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25888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Systemic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erythematosus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Lupus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/>
              <a:t> </a:t>
            </a:r>
            <a:r>
              <a:rPr lang="en-US" sz="2400"/>
              <a:t>Immune complex deposition disease, involving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2400"/>
              <a:t>     many organs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en-US" sz="2400"/>
          </a:p>
          <a:p>
            <a:r>
              <a:rPr lang="en-US" sz="2400"/>
              <a:t>Female:Male 10:1</a:t>
            </a:r>
          </a:p>
          <a:p>
            <a:endParaRPr lang="en-US" sz="2400"/>
          </a:p>
          <a:p>
            <a:r>
              <a:rPr lang="en-US" sz="2400"/>
              <a:t>ANA and other criterion will make the diagnosis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    </a:t>
            </a:r>
            <a:r>
              <a:rPr lang="en-US" dirty="0" err="1" smtClean="0">
                <a:solidFill>
                  <a:srgbClr val="FF0000"/>
                </a:solidFill>
              </a:rPr>
              <a:t>sle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smtClean="0"/>
              <a:t>non erosive arthritis</a:t>
            </a:r>
            <a:endParaRPr lang="en-US" dirty="0"/>
          </a:p>
        </p:txBody>
      </p:sp>
      <p:pic>
        <p:nvPicPr>
          <p:cNvPr id="67586" name="Picture 2" descr="C:\Users\Dell\Desktop\sarath\KPUCA0EVHXZCAXL7LNTCA0HUVC8CATX92Z7CAFOPOMZCAAMG5GZCA2UH2E8CAWVNX02CAC2AR3ICAT81MO2CAK02ZW8CA2DCOXYCANLWDLECAV1N49SCA5O3WWACAUCO1WUCAZXRJZMCAL12PMNCAIIKF2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143272" cy="3895741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b="1" dirty="0" smtClean="0"/>
              <a:t>Musculoskeletal </a:t>
            </a:r>
            <a:r>
              <a:rPr lang="en-US" altLang="en-US" b="1" dirty="0"/>
              <a:t>manifestation 90%.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Most have arthralgia.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May have acute inflammatory </a:t>
            </a:r>
            <a:r>
              <a:rPr lang="en-US" altLang="en-US" b="1" dirty="0" err="1"/>
              <a:t>synovitis</a:t>
            </a:r>
            <a:r>
              <a:rPr lang="en-US" altLang="en-US" b="1" dirty="0"/>
              <a:t> </a:t>
            </a:r>
            <a:r>
              <a:rPr lang="en-US" altLang="en-US" b="1" dirty="0" smtClean="0"/>
              <a:t>RA-like. Hand ,wrist &amp; knee.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/>
              <a:t>Soft tissue </a:t>
            </a:r>
            <a:r>
              <a:rPr lang="en-US" altLang="en-US" b="1" dirty="0" err="1" smtClean="0"/>
              <a:t>inv</a:t>
            </a:r>
            <a:r>
              <a:rPr lang="en-US" altLang="en-US" b="1" dirty="0" smtClean="0"/>
              <a:t>- myositis, tendonitis.</a:t>
            </a: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b="1" dirty="0"/>
              <a:t>Do not develop erosions.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Other clinical features help with DD: malar rash, photosensitivity, rashes, alopecia, oral ulceration.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Butterfly Rash – SLE    </a:t>
            </a:r>
          </a:p>
        </p:txBody>
      </p:sp>
      <p:pic>
        <p:nvPicPr>
          <p:cNvPr id="61443" name="Picture 4" descr="SLEbu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73238"/>
            <a:ext cx="27432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77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803275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         Photosensitivity</a:t>
            </a:r>
          </a:p>
        </p:txBody>
      </p:sp>
      <p:pic>
        <p:nvPicPr>
          <p:cNvPr id="62467" name="Picture 3" descr="8-C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2957513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803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              Alopecia - SLE</a:t>
            </a:r>
          </a:p>
        </p:txBody>
      </p:sp>
      <p:pic>
        <p:nvPicPr>
          <p:cNvPr id="63491" name="Picture 3" descr="8-C-6alop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700213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252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2190750"/>
          </a:xfrm>
        </p:spPr>
        <p:txBody>
          <a:bodyPr/>
          <a:lstStyle/>
          <a:p>
            <a:r>
              <a:rPr lang="en-US" sz="2800" b="1" i="1" dirty="0"/>
              <a:t>Criterion For Diagnosis of</a:t>
            </a:r>
            <a:r>
              <a:rPr lang="en-US" sz="2800" b="1" i="1" dirty="0">
                <a:solidFill>
                  <a:srgbClr val="FF0000"/>
                </a:solidFill>
              </a:rPr>
              <a:t> SLE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i="1" dirty="0"/>
              <a:t>Need </a:t>
            </a:r>
            <a:r>
              <a:rPr lang="en-US" sz="2800" b="1" i="1" dirty="0">
                <a:solidFill>
                  <a:srgbClr val="FF0000"/>
                </a:solidFill>
              </a:rPr>
              <a:t>4 out of 11 </a:t>
            </a:r>
            <a:r>
              <a:rPr lang="en-US" sz="2800" b="1" i="1" dirty="0"/>
              <a:t>to make the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i="1" dirty="0"/>
              <a:t>diagnosis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060575"/>
            <a:ext cx="8229600" cy="40703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400" dirty="0"/>
              <a:t> </a:t>
            </a:r>
            <a:r>
              <a:rPr lang="en-US" sz="1800" b="1" dirty="0" err="1"/>
              <a:t>MalarRash</a:t>
            </a:r>
            <a:r>
              <a:rPr lang="en-US" sz="1800" b="1" dirty="0"/>
              <a:t> :Rash spares </a:t>
            </a:r>
            <a:r>
              <a:rPr lang="en-US" sz="1800" b="1" dirty="0" err="1"/>
              <a:t>nasolabialfolds</a:t>
            </a:r>
            <a:endParaRPr lang="en-US" sz="1800" b="1" dirty="0"/>
          </a:p>
          <a:p>
            <a:pPr>
              <a:lnSpc>
                <a:spcPct val="80000"/>
              </a:lnSpc>
            </a:pPr>
            <a:r>
              <a:rPr lang="en-US" sz="1800" b="1" dirty="0"/>
              <a:t> Discoid Rash</a:t>
            </a:r>
          </a:p>
          <a:p>
            <a:pPr>
              <a:lnSpc>
                <a:spcPct val="80000"/>
              </a:lnSpc>
            </a:pPr>
            <a:r>
              <a:rPr lang="en-US" sz="1800" b="1" dirty="0"/>
              <a:t> Photosensitivity</a:t>
            </a:r>
          </a:p>
          <a:p>
            <a:pPr>
              <a:lnSpc>
                <a:spcPct val="80000"/>
              </a:lnSpc>
            </a:pPr>
            <a:r>
              <a:rPr lang="en-US" sz="1800" b="1" dirty="0"/>
              <a:t> Oral Ulcers: Painless observed by physician</a:t>
            </a:r>
          </a:p>
          <a:p>
            <a:pPr>
              <a:lnSpc>
                <a:spcPct val="80000"/>
              </a:lnSpc>
            </a:pPr>
            <a:r>
              <a:rPr lang="en-US" sz="1800" b="1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Arthritis: </a:t>
            </a:r>
            <a:r>
              <a:rPr lang="en-US" sz="1800" b="1" dirty="0" err="1" smtClean="0">
                <a:solidFill>
                  <a:srgbClr val="FF0000"/>
                </a:solidFill>
              </a:rPr>
              <a:t>Nonserosive</a:t>
            </a:r>
            <a:r>
              <a:rPr lang="en-US" sz="1800" b="1" dirty="0" smtClean="0">
                <a:solidFill>
                  <a:srgbClr val="FF0000"/>
                </a:solidFill>
              </a:rPr>
              <a:t> 2 </a:t>
            </a:r>
            <a:r>
              <a:rPr lang="en-US" sz="1800" b="1" dirty="0">
                <a:solidFill>
                  <a:srgbClr val="FF0000"/>
                </a:solidFill>
              </a:rPr>
              <a:t>or &gt; joints</a:t>
            </a:r>
          </a:p>
          <a:p>
            <a:pPr>
              <a:lnSpc>
                <a:spcPct val="80000"/>
              </a:lnSpc>
            </a:pPr>
            <a:r>
              <a:rPr lang="en-US" sz="1800" b="1" dirty="0"/>
              <a:t> </a:t>
            </a:r>
            <a:r>
              <a:rPr lang="en-US" sz="1800" b="1" dirty="0" err="1"/>
              <a:t>Serositis</a:t>
            </a:r>
            <a:r>
              <a:rPr lang="en-US" sz="1800" b="1" dirty="0"/>
              <a:t>: </a:t>
            </a:r>
            <a:r>
              <a:rPr lang="en-US" sz="1800" b="1" dirty="0" err="1"/>
              <a:t>Pleuritis</a:t>
            </a:r>
            <a:r>
              <a:rPr lang="en-US" sz="1800" b="1" dirty="0"/>
              <a:t>, </a:t>
            </a:r>
            <a:r>
              <a:rPr lang="en-US" sz="1800" b="1" dirty="0" err="1"/>
              <a:t>Pericarditis</a:t>
            </a:r>
            <a:endParaRPr lang="en-US" sz="1800" b="1" dirty="0"/>
          </a:p>
          <a:p>
            <a:pPr>
              <a:lnSpc>
                <a:spcPct val="80000"/>
              </a:lnSpc>
            </a:pPr>
            <a:r>
              <a:rPr lang="en-US" sz="1800" b="1" dirty="0"/>
              <a:t> Renal Disorder: </a:t>
            </a:r>
            <a:r>
              <a:rPr lang="en-US" sz="1800" b="1" dirty="0" err="1"/>
              <a:t>Proteinuria</a:t>
            </a:r>
            <a:r>
              <a:rPr lang="en-US" sz="1800" b="1" dirty="0"/>
              <a:t>&gt; o.5g/day or casts</a:t>
            </a:r>
          </a:p>
          <a:p>
            <a:pPr>
              <a:lnSpc>
                <a:spcPct val="80000"/>
              </a:lnSpc>
            </a:pPr>
            <a:r>
              <a:rPr lang="en-US" sz="1800" b="1" dirty="0"/>
              <a:t> Neurologic Disorder: seizures/ psychosis</a:t>
            </a:r>
          </a:p>
          <a:p>
            <a:pPr>
              <a:lnSpc>
                <a:spcPct val="80000"/>
              </a:lnSpc>
            </a:pPr>
            <a:r>
              <a:rPr lang="en-US" sz="1800" b="1" dirty="0"/>
              <a:t> </a:t>
            </a:r>
            <a:r>
              <a:rPr lang="en-US" sz="1800" b="1" dirty="0" err="1"/>
              <a:t>HematologicDisorder</a:t>
            </a:r>
            <a:r>
              <a:rPr lang="en-US" sz="1800" b="1" dirty="0"/>
              <a:t>: </a:t>
            </a:r>
            <a:r>
              <a:rPr lang="en-US" sz="1800" b="1" dirty="0" err="1"/>
              <a:t>Hemolysis</a:t>
            </a:r>
            <a:r>
              <a:rPr lang="en-US" sz="1800" b="1" dirty="0"/>
              <a:t>, </a:t>
            </a:r>
            <a:r>
              <a:rPr lang="en-US" sz="1800" b="1" dirty="0" err="1" smtClean="0"/>
              <a:t>Leukopenia</a:t>
            </a:r>
            <a:r>
              <a:rPr lang="en-US" sz="1800" b="1" dirty="0" smtClean="0"/>
              <a:t>&lt;4000, </a:t>
            </a:r>
            <a:endParaRPr lang="en-US" sz="18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      </a:t>
            </a:r>
            <a:r>
              <a:rPr lang="en-US" sz="1800" b="1" dirty="0" err="1" smtClean="0"/>
              <a:t>Lymphopenia</a:t>
            </a:r>
            <a:r>
              <a:rPr lang="en-US" sz="1800" b="1" dirty="0" smtClean="0"/>
              <a:t> &lt;1500,Thrombocytopenia </a:t>
            </a:r>
            <a:r>
              <a:rPr lang="en-US" sz="1800" b="1" dirty="0"/>
              <a:t>&lt;100000</a:t>
            </a:r>
          </a:p>
          <a:p>
            <a:pPr>
              <a:lnSpc>
                <a:spcPct val="80000"/>
              </a:lnSpc>
            </a:pPr>
            <a:r>
              <a:rPr lang="en-US" sz="1800" b="1" dirty="0"/>
              <a:t> ANA</a:t>
            </a:r>
          </a:p>
          <a:p>
            <a:pPr>
              <a:lnSpc>
                <a:spcPct val="80000"/>
              </a:lnSpc>
            </a:pPr>
            <a:r>
              <a:rPr lang="en-US" sz="1800" b="1" dirty="0"/>
              <a:t> Immunologic disorder: Anti-DNA, Anti-</a:t>
            </a:r>
            <a:r>
              <a:rPr lang="en-US" sz="1800" b="1" dirty="0" err="1"/>
              <a:t>Sm</a:t>
            </a:r>
            <a:r>
              <a:rPr lang="en-US" sz="1800" b="1" dirty="0"/>
              <a:t>, 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35292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280400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/>
              <a:t>Arthritis of Rheumatic Fever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844675"/>
            <a:ext cx="8640762" cy="388143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Etiology: Streptococcus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pyogenes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(group A);  immune response to antecedent infection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Migratory polyarthritis, large joints: knees, ankles, elbows, wrists.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Major manifestations: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carditis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polyarthritis, chorea, erythema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marginatum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subcutaneous nodules.</a:t>
            </a:r>
          </a:p>
        </p:txBody>
      </p:sp>
    </p:spTree>
    <p:extLst>
      <p:ext uri="{BB962C8B-B14F-4D97-AF65-F5344CB8AC3E}">
        <p14:creationId xmlns="" xmlns:p14="http://schemas.microsoft.com/office/powerpoint/2010/main" val="42323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Seronegative </a:t>
            </a:r>
            <a:r>
              <a:rPr lang="en-US" dirty="0" err="1" smtClean="0">
                <a:solidFill>
                  <a:srgbClr val="FF0000"/>
                </a:solidFill>
              </a:rPr>
              <a:t>spondoarthropathies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Psoriatic arthritis</a:t>
            </a:r>
          </a:p>
          <a:p>
            <a:r>
              <a:rPr lang="en-US" dirty="0" smtClean="0"/>
              <a:t>Reactive arthritis</a:t>
            </a:r>
          </a:p>
          <a:p>
            <a:r>
              <a:rPr lang="en-US" dirty="0" err="1" smtClean="0"/>
              <a:t>Enteropathic</a:t>
            </a:r>
            <a:r>
              <a:rPr lang="en-US" dirty="0" smtClean="0"/>
              <a:t> arthritis</a:t>
            </a:r>
          </a:p>
          <a:p>
            <a:r>
              <a:rPr lang="en-US" dirty="0" err="1" smtClean="0"/>
              <a:t>Ankylosing</a:t>
            </a:r>
            <a:r>
              <a:rPr lang="en-US" dirty="0" smtClean="0"/>
              <a:t> </a:t>
            </a:r>
            <a:r>
              <a:rPr lang="en-US" dirty="0" err="1" smtClean="0"/>
              <a:t>sponylosis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features of </a:t>
            </a:r>
            <a:r>
              <a:rPr lang="en-US" dirty="0" err="1" smtClean="0">
                <a:solidFill>
                  <a:srgbClr val="FF0000"/>
                </a:solidFill>
              </a:rPr>
              <a:t>spondoarthropathies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Absence of RA </a:t>
            </a:r>
            <a:r>
              <a:rPr lang="en-US" dirty="0" err="1" smtClean="0"/>
              <a:t>Factor,subcut</a:t>
            </a:r>
            <a:r>
              <a:rPr lang="en-US" dirty="0" smtClean="0"/>
              <a:t> nodules</a:t>
            </a:r>
          </a:p>
          <a:p>
            <a:r>
              <a:rPr lang="en-US" dirty="0" err="1" smtClean="0"/>
              <a:t>Sacroiliatis</a:t>
            </a:r>
            <a:r>
              <a:rPr lang="en-US" dirty="0" smtClean="0"/>
              <a:t>/</a:t>
            </a:r>
            <a:r>
              <a:rPr lang="en-US" dirty="0" err="1" smtClean="0"/>
              <a:t>spondylitis</a:t>
            </a:r>
            <a:r>
              <a:rPr lang="en-US" dirty="0" smtClean="0">
                <a:solidFill>
                  <a:srgbClr val="FF0000"/>
                </a:solidFill>
              </a:rPr>
              <a:t> +</a:t>
            </a:r>
          </a:p>
          <a:p>
            <a:r>
              <a:rPr lang="en-US" dirty="0" err="1" smtClean="0"/>
              <a:t>Assymetric</a:t>
            </a:r>
            <a:r>
              <a:rPr lang="en-US" dirty="0" smtClean="0"/>
              <a:t> peripheral joints</a:t>
            </a:r>
          </a:p>
          <a:p>
            <a:r>
              <a:rPr lang="en-US" dirty="0" smtClean="0"/>
              <a:t>Extra </a:t>
            </a:r>
            <a:r>
              <a:rPr lang="en-US" dirty="0" err="1" smtClean="0"/>
              <a:t>articular</a:t>
            </a:r>
            <a:r>
              <a:rPr lang="en-US" dirty="0" smtClean="0"/>
              <a:t>- </a:t>
            </a:r>
            <a:r>
              <a:rPr lang="en-US" dirty="0" err="1" smtClean="0"/>
              <a:t>ocular,oral,skin,enthesitis</a:t>
            </a:r>
            <a:endParaRPr lang="en-US" dirty="0" smtClean="0"/>
          </a:p>
          <a:p>
            <a:r>
              <a:rPr lang="en-US" dirty="0" smtClean="0"/>
              <a:t>Familial aggregation</a:t>
            </a:r>
          </a:p>
          <a:p>
            <a:r>
              <a:rPr lang="en-US" dirty="0" smtClean="0"/>
              <a:t>HLA-B27</a:t>
            </a:r>
            <a:r>
              <a:rPr lang="en-US" dirty="0" smtClean="0">
                <a:solidFill>
                  <a:srgbClr val="FF0000"/>
                </a:solidFill>
              </a:rPr>
              <a:t> 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549275"/>
            <a:ext cx="4038600" cy="55768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         </a:t>
            </a:r>
            <a:r>
              <a:rPr lang="en-US" b="1" i="1" dirty="0">
                <a:solidFill>
                  <a:srgbClr val="FF0000"/>
                </a:solidFill>
              </a:rPr>
              <a:t>ARTICULAR</a:t>
            </a:r>
          </a:p>
          <a:p>
            <a:pPr>
              <a:buFont typeface="Wingdings" pitchFamily="2" charset="2"/>
              <a:buNone/>
            </a:pPr>
            <a:endParaRPr lang="en-US" b="1" i="1" dirty="0"/>
          </a:p>
          <a:p>
            <a:pPr>
              <a:buFont typeface="Wingdings" pitchFamily="2" charset="2"/>
              <a:buNone/>
            </a:pPr>
            <a:r>
              <a:rPr lang="en-US" b="1" i="1" dirty="0"/>
              <a:t>-  </a:t>
            </a:r>
            <a:r>
              <a:rPr lang="en-US" sz="2000" dirty="0"/>
              <a:t>Deep or diffuse pain.</a:t>
            </a:r>
          </a:p>
          <a:p>
            <a:pPr>
              <a:buFontTx/>
              <a:buChar char="-"/>
            </a:pPr>
            <a:r>
              <a:rPr lang="en-US" sz="2000" dirty="0"/>
              <a:t>Painful or limited range of </a:t>
            </a:r>
            <a:r>
              <a:rPr lang="en-US" sz="2000" dirty="0" err="1"/>
              <a:t>movemnt</a:t>
            </a:r>
            <a:r>
              <a:rPr lang="en-US" sz="2000" dirty="0"/>
              <a:t> </a:t>
            </a:r>
            <a:r>
              <a:rPr lang="en-US" sz="2000" dirty="0" smtClean="0"/>
              <a:t>- </a:t>
            </a:r>
            <a:r>
              <a:rPr lang="en-US" sz="2000" dirty="0"/>
              <a:t>both active and passive </a:t>
            </a:r>
          </a:p>
          <a:p>
            <a:pPr>
              <a:buFontTx/>
              <a:buChar char="-"/>
            </a:pPr>
            <a:r>
              <a:rPr lang="en-US" sz="2000" dirty="0"/>
              <a:t>Swelling </a:t>
            </a:r>
            <a:r>
              <a:rPr lang="en-US" sz="2000" dirty="0" smtClean="0"/>
              <a:t>of  joint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Crepitation</a:t>
            </a:r>
            <a:r>
              <a:rPr lang="en-US" sz="2000" dirty="0"/>
              <a:t>.</a:t>
            </a:r>
          </a:p>
          <a:p>
            <a:pPr>
              <a:buFontTx/>
              <a:buChar char="-"/>
            </a:pPr>
            <a:r>
              <a:rPr lang="en-US" sz="2000" dirty="0"/>
              <a:t>Joint instability.</a:t>
            </a:r>
          </a:p>
          <a:p>
            <a:pPr>
              <a:buFontTx/>
              <a:buChar char="-"/>
            </a:pPr>
            <a:r>
              <a:rPr lang="en-US" sz="2000" dirty="0"/>
              <a:t>Locking of joint.</a:t>
            </a:r>
          </a:p>
          <a:p>
            <a:pPr>
              <a:buFontTx/>
              <a:buChar char="-"/>
            </a:pPr>
            <a:r>
              <a:rPr lang="en-US" sz="2000" dirty="0"/>
              <a:t>Deformity.</a:t>
            </a:r>
          </a:p>
          <a:p>
            <a:pPr>
              <a:buFontTx/>
              <a:buChar char="-"/>
            </a:pPr>
            <a:endParaRPr lang="en-US" b="1" i="1" dirty="0"/>
          </a:p>
        </p:txBody>
      </p:sp>
      <p:sp>
        <p:nvSpPr>
          <p:cNvPr id="125958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3438" y="549275"/>
            <a:ext cx="4038600" cy="56054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i="1" dirty="0"/>
              <a:t>    </a:t>
            </a:r>
            <a:r>
              <a:rPr lang="en-US" b="1" i="1" dirty="0">
                <a:solidFill>
                  <a:srgbClr val="FF0000"/>
                </a:solidFill>
              </a:rPr>
              <a:t> NONARTICLAR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i="1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localised</a:t>
            </a:r>
            <a:r>
              <a:rPr lang="en-US" sz="2000" dirty="0"/>
              <a:t> </a:t>
            </a:r>
            <a:r>
              <a:rPr lang="en-US" sz="2000" dirty="0" smtClean="0"/>
              <a:t>pain</a:t>
            </a:r>
            <a:endParaRPr lang="en-US" sz="20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/>
              <a:t>Point or local tenderness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 smtClean="0"/>
              <a:t>Painful  </a:t>
            </a:r>
            <a:r>
              <a:rPr lang="en-US" sz="2000" dirty="0"/>
              <a:t>active movements but not on </a:t>
            </a:r>
            <a:r>
              <a:rPr lang="en-US" sz="2000" dirty="0" smtClean="0"/>
              <a:t>passive </a:t>
            </a:r>
            <a:endParaRPr lang="en-US" sz="20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/>
              <a:t>Physical findings are remote from joint capsule.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 err="1"/>
              <a:t>swelling,crepitation,joint</a:t>
            </a:r>
            <a:r>
              <a:rPr lang="en-US" sz="2000" dirty="0"/>
              <a:t> instability, deformity are rare.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Distribution of </a:t>
            </a:r>
            <a:r>
              <a:rPr lang="en-US" dirty="0" err="1" smtClean="0">
                <a:solidFill>
                  <a:srgbClr val="FF0000"/>
                </a:solidFill>
              </a:rPr>
              <a:t>spondoarthropathies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              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0594" cy="4572000"/>
          </a:xfrm>
        </p:spPr>
        <p:txBody>
          <a:bodyPr/>
          <a:lstStyle/>
          <a:p>
            <a:r>
              <a:rPr lang="en-US" dirty="0" smtClean="0"/>
              <a:t>Asymmetric arthritis</a:t>
            </a:r>
          </a:p>
          <a:p>
            <a:r>
              <a:rPr lang="en-US" dirty="0" smtClean="0"/>
              <a:t>Axial spine &amp;  lower limb joints</a:t>
            </a:r>
          </a:p>
          <a:p>
            <a:r>
              <a:rPr lang="en-US" dirty="0" smtClean="0"/>
              <a:t>Soft tissues </a:t>
            </a:r>
            <a:r>
              <a:rPr lang="en-US" dirty="0" err="1" smtClean="0"/>
              <a:t>involvment</a:t>
            </a:r>
            <a:endParaRPr lang="en-US" dirty="0" smtClean="0"/>
          </a:p>
          <a:p>
            <a:r>
              <a:rPr lang="en-US" dirty="0" err="1" smtClean="0"/>
              <a:t>Bursitis,achilles</a:t>
            </a:r>
            <a:r>
              <a:rPr lang="en-US" dirty="0" smtClean="0"/>
              <a:t> </a:t>
            </a:r>
            <a:r>
              <a:rPr lang="en-US" dirty="0" err="1" smtClean="0"/>
              <a:t>tendonitis,epichondylitis,plantar</a:t>
            </a:r>
            <a:r>
              <a:rPr lang="en-US" dirty="0" smtClean="0"/>
              <a:t> </a:t>
            </a:r>
            <a:r>
              <a:rPr lang="en-US" dirty="0" err="1" smtClean="0"/>
              <a:t>fascitis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3545"/>
            <a:ext cx="4071966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Psoriatic</a:t>
            </a:r>
            <a:r>
              <a:rPr lang="en-US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arthritis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Psoriasis precedes in 60-70%</a:t>
            </a:r>
          </a:p>
          <a:p>
            <a:r>
              <a:rPr lang="en-US" dirty="0" smtClean="0"/>
              <a:t>Wright &amp; Molls 5 patterns of </a:t>
            </a:r>
            <a:r>
              <a:rPr lang="en-US" dirty="0" err="1" smtClean="0"/>
              <a:t>arthropathy</a:t>
            </a:r>
            <a:endParaRPr lang="en-US" dirty="0" smtClean="0"/>
          </a:p>
          <a:p>
            <a:r>
              <a:rPr lang="en-US" dirty="0" smtClean="0"/>
              <a:t>Nail changes in 90%</a:t>
            </a:r>
          </a:p>
          <a:p>
            <a:r>
              <a:rPr lang="en-US" dirty="0" smtClean="0"/>
              <a:t>INVOLVEMENT OF DIP joints</a:t>
            </a:r>
          </a:p>
          <a:p>
            <a:r>
              <a:rPr lang="en-US" dirty="0" err="1" smtClean="0"/>
              <a:t>Dactylitis,enthesitis,tenosynovitis</a:t>
            </a:r>
            <a:endParaRPr lang="en-US" dirty="0" smtClean="0"/>
          </a:p>
          <a:p>
            <a:r>
              <a:rPr lang="en-US" dirty="0" smtClean="0"/>
              <a:t>Arthritis </a:t>
            </a:r>
            <a:r>
              <a:rPr lang="en-US" dirty="0" err="1" smtClean="0"/>
              <a:t>mutilans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8067" name="Picture 3" descr="C:\Users\Dell\Desktop\sarath\HS3CA4523W2CAIJ9JLQCA8Y384SCAQ6EI7OCA49ASBFCAR4LILKCAIU6VBYCA2UKNSGCADNR4J7CAX34KRICA10V9ZRCASFYER8CAO8P4KFCA8UNCJPCA45031SCAZMFWLNCAIKKCCWCAXUM7Z2CA4U3B8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857628"/>
            <a:ext cx="407196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7174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Psoriatic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arthritis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8610" name="Picture 2" descr="C:\Users\Dell\Desktop\sarath\3LQCALGSHVJCABV93N1CAPE1D3PCAIG8Z6GCAASRZ2RCAXM7HV3CAB0BP6UCAIMRVGVCAML6J2VCANM6L3MCA0P5PPVCA6CRRVQCA86ES20CAYWYKAHCA5DBO1QCA9NR1SJCAXANXRRCA9UPFT0CAG4V9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3357586" cy="2857520"/>
          </a:xfrm>
          <a:prstGeom prst="rect">
            <a:avLst/>
          </a:prstGeom>
          <a:noFill/>
        </p:spPr>
      </p:pic>
      <p:pic>
        <p:nvPicPr>
          <p:cNvPr id="68611" name="Picture 3" descr="C:\Users\Dell\Desktop\sarath\5J5CA2CY9WLCAGW21C9CAVD5OR3CA9K48DOCAF7RCS1CAN88S8LCA2WZTFSCA8VX39FCA4MRDWECAWEKUIGCAND3JBICARE4LBACA76KWO1CAQNKSOTCAAOYFQJCAAX9248CALC4ATGCAPFEYUSCAEFUA4T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71678"/>
            <a:ext cx="342902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Reactive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arthritis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Acute ,</a:t>
            </a:r>
            <a:r>
              <a:rPr lang="en-US" dirty="0" err="1" smtClean="0"/>
              <a:t>painful,assymetric</a:t>
            </a:r>
            <a:endParaRPr lang="en-US" dirty="0" smtClean="0"/>
          </a:p>
          <a:p>
            <a:r>
              <a:rPr lang="en-US" dirty="0" err="1" smtClean="0"/>
              <a:t>Knee,ankle</a:t>
            </a:r>
            <a:r>
              <a:rPr lang="en-US" dirty="0" smtClean="0"/>
              <a:t> ,ST,MT ,IP joints</a:t>
            </a:r>
          </a:p>
          <a:p>
            <a:r>
              <a:rPr lang="en-US" dirty="0" err="1" smtClean="0"/>
              <a:t>Dactylitis</a:t>
            </a:r>
            <a:endParaRPr lang="en-US" dirty="0" smtClean="0"/>
          </a:p>
          <a:p>
            <a:r>
              <a:rPr lang="en-US" dirty="0" smtClean="0"/>
              <a:t>Constitutional symptoms</a:t>
            </a:r>
          </a:p>
          <a:p>
            <a:r>
              <a:rPr lang="en-US" dirty="0" err="1" smtClean="0"/>
              <a:t>Tendonitis,enthesitis,fascitis</a:t>
            </a:r>
            <a:endParaRPr lang="en-US" dirty="0" smtClean="0"/>
          </a:p>
          <a:p>
            <a:r>
              <a:rPr lang="en-US" dirty="0" err="1" smtClean="0"/>
              <a:t>Ocular,muco-cutaneous</a:t>
            </a:r>
            <a:r>
              <a:rPr lang="en-US" dirty="0" smtClean="0"/>
              <a:t> lesions</a:t>
            </a:r>
          </a:p>
          <a:p>
            <a:endParaRPr lang="en-US" dirty="0"/>
          </a:p>
        </p:txBody>
      </p:sp>
      <p:pic>
        <p:nvPicPr>
          <p:cNvPr id="89090" name="Picture 2" descr="C:\Users\Dell\Desktop\sarath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643050"/>
            <a:ext cx="350046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Ankylosing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spondylitis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9634" name="Picture 2" descr="C:\Users\Dell\Desktop\sarath\VBFCAH2R7V4CA8HXQJ6CALLB05ICAMHP3VGCAV0ZUBKCADTS8GTCADB17RECAUN2Z7ACA4AJGO8CAP63W77CAPYM0YGCA05BCADCABXWFXBCAUTR0TACA5211QACAFN8G8ECA02DRSGCA50R9R2CAY08WH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3643337" cy="3214710"/>
          </a:xfrm>
          <a:prstGeom prst="rect">
            <a:avLst/>
          </a:prstGeom>
          <a:noFill/>
        </p:spPr>
      </p:pic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Sacroiliatis</a:t>
            </a:r>
            <a:endParaRPr lang="en-US" dirty="0" smtClean="0"/>
          </a:p>
          <a:p>
            <a:r>
              <a:rPr lang="en-US" dirty="0" err="1" smtClean="0"/>
              <a:t>Syndesmophytes</a:t>
            </a:r>
            <a:endParaRPr lang="en-US" dirty="0" smtClean="0"/>
          </a:p>
          <a:p>
            <a:r>
              <a:rPr lang="en-US" dirty="0" smtClean="0"/>
              <a:t>Bamboo spine</a:t>
            </a:r>
          </a:p>
          <a:p>
            <a:r>
              <a:rPr lang="en-US" dirty="0" err="1" smtClean="0"/>
              <a:t>Inflamm</a:t>
            </a:r>
            <a:r>
              <a:rPr lang="en-US" dirty="0" smtClean="0"/>
              <a:t>. Backache</a:t>
            </a:r>
          </a:p>
          <a:p>
            <a:r>
              <a:rPr lang="en-US" dirty="0" smtClean="0"/>
              <a:t>Age&lt;50</a:t>
            </a:r>
          </a:p>
          <a:p>
            <a:r>
              <a:rPr lang="en-US" dirty="0" smtClean="0"/>
              <a:t>Improves with exercise not with rest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Enteropathic</a:t>
            </a:r>
            <a:r>
              <a:rPr lang="en-US" dirty="0" smtClean="0"/>
              <a:t> arthritis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Ankylosing</a:t>
            </a:r>
            <a:r>
              <a:rPr lang="en-US" dirty="0" smtClean="0"/>
              <a:t> </a:t>
            </a:r>
            <a:r>
              <a:rPr lang="en-US" dirty="0" err="1" smtClean="0"/>
              <a:t>spondylitis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Peripheral arthritis-acute </a:t>
            </a:r>
            <a:r>
              <a:rPr lang="en-US" dirty="0" err="1" smtClean="0"/>
              <a:t>oligo</a:t>
            </a:r>
            <a:r>
              <a:rPr lang="en-US" dirty="0" smtClean="0"/>
              <a:t> &amp; chronic </a:t>
            </a:r>
            <a:r>
              <a:rPr lang="en-US" dirty="0" err="1" smtClean="0"/>
              <a:t>polyarthritis</a:t>
            </a:r>
            <a:endParaRPr lang="en-US" dirty="0" smtClean="0"/>
          </a:p>
          <a:p>
            <a:r>
              <a:rPr lang="en-US" dirty="0" smtClean="0"/>
              <a:t>Joint </a:t>
            </a:r>
            <a:r>
              <a:rPr lang="en-US" dirty="0" err="1" smtClean="0"/>
              <a:t>invl</a:t>
            </a:r>
            <a:r>
              <a:rPr lang="en-US" dirty="0" smtClean="0"/>
              <a:t> same in UC &amp;CD</a:t>
            </a:r>
          </a:p>
          <a:p>
            <a:r>
              <a:rPr lang="en-US" dirty="0" smtClean="0"/>
              <a:t>Erosion and deformity rare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Soft tissue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rheumatism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common cause of MSK pain</a:t>
            </a:r>
          </a:p>
          <a:p>
            <a:r>
              <a:rPr lang="en-US" dirty="0" err="1" smtClean="0"/>
              <a:t>Enthesopathy,bursitis,tedonitis,tenosynovitis</a:t>
            </a:r>
            <a:endParaRPr lang="en-US" dirty="0" smtClean="0"/>
          </a:p>
          <a:p>
            <a:r>
              <a:rPr lang="en-US" dirty="0" smtClean="0"/>
              <a:t>Mostly associated with fibromyalgia</a:t>
            </a:r>
          </a:p>
          <a:p>
            <a:r>
              <a:rPr lang="en-US" dirty="0" smtClean="0"/>
              <a:t>Improves with local </a:t>
            </a:r>
            <a:r>
              <a:rPr lang="en-US" dirty="0" err="1" smtClean="0"/>
              <a:t>steriod</a:t>
            </a:r>
            <a:r>
              <a:rPr lang="en-US" dirty="0" smtClean="0"/>
              <a:t> inj.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TISSUE RHEUMATISM</a:t>
            </a:r>
            <a:endParaRPr lang="en-US" dirty="0"/>
          </a:p>
        </p:txBody>
      </p:sp>
      <p:pic>
        <p:nvPicPr>
          <p:cNvPr id="68610" name="Picture 2" descr="C:\Users\Dell\Desktop\sarath\4R5CA83J1F0CAO86J3RCA1ZA1FTCA2BGXCVCA0K75C6CAO4GNTLCAUCMBAXCAUC7L0KCAER8NWGCACPVFPHCAKJEY8LCARD5AAPCAJSXX45CA3337PWCAT4WMNYCAQYO70GCAERUHLYCAM53HYWCA6AVKKJ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785926"/>
            <a:ext cx="3214710" cy="3308361"/>
          </a:xfrm>
          <a:prstGeom prst="rect">
            <a:avLst/>
          </a:prstGeom>
          <a:noFill/>
        </p:spPr>
      </p:pic>
      <p:pic>
        <p:nvPicPr>
          <p:cNvPr id="68611" name="Picture 3" descr="C:\Users\Dell\Desktop\sarath\6DVCAUJQEGXCAHYDSI2CABF9LBGCAETD5F4CASYFAUFCAUWWBX7CA33UAE3CAIP35G3CA7U57HXCAOKZ1NOCA9HN5UBCA7HLCC6CAZ2MGSUCAQK02I2CAM315FUCATFMFDNCAMZ736BCAJEQLH6CA3ATQH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1387" y="1857364"/>
            <a:ext cx="3876695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Lab</a:t>
            </a:r>
            <a:r>
              <a:rPr lang="en-US" dirty="0" smtClean="0"/>
              <a:t> investigations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Routine blood tests</a:t>
            </a:r>
          </a:p>
          <a:p>
            <a:r>
              <a:rPr lang="en-US" dirty="0" smtClean="0"/>
              <a:t>ESR,CRP</a:t>
            </a:r>
          </a:p>
          <a:p>
            <a:r>
              <a:rPr lang="en-US" dirty="0" smtClean="0"/>
              <a:t>Rheumatoid </a:t>
            </a:r>
            <a:r>
              <a:rPr lang="en-US" dirty="0" err="1" smtClean="0"/>
              <a:t>factor,CCP</a:t>
            </a:r>
            <a:endParaRPr lang="en-US" dirty="0" smtClean="0"/>
          </a:p>
          <a:p>
            <a:r>
              <a:rPr lang="en-US" dirty="0" smtClean="0"/>
              <a:t>ANA</a:t>
            </a:r>
          </a:p>
          <a:p>
            <a:r>
              <a:rPr lang="en-US" dirty="0" smtClean="0"/>
              <a:t>Autoimmune antibodies</a:t>
            </a:r>
          </a:p>
          <a:p>
            <a:r>
              <a:rPr lang="en-US" dirty="0" smtClean="0"/>
              <a:t>Complement levels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SYNOVIAL FLUID EXAMINATION</a:t>
            </a:r>
            <a:endParaRPr lang="en-US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817687"/>
            <a:ext cx="2786083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300" y="1785926"/>
            <a:ext cx="28194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785926"/>
            <a:ext cx="278608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arthritis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Cardinal signs</a:t>
            </a:r>
          </a:p>
          <a:p>
            <a:r>
              <a:rPr lang="en-US" dirty="0" smtClean="0"/>
              <a:t>Systemic symptoms</a:t>
            </a:r>
          </a:p>
          <a:p>
            <a:r>
              <a:rPr lang="en-US" dirty="0" smtClean="0"/>
              <a:t>Stiffness- &gt;1 hr</a:t>
            </a:r>
          </a:p>
          <a:p>
            <a:r>
              <a:rPr lang="en-US" dirty="0" smtClean="0"/>
              <a:t>               - </a:t>
            </a:r>
            <a:r>
              <a:rPr lang="en-US" dirty="0" err="1" smtClean="0"/>
              <a:t>prolon</a:t>
            </a:r>
            <a:r>
              <a:rPr lang="en-US" dirty="0" smtClean="0"/>
              <a:t>. rest</a:t>
            </a:r>
          </a:p>
          <a:p>
            <a:r>
              <a:rPr lang="en-US" dirty="0" smtClean="0"/>
              <a:t>Lab evidences       </a:t>
            </a:r>
          </a:p>
          <a:p>
            <a:r>
              <a:rPr lang="en-US" dirty="0" smtClean="0"/>
              <a:t>                   ESR</a:t>
            </a:r>
          </a:p>
          <a:p>
            <a:r>
              <a:rPr lang="en-US" dirty="0" smtClean="0"/>
              <a:t>              CRP  </a:t>
            </a:r>
          </a:p>
          <a:p>
            <a:r>
              <a:rPr lang="en-US" dirty="0" smtClean="0"/>
              <a:t>               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NO signs</a:t>
            </a:r>
          </a:p>
          <a:p>
            <a:r>
              <a:rPr lang="en-US" dirty="0" smtClean="0"/>
              <a:t>Stiffness-&lt;60 </a:t>
            </a:r>
            <a:r>
              <a:rPr lang="en-US" dirty="0" err="1" smtClean="0"/>
              <a:t>mnt</a:t>
            </a:r>
            <a:r>
              <a:rPr lang="en-US" dirty="0" smtClean="0"/>
              <a:t>  </a:t>
            </a:r>
          </a:p>
          <a:p>
            <a:r>
              <a:rPr lang="en-US" dirty="0" smtClean="0"/>
              <a:t>               - intermittent</a:t>
            </a:r>
          </a:p>
          <a:p>
            <a:r>
              <a:rPr lang="en-US" dirty="0" smtClean="0"/>
              <a:t>                -brief rest</a:t>
            </a:r>
          </a:p>
          <a:p>
            <a:r>
              <a:rPr lang="en-US" dirty="0" err="1" smtClean="0"/>
              <a:t>Trauma,rept.use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Degenerative,tumor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inflammatory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Non- inflammatory</a:t>
            </a: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1785918" y="4572008"/>
            <a:ext cx="484632" cy="4069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2571736" y="4929198"/>
            <a:ext cx="428628" cy="571504"/>
          </a:xfrm>
          <a:prstGeom prst="mathPlus">
            <a:avLst>
              <a:gd name="adj1" fmla="val 40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42875"/>
            <a:ext cx="7758112" cy="64291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INTERPRETATION OF SYNOVIAL FLUID EXAMINATION</a:t>
            </a:r>
            <a:endParaRPr lang="en-IN" sz="2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28596" y="785794"/>
          <a:ext cx="8429684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18960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Diagnostic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imaging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Plain X-ray</a:t>
            </a:r>
            <a:r>
              <a:rPr lang="en-US" dirty="0">
                <a:cs typeface="Times New Roman" panose="02020603050405020304" pitchFamily="18" charset="0"/>
              </a:rPr>
              <a:t>-</a:t>
            </a:r>
            <a:r>
              <a:rPr lang="en-US" dirty="0" smtClean="0">
                <a:cs typeface="Times New Roman" panose="02020603050405020304" pitchFamily="18" charset="0"/>
              </a:rPr>
              <a:t> show </a:t>
            </a:r>
            <a:r>
              <a:rPr lang="en-US" dirty="0">
                <a:cs typeface="Times New Roman" panose="02020603050405020304" pitchFamily="18" charset="0"/>
              </a:rPr>
              <a:t>soft tissue </a:t>
            </a:r>
            <a:r>
              <a:rPr lang="en-US" dirty="0" err="1" smtClean="0">
                <a:cs typeface="Times New Roman" panose="02020603050405020304" pitchFamily="18" charset="0"/>
              </a:rPr>
              <a:t>swelling,erosions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they are indicated in patients with a history of trauma or patients who have had symptoms for several weeks. Occasionally, unsuspected bony lesions, such as osteomyelitis or malignancy, may be detected.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18436" name="Picture 6" descr="gout_fig5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381000"/>
            <a:ext cx="7086600" cy="6096000"/>
          </a:xfrm>
          <a:noFill/>
        </p:spPr>
      </p:pic>
    </p:spTree>
    <p:extLst>
      <p:ext uri="{BB962C8B-B14F-4D97-AF65-F5344CB8AC3E}">
        <p14:creationId xmlns="" xmlns:p14="http://schemas.microsoft.com/office/powerpoint/2010/main" val="1097810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Ultrasonography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CT Scan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94735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7968"/>
            <a:ext cx="8229600" cy="17526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66FF"/>
                </a:solidFill>
                <a:cs typeface="Times New Roman" panose="02020603050405020304" pitchFamily="18" charset="0"/>
              </a:rPr>
              <a:t>5-</a:t>
            </a:r>
            <a:r>
              <a:rPr lang="en-US" b="1" u="sng" dirty="0" smtClean="0">
                <a:solidFill>
                  <a:srgbClr val="FF66FF"/>
                </a:solidFill>
                <a:cs typeface="Times New Roman" panose="02020603050405020304" pitchFamily="18" charset="0"/>
              </a:rPr>
              <a:t>MRI: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cs typeface="Times New Roman" panose="02020603050405020304" pitchFamily="18" charset="0"/>
              </a:rPr>
              <a:t>Magnetic resonance imaging is superior in detecting ischemic necrosis, occult fractures, and meniscal and ligamentous injuries. </a:t>
            </a:r>
          </a:p>
        </p:txBody>
      </p:sp>
      <p:pic>
        <p:nvPicPr>
          <p:cNvPr id="19460" name="Picture 4" descr="osteomyelitis-fig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0" t="2008" r="1370" b="11670"/>
          <a:stretch>
            <a:fillRect/>
          </a:stretch>
        </p:blipFill>
        <p:spPr bwMode="auto">
          <a:xfrm>
            <a:off x="304800" y="2514600"/>
            <a:ext cx="4953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Synovial hemangio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66" t="9999" r="27501" b="6667"/>
          <a:stretch>
            <a:fillRect/>
          </a:stretch>
        </p:blipFill>
        <p:spPr bwMode="auto">
          <a:xfrm>
            <a:off x="5638800" y="1752600"/>
            <a:ext cx="3505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7"/>
          <p:cNvSpPr>
            <a:spLocks noChangeArrowheads="1"/>
          </p:cNvSpPr>
          <p:nvPr/>
        </p:nvSpPr>
        <p:spPr bwMode="auto">
          <a:xfrm>
            <a:off x="0" y="51816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632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382000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66FF"/>
                </a:solidFill>
                <a:cs typeface="Times New Roman" panose="02020603050405020304" pitchFamily="18" charset="0"/>
              </a:rPr>
              <a:t>6-</a:t>
            </a:r>
            <a:r>
              <a:rPr lang="en-US" b="1" u="sng" smtClean="0">
                <a:solidFill>
                  <a:srgbClr val="FF66FF"/>
                </a:solidFill>
                <a:cs typeface="Times New Roman" panose="02020603050405020304" pitchFamily="18" charset="0"/>
              </a:rPr>
              <a:t>RADIONUCLIDE SCANS:</a:t>
            </a:r>
          </a:p>
          <a:p>
            <a:pPr eaLnBrk="1" hangingPunct="1">
              <a:buFontTx/>
              <a:buNone/>
            </a:pPr>
            <a:r>
              <a:rPr lang="en-US" smtClean="0">
                <a:cs typeface="Times New Roman" panose="02020603050405020304" pitchFamily="18" charset="0"/>
              </a:rPr>
              <a:t>   Radionuclide scanning can detect infection in deep-seated joints. </a:t>
            </a:r>
          </a:p>
          <a:p>
            <a:pPr eaLnBrk="1" hangingPunct="1">
              <a:buFontTx/>
              <a:buNone/>
            </a:pPr>
            <a:endParaRPr lang="en-US" smtClean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66FF"/>
                </a:solidFill>
                <a:cs typeface="Times New Roman" panose="02020603050405020304" pitchFamily="18" charset="0"/>
              </a:rPr>
              <a:t>7- </a:t>
            </a:r>
            <a:r>
              <a:rPr lang="en-US" b="1" u="sng" smtClean="0">
                <a:solidFill>
                  <a:srgbClr val="FF66FF"/>
                </a:solidFill>
                <a:cs typeface="Times New Roman" panose="02020603050405020304" pitchFamily="18" charset="0"/>
              </a:rPr>
              <a:t>OTHERS:</a:t>
            </a:r>
          </a:p>
          <a:p>
            <a:pPr eaLnBrk="1" hangingPunct="1">
              <a:buFontTx/>
              <a:buNone/>
            </a:pPr>
            <a:r>
              <a:rPr lang="en-US" smtClean="0">
                <a:cs typeface="Times New Roman" panose="02020603050405020304" pitchFamily="18" charset="0"/>
              </a:rPr>
              <a:t>   Other diagnostic procedures, such as </a:t>
            </a:r>
            <a:r>
              <a:rPr lang="en-US" sz="3600" u="sng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synovial biopsy</a:t>
            </a:r>
            <a:r>
              <a:rPr lang="en-US" smtClean="0">
                <a:cs typeface="Times New Roman" panose="02020603050405020304" pitchFamily="18" charset="0"/>
              </a:rPr>
              <a:t> or </a:t>
            </a:r>
            <a:r>
              <a:rPr lang="en-US" sz="3600" u="sng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arthroscopy</a:t>
            </a:r>
            <a:r>
              <a:rPr lang="en-US" sz="3600" smtClean="0">
                <a:cs typeface="Times New Roman" panose="02020603050405020304" pitchFamily="18" charset="0"/>
              </a:rPr>
              <a:t>,</a:t>
            </a:r>
            <a:r>
              <a:rPr lang="en-US" smtClean="0">
                <a:cs typeface="Times New Roman" panose="02020603050405020304" pitchFamily="18" charset="0"/>
              </a:rPr>
              <a:t> may be useful to rule out deposition diseases (e.g., hemochromatosis, atypical infections) and intra-articular tumors. 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918483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folHlink"/>
                </a:solidFill>
              </a:rPr>
              <a:t>A 67 year old male presents with his first episode of knee pain and swelling together with the following x-ray.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133600"/>
            <a:ext cx="48006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b="1" smtClean="0"/>
              <a:t>  Which of the following investigations is the </a:t>
            </a:r>
            <a:r>
              <a:rPr lang="en-US" sz="2800" b="1" u="sng" smtClean="0"/>
              <a:t>next</a:t>
            </a:r>
            <a:r>
              <a:rPr lang="en-US" sz="2800" b="1" smtClean="0"/>
              <a:t> investigation indicated diagnostically?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smtClean="0"/>
              <a:t>     (a) Thyroid function tests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smtClean="0"/>
              <a:t>     (b) Serum urate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smtClean="0"/>
              <a:t>     (c) Knee aspiration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smtClean="0"/>
              <a:t>     (d) Serum iron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smtClean="0"/>
              <a:t>     (e) Skeletal survey</a:t>
            </a:r>
            <a:r>
              <a:rPr lang="en-US" sz="2400" smtClean="0"/>
              <a:t>   </a:t>
            </a:r>
          </a:p>
        </p:txBody>
      </p:sp>
      <p:pic>
        <p:nvPicPr>
          <p:cNvPr id="27652" name="Picture 7" descr="MCQs_Rheumatology_Pic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133600"/>
            <a:ext cx="3886200" cy="3870325"/>
          </a:xfrm>
          <a:noFill/>
        </p:spPr>
      </p:pic>
    </p:spTree>
    <p:extLst>
      <p:ext uri="{BB962C8B-B14F-4D97-AF65-F5344CB8AC3E}">
        <p14:creationId xmlns="" xmlns:p14="http://schemas.microsoft.com/office/powerpoint/2010/main" val="1827078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folHlink"/>
                </a:solidFill>
              </a:rPr>
              <a:t>Which of the following types of joint involvement is not seen in psoriatic arthritis?</a:t>
            </a:r>
            <a:r>
              <a:rPr lang="en-US" smtClean="0"/>
              <a:t> </a:t>
            </a:r>
            <a:br>
              <a:rPr lang="en-US" smtClean="0"/>
            </a:br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743200"/>
            <a:ext cx="7772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mtClean="0"/>
              <a:t> (a) Symmetrical small joint arthropathy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mtClean="0"/>
              <a:t> (b) Jaccoud’s arthropathy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mtClean="0"/>
              <a:t> (c) Sacroiliitis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mtClean="0"/>
              <a:t> (d) Monoarthritis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mtClean="0"/>
              <a:t> (e) DIP joint arthropathy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mtClean="0"/>
              <a:t> </a:t>
            </a:r>
            <a:br>
              <a:rPr lang="en-US" smtClean="0"/>
            </a:b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118297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858202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CC0066"/>
                </a:solidFill>
                <a:latin typeface="Arial Rounded MT Bold" panose="020F0704030504030204" pitchFamily="34" charset="0"/>
              </a:rPr>
              <a:t>ACUTE MONOARTHRITIS</a:t>
            </a:r>
          </a:p>
          <a:p>
            <a:pPr algn="ctr" eaLnBrk="1" hangingPunct="1"/>
            <a:r>
              <a:rPr lang="en-US" sz="4400">
                <a:solidFill>
                  <a:srgbClr val="CC0066"/>
                </a:solidFill>
                <a:latin typeface="Arial Rounded MT Bold" panose="020F0704030504030204" pitchFamily="34" charset="0"/>
              </a:rPr>
              <a:t> IS SEPTIC UNTIL </a:t>
            </a:r>
          </a:p>
          <a:p>
            <a:pPr algn="ctr" eaLnBrk="1" hangingPunct="1"/>
            <a:r>
              <a:rPr lang="en-US" sz="4400">
                <a:solidFill>
                  <a:srgbClr val="CC0066"/>
                </a:solidFill>
                <a:latin typeface="Arial Rounded MT Bold" panose="020F0704030504030204" pitchFamily="34" charset="0"/>
              </a:rPr>
              <a:t>PROVEN OTHERWISE !!</a:t>
            </a:r>
          </a:p>
        </p:txBody>
      </p:sp>
      <p:pic>
        <p:nvPicPr>
          <p:cNvPr id="5123" name="Picture 5" descr="j03121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0"/>
            <a:ext cx="164465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5266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857250"/>
          </a:xfrm>
        </p:spPr>
        <p:txBody>
          <a:bodyPr/>
          <a:lstStyle/>
          <a:p>
            <a:r>
              <a:rPr lang="en-US" sz="3600" b="1" i="1" dirty="0">
                <a:solidFill>
                  <a:schemeClr val="tx1"/>
                </a:solidFill>
              </a:rPr>
              <a:t>The </a:t>
            </a:r>
            <a:r>
              <a:rPr lang="en-US" sz="3600" b="1" i="1" dirty="0">
                <a:solidFill>
                  <a:srgbClr val="FF0000"/>
                </a:solidFill>
              </a:rPr>
              <a:t>Rheumatologic</a:t>
            </a:r>
            <a:r>
              <a:rPr lang="en-US" sz="3600" b="1" i="1" dirty="0">
                <a:solidFill>
                  <a:schemeClr val="tx1"/>
                </a:solidFill>
              </a:rPr>
              <a:t> History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96975"/>
            <a:ext cx="8229600" cy="5661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h/o presenting complaints </a:t>
            </a:r>
            <a:r>
              <a:rPr lang="en-US" sz="1800" dirty="0" smtClean="0"/>
              <a:t>- </a:t>
            </a:r>
            <a:r>
              <a:rPr lang="en-US" sz="1800" dirty="0"/>
              <a:t>Onset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                                           - progression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                                           - distribution of disease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                                           - </a:t>
            </a:r>
            <a:r>
              <a:rPr lang="en-US" sz="1800" dirty="0" smtClean="0"/>
              <a:t>stiffness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                                               - aggravating or relieving factor </a:t>
            </a: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   </a:t>
            </a:r>
            <a:r>
              <a:rPr lang="en-US" sz="1800" dirty="0" smtClean="0"/>
              <a:t>                                        - diurnal variation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                                               -  other systemic feature                                           </a:t>
            </a: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                                           </a:t>
            </a:r>
            <a:r>
              <a:rPr lang="en-US" sz="1800" dirty="0" smtClean="0"/>
              <a:t> - functional disability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General </a:t>
            </a:r>
            <a:r>
              <a:rPr lang="en-US" sz="1800" dirty="0"/>
              <a:t>systematic medical history.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1800" dirty="0"/>
              <a:t>Past medical and surgical history.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1800" dirty="0"/>
              <a:t>Family history.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1800" dirty="0"/>
              <a:t>Drug history.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1800" dirty="0"/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</a:t>
            </a:r>
            <a:r>
              <a:rPr lang="en-US" sz="5400" dirty="0" smtClean="0">
                <a:solidFill>
                  <a:srgbClr val="C00000"/>
                </a:solidFill>
              </a:rPr>
              <a:t>THANK YOU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7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Rheumatic disease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signs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Swelling</a:t>
            </a:r>
          </a:p>
          <a:p>
            <a:r>
              <a:rPr lang="en-US" dirty="0" smtClean="0"/>
              <a:t>Posture of joint</a:t>
            </a:r>
          </a:p>
          <a:p>
            <a:r>
              <a:rPr lang="en-US" dirty="0" smtClean="0"/>
              <a:t>Deformity</a:t>
            </a:r>
          </a:p>
          <a:p>
            <a:r>
              <a:rPr lang="en-US" dirty="0" smtClean="0"/>
              <a:t>Warmth</a:t>
            </a:r>
          </a:p>
          <a:p>
            <a:r>
              <a:rPr lang="en-US" dirty="0" smtClean="0"/>
              <a:t>Redness</a:t>
            </a:r>
          </a:p>
          <a:p>
            <a:r>
              <a:rPr lang="en-US" dirty="0" smtClean="0"/>
              <a:t>Tenderness</a:t>
            </a:r>
          </a:p>
          <a:p>
            <a:r>
              <a:rPr lang="en-US" dirty="0" smtClean="0"/>
              <a:t>Limitation of joint movement</a:t>
            </a:r>
          </a:p>
          <a:p>
            <a:r>
              <a:rPr lang="en-US" dirty="0" err="1" smtClean="0"/>
              <a:t>Crepitus</a:t>
            </a:r>
            <a:endParaRPr lang="en-US" dirty="0" smtClean="0"/>
          </a:p>
          <a:p>
            <a:r>
              <a:rPr lang="en-US" dirty="0" smtClean="0"/>
              <a:t>Stability</a:t>
            </a:r>
          </a:p>
          <a:p>
            <a:r>
              <a:rPr lang="en-US" dirty="0" smtClean="0"/>
              <a:t>Function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20" dirty="0" smtClean="0">
                <a:solidFill>
                  <a:srgbClr val="FF0000"/>
                </a:solidFill>
              </a:rPr>
              <a:t>Extra </a:t>
            </a:r>
            <a:r>
              <a:rPr lang="en-US" sz="2720" dirty="0" err="1" smtClean="0">
                <a:solidFill>
                  <a:srgbClr val="FF0000"/>
                </a:solidFill>
              </a:rPr>
              <a:t>articular</a:t>
            </a:r>
            <a:r>
              <a:rPr lang="en-US" sz="2720" dirty="0" smtClean="0">
                <a:solidFill>
                  <a:srgbClr val="FF0000"/>
                </a:solidFill>
              </a:rPr>
              <a:t> signs &amp; symptoms</a:t>
            </a:r>
            <a:endParaRPr lang="en-US" sz="272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Constitutional symptoms</a:t>
            </a:r>
          </a:p>
          <a:p>
            <a:r>
              <a:rPr lang="en-US" dirty="0" smtClean="0"/>
              <a:t>Skin rashes</a:t>
            </a:r>
          </a:p>
          <a:p>
            <a:r>
              <a:rPr lang="en-US" dirty="0" smtClean="0"/>
              <a:t>Mucous membrane lesions</a:t>
            </a:r>
          </a:p>
          <a:p>
            <a:r>
              <a:rPr lang="en-US" dirty="0" smtClean="0"/>
              <a:t>Ocular</a:t>
            </a:r>
          </a:p>
          <a:p>
            <a:r>
              <a:rPr lang="en-US" dirty="0" smtClean="0"/>
              <a:t>Nails</a:t>
            </a:r>
          </a:p>
          <a:p>
            <a:r>
              <a:rPr lang="en-US" dirty="0" err="1" smtClean="0"/>
              <a:t>Raynauds</a:t>
            </a:r>
            <a:endParaRPr lang="en-US" dirty="0" smtClean="0"/>
          </a:p>
          <a:p>
            <a:r>
              <a:rPr lang="en-US" dirty="0" err="1" smtClean="0"/>
              <a:t>Serositis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867401</TotalTime>
  <Words>2244</Words>
  <Application>Microsoft Office PowerPoint</Application>
  <PresentationFormat>On-screen Show (4:3)</PresentationFormat>
  <Paragraphs>632</Paragraphs>
  <Slides>70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Oriel</vt:lpstr>
      <vt:lpstr>Approach to arthritis</vt:lpstr>
      <vt:lpstr>Outline</vt:lpstr>
      <vt:lpstr>Normal Joint..</vt:lpstr>
      <vt:lpstr>Evaluation of a patient with arthritis in rheumatology opd</vt:lpstr>
      <vt:lpstr>Slide 5</vt:lpstr>
      <vt:lpstr>                          arthritis</vt:lpstr>
      <vt:lpstr>The Rheumatologic History</vt:lpstr>
      <vt:lpstr>Rheumatic disease signs</vt:lpstr>
      <vt:lpstr>Extra articular signs &amp; symptoms</vt:lpstr>
      <vt:lpstr>Chronology of complaints</vt:lpstr>
      <vt:lpstr>Chronology of complaints</vt:lpstr>
      <vt:lpstr>Slide 12</vt:lpstr>
      <vt:lpstr>CAUSES:Mono/ oligo arthritis </vt:lpstr>
      <vt:lpstr>Septic Arthritis: Risk Factors</vt:lpstr>
      <vt:lpstr>CAUSES OF SEPTIC ARTHRITIS</vt:lpstr>
      <vt:lpstr>Signs and Symptoms</vt:lpstr>
      <vt:lpstr>Gout: Uric Acid Crystals</vt:lpstr>
      <vt:lpstr> GOUT :SIGN AND SYMPTOMS</vt:lpstr>
      <vt:lpstr>                       gouty arthritis</vt:lpstr>
      <vt:lpstr>Gout</vt:lpstr>
      <vt:lpstr>                  Polyarthritis  </vt:lpstr>
      <vt:lpstr>Polyarthritis</vt:lpstr>
      <vt:lpstr>Osteoarthritis  </vt:lpstr>
      <vt:lpstr>PATHOPHYSIOLOGY </vt:lpstr>
      <vt:lpstr>osteoarthritis</vt:lpstr>
      <vt:lpstr>Sign and Symptoms</vt:lpstr>
      <vt:lpstr>              Distribution of Osteoarthritis  </vt:lpstr>
      <vt:lpstr>Rheumatoid Arthritis   </vt:lpstr>
      <vt:lpstr>ACR Rheumatoid Arthritis Criteria  Need to have 4 of 7</vt:lpstr>
      <vt:lpstr>New ACR/EULAR RA Criteria</vt:lpstr>
      <vt:lpstr>Guidelines for classification</vt:lpstr>
      <vt:lpstr>Distribution of Rheumatoid Arthritis</vt:lpstr>
      <vt:lpstr>Acute Polyarthritis - RA</vt:lpstr>
      <vt:lpstr>                           DEFORMITIES </vt:lpstr>
      <vt:lpstr>Deformity- ra</vt:lpstr>
      <vt:lpstr>Slide 36</vt:lpstr>
      <vt:lpstr>Slide 37</vt:lpstr>
      <vt:lpstr>Slide 38</vt:lpstr>
      <vt:lpstr>Slide 39</vt:lpstr>
      <vt:lpstr>  Systemic erythematosus Lupus  </vt:lpstr>
      <vt:lpstr>          sle- non erosive arthritis</vt:lpstr>
      <vt:lpstr>Butterfly Rash – SLE    </vt:lpstr>
      <vt:lpstr>         Photosensitivity</vt:lpstr>
      <vt:lpstr>              Alopecia - SLE</vt:lpstr>
      <vt:lpstr>Criterion For Diagnosis of SLE  Need 4 out of 11 to make the  diagnosis  </vt:lpstr>
      <vt:lpstr>Slide 46</vt:lpstr>
      <vt:lpstr>Arthritis of Rheumatic Fever</vt:lpstr>
      <vt:lpstr>Seronegative spondoarthropathies</vt:lpstr>
      <vt:lpstr> features of spondoarthropathies</vt:lpstr>
      <vt:lpstr>Distribution of spondoarthropathies</vt:lpstr>
      <vt:lpstr>Psoriatic arthritis</vt:lpstr>
      <vt:lpstr>Psoriatic arthritis</vt:lpstr>
      <vt:lpstr>Reactive arthritis</vt:lpstr>
      <vt:lpstr>Ankylosing spondylitis</vt:lpstr>
      <vt:lpstr>Enteropathic arthritis</vt:lpstr>
      <vt:lpstr>Soft tissue rheumatism</vt:lpstr>
      <vt:lpstr>SOFT TISSUE RHEUMATISM</vt:lpstr>
      <vt:lpstr>Lab investigations</vt:lpstr>
      <vt:lpstr>SYNOVIAL FLUID EXAMINATION</vt:lpstr>
      <vt:lpstr>INTERPRETATION OF SYNOVIAL FLUID EXAMINATION</vt:lpstr>
      <vt:lpstr>Slide 61</vt:lpstr>
      <vt:lpstr>               Diagnostic imaging</vt:lpstr>
      <vt:lpstr>Slide 63</vt:lpstr>
      <vt:lpstr>Slide 64</vt:lpstr>
      <vt:lpstr>Slide 65</vt:lpstr>
      <vt:lpstr>Slide 66</vt:lpstr>
      <vt:lpstr>A 67 year old male presents with his first episode of knee pain and swelling together with the following x-ray.</vt:lpstr>
      <vt:lpstr>Which of the following types of joint involvement is not seen in psoriatic arthritis?  </vt:lpstr>
      <vt:lpstr>Slide 69</vt:lpstr>
      <vt:lpstr>Slide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case of arthritis</dc:title>
  <dc:creator>Dell</dc:creator>
  <cp:lastModifiedBy>DrSaeeda</cp:lastModifiedBy>
  <cp:revision>57</cp:revision>
  <dcterms:created xsi:type="dcterms:W3CDTF">2009-08-20T15:13:31Z</dcterms:created>
  <dcterms:modified xsi:type="dcterms:W3CDTF">2015-10-07T09:51:28Z</dcterms:modified>
</cp:coreProperties>
</file>