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64"/>
  </p:notesMasterIdLst>
  <p:handoutMasterIdLst>
    <p:handoutMasterId r:id="rId65"/>
  </p:handoutMasterIdLst>
  <p:sldIdLst>
    <p:sldId id="256" r:id="rId3"/>
    <p:sldId id="257" r:id="rId4"/>
    <p:sldId id="259" r:id="rId5"/>
    <p:sldId id="260" r:id="rId6"/>
    <p:sldId id="261" r:id="rId7"/>
    <p:sldId id="262" r:id="rId8"/>
    <p:sldId id="263" r:id="rId9"/>
    <p:sldId id="264" r:id="rId10"/>
    <p:sldId id="265" r:id="rId11"/>
    <p:sldId id="266" r:id="rId12"/>
    <p:sldId id="317" r:id="rId13"/>
    <p:sldId id="318" r:id="rId14"/>
    <p:sldId id="268" r:id="rId15"/>
    <p:sldId id="341" r:id="rId16"/>
    <p:sldId id="320" r:id="rId17"/>
    <p:sldId id="342"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315" r:id="rId33"/>
    <p:sldId id="284" r:id="rId34"/>
    <p:sldId id="286" r:id="rId35"/>
    <p:sldId id="287" r:id="rId36"/>
    <p:sldId id="285" r:id="rId37"/>
    <p:sldId id="327" r:id="rId38"/>
    <p:sldId id="329" r:id="rId39"/>
    <p:sldId id="343" r:id="rId40"/>
    <p:sldId id="331" r:id="rId41"/>
    <p:sldId id="332" r:id="rId42"/>
    <p:sldId id="333" r:id="rId43"/>
    <p:sldId id="334" r:id="rId44"/>
    <p:sldId id="335" r:id="rId45"/>
    <p:sldId id="336" r:id="rId46"/>
    <p:sldId id="337" r:id="rId47"/>
    <p:sldId id="338" r:id="rId48"/>
    <p:sldId id="339" r:id="rId49"/>
    <p:sldId id="344" r:id="rId50"/>
    <p:sldId id="288" r:id="rId51"/>
    <p:sldId id="289" r:id="rId52"/>
    <p:sldId id="290" r:id="rId53"/>
    <p:sldId id="291" r:id="rId54"/>
    <p:sldId id="292" r:id="rId55"/>
    <p:sldId id="293" r:id="rId56"/>
    <p:sldId id="294" r:id="rId57"/>
    <p:sldId id="347" r:id="rId58"/>
    <p:sldId id="345" r:id="rId59"/>
    <p:sldId id="346" r:id="rId60"/>
    <p:sldId id="295" r:id="rId61"/>
    <p:sldId id="296" r:id="rId62"/>
    <p:sldId id="314" r:id="rId6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FFFF00"/>
    <a:srgbClr val="0000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660"/>
  </p:normalViewPr>
  <p:slideViewPr>
    <p:cSldViewPr>
      <p:cViewPr varScale="1">
        <p:scale>
          <a:sx n="61" d="100"/>
          <a:sy n="61" d="100"/>
        </p:scale>
        <p:origin x="-1022" y="-82"/>
      </p:cViewPr>
      <p:guideLst>
        <p:guide orient="horz" pos="2160"/>
        <p:guide pos="2880"/>
      </p:guideLst>
    </p:cSldViewPr>
  </p:slideViewPr>
  <p:notesTextViewPr>
    <p:cViewPr>
      <p:scale>
        <a:sx n="100" d="100"/>
        <a:sy n="100" d="100"/>
      </p:scale>
      <p:origin x="0" y="0"/>
    </p:cViewPr>
  </p:notesTextViewPr>
  <p:notesViewPr>
    <p:cSldViewPr>
      <p:cViewPr varScale="1">
        <p:scale>
          <a:sx n="40" d="100"/>
          <a:sy n="40" d="100"/>
        </p:scale>
        <p:origin x="-2346" y="-12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68061023622049"/>
          <c:y val="8.4189633079385026E-2"/>
          <c:w val="0.82669789227166279"/>
          <c:h val="0.74395507280197681"/>
        </c:manualLayout>
      </c:layout>
      <c:barChart>
        <c:barDir val="col"/>
        <c:grouping val="clustered"/>
        <c:varyColors val="0"/>
        <c:ser>
          <c:idx val="0"/>
          <c:order val="0"/>
          <c:tx>
            <c:strRef>
              <c:f>Sheet1!$A$2</c:f>
              <c:strCache>
                <c:ptCount val="1"/>
                <c:pt idx="0">
                  <c:v>Not adjusted for BMI</c:v>
                </c:pt>
              </c:strCache>
            </c:strRef>
          </c:tx>
          <c:spPr>
            <a:solidFill>
              <a:schemeClr val="accent6"/>
            </a:solidFill>
            <a:ln>
              <a:noFill/>
            </a:ln>
            <a:effectLst/>
          </c:spPr>
          <c:invertIfNegative val="0"/>
          <c:dLbls>
            <c:dLbl>
              <c:idx val="1"/>
              <c:layout>
                <c:manualLayout>
                  <c:x val="-6.1519655073853374E-3"/>
                  <c:y val="-2.7572927143591552E-2"/>
                </c:manualLayout>
              </c:layout>
              <c:spPr>
                <a:noFill/>
                <a:ln w="25400">
                  <a:noFill/>
                </a:ln>
                <a:effectLst/>
              </c:spPr>
              <c:txPr>
                <a:bodyPr rot="0" spcFirstLastPara="1" vertOverflow="ellipsis" vert="horz" wrap="square" anchor="ctr" anchorCtr="1"/>
                <a:lstStyle/>
                <a:p>
                  <a:pPr>
                    <a:defRPr sz="1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w="25400">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Sheet1!$B$1:$F$1</c:f>
              <c:strCache>
                <c:ptCount val="5"/>
                <c:pt idx="0">
                  <c:v>&gt;1.5</c:v>
                </c:pt>
                <c:pt idx="1">
                  <c:v>1.5-4.9</c:v>
                </c:pt>
                <c:pt idx="2">
                  <c:v>5-14.9</c:v>
                </c:pt>
                <c:pt idx="3">
                  <c:v>15-29.9</c:v>
                </c:pt>
                <c:pt idx="4">
                  <c:v>&gt;30</c:v>
                </c:pt>
              </c:strCache>
            </c:strRef>
          </c:cat>
          <c:val>
            <c:numRef>
              <c:f>Sheet1!$B$2:$F$2</c:f>
              <c:numCache>
                <c:formatCode>General</c:formatCode>
                <c:ptCount val="5"/>
                <c:pt idx="0">
                  <c:v>1</c:v>
                </c:pt>
                <c:pt idx="1">
                  <c:v>1.25</c:v>
                </c:pt>
                <c:pt idx="2">
                  <c:v>1.57</c:v>
                </c:pt>
                <c:pt idx="3">
                  <c:v>1.73</c:v>
                </c:pt>
                <c:pt idx="4">
                  <c:v>2.27</c:v>
                </c:pt>
              </c:numCache>
            </c:numRef>
          </c:val>
        </c:ser>
        <c:ser>
          <c:idx val="1"/>
          <c:order val="1"/>
          <c:tx>
            <c:strRef>
              <c:f>Sheet1!$A$3</c:f>
              <c:strCache>
                <c:ptCount val="1"/>
                <c:pt idx="0">
                  <c:v>Adjusted for BMI</c:v>
                </c:pt>
              </c:strCache>
            </c:strRef>
          </c:tx>
          <c:spPr>
            <a:solidFill>
              <a:schemeClr val="accent5"/>
            </a:solidFill>
            <a:ln>
              <a:noFill/>
            </a:ln>
            <a:effectLst/>
          </c:spPr>
          <c:invertIfNegative val="0"/>
          <c:dLbls>
            <c:dLbl>
              <c:idx val="1"/>
              <c:layout>
                <c:manualLayout>
                  <c:x val="1.021632048811516E-2"/>
                  <c:y val="-1.5684408612198053E-2"/>
                </c:manualLayout>
              </c:layout>
              <c:spPr>
                <a:noFill/>
                <a:ln w="25400">
                  <a:noFill/>
                </a:ln>
                <a:effectLst/>
              </c:spPr>
              <c:txPr>
                <a:bodyPr rot="0" spcFirstLastPara="1" vertOverflow="ellipsis" vert="horz" wrap="square" anchor="ctr" anchorCtr="1"/>
                <a:lstStyle/>
                <a:p>
                  <a:pPr>
                    <a:defRPr sz="1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0542572355197399E-2"/>
                  <c:y val="-2.1135158903248186E-2"/>
                </c:manualLayout>
              </c:layout>
              <c:spPr>
                <a:noFill/>
                <a:ln w="25400">
                  <a:noFill/>
                </a:ln>
                <a:effectLst/>
              </c:spPr>
              <c:txPr>
                <a:bodyPr rot="0" spcFirstLastPara="1" vertOverflow="ellipsis" vert="horz" wrap="square" anchor="ctr" anchorCtr="1"/>
                <a:lstStyle/>
                <a:p>
                  <a:pPr>
                    <a:defRPr sz="1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7955112808644191E-3"/>
                  <c:y val="-2.005368897981552E-2"/>
                </c:manualLayout>
              </c:layout>
              <c:spPr>
                <a:noFill/>
                <a:ln w="25400">
                  <a:noFill/>
                </a:ln>
                <a:effectLst/>
              </c:spPr>
              <c:txPr>
                <a:bodyPr rot="0" spcFirstLastPara="1" vertOverflow="ellipsis" vert="horz" wrap="square" anchor="ctr" anchorCtr="1"/>
                <a:lstStyle/>
                <a:p>
                  <a:pPr>
                    <a:defRPr sz="1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w="25400">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Sheet1!$B$1:$F$1</c:f>
              <c:strCache>
                <c:ptCount val="5"/>
                <c:pt idx="0">
                  <c:v>&gt;1.5</c:v>
                </c:pt>
                <c:pt idx="1">
                  <c:v>1.5-4.9</c:v>
                </c:pt>
                <c:pt idx="2">
                  <c:v>5-14.9</c:v>
                </c:pt>
                <c:pt idx="3">
                  <c:v>15-29.9</c:v>
                </c:pt>
                <c:pt idx="4">
                  <c:v>&gt;30</c:v>
                </c:pt>
              </c:strCache>
            </c:strRef>
          </c:cat>
          <c:val>
            <c:numRef>
              <c:f>Sheet1!$B$3:$F$3</c:f>
              <c:numCache>
                <c:formatCode>General</c:formatCode>
                <c:ptCount val="5"/>
                <c:pt idx="0">
                  <c:v>1</c:v>
                </c:pt>
                <c:pt idx="1">
                  <c:v>1.2</c:v>
                </c:pt>
                <c:pt idx="2">
                  <c:v>1.2</c:v>
                </c:pt>
                <c:pt idx="3">
                  <c:v>1.25</c:v>
                </c:pt>
                <c:pt idx="4">
                  <c:v>1.37</c:v>
                </c:pt>
              </c:numCache>
            </c:numRef>
          </c:val>
        </c:ser>
        <c:dLbls>
          <c:showLegendKey val="0"/>
          <c:showVal val="1"/>
          <c:showCatName val="0"/>
          <c:showSerName val="0"/>
          <c:showPercent val="0"/>
          <c:showBubbleSize val="0"/>
        </c:dLbls>
        <c:gapWidth val="150"/>
        <c:axId val="101935744"/>
        <c:axId val="101958400"/>
      </c:barChart>
      <c:catAx>
        <c:axId val="101935744"/>
        <c:scaling>
          <c:orientation val="minMax"/>
        </c:scaling>
        <c:delete val="0"/>
        <c:axPos val="b"/>
        <c:title>
          <c:tx>
            <c:rich>
              <a:bodyPr rot="0" spcFirstLastPara="1" vertOverflow="ellipsis" vert="horz" wrap="square" anchor="ctr" anchorCtr="1"/>
              <a:lstStyle/>
              <a:p>
                <a:pPr>
                  <a:defRPr sz="1650" b="1" i="0" u="none" strike="noStrike" kern="1200" baseline="0">
                    <a:solidFill>
                      <a:srgbClr val="FF0000"/>
                    </a:solidFill>
                    <a:latin typeface="Arial"/>
                    <a:ea typeface="Arial"/>
                    <a:cs typeface="Arial"/>
                  </a:defRPr>
                </a:pPr>
                <a:r>
                  <a:rPr lang="en-US">
                    <a:solidFill>
                      <a:srgbClr val="FF0000"/>
                    </a:solidFill>
                  </a:rPr>
                  <a:t>AHI</a:t>
                </a:r>
              </a:p>
            </c:rich>
          </c:tx>
          <c:layout>
            <c:manualLayout>
              <c:xMode val="edge"/>
              <c:yMode val="edge"/>
              <c:x val="0.49920595472440943"/>
              <c:y val="0.93923395959686162"/>
            </c:manualLayout>
          </c:layout>
          <c:overlay val="0"/>
          <c:spPr>
            <a:noFill/>
            <a:ln w="25400">
              <a:noFill/>
            </a:ln>
            <a:effectLst/>
          </c:spPr>
        </c:title>
        <c:numFmt formatCode="General" sourceLinked="1"/>
        <c:majorTickMark val="out"/>
        <c:minorTickMark val="none"/>
        <c:tickLblPos val="nextTo"/>
        <c:spPr>
          <a:noFill/>
          <a:ln w="3175" cap="flat" cmpd="sng" algn="ctr">
            <a:solidFill>
              <a:schemeClr val="tx1"/>
            </a:solidFill>
            <a:prstDash val="solid"/>
            <a:round/>
          </a:ln>
          <a:effectLst/>
        </c:spPr>
        <c:txPr>
          <a:bodyPr rot="0" spcFirstLastPara="1" vertOverflow="ellipsis" vert="horz" wrap="square" anchor="ctr" anchorCtr="1"/>
          <a:lstStyle/>
          <a:p>
            <a:pPr>
              <a:defRPr sz="1800" b="1" i="0" u="none" strike="noStrike" kern="1200" baseline="0">
                <a:solidFill>
                  <a:schemeClr val="tx1"/>
                </a:solidFill>
                <a:latin typeface="Arial"/>
                <a:ea typeface="Arial"/>
                <a:cs typeface="Arial"/>
              </a:defRPr>
            </a:pPr>
            <a:endParaRPr lang="en-US"/>
          </a:p>
        </c:txPr>
        <c:crossAx val="101958400"/>
        <c:crosses val="autoZero"/>
        <c:auto val="1"/>
        <c:lblAlgn val="ctr"/>
        <c:lblOffset val="100"/>
        <c:tickLblSkip val="1"/>
        <c:tickMarkSkip val="1"/>
        <c:noMultiLvlLbl val="0"/>
      </c:catAx>
      <c:valAx>
        <c:axId val="101958400"/>
        <c:scaling>
          <c:orientation val="minMax"/>
        </c:scaling>
        <c:delete val="0"/>
        <c:axPos val="l"/>
        <c:title>
          <c:tx>
            <c:rich>
              <a:bodyPr rot="-5400000" spcFirstLastPara="1" vertOverflow="ellipsis" vert="horz" wrap="square" anchor="ctr" anchorCtr="1"/>
              <a:lstStyle/>
              <a:p>
                <a:pPr>
                  <a:defRPr sz="1250" b="1" i="0" u="none" strike="noStrike" kern="1200" baseline="0">
                    <a:solidFill>
                      <a:srgbClr val="FF0000"/>
                    </a:solidFill>
                    <a:latin typeface="Arial"/>
                    <a:ea typeface="Arial"/>
                    <a:cs typeface="Arial"/>
                  </a:defRPr>
                </a:pPr>
                <a:r>
                  <a:rPr lang="en-US">
                    <a:solidFill>
                      <a:srgbClr val="FF0000"/>
                    </a:solidFill>
                  </a:rPr>
                  <a:t>OR</a:t>
                </a:r>
              </a:p>
            </c:rich>
          </c:tx>
          <c:layout>
            <c:manualLayout>
              <c:xMode val="edge"/>
              <c:yMode val="edge"/>
              <c:x val="7.0110728346456713E-3"/>
              <c:y val="0.38197427604514622"/>
            </c:manualLayout>
          </c:layout>
          <c:overlay val="0"/>
          <c:spPr>
            <a:noFill/>
            <a:ln w="25400">
              <a:noFill/>
            </a:ln>
            <a:effectLst/>
          </c:spPr>
        </c:title>
        <c:numFmt formatCode="General" sourceLinked="1"/>
        <c:majorTickMark val="out"/>
        <c:minorTickMark val="none"/>
        <c:tickLblPos val="nextTo"/>
        <c:spPr>
          <a:noFill/>
          <a:ln w="3175" cap="flat" cmpd="sng" algn="ctr">
            <a:solidFill>
              <a:schemeClr val="tx1"/>
            </a:solidFill>
            <a:prstDash val="solid"/>
            <a:round/>
          </a:ln>
          <a:effectLst/>
        </c:spPr>
        <c:txPr>
          <a:bodyPr rot="0" spcFirstLastPara="1" vertOverflow="ellipsis" vert="horz" wrap="square" anchor="ctr" anchorCtr="1"/>
          <a:lstStyle/>
          <a:p>
            <a:pPr>
              <a:defRPr sz="1800" b="1" i="0" u="none" strike="noStrike" kern="1200" baseline="0">
                <a:solidFill>
                  <a:schemeClr val="tx1"/>
                </a:solidFill>
                <a:latin typeface="Arial"/>
                <a:ea typeface="Arial"/>
                <a:cs typeface="Arial"/>
              </a:defRPr>
            </a:pPr>
            <a:endParaRPr lang="en-US"/>
          </a:p>
        </c:txPr>
        <c:crossAx val="101935744"/>
        <c:crosses val="autoZero"/>
        <c:crossBetween val="between"/>
      </c:valAx>
      <c:spPr>
        <a:noFill/>
        <a:ln w="25400">
          <a:noFill/>
        </a:ln>
        <a:effectLst/>
      </c:spPr>
    </c:plotArea>
    <c:legend>
      <c:legendPos val="r"/>
      <c:layout>
        <c:manualLayout>
          <c:xMode val="edge"/>
          <c:yMode val="edge"/>
          <c:x val="0.1916861466535433"/>
          <c:y val="3.5288929027866354E-3"/>
          <c:w val="0.60248462106299217"/>
          <c:h val="7.2115364363720916E-2"/>
        </c:manualLayout>
      </c:layout>
      <c:overlay val="0"/>
      <c:spPr>
        <a:noFill/>
        <a:ln w="3175">
          <a:solidFill>
            <a:schemeClr val="tx1"/>
          </a:solidFill>
          <a:prstDash val="solid"/>
        </a:ln>
        <a:effectLst/>
      </c:spPr>
      <c:txPr>
        <a:bodyPr rot="0" spcFirstLastPara="1" vertOverflow="ellipsis" vert="horz" wrap="square" anchor="ctr" anchorCtr="1"/>
        <a:lstStyle/>
        <a:p>
          <a:pPr>
            <a:defRPr sz="1655"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9525" cap="flat" cmpd="sng" algn="ctr">
      <a:noFill/>
      <a:prstDash val="solid"/>
    </a:ln>
    <a:effectLst/>
  </c:spPr>
  <c:txPr>
    <a:bodyPr/>
    <a:lstStyle/>
    <a:p>
      <a:pPr>
        <a:defRPr sz="1800"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4519906323185011"/>
          <c:y val="6.8669527896995708E-2"/>
          <c:w val="0.84309133489461363"/>
          <c:h val="0.66309012875536477"/>
        </c:manualLayout>
      </c:layout>
      <c:barChart>
        <c:barDir val="col"/>
        <c:grouping val="clustered"/>
        <c:varyColors val="0"/>
        <c:ser>
          <c:idx val="0"/>
          <c:order val="0"/>
          <c:tx>
            <c:strRef>
              <c:f>Sheet1!$A$2</c:f>
              <c:strCache>
                <c:ptCount val="1"/>
              </c:strCache>
            </c:strRef>
          </c:tx>
          <c:spPr>
            <a:solidFill>
              <a:schemeClr val="accent5"/>
            </a:solidFill>
            <a:ln>
              <a:noFill/>
            </a:ln>
            <a:effectLst/>
          </c:spPr>
          <c:invertIfNegative val="0"/>
          <c:dLbls>
            <c:delete val="1"/>
          </c:dLbls>
          <c:cat>
            <c:strRef>
              <c:f>Sheet1!$B$1:$E$1</c:f>
              <c:strCache>
                <c:ptCount val="4"/>
                <c:pt idx="0">
                  <c:v>0-5</c:v>
                </c:pt>
                <c:pt idx="1">
                  <c:v>5-15</c:v>
                </c:pt>
                <c:pt idx="2">
                  <c:v>15-30</c:v>
                </c:pt>
                <c:pt idx="3">
                  <c:v>&gt;30</c:v>
                </c:pt>
              </c:strCache>
            </c:strRef>
          </c:cat>
          <c:val>
            <c:numRef>
              <c:f>Sheet1!$B$2:$E$2</c:f>
              <c:numCache>
                <c:formatCode>0;[Red]0</c:formatCode>
                <c:ptCount val="4"/>
                <c:pt idx="0" formatCode="General">
                  <c:v>4</c:v>
                </c:pt>
                <c:pt idx="1">
                  <c:v>6</c:v>
                </c:pt>
                <c:pt idx="2" formatCode="General">
                  <c:v>10</c:v>
                </c:pt>
                <c:pt idx="3" formatCode="General">
                  <c:v>18</c:v>
                </c:pt>
              </c:numCache>
            </c:numRef>
          </c:val>
        </c:ser>
        <c:dLbls>
          <c:showLegendKey val="0"/>
          <c:showVal val="1"/>
          <c:showCatName val="0"/>
          <c:showSerName val="0"/>
          <c:showPercent val="0"/>
          <c:showBubbleSize val="0"/>
        </c:dLbls>
        <c:gapWidth val="150"/>
        <c:axId val="109905792"/>
        <c:axId val="109940736"/>
      </c:barChart>
      <c:catAx>
        <c:axId val="109905792"/>
        <c:scaling>
          <c:orientation val="minMax"/>
        </c:scaling>
        <c:delete val="0"/>
        <c:axPos val="b"/>
        <c:title>
          <c:tx>
            <c:rich>
              <a:bodyPr rot="0" spcFirstLastPara="1" vertOverflow="ellipsis" vert="horz" wrap="square" anchor="ctr" anchorCtr="1"/>
              <a:lstStyle/>
              <a:p>
                <a:pPr>
                  <a:defRPr sz="2400" b="1" i="0" u="none" strike="noStrike" kern="1200" baseline="0">
                    <a:solidFill>
                      <a:schemeClr val="tx1"/>
                    </a:solidFill>
                    <a:latin typeface="Arial"/>
                    <a:ea typeface="Arial"/>
                    <a:cs typeface="Arial"/>
                  </a:defRPr>
                </a:pPr>
                <a:r>
                  <a:rPr lang="en-US"/>
                  <a:t>AHI</a:t>
                </a:r>
              </a:p>
            </c:rich>
          </c:tx>
          <c:layout>
            <c:manualLayout>
              <c:xMode val="edge"/>
              <c:yMode val="edge"/>
              <c:x val="0.46018735362997659"/>
              <c:y val="0.86266094420600858"/>
            </c:manualLayout>
          </c:layout>
          <c:overlay val="0"/>
          <c:spPr>
            <a:noFill/>
            <a:ln w="25400">
              <a:noFill/>
            </a:ln>
            <a:effectLst/>
          </c:spPr>
        </c:title>
        <c:numFmt formatCode="General" sourceLinked="1"/>
        <c:majorTickMark val="out"/>
        <c:minorTickMark val="none"/>
        <c:tickLblPos val="nextTo"/>
        <c:spPr>
          <a:noFill/>
          <a:ln w="3175" cap="flat" cmpd="sng" algn="ctr">
            <a:solidFill>
              <a:schemeClr val="tx1"/>
            </a:solidFill>
            <a:prstDash val="solid"/>
            <a:round/>
          </a:ln>
          <a:effectLst/>
        </c:spPr>
        <c:txPr>
          <a:bodyPr rot="0" spcFirstLastPara="1" vertOverflow="ellipsis" vert="horz" wrap="square" anchor="ctr" anchorCtr="1"/>
          <a:lstStyle/>
          <a:p>
            <a:pPr>
              <a:defRPr sz="1800" b="1" i="0" u="none" strike="noStrike" kern="1200" baseline="0">
                <a:solidFill>
                  <a:schemeClr val="tx1"/>
                </a:solidFill>
                <a:latin typeface="Arial"/>
                <a:ea typeface="Arial"/>
                <a:cs typeface="Arial"/>
              </a:defRPr>
            </a:pPr>
            <a:endParaRPr lang="en-US"/>
          </a:p>
        </c:txPr>
        <c:crossAx val="109940736"/>
        <c:crosses val="autoZero"/>
        <c:auto val="1"/>
        <c:lblAlgn val="ctr"/>
        <c:lblOffset val="100"/>
        <c:tickLblSkip val="1"/>
        <c:tickMarkSkip val="1"/>
        <c:noMultiLvlLbl val="0"/>
      </c:catAx>
      <c:valAx>
        <c:axId val="109940736"/>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solidFill>
                    <a:latin typeface="Arial"/>
                    <a:ea typeface="Arial"/>
                    <a:cs typeface="Arial"/>
                  </a:defRPr>
                </a:pPr>
                <a:r>
                  <a:rPr lang="en-US"/>
                  <a:t>Percent</a:t>
                </a:r>
              </a:p>
            </c:rich>
          </c:tx>
          <c:layout>
            <c:manualLayout>
              <c:xMode val="edge"/>
              <c:yMode val="edge"/>
              <c:x val="1.405152224824356E-2"/>
              <c:y val="0.29613733905579398"/>
            </c:manualLayout>
          </c:layout>
          <c:overlay val="0"/>
          <c:spPr>
            <a:noFill/>
            <a:ln w="25400">
              <a:noFill/>
            </a:ln>
            <a:effectLst/>
          </c:spPr>
        </c:title>
        <c:numFmt formatCode="0%" sourceLinked="0"/>
        <c:majorTickMark val="out"/>
        <c:minorTickMark val="none"/>
        <c:tickLblPos val="nextTo"/>
        <c:spPr>
          <a:noFill/>
          <a:ln w="3175" cap="flat" cmpd="sng" algn="ctr">
            <a:solidFill>
              <a:schemeClr val="tx1"/>
            </a:solidFill>
            <a:prstDash val="solid"/>
            <a:round/>
          </a:ln>
          <a:effectLst/>
        </c:spPr>
        <c:txPr>
          <a:bodyPr rot="0" spcFirstLastPara="1" vertOverflow="ellipsis" vert="horz" wrap="square" anchor="ctr" anchorCtr="1"/>
          <a:lstStyle/>
          <a:p>
            <a:pPr>
              <a:defRPr sz="1800" b="1" i="0" u="none" strike="noStrike" kern="1200" baseline="0">
                <a:solidFill>
                  <a:schemeClr val="tx1"/>
                </a:solidFill>
                <a:latin typeface="Arial"/>
                <a:ea typeface="Arial"/>
                <a:cs typeface="Arial"/>
              </a:defRPr>
            </a:pPr>
            <a:endParaRPr lang="en-US"/>
          </a:p>
        </c:txPr>
        <c:crossAx val="109905792"/>
        <c:crosses val="autoZero"/>
        <c:crossBetween val="between"/>
        <c:majorUnit val="4"/>
        <c:dispUnits>
          <c:builtInUnit val="hundreds"/>
        </c:dispUnits>
      </c:valAx>
      <c:spPr>
        <a:noFill/>
        <a:ln w="25400">
          <a:noFill/>
        </a:ln>
        <a:effectLst/>
      </c:spPr>
    </c:plotArea>
    <c:plotVisOnly val="1"/>
    <c:dispBlanksAs val="gap"/>
    <c:showDLblsOverMax val="0"/>
  </c:chart>
  <c:spPr>
    <a:noFill/>
    <a:ln w="9525" cap="flat" cmpd="sng" algn="ctr">
      <a:noFill/>
      <a:prstDash val="solid"/>
    </a:ln>
    <a:effectLst/>
  </c:spPr>
  <c:txPr>
    <a:bodyPr/>
    <a:lstStyle/>
    <a:p>
      <a:pPr>
        <a:defRPr sz="1800" b="1" i="0" u="none" strike="noStrike" baseline="0">
          <a:solidFill>
            <a:schemeClr val="tx1"/>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1E6D90-38BA-43AB-BB9C-29BC0AEA1391}"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4F415378-839A-43FF-910E-CA9B111A1C27}">
      <dgm:prSet phldrT="[Text]" custT="1">
        <dgm:style>
          <a:lnRef idx="2">
            <a:schemeClr val="accent4"/>
          </a:lnRef>
          <a:fillRef idx="1">
            <a:schemeClr val="lt1"/>
          </a:fillRef>
          <a:effectRef idx="0">
            <a:schemeClr val="accent4"/>
          </a:effectRef>
          <a:fontRef idx="minor">
            <a:schemeClr val="dk1"/>
          </a:fontRef>
        </dgm:style>
      </dgm:prSet>
      <dgm:spPr>
        <a:solidFill>
          <a:schemeClr val="tx2">
            <a:lumMod val="60000"/>
            <a:lumOff val="40000"/>
          </a:schemeClr>
        </a:solidFill>
        <a:effectLst>
          <a:glow rad="228600">
            <a:schemeClr val="accent2">
              <a:satMod val="175000"/>
              <a:alpha val="40000"/>
            </a:schemeClr>
          </a:glow>
        </a:effectLst>
      </dgm:spPr>
      <dgm:t>
        <a:bodyPr/>
        <a:lstStyle/>
        <a:p>
          <a:r>
            <a:rPr lang="en-US" sz="1600" b="1" dirty="0" smtClean="0">
              <a:solidFill>
                <a:schemeClr val="tx1"/>
              </a:solidFill>
            </a:rPr>
            <a:t>Obstructive Sleep Apnea</a:t>
          </a:r>
          <a:endParaRPr lang="en-US" sz="1600" b="1" dirty="0">
            <a:solidFill>
              <a:schemeClr val="tx1"/>
            </a:solidFill>
          </a:endParaRPr>
        </a:p>
      </dgm:t>
    </dgm:pt>
    <dgm:pt modelId="{918A7705-3D84-4CA2-B400-1C482DFAA891}" type="parTrans" cxnId="{6F1AEEE2-0385-499E-92C4-ADD89CFE1E26}">
      <dgm:prSet/>
      <dgm:spPr/>
      <dgm:t>
        <a:bodyPr/>
        <a:lstStyle/>
        <a:p>
          <a:endParaRPr lang="en-US" sz="2000">
            <a:solidFill>
              <a:schemeClr val="tx1"/>
            </a:solidFill>
          </a:endParaRPr>
        </a:p>
      </dgm:t>
    </dgm:pt>
    <dgm:pt modelId="{99AB550C-07F2-4ED7-ACF8-1E29967B796F}" type="sibTrans" cxnId="{6F1AEEE2-0385-499E-92C4-ADD89CFE1E26}">
      <dgm:prSet/>
      <dgm:spPr/>
      <dgm:t>
        <a:bodyPr/>
        <a:lstStyle/>
        <a:p>
          <a:endParaRPr lang="en-US" sz="2000">
            <a:solidFill>
              <a:schemeClr val="tx1"/>
            </a:solidFill>
          </a:endParaRPr>
        </a:p>
      </dgm:t>
    </dgm:pt>
    <dgm:pt modelId="{71CA7BA7-75B8-4D00-9BF8-0DA7013A2221}">
      <dgm:prSet phldrT="[Text]" custT="1">
        <dgm:style>
          <a:lnRef idx="2">
            <a:schemeClr val="accent4"/>
          </a:lnRef>
          <a:fillRef idx="1">
            <a:schemeClr val="lt1"/>
          </a:fillRef>
          <a:effectRef idx="0">
            <a:schemeClr val="accent4"/>
          </a:effectRef>
          <a:fontRef idx="minor">
            <a:schemeClr val="dk1"/>
          </a:fontRef>
        </dgm:style>
      </dgm:prSet>
      <dgm:spPr>
        <a:solidFill>
          <a:srgbClr val="FFFF00"/>
        </a:solidFill>
      </dgm:spPr>
      <dgm:t>
        <a:bodyPr/>
        <a:lstStyle/>
        <a:p>
          <a:r>
            <a:rPr lang="en-US" sz="1400" dirty="0" smtClean="0">
              <a:solidFill>
                <a:schemeClr val="tx1"/>
              </a:solidFill>
            </a:rPr>
            <a:t>High Blood Pressure</a:t>
          </a:r>
          <a:endParaRPr lang="en-US" sz="1400" dirty="0">
            <a:solidFill>
              <a:schemeClr val="tx1"/>
            </a:solidFill>
          </a:endParaRPr>
        </a:p>
      </dgm:t>
    </dgm:pt>
    <dgm:pt modelId="{41664099-6D60-4B7E-80FB-7BAE3542469F}" type="parTrans" cxnId="{2A55CA22-333F-4286-8E23-141B222EF518}">
      <dgm:prSet custT="1">
        <dgm:style>
          <a:lnRef idx="3">
            <a:schemeClr val="accent1"/>
          </a:lnRef>
          <a:fillRef idx="0">
            <a:schemeClr val="accent1"/>
          </a:fillRef>
          <a:effectRef idx="2">
            <a:schemeClr val="accent1"/>
          </a:effectRef>
          <a:fontRef idx="minor">
            <a:schemeClr val="tx1"/>
          </a:fontRef>
        </dgm:style>
      </dgm:prSet>
      <dgm:spPr>
        <a:ln/>
      </dgm:spPr>
      <dgm:t>
        <a:bodyPr/>
        <a:lstStyle/>
        <a:p>
          <a:endParaRPr lang="en-US" sz="600">
            <a:solidFill>
              <a:schemeClr val="tx1"/>
            </a:solidFill>
          </a:endParaRPr>
        </a:p>
      </dgm:t>
    </dgm:pt>
    <dgm:pt modelId="{F3776A3C-6AB4-4E57-B133-2E1DCEA29FF6}" type="sibTrans" cxnId="{2A55CA22-333F-4286-8E23-141B222EF518}">
      <dgm:prSet/>
      <dgm:spPr/>
      <dgm:t>
        <a:bodyPr/>
        <a:lstStyle/>
        <a:p>
          <a:endParaRPr lang="en-US" sz="2000">
            <a:solidFill>
              <a:schemeClr val="tx1"/>
            </a:solidFill>
          </a:endParaRPr>
        </a:p>
      </dgm:t>
    </dgm:pt>
    <dgm:pt modelId="{D3CFE71B-E094-4FF8-9B0B-F01B42136BC7}">
      <dgm:prSet phldrT="[Text]" custT="1">
        <dgm:style>
          <a:lnRef idx="2">
            <a:schemeClr val="accent4"/>
          </a:lnRef>
          <a:fillRef idx="1">
            <a:schemeClr val="lt1"/>
          </a:fillRef>
          <a:effectRef idx="0">
            <a:schemeClr val="accent4"/>
          </a:effectRef>
          <a:fontRef idx="minor">
            <a:schemeClr val="dk1"/>
          </a:fontRef>
        </dgm:style>
      </dgm:prSet>
      <dgm:spPr>
        <a:solidFill>
          <a:schemeClr val="accent1">
            <a:lumMod val="40000"/>
            <a:lumOff val="60000"/>
          </a:schemeClr>
        </a:solidFill>
      </dgm:spPr>
      <dgm:t>
        <a:bodyPr/>
        <a:lstStyle/>
        <a:p>
          <a:r>
            <a:rPr lang="en-US" sz="1400" dirty="0" smtClean="0">
              <a:solidFill>
                <a:schemeClr val="tx1"/>
              </a:solidFill>
            </a:rPr>
            <a:t>Increased Insulin resistance (event in non diabetic patients)</a:t>
          </a:r>
          <a:endParaRPr lang="en-US" sz="1400" dirty="0">
            <a:solidFill>
              <a:schemeClr val="tx1"/>
            </a:solidFill>
          </a:endParaRPr>
        </a:p>
      </dgm:t>
    </dgm:pt>
    <dgm:pt modelId="{CAA70E96-61FC-4002-8BE4-F7302DC54886}" type="parTrans" cxnId="{5C16A9EC-B4EB-4A9E-9AC9-7CDCD4EB5BB4}">
      <dgm:prSet custT="1">
        <dgm:style>
          <a:lnRef idx="3">
            <a:schemeClr val="accent1"/>
          </a:lnRef>
          <a:fillRef idx="0">
            <a:schemeClr val="accent1"/>
          </a:fillRef>
          <a:effectRef idx="2">
            <a:schemeClr val="accent1"/>
          </a:effectRef>
          <a:fontRef idx="minor">
            <a:schemeClr val="tx1"/>
          </a:fontRef>
        </dgm:style>
      </dgm:prSet>
      <dgm:spPr>
        <a:ln/>
      </dgm:spPr>
      <dgm:t>
        <a:bodyPr/>
        <a:lstStyle/>
        <a:p>
          <a:endParaRPr lang="en-US" sz="600">
            <a:solidFill>
              <a:schemeClr val="tx1"/>
            </a:solidFill>
          </a:endParaRPr>
        </a:p>
      </dgm:t>
    </dgm:pt>
    <dgm:pt modelId="{EA097C28-9441-4D77-973A-C49E1EA03292}" type="sibTrans" cxnId="{5C16A9EC-B4EB-4A9E-9AC9-7CDCD4EB5BB4}">
      <dgm:prSet/>
      <dgm:spPr/>
      <dgm:t>
        <a:bodyPr/>
        <a:lstStyle/>
        <a:p>
          <a:endParaRPr lang="en-US" sz="2000">
            <a:solidFill>
              <a:schemeClr val="tx1"/>
            </a:solidFill>
          </a:endParaRPr>
        </a:p>
      </dgm:t>
    </dgm:pt>
    <dgm:pt modelId="{2B1AB56C-99C4-4438-9D37-339047C307C4}">
      <dgm:prSet phldrT="[Text]" custT="1">
        <dgm:style>
          <a:lnRef idx="2">
            <a:schemeClr val="accent4"/>
          </a:lnRef>
          <a:fillRef idx="1">
            <a:schemeClr val="lt1"/>
          </a:fillRef>
          <a:effectRef idx="0">
            <a:schemeClr val="accent4"/>
          </a:effectRef>
          <a:fontRef idx="minor">
            <a:schemeClr val="dk1"/>
          </a:fontRef>
        </dgm:style>
      </dgm:prSet>
      <dgm:spPr>
        <a:solidFill>
          <a:srgbClr val="FF0000"/>
        </a:solidFill>
      </dgm:spPr>
      <dgm:t>
        <a:bodyPr/>
        <a:lstStyle/>
        <a:p>
          <a:r>
            <a:rPr lang="en-US" sz="1400" dirty="0" smtClean="0">
              <a:solidFill>
                <a:schemeClr val="tx1"/>
              </a:solidFill>
            </a:rPr>
            <a:t>Increased traffic and workplace accidents</a:t>
          </a:r>
          <a:endParaRPr lang="en-US" sz="1400" dirty="0">
            <a:solidFill>
              <a:schemeClr val="tx1"/>
            </a:solidFill>
          </a:endParaRPr>
        </a:p>
      </dgm:t>
    </dgm:pt>
    <dgm:pt modelId="{B0CE26A6-C702-4EAA-B1E4-604068E37530}" type="parTrans" cxnId="{9851EE19-8CA7-4BF7-8508-4AFB4AD5FF37}">
      <dgm:prSet custT="1">
        <dgm:style>
          <a:lnRef idx="3">
            <a:schemeClr val="accent1"/>
          </a:lnRef>
          <a:fillRef idx="0">
            <a:schemeClr val="accent1"/>
          </a:fillRef>
          <a:effectRef idx="2">
            <a:schemeClr val="accent1"/>
          </a:effectRef>
          <a:fontRef idx="minor">
            <a:schemeClr val="tx1"/>
          </a:fontRef>
        </dgm:style>
      </dgm:prSet>
      <dgm:spPr>
        <a:ln/>
      </dgm:spPr>
      <dgm:t>
        <a:bodyPr/>
        <a:lstStyle/>
        <a:p>
          <a:endParaRPr lang="en-US" sz="600">
            <a:solidFill>
              <a:schemeClr val="tx1"/>
            </a:solidFill>
          </a:endParaRPr>
        </a:p>
      </dgm:t>
    </dgm:pt>
    <dgm:pt modelId="{0D10ADB4-6683-4025-8D31-1F4FF470F18B}" type="sibTrans" cxnId="{9851EE19-8CA7-4BF7-8508-4AFB4AD5FF37}">
      <dgm:prSet/>
      <dgm:spPr/>
      <dgm:t>
        <a:bodyPr/>
        <a:lstStyle/>
        <a:p>
          <a:endParaRPr lang="en-US" sz="2000">
            <a:solidFill>
              <a:schemeClr val="tx1"/>
            </a:solidFill>
          </a:endParaRPr>
        </a:p>
      </dgm:t>
    </dgm:pt>
    <dgm:pt modelId="{9758B90A-32A3-45C3-9A61-68D27D37DC7A}">
      <dgm:prSet phldrT="[Text]" custT="1">
        <dgm:style>
          <a:lnRef idx="2">
            <a:schemeClr val="accent4"/>
          </a:lnRef>
          <a:fillRef idx="1">
            <a:schemeClr val="lt1"/>
          </a:fillRef>
          <a:effectRef idx="0">
            <a:schemeClr val="accent4"/>
          </a:effectRef>
          <a:fontRef idx="minor">
            <a:schemeClr val="dk1"/>
          </a:fontRef>
        </dgm:style>
      </dgm:prSet>
      <dgm:spPr>
        <a:solidFill>
          <a:srgbClr val="00FFFF"/>
        </a:solidFill>
      </dgm:spPr>
      <dgm:t>
        <a:bodyPr/>
        <a:lstStyle/>
        <a:p>
          <a:r>
            <a:rPr lang="en-US" sz="1400" dirty="0" smtClean="0">
              <a:solidFill>
                <a:schemeClr val="tx1"/>
              </a:solidFill>
            </a:rPr>
            <a:t>Stroke</a:t>
          </a:r>
          <a:endParaRPr lang="en-US" sz="1400" dirty="0">
            <a:solidFill>
              <a:schemeClr val="tx1"/>
            </a:solidFill>
          </a:endParaRPr>
        </a:p>
      </dgm:t>
    </dgm:pt>
    <dgm:pt modelId="{14152813-D59A-48BA-A71C-6D042DF45572}" type="parTrans" cxnId="{51B176FE-3DE6-418A-B45C-B9AA0178E881}">
      <dgm:prSet custT="1">
        <dgm:style>
          <a:lnRef idx="3">
            <a:schemeClr val="accent1"/>
          </a:lnRef>
          <a:fillRef idx="0">
            <a:schemeClr val="accent1"/>
          </a:fillRef>
          <a:effectRef idx="2">
            <a:schemeClr val="accent1"/>
          </a:effectRef>
          <a:fontRef idx="minor">
            <a:schemeClr val="tx1"/>
          </a:fontRef>
        </dgm:style>
      </dgm:prSet>
      <dgm:spPr>
        <a:ln/>
      </dgm:spPr>
      <dgm:t>
        <a:bodyPr/>
        <a:lstStyle/>
        <a:p>
          <a:endParaRPr lang="en-US" sz="600">
            <a:solidFill>
              <a:schemeClr val="tx1"/>
            </a:solidFill>
          </a:endParaRPr>
        </a:p>
      </dgm:t>
    </dgm:pt>
    <dgm:pt modelId="{228BE4AC-76B8-49F9-A331-3F25CCB10868}" type="sibTrans" cxnId="{51B176FE-3DE6-418A-B45C-B9AA0178E881}">
      <dgm:prSet/>
      <dgm:spPr/>
      <dgm:t>
        <a:bodyPr/>
        <a:lstStyle/>
        <a:p>
          <a:endParaRPr lang="en-US" sz="2000">
            <a:solidFill>
              <a:schemeClr val="tx1"/>
            </a:solidFill>
          </a:endParaRPr>
        </a:p>
      </dgm:t>
    </dgm:pt>
    <dgm:pt modelId="{63DE2AEE-E5DA-4E18-8F0B-DBE8BC674D56}">
      <dgm:prSet custT="1">
        <dgm:style>
          <a:lnRef idx="2">
            <a:schemeClr val="accent4"/>
          </a:lnRef>
          <a:fillRef idx="1">
            <a:schemeClr val="lt1"/>
          </a:fillRef>
          <a:effectRef idx="0">
            <a:schemeClr val="accent4"/>
          </a:effectRef>
          <a:fontRef idx="minor">
            <a:schemeClr val="dk1"/>
          </a:fontRef>
        </dgm:style>
      </dgm:prSet>
      <dgm:spPr>
        <a:solidFill>
          <a:srgbClr val="FF00FF"/>
        </a:solidFill>
      </dgm:spPr>
      <dgm:t>
        <a:bodyPr/>
        <a:lstStyle/>
        <a:p>
          <a:r>
            <a:rPr lang="en-US" sz="1400" dirty="0" smtClean="0">
              <a:solidFill>
                <a:schemeClr val="tx1"/>
              </a:solidFill>
            </a:rPr>
            <a:t>Memory problems and inability to think</a:t>
          </a:r>
          <a:endParaRPr lang="en-US" sz="1400" dirty="0">
            <a:solidFill>
              <a:schemeClr val="tx1"/>
            </a:solidFill>
          </a:endParaRPr>
        </a:p>
      </dgm:t>
    </dgm:pt>
    <dgm:pt modelId="{61B79E47-6321-45EB-AC1E-9079E5D6AC71}" type="parTrans" cxnId="{22853F63-7A30-4757-B718-A0CC2FE2FF35}">
      <dgm:prSet custT="1">
        <dgm:style>
          <a:lnRef idx="3">
            <a:schemeClr val="accent1"/>
          </a:lnRef>
          <a:fillRef idx="0">
            <a:schemeClr val="accent1"/>
          </a:fillRef>
          <a:effectRef idx="2">
            <a:schemeClr val="accent1"/>
          </a:effectRef>
          <a:fontRef idx="minor">
            <a:schemeClr val="tx1"/>
          </a:fontRef>
        </dgm:style>
      </dgm:prSet>
      <dgm:spPr>
        <a:ln/>
      </dgm:spPr>
      <dgm:t>
        <a:bodyPr/>
        <a:lstStyle/>
        <a:p>
          <a:endParaRPr lang="en-US" sz="600">
            <a:solidFill>
              <a:schemeClr val="tx1"/>
            </a:solidFill>
          </a:endParaRPr>
        </a:p>
      </dgm:t>
    </dgm:pt>
    <dgm:pt modelId="{CC3C0568-5A48-42E5-9765-7F50D090314F}" type="sibTrans" cxnId="{22853F63-7A30-4757-B718-A0CC2FE2FF35}">
      <dgm:prSet/>
      <dgm:spPr/>
      <dgm:t>
        <a:bodyPr/>
        <a:lstStyle/>
        <a:p>
          <a:endParaRPr lang="en-US" sz="2000">
            <a:solidFill>
              <a:schemeClr val="tx1"/>
            </a:solidFill>
          </a:endParaRPr>
        </a:p>
      </dgm:t>
    </dgm:pt>
    <dgm:pt modelId="{5314FD66-35FF-491D-A9CD-493FAC22035E}">
      <dgm:prSet custT="1">
        <dgm:style>
          <a:lnRef idx="2">
            <a:schemeClr val="accent4"/>
          </a:lnRef>
          <a:fillRef idx="1">
            <a:schemeClr val="lt1"/>
          </a:fillRef>
          <a:effectRef idx="0">
            <a:schemeClr val="accent4"/>
          </a:effectRef>
          <a:fontRef idx="minor">
            <a:schemeClr val="dk1"/>
          </a:fontRef>
        </dgm:style>
      </dgm:prSet>
      <dgm:spPr>
        <a:solidFill>
          <a:srgbClr val="00B0F0"/>
        </a:solidFill>
      </dgm:spPr>
      <dgm:t>
        <a:bodyPr/>
        <a:lstStyle/>
        <a:p>
          <a:r>
            <a:rPr lang="en-US" sz="1400" dirty="0" smtClean="0">
              <a:solidFill>
                <a:schemeClr val="tx1"/>
              </a:solidFill>
            </a:rPr>
            <a:t>Cardiac problems, Abnormal heart rhythms, heart attack and heart failure</a:t>
          </a:r>
          <a:endParaRPr lang="en-US" sz="1400" dirty="0">
            <a:solidFill>
              <a:schemeClr val="tx1"/>
            </a:solidFill>
          </a:endParaRPr>
        </a:p>
      </dgm:t>
    </dgm:pt>
    <dgm:pt modelId="{C489A88B-407E-45AF-91DC-D3ADD8C890F3}" type="parTrans" cxnId="{C0ADD043-B77D-48E3-8E4D-11EE9EF4E28C}">
      <dgm:prSet custT="1">
        <dgm:style>
          <a:lnRef idx="3">
            <a:schemeClr val="accent1"/>
          </a:lnRef>
          <a:fillRef idx="0">
            <a:schemeClr val="accent1"/>
          </a:fillRef>
          <a:effectRef idx="2">
            <a:schemeClr val="accent1"/>
          </a:effectRef>
          <a:fontRef idx="minor">
            <a:schemeClr val="tx1"/>
          </a:fontRef>
        </dgm:style>
      </dgm:prSet>
      <dgm:spPr>
        <a:ln/>
      </dgm:spPr>
      <dgm:t>
        <a:bodyPr/>
        <a:lstStyle/>
        <a:p>
          <a:endParaRPr lang="en-US" sz="600">
            <a:solidFill>
              <a:schemeClr val="tx1"/>
            </a:solidFill>
          </a:endParaRPr>
        </a:p>
      </dgm:t>
    </dgm:pt>
    <dgm:pt modelId="{A1B7F005-892B-4472-8273-AC2A5485AE76}" type="sibTrans" cxnId="{C0ADD043-B77D-48E3-8E4D-11EE9EF4E28C}">
      <dgm:prSet/>
      <dgm:spPr/>
      <dgm:t>
        <a:bodyPr/>
        <a:lstStyle/>
        <a:p>
          <a:endParaRPr lang="en-US" sz="2000">
            <a:solidFill>
              <a:schemeClr val="tx1"/>
            </a:solidFill>
          </a:endParaRPr>
        </a:p>
      </dgm:t>
    </dgm:pt>
    <dgm:pt modelId="{347BAE96-C0D6-444A-A301-D16E6FE34339}" type="pres">
      <dgm:prSet presAssocID="{CB1E6D90-38BA-43AB-BB9C-29BC0AEA1391}" presName="cycle" presStyleCnt="0">
        <dgm:presLayoutVars>
          <dgm:chMax val="1"/>
          <dgm:dir/>
          <dgm:animLvl val="ctr"/>
          <dgm:resizeHandles val="exact"/>
        </dgm:presLayoutVars>
      </dgm:prSet>
      <dgm:spPr/>
      <dgm:t>
        <a:bodyPr/>
        <a:lstStyle/>
        <a:p>
          <a:endParaRPr lang="en-US"/>
        </a:p>
      </dgm:t>
    </dgm:pt>
    <dgm:pt modelId="{37A0F4B0-F71A-4CCF-B9B0-04C93BC21419}" type="pres">
      <dgm:prSet presAssocID="{4F415378-839A-43FF-910E-CA9B111A1C27}" presName="centerShape" presStyleLbl="node0" presStyleIdx="0" presStyleCnt="1" custScaleX="139619"/>
      <dgm:spPr/>
      <dgm:t>
        <a:bodyPr/>
        <a:lstStyle/>
        <a:p>
          <a:endParaRPr lang="en-US"/>
        </a:p>
      </dgm:t>
    </dgm:pt>
    <dgm:pt modelId="{C4F9952F-63B5-4A79-8A7B-1D05522FD31E}" type="pres">
      <dgm:prSet presAssocID="{41664099-6D60-4B7E-80FB-7BAE3542469F}" presName="Name9" presStyleLbl="parChTrans1D2" presStyleIdx="0" presStyleCnt="6"/>
      <dgm:spPr/>
      <dgm:t>
        <a:bodyPr/>
        <a:lstStyle/>
        <a:p>
          <a:endParaRPr lang="en-US"/>
        </a:p>
      </dgm:t>
    </dgm:pt>
    <dgm:pt modelId="{F22A86AD-44E9-460A-9BFF-3B7138E9AE1E}" type="pres">
      <dgm:prSet presAssocID="{41664099-6D60-4B7E-80FB-7BAE3542469F}" presName="connTx" presStyleLbl="parChTrans1D2" presStyleIdx="0" presStyleCnt="6"/>
      <dgm:spPr/>
      <dgm:t>
        <a:bodyPr/>
        <a:lstStyle/>
        <a:p>
          <a:endParaRPr lang="en-US"/>
        </a:p>
      </dgm:t>
    </dgm:pt>
    <dgm:pt modelId="{B7E2D3DF-F9E8-4A33-9E47-221CD3DEB811}" type="pres">
      <dgm:prSet presAssocID="{71CA7BA7-75B8-4D00-9BF8-0DA7013A2221}" presName="node" presStyleLbl="node1" presStyleIdx="0" presStyleCnt="6" custRadScaleRad="88469">
        <dgm:presLayoutVars>
          <dgm:bulletEnabled val="1"/>
        </dgm:presLayoutVars>
      </dgm:prSet>
      <dgm:spPr/>
      <dgm:t>
        <a:bodyPr/>
        <a:lstStyle/>
        <a:p>
          <a:endParaRPr lang="en-US"/>
        </a:p>
      </dgm:t>
    </dgm:pt>
    <dgm:pt modelId="{A38B797A-8C53-4C1D-B62A-5E1FD265234E}" type="pres">
      <dgm:prSet presAssocID="{CAA70E96-61FC-4002-8BE4-F7302DC54886}" presName="Name9" presStyleLbl="parChTrans1D2" presStyleIdx="1" presStyleCnt="6"/>
      <dgm:spPr/>
      <dgm:t>
        <a:bodyPr/>
        <a:lstStyle/>
        <a:p>
          <a:endParaRPr lang="en-US"/>
        </a:p>
      </dgm:t>
    </dgm:pt>
    <dgm:pt modelId="{CDD7DC63-FE09-4BE0-8103-79CFB1C2B7A8}" type="pres">
      <dgm:prSet presAssocID="{CAA70E96-61FC-4002-8BE4-F7302DC54886}" presName="connTx" presStyleLbl="parChTrans1D2" presStyleIdx="1" presStyleCnt="6"/>
      <dgm:spPr/>
      <dgm:t>
        <a:bodyPr/>
        <a:lstStyle/>
        <a:p>
          <a:endParaRPr lang="en-US"/>
        </a:p>
      </dgm:t>
    </dgm:pt>
    <dgm:pt modelId="{0274C339-72B7-45A0-B1C3-9EC2D8B2E79D}" type="pres">
      <dgm:prSet presAssocID="{D3CFE71B-E094-4FF8-9B0B-F01B42136BC7}" presName="node" presStyleLbl="node1" presStyleIdx="1" presStyleCnt="6" custScaleX="123270" custScaleY="133269" custRadScaleRad="146451" custRadScaleInc="23699">
        <dgm:presLayoutVars>
          <dgm:bulletEnabled val="1"/>
        </dgm:presLayoutVars>
      </dgm:prSet>
      <dgm:spPr/>
      <dgm:t>
        <a:bodyPr/>
        <a:lstStyle/>
        <a:p>
          <a:endParaRPr lang="en-US"/>
        </a:p>
      </dgm:t>
    </dgm:pt>
    <dgm:pt modelId="{DDE833B0-C30D-424E-A6F7-F1AD3F1AFA76}" type="pres">
      <dgm:prSet presAssocID="{B0CE26A6-C702-4EAA-B1E4-604068E37530}" presName="Name9" presStyleLbl="parChTrans1D2" presStyleIdx="2" presStyleCnt="6"/>
      <dgm:spPr/>
      <dgm:t>
        <a:bodyPr/>
        <a:lstStyle/>
        <a:p>
          <a:endParaRPr lang="en-US"/>
        </a:p>
      </dgm:t>
    </dgm:pt>
    <dgm:pt modelId="{91E36957-703D-44A7-91F2-72427C079023}" type="pres">
      <dgm:prSet presAssocID="{B0CE26A6-C702-4EAA-B1E4-604068E37530}" presName="connTx" presStyleLbl="parChTrans1D2" presStyleIdx="2" presStyleCnt="6"/>
      <dgm:spPr/>
      <dgm:t>
        <a:bodyPr/>
        <a:lstStyle/>
        <a:p>
          <a:endParaRPr lang="en-US"/>
        </a:p>
      </dgm:t>
    </dgm:pt>
    <dgm:pt modelId="{FC030842-19A6-4EDC-9F1B-6FB194EC23C8}" type="pres">
      <dgm:prSet presAssocID="{2B1AB56C-99C4-4438-9D37-339047C307C4}" presName="node" presStyleLbl="node1" presStyleIdx="2" presStyleCnt="6" custScaleX="123270" custScaleY="142456" custRadScaleRad="147258" custRadScaleInc="-24466">
        <dgm:presLayoutVars>
          <dgm:bulletEnabled val="1"/>
        </dgm:presLayoutVars>
      </dgm:prSet>
      <dgm:spPr/>
      <dgm:t>
        <a:bodyPr/>
        <a:lstStyle/>
        <a:p>
          <a:endParaRPr lang="en-US"/>
        </a:p>
      </dgm:t>
    </dgm:pt>
    <dgm:pt modelId="{1BDC2E31-C02E-42D8-9169-53FB62331DD1}" type="pres">
      <dgm:prSet presAssocID="{14152813-D59A-48BA-A71C-6D042DF45572}" presName="Name9" presStyleLbl="parChTrans1D2" presStyleIdx="3" presStyleCnt="6"/>
      <dgm:spPr/>
      <dgm:t>
        <a:bodyPr/>
        <a:lstStyle/>
        <a:p>
          <a:endParaRPr lang="en-US"/>
        </a:p>
      </dgm:t>
    </dgm:pt>
    <dgm:pt modelId="{CD1C4A65-0548-4E2B-9429-3A9C15BA46A0}" type="pres">
      <dgm:prSet presAssocID="{14152813-D59A-48BA-A71C-6D042DF45572}" presName="connTx" presStyleLbl="parChTrans1D2" presStyleIdx="3" presStyleCnt="6"/>
      <dgm:spPr/>
      <dgm:t>
        <a:bodyPr/>
        <a:lstStyle/>
        <a:p>
          <a:endParaRPr lang="en-US"/>
        </a:p>
      </dgm:t>
    </dgm:pt>
    <dgm:pt modelId="{366940BC-27DC-48CB-A492-E3CD54AB939A}" type="pres">
      <dgm:prSet presAssocID="{9758B90A-32A3-45C3-9A61-68D27D37DC7A}" presName="node" presStyleLbl="node1" presStyleIdx="3" presStyleCnt="6" custRadScaleRad="91151">
        <dgm:presLayoutVars>
          <dgm:bulletEnabled val="1"/>
        </dgm:presLayoutVars>
      </dgm:prSet>
      <dgm:spPr/>
      <dgm:t>
        <a:bodyPr/>
        <a:lstStyle/>
        <a:p>
          <a:endParaRPr lang="en-US"/>
        </a:p>
      </dgm:t>
    </dgm:pt>
    <dgm:pt modelId="{C772B423-C1BF-4DC5-AE87-777CE0815BF7}" type="pres">
      <dgm:prSet presAssocID="{61B79E47-6321-45EB-AC1E-9079E5D6AC71}" presName="Name9" presStyleLbl="parChTrans1D2" presStyleIdx="4" presStyleCnt="6"/>
      <dgm:spPr/>
      <dgm:t>
        <a:bodyPr/>
        <a:lstStyle/>
        <a:p>
          <a:endParaRPr lang="en-US"/>
        </a:p>
      </dgm:t>
    </dgm:pt>
    <dgm:pt modelId="{D862FCB8-C868-4A57-90DB-FAC5128DF9B0}" type="pres">
      <dgm:prSet presAssocID="{61B79E47-6321-45EB-AC1E-9079E5D6AC71}" presName="connTx" presStyleLbl="parChTrans1D2" presStyleIdx="4" presStyleCnt="6"/>
      <dgm:spPr/>
      <dgm:t>
        <a:bodyPr/>
        <a:lstStyle/>
        <a:p>
          <a:endParaRPr lang="en-US"/>
        </a:p>
      </dgm:t>
    </dgm:pt>
    <dgm:pt modelId="{B69AB0B6-54E9-4F7C-B348-DCE9F258F688}" type="pres">
      <dgm:prSet presAssocID="{63DE2AEE-E5DA-4E18-8F0B-DBE8BC674D56}" presName="node" presStyleLbl="node1" presStyleIdx="4" presStyleCnt="6" custScaleX="123270" custScaleY="133269" custRadScaleRad="144323" custRadScaleInc="18629">
        <dgm:presLayoutVars>
          <dgm:bulletEnabled val="1"/>
        </dgm:presLayoutVars>
      </dgm:prSet>
      <dgm:spPr/>
      <dgm:t>
        <a:bodyPr/>
        <a:lstStyle/>
        <a:p>
          <a:endParaRPr lang="en-US"/>
        </a:p>
      </dgm:t>
    </dgm:pt>
    <dgm:pt modelId="{835BD03E-1F6F-4C5B-B84A-9F83267019F3}" type="pres">
      <dgm:prSet presAssocID="{C489A88B-407E-45AF-91DC-D3ADD8C890F3}" presName="Name9" presStyleLbl="parChTrans1D2" presStyleIdx="5" presStyleCnt="6"/>
      <dgm:spPr/>
      <dgm:t>
        <a:bodyPr/>
        <a:lstStyle/>
        <a:p>
          <a:endParaRPr lang="en-US"/>
        </a:p>
      </dgm:t>
    </dgm:pt>
    <dgm:pt modelId="{66187DC7-DF23-462F-8C44-BAEBC57252C7}" type="pres">
      <dgm:prSet presAssocID="{C489A88B-407E-45AF-91DC-D3ADD8C890F3}" presName="connTx" presStyleLbl="parChTrans1D2" presStyleIdx="5" presStyleCnt="6"/>
      <dgm:spPr/>
      <dgm:t>
        <a:bodyPr/>
        <a:lstStyle/>
        <a:p>
          <a:endParaRPr lang="en-US"/>
        </a:p>
      </dgm:t>
    </dgm:pt>
    <dgm:pt modelId="{4B764F80-3E14-4956-807A-EC58B4518895}" type="pres">
      <dgm:prSet presAssocID="{5314FD66-35FF-491D-A9CD-493FAC22035E}" presName="node" presStyleLbl="node1" presStyleIdx="5" presStyleCnt="6" custScaleX="123270" custScaleY="134559" custRadScaleRad="143235" custRadScaleInc="-21885">
        <dgm:presLayoutVars>
          <dgm:bulletEnabled val="1"/>
        </dgm:presLayoutVars>
      </dgm:prSet>
      <dgm:spPr/>
      <dgm:t>
        <a:bodyPr/>
        <a:lstStyle/>
        <a:p>
          <a:endParaRPr lang="en-US"/>
        </a:p>
      </dgm:t>
    </dgm:pt>
  </dgm:ptLst>
  <dgm:cxnLst>
    <dgm:cxn modelId="{6A50C080-04EC-4C4B-BE9B-05EC7376C55B}" type="presOf" srcId="{61B79E47-6321-45EB-AC1E-9079E5D6AC71}" destId="{C772B423-C1BF-4DC5-AE87-777CE0815BF7}" srcOrd="0" destOrd="0" presId="urn:microsoft.com/office/officeart/2005/8/layout/radial1"/>
    <dgm:cxn modelId="{C0ADD043-B77D-48E3-8E4D-11EE9EF4E28C}" srcId="{4F415378-839A-43FF-910E-CA9B111A1C27}" destId="{5314FD66-35FF-491D-A9CD-493FAC22035E}" srcOrd="5" destOrd="0" parTransId="{C489A88B-407E-45AF-91DC-D3ADD8C890F3}" sibTransId="{A1B7F005-892B-4472-8273-AC2A5485AE76}"/>
    <dgm:cxn modelId="{9851EE19-8CA7-4BF7-8508-4AFB4AD5FF37}" srcId="{4F415378-839A-43FF-910E-CA9B111A1C27}" destId="{2B1AB56C-99C4-4438-9D37-339047C307C4}" srcOrd="2" destOrd="0" parTransId="{B0CE26A6-C702-4EAA-B1E4-604068E37530}" sibTransId="{0D10ADB4-6683-4025-8D31-1F4FF470F18B}"/>
    <dgm:cxn modelId="{3CD2CF3C-C3EB-4229-AC70-80F5625A0708}" type="presOf" srcId="{14152813-D59A-48BA-A71C-6D042DF45572}" destId="{1BDC2E31-C02E-42D8-9169-53FB62331DD1}" srcOrd="0" destOrd="0" presId="urn:microsoft.com/office/officeart/2005/8/layout/radial1"/>
    <dgm:cxn modelId="{6F1AEEE2-0385-499E-92C4-ADD89CFE1E26}" srcId="{CB1E6D90-38BA-43AB-BB9C-29BC0AEA1391}" destId="{4F415378-839A-43FF-910E-CA9B111A1C27}" srcOrd="0" destOrd="0" parTransId="{918A7705-3D84-4CA2-B400-1C482DFAA891}" sibTransId="{99AB550C-07F2-4ED7-ACF8-1E29967B796F}"/>
    <dgm:cxn modelId="{F8C795CD-7C32-43D4-87E9-1B848F14DF11}" type="presOf" srcId="{71CA7BA7-75B8-4D00-9BF8-0DA7013A2221}" destId="{B7E2D3DF-F9E8-4A33-9E47-221CD3DEB811}" srcOrd="0" destOrd="0" presId="urn:microsoft.com/office/officeart/2005/8/layout/radial1"/>
    <dgm:cxn modelId="{E7F2F6AD-8A61-43DC-A1C3-47B102F80949}" type="presOf" srcId="{4F415378-839A-43FF-910E-CA9B111A1C27}" destId="{37A0F4B0-F71A-4CCF-B9B0-04C93BC21419}" srcOrd="0" destOrd="0" presId="urn:microsoft.com/office/officeart/2005/8/layout/radial1"/>
    <dgm:cxn modelId="{4405A6DC-2AAB-436E-9268-CFB7E5152523}" type="presOf" srcId="{CAA70E96-61FC-4002-8BE4-F7302DC54886}" destId="{CDD7DC63-FE09-4BE0-8103-79CFB1C2B7A8}" srcOrd="1" destOrd="0" presId="urn:microsoft.com/office/officeart/2005/8/layout/radial1"/>
    <dgm:cxn modelId="{CF24BF11-567A-432C-9038-C8A8CFAF5865}" type="presOf" srcId="{CB1E6D90-38BA-43AB-BB9C-29BC0AEA1391}" destId="{347BAE96-C0D6-444A-A301-D16E6FE34339}" srcOrd="0" destOrd="0" presId="urn:microsoft.com/office/officeart/2005/8/layout/radial1"/>
    <dgm:cxn modelId="{DF31FD50-69D5-42BE-94FE-9EBC7463FB2E}" type="presOf" srcId="{C489A88B-407E-45AF-91DC-D3ADD8C890F3}" destId="{66187DC7-DF23-462F-8C44-BAEBC57252C7}" srcOrd="1" destOrd="0" presId="urn:microsoft.com/office/officeart/2005/8/layout/radial1"/>
    <dgm:cxn modelId="{8976E80E-E218-477B-AE76-0B2049E0E1E9}" type="presOf" srcId="{61B79E47-6321-45EB-AC1E-9079E5D6AC71}" destId="{D862FCB8-C868-4A57-90DB-FAC5128DF9B0}" srcOrd="1" destOrd="0" presId="urn:microsoft.com/office/officeart/2005/8/layout/radial1"/>
    <dgm:cxn modelId="{34CB49EE-BEB1-44B4-B7A6-58190BF4B682}" type="presOf" srcId="{2B1AB56C-99C4-4438-9D37-339047C307C4}" destId="{FC030842-19A6-4EDC-9F1B-6FB194EC23C8}" srcOrd="0" destOrd="0" presId="urn:microsoft.com/office/officeart/2005/8/layout/radial1"/>
    <dgm:cxn modelId="{C31F4017-CA26-4C2B-9571-7E52C3B6E944}" type="presOf" srcId="{B0CE26A6-C702-4EAA-B1E4-604068E37530}" destId="{DDE833B0-C30D-424E-A6F7-F1AD3F1AFA76}" srcOrd="0" destOrd="0" presId="urn:microsoft.com/office/officeart/2005/8/layout/radial1"/>
    <dgm:cxn modelId="{51B176FE-3DE6-418A-B45C-B9AA0178E881}" srcId="{4F415378-839A-43FF-910E-CA9B111A1C27}" destId="{9758B90A-32A3-45C3-9A61-68D27D37DC7A}" srcOrd="3" destOrd="0" parTransId="{14152813-D59A-48BA-A71C-6D042DF45572}" sibTransId="{228BE4AC-76B8-49F9-A331-3F25CCB10868}"/>
    <dgm:cxn modelId="{9CA92BDB-177F-44E5-84B8-D8D92042D0DE}" type="presOf" srcId="{5314FD66-35FF-491D-A9CD-493FAC22035E}" destId="{4B764F80-3E14-4956-807A-EC58B4518895}" srcOrd="0" destOrd="0" presId="urn:microsoft.com/office/officeart/2005/8/layout/radial1"/>
    <dgm:cxn modelId="{D2DAF9DF-7AA2-47AC-8913-78F386F664B3}" type="presOf" srcId="{B0CE26A6-C702-4EAA-B1E4-604068E37530}" destId="{91E36957-703D-44A7-91F2-72427C079023}" srcOrd="1" destOrd="0" presId="urn:microsoft.com/office/officeart/2005/8/layout/radial1"/>
    <dgm:cxn modelId="{2A55CA22-333F-4286-8E23-141B222EF518}" srcId="{4F415378-839A-43FF-910E-CA9B111A1C27}" destId="{71CA7BA7-75B8-4D00-9BF8-0DA7013A2221}" srcOrd="0" destOrd="0" parTransId="{41664099-6D60-4B7E-80FB-7BAE3542469F}" sibTransId="{F3776A3C-6AB4-4E57-B133-2E1DCEA29FF6}"/>
    <dgm:cxn modelId="{00086DF1-1AAA-4B1F-82B8-8338AC34912C}" type="presOf" srcId="{41664099-6D60-4B7E-80FB-7BAE3542469F}" destId="{F22A86AD-44E9-460A-9BFF-3B7138E9AE1E}" srcOrd="1" destOrd="0" presId="urn:microsoft.com/office/officeart/2005/8/layout/radial1"/>
    <dgm:cxn modelId="{5C16A9EC-B4EB-4A9E-9AC9-7CDCD4EB5BB4}" srcId="{4F415378-839A-43FF-910E-CA9B111A1C27}" destId="{D3CFE71B-E094-4FF8-9B0B-F01B42136BC7}" srcOrd="1" destOrd="0" parTransId="{CAA70E96-61FC-4002-8BE4-F7302DC54886}" sibTransId="{EA097C28-9441-4D77-973A-C49E1EA03292}"/>
    <dgm:cxn modelId="{FCDE1800-B327-4572-8FE0-C5D441DC5C45}" type="presOf" srcId="{9758B90A-32A3-45C3-9A61-68D27D37DC7A}" destId="{366940BC-27DC-48CB-A492-E3CD54AB939A}" srcOrd="0" destOrd="0" presId="urn:microsoft.com/office/officeart/2005/8/layout/radial1"/>
    <dgm:cxn modelId="{A30C7A9E-17CF-467D-B561-B790AFD461CC}" type="presOf" srcId="{41664099-6D60-4B7E-80FB-7BAE3542469F}" destId="{C4F9952F-63B5-4A79-8A7B-1D05522FD31E}" srcOrd="0" destOrd="0" presId="urn:microsoft.com/office/officeart/2005/8/layout/radial1"/>
    <dgm:cxn modelId="{1A828E08-8F36-48B8-9C15-520875219C08}" type="presOf" srcId="{CAA70E96-61FC-4002-8BE4-F7302DC54886}" destId="{A38B797A-8C53-4C1D-B62A-5E1FD265234E}" srcOrd="0" destOrd="0" presId="urn:microsoft.com/office/officeart/2005/8/layout/radial1"/>
    <dgm:cxn modelId="{BA4C6528-1B1C-48D2-AF02-F2BEEF6E88ED}" type="presOf" srcId="{63DE2AEE-E5DA-4E18-8F0B-DBE8BC674D56}" destId="{B69AB0B6-54E9-4F7C-B348-DCE9F258F688}" srcOrd="0" destOrd="0" presId="urn:microsoft.com/office/officeart/2005/8/layout/radial1"/>
    <dgm:cxn modelId="{248580EE-AA7F-4F46-8392-F59705C51FCD}" type="presOf" srcId="{D3CFE71B-E094-4FF8-9B0B-F01B42136BC7}" destId="{0274C339-72B7-45A0-B1C3-9EC2D8B2E79D}" srcOrd="0" destOrd="0" presId="urn:microsoft.com/office/officeart/2005/8/layout/radial1"/>
    <dgm:cxn modelId="{C2BA1E1D-E88A-4E6C-ACAA-5831F23CE4A7}" type="presOf" srcId="{C489A88B-407E-45AF-91DC-D3ADD8C890F3}" destId="{835BD03E-1F6F-4C5B-B84A-9F83267019F3}" srcOrd="0" destOrd="0" presId="urn:microsoft.com/office/officeart/2005/8/layout/radial1"/>
    <dgm:cxn modelId="{22853F63-7A30-4757-B718-A0CC2FE2FF35}" srcId="{4F415378-839A-43FF-910E-CA9B111A1C27}" destId="{63DE2AEE-E5DA-4E18-8F0B-DBE8BC674D56}" srcOrd="4" destOrd="0" parTransId="{61B79E47-6321-45EB-AC1E-9079E5D6AC71}" sibTransId="{CC3C0568-5A48-42E5-9765-7F50D090314F}"/>
    <dgm:cxn modelId="{459097DB-064D-4192-85AC-BD2DBA91C6B7}" type="presOf" srcId="{14152813-D59A-48BA-A71C-6D042DF45572}" destId="{CD1C4A65-0548-4E2B-9429-3A9C15BA46A0}" srcOrd="1" destOrd="0" presId="urn:microsoft.com/office/officeart/2005/8/layout/radial1"/>
    <dgm:cxn modelId="{57B65EE6-BCDF-47B7-8389-DB4056B432D7}" type="presParOf" srcId="{347BAE96-C0D6-444A-A301-D16E6FE34339}" destId="{37A0F4B0-F71A-4CCF-B9B0-04C93BC21419}" srcOrd="0" destOrd="0" presId="urn:microsoft.com/office/officeart/2005/8/layout/radial1"/>
    <dgm:cxn modelId="{9AAE137A-FCC6-43F3-B243-D88B56EE096B}" type="presParOf" srcId="{347BAE96-C0D6-444A-A301-D16E6FE34339}" destId="{C4F9952F-63B5-4A79-8A7B-1D05522FD31E}" srcOrd="1" destOrd="0" presId="urn:microsoft.com/office/officeart/2005/8/layout/radial1"/>
    <dgm:cxn modelId="{CEC61C12-8675-4B59-8515-A92AA2CF151B}" type="presParOf" srcId="{C4F9952F-63B5-4A79-8A7B-1D05522FD31E}" destId="{F22A86AD-44E9-460A-9BFF-3B7138E9AE1E}" srcOrd="0" destOrd="0" presId="urn:microsoft.com/office/officeart/2005/8/layout/radial1"/>
    <dgm:cxn modelId="{D5358A48-F5BF-4292-9E09-442E8A7D5009}" type="presParOf" srcId="{347BAE96-C0D6-444A-A301-D16E6FE34339}" destId="{B7E2D3DF-F9E8-4A33-9E47-221CD3DEB811}" srcOrd="2" destOrd="0" presId="urn:microsoft.com/office/officeart/2005/8/layout/radial1"/>
    <dgm:cxn modelId="{7EBF0001-A6A4-43F9-9C71-7E193253DBC5}" type="presParOf" srcId="{347BAE96-C0D6-444A-A301-D16E6FE34339}" destId="{A38B797A-8C53-4C1D-B62A-5E1FD265234E}" srcOrd="3" destOrd="0" presId="urn:microsoft.com/office/officeart/2005/8/layout/radial1"/>
    <dgm:cxn modelId="{E09F5E84-F38C-4804-9766-AFC8AAFDF5D4}" type="presParOf" srcId="{A38B797A-8C53-4C1D-B62A-5E1FD265234E}" destId="{CDD7DC63-FE09-4BE0-8103-79CFB1C2B7A8}" srcOrd="0" destOrd="0" presId="urn:microsoft.com/office/officeart/2005/8/layout/radial1"/>
    <dgm:cxn modelId="{1A751AA1-6048-4CEB-8302-D20D9E981D57}" type="presParOf" srcId="{347BAE96-C0D6-444A-A301-D16E6FE34339}" destId="{0274C339-72B7-45A0-B1C3-9EC2D8B2E79D}" srcOrd="4" destOrd="0" presId="urn:microsoft.com/office/officeart/2005/8/layout/radial1"/>
    <dgm:cxn modelId="{F014EAC9-15F3-4F0A-B306-022A64179115}" type="presParOf" srcId="{347BAE96-C0D6-444A-A301-D16E6FE34339}" destId="{DDE833B0-C30D-424E-A6F7-F1AD3F1AFA76}" srcOrd="5" destOrd="0" presId="urn:microsoft.com/office/officeart/2005/8/layout/radial1"/>
    <dgm:cxn modelId="{91B90A0A-AD22-43DE-B525-7D33364ED751}" type="presParOf" srcId="{DDE833B0-C30D-424E-A6F7-F1AD3F1AFA76}" destId="{91E36957-703D-44A7-91F2-72427C079023}" srcOrd="0" destOrd="0" presId="urn:microsoft.com/office/officeart/2005/8/layout/radial1"/>
    <dgm:cxn modelId="{8EE17CA4-BB42-47CC-ADEF-42D57A30006E}" type="presParOf" srcId="{347BAE96-C0D6-444A-A301-D16E6FE34339}" destId="{FC030842-19A6-4EDC-9F1B-6FB194EC23C8}" srcOrd="6" destOrd="0" presId="urn:microsoft.com/office/officeart/2005/8/layout/radial1"/>
    <dgm:cxn modelId="{12C5CEC8-AF75-47B4-9B79-495508416892}" type="presParOf" srcId="{347BAE96-C0D6-444A-A301-D16E6FE34339}" destId="{1BDC2E31-C02E-42D8-9169-53FB62331DD1}" srcOrd="7" destOrd="0" presId="urn:microsoft.com/office/officeart/2005/8/layout/radial1"/>
    <dgm:cxn modelId="{E3FCF67B-5755-4A72-A95A-4AC936F769E6}" type="presParOf" srcId="{1BDC2E31-C02E-42D8-9169-53FB62331DD1}" destId="{CD1C4A65-0548-4E2B-9429-3A9C15BA46A0}" srcOrd="0" destOrd="0" presId="urn:microsoft.com/office/officeart/2005/8/layout/radial1"/>
    <dgm:cxn modelId="{2E4824D1-F526-4AA3-8747-0B43AA8C6528}" type="presParOf" srcId="{347BAE96-C0D6-444A-A301-D16E6FE34339}" destId="{366940BC-27DC-48CB-A492-E3CD54AB939A}" srcOrd="8" destOrd="0" presId="urn:microsoft.com/office/officeart/2005/8/layout/radial1"/>
    <dgm:cxn modelId="{45C09DAB-6200-4D7A-8663-2195EFF46A31}" type="presParOf" srcId="{347BAE96-C0D6-444A-A301-D16E6FE34339}" destId="{C772B423-C1BF-4DC5-AE87-777CE0815BF7}" srcOrd="9" destOrd="0" presId="urn:microsoft.com/office/officeart/2005/8/layout/radial1"/>
    <dgm:cxn modelId="{F6478DD0-6665-4336-A492-190EF89E28FF}" type="presParOf" srcId="{C772B423-C1BF-4DC5-AE87-777CE0815BF7}" destId="{D862FCB8-C868-4A57-90DB-FAC5128DF9B0}" srcOrd="0" destOrd="0" presId="urn:microsoft.com/office/officeart/2005/8/layout/radial1"/>
    <dgm:cxn modelId="{4808E6C2-EEE9-45E7-991A-FF8B73C82853}" type="presParOf" srcId="{347BAE96-C0D6-444A-A301-D16E6FE34339}" destId="{B69AB0B6-54E9-4F7C-B348-DCE9F258F688}" srcOrd="10" destOrd="0" presId="urn:microsoft.com/office/officeart/2005/8/layout/radial1"/>
    <dgm:cxn modelId="{154D49A6-62F0-4790-9F98-3B593F664602}" type="presParOf" srcId="{347BAE96-C0D6-444A-A301-D16E6FE34339}" destId="{835BD03E-1F6F-4C5B-B84A-9F83267019F3}" srcOrd="11" destOrd="0" presId="urn:microsoft.com/office/officeart/2005/8/layout/radial1"/>
    <dgm:cxn modelId="{15DAA09A-6F2C-4FA1-A402-72FBA89791A1}" type="presParOf" srcId="{835BD03E-1F6F-4C5B-B84A-9F83267019F3}" destId="{66187DC7-DF23-462F-8C44-BAEBC57252C7}" srcOrd="0" destOrd="0" presId="urn:microsoft.com/office/officeart/2005/8/layout/radial1"/>
    <dgm:cxn modelId="{7115F685-887F-4232-9709-9A178C83D5EE}" type="presParOf" srcId="{347BAE96-C0D6-444A-A301-D16E6FE34339}" destId="{4B764F80-3E14-4956-807A-EC58B4518895}"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0F4B0-F71A-4CCF-B9B0-04C93BC21419}">
      <dsp:nvSpPr>
        <dsp:cNvPr id="0" name=""/>
        <dsp:cNvSpPr/>
      </dsp:nvSpPr>
      <dsp:spPr>
        <a:xfrm>
          <a:off x="3108959" y="1722514"/>
          <a:ext cx="1828801" cy="1309851"/>
        </a:xfrm>
        <a:prstGeom prst="ellipse">
          <a:avLst/>
        </a:prstGeom>
        <a:solidFill>
          <a:schemeClr val="tx2">
            <a:lumMod val="60000"/>
            <a:lumOff val="40000"/>
          </a:schemeClr>
        </a:solidFill>
        <a:ln w="25400" cap="flat" cmpd="sng" algn="ctr">
          <a:solidFill>
            <a:schemeClr val="accent4"/>
          </a:solidFill>
          <a:prstDash val="solid"/>
        </a:ln>
        <a:effectLst>
          <a:glow rad="228600">
            <a:schemeClr val="accent2">
              <a:satMod val="175000"/>
              <a:alpha val="40000"/>
            </a:schemeClr>
          </a:glow>
        </a:effectLst>
      </dsp:spPr>
      <dsp:style>
        <a:lnRef idx="2">
          <a:schemeClr val="accent4"/>
        </a:lnRef>
        <a:fillRef idx="1">
          <a:schemeClr val="lt1"/>
        </a:fillRef>
        <a:effectRef idx="0">
          <a:schemeClr val="accent4"/>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Obstructive Sleep Apnea</a:t>
          </a:r>
          <a:endParaRPr lang="en-US" sz="1600" b="1" kern="1200" dirty="0">
            <a:solidFill>
              <a:schemeClr val="tx1"/>
            </a:solidFill>
          </a:endParaRPr>
        </a:p>
      </dsp:txBody>
      <dsp:txXfrm>
        <a:off x="3376781" y="1914337"/>
        <a:ext cx="1293157" cy="926205"/>
      </dsp:txXfrm>
    </dsp:sp>
    <dsp:sp modelId="{C4F9952F-63B5-4A79-8A7B-1D05522FD31E}">
      <dsp:nvSpPr>
        <dsp:cNvPr id="0" name=""/>
        <dsp:cNvSpPr/>
      </dsp:nvSpPr>
      <dsp:spPr>
        <a:xfrm rot="16200000">
          <a:off x="3924104" y="1608608"/>
          <a:ext cx="198510" cy="29300"/>
        </a:xfrm>
        <a:custGeom>
          <a:avLst/>
          <a:gdLst/>
          <a:ahLst/>
          <a:cxnLst/>
          <a:rect l="0" t="0" r="0" b="0"/>
          <a:pathLst>
            <a:path>
              <a:moveTo>
                <a:pt x="0" y="14650"/>
              </a:moveTo>
              <a:lnTo>
                <a:pt x="198510" y="14650"/>
              </a:lnTo>
            </a:path>
          </a:pathLst>
        </a:custGeom>
        <a:noFill/>
        <a:ln w="38100" cap="flat" cmpd="sng" algn="ctr">
          <a:solidFill>
            <a:schemeClr val="accent1"/>
          </a:solidFill>
          <a:prstDash val="solid"/>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endParaRPr>
        </a:p>
      </dsp:txBody>
      <dsp:txXfrm>
        <a:off x="4018397" y="1618296"/>
        <a:ext cx="9925" cy="9925"/>
      </dsp:txXfrm>
    </dsp:sp>
    <dsp:sp modelId="{B7E2D3DF-F9E8-4A33-9E47-221CD3DEB811}">
      <dsp:nvSpPr>
        <dsp:cNvPr id="0" name=""/>
        <dsp:cNvSpPr/>
      </dsp:nvSpPr>
      <dsp:spPr>
        <a:xfrm>
          <a:off x="3368434" y="214152"/>
          <a:ext cx="1309851" cy="1309851"/>
        </a:xfrm>
        <a:prstGeom prst="ellipse">
          <a:avLst/>
        </a:prstGeom>
        <a:solidFill>
          <a:srgbClr val="FFFF00"/>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High Blood Pressure</a:t>
          </a:r>
          <a:endParaRPr lang="en-US" sz="1400" kern="1200" dirty="0">
            <a:solidFill>
              <a:schemeClr val="tx1"/>
            </a:solidFill>
          </a:endParaRPr>
        </a:p>
      </dsp:txBody>
      <dsp:txXfrm>
        <a:off x="3560257" y="405975"/>
        <a:ext cx="926205" cy="926205"/>
      </dsp:txXfrm>
    </dsp:sp>
    <dsp:sp modelId="{A38B797A-8C53-4C1D-B62A-5E1FD265234E}">
      <dsp:nvSpPr>
        <dsp:cNvPr id="0" name=""/>
        <dsp:cNvSpPr/>
      </dsp:nvSpPr>
      <dsp:spPr>
        <a:xfrm rot="20226582">
          <a:off x="4778572" y="1869638"/>
          <a:ext cx="825583" cy="29300"/>
        </a:xfrm>
        <a:custGeom>
          <a:avLst/>
          <a:gdLst/>
          <a:ahLst/>
          <a:cxnLst/>
          <a:rect l="0" t="0" r="0" b="0"/>
          <a:pathLst>
            <a:path>
              <a:moveTo>
                <a:pt x="0" y="14650"/>
              </a:moveTo>
              <a:lnTo>
                <a:pt x="825583" y="14650"/>
              </a:lnTo>
            </a:path>
          </a:pathLst>
        </a:custGeom>
        <a:noFill/>
        <a:ln w="38100" cap="flat" cmpd="sng" algn="ctr">
          <a:solidFill>
            <a:schemeClr val="accent1"/>
          </a:solidFill>
          <a:prstDash val="solid"/>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endParaRPr>
        </a:p>
      </dsp:txBody>
      <dsp:txXfrm>
        <a:off x="5170724" y="1863649"/>
        <a:ext cx="41279" cy="41279"/>
      </dsp:txXfrm>
    </dsp:sp>
    <dsp:sp modelId="{0274C339-72B7-45A0-B1C3-9EC2D8B2E79D}">
      <dsp:nvSpPr>
        <dsp:cNvPr id="0" name=""/>
        <dsp:cNvSpPr/>
      </dsp:nvSpPr>
      <dsp:spPr>
        <a:xfrm>
          <a:off x="5516334" y="533400"/>
          <a:ext cx="1614653" cy="1745625"/>
        </a:xfrm>
        <a:prstGeom prst="ellipse">
          <a:avLst/>
        </a:prstGeom>
        <a:solidFill>
          <a:schemeClr val="accent1">
            <a:lumMod val="40000"/>
            <a:lumOff val="60000"/>
          </a:schemeClr>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Increased Insulin resistance (event in non diabetic patients)</a:t>
          </a:r>
          <a:endParaRPr lang="en-US" sz="1400" kern="1200" dirty="0">
            <a:solidFill>
              <a:schemeClr val="tx1"/>
            </a:solidFill>
          </a:endParaRPr>
        </a:p>
      </dsp:txBody>
      <dsp:txXfrm>
        <a:off x="5752794" y="789041"/>
        <a:ext cx="1141733" cy="1234343"/>
      </dsp:txXfrm>
    </dsp:sp>
    <dsp:sp modelId="{DDE833B0-C30D-424E-A6F7-F1AD3F1AFA76}">
      <dsp:nvSpPr>
        <dsp:cNvPr id="0" name=""/>
        <dsp:cNvSpPr/>
      </dsp:nvSpPr>
      <dsp:spPr>
        <a:xfrm rot="1359612">
          <a:off x="4781243" y="2852837"/>
          <a:ext cx="831804" cy="29300"/>
        </a:xfrm>
        <a:custGeom>
          <a:avLst/>
          <a:gdLst/>
          <a:ahLst/>
          <a:cxnLst/>
          <a:rect l="0" t="0" r="0" b="0"/>
          <a:pathLst>
            <a:path>
              <a:moveTo>
                <a:pt x="0" y="14650"/>
              </a:moveTo>
              <a:lnTo>
                <a:pt x="831804" y="14650"/>
              </a:lnTo>
            </a:path>
          </a:pathLst>
        </a:custGeom>
        <a:noFill/>
        <a:ln w="38100" cap="flat" cmpd="sng" algn="ctr">
          <a:solidFill>
            <a:schemeClr val="accent1"/>
          </a:solidFill>
          <a:prstDash val="solid"/>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endParaRPr>
        </a:p>
      </dsp:txBody>
      <dsp:txXfrm>
        <a:off x="5176351" y="2846692"/>
        <a:ext cx="41590" cy="41590"/>
      </dsp:txXfrm>
    </dsp:sp>
    <dsp:sp modelId="{FC030842-19A6-4EDC-9F1B-6FB194EC23C8}">
      <dsp:nvSpPr>
        <dsp:cNvPr id="0" name=""/>
        <dsp:cNvSpPr/>
      </dsp:nvSpPr>
      <dsp:spPr>
        <a:xfrm>
          <a:off x="5532913" y="2411740"/>
          <a:ext cx="1614653" cy="1865961"/>
        </a:xfrm>
        <a:prstGeom prst="ellipse">
          <a:avLst/>
        </a:prstGeom>
        <a:solidFill>
          <a:srgbClr val="FF0000"/>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Increased traffic and workplace accidents</a:t>
          </a:r>
          <a:endParaRPr lang="en-US" sz="1400" kern="1200" dirty="0">
            <a:solidFill>
              <a:schemeClr val="tx1"/>
            </a:solidFill>
          </a:endParaRPr>
        </a:p>
      </dsp:txBody>
      <dsp:txXfrm>
        <a:off x="5769373" y="2685004"/>
        <a:ext cx="1141733" cy="1319433"/>
      </dsp:txXfrm>
    </dsp:sp>
    <dsp:sp modelId="{1BDC2E31-C02E-42D8-9169-53FB62331DD1}">
      <dsp:nvSpPr>
        <dsp:cNvPr id="0" name=""/>
        <dsp:cNvSpPr/>
      </dsp:nvSpPr>
      <dsp:spPr>
        <a:xfrm rot="5400000">
          <a:off x="3901241" y="3139834"/>
          <a:ext cx="244237" cy="29300"/>
        </a:xfrm>
        <a:custGeom>
          <a:avLst/>
          <a:gdLst/>
          <a:ahLst/>
          <a:cxnLst/>
          <a:rect l="0" t="0" r="0" b="0"/>
          <a:pathLst>
            <a:path>
              <a:moveTo>
                <a:pt x="0" y="14650"/>
              </a:moveTo>
              <a:lnTo>
                <a:pt x="244237" y="14650"/>
              </a:lnTo>
            </a:path>
          </a:pathLst>
        </a:custGeom>
        <a:noFill/>
        <a:ln w="38100" cap="flat" cmpd="sng" algn="ctr">
          <a:solidFill>
            <a:schemeClr val="accent1"/>
          </a:solidFill>
          <a:prstDash val="solid"/>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endParaRPr>
        </a:p>
      </dsp:txBody>
      <dsp:txXfrm>
        <a:off x="4017254" y="3148378"/>
        <a:ext cx="12211" cy="12211"/>
      </dsp:txXfrm>
    </dsp:sp>
    <dsp:sp modelId="{366940BC-27DC-48CB-A492-E3CD54AB939A}">
      <dsp:nvSpPr>
        <dsp:cNvPr id="0" name=""/>
        <dsp:cNvSpPr/>
      </dsp:nvSpPr>
      <dsp:spPr>
        <a:xfrm>
          <a:off x="3368434" y="3276602"/>
          <a:ext cx="1309851" cy="1309851"/>
        </a:xfrm>
        <a:prstGeom prst="ellipse">
          <a:avLst/>
        </a:prstGeom>
        <a:solidFill>
          <a:srgbClr val="00FFFF"/>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Stroke</a:t>
          </a:r>
          <a:endParaRPr lang="en-US" sz="1400" kern="1200" dirty="0">
            <a:solidFill>
              <a:schemeClr val="tx1"/>
            </a:solidFill>
          </a:endParaRPr>
        </a:p>
      </dsp:txBody>
      <dsp:txXfrm>
        <a:off x="3560257" y="3468425"/>
        <a:ext cx="926205" cy="926205"/>
      </dsp:txXfrm>
    </dsp:sp>
    <dsp:sp modelId="{C772B423-C1BF-4DC5-AE87-777CE0815BF7}">
      <dsp:nvSpPr>
        <dsp:cNvPr id="0" name=""/>
        <dsp:cNvSpPr/>
      </dsp:nvSpPr>
      <dsp:spPr>
        <a:xfrm rot="9335322">
          <a:off x="2491545" y="2877615"/>
          <a:ext cx="794964" cy="29300"/>
        </a:xfrm>
        <a:custGeom>
          <a:avLst/>
          <a:gdLst/>
          <a:ahLst/>
          <a:cxnLst/>
          <a:rect l="0" t="0" r="0" b="0"/>
          <a:pathLst>
            <a:path>
              <a:moveTo>
                <a:pt x="0" y="14650"/>
              </a:moveTo>
              <a:lnTo>
                <a:pt x="794964" y="14650"/>
              </a:lnTo>
            </a:path>
          </a:pathLst>
        </a:custGeom>
        <a:noFill/>
        <a:ln w="38100" cap="flat" cmpd="sng" algn="ctr">
          <a:solidFill>
            <a:schemeClr val="accent1"/>
          </a:solidFill>
          <a:prstDash val="solid"/>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endParaRPr>
        </a:p>
      </dsp:txBody>
      <dsp:txXfrm rot="10800000">
        <a:off x="2869153" y="2872391"/>
        <a:ext cx="39748" cy="39748"/>
      </dsp:txXfrm>
    </dsp:sp>
    <dsp:sp modelId="{B69AB0B6-54E9-4F7C-B348-DCE9F258F688}">
      <dsp:nvSpPr>
        <dsp:cNvPr id="0" name=""/>
        <dsp:cNvSpPr/>
      </dsp:nvSpPr>
      <dsp:spPr>
        <a:xfrm>
          <a:off x="975359" y="2521574"/>
          <a:ext cx="1614653" cy="1745625"/>
        </a:xfrm>
        <a:prstGeom prst="ellipse">
          <a:avLst/>
        </a:prstGeom>
        <a:solidFill>
          <a:srgbClr val="FF00FF"/>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Memory problems and inability to think</a:t>
          </a:r>
          <a:endParaRPr lang="en-US" sz="1400" kern="1200" dirty="0">
            <a:solidFill>
              <a:schemeClr val="tx1"/>
            </a:solidFill>
          </a:endParaRPr>
        </a:p>
      </dsp:txBody>
      <dsp:txXfrm>
        <a:off x="1211819" y="2777215"/>
        <a:ext cx="1141733" cy="1234343"/>
      </dsp:txXfrm>
    </dsp:sp>
    <dsp:sp modelId="{835BD03E-1F6F-4C5B-B84A-9F83267019F3}">
      <dsp:nvSpPr>
        <dsp:cNvPr id="0" name=""/>
        <dsp:cNvSpPr/>
      </dsp:nvSpPr>
      <dsp:spPr>
        <a:xfrm rot="12206070">
          <a:off x="2501204" y="1870250"/>
          <a:ext cx="771684" cy="29300"/>
        </a:xfrm>
        <a:custGeom>
          <a:avLst/>
          <a:gdLst/>
          <a:ahLst/>
          <a:cxnLst/>
          <a:rect l="0" t="0" r="0" b="0"/>
          <a:pathLst>
            <a:path>
              <a:moveTo>
                <a:pt x="0" y="14650"/>
              </a:moveTo>
              <a:lnTo>
                <a:pt x="771684" y="14650"/>
              </a:lnTo>
            </a:path>
          </a:pathLst>
        </a:custGeom>
        <a:noFill/>
        <a:ln w="38100" cap="flat" cmpd="sng" algn="ctr">
          <a:solidFill>
            <a:schemeClr val="accent1"/>
          </a:solidFill>
          <a:prstDash val="solid"/>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endParaRPr>
        </a:p>
      </dsp:txBody>
      <dsp:txXfrm rot="10800000">
        <a:off x="2867754" y="1865608"/>
        <a:ext cx="38584" cy="38584"/>
      </dsp:txXfrm>
    </dsp:sp>
    <dsp:sp modelId="{4B764F80-3E14-4956-807A-EC58B4518895}">
      <dsp:nvSpPr>
        <dsp:cNvPr id="0" name=""/>
        <dsp:cNvSpPr/>
      </dsp:nvSpPr>
      <dsp:spPr>
        <a:xfrm>
          <a:off x="975368" y="524954"/>
          <a:ext cx="1614653" cy="1762522"/>
        </a:xfrm>
        <a:prstGeom prst="ellipse">
          <a:avLst/>
        </a:prstGeom>
        <a:solidFill>
          <a:srgbClr val="00B0F0"/>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Cardiac problems, Abnormal heart rhythms, heart attack and heart failure</a:t>
          </a:r>
          <a:endParaRPr lang="en-US" sz="1400" kern="1200" dirty="0">
            <a:solidFill>
              <a:schemeClr val="tx1"/>
            </a:solidFill>
          </a:endParaRPr>
        </a:p>
      </dsp:txBody>
      <dsp:txXfrm>
        <a:off x="1211828" y="783069"/>
        <a:ext cx="1141733" cy="124629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4"/>
          <p:cNvSpPr>
            <a:spLocks noGrp="1"/>
          </p:cNvSpPr>
          <p:nvPr>
            <p:ph type="sldNum" sz="quarter" idx="3"/>
          </p:nvPr>
        </p:nvSpPr>
        <p:spPr>
          <a:xfrm>
            <a:off x="6294437" y="9383712"/>
            <a:ext cx="431059" cy="496411"/>
          </a:xfrm>
          <a:prstGeom prst="rect">
            <a:avLst/>
          </a:prstGeom>
        </p:spPr>
        <p:txBody>
          <a:bodyPr vert="horz" lIns="91440" tIns="45720" rIns="91440" bIns="45720" rtlCol="1" anchor="b"/>
          <a:lstStyle>
            <a:lvl1pPr algn="l">
              <a:defRPr sz="1200"/>
            </a:lvl1pPr>
          </a:lstStyle>
          <a:p>
            <a:fld id="{F3D8A5EE-32C8-43B4-BBAF-ABBD09E82FA5}" type="slidenum">
              <a:rPr lang="ar-SA" smtClean="0"/>
              <a:pPr/>
              <a:t>‹#›</a:t>
            </a:fld>
            <a:endParaRPr lang="ar-SA"/>
          </a:p>
        </p:txBody>
      </p:sp>
    </p:spTree>
    <p:extLst>
      <p:ext uri="{BB962C8B-B14F-4D97-AF65-F5344CB8AC3E}">
        <p14:creationId xmlns:p14="http://schemas.microsoft.com/office/powerpoint/2010/main" val="373169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4B8E51B-C794-4968-A39D-D5E402E84F47}" type="datetimeFigureOut">
              <a:rPr lang="en-US" smtClean="0"/>
              <a:pPr/>
              <a:t>9/3/2014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89BFE6B3-A7A0-4EBE-B19F-ADC41D2FBC2A}" type="slidenum">
              <a:rPr lang="en-US" smtClean="0"/>
              <a:pPr/>
              <a:t>‹#›</a:t>
            </a:fld>
            <a:endParaRPr lang="en-US"/>
          </a:p>
        </p:txBody>
      </p:sp>
    </p:spTree>
    <p:extLst>
      <p:ext uri="{BB962C8B-B14F-4D97-AF65-F5344CB8AC3E}">
        <p14:creationId xmlns:p14="http://schemas.microsoft.com/office/powerpoint/2010/main" val="1582726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147D94-8676-4C5A-B51F-93C832B519E2}" type="slidenum">
              <a:rPr lang="en-US" smtClean="0"/>
              <a:pPr/>
              <a:t>4</a:t>
            </a:fld>
            <a:endParaRPr lang="en-US" dirty="0"/>
          </a:p>
        </p:txBody>
      </p:sp>
    </p:spTree>
    <p:extLst>
      <p:ext uri="{BB962C8B-B14F-4D97-AF65-F5344CB8AC3E}">
        <p14:creationId xmlns:p14="http://schemas.microsoft.com/office/powerpoint/2010/main" val="2598416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endParaRPr lang="ar-SA" smtClean="0"/>
          </a:p>
        </p:txBody>
      </p:sp>
      <p:sp>
        <p:nvSpPr>
          <p:cNvPr id="131076" name="Slide Number Placeholder 3"/>
          <p:cNvSpPr>
            <a:spLocks noGrp="1"/>
          </p:cNvSpPr>
          <p:nvPr>
            <p:ph type="sldNum" sz="quarter" idx="5"/>
          </p:nvPr>
        </p:nvSpPr>
        <p:spPr>
          <a:noFill/>
        </p:spPr>
        <p:txBody>
          <a:bodyPr/>
          <a:lstStyle/>
          <a:p>
            <a:fld id="{A4D6895A-DD37-4966-9C70-BC7DFB0A2631}" type="slidenum">
              <a:rPr lang="ar-SA" smtClean="0"/>
              <a:pPr/>
              <a:t>15</a:t>
            </a:fld>
            <a:endParaRPr lang="en-US" smtClean="0"/>
          </a:p>
        </p:txBody>
      </p:sp>
    </p:spTree>
    <p:extLst>
      <p:ext uri="{BB962C8B-B14F-4D97-AF65-F5344CB8AC3E}">
        <p14:creationId xmlns:p14="http://schemas.microsoft.com/office/powerpoint/2010/main" val="2259272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endParaRPr lang="ar-SA" smtClean="0"/>
          </a:p>
        </p:txBody>
      </p:sp>
      <p:sp>
        <p:nvSpPr>
          <p:cNvPr id="131076" name="Slide Number Placeholder 3"/>
          <p:cNvSpPr>
            <a:spLocks noGrp="1"/>
          </p:cNvSpPr>
          <p:nvPr>
            <p:ph type="sldNum" sz="quarter" idx="5"/>
          </p:nvPr>
        </p:nvSpPr>
        <p:spPr>
          <a:noFill/>
        </p:spPr>
        <p:txBody>
          <a:bodyPr/>
          <a:lstStyle/>
          <a:p>
            <a:fld id="{A4D6895A-DD37-4966-9C70-BC7DFB0A2631}" type="slidenum">
              <a:rPr lang="ar-SA" smtClean="0"/>
              <a:pPr/>
              <a:t>16</a:t>
            </a:fld>
            <a:endParaRPr lang="en-US" smtClean="0"/>
          </a:p>
        </p:txBody>
      </p:sp>
    </p:spTree>
    <p:extLst>
      <p:ext uri="{BB962C8B-B14F-4D97-AF65-F5344CB8AC3E}">
        <p14:creationId xmlns:p14="http://schemas.microsoft.com/office/powerpoint/2010/main" val="3153201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300C39ED-B78D-4956-A345-3D7842E764BD}" type="slidenum">
              <a:rPr lang="ar-SA" smtClean="0"/>
              <a:pPr/>
              <a:t>29</a:t>
            </a:fld>
            <a:endParaRPr lang="ar-SA"/>
          </a:p>
        </p:txBody>
      </p:sp>
    </p:spTree>
    <p:extLst>
      <p:ext uri="{BB962C8B-B14F-4D97-AF65-F5344CB8AC3E}">
        <p14:creationId xmlns:p14="http://schemas.microsoft.com/office/powerpoint/2010/main" val="3530594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7FE885-6CD3-4251-8CB3-F5F2FA8557E0}" type="slidenum">
              <a:rPr lang="ar-SA"/>
              <a:pPr/>
              <a:t>30</a:t>
            </a:fld>
            <a:endParaRPr lang="en-US" dirty="0"/>
          </a:p>
        </p:txBody>
      </p:sp>
      <p:sp>
        <p:nvSpPr>
          <p:cNvPr id="823298" name="Rectangle 2"/>
          <p:cNvSpPr>
            <a:spLocks noGrp="1" noRot="1" noChangeAspect="1" noChangeArrowheads="1" noTextEdit="1"/>
          </p:cNvSpPr>
          <p:nvPr>
            <p:ph type="sldImg"/>
          </p:nvPr>
        </p:nvSpPr>
        <p:spPr bwMode="auto">
          <a:xfrm>
            <a:off x="919163" y="744538"/>
            <a:ext cx="4960937" cy="3722687"/>
          </a:xfrm>
          <a:prstGeom prst="rect">
            <a:avLst/>
          </a:prstGeom>
          <a:solidFill>
            <a:srgbClr val="FFFFFF"/>
          </a:solidFill>
          <a:ln>
            <a:solidFill>
              <a:srgbClr val="000000"/>
            </a:solidFill>
            <a:miter lim="800000"/>
            <a:headEnd/>
            <a:tailEnd/>
          </a:ln>
        </p:spPr>
      </p:sp>
      <p:sp>
        <p:nvSpPr>
          <p:cNvPr id="823299" name="Rectangle 3"/>
          <p:cNvSpPr>
            <a:spLocks noGrp="1" noChangeArrowheads="1"/>
          </p:cNvSpPr>
          <p:nvPr>
            <p:ph type="body" idx="1"/>
          </p:nvPr>
        </p:nvSpPr>
        <p:spPr bwMode="auto">
          <a:xfrm>
            <a:off x="680083" y="4715180"/>
            <a:ext cx="5437511" cy="4467863"/>
          </a:xfrm>
          <a:prstGeom prst="rect">
            <a:avLst/>
          </a:prstGeom>
          <a:solidFill>
            <a:srgbClr val="FFFFFF"/>
          </a:solidFill>
          <a:ln>
            <a:solidFill>
              <a:srgbClr val="000000"/>
            </a:solidFill>
            <a:miter lim="800000"/>
            <a:headEnd/>
            <a:tailEnd/>
          </a:ln>
        </p:spPr>
        <p:txBody>
          <a:bodyPr/>
          <a:lstStyle/>
          <a:p>
            <a:endParaRPr lang="en-GB" dirty="0"/>
          </a:p>
        </p:txBody>
      </p:sp>
    </p:spTree>
    <p:extLst>
      <p:ext uri="{BB962C8B-B14F-4D97-AF65-F5344CB8AC3E}">
        <p14:creationId xmlns:p14="http://schemas.microsoft.com/office/powerpoint/2010/main" val="715033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DE328A-3DD8-47BD-9EFA-0DCC4924EFEC}" type="slidenum">
              <a:rPr lang="en-US" smtClean="0"/>
              <a:pPr>
                <a:defRPr/>
              </a:pPr>
              <a:t>33</a:t>
            </a:fld>
            <a:endParaRPr lang="en-US" dirty="0"/>
          </a:p>
        </p:txBody>
      </p:sp>
    </p:spTree>
    <p:extLst>
      <p:ext uri="{BB962C8B-B14F-4D97-AF65-F5344CB8AC3E}">
        <p14:creationId xmlns:p14="http://schemas.microsoft.com/office/powerpoint/2010/main" val="2885917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DE328A-3DD8-47BD-9EFA-0DCC4924EFEC}" type="slidenum">
              <a:rPr lang="en-US" smtClean="0"/>
              <a:pPr>
                <a:defRPr/>
              </a:pPr>
              <a:t>34</a:t>
            </a:fld>
            <a:endParaRPr lang="en-US" dirty="0"/>
          </a:p>
        </p:txBody>
      </p:sp>
    </p:spTree>
    <p:extLst>
      <p:ext uri="{BB962C8B-B14F-4D97-AF65-F5344CB8AC3E}">
        <p14:creationId xmlns:p14="http://schemas.microsoft.com/office/powerpoint/2010/main" val="1969735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DE328A-3DD8-47BD-9EFA-0DCC4924EFEC}" type="slidenum">
              <a:rPr lang="en-US" smtClean="0"/>
              <a:pPr>
                <a:defRPr/>
              </a:pPr>
              <a:t>50</a:t>
            </a:fld>
            <a:endParaRPr lang="en-US" dirty="0"/>
          </a:p>
        </p:txBody>
      </p:sp>
    </p:spTree>
    <p:extLst>
      <p:ext uri="{BB962C8B-B14F-4D97-AF65-F5344CB8AC3E}">
        <p14:creationId xmlns:p14="http://schemas.microsoft.com/office/powerpoint/2010/main" val="188540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BFE6B3-A7A0-4EBE-B19F-ADC41D2FBC2A}" type="slidenum">
              <a:rPr lang="en-US" smtClean="0"/>
              <a:pPr/>
              <a:t>61</a:t>
            </a:fld>
            <a:endParaRPr lang="en-US"/>
          </a:p>
        </p:txBody>
      </p:sp>
    </p:spTree>
    <p:extLst>
      <p:ext uri="{BB962C8B-B14F-4D97-AF65-F5344CB8AC3E}">
        <p14:creationId xmlns:p14="http://schemas.microsoft.com/office/powerpoint/2010/main" val="3505635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16165"/>
            <a:ext cx="7772400" cy="1470025"/>
          </a:xfrm>
        </p:spPr>
        <p:txBody>
          <a:bodyPr>
            <a:normAutofit/>
          </a:bodyPr>
          <a:lstStyle>
            <a:lvl1pPr algn="ct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642910" y="4500570"/>
            <a:ext cx="5286412" cy="1357322"/>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2400" b="1">
                <a:solidFill>
                  <a:schemeClr val="accent3">
                    <a:lumMod val="40000"/>
                    <a:lumOff val="60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80EA325C-93E3-49B9-9635-C99EDF9CBB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ithout Title Ba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0EA325C-93E3-49B9-9635-C99EDF9CBB0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285720" y="4929198"/>
            <a:ext cx="3209661" cy="830997"/>
          </a:xfrm>
          <a:prstGeom prst="rect">
            <a:avLst/>
          </a:prstGeom>
        </p:spPr>
        <p:txBody>
          <a:bodyPr wrap="none">
            <a:spAutoFit/>
          </a:bodyPr>
          <a:lstStyle/>
          <a:p>
            <a:r>
              <a:rPr lang="en-US" sz="4800" b="1" cap="none" spc="110" baseline="0" dirty="0" smtClean="0">
                <a:solidFill>
                  <a:schemeClr val="bg1"/>
                </a:solidFill>
                <a:effectLst>
                  <a:outerShdw blurRad="38100" dist="38100" dir="2700000" algn="tl">
                    <a:srgbClr val="000000">
                      <a:alpha val="43137"/>
                    </a:srgbClr>
                  </a:outerShdw>
                </a:effectLst>
                <a:latin typeface="Garamond" pitchFamily="18" charset="0"/>
              </a:rPr>
              <a:t>Thank You</a:t>
            </a:r>
            <a:endParaRPr lang="en-US" sz="4800" b="1" cap="none" spc="110" baseline="0" dirty="0">
              <a:solidFill>
                <a:schemeClr val="bg1"/>
              </a:solidFill>
              <a:effectLst>
                <a:outerShdw blurRad="38100" dist="38100" dir="2700000" algn="tl">
                  <a:srgbClr val="000000">
                    <a:alpha val="43137"/>
                  </a:srgbClr>
                </a:outerShdw>
              </a:effectLst>
              <a:latin typeface="Garamond"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dirty="0"/>
          </a:p>
        </p:txBody>
      </p:sp>
      <p:sp>
        <p:nvSpPr>
          <p:cNvPr id="4" name="Date Placeholder 3"/>
          <p:cNvSpPr>
            <a:spLocks noGrp="1"/>
          </p:cNvSpPr>
          <p:nvPr>
            <p:ph type="dt" sz="half" idx="10"/>
          </p:nvPr>
        </p:nvSpPr>
        <p:spPr>
          <a:xfrm>
            <a:off x="457200" y="6251575"/>
            <a:ext cx="2133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1"/>
          </p:nvPr>
        </p:nvSpPr>
        <p:spPr>
          <a:xfrm>
            <a:off x="6553200" y="6248400"/>
            <a:ext cx="2133600" cy="476250"/>
          </a:xfrm>
        </p:spPr>
        <p:txBody>
          <a:bodyPr/>
          <a:lstStyle>
            <a:lvl1pPr>
              <a:defRPr/>
            </a:lvl1pPr>
          </a:lstStyle>
          <a:p>
            <a:fld id="{6FD3CF0E-5903-4765-BB79-24AE031C80A8}" type="slidenum">
              <a:rPr lang="ar-SA"/>
              <a:pPr/>
              <a:t>‹#›</a:t>
            </a:fld>
            <a:endParaRPr lang="en-US" dirty="0"/>
          </a:p>
        </p:txBody>
      </p:sp>
      <p:sp>
        <p:nvSpPr>
          <p:cNvPr id="6" name="Footer Placeholder 5"/>
          <p:cNvSpPr>
            <a:spLocks noGrp="1"/>
          </p:cNvSpPr>
          <p:nvPr>
            <p:ph type="ftr" sz="quarter" idx="12"/>
          </p:nvPr>
        </p:nvSpPr>
        <p:spPr>
          <a:xfrm>
            <a:off x="3124200" y="6248400"/>
            <a:ext cx="2895600" cy="476250"/>
          </a:xfrm>
          <a:prstGeom prst="rect">
            <a:avLst/>
          </a:prstGeom>
        </p:spPr>
        <p:txBody>
          <a:bodyPr/>
          <a:lstStyle>
            <a:lvl1pPr>
              <a:defRPr/>
            </a:lvl1pPr>
          </a:lstStyle>
          <a:p>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3900"/>
          </a:xfrm>
        </p:spPr>
        <p:txBody>
          <a:bodyPr/>
          <a:lstStyle/>
          <a:p>
            <a:endParaRPr lang="en-US"/>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fld id="{20ACA94D-BE8F-4A06-A8AC-36A1A6F99EB8}" type="slidenum">
              <a:rPr lang="en-US"/>
              <a:pPr/>
              <a:t>‹#›</a:t>
            </a:fld>
            <a:endParaRPr lang="en-US"/>
          </a:p>
        </p:txBody>
      </p:sp>
      <p:sp>
        <p:nvSpPr>
          <p:cNvPr id="6" name="Date Placeholder 5"/>
          <p:cNvSpPr>
            <a:spLocks noGrp="1"/>
          </p:cNvSpPr>
          <p:nvPr>
            <p:ph type="dt" sz="half" idx="11"/>
          </p:nvPr>
        </p:nvSpPr>
        <p:spPr>
          <a:xfrm>
            <a:off x="457200" y="6243638"/>
            <a:ext cx="2133600" cy="457200"/>
          </a:xfrm>
          <a:prstGeom prst="rect">
            <a:avLst/>
          </a:prstGeom>
        </p:spPr>
        <p:txBody>
          <a:bodyPr/>
          <a:lstStyle>
            <a:lvl1pPr>
              <a:defRPr/>
            </a:lvl1pPr>
          </a:lstStyle>
          <a:p>
            <a:endParaRPr lang="en-US"/>
          </a:p>
        </p:txBody>
      </p:sp>
      <p:sp>
        <p:nvSpPr>
          <p:cNvPr id="7" name="Footer Placeholder 6"/>
          <p:cNvSpPr>
            <a:spLocks noGrp="1"/>
          </p:cNvSpPr>
          <p:nvPr>
            <p:ph type="ftr" sz="quarter" idx="12"/>
          </p:nvPr>
        </p:nvSpPr>
        <p:spPr>
          <a:xfrm>
            <a:off x="3124200" y="6243638"/>
            <a:ext cx="2895600" cy="457200"/>
          </a:xfrm>
          <a:prstGeom prst="rect">
            <a:avLst/>
          </a:prstGeom>
        </p:spPr>
        <p:txBody>
          <a:bodyPr/>
          <a:lstStyle>
            <a:lvl1pPr>
              <a:defRPr/>
            </a:lvl1pPr>
          </a:lstStyle>
          <a:p>
            <a:r>
              <a:rPr lang="en-US"/>
              <a:t>Sleep in Health and Disease          www.sleep.org.sa</a:t>
            </a:r>
          </a:p>
        </p:txBody>
      </p:sp>
    </p:spTree>
    <p:extLst>
      <p:ext uri="{BB962C8B-B14F-4D97-AF65-F5344CB8AC3E}">
        <p14:creationId xmlns:p14="http://schemas.microsoft.com/office/powerpoint/2010/main" val="3876519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16165"/>
            <a:ext cx="7772400" cy="1470025"/>
          </a:xfrm>
        </p:spPr>
        <p:txBody>
          <a:bodyPr>
            <a:normAutofit/>
          </a:bodyPr>
          <a:lstStyle>
            <a:lvl1pPr algn="ct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642910" y="4500570"/>
            <a:ext cx="5286412" cy="1357322"/>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2400" b="1">
                <a:solidFill>
                  <a:schemeClr val="accent3">
                    <a:lumMod val="40000"/>
                    <a:lumOff val="60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80EA325C-93E3-49B9-9635-C99EDF9CBB06}"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067057"/>
            <a:ext cx="7772400" cy="1362075"/>
          </a:xfrm>
        </p:spPr>
        <p:txBody>
          <a:bodyPr anchor="t">
            <a:noAutofit/>
          </a:bodyPr>
          <a:lstStyle>
            <a:lvl1pPr algn="l">
              <a:defRPr sz="4400" b="1" cap="all">
                <a:solidFill>
                  <a:srgbClr val="0033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566870"/>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80EA325C-93E3-49B9-9635-C99EDF9CBB0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7487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7487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80EA325C-93E3-49B9-9635-C99EDF9CBB0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7010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7810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7010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47810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80EA325C-93E3-49B9-9635-C99EDF9CBB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80EA325C-93E3-49B9-9635-C99EDF9CBB0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80EA325C-93E3-49B9-9635-C99EDF9CBB06}"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EA325C-93E3-49B9-9635-C99EDF9CBB06}"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5092" y="1857364"/>
            <a:ext cx="5111750" cy="44243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57242" y="1857364"/>
            <a:ext cx="3008313" cy="442435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80EA325C-93E3-49B9-9635-C99EDF9CBB06}" type="slidenum">
              <a:rPr lang="en-US" smtClean="0"/>
              <a:pPr/>
              <a:t>‹#›</a:t>
            </a:fld>
            <a:endParaRPr lang="en-US"/>
          </a:p>
        </p:txBody>
      </p:sp>
      <p:sp>
        <p:nvSpPr>
          <p:cNvPr id="8" name="Title 1"/>
          <p:cNvSpPr>
            <a:spLocks noGrp="1"/>
          </p:cNvSpPr>
          <p:nvPr>
            <p:ph type="title"/>
          </p:nvPr>
        </p:nvSpPr>
        <p:spPr>
          <a:xfrm>
            <a:off x="571472" y="642918"/>
            <a:ext cx="8229600" cy="857256"/>
          </a:xfrm>
        </p:spPr>
        <p:txBody>
          <a:bodyPr/>
          <a:lstStyle/>
          <a:p>
            <a:r>
              <a:rPr lang="en-US" smtClean="0"/>
              <a:t>Click to edit Master title style</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20" y="5018439"/>
            <a:ext cx="6572296" cy="606095"/>
          </a:xfrm>
        </p:spPr>
        <p:txBody>
          <a:bodyPr anchor="b">
            <a:noAutofit/>
          </a:bodyPr>
          <a:lstStyle>
            <a:lvl1pPr algn="l">
              <a:defRPr sz="32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85720" y="584219"/>
            <a:ext cx="6572296" cy="44005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85720" y="5568640"/>
            <a:ext cx="6572296" cy="860756"/>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80EA325C-93E3-49B9-9635-C99EDF9CBB06}"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80EA325C-93E3-49B9-9635-C99EDF9CBB06}"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ithout Title Ba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0EA325C-93E3-49B9-9635-C99EDF9CBB06}"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285720" y="4929198"/>
            <a:ext cx="3209661" cy="830997"/>
          </a:xfrm>
          <a:prstGeom prst="rect">
            <a:avLst/>
          </a:prstGeom>
        </p:spPr>
        <p:txBody>
          <a:bodyPr wrap="none">
            <a:spAutoFit/>
          </a:bodyPr>
          <a:lstStyle/>
          <a:p>
            <a:r>
              <a:rPr lang="en-US" sz="4800" b="1" cap="none" spc="110" baseline="0" dirty="0" smtClean="0">
                <a:solidFill>
                  <a:schemeClr val="bg1"/>
                </a:solidFill>
                <a:effectLst>
                  <a:outerShdw blurRad="38100" dist="38100" dir="2700000" algn="tl">
                    <a:srgbClr val="000000">
                      <a:alpha val="43137"/>
                    </a:srgbClr>
                  </a:outerShdw>
                </a:effectLst>
                <a:latin typeface="Garamond" pitchFamily="18" charset="0"/>
              </a:rPr>
              <a:t>Thank You</a:t>
            </a:r>
            <a:endParaRPr lang="en-US" sz="4800" b="1" cap="none" spc="110" baseline="0" dirty="0">
              <a:solidFill>
                <a:schemeClr val="bg1"/>
              </a:solidFill>
              <a:effectLst>
                <a:outerShdw blurRad="38100" dist="38100" dir="2700000" algn="tl">
                  <a:srgbClr val="000000">
                    <a:alpha val="43137"/>
                  </a:srgbClr>
                </a:outerShdw>
              </a:effectLst>
              <a:latin typeface="Garamond"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067057"/>
            <a:ext cx="7772400" cy="1362075"/>
          </a:xfrm>
        </p:spPr>
        <p:txBody>
          <a:bodyPr anchor="t">
            <a:noAutofit/>
          </a:bodyPr>
          <a:lstStyle>
            <a:lvl1pPr algn="l">
              <a:defRPr sz="4400" b="1" cap="all">
                <a:solidFill>
                  <a:srgbClr val="0033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566870"/>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80EA325C-93E3-49B9-9635-C99EDF9CBB0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7487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7487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80EA325C-93E3-49B9-9635-C99EDF9CBB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7010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7810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7010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47810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80EA325C-93E3-49B9-9635-C99EDF9CBB0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80EA325C-93E3-49B9-9635-C99EDF9CBB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EA325C-93E3-49B9-9635-C99EDF9CBB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5092" y="1857364"/>
            <a:ext cx="5111750" cy="44243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57242" y="1857364"/>
            <a:ext cx="3008313" cy="442435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80EA325C-93E3-49B9-9635-C99EDF9CBB06}" type="slidenum">
              <a:rPr lang="en-US" smtClean="0"/>
              <a:pPr/>
              <a:t>‹#›</a:t>
            </a:fld>
            <a:endParaRPr lang="en-US"/>
          </a:p>
        </p:txBody>
      </p:sp>
      <p:sp>
        <p:nvSpPr>
          <p:cNvPr id="8" name="Title 1"/>
          <p:cNvSpPr>
            <a:spLocks noGrp="1"/>
          </p:cNvSpPr>
          <p:nvPr>
            <p:ph type="title"/>
          </p:nvPr>
        </p:nvSpPr>
        <p:spPr>
          <a:xfrm>
            <a:off x="571472" y="642918"/>
            <a:ext cx="8229600" cy="857256"/>
          </a:xfrm>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20" y="5018439"/>
            <a:ext cx="6572296" cy="606095"/>
          </a:xfrm>
        </p:spPr>
        <p:txBody>
          <a:bodyPr anchor="b">
            <a:noAutofit/>
          </a:bodyPr>
          <a:lstStyle>
            <a:lvl1pPr algn="l">
              <a:defRPr sz="32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85720" y="584219"/>
            <a:ext cx="6572296" cy="44005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85720" y="5568640"/>
            <a:ext cx="6572296" cy="860756"/>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80EA325C-93E3-49B9-9635-C99EDF9CBB0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5.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472" y="642918"/>
            <a:ext cx="8229600" cy="85725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31995"/>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643966" y="6356350"/>
            <a:ext cx="40002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0EA325C-93E3-49B9-9635-C99EDF9CBB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59" r:id="rId12"/>
    <p:sldLayoutId id="2147483674" r:id="rId13"/>
    <p:sldLayoutId id="2147483675" r:id="rId14"/>
  </p:sldLayoutIdLst>
  <p:hf hdr="0" ftr="0" dt="0"/>
  <p:txStyles>
    <p:titleStyle>
      <a:lvl1pPr algn="l" defTabSz="914400" rtl="0" eaLnBrk="1" latinLnBrk="0" hangingPunct="1">
        <a:spcBef>
          <a:spcPct val="0"/>
        </a:spcBef>
        <a:buNone/>
        <a:defRPr sz="4000" b="1" kern="1200">
          <a:solidFill>
            <a:schemeClr val="bg1"/>
          </a:solidFill>
          <a:effectLst>
            <a:outerShdw blurRad="38100" dist="38100" dir="2700000" algn="tl">
              <a:srgbClr val="000000">
                <a:alpha val="43137"/>
              </a:srgbClr>
            </a:outerShdw>
          </a:effectLst>
          <a:latin typeface="Garamond"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472" y="642918"/>
            <a:ext cx="8229600" cy="85725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31995"/>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643966" y="6356350"/>
            <a:ext cx="40002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0EA325C-93E3-49B9-9635-C99EDF9CBB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spcBef>
          <a:spcPct val="0"/>
        </a:spcBef>
        <a:buNone/>
        <a:defRPr sz="4000" b="1" kern="1200">
          <a:solidFill>
            <a:schemeClr val="bg1"/>
          </a:solidFill>
          <a:effectLst>
            <a:outerShdw blurRad="38100" dist="38100" dir="2700000" algn="tl">
              <a:srgbClr val="000000">
                <a:alpha val="43137"/>
              </a:srgbClr>
            </a:outerShdw>
          </a:effectLst>
          <a:latin typeface="Garamond"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ww.brownkushner.com/Sleep"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brownkushner.com/Sleep"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26.e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 Id="rId4" Type="http://schemas.openxmlformats.org/officeDocument/2006/relationships/hyperlink" Target="http://www.brownkushner.com/Sleep"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1.xml"/><Relationship Id="rId5" Type="http://schemas.openxmlformats.org/officeDocument/2006/relationships/image" Target="../media/image44.jpeg"/><Relationship Id="rId4" Type="http://schemas.openxmlformats.org/officeDocument/2006/relationships/image" Target="../media/image43.jpeg"/></Relationships>
</file>

<file path=ppt/slides/_rels/slide5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827584" y="2924944"/>
            <a:ext cx="7772400" cy="1543050"/>
          </a:xfrm>
        </p:spPr>
        <p:txBody>
          <a:bodyPr>
            <a:noAutofit/>
          </a:bodyPr>
          <a:lstStyle/>
          <a:p>
            <a:pPr algn="ctr"/>
            <a:r>
              <a:rPr lang="en-US" sz="4800" b="1" dirty="0" smtClean="0"/>
              <a:t>Obstructive Sleep Apnea</a:t>
            </a:r>
            <a:br>
              <a:rPr lang="en-US" sz="4800" b="1" dirty="0" smtClean="0"/>
            </a:br>
            <a:endParaRPr lang="en-US" sz="4800" b="1" dirty="0" smtClean="0">
              <a:latin typeface="Arial" charset="0"/>
            </a:endParaRPr>
          </a:p>
        </p:txBody>
      </p:sp>
      <p:sp>
        <p:nvSpPr>
          <p:cNvPr id="2" name="TextBox 1"/>
          <p:cNvSpPr txBox="1"/>
          <p:nvPr/>
        </p:nvSpPr>
        <p:spPr>
          <a:xfrm>
            <a:off x="6012160" y="836712"/>
            <a:ext cx="2160240" cy="369332"/>
          </a:xfrm>
          <a:prstGeom prst="rect">
            <a:avLst/>
          </a:prstGeom>
          <a:noFill/>
        </p:spPr>
        <p:txBody>
          <a:bodyPr wrap="square" rtlCol="0">
            <a:spAutoFit/>
          </a:bodyPr>
          <a:lstStyle/>
          <a:p>
            <a:r>
              <a:rPr lang="en-US" b="1" dirty="0" smtClean="0">
                <a:solidFill>
                  <a:schemeClr val="bg1"/>
                </a:solidFill>
              </a:rPr>
              <a:t>442 Med Course</a:t>
            </a:r>
            <a:endParaRPr lang="en-US" b="1" dirty="0">
              <a:solidFill>
                <a:schemeClr val="bg1"/>
              </a:solidFill>
            </a:endParaRPr>
          </a:p>
        </p:txBody>
      </p:sp>
      <p:sp>
        <p:nvSpPr>
          <p:cNvPr id="3" name="TextBox 2"/>
          <p:cNvSpPr txBox="1"/>
          <p:nvPr/>
        </p:nvSpPr>
        <p:spPr>
          <a:xfrm>
            <a:off x="1403648" y="4581128"/>
            <a:ext cx="6624736" cy="1200329"/>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Garamond" pitchFamily="18" charset="0"/>
              </a:rPr>
              <a:t>Prepared by:</a:t>
            </a:r>
          </a:p>
          <a:p>
            <a:r>
              <a:rPr lang="en-US" sz="3600" b="1" dirty="0" smtClean="0">
                <a:solidFill>
                  <a:schemeClr val="bg1"/>
                </a:solidFill>
                <a:effectLst>
                  <a:outerShdw blurRad="38100" dist="38100" dir="2700000" algn="tl">
                    <a:srgbClr val="000000">
                      <a:alpha val="43137"/>
                    </a:srgbClr>
                  </a:outerShdw>
                </a:effectLst>
                <a:latin typeface="Garamond" pitchFamily="18" charset="0"/>
              </a:rPr>
              <a:t>Prof. Ahmed </a:t>
            </a:r>
            <a:r>
              <a:rPr lang="en-US" sz="3600" b="1" dirty="0">
                <a:solidFill>
                  <a:schemeClr val="bg1"/>
                </a:solidFill>
                <a:effectLst>
                  <a:outerShdw blurRad="38100" dist="38100" dir="2700000" algn="tl">
                    <a:srgbClr val="000000">
                      <a:alpha val="43137"/>
                    </a:srgbClr>
                  </a:outerShdw>
                </a:effectLst>
                <a:latin typeface="Garamond" pitchFamily="18" charset="0"/>
              </a:rPr>
              <a:t>BaHammam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719161" y="642918"/>
            <a:ext cx="3638525" cy="895350"/>
          </a:xfrm>
          <a:noFill/>
          <a:ln/>
        </p:spPr>
        <p:txBody>
          <a:bodyPr anchor="ctr">
            <a:normAutofit/>
          </a:bodyPr>
          <a:lstStyle/>
          <a:p>
            <a:r>
              <a:rPr lang="en-US" sz="3600" dirty="0"/>
              <a:t>Is it </a:t>
            </a:r>
            <a:r>
              <a:rPr lang="en-US" sz="3600" dirty="0" smtClean="0"/>
              <a:t>familiar?</a:t>
            </a:r>
            <a:endParaRPr lang="en-US" sz="3600" dirty="0"/>
          </a:p>
        </p:txBody>
      </p:sp>
      <p:pic>
        <p:nvPicPr>
          <p:cNvPr id="189443" name="Picture 3" descr="050502_wealthobesity_hmed_8a"/>
          <p:cNvPicPr>
            <a:picLocks noGrp="1" noChangeAspect="1" noChangeArrowheads="1"/>
          </p:cNvPicPr>
          <p:nvPr>
            <p:ph idx="1"/>
          </p:nvPr>
        </p:nvPicPr>
        <p:blipFill>
          <a:blip r:embed="rId2" cstate="print"/>
          <a:srcRect/>
          <a:stretch>
            <a:fillRect/>
          </a:stretch>
        </p:blipFill>
        <p:spPr>
          <a:xfrm>
            <a:off x="1785918" y="2054245"/>
            <a:ext cx="5410200" cy="4232275"/>
          </a:xfrm>
          <a:noFill/>
          <a:ln/>
        </p:spPr>
      </p:pic>
      <p:sp>
        <p:nvSpPr>
          <p:cNvPr id="2" name="Slide Number Placeholder 1"/>
          <p:cNvSpPr>
            <a:spLocks noGrp="1"/>
          </p:cNvSpPr>
          <p:nvPr>
            <p:ph type="sldNum" sz="quarter" idx="12"/>
          </p:nvPr>
        </p:nvSpPr>
        <p:spPr/>
        <p:txBody>
          <a:bodyPr/>
          <a:lstStyle/>
          <a:p>
            <a:fld id="{80EA325C-93E3-49B9-9635-C99EDF9CBB06}" type="slidenum">
              <a:rPr lang="en-US" smtClean="0"/>
              <a:pPr/>
              <a:t>10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89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What is OSA?</a:t>
            </a:r>
          </a:p>
        </p:txBody>
      </p:sp>
      <p:sp>
        <p:nvSpPr>
          <p:cNvPr id="3" name="Content Placeholder 2"/>
          <p:cNvSpPr>
            <a:spLocks noGrp="1"/>
          </p:cNvSpPr>
          <p:nvPr>
            <p:ph idx="1"/>
          </p:nvPr>
        </p:nvSpPr>
        <p:spPr/>
        <p:txBody>
          <a:bodyPr>
            <a:normAutofit lnSpcReduction="10000"/>
          </a:bodyPr>
          <a:lstStyle/>
          <a:p>
            <a:pPr marL="0" indent="0">
              <a:buNone/>
            </a:pPr>
            <a:r>
              <a:rPr lang="en-US" b="1" dirty="0"/>
              <a:t>OSA was defined according to the International Classification of Sleep Disorders (ICSD </a:t>
            </a:r>
            <a:r>
              <a:rPr lang="en-US" b="1" dirty="0" smtClean="0"/>
              <a:t>2013)</a:t>
            </a:r>
          </a:p>
          <a:p>
            <a:pPr marL="514350" indent="-514350">
              <a:buFont typeface="+mj-lt"/>
              <a:buAutoNum type="arabicPeriod"/>
            </a:pPr>
            <a:r>
              <a:rPr lang="en-US" sz="3000" dirty="0" smtClean="0">
                <a:solidFill>
                  <a:srgbClr val="C00000"/>
                </a:solidFill>
              </a:rPr>
              <a:t>AHI </a:t>
            </a:r>
            <a:r>
              <a:rPr lang="en-US" sz="3000" dirty="0">
                <a:solidFill>
                  <a:srgbClr val="C00000"/>
                </a:solidFill>
              </a:rPr>
              <a:t>≥5 events/hour with evidence of respiratory effort during all or portion of the event associated with one of the following: </a:t>
            </a:r>
            <a:endParaRPr lang="en-US" sz="3000" dirty="0" smtClean="0">
              <a:solidFill>
                <a:srgbClr val="C00000"/>
              </a:solidFill>
            </a:endParaRPr>
          </a:p>
          <a:p>
            <a:pPr marL="971550" lvl="1" indent="-571500">
              <a:buFont typeface="+mj-lt"/>
              <a:buAutoNum type="romanUcPeriod"/>
            </a:pPr>
            <a:r>
              <a:rPr lang="en-US" sz="2600" b="1" dirty="0" smtClean="0">
                <a:solidFill>
                  <a:schemeClr val="accent5">
                    <a:lumMod val="75000"/>
                  </a:schemeClr>
                </a:solidFill>
              </a:rPr>
              <a:t>excessive </a:t>
            </a:r>
            <a:r>
              <a:rPr lang="en-US" sz="2600" b="1" dirty="0">
                <a:solidFill>
                  <a:schemeClr val="accent5">
                    <a:lumMod val="75000"/>
                  </a:schemeClr>
                </a:solidFill>
              </a:rPr>
              <a:t>daytime sleepiness or </a:t>
            </a:r>
            <a:r>
              <a:rPr lang="en-US" sz="2600" b="1" dirty="0" err="1">
                <a:solidFill>
                  <a:schemeClr val="accent5">
                    <a:lumMod val="75000"/>
                  </a:schemeClr>
                </a:solidFill>
              </a:rPr>
              <a:t>unrefreshing</a:t>
            </a:r>
            <a:r>
              <a:rPr lang="en-US" sz="2600" b="1" dirty="0">
                <a:solidFill>
                  <a:schemeClr val="accent5">
                    <a:lumMod val="75000"/>
                  </a:schemeClr>
                </a:solidFill>
              </a:rPr>
              <a:t> </a:t>
            </a:r>
            <a:r>
              <a:rPr lang="en-US" sz="2600" b="1" dirty="0" smtClean="0">
                <a:solidFill>
                  <a:schemeClr val="accent5">
                    <a:lumMod val="75000"/>
                  </a:schemeClr>
                </a:solidFill>
              </a:rPr>
              <a:t>sleep </a:t>
            </a:r>
          </a:p>
          <a:p>
            <a:pPr marL="971550" lvl="1" indent="-571500">
              <a:buFont typeface="+mj-lt"/>
              <a:buAutoNum type="romanUcPeriod"/>
            </a:pPr>
            <a:r>
              <a:rPr lang="en-US" sz="2600" b="1" dirty="0" smtClean="0">
                <a:solidFill>
                  <a:schemeClr val="accent5">
                    <a:lumMod val="75000"/>
                  </a:schemeClr>
                </a:solidFill>
              </a:rPr>
              <a:t>gasping </a:t>
            </a:r>
            <a:r>
              <a:rPr lang="en-US" sz="2600" b="1" dirty="0">
                <a:solidFill>
                  <a:schemeClr val="accent5">
                    <a:lumMod val="75000"/>
                  </a:schemeClr>
                </a:solidFill>
              </a:rPr>
              <a:t>or choking during sleep or </a:t>
            </a:r>
            <a:endParaRPr lang="en-US" sz="2600" b="1" dirty="0" smtClean="0">
              <a:solidFill>
                <a:schemeClr val="accent5">
                  <a:lumMod val="75000"/>
                </a:schemeClr>
              </a:solidFill>
            </a:endParaRPr>
          </a:p>
          <a:p>
            <a:pPr marL="971550" lvl="1" indent="-571500">
              <a:buFont typeface="+mj-lt"/>
              <a:buAutoNum type="romanUcPeriod"/>
            </a:pPr>
            <a:r>
              <a:rPr lang="en-US" sz="2600" b="1" dirty="0" smtClean="0">
                <a:solidFill>
                  <a:schemeClr val="accent5">
                    <a:lumMod val="75000"/>
                  </a:schemeClr>
                </a:solidFill>
              </a:rPr>
              <a:t>witnessed </a:t>
            </a:r>
            <a:r>
              <a:rPr lang="en-US" sz="2600" b="1" dirty="0">
                <a:solidFill>
                  <a:schemeClr val="accent5">
                    <a:lumMod val="75000"/>
                  </a:schemeClr>
                </a:solidFill>
              </a:rPr>
              <a:t>apnea or loud </a:t>
            </a:r>
            <a:r>
              <a:rPr lang="en-US" sz="2600" b="1" dirty="0" smtClean="0">
                <a:solidFill>
                  <a:schemeClr val="accent5">
                    <a:lumMod val="75000"/>
                  </a:schemeClr>
                </a:solidFill>
              </a:rPr>
              <a:t>snoring</a:t>
            </a:r>
            <a:endParaRPr lang="en-US" sz="2600" b="1" dirty="0">
              <a:solidFill>
                <a:schemeClr val="accent5">
                  <a:lumMod val="75000"/>
                </a:schemeClr>
              </a:solidFill>
            </a:endParaRPr>
          </a:p>
          <a:p>
            <a:pPr marL="971550" lvl="1" indent="-571500">
              <a:buFont typeface="+mj-lt"/>
              <a:buAutoNum type="romanUcPeriod"/>
            </a:pPr>
            <a:r>
              <a:rPr lang="en-US" sz="2600" b="1" dirty="0" smtClean="0">
                <a:solidFill>
                  <a:schemeClr val="accent5">
                    <a:lumMod val="75000"/>
                  </a:schemeClr>
                </a:solidFill>
              </a:rPr>
              <a:t>hypertension</a:t>
            </a:r>
            <a:r>
              <a:rPr lang="en-US" sz="2600" b="1" dirty="0">
                <a:solidFill>
                  <a:schemeClr val="accent5">
                    <a:lumMod val="75000"/>
                  </a:schemeClr>
                </a:solidFill>
              </a:rPr>
              <a:t>, a mood disorder, cognitive dysfunction, </a:t>
            </a:r>
            <a:r>
              <a:rPr lang="en-US" sz="2600" b="1" dirty="0" smtClean="0">
                <a:solidFill>
                  <a:schemeClr val="accent5">
                    <a:lumMod val="75000"/>
                  </a:schemeClr>
                </a:solidFill>
              </a:rPr>
              <a:t>CAD, CVA, CHF, </a:t>
            </a:r>
            <a:r>
              <a:rPr lang="en-US" sz="2600" b="1" dirty="0" err="1" smtClean="0">
                <a:solidFill>
                  <a:schemeClr val="accent5">
                    <a:lumMod val="75000"/>
                  </a:schemeClr>
                </a:solidFill>
              </a:rPr>
              <a:t>Afib</a:t>
            </a:r>
            <a:r>
              <a:rPr lang="en-US" sz="2600" b="1" dirty="0" smtClean="0">
                <a:solidFill>
                  <a:schemeClr val="accent5">
                    <a:lumMod val="75000"/>
                  </a:schemeClr>
                </a:solidFill>
              </a:rPr>
              <a:t>, </a:t>
            </a:r>
            <a:r>
              <a:rPr lang="en-US" sz="2600" b="1" dirty="0">
                <a:solidFill>
                  <a:schemeClr val="accent5">
                    <a:lumMod val="75000"/>
                  </a:schemeClr>
                </a:solidFill>
              </a:rPr>
              <a:t>or type 2 </a:t>
            </a:r>
            <a:r>
              <a:rPr lang="en-US" sz="2600" b="1" dirty="0" smtClean="0">
                <a:solidFill>
                  <a:schemeClr val="accent5">
                    <a:lumMod val="75000"/>
                  </a:schemeClr>
                </a:solidFill>
              </a:rPr>
              <a:t>DM</a:t>
            </a:r>
          </a:p>
        </p:txBody>
      </p:sp>
      <p:sp>
        <p:nvSpPr>
          <p:cNvPr id="5" name="TextBox 4"/>
          <p:cNvSpPr txBox="1"/>
          <p:nvPr/>
        </p:nvSpPr>
        <p:spPr>
          <a:xfrm>
            <a:off x="3707904" y="6300028"/>
            <a:ext cx="3384376" cy="369332"/>
          </a:xfrm>
          <a:prstGeom prst="rect">
            <a:avLst/>
          </a:prstGeom>
          <a:noFill/>
        </p:spPr>
        <p:txBody>
          <a:bodyPr wrap="square" rtlCol="0">
            <a:spAutoFit/>
          </a:bodyPr>
          <a:lstStyle/>
          <a:p>
            <a:r>
              <a:rPr lang="en-US" dirty="0"/>
              <a:t> (ICSD), </a:t>
            </a:r>
            <a:r>
              <a:rPr lang="en-US" dirty="0" smtClean="0"/>
              <a:t>3rd </a:t>
            </a:r>
            <a:r>
              <a:rPr lang="en-US" dirty="0"/>
              <a:t>ed</a:t>
            </a:r>
            <a:r>
              <a:rPr lang="en-US" dirty="0" smtClean="0"/>
              <a:t>. 2013</a:t>
            </a:r>
            <a:endParaRPr lang="en-US" dirty="0"/>
          </a:p>
        </p:txBody>
      </p:sp>
      <p:sp>
        <p:nvSpPr>
          <p:cNvPr id="6" name="Slide Number Placeholder 5"/>
          <p:cNvSpPr>
            <a:spLocks noGrp="1"/>
          </p:cNvSpPr>
          <p:nvPr>
            <p:ph type="sldNum" sz="quarter" idx="12"/>
          </p:nvPr>
        </p:nvSpPr>
        <p:spPr/>
        <p:txBody>
          <a:bodyPr/>
          <a:lstStyle/>
          <a:p>
            <a:fld id="{80EA325C-93E3-49B9-9635-C99EDF9CBB06}" type="slidenum">
              <a:rPr lang="en-US" smtClean="0"/>
              <a:pPr/>
              <a:t>11</a:t>
            </a:fld>
            <a:endParaRPr lang="en-US"/>
          </a:p>
        </p:txBody>
      </p:sp>
    </p:spTree>
    <p:extLst>
      <p:ext uri="{BB962C8B-B14F-4D97-AF65-F5344CB8AC3E}">
        <p14:creationId xmlns:p14="http://schemas.microsoft.com/office/powerpoint/2010/main" val="43234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What is OSA?</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OSA was defined according to the International Classification of Sleep Disorders (ICSD </a:t>
            </a:r>
            <a:r>
              <a:rPr lang="en-US" b="1" dirty="0" smtClean="0"/>
              <a:t>2013)</a:t>
            </a:r>
          </a:p>
          <a:p>
            <a:pPr marL="0" indent="0">
              <a:buNone/>
            </a:pPr>
            <a:r>
              <a:rPr lang="en-US" b="1" dirty="0" smtClean="0">
                <a:solidFill>
                  <a:srgbClr val="0000CC"/>
                </a:solidFill>
              </a:rPr>
              <a:t>OR</a:t>
            </a:r>
            <a:r>
              <a:rPr lang="en-US" dirty="0" smtClean="0"/>
              <a:t> </a:t>
            </a:r>
          </a:p>
          <a:p>
            <a:pPr marL="514350" indent="-514350">
              <a:buFont typeface="+mj-lt"/>
              <a:buAutoNum type="arabicPeriod" startAt="2"/>
            </a:pPr>
            <a:r>
              <a:rPr lang="en-US" sz="3000" dirty="0" smtClean="0">
                <a:solidFill>
                  <a:srgbClr val="C00000"/>
                </a:solidFill>
              </a:rPr>
              <a:t>AHI </a:t>
            </a:r>
            <a:r>
              <a:rPr lang="en-US" sz="3000" dirty="0">
                <a:solidFill>
                  <a:srgbClr val="C00000"/>
                </a:solidFill>
              </a:rPr>
              <a:t>≥15 events/</a:t>
            </a:r>
            <a:r>
              <a:rPr lang="en-US" sz="3000" dirty="0" err="1">
                <a:solidFill>
                  <a:srgbClr val="C00000"/>
                </a:solidFill>
              </a:rPr>
              <a:t>hr</a:t>
            </a:r>
            <a:r>
              <a:rPr lang="en-US" sz="3000" dirty="0">
                <a:solidFill>
                  <a:srgbClr val="C00000"/>
                </a:solidFill>
              </a:rPr>
              <a:t> with evidence of respiratory effort during all or portion of the </a:t>
            </a:r>
            <a:r>
              <a:rPr lang="en-US" sz="3000" dirty="0" smtClean="0">
                <a:solidFill>
                  <a:srgbClr val="C00000"/>
                </a:solidFill>
              </a:rPr>
              <a:t>event</a:t>
            </a:r>
          </a:p>
          <a:p>
            <a:pPr marL="0" indent="0">
              <a:buNone/>
            </a:pPr>
            <a:endParaRPr lang="en-US" sz="3000" dirty="0" smtClean="0">
              <a:solidFill>
                <a:srgbClr val="C00000"/>
              </a:solidFill>
            </a:endParaRPr>
          </a:p>
          <a:p>
            <a:r>
              <a:rPr lang="en-US" sz="2800" dirty="0"/>
              <a:t>These often lead to:</a:t>
            </a:r>
          </a:p>
          <a:p>
            <a:pPr lvl="2"/>
            <a:r>
              <a:rPr lang="en-US" dirty="0">
                <a:solidFill>
                  <a:srgbClr val="0000CC"/>
                </a:solidFill>
                <a:latin typeface="Arial" pitchFamily="34" charset="0"/>
                <a:cs typeface="Arial" pitchFamily="34" charset="0"/>
              </a:rPr>
              <a:t>Acute derangements in blood gas disturbances.</a:t>
            </a:r>
          </a:p>
          <a:p>
            <a:pPr lvl="2"/>
            <a:r>
              <a:rPr lang="en-US" dirty="0">
                <a:solidFill>
                  <a:srgbClr val="0000CC"/>
                </a:solidFill>
                <a:latin typeface="Arial" pitchFamily="34" charset="0"/>
                <a:cs typeface="Arial" pitchFamily="34" charset="0"/>
              </a:rPr>
              <a:t>Surges of sympathetic activation.</a:t>
            </a:r>
          </a:p>
          <a:p>
            <a:pPr lvl="2"/>
            <a:r>
              <a:rPr lang="en-US" dirty="0">
                <a:solidFill>
                  <a:srgbClr val="0000CC"/>
                </a:solidFill>
                <a:latin typeface="Arial" pitchFamily="34" charset="0"/>
                <a:cs typeface="Arial" pitchFamily="34" charset="0"/>
              </a:rPr>
              <a:t>Periodic arousal from sleep (fragmented sleep).</a:t>
            </a:r>
          </a:p>
          <a:p>
            <a:pPr marL="0" indent="0">
              <a:buNone/>
            </a:pPr>
            <a:endParaRPr lang="en-US" sz="3000" dirty="0">
              <a:solidFill>
                <a:srgbClr val="C00000"/>
              </a:solidFill>
            </a:endParaRPr>
          </a:p>
        </p:txBody>
      </p:sp>
      <p:sp>
        <p:nvSpPr>
          <p:cNvPr id="5" name="TextBox 4"/>
          <p:cNvSpPr txBox="1"/>
          <p:nvPr/>
        </p:nvSpPr>
        <p:spPr>
          <a:xfrm>
            <a:off x="3635896" y="6228020"/>
            <a:ext cx="3384376" cy="369332"/>
          </a:xfrm>
          <a:prstGeom prst="rect">
            <a:avLst/>
          </a:prstGeom>
          <a:noFill/>
        </p:spPr>
        <p:txBody>
          <a:bodyPr wrap="square" rtlCol="0">
            <a:spAutoFit/>
          </a:bodyPr>
          <a:lstStyle/>
          <a:p>
            <a:r>
              <a:rPr lang="en-US" dirty="0"/>
              <a:t> (ICSD), </a:t>
            </a:r>
            <a:r>
              <a:rPr lang="en-US" dirty="0" smtClean="0"/>
              <a:t>3rd </a:t>
            </a:r>
            <a:r>
              <a:rPr lang="en-US" dirty="0"/>
              <a:t>ed</a:t>
            </a:r>
            <a:r>
              <a:rPr lang="en-US" dirty="0" smtClean="0"/>
              <a:t>. 2013</a:t>
            </a:r>
            <a:endParaRPr lang="en-US" dirty="0"/>
          </a:p>
        </p:txBody>
      </p:sp>
      <p:sp>
        <p:nvSpPr>
          <p:cNvPr id="6" name="Slide Number Placeholder 5"/>
          <p:cNvSpPr>
            <a:spLocks noGrp="1"/>
          </p:cNvSpPr>
          <p:nvPr>
            <p:ph type="sldNum" sz="quarter" idx="12"/>
          </p:nvPr>
        </p:nvSpPr>
        <p:spPr/>
        <p:txBody>
          <a:bodyPr/>
          <a:lstStyle/>
          <a:p>
            <a:fld id="{80EA325C-93E3-49B9-9635-C99EDF9CBB06}" type="slidenum">
              <a:rPr lang="en-US" smtClean="0"/>
              <a:pPr/>
              <a:t>12</a:t>
            </a:fld>
            <a:endParaRPr lang="en-US"/>
          </a:p>
        </p:txBody>
      </p:sp>
    </p:spTree>
    <p:extLst>
      <p:ext uri="{BB962C8B-B14F-4D97-AF65-F5344CB8AC3E}">
        <p14:creationId xmlns:p14="http://schemas.microsoft.com/office/powerpoint/2010/main" val="251412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581012"/>
            <a:ext cx="7229475" cy="990600"/>
          </a:xfrm>
        </p:spPr>
        <p:txBody>
          <a:bodyPr>
            <a:normAutofit/>
          </a:bodyPr>
          <a:lstStyle/>
          <a:p>
            <a:r>
              <a:rPr lang="en-US" sz="3600" b="1" dirty="0" smtClean="0"/>
              <a:t>Clinical Features of OSA</a:t>
            </a:r>
            <a:endParaRPr lang="en-US" sz="3600" b="1" dirty="0"/>
          </a:p>
        </p:txBody>
      </p:sp>
      <p:sp>
        <p:nvSpPr>
          <p:cNvPr id="3" name="Text Placeholder 2"/>
          <p:cNvSpPr>
            <a:spLocks noGrp="1"/>
          </p:cNvSpPr>
          <p:nvPr>
            <p:ph type="body" idx="1"/>
          </p:nvPr>
        </p:nvSpPr>
        <p:spPr>
          <a:xfrm>
            <a:off x="285720" y="1785926"/>
            <a:ext cx="6553200" cy="685800"/>
          </a:xfrm>
        </p:spPr>
        <p:txBody>
          <a:bodyPr>
            <a:noAutofit/>
          </a:bodyPr>
          <a:lstStyle/>
          <a:p>
            <a:pPr marL="742950" indent="-742950">
              <a:buFont typeface="+mj-lt"/>
              <a:buAutoNum type="arabicPeriod"/>
            </a:pPr>
            <a:r>
              <a:rPr lang="en-US" sz="2800" dirty="0" smtClean="0">
                <a:solidFill>
                  <a:schemeClr val="tx2"/>
                </a:solidFill>
                <a:latin typeface="Arial" pitchFamily="34" charset="0"/>
                <a:cs typeface="Arial" pitchFamily="34" charset="0"/>
              </a:rPr>
              <a:t>Nocturnal Symptoms</a:t>
            </a:r>
            <a:endParaRPr lang="en-US" sz="2800" dirty="0">
              <a:solidFill>
                <a:schemeClr val="tx2"/>
              </a:solidFill>
              <a:latin typeface="Arial" pitchFamily="34" charset="0"/>
              <a:cs typeface="Arial" pitchFamily="34" charset="0"/>
            </a:endParaRPr>
          </a:p>
        </p:txBody>
      </p:sp>
      <p:sp>
        <p:nvSpPr>
          <p:cNvPr id="4" name="Content Placeholder 3"/>
          <p:cNvSpPr>
            <a:spLocks noGrp="1"/>
          </p:cNvSpPr>
          <p:nvPr>
            <p:ph sz="half" idx="2"/>
          </p:nvPr>
        </p:nvSpPr>
        <p:spPr>
          <a:xfrm>
            <a:off x="1031878" y="2681310"/>
            <a:ext cx="4040188" cy="3962400"/>
          </a:xfrm>
        </p:spPr>
        <p:txBody>
          <a:bodyPr>
            <a:noAutofit/>
          </a:bodyPr>
          <a:lstStyle/>
          <a:p>
            <a:r>
              <a:rPr lang="en-US" sz="2800" dirty="0" smtClean="0">
                <a:latin typeface="Arial" pitchFamily="34" charset="0"/>
                <a:cs typeface="Arial" pitchFamily="34" charset="0"/>
              </a:rPr>
              <a:t>Snoring</a:t>
            </a:r>
          </a:p>
          <a:p>
            <a:pPr>
              <a:buNone/>
            </a:pPr>
            <a:endParaRPr lang="en-US" sz="1400" dirty="0" smtClean="0">
              <a:latin typeface="Arial" pitchFamily="34" charset="0"/>
              <a:cs typeface="Arial" pitchFamily="34" charset="0"/>
            </a:endParaRPr>
          </a:p>
          <a:p>
            <a:r>
              <a:rPr lang="en-US" sz="2800" dirty="0" smtClean="0">
                <a:latin typeface="Arial" pitchFamily="34" charset="0"/>
                <a:cs typeface="Arial" pitchFamily="34" charset="0"/>
              </a:rPr>
              <a:t>40% of men, 20% of women report habitual snoring</a:t>
            </a:r>
          </a:p>
          <a:p>
            <a:endParaRPr lang="en-US" sz="1400" dirty="0" smtClean="0">
              <a:latin typeface="Arial" pitchFamily="34" charset="0"/>
              <a:cs typeface="Arial" pitchFamily="34" charset="0"/>
            </a:endParaRPr>
          </a:p>
          <a:p>
            <a:r>
              <a:rPr lang="en-US" sz="2800" dirty="0" smtClean="0">
                <a:latin typeface="Arial" pitchFamily="34" charset="0"/>
                <a:cs typeface="Arial" pitchFamily="34" charset="0"/>
              </a:rPr>
              <a:t>Associated with considerable social and marital hazard</a:t>
            </a:r>
            <a:endParaRPr lang="en-US" sz="2800" dirty="0">
              <a:latin typeface="Arial" pitchFamily="34" charset="0"/>
              <a:cs typeface="Arial" pitchFamily="34" charset="0"/>
            </a:endParaRPr>
          </a:p>
        </p:txBody>
      </p:sp>
      <p:pic>
        <p:nvPicPr>
          <p:cNvPr id="11" name="Content Placeholder 10" descr="1"/>
          <p:cNvPicPr>
            <a:picLocks noGrp="1" noChangeAspect="1" noChangeArrowheads="1"/>
          </p:cNvPicPr>
          <p:nvPr>
            <p:ph sz="quarter" idx="4"/>
          </p:nvPr>
        </p:nvPicPr>
        <p:blipFill>
          <a:blip r:embed="rId2" cstate="print"/>
          <a:srcRect/>
          <a:stretch>
            <a:fillRect/>
          </a:stretch>
        </p:blipFill>
        <p:spPr bwMode="auto">
          <a:xfrm>
            <a:off x="4860032" y="3068960"/>
            <a:ext cx="4041775" cy="2475587"/>
          </a:xfrm>
          <a:prstGeom prst="rect">
            <a:avLst/>
          </a:prstGeom>
          <a:noFill/>
          <a:ln w="9525">
            <a:noFill/>
            <a:miter lim="800000"/>
            <a:headEnd/>
            <a:tailEnd/>
          </a:ln>
        </p:spPr>
      </p:pic>
      <p:sp>
        <p:nvSpPr>
          <p:cNvPr id="12" name="Rectangle 11"/>
          <p:cNvSpPr/>
          <p:nvPr/>
        </p:nvSpPr>
        <p:spPr>
          <a:xfrm>
            <a:off x="5508104" y="5733256"/>
            <a:ext cx="2743200" cy="246221"/>
          </a:xfrm>
          <a:prstGeom prst="rect">
            <a:avLst/>
          </a:prstGeom>
        </p:spPr>
        <p:txBody>
          <a:bodyPr wrap="square">
            <a:spAutoFit/>
          </a:bodyPr>
          <a:lstStyle/>
          <a:p>
            <a:r>
              <a:rPr lang="en-US" sz="1000" dirty="0" smtClean="0">
                <a:latin typeface="Constantia" pitchFamily="18" charset="0"/>
              </a:rPr>
              <a:t>2006 American Academy of Sleep Medicine</a:t>
            </a:r>
            <a:endParaRPr lang="en-US" sz="1000" dirty="0">
              <a:latin typeface="Constantia" pitchFamily="18" charset="0"/>
            </a:endParaRPr>
          </a:p>
        </p:txBody>
      </p:sp>
      <p:sp>
        <p:nvSpPr>
          <p:cNvPr id="5" name="Slide Number Placeholder 4"/>
          <p:cNvSpPr>
            <a:spLocks noGrp="1"/>
          </p:cNvSpPr>
          <p:nvPr>
            <p:ph type="sldNum" sz="quarter" idx="12"/>
          </p:nvPr>
        </p:nvSpPr>
        <p:spPr/>
        <p:txBody>
          <a:bodyPr/>
          <a:lstStyle/>
          <a:p>
            <a:fld id="{80EA325C-93E3-49B9-9635-C99EDF9CBB06}" type="slidenum">
              <a:rPr lang="en-US" smtClean="0"/>
              <a:pPr/>
              <a:t>13</a:t>
            </a:fld>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0EA325C-93E3-49B9-9635-C99EDF9CBB06}" type="slidenum">
              <a:rPr lang="en-US" smtClean="0"/>
              <a:pPr/>
              <a:t>14</a:t>
            </a:fld>
            <a:endParaRPr lang="en-US"/>
          </a:p>
        </p:txBody>
      </p:sp>
      <p:sp>
        <p:nvSpPr>
          <p:cNvPr id="8" name="Rectangle 3"/>
          <p:cNvSpPr>
            <a:spLocks noGrp="1" noChangeArrowheads="1"/>
          </p:cNvSpPr>
          <p:nvPr>
            <p:ph sz="half" idx="1"/>
          </p:nvPr>
        </p:nvSpPr>
        <p:spPr>
          <a:xfrm>
            <a:off x="1093049" y="2999827"/>
            <a:ext cx="2133600" cy="3505200"/>
          </a:xfrm>
        </p:spPr>
        <p:txBody>
          <a:bodyPr/>
          <a:lstStyle/>
          <a:p>
            <a:pPr>
              <a:lnSpc>
                <a:spcPct val="85000"/>
              </a:lnSpc>
              <a:spcBef>
                <a:spcPct val="0"/>
              </a:spcBef>
              <a:buFont typeface="Wingdings" pitchFamily="2" charset="2"/>
              <a:buNone/>
            </a:pPr>
            <a:r>
              <a:rPr lang="en-US" dirty="0" err="1"/>
              <a:t>Kripke</a:t>
            </a:r>
            <a:endParaRPr lang="en-US" dirty="0"/>
          </a:p>
          <a:p>
            <a:pPr lvl="1">
              <a:lnSpc>
                <a:spcPct val="85000"/>
              </a:lnSpc>
              <a:spcBef>
                <a:spcPct val="0"/>
              </a:spcBef>
              <a:buFont typeface="Wingdings" pitchFamily="2" charset="2"/>
              <a:buNone/>
            </a:pPr>
            <a:r>
              <a:rPr lang="en-US" dirty="0"/>
              <a:t>USA</a:t>
            </a:r>
          </a:p>
          <a:p>
            <a:pPr lvl="1">
              <a:lnSpc>
                <a:spcPct val="85000"/>
              </a:lnSpc>
              <a:spcBef>
                <a:spcPct val="0"/>
              </a:spcBef>
              <a:buFont typeface="Wingdings" pitchFamily="2" charset="2"/>
              <a:buNone/>
            </a:pPr>
            <a:r>
              <a:rPr lang="en-US" dirty="0"/>
              <a:t>N = 355</a:t>
            </a:r>
          </a:p>
          <a:p>
            <a:pPr>
              <a:lnSpc>
                <a:spcPct val="85000"/>
              </a:lnSpc>
              <a:spcBef>
                <a:spcPct val="55000"/>
              </a:spcBef>
              <a:buFont typeface="Wingdings" pitchFamily="2" charset="2"/>
              <a:buNone/>
            </a:pPr>
            <a:r>
              <a:rPr lang="en-US" dirty="0"/>
              <a:t>Olson</a:t>
            </a:r>
          </a:p>
          <a:p>
            <a:pPr lvl="1">
              <a:lnSpc>
                <a:spcPct val="85000"/>
              </a:lnSpc>
              <a:spcBef>
                <a:spcPct val="0"/>
              </a:spcBef>
              <a:buFont typeface="Wingdings" pitchFamily="2" charset="2"/>
              <a:buNone/>
            </a:pPr>
            <a:r>
              <a:rPr lang="en-US" dirty="0"/>
              <a:t>Australia</a:t>
            </a:r>
          </a:p>
          <a:p>
            <a:pPr lvl="1">
              <a:lnSpc>
                <a:spcPct val="85000"/>
              </a:lnSpc>
              <a:spcBef>
                <a:spcPct val="0"/>
              </a:spcBef>
              <a:buFont typeface="Wingdings" pitchFamily="2" charset="2"/>
              <a:buNone/>
            </a:pPr>
            <a:r>
              <a:rPr lang="en-US" dirty="0"/>
              <a:t>N = 2,202</a:t>
            </a:r>
          </a:p>
          <a:p>
            <a:pPr>
              <a:lnSpc>
                <a:spcPct val="85000"/>
              </a:lnSpc>
              <a:spcBef>
                <a:spcPct val="30000"/>
              </a:spcBef>
              <a:buFont typeface="Wingdings" pitchFamily="2" charset="2"/>
              <a:buNone/>
            </a:pPr>
            <a:r>
              <a:rPr lang="en-US" dirty="0" err="1"/>
              <a:t>Bearpark</a:t>
            </a:r>
            <a:endParaRPr lang="en-US" dirty="0"/>
          </a:p>
          <a:p>
            <a:pPr lvl="1">
              <a:lnSpc>
                <a:spcPct val="85000"/>
              </a:lnSpc>
              <a:spcBef>
                <a:spcPct val="0"/>
              </a:spcBef>
              <a:buFont typeface="Wingdings" pitchFamily="2" charset="2"/>
              <a:buNone/>
            </a:pPr>
            <a:r>
              <a:rPr lang="en-US" dirty="0"/>
              <a:t>Australia</a:t>
            </a:r>
          </a:p>
          <a:p>
            <a:pPr lvl="1">
              <a:lnSpc>
                <a:spcPct val="85000"/>
              </a:lnSpc>
              <a:spcBef>
                <a:spcPct val="0"/>
              </a:spcBef>
              <a:buFont typeface="Wingdings" pitchFamily="2" charset="2"/>
              <a:buNone/>
            </a:pPr>
            <a:r>
              <a:rPr lang="en-US" dirty="0"/>
              <a:t>N = 400</a:t>
            </a:r>
          </a:p>
        </p:txBody>
      </p:sp>
      <p:sp>
        <p:nvSpPr>
          <p:cNvPr id="9" name="Rectangle 4"/>
          <p:cNvSpPr>
            <a:spLocks noGrp="1" noChangeArrowheads="1"/>
          </p:cNvSpPr>
          <p:nvPr>
            <p:ph sz="half" idx="2"/>
          </p:nvPr>
        </p:nvSpPr>
        <p:spPr>
          <a:xfrm>
            <a:off x="3779099" y="3356992"/>
            <a:ext cx="2438400" cy="3200400"/>
          </a:xfrm>
        </p:spPr>
        <p:txBody>
          <a:bodyPr/>
          <a:lstStyle/>
          <a:p>
            <a:pPr>
              <a:lnSpc>
                <a:spcPct val="85000"/>
              </a:lnSpc>
              <a:spcBef>
                <a:spcPct val="40000"/>
              </a:spcBef>
              <a:buFont typeface="Wingdings" pitchFamily="2" charset="2"/>
              <a:buNone/>
            </a:pPr>
            <a:r>
              <a:rPr lang="en-US" dirty="0"/>
              <a:t>9% Men</a:t>
            </a:r>
          </a:p>
          <a:p>
            <a:pPr>
              <a:lnSpc>
                <a:spcPct val="85000"/>
              </a:lnSpc>
              <a:spcBef>
                <a:spcPct val="0"/>
              </a:spcBef>
              <a:buFont typeface="Wingdings" pitchFamily="2" charset="2"/>
              <a:buNone/>
            </a:pPr>
            <a:r>
              <a:rPr lang="en-US" dirty="0"/>
              <a:t>5% Women</a:t>
            </a:r>
          </a:p>
          <a:p>
            <a:pPr>
              <a:lnSpc>
                <a:spcPct val="85000"/>
              </a:lnSpc>
              <a:spcBef>
                <a:spcPct val="0"/>
              </a:spcBef>
              <a:buFont typeface="Wingdings" pitchFamily="2" charset="2"/>
              <a:buNone/>
            </a:pPr>
            <a:endParaRPr lang="en-US" sz="2000" dirty="0"/>
          </a:p>
          <a:p>
            <a:pPr>
              <a:lnSpc>
                <a:spcPct val="85000"/>
              </a:lnSpc>
              <a:spcBef>
                <a:spcPct val="55000"/>
              </a:spcBef>
              <a:buFont typeface="Wingdings" pitchFamily="2" charset="2"/>
              <a:buNone/>
            </a:pPr>
            <a:r>
              <a:rPr lang="en-US" dirty="0"/>
              <a:t>5% Men</a:t>
            </a:r>
          </a:p>
          <a:p>
            <a:pPr>
              <a:lnSpc>
                <a:spcPct val="85000"/>
              </a:lnSpc>
              <a:spcBef>
                <a:spcPct val="0"/>
              </a:spcBef>
              <a:buFont typeface="Wingdings" pitchFamily="2" charset="2"/>
              <a:buNone/>
            </a:pPr>
            <a:r>
              <a:rPr lang="en-US" dirty="0"/>
              <a:t>1.2% Women</a:t>
            </a:r>
          </a:p>
          <a:p>
            <a:pPr>
              <a:lnSpc>
                <a:spcPct val="85000"/>
              </a:lnSpc>
              <a:spcBef>
                <a:spcPct val="0"/>
              </a:spcBef>
              <a:buFont typeface="Wingdings" pitchFamily="2" charset="2"/>
              <a:buNone/>
            </a:pPr>
            <a:endParaRPr lang="en-US" sz="1600" dirty="0"/>
          </a:p>
          <a:p>
            <a:pPr>
              <a:lnSpc>
                <a:spcPct val="85000"/>
              </a:lnSpc>
              <a:spcBef>
                <a:spcPct val="40000"/>
              </a:spcBef>
              <a:buFont typeface="Wingdings" pitchFamily="2" charset="2"/>
              <a:buNone/>
            </a:pPr>
            <a:r>
              <a:rPr lang="en-US" dirty="0"/>
              <a:t>10% Men</a:t>
            </a:r>
          </a:p>
          <a:p>
            <a:pPr>
              <a:lnSpc>
                <a:spcPct val="85000"/>
              </a:lnSpc>
              <a:spcBef>
                <a:spcPct val="0"/>
              </a:spcBef>
              <a:buFont typeface="Wingdings" pitchFamily="2" charset="2"/>
              <a:buNone/>
            </a:pPr>
            <a:r>
              <a:rPr lang="en-US" dirty="0"/>
              <a:t>7% Women</a:t>
            </a:r>
          </a:p>
        </p:txBody>
      </p:sp>
      <p:sp>
        <p:nvSpPr>
          <p:cNvPr id="10" name="Text Box 5"/>
          <p:cNvSpPr txBox="1">
            <a:spLocks noChangeArrowheads="1"/>
          </p:cNvSpPr>
          <p:nvPr/>
        </p:nvSpPr>
        <p:spPr bwMode="auto">
          <a:xfrm>
            <a:off x="6535884" y="3356992"/>
            <a:ext cx="2286000" cy="3128962"/>
          </a:xfrm>
          <a:prstGeom prst="rect">
            <a:avLst/>
          </a:prstGeom>
          <a:noFill/>
          <a:ln w="12700">
            <a:noFill/>
            <a:miter lim="800000"/>
            <a:headEnd type="none" w="sm" len="sm"/>
            <a:tailEnd type="none" w="sm" len="sm"/>
          </a:ln>
          <a:effectLst/>
        </p:spPr>
        <p:txBody>
          <a:bodyPr>
            <a:spAutoFit/>
          </a:bodyPr>
          <a:lstStyle/>
          <a:p>
            <a:pPr eaLnBrk="0" hangingPunct="0">
              <a:lnSpc>
                <a:spcPct val="85000"/>
              </a:lnSpc>
            </a:pPr>
            <a:r>
              <a:rPr lang="en-US" sz="2800" b="0" dirty="0" err="1">
                <a:solidFill>
                  <a:schemeClr val="tx1"/>
                </a:solidFill>
                <a:effectLst/>
                <a:latin typeface="AvantGarde Bk BT" pitchFamily="34" charset="0"/>
                <a:cs typeface="Arial" charset="0"/>
              </a:rPr>
              <a:t>AHI</a:t>
            </a:r>
            <a:r>
              <a:rPr lang="en-US" sz="2800" b="0" dirty="0">
                <a:solidFill>
                  <a:schemeClr val="tx1"/>
                </a:solidFill>
                <a:effectLst/>
                <a:latin typeface="AvantGarde Bk BT" pitchFamily="34" charset="0"/>
                <a:cs typeface="Arial" charset="0"/>
              </a:rPr>
              <a:t> &gt; 15</a:t>
            </a:r>
          </a:p>
          <a:p>
            <a:pPr eaLnBrk="0" hangingPunct="0">
              <a:lnSpc>
                <a:spcPct val="85000"/>
              </a:lnSpc>
            </a:pPr>
            <a:r>
              <a:rPr lang="en-US" sz="2800" b="0" dirty="0">
                <a:solidFill>
                  <a:schemeClr val="tx1"/>
                </a:solidFill>
                <a:effectLst/>
                <a:latin typeface="AvantGarde Bk BT" pitchFamily="34" charset="0"/>
                <a:cs typeface="Arial" charset="0"/>
              </a:rPr>
              <a:t>0</a:t>
            </a:r>
            <a:r>
              <a:rPr lang="en-US" sz="2800" b="0" baseline="-25000" dirty="0">
                <a:solidFill>
                  <a:schemeClr val="tx1"/>
                </a:solidFill>
                <a:effectLst/>
                <a:latin typeface="AvantGarde Bk BT" pitchFamily="34" charset="0"/>
                <a:cs typeface="Arial" charset="0"/>
              </a:rPr>
              <a:t>2</a:t>
            </a:r>
            <a:r>
              <a:rPr lang="en-US" sz="2800" b="0" dirty="0">
                <a:solidFill>
                  <a:schemeClr val="tx1"/>
                </a:solidFill>
                <a:effectLst/>
                <a:latin typeface="AvantGarde Bk BT" pitchFamily="34" charset="0"/>
                <a:cs typeface="Arial" charset="0"/>
              </a:rPr>
              <a:t> sat 4%</a:t>
            </a:r>
          </a:p>
          <a:p>
            <a:pPr eaLnBrk="0" hangingPunct="0">
              <a:lnSpc>
                <a:spcPct val="85000"/>
              </a:lnSpc>
            </a:pPr>
            <a:r>
              <a:rPr lang="en-US" sz="2800" b="0" dirty="0">
                <a:solidFill>
                  <a:schemeClr val="tx1"/>
                </a:solidFill>
                <a:effectLst/>
                <a:latin typeface="AvantGarde Bk BT" pitchFamily="34" charset="0"/>
                <a:cs typeface="Arial" charset="0"/>
              </a:rPr>
              <a:t>Age 40-64</a:t>
            </a:r>
          </a:p>
          <a:p>
            <a:pPr eaLnBrk="0" hangingPunct="0">
              <a:lnSpc>
                <a:spcPct val="85000"/>
              </a:lnSpc>
              <a:spcBef>
                <a:spcPct val="30000"/>
              </a:spcBef>
            </a:pPr>
            <a:r>
              <a:rPr lang="en-US" sz="2800" b="0" dirty="0" err="1">
                <a:solidFill>
                  <a:schemeClr val="tx1"/>
                </a:solidFill>
                <a:effectLst/>
                <a:latin typeface="AvantGarde Bk BT" pitchFamily="34" charset="0"/>
                <a:cs typeface="Arial" charset="0"/>
              </a:rPr>
              <a:t>AHI</a:t>
            </a:r>
            <a:r>
              <a:rPr lang="en-US" sz="2800" b="0" dirty="0">
                <a:solidFill>
                  <a:schemeClr val="tx1"/>
                </a:solidFill>
                <a:effectLst/>
                <a:latin typeface="AvantGarde Bk BT" pitchFamily="34" charset="0"/>
                <a:cs typeface="Arial" charset="0"/>
              </a:rPr>
              <a:t> </a:t>
            </a:r>
            <a:r>
              <a:rPr lang="en-US" sz="2800" b="0" u="sng" dirty="0">
                <a:solidFill>
                  <a:schemeClr val="tx1"/>
                </a:solidFill>
                <a:effectLst/>
                <a:latin typeface="AvantGarde Bk BT" pitchFamily="34" charset="0"/>
                <a:cs typeface="Arial" charset="0"/>
              </a:rPr>
              <a:t>&gt;</a:t>
            </a:r>
            <a:r>
              <a:rPr lang="en-US" sz="2800" b="0" dirty="0">
                <a:solidFill>
                  <a:schemeClr val="tx1"/>
                </a:solidFill>
                <a:effectLst/>
                <a:latin typeface="AvantGarde Bk BT" pitchFamily="34" charset="0"/>
                <a:cs typeface="Arial" charset="0"/>
              </a:rPr>
              <a:t> 15</a:t>
            </a:r>
          </a:p>
          <a:p>
            <a:pPr eaLnBrk="0" hangingPunct="0">
              <a:lnSpc>
                <a:spcPct val="85000"/>
              </a:lnSpc>
            </a:pPr>
            <a:r>
              <a:rPr lang="en-US" sz="2800" b="0" dirty="0">
                <a:solidFill>
                  <a:schemeClr val="tx1"/>
                </a:solidFill>
                <a:effectLst/>
                <a:latin typeface="AvantGarde Bk BT" pitchFamily="34" charset="0"/>
                <a:cs typeface="Arial" charset="0"/>
              </a:rPr>
              <a:t>Age 35-69</a:t>
            </a:r>
          </a:p>
          <a:p>
            <a:pPr eaLnBrk="0" hangingPunct="0">
              <a:lnSpc>
                <a:spcPct val="85000"/>
              </a:lnSpc>
              <a:spcBef>
                <a:spcPct val="85000"/>
              </a:spcBef>
            </a:pPr>
            <a:r>
              <a:rPr lang="en-US" sz="2800" b="0" dirty="0" err="1">
                <a:solidFill>
                  <a:schemeClr val="tx1"/>
                </a:solidFill>
                <a:effectLst/>
                <a:latin typeface="AvantGarde Bk BT" pitchFamily="34" charset="0"/>
                <a:cs typeface="Arial" charset="0"/>
              </a:rPr>
              <a:t>AHI</a:t>
            </a:r>
            <a:r>
              <a:rPr lang="en-US" sz="2800" b="0" dirty="0">
                <a:solidFill>
                  <a:schemeClr val="tx1"/>
                </a:solidFill>
                <a:effectLst/>
                <a:latin typeface="AvantGarde Bk BT" pitchFamily="34" charset="0"/>
                <a:cs typeface="Arial" charset="0"/>
              </a:rPr>
              <a:t> </a:t>
            </a:r>
            <a:r>
              <a:rPr lang="en-US" sz="2800" b="0" u="sng" dirty="0">
                <a:solidFill>
                  <a:schemeClr val="tx1"/>
                </a:solidFill>
                <a:effectLst/>
                <a:latin typeface="AvantGarde Bk BT" pitchFamily="34" charset="0"/>
                <a:cs typeface="Arial" charset="0"/>
              </a:rPr>
              <a:t>&gt;</a:t>
            </a:r>
            <a:r>
              <a:rPr lang="en-US" sz="2800" b="0" dirty="0">
                <a:solidFill>
                  <a:schemeClr val="tx1"/>
                </a:solidFill>
                <a:effectLst/>
                <a:latin typeface="AvantGarde Bk BT" pitchFamily="34" charset="0"/>
                <a:cs typeface="Arial" charset="0"/>
              </a:rPr>
              <a:t> 10</a:t>
            </a:r>
          </a:p>
          <a:p>
            <a:pPr eaLnBrk="0" hangingPunct="0">
              <a:lnSpc>
                <a:spcPct val="85000"/>
              </a:lnSpc>
            </a:pPr>
            <a:r>
              <a:rPr lang="en-US" sz="2800" b="0" dirty="0">
                <a:solidFill>
                  <a:schemeClr val="tx1"/>
                </a:solidFill>
                <a:effectLst/>
                <a:latin typeface="AvantGarde Bk BT" pitchFamily="34" charset="0"/>
                <a:cs typeface="Arial" charset="0"/>
              </a:rPr>
              <a:t>Age 40-85</a:t>
            </a:r>
          </a:p>
        </p:txBody>
      </p:sp>
      <p:sp>
        <p:nvSpPr>
          <p:cNvPr id="12" name="Rectangle 11"/>
          <p:cNvSpPr/>
          <p:nvPr/>
        </p:nvSpPr>
        <p:spPr>
          <a:xfrm>
            <a:off x="997824" y="1746373"/>
            <a:ext cx="7429450" cy="136815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7"/>
          <p:cNvSpPr txBox="1">
            <a:spLocks noChangeArrowheads="1"/>
          </p:cNvSpPr>
          <p:nvPr/>
        </p:nvSpPr>
        <p:spPr bwMode="auto">
          <a:xfrm>
            <a:off x="1093049" y="1888577"/>
            <a:ext cx="7239000" cy="1106488"/>
          </a:xfrm>
          <a:prstGeom prst="rect">
            <a:avLst/>
          </a:prstGeom>
          <a:noFill/>
          <a:ln w="28575">
            <a:solidFill>
              <a:schemeClr val="accent2"/>
            </a:solidFill>
            <a:miter lim="800000"/>
            <a:headEnd type="none" w="sm" len="sm"/>
            <a:tailEnd type="none" w="sm" len="sm"/>
          </a:ln>
          <a:effectLst/>
        </p:spPr>
        <p:txBody>
          <a:bodyPr>
            <a:spAutoFit/>
          </a:bodyPr>
          <a:lstStyle/>
          <a:p>
            <a:pPr eaLnBrk="0" hangingPunct="0">
              <a:lnSpc>
                <a:spcPct val="85000"/>
              </a:lnSpc>
            </a:pPr>
            <a:r>
              <a:rPr lang="en-US" sz="2800" b="0" dirty="0">
                <a:solidFill>
                  <a:schemeClr val="accent1"/>
                </a:solidFill>
                <a:effectLst/>
                <a:latin typeface="AvantGarde Bk BT" pitchFamily="34" charset="0"/>
                <a:cs typeface="Arial" charset="0"/>
              </a:rPr>
              <a:t>Young		4% Men		</a:t>
            </a:r>
            <a:r>
              <a:rPr lang="en-US" sz="2800" b="0" dirty="0" err="1">
                <a:solidFill>
                  <a:schemeClr val="accent1"/>
                </a:solidFill>
                <a:effectLst/>
                <a:latin typeface="AvantGarde Bk BT" pitchFamily="34" charset="0"/>
                <a:cs typeface="Arial" charset="0"/>
              </a:rPr>
              <a:t>AHI</a:t>
            </a:r>
            <a:r>
              <a:rPr lang="en-US" sz="2800" b="0" dirty="0">
                <a:solidFill>
                  <a:schemeClr val="accent1"/>
                </a:solidFill>
                <a:effectLst/>
                <a:latin typeface="AvantGarde Bk BT" pitchFamily="34" charset="0"/>
                <a:cs typeface="Arial" charset="0"/>
              </a:rPr>
              <a:t> &gt; 5</a:t>
            </a:r>
          </a:p>
          <a:p>
            <a:pPr lvl="1" eaLnBrk="0" hangingPunct="0">
              <a:lnSpc>
                <a:spcPct val="85000"/>
              </a:lnSpc>
            </a:pPr>
            <a:r>
              <a:rPr lang="en-US" sz="2400" b="0" dirty="0">
                <a:solidFill>
                  <a:schemeClr val="accent1"/>
                </a:solidFill>
                <a:effectLst/>
                <a:latin typeface="AvantGarde Bk BT" pitchFamily="34" charset="0"/>
                <a:cs typeface="Arial" charset="0"/>
              </a:rPr>
              <a:t>USA		2% Women		EDS</a:t>
            </a:r>
          </a:p>
          <a:p>
            <a:pPr lvl="1" eaLnBrk="0" hangingPunct="0">
              <a:lnSpc>
                <a:spcPct val="85000"/>
              </a:lnSpc>
            </a:pPr>
            <a:r>
              <a:rPr lang="en-US" sz="2400" b="0" dirty="0">
                <a:solidFill>
                  <a:schemeClr val="accent1"/>
                </a:solidFill>
                <a:effectLst/>
                <a:latin typeface="AvantGarde Bk BT" pitchFamily="34" charset="0"/>
                <a:cs typeface="Arial" charset="0"/>
              </a:rPr>
              <a:t>N = 802					Age 36-60</a:t>
            </a:r>
          </a:p>
        </p:txBody>
      </p:sp>
    </p:spTree>
    <p:extLst>
      <p:ext uri="{BB962C8B-B14F-4D97-AF65-F5344CB8AC3E}">
        <p14:creationId xmlns:p14="http://schemas.microsoft.com/office/powerpoint/2010/main" val="9460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7207" name="Group 231"/>
          <p:cNvGraphicFramePr>
            <a:graphicFrameLocks noGrp="1"/>
          </p:cNvGraphicFramePr>
          <p:nvPr>
            <p:extLst>
              <p:ext uri="{D42A27DB-BD31-4B8C-83A1-F6EECF244321}">
                <p14:modId xmlns:p14="http://schemas.microsoft.com/office/powerpoint/2010/main" val="36593473"/>
              </p:ext>
            </p:extLst>
          </p:nvPr>
        </p:nvGraphicFramePr>
        <p:xfrm>
          <a:off x="395535" y="1628800"/>
          <a:ext cx="8448443" cy="4648201"/>
        </p:xfrm>
        <a:graphic>
          <a:graphicData uri="http://schemas.openxmlformats.org/drawingml/2006/table">
            <a:tbl>
              <a:tblPr rtl="1">
                <a:tableStyleId>{35758FB7-9AC5-4552-8A53-C91805E547FA}</a:tableStyleId>
              </a:tblPr>
              <a:tblGrid>
                <a:gridCol w="1313202"/>
                <a:gridCol w="1404640"/>
                <a:gridCol w="1397589"/>
                <a:gridCol w="1371333"/>
                <a:gridCol w="1371333"/>
                <a:gridCol w="1590346"/>
              </a:tblGrid>
              <a:tr h="1196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Sharma et al</a:t>
                      </a:r>
                      <a:r>
                        <a:rPr kumimoji="0" lang="en-GB" sz="1600" b="1" u="none" strike="noStrike" cap="none" normalizeH="0" baseline="30000" dirty="0" smtClean="0">
                          <a:ln>
                            <a:noFill/>
                          </a:ln>
                          <a:effectLst/>
                        </a:rPr>
                        <a:t>3</a:t>
                      </a:r>
                      <a:endParaRPr kumimoji="0" lang="ar-SA" sz="1600" b="1" u="none" strike="noStrike" cap="none" normalizeH="0" baseline="0" dirty="0" smtClean="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u="none" strike="noStrike" cap="none" normalizeH="0" baseline="0" dirty="0" smtClean="0">
                          <a:ln>
                            <a:noFill/>
                          </a:ln>
                          <a:effectLst/>
                        </a:rPr>
                        <a:t>(n=180)</a:t>
                      </a:r>
                      <a:endParaRPr kumimoji="0" lang="ar-SA" sz="1600" b="1" u="none" strike="noStrike" cap="none" normalizeH="0" baseline="0" dirty="0" smtClean="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u="none" strike="noStrike" cap="none" normalizeH="0" baseline="0" dirty="0" smtClean="0">
                          <a:ln>
                            <a:noFill/>
                          </a:ln>
                          <a:effectLst/>
                        </a:rPr>
                        <a:t>80% Males</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smtClean="0">
                          <a:ln>
                            <a:noFill/>
                          </a:ln>
                          <a:effectLst/>
                        </a:rPr>
                        <a:t>Heistand et al</a:t>
                      </a:r>
                      <a:r>
                        <a:rPr kumimoji="0" lang="en-GB" sz="1600" b="1" u="none" strike="noStrike" cap="none" normalizeH="0" baseline="30000" smtClean="0">
                          <a:ln>
                            <a:noFill/>
                          </a:ln>
                          <a:effectLst/>
                        </a:rPr>
                        <a:t>2</a:t>
                      </a:r>
                      <a:endParaRPr kumimoji="0" lang="ar-SA" sz="1600" b="1" u="none" strike="noStrike" cap="none" normalizeH="0" baseline="0" smtClean="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u="none" strike="noStrike" cap="none" normalizeH="0" baseline="0" smtClean="0">
                          <a:ln>
                            <a:noFill/>
                          </a:ln>
                          <a:effectLst/>
                        </a:rPr>
                        <a:t>(n=1506)</a:t>
                      </a:r>
                      <a:endParaRPr kumimoji="0" lang="ar-SA" sz="1600" b="1" u="none" strike="noStrike" cap="none" normalizeH="0" baseline="0" smtClean="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u="none" strike="noStrike" cap="none" normalizeH="0" baseline="0" smtClean="0">
                          <a:ln>
                            <a:noFill/>
                          </a:ln>
                          <a:effectLst/>
                        </a:rPr>
                        <a:t>M + F</a:t>
                      </a:r>
                      <a:endParaRPr kumimoji="0" lang="en-GB" sz="1600" b="1" i="0" u="none" strike="noStrike" cap="none" normalizeH="0" baseline="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smtClean="0">
                          <a:ln>
                            <a:noFill/>
                          </a:ln>
                          <a:effectLst/>
                        </a:rPr>
                        <a:t>Netzer et al</a:t>
                      </a:r>
                      <a:r>
                        <a:rPr kumimoji="0" lang="en-GB" sz="1600" b="1" u="none" strike="noStrike" cap="none" normalizeH="0" baseline="30000" smtClean="0">
                          <a:ln>
                            <a:noFill/>
                          </a:ln>
                          <a:effectLst/>
                        </a:rPr>
                        <a:t>1</a:t>
                      </a:r>
                      <a:endParaRPr kumimoji="0" lang="ar-SA" sz="1600" b="1" u="none" strike="noStrike" cap="none" normalizeH="0" baseline="0" smtClean="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u="none" strike="noStrike" cap="none" normalizeH="0" baseline="0" smtClean="0">
                          <a:ln>
                            <a:noFill/>
                          </a:ln>
                          <a:effectLst/>
                        </a:rPr>
                        <a:t>(n=744)</a:t>
                      </a:r>
                      <a:endParaRPr kumimoji="0" lang="ar-SA" sz="1600" b="1" u="none" strike="noStrike" cap="none" normalizeH="0" baseline="0" smtClean="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u="none" strike="noStrike" cap="none" normalizeH="0" baseline="0" smtClean="0">
                          <a:ln>
                            <a:noFill/>
                          </a:ln>
                          <a:effectLst/>
                        </a:rPr>
                        <a:t>M + F</a:t>
                      </a:r>
                      <a:endParaRPr kumimoji="0" lang="en-GB" sz="1600" b="1" i="0" u="none" strike="noStrike" cap="none" normalizeH="0" baseline="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Middle-aged Saudi Women</a:t>
                      </a:r>
                      <a:endParaRPr kumimoji="0" lang="ar-SA" sz="1600" b="1" u="none" strike="noStrike" cap="none" normalizeH="0" baseline="0" dirty="0" smtClean="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u="none" strike="noStrike" cap="none" normalizeH="0" baseline="0" dirty="0" smtClean="0">
                          <a:ln>
                            <a:noFill/>
                          </a:ln>
                          <a:effectLst/>
                        </a:rPr>
                        <a:t>(n=400)</a:t>
                      </a:r>
                      <a:endParaRPr kumimoji="0" lang="ar-SA" sz="1600" b="1" u="none" strike="noStrike" cap="none" normalizeH="0" baseline="0" dirty="0" smtClean="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u="none" strike="noStrike" cap="none" normalizeH="0" baseline="0" dirty="0" smtClean="0">
                          <a:ln>
                            <a:noFill/>
                          </a:ln>
                          <a:effectLst/>
                        </a:rPr>
                        <a:t>M</a:t>
                      </a:r>
                      <a:endParaRPr kumimoji="0" lang="en-GB" sz="1600" b="1" i="0" u="none" strike="noStrike" cap="none" normalizeH="0" baseline="0" dirty="0" smtClean="0">
                        <a:ln>
                          <a:noFill/>
                        </a:ln>
                        <a:solidFill>
                          <a:srgbClr val="002060"/>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Middle-aged Saudi Men</a:t>
                      </a:r>
                      <a:endParaRPr kumimoji="0" lang="ar-SA" sz="1600" b="1" u="none" strike="noStrike" cap="none" normalizeH="0" baseline="0" dirty="0" smtClean="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u="none" strike="noStrike" cap="none" normalizeH="0" baseline="0" dirty="0" smtClean="0">
                          <a:ln>
                            <a:noFill/>
                          </a:ln>
                          <a:effectLst/>
                        </a:rPr>
                        <a:t>(n=578)</a:t>
                      </a:r>
                      <a:endParaRPr kumimoji="0" lang="ar-SA" sz="1600" b="1" u="none" strike="noStrike" cap="none" normalizeH="0" baseline="0" dirty="0" smtClean="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u="none" strike="noStrike" cap="none" normalizeH="0" baseline="0" dirty="0" smtClean="0">
                          <a:ln>
                            <a:noFill/>
                          </a:ln>
                          <a:effectLst/>
                        </a:rPr>
                        <a:t>M</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1600" b="1" i="0" u="none" strike="noStrike" cap="none" normalizeH="0" baseline="0" dirty="0" smtClean="0">
                        <a:ln>
                          <a:noFill/>
                        </a:ln>
                        <a:solidFill>
                          <a:srgbClr val="002060"/>
                        </a:solidFill>
                        <a:effectLst>
                          <a:outerShdw blurRad="38100" dist="38100" dir="2700000" algn="tl">
                            <a:srgbClr val="010199"/>
                          </a:outerShdw>
                        </a:effectLst>
                        <a:latin typeface="Arial" charset="0"/>
                        <a:cs typeface="Arial" charset="0"/>
                      </a:endParaRPr>
                    </a:p>
                  </a:txBody>
                  <a:tcPr anchor="ctr" horzOverflow="overflow"/>
                </a:tc>
              </a:tr>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smtClean="0">
                          <a:ln>
                            <a:noFill/>
                          </a:ln>
                          <a:effectLst/>
                        </a:rPr>
                        <a:t>--</a:t>
                      </a:r>
                      <a:endParaRPr kumimoji="0" lang="en-GB" sz="1600" b="1" i="0" u="none" strike="noStrike" cap="none" normalizeH="0" baseline="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smtClean="0">
                          <a:ln>
                            <a:noFill/>
                          </a:ln>
                          <a:effectLst/>
                        </a:rPr>
                        <a:t>49</a:t>
                      </a:r>
                      <a:endParaRPr kumimoji="0" lang="en-GB" sz="1600" b="1" i="0" u="none" strike="noStrike" cap="none" normalizeH="0" baseline="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smtClean="0">
                          <a:ln>
                            <a:noFill/>
                          </a:ln>
                          <a:effectLst/>
                        </a:rPr>
                        <a:t>48.9 </a:t>
                      </a:r>
                      <a:r>
                        <a:rPr kumimoji="0" lang="en-GB" sz="1600" b="1" u="none" strike="noStrike" cap="none" normalizeH="0" baseline="0" smtClean="0">
                          <a:ln>
                            <a:noFill/>
                          </a:ln>
                          <a:effectLst/>
                          <a:sym typeface="Symbol" pitchFamily="18" charset="2"/>
                        </a:rPr>
                        <a:t></a:t>
                      </a:r>
                      <a:r>
                        <a:rPr kumimoji="0" lang="en-GB" sz="1600" b="1" u="none" strike="noStrike" cap="none" normalizeH="0" baseline="0" smtClean="0">
                          <a:ln>
                            <a:noFill/>
                          </a:ln>
                          <a:effectLst/>
                        </a:rPr>
                        <a:t> 17.5</a:t>
                      </a:r>
                      <a:endParaRPr kumimoji="0" lang="en-GB" sz="1600" b="1" i="0" u="none" strike="noStrike" cap="none" normalizeH="0" baseline="0" smtClean="0">
                        <a:ln>
                          <a:noFill/>
                        </a:ln>
                        <a:solidFill>
                          <a:srgbClr val="002060"/>
                        </a:solidFill>
                        <a:effectLst/>
                        <a:latin typeface="Arial" charset="0"/>
                        <a:cs typeface="Times New Roman" pitchFamily="18" charset="0"/>
                        <a:sym typeface="Symbol" pitchFamily="18" charset="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600" b="1" kern="1200" baseline="0" dirty="0" smtClean="0"/>
                        <a:t>43.74 ― 6.31</a:t>
                      </a:r>
                      <a:endParaRPr kumimoji="0" lang="en-GB" sz="1600" b="1" i="0" u="none" strike="noStrike" cap="none" normalizeH="0" baseline="0" dirty="0" smtClean="0">
                        <a:ln>
                          <a:noFill/>
                        </a:ln>
                        <a:solidFill>
                          <a:srgbClr val="002060"/>
                        </a:solidFill>
                        <a:effectLst/>
                        <a:latin typeface="Arial" charset="0"/>
                        <a:cs typeface="Times New Roman" pitchFamily="18" charset="0"/>
                        <a:sym typeface="Symbol" pitchFamily="18" charset="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44.6 </a:t>
                      </a:r>
                      <a:r>
                        <a:rPr kumimoji="0" lang="en-GB" sz="1600" b="1" u="none" strike="noStrike" cap="none" normalizeH="0" baseline="0" dirty="0" smtClean="0">
                          <a:ln>
                            <a:noFill/>
                          </a:ln>
                          <a:effectLst/>
                          <a:sym typeface="Symbol" pitchFamily="18" charset="2"/>
                        </a:rPr>
                        <a:t></a:t>
                      </a:r>
                      <a:r>
                        <a:rPr kumimoji="0" lang="en-GB" sz="1600" b="1" u="none" strike="noStrike" cap="none" normalizeH="0" baseline="0" dirty="0" smtClean="0">
                          <a:ln>
                            <a:noFill/>
                          </a:ln>
                          <a:effectLst/>
                        </a:rPr>
                        <a:t> 9.8</a:t>
                      </a:r>
                      <a:endParaRPr kumimoji="0" lang="en-GB" sz="1600" b="1" i="0" u="none" strike="noStrike" cap="none" normalizeH="0" baseline="0" dirty="0" smtClean="0">
                        <a:ln>
                          <a:noFill/>
                        </a:ln>
                        <a:solidFill>
                          <a:srgbClr val="002060"/>
                        </a:solidFill>
                        <a:effectLst/>
                        <a:latin typeface="Arial" charset="0"/>
                        <a:cs typeface="Times New Roman" pitchFamily="18" charset="0"/>
                        <a:sym typeface="Symbol" pitchFamily="18" charset="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Mean age </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r>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smtClean="0">
                          <a:ln>
                            <a:noFill/>
                          </a:ln>
                          <a:effectLst/>
                        </a:rPr>
                        <a:t>--</a:t>
                      </a:r>
                      <a:endParaRPr kumimoji="0" lang="en-GB" sz="1600" b="1" i="0" u="none" strike="noStrike" cap="none" normalizeH="0" baseline="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59.0%</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smtClean="0">
                          <a:ln>
                            <a:noFill/>
                          </a:ln>
                          <a:effectLst/>
                        </a:rPr>
                        <a:t>52.2%</a:t>
                      </a:r>
                      <a:endParaRPr kumimoji="0" lang="en-GB" sz="1600" b="1" i="0" u="none" strike="noStrike" cap="none" normalizeH="0" baseline="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600" b="1" kern="1200" baseline="0" dirty="0" smtClean="0"/>
                        <a:t>40.8</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52.3%</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Snoring</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r>
              <a:tr h="1003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smtClean="0">
                          <a:ln>
                            <a:noFill/>
                          </a:ln>
                          <a:effectLst/>
                        </a:rPr>
                        <a:t>--</a:t>
                      </a:r>
                      <a:endParaRPr kumimoji="0" lang="en-GB" sz="1600" b="1" i="0" u="none" strike="noStrike" cap="none" normalizeH="0" baseline="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26.0%</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smtClean="0">
                          <a:ln>
                            <a:noFill/>
                          </a:ln>
                          <a:effectLst/>
                        </a:rPr>
                        <a:t>38.8%</a:t>
                      </a:r>
                      <a:endParaRPr kumimoji="0" lang="en-GB" sz="1600" b="1" i="0" u="none" strike="noStrike" cap="none" normalizeH="0" baseline="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9.5%</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19.3%</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Day time fatigue &gt;3 time a week</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r>
              <a:tr h="433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smtClean="0">
                          <a:ln>
                            <a:noFill/>
                          </a:ln>
                          <a:effectLst/>
                        </a:rPr>
                        <a:t>-- </a:t>
                      </a:r>
                      <a:endParaRPr kumimoji="0" lang="en-GB" sz="1600" b="1" i="0" u="none" strike="noStrike" cap="none" normalizeH="0" baseline="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32.0%</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smtClean="0">
                          <a:ln>
                            <a:noFill/>
                          </a:ln>
                          <a:effectLst/>
                        </a:rPr>
                        <a:t>19.9%</a:t>
                      </a:r>
                      <a:endParaRPr kumimoji="0" lang="en-GB" sz="1600" b="1" i="0" u="none" strike="noStrike" cap="none" normalizeH="0" baseline="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29.6%</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Drowsy driving</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r>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smtClean="0">
                          <a:ln>
                            <a:noFill/>
                          </a:ln>
                          <a:effectLst/>
                        </a:rPr>
                        <a:t>53%</a:t>
                      </a:r>
                      <a:endParaRPr kumimoji="0" lang="en-GB" sz="1600" b="1" i="0" u="none" strike="noStrike" cap="none" normalizeH="0" baseline="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29.0%</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26.0%</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24.0%</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18.0%</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HTN (known)</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r>
              <a:tr h="719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smtClean="0">
                          <a:ln>
                            <a:noFill/>
                          </a:ln>
                          <a:effectLst/>
                        </a:rPr>
                        <a:t>44.4%</a:t>
                      </a:r>
                      <a:endParaRPr kumimoji="0" lang="en-GB" sz="1600" b="1" i="0" u="none" strike="noStrike" cap="none" normalizeH="0" baseline="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smtClean="0">
                          <a:ln>
                            <a:noFill/>
                          </a:ln>
                          <a:effectLst/>
                        </a:rPr>
                        <a:t>Males 31%</a:t>
                      </a:r>
                      <a:endParaRPr kumimoji="0" lang="ar-SA" sz="1600" b="1" u="none" strike="noStrike" cap="none" normalizeH="0" baseline="0" smtClean="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u="none" strike="noStrike" cap="none" normalizeH="0" baseline="0" smtClean="0">
                          <a:ln>
                            <a:noFill/>
                          </a:ln>
                          <a:effectLst/>
                        </a:rPr>
                        <a:t>Females 21%</a:t>
                      </a:r>
                      <a:endParaRPr kumimoji="0" lang="en-GB" sz="1600" b="1" i="0" u="none" strike="noStrike" cap="none" normalizeH="0" baseline="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smtClean="0">
                          <a:ln>
                            <a:noFill/>
                          </a:ln>
                          <a:effectLst/>
                        </a:rPr>
                        <a:t>37%</a:t>
                      </a:r>
                      <a:endParaRPr kumimoji="0" lang="en-GB" sz="1600" b="1" i="0" u="none" strike="noStrike" cap="none" normalizeH="0" baseline="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600" b="1" kern="1200" baseline="0" dirty="0" smtClean="0"/>
                        <a:t>39.0</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32.8%</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High risk</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r>
            </a:tbl>
          </a:graphicData>
        </a:graphic>
      </p:graphicFrame>
      <p:sp>
        <p:nvSpPr>
          <p:cNvPr id="127208" name="Text Box 232"/>
          <p:cNvSpPr txBox="1">
            <a:spLocks noChangeArrowheads="1"/>
          </p:cNvSpPr>
          <p:nvPr/>
        </p:nvSpPr>
        <p:spPr bwMode="auto">
          <a:xfrm>
            <a:off x="755576" y="670719"/>
            <a:ext cx="7772400" cy="579438"/>
          </a:xfrm>
          <a:prstGeom prst="rect">
            <a:avLst/>
          </a:prstGeom>
          <a:noFill/>
          <a:ln w="9525">
            <a:noFill/>
            <a:miter lim="800000"/>
            <a:headEnd/>
            <a:tailEnd/>
          </a:ln>
          <a:effectLst/>
        </p:spPr>
        <p:txBody>
          <a:bodyPr>
            <a:spAutoFit/>
          </a:bodyPr>
          <a:lstStyle/>
          <a:p>
            <a:pPr>
              <a:spcBef>
                <a:spcPct val="50000"/>
              </a:spcBef>
              <a:defRPr/>
            </a:pPr>
            <a:r>
              <a:rPr lang="en-US" sz="3200" b="1" dirty="0">
                <a:solidFill>
                  <a:schemeClr val="bg1"/>
                </a:solidFill>
                <a:effectLst/>
                <a:latin typeface="Garamond" pitchFamily="18" charset="0"/>
              </a:rPr>
              <a:t>Prevalence in a Saudi Sample</a:t>
            </a:r>
          </a:p>
        </p:txBody>
      </p:sp>
      <p:sp>
        <p:nvSpPr>
          <p:cNvPr id="67638" name="Text Box 233"/>
          <p:cNvSpPr txBox="1">
            <a:spLocks noChangeArrowheads="1"/>
          </p:cNvSpPr>
          <p:nvPr/>
        </p:nvSpPr>
        <p:spPr bwMode="auto">
          <a:xfrm>
            <a:off x="5292080" y="6304002"/>
            <a:ext cx="4248472" cy="553998"/>
          </a:xfrm>
          <a:prstGeom prst="rect">
            <a:avLst/>
          </a:prstGeom>
          <a:noFill/>
          <a:ln w="9525">
            <a:noFill/>
            <a:miter lim="800000"/>
            <a:headEnd/>
            <a:tailEnd/>
          </a:ln>
        </p:spPr>
        <p:txBody>
          <a:bodyPr wrap="square">
            <a:spAutoFit/>
          </a:bodyPr>
          <a:lstStyle/>
          <a:p>
            <a:pPr algn="l" rtl="0">
              <a:spcBef>
                <a:spcPct val="50000"/>
              </a:spcBef>
            </a:pPr>
            <a:r>
              <a:rPr lang="en-US" sz="1200" i="1" dirty="0" smtClean="0">
                <a:solidFill>
                  <a:srgbClr val="FF0000"/>
                </a:solidFill>
              </a:rPr>
              <a:t>1. BaHammam </a:t>
            </a:r>
            <a:r>
              <a:rPr lang="en-US" sz="1200" i="1" dirty="0">
                <a:solidFill>
                  <a:srgbClr val="FF0000"/>
                </a:solidFill>
              </a:rPr>
              <a:t>et al. </a:t>
            </a:r>
            <a:r>
              <a:rPr lang="nn-NO" sz="1200" i="1" dirty="0">
                <a:solidFill>
                  <a:srgbClr val="FF0000"/>
                </a:solidFill>
              </a:rPr>
              <a:t>Saudi Med J 2008; 29: </a:t>
            </a:r>
            <a:r>
              <a:rPr lang="nn-NO" sz="1200" i="1" dirty="0" smtClean="0">
                <a:solidFill>
                  <a:srgbClr val="FF0000"/>
                </a:solidFill>
              </a:rPr>
              <a:t>423-426</a:t>
            </a:r>
          </a:p>
          <a:p>
            <a:pPr algn="l" rtl="0">
              <a:spcBef>
                <a:spcPct val="50000"/>
              </a:spcBef>
            </a:pPr>
            <a:r>
              <a:rPr lang="nn-NO" sz="1200" i="1" dirty="0" smtClean="0">
                <a:solidFill>
                  <a:srgbClr val="FF0000"/>
                </a:solidFill>
              </a:rPr>
              <a:t>2. BaHammam et al. </a:t>
            </a:r>
            <a:r>
              <a:rPr lang="nn-NO" sz="1200" i="1" dirty="0">
                <a:solidFill>
                  <a:srgbClr val="FF0000"/>
                </a:solidFill>
              </a:rPr>
              <a:t>Saudi Med J 2009; </a:t>
            </a:r>
            <a:r>
              <a:rPr lang="nn-NO" sz="1200" i="1" dirty="0" smtClean="0">
                <a:solidFill>
                  <a:srgbClr val="FF0000"/>
                </a:solidFill>
              </a:rPr>
              <a:t>30: 1572-76</a:t>
            </a:r>
            <a:endParaRPr lang="en-US" sz="1200" i="1" dirty="0">
              <a:solidFill>
                <a:srgbClr val="FF0000"/>
              </a:solidFill>
            </a:endParaRPr>
          </a:p>
        </p:txBody>
      </p:sp>
      <p:sp>
        <p:nvSpPr>
          <p:cNvPr id="2" name="Slide Number Placeholder 1"/>
          <p:cNvSpPr>
            <a:spLocks noGrp="1"/>
          </p:cNvSpPr>
          <p:nvPr>
            <p:ph type="sldNum" sz="quarter" idx="12"/>
          </p:nvPr>
        </p:nvSpPr>
        <p:spPr/>
        <p:txBody>
          <a:bodyPr/>
          <a:lstStyle/>
          <a:p>
            <a:fld id="{80EA325C-93E3-49B9-9635-C99EDF9CBB06}" type="slidenum">
              <a:rPr lang="en-US" smtClean="0"/>
              <a:pPr/>
              <a:t>15</a:t>
            </a:fld>
            <a:endParaRPr lang="en-US"/>
          </a:p>
        </p:txBody>
      </p:sp>
    </p:spTree>
    <p:extLst>
      <p:ext uri="{BB962C8B-B14F-4D97-AF65-F5344CB8AC3E}">
        <p14:creationId xmlns:p14="http://schemas.microsoft.com/office/powerpoint/2010/main" val="3306318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7207" name="Group 231"/>
          <p:cNvGraphicFramePr>
            <a:graphicFrameLocks noGrp="1"/>
          </p:cNvGraphicFramePr>
          <p:nvPr>
            <p:extLst>
              <p:ext uri="{D42A27DB-BD31-4B8C-83A1-F6EECF244321}">
                <p14:modId xmlns:p14="http://schemas.microsoft.com/office/powerpoint/2010/main" val="341780317"/>
              </p:ext>
            </p:extLst>
          </p:nvPr>
        </p:nvGraphicFramePr>
        <p:xfrm>
          <a:off x="395535" y="1628800"/>
          <a:ext cx="8448443" cy="4648201"/>
        </p:xfrm>
        <a:graphic>
          <a:graphicData uri="http://schemas.openxmlformats.org/drawingml/2006/table">
            <a:tbl>
              <a:tblPr rtl="1">
                <a:tableStyleId>{35758FB7-9AC5-4552-8A53-C91805E547FA}</a:tableStyleId>
              </a:tblPr>
              <a:tblGrid>
                <a:gridCol w="1313202"/>
                <a:gridCol w="1595016"/>
                <a:gridCol w="1207213"/>
                <a:gridCol w="1371333"/>
                <a:gridCol w="1371333"/>
                <a:gridCol w="1590346"/>
              </a:tblGrid>
              <a:tr h="1196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Sharma et al</a:t>
                      </a:r>
                      <a:r>
                        <a:rPr kumimoji="0" lang="en-GB" sz="1600" b="1" u="none" strike="noStrike" cap="none" normalizeH="0" baseline="30000" dirty="0" smtClean="0">
                          <a:ln>
                            <a:noFill/>
                          </a:ln>
                          <a:effectLst/>
                        </a:rPr>
                        <a:t>3</a:t>
                      </a:r>
                      <a:endParaRPr kumimoji="0" lang="ar-SA" sz="1600" b="1" u="none" strike="noStrike" cap="none" normalizeH="0" baseline="0" dirty="0" smtClean="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u="none" strike="noStrike" cap="none" normalizeH="0" baseline="0" dirty="0" smtClean="0">
                          <a:ln>
                            <a:noFill/>
                          </a:ln>
                          <a:effectLst/>
                        </a:rPr>
                        <a:t>(n=180)</a:t>
                      </a:r>
                      <a:endParaRPr kumimoji="0" lang="ar-SA" sz="1600" b="1" u="none" strike="noStrike" cap="none" normalizeH="0" baseline="0" dirty="0" smtClean="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u="none" strike="noStrike" cap="none" normalizeH="0" baseline="0" dirty="0" smtClean="0">
                          <a:ln>
                            <a:noFill/>
                          </a:ln>
                          <a:effectLst/>
                        </a:rPr>
                        <a:t>80% Males</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smtClean="0">
                          <a:ln>
                            <a:noFill/>
                          </a:ln>
                          <a:effectLst/>
                        </a:rPr>
                        <a:t>Heistand et al</a:t>
                      </a:r>
                      <a:r>
                        <a:rPr kumimoji="0" lang="en-GB" sz="1600" b="1" u="none" strike="noStrike" cap="none" normalizeH="0" baseline="30000" smtClean="0">
                          <a:ln>
                            <a:noFill/>
                          </a:ln>
                          <a:effectLst/>
                        </a:rPr>
                        <a:t>2</a:t>
                      </a:r>
                      <a:endParaRPr kumimoji="0" lang="ar-SA" sz="1600" b="1" u="none" strike="noStrike" cap="none" normalizeH="0" baseline="0" smtClean="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u="none" strike="noStrike" cap="none" normalizeH="0" baseline="0" smtClean="0">
                          <a:ln>
                            <a:noFill/>
                          </a:ln>
                          <a:effectLst/>
                        </a:rPr>
                        <a:t>(n=1506)</a:t>
                      </a:r>
                      <a:endParaRPr kumimoji="0" lang="ar-SA" sz="1600" b="1" u="none" strike="noStrike" cap="none" normalizeH="0" baseline="0" smtClean="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u="none" strike="noStrike" cap="none" normalizeH="0" baseline="0" smtClean="0">
                          <a:ln>
                            <a:noFill/>
                          </a:ln>
                          <a:effectLst/>
                        </a:rPr>
                        <a:t>M + F</a:t>
                      </a:r>
                      <a:endParaRPr kumimoji="0" lang="en-GB" sz="1600" b="1" i="0" u="none" strike="noStrike" cap="none" normalizeH="0" baseline="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smtClean="0">
                          <a:ln>
                            <a:noFill/>
                          </a:ln>
                          <a:effectLst/>
                        </a:rPr>
                        <a:t>Netzer et al</a:t>
                      </a:r>
                      <a:r>
                        <a:rPr kumimoji="0" lang="en-GB" sz="1600" b="1" u="none" strike="noStrike" cap="none" normalizeH="0" baseline="30000" smtClean="0">
                          <a:ln>
                            <a:noFill/>
                          </a:ln>
                          <a:effectLst/>
                        </a:rPr>
                        <a:t>1</a:t>
                      </a:r>
                      <a:endParaRPr kumimoji="0" lang="ar-SA" sz="1600" b="1" u="none" strike="noStrike" cap="none" normalizeH="0" baseline="0" smtClean="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u="none" strike="noStrike" cap="none" normalizeH="0" baseline="0" smtClean="0">
                          <a:ln>
                            <a:noFill/>
                          </a:ln>
                          <a:effectLst/>
                        </a:rPr>
                        <a:t>(n=744)</a:t>
                      </a:r>
                      <a:endParaRPr kumimoji="0" lang="ar-SA" sz="1600" b="1" u="none" strike="noStrike" cap="none" normalizeH="0" baseline="0" smtClean="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u="none" strike="noStrike" cap="none" normalizeH="0" baseline="0" smtClean="0">
                          <a:ln>
                            <a:noFill/>
                          </a:ln>
                          <a:effectLst/>
                        </a:rPr>
                        <a:t>M + F</a:t>
                      </a:r>
                      <a:endParaRPr kumimoji="0" lang="en-GB" sz="1600" b="1" i="0" u="none" strike="noStrike" cap="none" normalizeH="0" baseline="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Middle-aged Saudi Women</a:t>
                      </a:r>
                      <a:endParaRPr kumimoji="0" lang="ar-SA" sz="1600" b="1" u="none" strike="noStrike" cap="none" normalizeH="0" baseline="0" dirty="0" smtClean="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u="none" strike="noStrike" cap="none" normalizeH="0" baseline="0" dirty="0" smtClean="0">
                          <a:ln>
                            <a:noFill/>
                          </a:ln>
                          <a:effectLst/>
                        </a:rPr>
                        <a:t>(n=400)</a:t>
                      </a:r>
                      <a:endParaRPr kumimoji="0" lang="ar-SA" sz="1600" b="1" u="none" strike="noStrike" cap="none" normalizeH="0" baseline="0" dirty="0" smtClean="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u="none" strike="noStrike" cap="none" normalizeH="0" baseline="0" dirty="0" smtClean="0">
                          <a:ln>
                            <a:noFill/>
                          </a:ln>
                          <a:effectLst/>
                        </a:rPr>
                        <a:t>M</a:t>
                      </a:r>
                      <a:endParaRPr kumimoji="0" lang="en-GB" sz="1600" b="1" i="0" u="none" strike="noStrike" cap="none" normalizeH="0" baseline="0" dirty="0" smtClean="0">
                        <a:ln>
                          <a:noFill/>
                        </a:ln>
                        <a:solidFill>
                          <a:srgbClr val="002060"/>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Middle-aged Saudi Men</a:t>
                      </a:r>
                      <a:endParaRPr kumimoji="0" lang="ar-SA" sz="1600" b="1" u="none" strike="noStrike" cap="none" normalizeH="0" baseline="0" dirty="0" smtClean="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u="none" strike="noStrike" cap="none" normalizeH="0" baseline="0" dirty="0" smtClean="0">
                          <a:ln>
                            <a:noFill/>
                          </a:ln>
                          <a:effectLst/>
                        </a:rPr>
                        <a:t>(n=578)</a:t>
                      </a:r>
                      <a:endParaRPr kumimoji="0" lang="ar-SA" sz="1600" b="1" u="none" strike="noStrike" cap="none" normalizeH="0" baseline="0" dirty="0" smtClean="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u="none" strike="noStrike" cap="none" normalizeH="0" baseline="0" dirty="0" smtClean="0">
                          <a:ln>
                            <a:noFill/>
                          </a:ln>
                          <a:effectLst/>
                        </a:rPr>
                        <a:t>M</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1600" b="1" i="0" u="none" strike="noStrike" cap="none" normalizeH="0" baseline="0" dirty="0" smtClean="0">
                        <a:ln>
                          <a:noFill/>
                        </a:ln>
                        <a:solidFill>
                          <a:srgbClr val="002060"/>
                        </a:solidFill>
                        <a:effectLst>
                          <a:outerShdw blurRad="38100" dist="38100" dir="2700000" algn="tl">
                            <a:srgbClr val="010199"/>
                          </a:outerShdw>
                        </a:effectLst>
                        <a:latin typeface="Arial" charset="0"/>
                        <a:cs typeface="Arial" charset="0"/>
                      </a:endParaRPr>
                    </a:p>
                  </a:txBody>
                  <a:tcPr anchor="ctr" horzOverflow="overflow"/>
                </a:tc>
              </a:tr>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smtClean="0">
                          <a:ln>
                            <a:noFill/>
                          </a:ln>
                          <a:effectLst/>
                        </a:rPr>
                        <a:t>--</a:t>
                      </a:r>
                      <a:endParaRPr kumimoji="0" lang="en-GB" sz="1600" b="1" i="0" u="none" strike="noStrike" cap="none" normalizeH="0" baseline="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smtClean="0">
                          <a:ln>
                            <a:noFill/>
                          </a:ln>
                          <a:effectLst/>
                        </a:rPr>
                        <a:t>49</a:t>
                      </a:r>
                      <a:endParaRPr kumimoji="0" lang="en-GB" sz="1600" b="1" i="0" u="none" strike="noStrike" cap="none" normalizeH="0" baseline="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smtClean="0">
                          <a:ln>
                            <a:noFill/>
                          </a:ln>
                          <a:effectLst/>
                        </a:rPr>
                        <a:t>48.9 </a:t>
                      </a:r>
                      <a:r>
                        <a:rPr kumimoji="0" lang="en-GB" sz="1600" b="1" u="none" strike="noStrike" cap="none" normalizeH="0" baseline="0" smtClean="0">
                          <a:ln>
                            <a:noFill/>
                          </a:ln>
                          <a:effectLst/>
                          <a:sym typeface="Symbol" pitchFamily="18" charset="2"/>
                        </a:rPr>
                        <a:t></a:t>
                      </a:r>
                      <a:r>
                        <a:rPr kumimoji="0" lang="en-GB" sz="1600" b="1" u="none" strike="noStrike" cap="none" normalizeH="0" baseline="0" smtClean="0">
                          <a:ln>
                            <a:noFill/>
                          </a:ln>
                          <a:effectLst/>
                        </a:rPr>
                        <a:t> 17.5</a:t>
                      </a:r>
                      <a:endParaRPr kumimoji="0" lang="en-GB" sz="1600" b="1" i="0" u="none" strike="noStrike" cap="none" normalizeH="0" baseline="0" smtClean="0">
                        <a:ln>
                          <a:noFill/>
                        </a:ln>
                        <a:solidFill>
                          <a:srgbClr val="002060"/>
                        </a:solidFill>
                        <a:effectLst/>
                        <a:latin typeface="Arial" charset="0"/>
                        <a:cs typeface="Times New Roman" pitchFamily="18" charset="0"/>
                        <a:sym typeface="Symbol" pitchFamily="18" charset="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600" b="1" kern="1200" baseline="0" dirty="0" smtClean="0"/>
                        <a:t>43.74 ― 6.31</a:t>
                      </a:r>
                      <a:endParaRPr kumimoji="0" lang="en-GB" sz="1600" b="1" i="0" u="none" strike="noStrike" cap="none" normalizeH="0" baseline="0" dirty="0" smtClean="0">
                        <a:ln>
                          <a:noFill/>
                        </a:ln>
                        <a:solidFill>
                          <a:srgbClr val="002060"/>
                        </a:solidFill>
                        <a:effectLst/>
                        <a:latin typeface="Arial" charset="0"/>
                        <a:cs typeface="Times New Roman" pitchFamily="18" charset="0"/>
                        <a:sym typeface="Symbol" pitchFamily="18" charset="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44.6 </a:t>
                      </a:r>
                      <a:r>
                        <a:rPr kumimoji="0" lang="en-GB" sz="1600" b="1" u="none" strike="noStrike" cap="none" normalizeH="0" baseline="0" dirty="0" smtClean="0">
                          <a:ln>
                            <a:noFill/>
                          </a:ln>
                          <a:effectLst/>
                          <a:sym typeface="Symbol" pitchFamily="18" charset="2"/>
                        </a:rPr>
                        <a:t></a:t>
                      </a:r>
                      <a:r>
                        <a:rPr kumimoji="0" lang="en-GB" sz="1600" b="1" u="none" strike="noStrike" cap="none" normalizeH="0" baseline="0" dirty="0" smtClean="0">
                          <a:ln>
                            <a:noFill/>
                          </a:ln>
                          <a:effectLst/>
                        </a:rPr>
                        <a:t> 9.8</a:t>
                      </a:r>
                      <a:endParaRPr kumimoji="0" lang="en-GB" sz="1600" b="1" i="0" u="none" strike="noStrike" cap="none" normalizeH="0" baseline="0" dirty="0" smtClean="0">
                        <a:ln>
                          <a:noFill/>
                        </a:ln>
                        <a:solidFill>
                          <a:srgbClr val="002060"/>
                        </a:solidFill>
                        <a:effectLst/>
                        <a:latin typeface="Arial" charset="0"/>
                        <a:cs typeface="Times New Roman" pitchFamily="18" charset="0"/>
                        <a:sym typeface="Symbol" pitchFamily="18" charset="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Mean age </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r>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u="none" strike="noStrike" cap="none" normalizeH="0" baseline="0" smtClean="0">
                          <a:ln>
                            <a:noFill/>
                          </a:ln>
                          <a:solidFill>
                            <a:schemeClr val="bg1"/>
                          </a:solidFill>
                          <a:effectLst/>
                        </a:rPr>
                        <a:t>--</a:t>
                      </a:r>
                      <a:endParaRPr kumimoji="0" lang="en-GB" sz="2000" b="1" i="0" u="none" strike="noStrike" cap="none" normalizeH="0" baseline="0" smtClean="0">
                        <a:ln>
                          <a:noFill/>
                        </a:ln>
                        <a:solidFill>
                          <a:schemeClr val="bg1"/>
                        </a:solidFill>
                        <a:effectLst/>
                        <a:latin typeface="Arial" charset="0"/>
                        <a:cs typeface="Arial" charset="0"/>
                      </a:endParaRPr>
                    </a:p>
                  </a:txBody>
                  <a:tcPr anchor="ctr" horzOverflow="overflow">
                    <a:solidFill>
                      <a:schemeClr val="accent6">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u="none" strike="noStrike" cap="none" normalizeH="0" baseline="0" dirty="0" smtClean="0">
                          <a:ln>
                            <a:noFill/>
                          </a:ln>
                          <a:solidFill>
                            <a:schemeClr val="bg1"/>
                          </a:solidFill>
                          <a:effectLst/>
                        </a:rPr>
                        <a:t>59.0%</a:t>
                      </a:r>
                      <a:endParaRPr kumimoji="0" lang="en-GB" sz="2000" b="1" i="0" u="none" strike="noStrike" cap="none" normalizeH="0" baseline="0" dirty="0" smtClean="0">
                        <a:ln>
                          <a:noFill/>
                        </a:ln>
                        <a:solidFill>
                          <a:schemeClr val="bg1"/>
                        </a:solidFill>
                        <a:effectLst/>
                        <a:latin typeface="Arial" charset="0"/>
                        <a:cs typeface="Arial" charset="0"/>
                      </a:endParaRPr>
                    </a:p>
                  </a:txBody>
                  <a:tcPr anchor="ctr" horzOverflow="overflow">
                    <a:solidFill>
                      <a:schemeClr val="accent6">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u="none" strike="noStrike" cap="none" normalizeH="0" baseline="0" smtClean="0">
                          <a:ln>
                            <a:noFill/>
                          </a:ln>
                          <a:solidFill>
                            <a:schemeClr val="bg1"/>
                          </a:solidFill>
                          <a:effectLst/>
                        </a:rPr>
                        <a:t>52.2%</a:t>
                      </a:r>
                      <a:endParaRPr kumimoji="0" lang="en-GB" sz="2000" b="1" i="0" u="none" strike="noStrike" cap="none" normalizeH="0" baseline="0" smtClean="0">
                        <a:ln>
                          <a:noFill/>
                        </a:ln>
                        <a:solidFill>
                          <a:schemeClr val="bg1"/>
                        </a:solidFill>
                        <a:effectLst/>
                        <a:latin typeface="Arial" charset="0"/>
                        <a:cs typeface="Arial" charset="0"/>
                      </a:endParaRPr>
                    </a:p>
                  </a:txBody>
                  <a:tcPr anchor="ctr" horzOverflow="overflow">
                    <a:solidFill>
                      <a:schemeClr val="accent6">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kern="1200" baseline="0" dirty="0" smtClean="0">
                          <a:solidFill>
                            <a:schemeClr val="bg1"/>
                          </a:solidFill>
                        </a:rPr>
                        <a:t>40.8</a:t>
                      </a:r>
                      <a:endParaRPr kumimoji="0" lang="en-GB" sz="2000" b="1" i="0" u="none" strike="noStrike" cap="none" normalizeH="0" baseline="0" dirty="0" smtClean="0">
                        <a:ln>
                          <a:noFill/>
                        </a:ln>
                        <a:solidFill>
                          <a:schemeClr val="bg1"/>
                        </a:solidFill>
                        <a:effectLst/>
                        <a:latin typeface="Arial" charset="0"/>
                        <a:cs typeface="Arial" charset="0"/>
                      </a:endParaRPr>
                    </a:p>
                  </a:txBody>
                  <a:tcPr anchor="ctr" horzOverflow="overflow">
                    <a:solidFill>
                      <a:schemeClr val="accent6">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u="none" strike="noStrike" cap="none" normalizeH="0" baseline="0" dirty="0" smtClean="0">
                          <a:ln>
                            <a:noFill/>
                          </a:ln>
                          <a:solidFill>
                            <a:schemeClr val="bg1"/>
                          </a:solidFill>
                          <a:effectLst/>
                        </a:rPr>
                        <a:t>52.3%</a:t>
                      </a:r>
                      <a:endParaRPr kumimoji="0" lang="en-GB" sz="2000" b="1" i="0" u="none" strike="noStrike" cap="none" normalizeH="0" baseline="0" dirty="0" smtClean="0">
                        <a:ln>
                          <a:noFill/>
                        </a:ln>
                        <a:solidFill>
                          <a:schemeClr val="bg1"/>
                        </a:solidFill>
                        <a:effectLst/>
                        <a:latin typeface="Arial" charset="0"/>
                        <a:cs typeface="Arial" charset="0"/>
                      </a:endParaRPr>
                    </a:p>
                  </a:txBody>
                  <a:tcPr anchor="ctr" horzOverflow="overflow">
                    <a:solidFill>
                      <a:schemeClr val="accent6">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u="none" strike="noStrike" cap="none" normalizeH="0" baseline="0" dirty="0" smtClean="0">
                          <a:ln>
                            <a:noFill/>
                          </a:ln>
                          <a:solidFill>
                            <a:schemeClr val="bg1"/>
                          </a:solidFill>
                          <a:effectLst/>
                        </a:rPr>
                        <a:t>Snoring</a:t>
                      </a:r>
                      <a:endParaRPr kumimoji="0" lang="en-GB" sz="2000" b="1" i="0" u="none" strike="noStrike" cap="none" normalizeH="0" baseline="0" dirty="0" smtClean="0">
                        <a:ln>
                          <a:noFill/>
                        </a:ln>
                        <a:solidFill>
                          <a:schemeClr val="bg1"/>
                        </a:solidFill>
                        <a:effectLst/>
                        <a:latin typeface="Arial" charset="0"/>
                        <a:cs typeface="Arial" charset="0"/>
                      </a:endParaRPr>
                    </a:p>
                  </a:txBody>
                  <a:tcPr anchor="ctr" horzOverflow="overflow">
                    <a:solidFill>
                      <a:schemeClr val="accent6">
                        <a:lumMod val="75000"/>
                      </a:schemeClr>
                    </a:solidFill>
                  </a:tcPr>
                </a:tc>
              </a:tr>
              <a:tr h="1003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26.0%</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smtClean="0">
                          <a:ln>
                            <a:noFill/>
                          </a:ln>
                          <a:effectLst/>
                        </a:rPr>
                        <a:t>38.8%</a:t>
                      </a:r>
                      <a:endParaRPr kumimoji="0" lang="en-GB" sz="1600" b="1" i="0" u="none" strike="noStrike" cap="none" normalizeH="0" baseline="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9.5%</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19.3%</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Day time fatigue &gt;3 time a week</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r>
              <a:tr h="433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smtClean="0">
                          <a:ln>
                            <a:noFill/>
                          </a:ln>
                          <a:effectLst/>
                        </a:rPr>
                        <a:t>-- </a:t>
                      </a:r>
                      <a:endParaRPr kumimoji="0" lang="en-GB" sz="1600" b="1" i="0" u="none" strike="noStrike" cap="none" normalizeH="0" baseline="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32.0%</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smtClean="0">
                          <a:ln>
                            <a:noFill/>
                          </a:ln>
                          <a:effectLst/>
                        </a:rPr>
                        <a:t>19.9%</a:t>
                      </a:r>
                      <a:endParaRPr kumimoji="0" lang="en-GB" sz="1600" b="1" i="0" u="none" strike="noStrike" cap="none" normalizeH="0" baseline="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29.6%</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Drowsy driving</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r>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smtClean="0">
                          <a:ln>
                            <a:noFill/>
                          </a:ln>
                          <a:effectLst/>
                        </a:rPr>
                        <a:t>53%</a:t>
                      </a:r>
                      <a:endParaRPr kumimoji="0" lang="en-GB" sz="1600" b="1" i="0" u="none" strike="noStrike" cap="none" normalizeH="0" baseline="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29.0%</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26.0%</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24.0%</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18.0%</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HTN (known)</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tc>
              </a:tr>
              <a:tr h="719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u="none" strike="noStrike" cap="none" normalizeH="0" baseline="0" smtClean="0">
                          <a:ln>
                            <a:noFill/>
                          </a:ln>
                          <a:solidFill>
                            <a:schemeClr val="bg1"/>
                          </a:solidFill>
                          <a:effectLst/>
                        </a:rPr>
                        <a:t>44.4%</a:t>
                      </a:r>
                      <a:endParaRPr kumimoji="0" lang="en-GB" sz="2000" b="1" i="0" u="none" strike="noStrike" cap="none" normalizeH="0" baseline="0" smtClean="0">
                        <a:ln>
                          <a:noFill/>
                        </a:ln>
                        <a:solidFill>
                          <a:schemeClr val="bg1"/>
                        </a:solidFill>
                        <a:effectLst/>
                        <a:latin typeface="Arial" charset="0"/>
                        <a:cs typeface="Arial" charset="0"/>
                      </a:endParaRPr>
                    </a:p>
                  </a:txBody>
                  <a:tcPr anchor="ctr" horzOverflow="overflow">
                    <a:solidFill>
                      <a:schemeClr val="accent6">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u="none" strike="noStrike" cap="none" normalizeH="0" baseline="0" smtClean="0">
                          <a:ln>
                            <a:noFill/>
                          </a:ln>
                          <a:solidFill>
                            <a:schemeClr val="bg1"/>
                          </a:solidFill>
                          <a:effectLst/>
                        </a:rPr>
                        <a:t>Males 31%</a:t>
                      </a:r>
                      <a:endParaRPr kumimoji="0" lang="ar-SA" sz="2000" b="1" u="none" strike="noStrike" cap="none" normalizeH="0" baseline="0" smtClean="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u="none" strike="noStrike" cap="none" normalizeH="0" baseline="0" smtClean="0">
                          <a:ln>
                            <a:noFill/>
                          </a:ln>
                          <a:solidFill>
                            <a:schemeClr val="bg1"/>
                          </a:solidFill>
                          <a:effectLst/>
                        </a:rPr>
                        <a:t>Females 21%</a:t>
                      </a:r>
                      <a:endParaRPr kumimoji="0" lang="en-GB" sz="2000" b="1" i="0" u="none" strike="noStrike" cap="none" normalizeH="0" baseline="0" smtClean="0">
                        <a:ln>
                          <a:noFill/>
                        </a:ln>
                        <a:solidFill>
                          <a:schemeClr val="bg1"/>
                        </a:solidFill>
                        <a:effectLst/>
                        <a:latin typeface="Arial" charset="0"/>
                        <a:cs typeface="Arial" charset="0"/>
                      </a:endParaRPr>
                    </a:p>
                  </a:txBody>
                  <a:tcPr anchor="ctr" horzOverflow="overflow">
                    <a:solidFill>
                      <a:schemeClr val="accent6">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u="none" strike="noStrike" cap="none" normalizeH="0" baseline="0" smtClean="0">
                          <a:ln>
                            <a:noFill/>
                          </a:ln>
                          <a:solidFill>
                            <a:schemeClr val="bg1"/>
                          </a:solidFill>
                          <a:effectLst/>
                        </a:rPr>
                        <a:t>37%</a:t>
                      </a:r>
                      <a:endParaRPr kumimoji="0" lang="en-GB" sz="2000" b="1" i="0" u="none" strike="noStrike" cap="none" normalizeH="0" baseline="0" smtClean="0">
                        <a:ln>
                          <a:noFill/>
                        </a:ln>
                        <a:solidFill>
                          <a:schemeClr val="bg1"/>
                        </a:solidFill>
                        <a:effectLst/>
                        <a:latin typeface="Arial" charset="0"/>
                        <a:cs typeface="Arial" charset="0"/>
                      </a:endParaRPr>
                    </a:p>
                  </a:txBody>
                  <a:tcPr anchor="ctr" horzOverflow="overflow">
                    <a:solidFill>
                      <a:schemeClr val="accent6">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kern="1200" baseline="0" dirty="0" smtClean="0">
                          <a:solidFill>
                            <a:schemeClr val="bg1"/>
                          </a:solidFill>
                        </a:rPr>
                        <a:t>39.0</a:t>
                      </a:r>
                      <a:endParaRPr kumimoji="0" lang="en-GB" sz="2000" b="1" i="0" u="none" strike="noStrike" cap="none" normalizeH="0" baseline="0" dirty="0" smtClean="0">
                        <a:ln>
                          <a:noFill/>
                        </a:ln>
                        <a:solidFill>
                          <a:schemeClr val="bg1"/>
                        </a:solidFill>
                        <a:effectLst/>
                        <a:latin typeface="Arial" charset="0"/>
                        <a:cs typeface="Arial" charset="0"/>
                      </a:endParaRPr>
                    </a:p>
                  </a:txBody>
                  <a:tcPr anchor="ctr" horzOverflow="overflow">
                    <a:solidFill>
                      <a:schemeClr val="accent6">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u="none" strike="noStrike" cap="none" normalizeH="0" baseline="0" dirty="0" smtClean="0">
                          <a:ln>
                            <a:noFill/>
                          </a:ln>
                          <a:solidFill>
                            <a:schemeClr val="bg1"/>
                          </a:solidFill>
                          <a:effectLst/>
                        </a:rPr>
                        <a:t>32.8%</a:t>
                      </a:r>
                      <a:endParaRPr kumimoji="0" lang="en-GB" sz="2000" b="1" i="0" u="none" strike="noStrike" cap="none" normalizeH="0" baseline="0" dirty="0" smtClean="0">
                        <a:ln>
                          <a:noFill/>
                        </a:ln>
                        <a:solidFill>
                          <a:schemeClr val="bg1"/>
                        </a:solidFill>
                        <a:effectLst/>
                        <a:latin typeface="Arial" charset="0"/>
                        <a:cs typeface="Arial" charset="0"/>
                      </a:endParaRPr>
                    </a:p>
                  </a:txBody>
                  <a:tcPr anchor="ctr" horzOverflow="overflow">
                    <a:solidFill>
                      <a:schemeClr val="accent6">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u="none" strike="noStrike" cap="none" normalizeH="0" baseline="0" dirty="0" smtClean="0">
                          <a:ln>
                            <a:noFill/>
                          </a:ln>
                          <a:solidFill>
                            <a:schemeClr val="bg1"/>
                          </a:solidFill>
                          <a:effectLst/>
                        </a:rPr>
                        <a:t>High risk</a:t>
                      </a:r>
                      <a:endParaRPr kumimoji="0" lang="en-GB" sz="2000" b="1" i="0" u="none" strike="noStrike" cap="none" normalizeH="0" baseline="0" dirty="0" smtClean="0">
                        <a:ln>
                          <a:noFill/>
                        </a:ln>
                        <a:solidFill>
                          <a:schemeClr val="bg1"/>
                        </a:solidFill>
                        <a:effectLst/>
                        <a:latin typeface="Arial" charset="0"/>
                        <a:cs typeface="Arial" charset="0"/>
                      </a:endParaRPr>
                    </a:p>
                  </a:txBody>
                  <a:tcPr anchor="ctr" horzOverflow="overflow">
                    <a:solidFill>
                      <a:schemeClr val="accent6">
                        <a:lumMod val="75000"/>
                      </a:schemeClr>
                    </a:solidFill>
                  </a:tcPr>
                </a:tc>
              </a:tr>
            </a:tbl>
          </a:graphicData>
        </a:graphic>
      </p:graphicFrame>
      <p:sp>
        <p:nvSpPr>
          <p:cNvPr id="127208" name="Text Box 232"/>
          <p:cNvSpPr txBox="1">
            <a:spLocks noChangeArrowheads="1"/>
          </p:cNvSpPr>
          <p:nvPr/>
        </p:nvSpPr>
        <p:spPr bwMode="auto">
          <a:xfrm>
            <a:off x="755576" y="670719"/>
            <a:ext cx="7772400" cy="579438"/>
          </a:xfrm>
          <a:prstGeom prst="rect">
            <a:avLst/>
          </a:prstGeom>
          <a:noFill/>
          <a:ln w="9525">
            <a:noFill/>
            <a:miter lim="800000"/>
            <a:headEnd/>
            <a:tailEnd/>
          </a:ln>
          <a:effectLst/>
        </p:spPr>
        <p:txBody>
          <a:bodyPr>
            <a:spAutoFit/>
          </a:bodyPr>
          <a:lstStyle/>
          <a:p>
            <a:pPr>
              <a:spcBef>
                <a:spcPct val="50000"/>
              </a:spcBef>
              <a:defRPr/>
            </a:pPr>
            <a:r>
              <a:rPr lang="en-US" sz="3200" b="1" dirty="0">
                <a:solidFill>
                  <a:schemeClr val="bg1"/>
                </a:solidFill>
                <a:effectLst/>
                <a:latin typeface="Garamond" pitchFamily="18" charset="0"/>
              </a:rPr>
              <a:t>Prevalence in a Saudi Sample</a:t>
            </a:r>
          </a:p>
        </p:txBody>
      </p:sp>
      <p:sp>
        <p:nvSpPr>
          <p:cNvPr id="67638" name="Text Box 233"/>
          <p:cNvSpPr txBox="1">
            <a:spLocks noChangeArrowheads="1"/>
          </p:cNvSpPr>
          <p:nvPr/>
        </p:nvSpPr>
        <p:spPr bwMode="auto">
          <a:xfrm>
            <a:off x="5292080" y="6304002"/>
            <a:ext cx="4248472" cy="553998"/>
          </a:xfrm>
          <a:prstGeom prst="rect">
            <a:avLst/>
          </a:prstGeom>
          <a:noFill/>
          <a:ln w="9525">
            <a:noFill/>
            <a:miter lim="800000"/>
            <a:headEnd/>
            <a:tailEnd/>
          </a:ln>
        </p:spPr>
        <p:txBody>
          <a:bodyPr wrap="square">
            <a:spAutoFit/>
          </a:bodyPr>
          <a:lstStyle/>
          <a:p>
            <a:pPr algn="l" rtl="0">
              <a:spcBef>
                <a:spcPct val="50000"/>
              </a:spcBef>
            </a:pPr>
            <a:r>
              <a:rPr lang="en-US" sz="1200" i="1" dirty="0" smtClean="0">
                <a:solidFill>
                  <a:srgbClr val="FF0000"/>
                </a:solidFill>
              </a:rPr>
              <a:t>1. BaHammam </a:t>
            </a:r>
            <a:r>
              <a:rPr lang="en-US" sz="1200" i="1" dirty="0">
                <a:solidFill>
                  <a:srgbClr val="FF0000"/>
                </a:solidFill>
              </a:rPr>
              <a:t>et al. </a:t>
            </a:r>
            <a:r>
              <a:rPr lang="nn-NO" sz="1200" i="1" dirty="0">
                <a:solidFill>
                  <a:srgbClr val="FF0000"/>
                </a:solidFill>
              </a:rPr>
              <a:t>Saudi Med J 2008; 29: </a:t>
            </a:r>
            <a:r>
              <a:rPr lang="nn-NO" sz="1200" i="1" dirty="0" smtClean="0">
                <a:solidFill>
                  <a:srgbClr val="FF0000"/>
                </a:solidFill>
              </a:rPr>
              <a:t>423-426</a:t>
            </a:r>
          </a:p>
          <a:p>
            <a:pPr algn="l" rtl="0">
              <a:spcBef>
                <a:spcPct val="50000"/>
              </a:spcBef>
            </a:pPr>
            <a:r>
              <a:rPr lang="nn-NO" sz="1200" i="1" dirty="0" smtClean="0">
                <a:solidFill>
                  <a:srgbClr val="FF0000"/>
                </a:solidFill>
              </a:rPr>
              <a:t>2. BaHammam et al. </a:t>
            </a:r>
            <a:r>
              <a:rPr lang="nn-NO" sz="1200" i="1" dirty="0">
                <a:solidFill>
                  <a:srgbClr val="FF0000"/>
                </a:solidFill>
              </a:rPr>
              <a:t>Saudi Med J 2009; </a:t>
            </a:r>
            <a:r>
              <a:rPr lang="nn-NO" sz="1200" i="1" dirty="0" smtClean="0">
                <a:solidFill>
                  <a:srgbClr val="FF0000"/>
                </a:solidFill>
              </a:rPr>
              <a:t>30: 1572-76</a:t>
            </a:r>
            <a:endParaRPr lang="en-US" sz="1200" i="1" dirty="0">
              <a:solidFill>
                <a:srgbClr val="FF0000"/>
              </a:solidFill>
            </a:endParaRPr>
          </a:p>
        </p:txBody>
      </p:sp>
      <p:sp>
        <p:nvSpPr>
          <p:cNvPr id="2" name="Slide Number Placeholder 1"/>
          <p:cNvSpPr>
            <a:spLocks noGrp="1"/>
          </p:cNvSpPr>
          <p:nvPr>
            <p:ph type="sldNum" sz="quarter" idx="12"/>
          </p:nvPr>
        </p:nvSpPr>
        <p:spPr/>
        <p:txBody>
          <a:bodyPr/>
          <a:lstStyle/>
          <a:p>
            <a:fld id="{80EA325C-93E3-49B9-9635-C99EDF9CBB06}" type="slidenum">
              <a:rPr lang="en-US" smtClean="0"/>
              <a:pPr/>
              <a:t>16</a:t>
            </a:fld>
            <a:endParaRPr lang="en-US"/>
          </a:p>
        </p:txBody>
      </p:sp>
    </p:spTree>
    <p:extLst>
      <p:ext uri="{BB962C8B-B14F-4D97-AF65-F5344CB8AC3E}">
        <p14:creationId xmlns:p14="http://schemas.microsoft.com/office/powerpoint/2010/main" val="1565450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34" y="1785926"/>
            <a:ext cx="4419600" cy="954107"/>
          </a:xfrm>
          <a:prstGeom prst="rect">
            <a:avLst/>
          </a:prstGeom>
        </p:spPr>
        <p:txBody>
          <a:bodyPr wrap="square">
            <a:spAutoFit/>
          </a:bodyPr>
          <a:lstStyle/>
          <a:p>
            <a:r>
              <a:rPr lang="en-US" sz="2800" dirty="0" smtClean="0">
                <a:solidFill>
                  <a:schemeClr val="tx2"/>
                </a:solidFill>
                <a:latin typeface="Arial" pitchFamily="34" charset="0"/>
                <a:cs typeface="Arial" pitchFamily="34" charset="0"/>
              </a:rPr>
              <a:t>Otherwise snore and this will happen to you</a:t>
            </a:r>
            <a:r>
              <a:rPr lang="en-US" sz="2800" dirty="0" smtClean="0">
                <a:solidFill>
                  <a:schemeClr val="tx2"/>
                </a:solidFill>
                <a:latin typeface="Arial" pitchFamily="34" charset="0"/>
                <a:cs typeface="Arial" pitchFamily="34" charset="0"/>
                <a:sym typeface="Wingdings" pitchFamily="2" charset="2"/>
              </a:rPr>
              <a:t>….</a:t>
            </a:r>
            <a:endParaRPr lang="en-US" sz="2800" dirty="0">
              <a:solidFill>
                <a:schemeClr val="tx2"/>
              </a:solidFill>
              <a:latin typeface="Arial" pitchFamily="34" charset="0"/>
              <a:cs typeface="Arial" pitchFamily="34" charset="0"/>
            </a:endParaRPr>
          </a:p>
        </p:txBody>
      </p:sp>
      <p:pic>
        <p:nvPicPr>
          <p:cNvPr id="4" name="Picture 2" descr="C:\Users\helina\Desktop\snoring.jpg"/>
          <p:cNvPicPr>
            <a:picLocks noChangeAspect="1" noChangeArrowheads="1"/>
          </p:cNvPicPr>
          <p:nvPr/>
        </p:nvPicPr>
        <p:blipFill>
          <a:blip r:embed="rId2" cstate="print"/>
          <a:srcRect t="6334" b="6334"/>
          <a:stretch>
            <a:fillRect/>
          </a:stretch>
        </p:blipFill>
        <p:spPr bwMode="auto">
          <a:xfrm>
            <a:off x="4643438" y="1882789"/>
            <a:ext cx="4081099" cy="3475037"/>
          </a:xfrm>
          <a:prstGeom prst="rect">
            <a:avLst/>
          </a:prstGeom>
          <a:noFill/>
          <a:ln w="9525">
            <a:noFill/>
            <a:miter lim="800000"/>
            <a:headEnd/>
            <a:tailEnd/>
          </a:ln>
        </p:spPr>
      </p:pic>
      <p:sp>
        <p:nvSpPr>
          <p:cNvPr id="5" name="Rectangle 4"/>
          <p:cNvSpPr/>
          <p:nvPr/>
        </p:nvSpPr>
        <p:spPr>
          <a:xfrm>
            <a:off x="933449" y="3548722"/>
            <a:ext cx="3352799" cy="523220"/>
          </a:xfrm>
          <a:prstGeom prst="rect">
            <a:avLst/>
          </a:prstGeom>
        </p:spPr>
        <p:txBody>
          <a:bodyPr wrap="square">
            <a:spAutoFit/>
          </a:bodyPr>
          <a:lstStyle/>
          <a:p>
            <a:r>
              <a:rPr lang="en-US" sz="2800" i="1" dirty="0" smtClean="0">
                <a:solidFill>
                  <a:srgbClr val="FF0000"/>
                </a:solidFill>
              </a:rPr>
              <a:t>Or sleep alone….</a:t>
            </a:r>
            <a:endParaRPr lang="en-US" sz="2800" dirty="0" smtClean="0">
              <a:solidFill>
                <a:srgbClr val="FF0000"/>
              </a:solidFill>
            </a:endParaRPr>
          </a:p>
        </p:txBody>
      </p:sp>
      <p:sp>
        <p:nvSpPr>
          <p:cNvPr id="7" name="Rectangle 6"/>
          <p:cNvSpPr/>
          <p:nvPr/>
        </p:nvSpPr>
        <p:spPr>
          <a:xfrm>
            <a:off x="5929322" y="5478677"/>
            <a:ext cx="1905000" cy="307777"/>
          </a:xfrm>
          <a:prstGeom prst="rect">
            <a:avLst/>
          </a:prstGeom>
        </p:spPr>
        <p:txBody>
          <a:bodyPr wrap="square">
            <a:spAutoFit/>
          </a:bodyPr>
          <a:lstStyle/>
          <a:p>
            <a:r>
              <a:rPr lang="en-US" sz="1400" dirty="0" smtClean="0">
                <a:latin typeface="Constantia" pitchFamily="18" charset="0"/>
              </a:rPr>
              <a:t>www.corbett.com.au</a:t>
            </a:r>
            <a:endParaRPr lang="en-US" sz="1400" dirty="0"/>
          </a:p>
        </p:txBody>
      </p:sp>
      <p:sp>
        <p:nvSpPr>
          <p:cNvPr id="2" name="Slide Number Placeholder 1"/>
          <p:cNvSpPr>
            <a:spLocks noGrp="1"/>
          </p:cNvSpPr>
          <p:nvPr>
            <p:ph type="sldNum" sz="quarter" idx="12"/>
          </p:nvPr>
        </p:nvSpPr>
        <p:spPr/>
        <p:txBody>
          <a:bodyPr/>
          <a:lstStyle/>
          <a:p>
            <a:fld id="{80EA325C-93E3-49B9-9635-C99EDF9CBB06}" type="slidenum">
              <a:rPr lang="en-US" smtClean="0"/>
              <a:pPr/>
              <a:t>17</a:t>
            </a:fld>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Application Data\Microsoft\Media Catalog\Downloaded Clips\cl54\j0211232.wmf"/>
          <p:cNvPicPr>
            <a:picLocks noChangeAspect="1" noChangeArrowheads="1"/>
          </p:cNvPicPr>
          <p:nvPr/>
        </p:nvPicPr>
        <p:blipFill>
          <a:blip r:embed="rId2" cstate="print"/>
          <a:stretch>
            <a:fillRect/>
          </a:stretch>
        </p:blipFill>
        <p:spPr>
          <a:xfrm>
            <a:off x="5084607" y="2581276"/>
            <a:ext cx="3630797" cy="3419492"/>
          </a:xfrm>
          <a:prstGeom prst="rect">
            <a:avLst/>
          </a:prstGeom>
          <a:noFill/>
        </p:spPr>
      </p:pic>
      <p:sp>
        <p:nvSpPr>
          <p:cNvPr id="6" name="Rectangle 5"/>
          <p:cNvSpPr/>
          <p:nvPr/>
        </p:nvSpPr>
        <p:spPr>
          <a:xfrm>
            <a:off x="336289" y="2214554"/>
            <a:ext cx="5521595" cy="523220"/>
          </a:xfrm>
          <a:prstGeom prst="rect">
            <a:avLst/>
          </a:prstGeom>
        </p:spPr>
        <p:txBody>
          <a:bodyPr wrap="square">
            <a:spAutoFit/>
          </a:bodyPr>
          <a:lstStyle/>
          <a:p>
            <a:pPr marL="450850" indent="-450850">
              <a:buClr>
                <a:schemeClr val="accent1">
                  <a:lumMod val="50000"/>
                </a:schemeClr>
              </a:buClr>
              <a:buSzPct val="85000"/>
              <a:buFont typeface="+mj-lt"/>
              <a:buAutoNum type="arabicPeriod" startAt="2"/>
            </a:pPr>
            <a:r>
              <a:rPr lang="en-US" sz="2800" b="1" dirty="0" smtClean="0">
                <a:solidFill>
                  <a:schemeClr val="tx2"/>
                </a:solidFill>
                <a:latin typeface="Arial" pitchFamily="34" charset="0"/>
                <a:cs typeface="Arial" pitchFamily="34" charset="0"/>
              </a:rPr>
              <a:t>Daytime Sleepiness</a:t>
            </a:r>
          </a:p>
        </p:txBody>
      </p:sp>
      <p:sp>
        <p:nvSpPr>
          <p:cNvPr id="7" name="Rectangle 6"/>
          <p:cNvSpPr/>
          <p:nvPr/>
        </p:nvSpPr>
        <p:spPr>
          <a:xfrm>
            <a:off x="214282" y="3126304"/>
            <a:ext cx="5429256" cy="3231654"/>
          </a:xfrm>
          <a:prstGeom prst="rect">
            <a:avLst/>
          </a:prstGeom>
        </p:spPr>
        <p:txBody>
          <a:bodyPr wrap="square">
            <a:spAutoFit/>
          </a:bodyPr>
          <a:lstStyle/>
          <a:p>
            <a:pPr marL="804863" lvl="1" indent="-347663">
              <a:buFont typeface="Arial" pitchFamily="34" charset="0"/>
              <a:buChar char="•"/>
            </a:pPr>
            <a:r>
              <a:rPr lang="en-US" sz="2800" dirty="0" smtClean="0">
                <a:latin typeface="Arial" pitchFamily="34" charset="0"/>
                <a:cs typeface="Arial" pitchFamily="34" charset="0"/>
              </a:rPr>
              <a:t>Differential diagnosis includes</a:t>
            </a:r>
            <a:r>
              <a:rPr lang="en-US" sz="2800" b="1" dirty="0" smtClean="0">
                <a:latin typeface="Arial" pitchFamily="34" charset="0"/>
                <a:cs typeface="Arial" pitchFamily="34" charset="0"/>
              </a:rPr>
              <a:t>:</a:t>
            </a:r>
          </a:p>
          <a:p>
            <a:pPr marL="514350" indent="-514350"/>
            <a:endParaRPr lang="en-US" sz="2000" b="1" dirty="0" smtClean="0">
              <a:solidFill>
                <a:srgbClr val="FF0000"/>
              </a:solidFill>
              <a:latin typeface="Arial" pitchFamily="34" charset="0"/>
              <a:cs typeface="Arial" pitchFamily="34" charset="0"/>
            </a:endParaRPr>
          </a:p>
          <a:p>
            <a:pPr marL="1160463" lvl="2" indent="-246063">
              <a:buFont typeface="Wingdings" pitchFamily="2" charset="2"/>
              <a:buChar char="§"/>
            </a:pPr>
            <a:r>
              <a:rPr lang="en-US" sz="2400" dirty="0" smtClean="0">
                <a:solidFill>
                  <a:srgbClr val="0000CC"/>
                </a:solidFill>
                <a:latin typeface="Arial" pitchFamily="34" charset="0"/>
                <a:cs typeface="Arial" pitchFamily="34" charset="0"/>
              </a:rPr>
              <a:t>Insufficient Sleep</a:t>
            </a:r>
          </a:p>
          <a:p>
            <a:pPr marL="971550" lvl="1" indent="-514350"/>
            <a:endParaRPr lang="en-US" sz="1400" dirty="0" smtClean="0">
              <a:solidFill>
                <a:srgbClr val="0000CC"/>
              </a:solidFill>
              <a:latin typeface="Arial" pitchFamily="34" charset="0"/>
              <a:cs typeface="Arial" pitchFamily="34" charset="0"/>
            </a:endParaRPr>
          </a:p>
          <a:p>
            <a:pPr marL="1160463" lvl="2" indent="-246063">
              <a:buFont typeface="Wingdings" pitchFamily="2" charset="2"/>
              <a:buChar char="§"/>
            </a:pPr>
            <a:r>
              <a:rPr lang="en-US" sz="2400" dirty="0" smtClean="0">
                <a:solidFill>
                  <a:srgbClr val="0000CC"/>
                </a:solidFill>
                <a:latin typeface="Arial" pitchFamily="34" charset="0"/>
                <a:cs typeface="Arial" pitchFamily="34" charset="0"/>
              </a:rPr>
              <a:t>Medical and psychological disorders</a:t>
            </a:r>
          </a:p>
          <a:p>
            <a:pPr marL="971550" lvl="1" indent="-514350">
              <a:buFont typeface="Wingdings" pitchFamily="2" charset="2"/>
              <a:buChar char="§"/>
            </a:pPr>
            <a:endParaRPr lang="en-US" sz="1400" dirty="0" smtClean="0">
              <a:solidFill>
                <a:srgbClr val="0000CC"/>
              </a:solidFill>
              <a:latin typeface="Arial" pitchFamily="34" charset="0"/>
              <a:cs typeface="Arial" pitchFamily="34" charset="0"/>
            </a:endParaRPr>
          </a:p>
          <a:p>
            <a:pPr marL="1160463" lvl="2" indent="-246063">
              <a:buFont typeface="Wingdings" pitchFamily="2" charset="2"/>
              <a:buChar char="§"/>
            </a:pPr>
            <a:r>
              <a:rPr lang="en-US" sz="2400" dirty="0" smtClean="0">
                <a:solidFill>
                  <a:srgbClr val="0000CC"/>
                </a:solidFill>
                <a:latin typeface="Arial" pitchFamily="34" charset="0"/>
                <a:cs typeface="Arial" pitchFamily="34" charset="0"/>
              </a:rPr>
              <a:t>Medications</a:t>
            </a:r>
          </a:p>
        </p:txBody>
      </p:sp>
      <p:sp>
        <p:nvSpPr>
          <p:cNvPr id="9" name="Rectangle 8"/>
          <p:cNvSpPr/>
          <p:nvPr/>
        </p:nvSpPr>
        <p:spPr>
          <a:xfrm>
            <a:off x="500035" y="782405"/>
            <a:ext cx="5643602" cy="646331"/>
          </a:xfrm>
          <a:prstGeom prst="rect">
            <a:avLst/>
          </a:prstGeom>
        </p:spPr>
        <p:txBody>
          <a:bodyPr wrap="square">
            <a:spAutoFit/>
          </a:bodyPr>
          <a:lstStyle/>
          <a:p>
            <a:pPr algn="ctr"/>
            <a:r>
              <a:rPr lang="en-US" sz="3600" b="1" dirty="0" smtClean="0">
                <a:solidFill>
                  <a:schemeClr val="bg1"/>
                </a:solidFill>
                <a:effectLst>
                  <a:outerShdw blurRad="38100" dist="38100" dir="2700000" algn="tl">
                    <a:srgbClr val="000000">
                      <a:alpha val="43137"/>
                    </a:srgbClr>
                  </a:outerShdw>
                </a:effectLst>
                <a:latin typeface="Garamond" pitchFamily="18" charset="0"/>
                <a:ea typeface="+mj-ea"/>
                <a:cs typeface="+mj-cs"/>
              </a:rPr>
              <a:t>Clinical Features of OSA </a:t>
            </a:r>
            <a:endParaRPr lang="en-US" sz="3600" b="1" dirty="0">
              <a:solidFill>
                <a:schemeClr val="bg1"/>
              </a:solidFill>
              <a:effectLst>
                <a:outerShdw blurRad="38100" dist="38100" dir="2700000" algn="tl">
                  <a:srgbClr val="000000">
                    <a:alpha val="43137"/>
                  </a:srgbClr>
                </a:outerShdw>
              </a:effectLst>
              <a:latin typeface="Garamond" pitchFamily="18" charset="0"/>
              <a:ea typeface="+mj-ea"/>
              <a:cs typeface="+mj-cs"/>
            </a:endParaRPr>
          </a:p>
        </p:txBody>
      </p:sp>
      <p:sp>
        <p:nvSpPr>
          <p:cNvPr id="2" name="Slide Number Placeholder 1"/>
          <p:cNvSpPr>
            <a:spLocks noGrp="1"/>
          </p:cNvSpPr>
          <p:nvPr>
            <p:ph type="sldNum" sz="quarter" idx="12"/>
          </p:nvPr>
        </p:nvSpPr>
        <p:spPr/>
        <p:txBody>
          <a:bodyPr/>
          <a:lstStyle/>
          <a:p>
            <a:fld id="{80EA325C-93E3-49B9-9635-C99EDF9CBB06}" type="slidenum">
              <a:rPr lang="en-US" smtClean="0"/>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504825" y="742936"/>
            <a:ext cx="6353191" cy="685800"/>
          </a:xfrm>
        </p:spPr>
        <p:txBody>
          <a:bodyPr>
            <a:normAutofit/>
          </a:bodyPr>
          <a:lstStyle/>
          <a:p>
            <a:pPr algn="ctr" rtl="0"/>
            <a:r>
              <a:rPr lang="en-US" sz="3600" b="1" i="0" dirty="0" smtClean="0"/>
              <a:t>Screening </a:t>
            </a:r>
            <a:r>
              <a:rPr lang="en-US" sz="3600" dirty="0" smtClean="0"/>
              <a:t>Daytime</a:t>
            </a:r>
            <a:r>
              <a:rPr lang="en-US" sz="3600" b="1" i="0" dirty="0" smtClean="0"/>
              <a:t> Sleepiness</a:t>
            </a:r>
            <a:endParaRPr lang="en-US" sz="3600" b="1" dirty="0"/>
          </a:p>
        </p:txBody>
      </p:sp>
      <p:grpSp>
        <p:nvGrpSpPr>
          <p:cNvPr id="9" name="Group 8"/>
          <p:cNvGrpSpPr/>
          <p:nvPr/>
        </p:nvGrpSpPr>
        <p:grpSpPr>
          <a:xfrm>
            <a:off x="1360862" y="1714488"/>
            <a:ext cx="5429288" cy="5000660"/>
            <a:chOff x="1360862" y="1714488"/>
            <a:chExt cx="5429288" cy="5000660"/>
          </a:xfrm>
        </p:grpSpPr>
        <p:grpSp>
          <p:nvGrpSpPr>
            <p:cNvPr id="10" name="Group 9"/>
            <p:cNvGrpSpPr/>
            <p:nvPr/>
          </p:nvGrpSpPr>
          <p:grpSpPr>
            <a:xfrm>
              <a:off x="1360862" y="1714488"/>
              <a:ext cx="5429288" cy="5000660"/>
              <a:chOff x="360918" y="1221887"/>
              <a:chExt cx="5715040" cy="4740174"/>
            </a:xfrm>
          </p:grpSpPr>
          <p:pic>
            <p:nvPicPr>
              <p:cNvPr id="2050" name="Picture 2"/>
              <p:cNvPicPr>
                <a:picLocks noChangeAspect="1" noChangeArrowheads="1"/>
              </p:cNvPicPr>
              <p:nvPr/>
            </p:nvPicPr>
            <p:blipFill>
              <a:blip r:embed="rId2" cstate="print"/>
              <a:srcRect/>
              <a:stretch>
                <a:fillRect/>
              </a:stretch>
            </p:blipFill>
            <p:spPr bwMode="auto">
              <a:xfrm>
                <a:off x="360918" y="1221887"/>
                <a:ext cx="5715040" cy="4740174"/>
              </a:xfrm>
              <a:prstGeom prst="rect">
                <a:avLst/>
              </a:prstGeom>
              <a:noFill/>
              <a:ln w="9525">
                <a:noFill/>
                <a:miter lim="800000"/>
                <a:headEnd/>
                <a:tailEnd/>
              </a:ln>
              <a:effectLst/>
            </p:spPr>
          </p:pic>
          <p:pic>
            <p:nvPicPr>
              <p:cNvPr id="8" name="Picture 7" descr="logo1 copy.jpg"/>
              <p:cNvPicPr>
                <a:picLocks noChangeAspect="1"/>
              </p:cNvPicPr>
              <p:nvPr/>
            </p:nvPicPr>
            <p:blipFill>
              <a:blip r:embed="rId3" cstate="print"/>
              <a:stretch>
                <a:fillRect/>
              </a:stretch>
            </p:blipFill>
            <p:spPr>
              <a:xfrm>
                <a:off x="484995" y="1357321"/>
                <a:ext cx="1000132" cy="721989"/>
              </a:xfrm>
              <a:prstGeom prst="rect">
                <a:avLst/>
              </a:prstGeom>
            </p:spPr>
          </p:pic>
        </p:grpSp>
        <p:sp>
          <p:nvSpPr>
            <p:cNvPr id="16" name="Rectangle 15"/>
            <p:cNvSpPr/>
            <p:nvPr/>
          </p:nvSpPr>
          <p:spPr>
            <a:xfrm>
              <a:off x="2500298" y="2528884"/>
              <a:ext cx="2951163" cy="400050"/>
            </a:xfrm>
            <a:prstGeom prst="rect">
              <a:avLst/>
            </a:prstGeom>
          </p:spPr>
          <p:txBody>
            <a:bodyPr wrap="none">
              <a:spAutoFit/>
            </a:bodyPr>
            <a:lstStyle/>
            <a:p>
              <a:pPr algn="ctr">
                <a:defRPr/>
              </a:pPr>
              <a:r>
                <a:rPr lang="en-US" sz="2000" b="1" u="sng" dirty="0">
                  <a:solidFill>
                    <a:srgbClr val="FF0000"/>
                  </a:solidFill>
                  <a:latin typeface="Garamond" pitchFamily="18" charset="0"/>
                </a:rPr>
                <a:t>Epworth Sleepiness Scale</a:t>
              </a:r>
            </a:p>
          </p:txBody>
        </p:sp>
      </p:grpSp>
      <p:sp>
        <p:nvSpPr>
          <p:cNvPr id="2" name="Slide Number Placeholder 1"/>
          <p:cNvSpPr>
            <a:spLocks noGrp="1"/>
          </p:cNvSpPr>
          <p:nvPr>
            <p:ph type="sldNum" sz="quarter" idx="12"/>
          </p:nvPr>
        </p:nvSpPr>
        <p:spPr/>
        <p:txBody>
          <a:bodyPr/>
          <a:lstStyle/>
          <a:p>
            <a:fld id="{80EA325C-93E3-49B9-9635-C99EDF9CBB06}"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106" y="687109"/>
            <a:ext cx="7248525" cy="741627"/>
          </a:xfrm>
        </p:spPr>
        <p:txBody>
          <a:bodyPr/>
          <a:lstStyle/>
          <a:p>
            <a:pPr algn="ctr"/>
            <a:r>
              <a:rPr lang="en-US" sz="3600" b="1" dirty="0" smtClean="0"/>
              <a:t>Objectives</a:t>
            </a:r>
            <a:endParaRPr lang="en-US" sz="4000" b="1" dirty="0"/>
          </a:p>
        </p:txBody>
      </p:sp>
      <p:sp>
        <p:nvSpPr>
          <p:cNvPr id="3" name="Content Placeholder 2"/>
          <p:cNvSpPr>
            <a:spLocks noGrp="1"/>
          </p:cNvSpPr>
          <p:nvPr>
            <p:ph idx="1"/>
          </p:nvPr>
        </p:nvSpPr>
        <p:spPr>
          <a:xfrm>
            <a:off x="414366" y="2143116"/>
            <a:ext cx="8229600" cy="4530725"/>
          </a:xfrm>
        </p:spPr>
        <p:txBody>
          <a:bodyPr>
            <a:normAutofit/>
          </a:bodyPr>
          <a:lstStyle/>
          <a:p>
            <a:pPr>
              <a:buFont typeface="Wingdings" pitchFamily="2" charset="2"/>
              <a:buChar char="§"/>
            </a:pPr>
            <a:r>
              <a:rPr lang="en-US" sz="2800" b="1" dirty="0" smtClean="0">
                <a:solidFill>
                  <a:srgbClr val="0070C0"/>
                </a:solidFill>
                <a:latin typeface="Arial" pitchFamily="34" charset="0"/>
                <a:cs typeface="Arial" pitchFamily="34" charset="0"/>
              </a:rPr>
              <a:t>Obstructive Sleep Apnea</a:t>
            </a:r>
          </a:p>
          <a:p>
            <a:pPr>
              <a:buNone/>
            </a:pPr>
            <a:endParaRPr lang="en-US" sz="2800" dirty="0" smtClean="0">
              <a:solidFill>
                <a:schemeClr val="tx2"/>
              </a:solidFill>
              <a:latin typeface="Arial" pitchFamily="34" charset="0"/>
              <a:cs typeface="Arial" pitchFamily="34" charset="0"/>
            </a:endParaRPr>
          </a:p>
          <a:p>
            <a:pPr lvl="1">
              <a:buSzPct val="80000"/>
              <a:buFont typeface="Arial" pitchFamily="34" charset="0"/>
              <a:buChar char="•"/>
            </a:pPr>
            <a:r>
              <a:rPr lang="en-US" dirty="0" smtClean="0">
                <a:latin typeface="Arial" pitchFamily="34" charset="0"/>
                <a:cs typeface="Arial" pitchFamily="34" charset="0"/>
              </a:rPr>
              <a:t>List the symptoms and associated comorbid conditions seen with OSA.</a:t>
            </a:r>
          </a:p>
          <a:p>
            <a:pPr>
              <a:buSzPct val="80000"/>
            </a:pPr>
            <a:endParaRPr lang="en-US" sz="2000" dirty="0" smtClean="0">
              <a:latin typeface="Arial" pitchFamily="34" charset="0"/>
              <a:cs typeface="Arial" pitchFamily="34" charset="0"/>
            </a:endParaRPr>
          </a:p>
          <a:p>
            <a:pPr lvl="1">
              <a:buSzPct val="80000"/>
              <a:buFont typeface="Arial" pitchFamily="34" charset="0"/>
              <a:buChar char="•"/>
            </a:pPr>
            <a:r>
              <a:rPr lang="en-US" dirty="0" smtClean="0">
                <a:latin typeface="Arial" pitchFamily="34" charset="0"/>
                <a:cs typeface="Arial" pitchFamily="34" charset="0"/>
              </a:rPr>
              <a:t>Define the polygraphic patterns associated  with obstructive sleep disordered breathing.</a:t>
            </a:r>
          </a:p>
          <a:p>
            <a:pPr>
              <a:buSzPct val="80000"/>
            </a:pPr>
            <a:endParaRPr lang="en-US" sz="2000" dirty="0" smtClean="0">
              <a:latin typeface="Arial" pitchFamily="34" charset="0"/>
              <a:cs typeface="Arial" pitchFamily="34" charset="0"/>
            </a:endParaRPr>
          </a:p>
          <a:p>
            <a:pPr lvl="1">
              <a:buSzPct val="80000"/>
              <a:buFont typeface="Arial" pitchFamily="34" charset="0"/>
              <a:buChar char="•"/>
            </a:pPr>
            <a:r>
              <a:rPr lang="en-US" dirty="0" smtClean="0">
                <a:latin typeface="Arial" pitchFamily="34" charset="0"/>
                <a:cs typeface="Arial" pitchFamily="34" charset="0"/>
              </a:rPr>
              <a:t>Describe the major treatments used for OSA.</a:t>
            </a: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0EA325C-93E3-49B9-9635-C99EDF9CBB06}" type="slidenum">
              <a:rPr lang="en-US" smtClean="0"/>
              <a:pPr/>
              <a:t>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ox(in)">
                                      <p:cBhvr>
                                        <p:cTn id="10" dur="500"/>
                                        <p:tgtEl>
                                          <p:spTgt spid="3">
                                            <p:txEl>
                                              <p:pRg st="2" end="2"/>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ox(in)">
                                      <p:cBhvr>
                                        <p:cTn id="13" dur="500"/>
                                        <p:tgtEl>
                                          <p:spTgt spid="3">
                                            <p:txEl>
                                              <p:pRg st="4" end="4"/>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ox(in)">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8"/>
          <p:cNvSpPr/>
          <p:nvPr/>
        </p:nvSpPr>
        <p:spPr>
          <a:xfrm>
            <a:off x="642910" y="782405"/>
            <a:ext cx="5624938" cy="646331"/>
          </a:xfrm>
          <a:prstGeom prst="rect">
            <a:avLst/>
          </a:prstGeom>
        </p:spPr>
        <p:txBody>
          <a:bodyPr wrap="none">
            <a:spAutoFit/>
          </a:bodyPr>
          <a:lstStyle/>
          <a:p>
            <a:pPr algn="ctr">
              <a:spcBef>
                <a:spcPct val="0"/>
              </a:spcBef>
            </a:pPr>
            <a:r>
              <a:rPr lang="en-US" sz="3600" b="1" dirty="0" smtClean="0">
                <a:solidFill>
                  <a:schemeClr val="bg1"/>
                </a:solidFill>
                <a:effectLst>
                  <a:outerShdw blurRad="38100" dist="38100" dir="2700000" algn="tl">
                    <a:srgbClr val="000000">
                      <a:alpha val="43137"/>
                    </a:srgbClr>
                  </a:outerShdw>
                </a:effectLst>
                <a:latin typeface="Garamond" pitchFamily="18" charset="0"/>
                <a:ea typeface="+mj-ea"/>
                <a:cs typeface="+mj-cs"/>
              </a:rPr>
              <a:t>Screening</a:t>
            </a:r>
            <a:r>
              <a:rPr lang="en-US" sz="3200" b="1" dirty="0" smtClean="0">
                <a:solidFill>
                  <a:schemeClr val="bg1"/>
                </a:solidFill>
                <a:effectLst>
                  <a:outerShdw blurRad="38100" dist="38100" dir="2700000" algn="tl">
                    <a:srgbClr val="000000">
                      <a:alpha val="43137"/>
                    </a:srgbClr>
                  </a:outerShdw>
                </a:effectLst>
                <a:latin typeface="Garamond" pitchFamily="18" charset="0"/>
                <a:ea typeface="+mj-ea"/>
                <a:cs typeface="+mj-cs"/>
              </a:rPr>
              <a:t> Daytime Sleepiness</a:t>
            </a:r>
          </a:p>
        </p:txBody>
      </p:sp>
      <p:grpSp>
        <p:nvGrpSpPr>
          <p:cNvPr id="12" name="Group 11"/>
          <p:cNvGrpSpPr/>
          <p:nvPr/>
        </p:nvGrpSpPr>
        <p:grpSpPr>
          <a:xfrm>
            <a:off x="1589463" y="1714488"/>
            <a:ext cx="5054239" cy="5072098"/>
            <a:chOff x="1589463" y="1714488"/>
            <a:chExt cx="5054239" cy="5072098"/>
          </a:xfrm>
        </p:grpSpPr>
        <p:grpSp>
          <p:nvGrpSpPr>
            <p:cNvPr id="8" name="Group 7"/>
            <p:cNvGrpSpPr/>
            <p:nvPr/>
          </p:nvGrpSpPr>
          <p:grpSpPr>
            <a:xfrm>
              <a:off x="1589463" y="1714488"/>
              <a:ext cx="5054239" cy="5072098"/>
              <a:chOff x="2446719" y="1785926"/>
              <a:chExt cx="5054239" cy="5072098"/>
            </a:xfrm>
          </p:grpSpPr>
          <p:pic>
            <p:nvPicPr>
              <p:cNvPr id="3074" name="Picture 2"/>
              <p:cNvPicPr>
                <a:picLocks noChangeAspect="1" noChangeArrowheads="1"/>
              </p:cNvPicPr>
              <p:nvPr/>
            </p:nvPicPr>
            <p:blipFill>
              <a:blip r:embed="rId2" cstate="print"/>
              <a:srcRect/>
              <a:stretch>
                <a:fillRect/>
              </a:stretch>
            </p:blipFill>
            <p:spPr bwMode="auto">
              <a:xfrm>
                <a:off x="2446719" y="1785926"/>
                <a:ext cx="5054239" cy="5072098"/>
              </a:xfrm>
              <a:prstGeom prst="rect">
                <a:avLst/>
              </a:prstGeom>
              <a:noFill/>
              <a:ln w="9525">
                <a:noFill/>
                <a:miter lim="800000"/>
                <a:headEnd/>
                <a:tailEnd/>
              </a:ln>
              <a:effectLst/>
            </p:spPr>
          </p:pic>
          <p:pic>
            <p:nvPicPr>
              <p:cNvPr id="7" name="Picture 6" descr="logo1 copy.jpg"/>
              <p:cNvPicPr>
                <a:picLocks noChangeAspect="1"/>
              </p:cNvPicPr>
              <p:nvPr/>
            </p:nvPicPr>
            <p:blipFill>
              <a:blip r:embed="rId3" cstate="print"/>
              <a:stretch>
                <a:fillRect/>
              </a:stretch>
            </p:blipFill>
            <p:spPr>
              <a:xfrm>
                <a:off x="2571736" y="2000240"/>
                <a:ext cx="1071570" cy="773559"/>
              </a:xfrm>
              <a:prstGeom prst="rect">
                <a:avLst/>
              </a:prstGeom>
            </p:spPr>
          </p:pic>
        </p:grpSp>
        <p:sp>
          <p:nvSpPr>
            <p:cNvPr id="11" name="Rectangle 10"/>
            <p:cNvSpPr/>
            <p:nvPr/>
          </p:nvSpPr>
          <p:spPr>
            <a:xfrm>
              <a:off x="2571736" y="2743198"/>
              <a:ext cx="2951163" cy="400050"/>
            </a:xfrm>
            <a:prstGeom prst="rect">
              <a:avLst/>
            </a:prstGeom>
          </p:spPr>
          <p:txBody>
            <a:bodyPr wrap="none">
              <a:spAutoFit/>
            </a:bodyPr>
            <a:lstStyle/>
            <a:p>
              <a:pPr algn="ctr">
                <a:defRPr/>
              </a:pPr>
              <a:r>
                <a:rPr lang="en-US" sz="2000" b="1" u="sng" dirty="0">
                  <a:solidFill>
                    <a:srgbClr val="FF0000"/>
                  </a:solidFill>
                  <a:latin typeface="Garamond" pitchFamily="18" charset="0"/>
                </a:rPr>
                <a:t>Epworth Sleepiness Scale</a:t>
              </a:r>
            </a:p>
          </p:txBody>
        </p:sp>
      </p:grpSp>
      <p:sp>
        <p:nvSpPr>
          <p:cNvPr id="2" name="Slide Number Placeholder 1"/>
          <p:cNvSpPr>
            <a:spLocks noGrp="1"/>
          </p:cNvSpPr>
          <p:nvPr>
            <p:ph type="sldNum" sz="quarter" idx="12"/>
          </p:nvPr>
        </p:nvSpPr>
        <p:spPr/>
        <p:txBody>
          <a:bodyPr/>
          <a:lstStyle/>
          <a:p>
            <a:fld id="{80EA325C-93E3-49B9-9635-C99EDF9CBB06}" type="slidenum">
              <a:rPr lang="en-US" smtClean="0"/>
              <a:pPr/>
              <a:t>20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7222" y="782405"/>
            <a:ext cx="7248525" cy="646331"/>
          </a:xfrm>
          <a:prstGeom prst="rect">
            <a:avLst/>
          </a:prstGeom>
        </p:spPr>
        <p:txBody>
          <a:bodyPr wrap="square">
            <a:spAutoFit/>
          </a:bodyPr>
          <a:lstStyle/>
          <a:p>
            <a:pPr algn="ctr">
              <a:spcBef>
                <a:spcPct val="0"/>
              </a:spcBef>
            </a:pPr>
            <a:r>
              <a:rPr lang="en-US" sz="3600" b="1" dirty="0" smtClean="0">
                <a:solidFill>
                  <a:schemeClr val="bg1"/>
                </a:solidFill>
                <a:effectLst>
                  <a:outerShdw blurRad="38100" dist="38100" dir="2700000" algn="tl">
                    <a:srgbClr val="000000">
                      <a:alpha val="43137"/>
                    </a:srgbClr>
                  </a:outerShdw>
                </a:effectLst>
                <a:latin typeface="Garamond" pitchFamily="18" charset="0"/>
                <a:ea typeface="+mj-ea"/>
                <a:cs typeface="+mj-cs"/>
              </a:rPr>
              <a:t>Clinical</a:t>
            </a:r>
            <a:r>
              <a:rPr lang="en-US" sz="3600" b="1" dirty="0" smtClean="0">
                <a:solidFill>
                  <a:srgbClr val="FFFF00"/>
                </a:solidFill>
                <a:effectLst>
                  <a:outerShdw blurRad="38100" dist="38100" dir="2700000" algn="tl">
                    <a:srgbClr val="000000">
                      <a:alpha val="43137"/>
                    </a:srgbClr>
                  </a:outerShdw>
                </a:effectLst>
                <a:latin typeface="Garamond" pitchFamily="18" charset="0"/>
                <a:ea typeface="+mj-ea"/>
                <a:cs typeface="+mj-cs"/>
              </a:rPr>
              <a:t> </a:t>
            </a:r>
            <a:r>
              <a:rPr lang="en-US" sz="3600" b="1" dirty="0" smtClean="0">
                <a:solidFill>
                  <a:schemeClr val="bg1"/>
                </a:solidFill>
                <a:effectLst>
                  <a:outerShdw blurRad="38100" dist="38100" dir="2700000" algn="tl">
                    <a:srgbClr val="000000">
                      <a:alpha val="43137"/>
                    </a:srgbClr>
                  </a:outerShdw>
                </a:effectLst>
                <a:latin typeface="Garamond" pitchFamily="18" charset="0"/>
                <a:ea typeface="+mj-ea"/>
                <a:cs typeface="+mj-cs"/>
              </a:rPr>
              <a:t>Features</a:t>
            </a:r>
            <a:r>
              <a:rPr lang="en-US" sz="3600" b="1" dirty="0" smtClean="0">
                <a:solidFill>
                  <a:srgbClr val="FFFF00"/>
                </a:solidFill>
                <a:effectLst>
                  <a:outerShdw blurRad="38100" dist="38100" dir="2700000" algn="tl">
                    <a:srgbClr val="000000">
                      <a:alpha val="43137"/>
                    </a:srgbClr>
                  </a:outerShdw>
                </a:effectLst>
                <a:latin typeface="Garamond" pitchFamily="18" charset="0"/>
                <a:ea typeface="+mj-ea"/>
                <a:cs typeface="+mj-cs"/>
              </a:rPr>
              <a:t> </a:t>
            </a:r>
            <a:r>
              <a:rPr lang="en-US" sz="3600" b="1" dirty="0" smtClean="0">
                <a:solidFill>
                  <a:schemeClr val="bg1"/>
                </a:solidFill>
                <a:effectLst>
                  <a:outerShdw blurRad="38100" dist="38100" dir="2700000" algn="tl">
                    <a:srgbClr val="000000">
                      <a:alpha val="43137"/>
                    </a:srgbClr>
                  </a:outerShdw>
                </a:effectLst>
                <a:latin typeface="Garamond" pitchFamily="18" charset="0"/>
                <a:ea typeface="+mj-ea"/>
                <a:cs typeface="+mj-cs"/>
              </a:rPr>
              <a:t>of</a:t>
            </a:r>
            <a:r>
              <a:rPr lang="en-US" sz="3600" b="1" dirty="0" smtClean="0">
                <a:solidFill>
                  <a:srgbClr val="FFFF00"/>
                </a:solidFill>
                <a:effectLst>
                  <a:outerShdw blurRad="38100" dist="38100" dir="2700000" algn="tl">
                    <a:srgbClr val="000000">
                      <a:alpha val="43137"/>
                    </a:srgbClr>
                  </a:outerShdw>
                </a:effectLst>
                <a:latin typeface="Garamond" pitchFamily="18" charset="0"/>
                <a:ea typeface="+mj-ea"/>
                <a:cs typeface="+mj-cs"/>
              </a:rPr>
              <a:t> </a:t>
            </a:r>
            <a:r>
              <a:rPr lang="en-US" sz="3600" b="1" dirty="0" smtClean="0">
                <a:solidFill>
                  <a:schemeClr val="bg1"/>
                </a:solidFill>
                <a:effectLst>
                  <a:outerShdw blurRad="38100" dist="38100" dir="2700000" algn="tl">
                    <a:srgbClr val="000000">
                      <a:alpha val="43137"/>
                    </a:srgbClr>
                  </a:outerShdw>
                </a:effectLst>
                <a:latin typeface="Garamond" pitchFamily="18" charset="0"/>
                <a:ea typeface="+mj-ea"/>
                <a:cs typeface="+mj-cs"/>
              </a:rPr>
              <a:t>OSA</a:t>
            </a:r>
            <a:endParaRPr lang="en-US" sz="3600" b="1" dirty="0">
              <a:solidFill>
                <a:schemeClr val="bg1"/>
              </a:solidFill>
              <a:effectLst>
                <a:outerShdw blurRad="38100" dist="38100" dir="2700000" algn="tl">
                  <a:srgbClr val="000000">
                    <a:alpha val="43137"/>
                  </a:srgbClr>
                </a:outerShdw>
              </a:effectLst>
              <a:latin typeface="Garamond" pitchFamily="18" charset="0"/>
              <a:ea typeface="+mj-ea"/>
              <a:cs typeface="+mj-cs"/>
            </a:endParaRPr>
          </a:p>
        </p:txBody>
      </p:sp>
      <p:sp>
        <p:nvSpPr>
          <p:cNvPr id="16" name="Content Placeholder 15"/>
          <p:cNvSpPr>
            <a:spLocks noGrp="1"/>
          </p:cNvSpPr>
          <p:nvPr>
            <p:ph sz="half" idx="1"/>
          </p:nvPr>
        </p:nvSpPr>
        <p:spPr>
          <a:xfrm>
            <a:off x="395536" y="2276872"/>
            <a:ext cx="4038600" cy="4165923"/>
          </a:xfrm>
        </p:spPr>
        <p:txBody>
          <a:bodyPr/>
          <a:lstStyle/>
          <a:p>
            <a:r>
              <a:rPr lang="en-US" b="1" dirty="0" smtClean="0">
                <a:solidFill>
                  <a:schemeClr val="tx2"/>
                </a:solidFill>
                <a:latin typeface="Arial" pitchFamily="34" charset="0"/>
                <a:cs typeface="Arial" pitchFamily="34" charset="0"/>
              </a:rPr>
              <a:t>Nocturnal</a:t>
            </a:r>
            <a:r>
              <a:rPr lang="en-US" b="1" dirty="0" smtClean="0">
                <a:solidFill>
                  <a:srgbClr val="0000CC"/>
                </a:solidFill>
                <a:latin typeface="Arial" pitchFamily="34" charset="0"/>
                <a:cs typeface="Arial" pitchFamily="34" charset="0"/>
              </a:rPr>
              <a:t> </a:t>
            </a:r>
            <a:r>
              <a:rPr lang="en-US" b="1" dirty="0" smtClean="0">
                <a:solidFill>
                  <a:schemeClr val="tx2"/>
                </a:solidFill>
                <a:latin typeface="Arial" pitchFamily="34" charset="0"/>
                <a:cs typeface="Arial" pitchFamily="34" charset="0"/>
              </a:rPr>
              <a:t>Choking / Gasping</a:t>
            </a:r>
          </a:p>
          <a:p>
            <a:endParaRPr lang="en-US" b="1" dirty="0" smtClean="0">
              <a:solidFill>
                <a:schemeClr val="tx2"/>
              </a:solidFill>
              <a:latin typeface="Arial" pitchFamily="34" charset="0"/>
              <a:cs typeface="Arial" pitchFamily="34" charset="0"/>
            </a:endParaRPr>
          </a:p>
          <a:p>
            <a:pPr lvl="1"/>
            <a:r>
              <a:rPr lang="en-US" sz="2600" dirty="0" smtClean="0">
                <a:latin typeface="Arial" pitchFamily="34" charset="0"/>
                <a:cs typeface="Arial" pitchFamily="34" charset="0"/>
              </a:rPr>
              <a:t>Bed partners may recognize this more commonly than the patient</a:t>
            </a:r>
            <a:r>
              <a:rPr lang="en-US" sz="2000" dirty="0" smtClean="0"/>
              <a:t>.</a:t>
            </a:r>
          </a:p>
          <a:p>
            <a:endParaRPr lang="en-US" b="1" dirty="0" smtClean="0">
              <a:solidFill>
                <a:schemeClr val="tx2"/>
              </a:solidFill>
              <a:latin typeface="Arial" pitchFamily="34" charset="0"/>
              <a:cs typeface="Arial" pitchFamily="34" charset="0"/>
            </a:endParaRPr>
          </a:p>
          <a:p>
            <a:endParaRPr lang="en-US" dirty="0"/>
          </a:p>
        </p:txBody>
      </p:sp>
      <p:pic>
        <p:nvPicPr>
          <p:cNvPr id="18" name="Picture 2"/>
          <p:cNvPicPr>
            <a:picLocks noGrp="1" noChangeAspect="1" noChangeArrowheads="1"/>
          </p:cNvPicPr>
          <p:nvPr>
            <p:ph sz="half" idx="2"/>
          </p:nvPr>
        </p:nvPicPr>
        <p:blipFill>
          <a:blip r:embed="rId2" cstate="print"/>
          <a:srcRect/>
          <a:stretch>
            <a:fillRect/>
          </a:stretch>
        </p:blipFill>
        <p:spPr bwMode="auto">
          <a:xfrm>
            <a:off x="5148064" y="1844824"/>
            <a:ext cx="3028950" cy="4076700"/>
          </a:xfrm>
          <a:prstGeom prst="rect">
            <a:avLst/>
          </a:prstGeom>
          <a:noFill/>
          <a:ln w="9525">
            <a:noFill/>
            <a:miter lim="800000"/>
            <a:headEnd/>
            <a:tailEnd/>
          </a:ln>
          <a:effectLst/>
        </p:spPr>
      </p:pic>
      <p:sp>
        <p:nvSpPr>
          <p:cNvPr id="19" name="TextBox 18"/>
          <p:cNvSpPr txBox="1"/>
          <p:nvPr/>
        </p:nvSpPr>
        <p:spPr>
          <a:xfrm>
            <a:off x="5580112" y="6237312"/>
            <a:ext cx="2362200" cy="276999"/>
          </a:xfrm>
          <a:prstGeom prst="rect">
            <a:avLst/>
          </a:prstGeom>
          <a:noFill/>
        </p:spPr>
        <p:txBody>
          <a:bodyPr wrap="square" rtlCol="0">
            <a:spAutoFit/>
          </a:bodyPr>
          <a:lstStyle/>
          <a:p>
            <a:r>
              <a:rPr lang="en-US" sz="1200" dirty="0" smtClean="0"/>
              <a:t>Viner et al, Ann Int Med, 1991</a:t>
            </a:r>
            <a:endParaRPr lang="en-US" sz="1200" dirty="0"/>
          </a:p>
        </p:txBody>
      </p:sp>
      <p:sp>
        <p:nvSpPr>
          <p:cNvPr id="2" name="Slide Number Placeholder 1"/>
          <p:cNvSpPr>
            <a:spLocks noGrp="1"/>
          </p:cNvSpPr>
          <p:nvPr>
            <p:ph type="sldNum" sz="quarter" idx="12"/>
          </p:nvPr>
        </p:nvSpPr>
        <p:spPr/>
        <p:txBody>
          <a:bodyPr/>
          <a:lstStyle/>
          <a:p>
            <a:fld id="{80EA325C-93E3-49B9-9635-C99EDF9CBB06}" type="slidenum">
              <a:rPr lang="en-US" smtClean="0"/>
              <a:pPr/>
              <a:t>21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2571744"/>
            <a:ext cx="7772400" cy="1362075"/>
          </a:xfrm>
        </p:spPr>
        <p:txBody>
          <a:bodyPr>
            <a:noAutofit/>
          </a:bodyPr>
          <a:lstStyle/>
          <a:p>
            <a:pPr algn="ctr"/>
            <a:r>
              <a:rPr lang="en-US" sz="4800" b="1" dirty="0" smtClean="0">
                <a:solidFill>
                  <a:srgbClr val="FF0000"/>
                </a:solidFill>
              </a:rPr>
              <a:t>What are the Risk Factors?</a:t>
            </a:r>
            <a:endParaRPr lang="en-US" sz="4800" b="1" dirty="0">
              <a:solidFill>
                <a:srgbClr val="FF0000"/>
              </a:solidFill>
            </a:endParaRPr>
          </a:p>
        </p:txBody>
      </p:sp>
      <p:sp>
        <p:nvSpPr>
          <p:cNvPr id="2" name="Slide Number Placeholder 1"/>
          <p:cNvSpPr>
            <a:spLocks noGrp="1"/>
          </p:cNvSpPr>
          <p:nvPr>
            <p:ph type="sldNum" sz="quarter" idx="12"/>
          </p:nvPr>
        </p:nvSpPr>
        <p:spPr/>
        <p:txBody>
          <a:bodyPr/>
          <a:lstStyle/>
          <a:p>
            <a:fld id="{80EA325C-93E3-49B9-9635-C99EDF9CBB06}" type="slidenum">
              <a:rPr lang="en-US" smtClean="0"/>
              <a:pPr/>
              <a:t>22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714356"/>
            <a:ext cx="5429288" cy="665427"/>
          </a:xfrm>
        </p:spPr>
        <p:txBody>
          <a:bodyPr>
            <a:normAutofit fontScale="90000"/>
          </a:bodyPr>
          <a:lstStyle/>
          <a:p>
            <a:r>
              <a:rPr lang="en-US" sz="4000" b="1" dirty="0" smtClean="0"/>
              <a:t>Risk Factors of OSA</a:t>
            </a:r>
            <a:endParaRPr lang="en-US" sz="4000" b="1" dirty="0"/>
          </a:p>
        </p:txBody>
      </p:sp>
      <p:sp>
        <p:nvSpPr>
          <p:cNvPr id="3" name="Content Placeholder 2"/>
          <p:cNvSpPr>
            <a:spLocks noGrp="1"/>
          </p:cNvSpPr>
          <p:nvPr>
            <p:ph sz="half" idx="1"/>
          </p:nvPr>
        </p:nvSpPr>
        <p:spPr>
          <a:xfrm>
            <a:off x="328610" y="3066999"/>
            <a:ext cx="5100646" cy="3962401"/>
          </a:xfrm>
        </p:spPr>
        <p:txBody>
          <a:bodyPr/>
          <a:lstStyle/>
          <a:p>
            <a:pPr marL="514350" indent="-514350">
              <a:buFont typeface="+mj-lt"/>
              <a:buAutoNum type="arabicPeriod"/>
            </a:pPr>
            <a:r>
              <a:rPr lang="en-US" b="1" dirty="0" smtClean="0">
                <a:solidFill>
                  <a:schemeClr val="tx2"/>
                </a:solidFill>
                <a:latin typeface="Arial" pitchFamily="34" charset="0"/>
                <a:cs typeface="Arial" pitchFamily="34" charset="0"/>
              </a:rPr>
              <a:t>Structural Abnormalities</a:t>
            </a:r>
            <a:r>
              <a:rPr lang="en-US" b="1" dirty="0" smtClean="0">
                <a:solidFill>
                  <a:srgbClr val="0000CC"/>
                </a:solidFill>
                <a:latin typeface="Arial" pitchFamily="34" charset="0"/>
                <a:cs typeface="Arial" pitchFamily="34" charset="0"/>
              </a:rPr>
              <a:t>:</a:t>
            </a:r>
          </a:p>
          <a:p>
            <a:pPr marL="514350" indent="-514350">
              <a:buFont typeface="+mj-lt"/>
              <a:buAutoNum type="arabicPeriod"/>
            </a:pPr>
            <a:endParaRPr lang="en-US" sz="2400" dirty="0" smtClean="0">
              <a:solidFill>
                <a:srgbClr val="0000CC"/>
              </a:solidFill>
              <a:latin typeface="Arial" pitchFamily="34" charset="0"/>
              <a:cs typeface="Arial" pitchFamily="34" charset="0"/>
            </a:endParaRPr>
          </a:p>
          <a:p>
            <a:pPr marL="1314450" lvl="2" indent="-514350">
              <a:lnSpc>
                <a:spcPct val="150000"/>
              </a:lnSpc>
              <a:buFont typeface="Wingdings" pitchFamily="2" charset="2"/>
              <a:buChar char="§"/>
            </a:pPr>
            <a:r>
              <a:rPr lang="en-US" sz="2800" dirty="0" smtClean="0">
                <a:latin typeface="Arial" pitchFamily="34" charset="0"/>
                <a:cs typeface="Arial" pitchFamily="34" charset="0"/>
              </a:rPr>
              <a:t>Short Fat Neck</a:t>
            </a:r>
            <a:endParaRPr lang="en-US" sz="2800" dirty="0">
              <a:latin typeface="Arial" pitchFamily="34" charset="0"/>
              <a:cs typeface="Arial" pitchFamily="34" charset="0"/>
            </a:endParaRPr>
          </a:p>
        </p:txBody>
      </p:sp>
      <p:pic>
        <p:nvPicPr>
          <p:cNvPr id="59393" name="Picture 1"/>
          <p:cNvPicPr>
            <a:picLocks noGrp="1" noChangeAspect="1" noChangeArrowheads="1"/>
          </p:cNvPicPr>
          <p:nvPr>
            <p:ph sz="half" idx="2"/>
          </p:nvPr>
        </p:nvPicPr>
        <p:blipFill>
          <a:blip r:embed="rId2" cstate="print"/>
          <a:srcRect/>
          <a:stretch>
            <a:fillRect/>
          </a:stretch>
        </p:blipFill>
        <p:spPr bwMode="auto">
          <a:xfrm>
            <a:off x="5500694" y="2071678"/>
            <a:ext cx="2892289" cy="422592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0EA325C-93E3-49B9-9635-C99EDF9CBB06}" type="slidenum">
              <a:rPr lang="en-US" smtClean="0"/>
              <a:pPr/>
              <a:t>23</a:t>
            </a:fld>
            <a:endParaRPr lang="en-US"/>
          </a:p>
        </p:txBody>
      </p:sp>
      <p:sp>
        <p:nvSpPr>
          <p:cNvPr id="5" name="Rectangle 4"/>
          <p:cNvSpPr/>
          <p:nvPr/>
        </p:nvSpPr>
        <p:spPr>
          <a:xfrm>
            <a:off x="5796136" y="3573016"/>
            <a:ext cx="2520280" cy="5760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ox(in)">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8" presetClass="entr" presetSubtype="16" fill="hold" nodeType="withEffect">
                                  <p:stCondLst>
                                    <p:cond delay="0"/>
                                  </p:stCondLst>
                                  <p:childTnLst>
                                    <p:set>
                                      <p:cBhvr>
                                        <p:cTn id="16" dur="1" fill="hold">
                                          <p:stCondLst>
                                            <p:cond delay="0"/>
                                          </p:stCondLst>
                                        </p:cTn>
                                        <p:tgtEl>
                                          <p:spTgt spid="59393"/>
                                        </p:tgtEl>
                                        <p:attrNameLst>
                                          <p:attrName>style.visibility</p:attrName>
                                        </p:attrNameLst>
                                      </p:cBhvr>
                                      <p:to>
                                        <p:strVal val="visible"/>
                                      </p:to>
                                    </p:set>
                                    <p:animEffect transition="in" filter="diamond(in)">
                                      <p:cBhvr>
                                        <p:cTn id="17" dur="2000"/>
                                        <p:tgtEl>
                                          <p:spTgt spid="59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90590" y="3268960"/>
            <a:ext cx="3681410" cy="1600200"/>
          </a:xfrm>
        </p:spPr>
        <p:txBody>
          <a:bodyPr>
            <a:normAutofit/>
          </a:bodyPr>
          <a:lstStyle/>
          <a:p>
            <a:pPr marL="514350" indent="-514350">
              <a:buFont typeface="Wingdings" pitchFamily="2" charset="2"/>
              <a:buChar char="§"/>
            </a:pPr>
            <a:r>
              <a:rPr lang="en-US" dirty="0" smtClean="0">
                <a:latin typeface="Arial" pitchFamily="34" charset="0"/>
                <a:cs typeface="Arial" pitchFamily="34" charset="0"/>
              </a:rPr>
              <a:t> Small Mandible</a:t>
            </a:r>
            <a:endParaRPr lang="en-US" dirty="0">
              <a:latin typeface="Arial" pitchFamily="34" charset="0"/>
              <a:cs typeface="Arial" pitchFamily="34" charset="0"/>
            </a:endParaRPr>
          </a:p>
        </p:txBody>
      </p:sp>
      <p:pic>
        <p:nvPicPr>
          <p:cNvPr id="8" name="Content Placeholder 4" descr="Picture4"/>
          <p:cNvPicPr>
            <a:picLocks noGrp="1" noChangeAspect="1" noChangeArrowheads="1"/>
          </p:cNvPicPr>
          <p:nvPr>
            <p:ph sz="half" idx="2"/>
          </p:nvPr>
        </p:nvPicPr>
        <p:blipFill>
          <a:blip r:embed="rId2" cstate="print"/>
          <a:srcRect/>
          <a:stretch>
            <a:fillRect/>
          </a:stretch>
        </p:blipFill>
        <p:spPr bwMode="auto">
          <a:xfrm>
            <a:off x="5000628" y="1755795"/>
            <a:ext cx="2919250" cy="4530725"/>
          </a:xfrm>
          <a:prstGeom prst="rect">
            <a:avLst/>
          </a:prstGeom>
          <a:noFill/>
        </p:spPr>
      </p:pic>
      <p:sp>
        <p:nvSpPr>
          <p:cNvPr id="9" name="Rectangle 8"/>
          <p:cNvSpPr/>
          <p:nvPr/>
        </p:nvSpPr>
        <p:spPr>
          <a:xfrm>
            <a:off x="4805390" y="6356828"/>
            <a:ext cx="3695700" cy="215444"/>
          </a:xfrm>
          <a:prstGeom prst="rect">
            <a:avLst/>
          </a:prstGeom>
        </p:spPr>
        <p:txBody>
          <a:bodyPr wrap="square">
            <a:spAutoFit/>
          </a:bodyPr>
          <a:lstStyle/>
          <a:p>
            <a:r>
              <a:rPr lang="en-US" sz="800" dirty="0" smtClean="0"/>
              <a:t>Guilleminault C et al. Sleep apnea Syndromes. New York: Alan R. </a:t>
            </a:r>
            <a:r>
              <a:rPr lang="en-US" sz="800" dirty="0" err="1" smtClean="0"/>
              <a:t>Liss</a:t>
            </a:r>
            <a:r>
              <a:rPr lang="en-US" sz="800" dirty="0" smtClean="0"/>
              <a:t>, 1978.</a:t>
            </a:r>
            <a:endParaRPr lang="en-US" sz="800" dirty="0"/>
          </a:p>
        </p:txBody>
      </p:sp>
      <p:sp>
        <p:nvSpPr>
          <p:cNvPr id="11" name="Title 1"/>
          <p:cNvSpPr>
            <a:spLocks noGrp="1"/>
          </p:cNvSpPr>
          <p:nvPr>
            <p:ph type="title"/>
          </p:nvPr>
        </p:nvSpPr>
        <p:spPr>
          <a:xfrm>
            <a:off x="642910" y="714356"/>
            <a:ext cx="5429288" cy="665427"/>
          </a:xfrm>
        </p:spPr>
        <p:txBody>
          <a:bodyPr>
            <a:normAutofit fontScale="90000"/>
          </a:bodyPr>
          <a:lstStyle/>
          <a:p>
            <a:r>
              <a:rPr lang="en-US" sz="4000" b="1" dirty="0" smtClean="0"/>
              <a:t>Risk Factors of OSA</a:t>
            </a:r>
            <a:endParaRPr lang="en-US" sz="4000" b="1" dirty="0"/>
          </a:p>
        </p:txBody>
      </p:sp>
      <p:sp>
        <p:nvSpPr>
          <p:cNvPr id="2" name="Slide Number Placeholder 1"/>
          <p:cNvSpPr>
            <a:spLocks noGrp="1"/>
          </p:cNvSpPr>
          <p:nvPr>
            <p:ph type="sldNum" sz="quarter" idx="12"/>
          </p:nvPr>
        </p:nvSpPr>
        <p:spPr/>
        <p:txBody>
          <a:bodyPr/>
          <a:lstStyle/>
          <a:p>
            <a:fld id="{80EA325C-93E3-49B9-9635-C99EDF9CBB06}" type="slidenum">
              <a:rPr lang="en-US" smtClean="0"/>
              <a:pPr/>
              <a:t>24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8" presetClass="entr" presetSubtype="16"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diamond(in)">
                                      <p:cBhvr>
                                        <p:cTn id="9" dur="2000"/>
                                        <p:tgtEl>
                                          <p:spTgt spid="8"/>
                                        </p:tgtEl>
                                      </p:cBhvr>
                                    </p:animEffect>
                                  </p:childTnLst>
                                </p:cTn>
                              </p:par>
                              <p:par>
                                <p:cTn id="10" presetID="8"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850" y="744259"/>
            <a:ext cx="7229475" cy="684477"/>
          </a:xfrm>
        </p:spPr>
        <p:txBody>
          <a:bodyPr>
            <a:normAutofit fontScale="90000"/>
          </a:bodyPr>
          <a:lstStyle/>
          <a:p>
            <a:pPr algn="ctr"/>
            <a:r>
              <a:rPr lang="en-US" sz="4000" b="1" dirty="0" smtClean="0"/>
              <a:t>Risk Factors of OSA</a:t>
            </a:r>
            <a:endParaRPr lang="en-US" sz="4000" b="1" dirty="0"/>
          </a:p>
        </p:txBody>
      </p:sp>
      <p:sp>
        <p:nvSpPr>
          <p:cNvPr id="3" name="Content Placeholder 2"/>
          <p:cNvSpPr>
            <a:spLocks noGrp="1"/>
          </p:cNvSpPr>
          <p:nvPr>
            <p:ph sz="half" idx="1"/>
          </p:nvPr>
        </p:nvSpPr>
        <p:spPr>
          <a:xfrm>
            <a:off x="604838" y="3400436"/>
            <a:ext cx="3467096" cy="1600200"/>
          </a:xfrm>
        </p:spPr>
        <p:txBody>
          <a:bodyPr>
            <a:normAutofit/>
          </a:bodyPr>
          <a:lstStyle/>
          <a:p>
            <a:pPr marL="514350" indent="-514350">
              <a:buFont typeface="Wingdings" pitchFamily="2" charset="2"/>
              <a:buChar char="§"/>
            </a:pPr>
            <a:r>
              <a:rPr lang="en-US" dirty="0" smtClean="0">
                <a:latin typeface="Arial" pitchFamily="34" charset="0"/>
                <a:cs typeface="Arial" pitchFamily="34" charset="0"/>
              </a:rPr>
              <a:t> Retrognathia</a:t>
            </a:r>
            <a:endParaRPr lang="en-US" dirty="0">
              <a:latin typeface="Arial" pitchFamily="34" charset="0"/>
              <a:cs typeface="Arial" pitchFamily="34" charset="0"/>
            </a:endParaRPr>
          </a:p>
        </p:txBody>
      </p:sp>
      <p:pic>
        <p:nvPicPr>
          <p:cNvPr id="6" name="Picture 2" descr="C:\My Documents\My Pictures\retrognathia"/>
          <p:cNvPicPr>
            <a:picLocks noGrp="1" noChangeAspect="1" noChangeArrowheads="1"/>
          </p:cNvPicPr>
          <p:nvPr>
            <p:ph sz="half" idx="2"/>
          </p:nvPr>
        </p:nvPicPr>
        <p:blipFill>
          <a:blip r:embed="rId2" cstate="print"/>
          <a:srcRect/>
          <a:stretch>
            <a:fillRect/>
          </a:stretch>
        </p:blipFill>
        <p:spPr bwMode="auto">
          <a:xfrm>
            <a:off x="4139952" y="2852936"/>
            <a:ext cx="4205714" cy="2667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80EA325C-93E3-49B9-9635-C99EDF9CBB06}" type="slidenum">
              <a:rPr lang="en-US" smtClean="0"/>
              <a:pPr/>
              <a:t>25</a:t>
            </a:fld>
            <a:endParaRPr lang="en-US"/>
          </a:p>
        </p:txBody>
      </p:sp>
      <p:cxnSp>
        <p:nvCxnSpPr>
          <p:cNvPr id="7" name="Straight Connector 6"/>
          <p:cNvCxnSpPr/>
          <p:nvPr/>
        </p:nvCxnSpPr>
        <p:spPr>
          <a:xfrm>
            <a:off x="6300192" y="3068960"/>
            <a:ext cx="0" cy="216024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16" y="2761764"/>
            <a:ext cx="4976802" cy="523220"/>
          </a:xfrm>
          <a:prstGeom prst="rect">
            <a:avLst/>
          </a:prstGeom>
        </p:spPr>
        <p:txBody>
          <a:bodyPr wrap="square">
            <a:spAutoFit/>
          </a:bodyPr>
          <a:lstStyle/>
          <a:p>
            <a:pPr marL="514350" indent="-514350">
              <a:buClr>
                <a:schemeClr val="accent1"/>
              </a:buClr>
              <a:buSzPct val="85000"/>
              <a:buFont typeface="+mj-lt"/>
              <a:buAutoNum type="arabicPeriod" startAt="2"/>
            </a:pPr>
            <a:r>
              <a:rPr lang="en-US" sz="2800" b="1" dirty="0" smtClean="0">
                <a:solidFill>
                  <a:schemeClr val="tx2"/>
                </a:solidFill>
                <a:latin typeface="Arial" pitchFamily="34" charset="0"/>
                <a:cs typeface="Arial" pitchFamily="34" charset="0"/>
              </a:rPr>
              <a:t>Upper airway narrowing:</a:t>
            </a:r>
          </a:p>
        </p:txBody>
      </p:sp>
      <p:sp>
        <p:nvSpPr>
          <p:cNvPr id="8" name="Rectangle 7"/>
          <p:cNvSpPr/>
          <p:nvPr/>
        </p:nvSpPr>
        <p:spPr>
          <a:xfrm>
            <a:off x="428596" y="3769876"/>
            <a:ext cx="4919266" cy="523220"/>
          </a:xfrm>
          <a:prstGeom prst="rect">
            <a:avLst/>
          </a:prstGeom>
        </p:spPr>
        <p:txBody>
          <a:bodyPr wrap="square">
            <a:spAutoFit/>
          </a:bodyPr>
          <a:lstStyle/>
          <a:p>
            <a:pPr lvl="1">
              <a:buFont typeface="Wingdings" pitchFamily="2" charset="2"/>
              <a:buChar char="§"/>
            </a:pPr>
            <a:r>
              <a:rPr lang="en-US" sz="2800" dirty="0" smtClean="0">
                <a:latin typeface="Arial" pitchFamily="34" charset="0"/>
                <a:cs typeface="Arial" pitchFamily="34" charset="0"/>
              </a:rPr>
              <a:t>  Large tonsils / adenoids</a:t>
            </a:r>
          </a:p>
        </p:txBody>
      </p:sp>
      <p:pic>
        <p:nvPicPr>
          <p:cNvPr id="9" name="Picture 2"/>
          <p:cNvPicPr>
            <a:picLocks noChangeAspect="1" noChangeArrowheads="1"/>
          </p:cNvPicPr>
          <p:nvPr/>
        </p:nvPicPr>
        <p:blipFill>
          <a:blip r:embed="rId2" cstate="print"/>
          <a:srcRect/>
          <a:stretch>
            <a:fillRect/>
          </a:stretch>
        </p:blipFill>
        <p:spPr bwMode="auto">
          <a:xfrm>
            <a:off x="5357818" y="2643182"/>
            <a:ext cx="2971800" cy="3047999"/>
          </a:xfrm>
          <a:prstGeom prst="rect">
            <a:avLst/>
          </a:prstGeom>
          <a:noFill/>
          <a:ln w="9525">
            <a:noFill/>
            <a:miter lim="800000"/>
            <a:headEnd/>
            <a:tailEnd/>
          </a:ln>
          <a:effectLst/>
        </p:spPr>
      </p:pic>
      <p:sp>
        <p:nvSpPr>
          <p:cNvPr id="10" name="Rectangle 9"/>
          <p:cNvSpPr/>
          <p:nvPr/>
        </p:nvSpPr>
        <p:spPr>
          <a:xfrm>
            <a:off x="5429256" y="5786454"/>
            <a:ext cx="2971800" cy="369332"/>
          </a:xfrm>
          <a:prstGeom prst="rect">
            <a:avLst/>
          </a:prstGeom>
        </p:spPr>
        <p:txBody>
          <a:bodyPr wrap="square">
            <a:spAutoFit/>
          </a:bodyPr>
          <a:lstStyle/>
          <a:p>
            <a:r>
              <a:rPr lang="en-US" sz="900" dirty="0" smtClean="0"/>
              <a:t>Sleep Disorders &amp; Sleep Apnea with Dr. Kushner, DDS</a:t>
            </a:r>
          </a:p>
          <a:p>
            <a:r>
              <a:rPr lang="en-US" sz="900" dirty="0" smtClean="0">
                <a:hlinkClick r:id="rId3"/>
              </a:rPr>
              <a:t>http://www.brownkushner.com/Sleep</a:t>
            </a:r>
            <a:r>
              <a:rPr lang="en-US" sz="900" dirty="0" smtClean="0"/>
              <a:t> Apnea.pdf</a:t>
            </a:r>
            <a:endParaRPr lang="en-US" sz="900" dirty="0"/>
          </a:p>
        </p:txBody>
      </p:sp>
      <p:sp>
        <p:nvSpPr>
          <p:cNvPr id="12" name="Title 1"/>
          <p:cNvSpPr txBox="1">
            <a:spLocks/>
          </p:cNvSpPr>
          <p:nvPr/>
        </p:nvSpPr>
        <p:spPr>
          <a:xfrm>
            <a:off x="642910" y="714356"/>
            <a:ext cx="5429288" cy="665427"/>
          </a:xfrm>
          <a:prstGeom prst="rect">
            <a:avLst/>
          </a:prstGeom>
        </p:spPr>
        <p:txBody>
          <a:bodyP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smtClean="0">
                <a:ln>
                  <a:noFill/>
                </a:ln>
                <a:solidFill>
                  <a:schemeClr val="bg1"/>
                </a:solidFill>
                <a:effectLst>
                  <a:outerShdw blurRad="38100" dist="38100" dir="2700000" algn="tl">
                    <a:srgbClr val="000000">
                      <a:alpha val="43137"/>
                    </a:srgbClr>
                  </a:outerShdw>
                </a:effectLst>
                <a:uLnTx/>
                <a:uFillTx/>
                <a:latin typeface="Garamond" pitchFamily="18" charset="0"/>
                <a:ea typeface="+mj-ea"/>
                <a:cs typeface="+mj-cs"/>
              </a:rPr>
              <a:t>Risk Factors of OSA</a:t>
            </a:r>
            <a:endParaRPr kumimoji="0" lang="en-US" sz="4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Garamond" pitchFamily="18" charset="0"/>
              <a:ea typeface="+mj-ea"/>
              <a:cs typeface="+mj-cs"/>
            </a:endParaRPr>
          </a:p>
        </p:txBody>
      </p:sp>
      <p:sp>
        <p:nvSpPr>
          <p:cNvPr id="2" name="Slide Number Placeholder 1"/>
          <p:cNvSpPr>
            <a:spLocks noGrp="1"/>
          </p:cNvSpPr>
          <p:nvPr>
            <p:ph type="sldNum" sz="quarter" idx="12"/>
          </p:nvPr>
        </p:nvSpPr>
        <p:spPr/>
        <p:txBody>
          <a:bodyPr/>
          <a:lstStyle/>
          <a:p>
            <a:fld id="{80EA325C-93E3-49B9-9635-C99EDF9CBB06}" type="slidenum">
              <a:rPr lang="en-US" smtClean="0"/>
              <a:pPr/>
              <a:t>26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4357686" y="2495984"/>
            <a:ext cx="3410123" cy="3290470"/>
          </a:xfrm>
          <a:prstGeom prst="rect">
            <a:avLst/>
          </a:prstGeom>
          <a:noFill/>
          <a:ln w="9525">
            <a:noFill/>
            <a:miter lim="800000"/>
            <a:headEnd/>
            <a:tailEnd/>
          </a:ln>
          <a:effectLst/>
        </p:spPr>
      </p:pic>
      <p:sp>
        <p:nvSpPr>
          <p:cNvPr id="6" name="Rectangle 5"/>
          <p:cNvSpPr/>
          <p:nvPr/>
        </p:nvSpPr>
        <p:spPr>
          <a:xfrm>
            <a:off x="1343669" y="3553852"/>
            <a:ext cx="2871141" cy="523220"/>
          </a:xfrm>
          <a:prstGeom prst="rect">
            <a:avLst/>
          </a:prstGeom>
        </p:spPr>
        <p:txBody>
          <a:bodyPr wrap="square">
            <a:spAutoFit/>
          </a:bodyPr>
          <a:lstStyle/>
          <a:p>
            <a:pPr>
              <a:buFont typeface="Wingdings" pitchFamily="2" charset="2"/>
              <a:buChar char="§"/>
            </a:pPr>
            <a:r>
              <a:rPr lang="en-US" sz="2800" dirty="0" smtClean="0">
                <a:latin typeface="Arial" pitchFamily="34" charset="0"/>
                <a:cs typeface="Arial" pitchFamily="34" charset="0"/>
              </a:rPr>
              <a:t>  Long uvula</a:t>
            </a:r>
          </a:p>
        </p:txBody>
      </p:sp>
      <p:sp>
        <p:nvSpPr>
          <p:cNvPr id="7" name="Rectangle 6"/>
          <p:cNvSpPr/>
          <p:nvPr/>
        </p:nvSpPr>
        <p:spPr>
          <a:xfrm>
            <a:off x="4286248" y="5929330"/>
            <a:ext cx="3581400" cy="369332"/>
          </a:xfrm>
          <a:prstGeom prst="rect">
            <a:avLst/>
          </a:prstGeom>
        </p:spPr>
        <p:txBody>
          <a:bodyPr wrap="square">
            <a:spAutoFit/>
          </a:bodyPr>
          <a:lstStyle/>
          <a:p>
            <a:pPr algn="ctr"/>
            <a:r>
              <a:rPr lang="en-US" sz="900" dirty="0" smtClean="0"/>
              <a:t>Sleep Disorders &amp; Sleep Apnea with Dr. Kushner, DDS</a:t>
            </a:r>
          </a:p>
          <a:p>
            <a:pPr algn="ctr"/>
            <a:r>
              <a:rPr lang="en-US" sz="900" dirty="0" smtClean="0">
                <a:hlinkClick r:id="rId3"/>
              </a:rPr>
              <a:t>http://www.brownkushner.com/Sleep</a:t>
            </a:r>
            <a:r>
              <a:rPr lang="en-US" sz="900" dirty="0" smtClean="0"/>
              <a:t> Apnea.pdf</a:t>
            </a:r>
            <a:endParaRPr lang="en-US" sz="900" dirty="0"/>
          </a:p>
        </p:txBody>
      </p:sp>
      <p:sp>
        <p:nvSpPr>
          <p:cNvPr id="8" name="Rectangle 7"/>
          <p:cNvSpPr/>
          <p:nvPr/>
        </p:nvSpPr>
        <p:spPr>
          <a:xfrm>
            <a:off x="571472" y="428604"/>
            <a:ext cx="6462729" cy="1200329"/>
          </a:xfrm>
          <a:prstGeom prst="rect">
            <a:avLst/>
          </a:prstGeom>
        </p:spPr>
        <p:txBody>
          <a:bodyPr wrap="square">
            <a:spAutoFit/>
          </a:bodyPr>
          <a:lstStyle/>
          <a:p>
            <a:pPr marL="514350" indent="-514350">
              <a:buClr>
                <a:schemeClr val="accent1"/>
              </a:buClr>
              <a:buSzPct val="85000"/>
            </a:pPr>
            <a:r>
              <a:rPr lang="en-US" sz="3600" b="1" dirty="0" smtClean="0">
                <a:solidFill>
                  <a:schemeClr val="bg1"/>
                </a:solidFill>
                <a:effectLst>
                  <a:outerShdw blurRad="38100" dist="38100" dir="2700000" algn="tl">
                    <a:srgbClr val="000000">
                      <a:alpha val="43137"/>
                    </a:srgbClr>
                  </a:outerShdw>
                </a:effectLst>
                <a:latin typeface="Garamond" pitchFamily="18" charset="0"/>
                <a:ea typeface="+mj-ea"/>
                <a:cs typeface="+mj-cs"/>
              </a:rPr>
              <a:t>Cont.. </a:t>
            </a:r>
          </a:p>
          <a:p>
            <a:pPr marL="514350" indent="-514350">
              <a:buClr>
                <a:schemeClr val="accent1"/>
              </a:buClr>
              <a:buSzPct val="85000"/>
            </a:pPr>
            <a:r>
              <a:rPr lang="en-US" sz="3600" b="1" dirty="0" smtClean="0">
                <a:solidFill>
                  <a:schemeClr val="bg1"/>
                </a:solidFill>
                <a:effectLst>
                  <a:outerShdw blurRad="38100" dist="38100" dir="2700000" algn="tl">
                    <a:srgbClr val="000000">
                      <a:alpha val="43137"/>
                    </a:srgbClr>
                  </a:outerShdw>
                </a:effectLst>
                <a:latin typeface="Garamond" pitchFamily="18" charset="0"/>
                <a:ea typeface="+mj-ea"/>
                <a:cs typeface="+mj-cs"/>
              </a:rPr>
              <a:t>(Upper airway narrowing)</a:t>
            </a:r>
          </a:p>
        </p:txBody>
      </p:sp>
      <p:sp>
        <p:nvSpPr>
          <p:cNvPr id="2" name="Slide Number Placeholder 1"/>
          <p:cNvSpPr>
            <a:spLocks noGrp="1"/>
          </p:cNvSpPr>
          <p:nvPr>
            <p:ph type="sldNum" sz="quarter" idx="12"/>
          </p:nvPr>
        </p:nvSpPr>
        <p:spPr/>
        <p:txBody>
          <a:bodyPr/>
          <a:lstStyle/>
          <a:p>
            <a:fld id="{80EA325C-93E3-49B9-9635-C99EDF9CBB06}" type="slidenum">
              <a:rPr lang="en-US" smtClean="0"/>
              <a:pPr/>
              <a:t>27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74" y="714361"/>
            <a:ext cx="7258050" cy="714375"/>
          </a:xfrm>
        </p:spPr>
        <p:txBody>
          <a:bodyPr>
            <a:normAutofit/>
          </a:bodyPr>
          <a:lstStyle/>
          <a:p>
            <a:r>
              <a:rPr lang="en-US" sz="3600" b="1" dirty="0" smtClean="0"/>
              <a:t>Risk Factors of OSA</a:t>
            </a:r>
            <a:endParaRPr lang="en-US" sz="3600" b="1" dirty="0"/>
          </a:p>
        </p:txBody>
      </p:sp>
      <p:sp>
        <p:nvSpPr>
          <p:cNvPr id="3" name="Content Placeholder 2"/>
          <p:cNvSpPr>
            <a:spLocks noGrp="1"/>
          </p:cNvSpPr>
          <p:nvPr>
            <p:ph sz="half" idx="1"/>
          </p:nvPr>
        </p:nvSpPr>
        <p:spPr>
          <a:xfrm>
            <a:off x="528638" y="2332061"/>
            <a:ext cx="4186238" cy="3811583"/>
          </a:xfrm>
        </p:spPr>
        <p:txBody>
          <a:bodyPr>
            <a:normAutofit/>
          </a:bodyPr>
          <a:lstStyle/>
          <a:p>
            <a:pPr marL="514350" indent="-514350">
              <a:buFont typeface="+mj-lt"/>
              <a:buAutoNum type="arabicPeriod" startAt="3"/>
            </a:pPr>
            <a:r>
              <a:rPr lang="en-US" b="1" dirty="0" smtClean="0">
                <a:solidFill>
                  <a:schemeClr val="tx2"/>
                </a:solidFill>
                <a:latin typeface="Arial" pitchFamily="34" charset="0"/>
                <a:cs typeface="Arial" pitchFamily="34" charset="0"/>
              </a:rPr>
              <a:t>Obesity</a:t>
            </a:r>
            <a:endParaRPr lang="en-US" sz="3200" b="1" dirty="0" smtClean="0">
              <a:solidFill>
                <a:schemeClr val="tx2"/>
              </a:solidFill>
              <a:latin typeface="Arial" pitchFamily="34" charset="0"/>
              <a:cs typeface="Arial" pitchFamily="34" charset="0"/>
            </a:endParaRPr>
          </a:p>
          <a:p>
            <a:pPr marL="514350" indent="-514350">
              <a:buNone/>
            </a:pPr>
            <a:endParaRPr lang="en-US" dirty="0" smtClean="0">
              <a:solidFill>
                <a:schemeClr val="tx2"/>
              </a:solidFill>
              <a:latin typeface="Arial" pitchFamily="34" charset="0"/>
              <a:cs typeface="Arial" pitchFamily="34" charset="0"/>
            </a:endParaRPr>
          </a:p>
          <a:p>
            <a:pPr lvl="1">
              <a:buFont typeface="Wingdings" pitchFamily="2" charset="2"/>
              <a:buChar char="§"/>
            </a:pPr>
            <a:r>
              <a:rPr lang="en-US" dirty="0" smtClean="0">
                <a:latin typeface="Arial" pitchFamily="34" charset="0"/>
                <a:cs typeface="Arial" pitchFamily="34" charset="0"/>
              </a:rPr>
              <a:t>Strongest risk factor for OSA.</a:t>
            </a:r>
          </a:p>
          <a:p>
            <a:pPr>
              <a:buFont typeface="Wingdings" pitchFamily="2" charset="2"/>
              <a:buChar char="§"/>
            </a:pPr>
            <a:endParaRPr lang="en-US" sz="2000" dirty="0" smtClean="0">
              <a:latin typeface="Arial" pitchFamily="34" charset="0"/>
              <a:cs typeface="Arial" pitchFamily="34" charset="0"/>
            </a:endParaRPr>
          </a:p>
          <a:p>
            <a:pPr lvl="1">
              <a:buFont typeface="Wingdings" pitchFamily="2" charset="2"/>
              <a:buChar char="§"/>
            </a:pPr>
            <a:r>
              <a:rPr lang="en-US" dirty="0" smtClean="0">
                <a:latin typeface="Arial" pitchFamily="34" charset="0"/>
                <a:cs typeface="Arial" pitchFamily="34" charset="0"/>
              </a:rPr>
              <a:t>Present in &gt;60% of patients referred for a diagnostic sleep evaluation.</a:t>
            </a:r>
          </a:p>
          <a:p>
            <a:pPr marL="514350" indent="-514350">
              <a:buFont typeface="+mj-lt"/>
              <a:buAutoNum type="arabicPeriod" startAt="3"/>
            </a:pPr>
            <a:endParaRPr lang="en-US" sz="2400" dirty="0" smtClean="0">
              <a:latin typeface="Arial" pitchFamily="34" charset="0"/>
              <a:cs typeface="Arial" pitchFamily="34" charset="0"/>
            </a:endParaRPr>
          </a:p>
          <a:p>
            <a:pPr marL="514350" indent="-514350">
              <a:buFont typeface="+mj-lt"/>
              <a:buAutoNum type="arabicPeriod" startAt="3"/>
            </a:pPr>
            <a:endParaRPr lang="en-US" sz="2400" dirty="0">
              <a:latin typeface="Arial" pitchFamily="34" charset="0"/>
              <a:cs typeface="Arial" pitchFamily="34" charset="0"/>
            </a:endParaRPr>
          </a:p>
        </p:txBody>
      </p:sp>
      <p:pic>
        <p:nvPicPr>
          <p:cNvPr id="6" name="Picture 3" descr="A"/>
          <p:cNvPicPr>
            <a:picLocks noGrp="1" noChangeAspect="1" noChangeArrowheads="1"/>
          </p:cNvPicPr>
          <p:nvPr>
            <p:ph sz="half" idx="2"/>
          </p:nvPr>
        </p:nvPicPr>
        <p:blipFill>
          <a:blip r:embed="rId2" cstate="print"/>
          <a:stretch>
            <a:fillRect/>
          </a:stretch>
        </p:blipFill>
        <p:spPr bwMode="auto">
          <a:xfrm>
            <a:off x="5168566" y="2674501"/>
            <a:ext cx="2740695" cy="3254829"/>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80EA325C-93E3-49B9-9635-C99EDF9CBB06}" type="slidenum">
              <a:rPr lang="en-US" smtClean="0"/>
              <a:pPr/>
              <a:t>28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ox(in)">
                                      <p:cBhvr>
                                        <p:cTn id="10" dur="1000"/>
                                        <p:tgtEl>
                                          <p:spTgt spid="3">
                                            <p:txEl>
                                              <p:pRg st="2" end="2"/>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ox(in)">
                                      <p:cBhvr>
                                        <p:cTn id="13" dur="1000"/>
                                        <p:tgtEl>
                                          <p:spTgt spid="3">
                                            <p:txEl>
                                              <p:pRg st="4" end="4"/>
                                            </p:txEl>
                                          </p:spTgt>
                                        </p:tgtEl>
                                      </p:cBhvr>
                                    </p:animEffect>
                                  </p:childTnLst>
                                </p:cTn>
                              </p:par>
                              <p:par>
                                <p:cTn id="14" presetID="1"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3" cstate="print"/>
          <a:srcRect/>
          <a:stretch>
            <a:fillRect/>
          </a:stretch>
        </p:blipFill>
        <p:spPr bwMode="auto">
          <a:xfrm>
            <a:off x="571472" y="1619272"/>
            <a:ext cx="7848600" cy="4953000"/>
          </a:xfrm>
          <a:prstGeom prst="rect">
            <a:avLst/>
          </a:prstGeom>
          <a:noFill/>
          <a:ln w="9525">
            <a:solidFill>
              <a:schemeClr val="accent1"/>
            </a:solidFill>
            <a:miter lim="800000"/>
            <a:headEnd/>
            <a:tailEnd/>
          </a:ln>
          <a:effectLst/>
        </p:spPr>
      </p:pic>
      <p:sp>
        <p:nvSpPr>
          <p:cNvPr id="5" name="TextBox 4"/>
          <p:cNvSpPr txBox="1"/>
          <p:nvPr/>
        </p:nvSpPr>
        <p:spPr>
          <a:xfrm>
            <a:off x="742976" y="1762772"/>
            <a:ext cx="7543800" cy="523220"/>
          </a:xfrm>
          <a:prstGeom prst="rect">
            <a:avLst/>
          </a:prstGeom>
          <a:noFill/>
        </p:spPr>
        <p:txBody>
          <a:bodyPr wrap="square" rtlCol="1">
            <a:spAutoFit/>
          </a:bodyPr>
          <a:lstStyle/>
          <a:p>
            <a:pPr algn="ctr"/>
            <a:r>
              <a:rPr lang="en-US" sz="2800" b="1" dirty="0" smtClean="0">
                <a:solidFill>
                  <a:srgbClr val="FF0000"/>
                </a:solidFill>
                <a:latin typeface="Times New Roman" pitchFamily="18" charset="0"/>
                <a:cs typeface="Times New Roman" pitchFamily="18" charset="0"/>
              </a:rPr>
              <a:t>Twenty Years of Increasing Obesity</a:t>
            </a:r>
            <a:endParaRPr lang="ar-SA" sz="2800" b="1" dirty="0">
              <a:solidFill>
                <a:srgbClr val="FF0000"/>
              </a:solidFill>
              <a:latin typeface="Times New Roman" pitchFamily="18" charset="0"/>
              <a:cs typeface="Times New Roman" pitchFamily="18" charset="0"/>
            </a:endParaRPr>
          </a:p>
        </p:txBody>
      </p:sp>
      <p:sp>
        <p:nvSpPr>
          <p:cNvPr id="7" name="TextBox 6"/>
          <p:cNvSpPr txBox="1"/>
          <p:nvPr/>
        </p:nvSpPr>
        <p:spPr>
          <a:xfrm rot="16200000">
            <a:off x="-93845" y="3978129"/>
            <a:ext cx="1981199" cy="492443"/>
          </a:xfrm>
          <a:prstGeom prst="rect">
            <a:avLst/>
          </a:prstGeom>
          <a:solidFill>
            <a:schemeClr val="bg1"/>
          </a:solidFill>
        </p:spPr>
        <p:txBody>
          <a:bodyPr wrap="square" rtlCol="1">
            <a:spAutoFit/>
          </a:bodyPr>
          <a:lstStyle/>
          <a:p>
            <a:pPr algn="ctr"/>
            <a:r>
              <a:rPr lang="en-US" sz="2600" b="1" dirty="0" smtClean="0">
                <a:solidFill>
                  <a:srgbClr val="C00000"/>
                </a:solidFill>
              </a:rPr>
              <a:t>% Obesity</a:t>
            </a:r>
            <a:endParaRPr lang="ar-SA" sz="2600" b="1" dirty="0">
              <a:solidFill>
                <a:srgbClr val="C00000"/>
              </a:solidFill>
            </a:endParaRPr>
          </a:p>
        </p:txBody>
      </p:sp>
      <p:sp>
        <p:nvSpPr>
          <p:cNvPr id="2" name="Slide Number Placeholder 1"/>
          <p:cNvSpPr>
            <a:spLocks noGrp="1"/>
          </p:cNvSpPr>
          <p:nvPr>
            <p:ph type="sldNum" sz="quarter" idx="10"/>
          </p:nvPr>
        </p:nvSpPr>
        <p:spPr/>
        <p:txBody>
          <a:bodyPr/>
          <a:lstStyle/>
          <a:p>
            <a:fld id="{80EA325C-93E3-49B9-9635-C99EDF9CBB06}" type="slidenum">
              <a:rPr lang="en-US" smtClean="0"/>
              <a:pPr/>
              <a:t>29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142844" y="1724048"/>
            <a:ext cx="8734425" cy="4991100"/>
          </a:xfrm>
          <a:prstGeom prst="rect">
            <a:avLst/>
          </a:prstGeom>
          <a:noFill/>
          <a:ln w="9525">
            <a:solidFill>
              <a:schemeClr val="tx1"/>
            </a:solidFill>
            <a:miter lim="800000"/>
            <a:headEnd/>
            <a:tailEnd/>
          </a:ln>
          <a:effectLst/>
        </p:spPr>
      </p:pic>
      <p:sp>
        <p:nvSpPr>
          <p:cNvPr id="73730" name="Rectangle 2"/>
          <p:cNvSpPr>
            <a:spLocks noGrp="1" noChangeArrowheads="1"/>
          </p:cNvSpPr>
          <p:nvPr>
            <p:ph type="title"/>
          </p:nvPr>
        </p:nvSpPr>
        <p:spPr>
          <a:xfrm>
            <a:off x="-1000164" y="500042"/>
            <a:ext cx="7277100" cy="1139825"/>
          </a:xfrm>
        </p:spPr>
        <p:txBody>
          <a:bodyPr>
            <a:normAutofit/>
          </a:bodyPr>
          <a:lstStyle/>
          <a:p>
            <a:pPr algn="ctr"/>
            <a:r>
              <a:rPr lang="en-US" sz="3600" b="1" dirty="0" smtClean="0"/>
              <a:t>Normal Breathing</a:t>
            </a:r>
          </a:p>
        </p:txBody>
      </p:sp>
      <p:sp>
        <p:nvSpPr>
          <p:cNvPr id="73735" name="AutoShape 7"/>
          <p:cNvSpPr>
            <a:spLocks noChangeArrowheads="1"/>
          </p:cNvSpPr>
          <p:nvPr/>
        </p:nvSpPr>
        <p:spPr bwMode="auto">
          <a:xfrm flipV="1">
            <a:off x="1209644" y="3471874"/>
            <a:ext cx="7696200" cy="1600200"/>
          </a:xfrm>
          <a:prstGeom prst="roundRect">
            <a:avLst>
              <a:gd name="adj" fmla="val 16667"/>
            </a:avLst>
          </a:prstGeom>
          <a:noFill/>
          <a:ln w="38100">
            <a:solidFill>
              <a:srgbClr val="00B050"/>
            </a:solidFill>
            <a:round/>
            <a:headEnd/>
            <a:tailEnd/>
          </a:ln>
          <a:effectLst/>
        </p:spPr>
        <p:txBody>
          <a:bodyPr wrap="none" anchor="ctr"/>
          <a:lstStyle/>
          <a:p>
            <a:endParaRPr lang="en-US" dirty="0"/>
          </a:p>
        </p:txBody>
      </p:sp>
      <p:sp>
        <p:nvSpPr>
          <p:cNvPr id="2" name="Slide Number Placeholder 1"/>
          <p:cNvSpPr>
            <a:spLocks noGrp="1"/>
          </p:cNvSpPr>
          <p:nvPr>
            <p:ph type="sldNum" sz="quarter" idx="12"/>
          </p:nvPr>
        </p:nvSpPr>
        <p:spPr/>
        <p:txBody>
          <a:bodyPr/>
          <a:lstStyle/>
          <a:p>
            <a:fld id="{80EA325C-93E3-49B9-9635-C99EDF9CBB06}" type="slidenum">
              <a:rPr lang="en-US" smtClean="0"/>
              <a:pPr/>
              <a:t>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diamond(in)">
                                      <p:cBhvr>
                                        <p:cTn id="7" dur="2000"/>
                                        <p:tgtEl>
                                          <p:spTgt spid="73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5"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22275" name="Object 3"/>
          <p:cNvGraphicFramePr>
            <a:graphicFrameLocks noGrp="1" noChangeAspect="1"/>
          </p:cNvGraphicFramePr>
          <p:nvPr>
            <p:ph idx="1"/>
          </p:nvPr>
        </p:nvGraphicFramePr>
        <p:xfrm>
          <a:off x="1371600" y="1993920"/>
          <a:ext cx="6433869" cy="4292600"/>
        </p:xfrm>
        <a:graphic>
          <a:graphicData uri="http://schemas.openxmlformats.org/presentationml/2006/ole">
            <mc:AlternateContent xmlns:mc="http://schemas.openxmlformats.org/markup-compatibility/2006">
              <mc:Choice xmlns:v="urn:schemas-microsoft-com:vml" Requires="v">
                <p:oleObj spid="_x0000_s1052" name="Chart" r:id="rId4" imgW="6096000" imgH="4067083" progId="MSGraph.Chart.8">
                  <p:embed followColorScheme="full"/>
                </p:oleObj>
              </mc:Choice>
              <mc:Fallback>
                <p:oleObj name="Chart" r:id="rId4" imgW="6096000" imgH="4067083" progId="MSGraph.Chart.8">
                  <p:embed followColorScheme="full"/>
                  <p:pic>
                    <p:nvPicPr>
                      <p:cNvPr id="0" name="Picture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993920"/>
                        <a:ext cx="6433869" cy="429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2276" name="Text Box 4"/>
          <p:cNvSpPr txBox="1">
            <a:spLocks noChangeArrowheads="1"/>
          </p:cNvSpPr>
          <p:nvPr/>
        </p:nvSpPr>
        <p:spPr bwMode="auto">
          <a:xfrm>
            <a:off x="3352800" y="6162280"/>
            <a:ext cx="2590800" cy="338554"/>
          </a:xfrm>
          <a:prstGeom prst="rect">
            <a:avLst/>
          </a:prstGeom>
          <a:noFill/>
          <a:ln w="9525">
            <a:noFill/>
            <a:miter lim="800000"/>
            <a:headEnd/>
            <a:tailEnd/>
          </a:ln>
          <a:effectLst/>
        </p:spPr>
        <p:txBody>
          <a:bodyPr wrap="square">
            <a:spAutoFit/>
          </a:bodyPr>
          <a:lstStyle/>
          <a:p>
            <a:pPr algn="ctr">
              <a:spcBef>
                <a:spcPct val="50000"/>
              </a:spcBef>
            </a:pPr>
            <a:r>
              <a:rPr lang="en-US" sz="1600" b="1" dirty="0">
                <a:solidFill>
                  <a:srgbClr val="C00000"/>
                </a:solidFill>
                <a:effectLst/>
                <a:latin typeface="Arial" pitchFamily="34" charset="0"/>
                <a:cs typeface="Arial" pitchFamily="34" charset="0"/>
              </a:rPr>
              <a:t>(BMI ≥ 30 kg/m</a:t>
            </a:r>
            <a:r>
              <a:rPr lang="en-US" sz="1600" b="1" baseline="30000" dirty="0">
                <a:solidFill>
                  <a:srgbClr val="C00000"/>
                </a:solidFill>
                <a:effectLst/>
                <a:latin typeface="Arial" pitchFamily="34" charset="0"/>
                <a:cs typeface="Arial" pitchFamily="34" charset="0"/>
              </a:rPr>
              <a:t>2</a:t>
            </a:r>
            <a:r>
              <a:rPr lang="en-US" sz="1600" b="1" dirty="0">
                <a:solidFill>
                  <a:srgbClr val="C00000"/>
                </a:solidFill>
                <a:effectLst/>
                <a:latin typeface="Arial" pitchFamily="34" charset="0"/>
                <a:cs typeface="Arial" pitchFamily="34" charset="0"/>
              </a:rPr>
              <a:t>)</a:t>
            </a:r>
            <a:endParaRPr lang="en-GB" sz="1600" b="1" dirty="0">
              <a:solidFill>
                <a:srgbClr val="C00000"/>
              </a:solidFill>
              <a:effectLst/>
              <a:latin typeface="Arial" pitchFamily="34" charset="0"/>
              <a:cs typeface="Arial" pitchFamily="34" charset="0"/>
            </a:endParaRPr>
          </a:p>
        </p:txBody>
      </p:sp>
      <p:sp>
        <p:nvSpPr>
          <p:cNvPr id="822277" name="Rectangle 5"/>
          <p:cNvSpPr>
            <a:spLocks noChangeArrowheads="1"/>
          </p:cNvSpPr>
          <p:nvPr/>
        </p:nvSpPr>
        <p:spPr bwMode="auto">
          <a:xfrm>
            <a:off x="457200" y="6326051"/>
            <a:ext cx="2362200" cy="246221"/>
          </a:xfrm>
          <a:prstGeom prst="rect">
            <a:avLst/>
          </a:prstGeom>
          <a:noFill/>
          <a:ln w="9525">
            <a:noFill/>
            <a:miter lim="800000"/>
            <a:headEnd/>
            <a:tailEnd/>
          </a:ln>
          <a:effectLst/>
        </p:spPr>
        <p:txBody>
          <a:bodyPr wrap="square">
            <a:spAutoFit/>
          </a:bodyPr>
          <a:lstStyle/>
          <a:p>
            <a:pPr algn="l" eaLnBrk="0" hangingPunct="0"/>
            <a:r>
              <a:rPr lang="en-US" sz="1000" b="1" i="1" dirty="0">
                <a:solidFill>
                  <a:schemeClr val="tx1"/>
                </a:solidFill>
                <a:effectLst/>
                <a:latin typeface="Times New Roman" pitchFamily="18" charset="0"/>
              </a:rPr>
              <a:t>Al-Nozha et al. SMJ 2005;26:824-829</a:t>
            </a:r>
          </a:p>
        </p:txBody>
      </p:sp>
      <p:sp>
        <p:nvSpPr>
          <p:cNvPr id="822278" name="Text Box 6"/>
          <p:cNvSpPr txBox="1">
            <a:spLocks noChangeArrowheads="1"/>
          </p:cNvSpPr>
          <p:nvPr/>
        </p:nvSpPr>
        <p:spPr bwMode="auto">
          <a:xfrm rot="16200000">
            <a:off x="660400" y="3530600"/>
            <a:ext cx="1270000" cy="304800"/>
          </a:xfrm>
          <a:prstGeom prst="rect">
            <a:avLst/>
          </a:prstGeom>
          <a:noFill/>
          <a:ln w="9525">
            <a:noFill/>
            <a:miter lim="800000"/>
            <a:headEnd/>
            <a:tailEnd/>
          </a:ln>
          <a:effectLst/>
        </p:spPr>
        <p:txBody>
          <a:bodyPr wrap="none">
            <a:spAutoFit/>
          </a:bodyPr>
          <a:lstStyle/>
          <a:p>
            <a:pPr algn="l"/>
            <a:r>
              <a:rPr lang="en-US" sz="1400" b="0" dirty="0">
                <a:solidFill>
                  <a:schemeClr val="tx2">
                    <a:lumMod val="75000"/>
                  </a:schemeClr>
                </a:solidFill>
                <a:effectLst/>
                <a:latin typeface="Arial" pitchFamily="34" charset="0"/>
                <a:cs typeface="Arial" pitchFamily="34" charset="0"/>
              </a:rPr>
              <a:t>% of Subjects</a:t>
            </a:r>
          </a:p>
        </p:txBody>
      </p:sp>
      <p:sp>
        <p:nvSpPr>
          <p:cNvPr id="822279" name="AutoShape 7"/>
          <p:cNvSpPr>
            <a:spLocks noChangeArrowheads="1"/>
          </p:cNvSpPr>
          <p:nvPr/>
        </p:nvSpPr>
        <p:spPr bwMode="auto">
          <a:xfrm>
            <a:off x="2578100" y="3500438"/>
            <a:ext cx="685800" cy="2068512"/>
          </a:xfrm>
          <a:prstGeom prst="can">
            <a:avLst>
              <a:gd name="adj" fmla="val 21113"/>
            </a:avLst>
          </a:prstGeom>
          <a:gradFill rotWithShape="0">
            <a:gsLst>
              <a:gs pos="0">
                <a:schemeClr val="accent1"/>
              </a:gs>
              <a:gs pos="100000">
                <a:schemeClr val="accent1">
                  <a:gamma/>
                  <a:shade val="46275"/>
                  <a:invGamma/>
                </a:schemeClr>
              </a:gs>
            </a:gsLst>
            <a:lin ang="0" scaled="1"/>
          </a:gradFill>
          <a:ln w="9525">
            <a:solidFill>
              <a:srgbClr val="000000"/>
            </a:solidFill>
            <a:round/>
            <a:headEnd/>
            <a:tailEnd/>
          </a:ln>
          <a:effectLst/>
        </p:spPr>
        <p:txBody>
          <a:bodyPr wrap="none" anchor="ctr"/>
          <a:lstStyle/>
          <a:p>
            <a:endParaRPr lang="en-US" dirty="0"/>
          </a:p>
        </p:txBody>
      </p:sp>
      <p:sp>
        <p:nvSpPr>
          <p:cNvPr id="822280" name="AutoShape 8"/>
          <p:cNvSpPr>
            <a:spLocks noChangeArrowheads="1"/>
          </p:cNvSpPr>
          <p:nvPr/>
        </p:nvSpPr>
        <p:spPr bwMode="auto">
          <a:xfrm>
            <a:off x="4178300" y="2205038"/>
            <a:ext cx="685800" cy="3363912"/>
          </a:xfrm>
          <a:prstGeom prst="can">
            <a:avLst>
              <a:gd name="adj" fmla="val 18212"/>
            </a:avLst>
          </a:prstGeom>
          <a:gradFill rotWithShape="0">
            <a:gsLst>
              <a:gs pos="0">
                <a:srgbClr val="CCFFFF"/>
              </a:gs>
              <a:gs pos="100000">
                <a:srgbClr val="CCFFFF">
                  <a:gamma/>
                  <a:shade val="46275"/>
                  <a:invGamma/>
                </a:srgbClr>
              </a:gs>
            </a:gsLst>
            <a:lin ang="0" scaled="1"/>
          </a:gradFill>
          <a:ln w="9525">
            <a:solidFill>
              <a:srgbClr val="000000"/>
            </a:solidFill>
            <a:round/>
            <a:headEnd/>
            <a:tailEnd/>
          </a:ln>
          <a:effectLst/>
        </p:spPr>
        <p:txBody>
          <a:bodyPr wrap="none" anchor="ctr"/>
          <a:lstStyle/>
          <a:p>
            <a:endParaRPr lang="en-US" dirty="0"/>
          </a:p>
        </p:txBody>
      </p:sp>
      <p:sp>
        <p:nvSpPr>
          <p:cNvPr id="822281" name="AutoShape 9"/>
          <p:cNvSpPr>
            <a:spLocks noChangeArrowheads="1"/>
          </p:cNvSpPr>
          <p:nvPr/>
        </p:nvSpPr>
        <p:spPr bwMode="auto">
          <a:xfrm>
            <a:off x="6019800" y="2819400"/>
            <a:ext cx="685800" cy="2778125"/>
          </a:xfrm>
          <a:prstGeom prst="can">
            <a:avLst>
              <a:gd name="adj" fmla="val 22224"/>
            </a:avLst>
          </a:prstGeom>
          <a:gradFill rotWithShape="0">
            <a:gsLst>
              <a:gs pos="0">
                <a:srgbClr val="FFFF99"/>
              </a:gs>
              <a:gs pos="100000">
                <a:srgbClr val="FFFF99">
                  <a:gamma/>
                  <a:shade val="46275"/>
                  <a:invGamma/>
                </a:srgbClr>
              </a:gs>
            </a:gsLst>
            <a:lin ang="0" scaled="1"/>
          </a:gradFill>
          <a:ln w="9525">
            <a:solidFill>
              <a:srgbClr val="000000"/>
            </a:solidFill>
            <a:round/>
            <a:headEnd/>
            <a:tailEnd/>
          </a:ln>
          <a:effectLst/>
        </p:spPr>
        <p:txBody>
          <a:bodyPr wrap="none" anchor="ctr"/>
          <a:lstStyle/>
          <a:p>
            <a:endParaRPr lang="en-US" dirty="0"/>
          </a:p>
        </p:txBody>
      </p:sp>
      <p:sp>
        <p:nvSpPr>
          <p:cNvPr id="822286" name="Rectangle 14"/>
          <p:cNvSpPr>
            <a:spLocks noRot="1" noChangeArrowheads="1"/>
          </p:cNvSpPr>
          <p:nvPr/>
        </p:nvSpPr>
        <p:spPr bwMode="auto">
          <a:xfrm>
            <a:off x="-32" y="547675"/>
            <a:ext cx="7000924" cy="1095375"/>
          </a:xfrm>
          <a:prstGeom prst="rect">
            <a:avLst/>
          </a:prstGeom>
          <a:noFill/>
          <a:ln w="9525">
            <a:noFill/>
            <a:miter lim="800000"/>
            <a:headEnd/>
            <a:tailEnd/>
          </a:ln>
          <a:effectLst/>
        </p:spPr>
        <p:txBody>
          <a:bodyPr anchor="ctr"/>
          <a:lstStyle/>
          <a:p>
            <a:pPr algn="ctr">
              <a:spcBef>
                <a:spcPct val="0"/>
              </a:spcBef>
            </a:pPr>
            <a:r>
              <a:rPr lang="en-US" sz="3200" b="1" dirty="0">
                <a:solidFill>
                  <a:schemeClr val="bg1"/>
                </a:solidFill>
                <a:effectLst>
                  <a:outerShdw blurRad="38100" dist="38100" dir="2700000" algn="tl">
                    <a:srgbClr val="000000">
                      <a:alpha val="43137"/>
                    </a:srgbClr>
                  </a:outerShdw>
                </a:effectLst>
                <a:latin typeface="Garamond" pitchFamily="18" charset="0"/>
                <a:ea typeface="+mj-ea"/>
                <a:cs typeface="+mj-cs"/>
              </a:rPr>
              <a:t>PREVALENCE </a:t>
            </a:r>
            <a:r>
              <a:rPr lang="en-US" sz="3200" b="1" dirty="0" smtClean="0">
                <a:solidFill>
                  <a:schemeClr val="bg1"/>
                </a:solidFill>
                <a:effectLst>
                  <a:outerShdw blurRad="38100" dist="38100" dir="2700000" algn="tl">
                    <a:srgbClr val="000000">
                      <a:alpha val="43137"/>
                    </a:srgbClr>
                  </a:outerShdw>
                </a:effectLst>
                <a:latin typeface="Garamond" pitchFamily="18" charset="0"/>
                <a:ea typeface="+mj-ea"/>
                <a:cs typeface="+mj-cs"/>
              </a:rPr>
              <a:t> OF  OBESITY </a:t>
            </a:r>
          </a:p>
          <a:p>
            <a:pPr algn="ctr">
              <a:spcBef>
                <a:spcPct val="0"/>
              </a:spcBef>
            </a:pPr>
            <a:r>
              <a:rPr lang="en-US" sz="3200" b="1" dirty="0" smtClean="0">
                <a:solidFill>
                  <a:schemeClr val="bg1"/>
                </a:solidFill>
                <a:effectLst>
                  <a:outerShdw blurRad="38100" dist="38100" dir="2700000" algn="tl">
                    <a:srgbClr val="000000">
                      <a:alpha val="43137"/>
                    </a:srgbClr>
                  </a:outerShdw>
                </a:effectLst>
                <a:latin typeface="Garamond" pitchFamily="18" charset="0"/>
                <a:ea typeface="+mj-ea"/>
                <a:cs typeface="+mj-cs"/>
              </a:rPr>
              <a:t> IN SAUDI  ARABIA</a:t>
            </a:r>
            <a:endParaRPr lang="en-GB" sz="3200" b="1" dirty="0">
              <a:solidFill>
                <a:schemeClr val="bg1"/>
              </a:solidFill>
              <a:effectLst>
                <a:outerShdw blurRad="38100" dist="38100" dir="2700000" algn="tl">
                  <a:srgbClr val="000000">
                    <a:alpha val="43137"/>
                  </a:srgbClr>
                </a:outerShdw>
              </a:effectLst>
              <a:latin typeface="Garamond" pitchFamily="18" charset="0"/>
              <a:ea typeface="+mj-ea"/>
              <a:cs typeface="+mj-cs"/>
            </a:endParaRPr>
          </a:p>
        </p:txBody>
      </p:sp>
      <p:sp>
        <p:nvSpPr>
          <p:cNvPr id="3" name="Slide Number Placeholder 2"/>
          <p:cNvSpPr>
            <a:spLocks noGrp="1"/>
          </p:cNvSpPr>
          <p:nvPr>
            <p:ph type="sldNum" sz="quarter" idx="11"/>
          </p:nvPr>
        </p:nvSpPr>
        <p:spPr>
          <a:xfrm>
            <a:off x="8604448" y="6381328"/>
            <a:ext cx="447692" cy="323872"/>
          </a:xfrm>
        </p:spPr>
        <p:txBody>
          <a:bodyPr/>
          <a:lstStyle/>
          <a:p>
            <a:r>
              <a:rPr lang="en-US" dirty="0" smtClean="0"/>
              <a:t>31</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22286"/>
                                        </p:tgtEl>
                                        <p:attrNameLst>
                                          <p:attrName>style.visibility</p:attrName>
                                        </p:attrNameLst>
                                      </p:cBhvr>
                                      <p:to>
                                        <p:strVal val="visible"/>
                                      </p:to>
                                    </p:set>
                                    <p:animEffect transition="in" filter="dissolve">
                                      <p:cBhvr>
                                        <p:cTn id="7" dur="1000"/>
                                        <p:tgtEl>
                                          <p:spTgt spid="822286"/>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822275"/>
                                        </p:tgtEl>
                                        <p:attrNameLst>
                                          <p:attrName>style.visibility</p:attrName>
                                        </p:attrNameLst>
                                      </p:cBhvr>
                                      <p:to>
                                        <p:strVal val="visible"/>
                                      </p:to>
                                    </p:set>
                                    <p:animEffect transition="in" filter="dissolve">
                                      <p:cBhvr>
                                        <p:cTn id="11" dur="500"/>
                                        <p:tgtEl>
                                          <p:spTgt spid="822275"/>
                                        </p:tgtEl>
                                      </p:cBhvr>
                                    </p:animEffect>
                                  </p:childTnLst>
                                </p:cTn>
                              </p:par>
                              <p:par>
                                <p:cTn id="12" presetID="1" presetClass="entr" presetSubtype="0" fill="hold" grpId="0" nodeType="withEffect">
                                  <p:stCondLst>
                                    <p:cond delay="0"/>
                                  </p:stCondLst>
                                  <p:childTnLst>
                                    <p:set>
                                      <p:cBhvr>
                                        <p:cTn id="13" dur="1" fill="hold">
                                          <p:stCondLst>
                                            <p:cond delay="499"/>
                                          </p:stCondLst>
                                        </p:cTn>
                                        <p:tgtEl>
                                          <p:spTgt spid="82227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499"/>
                                          </p:stCondLst>
                                        </p:cTn>
                                        <p:tgtEl>
                                          <p:spTgt spid="822278"/>
                                        </p:tgtEl>
                                        <p:attrNameLst>
                                          <p:attrName>style.visibility</p:attrName>
                                        </p:attrNameLst>
                                      </p:cBhvr>
                                      <p:to>
                                        <p:strVal val="visible"/>
                                      </p:to>
                                    </p:set>
                                  </p:childTnLst>
                                </p:cTn>
                              </p:par>
                              <p:par>
                                <p:cTn id="16" presetID="17" presetClass="entr" presetSubtype="4" fill="hold" grpId="0" nodeType="withEffect">
                                  <p:stCondLst>
                                    <p:cond delay="0"/>
                                  </p:stCondLst>
                                  <p:childTnLst>
                                    <p:set>
                                      <p:cBhvr>
                                        <p:cTn id="17" dur="1" fill="hold">
                                          <p:stCondLst>
                                            <p:cond delay="0"/>
                                          </p:stCondLst>
                                        </p:cTn>
                                        <p:tgtEl>
                                          <p:spTgt spid="822279"/>
                                        </p:tgtEl>
                                        <p:attrNameLst>
                                          <p:attrName>style.visibility</p:attrName>
                                        </p:attrNameLst>
                                      </p:cBhvr>
                                      <p:to>
                                        <p:strVal val="visible"/>
                                      </p:to>
                                    </p:set>
                                    <p:anim calcmode="lin" valueType="num">
                                      <p:cBhvr>
                                        <p:cTn id="18" dur="2000" fill="hold"/>
                                        <p:tgtEl>
                                          <p:spTgt spid="822279"/>
                                        </p:tgtEl>
                                        <p:attrNameLst>
                                          <p:attrName>ppt_x</p:attrName>
                                        </p:attrNameLst>
                                      </p:cBhvr>
                                      <p:tavLst>
                                        <p:tav tm="0">
                                          <p:val>
                                            <p:strVal val="#ppt_x"/>
                                          </p:val>
                                        </p:tav>
                                        <p:tav tm="100000">
                                          <p:val>
                                            <p:strVal val="#ppt_x"/>
                                          </p:val>
                                        </p:tav>
                                      </p:tavLst>
                                    </p:anim>
                                    <p:anim calcmode="lin" valueType="num">
                                      <p:cBhvr>
                                        <p:cTn id="19" dur="2000" fill="hold"/>
                                        <p:tgtEl>
                                          <p:spTgt spid="822279"/>
                                        </p:tgtEl>
                                        <p:attrNameLst>
                                          <p:attrName>ppt_y</p:attrName>
                                        </p:attrNameLst>
                                      </p:cBhvr>
                                      <p:tavLst>
                                        <p:tav tm="0">
                                          <p:val>
                                            <p:strVal val="#ppt_y+#ppt_h/2"/>
                                          </p:val>
                                        </p:tav>
                                        <p:tav tm="100000">
                                          <p:val>
                                            <p:strVal val="#ppt_y"/>
                                          </p:val>
                                        </p:tav>
                                      </p:tavLst>
                                    </p:anim>
                                    <p:anim calcmode="lin" valueType="num">
                                      <p:cBhvr>
                                        <p:cTn id="20" dur="2000" fill="hold"/>
                                        <p:tgtEl>
                                          <p:spTgt spid="822279"/>
                                        </p:tgtEl>
                                        <p:attrNameLst>
                                          <p:attrName>ppt_w</p:attrName>
                                        </p:attrNameLst>
                                      </p:cBhvr>
                                      <p:tavLst>
                                        <p:tav tm="0">
                                          <p:val>
                                            <p:strVal val="#ppt_w"/>
                                          </p:val>
                                        </p:tav>
                                        <p:tav tm="100000">
                                          <p:val>
                                            <p:strVal val="#ppt_w"/>
                                          </p:val>
                                        </p:tav>
                                      </p:tavLst>
                                    </p:anim>
                                    <p:anim calcmode="lin" valueType="num">
                                      <p:cBhvr>
                                        <p:cTn id="21" dur="2000" fill="hold"/>
                                        <p:tgtEl>
                                          <p:spTgt spid="822279"/>
                                        </p:tgtEl>
                                        <p:attrNameLst>
                                          <p:attrName>ppt_h</p:attrName>
                                        </p:attrNameLst>
                                      </p:cBhvr>
                                      <p:tavLst>
                                        <p:tav tm="0">
                                          <p:val>
                                            <p:fltVal val="0"/>
                                          </p:val>
                                        </p:tav>
                                        <p:tav tm="100000">
                                          <p:val>
                                            <p:strVal val="#ppt_h"/>
                                          </p:val>
                                        </p:tav>
                                      </p:tavLst>
                                    </p:anim>
                                  </p:childTnLst>
                                </p:cTn>
                              </p:par>
                              <p:par>
                                <p:cTn id="22" presetID="17" presetClass="entr" presetSubtype="4" fill="hold" grpId="0" nodeType="withEffect">
                                  <p:stCondLst>
                                    <p:cond delay="0"/>
                                  </p:stCondLst>
                                  <p:childTnLst>
                                    <p:set>
                                      <p:cBhvr>
                                        <p:cTn id="23" dur="1" fill="hold">
                                          <p:stCondLst>
                                            <p:cond delay="0"/>
                                          </p:stCondLst>
                                        </p:cTn>
                                        <p:tgtEl>
                                          <p:spTgt spid="822280"/>
                                        </p:tgtEl>
                                        <p:attrNameLst>
                                          <p:attrName>style.visibility</p:attrName>
                                        </p:attrNameLst>
                                      </p:cBhvr>
                                      <p:to>
                                        <p:strVal val="visible"/>
                                      </p:to>
                                    </p:set>
                                    <p:anim calcmode="lin" valueType="num">
                                      <p:cBhvr>
                                        <p:cTn id="24" dur="2000" fill="hold"/>
                                        <p:tgtEl>
                                          <p:spTgt spid="822280"/>
                                        </p:tgtEl>
                                        <p:attrNameLst>
                                          <p:attrName>ppt_x</p:attrName>
                                        </p:attrNameLst>
                                      </p:cBhvr>
                                      <p:tavLst>
                                        <p:tav tm="0">
                                          <p:val>
                                            <p:strVal val="#ppt_x"/>
                                          </p:val>
                                        </p:tav>
                                        <p:tav tm="100000">
                                          <p:val>
                                            <p:strVal val="#ppt_x"/>
                                          </p:val>
                                        </p:tav>
                                      </p:tavLst>
                                    </p:anim>
                                    <p:anim calcmode="lin" valueType="num">
                                      <p:cBhvr>
                                        <p:cTn id="25" dur="2000" fill="hold"/>
                                        <p:tgtEl>
                                          <p:spTgt spid="822280"/>
                                        </p:tgtEl>
                                        <p:attrNameLst>
                                          <p:attrName>ppt_y</p:attrName>
                                        </p:attrNameLst>
                                      </p:cBhvr>
                                      <p:tavLst>
                                        <p:tav tm="0">
                                          <p:val>
                                            <p:strVal val="#ppt_y+#ppt_h/2"/>
                                          </p:val>
                                        </p:tav>
                                        <p:tav tm="100000">
                                          <p:val>
                                            <p:strVal val="#ppt_y"/>
                                          </p:val>
                                        </p:tav>
                                      </p:tavLst>
                                    </p:anim>
                                    <p:anim calcmode="lin" valueType="num">
                                      <p:cBhvr>
                                        <p:cTn id="26" dur="2000" fill="hold"/>
                                        <p:tgtEl>
                                          <p:spTgt spid="822280"/>
                                        </p:tgtEl>
                                        <p:attrNameLst>
                                          <p:attrName>ppt_w</p:attrName>
                                        </p:attrNameLst>
                                      </p:cBhvr>
                                      <p:tavLst>
                                        <p:tav tm="0">
                                          <p:val>
                                            <p:strVal val="#ppt_w"/>
                                          </p:val>
                                        </p:tav>
                                        <p:tav tm="100000">
                                          <p:val>
                                            <p:strVal val="#ppt_w"/>
                                          </p:val>
                                        </p:tav>
                                      </p:tavLst>
                                    </p:anim>
                                    <p:anim calcmode="lin" valueType="num">
                                      <p:cBhvr>
                                        <p:cTn id="27" dur="2000" fill="hold"/>
                                        <p:tgtEl>
                                          <p:spTgt spid="822280"/>
                                        </p:tgtEl>
                                        <p:attrNameLst>
                                          <p:attrName>ppt_h</p:attrName>
                                        </p:attrNameLst>
                                      </p:cBhvr>
                                      <p:tavLst>
                                        <p:tav tm="0">
                                          <p:val>
                                            <p:fltVal val="0"/>
                                          </p:val>
                                        </p:tav>
                                        <p:tav tm="100000">
                                          <p:val>
                                            <p:strVal val="#ppt_h"/>
                                          </p:val>
                                        </p:tav>
                                      </p:tavLst>
                                    </p:anim>
                                  </p:childTnLst>
                                </p:cTn>
                              </p:par>
                              <p:par>
                                <p:cTn id="28" presetID="17" presetClass="entr" presetSubtype="4" fill="hold" grpId="0" nodeType="withEffect">
                                  <p:stCondLst>
                                    <p:cond delay="0"/>
                                  </p:stCondLst>
                                  <p:childTnLst>
                                    <p:set>
                                      <p:cBhvr>
                                        <p:cTn id="29" dur="1" fill="hold">
                                          <p:stCondLst>
                                            <p:cond delay="0"/>
                                          </p:stCondLst>
                                        </p:cTn>
                                        <p:tgtEl>
                                          <p:spTgt spid="822281"/>
                                        </p:tgtEl>
                                        <p:attrNameLst>
                                          <p:attrName>style.visibility</p:attrName>
                                        </p:attrNameLst>
                                      </p:cBhvr>
                                      <p:to>
                                        <p:strVal val="visible"/>
                                      </p:to>
                                    </p:set>
                                    <p:anim calcmode="lin" valueType="num">
                                      <p:cBhvr>
                                        <p:cTn id="30" dur="2000" fill="hold"/>
                                        <p:tgtEl>
                                          <p:spTgt spid="822281"/>
                                        </p:tgtEl>
                                        <p:attrNameLst>
                                          <p:attrName>ppt_x</p:attrName>
                                        </p:attrNameLst>
                                      </p:cBhvr>
                                      <p:tavLst>
                                        <p:tav tm="0">
                                          <p:val>
                                            <p:strVal val="#ppt_x"/>
                                          </p:val>
                                        </p:tav>
                                        <p:tav tm="100000">
                                          <p:val>
                                            <p:strVal val="#ppt_x"/>
                                          </p:val>
                                        </p:tav>
                                      </p:tavLst>
                                    </p:anim>
                                    <p:anim calcmode="lin" valueType="num">
                                      <p:cBhvr>
                                        <p:cTn id="31" dur="2000" fill="hold"/>
                                        <p:tgtEl>
                                          <p:spTgt spid="822281"/>
                                        </p:tgtEl>
                                        <p:attrNameLst>
                                          <p:attrName>ppt_y</p:attrName>
                                        </p:attrNameLst>
                                      </p:cBhvr>
                                      <p:tavLst>
                                        <p:tav tm="0">
                                          <p:val>
                                            <p:strVal val="#ppt_y+#ppt_h/2"/>
                                          </p:val>
                                        </p:tav>
                                        <p:tav tm="100000">
                                          <p:val>
                                            <p:strVal val="#ppt_y"/>
                                          </p:val>
                                        </p:tav>
                                      </p:tavLst>
                                    </p:anim>
                                    <p:anim calcmode="lin" valueType="num">
                                      <p:cBhvr>
                                        <p:cTn id="32" dur="2000" fill="hold"/>
                                        <p:tgtEl>
                                          <p:spTgt spid="822281"/>
                                        </p:tgtEl>
                                        <p:attrNameLst>
                                          <p:attrName>ppt_w</p:attrName>
                                        </p:attrNameLst>
                                      </p:cBhvr>
                                      <p:tavLst>
                                        <p:tav tm="0">
                                          <p:val>
                                            <p:strVal val="#ppt_w"/>
                                          </p:val>
                                        </p:tav>
                                        <p:tav tm="100000">
                                          <p:val>
                                            <p:strVal val="#ppt_w"/>
                                          </p:val>
                                        </p:tav>
                                      </p:tavLst>
                                    </p:anim>
                                    <p:anim calcmode="lin" valueType="num">
                                      <p:cBhvr>
                                        <p:cTn id="33" dur="2000" fill="hold"/>
                                        <p:tgtEl>
                                          <p:spTgt spid="82228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822275" grpId="0"/>
      <p:bldP spid="822276" grpId="0" autoUpdateAnimBg="0"/>
      <p:bldP spid="822278" grpId="0" autoUpdateAnimBg="0"/>
      <p:bldP spid="822279" grpId="0" animBg="1"/>
      <p:bldP spid="822280" grpId="0" animBg="1"/>
      <p:bldP spid="822281" grpId="0" animBg="1"/>
      <p:bldP spid="82228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642918"/>
            <a:ext cx="4929222" cy="857256"/>
          </a:xfrm>
        </p:spPr>
        <p:txBody>
          <a:bodyPr>
            <a:normAutofit/>
          </a:bodyPr>
          <a:lstStyle/>
          <a:p>
            <a:r>
              <a:rPr lang="en-US" sz="3600" b="1" dirty="0" smtClean="0"/>
              <a:t>Patient Evaluation</a:t>
            </a:r>
            <a:endParaRPr lang="en-US" sz="3200" dirty="0"/>
          </a:p>
        </p:txBody>
      </p:sp>
      <p:sp>
        <p:nvSpPr>
          <p:cNvPr id="9" name="Text Placeholder 8"/>
          <p:cNvSpPr>
            <a:spLocks noGrp="1"/>
          </p:cNvSpPr>
          <p:nvPr>
            <p:ph type="body" idx="1"/>
          </p:nvPr>
        </p:nvSpPr>
        <p:spPr>
          <a:xfrm>
            <a:off x="428596" y="2432048"/>
            <a:ext cx="4040188" cy="639762"/>
          </a:xfrm>
        </p:spPr>
        <p:txBody>
          <a:bodyPr>
            <a:normAutofit/>
          </a:bodyPr>
          <a:lstStyle/>
          <a:p>
            <a:pPr algn="ctr"/>
            <a:r>
              <a:rPr lang="en-US" sz="2800" dirty="0" smtClean="0">
                <a:latin typeface="Arial" pitchFamily="34" charset="0"/>
                <a:cs typeface="Arial" pitchFamily="34" charset="0"/>
              </a:rPr>
              <a:t>Normal Airway</a:t>
            </a:r>
            <a:endParaRPr lang="en-US" sz="2800" dirty="0">
              <a:latin typeface="Arial" pitchFamily="34" charset="0"/>
              <a:cs typeface="Arial" pitchFamily="34" charset="0"/>
            </a:endParaRPr>
          </a:p>
        </p:txBody>
      </p:sp>
      <p:pic>
        <p:nvPicPr>
          <p:cNvPr id="47106" name="Picture 2" descr="C:\Documents and Settings\Administrator\Desktop\Mar 22 2010 (D)\SLEEP\drawing 9 copy.JPG"/>
          <p:cNvPicPr>
            <a:picLocks noGrp="1" noChangeAspect="1" noChangeArrowheads="1"/>
          </p:cNvPicPr>
          <p:nvPr>
            <p:ph sz="half" idx="2"/>
          </p:nvPr>
        </p:nvPicPr>
        <p:blipFill>
          <a:blip r:embed="rId2" cstate="print"/>
          <a:stretch>
            <a:fillRect/>
          </a:stretch>
        </p:blipFill>
        <p:spPr bwMode="auto">
          <a:xfrm>
            <a:off x="1209326" y="3156030"/>
            <a:ext cx="2535936" cy="2630424"/>
          </a:xfrm>
          <a:prstGeom prst="rect">
            <a:avLst/>
          </a:prstGeom>
          <a:noFill/>
        </p:spPr>
      </p:pic>
      <p:sp>
        <p:nvSpPr>
          <p:cNvPr id="10" name="Text Placeholder 9"/>
          <p:cNvSpPr>
            <a:spLocks noGrp="1"/>
          </p:cNvSpPr>
          <p:nvPr>
            <p:ph type="body" sz="quarter" idx="3"/>
          </p:nvPr>
        </p:nvSpPr>
        <p:spPr>
          <a:xfrm>
            <a:off x="4500562" y="2428868"/>
            <a:ext cx="4041775" cy="639762"/>
          </a:xfrm>
        </p:spPr>
        <p:txBody>
          <a:bodyPr>
            <a:normAutofit/>
          </a:bodyPr>
          <a:lstStyle/>
          <a:p>
            <a:pPr algn="ctr"/>
            <a:r>
              <a:rPr lang="en-US" sz="2800" dirty="0" smtClean="0">
                <a:latin typeface="Arial" pitchFamily="34" charset="0"/>
                <a:cs typeface="Arial" pitchFamily="34" charset="0"/>
              </a:rPr>
              <a:t>    Obstructed Airway</a:t>
            </a:r>
            <a:endParaRPr lang="en-US" sz="2800" dirty="0">
              <a:latin typeface="Arial" pitchFamily="34" charset="0"/>
              <a:cs typeface="Arial" pitchFamily="34" charset="0"/>
            </a:endParaRPr>
          </a:p>
        </p:txBody>
      </p:sp>
      <p:pic>
        <p:nvPicPr>
          <p:cNvPr id="47107" name="Picture 3" descr="C:\Documents and Settings\Administrator\Desktop\Mar 22 2010 (D)\SLEEP\drawing 10 copy.JPG"/>
          <p:cNvPicPr>
            <a:picLocks noChangeAspect="1" noChangeArrowheads="1"/>
          </p:cNvPicPr>
          <p:nvPr/>
        </p:nvPicPr>
        <p:blipFill>
          <a:blip r:embed="rId3" cstate="print"/>
          <a:srcRect/>
          <a:stretch>
            <a:fillRect/>
          </a:stretch>
        </p:blipFill>
        <p:spPr bwMode="auto">
          <a:xfrm>
            <a:off x="5357818" y="3054366"/>
            <a:ext cx="2679700" cy="2660650"/>
          </a:xfrm>
          <a:prstGeom prst="rect">
            <a:avLst/>
          </a:prstGeom>
          <a:noFill/>
        </p:spPr>
      </p:pic>
      <p:sp>
        <p:nvSpPr>
          <p:cNvPr id="8" name="Rectangle 7"/>
          <p:cNvSpPr/>
          <p:nvPr/>
        </p:nvSpPr>
        <p:spPr>
          <a:xfrm>
            <a:off x="2428860" y="5886410"/>
            <a:ext cx="4405746" cy="400110"/>
          </a:xfrm>
          <a:prstGeom prst="rect">
            <a:avLst/>
          </a:prstGeom>
        </p:spPr>
        <p:txBody>
          <a:bodyPr wrap="square">
            <a:spAutoFit/>
          </a:bodyPr>
          <a:lstStyle/>
          <a:p>
            <a:pPr algn="ctr"/>
            <a:r>
              <a:rPr lang="en-US" sz="1000" dirty="0" smtClean="0">
                <a:latin typeface="Arial" pitchFamily="34" charset="0"/>
                <a:cs typeface="Arial" pitchFamily="34" charset="0"/>
              </a:rPr>
              <a:t>Sleep Disorders &amp; Sleep Apnea with Dr. Kushner, DDS</a:t>
            </a:r>
          </a:p>
          <a:p>
            <a:pPr algn="ctr"/>
            <a:r>
              <a:rPr lang="en-US" sz="1000" dirty="0" smtClean="0">
                <a:latin typeface="Arial" pitchFamily="34" charset="0"/>
                <a:cs typeface="Arial" pitchFamily="34" charset="0"/>
                <a:hlinkClick r:id="rId4"/>
              </a:rPr>
              <a:t>http://www.brownkushner.com/Sleep</a:t>
            </a:r>
            <a:r>
              <a:rPr lang="en-US" sz="1000" dirty="0" smtClean="0">
                <a:latin typeface="Arial" pitchFamily="34" charset="0"/>
                <a:cs typeface="Arial" pitchFamily="34" charset="0"/>
              </a:rPr>
              <a:t> Apnea.pdf</a:t>
            </a:r>
            <a:endParaRPr lang="en-US" sz="1000"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80EA325C-93E3-49B9-9635-C99EDF9CBB06}"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911" y="571480"/>
            <a:ext cx="4929221" cy="1000132"/>
          </a:xfrm>
        </p:spPr>
        <p:txBody>
          <a:bodyPr>
            <a:noAutofit/>
          </a:bodyPr>
          <a:lstStyle/>
          <a:p>
            <a:pPr algn="ctr"/>
            <a:r>
              <a:rPr lang="en-US" sz="3600" b="1" dirty="0" smtClean="0"/>
              <a:t>Sagittal Upper Airway </a:t>
            </a:r>
            <a:br>
              <a:rPr lang="en-US" sz="3600" b="1" dirty="0" smtClean="0"/>
            </a:br>
            <a:r>
              <a:rPr lang="en-US" sz="3600" b="1" dirty="0" smtClean="0"/>
              <a:t>MRI Images</a:t>
            </a:r>
            <a:endParaRPr lang="en-US" sz="3600" b="1" dirty="0"/>
          </a:p>
        </p:txBody>
      </p:sp>
      <p:sp>
        <p:nvSpPr>
          <p:cNvPr id="5" name="Text Placeholder 4"/>
          <p:cNvSpPr>
            <a:spLocks noGrp="1"/>
          </p:cNvSpPr>
          <p:nvPr>
            <p:ph type="body" idx="1"/>
          </p:nvPr>
        </p:nvSpPr>
        <p:spPr>
          <a:xfrm>
            <a:off x="457200" y="1860544"/>
            <a:ext cx="4040188" cy="639762"/>
          </a:xfrm>
        </p:spPr>
        <p:txBody>
          <a:bodyPr>
            <a:noAutofit/>
          </a:bodyPr>
          <a:lstStyle/>
          <a:p>
            <a:pPr algn="ctr"/>
            <a:r>
              <a:rPr lang="en-US" sz="2800" dirty="0" smtClean="0">
                <a:solidFill>
                  <a:srgbClr val="FF0000"/>
                </a:solidFill>
              </a:rPr>
              <a:t>Normal</a:t>
            </a:r>
            <a:endParaRPr lang="en-US" sz="2800" dirty="0">
              <a:solidFill>
                <a:srgbClr val="FF0000"/>
              </a:solidFill>
            </a:endParaRPr>
          </a:p>
        </p:txBody>
      </p:sp>
      <p:sp>
        <p:nvSpPr>
          <p:cNvPr id="7" name="Text Placeholder 6"/>
          <p:cNvSpPr>
            <a:spLocks noGrp="1"/>
          </p:cNvSpPr>
          <p:nvPr>
            <p:ph type="body" sz="quarter" idx="3"/>
          </p:nvPr>
        </p:nvSpPr>
        <p:spPr>
          <a:xfrm>
            <a:off x="4714876" y="1857364"/>
            <a:ext cx="4041775" cy="639762"/>
          </a:xfrm>
        </p:spPr>
        <p:txBody>
          <a:bodyPr>
            <a:noAutofit/>
          </a:bodyPr>
          <a:lstStyle/>
          <a:p>
            <a:pPr algn="ctr"/>
            <a:r>
              <a:rPr lang="en-US" sz="2800" dirty="0" smtClean="0">
                <a:solidFill>
                  <a:srgbClr val="FF0000"/>
                </a:solidFill>
              </a:rPr>
              <a:t>Apneic</a:t>
            </a:r>
            <a:endParaRPr lang="en-US" sz="2800" dirty="0">
              <a:solidFill>
                <a:srgbClr val="FF0000"/>
              </a:solidFill>
            </a:endParaRPr>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57200" y="2601323"/>
            <a:ext cx="4037014" cy="3613759"/>
          </a:xfrm>
          <a:prstGeom prst="rect">
            <a:avLst/>
          </a:prstGeom>
          <a:noFill/>
          <a:ln w="9525">
            <a:noFill/>
            <a:miter lim="800000"/>
            <a:headEnd/>
            <a:tailEnd/>
          </a:ln>
          <a:effectLst/>
        </p:spPr>
      </p:pic>
      <p:pic>
        <p:nvPicPr>
          <p:cNvPr id="3075" name="Picture 3"/>
          <p:cNvPicPr>
            <a:picLocks noGrp="1" noChangeAspect="1" noChangeArrowheads="1"/>
          </p:cNvPicPr>
          <p:nvPr>
            <p:ph sz="quarter" idx="4"/>
          </p:nvPr>
        </p:nvPicPr>
        <p:blipFill>
          <a:blip r:embed="rId3" cstate="print"/>
          <a:srcRect/>
          <a:stretch>
            <a:fillRect/>
          </a:stretch>
        </p:blipFill>
        <p:spPr bwMode="auto">
          <a:xfrm>
            <a:off x="4648201" y="2614633"/>
            <a:ext cx="4038600" cy="3600449"/>
          </a:xfrm>
          <a:prstGeom prst="rect">
            <a:avLst/>
          </a:prstGeom>
          <a:noFill/>
          <a:ln w="9525">
            <a:noFill/>
            <a:miter lim="800000"/>
            <a:headEnd/>
            <a:tailEnd/>
          </a:ln>
          <a:effectLst/>
        </p:spPr>
      </p:pic>
      <p:sp>
        <p:nvSpPr>
          <p:cNvPr id="11" name="Rectangle 10"/>
          <p:cNvSpPr/>
          <p:nvPr/>
        </p:nvSpPr>
        <p:spPr>
          <a:xfrm>
            <a:off x="2857488" y="6350193"/>
            <a:ext cx="3733800" cy="523220"/>
          </a:xfrm>
          <a:prstGeom prst="rect">
            <a:avLst/>
          </a:prstGeom>
        </p:spPr>
        <p:txBody>
          <a:bodyPr wrap="square">
            <a:spAutoFit/>
          </a:bodyPr>
          <a:lstStyle/>
          <a:p>
            <a:pPr algn="ctr"/>
            <a:r>
              <a:rPr lang="en-US" sz="1000" dirty="0" smtClean="0">
                <a:latin typeface="Arial" pitchFamily="34" charset="0"/>
                <a:cs typeface="Arial" pitchFamily="34" charset="0"/>
              </a:rPr>
              <a:t>(Schwab et al, Am J Respir Crit Care Med 152:1673, 1995)</a:t>
            </a:r>
            <a:r>
              <a:rPr lang="en-US" dirty="0" smtClean="0"/>
              <a:t/>
            </a:r>
            <a:br>
              <a:rPr lang="en-US" dirty="0" smtClean="0"/>
            </a:br>
            <a:endParaRPr lang="en-US" dirty="0"/>
          </a:p>
        </p:txBody>
      </p:sp>
      <p:sp>
        <p:nvSpPr>
          <p:cNvPr id="2" name="Slide Number Placeholder 1"/>
          <p:cNvSpPr>
            <a:spLocks noGrp="1"/>
          </p:cNvSpPr>
          <p:nvPr>
            <p:ph type="sldNum" sz="quarter" idx="12"/>
          </p:nvPr>
        </p:nvSpPr>
        <p:spPr/>
        <p:txBody>
          <a:bodyPr/>
          <a:lstStyle/>
          <a:p>
            <a:fld id="{80EA325C-93E3-49B9-9635-C99EDF9CBB06}" type="slidenum">
              <a:rPr lang="en-US" smtClean="0"/>
              <a:pPr/>
              <a:t>32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5"/>
                                        </p:tgtEl>
                                        <p:attrNameLst>
                                          <p:attrName>style.visibility</p:attrName>
                                        </p:attrNameLst>
                                      </p:cBhvr>
                                      <p:to>
                                        <p:strVal val="visible"/>
                                      </p:to>
                                    </p:set>
                                  </p:childTnLst>
                                </p:cTn>
                              </p:par>
                              <p:par>
                                <p:cTn id="13" presetID="8"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amond(in)">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2925" y="2214554"/>
            <a:ext cx="2438400" cy="584775"/>
          </a:xfrm>
          <a:prstGeom prst="rect">
            <a:avLst/>
          </a:prstGeom>
          <a:noFill/>
        </p:spPr>
        <p:txBody>
          <a:bodyPr wrap="square" rtlCol="0">
            <a:spAutoFit/>
          </a:bodyPr>
          <a:lstStyle/>
          <a:p>
            <a:r>
              <a:rPr lang="en-US" sz="3200" b="1" dirty="0" smtClean="0">
                <a:solidFill>
                  <a:srgbClr val="0070C0"/>
                </a:solidFill>
                <a:latin typeface="Arial" pitchFamily="34" charset="0"/>
                <a:cs typeface="Arial" pitchFamily="34" charset="0"/>
              </a:rPr>
              <a:t>OSA</a:t>
            </a:r>
            <a:endParaRPr lang="en-US" sz="3200" b="1" dirty="0">
              <a:solidFill>
                <a:srgbClr val="0070C0"/>
              </a:solidFill>
              <a:latin typeface="Arial" pitchFamily="34" charset="0"/>
              <a:cs typeface="Arial" pitchFamily="34" charset="0"/>
            </a:endParaRPr>
          </a:p>
        </p:txBody>
      </p:sp>
      <p:sp>
        <p:nvSpPr>
          <p:cNvPr id="6" name="TextBox 5"/>
          <p:cNvSpPr txBox="1"/>
          <p:nvPr/>
        </p:nvSpPr>
        <p:spPr>
          <a:xfrm>
            <a:off x="533400" y="3233322"/>
            <a:ext cx="1524000" cy="338554"/>
          </a:xfrm>
          <a:prstGeom prst="rect">
            <a:avLst/>
          </a:prstGeom>
          <a:noFill/>
        </p:spPr>
        <p:txBody>
          <a:bodyPr wrap="square" rtlCol="0">
            <a:spAutoFit/>
          </a:bodyPr>
          <a:lstStyle/>
          <a:p>
            <a:r>
              <a:rPr lang="en-US" sz="1600" b="1" dirty="0" smtClean="0">
                <a:solidFill>
                  <a:srgbClr val="FF0000"/>
                </a:solidFill>
                <a:latin typeface="Arial" pitchFamily="34" charset="0"/>
                <a:cs typeface="Arial" pitchFamily="34" charset="0"/>
              </a:rPr>
              <a:t>Oximetry</a:t>
            </a:r>
            <a:endParaRPr lang="en-US" sz="1600" b="1" dirty="0">
              <a:solidFill>
                <a:srgbClr val="FF0000"/>
              </a:solidFill>
              <a:latin typeface="Arial" pitchFamily="34" charset="0"/>
              <a:cs typeface="Arial" pitchFamily="34" charset="0"/>
            </a:endParaRPr>
          </a:p>
        </p:txBody>
      </p:sp>
      <p:sp>
        <p:nvSpPr>
          <p:cNvPr id="7" name="TextBox 6"/>
          <p:cNvSpPr txBox="1"/>
          <p:nvPr/>
        </p:nvSpPr>
        <p:spPr>
          <a:xfrm>
            <a:off x="533400" y="4090578"/>
            <a:ext cx="1447800" cy="338554"/>
          </a:xfrm>
          <a:prstGeom prst="rect">
            <a:avLst/>
          </a:prstGeom>
          <a:noFill/>
        </p:spPr>
        <p:txBody>
          <a:bodyPr wrap="square" rtlCol="0">
            <a:spAutoFit/>
          </a:bodyPr>
          <a:lstStyle/>
          <a:p>
            <a:r>
              <a:rPr lang="en-US" sz="1600" b="1" dirty="0" smtClean="0">
                <a:solidFill>
                  <a:srgbClr val="FF0000"/>
                </a:solidFill>
                <a:latin typeface="Arial" pitchFamily="34" charset="0"/>
                <a:cs typeface="Arial" pitchFamily="34" charset="0"/>
              </a:rPr>
              <a:t>Heart Rate</a:t>
            </a:r>
            <a:endParaRPr lang="en-US" sz="1600" b="1" dirty="0">
              <a:solidFill>
                <a:srgbClr val="FF0000"/>
              </a:solidFill>
              <a:latin typeface="Arial" pitchFamily="34" charset="0"/>
              <a:cs typeface="Arial" pitchFamily="34" charset="0"/>
            </a:endParaRPr>
          </a:p>
        </p:txBody>
      </p:sp>
      <p:sp>
        <p:nvSpPr>
          <p:cNvPr id="8" name="TextBox 7"/>
          <p:cNvSpPr txBox="1"/>
          <p:nvPr/>
        </p:nvSpPr>
        <p:spPr>
          <a:xfrm>
            <a:off x="533400" y="4590644"/>
            <a:ext cx="1524000" cy="338554"/>
          </a:xfrm>
          <a:prstGeom prst="rect">
            <a:avLst/>
          </a:prstGeom>
          <a:noFill/>
        </p:spPr>
        <p:txBody>
          <a:bodyPr wrap="square" rtlCol="0">
            <a:spAutoFit/>
          </a:bodyPr>
          <a:lstStyle/>
          <a:p>
            <a:r>
              <a:rPr lang="en-US" sz="1600" b="1" dirty="0" smtClean="0">
                <a:solidFill>
                  <a:srgbClr val="FF0000"/>
                </a:solidFill>
                <a:latin typeface="Arial" pitchFamily="34" charset="0"/>
                <a:cs typeface="Arial" pitchFamily="34" charset="0"/>
              </a:rPr>
              <a:t>Nasal Airflow</a:t>
            </a:r>
            <a:endParaRPr lang="en-US" sz="1600" b="1" dirty="0">
              <a:solidFill>
                <a:srgbClr val="FF0000"/>
              </a:solidFill>
              <a:latin typeface="Arial" pitchFamily="34" charset="0"/>
              <a:cs typeface="Arial" pitchFamily="34" charset="0"/>
            </a:endParaRPr>
          </a:p>
        </p:txBody>
      </p:sp>
      <p:sp>
        <p:nvSpPr>
          <p:cNvPr id="9" name="TextBox 8"/>
          <p:cNvSpPr txBox="1"/>
          <p:nvPr/>
        </p:nvSpPr>
        <p:spPr>
          <a:xfrm>
            <a:off x="533400" y="5305024"/>
            <a:ext cx="1524000" cy="338554"/>
          </a:xfrm>
          <a:prstGeom prst="rect">
            <a:avLst/>
          </a:prstGeom>
          <a:noFill/>
        </p:spPr>
        <p:txBody>
          <a:bodyPr wrap="square" rtlCol="0">
            <a:spAutoFit/>
          </a:bodyPr>
          <a:lstStyle/>
          <a:p>
            <a:r>
              <a:rPr lang="en-US" sz="1600" b="1" dirty="0" smtClean="0">
                <a:solidFill>
                  <a:srgbClr val="FF0000"/>
                </a:solidFill>
                <a:latin typeface="Arial" pitchFamily="34" charset="0"/>
                <a:cs typeface="Arial" pitchFamily="34" charset="0"/>
              </a:rPr>
              <a:t>Effort</a:t>
            </a:r>
            <a:endParaRPr lang="en-US" sz="1600" b="1" dirty="0">
              <a:solidFill>
                <a:srgbClr val="FF0000"/>
              </a:solidFill>
              <a:latin typeface="Arial" pitchFamily="34" charset="0"/>
              <a:cs typeface="Arial" pitchFamily="34" charset="0"/>
            </a:endParaRPr>
          </a:p>
        </p:txBody>
      </p:sp>
      <p:sp>
        <p:nvSpPr>
          <p:cNvPr id="10" name="TextBox 9"/>
          <p:cNvSpPr txBox="1"/>
          <p:nvPr/>
        </p:nvSpPr>
        <p:spPr>
          <a:xfrm>
            <a:off x="714348" y="720850"/>
            <a:ext cx="5429288"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Garamond" pitchFamily="18" charset="0"/>
                <a:ea typeface="+mj-ea"/>
                <a:cs typeface="+mj-cs"/>
              </a:rPr>
              <a:t>Representative Signals</a:t>
            </a:r>
            <a:endParaRPr lang="en-US" sz="3600" b="1" dirty="0">
              <a:solidFill>
                <a:schemeClr val="bg1"/>
              </a:solidFill>
              <a:effectLst>
                <a:outerShdw blurRad="38100" dist="38100" dir="2700000" algn="tl">
                  <a:srgbClr val="000000">
                    <a:alpha val="43137"/>
                  </a:srgbClr>
                </a:outerShdw>
              </a:effectLst>
              <a:latin typeface="Garamond" pitchFamily="18" charset="0"/>
              <a:ea typeface="+mj-ea"/>
              <a:cs typeface="+mj-cs"/>
            </a:endParaRPr>
          </a:p>
        </p:txBody>
      </p:sp>
      <p:pic>
        <p:nvPicPr>
          <p:cNvPr id="8193" name="Picture 1"/>
          <p:cNvPicPr>
            <a:picLocks noChangeAspect="1" noChangeArrowheads="1"/>
          </p:cNvPicPr>
          <p:nvPr/>
        </p:nvPicPr>
        <p:blipFill>
          <a:blip r:embed="rId3" cstate="print"/>
          <a:srcRect/>
          <a:stretch>
            <a:fillRect/>
          </a:stretch>
        </p:blipFill>
        <p:spPr bwMode="auto">
          <a:xfrm>
            <a:off x="2005038" y="2857496"/>
            <a:ext cx="6496052" cy="2928958"/>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80EA325C-93E3-49B9-9635-C99EDF9CBB06}" type="slidenum">
              <a:rPr lang="en-US" smtClean="0"/>
              <a:pPr/>
              <a:t>33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8" presetClass="entr" presetSubtype="16" fill="hold" nodeType="withEffect">
                                  <p:stCondLst>
                                    <p:cond delay="0"/>
                                  </p:stCondLst>
                                  <p:childTnLst>
                                    <p:set>
                                      <p:cBhvr>
                                        <p:cTn id="21" dur="1" fill="hold">
                                          <p:stCondLst>
                                            <p:cond delay="0"/>
                                          </p:stCondLst>
                                        </p:cTn>
                                        <p:tgtEl>
                                          <p:spTgt spid="8193"/>
                                        </p:tgtEl>
                                        <p:attrNameLst>
                                          <p:attrName>style.visibility</p:attrName>
                                        </p:attrNameLst>
                                      </p:cBhvr>
                                      <p:to>
                                        <p:strVal val="visible"/>
                                      </p:to>
                                    </p:set>
                                    <p:animEffect transition="in" filter="diamond(in)">
                                      <p:cBhvr>
                                        <p:cTn id="22" dur="2000"/>
                                        <p:tgtEl>
                                          <p:spTgt spid="8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a:stretch>
            <a:fillRect/>
          </a:stretch>
        </p:blipFill>
        <p:spPr>
          <a:xfrm>
            <a:off x="738215" y="1643050"/>
            <a:ext cx="7619999" cy="5094651"/>
          </a:xfrm>
          <a:prstGeom prst="rect">
            <a:avLst/>
          </a:prstGeom>
          <a:ln>
            <a:solidFill>
              <a:schemeClr val="tx1"/>
            </a:solidFill>
          </a:ln>
        </p:spPr>
      </p:pic>
      <p:sp>
        <p:nvSpPr>
          <p:cNvPr id="10" name="Oval 9"/>
          <p:cNvSpPr>
            <a:spLocks noChangeArrowheads="1"/>
          </p:cNvSpPr>
          <p:nvPr/>
        </p:nvSpPr>
        <p:spPr bwMode="auto">
          <a:xfrm>
            <a:off x="2928926" y="3807919"/>
            <a:ext cx="3736730" cy="296354"/>
          </a:xfrm>
          <a:prstGeom prst="ellipse">
            <a:avLst/>
          </a:prstGeom>
          <a:noFill/>
          <a:ln w="28575">
            <a:solidFill>
              <a:srgbClr val="993300"/>
            </a:solidFill>
            <a:round/>
            <a:headEnd/>
            <a:tailEnd/>
          </a:ln>
        </p:spPr>
        <p:txBody>
          <a:bodyPr wrap="none" anchor="ctr"/>
          <a:lstStyle/>
          <a:p>
            <a:endParaRPr lang="en-US" dirty="0"/>
          </a:p>
        </p:txBody>
      </p:sp>
      <p:sp>
        <p:nvSpPr>
          <p:cNvPr id="11" name="Oval 11"/>
          <p:cNvSpPr>
            <a:spLocks noChangeArrowheads="1"/>
          </p:cNvSpPr>
          <p:nvPr/>
        </p:nvSpPr>
        <p:spPr bwMode="auto">
          <a:xfrm>
            <a:off x="3000364" y="4263485"/>
            <a:ext cx="3663461" cy="237085"/>
          </a:xfrm>
          <a:prstGeom prst="ellipse">
            <a:avLst/>
          </a:prstGeom>
          <a:noFill/>
          <a:ln w="38100">
            <a:solidFill>
              <a:schemeClr val="tx1"/>
            </a:solidFill>
            <a:round/>
            <a:headEnd/>
            <a:tailEnd/>
          </a:ln>
        </p:spPr>
        <p:txBody>
          <a:bodyPr wrap="none" anchor="ctr"/>
          <a:lstStyle/>
          <a:p>
            <a:pPr algn="ctr" eaLnBrk="0" hangingPunct="0"/>
            <a:endParaRPr lang="en-US" sz="2400" dirty="0">
              <a:latin typeface="Times New Roman" pitchFamily="18" charset="0"/>
            </a:endParaRPr>
          </a:p>
        </p:txBody>
      </p:sp>
      <p:sp>
        <p:nvSpPr>
          <p:cNvPr id="12" name="Rounded Rectangle 11"/>
          <p:cNvSpPr>
            <a:spLocks noChangeArrowheads="1"/>
          </p:cNvSpPr>
          <p:nvPr/>
        </p:nvSpPr>
        <p:spPr bwMode="auto">
          <a:xfrm>
            <a:off x="2928926" y="4643446"/>
            <a:ext cx="3736730" cy="711251"/>
          </a:xfrm>
          <a:prstGeom prst="roundRect">
            <a:avLst>
              <a:gd name="adj" fmla="val 16667"/>
            </a:avLst>
          </a:prstGeom>
          <a:noFill/>
          <a:ln w="38100" algn="ctr">
            <a:solidFill>
              <a:srgbClr val="FF0000"/>
            </a:solidFill>
            <a:round/>
            <a:headEnd/>
            <a:tailEnd/>
          </a:ln>
        </p:spPr>
        <p:txBody>
          <a:bodyPr anchor="ctr"/>
          <a:lstStyle/>
          <a:p>
            <a:pPr algn="ctr">
              <a:defRPr/>
            </a:pPr>
            <a:endParaRPr lang="en-US" dirty="0">
              <a:solidFill>
                <a:schemeClr val="lt1"/>
              </a:solidFill>
              <a:latin typeface="+mn-lt"/>
            </a:endParaRPr>
          </a:p>
        </p:txBody>
      </p:sp>
      <p:sp>
        <p:nvSpPr>
          <p:cNvPr id="2" name="Slide Number Placeholder 1"/>
          <p:cNvSpPr>
            <a:spLocks noGrp="1"/>
          </p:cNvSpPr>
          <p:nvPr>
            <p:ph type="sldNum" sz="quarter" idx="10"/>
          </p:nvPr>
        </p:nvSpPr>
        <p:spPr/>
        <p:txBody>
          <a:bodyPr/>
          <a:lstStyle/>
          <a:p>
            <a:fld id="{80EA325C-93E3-49B9-9635-C99EDF9CBB06}" type="slidenum">
              <a:rPr lang="en-US" smtClean="0"/>
              <a:pPr/>
              <a:t>34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44" y="753784"/>
            <a:ext cx="7258050" cy="674952"/>
          </a:xfrm>
        </p:spPr>
        <p:txBody>
          <a:bodyPr>
            <a:normAutofit/>
          </a:bodyPr>
          <a:lstStyle/>
          <a:p>
            <a:pPr algn="ctr"/>
            <a:r>
              <a:rPr lang="en-US" sz="3400" b="1" dirty="0" smtClean="0"/>
              <a:t>OSA and Medical Comorbidity</a:t>
            </a:r>
            <a:endParaRPr lang="en-US" sz="3400" b="1" dirty="0"/>
          </a:p>
        </p:txBody>
      </p:sp>
      <p:graphicFrame>
        <p:nvGraphicFramePr>
          <p:cNvPr id="7" name="Diagram 6"/>
          <p:cNvGraphicFramePr>
            <a:graphicFrameLocks/>
          </p:cNvGraphicFramePr>
          <p:nvPr/>
        </p:nvGraphicFramePr>
        <p:xfrm>
          <a:off x="428596" y="1714488"/>
          <a:ext cx="8046720" cy="4754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80EA325C-93E3-49B9-9635-C99EDF9CBB06}" type="slidenum">
              <a:rPr lang="en-US" smtClean="0"/>
              <a:pPr/>
              <a:t>35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n-US"/>
              <a:t>Medical Complications of OSA</a:t>
            </a:r>
          </a:p>
        </p:txBody>
      </p:sp>
      <p:sp>
        <p:nvSpPr>
          <p:cNvPr id="2" name="Rectangle 1"/>
          <p:cNvSpPr/>
          <p:nvPr/>
        </p:nvSpPr>
        <p:spPr>
          <a:xfrm>
            <a:off x="1259632" y="2276872"/>
            <a:ext cx="4104456" cy="2448272"/>
          </a:xfrm>
          <a:prstGeom prst="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63" name="Rectangle 3"/>
          <p:cNvSpPr>
            <a:spLocks noGrp="1" noChangeArrowheads="1"/>
          </p:cNvSpPr>
          <p:nvPr>
            <p:ph type="body" idx="1"/>
          </p:nvPr>
        </p:nvSpPr>
        <p:spPr/>
        <p:txBody>
          <a:bodyPr/>
          <a:lstStyle/>
          <a:p>
            <a:pPr>
              <a:lnSpc>
                <a:spcPct val="90000"/>
              </a:lnSpc>
            </a:pPr>
            <a:r>
              <a:rPr lang="en-US" altLang="ar-SA" sz="2800" dirty="0"/>
              <a:t>OSA is associated with:</a:t>
            </a:r>
          </a:p>
          <a:p>
            <a:pPr lvl="1">
              <a:lnSpc>
                <a:spcPct val="90000"/>
              </a:lnSpc>
              <a:buClr>
                <a:schemeClr val="tx1"/>
              </a:buClr>
              <a:buFontTx/>
              <a:buChar char="•"/>
            </a:pPr>
            <a:r>
              <a:rPr lang="en-US" altLang="ar-SA" sz="2400" b="1" dirty="0"/>
              <a:t>Systemic hypertension</a:t>
            </a:r>
          </a:p>
          <a:p>
            <a:pPr lvl="1">
              <a:lnSpc>
                <a:spcPct val="90000"/>
              </a:lnSpc>
              <a:buClr>
                <a:schemeClr val="tx1"/>
              </a:buClr>
              <a:buFontTx/>
              <a:buChar char="•"/>
            </a:pPr>
            <a:r>
              <a:rPr lang="en-US" altLang="ar-SA" sz="2400" b="1" dirty="0"/>
              <a:t>Pulmonary hypertension</a:t>
            </a:r>
          </a:p>
          <a:p>
            <a:pPr lvl="1">
              <a:lnSpc>
                <a:spcPct val="90000"/>
              </a:lnSpc>
              <a:buClr>
                <a:schemeClr val="tx1"/>
              </a:buClr>
              <a:buFontTx/>
              <a:buChar char="•"/>
            </a:pPr>
            <a:r>
              <a:rPr lang="en-US" altLang="ar-SA" sz="2400" b="1" dirty="0"/>
              <a:t>Cardiac arrhythmia</a:t>
            </a:r>
          </a:p>
          <a:p>
            <a:pPr lvl="1">
              <a:lnSpc>
                <a:spcPct val="90000"/>
              </a:lnSpc>
              <a:buClr>
                <a:schemeClr val="tx1"/>
              </a:buClr>
              <a:buFontTx/>
              <a:buChar char="•"/>
            </a:pPr>
            <a:r>
              <a:rPr lang="en-US" altLang="ar-SA" sz="2400" b="1" dirty="0"/>
              <a:t>Ischemic heart disease</a:t>
            </a:r>
          </a:p>
          <a:p>
            <a:pPr lvl="1">
              <a:lnSpc>
                <a:spcPct val="90000"/>
              </a:lnSpc>
              <a:buClr>
                <a:schemeClr val="tx1"/>
              </a:buClr>
              <a:buFontTx/>
              <a:buChar char="•"/>
            </a:pPr>
            <a:r>
              <a:rPr lang="en-US" altLang="ar-SA" sz="2400" b="1" dirty="0"/>
              <a:t>Stroke</a:t>
            </a:r>
          </a:p>
          <a:p>
            <a:pPr lvl="1">
              <a:lnSpc>
                <a:spcPct val="90000"/>
              </a:lnSpc>
              <a:buClr>
                <a:schemeClr val="tx1"/>
              </a:buClr>
              <a:buFontTx/>
              <a:buChar char="•"/>
            </a:pPr>
            <a:r>
              <a:rPr lang="en-US" altLang="ar-SA" sz="2400" b="1" dirty="0"/>
              <a:t>Insulin resistance and diabetes</a:t>
            </a:r>
          </a:p>
          <a:p>
            <a:pPr lvl="1">
              <a:lnSpc>
                <a:spcPct val="90000"/>
              </a:lnSpc>
              <a:buClr>
                <a:schemeClr val="tx1"/>
              </a:buClr>
              <a:buFontTx/>
              <a:buChar char="•"/>
            </a:pPr>
            <a:r>
              <a:rPr lang="en-US" altLang="ar-SA" sz="2400" b="1" dirty="0"/>
              <a:t>Renal impairment</a:t>
            </a:r>
          </a:p>
          <a:p>
            <a:pPr lvl="1">
              <a:lnSpc>
                <a:spcPct val="90000"/>
              </a:lnSpc>
              <a:buClr>
                <a:schemeClr val="tx1"/>
              </a:buClr>
              <a:buFontTx/>
              <a:buChar char="•"/>
            </a:pPr>
            <a:r>
              <a:rPr lang="en-US" altLang="ar-SA" sz="2400" b="1" dirty="0"/>
              <a:t>Impotence </a:t>
            </a:r>
          </a:p>
          <a:p>
            <a:pPr lvl="1">
              <a:lnSpc>
                <a:spcPct val="90000"/>
              </a:lnSpc>
              <a:buClr>
                <a:schemeClr val="tx1"/>
              </a:buClr>
              <a:buFontTx/>
              <a:buChar char="•"/>
            </a:pPr>
            <a:r>
              <a:rPr lang="en-US" altLang="ar-SA" sz="2400" b="1" dirty="0"/>
              <a:t>Cognitive impairment</a:t>
            </a:r>
          </a:p>
          <a:p>
            <a:pPr lvl="1">
              <a:lnSpc>
                <a:spcPct val="90000"/>
              </a:lnSpc>
              <a:buClr>
                <a:schemeClr val="tx1"/>
              </a:buClr>
              <a:buFontTx/>
              <a:buChar char="•"/>
            </a:pPr>
            <a:r>
              <a:rPr lang="en-US" altLang="ar-SA" sz="2400" b="1" dirty="0"/>
              <a:t>Depression</a:t>
            </a:r>
          </a:p>
          <a:p>
            <a:pPr>
              <a:lnSpc>
                <a:spcPct val="90000"/>
              </a:lnSpc>
            </a:pPr>
            <a:endParaRPr lang="en-US" dirty="0"/>
          </a:p>
        </p:txBody>
      </p:sp>
    </p:spTree>
    <p:extLst>
      <p:ext uri="{BB962C8B-B14F-4D97-AF65-F5344CB8AC3E}">
        <p14:creationId xmlns:p14="http://schemas.microsoft.com/office/powerpoint/2010/main" val="1062716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245763">
                                            <p:txEl>
                                              <p:pRg st="0" end="0"/>
                                            </p:txEl>
                                          </p:spTgt>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245763">
                                            <p:txEl>
                                              <p:pRg st="1" end="1"/>
                                            </p:txEl>
                                          </p:spTgt>
                                        </p:tgtEl>
                                        <p:attrNameLst>
                                          <p:attrName>style.visibility</p:attrName>
                                        </p:attrNameLst>
                                      </p:cBhvr>
                                      <p:to>
                                        <p:strVal val="visible"/>
                                      </p:to>
                                    </p:set>
                                  </p:childTnLst>
                                </p:cTn>
                              </p:par>
                            </p:childTnLst>
                          </p:cTn>
                        </p:par>
                        <p:par>
                          <p:cTn id="10" fill="hold" nodeType="afterGroup">
                            <p:stCondLst>
                              <p:cond delay="3000"/>
                            </p:stCondLst>
                            <p:childTnLst>
                              <p:par>
                                <p:cTn id="11" presetID="1" presetClass="entr" presetSubtype="0" fill="hold" grpId="0" nodeType="afterEffect">
                                  <p:stCondLst>
                                    <p:cond delay="1000"/>
                                  </p:stCondLst>
                                  <p:childTnLst>
                                    <p:set>
                                      <p:cBhvr>
                                        <p:cTn id="12" dur="1" fill="hold">
                                          <p:stCondLst>
                                            <p:cond delay="499"/>
                                          </p:stCondLst>
                                        </p:cTn>
                                        <p:tgtEl>
                                          <p:spTgt spid="245763">
                                            <p:txEl>
                                              <p:pRg st="2" end="2"/>
                                            </p:txEl>
                                          </p:spTgt>
                                        </p:tgtEl>
                                        <p:attrNameLst>
                                          <p:attrName>style.visibility</p:attrName>
                                        </p:attrNameLst>
                                      </p:cBhvr>
                                      <p:to>
                                        <p:strVal val="visible"/>
                                      </p:to>
                                    </p:set>
                                  </p:childTnLst>
                                </p:cTn>
                              </p:par>
                            </p:childTnLst>
                          </p:cTn>
                        </p:par>
                        <p:par>
                          <p:cTn id="13" fill="hold" nodeType="afterGroup">
                            <p:stCondLst>
                              <p:cond delay="4500"/>
                            </p:stCondLst>
                            <p:childTnLst>
                              <p:par>
                                <p:cTn id="14" presetID="1" presetClass="entr" presetSubtype="0" fill="hold" grpId="0" nodeType="afterEffect">
                                  <p:stCondLst>
                                    <p:cond delay="1000"/>
                                  </p:stCondLst>
                                  <p:childTnLst>
                                    <p:set>
                                      <p:cBhvr>
                                        <p:cTn id="15" dur="1" fill="hold">
                                          <p:stCondLst>
                                            <p:cond delay="499"/>
                                          </p:stCondLst>
                                        </p:cTn>
                                        <p:tgtEl>
                                          <p:spTgt spid="245763">
                                            <p:txEl>
                                              <p:pRg st="3" end="3"/>
                                            </p:txEl>
                                          </p:spTgt>
                                        </p:tgtEl>
                                        <p:attrNameLst>
                                          <p:attrName>style.visibility</p:attrName>
                                        </p:attrNameLst>
                                      </p:cBhvr>
                                      <p:to>
                                        <p:strVal val="visible"/>
                                      </p:to>
                                    </p:set>
                                  </p:childTnLst>
                                </p:cTn>
                              </p:par>
                            </p:childTnLst>
                          </p:cTn>
                        </p:par>
                        <p:par>
                          <p:cTn id="16" fill="hold" nodeType="afterGroup">
                            <p:stCondLst>
                              <p:cond delay="6000"/>
                            </p:stCondLst>
                            <p:childTnLst>
                              <p:par>
                                <p:cTn id="17" presetID="1" presetClass="entr" presetSubtype="0" fill="hold" grpId="0" nodeType="afterEffect">
                                  <p:stCondLst>
                                    <p:cond delay="1000"/>
                                  </p:stCondLst>
                                  <p:childTnLst>
                                    <p:set>
                                      <p:cBhvr>
                                        <p:cTn id="18" dur="1" fill="hold">
                                          <p:stCondLst>
                                            <p:cond delay="499"/>
                                          </p:stCondLst>
                                        </p:cTn>
                                        <p:tgtEl>
                                          <p:spTgt spid="245763">
                                            <p:txEl>
                                              <p:pRg st="4" end="4"/>
                                            </p:txEl>
                                          </p:spTgt>
                                        </p:tgtEl>
                                        <p:attrNameLst>
                                          <p:attrName>style.visibility</p:attrName>
                                        </p:attrNameLst>
                                      </p:cBhvr>
                                      <p:to>
                                        <p:strVal val="visible"/>
                                      </p:to>
                                    </p:set>
                                  </p:childTnLst>
                                </p:cTn>
                              </p:par>
                            </p:childTnLst>
                          </p:cTn>
                        </p:par>
                        <p:par>
                          <p:cTn id="19" fill="hold" nodeType="afterGroup">
                            <p:stCondLst>
                              <p:cond delay="7500"/>
                            </p:stCondLst>
                            <p:childTnLst>
                              <p:par>
                                <p:cTn id="20" presetID="1" presetClass="entr" presetSubtype="0" fill="hold" grpId="0" nodeType="afterEffect">
                                  <p:stCondLst>
                                    <p:cond delay="1000"/>
                                  </p:stCondLst>
                                  <p:childTnLst>
                                    <p:set>
                                      <p:cBhvr>
                                        <p:cTn id="21" dur="1" fill="hold">
                                          <p:stCondLst>
                                            <p:cond delay="499"/>
                                          </p:stCondLst>
                                        </p:cTn>
                                        <p:tgtEl>
                                          <p:spTgt spid="245763">
                                            <p:txEl>
                                              <p:pRg st="5" end="5"/>
                                            </p:txEl>
                                          </p:spTgt>
                                        </p:tgtEl>
                                        <p:attrNameLst>
                                          <p:attrName>style.visibility</p:attrName>
                                        </p:attrNameLst>
                                      </p:cBhvr>
                                      <p:to>
                                        <p:strVal val="visible"/>
                                      </p:to>
                                    </p:set>
                                  </p:childTnLst>
                                </p:cTn>
                              </p:par>
                            </p:childTnLst>
                          </p:cTn>
                        </p:par>
                        <p:par>
                          <p:cTn id="22" fill="hold" nodeType="afterGroup">
                            <p:stCondLst>
                              <p:cond delay="9000"/>
                            </p:stCondLst>
                            <p:childTnLst>
                              <p:par>
                                <p:cTn id="23" presetID="1" presetClass="entr" presetSubtype="0" fill="hold" grpId="0" nodeType="afterEffect">
                                  <p:stCondLst>
                                    <p:cond delay="1000"/>
                                  </p:stCondLst>
                                  <p:childTnLst>
                                    <p:set>
                                      <p:cBhvr>
                                        <p:cTn id="24" dur="1" fill="hold">
                                          <p:stCondLst>
                                            <p:cond delay="499"/>
                                          </p:stCondLst>
                                        </p:cTn>
                                        <p:tgtEl>
                                          <p:spTgt spid="245763">
                                            <p:txEl>
                                              <p:pRg st="6" end="6"/>
                                            </p:txEl>
                                          </p:spTgt>
                                        </p:tgtEl>
                                        <p:attrNameLst>
                                          <p:attrName>style.visibility</p:attrName>
                                        </p:attrNameLst>
                                      </p:cBhvr>
                                      <p:to>
                                        <p:strVal val="visible"/>
                                      </p:to>
                                    </p:set>
                                  </p:childTnLst>
                                </p:cTn>
                              </p:par>
                            </p:childTnLst>
                          </p:cTn>
                        </p:par>
                        <p:par>
                          <p:cTn id="25" fill="hold" nodeType="afterGroup">
                            <p:stCondLst>
                              <p:cond delay="10500"/>
                            </p:stCondLst>
                            <p:childTnLst>
                              <p:par>
                                <p:cTn id="26" presetID="1" presetClass="entr" presetSubtype="0" fill="hold" grpId="0" nodeType="afterEffect">
                                  <p:stCondLst>
                                    <p:cond delay="1000"/>
                                  </p:stCondLst>
                                  <p:childTnLst>
                                    <p:set>
                                      <p:cBhvr>
                                        <p:cTn id="27" dur="1" fill="hold">
                                          <p:stCondLst>
                                            <p:cond delay="499"/>
                                          </p:stCondLst>
                                        </p:cTn>
                                        <p:tgtEl>
                                          <p:spTgt spid="245763">
                                            <p:txEl>
                                              <p:pRg st="7" end="7"/>
                                            </p:txEl>
                                          </p:spTgt>
                                        </p:tgtEl>
                                        <p:attrNameLst>
                                          <p:attrName>style.visibility</p:attrName>
                                        </p:attrNameLst>
                                      </p:cBhvr>
                                      <p:to>
                                        <p:strVal val="visible"/>
                                      </p:to>
                                    </p:set>
                                  </p:childTnLst>
                                </p:cTn>
                              </p:par>
                            </p:childTnLst>
                          </p:cTn>
                        </p:par>
                        <p:par>
                          <p:cTn id="28" fill="hold" nodeType="afterGroup">
                            <p:stCondLst>
                              <p:cond delay="12000"/>
                            </p:stCondLst>
                            <p:childTnLst>
                              <p:par>
                                <p:cTn id="29" presetID="1" presetClass="entr" presetSubtype="0" fill="hold" grpId="0" nodeType="afterEffect">
                                  <p:stCondLst>
                                    <p:cond delay="1000"/>
                                  </p:stCondLst>
                                  <p:childTnLst>
                                    <p:set>
                                      <p:cBhvr>
                                        <p:cTn id="30" dur="1" fill="hold">
                                          <p:stCondLst>
                                            <p:cond delay="499"/>
                                          </p:stCondLst>
                                        </p:cTn>
                                        <p:tgtEl>
                                          <p:spTgt spid="245763">
                                            <p:txEl>
                                              <p:pRg st="8" end="8"/>
                                            </p:txEl>
                                          </p:spTgt>
                                        </p:tgtEl>
                                        <p:attrNameLst>
                                          <p:attrName>style.visibility</p:attrName>
                                        </p:attrNameLst>
                                      </p:cBhvr>
                                      <p:to>
                                        <p:strVal val="visible"/>
                                      </p:to>
                                    </p:set>
                                  </p:childTnLst>
                                </p:cTn>
                              </p:par>
                            </p:childTnLst>
                          </p:cTn>
                        </p:par>
                        <p:par>
                          <p:cTn id="31" fill="hold" nodeType="afterGroup">
                            <p:stCondLst>
                              <p:cond delay="13500"/>
                            </p:stCondLst>
                            <p:childTnLst>
                              <p:par>
                                <p:cTn id="32" presetID="1" presetClass="entr" presetSubtype="0" fill="hold" grpId="0" nodeType="afterEffect">
                                  <p:stCondLst>
                                    <p:cond delay="1000"/>
                                  </p:stCondLst>
                                  <p:childTnLst>
                                    <p:set>
                                      <p:cBhvr>
                                        <p:cTn id="33" dur="1" fill="hold">
                                          <p:stCondLst>
                                            <p:cond delay="499"/>
                                          </p:stCondLst>
                                        </p:cTn>
                                        <p:tgtEl>
                                          <p:spTgt spid="245763">
                                            <p:txEl>
                                              <p:pRg st="9" end="9"/>
                                            </p:txEl>
                                          </p:spTgt>
                                        </p:tgtEl>
                                        <p:attrNameLst>
                                          <p:attrName>style.visibility</p:attrName>
                                        </p:attrNameLst>
                                      </p:cBhvr>
                                      <p:to>
                                        <p:strVal val="visible"/>
                                      </p:to>
                                    </p:set>
                                  </p:childTnLst>
                                </p:cTn>
                              </p:par>
                            </p:childTnLst>
                          </p:cTn>
                        </p:par>
                        <p:par>
                          <p:cTn id="34" fill="hold" nodeType="afterGroup">
                            <p:stCondLst>
                              <p:cond delay="15000"/>
                            </p:stCondLst>
                            <p:childTnLst>
                              <p:par>
                                <p:cTn id="35" presetID="1" presetClass="entr" presetSubtype="0" fill="hold" grpId="0" nodeType="afterEffect">
                                  <p:stCondLst>
                                    <p:cond delay="1000"/>
                                  </p:stCondLst>
                                  <p:childTnLst>
                                    <p:set>
                                      <p:cBhvr>
                                        <p:cTn id="36" dur="1" fill="hold">
                                          <p:stCondLst>
                                            <p:cond delay="499"/>
                                          </p:stCondLst>
                                        </p:cTn>
                                        <p:tgtEl>
                                          <p:spTgt spid="24576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left)">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5763" grpId="0" uiExpand="1" build="p" bldLvl="5" autoUpdateAnimBg="0" advAuto="100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300" name="Rectangle 4"/>
          <p:cNvSpPr>
            <a:spLocks noGrp="1" noChangeArrowheads="1"/>
          </p:cNvSpPr>
          <p:nvPr>
            <p:ph type="ctrTitle"/>
          </p:nvPr>
        </p:nvSpPr>
        <p:spPr/>
        <p:txBody>
          <a:bodyPr/>
          <a:lstStyle/>
          <a:p>
            <a:r>
              <a:rPr lang="en-US"/>
              <a:t>Does OSA cause HTN?</a:t>
            </a:r>
          </a:p>
        </p:txBody>
      </p:sp>
      <p:sp>
        <p:nvSpPr>
          <p:cNvPr id="311301" name="Rectangle 5"/>
          <p:cNvSpPr>
            <a:spLocks noGrp="1" noChangeArrowheads="1"/>
          </p:cNvSpPr>
          <p:nvPr>
            <p:ph type="subTitle" idx="1"/>
          </p:nvPr>
        </p:nvSpPr>
        <p:spPr/>
        <p:txBody>
          <a:bodyPr/>
          <a:lstStyle/>
          <a:p>
            <a:endParaRPr lang="en-US"/>
          </a:p>
        </p:txBody>
      </p:sp>
      <p:sp>
        <p:nvSpPr>
          <p:cNvPr id="311302" name="Rectangle 6"/>
          <p:cNvSpPr>
            <a:spLocks noChangeArrowheads="1"/>
          </p:cNvSpPr>
          <p:nvPr/>
        </p:nvSpPr>
        <p:spPr bwMode="auto">
          <a:xfrm>
            <a:off x="684213" y="2492375"/>
            <a:ext cx="7920037" cy="1368425"/>
          </a:xfrm>
          <a:prstGeom prst="rect">
            <a:avLst/>
          </a:prstGeom>
          <a:noFill/>
          <a:ln w="76200" cmpd="tri">
            <a:solidFill>
              <a:srgbClr val="00FFFF"/>
            </a:solidFill>
            <a:miter lim="800000"/>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6807549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12160" y="4797152"/>
            <a:ext cx="2016224" cy="21602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80EA325C-93E3-49B9-9635-C99EDF9CBB06}" type="slidenum">
              <a:rPr lang="en-US" smtClean="0"/>
              <a:pPr/>
              <a:t>38</a:t>
            </a:fld>
            <a:endParaRPr lang="en-US"/>
          </a:p>
        </p:txBody>
      </p:sp>
      <p:sp>
        <p:nvSpPr>
          <p:cNvPr id="7" name="Rectangle 6"/>
          <p:cNvSpPr/>
          <p:nvPr/>
        </p:nvSpPr>
        <p:spPr>
          <a:xfrm>
            <a:off x="2843808" y="5229200"/>
            <a:ext cx="3168352" cy="21602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txBox="1">
            <a:spLocks noChangeArrowheads="1"/>
          </p:cNvSpPr>
          <p:nvPr/>
        </p:nvSpPr>
        <p:spPr>
          <a:xfrm>
            <a:off x="685800" y="1676400"/>
            <a:ext cx="77724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lnSpc>
                <a:spcPct val="90000"/>
              </a:lnSpc>
            </a:pPr>
            <a:r>
              <a:rPr lang="en-US" sz="2800" dirty="0" smtClean="0"/>
              <a:t>Two large epidemiological studies showed increasing odds ratios for the presence of hypertension related to the severity of OSA as defined by AHI after adjusting for age, sex and BMI (1, 2).</a:t>
            </a:r>
          </a:p>
          <a:p>
            <a:pPr marL="609600" indent="-609600">
              <a:lnSpc>
                <a:spcPct val="90000"/>
              </a:lnSpc>
            </a:pPr>
            <a:endParaRPr lang="en-US" sz="2800" dirty="0" smtClean="0"/>
          </a:p>
          <a:p>
            <a:pPr marL="609600" indent="-609600">
              <a:lnSpc>
                <a:spcPct val="90000"/>
              </a:lnSpc>
            </a:pPr>
            <a:endParaRPr lang="en-US" sz="2800" dirty="0" smtClean="0"/>
          </a:p>
          <a:p>
            <a:pPr marL="609600" indent="-609600">
              <a:lnSpc>
                <a:spcPct val="90000"/>
              </a:lnSpc>
              <a:buFontTx/>
              <a:buAutoNum type="arabicPeriod"/>
            </a:pPr>
            <a:r>
              <a:rPr lang="en-US" sz="1400" i="1" dirty="0" err="1" smtClean="0">
                <a:solidFill>
                  <a:schemeClr val="tx2"/>
                </a:solidFill>
                <a:latin typeface="Arial Unicode MS" pitchFamily="34" charset="-128"/>
                <a:ea typeface="Arial Unicode MS" pitchFamily="34" charset="-128"/>
                <a:cs typeface="Arial Unicode MS" pitchFamily="34" charset="-128"/>
              </a:rPr>
              <a:t>Neito</a:t>
            </a:r>
            <a:r>
              <a:rPr lang="en-US" sz="1400" i="1" dirty="0" smtClean="0">
                <a:solidFill>
                  <a:schemeClr val="tx2"/>
                </a:solidFill>
                <a:latin typeface="Arial Unicode MS" pitchFamily="34" charset="-128"/>
                <a:ea typeface="Arial Unicode MS" pitchFamily="34" charset="-128"/>
                <a:cs typeface="Arial Unicode MS" pitchFamily="34" charset="-128"/>
              </a:rPr>
              <a:t> et al.  Association of sleep disordered breathing, sleep apnea, and hypertension in a large community-based study: Sleep Heart health Study.  JAMA 2000; 238: 1829.</a:t>
            </a:r>
          </a:p>
          <a:p>
            <a:pPr marL="609600" indent="-609600">
              <a:lnSpc>
                <a:spcPct val="90000"/>
              </a:lnSpc>
              <a:buFontTx/>
              <a:buAutoNum type="arabicPeriod"/>
            </a:pPr>
            <a:r>
              <a:rPr lang="en-US" sz="1400" i="1" dirty="0" err="1" smtClean="0">
                <a:solidFill>
                  <a:schemeClr val="tx2"/>
                </a:solidFill>
                <a:latin typeface="Arial Unicode MS" pitchFamily="34" charset="-128"/>
                <a:ea typeface="Arial Unicode MS" pitchFamily="34" charset="-128"/>
                <a:cs typeface="Arial Unicode MS" pitchFamily="34" charset="-128"/>
              </a:rPr>
              <a:t>Peppard</a:t>
            </a:r>
            <a:r>
              <a:rPr lang="en-US" sz="1400" i="1" dirty="0" smtClean="0">
                <a:solidFill>
                  <a:schemeClr val="tx2"/>
                </a:solidFill>
                <a:latin typeface="Arial Unicode MS" pitchFamily="34" charset="-128"/>
                <a:ea typeface="Arial Unicode MS" pitchFamily="34" charset="-128"/>
                <a:cs typeface="Arial Unicode MS" pitchFamily="34" charset="-128"/>
              </a:rPr>
              <a:t> et al.  Prospective study of the association between sleep disordered breathing and hypertension.  N </a:t>
            </a:r>
            <a:r>
              <a:rPr lang="en-US" sz="1400" i="1" dirty="0" err="1" smtClean="0">
                <a:solidFill>
                  <a:schemeClr val="tx2"/>
                </a:solidFill>
                <a:latin typeface="Arial Unicode MS" pitchFamily="34" charset="-128"/>
                <a:ea typeface="Arial Unicode MS" pitchFamily="34" charset="-128"/>
                <a:cs typeface="Arial Unicode MS" pitchFamily="34" charset="-128"/>
              </a:rPr>
              <a:t>Engl</a:t>
            </a:r>
            <a:r>
              <a:rPr lang="en-US" sz="1400" i="1" dirty="0" smtClean="0">
                <a:solidFill>
                  <a:schemeClr val="tx2"/>
                </a:solidFill>
                <a:latin typeface="Arial Unicode MS" pitchFamily="34" charset="-128"/>
                <a:ea typeface="Arial Unicode MS" pitchFamily="34" charset="-128"/>
                <a:cs typeface="Arial Unicode MS" pitchFamily="34" charset="-128"/>
              </a:rPr>
              <a:t> J Med 2000; 342: 1378-1384.</a:t>
            </a:r>
          </a:p>
          <a:p>
            <a:pPr marL="609600" indent="-609600">
              <a:lnSpc>
                <a:spcPct val="90000"/>
              </a:lnSpc>
              <a:buFontTx/>
              <a:buAutoNum type="arabicPeriod"/>
            </a:pPr>
            <a:endParaRPr lang="en-US" sz="1400" i="1" dirty="0">
              <a:solidFill>
                <a:schemeClr val="tx2"/>
              </a:solidFill>
              <a:latin typeface="Arial Unicode MS" pitchFamily="34" charset="-128"/>
              <a:ea typeface="Arial Unicode MS" pitchFamily="34" charset="-128"/>
              <a:cs typeface="Arial Unicode MS" pitchFamily="34" charset="-128"/>
            </a:endParaRPr>
          </a:p>
        </p:txBody>
      </p:sp>
      <p:cxnSp>
        <p:nvCxnSpPr>
          <p:cNvPr id="9" name="Straight Connector 8"/>
          <p:cNvCxnSpPr/>
          <p:nvPr/>
        </p:nvCxnSpPr>
        <p:spPr>
          <a:xfrm>
            <a:off x="1403648" y="2852936"/>
            <a:ext cx="6624736" cy="0"/>
          </a:xfrm>
          <a:prstGeom prst="line">
            <a:avLst/>
          </a:prstGeom>
          <a:ln w="34925"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03648" y="3212976"/>
            <a:ext cx="6624736" cy="0"/>
          </a:xfrm>
          <a:prstGeom prst="line">
            <a:avLst/>
          </a:prstGeom>
          <a:ln w="34925"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03648" y="3717032"/>
            <a:ext cx="1440160" cy="0"/>
          </a:xfrm>
          <a:prstGeom prst="line">
            <a:avLst/>
          </a:prstGeom>
          <a:ln w="34925" cmpd="dbl">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68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D7FE098A-02AA-4589-A085-9051FD75D383}" type="slidenum">
              <a:rPr lang="en-US"/>
              <a:pPr/>
              <a:t>39</a:t>
            </a:fld>
            <a:endParaRPr lang="en-US"/>
          </a:p>
        </p:txBody>
      </p:sp>
      <p:sp>
        <p:nvSpPr>
          <p:cNvPr id="297986" name="Rectangle 2"/>
          <p:cNvSpPr>
            <a:spLocks noGrp="1" noChangeArrowheads="1"/>
          </p:cNvSpPr>
          <p:nvPr>
            <p:ph type="title"/>
          </p:nvPr>
        </p:nvSpPr>
        <p:spPr>
          <a:xfrm>
            <a:off x="663575" y="557808"/>
            <a:ext cx="8229600" cy="1143000"/>
          </a:xfrm>
        </p:spPr>
        <p:txBody>
          <a:bodyPr/>
          <a:lstStyle/>
          <a:p>
            <a:r>
              <a:rPr lang="en-US" sz="4000" dirty="0"/>
              <a:t>AHI and HTN: SHHS</a:t>
            </a:r>
            <a:br>
              <a:rPr lang="en-US" sz="4000" dirty="0"/>
            </a:br>
            <a:r>
              <a:rPr lang="en-US" sz="2400" dirty="0"/>
              <a:t>n = 6123</a:t>
            </a:r>
            <a:endParaRPr lang="en-US" sz="4000" dirty="0"/>
          </a:p>
        </p:txBody>
      </p:sp>
      <p:graphicFrame>
        <p:nvGraphicFramePr>
          <p:cNvPr id="2" name="Object 3"/>
          <p:cNvGraphicFramePr>
            <a:graphicFrameLocks noGrp="1" noChangeAspect="1"/>
          </p:cNvGraphicFramePr>
          <p:nvPr>
            <p:ph type="chart" idx="1"/>
            <p:extLst>
              <p:ext uri="{D42A27DB-BD31-4B8C-83A1-F6EECF244321}">
                <p14:modId xmlns:p14="http://schemas.microsoft.com/office/powerpoint/2010/main" val="2650765323"/>
              </p:ext>
            </p:extLst>
          </p:nvPr>
        </p:nvGraphicFramePr>
        <p:xfrm>
          <a:off x="508000" y="1651000"/>
          <a:ext cx="8128000" cy="4747948"/>
        </p:xfrm>
        <a:graphic>
          <a:graphicData uri="http://schemas.openxmlformats.org/drawingml/2006/chart">
            <c:chart xmlns:c="http://schemas.openxmlformats.org/drawingml/2006/chart" xmlns:r="http://schemas.openxmlformats.org/officeDocument/2006/relationships" r:id="rId2"/>
          </a:graphicData>
        </a:graphic>
      </p:graphicFrame>
      <p:sp>
        <p:nvSpPr>
          <p:cNvPr id="297988" name="Text Box 4"/>
          <p:cNvSpPr txBox="1">
            <a:spLocks noChangeArrowheads="1"/>
          </p:cNvSpPr>
          <p:nvPr/>
        </p:nvSpPr>
        <p:spPr bwMode="auto">
          <a:xfrm>
            <a:off x="5364088" y="6398948"/>
            <a:ext cx="3241675" cy="304800"/>
          </a:xfrm>
          <a:prstGeom prst="rect">
            <a:avLst/>
          </a:prstGeom>
          <a:solidFill>
            <a:srgbClr val="C6AB2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dirty="0">
                <a:effectLst>
                  <a:outerShdw blurRad="38100" dist="38100" dir="2700000" algn="tl">
                    <a:srgbClr val="000000"/>
                  </a:outerShdw>
                </a:effectLst>
                <a:latin typeface="Arial" charset="0"/>
              </a:rPr>
              <a:t>Nieto et al.  JAMA 2000; 283: 1829</a:t>
            </a:r>
          </a:p>
        </p:txBody>
      </p:sp>
    </p:spTree>
    <p:extLst>
      <p:ext uri="{BB962C8B-B14F-4D97-AF65-F5344CB8AC3E}">
        <p14:creationId xmlns:p14="http://schemas.microsoft.com/office/powerpoint/2010/main" val="135591915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25" y="677584"/>
            <a:ext cx="7267575" cy="751152"/>
          </a:xfrm>
        </p:spPr>
        <p:txBody>
          <a:bodyPr>
            <a:normAutofit/>
          </a:bodyPr>
          <a:lstStyle/>
          <a:p>
            <a:r>
              <a:rPr lang="en-US" sz="3600" b="1" dirty="0" smtClean="0"/>
              <a:t>Representative Signal</a:t>
            </a:r>
            <a:endParaRPr lang="en-US" sz="3600" b="1" dirty="0"/>
          </a:p>
        </p:txBody>
      </p:sp>
      <p:sp>
        <p:nvSpPr>
          <p:cNvPr id="3" name="Content Placeholder 2"/>
          <p:cNvSpPr>
            <a:spLocks noGrp="1"/>
          </p:cNvSpPr>
          <p:nvPr>
            <p:ph idx="1"/>
          </p:nvPr>
        </p:nvSpPr>
        <p:spPr>
          <a:xfrm>
            <a:off x="457200" y="2428868"/>
            <a:ext cx="8229600" cy="4214842"/>
          </a:xfrm>
        </p:spPr>
        <p:txBody>
          <a:bodyPr>
            <a:normAutofit lnSpcReduction="10000"/>
          </a:bodyPr>
          <a:lstStyle/>
          <a:p>
            <a:r>
              <a:rPr lang="en-US" sz="2800" b="1" dirty="0" smtClean="0">
                <a:solidFill>
                  <a:srgbClr val="0070C0"/>
                </a:solidFill>
                <a:latin typeface="Arial" pitchFamily="34" charset="0"/>
                <a:cs typeface="Arial" pitchFamily="34" charset="0"/>
              </a:rPr>
              <a:t>Normal Breathing</a:t>
            </a:r>
          </a:p>
          <a:p>
            <a:endParaRPr lang="en-US" sz="2800" dirty="0" smtClean="0"/>
          </a:p>
          <a:p>
            <a:pPr>
              <a:buNone/>
            </a:pPr>
            <a:endParaRPr lang="en-US" sz="1600" dirty="0" smtClean="0">
              <a:solidFill>
                <a:srgbClr val="FF0000"/>
              </a:solidFill>
            </a:endParaRPr>
          </a:p>
          <a:p>
            <a:pPr>
              <a:buNone/>
            </a:pPr>
            <a:endParaRPr lang="en-US" sz="1600" dirty="0" smtClean="0">
              <a:solidFill>
                <a:srgbClr val="FF0000"/>
              </a:solidFill>
            </a:endParaRPr>
          </a:p>
          <a:p>
            <a:pPr>
              <a:buNone/>
            </a:pPr>
            <a:r>
              <a:rPr lang="en-US" sz="1600" dirty="0" smtClean="0">
                <a:solidFill>
                  <a:srgbClr val="FF0000"/>
                </a:solidFill>
              </a:rPr>
              <a:t>   Heart Rate</a:t>
            </a:r>
          </a:p>
          <a:p>
            <a:pPr>
              <a:buNone/>
            </a:pPr>
            <a:endParaRPr lang="en-US" sz="1600" dirty="0" smtClean="0">
              <a:solidFill>
                <a:srgbClr val="FF0000"/>
              </a:solidFill>
            </a:endParaRPr>
          </a:p>
          <a:p>
            <a:pPr>
              <a:buNone/>
            </a:pPr>
            <a:r>
              <a:rPr lang="en-US" sz="1600" dirty="0" smtClean="0">
                <a:solidFill>
                  <a:srgbClr val="FF0000"/>
                </a:solidFill>
              </a:rPr>
              <a:t>   Nasal Airflow</a:t>
            </a:r>
          </a:p>
          <a:p>
            <a:endParaRPr lang="en-US" sz="1600" dirty="0" smtClean="0">
              <a:solidFill>
                <a:srgbClr val="FF0000"/>
              </a:solidFill>
            </a:endParaRPr>
          </a:p>
          <a:p>
            <a:pPr>
              <a:buNone/>
            </a:pPr>
            <a:r>
              <a:rPr lang="en-US" sz="1600" dirty="0" smtClean="0">
                <a:solidFill>
                  <a:srgbClr val="FF0000"/>
                </a:solidFill>
              </a:rPr>
              <a:t>   Effort    </a:t>
            </a:r>
          </a:p>
          <a:p>
            <a:pPr>
              <a:buNone/>
            </a:pPr>
            <a:r>
              <a:rPr lang="en-US" sz="1600" dirty="0" smtClean="0">
                <a:solidFill>
                  <a:srgbClr val="FF0000"/>
                </a:solidFill>
              </a:rPr>
              <a:t>                                                               </a:t>
            </a:r>
          </a:p>
          <a:p>
            <a:pPr>
              <a:buNone/>
            </a:pPr>
            <a:endParaRPr lang="en-US" sz="1600" dirty="0" smtClean="0">
              <a:solidFill>
                <a:srgbClr val="FF0000"/>
              </a:solidFill>
            </a:endParaRPr>
          </a:p>
          <a:p>
            <a:pPr>
              <a:buNone/>
            </a:pPr>
            <a:r>
              <a:rPr lang="en-US" sz="1600" dirty="0" smtClean="0">
                <a:solidFill>
                  <a:srgbClr val="FF0000"/>
                </a:solidFill>
              </a:rPr>
              <a:t>                                                                                     </a:t>
            </a:r>
            <a:r>
              <a:rPr lang="en-US" sz="1600" dirty="0" smtClean="0"/>
              <a:t>←   30 sec epoch →</a:t>
            </a:r>
          </a:p>
          <a:p>
            <a:pPr>
              <a:buNone/>
            </a:pPr>
            <a:r>
              <a:rPr lang="en-US" sz="1600" dirty="0" smtClean="0">
                <a:solidFill>
                  <a:srgbClr val="FF0000"/>
                </a:solidFill>
              </a:rPr>
              <a:t>                                                                                          </a:t>
            </a:r>
          </a:p>
          <a:p>
            <a:pPr algn="ctr">
              <a:buNone/>
            </a:pPr>
            <a:r>
              <a:rPr lang="en-US" sz="1050" b="1" dirty="0" smtClean="0"/>
              <a:t>                                                               </a:t>
            </a:r>
            <a:endParaRPr lang="en-US" sz="2800" dirty="0" smtClean="0"/>
          </a:p>
          <a:p>
            <a:pPr>
              <a:buNone/>
            </a:pPr>
            <a:endParaRPr lang="en-US" sz="2800" dirty="0"/>
          </a:p>
        </p:txBody>
      </p:sp>
      <p:grpSp>
        <p:nvGrpSpPr>
          <p:cNvPr id="4" name="Group 7"/>
          <p:cNvGrpSpPr/>
          <p:nvPr/>
        </p:nvGrpSpPr>
        <p:grpSpPr>
          <a:xfrm>
            <a:off x="614346" y="3071810"/>
            <a:ext cx="7886744" cy="2428892"/>
            <a:chOff x="894973" y="2714700"/>
            <a:chExt cx="7886744" cy="2428892"/>
          </a:xfrm>
        </p:grpSpPr>
        <p:pic>
          <p:nvPicPr>
            <p:cNvPr id="5" name="Picture 2" descr="NL 3"/>
            <p:cNvPicPr>
              <a:picLocks noChangeAspect="1" noChangeArrowheads="1"/>
            </p:cNvPicPr>
            <p:nvPr/>
          </p:nvPicPr>
          <p:blipFill>
            <a:blip r:embed="rId3" cstate="print"/>
            <a:srcRect/>
            <a:stretch>
              <a:fillRect/>
            </a:stretch>
          </p:blipFill>
          <p:spPr bwMode="auto">
            <a:xfrm>
              <a:off x="2286000" y="2743200"/>
              <a:ext cx="6495717" cy="2400392"/>
            </a:xfrm>
            <a:prstGeom prst="rect">
              <a:avLst/>
            </a:prstGeom>
            <a:noFill/>
          </p:spPr>
        </p:pic>
        <p:sp>
          <p:nvSpPr>
            <p:cNvPr id="7" name="TextBox 6"/>
            <p:cNvSpPr txBox="1"/>
            <p:nvPr/>
          </p:nvSpPr>
          <p:spPr>
            <a:xfrm>
              <a:off x="894973" y="2714700"/>
              <a:ext cx="1600200" cy="338554"/>
            </a:xfrm>
            <a:prstGeom prst="rect">
              <a:avLst/>
            </a:prstGeom>
            <a:noFill/>
          </p:spPr>
          <p:txBody>
            <a:bodyPr wrap="square" rtlCol="0">
              <a:spAutoFit/>
            </a:bodyPr>
            <a:lstStyle/>
            <a:p>
              <a:r>
                <a:rPr lang="en-US" sz="1600" dirty="0" smtClean="0">
                  <a:solidFill>
                    <a:srgbClr val="FF0000"/>
                  </a:solidFill>
                  <a:latin typeface="+mn-lt"/>
                  <a:cs typeface="+mn-cs"/>
                </a:rPr>
                <a:t>Oximetry</a:t>
              </a:r>
              <a:endParaRPr lang="en-US" sz="1600" dirty="0">
                <a:solidFill>
                  <a:srgbClr val="FF0000"/>
                </a:solidFill>
                <a:latin typeface="+mn-lt"/>
                <a:cs typeface="+mn-cs"/>
              </a:endParaRPr>
            </a:p>
          </p:txBody>
        </p:sp>
      </p:grpSp>
      <p:sp>
        <p:nvSpPr>
          <p:cNvPr id="6" name="Slide Number Placeholder 5"/>
          <p:cNvSpPr>
            <a:spLocks noGrp="1"/>
          </p:cNvSpPr>
          <p:nvPr>
            <p:ph type="sldNum" sz="quarter" idx="12"/>
          </p:nvPr>
        </p:nvSpPr>
        <p:spPr/>
        <p:txBody>
          <a:bodyPr/>
          <a:lstStyle/>
          <a:p>
            <a:fld id="{80EA325C-93E3-49B9-9635-C99EDF9CBB06}" type="slidenum">
              <a:rPr lang="en-US" smtClean="0"/>
              <a:pPr/>
              <a:t>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4294967295"/>
          </p:nvPr>
        </p:nvSpPr>
        <p:spPr>
          <a:xfrm>
            <a:off x="8666112" y="6309320"/>
            <a:ext cx="370384" cy="457200"/>
          </a:xfrm>
          <a:prstGeom prst="rect">
            <a:avLst/>
          </a:prstGeom>
        </p:spPr>
        <p:txBody>
          <a:bodyPr/>
          <a:lstStyle/>
          <a:p>
            <a:fld id="{8BB417EF-B922-4D08-8B02-9BCEBCDD6DAD}" type="slidenum">
              <a:rPr lang="en-US"/>
              <a:pPr/>
              <a:t>40</a:t>
            </a:fld>
            <a:endParaRPr lang="en-US" dirty="0"/>
          </a:p>
        </p:txBody>
      </p:sp>
      <p:sp>
        <p:nvSpPr>
          <p:cNvPr id="254978" name="Rectangle 2"/>
          <p:cNvSpPr>
            <a:spLocks noChangeArrowheads="1"/>
          </p:cNvSpPr>
          <p:nvPr/>
        </p:nvSpPr>
        <p:spPr bwMode="auto">
          <a:xfrm>
            <a:off x="533400" y="1828800"/>
            <a:ext cx="81534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5400" b="0">
                <a:effectLst>
                  <a:outerShdw blurRad="38100" dist="38100" dir="2700000" algn="tl">
                    <a:srgbClr val="000000"/>
                  </a:outerShdw>
                </a:effectLst>
                <a:latin typeface="Arial" charset="0"/>
                <a:cs typeface="Arial" charset="0"/>
              </a:rPr>
              <a:t>Does OSA cause Stroke?</a:t>
            </a:r>
          </a:p>
        </p:txBody>
      </p:sp>
      <p:sp>
        <p:nvSpPr>
          <p:cNvPr id="254979" name="Rectangle 3"/>
          <p:cNvSpPr>
            <a:spLocks noChangeArrowheads="1"/>
          </p:cNvSpPr>
          <p:nvPr/>
        </p:nvSpPr>
        <p:spPr bwMode="auto">
          <a:xfrm>
            <a:off x="533400" y="2057400"/>
            <a:ext cx="8229600" cy="1447800"/>
          </a:xfrm>
          <a:prstGeom prst="rect">
            <a:avLst/>
          </a:prstGeom>
          <a:noFill/>
          <a:ln w="76200" cap="sq">
            <a:solidFill>
              <a:srgbClr val="00206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B050"/>
              </a:solidFill>
            </a:endParaRPr>
          </a:p>
        </p:txBody>
      </p:sp>
    </p:spTree>
    <p:extLst>
      <p:ext uri="{BB962C8B-B14F-4D97-AF65-F5344CB8AC3E}">
        <p14:creationId xmlns:p14="http://schemas.microsoft.com/office/powerpoint/2010/main" val="2121098972"/>
      </p:ext>
    </p:extLst>
  </p:cSld>
  <p:clrMapOvr>
    <a:masterClrMapping/>
  </p:clrMapOvr>
  <p:transition>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66112" y="6309320"/>
            <a:ext cx="370384" cy="457200"/>
          </a:xfrm>
          <a:prstGeom prst="rect">
            <a:avLst/>
          </a:prstGeom>
        </p:spPr>
        <p:txBody>
          <a:bodyPr/>
          <a:lstStyle/>
          <a:p>
            <a:fld id="{9E08222B-AFB4-491E-8560-FDB7769EE0B2}" type="slidenum">
              <a:rPr lang="en-US"/>
              <a:pPr/>
              <a:t>41</a:t>
            </a:fld>
            <a:endParaRPr lang="en-US"/>
          </a:p>
        </p:txBody>
      </p:sp>
      <p:sp>
        <p:nvSpPr>
          <p:cNvPr id="258050" name="Rectangle 2"/>
          <p:cNvSpPr>
            <a:spLocks noGrp="1" noChangeArrowheads="1"/>
          </p:cNvSpPr>
          <p:nvPr>
            <p:ph type="title"/>
          </p:nvPr>
        </p:nvSpPr>
        <p:spPr/>
        <p:txBody>
          <a:bodyPr/>
          <a:lstStyle/>
          <a:p>
            <a:r>
              <a:rPr lang="en-US"/>
              <a:t>Does OSA cause stroke?</a:t>
            </a:r>
          </a:p>
        </p:txBody>
      </p:sp>
      <p:sp>
        <p:nvSpPr>
          <p:cNvPr id="258051" name="Rectangle 3"/>
          <p:cNvSpPr>
            <a:spLocks noGrp="1" noChangeArrowheads="1"/>
          </p:cNvSpPr>
          <p:nvPr>
            <p:ph type="body" idx="1"/>
          </p:nvPr>
        </p:nvSpPr>
        <p:spPr>
          <a:xfrm>
            <a:off x="971550" y="2017713"/>
            <a:ext cx="7772400" cy="4114800"/>
          </a:xfrm>
        </p:spPr>
        <p:txBody>
          <a:bodyPr/>
          <a:lstStyle/>
          <a:p>
            <a:r>
              <a:rPr lang="en-US" sz="2800" b="1">
                <a:solidFill>
                  <a:schemeClr val="hlink"/>
                </a:solidFill>
              </a:rPr>
              <a:t>SHHS: </a:t>
            </a:r>
            <a:r>
              <a:rPr lang="en-US" sz="2400">
                <a:solidFill>
                  <a:schemeClr val="hlink"/>
                </a:solidFill>
              </a:rPr>
              <a:t>Shahar E, et al.  AJRCM 2001; 163: 19-25</a:t>
            </a:r>
          </a:p>
          <a:p>
            <a:pPr lvl="1"/>
            <a:r>
              <a:rPr lang="en-US" sz="2400">
                <a:sym typeface="Symbol" pitchFamily="18" charset="2"/>
              </a:rPr>
              <a:t>Cross sectional association between self reported CVD and OSAS</a:t>
            </a:r>
          </a:p>
          <a:p>
            <a:pPr lvl="1"/>
            <a:endParaRPr lang="en-US" sz="2400">
              <a:sym typeface="Symbol" pitchFamily="18" charset="2"/>
            </a:endParaRPr>
          </a:p>
          <a:p>
            <a:pPr lvl="1"/>
            <a:r>
              <a:rPr lang="en-US" sz="2400">
                <a:sym typeface="Symbol" pitchFamily="18" charset="2"/>
              </a:rPr>
              <a:t>Cohort of 6424 subjects who underwent PSG</a:t>
            </a:r>
          </a:p>
          <a:p>
            <a:pPr lvl="1"/>
            <a:endParaRPr lang="en-US" sz="2400">
              <a:sym typeface="Symbol" pitchFamily="18" charset="2"/>
            </a:endParaRPr>
          </a:p>
          <a:p>
            <a:pPr lvl="1"/>
            <a:r>
              <a:rPr lang="en-US" sz="2400">
                <a:sym typeface="Symbol" pitchFamily="18" charset="2"/>
              </a:rPr>
              <a:t>Odd ratio = 1.58 (AHI &gt; 11/hr and AHI = 0-1.3) adjusted for age, race, sex, smoking status, self reported DM, Cholesterol, HDL</a:t>
            </a:r>
          </a:p>
        </p:txBody>
      </p:sp>
    </p:spTree>
    <p:extLst>
      <p:ext uri="{BB962C8B-B14F-4D97-AF65-F5344CB8AC3E}">
        <p14:creationId xmlns:p14="http://schemas.microsoft.com/office/powerpoint/2010/main" val="31319018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4294967295"/>
          </p:nvPr>
        </p:nvSpPr>
        <p:spPr>
          <a:xfrm>
            <a:off x="8683626" y="6309320"/>
            <a:ext cx="370384" cy="457200"/>
          </a:xfrm>
          <a:prstGeom prst="rect">
            <a:avLst/>
          </a:prstGeom>
        </p:spPr>
        <p:txBody>
          <a:bodyPr/>
          <a:lstStyle/>
          <a:p>
            <a:fld id="{B2ADA52C-ECB6-41F4-8E53-151DA11F7D49}" type="slidenum">
              <a:rPr lang="en-US"/>
              <a:pPr/>
              <a:t>42</a:t>
            </a:fld>
            <a:endParaRPr lang="en-US"/>
          </a:p>
        </p:txBody>
      </p:sp>
      <p:sp>
        <p:nvSpPr>
          <p:cNvPr id="285700" name="Text Box 1028"/>
          <p:cNvSpPr txBox="1">
            <a:spLocks noChangeArrowheads="1"/>
          </p:cNvSpPr>
          <p:nvPr/>
        </p:nvSpPr>
        <p:spPr bwMode="auto">
          <a:xfrm>
            <a:off x="611188" y="2420938"/>
            <a:ext cx="79216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effectLst>
                  <a:outerShdw blurRad="38100" dist="38100" dir="2700000" algn="tl">
                    <a:srgbClr val="000000"/>
                  </a:outerShdw>
                </a:effectLst>
              </a:rPr>
              <a:t>Does OSA cause IHD?</a:t>
            </a:r>
          </a:p>
        </p:txBody>
      </p:sp>
      <p:sp>
        <p:nvSpPr>
          <p:cNvPr id="285701" name="Rectangle 1029"/>
          <p:cNvSpPr>
            <a:spLocks noChangeArrowheads="1"/>
          </p:cNvSpPr>
          <p:nvPr/>
        </p:nvSpPr>
        <p:spPr bwMode="auto">
          <a:xfrm>
            <a:off x="611188" y="2060575"/>
            <a:ext cx="8137525" cy="1728788"/>
          </a:xfrm>
          <a:prstGeom prst="rect">
            <a:avLst/>
          </a:prstGeom>
          <a:noFill/>
          <a:ln w="76200" cmpd="tri">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686006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8666112" y="6309320"/>
            <a:ext cx="370384" cy="457200"/>
          </a:xfrm>
          <a:prstGeom prst="rect">
            <a:avLst/>
          </a:prstGeom>
        </p:spPr>
        <p:txBody>
          <a:bodyPr/>
          <a:lstStyle/>
          <a:p>
            <a:fld id="{26E6C2D6-3EC7-485E-9610-86F4237C1CFE}" type="slidenum">
              <a:rPr lang="en-US"/>
              <a:pPr/>
              <a:t>43</a:t>
            </a:fld>
            <a:endParaRPr lang="en-US"/>
          </a:p>
        </p:txBody>
      </p:sp>
      <p:sp>
        <p:nvSpPr>
          <p:cNvPr id="268290" name="Rectangle 2"/>
          <p:cNvSpPr>
            <a:spLocks noGrp="1" noChangeArrowheads="1"/>
          </p:cNvSpPr>
          <p:nvPr>
            <p:ph type="title"/>
          </p:nvPr>
        </p:nvSpPr>
        <p:spPr/>
        <p:txBody>
          <a:bodyPr/>
          <a:lstStyle/>
          <a:p>
            <a:r>
              <a:rPr lang="en-US"/>
              <a:t>Does OSAS cause IHD</a:t>
            </a:r>
          </a:p>
        </p:txBody>
      </p:sp>
      <p:sp>
        <p:nvSpPr>
          <p:cNvPr id="268291" name="Rectangle 3"/>
          <p:cNvSpPr>
            <a:spLocks noGrp="1" noChangeArrowheads="1"/>
          </p:cNvSpPr>
          <p:nvPr>
            <p:ph type="body" idx="1"/>
          </p:nvPr>
        </p:nvSpPr>
        <p:spPr>
          <a:xfrm>
            <a:off x="323850" y="2135460"/>
            <a:ext cx="8229600" cy="4533900"/>
          </a:xfrm>
        </p:spPr>
        <p:txBody>
          <a:bodyPr/>
          <a:lstStyle/>
          <a:p>
            <a:pPr lvl="1">
              <a:lnSpc>
                <a:spcPct val="80000"/>
              </a:lnSpc>
            </a:pPr>
            <a:r>
              <a:rPr lang="en-US" sz="3200" dirty="0">
                <a:solidFill>
                  <a:srgbClr val="002060"/>
                </a:solidFill>
              </a:rPr>
              <a:t>Nocturnal </a:t>
            </a:r>
            <a:r>
              <a:rPr lang="en-US" sz="3200" dirty="0" err="1">
                <a:solidFill>
                  <a:srgbClr val="002060"/>
                </a:solidFill>
              </a:rPr>
              <a:t>hyoxemia</a:t>
            </a:r>
            <a:r>
              <a:rPr lang="en-US" sz="3200" dirty="0">
                <a:solidFill>
                  <a:srgbClr val="002060"/>
                </a:solidFill>
              </a:rPr>
              <a:t> </a:t>
            </a:r>
            <a:r>
              <a:rPr lang="en-US" sz="1800" i="1" dirty="0"/>
              <a:t>(Chest 2001; 119: 1985-1091)</a:t>
            </a:r>
            <a:r>
              <a:rPr lang="en-US" sz="3200" dirty="0"/>
              <a:t> </a:t>
            </a:r>
          </a:p>
          <a:p>
            <a:pPr lvl="1">
              <a:lnSpc>
                <a:spcPct val="80000"/>
              </a:lnSpc>
            </a:pPr>
            <a:r>
              <a:rPr lang="en-US" sz="3200" dirty="0">
                <a:solidFill>
                  <a:srgbClr val="002060"/>
                </a:solidFill>
              </a:rPr>
              <a:t>Increased sympathetic activity  </a:t>
            </a:r>
            <a:r>
              <a:rPr lang="en-US" sz="1800" i="1" dirty="0"/>
              <a:t>(Ann Intern Med 1976; 85: 714-719) </a:t>
            </a:r>
            <a:endParaRPr lang="en-US" sz="1800" i="1" dirty="0">
              <a:solidFill>
                <a:srgbClr val="FFFF00"/>
              </a:solidFill>
            </a:endParaRPr>
          </a:p>
          <a:p>
            <a:pPr lvl="1">
              <a:lnSpc>
                <a:spcPct val="80000"/>
              </a:lnSpc>
            </a:pPr>
            <a:r>
              <a:rPr lang="en-US" sz="3200" dirty="0">
                <a:solidFill>
                  <a:srgbClr val="002060"/>
                </a:solidFill>
              </a:rPr>
              <a:t>Disturbed endothelial function </a:t>
            </a:r>
            <a:r>
              <a:rPr lang="en-US" sz="1800" i="1" dirty="0"/>
              <a:t>(J hypertension 1996; 14: 577-584) </a:t>
            </a:r>
            <a:endParaRPr lang="en-US" sz="1800" i="1" dirty="0">
              <a:solidFill>
                <a:srgbClr val="FFFF00"/>
              </a:solidFill>
            </a:endParaRPr>
          </a:p>
          <a:p>
            <a:pPr lvl="1">
              <a:lnSpc>
                <a:spcPct val="80000"/>
              </a:lnSpc>
            </a:pPr>
            <a:r>
              <a:rPr lang="en-US" sz="3200" dirty="0">
                <a:solidFill>
                  <a:srgbClr val="002060"/>
                </a:solidFill>
              </a:rPr>
              <a:t>Depressed </a:t>
            </a:r>
            <a:r>
              <a:rPr lang="en-US" sz="3200" dirty="0" err="1">
                <a:solidFill>
                  <a:srgbClr val="002060"/>
                </a:solidFill>
              </a:rPr>
              <a:t>baro</a:t>
            </a:r>
            <a:r>
              <a:rPr lang="en-US" sz="3200" dirty="0">
                <a:solidFill>
                  <a:srgbClr val="002060"/>
                </a:solidFill>
              </a:rPr>
              <a:t>-reflex sensitivity</a:t>
            </a:r>
            <a:r>
              <a:rPr lang="en-US" sz="3200" dirty="0">
                <a:solidFill>
                  <a:srgbClr val="FFFF00"/>
                </a:solidFill>
              </a:rPr>
              <a:t> </a:t>
            </a:r>
            <a:r>
              <a:rPr lang="en-US" sz="1800" i="1" dirty="0">
                <a:solidFill>
                  <a:srgbClr val="003300"/>
                </a:solidFill>
              </a:rPr>
              <a:t>(</a:t>
            </a:r>
            <a:r>
              <a:rPr lang="en-US" sz="1800" i="1" dirty="0"/>
              <a:t>Am J </a:t>
            </a:r>
            <a:r>
              <a:rPr lang="en-US" sz="1800" i="1" dirty="0" err="1"/>
              <a:t>Respir</a:t>
            </a:r>
            <a:r>
              <a:rPr lang="en-US" sz="1800" i="1" dirty="0"/>
              <a:t> </a:t>
            </a:r>
            <a:r>
              <a:rPr lang="en-US" sz="1800" i="1" dirty="0" err="1"/>
              <a:t>Crit</a:t>
            </a:r>
            <a:r>
              <a:rPr lang="en-US" sz="1800" i="1" dirty="0"/>
              <a:t> Care Med 1996; 154: 1490-1496) </a:t>
            </a:r>
            <a:endParaRPr lang="en-US" sz="1800" i="1" dirty="0">
              <a:solidFill>
                <a:srgbClr val="FFFF00"/>
              </a:solidFill>
            </a:endParaRPr>
          </a:p>
          <a:p>
            <a:pPr lvl="1">
              <a:lnSpc>
                <a:spcPct val="80000"/>
              </a:lnSpc>
            </a:pPr>
            <a:r>
              <a:rPr lang="en-US" sz="3200" dirty="0">
                <a:solidFill>
                  <a:srgbClr val="002060"/>
                </a:solidFill>
              </a:rPr>
              <a:t>Increased platelet </a:t>
            </a:r>
            <a:r>
              <a:rPr lang="en-US" sz="3200" dirty="0" err="1">
                <a:solidFill>
                  <a:srgbClr val="002060"/>
                </a:solidFill>
              </a:rPr>
              <a:t>aggregability</a:t>
            </a:r>
            <a:r>
              <a:rPr lang="en-US" sz="3200" dirty="0">
                <a:solidFill>
                  <a:srgbClr val="002060"/>
                </a:solidFill>
              </a:rPr>
              <a:t> </a:t>
            </a:r>
            <a:r>
              <a:rPr lang="en-US" sz="1800" i="1" dirty="0">
                <a:solidFill>
                  <a:srgbClr val="003300"/>
                </a:solidFill>
              </a:rPr>
              <a:t>(Am </a:t>
            </a:r>
            <a:r>
              <a:rPr lang="en-US" sz="1800" i="1" dirty="0"/>
              <a:t>J </a:t>
            </a:r>
            <a:r>
              <a:rPr lang="en-US" sz="1800" i="1" dirty="0" err="1"/>
              <a:t>Respir</a:t>
            </a:r>
            <a:r>
              <a:rPr lang="en-US" sz="1800" i="1" dirty="0"/>
              <a:t> </a:t>
            </a:r>
            <a:r>
              <a:rPr lang="en-US" sz="1800" i="1" dirty="0" err="1"/>
              <a:t>Crit</a:t>
            </a:r>
            <a:r>
              <a:rPr lang="en-US" sz="1800" i="1" dirty="0"/>
              <a:t> Care Med 1996; 153: 1972-1976) </a:t>
            </a:r>
            <a:endParaRPr lang="en-US" sz="1800" i="1" dirty="0">
              <a:solidFill>
                <a:srgbClr val="FFFF00"/>
              </a:solidFill>
            </a:endParaRPr>
          </a:p>
          <a:p>
            <a:pPr lvl="1">
              <a:lnSpc>
                <a:spcPct val="80000"/>
              </a:lnSpc>
            </a:pPr>
            <a:r>
              <a:rPr lang="en-US" sz="3200" dirty="0">
                <a:solidFill>
                  <a:srgbClr val="002060"/>
                </a:solidFill>
              </a:rPr>
              <a:t>Increased vasoconstrictor sensitivity to angiotensin II </a:t>
            </a:r>
            <a:r>
              <a:rPr lang="en-US" sz="1800" dirty="0"/>
              <a:t>(</a:t>
            </a:r>
            <a:r>
              <a:rPr lang="en-US" sz="1800" i="1" dirty="0"/>
              <a:t>J </a:t>
            </a:r>
            <a:r>
              <a:rPr lang="en-US" sz="1800" i="1" dirty="0" err="1"/>
              <a:t>Appl</a:t>
            </a:r>
            <a:r>
              <a:rPr lang="en-US" sz="1800" i="1" dirty="0"/>
              <a:t> </a:t>
            </a:r>
            <a:r>
              <a:rPr lang="en-US" sz="1800" i="1" dirty="0" err="1"/>
              <a:t>Physiol</a:t>
            </a:r>
            <a:r>
              <a:rPr lang="en-US" sz="1800" i="1" dirty="0"/>
              <a:t> 2000; 89: 493-498)</a:t>
            </a:r>
            <a:r>
              <a:rPr lang="en-US" sz="3200" dirty="0"/>
              <a:t>  </a:t>
            </a:r>
          </a:p>
        </p:txBody>
      </p:sp>
      <p:sp>
        <p:nvSpPr>
          <p:cNvPr id="268292" name="Text Box 4"/>
          <p:cNvSpPr txBox="1">
            <a:spLocks noChangeArrowheads="1"/>
          </p:cNvSpPr>
          <p:nvPr/>
        </p:nvSpPr>
        <p:spPr bwMode="auto">
          <a:xfrm>
            <a:off x="618084" y="1700808"/>
            <a:ext cx="7345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effectLst>
                  <a:outerShdw blurRad="38100" dist="38100" dir="2700000" algn="tl">
                    <a:srgbClr val="000000"/>
                  </a:outerShdw>
                </a:effectLst>
                <a:latin typeface="Arial" charset="0"/>
              </a:rPr>
              <a:t>Several changes in OSA may affect the CVS:</a:t>
            </a:r>
          </a:p>
        </p:txBody>
      </p:sp>
    </p:spTree>
    <p:extLst>
      <p:ext uri="{BB962C8B-B14F-4D97-AF65-F5344CB8AC3E}">
        <p14:creationId xmlns:p14="http://schemas.microsoft.com/office/powerpoint/2010/main" val="3381880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829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68291">
                                            <p:txEl>
                                              <p:pRg st="0" end="0"/>
                                            </p:txEl>
                                          </p:spTgt>
                                        </p:tgtEl>
                                        <p:attrNameLst>
                                          <p:attrName>ppt_c</p:attrName>
                                        </p:attrNameLst>
                                      </p:cBhvr>
                                      <p:to>
                                        <a:schemeClr val="hlink"/>
                                      </p:to>
                                    </p:animClr>
                                  </p:subTnLst>
                                </p:cTn>
                              </p:par>
                            </p:childTnLst>
                          </p:cTn>
                        </p:par>
                      </p:childTnLst>
                    </p:cTn>
                  </p:par>
                  <p:par>
                    <p:cTn id="7" fill="hold">
                      <p:stCondLst>
                        <p:cond delay="indefinite"/>
                      </p:stCondLst>
                      <p:childTnLst>
                        <p:par>
                          <p:cTn id="8" fill="hold" nodeType="after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68291">
                                            <p:txEl>
                                              <p:pRg st="1" end="1"/>
                                            </p:txEl>
                                          </p:spTgt>
                                        </p:tgtEl>
                                        <p:attrNameLst>
                                          <p:attrName>style.visibility</p:attrName>
                                        </p:attrNameLst>
                                      </p:cBhvr>
                                      <p:to>
                                        <p:strVal val="visible"/>
                                      </p:to>
                                    </p:set>
                                    <p:animEffect transition="in" filter="fade">
                                      <p:cBhvr>
                                        <p:cTn id="11" dur="500"/>
                                        <p:tgtEl>
                                          <p:spTgt spid="268291">
                                            <p:txEl>
                                              <p:pRg st="1" end="1"/>
                                            </p:txEl>
                                          </p:spTgt>
                                        </p:tgtEl>
                                      </p:cBhvr>
                                    </p:animEffect>
                                  </p:childTnLst>
                                  <p:subTnLst>
                                    <p:animClr clrSpc="rgb" dir="cw">
                                      <p:cBhvr override="childStyle">
                                        <p:cTn dur="1" fill="hold" display="0" masterRel="nextClick" afterEffect="1"/>
                                        <p:tgtEl>
                                          <p:spTgt spid="268291">
                                            <p:txEl>
                                              <p:pRg st="1" end="1"/>
                                            </p:txEl>
                                          </p:spTgt>
                                        </p:tgtEl>
                                        <p:attrNameLst>
                                          <p:attrName>ppt_c</p:attrName>
                                        </p:attrNameLst>
                                      </p:cBhvr>
                                      <p:to>
                                        <a:schemeClr val="hlink"/>
                                      </p:to>
                                    </p:animClr>
                                  </p:subTnLst>
                                </p:cTn>
                              </p:par>
                            </p:childTnLst>
                          </p:cTn>
                        </p:par>
                      </p:childTnLst>
                    </p:cTn>
                  </p:par>
                  <p:par>
                    <p:cTn id="12" fill="hold">
                      <p:stCondLst>
                        <p:cond delay="indefinite"/>
                      </p:stCondLst>
                      <p:childTnLst>
                        <p:par>
                          <p:cTn id="13" fill="hold" nodeType="after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6829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68291">
                                            <p:txEl>
                                              <p:pRg st="2" end="2"/>
                                            </p:txEl>
                                          </p:spTgt>
                                        </p:tgtEl>
                                        <p:attrNameLst>
                                          <p:attrName>ppt_c</p:attrName>
                                        </p:attrNameLst>
                                      </p:cBhvr>
                                      <p:to>
                                        <a:schemeClr val="hlink"/>
                                      </p:to>
                                    </p:animClr>
                                  </p:subTnLst>
                                </p:cTn>
                              </p:par>
                            </p:childTnLst>
                          </p:cTn>
                        </p:par>
                      </p:childTnLst>
                    </p:cTn>
                  </p:par>
                  <p:par>
                    <p:cTn id="16" fill="hold">
                      <p:stCondLst>
                        <p:cond delay="indefinite"/>
                      </p:stCondLst>
                      <p:childTnLst>
                        <p:par>
                          <p:cTn id="17" fill="hold" nodeType="after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6829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68291">
                                            <p:txEl>
                                              <p:pRg st="3" end="3"/>
                                            </p:txEl>
                                          </p:spTgt>
                                        </p:tgtEl>
                                        <p:attrNameLst>
                                          <p:attrName>ppt_c</p:attrName>
                                        </p:attrNameLst>
                                      </p:cBhvr>
                                      <p:to>
                                        <a:schemeClr val="hlink"/>
                                      </p:to>
                                    </p:animClr>
                                  </p:subTnLst>
                                </p:cTn>
                              </p:par>
                            </p:childTnLst>
                          </p:cTn>
                        </p:par>
                      </p:childTnLst>
                    </p:cTn>
                  </p:par>
                  <p:par>
                    <p:cTn id="20" fill="hold">
                      <p:stCondLst>
                        <p:cond delay="indefinite"/>
                      </p:stCondLst>
                      <p:childTnLst>
                        <p:par>
                          <p:cTn id="21" fill="hold" nodeType="after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26829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68291">
                                            <p:txEl>
                                              <p:pRg st="4" end="4"/>
                                            </p:txEl>
                                          </p:spTgt>
                                        </p:tgtEl>
                                        <p:attrNameLst>
                                          <p:attrName>ppt_c</p:attrName>
                                        </p:attrNameLst>
                                      </p:cBhvr>
                                      <p:to>
                                        <a:schemeClr val="hlink"/>
                                      </p:to>
                                    </p:animClr>
                                  </p:subTnLst>
                                </p:cTn>
                              </p:par>
                            </p:childTnLst>
                          </p:cTn>
                        </p:par>
                      </p:childTnLst>
                    </p:cTn>
                  </p:par>
                  <p:par>
                    <p:cTn id="24" fill="hold">
                      <p:stCondLst>
                        <p:cond delay="indefinite"/>
                      </p:stCondLst>
                      <p:childTnLst>
                        <p:par>
                          <p:cTn id="25" fill="hold" nodeType="after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26829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68291">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uiExpand="1" build="p" bldLvl="5" autoUpdateAnimBg="0" advAuto="100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1"/>
          <p:cNvSpPr>
            <a:spLocks noGrp="1"/>
          </p:cNvSpPr>
          <p:nvPr>
            <p:ph type="sldNum" sz="quarter" idx="4294967295"/>
          </p:nvPr>
        </p:nvSpPr>
        <p:spPr>
          <a:xfrm>
            <a:off x="8449542" y="6270868"/>
            <a:ext cx="694457" cy="457200"/>
          </a:xfrm>
          <a:prstGeom prst="rect">
            <a:avLst/>
          </a:prstGeom>
        </p:spPr>
        <p:txBody>
          <a:bodyPr/>
          <a:lstStyle/>
          <a:p>
            <a:fld id="{4C7C5C83-751E-4CF5-8385-15EAE046367D}" type="slidenum">
              <a:rPr lang="en-US"/>
              <a:pPr/>
              <a:t>44</a:t>
            </a:fld>
            <a:endParaRPr lang="en-US" dirty="0"/>
          </a:p>
        </p:txBody>
      </p:sp>
      <p:sp>
        <p:nvSpPr>
          <p:cNvPr id="272388" name="Text Box 4"/>
          <p:cNvSpPr txBox="1">
            <a:spLocks noChangeArrowheads="1"/>
          </p:cNvSpPr>
          <p:nvPr/>
        </p:nvSpPr>
        <p:spPr bwMode="auto">
          <a:xfrm>
            <a:off x="2555752" y="1505272"/>
            <a:ext cx="3168650" cy="614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50000"/>
              </a:spcBef>
            </a:pPr>
            <a:r>
              <a:rPr lang="en-US" sz="1600" dirty="0">
                <a:solidFill>
                  <a:srgbClr val="002060"/>
                </a:solidFill>
                <a:effectLst>
                  <a:outerShdw blurRad="38100" dist="38100" dir="2700000" algn="tl">
                    <a:srgbClr val="000000"/>
                  </a:outerShdw>
                </a:effectLst>
              </a:rPr>
              <a:t>Hypoxemia, hypercapnia</a:t>
            </a:r>
          </a:p>
          <a:p>
            <a:pPr algn="ctr">
              <a:lnSpc>
                <a:spcPct val="80000"/>
              </a:lnSpc>
              <a:spcBef>
                <a:spcPct val="50000"/>
              </a:spcBef>
            </a:pPr>
            <a:r>
              <a:rPr lang="en-US" sz="1600" dirty="0">
                <a:solidFill>
                  <a:srgbClr val="002060"/>
                </a:solidFill>
                <a:effectLst>
                  <a:outerShdw blurRad="38100" dist="38100" dir="2700000" algn="tl">
                    <a:srgbClr val="000000"/>
                  </a:outerShdw>
                </a:effectLst>
              </a:rPr>
              <a:t>and </a:t>
            </a:r>
            <a:r>
              <a:rPr lang="en-US" sz="1600" dirty="0" err="1">
                <a:solidFill>
                  <a:srgbClr val="002060"/>
                </a:solidFill>
                <a:effectLst>
                  <a:outerShdw blurRad="38100" dist="38100" dir="2700000" algn="tl">
                    <a:srgbClr val="000000"/>
                  </a:outerShdw>
                </a:effectLst>
              </a:rPr>
              <a:t>hypocapnia</a:t>
            </a:r>
            <a:endParaRPr lang="en-US" sz="1600" dirty="0">
              <a:solidFill>
                <a:srgbClr val="002060"/>
              </a:solidFill>
              <a:effectLst>
                <a:outerShdw blurRad="38100" dist="38100" dir="2700000" algn="tl">
                  <a:srgbClr val="000000"/>
                </a:outerShdw>
              </a:effectLst>
            </a:endParaRPr>
          </a:p>
        </p:txBody>
      </p:sp>
      <p:sp>
        <p:nvSpPr>
          <p:cNvPr id="272389" name="Text Box 5"/>
          <p:cNvSpPr txBox="1">
            <a:spLocks noChangeArrowheads="1"/>
          </p:cNvSpPr>
          <p:nvPr/>
        </p:nvSpPr>
        <p:spPr bwMode="auto">
          <a:xfrm>
            <a:off x="2916114" y="4024635"/>
            <a:ext cx="3240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sz="1600">
              <a:effectLst>
                <a:outerShdw blurRad="38100" dist="38100" dir="2700000" algn="tl">
                  <a:srgbClr val="000000"/>
                </a:outerShdw>
              </a:effectLst>
            </a:endParaRPr>
          </a:p>
        </p:txBody>
      </p:sp>
      <p:sp>
        <p:nvSpPr>
          <p:cNvPr id="272390" name="Line 6"/>
          <p:cNvSpPr>
            <a:spLocks noChangeShapeType="1"/>
          </p:cNvSpPr>
          <p:nvPr/>
        </p:nvSpPr>
        <p:spPr bwMode="auto">
          <a:xfrm flipV="1">
            <a:off x="3419352" y="3953197"/>
            <a:ext cx="0" cy="503238"/>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391" name="Text Box 7"/>
          <p:cNvSpPr txBox="1">
            <a:spLocks noChangeArrowheads="1"/>
          </p:cNvSpPr>
          <p:nvPr/>
        </p:nvSpPr>
        <p:spPr bwMode="auto">
          <a:xfrm>
            <a:off x="2555752" y="3953197"/>
            <a:ext cx="3313112" cy="66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50000"/>
              </a:spcBef>
            </a:pPr>
            <a:r>
              <a:rPr lang="en-US" sz="1800" dirty="0">
                <a:solidFill>
                  <a:srgbClr val="002060"/>
                </a:solidFill>
                <a:effectLst>
                  <a:outerShdw blurRad="38100" dist="38100" dir="2700000" algn="tl">
                    <a:srgbClr val="000000"/>
                  </a:outerShdw>
                </a:effectLst>
              </a:rPr>
              <a:t>Sympathetic</a:t>
            </a:r>
          </a:p>
          <a:p>
            <a:pPr algn="ctr">
              <a:lnSpc>
                <a:spcPct val="80000"/>
              </a:lnSpc>
              <a:spcBef>
                <a:spcPct val="50000"/>
              </a:spcBef>
            </a:pPr>
            <a:r>
              <a:rPr lang="en-US" sz="1800" dirty="0">
                <a:solidFill>
                  <a:srgbClr val="002060"/>
                </a:solidFill>
                <a:effectLst>
                  <a:outerShdw blurRad="38100" dist="38100" dir="2700000" algn="tl">
                    <a:srgbClr val="000000"/>
                  </a:outerShdw>
                </a:effectLst>
              </a:rPr>
              <a:t>activity</a:t>
            </a:r>
          </a:p>
        </p:txBody>
      </p:sp>
      <p:sp>
        <p:nvSpPr>
          <p:cNvPr id="272392" name="Text Box 8"/>
          <p:cNvSpPr txBox="1">
            <a:spLocks noChangeArrowheads="1"/>
          </p:cNvSpPr>
          <p:nvPr/>
        </p:nvSpPr>
        <p:spPr bwMode="auto">
          <a:xfrm>
            <a:off x="2843089" y="4889822"/>
            <a:ext cx="2663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dirty="0">
                <a:solidFill>
                  <a:srgbClr val="002060"/>
                </a:solidFill>
                <a:effectLst>
                  <a:outerShdw blurRad="38100" dist="38100" dir="2700000" algn="tl">
                    <a:srgbClr val="000000"/>
                  </a:outerShdw>
                </a:effectLst>
              </a:rPr>
              <a:t>Platelet aggregation</a:t>
            </a:r>
          </a:p>
        </p:txBody>
      </p:sp>
      <p:sp>
        <p:nvSpPr>
          <p:cNvPr id="272393" name="Text Box 9"/>
          <p:cNvSpPr txBox="1">
            <a:spLocks noChangeArrowheads="1"/>
          </p:cNvSpPr>
          <p:nvPr/>
        </p:nvSpPr>
        <p:spPr bwMode="auto">
          <a:xfrm>
            <a:off x="2482727" y="6401122"/>
            <a:ext cx="33131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dirty="0">
                <a:solidFill>
                  <a:srgbClr val="002060"/>
                </a:solidFill>
                <a:effectLst>
                  <a:outerShdw blurRad="38100" dist="38100" dir="2700000" algn="tl">
                    <a:srgbClr val="000000"/>
                  </a:outerShdw>
                </a:effectLst>
              </a:rPr>
              <a:t>Transcription factors</a:t>
            </a:r>
          </a:p>
        </p:txBody>
      </p:sp>
      <p:sp>
        <p:nvSpPr>
          <p:cNvPr id="272394" name="Text Box 10"/>
          <p:cNvSpPr txBox="1">
            <a:spLocks noChangeArrowheads="1"/>
          </p:cNvSpPr>
          <p:nvPr/>
        </p:nvSpPr>
        <p:spPr bwMode="auto">
          <a:xfrm>
            <a:off x="2482727" y="2440310"/>
            <a:ext cx="33131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dirty="0">
                <a:solidFill>
                  <a:srgbClr val="002060"/>
                </a:solidFill>
                <a:effectLst>
                  <a:outerShdw blurRad="38100" dist="38100" dir="2700000" algn="tl">
                    <a:srgbClr val="000000"/>
                  </a:outerShdw>
                </a:effectLst>
              </a:rPr>
              <a:t>Nocturnal &amp; Diurnal HPT</a:t>
            </a:r>
          </a:p>
        </p:txBody>
      </p:sp>
      <p:sp>
        <p:nvSpPr>
          <p:cNvPr id="272395" name="Text Box 11"/>
          <p:cNvSpPr txBox="1">
            <a:spLocks noChangeArrowheads="1"/>
          </p:cNvSpPr>
          <p:nvPr/>
        </p:nvSpPr>
        <p:spPr bwMode="auto">
          <a:xfrm>
            <a:off x="2555752" y="5537522"/>
            <a:ext cx="33131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dirty="0">
                <a:solidFill>
                  <a:srgbClr val="002060"/>
                </a:solidFill>
                <a:effectLst>
                  <a:outerShdw blurRad="38100" dist="38100" dir="2700000" algn="tl">
                    <a:srgbClr val="000000"/>
                  </a:outerShdw>
                </a:effectLst>
              </a:rPr>
              <a:t>Coagulopathy</a:t>
            </a:r>
          </a:p>
        </p:txBody>
      </p:sp>
      <p:sp>
        <p:nvSpPr>
          <p:cNvPr id="272396" name="Text Box 12"/>
          <p:cNvSpPr txBox="1">
            <a:spLocks noChangeArrowheads="1"/>
          </p:cNvSpPr>
          <p:nvPr/>
        </p:nvSpPr>
        <p:spPr bwMode="auto">
          <a:xfrm>
            <a:off x="-252536" y="3880172"/>
            <a:ext cx="1944688" cy="1039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50000"/>
              </a:spcBef>
            </a:pPr>
            <a:r>
              <a:rPr lang="en-US" sz="1800">
                <a:effectLst>
                  <a:outerShdw blurRad="38100" dist="38100" dir="2700000" algn="tl">
                    <a:srgbClr val="000000"/>
                  </a:outerShdw>
                </a:effectLst>
              </a:rPr>
              <a:t>Sleep apnea</a:t>
            </a:r>
          </a:p>
          <a:p>
            <a:pPr algn="ctr">
              <a:lnSpc>
                <a:spcPct val="80000"/>
              </a:lnSpc>
              <a:spcBef>
                <a:spcPct val="50000"/>
              </a:spcBef>
            </a:pPr>
            <a:r>
              <a:rPr lang="en-US" sz="1800">
                <a:effectLst>
                  <a:outerShdw blurRad="38100" dist="38100" dir="2700000" algn="tl">
                    <a:srgbClr val="000000"/>
                  </a:outerShdw>
                </a:effectLst>
              </a:rPr>
              <a:t>&amp;</a:t>
            </a:r>
          </a:p>
          <a:p>
            <a:pPr algn="ctr">
              <a:lnSpc>
                <a:spcPct val="80000"/>
              </a:lnSpc>
              <a:spcBef>
                <a:spcPct val="50000"/>
              </a:spcBef>
            </a:pPr>
            <a:r>
              <a:rPr lang="en-US" sz="1800">
                <a:effectLst>
                  <a:outerShdw blurRad="38100" dist="38100" dir="2700000" algn="tl">
                    <a:srgbClr val="000000"/>
                  </a:outerShdw>
                </a:effectLst>
              </a:rPr>
              <a:t>Hypopnea</a:t>
            </a:r>
          </a:p>
        </p:txBody>
      </p:sp>
      <p:sp>
        <p:nvSpPr>
          <p:cNvPr id="272397" name="Text Box 13"/>
          <p:cNvSpPr txBox="1">
            <a:spLocks noChangeArrowheads="1"/>
          </p:cNvSpPr>
          <p:nvPr/>
        </p:nvSpPr>
        <p:spPr bwMode="auto">
          <a:xfrm>
            <a:off x="6262564" y="3953197"/>
            <a:ext cx="2305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dirty="0">
                <a:effectLst>
                  <a:outerShdw blurRad="38100" dist="38100" dir="2700000" algn="tl">
                    <a:srgbClr val="000000"/>
                  </a:outerShdw>
                </a:effectLst>
              </a:rPr>
              <a:t>Atherosclerosis</a:t>
            </a:r>
          </a:p>
        </p:txBody>
      </p:sp>
      <p:sp>
        <p:nvSpPr>
          <p:cNvPr id="272398" name="Text Box 14"/>
          <p:cNvSpPr txBox="1">
            <a:spLocks noChangeArrowheads="1"/>
          </p:cNvSpPr>
          <p:nvPr/>
        </p:nvSpPr>
        <p:spPr bwMode="auto">
          <a:xfrm>
            <a:off x="2555752" y="5969322"/>
            <a:ext cx="33131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dirty="0">
                <a:solidFill>
                  <a:srgbClr val="002060"/>
                </a:solidFill>
                <a:effectLst>
                  <a:outerShdw blurRad="38100" dist="38100" dir="2700000" algn="tl">
                    <a:srgbClr val="000000"/>
                  </a:outerShdw>
                </a:effectLst>
              </a:rPr>
              <a:t>Adhesions molecules</a:t>
            </a:r>
          </a:p>
        </p:txBody>
      </p:sp>
      <p:sp>
        <p:nvSpPr>
          <p:cNvPr id="272399" name="Text Box 15"/>
          <p:cNvSpPr txBox="1">
            <a:spLocks noChangeArrowheads="1"/>
          </p:cNvSpPr>
          <p:nvPr/>
        </p:nvSpPr>
        <p:spPr bwMode="auto">
          <a:xfrm>
            <a:off x="2627189" y="3016572"/>
            <a:ext cx="3313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dirty="0">
                <a:solidFill>
                  <a:srgbClr val="002060"/>
                </a:solidFill>
                <a:effectLst>
                  <a:outerShdw blurRad="38100" dist="38100" dir="2700000" algn="tl">
                    <a:srgbClr val="000000"/>
                  </a:outerShdw>
                </a:effectLst>
              </a:rPr>
              <a:t>Alterations in CBF</a:t>
            </a:r>
          </a:p>
        </p:txBody>
      </p:sp>
      <p:sp>
        <p:nvSpPr>
          <p:cNvPr id="272400" name="Arc 16"/>
          <p:cNvSpPr>
            <a:spLocks/>
          </p:cNvSpPr>
          <p:nvPr/>
        </p:nvSpPr>
        <p:spPr bwMode="auto">
          <a:xfrm rot="11007329" flipV="1">
            <a:off x="682502" y="1648147"/>
            <a:ext cx="2089150" cy="2160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stealth"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401" name="Arc 17"/>
          <p:cNvSpPr>
            <a:spLocks/>
          </p:cNvSpPr>
          <p:nvPr/>
        </p:nvSpPr>
        <p:spPr bwMode="auto">
          <a:xfrm rot="16311300" flipV="1">
            <a:off x="5615658" y="1475903"/>
            <a:ext cx="2097088" cy="2600325"/>
          </a:xfrm>
          <a:custGeom>
            <a:avLst/>
            <a:gdLst>
              <a:gd name="G0" fmla="+- 936 0 0"/>
              <a:gd name="G1" fmla="+- 21600 0 0"/>
              <a:gd name="G2" fmla="+- 21600 0 0"/>
              <a:gd name="T0" fmla="*/ 0 w 22536"/>
              <a:gd name="T1" fmla="*/ 20 h 21600"/>
              <a:gd name="T2" fmla="*/ 22536 w 22536"/>
              <a:gd name="T3" fmla="*/ 21600 h 21600"/>
              <a:gd name="T4" fmla="*/ 936 w 22536"/>
              <a:gd name="T5" fmla="*/ 21600 h 21600"/>
            </a:gdLst>
            <a:ahLst/>
            <a:cxnLst>
              <a:cxn ang="0">
                <a:pos x="T0" y="T1"/>
              </a:cxn>
              <a:cxn ang="0">
                <a:pos x="T2" y="T3"/>
              </a:cxn>
              <a:cxn ang="0">
                <a:pos x="T4" y="T5"/>
              </a:cxn>
            </a:cxnLst>
            <a:rect l="0" t="0" r="r" b="b"/>
            <a:pathLst>
              <a:path w="22536" h="21600" fill="none" extrusionOk="0">
                <a:moveTo>
                  <a:pt x="0" y="20"/>
                </a:moveTo>
                <a:cubicBezTo>
                  <a:pt x="311" y="6"/>
                  <a:pt x="623" y="-1"/>
                  <a:pt x="936" y="0"/>
                </a:cubicBezTo>
                <a:cubicBezTo>
                  <a:pt x="12865" y="0"/>
                  <a:pt x="22536" y="9670"/>
                  <a:pt x="22536" y="21600"/>
                </a:cubicBezTo>
              </a:path>
              <a:path w="22536" h="21600" stroke="0" extrusionOk="0">
                <a:moveTo>
                  <a:pt x="0" y="20"/>
                </a:moveTo>
                <a:cubicBezTo>
                  <a:pt x="311" y="6"/>
                  <a:pt x="623" y="-1"/>
                  <a:pt x="936" y="0"/>
                </a:cubicBezTo>
                <a:cubicBezTo>
                  <a:pt x="12865" y="0"/>
                  <a:pt x="22536" y="9670"/>
                  <a:pt x="22536" y="21600"/>
                </a:cubicBezTo>
                <a:lnTo>
                  <a:pt x="936" y="21600"/>
                </a:lnTo>
                <a:close/>
              </a:path>
            </a:pathLst>
          </a:custGeom>
          <a:noFill/>
          <a:ln w="9525">
            <a:solidFill>
              <a:schemeClr val="tx1"/>
            </a:solidFill>
            <a:round/>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402" name="Arc 18"/>
          <p:cNvSpPr>
            <a:spLocks/>
          </p:cNvSpPr>
          <p:nvPr/>
        </p:nvSpPr>
        <p:spPr bwMode="auto">
          <a:xfrm rot="10667480" flipV="1">
            <a:off x="899989" y="2656210"/>
            <a:ext cx="1943100" cy="11525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404" name="Arc 20"/>
          <p:cNvSpPr>
            <a:spLocks/>
          </p:cNvSpPr>
          <p:nvPr/>
        </p:nvSpPr>
        <p:spPr bwMode="auto">
          <a:xfrm rot="-10488385" flipH="1" flipV="1">
            <a:off x="5362452" y="2664147"/>
            <a:ext cx="2054225" cy="1296988"/>
          </a:xfrm>
          <a:custGeom>
            <a:avLst/>
            <a:gdLst>
              <a:gd name="G0" fmla="+- 0 0 0"/>
              <a:gd name="G1" fmla="+- 21600 0 0"/>
              <a:gd name="G2" fmla="+- 21600 0 0"/>
              <a:gd name="T0" fmla="*/ 0 w 21263"/>
              <a:gd name="T1" fmla="*/ 0 h 21600"/>
              <a:gd name="T2" fmla="*/ 21263 w 21263"/>
              <a:gd name="T3" fmla="*/ 17800 h 21600"/>
              <a:gd name="T4" fmla="*/ 0 w 21263"/>
              <a:gd name="T5" fmla="*/ 21600 h 21600"/>
            </a:gdLst>
            <a:ahLst/>
            <a:cxnLst>
              <a:cxn ang="0">
                <a:pos x="T0" y="T1"/>
              </a:cxn>
              <a:cxn ang="0">
                <a:pos x="T2" y="T3"/>
              </a:cxn>
              <a:cxn ang="0">
                <a:pos x="T4" y="T5"/>
              </a:cxn>
            </a:cxnLst>
            <a:rect l="0" t="0" r="r" b="b"/>
            <a:pathLst>
              <a:path w="21263" h="21600" fill="none" extrusionOk="0">
                <a:moveTo>
                  <a:pt x="-1" y="0"/>
                </a:moveTo>
                <a:cubicBezTo>
                  <a:pt x="10463" y="0"/>
                  <a:pt x="19422" y="7499"/>
                  <a:pt x="21263" y="17799"/>
                </a:cubicBezTo>
              </a:path>
              <a:path w="21263" h="21600" stroke="0" extrusionOk="0">
                <a:moveTo>
                  <a:pt x="-1" y="0"/>
                </a:moveTo>
                <a:cubicBezTo>
                  <a:pt x="10463" y="0"/>
                  <a:pt x="19422" y="7499"/>
                  <a:pt x="21263" y="17799"/>
                </a:cubicBezTo>
                <a:lnTo>
                  <a:pt x="0" y="21600"/>
                </a:lnTo>
                <a:close/>
              </a:path>
            </a:pathLst>
          </a:custGeom>
          <a:noFill/>
          <a:ln w="9525">
            <a:solidFill>
              <a:schemeClr val="tx1"/>
            </a:solidFill>
            <a:round/>
            <a:headEnd type="none"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405" name="Arc 21"/>
          <p:cNvSpPr>
            <a:spLocks/>
          </p:cNvSpPr>
          <p:nvPr/>
        </p:nvSpPr>
        <p:spPr bwMode="auto">
          <a:xfrm rot="10800000" flipV="1">
            <a:off x="1115889" y="3232472"/>
            <a:ext cx="2159000" cy="57626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406" name="Arc 22"/>
          <p:cNvSpPr>
            <a:spLocks/>
          </p:cNvSpPr>
          <p:nvPr/>
        </p:nvSpPr>
        <p:spPr bwMode="auto">
          <a:xfrm rot="10800000" flipH="1" flipV="1">
            <a:off x="5291014" y="3232472"/>
            <a:ext cx="1584325" cy="7207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none"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407" name="Arc 23"/>
          <p:cNvSpPr>
            <a:spLocks/>
          </p:cNvSpPr>
          <p:nvPr/>
        </p:nvSpPr>
        <p:spPr bwMode="auto">
          <a:xfrm rot="10800000">
            <a:off x="1406402" y="4458022"/>
            <a:ext cx="1654175" cy="647700"/>
          </a:xfrm>
          <a:custGeom>
            <a:avLst/>
            <a:gdLst>
              <a:gd name="G0" fmla="+- 0 0 0"/>
              <a:gd name="G1" fmla="+- 21600 0 0"/>
              <a:gd name="G2" fmla="+- 21600 0 0"/>
              <a:gd name="T0" fmla="*/ 0 w 21586"/>
              <a:gd name="T1" fmla="*/ 0 h 21600"/>
              <a:gd name="T2" fmla="*/ 21586 w 21586"/>
              <a:gd name="T3" fmla="*/ 20812 h 21600"/>
              <a:gd name="T4" fmla="*/ 0 w 21586"/>
              <a:gd name="T5" fmla="*/ 21600 h 21600"/>
            </a:gdLst>
            <a:ahLst/>
            <a:cxnLst>
              <a:cxn ang="0">
                <a:pos x="T0" y="T1"/>
              </a:cxn>
              <a:cxn ang="0">
                <a:pos x="T2" y="T3"/>
              </a:cxn>
              <a:cxn ang="0">
                <a:pos x="T4" y="T5"/>
              </a:cxn>
            </a:cxnLst>
            <a:rect l="0" t="0" r="r" b="b"/>
            <a:pathLst>
              <a:path w="21586" h="21600" fill="none" extrusionOk="0">
                <a:moveTo>
                  <a:pt x="-1" y="0"/>
                </a:moveTo>
                <a:cubicBezTo>
                  <a:pt x="11622" y="0"/>
                  <a:pt x="21161" y="9197"/>
                  <a:pt x="21585" y="20812"/>
                </a:cubicBezTo>
              </a:path>
              <a:path w="21586" h="21600" stroke="0" extrusionOk="0">
                <a:moveTo>
                  <a:pt x="-1" y="0"/>
                </a:moveTo>
                <a:cubicBezTo>
                  <a:pt x="11622" y="0"/>
                  <a:pt x="21161" y="9197"/>
                  <a:pt x="21585" y="20812"/>
                </a:cubicBezTo>
                <a:lnTo>
                  <a:pt x="0" y="21600"/>
                </a:lnTo>
                <a:close/>
              </a:path>
            </a:pathLst>
          </a:custGeom>
          <a:noFill/>
          <a:ln w="9525">
            <a:solidFill>
              <a:schemeClr val="tx1"/>
            </a:solidFill>
            <a:round/>
            <a:headEnd type="stealth"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408" name="Arc 24"/>
          <p:cNvSpPr>
            <a:spLocks/>
          </p:cNvSpPr>
          <p:nvPr/>
        </p:nvSpPr>
        <p:spPr bwMode="auto">
          <a:xfrm rot="11320109" flipH="1">
            <a:off x="5443414" y="4251647"/>
            <a:ext cx="1368425" cy="952500"/>
          </a:xfrm>
          <a:custGeom>
            <a:avLst/>
            <a:gdLst>
              <a:gd name="G0" fmla="+- 0 0 0"/>
              <a:gd name="G1" fmla="+- 21600 0 0"/>
              <a:gd name="G2" fmla="+- 21600 0 0"/>
              <a:gd name="T0" fmla="*/ 0 w 21600"/>
              <a:gd name="T1" fmla="*/ 0 h 23814"/>
              <a:gd name="T2" fmla="*/ 21486 w 21600"/>
              <a:gd name="T3" fmla="*/ 23814 h 23814"/>
              <a:gd name="T4" fmla="*/ 0 w 21600"/>
              <a:gd name="T5" fmla="*/ 21600 h 23814"/>
            </a:gdLst>
            <a:ahLst/>
            <a:cxnLst>
              <a:cxn ang="0">
                <a:pos x="T0" y="T1"/>
              </a:cxn>
              <a:cxn ang="0">
                <a:pos x="T2" y="T3"/>
              </a:cxn>
              <a:cxn ang="0">
                <a:pos x="T4" y="T5"/>
              </a:cxn>
            </a:cxnLst>
            <a:rect l="0" t="0" r="r" b="b"/>
            <a:pathLst>
              <a:path w="21600" h="23814" fill="none" extrusionOk="0">
                <a:moveTo>
                  <a:pt x="-1" y="0"/>
                </a:moveTo>
                <a:cubicBezTo>
                  <a:pt x="11929" y="0"/>
                  <a:pt x="21600" y="9670"/>
                  <a:pt x="21600" y="21600"/>
                </a:cubicBezTo>
                <a:cubicBezTo>
                  <a:pt x="21600" y="22339"/>
                  <a:pt x="21562" y="23078"/>
                  <a:pt x="21486" y="23814"/>
                </a:cubicBezTo>
              </a:path>
              <a:path w="21600" h="23814" stroke="0" extrusionOk="0">
                <a:moveTo>
                  <a:pt x="-1" y="0"/>
                </a:moveTo>
                <a:cubicBezTo>
                  <a:pt x="11929" y="0"/>
                  <a:pt x="21600" y="9670"/>
                  <a:pt x="21600" y="21600"/>
                </a:cubicBezTo>
                <a:cubicBezTo>
                  <a:pt x="21600" y="22339"/>
                  <a:pt x="21562" y="23078"/>
                  <a:pt x="21486" y="23814"/>
                </a:cubicBezTo>
                <a:lnTo>
                  <a:pt x="0" y="21600"/>
                </a:lnTo>
                <a:close/>
              </a:path>
            </a:pathLst>
          </a:custGeom>
          <a:noFill/>
          <a:ln w="9525">
            <a:solidFill>
              <a:schemeClr val="tx1"/>
            </a:solidFill>
            <a:round/>
            <a:headEnd type="none"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409" name="Arc 25"/>
          <p:cNvSpPr>
            <a:spLocks/>
          </p:cNvSpPr>
          <p:nvPr/>
        </p:nvSpPr>
        <p:spPr bwMode="auto">
          <a:xfrm rot="10506762">
            <a:off x="1041277" y="4813622"/>
            <a:ext cx="2232025" cy="100806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410" name="Arc 26"/>
          <p:cNvSpPr>
            <a:spLocks/>
          </p:cNvSpPr>
          <p:nvPr/>
        </p:nvSpPr>
        <p:spPr bwMode="auto">
          <a:xfrm rot="10800000" flipH="1">
            <a:off x="4933827" y="4346897"/>
            <a:ext cx="2447925" cy="1409700"/>
          </a:xfrm>
          <a:custGeom>
            <a:avLst/>
            <a:gdLst>
              <a:gd name="G0" fmla="+- 0 0 0"/>
              <a:gd name="G1" fmla="+- 21600 0 0"/>
              <a:gd name="G2" fmla="+- 21600 0 0"/>
              <a:gd name="T0" fmla="*/ 0 w 21600"/>
              <a:gd name="T1" fmla="*/ 0 h 24877"/>
              <a:gd name="T2" fmla="*/ 21350 w 21600"/>
              <a:gd name="T3" fmla="*/ 24877 h 24877"/>
              <a:gd name="T4" fmla="*/ 0 w 21600"/>
              <a:gd name="T5" fmla="*/ 21600 h 24877"/>
            </a:gdLst>
            <a:ahLst/>
            <a:cxnLst>
              <a:cxn ang="0">
                <a:pos x="T0" y="T1"/>
              </a:cxn>
              <a:cxn ang="0">
                <a:pos x="T2" y="T3"/>
              </a:cxn>
              <a:cxn ang="0">
                <a:pos x="T4" y="T5"/>
              </a:cxn>
            </a:cxnLst>
            <a:rect l="0" t="0" r="r" b="b"/>
            <a:pathLst>
              <a:path w="21600" h="24877" fill="none" extrusionOk="0">
                <a:moveTo>
                  <a:pt x="-1" y="0"/>
                </a:moveTo>
                <a:cubicBezTo>
                  <a:pt x="11929" y="0"/>
                  <a:pt x="21600" y="9670"/>
                  <a:pt x="21600" y="21600"/>
                </a:cubicBezTo>
                <a:cubicBezTo>
                  <a:pt x="21600" y="22697"/>
                  <a:pt x="21516" y="23792"/>
                  <a:pt x="21349" y="24876"/>
                </a:cubicBezTo>
              </a:path>
              <a:path w="21600" h="24877" stroke="0" extrusionOk="0">
                <a:moveTo>
                  <a:pt x="-1" y="0"/>
                </a:moveTo>
                <a:cubicBezTo>
                  <a:pt x="11929" y="0"/>
                  <a:pt x="21600" y="9670"/>
                  <a:pt x="21600" y="21600"/>
                </a:cubicBezTo>
                <a:cubicBezTo>
                  <a:pt x="21600" y="22697"/>
                  <a:pt x="21516" y="23792"/>
                  <a:pt x="21349" y="24876"/>
                </a:cubicBezTo>
                <a:lnTo>
                  <a:pt x="0" y="21600"/>
                </a:lnTo>
                <a:close/>
              </a:path>
            </a:pathLst>
          </a:custGeom>
          <a:noFill/>
          <a:ln w="9525">
            <a:solidFill>
              <a:schemeClr val="tx1"/>
            </a:solidFill>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411" name="Arc 27"/>
          <p:cNvSpPr>
            <a:spLocks/>
          </p:cNvSpPr>
          <p:nvPr/>
        </p:nvSpPr>
        <p:spPr bwMode="auto">
          <a:xfrm rot="10549776">
            <a:off x="823789" y="4877122"/>
            <a:ext cx="2232025" cy="1300163"/>
          </a:xfrm>
          <a:custGeom>
            <a:avLst/>
            <a:gdLst>
              <a:gd name="G0" fmla="+- 0 0 0"/>
              <a:gd name="G1" fmla="+- 21562 0 0"/>
              <a:gd name="G2" fmla="+- 21600 0 0"/>
              <a:gd name="T0" fmla="*/ 1280 w 21600"/>
              <a:gd name="T1" fmla="*/ 0 h 22935"/>
              <a:gd name="T2" fmla="*/ 21556 w 21600"/>
              <a:gd name="T3" fmla="*/ 22935 h 22935"/>
              <a:gd name="T4" fmla="*/ 0 w 21600"/>
              <a:gd name="T5" fmla="*/ 21562 h 22935"/>
            </a:gdLst>
            <a:ahLst/>
            <a:cxnLst>
              <a:cxn ang="0">
                <a:pos x="T0" y="T1"/>
              </a:cxn>
              <a:cxn ang="0">
                <a:pos x="T2" y="T3"/>
              </a:cxn>
              <a:cxn ang="0">
                <a:pos x="T4" y="T5"/>
              </a:cxn>
            </a:cxnLst>
            <a:rect l="0" t="0" r="r" b="b"/>
            <a:pathLst>
              <a:path w="21600" h="22935" fill="none" extrusionOk="0">
                <a:moveTo>
                  <a:pt x="1280" y="-1"/>
                </a:moveTo>
                <a:cubicBezTo>
                  <a:pt x="12692" y="677"/>
                  <a:pt x="21600" y="10129"/>
                  <a:pt x="21600" y="21562"/>
                </a:cubicBezTo>
                <a:cubicBezTo>
                  <a:pt x="21600" y="22020"/>
                  <a:pt x="21585" y="22477"/>
                  <a:pt x="21556" y="22935"/>
                </a:cubicBezTo>
              </a:path>
              <a:path w="21600" h="22935" stroke="0" extrusionOk="0">
                <a:moveTo>
                  <a:pt x="1280" y="-1"/>
                </a:moveTo>
                <a:cubicBezTo>
                  <a:pt x="12692" y="677"/>
                  <a:pt x="21600" y="10129"/>
                  <a:pt x="21600" y="21562"/>
                </a:cubicBezTo>
                <a:cubicBezTo>
                  <a:pt x="21600" y="22020"/>
                  <a:pt x="21585" y="22477"/>
                  <a:pt x="21556" y="22935"/>
                </a:cubicBezTo>
                <a:lnTo>
                  <a:pt x="0" y="21562"/>
                </a:lnTo>
                <a:close/>
              </a:path>
            </a:pathLst>
          </a:custGeom>
          <a:noFill/>
          <a:ln w="9525">
            <a:solidFill>
              <a:schemeClr val="tx1"/>
            </a:solidFill>
            <a:round/>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412" name="Arc 28"/>
          <p:cNvSpPr>
            <a:spLocks/>
          </p:cNvSpPr>
          <p:nvPr/>
        </p:nvSpPr>
        <p:spPr bwMode="auto">
          <a:xfrm rot="10800000" flipH="1">
            <a:off x="5364039" y="4456435"/>
            <a:ext cx="2447925" cy="172878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413" name="Arc 29"/>
          <p:cNvSpPr>
            <a:spLocks/>
          </p:cNvSpPr>
          <p:nvPr/>
        </p:nvSpPr>
        <p:spPr bwMode="auto">
          <a:xfrm rot="10673666">
            <a:off x="607889" y="4908872"/>
            <a:ext cx="2447925" cy="1774825"/>
          </a:xfrm>
          <a:custGeom>
            <a:avLst/>
            <a:gdLst>
              <a:gd name="G0" fmla="+- 0 0 0"/>
              <a:gd name="G1" fmla="+- 21547 0 0"/>
              <a:gd name="G2" fmla="+- 21600 0 0"/>
              <a:gd name="T0" fmla="*/ 1505 w 21600"/>
              <a:gd name="T1" fmla="*/ 0 h 22189"/>
              <a:gd name="T2" fmla="*/ 21590 w 21600"/>
              <a:gd name="T3" fmla="*/ 22189 h 22189"/>
              <a:gd name="T4" fmla="*/ 0 w 21600"/>
              <a:gd name="T5" fmla="*/ 21547 h 22189"/>
            </a:gdLst>
            <a:ahLst/>
            <a:cxnLst>
              <a:cxn ang="0">
                <a:pos x="T0" y="T1"/>
              </a:cxn>
              <a:cxn ang="0">
                <a:pos x="T2" y="T3"/>
              </a:cxn>
              <a:cxn ang="0">
                <a:pos x="T4" y="T5"/>
              </a:cxn>
            </a:cxnLst>
            <a:rect l="0" t="0" r="r" b="b"/>
            <a:pathLst>
              <a:path w="21600" h="22189" fill="none" extrusionOk="0">
                <a:moveTo>
                  <a:pt x="1505" y="-1"/>
                </a:moveTo>
                <a:cubicBezTo>
                  <a:pt x="12822" y="790"/>
                  <a:pt x="21600" y="10201"/>
                  <a:pt x="21600" y="21547"/>
                </a:cubicBezTo>
                <a:cubicBezTo>
                  <a:pt x="21600" y="21761"/>
                  <a:pt x="21596" y="21975"/>
                  <a:pt x="21590" y="22189"/>
                </a:cubicBezTo>
              </a:path>
              <a:path w="21600" h="22189" stroke="0" extrusionOk="0">
                <a:moveTo>
                  <a:pt x="1505" y="-1"/>
                </a:moveTo>
                <a:cubicBezTo>
                  <a:pt x="12822" y="790"/>
                  <a:pt x="21600" y="10201"/>
                  <a:pt x="21600" y="21547"/>
                </a:cubicBezTo>
                <a:cubicBezTo>
                  <a:pt x="21600" y="21761"/>
                  <a:pt x="21596" y="21975"/>
                  <a:pt x="21590" y="22189"/>
                </a:cubicBezTo>
                <a:lnTo>
                  <a:pt x="0" y="21547"/>
                </a:lnTo>
                <a:close/>
              </a:path>
            </a:pathLst>
          </a:custGeom>
          <a:noFill/>
          <a:ln w="9525">
            <a:solidFill>
              <a:schemeClr val="tx1"/>
            </a:solidFill>
            <a:round/>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414" name="Arc 30"/>
          <p:cNvSpPr>
            <a:spLocks/>
          </p:cNvSpPr>
          <p:nvPr/>
        </p:nvSpPr>
        <p:spPr bwMode="auto">
          <a:xfrm rot="10800000" flipH="1">
            <a:off x="5221164" y="4418335"/>
            <a:ext cx="2735263" cy="2198687"/>
          </a:xfrm>
          <a:custGeom>
            <a:avLst/>
            <a:gdLst>
              <a:gd name="G0" fmla="+- 0 0 0"/>
              <a:gd name="G1" fmla="+- 21600 0 0"/>
              <a:gd name="G2" fmla="+- 21600 0 0"/>
              <a:gd name="T0" fmla="*/ 0 w 21600"/>
              <a:gd name="T1" fmla="*/ 0 h 21955"/>
              <a:gd name="T2" fmla="*/ 21597 w 21600"/>
              <a:gd name="T3" fmla="*/ 21955 h 21955"/>
              <a:gd name="T4" fmla="*/ 0 w 21600"/>
              <a:gd name="T5" fmla="*/ 21600 h 21955"/>
            </a:gdLst>
            <a:ahLst/>
            <a:cxnLst>
              <a:cxn ang="0">
                <a:pos x="T0" y="T1"/>
              </a:cxn>
              <a:cxn ang="0">
                <a:pos x="T2" y="T3"/>
              </a:cxn>
              <a:cxn ang="0">
                <a:pos x="T4" y="T5"/>
              </a:cxn>
            </a:cxnLst>
            <a:rect l="0" t="0" r="r" b="b"/>
            <a:pathLst>
              <a:path w="21600" h="21955" fill="none" extrusionOk="0">
                <a:moveTo>
                  <a:pt x="-1" y="0"/>
                </a:moveTo>
                <a:cubicBezTo>
                  <a:pt x="11929" y="0"/>
                  <a:pt x="21600" y="9670"/>
                  <a:pt x="21600" y="21600"/>
                </a:cubicBezTo>
                <a:cubicBezTo>
                  <a:pt x="21600" y="21718"/>
                  <a:pt x="21599" y="21836"/>
                  <a:pt x="21597" y="21955"/>
                </a:cubicBezTo>
              </a:path>
              <a:path w="21600" h="21955" stroke="0" extrusionOk="0">
                <a:moveTo>
                  <a:pt x="-1" y="0"/>
                </a:moveTo>
                <a:cubicBezTo>
                  <a:pt x="11929" y="0"/>
                  <a:pt x="21600" y="9670"/>
                  <a:pt x="21600" y="21600"/>
                </a:cubicBezTo>
                <a:cubicBezTo>
                  <a:pt x="21600" y="21718"/>
                  <a:pt x="21599" y="21836"/>
                  <a:pt x="21597" y="21955"/>
                </a:cubicBezTo>
                <a:lnTo>
                  <a:pt x="0" y="21600"/>
                </a:lnTo>
                <a:close/>
              </a:path>
            </a:pathLst>
          </a:custGeom>
          <a:noFill/>
          <a:ln w="9525">
            <a:solidFill>
              <a:schemeClr val="tx1"/>
            </a:solidFill>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415" name="Line 31"/>
          <p:cNvSpPr>
            <a:spLocks noChangeShapeType="1"/>
          </p:cNvSpPr>
          <p:nvPr/>
        </p:nvSpPr>
        <p:spPr bwMode="auto">
          <a:xfrm>
            <a:off x="1547689" y="4240535"/>
            <a:ext cx="1584325" cy="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416" name="Line 32"/>
          <p:cNvSpPr>
            <a:spLocks noChangeShapeType="1"/>
          </p:cNvSpPr>
          <p:nvPr/>
        </p:nvSpPr>
        <p:spPr bwMode="auto">
          <a:xfrm flipH="1">
            <a:off x="5003677" y="4169097"/>
            <a:ext cx="1512887" cy="0"/>
          </a:xfrm>
          <a:prstGeom prst="line">
            <a:avLst/>
          </a:prstGeom>
          <a:noFill/>
          <a:ln w="9525">
            <a:solidFill>
              <a:schemeClr val="tx1"/>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417" name="Line 33"/>
          <p:cNvSpPr>
            <a:spLocks noChangeShapeType="1"/>
          </p:cNvSpPr>
          <p:nvPr/>
        </p:nvSpPr>
        <p:spPr bwMode="auto">
          <a:xfrm flipV="1">
            <a:off x="3132014" y="5969322"/>
            <a:ext cx="0" cy="287338"/>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418" name="Line 34"/>
          <p:cNvSpPr>
            <a:spLocks noChangeShapeType="1"/>
          </p:cNvSpPr>
          <p:nvPr/>
        </p:nvSpPr>
        <p:spPr bwMode="auto">
          <a:xfrm flipV="1">
            <a:off x="3132014" y="6401122"/>
            <a:ext cx="0" cy="288925"/>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419" name="Text Box 35"/>
          <p:cNvSpPr txBox="1">
            <a:spLocks noChangeArrowheads="1"/>
          </p:cNvSpPr>
          <p:nvPr/>
        </p:nvSpPr>
        <p:spPr bwMode="auto">
          <a:xfrm>
            <a:off x="5148139" y="3880172"/>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b="0" dirty="0">
                <a:effectLst>
                  <a:outerShdw blurRad="38100" dist="38100" dir="2700000" algn="tl">
                    <a:srgbClr val="000000"/>
                  </a:outerShdw>
                </a:effectLst>
              </a:rPr>
              <a:t>Multiple</a:t>
            </a:r>
          </a:p>
        </p:txBody>
      </p:sp>
      <p:sp>
        <p:nvSpPr>
          <p:cNvPr id="272420" name="Text Box 36"/>
          <p:cNvSpPr txBox="1">
            <a:spLocks noChangeArrowheads="1"/>
          </p:cNvSpPr>
          <p:nvPr/>
        </p:nvSpPr>
        <p:spPr bwMode="auto">
          <a:xfrm>
            <a:off x="5291014" y="4169097"/>
            <a:ext cx="10810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b="0">
                <a:effectLst>
                  <a:outerShdw blurRad="38100" dist="38100" dir="2700000" algn="tl">
                    <a:srgbClr val="000000"/>
                  </a:outerShdw>
                </a:effectLst>
              </a:rPr>
              <a:t>effects</a:t>
            </a:r>
          </a:p>
        </p:txBody>
      </p:sp>
      <p:sp>
        <p:nvSpPr>
          <p:cNvPr id="272421" name="Text Box 37"/>
          <p:cNvSpPr txBox="1">
            <a:spLocks noChangeArrowheads="1"/>
          </p:cNvSpPr>
          <p:nvPr/>
        </p:nvSpPr>
        <p:spPr bwMode="auto">
          <a:xfrm rot="1741081">
            <a:off x="6083177" y="1864047"/>
            <a:ext cx="17287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a:solidFill>
                  <a:srgbClr val="FF0000"/>
                </a:solidFill>
                <a:effectLst>
                  <a:outerShdw blurRad="38100" dist="38100" dir="2700000" algn="tl">
                    <a:srgbClr val="000000"/>
                  </a:outerShdw>
                </a:effectLst>
              </a:rPr>
              <a:t>Do2;   &amp;   CBF</a:t>
            </a:r>
          </a:p>
        </p:txBody>
      </p:sp>
      <p:sp>
        <p:nvSpPr>
          <p:cNvPr id="272422" name="Line 38"/>
          <p:cNvSpPr>
            <a:spLocks noChangeShapeType="1"/>
          </p:cNvSpPr>
          <p:nvPr/>
        </p:nvSpPr>
        <p:spPr bwMode="auto">
          <a:xfrm flipH="1">
            <a:off x="6300664" y="1505272"/>
            <a:ext cx="144463"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423" name="Line 39"/>
          <p:cNvSpPr>
            <a:spLocks noChangeShapeType="1"/>
          </p:cNvSpPr>
          <p:nvPr/>
        </p:nvSpPr>
        <p:spPr bwMode="auto">
          <a:xfrm flipV="1">
            <a:off x="6803902" y="1792610"/>
            <a:ext cx="144462"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424" name="Line 40"/>
          <p:cNvSpPr>
            <a:spLocks noChangeShapeType="1"/>
          </p:cNvSpPr>
          <p:nvPr/>
        </p:nvSpPr>
        <p:spPr bwMode="auto">
          <a:xfrm flipH="1">
            <a:off x="7019802" y="1937072"/>
            <a:ext cx="144462"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425" name="Text Box 41"/>
          <p:cNvSpPr txBox="1">
            <a:spLocks noChangeArrowheads="1"/>
          </p:cNvSpPr>
          <p:nvPr/>
        </p:nvSpPr>
        <p:spPr bwMode="auto">
          <a:xfrm rot="1912776">
            <a:off x="5724402" y="2584772"/>
            <a:ext cx="1800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a:solidFill>
                  <a:srgbClr val="FF0000"/>
                </a:solidFill>
                <a:effectLst>
                  <a:outerShdw blurRad="38100" dist="38100" dir="2700000" algn="tl">
                    <a:srgbClr val="000000"/>
                  </a:outerShdw>
                </a:effectLst>
              </a:rPr>
              <a:t>&amp;    Wall tension</a:t>
            </a:r>
          </a:p>
        </p:txBody>
      </p:sp>
      <p:sp>
        <p:nvSpPr>
          <p:cNvPr id="272426" name="Line 42"/>
          <p:cNvSpPr>
            <a:spLocks noChangeShapeType="1"/>
          </p:cNvSpPr>
          <p:nvPr/>
        </p:nvSpPr>
        <p:spPr bwMode="auto">
          <a:xfrm flipH="1">
            <a:off x="5795839" y="2224410"/>
            <a:ext cx="21590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427" name="Line 43"/>
          <p:cNvSpPr>
            <a:spLocks noChangeShapeType="1"/>
          </p:cNvSpPr>
          <p:nvPr/>
        </p:nvSpPr>
        <p:spPr bwMode="auto">
          <a:xfrm flipV="1">
            <a:off x="6227639" y="2368872"/>
            <a:ext cx="144463"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428" name="Line 44"/>
          <p:cNvSpPr>
            <a:spLocks noChangeShapeType="1"/>
          </p:cNvSpPr>
          <p:nvPr/>
        </p:nvSpPr>
        <p:spPr bwMode="auto">
          <a:xfrm flipV="1">
            <a:off x="6443539" y="3161035"/>
            <a:ext cx="144463"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429" name="Line 45"/>
          <p:cNvSpPr>
            <a:spLocks noChangeShapeType="1"/>
          </p:cNvSpPr>
          <p:nvPr/>
        </p:nvSpPr>
        <p:spPr bwMode="auto">
          <a:xfrm flipH="1">
            <a:off x="6011739" y="2945135"/>
            <a:ext cx="144463"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430" name="Text Box 46"/>
          <p:cNvSpPr txBox="1">
            <a:spLocks noChangeArrowheads="1"/>
          </p:cNvSpPr>
          <p:nvPr/>
        </p:nvSpPr>
        <p:spPr bwMode="auto">
          <a:xfrm rot="1437143">
            <a:off x="5867277" y="3016572"/>
            <a:ext cx="8651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a:solidFill>
                  <a:srgbClr val="FF0000"/>
                </a:solidFill>
                <a:effectLst>
                  <a:outerShdw blurRad="38100" dist="38100" dir="2700000" algn="tl">
                    <a:srgbClr val="000000"/>
                  </a:outerShdw>
                </a:effectLst>
              </a:rPr>
              <a:t>&amp;</a:t>
            </a:r>
          </a:p>
        </p:txBody>
      </p:sp>
      <p:sp>
        <p:nvSpPr>
          <p:cNvPr id="272431" name="Text Box 47"/>
          <p:cNvSpPr txBox="1">
            <a:spLocks noChangeArrowheads="1"/>
          </p:cNvSpPr>
          <p:nvPr/>
        </p:nvSpPr>
        <p:spPr bwMode="auto">
          <a:xfrm rot="-2388758">
            <a:off x="5291014" y="4600897"/>
            <a:ext cx="20875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a:solidFill>
                  <a:srgbClr val="FF0000"/>
                </a:solidFill>
                <a:effectLst>
                  <a:outerShdw blurRad="38100" dist="38100" dir="2700000" algn="tl">
                    <a:srgbClr val="000000"/>
                  </a:outerShdw>
                </a:effectLst>
              </a:rPr>
              <a:t>Thrombosis</a:t>
            </a:r>
          </a:p>
        </p:txBody>
      </p:sp>
      <p:sp>
        <p:nvSpPr>
          <p:cNvPr id="272432" name="Text Box 48"/>
          <p:cNvSpPr txBox="1">
            <a:spLocks noChangeArrowheads="1"/>
          </p:cNvSpPr>
          <p:nvPr/>
        </p:nvSpPr>
        <p:spPr bwMode="auto">
          <a:xfrm rot="-2388758">
            <a:off x="5651377" y="5032697"/>
            <a:ext cx="20875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a:solidFill>
                  <a:srgbClr val="FF0000"/>
                </a:solidFill>
                <a:effectLst>
                  <a:outerShdw blurRad="38100" dist="38100" dir="2700000" algn="tl">
                    <a:srgbClr val="000000"/>
                  </a:outerShdw>
                </a:effectLst>
              </a:rPr>
              <a:t>Thrombosis</a:t>
            </a:r>
          </a:p>
        </p:txBody>
      </p:sp>
      <p:sp>
        <p:nvSpPr>
          <p:cNvPr id="272433" name="Text Box 49"/>
          <p:cNvSpPr txBox="1">
            <a:spLocks noChangeArrowheads="1"/>
          </p:cNvSpPr>
          <p:nvPr/>
        </p:nvSpPr>
        <p:spPr bwMode="auto">
          <a:xfrm rot="-1779344">
            <a:off x="5795839" y="5464497"/>
            <a:ext cx="20875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a:solidFill>
                  <a:srgbClr val="FF0000"/>
                </a:solidFill>
                <a:effectLst>
                  <a:outerShdw blurRad="38100" dist="38100" dir="2700000" algn="tl">
                    <a:srgbClr val="000000"/>
                  </a:outerShdw>
                </a:effectLst>
              </a:rPr>
              <a:t>Inflammation</a:t>
            </a:r>
          </a:p>
        </p:txBody>
      </p:sp>
      <p:sp>
        <p:nvSpPr>
          <p:cNvPr id="272434" name="Text Box 50"/>
          <p:cNvSpPr txBox="1">
            <a:spLocks noChangeArrowheads="1"/>
          </p:cNvSpPr>
          <p:nvPr/>
        </p:nvSpPr>
        <p:spPr bwMode="auto">
          <a:xfrm rot="-1779344">
            <a:off x="5795839" y="5824860"/>
            <a:ext cx="20875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a:solidFill>
                  <a:srgbClr val="FF0000"/>
                </a:solidFill>
                <a:effectLst>
                  <a:outerShdw blurRad="38100" dist="38100" dir="2700000" algn="tl">
                    <a:srgbClr val="000000"/>
                  </a:outerShdw>
                </a:effectLst>
              </a:rPr>
              <a:t>Inflammation</a:t>
            </a:r>
          </a:p>
        </p:txBody>
      </p:sp>
      <p:sp>
        <p:nvSpPr>
          <p:cNvPr id="272435" name="Text Box 51"/>
          <p:cNvSpPr txBox="1">
            <a:spLocks noChangeArrowheads="1"/>
          </p:cNvSpPr>
          <p:nvPr/>
        </p:nvSpPr>
        <p:spPr bwMode="auto">
          <a:xfrm>
            <a:off x="6300664" y="1335410"/>
            <a:ext cx="574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66FF33"/>
                </a:solidFill>
                <a:effectLst>
                  <a:outerShdw blurRad="38100" dist="38100" dir="2700000" algn="tl">
                    <a:srgbClr val="000000"/>
                  </a:outerShdw>
                </a:effectLst>
              </a:rPr>
              <a:t>.</a:t>
            </a:r>
          </a:p>
        </p:txBody>
      </p:sp>
    </p:spTree>
    <p:extLst>
      <p:ext uri="{BB962C8B-B14F-4D97-AF65-F5344CB8AC3E}">
        <p14:creationId xmlns:p14="http://schemas.microsoft.com/office/powerpoint/2010/main" val="10532663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a:xfrm>
            <a:off x="8607034" y="6381328"/>
            <a:ext cx="563365" cy="425872"/>
          </a:xfrm>
        </p:spPr>
        <p:txBody>
          <a:bodyPr/>
          <a:lstStyle/>
          <a:p>
            <a:fld id="{99F309B7-EF1C-4F68-90BD-2850B8E9706E}" type="slidenum">
              <a:rPr lang="en-US"/>
              <a:pPr/>
              <a:t>45</a:t>
            </a:fld>
            <a:endParaRPr lang="en-US"/>
          </a:p>
        </p:txBody>
      </p:sp>
      <p:sp>
        <p:nvSpPr>
          <p:cNvPr id="301060" name="Rectangle 4"/>
          <p:cNvSpPr>
            <a:spLocks noGrp="1" noChangeArrowheads="1"/>
          </p:cNvSpPr>
          <p:nvPr>
            <p:ph type="title"/>
          </p:nvPr>
        </p:nvSpPr>
        <p:spPr>
          <a:xfrm>
            <a:off x="456611" y="476672"/>
            <a:ext cx="8713788" cy="1143000"/>
          </a:xfrm>
        </p:spPr>
        <p:txBody>
          <a:bodyPr/>
          <a:lstStyle/>
          <a:p>
            <a:r>
              <a:rPr lang="en-US" sz="2400" dirty="0"/>
              <a:t>Prevalence of Cardiovascular Disease by AHI </a:t>
            </a:r>
            <a:r>
              <a:rPr lang="en-US" sz="2400" dirty="0" smtClean="0"/>
              <a:t/>
            </a:r>
            <a:br>
              <a:rPr lang="en-US" sz="2400" dirty="0" smtClean="0"/>
            </a:br>
            <a:r>
              <a:rPr lang="en-US" sz="2400" dirty="0" smtClean="0"/>
              <a:t>category </a:t>
            </a:r>
            <a:r>
              <a:rPr lang="en-US" sz="2400" dirty="0"/>
              <a:t>in the Wisconsin Sleep Cohort Study </a:t>
            </a:r>
            <a:r>
              <a:rPr lang="en-US" sz="1800" dirty="0"/>
              <a:t>(n = 1206)</a:t>
            </a:r>
          </a:p>
        </p:txBody>
      </p:sp>
      <p:graphicFrame>
        <p:nvGraphicFramePr>
          <p:cNvPr id="2" name="Object 5"/>
          <p:cNvGraphicFramePr>
            <a:graphicFrameLocks noGrp="1" noChangeAspect="1"/>
          </p:cNvGraphicFramePr>
          <p:nvPr>
            <p:ph type="chart" idx="1"/>
            <p:extLst>
              <p:ext uri="{D42A27DB-BD31-4B8C-83A1-F6EECF244321}">
                <p14:modId xmlns:p14="http://schemas.microsoft.com/office/powerpoint/2010/main" val="4237139723"/>
              </p:ext>
            </p:extLst>
          </p:nvPr>
        </p:nvGraphicFramePr>
        <p:xfrm>
          <a:off x="510858" y="1629668"/>
          <a:ext cx="8128000" cy="4432300"/>
        </p:xfrm>
        <a:graphic>
          <a:graphicData uri="http://schemas.openxmlformats.org/drawingml/2006/chart">
            <c:chart xmlns:c="http://schemas.openxmlformats.org/drawingml/2006/chart" xmlns:r="http://schemas.openxmlformats.org/officeDocument/2006/relationships" r:id="rId2"/>
          </a:graphicData>
        </a:graphic>
      </p:graphicFrame>
      <p:sp>
        <p:nvSpPr>
          <p:cNvPr id="301062" name="Text Box 6"/>
          <p:cNvSpPr txBox="1">
            <a:spLocks noChangeArrowheads="1"/>
          </p:cNvSpPr>
          <p:nvPr/>
        </p:nvSpPr>
        <p:spPr bwMode="auto">
          <a:xfrm>
            <a:off x="2268538" y="3789363"/>
            <a:ext cx="574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a:solidFill>
                  <a:schemeClr val="tx1"/>
                </a:solidFill>
                <a:effectLst>
                  <a:outerShdw blurRad="38100" dist="38100" dir="2700000" algn="tl">
                    <a:srgbClr val="000000"/>
                  </a:outerShdw>
                </a:effectLst>
              </a:rPr>
              <a:t>4%</a:t>
            </a:r>
          </a:p>
        </p:txBody>
      </p:sp>
      <p:sp>
        <p:nvSpPr>
          <p:cNvPr id="301063" name="Text Box 7"/>
          <p:cNvSpPr txBox="1">
            <a:spLocks noChangeArrowheads="1"/>
          </p:cNvSpPr>
          <p:nvPr/>
        </p:nvSpPr>
        <p:spPr bwMode="auto">
          <a:xfrm>
            <a:off x="3925888" y="3644900"/>
            <a:ext cx="574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a:solidFill>
                  <a:schemeClr val="tx1"/>
                </a:solidFill>
                <a:effectLst>
                  <a:outerShdw blurRad="38100" dist="38100" dir="2700000" algn="tl">
                    <a:srgbClr val="000000"/>
                  </a:outerShdw>
                </a:effectLst>
              </a:rPr>
              <a:t>6%</a:t>
            </a:r>
          </a:p>
        </p:txBody>
      </p:sp>
      <p:sp>
        <p:nvSpPr>
          <p:cNvPr id="301064" name="Text Box 8"/>
          <p:cNvSpPr txBox="1">
            <a:spLocks noChangeArrowheads="1"/>
          </p:cNvSpPr>
          <p:nvPr/>
        </p:nvSpPr>
        <p:spPr bwMode="auto">
          <a:xfrm>
            <a:off x="5580063" y="2997200"/>
            <a:ext cx="720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a:solidFill>
                  <a:schemeClr val="tx1"/>
                </a:solidFill>
                <a:effectLst>
                  <a:outerShdw blurRad="38100" dist="38100" dir="2700000" algn="tl">
                    <a:srgbClr val="000000"/>
                  </a:outerShdw>
                </a:effectLst>
              </a:rPr>
              <a:t>10%</a:t>
            </a:r>
          </a:p>
        </p:txBody>
      </p:sp>
      <p:sp>
        <p:nvSpPr>
          <p:cNvPr id="301065" name="Text Box 9"/>
          <p:cNvSpPr txBox="1">
            <a:spLocks noChangeArrowheads="1"/>
          </p:cNvSpPr>
          <p:nvPr/>
        </p:nvSpPr>
        <p:spPr bwMode="auto">
          <a:xfrm>
            <a:off x="7380288" y="1909763"/>
            <a:ext cx="720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a:solidFill>
                  <a:schemeClr val="tx1"/>
                </a:solidFill>
                <a:effectLst>
                  <a:outerShdw blurRad="38100" dist="38100" dir="2700000" algn="tl">
                    <a:srgbClr val="000000"/>
                  </a:outerShdw>
                </a:effectLst>
              </a:rPr>
              <a:t>18%</a:t>
            </a:r>
          </a:p>
        </p:txBody>
      </p:sp>
      <p:sp>
        <p:nvSpPr>
          <p:cNvPr id="301066" name="Rectangle 10"/>
          <p:cNvSpPr>
            <a:spLocks noChangeArrowheads="1"/>
          </p:cNvSpPr>
          <p:nvPr/>
        </p:nvSpPr>
        <p:spPr bwMode="auto">
          <a:xfrm>
            <a:off x="5496649" y="6381328"/>
            <a:ext cx="3132461" cy="338554"/>
          </a:xfrm>
          <a:prstGeom prst="rect">
            <a:avLst/>
          </a:prstGeom>
          <a:noFill/>
          <a:ln>
            <a:noFill/>
          </a:ln>
          <a:effectLst/>
          <a:extLst/>
        </p:spPr>
        <p:txBody>
          <a:bodyPr wrap="none">
            <a:spAutoFit/>
          </a:bodyPr>
          <a:lstStyle/>
          <a:p>
            <a:r>
              <a:rPr lang="en-US" sz="1600" i="1" dirty="0">
                <a:solidFill>
                  <a:srgbClr val="FF0000"/>
                </a:solidFill>
              </a:rPr>
              <a:t>N </a:t>
            </a:r>
            <a:r>
              <a:rPr lang="en-US" sz="1600" i="1" dirty="0" err="1">
                <a:solidFill>
                  <a:srgbClr val="FF0000"/>
                </a:solidFill>
              </a:rPr>
              <a:t>Engl</a:t>
            </a:r>
            <a:r>
              <a:rPr lang="en-US" sz="1600" i="1" dirty="0">
                <a:solidFill>
                  <a:srgbClr val="FF0000"/>
                </a:solidFill>
              </a:rPr>
              <a:t> J Med 2000; 342: 1378-1384</a:t>
            </a:r>
          </a:p>
        </p:txBody>
      </p:sp>
    </p:spTree>
    <p:extLst>
      <p:ext uri="{BB962C8B-B14F-4D97-AF65-F5344CB8AC3E}">
        <p14:creationId xmlns:p14="http://schemas.microsoft.com/office/powerpoint/2010/main" val="236184222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79876" y="6334170"/>
            <a:ext cx="442392" cy="457200"/>
          </a:xfrm>
          <a:prstGeom prst="rect">
            <a:avLst/>
          </a:prstGeom>
        </p:spPr>
        <p:txBody>
          <a:bodyPr/>
          <a:lstStyle/>
          <a:p>
            <a:fld id="{CC7FD270-E161-4823-B032-FA48D779A20E}" type="slidenum">
              <a:rPr lang="en-US"/>
              <a:pPr/>
              <a:t>46</a:t>
            </a:fld>
            <a:endParaRPr lang="en-US" dirty="0"/>
          </a:p>
        </p:txBody>
      </p:sp>
      <p:sp>
        <p:nvSpPr>
          <p:cNvPr id="275458" name="Rectangle 2"/>
          <p:cNvSpPr>
            <a:spLocks noGrp="1" noChangeArrowheads="1"/>
          </p:cNvSpPr>
          <p:nvPr>
            <p:ph type="title"/>
          </p:nvPr>
        </p:nvSpPr>
        <p:spPr/>
        <p:txBody>
          <a:bodyPr/>
          <a:lstStyle/>
          <a:p>
            <a:r>
              <a:rPr lang="en-US" sz="4000" dirty="0"/>
              <a:t>Pulmonary </a:t>
            </a:r>
            <a:r>
              <a:rPr lang="en-US" sz="4000" dirty="0" smtClean="0"/>
              <a:t>Hypertension</a:t>
            </a:r>
            <a:endParaRPr lang="en-US" sz="4000" dirty="0"/>
          </a:p>
        </p:txBody>
      </p:sp>
      <p:sp>
        <p:nvSpPr>
          <p:cNvPr id="275459" name="Rectangle 3"/>
          <p:cNvSpPr>
            <a:spLocks noGrp="1" noChangeArrowheads="1"/>
          </p:cNvSpPr>
          <p:nvPr>
            <p:ph type="body" idx="1"/>
          </p:nvPr>
        </p:nvSpPr>
        <p:spPr/>
        <p:txBody>
          <a:bodyPr/>
          <a:lstStyle/>
          <a:p>
            <a:r>
              <a:rPr lang="en-US" sz="2800" dirty="0"/>
              <a:t>No difference between pulmonary hypertensive and normotensive  OSA subjects with regard to nocturnal oxygenation and AHI</a:t>
            </a:r>
            <a:r>
              <a:rPr lang="en-US" sz="2800" dirty="0">
                <a:solidFill>
                  <a:srgbClr val="00FFFF"/>
                </a:solidFill>
              </a:rPr>
              <a:t> </a:t>
            </a:r>
            <a:r>
              <a:rPr lang="en-US" sz="1400" i="1" dirty="0">
                <a:solidFill>
                  <a:srgbClr val="00FFFF"/>
                </a:solidFill>
              </a:rPr>
              <a:t>(</a:t>
            </a:r>
            <a:r>
              <a:rPr lang="en-US" sz="1400" i="1" dirty="0"/>
              <a:t>Am J </a:t>
            </a:r>
            <a:r>
              <a:rPr lang="en-US" sz="1400" i="1" dirty="0" err="1"/>
              <a:t>Respir</a:t>
            </a:r>
            <a:r>
              <a:rPr lang="en-US" sz="1400" i="1" dirty="0"/>
              <a:t> </a:t>
            </a:r>
            <a:r>
              <a:rPr lang="en-US" sz="1400" i="1" dirty="0" err="1"/>
              <a:t>Crit</a:t>
            </a:r>
            <a:r>
              <a:rPr lang="en-US" sz="1400" i="1" dirty="0"/>
              <a:t> Care Med 1999; 159: 1518; Respiration 2001; 68: 566)</a:t>
            </a:r>
          </a:p>
          <a:p>
            <a:endParaRPr lang="en-US" sz="2800" dirty="0">
              <a:solidFill>
                <a:srgbClr val="00FFFF"/>
              </a:solidFill>
            </a:endParaRPr>
          </a:p>
          <a:p>
            <a:r>
              <a:rPr lang="en-US" sz="2800" dirty="0"/>
              <a:t>Patients with PHTN are </a:t>
            </a:r>
            <a:r>
              <a:rPr lang="en-US" sz="2800" dirty="0" err="1"/>
              <a:t>usally</a:t>
            </a:r>
            <a:r>
              <a:rPr lang="en-US" sz="2800" dirty="0"/>
              <a:t>:</a:t>
            </a:r>
          </a:p>
          <a:p>
            <a:pPr lvl="1"/>
            <a:r>
              <a:rPr lang="en-US" sz="2400" dirty="0"/>
              <a:t>Sleep hypoventilation</a:t>
            </a:r>
          </a:p>
          <a:p>
            <a:pPr lvl="1"/>
            <a:r>
              <a:rPr lang="en-US" sz="2400" dirty="0"/>
              <a:t>Daytime hypoxemia</a:t>
            </a:r>
          </a:p>
          <a:p>
            <a:pPr lvl="1"/>
            <a:r>
              <a:rPr lang="en-US" sz="2400" dirty="0"/>
              <a:t>Daytime hypercapnia</a:t>
            </a:r>
          </a:p>
          <a:p>
            <a:pPr lvl="1">
              <a:buFont typeface="Wingdings" pitchFamily="2" charset="2"/>
              <a:buNone/>
            </a:pPr>
            <a:r>
              <a:rPr lang="en-US" sz="1400" i="1" dirty="0"/>
              <a:t>(BaHammam et al.  </a:t>
            </a:r>
            <a:r>
              <a:rPr lang="en-US" sz="1400" i="1" dirty="0" err="1"/>
              <a:t>Resp</a:t>
            </a:r>
            <a:r>
              <a:rPr lang="en-US" sz="1400" i="1" dirty="0"/>
              <a:t> Med 2005 </a:t>
            </a:r>
          </a:p>
        </p:txBody>
      </p:sp>
    </p:spTree>
    <p:extLst>
      <p:ext uri="{BB962C8B-B14F-4D97-AF65-F5344CB8AC3E}">
        <p14:creationId xmlns:p14="http://schemas.microsoft.com/office/powerpoint/2010/main" val="3790754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545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75459">
                                            <p:txEl>
                                              <p:pRg st="0" end="0"/>
                                            </p:txEl>
                                          </p:spTgt>
                                        </p:tgtEl>
                                        <p:attrNameLst>
                                          <p:attrName>ppt_c</p:attrName>
                                        </p:attrNameLst>
                                      </p:cBhvr>
                                      <p:to>
                                        <a:schemeClr val="accent1"/>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545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75459">
                                            <p:txEl>
                                              <p:pRg st="2" end="2"/>
                                            </p:txEl>
                                          </p:spTgt>
                                        </p:tgtEl>
                                        <p:attrNameLst>
                                          <p:attrName>ppt_c</p:attrName>
                                        </p:attrNameLst>
                                      </p:cBhvr>
                                      <p:to>
                                        <a:schemeClr val="accent1"/>
                                      </p:to>
                                    </p:animClr>
                                  </p:subTnLst>
                                </p:cTn>
                              </p:par>
                              <p:par>
                                <p:cTn id="11" presetID="1" presetClass="entr" presetSubtype="0" fill="hold" grpId="0" nodeType="withEffect">
                                  <p:stCondLst>
                                    <p:cond delay="0"/>
                                  </p:stCondLst>
                                  <p:childTnLst>
                                    <p:set>
                                      <p:cBhvr>
                                        <p:cTn id="12" dur="1" fill="hold">
                                          <p:stCondLst>
                                            <p:cond delay="499"/>
                                          </p:stCondLst>
                                        </p:cTn>
                                        <p:tgtEl>
                                          <p:spTgt spid="27545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75459">
                                            <p:txEl>
                                              <p:pRg st="3" end="3"/>
                                            </p:txEl>
                                          </p:spTgt>
                                        </p:tgtEl>
                                        <p:attrNameLst>
                                          <p:attrName>ppt_c</p:attrName>
                                        </p:attrNameLst>
                                      </p:cBhvr>
                                      <p:to>
                                        <a:schemeClr val="accent1"/>
                                      </p:to>
                                    </p:animClr>
                                  </p:subTnLst>
                                </p:cTn>
                              </p:par>
                              <p:par>
                                <p:cTn id="13" presetID="1" presetClass="entr" presetSubtype="0" fill="hold" grpId="0" nodeType="withEffect">
                                  <p:stCondLst>
                                    <p:cond delay="0"/>
                                  </p:stCondLst>
                                  <p:childTnLst>
                                    <p:set>
                                      <p:cBhvr>
                                        <p:cTn id="14" dur="1" fill="hold">
                                          <p:stCondLst>
                                            <p:cond delay="499"/>
                                          </p:stCondLst>
                                        </p:cTn>
                                        <p:tgtEl>
                                          <p:spTgt spid="27545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75459">
                                            <p:txEl>
                                              <p:pRg st="4" end="4"/>
                                            </p:txEl>
                                          </p:spTgt>
                                        </p:tgtEl>
                                        <p:attrNameLst>
                                          <p:attrName>ppt_c</p:attrName>
                                        </p:attrNameLst>
                                      </p:cBhvr>
                                      <p:to>
                                        <a:schemeClr val="accent1"/>
                                      </p:to>
                                    </p:animClr>
                                  </p:subTnLst>
                                </p:cTn>
                              </p:par>
                              <p:par>
                                <p:cTn id="15" presetID="1" presetClass="entr" presetSubtype="0" fill="hold" grpId="0" nodeType="withEffect">
                                  <p:stCondLst>
                                    <p:cond delay="0"/>
                                  </p:stCondLst>
                                  <p:childTnLst>
                                    <p:set>
                                      <p:cBhvr>
                                        <p:cTn id="16" dur="1" fill="hold">
                                          <p:stCondLst>
                                            <p:cond delay="499"/>
                                          </p:stCondLst>
                                        </p:cTn>
                                        <p:tgtEl>
                                          <p:spTgt spid="275459">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75459">
                                            <p:txEl>
                                              <p:pRg st="5" end="5"/>
                                            </p:txEl>
                                          </p:spTgt>
                                        </p:tgtEl>
                                        <p:attrNameLst>
                                          <p:attrName>ppt_c</p:attrName>
                                        </p:attrNameLst>
                                      </p:cBhvr>
                                      <p:to>
                                        <a:schemeClr val="accent1"/>
                                      </p:to>
                                    </p:animClr>
                                  </p:subTnLst>
                                </p:cTn>
                              </p:par>
                              <p:par>
                                <p:cTn id="17" presetID="1" presetClass="entr" presetSubtype="0" fill="hold" grpId="0" nodeType="withEffect">
                                  <p:stCondLst>
                                    <p:cond delay="0"/>
                                  </p:stCondLst>
                                  <p:childTnLst>
                                    <p:set>
                                      <p:cBhvr>
                                        <p:cTn id="18" dur="1" fill="hold">
                                          <p:stCondLst>
                                            <p:cond delay="499"/>
                                          </p:stCondLst>
                                        </p:cTn>
                                        <p:tgtEl>
                                          <p:spTgt spid="27545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75459">
                                            <p:txEl>
                                              <p:pRg st="6" end="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32440" y="6334294"/>
            <a:ext cx="611560" cy="457200"/>
          </a:xfrm>
          <a:prstGeom prst="rect">
            <a:avLst/>
          </a:prstGeom>
        </p:spPr>
        <p:txBody>
          <a:bodyPr/>
          <a:lstStyle/>
          <a:p>
            <a:fld id="{2126C2FA-CDC3-4A48-8963-3E30E931B906}" type="slidenum">
              <a:rPr lang="en-US"/>
              <a:pPr/>
              <a:t>47</a:t>
            </a:fld>
            <a:endParaRPr lang="en-US" dirty="0"/>
          </a:p>
        </p:txBody>
      </p:sp>
      <p:sp>
        <p:nvSpPr>
          <p:cNvPr id="276482" name="Rectangle 2"/>
          <p:cNvSpPr>
            <a:spLocks noGrp="1" noChangeArrowheads="1"/>
          </p:cNvSpPr>
          <p:nvPr>
            <p:ph type="title"/>
          </p:nvPr>
        </p:nvSpPr>
        <p:spPr/>
        <p:txBody>
          <a:bodyPr/>
          <a:lstStyle/>
          <a:p>
            <a:r>
              <a:rPr lang="en-US"/>
              <a:t>Cardiac Arrhythmias</a:t>
            </a:r>
          </a:p>
        </p:txBody>
      </p:sp>
      <p:sp>
        <p:nvSpPr>
          <p:cNvPr id="276483" name="Rectangle 3"/>
          <p:cNvSpPr>
            <a:spLocks noGrp="1" noChangeArrowheads="1"/>
          </p:cNvSpPr>
          <p:nvPr>
            <p:ph type="body" idx="1"/>
          </p:nvPr>
        </p:nvSpPr>
        <p:spPr/>
        <p:txBody>
          <a:bodyPr/>
          <a:lstStyle/>
          <a:p>
            <a:r>
              <a:rPr lang="en-US" dirty="0"/>
              <a:t>Most of the studies that investigate the association between arrhythmia and OSA have methodological imitations</a:t>
            </a:r>
          </a:p>
          <a:p>
            <a:endParaRPr lang="en-US" dirty="0"/>
          </a:p>
          <a:p>
            <a:r>
              <a:rPr lang="en-US" dirty="0"/>
              <a:t>The most frequent arrhythmias</a:t>
            </a:r>
          </a:p>
          <a:p>
            <a:pPr lvl="1"/>
            <a:r>
              <a:rPr lang="en-US" dirty="0"/>
              <a:t>Severe sinus bradycardia</a:t>
            </a:r>
          </a:p>
          <a:p>
            <a:pPr lvl="1"/>
            <a:r>
              <a:rPr lang="en-US" dirty="0" err="1"/>
              <a:t>Atrioventricular</a:t>
            </a:r>
            <a:r>
              <a:rPr lang="en-US" dirty="0"/>
              <a:t> block </a:t>
            </a:r>
          </a:p>
        </p:txBody>
      </p:sp>
    </p:spTree>
    <p:extLst>
      <p:ext uri="{BB962C8B-B14F-4D97-AF65-F5344CB8AC3E}">
        <p14:creationId xmlns:p14="http://schemas.microsoft.com/office/powerpoint/2010/main" val="41832807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532440" y="6324600"/>
            <a:ext cx="611560" cy="457200"/>
          </a:xfrm>
        </p:spPr>
        <p:txBody>
          <a:bodyPr/>
          <a:lstStyle/>
          <a:p>
            <a:fld id="{20ACA94D-BE8F-4A06-A8AC-36A1A6F99EB8}" type="slidenum">
              <a:rPr lang="en-US" smtClean="0"/>
              <a:pPr/>
              <a:t>48</a:t>
            </a:fld>
            <a:endParaRPr lang="en-US" dirty="0"/>
          </a:p>
        </p:txBody>
      </p:sp>
      <p:sp>
        <p:nvSpPr>
          <p:cNvPr id="6" name="Rectangle 9"/>
          <p:cNvSpPr>
            <a:spLocks noGrp="1" noChangeArrowheads="1"/>
          </p:cNvSpPr>
          <p:nvPr>
            <p:ph type="title"/>
          </p:nvPr>
        </p:nvSpPr>
        <p:spPr>
          <a:xfrm>
            <a:off x="609600" y="476672"/>
            <a:ext cx="8229600" cy="1143000"/>
          </a:xfrm>
          <a:noFill/>
          <a:ln/>
        </p:spPr>
        <p:txBody>
          <a:bodyPr/>
          <a:lstStyle/>
          <a:p>
            <a:r>
              <a:rPr lang="en-US" b="1" dirty="0"/>
              <a:t>Car Accidents in SDB</a:t>
            </a:r>
          </a:p>
        </p:txBody>
      </p:sp>
      <p:sp>
        <p:nvSpPr>
          <p:cNvPr id="7" name="Rectangle 3"/>
          <p:cNvSpPr>
            <a:spLocks noGrp="1" noChangeArrowheads="1"/>
          </p:cNvSpPr>
          <p:nvPr>
            <p:ph type="body" sz="half" idx="1"/>
          </p:nvPr>
        </p:nvSpPr>
        <p:spPr>
          <a:xfrm>
            <a:off x="685800" y="2438400"/>
            <a:ext cx="3810000" cy="4114800"/>
          </a:xfrm>
        </p:spPr>
        <p:txBody>
          <a:bodyPr/>
          <a:lstStyle/>
          <a:p>
            <a:r>
              <a:rPr lang="en-US" altLang="ar-SA" sz="2400" dirty="0"/>
              <a:t>The rate of traffic accidents among persons with OSA is 3-4 times the rate among persons without sleep apnea</a:t>
            </a:r>
            <a:endParaRPr lang="en-US" sz="2800" dirty="0"/>
          </a:p>
        </p:txBody>
      </p:sp>
      <p:pic>
        <p:nvPicPr>
          <p:cNvPr id="8" name="Picture 4" descr="car_crash4"/>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52963" y="2300288"/>
            <a:ext cx="4033837" cy="3133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 Box 7"/>
          <p:cNvSpPr txBox="1">
            <a:spLocks noChangeArrowheads="1"/>
          </p:cNvSpPr>
          <p:nvPr/>
        </p:nvSpPr>
        <p:spPr bwMode="auto">
          <a:xfrm>
            <a:off x="4267200" y="6302961"/>
            <a:ext cx="3352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ar-SA" sz="1600" b="0" dirty="0">
                <a:latin typeface="Arial" charset="0"/>
                <a:cs typeface="Arial" charset="0"/>
              </a:rPr>
              <a:t>NEJM 1999; 340: 881-883</a:t>
            </a:r>
            <a:endParaRPr lang="en-US" sz="1600" b="0" dirty="0">
              <a:latin typeface="Arial" charset="0"/>
              <a:cs typeface="Arial" charset="0"/>
            </a:endParaRPr>
          </a:p>
        </p:txBody>
      </p:sp>
    </p:spTree>
    <p:extLst>
      <p:ext uri="{BB962C8B-B14F-4D97-AF65-F5344CB8AC3E}">
        <p14:creationId xmlns:p14="http://schemas.microsoft.com/office/powerpoint/2010/main" val="39708798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714356"/>
            <a:ext cx="2786082" cy="674952"/>
          </a:xfrm>
        </p:spPr>
        <p:txBody>
          <a:bodyPr>
            <a:noAutofit/>
          </a:bodyPr>
          <a:lstStyle/>
          <a:p>
            <a:r>
              <a:rPr lang="en-US" sz="3600" b="1" dirty="0" smtClean="0"/>
              <a:t>Treatment</a:t>
            </a:r>
            <a:endParaRPr lang="en-US" sz="4000" b="1" dirty="0"/>
          </a:p>
        </p:txBody>
      </p:sp>
      <p:sp>
        <p:nvSpPr>
          <p:cNvPr id="3" name="Content Placeholder 2"/>
          <p:cNvSpPr>
            <a:spLocks noGrp="1"/>
          </p:cNvSpPr>
          <p:nvPr>
            <p:ph idx="1"/>
          </p:nvPr>
        </p:nvSpPr>
        <p:spPr>
          <a:xfrm>
            <a:off x="500034" y="2041547"/>
            <a:ext cx="8077200" cy="4530725"/>
          </a:xfrm>
        </p:spPr>
        <p:txBody>
          <a:bodyPr>
            <a:normAutofit lnSpcReduction="10000"/>
          </a:bodyPr>
          <a:lstStyle/>
          <a:p>
            <a:pPr marL="514350" indent="-514350">
              <a:lnSpc>
                <a:spcPct val="150000"/>
              </a:lnSpc>
              <a:buNone/>
            </a:pPr>
            <a:r>
              <a:rPr lang="en-US" sz="2800" b="1" dirty="0" smtClean="0">
                <a:solidFill>
                  <a:srgbClr val="FF0000"/>
                </a:solidFill>
                <a:latin typeface="Arial" pitchFamily="34" charset="0"/>
                <a:cs typeface="Arial" pitchFamily="34" charset="0"/>
              </a:rPr>
              <a:t>General Measures</a:t>
            </a:r>
            <a:endParaRPr lang="en-US" sz="2800" dirty="0" smtClean="0">
              <a:solidFill>
                <a:schemeClr val="tx2"/>
              </a:solidFill>
              <a:latin typeface="Arial" pitchFamily="34" charset="0"/>
              <a:cs typeface="Arial" pitchFamily="34" charset="0"/>
            </a:endParaRPr>
          </a:p>
          <a:p>
            <a:pPr>
              <a:lnSpc>
                <a:spcPct val="150000"/>
              </a:lnSpc>
              <a:buFont typeface="Wingdings" pitchFamily="2" charset="2"/>
              <a:buChar char="q"/>
            </a:pPr>
            <a:r>
              <a:rPr lang="en-US" sz="2600" dirty="0" smtClean="0">
                <a:latin typeface="Arial" pitchFamily="34" charset="0"/>
                <a:cs typeface="Arial" pitchFamily="34" charset="0"/>
              </a:rPr>
              <a:t>These measures should be tried in all patients with OSDB:</a:t>
            </a:r>
          </a:p>
          <a:p>
            <a:pPr lvl="2">
              <a:lnSpc>
                <a:spcPct val="150000"/>
              </a:lnSpc>
            </a:pPr>
            <a:r>
              <a:rPr lang="en-US" sz="2600" dirty="0" smtClean="0">
                <a:latin typeface="Arial" pitchFamily="34" charset="0"/>
                <a:cs typeface="Arial" pitchFamily="34" charset="0"/>
              </a:rPr>
              <a:t>Weight loss</a:t>
            </a:r>
          </a:p>
          <a:p>
            <a:pPr lvl="2">
              <a:lnSpc>
                <a:spcPct val="150000"/>
              </a:lnSpc>
            </a:pPr>
            <a:r>
              <a:rPr lang="en-US" sz="2600" dirty="0" smtClean="0">
                <a:latin typeface="Arial" pitchFamily="34" charset="0"/>
                <a:cs typeface="Arial" pitchFamily="34" charset="0"/>
              </a:rPr>
              <a:t>Avoidance of alcohol &amp; sedatives</a:t>
            </a:r>
          </a:p>
          <a:p>
            <a:pPr lvl="2">
              <a:lnSpc>
                <a:spcPct val="150000"/>
              </a:lnSpc>
            </a:pPr>
            <a:r>
              <a:rPr lang="en-US" sz="2600" dirty="0" smtClean="0">
                <a:latin typeface="Arial" pitchFamily="34" charset="0"/>
                <a:cs typeface="Arial" pitchFamily="34" charset="0"/>
              </a:rPr>
              <a:t>Sleep position</a:t>
            </a:r>
          </a:p>
          <a:p>
            <a:pPr lvl="2">
              <a:lnSpc>
                <a:spcPct val="150000"/>
              </a:lnSpc>
            </a:pPr>
            <a:r>
              <a:rPr lang="en-US" sz="2600" dirty="0" smtClean="0">
                <a:latin typeface="Arial" pitchFamily="34" charset="0"/>
                <a:cs typeface="Arial" pitchFamily="34" charset="0"/>
              </a:rPr>
              <a:t>Driving and operation of heavy machinery</a:t>
            </a:r>
          </a:p>
          <a:p>
            <a:endParaRPr lang="en-US" sz="2400" dirty="0" smtClean="0"/>
          </a:p>
          <a:p>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80EA325C-93E3-49B9-9635-C99EDF9CBB06}" type="slidenum">
              <a:rPr lang="en-US" smtClean="0"/>
              <a:pPr/>
              <a:t>49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1000"/>
                                        <p:tgtEl>
                                          <p:spTgt spid="3">
                                            <p:txEl>
                                              <p:pRg st="1" end="1"/>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1000"/>
                                        <p:tgtEl>
                                          <p:spTgt spid="3">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ox(in)">
                                      <p:cBhvr>
                                        <p:cTn id="18" dur="1000"/>
                                        <p:tgtEl>
                                          <p:spTgt spid="3">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ox(in)">
                                      <p:cBhvr>
                                        <p:cTn id="21" dur="1000"/>
                                        <p:tgtEl>
                                          <p:spTgt spid="3">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ox(in)">
                                      <p:cBhvr>
                                        <p:cTn id="2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1" y="420411"/>
            <a:ext cx="5143536" cy="1294077"/>
          </a:xfrm>
        </p:spPr>
        <p:txBody>
          <a:bodyPr>
            <a:noAutofit/>
          </a:bodyPr>
          <a:lstStyle/>
          <a:p>
            <a:pPr algn="ctr"/>
            <a:r>
              <a:rPr lang="en-US" sz="3600" b="1" dirty="0" smtClean="0"/>
              <a:t>What is Sleep Disordered  Breathing?</a:t>
            </a:r>
            <a:endParaRPr lang="en-US" sz="3600" b="1" dirty="0"/>
          </a:p>
        </p:txBody>
      </p:sp>
      <p:sp>
        <p:nvSpPr>
          <p:cNvPr id="3" name="Content Placeholder 2"/>
          <p:cNvSpPr>
            <a:spLocks noGrp="1"/>
          </p:cNvSpPr>
          <p:nvPr>
            <p:ph idx="1"/>
          </p:nvPr>
        </p:nvSpPr>
        <p:spPr>
          <a:xfrm>
            <a:off x="357158" y="3054448"/>
            <a:ext cx="8229600" cy="2390776"/>
          </a:xfrm>
        </p:spPr>
        <p:txBody>
          <a:bodyPr>
            <a:normAutofit/>
          </a:bodyPr>
          <a:lstStyle/>
          <a:p>
            <a:r>
              <a:rPr lang="en-US" sz="2800" dirty="0" smtClean="0">
                <a:latin typeface="Arial" pitchFamily="34" charset="0"/>
                <a:cs typeface="Arial" pitchFamily="34" charset="0"/>
              </a:rPr>
              <a:t>Is used to describe a group of disorders characterized by abnormalities of the </a:t>
            </a:r>
            <a:r>
              <a:rPr lang="en-US" sz="2800" dirty="0" smtClean="0">
                <a:solidFill>
                  <a:srgbClr val="C00000"/>
                </a:solidFill>
                <a:latin typeface="Arial" pitchFamily="34" charset="0"/>
                <a:cs typeface="Arial" pitchFamily="34" charset="0"/>
              </a:rPr>
              <a:t>respiratory pattern</a:t>
            </a:r>
            <a:r>
              <a:rPr lang="en-US" sz="2800" dirty="0" smtClean="0">
                <a:latin typeface="Arial" pitchFamily="34" charset="0"/>
                <a:cs typeface="Arial" pitchFamily="34" charset="0"/>
              </a:rPr>
              <a:t> or </a:t>
            </a:r>
            <a:r>
              <a:rPr lang="en-US" sz="2800" dirty="0" smtClean="0">
                <a:solidFill>
                  <a:srgbClr val="C00000"/>
                </a:solidFill>
                <a:latin typeface="Arial" pitchFamily="34" charset="0"/>
                <a:cs typeface="Arial" pitchFamily="34" charset="0"/>
              </a:rPr>
              <a:t>ventilation</a:t>
            </a:r>
            <a:r>
              <a:rPr lang="en-US" sz="2800" dirty="0" smtClean="0">
                <a:latin typeface="Arial" pitchFamily="34" charset="0"/>
                <a:cs typeface="Arial" pitchFamily="34" charset="0"/>
              </a:rPr>
              <a:t> during sleep.</a:t>
            </a:r>
            <a:endParaRPr lang="en-US" sz="2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0EA325C-93E3-49B9-9635-C99EDF9CBB06}" type="slidenum">
              <a:rPr lang="en-US" smtClean="0"/>
              <a:pPr/>
              <a:t>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4282" y="706159"/>
            <a:ext cx="3786214" cy="722577"/>
          </a:xfrm>
        </p:spPr>
        <p:txBody>
          <a:bodyPr>
            <a:normAutofit/>
          </a:bodyPr>
          <a:lstStyle/>
          <a:p>
            <a:pPr algn="ctr"/>
            <a:r>
              <a:rPr lang="en-US" sz="3600" b="1" dirty="0" smtClean="0"/>
              <a:t>Weight Loss</a:t>
            </a:r>
            <a:endParaRPr lang="en-US" sz="3600" b="1" dirty="0"/>
          </a:p>
        </p:txBody>
      </p:sp>
      <p:sp>
        <p:nvSpPr>
          <p:cNvPr id="6" name="Content Placeholder 5"/>
          <p:cNvSpPr>
            <a:spLocks noGrp="1"/>
          </p:cNvSpPr>
          <p:nvPr>
            <p:ph sz="half" idx="1"/>
          </p:nvPr>
        </p:nvSpPr>
        <p:spPr>
          <a:xfrm>
            <a:off x="604838" y="2905140"/>
            <a:ext cx="4038600" cy="2667000"/>
          </a:xfrm>
        </p:spPr>
        <p:txBody>
          <a:bodyPr>
            <a:normAutofit/>
          </a:bodyPr>
          <a:lstStyle/>
          <a:p>
            <a:r>
              <a:rPr lang="en-US" dirty="0" smtClean="0">
                <a:latin typeface="Arial" pitchFamily="34" charset="0"/>
                <a:cs typeface="Arial" pitchFamily="34" charset="0"/>
              </a:rPr>
              <a:t>Weight loss is like </a:t>
            </a:r>
            <a:r>
              <a:rPr lang="en-US" smtClean="0">
                <a:latin typeface="Arial" pitchFamily="34" charset="0"/>
                <a:cs typeface="Arial" pitchFamily="34" charset="0"/>
              </a:rPr>
              <a:t>getting into </a:t>
            </a:r>
            <a:r>
              <a:rPr lang="en-US" dirty="0" smtClean="0">
                <a:latin typeface="Arial" pitchFamily="34" charset="0"/>
                <a:cs typeface="Arial" pitchFamily="34" charset="0"/>
              </a:rPr>
              <a:t>heaven….. It is </a:t>
            </a:r>
            <a:r>
              <a:rPr lang="en-US" dirty="0" smtClean="0">
                <a:solidFill>
                  <a:srgbClr val="FF0000"/>
                </a:solidFill>
                <a:latin typeface="Arial" pitchFamily="34" charset="0"/>
                <a:cs typeface="Arial" pitchFamily="34" charset="0"/>
              </a:rPr>
              <a:t>SIMPLE</a:t>
            </a:r>
            <a:r>
              <a:rPr lang="en-US" dirty="0" smtClean="0">
                <a:latin typeface="Arial" pitchFamily="34" charset="0"/>
                <a:cs typeface="Arial" pitchFamily="34" charset="0"/>
              </a:rPr>
              <a:t> but it is not </a:t>
            </a:r>
            <a:r>
              <a:rPr lang="en-US" dirty="0" smtClean="0">
                <a:solidFill>
                  <a:srgbClr val="FF0000"/>
                </a:solidFill>
                <a:latin typeface="Arial" pitchFamily="34" charset="0"/>
                <a:cs typeface="Arial" pitchFamily="34" charset="0"/>
              </a:rPr>
              <a:t>EASY.</a:t>
            </a:r>
            <a:endParaRPr lang="en-US" dirty="0">
              <a:solidFill>
                <a:srgbClr val="FF0000"/>
              </a:solidFill>
              <a:latin typeface="Arial" pitchFamily="34" charset="0"/>
              <a:cs typeface="Arial" pitchFamily="34" charset="0"/>
            </a:endParaRPr>
          </a:p>
        </p:txBody>
      </p:sp>
      <p:pic>
        <p:nvPicPr>
          <p:cNvPr id="8" name="Picture 4" descr="C:\My Documents\My Pictures\Sleep\Obesity.gif"/>
          <p:cNvPicPr>
            <a:picLocks noGrp="1" noChangeAspect="1" noChangeArrowheads="1"/>
          </p:cNvPicPr>
          <p:nvPr>
            <p:ph sz="half" idx="2"/>
          </p:nvPr>
        </p:nvPicPr>
        <p:blipFill>
          <a:blip r:embed="rId3" cstate="print"/>
          <a:srcRect/>
          <a:stretch>
            <a:fillRect/>
          </a:stretch>
        </p:blipFill>
        <p:spPr>
          <a:xfrm>
            <a:off x="4248176" y="2428868"/>
            <a:ext cx="4038600" cy="3481763"/>
          </a:xfrm>
          <a:noFill/>
        </p:spPr>
      </p:pic>
      <p:sp>
        <p:nvSpPr>
          <p:cNvPr id="9" name="TextBox 8"/>
          <p:cNvSpPr txBox="1"/>
          <p:nvPr/>
        </p:nvSpPr>
        <p:spPr>
          <a:xfrm>
            <a:off x="5214942" y="5957848"/>
            <a:ext cx="2205062" cy="400110"/>
          </a:xfrm>
          <a:prstGeom prst="rect">
            <a:avLst/>
          </a:prstGeom>
          <a:noFill/>
        </p:spPr>
        <p:txBody>
          <a:bodyPr wrap="square" rtlCol="0">
            <a:spAutoFit/>
          </a:bodyPr>
          <a:lstStyle/>
          <a:p>
            <a:pPr algn="ctr"/>
            <a:r>
              <a:rPr lang="en-US" sz="1000" dirty="0" smtClean="0"/>
              <a:t>Sleep in Health &amp; Disease</a:t>
            </a:r>
          </a:p>
          <a:p>
            <a:pPr algn="ctr"/>
            <a:r>
              <a:rPr lang="en-US" sz="1000" dirty="0" smtClean="0"/>
              <a:t>www.sleepsa.com</a:t>
            </a:r>
            <a:endParaRPr lang="en-US" sz="1000" dirty="0"/>
          </a:p>
        </p:txBody>
      </p:sp>
      <p:sp>
        <p:nvSpPr>
          <p:cNvPr id="2" name="Slide Number Placeholder 1"/>
          <p:cNvSpPr>
            <a:spLocks noGrp="1"/>
          </p:cNvSpPr>
          <p:nvPr>
            <p:ph type="sldNum" sz="quarter" idx="12"/>
          </p:nvPr>
        </p:nvSpPr>
        <p:spPr/>
        <p:txBody>
          <a:bodyPr/>
          <a:lstStyle/>
          <a:p>
            <a:fld id="{80EA325C-93E3-49B9-9635-C99EDF9CBB06}" type="slidenum">
              <a:rPr lang="en-US" smtClean="0"/>
              <a:pPr/>
              <a:t>50</a:t>
            </a:fld>
            <a:endParaRPr lang="en-U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28726" y="677584"/>
            <a:ext cx="7258050" cy="751152"/>
          </a:xfrm>
        </p:spPr>
        <p:txBody>
          <a:bodyPr>
            <a:normAutofit/>
          </a:bodyPr>
          <a:lstStyle/>
          <a:p>
            <a:pPr algn="ctr"/>
            <a:r>
              <a:rPr lang="en-US" sz="3600" b="1" dirty="0" smtClean="0"/>
              <a:t>Positional Therapy</a:t>
            </a:r>
            <a:endParaRPr lang="en-US" sz="3600" b="1" dirty="0"/>
          </a:p>
        </p:txBody>
      </p:sp>
      <p:sp>
        <p:nvSpPr>
          <p:cNvPr id="6" name="Content Placeholder 5"/>
          <p:cNvSpPr>
            <a:spLocks noGrp="1"/>
          </p:cNvSpPr>
          <p:nvPr>
            <p:ph sz="half" idx="1"/>
          </p:nvPr>
        </p:nvSpPr>
        <p:spPr>
          <a:xfrm>
            <a:off x="285720" y="3510880"/>
            <a:ext cx="4038600" cy="2438400"/>
          </a:xfrm>
        </p:spPr>
        <p:txBody>
          <a:bodyPr>
            <a:normAutofit/>
          </a:bodyPr>
          <a:lstStyle/>
          <a:p>
            <a:r>
              <a:rPr lang="en-US" dirty="0" smtClean="0">
                <a:latin typeface="Arial" pitchFamily="34" charset="0"/>
                <a:cs typeface="Arial" pitchFamily="34" charset="0"/>
              </a:rPr>
              <a:t>Try sleeping on the side.</a:t>
            </a:r>
            <a:endParaRPr lang="en-US" dirty="0">
              <a:latin typeface="Arial" pitchFamily="34" charset="0"/>
              <a:cs typeface="Arial" pitchFamily="34" charset="0"/>
            </a:endParaRPr>
          </a:p>
        </p:txBody>
      </p:sp>
      <p:pic>
        <p:nvPicPr>
          <p:cNvPr id="8" name="Picture 2"/>
          <p:cNvPicPr>
            <a:picLocks noGrp="1" noChangeAspect="1" noChangeArrowheads="1"/>
          </p:cNvPicPr>
          <p:nvPr>
            <p:ph sz="half" idx="2"/>
          </p:nvPr>
        </p:nvPicPr>
        <p:blipFill>
          <a:blip r:embed="rId2" cstate="print"/>
          <a:srcRect/>
          <a:stretch>
            <a:fillRect/>
          </a:stretch>
        </p:blipFill>
        <p:spPr bwMode="auto">
          <a:xfrm>
            <a:off x="4319614" y="2712990"/>
            <a:ext cx="4038600" cy="3002026"/>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80EA325C-93E3-49B9-9635-C99EDF9CBB06}" type="slidenum">
              <a:rPr lang="en-US" smtClean="0"/>
              <a:pPr/>
              <a:t>51</a:t>
            </a:fld>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3937" y="634722"/>
            <a:ext cx="7248525" cy="865452"/>
          </a:xfrm>
        </p:spPr>
        <p:txBody>
          <a:bodyPr>
            <a:normAutofit/>
          </a:bodyPr>
          <a:lstStyle/>
          <a:p>
            <a:r>
              <a:rPr lang="en-US" sz="3600" b="1" dirty="0" smtClean="0"/>
              <a:t>Sleep Position Training</a:t>
            </a:r>
            <a:endParaRPr lang="en-US" sz="3600" b="1" dirty="0"/>
          </a:p>
        </p:txBody>
      </p:sp>
      <p:pic>
        <p:nvPicPr>
          <p:cNvPr id="8" name="Picture 8" descr="sa61"/>
          <p:cNvPicPr>
            <a:picLocks noGrp="1" noChangeAspect="1" noChangeArrowheads="1"/>
          </p:cNvPicPr>
          <p:nvPr>
            <p:ph idx="1"/>
          </p:nvPr>
        </p:nvPicPr>
        <p:blipFill>
          <a:blip r:embed="rId2" cstate="print"/>
          <a:srcRect/>
          <a:stretch>
            <a:fillRect/>
          </a:stretch>
        </p:blipFill>
        <p:spPr bwMode="auto">
          <a:xfrm>
            <a:off x="1295400" y="1831995"/>
            <a:ext cx="6560571" cy="4525963"/>
          </a:xfrm>
          <a:prstGeom prst="rect">
            <a:avLst/>
          </a:prstGeom>
          <a:noFill/>
          <a:ln w="6350">
            <a:solidFill>
              <a:schemeClr val="tx1"/>
            </a:solidFill>
            <a:miter lim="800000"/>
            <a:headEnd/>
            <a:tailEnd/>
          </a:ln>
        </p:spPr>
      </p:pic>
      <p:sp>
        <p:nvSpPr>
          <p:cNvPr id="9" name="TextBox 5"/>
          <p:cNvSpPr txBox="1">
            <a:spLocks noChangeArrowheads="1"/>
          </p:cNvSpPr>
          <p:nvPr/>
        </p:nvSpPr>
        <p:spPr bwMode="auto">
          <a:xfrm>
            <a:off x="3214678" y="6468927"/>
            <a:ext cx="2719398" cy="246221"/>
          </a:xfrm>
          <a:prstGeom prst="rect">
            <a:avLst/>
          </a:prstGeom>
          <a:noFill/>
          <a:ln w="9525">
            <a:noFill/>
            <a:miter lim="800000"/>
            <a:headEnd/>
            <a:tailEnd/>
          </a:ln>
        </p:spPr>
        <p:txBody>
          <a:bodyPr wrap="square">
            <a:spAutoFit/>
          </a:bodyPr>
          <a:lstStyle/>
          <a:p>
            <a:pPr algn="ctr"/>
            <a:r>
              <a:rPr lang="en-US" sz="1000" dirty="0">
                <a:latin typeface="Arial" pitchFamily="34" charset="0"/>
                <a:cs typeface="Arial" pitchFamily="34" charset="0"/>
              </a:rPr>
              <a:t>2006 American Academy of Sleep Medicine</a:t>
            </a:r>
          </a:p>
        </p:txBody>
      </p:sp>
      <p:sp>
        <p:nvSpPr>
          <p:cNvPr id="2" name="Slide Number Placeholder 1"/>
          <p:cNvSpPr>
            <a:spLocks noGrp="1"/>
          </p:cNvSpPr>
          <p:nvPr>
            <p:ph type="sldNum" sz="quarter" idx="12"/>
          </p:nvPr>
        </p:nvSpPr>
        <p:spPr/>
        <p:txBody>
          <a:bodyPr/>
          <a:lstStyle/>
          <a:p>
            <a:fld id="{80EA325C-93E3-49B9-9635-C99EDF9CBB06}" type="slidenum">
              <a:rPr lang="en-US" smtClean="0"/>
              <a:pPr/>
              <a:t>52</a:t>
            </a:fld>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42910" y="642918"/>
            <a:ext cx="7277100" cy="798777"/>
          </a:xfrm>
        </p:spPr>
        <p:txBody>
          <a:bodyPr>
            <a:normAutofit/>
          </a:bodyPr>
          <a:lstStyle/>
          <a:p>
            <a:pPr marL="742950" indent="-742950">
              <a:buClr>
                <a:schemeClr val="accent1"/>
              </a:buClr>
              <a:buSzPct val="65000"/>
            </a:pPr>
            <a:r>
              <a:rPr lang="en-US" sz="3600" b="1" dirty="0" smtClean="0"/>
              <a:t>Specific Measures</a:t>
            </a:r>
            <a:endParaRPr lang="en-US" sz="3600" b="1" dirty="0"/>
          </a:p>
        </p:txBody>
      </p:sp>
      <p:sp>
        <p:nvSpPr>
          <p:cNvPr id="7" name="Content Placeholder 6"/>
          <p:cNvSpPr>
            <a:spLocks noGrp="1"/>
          </p:cNvSpPr>
          <p:nvPr>
            <p:ph idx="1"/>
          </p:nvPr>
        </p:nvSpPr>
        <p:spPr>
          <a:xfrm>
            <a:off x="628680" y="2833701"/>
            <a:ext cx="7800972" cy="2667001"/>
          </a:xfrm>
        </p:spPr>
        <p:txBody>
          <a:bodyPr>
            <a:normAutofit/>
          </a:bodyPr>
          <a:lstStyle/>
          <a:p>
            <a:r>
              <a:rPr lang="en-US" sz="2800" dirty="0" smtClean="0">
                <a:latin typeface="Arial" pitchFamily="34" charset="0"/>
                <a:cs typeface="Arial" pitchFamily="34" charset="0"/>
              </a:rPr>
              <a:t>Continuous Positive Airway Pressure (CPAP)</a:t>
            </a:r>
          </a:p>
          <a:p>
            <a:endParaRPr lang="en-US" sz="2400" dirty="0" smtClean="0">
              <a:latin typeface="Arial" pitchFamily="34" charset="0"/>
              <a:cs typeface="Arial" pitchFamily="34" charset="0"/>
            </a:endParaRPr>
          </a:p>
          <a:p>
            <a:r>
              <a:rPr lang="en-US" sz="2800" dirty="0" smtClean="0">
                <a:latin typeface="Arial" pitchFamily="34" charset="0"/>
                <a:cs typeface="Arial" pitchFamily="34" charset="0"/>
              </a:rPr>
              <a:t>Intra – Oral Appliances</a:t>
            </a:r>
          </a:p>
          <a:p>
            <a:endParaRPr lang="en-US" sz="2400" dirty="0" smtClean="0">
              <a:latin typeface="Arial" pitchFamily="34" charset="0"/>
              <a:cs typeface="Arial" pitchFamily="34" charset="0"/>
            </a:endParaRPr>
          </a:p>
          <a:p>
            <a:r>
              <a:rPr lang="en-US" sz="2800" dirty="0" smtClean="0">
                <a:latin typeface="Arial" pitchFamily="34" charset="0"/>
                <a:cs typeface="Arial" pitchFamily="34" charset="0"/>
              </a:rPr>
              <a:t>Surgical Treatment</a:t>
            </a:r>
            <a:endParaRPr lang="en-US" sz="28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80EA325C-93E3-49B9-9635-C99EDF9CBB06}" type="slidenum">
              <a:rPr lang="en-US" smtClean="0"/>
              <a:pPr/>
              <a:t>53</a:t>
            </a:fld>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428604"/>
            <a:ext cx="5643602" cy="1238250"/>
          </a:xfrm>
        </p:spPr>
        <p:txBody>
          <a:bodyPr>
            <a:noAutofit/>
          </a:bodyPr>
          <a:lstStyle/>
          <a:p>
            <a:pPr algn="ctr"/>
            <a:r>
              <a:rPr lang="en-US" sz="3600" b="1" dirty="0" smtClean="0"/>
              <a:t>Continuous Positive Airway Pressure (CPAP)</a:t>
            </a:r>
            <a:endParaRPr lang="en-US" sz="3600" b="1" dirty="0"/>
          </a:p>
        </p:txBody>
      </p:sp>
      <p:sp>
        <p:nvSpPr>
          <p:cNvPr id="4" name="Content Placeholder 3"/>
          <p:cNvSpPr>
            <a:spLocks noGrp="1"/>
          </p:cNvSpPr>
          <p:nvPr>
            <p:ph sz="half" idx="1"/>
          </p:nvPr>
        </p:nvSpPr>
        <p:spPr>
          <a:xfrm>
            <a:off x="285720" y="3414489"/>
            <a:ext cx="4038600" cy="2390775"/>
          </a:xfrm>
        </p:spPr>
        <p:txBody>
          <a:bodyPr>
            <a:normAutofit/>
          </a:bodyPr>
          <a:lstStyle/>
          <a:p>
            <a:r>
              <a:rPr lang="en-US" dirty="0" smtClean="0">
                <a:latin typeface="Arial" pitchFamily="34" charset="0"/>
                <a:cs typeface="Arial" pitchFamily="34" charset="0"/>
              </a:rPr>
              <a:t>Is the gold standard treatment</a:t>
            </a:r>
            <a:endParaRPr lang="en-US" dirty="0">
              <a:latin typeface="Arial" pitchFamily="34" charset="0"/>
              <a:cs typeface="Arial" pitchFamily="34" charset="0"/>
            </a:endParaRPr>
          </a:p>
        </p:txBody>
      </p:sp>
      <p:pic>
        <p:nvPicPr>
          <p:cNvPr id="8" name="Picture 3"/>
          <p:cNvPicPr>
            <a:picLocks noGrp="1" noChangeAspect="1" noChangeArrowheads="1"/>
          </p:cNvPicPr>
          <p:nvPr>
            <p:ph sz="half" idx="2"/>
          </p:nvPr>
        </p:nvPicPr>
        <p:blipFill>
          <a:blip r:embed="rId2" cstate="print"/>
          <a:stretch>
            <a:fillRect/>
          </a:stretch>
        </p:blipFill>
        <p:spPr bwMode="auto">
          <a:xfrm>
            <a:off x="4101433" y="2643182"/>
            <a:ext cx="4294853" cy="3214710"/>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fld id="{80EA325C-93E3-49B9-9635-C99EDF9CBB06}" type="slidenum">
              <a:rPr lang="en-US" smtClean="0"/>
              <a:pPr/>
              <a:t>54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1000"/>
                                        <p:tgtEl>
                                          <p:spTgt spid="4">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428604"/>
            <a:ext cx="4357718" cy="1220787"/>
          </a:xfrm>
        </p:spPr>
        <p:txBody>
          <a:bodyPr>
            <a:noAutofit/>
          </a:bodyPr>
          <a:lstStyle/>
          <a:p>
            <a:pPr algn="ctr"/>
            <a:r>
              <a:rPr lang="en-US" sz="3600" b="1" dirty="0" smtClean="0"/>
              <a:t>Continuous Positive </a:t>
            </a:r>
            <a:br>
              <a:rPr lang="en-US" sz="3600" b="1" dirty="0" smtClean="0"/>
            </a:br>
            <a:r>
              <a:rPr lang="en-US" sz="3600" b="1" dirty="0" smtClean="0"/>
              <a:t>Airway Pressure</a:t>
            </a:r>
            <a:endParaRPr lang="en-US" sz="3600" b="1" dirty="0"/>
          </a:p>
        </p:txBody>
      </p:sp>
      <p:sp>
        <p:nvSpPr>
          <p:cNvPr id="3" name="Text Placeholder 2"/>
          <p:cNvSpPr>
            <a:spLocks noGrp="1"/>
          </p:cNvSpPr>
          <p:nvPr>
            <p:ph type="body" idx="1"/>
          </p:nvPr>
        </p:nvSpPr>
        <p:spPr>
          <a:xfrm>
            <a:off x="428596" y="1966906"/>
            <a:ext cx="3963988" cy="533400"/>
          </a:xfrm>
        </p:spPr>
        <p:txBody>
          <a:bodyPr>
            <a:normAutofit/>
          </a:bodyPr>
          <a:lstStyle/>
          <a:p>
            <a:pPr algn="ctr"/>
            <a:r>
              <a:rPr lang="en-US" sz="2800" dirty="0" smtClean="0">
                <a:solidFill>
                  <a:srgbClr val="C00000"/>
                </a:solidFill>
              </a:rPr>
              <a:t>Before </a:t>
            </a:r>
            <a:endParaRPr lang="en-US" sz="2800" dirty="0">
              <a:solidFill>
                <a:srgbClr val="C00000"/>
              </a:solidFill>
            </a:endParaRPr>
          </a:p>
        </p:txBody>
      </p:sp>
      <p:sp>
        <p:nvSpPr>
          <p:cNvPr id="5" name="Text Placeholder 4"/>
          <p:cNvSpPr>
            <a:spLocks noGrp="1"/>
          </p:cNvSpPr>
          <p:nvPr>
            <p:ph type="body" sz="quarter" idx="3"/>
          </p:nvPr>
        </p:nvSpPr>
        <p:spPr>
          <a:xfrm>
            <a:off x="4500562" y="1947856"/>
            <a:ext cx="3962400" cy="552450"/>
          </a:xfrm>
        </p:spPr>
        <p:txBody>
          <a:bodyPr>
            <a:normAutofit/>
          </a:bodyPr>
          <a:lstStyle/>
          <a:p>
            <a:pPr algn="ctr"/>
            <a:r>
              <a:rPr lang="en-US" sz="2800" dirty="0" smtClean="0">
                <a:solidFill>
                  <a:srgbClr val="C00000"/>
                </a:solidFill>
              </a:rPr>
              <a:t>After</a:t>
            </a:r>
            <a:endParaRPr lang="en-US" sz="2800" dirty="0">
              <a:solidFill>
                <a:srgbClr val="C00000"/>
              </a:solidFill>
            </a:endParaRPr>
          </a:p>
        </p:txBody>
      </p:sp>
      <p:pic>
        <p:nvPicPr>
          <p:cNvPr id="2050" name="Picture 2"/>
          <p:cNvPicPr>
            <a:picLocks noGrp="1" noChangeAspect="1" noChangeArrowheads="1"/>
          </p:cNvPicPr>
          <p:nvPr>
            <p:ph sz="quarter" idx="4"/>
          </p:nvPr>
        </p:nvPicPr>
        <p:blipFill>
          <a:blip r:embed="rId2" cstate="print"/>
          <a:srcRect/>
          <a:stretch>
            <a:fillRect/>
          </a:stretch>
        </p:blipFill>
        <p:spPr bwMode="auto">
          <a:xfrm>
            <a:off x="4643438" y="2462234"/>
            <a:ext cx="3746706" cy="4038600"/>
          </a:xfrm>
          <a:prstGeom prst="rect">
            <a:avLst/>
          </a:prstGeom>
          <a:noFill/>
          <a:ln w="9525">
            <a:noFill/>
            <a:miter lim="800000"/>
            <a:headEnd/>
            <a:tailEnd/>
          </a:ln>
          <a:effectLst/>
        </p:spPr>
      </p:pic>
      <p:pic>
        <p:nvPicPr>
          <p:cNvPr id="8" name="Picture 4"/>
          <p:cNvPicPr>
            <a:picLocks noGrp="1" noChangeAspect="1" noChangeArrowheads="1"/>
          </p:cNvPicPr>
          <p:nvPr>
            <p:ph sz="half" idx="2"/>
          </p:nvPr>
        </p:nvPicPr>
        <p:blipFill>
          <a:blip r:embed="rId3" cstate="print"/>
          <a:srcRect/>
          <a:stretch>
            <a:fillRect/>
          </a:stretch>
        </p:blipFill>
        <p:spPr bwMode="auto">
          <a:xfrm>
            <a:off x="762000" y="2549546"/>
            <a:ext cx="2678181" cy="3951288"/>
          </a:xfrm>
          <a:prstGeom prst="rect">
            <a:avLst/>
          </a:prstGeom>
          <a:noFill/>
          <a:ln w="9525">
            <a:noFill/>
            <a:miter lim="800000"/>
            <a:headEnd/>
            <a:tailEnd/>
          </a:ln>
          <a:effectLst/>
        </p:spPr>
      </p:pic>
      <p:sp>
        <p:nvSpPr>
          <p:cNvPr id="9" name="Oval 7"/>
          <p:cNvSpPr>
            <a:spLocks noChangeArrowheads="1"/>
          </p:cNvSpPr>
          <p:nvPr/>
        </p:nvSpPr>
        <p:spPr bwMode="auto">
          <a:xfrm>
            <a:off x="2357422" y="4510102"/>
            <a:ext cx="838200" cy="990600"/>
          </a:xfrm>
          <a:prstGeom prst="ellipse">
            <a:avLst/>
          </a:prstGeom>
          <a:noFill/>
          <a:ln w="38100">
            <a:solidFill>
              <a:srgbClr val="0000CC"/>
            </a:solidFill>
            <a:round/>
            <a:headEnd/>
            <a:tailEnd/>
          </a:ln>
          <a:effectLst/>
        </p:spPr>
        <p:txBody>
          <a:bodyPr wrap="none" anchor="ctr"/>
          <a:lstStyle/>
          <a:p>
            <a:endParaRPr lang="en-US" dirty="0"/>
          </a:p>
        </p:txBody>
      </p:sp>
      <p:sp>
        <p:nvSpPr>
          <p:cNvPr id="10" name="Oval 7"/>
          <p:cNvSpPr>
            <a:spLocks noChangeArrowheads="1"/>
          </p:cNvSpPr>
          <p:nvPr/>
        </p:nvSpPr>
        <p:spPr bwMode="auto">
          <a:xfrm>
            <a:off x="7305700" y="4438664"/>
            <a:ext cx="838200" cy="990600"/>
          </a:xfrm>
          <a:prstGeom prst="ellipse">
            <a:avLst/>
          </a:prstGeom>
          <a:noFill/>
          <a:ln w="38100">
            <a:solidFill>
              <a:srgbClr val="0000CC"/>
            </a:solidFill>
            <a:round/>
            <a:headEnd/>
            <a:tailEnd/>
          </a:ln>
          <a:effectLst/>
        </p:spPr>
        <p:txBody>
          <a:bodyPr wrap="none" anchor="ctr"/>
          <a:lstStyle/>
          <a:p>
            <a:endParaRPr lang="en-US" dirty="0"/>
          </a:p>
        </p:txBody>
      </p:sp>
      <p:sp>
        <p:nvSpPr>
          <p:cNvPr id="4" name="Slide Number Placeholder 3"/>
          <p:cNvSpPr>
            <a:spLocks noGrp="1"/>
          </p:cNvSpPr>
          <p:nvPr>
            <p:ph type="sldNum" sz="quarter" idx="12"/>
          </p:nvPr>
        </p:nvSpPr>
        <p:spPr/>
        <p:txBody>
          <a:bodyPr/>
          <a:lstStyle/>
          <a:p>
            <a:fld id="{80EA325C-93E3-49B9-9635-C99EDF9CBB06}" type="slidenum">
              <a:rPr lang="en-US" smtClean="0"/>
              <a:pPr/>
              <a:t>55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4" presetClass="entr" presetSubtype="1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edg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randombar(horizontal)">
                                      <p:cBhvr>
                                        <p:cTn id="24" dur="500"/>
                                        <p:tgtEl>
                                          <p:spTgt spid="2050"/>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grpId="1"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edge">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9" grpId="0" animBg="1"/>
      <p:bldP spid="10"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80EA325C-93E3-49B9-9635-C99EDF9CBB06}" type="slidenum">
              <a:rPr lang="en-US" smtClean="0"/>
              <a:pPr/>
              <a:t>56</a:t>
            </a:fld>
            <a:endParaRPr lang="en-US"/>
          </a:p>
        </p:txBody>
      </p:sp>
      <p:pic>
        <p:nvPicPr>
          <p:cNvPr id="4098" name="Picture 2" descr="http://avoision.com/wp/wp-content/uploads/2011/09/cpapMas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00808"/>
            <a:ext cx="6651104" cy="44340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7712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80EA325C-93E3-49B9-9635-C99EDF9CBB06}" type="slidenum">
              <a:rPr lang="en-US" smtClean="0"/>
              <a:pPr/>
              <a:t>57</a:t>
            </a:fld>
            <a:endParaRPr lang="en-US"/>
          </a:p>
        </p:txBody>
      </p:sp>
      <p:pic>
        <p:nvPicPr>
          <p:cNvPr id="2050" name="Picture 2" descr="http://www.apneatreatmentcenter.com/wp-content/uploads/2012/09/CPAP-Machine.jpg?1865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10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alltransmedical.com/images/cpap_mas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572000"/>
            <a:ext cx="3924300" cy="22479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omsi.in/wp-content/uploads/2014/05/cpap-machi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2981" y="0"/>
            <a:ext cx="4718190" cy="314096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howtocuresleepapnea.net/wp-content/uploads/2012/10/CPAP-machin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824412"/>
            <a:ext cx="2628900"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63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0EA325C-93E3-49B9-9635-C99EDF9CBB06}" type="slidenum">
              <a:rPr lang="en-US" smtClean="0"/>
              <a:pPr/>
              <a:t>58</a:t>
            </a:fld>
            <a:endParaRPr lang="en-US"/>
          </a:p>
        </p:txBody>
      </p:sp>
      <p:pic>
        <p:nvPicPr>
          <p:cNvPr id="3074" name="Picture 2" descr="http://t3.gstatic.com/images?q=tbn:ANd9GcSsBiC-fnHJu6vSz9gtce-yIRm9Fiftvrra0oBeUUOflDxXaTK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1610" y="1412776"/>
            <a:ext cx="4680520"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0179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14348" y="714356"/>
            <a:ext cx="4400530" cy="732102"/>
          </a:xfrm>
        </p:spPr>
        <p:txBody>
          <a:bodyPr>
            <a:normAutofit/>
          </a:bodyPr>
          <a:lstStyle/>
          <a:p>
            <a:r>
              <a:rPr lang="en-US" sz="3600" b="1" dirty="0" smtClean="0"/>
              <a:t>Benefits of CPAP</a:t>
            </a:r>
            <a:endParaRPr lang="en-US" sz="3600" b="1" dirty="0"/>
          </a:p>
        </p:txBody>
      </p:sp>
      <p:sp>
        <p:nvSpPr>
          <p:cNvPr id="8" name="Content Placeholder 7"/>
          <p:cNvSpPr>
            <a:spLocks noGrp="1"/>
          </p:cNvSpPr>
          <p:nvPr>
            <p:ph idx="1"/>
          </p:nvPr>
        </p:nvSpPr>
        <p:spPr>
          <a:xfrm>
            <a:off x="928662" y="2357430"/>
            <a:ext cx="7215238" cy="4000528"/>
          </a:xfrm>
        </p:spPr>
        <p:txBody>
          <a:bodyPr>
            <a:noAutofit/>
          </a:bodyPr>
          <a:lstStyle/>
          <a:p>
            <a:r>
              <a:rPr lang="en-US" sz="2800" dirty="0" smtClean="0">
                <a:latin typeface="Arial" pitchFamily="34" charset="0"/>
                <a:cs typeface="Arial" pitchFamily="34" charset="0"/>
              </a:rPr>
              <a:t>Improves quality of life even in mild OSA</a:t>
            </a:r>
          </a:p>
          <a:p>
            <a:endParaRPr lang="en-US" sz="1800" dirty="0" smtClean="0">
              <a:latin typeface="Arial" pitchFamily="34" charset="0"/>
              <a:cs typeface="Arial" pitchFamily="34" charset="0"/>
            </a:endParaRPr>
          </a:p>
          <a:p>
            <a:r>
              <a:rPr lang="en-US" sz="2800" dirty="0" smtClean="0">
                <a:latin typeface="Arial" pitchFamily="34" charset="0"/>
                <a:cs typeface="Arial" pitchFamily="34" charset="0"/>
              </a:rPr>
              <a:t>Improves bed partner sleep</a:t>
            </a:r>
          </a:p>
          <a:p>
            <a:endParaRPr lang="en-US" sz="1800" dirty="0" smtClean="0">
              <a:latin typeface="Arial" pitchFamily="34" charset="0"/>
              <a:cs typeface="Arial" pitchFamily="34" charset="0"/>
            </a:endParaRPr>
          </a:p>
          <a:p>
            <a:r>
              <a:rPr lang="en-US" sz="2800" dirty="0" smtClean="0">
                <a:latin typeface="Arial" pitchFamily="34" charset="0"/>
                <a:cs typeface="Arial" pitchFamily="34" charset="0"/>
              </a:rPr>
              <a:t>Improves daytime sleepiness</a:t>
            </a:r>
          </a:p>
          <a:p>
            <a:endParaRPr lang="en-US" sz="1800" dirty="0" smtClean="0">
              <a:latin typeface="Arial" pitchFamily="34" charset="0"/>
              <a:cs typeface="Arial" pitchFamily="34" charset="0"/>
            </a:endParaRPr>
          </a:p>
          <a:p>
            <a:r>
              <a:rPr lang="en-US" sz="2800" dirty="0" smtClean="0">
                <a:latin typeface="Arial" pitchFamily="34" charset="0"/>
                <a:cs typeface="Arial" pitchFamily="34" charset="0"/>
              </a:rPr>
              <a:t>Decreases motor vehicle accident</a:t>
            </a:r>
          </a:p>
          <a:p>
            <a:endParaRPr lang="en-US" sz="1800" dirty="0" smtClean="0">
              <a:latin typeface="Arial" pitchFamily="34" charset="0"/>
              <a:cs typeface="Arial" pitchFamily="34" charset="0"/>
            </a:endParaRPr>
          </a:p>
          <a:p>
            <a:r>
              <a:rPr lang="en-US" sz="2800" dirty="0" smtClean="0">
                <a:latin typeface="Arial" pitchFamily="34" charset="0"/>
                <a:cs typeface="Arial" pitchFamily="34" charset="0"/>
              </a:rPr>
              <a:t>Improves hypertension</a:t>
            </a:r>
          </a:p>
          <a:p>
            <a:endParaRPr lang="en-US" sz="2800" dirty="0" smtClean="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80EA325C-93E3-49B9-9635-C99EDF9CBB06}" type="slidenum">
              <a:rPr lang="en-US" smtClean="0"/>
              <a:pPr/>
              <a:t>59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in)">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ox(in)">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ox(in)">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box(in)">
                                      <p:cBhvr>
                                        <p:cTn id="22" dur="10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box(in)">
                                      <p:cBhvr>
                                        <p:cTn id="27" dur="1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42974" y="503225"/>
            <a:ext cx="7229475" cy="1139825"/>
          </a:xfrm>
        </p:spPr>
        <p:txBody>
          <a:bodyPr>
            <a:normAutofit/>
          </a:bodyPr>
          <a:lstStyle/>
          <a:p>
            <a:pPr algn="ctr"/>
            <a:r>
              <a:rPr lang="en-US" sz="3600" b="1" dirty="0" smtClean="0"/>
              <a:t>What is Sleep Apnea?</a:t>
            </a:r>
            <a:endParaRPr lang="en-US" sz="3600" b="1" dirty="0"/>
          </a:p>
        </p:txBody>
      </p:sp>
      <p:sp>
        <p:nvSpPr>
          <p:cNvPr id="7" name="Content Placeholder 6"/>
          <p:cNvSpPr>
            <a:spLocks noGrp="1"/>
          </p:cNvSpPr>
          <p:nvPr>
            <p:ph idx="1"/>
          </p:nvPr>
        </p:nvSpPr>
        <p:spPr>
          <a:xfrm>
            <a:off x="600076" y="2474937"/>
            <a:ext cx="2757478" cy="2525699"/>
          </a:xfrm>
        </p:spPr>
        <p:txBody>
          <a:bodyPr/>
          <a:lstStyle/>
          <a:p>
            <a:r>
              <a:rPr lang="en-US" sz="2800" dirty="0" smtClean="0">
                <a:latin typeface="Arial" pitchFamily="34" charset="0"/>
                <a:cs typeface="Arial" pitchFamily="34" charset="0"/>
              </a:rPr>
              <a:t>Defined as a cessation of airflow for a minimum of 10 seconds.</a:t>
            </a:r>
            <a:endParaRPr lang="en-US" sz="2800" dirty="0">
              <a:latin typeface="Arial" pitchFamily="34" charset="0"/>
              <a:cs typeface="Arial" pitchFamily="34" charset="0"/>
            </a:endParaRPr>
          </a:p>
        </p:txBody>
      </p:sp>
      <p:pic>
        <p:nvPicPr>
          <p:cNvPr id="10" name="Picture 9" descr="SLEEP APNEA copy.JPG"/>
          <p:cNvPicPr>
            <a:picLocks noChangeAspect="1"/>
          </p:cNvPicPr>
          <p:nvPr/>
        </p:nvPicPr>
        <p:blipFill>
          <a:blip r:embed="rId2" cstate="print"/>
          <a:stretch>
            <a:fillRect/>
          </a:stretch>
        </p:blipFill>
        <p:spPr>
          <a:xfrm>
            <a:off x="3643306" y="2571744"/>
            <a:ext cx="4638379" cy="3643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Slide Number Placeholder 1"/>
          <p:cNvSpPr>
            <a:spLocks noGrp="1"/>
          </p:cNvSpPr>
          <p:nvPr>
            <p:ph type="sldNum" sz="quarter" idx="12"/>
          </p:nvPr>
        </p:nvSpPr>
        <p:spPr/>
        <p:txBody>
          <a:bodyPr/>
          <a:lstStyle/>
          <a:p>
            <a:fld id="{80EA325C-93E3-49B9-9635-C99EDF9CBB06}" type="slidenum">
              <a:rPr lang="en-US" smtClean="0"/>
              <a:pPr/>
              <a:t>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ox(in)">
                                      <p:cBhvr>
                                        <p:cTn id="13"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85800" y="2686057"/>
            <a:ext cx="7772400" cy="3457587"/>
          </a:xfrm>
        </p:spPr>
        <p:txBody>
          <a:bodyPr/>
          <a:lstStyle/>
          <a:p>
            <a:r>
              <a:rPr lang="en-US" sz="2800" dirty="0" smtClean="0">
                <a:latin typeface="Arial" pitchFamily="34" charset="0"/>
                <a:cs typeface="Arial" pitchFamily="34" charset="0"/>
              </a:rPr>
              <a:t>Increases ejection fraction in systolic CHF</a:t>
            </a:r>
          </a:p>
          <a:p>
            <a:endParaRPr lang="en-US" sz="2000" dirty="0" smtClean="0">
              <a:latin typeface="Arial" pitchFamily="34" charset="0"/>
              <a:cs typeface="Arial" pitchFamily="34" charset="0"/>
            </a:endParaRPr>
          </a:p>
          <a:p>
            <a:r>
              <a:rPr lang="en-US" sz="2800" dirty="0" smtClean="0">
                <a:latin typeface="Arial" pitchFamily="34" charset="0"/>
                <a:cs typeface="Arial" pitchFamily="34" charset="0"/>
              </a:rPr>
              <a:t>Improves insulin resistance</a:t>
            </a:r>
          </a:p>
          <a:p>
            <a:endParaRPr lang="en-US" sz="2000" dirty="0" smtClean="0">
              <a:latin typeface="Arial" pitchFamily="34" charset="0"/>
              <a:cs typeface="Arial" pitchFamily="34" charset="0"/>
            </a:endParaRPr>
          </a:p>
          <a:p>
            <a:r>
              <a:rPr lang="en-US" sz="2800" dirty="0" smtClean="0">
                <a:latin typeface="Arial" pitchFamily="34" charset="0"/>
                <a:cs typeface="Arial" pitchFamily="34" charset="0"/>
              </a:rPr>
              <a:t>Decreases inflammatory markers </a:t>
            </a:r>
          </a:p>
          <a:p>
            <a:pPr lvl="2"/>
            <a:r>
              <a:rPr lang="en-US" dirty="0" smtClean="0">
                <a:solidFill>
                  <a:srgbClr val="0000CC"/>
                </a:solidFill>
                <a:latin typeface="Arial" pitchFamily="34" charset="0"/>
                <a:cs typeface="Arial" pitchFamily="34" charset="0"/>
              </a:rPr>
              <a:t>CRP (C-reactive protein)</a:t>
            </a:r>
          </a:p>
          <a:p>
            <a:endParaRPr lang="en-US" sz="2800" dirty="0"/>
          </a:p>
        </p:txBody>
      </p:sp>
      <p:sp>
        <p:nvSpPr>
          <p:cNvPr id="4" name="Title 6"/>
          <p:cNvSpPr>
            <a:spLocks noGrp="1"/>
          </p:cNvSpPr>
          <p:nvPr>
            <p:ph type="title"/>
          </p:nvPr>
        </p:nvSpPr>
        <p:spPr>
          <a:xfrm>
            <a:off x="642910" y="685799"/>
            <a:ext cx="6143668" cy="814375"/>
          </a:xfrm>
        </p:spPr>
        <p:txBody>
          <a:bodyPr>
            <a:noAutofit/>
          </a:bodyPr>
          <a:lstStyle/>
          <a:p>
            <a:r>
              <a:rPr lang="en-US" sz="3600" dirty="0" smtClean="0"/>
              <a:t>Cont… (Benefits of CPAP)</a:t>
            </a:r>
            <a:endParaRPr lang="en-US" sz="3600" dirty="0"/>
          </a:p>
        </p:txBody>
      </p:sp>
      <p:sp>
        <p:nvSpPr>
          <p:cNvPr id="2" name="Slide Number Placeholder 1"/>
          <p:cNvSpPr>
            <a:spLocks noGrp="1"/>
          </p:cNvSpPr>
          <p:nvPr>
            <p:ph type="sldNum" sz="quarter" idx="12"/>
          </p:nvPr>
        </p:nvSpPr>
        <p:spPr/>
        <p:txBody>
          <a:bodyPr/>
          <a:lstStyle/>
          <a:p>
            <a:fld id="{80EA325C-93E3-49B9-9635-C99EDF9CBB06}" type="slidenum">
              <a:rPr lang="en-US" smtClean="0"/>
              <a:pPr/>
              <a:t>60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in)">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ox(in)">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ox(in)">
                                      <p:cBhvr>
                                        <p:cTn id="17" dur="1000"/>
                                        <p:tgtEl>
                                          <p:spTgt spid="8">
                                            <p:txEl>
                                              <p:pRg st="4" end="4"/>
                                            </p:txEl>
                                          </p:spTgt>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8">
                                            <p:txEl>
                                              <p:pRg st="5" end="5"/>
                                            </p:txEl>
                                          </p:spTgt>
                                        </p:tgtEl>
                                        <p:attrNameLst>
                                          <p:attrName>style.visibility</p:attrName>
                                        </p:attrNameLst>
                                      </p:cBhvr>
                                      <p:to>
                                        <p:strVal val="visible"/>
                                      </p:to>
                                    </p:set>
                                    <p:animEffect transition="in" filter="box(in)">
                                      <p:cBhvr>
                                        <p:cTn id="20" dur="1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2" cstate="print"/>
          <a:srcRect/>
          <a:stretch>
            <a:fillRect/>
          </a:stretch>
        </p:blipFill>
        <p:spPr bwMode="auto">
          <a:xfrm>
            <a:off x="647728" y="1624035"/>
            <a:ext cx="7924800" cy="5019675"/>
          </a:xfrm>
          <a:prstGeom prst="rect">
            <a:avLst/>
          </a:prstGeom>
          <a:noFill/>
          <a:ln w="9525">
            <a:solidFill>
              <a:schemeClr val="tx1"/>
            </a:solidFill>
            <a:miter lim="800000"/>
            <a:headEnd/>
            <a:tailEnd/>
          </a:ln>
          <a:effectLst/>
        </p:spPr>
      </p:pic>
      <p:sp>
        <p:nvSpPr>
          <p:cNvPr id="9" name="AutoShape 20"/>
          <p:cNvSpPr>
            <a:spLocks noChangeArrowheads="1"/>
          </p:cNvSpPr>
          <p:nvPr/>
        </p:nvSpPr>
        <p:spPr bwMode="auto">
          <a:xfrm>
            <a:off x="3305196" y="3681435"/>
            <a:ext cx="3910010" cy="1752600"/>
          </a:xfrm>
          <a:prstGeom prst="bracketPair">
            <a:avLst>
              <a:gd name="adj" fmla="val 16667"/>
            </a:avLst>
          </a:prstGeom>
          <a:noFill/>
          <a:ln w="31750">
            <a:solidFill>
              <a:srgbClr val="FF0000"/>
            </a:solidFill>
            <a:round/>
            <a:headEnd/>
            <a:tailEnd/>
          </a:ln>
        </p:spPr>
        <p:txBody>
          <a:bodyPr wrap="none" anchor="ctr"/>
          <a:lstStyle/>
          <a:p>
            <a:endParaRPr lang="en-US" dirty="0"/>
          </a:p>
        </p:txBody>
      </p:sp>
      <p:sp>
        <p:nvSpPr>
          <p:cNvPr id="5" name="Rectangle 2"/>
          <p:cNvSpPr>
            <a:spLocks noGrp="1" noChangeArrowheads="1"/>
          </p:cNvSpPr>
          <p:nvPr>
            <p:ph type="title"/>
          </p:nvPr>
        </p:nvSpPr>
        <p:spPr>
          <a:xfrm>
            <a:off x="500034" y="673086"/>
            <a:ext cx="2657443" cy="684212"/>
          </a:xfrm>
        </p:spPr>
        <p:txBody>
          <a:bodyPr>
            <a:noAutofit/>
          </a:bodyPr>
          <a:lstStyle/>
          <a:p>
            <a:pPr algn="ctr"/>
            <a:r>
              <a:rPr lang="en-US" sz="3600" b="1" dirty="0" smtClean="0"/>
              <a:t>Hypopnea</a:t>
            </a:r>
          </a:p>
        </p:txBody>
      </p:sp>
      <p:sp>
        <p:nvSpPr>
          <p:cNvPr id="2" name="Slide Number Placeholder 1"/>
          <p:cNvSpPr>
            <a:spLocks noGrp="1"/>
          </p:cNvSpPr>
          <p:nvPr>
            <p:ph type="sldNum" sz="quarter" idx="12"/>
          </p:nvPr>
        </p:nvSpPr>
        <p:spPr/>
        <p:txBody>
          <a:bodyPr/>
          <a:lstStyle/>
          <a:p>
            <a:fld id="{80EA325C-93E3-49B9-9635-C99EDF9CBB06}" type="slidenum">
              <a:rPr lang="en-US" smtClean="0"/>
              <a:pPr/>
              <a:t>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46" y="696634"/>
            <a:ext cx="7277100" cy="732102"/>
          </a:xfrm>
        </p:spPr>
        <p:txBody>
          <a:bodyPr>
            <a:normAutofit/>
          </a:bodyPr>
          <a:lstStyle/>
          <a:p>
            <a:pPr algn="ctr"/>
            <a:r>
              <a:rPr lang="en-US" sz="3600" b="1" dirty="0" smtClean="0"/>
              <a:t>Categories of Sleep Apnea</a:t>
            </a:r>
            <a:endParaRPr lang="en-US" sz="3600" b="1" dirty="0"/>
          </a:p>
        </p:txBody>
      </p:sp>
      <p:sp>
        <p:nvSpPr>
          <p:cNvPr id="3" name="Content Placeholder 2"/>
          <p:cNvSpPr>
            <a:spLocks noGrp="1"/>
          </p:cNvSpPr>
          <p:nvPr>
            <p:ph idx="1"/>
          </p:nvPr>
        </p:nvSpPr>
        <p:spPr>
          <a:xfrm>
            <a:off x="1952636" y="2262193"/>
            <a:ext cx="4191000" cy="3452823"/>
          </a:xfrm>
        </p:spPr>
        <p:txBody>
          <a:bodyPr>
            <a:normAutofit/>
          </a:bodyPr>
          <a:lstStyle/>
          <a:p>
            <a:pPr>
              <a:buNone/>
            </a:pPr>
            <a:endParaRPr lang="en-US" sz="2800" dirty="0" smtClean="0">
              <a:latin typeface="Arial" pitchFamily="34" charset="0"/>
              <a:cs typeface="Arial" pitchFamily="34" charset="0"/>
            </a:endParaRPr>
          </a:p>
          <a:p>
            <a:pPr marL="514350" indent="-514350">
              <a:buFont typeface="+mj-lt"/>
              <a:buAutoNum type="alphaUcPeriod"/>
            </a:pPr>
            <a:r>
              <a:rPr lang="en-US" sz="2800" dirty="0" smtClean="0">
                <a:latin typeface="Arial" pitchFamily="34" charset="0"/>
                <a:cs typeface="Arial" pitchFamily="34" charset="0"/>
              </a:rPr>
              <a:t>Obstructive  Events</a:t>
            </a:r>
          </a:p>
          <a:p>
            <a:pPr marL="514350" indent="-514350">
              <a:buFont typeface="+mj-lt"/>
              <a:buAutoNum type="alphaUcPeriod"/>
            </a:pPr>
            <a:endParaRPr lang="en-US" sz="2400" dirty="0" smtClean="0">
              <a:latin typeface="Arial" pitchFamily="34" charset="0"/>
              <a:cs typeface="Arial" pitchFamily="34" charset="0"/>
            </a:endParaRPr>
          </a:p>
          <a:p>
            <a:pPr marL="514350" indent="-514350">
              <a:buFont typeface="+mj-lt"/>
              <a:buAutoNum type="alphaUcPeriod"/>
            </a:pPr>
            <a:r>
              <a:rPr lang="en-US" sz="2800" dirty="0" smtClean="0">
                <a:latin typeface="Arial" pitchFamily="34" charset="0"/>
                <a:cs typeface="Arial" pitchFamily="34" charset="0"/>
              </a:rPr>
              <a:t>Central  Events</a:t>
            </a:r>
          </a:p>
          <a:p>
            <a:pPr marL="514350" indent="-514350">
              <a:buFont typeface="+mj-lt"/>
              <a:buAutoNum type="alphaUcPeriod"/>
            </a:pPr>
            <a:endParaRPr lang="en-US" sz="2400" dirty="0" smtClean="0">
              <a:latin typeface="Arial" pitchFamily="34" charset="0"/>
              <a:cs typeface="Arial" pitchFamily="34" charset="0"/>
            </a:endParaRPr>
          </a:p>
          <a:p>
            <a:pPr marL="514350" indent="-514350">
              <a:buFont typeface="+mj-lt"/>
              <a:buAutoNum type="alphaUcPeriod"/>
            </a:pPr>
            <a:r>
              <a:rPr lang="en-US" sz="2800" dirty="0" smtClean="0">
                <a:latin typeface="Arial" pitchFamily="34" charset="0"/>
                <a:cs typeface="Arial" pitchFamily="34" charset="0"/>
              </a:rPr>
              <a:t>Mixed  Events</a:t>
            </a:r>
            <a:endParaRPr lang="en-US" sz="2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0EA325C-93E3-49B9-9635-C99EDF9CBB06}" type="slidenum">
              <a:rPr lang="en-US" smtClean="0"/>
              <a:pPr/>
              <a:t>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in)">
                                      <p:cBhvr>
                                        <p:cTn id="12" dur="1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ox(in)">
                                      <p:cBhvr>
                                        <p:cTn id="1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696634"/>
            <a:ext cx="7248525" cy="732102"/>
          </a:xfrm>
        </p:spPr>
        <p:txBody>
          <a:bodyPr>
            <a:normAutofit/>
          </a:bodyPr>
          <a:lstStyle/>
          <a:p>
            <a:r>
              <a:rPr lang="en-US" sz="3600" b="1" dirty="0" smtClean="0"/>
              <a:t>Apnea Patterns</a:t>
            </a:r>
            <a:endParaRPr lang="en-US" sz="3600" b="1" dirty="0"/>
          </a:p>
        </p:txBody>
      </p:sp>
      <p:sp>
        <p:nvSpPr>
          <p:cNvPr id="14" name="TextBox 13"/>
          <p:cNvSpPr txBox="1"/>
          <p:nvPr/>
        </p:nvSpPr>
        <p:spPr>
          <a:xfrm>
            <a:off x="838200" y="3333752"/>
            <a:ext cx="1219200" cy="584775"/>
          </a:xfrm>
          <a:prstGeom prst="rect">
            <a:avLst/>
          </a:prstGeom>
          <a:noFill/>
        </p:spPr>
        <p:txBody>
          <a:bodyPr wrap="square" rtlCol="0">
            <a:spAutoFit/>
          </a:bodyPr>
          <a:lstStyle/>
          <a:p>
            <a:pPr algn="ctr"/>
            <a:r>
              <a:rPr lang="en-US" sz="3200" b="1" dirty="0" smtClean="0"/>
              <a:t>Flow</a:t>
            </a:r>
            <a:endParaRPr lang="en-US" b="1" dirty="0"/>
          </a:p>
        </p:txBody>
      </p:sp>
      <p:sp>
        <p:nvSpPr>
          <p:cNvPr id="15" name="TextBox 14"/>
          <p:cNvSpPr txBox="1"/>
          <p:nvPr/>
        </p:nvSpPr>
        <p:spPr>
          <a:xfrm>
            <a:off x="914400" y="5048264"/>
            <a:ext cx="1219200" cy="584775"/>
          </a:xfrm>
          <a:prstGeom prst="rect">
            <a:avLst/>
          </a:prstGeom>
          <a:noFill/>
        </p:spPr>
        <p:txBody>
          <a:bodyPr wrap="square" rtlCol="0">
            <a:spAutoFit/>
          </a:bodyPr>
          <a:lstStyle/>
          <a:p>
            <a:pPr algn="ctr"/>
            <a:r>
              <a:rPr lang="en-US" sz="3200" b="1" dirty="0" smtClean="0"/>
              <a:t>Effort</a:t>
            </a:r>
            <a:endParaRPr lang="en-US" b="1" dirty="0"/>
          </a:p>
        </p:txBody>
      </p:sp>
      <p:sp>
        <p:nvSpPr>
          <p:cNvPr id="4" name="Slide Number Placeholder 3"/>
          <p:cNvSpPr>
            <a:spLocks noGrp="1"/>
          </p:cNvSpPr>
          <p:nvPr>
            <p:ph type="sldNum" sz="quarter" idx="12"/>
          </p:nvPr>
        </p:nvSpPr>
        <p:spPr/>
        <p:txBody>
          <a:bodyPr/>
          <a:lstStyle/>
          <a:p>
            <a:fld id="{80EA325C-93E3-49B9-9635-C99EDF9CBB06}" type="slidenum">
              <a:rPr lang="en-US" smtClean="0"/>
              <a:pPr/>
              <a:t>9</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173428"/>
            <a:ext cx="6660232" cy="4201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891</TotalTime>
  <Words>1720</Words>
  <Application>Microsoft Office PowerPoint</Application>
  <PresentationFormat>On-screen Show (4:3)</PresentationFormat>
  <Paragraphs>485</Paragraphs>
  <Slides>61</Slides>
  <Notes>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61</vt:i4>
      </vt:variant>
    </vt:vector>
  </HeadingPairs>
  <TitlesOfParts>
    <vt:vector size="64" baseType="lpstr">
      <vt:lpstr>Office Theme</vt:lpstr>
      <vt:lpstr>1_Office Theme</vt:lpstr>
      <vt:lpstr>Chart</vt:lpstr>
      <vt:lpstr>Obstructive Sleep Apnea </vt:lpstr>
      <vt:lpstr>Objectives</vt:lpstr>
      <vt:lpstr>Normal Breathing</vt:lpstr>
      <vt:lpstr>Representative Signal</vt:lpstr>
      <vt:lpstr>What is Sleep Disordered  Breathing?</vt:lpstr>
      <vt:lpstr>What is Sleep Apnea?</vt:lpstr>
      <vt:lpstr>Hypopnea</vt:lpstr>
      <vt:lpstr>Categories of Sleep Apnea</vt:lpstr>
      <vt:lpstr>Apnea Patterns</vt:lpstr>
      <vt:lpstr>Is it familiar?</vt:lpstr>
      <vt:lpstr>A.) What is OSA?</vt:lpstr>
      <vt:lpstr>A.) What is OSA?</vt:lpstr>
      <vt:lpstr>Clinical Features of OSA</vt:lpstr>
      <vt:lpstr>PowerPoint Presentation</vt:lpstr>
      <vt:lpstr>PowerPoint Presentation</vt:lpstr>
      <vt:lpstr>PowerPoint Presentation</vt:lpstr>
      <vt:lpstr>PowerPoint Presentation</vt:lpstr>
      <vt:lpstr>PowerPoint Presentation</vt:lpstr>
      <vt:lpstr>Screening Daytime Sleepiness</vt:lpstr>
      <vt:lpstr>PowerPoint Presentation</vt:lpstr>
      <vt:lpstr>PowerPoint Presentation</vt:lpstr>
      <vt:lpstr>What are the Risk Factors?</vt:lpstr>
      <vt:lpstr>Risk Factors of OSA</vt:lpstr>
      <vt:lpstr>Risk Factors of OSA</vt:lpstr>
      <vt:lpstr>Risk Factors of OSA</vt:lpstr>
      <vt:lpstr>PowerPoint Presentation</vt:lpstr>
      <vt:lpstr>PowerPoint Presentation</vt:lpstr>
      <vt:lpstr>Risk Factors of OSA</vt:lpstr>
      <vt:lpstr>PowerPoint Presentation</vt:lpstr>
      <vt:lpstr>PowerPoint Presentation</vt:lpstr>
      <vt:lpstr>Patient Evaluation</vt:lpstr>
      <vt:lpstr>Sagittal Upper Airway  MRI Images</vt:lpstr>
      <vt:lpstr>PowerPoint Presentation</vt:lpstr>
      <vt:lpstr>PowerPoint Presentation</vt:lpstr>
      <vt:lpstr>OSA and Medical Comorbidity</vt:lpstr>
      <vt:lpstr>Medical Complications of OSA</vt:lpstr>
      <vt:lpstr>Does OSA cause HTN?</vt:lpstr>
      <vt:lpstr>PowerPoint Presentation</vt:lpstr>
      <vt:lpstr>AHI and HTN: SHHS n = 6123</vt:lpstr>
      <vt:lpstr>PowerPoint Presentation</vt:lpstr>
      <vt:lpstr>Does OSA cause stroke?</vt:lpstr>
      <vt:lpstr>PowerPoint Presentation</vt:lpstr>
      <vt:lpstr>Does OSAS cause IHD</vt:lpstr>
      <vt:lpstr>PowerPoint Presentation</vt:lpstr>
      <vt:lpstr>Prevalence of Cardiovascular Disease by AHI  category in the Wisconsin Sleep Cohort Study (n = 1206)</vt:lpstr>
      <vt:lpstr>Pulmonary Hypertension</vt:lpstr>
      <vt:lpstr>Cardiac Arrhythmias</vt:lpstr>
      <vt:lpstr>Car Accidents in SDB</vt:lpstr>
      <vt:lpstr>Treatment</vt:lpstr>
      <vt:lpstr>Weight Loss</vt:lpstr>
      <vt:lpstr>Positional Therapy</vt:lpstr>
      <vt:lpstr>Sleep Position Training</vt:lpstr>
      <vt:lpstr>Specific Measures</vt:lpstr>
      <vt:lpstr>Continuous Positive Airway Pressure (CPAP)</vt:lpstr>
      <vt:lpstr>Continuous Positive  Airway Pressure</vt:lpstr>
      <vt:lpstr>PowerPoint Presentation</vt:lpstr>
      <vt:lpstr>PowerPoint Presentation</vt:lpstr>
      <vt:lpstr>PowerPoint Presentation</vt:lpstr>
      <vt:lpstr>Benefits of CPAP</vt:lpstr>
      <vt:lpstr>Cont… (Benefits of CPAP)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SDC-User</dc:creator>
  <cp:lastModifiedBy>Prof.ASHammam</cp:lastModifiedBy>
  <cp:revision>111</cp:revision>
  <dcterms:created xsi:type="dcterms:W3CDTF">2010-03-30T11:58:47Z</dcterms:created>
  <dcterms:modified xsi:type="dcterms:W3CDTF">2014-09-03T04:21:26Z</dcterms:modified>
</cp:coreProperties>
</file>