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ctiveX/activeX1.xml" ContentType="application/vnd.ms-office.activeX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57" r:id="rId4"/>
    <p:sldId id="259" r:id="rId5"/>
    <p:sldId id="277" r:id="rId6"/>
    <p:sldId id="281" r:id="rId7"/>
    <p:sldId id="261" r:id="rId8"/>
    <p:sldId id="262" r:id="rId9"/>
    <p:sldId id="272" r:id="rId10"/>
    <p:sldId id="273" r:id="rId11"/>
    <p:sldId id="274" r:id="rId12"/>
    <p:sldId id="275" r:id="rId13"/>
    <p:sldId id="27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A967C77-D693-4C42-9129-C4830DA17E16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8052D97-5613-4E26-8C47-FF2293D2C30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52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A64F78-B1D8-4F54-8B74-23E9FB135187}" type="slidenum">
              <a:rPr lang="en-CA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F3E5C9-D8D7-4AEE-AFEA-D08C37C6EE94}" type="slidenum">
              <a:rPr lang="en-CA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BF3369-9471-4DAC-9FE9-137310421ADB}" type="slidenum">
              <a:rPr lang="en-CA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9DA96D-B526-49F1-BACE-BF5384DC2DA4}" type="slidenum">
              <a:rPr lang="en-CA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2C56D-4F12-41E6-A39A-A57E762CD8B7}" type="slidenum">
              <a:rPr lang="en-CA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84B4F5-7767-4906-8B57-96E53908C5AF}" type="slidenum">
              <a:rPr lang="en-CA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CF2F5B-F28C-4A62-A6FE-D6139F07B05E}" type="slidenum">
              <a:rPr lang="en-CA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035AF1-14BC-471B-80E0-7D1EAF283768}" type="slidenum">
              <a:rPr lang="en-CA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DCE1DE-78F5-4912-B0A8-43B9F423960C}" type="slidenum">
              <a:rPr lang="en-CA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85DA8D-A8B9-4278-9C0E-10C68EA0DFD2}" type="slidenum">
              <a:rPr lang="en-CA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478230-E196-434F-92D8-2DCE40EEA20B}" type="slidenum">
              <a:rPr lang="en-CA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AEED68-75B8-4A23-8268-0D6665DB068D}" type="slidenum">
              <a:rPr lang="en-CA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6528A4-B870-45DE-A100-4B816DBFF64C}" type="slidenum">
              <a:rPr lang="en-CA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2D97-5613-4E26-8C47-FF2293D2C30F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2D97-5613-4E26-8C47-FF2293D2C30F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2D97-5613-4E26-8C47-FF2293D2C30F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2D97-5613-4E26-8C47-FF2293D2C30F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04C84F-CBDD-433B-83A4-5C1AAAE77236}" type="slidenum">
              <a:rPr lang="en-CA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2D97-5613-4E26-8C47-FF2293D2C30F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2D97-5613-4E26-8C47-FF2293D2C30F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0F8706-23D5-4C0E-BF63-A6705ECCB13F}" type="slidenum">
              <a:rPr lang="en-CA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0FD41D-E3F2-4CEF-B802-478682600503}" type="slidenum">
              <a:rPr lang="en-CA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1722B9-DF0F-48E5-86C9-7A3C38D17082}" type="slidenum">
              <a:rPr lang="en-CA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CB37E6-8CB5-4A74-9642-591AB326BCF6}" type="slidenum">
              <a:rPr lang="en-CA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DF068-8154-499C-A4C5-71E3D86C0968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2DFBD-86B6-4F3A-8685-B3C66721BF7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2CA53-3E95-4C29-8332-460B2160BD2B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74255-BBED-4B6C-BE62-19179B32101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2452E-5A36-463C-AAAF-9DDEA87F7032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986D4-267C-4300-9166-A70CD0448E8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8ED2F-DE93-4EE8-8B0D-8C303900A582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2363-6BC7-4C10-A78C-32F323C7310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5F07F-E181-45EA-B2FE-4088D93D720B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DBCC0-A0E2-450E-A51E-C3CA3A7E833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7CFFD-7D90-413D-AF23-C374F8816BE7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C18F0-D664-401D-8626-70D3661169A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391705-A483-456E-9204-D99700DE794E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FAA43-EFB3-43AF-8084-4BAA56B76E4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6A3E1-16D9-4D0B-BAB5-507AA4F33CCF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1EC62-1208-48C2-AB0E-C61CB4AEE9C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70313-EDB6-4BAD-831C-2DC5C186A3E0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02C27-7F03-4FF2-80F8-96B67A9FA50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2CD6D-1AF7-4F7D-B695-58D92A28B097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19184-1535-43D5-B2DF-E16C30BE506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E926F-4A14-4B12-88FD-5CF976B81D26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178BC-51FE-4C30-BB0B-2837E8A8396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51F57AE-AF4F-4DF3-B39E-5B2C71A3A0E2}" type="datetime1">
              <a:rPr lang="en-CA"/>
              <a:pPr/>
              <a:t>07/10/2015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8446C6C-7FCB-428C-87F7-B5354C336E5F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What you need to know about CBC and coagulation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ea typeface="+mn-ea"/>
              </a:rPr>
              <a:t>Dr. Khalid Alsaleh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err="1" smtClean="0">
                <a:ea typeface="+mn-ea"/>
              </a:rPr>
              <a:t>MRCP,FACP,FRCPC,MSc</a:t>
            </a:r>
            <a:endParaRPr lang="en-CA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Microcytic Anaemia</a:t>
            </a:r>
            <a:endParaRPr lang="en-US" smtClean="0"/>
          </a:p>
        </p:txBody>
      </p:sp>
      <p:sp>
        <p:nvSpPr>
          <p:cNvPr id="2765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The three most common causes for microcytic anaemia are:</a:t>
            </a:r>
            <a:endParaRPr lang="en-US" smtClean="0"/>
          </a:p>
          <a:p>
            <a:pPr lvl="1" eaLnBrk="1" hangingPunct="1"/>
            <a:r>
              <a:rPr lang="en-GB" smtClean="0"/>
              <a:t>Iron deficiency</a:t>
            </a:r>
            <a:endParaRPr lang="en-US" smtClean="0"/>
          </a:p>
          <a:p>
            <a:pPr lvl="1" eaLnBrk="1" hangingPunct="1"/>
            <a:r>
              <a:rPr lang="en-GB" smtClean="0"/>
              <a:t>Thalassaemia</a:t>
            </a:r>
            <a:endParaRPr lang="en-US" smtClean="0"/>
          </a:p>
          <a:p>
            <a:pPr lvl="1" eaLnBrk="1" hangingPunct="1"/>
            <a:r>
              <a:rPr lang="en-GB" smtClean="0"/>
              <a:t>Anaemia of Chronic disease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Normocytic anaemia</a:t>
            </a:r>
            <a:endParaRPr lang="en-US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The causes of normocytic anaemia include:</a:t>
            </a:r>
          </a:p>
          <a:p>
            <a:pPr lvl="1" eaLnBrk="1" hangingPunct="1"/>
            <a:r>
              <a:rPr lang="en-GB" smtClean="0"/>
              <a:t>Bleeding</a:t>
            </a:r>
          </a:p>
          <a:p>
            <a:pPr lvl="1" eaLnBrk="1" hangingPunct="1"/>
            <a:r>
              <a:rPr lang="en-GB" smtClean="0"/>
              <a:t>Early nutritional anaemia (iron, B12, folate deficiencies)</a:t>
            </a:r>
          </a:p>
          <a:p>
            <a:pPr lvl="1" eaLnBrk="1" hangingPunct="1"/>
            <a:r>
              <a:rPr lang="en-GB" smtClean="0"/>
              <a:t>Anaemia of renal insufficiency</a:t>
            </a:r>
          </a:p>
          <a:p>
            <a:pPr lvl="1" eaLnBrk="1" hangingPunct="1"/>
            <a:r>
              <a:rPr lang="en-GB" smtClean="0"/>
              <a:t>Anaemia of chronic disease/chronic inflammation</a:t>
            </a:r>
          </a:p>
          <a:p>
            <a:pPr lvl="1" eaLnBrk="1" hangingPunct="1"/>
            <a:r>
              <a:rPr lang="en-GB" smtClean="0"/>
              <a:t>Haemolysis</a:t>
            </a:r>
          </a:p>
          <a:p>
            <a:pPr lvl="1" eaLnBrk="1" hangingPunct="1"/>
            <a:r>
              <a:rPr lang="en-GB" smtClean="0"/>
              <a:t>Primary bone marrow disorder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Macrocytic anaemia</a:t>
            </a:r>
            <a:endParaRPr lang="en-US" smtClean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Common causes:</a:t>
            </a:r>
          </a:p>
          <a:p>
            <a:pPr lvl="1" eaLnBrk="1" hangingPunct="1"/>
            <a:r>
              <a:rPr lang="en-GB" smtClean="0"/>
              <a:t>Alcohol</a:t>
            </a:r>
          </a:p>
          <a:p>
            <a:pPr lvl="1" eaLnBrk="1" hangingPunct="1"/>
            <a:r>
              <a:rPr lang="en-GB" smtClean="0"/>
              <a:t>Liver disease</a:t>
            </a:r>
          </a:p>
          <a:p>
            <a:pPr lvl="1" eaLnBrk="1" hangingPunct="1"/>
            <a:r>
              <a:rPr lang="en-GB" smtClean="0"/>
              <a:t>B12 or folate deficiency</a:t>
            </a:r>
          </a:p>
          <a:p>
            <a:pPr lvl="1" eaLnBrk="1" hangingPunct="1"/>
            <a:r>
              <a:rPr lang="en-GB" smtClean="0"/>
              <a:t>Thyroid disease  </a:t>
            </a:r>
          </a:p>
          <a:p>
            <a:pPr lvl="1" eaLnBrk="1" hangingPunct="1"/>
            <a:r>
              <a:rPr lang="en-GB" smtClean="0"/>
              <a:t>Some drugs (especially hydroxyurea)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High haemoglobin</a:t>
            </a:r>
            <a:endParaRPr lang="en-US" smtClean="0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GB" dirty="0" smtClean="0">
                <a:sym typeface="Wingdings" charset="2"/>
              </a:rPr>
              <a:t></a:t>
            </a:r>
            <a:r>
              <a:rPr lang="en-GB" dirty="0" smtClean="0"/>
              <a:t> </a:t>
            </a:r>
            <a:r>
              <a:rPr lang="en-GB" dirty="0" err="1" smtClean="0"/>
              <a:t>Hb</a:t>
            </a:r>
            <a:r>
              <a:rPr lang="en-GB" dirty="0" smtClean="0"/>
              <a:t> often accompanied by </a:t>
            </a:r>
            <a:r>
              <a:rPr lang="en-GB" dirty="0" smtClean="0">
                <a:sym typeface="Wingdings" charset="2"/>
              </a:rPr>
              <a:t>PCV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endParaRPr lang="en-GB" dirty="0" smtClean="0"/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GB" dirty="0" smtClean="0"/>
              <a:t>Can reflect decreased plasma volume  (</a:t>
            </a:r>
            <a:r>
              <a:rPr lang="en-GB" dirty="0" err="1" smtClean="0"/>
              <a:t>eg</a:t>
            </a:r>
            <a:r>
              <a:rPr lang="en-GB" dirty="0" smtClean="0"/>
              <a:t>: dehydration, alcohol, cigarette smoking, diuretics) or 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GB" dirty="0" smtClean="0"/>
              <a:t>Increased red cell mass (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polycythaemia</a:t>
            </a:r>
            <a:r>
              <a:rPr lang="en-GB" dirty="0" smtClean="0"/>
              <a:t>)</a:t>
            </a:r>
          </a:p>
          <a:p>
            <a:pPr lvl="2"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GB" dirty="0" smtClean="0"/>
              <a:t> This can be primary or secondary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Neutrophils – Low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16013" y="1350963"/>
            <a:ext cx="7570787" cy="52466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Significant levels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	&lt; 0.5 x 10</a:t>
            </a:r>
            <a:r>
              <a:rPr lang="en-US" baseline="30000" dirty="0" smtClean="0">
                <a:ea typeface="+mn-ea"/>
              </a:rPr>
              <a:t>9</a:t>
            </a:r>
            <a:r>
              <a:rPr lang="en-US" dirty="0" smtClean="0">
                <a:ea typeface="+mn-ea"/>
              </a:rPr>
              <a:t>/L (high risk infection)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Most common causes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viral (overt or occult)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autoimmune/idiopathic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drugs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Red flags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person particularly unwell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severity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ea typeface="+mn-ea"/>
              </a:rPr>
              <a:t>lymphadenopathy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hepatosplenomegaly</a:t>
            </a:r>
            <a:endParaRPr lang="en-US" dirty="0" smtClean="0">
              <a:ea typeface="+mn-ea"/>
            </a:endParaRPr>
          </a:p>
        </p:txBody>
      </p:sp>
      <p:pic>
        <p:nvPicPr>
          <p:cNvPr id="35845" name="Picture 5" descr="http://t1.gstatic.com/images?q=tbn:ANd9GcQl3YumcWQaVm12kAWqiiQcfiUQHI3zQtqBZhmMWqaj_f-FK3rC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447925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Neutrophils – High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16013" y="1052513"/>
            <a:ext cx="7570787" cy="45259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Most common causes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infection/inflammation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Necrosis/malignancy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any stressor/heavy exercise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Drugs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CML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Red flags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person particularly unwell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Severity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presence of left shift or blast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Lymphocytes</a:t>
            </a:r>
            <a:endParaRPr lang="en-GB" smtClean="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100" smtClean="0"/>
              <a:t>Lymphocyte – Low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not usually clinically significant</a:t>
            </a:r>
          </a:p>
          <a:p>
            <a:pPr lvl="1"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100" smtClean="0"/>
              <a:t>Lymphocyte –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isolated elevated count not usually significant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100" smtClean="0"/>
              <a:t>Causes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acute infection (viral, bacterial)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smoking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hyposplenism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acute stress response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autoimmune thyroiditis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CLL</a:t>
            </a:r>
          </a:p>
        </p:txBody>
      </p:sp>
      <p:pic>
        <p:nvPicPr>
          <p:cNvPr id="39941" name="Picture 5" descr="http://upload.wikimedia.org/wikipedia/commons/thumb/1/17/Lymphocyte2.jpg/200px-Lymphocy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219154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Monocytes</a:t>
            </a:r>
            <a:endParaRPr lang="en-GB" smtClean="0"/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dirty="0" err="1" smtClean="0"/>
              <a:t>Monocytes</a:t>
            </a:r>
            <a:r>
              <a:rPr lang="en-US" dirty="0" smtClean="0"/>
              <a:t> – Low </a:t>
            </a:r>
          </a:p>
          <a:p>
            <a:pPr lvl="1" eaLnBrk="1" hangingPunct="1"/>
            <a:r>
              <a:rPr lang="en-US" dirty="0" smtClean="0"/>
              <a:t>not clinically significant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dirty="0" err="1" smtClean="0"/>
              <a:t>Monocytes</a:t>
            </a:r>
            <a:r>
              <a:rPr lang="en-US" dirty="0" smtClean="0"/>
              <a:t> – High</a:t>
            </a:r>
          </a:p>
          <a:p>
            <a:pPr lvl="1" eaLnBrk="1" hangingPunct="1"/>
            <a:r>
              <a:rPr lang="en-US" dirty="0" smtClean="0"/>
              <a:t>usually not significant</a:t>
            </a:r>
          </a:p>
          <a:p>
            <a:pPr lvl="1" eaLnBrk="1" hangingPunct="1"/>
            <a:r>
              <a:rPr lang="en-US" dirty="0" smtClean="0"/>
              <a:t>watch levels &gt; 1.5 x10</a:t>
            </a:r>
            <a:r>
              <a:rPr lang="en-US" baseline="30000" dirty="0" smtClean="0"/>
              <a:t>9</a:t>
            </a:r>
            <a:r>
              <a:rPr lang="en-US" dirty="0" smtClean="0"/>
              <a:t>/L more closely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928" y="0"/>
            <a:ext cx="2553072" cy="19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Eosinophils</a:t>
            </a:r>
            <a:endParaRPr lang="en-GB" smtClean="0"/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700" smtClean="0"/>
              <a:t>Eosinophils – Low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 real cause for concern</a:t>
            </a:r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700" smtClean="0"/>
              <a:t>Eosinophils – High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Most common causes: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allergy/atopy: asthma/hayfever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parasites (less common in developed countries)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Rarer causes: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Hodgkins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myeloproliferative disorders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Churg-Strauss syndrome</a:t>
            </a:r>
          </a:p>
        </p:txBody>
      </p:sp>
      <p:pic>
        <p:nvPicPr>
          <p:cNvPr id="44037" name="Picture 5" descr="http://t1.gstatic.com/images?q=tbn:ANd9GcT37YcM76Y6JAFntMlIGuWVeQZgo8Lb08NzvwMwm3O8wDtHnKFJ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975" y="0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Basophils</a:t>
            </a:r>
            <a:endParaRPr lang="en-GB" smtClean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dirty="0" err="1" smtClean="0"/>
              <a:t>Basophils</a:t>
            </a:r>
            <a:r>
              <a:rPr lang="en-US" dirty="0" smtClean="0"/>
              <a:t> – Low </a:t>
            </a:r>
          </a:p>
          <a:p>
            <a:pPr lvl="1" eaLnBrk="1" hangingPunct="1"/>
            <a:r>
              <a:rPr lang="en-US" dirty="0" smtClean="0"/>
              <a:t>difficult to demonstrate/no clinical significance.</a:t>
            </a:r>
          </a:p>
          <a:p>
            <a:pPr eaLnBrk="1" hangingPunct="1"/>
            <a:endParaRPr lang="en-US" dirty="0" smtClean="0"/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dirty="0" err="1" smtClean="0"/>
              <a:t>Basophils</a:t>
            </a:r>
            <a:r>
              <a:rPr lang="en-US" dirty="0" smtClean="0"/>
              <a:t> – High Associated with</a:t>
            </a:r>
          </a:p>
          <a:p>
            <a:pPr lvl="1" eaLnBrk="1" hangingPunct="1"/>
            <a:r>
              <a:rPr lang="en-US" dirty="0" err="1" smtClean="0"/>
              <a:t>myeloproliferative</a:t>
            </a:r>
            <a:r>
              <a:rPr lang="en-US" dirty="0" smtClean="0"/>
              <a:t> disorders</a:t>
            </a:r>
          </a:p>
          <a:p>
            <a:pPr lvl="1" eaLnBrk="1" hangingPunct="1"/>
            <a:r>
              <a:rPr lang="en-US" dirty="0" smtClean="0"/>
              <a:t>other rare causes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848" y="0"/>
            <a:ext cx="1930152" cy="184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>
              <a:buNone/>
            </a:pPr>
            <a:r>
              <a:rPr lang="en-CA" dirty="0" smtClean="0"/>
              <a:t>Slide credits to </a:t>
            </a:r>
            <a:r>
              <a:rPr lang="en-CA" smtClean="0"/>
              <a:t>many contributors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Platelets – Low 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6013" y="1052513"/>
            <a:ext cx="7570787" cy="45259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200" dirty="0" smtClean="0">
                <a:ea typeface="+mn-ea"/>
              </a:rPr>
              <a:t>Significant levels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dirty="0" smtClean="0">
                <a:ea typeface="+mn-ea"/>
              </a:rPr>
              <a:t>	&lt; 100 x10</a:t>
            </a:r>
            <a:r>
              <a:rPr lang="en-US" sz="2200" baseline="30000" dirty="0" smtClean="0">
                <a:ea typeface="+mn-ea"/>
              </a:rPr>
              <a:t>9</a:t>
            </a:r>
            <a:r>
              <a:rPr lang="en-US" sz="2200" dirty="0" smtClean="0">
                <a:ea typeface="+mn-ea"/>
              </a:rPr>
              <a:t>/L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200" dirty="0" smtClean="0">
                <a:ea typeface="+mn-ea"/>
              </a:rPr>
              <a:t>Most common causes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a typeface="+mn-ea"/>
              </a:rPr>
              <a:t>viral infection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a typeface="+mn-ea"/>
              </a:rPr>
              <a:t>idiopathic thrombocytopenic </a:t>
            </a:r>
            <a:r>
              <a:rPr lang="en-US" sz="2200" dirty="0" err="1" smtClean="0">
                <a:ea typeface="+mn-ea"/>
              </a:rPr>
              <a:t>purpura</a:t>
            </a:r>
            <a:endParaRPr lang="en-US" sz="2200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a typeface="+mn-ea"/>
              </a:rPr>
              <a:t>liver disease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a typeface="+mn-ea"/>
              </a:rPr>
              <a:t>drugs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err="1" smtClean="0">
                <a:ea typeface="+mn-ea"/>
              </a:rPr>
              <a:t>hypersplenism</a:t>
            </a:r>
            <a:r>
              <a:rPr lang="en-US" sz="2200" dirty="0" smtClean="0">
                <a:ea typeface="+mn-ea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a typeface="+mn-ea"/>
              </a:rPr>
              <a:t>autoimmune disease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a typeface="+mn-ea"/>
              </a:rPr>
              <a:t>Pregnancy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a typeface="+mn-ea"/>
              </a:rPr>
              <a:t>Artificial </a:t>
            </a:r>
            <a:r>
              <a:rPr lang="en-US" sz="2200" dirty="0" smtClean="0">
                <a:ea typeface="+mn-ea"/>
                <a:sym typeface="Wingdings" pitchFamily="2" charset="2"/>
              </a:rPr>
              <a:t> confirm on blood film</a:t>
            </a:r>
            <a:endParaRPr lang="en-US" sz="22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200" dirty="0" smtClean="0">
                <a:ea typeface="+mn-ea"/>
              </a:rPr>
              <a:t>Red flags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a typeface="+mn-ea"/>
              </a:rPr>
              <a:t>bruising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err="1" smtClean="0">
                <a:ea typeface="+mn-ea"/>
              </a:rPr>
              <a:t>petechiae</a:t>
            </a:r>
            <a:endParaRPr lang="en-US" sz="2200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a typeface="+mn-ea"/>
              </a:rPr>
              <a:t>signs of bleeding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Platelets – High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smtClean="0"/>
              <a:t>Significant levels</a:t>
            </a:r>
          </a:p>
          <a:p>
            <a:pPr eaLnBrk="1" hangingPunct="1">
              <a:buFontTx/>
              <a:buNone/>
            </a:pPr>
            <a:r>
              <a:rPr lang="en-US" smtClean="0"/>
              <a:t>	&gt; 500 x10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smtClean="0"/>
              <a:t>Most likely causes</a:t>
            </a:r>
          </a:p>
          <a:p>
            <a:pPr lvl="1" eaLnBrk="1" hangingPunct="1"/>
            <a:r>
              <a:rPr lang="en-US" smtClean="0"/>
              <a:t>reactive conditions eg infection, inflammation</a:t>
            </a:r>
          </a:p>
          <a:p>
            <a:pPr lvl="1" eaLnBrk="1" hangingPunct="1"/>
            <a:r>
              <a:rPr lang="en-US" smtClean="0"/>
              <a:t>pregnancy </a:t>
            </a:r>
          </a:p>
          <a:p>
            <a:pPr lvl="1" eaLnBrk="1" hangingPunct="1"/>
            <a:r>
              <a:rPr lang="en-US" smtClean="0"/>
              <a:t>iron deficiency </a:t>
            </a:r>
          </a:p>
          <a:p>
            <a:pPr lvl="1" eaLnBrk="1" hangingPunct="1"/>
            <a:r>
              <a:rPr lang="en-US" smtClean="0"/>
              <a:t>post splenectomy</a:t>
            </a:r>
          </a:p>
          <a:p>
            <a:pPr lvl="1" eaLnBrk="1" hangingPunct="1"/>
            <a:r>
              <a:rPr lang="en-US" smtClean="0"/>
              <a:t>essential thrombocythaemia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Coagulation Cascade</a:t>
            </a:r>
          </a:p>
        </p:txBody>
      </p:sp>
      <p:pic>
        <p:nvPicPr>
          <p:cNvPr id="52227" name="Content Placeholder 3" descr="Coagulation Cascade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68304" r="-68304"/>
          <a:stretch>
            <a:fillRect/>
          </a:stretch>
        </p:blipFill>
        <p:spPr>
          <a:xfrm>
            <a:off x="-512763" y="990600"/>
            <a:ext cx="10113963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http://www.hopkinsmedicine.org/hematology/Coagulation.swf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3255" name="ShockwaveFlash1" r:id="rId2" imgW="8352381" imgH="5473295"/>
        </mc:Choice>
        <mc:Fallback>
          <p:control name="ShockwaveFlash1" r:id="rId2" imgW="8352381" imgH="547329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260350"/>
                  <a:ext cx="8351837" cy="5473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b="1" dirty="0" smtClean="0"/>
              <a:t>Prolonged PT is seen in 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                Vitamin K deficiency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               Warfarin therapy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               Liver disease</a:t>
            </a:r>
          </a:p>
          <a:p>
            <a:pPr eaLnBrk="1" hangingPunct="1">
              <a:buFont typeface="Arial" charset="0"/>
              <a:buNone/>
            </a:pPr>
            <a:r>
              <a:rPr lang="en-US" sz="2000" b="1" dirty="0" smtClean="0"/>
              <a:t>Prolonged PTT is seen in 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              von </a:t>
            </a:r>
            <a:r>
              <a:rPr lang="en-US" sz="2000" dirty="0" err="1" smtClean="0"/>
              <a:t>Willbrand</a:t>
            </a:r>
            <a:r>
              <a:rPr lang="en-US" sz="2000" dirty="0" smtClean="0"/>
              <a:t>,</a:t>
            </a:r>
          </a:p>
          <a:p>
            <a:pPr eaLnBrk="1" hangingPunct="1">
              <a:buFont typeface="Arial" charset="0"/>
              <a:buNone/>
            </a:pPr>
            <a:r>
              <a:rPr lang="en-US" sz="2000" b="1" dirty="0" smtClean="0"/>
              <a:t>              hemophilia 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              Heparin therapy  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              </a:t>
            </a:r>
            <a:r>
              <a:rPr lang="en-US" sz="2000" dirty="0" err="1" smtClean="0"/>
              <a:t>Antiphospholipid</a:t>
            </a:r>
            <a:r>
              <a:rPr lang="en-US" sz="2000" dirty="0" smtClean="0"/>
              <a:t> syndrome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Prolonged PT and PTT is seen in deficiencies of the final common pathway factors such as factor V, </a:t>
            </a:r>
            <a:r>
              <a:rPr lang="en-US" sz="2000" dirty="0" err="1" smtClean="0"/>
              <a:t>prothrombin</a:t>
            </a:r>
            <a:r>
              <a:rPr lang="en-US" sz="2000" dirty="0" smtClean="0"/>
              <a:t>, fibrinogen, or factor X. Liver disease, DIC.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pic>
        <p:nvPicPr>
          <p:cNvPr id="71683" name="Picture 3" descr="C:\Users\Khalid\Pictures\2011-05-14\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223" y="1600200"/>
            <a:ext cx="60595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CBC is one of the commonest investigation we use and you need to understand it.</a:t>
            </a:r>
          </a:p>
          <a:p>
            <a:pPr eaLnBrk="1" hangingPunct="1"/>
            <a:r>
              <a:rPr lang="en-CA" smtClean="0"/>
              <a:t>Many items listed , some of them tell the same information in different way.</a:t>
            </a:r>
          </a:p>
          <a:p>
            <a:pPr eaLnBrk="1" hangingPunct="1"/>
            <a:r>
              <a:rPr lang="en-CA" smtClean="0"/>
              <a:t>Most of the CBC now done in automated way</a:t>
            </a:r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ell_develop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500562" cy="504825"/>
          </a:xfrm>
        </p:spPr>
        <p:txBody>
          <a:bodyPr/>
          <a:lstStyle/>
          <a:p>
            <a:pPr eaLnBrk="1" hangingPunct="1"/>
            <a:r>
              <a:rPr lang="en-GB" sz="1600" smtClean="0"/>
              <a:t>Haematopoiesis (Cell development)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WBC and diff</a:t>
            </a:r>
          </a:p>
          <a:p>
            <a:pPr eaLnBrk="1" hangingPunct="1"/>
            <a:r>
              <a:rPr lang="en-US" smtClean="0"/>
              <a:t>RBC           </a:t>
            </a:r>
          </a:p>
          <a:p>
            <a:pPr eaLnBrk="1" hangingPunct="1"/>
            <a:r>
              <a:rPr lang="en-US" smtClean="0"/>
              <a:t>HB</a:t>
            </a:r>
          </a:p>
          <a:p>
            <a:pPr eaLnBrk="1" hangingPunct="1"/>
            <a:r>
              <a:rPr lang="en-US" smtClean="0"/>
              <a:t>Htc</a:t>
            </a:r>
          </a:p>
          <a:p>
            <a:pPr eaLnBrk="1" hangingPunct="1"/>
            <a:r>
              <a:rPr lang="en-US" smtClean="0"/>
              <a:t>MCV</a:t>
            </a:r>
          </a:p>
          <a:p>
            <a:pPr eaLnBrk="1" hangingPunct="1"/>
            <a:r>
              <a:rPr lang="en-US" smtClean="0"/>
              <a:t>MCH</a:t>
            </a:r>
          </a:p>
          <a:p>
            <a:pPr eaLnBrk="1" hangingPunct="1"/>
            <a:r>
              <a:rPr lang="en-US" smtClean="0"/>
              <a:t>MCHC</a:t>
            </a:r>
          </a:p>
          <a:p>
            <a:pPr eaLnBrk="1" hangingPunct="1"/>
            <a:r>
              <a:rPr lang="en-US" smtClean="0"/>
              <a:t>Plat and MPV</a:t>
            </a:r>
          </a:p>
        </p:txBody>
      </p:sp>
      <p:sp>
        <p:nvSpPr>
          <p:cNvPr id="2048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ESR</a:t>
            </a:r>
          </a:p>
          <a:p>
            <a:pPr eaLnBrk="1" hangingPunct="1"/>
            <a:r>
              <a:rPr lang="en-US" dirty="0" smtClean="0"/>
              <a:t>Blood film</a:t>
            </a:r>
          </a:p>
          <a:p>
            <a:pPr eaLnBrk="1" hangingPunct="1"/>
            <a:r>
              <a:rPr lang="en-US" dirty="0" smtClean="0"/>
              <a:t>RDW</a:t>
            </a:r>
          </a:p>
          <a:p>
            <a:pPr eaLnBrk="1" hangingPunct="1"/>
            <a:r>
              <a:rPr lang="en-US" dirty="0" err="1" smtClean="0"/>
              <a:t>Retics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formula for interest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MCV = </a:t>
            </a:r>
            <a:r>
              <a:rPr lang="en-CA" sz="2800" dirty="0" err="1" smtClean="0"/>
              <a:t>Hct</a:t>
            </a:r>
            <a:r>
              <a:rPr lang="en-CA" sz="2800" dirty="0" smtClean="0"/>
              <a:t> (L/L) 1,000/red cell count (10^12/L) </a:t>
            </a:r>
          </a:p>
          <a:p>
            <a:endParaRPr lang="en-CA" sz="2800" dirty="0" smtClean="0"/>
          </a:p>
          <a:p>
            <a:r>
              <a:rPr lang="en-CA" sz="2800" dirty="0" smtClean="0"/>
              <a:t>MCH = </a:t>
            </a:r>
            <a:r>
              <a:rPr lang="en-CA" sz="2800" dirty="0" err="1" smtClean="0"/>
              <a:t>hemoglobin</a:t>
            </a:r>
            <a:r>
              <a:rPr lang="en-CA" sz="2800" dirty="0" smtClean="0"/>
              <a:t> (g/L)/red cell count (10^12/L)</a:t>
            </a:r>
          </a:p>
          <a:p>
            <a:endParaRPr lang="en-CA" sz="2800" dirty="0" smtClean="0"/>
          </a:p>
          <a:p>
            <a:r>
              <a:rPr lang="en-CA" sz="2800" dirty="0" smtClean="0"/>
              <a:t>MCHC =</a:t>
            </a:r>
            <a:r>
              <a:rPr lang="en-CA" sz="2800" dirty="0" err="1" smtClean="0"/>
              <a:t>hemoglobin</a:t>
            </a:r>
            <a:r>
              <a:rPr lang="en-CA" sz="2800" dirty="0" smtClean="0"/>
              <a:t> (g/dl)/</a:t>
            </a:r>
            <a:r>
              <a:rPr lang="en-CA" sz="2800" dirty="0" err="1" smtClean="0"/>
              <a:t>Hct</a:t>
            </a:r>
            <a:r>
              <a:rPr lang="en-CA" sz="2800" dirty="0" smtClean="0"/>
              <a:t> (L/L)</a:t>
            </a:r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24862" cy="922338"/>
          </a:xfrm>
        </p:spPr>
        <p:txBody>
          <a:bodyPr/>
          <a:lstStyle/>
          <a:p>
            <a:pPr eaLnBrk="1" hangingPunct="1"/>
            <a:r>
              <a:rPr lang="en-GB" sz="3700" dirty="0" smtClean="0"/>
              <a:t>Interpret results in clinical context</a:t>
            </a:r>
            <a:endParaRPr lang="en-US" sz="3700" dirty="0" smtClean="0"/>
          </a:p>
        </p:txBody>
      </p:sp>
      <p:sp>
        <p:nvSpPr>
          <p:cNvPr id="2150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All haematology results need to be interpreted in the context of a thorough history and physical examination, as well as previous results.  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History and clinical examination</a:t>
            </a:r>
            <a:endParaRPr lang="en-US" smtClean="0"/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3000" smtClean="0"/>
              <a:t>Important features of history and clinical examination: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pallor, jaundice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fever, lymphadenopathy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bleeding/bruising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hepatomegaly, splenomegaly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frequency and severity of infections, mouth ulcers, recent viral illness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exposure to drugs and toxins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fatigue/weight loss</a:t>
            </a: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Low haemoglobin</a:t>
            </a:r>
            <a:endParaRPr lang="en-US" smtClean="0"/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Useful to use MCV to classify the anaemia</a:t>
            </a:r>
          </a:p>
          <a:p>
            <a:pPr lvl="1" eaLnBrk="1" hangingPunct="1"/>
            <a:r>
              <a:rPr lang="en-GB" smtClean="0"/>
              <a:t>Microcytic, MCV &lt; 80 fl</a:t>
            </a:r>
          </a:p>
          <a:p>
            <a:pPr lvl="1" eaLnBrk="1" hangingPunct="1"/>
            <a:r>
              <a:rPr lang="en-GB" smtClean="0"/>
              <a:t>Normocytic, MCV 80 – 100 fl</a:t>
            </a:r>
          </a:p>
          <a:p>
            <a:pPr lvl="1" eaLnBrk="1" hangingPunct="1"/>
            <a:r>
              <a:rPr lang="en-GB" smtClean="0"/>
              <a:t>Macrocytic, MCV &gt; 100 fl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579</Words>
  <Application>Microsoft Office PowerPoint</Application>
  <PresentationFormat>On-screen Show (4:3)</PresentationFormat>
  <Paragraphs>201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What you need to know about CBC and coagulation profile</vt:lpstr>
      <vt:lpstr>PowerPoint Presentation</vt:lpstr>
      <vt:lpstr>PowerPoint Presentation</vt:lpstr>
      <vt:lpstr>Haematopoiesis (Cell development)</vt:lpstr>
      <vt:lpstr>PowerPoint Presentation</vt:lpstr>
      <vt:lpstr>Some formula for interest</vt:lpstr>
      <vt:lpstr>Interpret results in clinical context</vt:lpstr>
      <vt:lpstr>History and clinical examination</vt:lpstr>
      <vt:lpstr>Low haemoglobin</vt:lpstr>
      <vt:lpstr>Microcytic Anaemia</vt:lpstr>
      <vt:lpstr>Normocytic anaemia</vt:lpstr>
      <vt:lpstr>Macrocytic anaemia</vt:lpstr>
      <vt:lpstr>High haemoglobin</vt:lpstr>
      <vt:lpstr>Neutrophils – Low</vt:lpstr>
      <vt:lpstr>Neutrophils – High</vt:lpstr>
      <vt:lpstr>Lymphocytes</vt:lpstr>
      <vt:lpstr>Monocytes</vt:lpstr>
      <vt:lpstr>Eosinophils</vt:lpstr>
      <vt:lpstr>Basophils</vt:lpstr>
      <vt:lpstr>Platelets – Low </vt:lpstr>
      <vt:lpstr>Platelets – High</vt:lpstr>
      <vt:lpstr>Coagulation Cascade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 about CBC</dc:title>
  <dc:creator>Khalid</dc:creator>
  <cp:lastModifiedBy>3422</cp:lastModifiedBy>
  <cp:revision>33</cp:revision>
  <dcterms:created xsi:type="dcterms:W3CDTF">2011-10-11T05:58:50Z</dcterms:created>
  <dcterms:modified xsi:type="dcterms:W3CDTF">2015-10-07T11:40:55Z</dcterms:modified>
</cp:coreProperties>
</file>