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79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6" r:id="rId9"/>
    <p:sldId id="267" r:id="rId10"/>
    <p:sldId id="269" r:id="rId11"/>
    <p:sldId id="265" r:id="rId12"/>
    <p:sldId id="271" r:id="rId13"/>
    <p:sldId id="272" r:id="rId14"/>
    <p:sldId id="278" r:id="rId15"/>
    <p:sldId id="279" r:id="rId16"/>
    <p:sldId id="273" r:id="rId17"/>
    <p:sldId id="274" r:id="rId18"/>
    <p:sldId id="277" r:id="rId19"/>
    <p:sldId id="275" r:id="rId20"/>
    <p:sldId id="276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7" autoAdjust="0"/>
  </p:normalViewPr>
  <p:slideViewPr>
    <p:cSldViewPr snapToGrid="0" snapToObjects="1">
      <p:cViewPr>
        <p:scale>
          <a:sx n="99" d="100"/>
          <a:sy n="99" d="100"/>
        </p:scale>
        <p:origin x="-137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5F12E-41AC-1D4A-A739-839E9FF068D1}" type="datetimeFigureOut">
              <a:rPr lang="en-US" smtClean="0"/>
              <a:t>8/27/15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14135-C814-BD40-A749-FBF5D5119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03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Na 130</a:t>
            </a:r>
            <a:r>
              <a:rPr lang="en-US" b="1" baseline="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Cl</a:t>
            </a:r>
            <a:r>
              <a:rPr lang="en-US" b="1" dirty="0" smtClean="0">
                <a:solidFill>
                  <a:srgbClr val="FF0000"/>
                </a:solidFill>
              </a:rPr>
              <a:t> 105 , AG 19 , Delta</a:t>
            </a:r>
            <a:r>
              <a:rPr lang="en-US" b="1" baseline="0" dirty="0" smtClean="0">
                <a:solidFill>
                  <a:srgbClr val="FF0000"/>
                </a:solidFill>
              </a:rPr>
              <a:t> AG 19, Delta HCo3 19, delta gap 0, </a:t>
            </a:r>
            <a:r>
              <a:rPr lang="en-US" b="1" dirty="0" smtClean="0">
                <a:solidFill>
                  <a:srgbClr val="FF0000"/>
                </a:solidFill>
              </a:rPr>
              <a:t>  K 7 , Glucose 44, plasma ketones positive , </a:t>
            </a:r>
            <a:r>
              <a:rPr lang="en-US" b="1" dirty="0" err="1" smtClean="0">
                <a:solidFill>
                  <a:srgbClr val="FF0000"/>
                </a:solidFill>
              </a:rPr>
              <a:t>Dx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  <a:r>
              <a:rPr lang="en-US" b="1" baseline="0" dirty="0" smtClean="0">
                <a:solidFill>
                  <a:srgbClr val="FF0000"/>
                </a:solidFill>
              </a:rPr>
              <a:t> DKA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01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Compensated</a:t>
            </a:r>
            <a:r>
              <a:rPr lang="en-US" baseline="0" dirty="0" smtClean="0"/>
              <a:t> Met acidosis, AG 13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41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Acute </a:t>
            </a:r>
            <a:r>
              <a:rPr lang="en-US" dirty="0" err="1" smtClean="0"/>
              <a:t>resp</a:t>
            </a:r>
            <a:r>
              <a:rPr lang="en-US" dirty="0" smtClean="0"/>
              <a:t> acidosis,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15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Compensated</a:t>
            </a:r>
            <a:r>
              <a:rPr lang="en-US" baseline="0" dirty="0" smtClean="0"/>
              <a:t> chronic </a:t>
            </a:r>
            <a:r>
              <a:rPr lang="en-US" baseline="0" dirty="0" err="1" smtClean="0"/>
              <a:t>resp</a:t>
            </a:r>
            <a:r>
              <a:rPr lang="en-US" baseline="0" dirty="0" smtClean="0"/>
              <a:t> acidosis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2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 10 , compensated</a:t>
            </a:r>
            <a:r>
              <a:rPr lang="en-US" baseline="0" dirty="0" smtClean="0"/>
              <a:t> metabolic alkalosis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20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1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7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6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9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8/27/15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3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8/27/15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9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8/27/15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8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8/27/15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9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8/27/15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1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8/27/15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1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8/27/15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01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80" r:id="rId1"/>
    <p:sldLayoutId id="2147484781" r:id="rId2"/>
    <p:sldLayoutId id="2147484782" r:id="rId3"/>
    <p:sldLayoutId id="2147484783" r:id="rId4"/>
    <p:sldLayoutId id="2147484784" r:id="rId5"/>
    <p:sldLayoutId id="2147484785" r:id="rId6"/>
    <p:sldLayoutId id="2147484786" r:id="rId7"/>
    <p:sldLayoutId id="2147484787" r:id="rId8"/>
    <p:sldLayoutId id="2147484788" r:id="rId9"/>
    <p:sldLayoutId id="2147484789" r:id="rId10"/>
    <p:sldLayoutId id="2147484790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Introduction to Acid </a:t>
            </a:r>
            <a:r>
              <a:rPr lang="en-US" dirty="0">
                <a:solidFill>
                  <a:srgbClr val="FFFF00"/>
                </a:solidFill>
              </a:rPr>
              <a:t>B</a:t>
            </a:r>
            <a:r>
              <a:rPr lang="en-US" dirty="0" smtClean="0">
                <a:solidFill>
                  <a:srgbClr val="FFFF00"/>
                </a:solidFill>
              </a:rPr>
              <a:t>ase </a:t>
            </a:r>
            <a:r>
              <a:rPr lang="en-US" dirty="0">
                <a:solidFill>
                  <a:srgbClr val="FFFF00"/>
                </a:solidFill>
              </a:rPr>
              <a:t>D</a:t>
            </a:r>
            <a:r>
              <a:rPr lang="en-US" dirty="0" smtClean="0">
                <a:solidFill>
                  <a:srgbClr val="FFFF00"/>
                </a:solidFill>
              </a:rPr>
              <a:t>isturbances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Dr. Riyadh Al </a:t>
            </a:r>
            <a:r>
              <a:rPr lang="en-US" sz="2400" dirty="0" err="1" smtClean="0">
                <a:solidFill>
                  <a:srgbClr val="0000FF"/>
                </a:solidFill>
              </a:rPr>
              <a:t>Sehli</a:t>
            </a:r>
            <a:r>
              <a:rPr lang="en-US" sz="2400" dirty="0" smtClean="0">
                <a:solidFill>
                  <a:srgbClr val="0000FF"/>
                </a:solidFill>
              </a:rPr>
              <a:t> ,MBBS, FRCPC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Transplant Nephrologist 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27 August,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82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Renal mechanisms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Increase of HCO3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Absorption</a:t>
            </a:r>
          </a:p>
          <a:p>
            <a:r>
              <a:rPr lang="en-US" dirty="0" smtClean="0"/>
              <a:t>Generation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 acid secretion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NH3 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03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Response to Acid load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10 </a:t>
            </a:r>
            <a:r>
              <a:rPr lang="en-US" dirty="0" err="1" smtClean="0"/>
              <a:t>mmol</a:t>
            </a:r>
            <a:r>
              <a:rPr lang="en-US" dirty="0" smtClean="0"/>
              <a:t>/l of Acid is added to the blood</a:t>
            </a:r>
          </a:p>
          <a:p>
            <a:r>
              <a:rPr lang="en-US" dirty="0" smtClean="0"/>
              <a:t>pH = 6.1 + log ( </a:t>
            </a:r>
            <a:r>
              <a:rPr lang="en-US" dirty="0" err="1" smtClean="0"/>
              <a:t>Bicarb</a:t>
            </a:r>
            <a:r>
              <a:rPr lang="en-US" dirty="0" smtClean="0"/>
              <a:t>/carbonic acid)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pH = 6.1 + log (26-10)/(1.3+10)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= 6.1 + 0.15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00FF"/>
                </a:solidFill>
              </a:rPr>
              <a:t>pH = 6.25  </a:t>
            </a:r>
            <a:r>
              <a:rPr lang="en-US" dirty="0" smtClean="0"/>
              <a:t>(if no protective mechanism exists)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67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can go wrong ?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Impaired respiratory response</a:t>
            </a:r>
          </a:p>
          <a:p>
            <a:r>
              <a:rPr lang="en-US" dirty="0" smtClean="0"/>
              <a:t>Impaired renal response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371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Acid base interpretation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Major tools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pH</a:t>
            </a:r>
          </a:p>
          <a:p>
            <a:r>
              <a:rPr lang="en-US" dirty="0" smtClean="0"/>
              <a:t>[H]</a:t>
            </a:r>
          </a:p>
          <a:p>
            <a:r>
              <a:rPr lang="en-US" dirty="0" smtClean="0"/>
              <a:t>[HCO3] </a:t>
            </a:r>
          </a:p>
          <a:p>
            <a:r>
              <a:rPr lang="en-US" dirty="0" smtClean="0"/>
              <a:t>PCO2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Clinical data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Supplementary tools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smtClean="0">
                <a:solidFill>
                  <a:srgbClr val="3366FF"/>
                </a:solidFill>
              </a:rPr>
              <a:t>The GAPs !</a:t>
            </a:r>
          </a:p>
          <a:p>
            <a:r>
              <a:rPr lang="en-US" b="1" u="sng" dirty="0" smtClean="0"/>
              <a:t>Anion Gap</a:t>
            </a:r>
          </a:p>
          <a:p>
            <a:r>
              <a:rPr lang="en-US" dirty="0" smtClean="0"/>
              <a:t>Delta Gap </a:t>
            </a:r>
          </a:p>
          <a:p>
            <a:r>
              <a:rPr lang="en-US" dirty="0" smtClean="0"/>
              <a:t>Plasma </a:t>
            </a:r>
            <a:r>
              <a:rPr lang="en-US" dirty="0" err="1"/>
              <a:t>o</a:t>
            </a:r>
            <a:r>
              <a:rPr lang="en-US" dirty="0" err="1" smtClean="0"/>
              <a:t>smolar</a:t>
            </a:r>
            <a:r>
              <a:rPr lang="en-US" dirty="0" smtClean="0"/>
              <a:t> Gap</a:t>
            </a:r>
          </a:p>
          <a:p>
            <a:r>
              <a:rPr lang="en-US" dirty="0" smtClean="0"/>
              <a:t>Urine anion Gap</a:t>
            </a:r>
          </a:p>
          <a:p>
            <a:r>
              <a:rPr lang="en-US" dirty="0" smtClean="0"/>
              <a:t>Urine </a:t>
            </a:r>
            <a:r>
              <a:rPr lang="en-US" dirty="0" err="1" smtClean="0"/>
              <a:t>osmolar</a:t>
            </a:r>
            <a:r>
              <a:rPr lang="en-US" dirty="0" smtClean="0"/>
              <a:t> Gap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42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Anion Gap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2800" b="1" dirty="0" smtClean="0"/>
              <a:t>AG= Unmeasured anions - Unmeasured </a:t>
            </a:r>
            <a:r>
              <a:rPr lang="en-US" sz="2800" b="1" dirty="0" err="1" smtClean="0"/>
              <a:t>cations</a:t>
            </a:r>
            <a:endParaRPr lang="en-US" sz="2800" b="1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 AG= measured </a:t>
            </a:r>
            <a:r>
              <a:rPr lang="en-US" dirty="0" err="1" smtClean="0">
                <a:solidFill>
                  <a:srgbClr val="3366FF"/>
                </a:solidFill>
              </a:rPr>
              <a:t>Cations</a:t>
            </a:r>
            <a:r>
              <a:rPr lang="en-US" dirty="0" smtClean="0">
                <a:solidFill>
                  <a:srgbClr val="3366FF"/>
                </a:solidFill>
              </a:rPr>
              <a:t> – measured anions </a:t>
            </a:r>
          </a:p>
          <a:p>
            <a:r>
              <a:rPr lang="en-US" dirty="0" smtClean="0"/>
              <a:t>AG = Na - ( </a:t>
            </a:r>
            <a:r>
              <a:rPr lang="en-US" dirty="0" err="1" smtClean="0"/>
              <a:t>Cl</a:t>
            </a:r>
            <a:r>
              <a:rPr lang="en-US" dirty="0" smtClean="0"/>
              <a:t> + HCO3 )</a:t>
            </a:r>
          </a:p>
          <a:p>
            <a:r>
              <a:rPr lang="en-US" dirty="0"/>
              <a:t>Elevated Gap indicates excess acids in the blood = metabolic </a:t>
            </a:r>
            <a:r>
              <a:rPr lang="en-US" dirty="0" smtClean="0"/>
              <a:t>acidosis</a:t>
            </a:r>
          </a:p>
          <a:p>
            <a:r>
              <a:rPr lang="en-US" dirty="0" smtClean="0"/>
              <a:t>Watch out for </a:t>
            </a:r>
            <a:r>
              <a:rPr lang="en-US" dirty="0" err="1" smtClean="0"/>
              <a:t>hypoalbuminemia</a:t>
            </a:r>
            <a:r>
              <a:rPr lang="en-US" dirty="0" smtClean="0"/>
              <a:t>! </a:t>
            </a:r>
          </a:p>
          <a:p>
            <a:r>
              <a:rPr lang="en-US" dirty="0" smtClean="0"/>
              <a:t>For each 10 point drop in albumin, add 2.5 to the calculated AG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884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Delta Gap mystery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b="1" dirty="0" err="1" smtClean="0"/>
              <a:t>metabloic</a:t>
            </a:r>
            <a:r>
              <a:rPr lang="en-US" b="1" dirty="0" smtClean="0"/>
              <a:t> acidosis</a:t>
            </a:r>
            <a:r>
              <a:rPr lang="en-US" dirty="0" smtClean="0"/>
              <a:t>, the drop in HCO3 should match the elevation in AG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>
                <a:solidFill>
                  <a:srgbClr val="3366FF"/>
                </a:solidFill>
              </a:rPr>
              <a:t> Delta gap= ΔAG/ΔHCO3 = 1</a:t>
            </a:r>
          </a:p>
          <a:p>
            <a:r>
              <a:rPr lang="en-US" dirty="0" smtClean="0">
                <a:solidFill>
                  <a:srgbClr val="953735"/>
                </a:solidFill>
              </a:rPr>
              <a:t>Delta gap &lt; 1 </a:t>
            </a:r>
            <a:r>
              <a:rPr lang="en-US" dirty="0" smtClean="0"/>
              <a:t>= the drop in HCO3 is more than expected= 2 metabolic </a:t>
            </a:r>
            <a:r>
              <a:rPr lang="en-US" dirty="0" smtClean="0">
                <a:solidFill>
                  <a:srgbClr val="3366FF"/>
                </a:solidFill>
              </a:rPr>
              <a:t>acidotic </a:t>
            </a:r>
            <a:r>
              <a:rPr lang="en-US" dirty="0" smtClean="0"/>
              <a:t>processes !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Delta gap &gt; 1 </a:t>
            </a:r>
            <a:r>
              <a:rPr lang="en-US" dirty="0" smtClean="0"/>
              <a:t>= the drop in HCO3 is less than expected= additional metabolic </a:t>
            </a:r>
            <a:r>
              <a:rPr lang="en-US" dirty="0" err="1" smtClean="0">
                <a:solidFill>
                  <a:srgbClr val="3366FF"/>
                </a:solidFill>
              </a:rPr>
              <a:t>alkalotic</a:t>
            </a:r>
            <a:r>
              <a:rPr lang="en-US" dirty="0" smtClean="0"/>
              <a:t> process is present !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397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Compensatory mechanisms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533862"/>
              </p:ext>
            </p:extLst>
          </p:nvPr>
        </p:nvGraphicFramePr>
        <p:xfrm>
          <a:off x="962190" y="1908062"/>
          <a:ext cx="6966244" cy="29779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741561"/>
                <a:gridCol w="1741561"/>
                <a:gridCol w="1741561"/>
                <a:gridCol w="1741561"/>
              </a:tblGrid>
              <a:tr h="4675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Acid base defect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Primary defect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        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pH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Compensation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</a:tr>
              <a:tr h="467580">
                <a:tc>
                  <a:txBody>
                    <a:bodyPr/>
                    <a:lstStyle/>
                    <a:p>
                      <a:r>
                        <a:rPr lang="en-US" dirty="0" smtClean="0"/>
                        <a:t>Met acidosis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</a:t>
                      </a:r>
                      <a:r>
                        <a:rPr lang="en-US" dirty="0" err="1" smtClean="0"/>
                        <a:t>Bicarb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PCO2</a:t>
                      </a:r>
                      <a:endParaRPr lang="en-US" b="0" dirty="0"/>
                    </a:p>
                  </a:txBody>
                  <a:tcPr/>
                </a:tc>
              </a:tr>
              <a:tr h="467580">
                <a:tc>
                  <a:txBody>
                    <a:bodyPr/>
                    <a:lstStyle/>
                    <a:p>
                      <a:r>
                        <a:rPr lang="en-US" dirty="0" smtClean="0"/>
                        <a:t>Met alkalosis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</a:t>
                      </a:r>
                      <a:r>
                        <a:rPr lang="en-US" dirty="0" err="1" smtClean="0"/>
                        <a:t>Bicarb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PCO2</a:t>
                      </a:r>
                      <a:endParaRPr lang="en-US" dirty="0"/>
                    </a:p>
                  </a:txBody>
                  <a:tcPr/>
                </a:tc>
              </a:tr>
              <a:tr h="467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675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Resp</a:t>
                      </a:r>
                      <a:r>
                        <a:rPr lang="en-US" dirty="0" smtClean="0"/>
                        <a:t> alkalosis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PCO2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</a:t>
                      </a:r>
                      <a:r>
                        <a:rPr lang="en-US" dirty="0" err="1" smtClean="0"/>
                        <a:t>Bicarb</a:t>
                      </a:r>
                      <a:endParaRPr lang="en-US" dirty="0"/>
                    </a:p>
                  </a:txBody>
                  <a:tcPr/>
                </a:tc>
              </a:tr>
              <a:tr h="467580">
                <a:tc>
                  <a:txBody>
                    <a:bodyPr/>
                    <a:lstStyle/>
                    <a:p>
                      <a:r>
                        <a:rPr lang="en-US" dirty="0" smtClean="0"/>
                        <a:t>Respiratory acidosis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PCO2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</a:t>
                      </a:r>
                      <a:r>
                        <a:rPr lang="en-US" dirty="0" err="1" smtClean="0"/>
                        <a:t>Bicarb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795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Normal Values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pH= 7.4</a:t>
            </a:r>
          </a:p>
          <a:p>
            <a:r>
              <a:rPr lang="en-US" dirty="0" smtClean="0"/>
              <a:t>[H] = 40 </a:t>
            </a:r>
            <a:r>
              <a:rPr lang="en-US" dirty="0" err="1" smtClean="0"/>
              <a:t>nmol</a:t>
            </a:r>
            <a:r>
              <a:rPr lang="en-US" dirty="0" smtClean="0"/>
              <a:t>/l</a:t>
            </a:r>
          </a:p>
          <a:p>
            <a:r>
              <a:rPr lang="en-US" dirty="0" smtClean="0"/>
              <a:t>[HCO3] = 24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</a:p>
          <a:p>
            <a:r>
              <a:rPr lang="en-US" dirty="0" smtClean="0"/>
              <a:t>PCO2 = 40 mmHg</a:t>
            </a:r>
          </a:p>
          <a:p>
            <a:r>
              <a:rPr lang="en-US" dirty="0" smtClean="0"/>
              <a:t>Anion Gap = 12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Albumin = 40 g/l</a:t>
            </a:r>
          </a:p>
          <a:p>
            <a:r>
              <a:rPr lang="en-US" dirty="0" smtClean="0"/>
              <a:t>Delta Gap = </a:t>
            </a:r>
            <a:r>
              <a:rPr lang="en-US" dirty="0"/>
              <a:t>1</a:t>
            </a:r>
            <a:endParaRPr lang="en-US" dirty="0" smtClean="0"/>
          </a:p>
          <a:p>
            <a:r>
              <a:rPr lang="en-US" dirty="0" err="1" smtClean="0"/>
              <a:t>Osmolar</a:t>
            </a:r>
            <a:r>
              <a:rPr lang="en-US" dirty="0" smtClean="0"/>
              <a:t> Gap &lt; 10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49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622043"/>
              </p:ext>
            </p:extLst>
          </p:nvPr>
        </p:nvGraphicFramePr>
        <p:xfrm>
          <a:off x="590142" y="513108"/>
          <a:ext cx="8045859" cy="529887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681953"/>
                <a:gridCol w="2681953"/>
                <a:gridCol w="2681953"/>
              </a:tblGrid>
              <a:tr h="419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Acid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base disorder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Primary defect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Compensation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</a:tr>
              <a:tr h="7115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 acidosis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</a:t>
                      </a:r>
                      <a:r>
                        <a:rPr lang="en-US" dirty="0" smtClean="0"/>
                        <a:t>HCO3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 drop in PCO2 for each 1 </a:t>
                      </a:r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decrease in  HCO3 </a:t>
                      </a:r>
                      <a:endParaRPr lang="en-US" dirty="0"/>
                    </a:p>
                  </a:txBody>
                  <a:tcPr/>
                </a:tc>
              </a:tr>
              <a:tr h="7115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 alkalosis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</a:t>
                      </a:r>
                      <a:r>
                        <a:rPr lang="en-US" dirty="0" smtClean="0"/>
                        <a:t>HCO3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 rise</a:t>
                      </a:r>
                      <a:r>
                        <a:rPr lang="en-US" baseline="0" dirty="0" smtClean="0"/>
                        <a:t> in PCO2 for every 1 </a:t>
                      </a:r>
                      <a:r>
                        <a:rPr lang="en-US" baseline="0" dirty="0" err="1" smtClean="0"/>
                        <a:t>mmol</a:t>
                      </a:r>
                      <a:r>
                        <a:rPr lang="en-US" baseline="0" dirty="0" smtClean="0"/>
                        <a:t> rise in HCO3 </a:t>
                      </a:r>
                      <a:endParaRPr lang="en-US" dirty="0"/>
                    </a:p>
                  </a:txBody>
                  <a:tcPr/>
                </a:tc>
              </a:tr>
              <a:tr h="10165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Acute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resp</a:t>
                      </a:r>
                      <a:r>
                        <a:rPr lang="en-US" baseline="0" dirty="0" smtClean="0"/>
                        <a:t> acidosis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</a:t>
                      </a:r>
                      <a:r>
                        <a:rPr lang="en-US" dirty="0" smtClean="0"/>
                        <a:t>PCO2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 rise in</a:t>
                      </a:r>
                      <a:r>
                        <a:rPr lang="en-US" baseline="0" dirty="0" smtClean="0"/>
                        <a:t> HCO3 for every 10 point increase in PCO2</a:t>
                      </a:r>
                      <a:endParaRPr lang="en-US" dirty="0"/>
                    </a:p>
                  </a:txBody>
                  <a:tcPr/>
                </a:tc>
              </a:tr>
              <a:tr h="1016542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resp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aciodosis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</a:t>
                      </a:r>
                      <a:r>
                        <a:rPr lang="en-US" dirty="0" smtClean="0"/>
                        <a:t>PCO2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 </a:t>
                      </a:r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 rise in HCO3 for every 10 point</a:t>
                      </a:r>
                      <a:r>
                        <a:rPr lang="en-US" baseline="0" dirty="0" smtClean="0"/>
                        <a:t> increase in PCO2 </a:t>
                      </a:r>
                      <a:endParaRPr lang="en-US" dirty="0"/>
                    </a:p>
                  </a:txBody>
                  <a:tcPr/>
                </a:tc>
              </a:tr>
              <a:tr h="7115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Acute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resp</a:t>
                      </a:r>
                      <a:r>
                        <a:rPr lang="en-US" baseline="0" dirty="0" smtClean="0"/>
                        <a:t> alkalosis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</a:t>
                      </a:r>
                      <a:r>
                        <a:rPr lang="en-US" dirty="0" smtClean="0"/>
                        <a:t>PCO2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 drop in HCO3 for every 10 point fall in PCO2 </a:t>
                      </a:r>
                      <a:endParaRPr lang="en-US" dirty="0"/>
                    </a:p>
                  </a:txBody>
                  <a:tcPr/>
                </a:tc>
              </a:tr>
              <a:tr h="7115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resp</a:t>
                      </a:r>
                      <a:r>
                        <a:rPr lang="en-US" dirty="0" smtClean="0"/>
                        <a:t> alkalosis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</a:t>
                      </a:r>
                      <a:r>
                        <a:rPr lang="en-US" dirty="0" smtClean="0"/>
                        <a:t>PCO2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</a:t>
                      </a:r>
                      <a:r>
                        <a:rPr lang="en-US" dirty="0" err="1" smtClean="0"/>
                        <a:t>mmol</a:t>
                      </a:r>
                      <a:r>
                        <a:rPr lang="en-US" dirty="0" smtClean="0"/>
                        <a:t> drop</a:t>
                      </a:r>
                      <a:r>
                        <a:rPr lang="en-US" baseline="0" dirty="0" smtClean="0"/>
                        <a:t> in HCO3 for every 10 point </a:t>
                      </a:r>
                      <a:r>
                        <a:rPr lang="en-US" baseline="0" dirty="0" err="1" smtClean="0"/>
                        <a:t>fal</a:t>
                      </a:r>
                      <a:r>
                        <a:rPr lang="en-US" baseline="0" dirty="0" smtClean="0"/>
                        <a:t> in PCO2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898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Take the basic steps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Describe the pH </a:t>
            </a:r>
          </a:p>
          <a:p>
            <a:r>
              <a:rPr lang="en-US" sz="2400" dirty="0" smtClean="0"/>
              <a:t>Identify the primary drive for pH</a:t>
            </a:r>
          </a:p>
          <a:p>
            <a:r>
              <a:rPr lang="en-US" sz="2400" dirty="0" smtClean="0"/>
              <a:t>Predict the compensatory response</a:t>
            </a:r>
          </a:p>
          <a:p>
            <a:r>
              <a:rPr lang="en-US" sz="2400" dirty="0" smtClean="0"/>
              <a:t>Assess the actual compensatory response</a:t>
            </a:r>
          </a:p>
          <a:p>
            <a:r>
              <a:rPr lang="en-US" sz="2400" dirty="0" smtClean="0"/>
              <a:t>Calculate the Anion gap (AG)</a:t>
            </a:r>
          </a:p>
          <a:p>
            <a:r>
              <a:rPr lang="en-US" sz="2400" dirty="0" smtClean="0"/>
              <a:t>Correct the AG for albumin  </a:t>
            </a:r>
          </a:p>
          <a:p>
            <a:r>
              <a:rPr lang="en-US" sz="2400" dirty="0">
                <a:solidFill>
                  <a:srgbClr val="3366FF"/>
                </a:solidFill>
                <a:latin typeface="+mj-lt"/>
                <a:cs typeface="Avenir Next Condensed Regular"/>
              </a:rPr>
              <a:t>Calculate the Delta Gap (DG)</a:t>
            </a:r>
          </a:p>
          <a:p>
            <a:r>
              <a:rPr lang="en-US" sz="2400" dirty="0">
                <a:solidFill>
                  <a:srgbClr val="3366FF"/>
                </a:solidFill>
                <a:latin typeface="+mj-lt"/>
                <a:cs typeface="Avenir Next Condensed Regular"/>
              </a:rPr>
              <a:t>Look for </a:t>
            </a:r>
            <a:r>
              <a:rPr lang="en-US" sz="2400" dirty="0" err="1">
                <a:solidFill>
                  <a:srgbClr val="3366FF"/>
                </a:solidFill>
                <a:latin typeface="+mj-lt"/>
                <a:cs typeface="Avenir Next Condensed Regular"/>
              </a:rPr>
              <a:t>Osmolar</a:t>
            </a:r>
            <a:r>
              <a:rPr lang="en-US" sz="2400" dirty="0">
                <a:solidFill>
                  <a:srgbClr val="3366FF"/>
                </a:solidFill>
                <a:latin typeface="+mj-lt"/>
                <a:cs typeface="Avenir Next Condensed Regular"/>
              </a:rPr>
              <a:t> gap (OG)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00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Outline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Components of Acid Base physiology</a:t>
            </a:r>
          </a:p>
          <a:p>
            <a:r>
              <a:rPr lang="en-US" dirty="0" smtClean="0"/>
              <a:t>Protective mechanisms that </a:t>
            </a:r>
            <a:r>
              <a:rPr lang="en-US" dirty="0"/>
              <a:t>k</a:t>
            </a:r>
            <a:r>
              <a:rPr lang="en-US" dirty="0" smtClean="0"/>
              <a:t>eep us alive </a:t>
            </a:r>
          </a:p>
          <a:p>
            <a:r>
              <a:rPr lang="en-US" dirty="0" smtClean="0"/>
              <a:t>How things can go wrong </a:t>
            </a:r>
          </a:p>
          <a:p>
            <a:r>
              <a:rPr lang="en-US" dirty="0" smtClean="0"/>
              <a:t>Acid Base interpretation with confidence </a:t>
            </a:r>
          </a:p>
          <a:p>
            <a:r>
              <a:rPr lang="en-US" dirty="0" smtClean="0"/>
              <a:t>Interactive cases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422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After reading a blood gas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primary disorder?</a:t>
            </a:r>
          </a:p>
          <a:p>
            <a:r>
              <a:rPr lang="en-US" dirty="0" smtClean="0"/>
              <a:t>Is it adequately compensated?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Am I dealing with a single disorder or mixed disorders?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87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is the acid base disorder?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515236"/>
              </p:ext>
            </p:extLst>
          </p:nvPr>
        </p:nvGraphicFramePr>
        <p:xfrm>
          <a:off x="846666" y="1600200"/>
          <a:ext cx="7467601" cy="28498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45067"/>
                <a:gridCol w="2421467"/>
                <a:gridCol w="2319867"/>
                <a:gridCol w="1981200"/>
              </a:tblGrid>
              <a:tr h="55245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pH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(7.4)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PCO2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mmHg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(40)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HCO3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mmol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/L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(24)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7.32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7.47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7.51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</a:t>
                      </a:r>
                      <a:endParaRPr lang="en-US" b="1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7.08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717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Interactive Case-1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year old boy with abdominal pain,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133919"/>
              </p:ext>
            </p:extLst>
          </p:nvPr>
        </p:nvGraphicFramePr>
        <p:xfrm>
          <a:off x="1388534" y="2531533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pH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PCO2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HCO3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36133" y="3725333"/>
            <a:ext cx="3554053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a. What is the acid base disorder? </a:t>
            </a:r>
          </a:p>
          <a:p>
            <a:endParaRPr lang="en-US" b="1" dirty="0"/>
          </a:p>
          <a:p>
            <a:r>
              <a:rPr lang="en-US" b="1" dirty="0" smtClean="0"/>
              <a:t>b. What else do we need to know ?</a:t>
            </a:r>
          </a:p>
          <a:p>
            <a:endParaRPr lang="en-US" b="1" dirty="0"/>
          </a:p>
          <a:p>
            <a:r>
              <a:rPr lang="en-US" b="1" dirty="0" smtClean="0"/>
              <a:t>c. What is the  clinical diagnosis?</a:t>
            </a:r>
          </a:p>
          <a:p>
            <a:r>
              <a:rPr lang="en-US" b="1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3574" y="4130741"/>
            <a:ext cx="3253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 130 </a:t>
            </a:r>
            <a:r>
              <a:rPr lang="en-US" dirty="0" err="1" smtClean="0"/>
              <a:t>mmol</a:t>
            </a:r>
            <a:r>
              <a:rPr lang="en-US" dirty="0" smtClean="0"/>
              <a:t>/l, </a:t>
            </a:r>
            <a:r>
              <a:rPr lang="en-US" dirty="0" err="1" smtClean="0"/>
              <a:t>Cl</a:t>
            </a:r>
            <a:r>
              <a:rPr lang="en-US" dirty="0" smtClean="0"/>
              <a:t> 105 </a:t>
            </a:r>
            <a:r>
              <a:rPr lang="en-US" dirty="0" err="1" smtClean="0"/>
              <a:t>mmol</a:t>
            </a:r>
            <a:r>
              <a:rPr lang="en-US" dirty="0" smtClean="0"/>
              <a:t>/l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685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Interactive Case-2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23 year old man with a 3 day history of diarrhea.</a:t>
            </a:r>
          </a:p>
          <a:p>
            <a:pPr marL="0" indent="0">
              <a:buNone/>
            </a:pPr>
            <a:r>
              <a:rPr lang="en-US" dirty="0" smtClean="0"/>
              <a:t>ABG showed : </a:t>
            </a:r>
          </a:p>
          <a:p>
            <a:pPr marL="0" indent="0">
              <a:buNone/>
            </a:pPr>
            <a:endParaRPr lang="en-US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          </a:t>
            </a:r>
            <a:r>
              <a:rPr lang="en-US" sz="2000" dirty="0" smtClean="0">
                <a:solidFill>
                  <a:srgbClr val="0000FF"/>
                </a:solidFill>
              </a:rPr>
              <a:t>Na= 135,  </a:t>
            </a:r>
            <a:r>
              <a:rPr lang="en-US" sz="2000" dirty="0" err="1" smtClean="0">
                <a:solidFill>
                  <a:srgbClr val="0000FF"/>
                </a:solidFill>
              </a:rPr>
              <a:t>Cl</a:t>
            </a:r>
            <a:r>
              <a:rPr lang="en-US" sz="2000" dirty="0" smtClean="0">
                <a:solidFill>
                  <a:srgbClr val="0000FF"/>
                </a:solidFill>
              </a:rPr>
              <a:t>=110,  K= 3.2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427937"/>
              </p:ext>
            </p:extLst>
          </p:nvPr>
        </p:nvGraphicFramePr>
        <p:xfrm>
          <a:off x="1472683" y="3437711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HCO3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PCO2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67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Interactive Case-3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55 </a:t>
            </a:r>
            <a:r>
              <a:rPr lang="en-US" dirty="0" err="1" smtClean="0"/>
              <a:t>yo</a:t>
            </a:r>
            <a:r>
              <a:rPr lang="en-US" dirty="0" smtClean="0"/>
              <a:t> man k/c of BA. In ER with SOB and cough for 2 days</a:t>
            </a:r>
          </a:p>
          <a:p>
            <a:r>
              <a:rPr lang="en-US" dirty="0" smtClean="0"/>
              <a:t>ABG :  pH= 7.32 , PCO2= 50 , HCO3= 25 </a:t>
            </a:r>
          </a:p>
          <a:p>
            <a:r>
              <a:rPr lang="en-US" dirty="0" smtClean="0"/>
              <a:t>Na= 134 , K= 4.5 , </a:t>
            </a:r>
            <a:r>
              <a:rPr lang="en-US" dirty="0" err="1" smtClean="0"/>
              <a:t>Cl</a:t>
            </a:r>
            <a:r>
              <a:rPr lang="en-US" dirty="0" smtClean="0"/>
              <a:t>= 100 </a:t>
            </a:r>
          </a:p>
          <a:p>
            <a:pPr marL="0" indent="0">
              <a:buNone/>
            </a:pPr>
            <a:r>
              <a:rPr lang="en-US" dirty="0" smtClean="0"/>
              <a:t>What is the acid base disorder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Interactive Case-4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55 </a:t>
            </a:r>
            <a:r>
              <a:rPr lang="en-US" dirty="0" err="1" smtClean="0"/>
              <a:t>yo</a:t>
            </a:r>
            <a:r>
              <a:rPr lang="en-US" dirty="0"/>
              <a:t> </a:t>
            </a:r>
            <a:r>
              <a:rPr lang="en-US" dirty="0" smtClean="0"/>
              <a:t>man with COPD. Admitted for elective hernia repair. Pre operative ABG showed :</a:t>
            </a:r>
          </a:p>
          <a:p>
            <a:r>
              <a:rPr lang="en-US" dirty="0" smtClean="0"/>
              <a:t>pH= 7.37 , PCO2= 55 , HCO3= 31 </a:t>
            </a:r>
          </a:p>
          <a:p>
            <a:r>
              <a:rPr lang="en-US" dirty="0" smtClean="0"/>
              <a:t>Na= 136, K= 3.5, </a:t>
            </a:r>
            <a:r>
              <a:rPr lang="en-US" dirty="0" err="1" smtClean="0"/>
              <a:t>Cl</a:t>
            </a:r>
            <a:r>
              <a:rPr lang="en-US" dirty="0" smtClean="0"/>
              <a:t>= 96 </a:t>
            </a:r>
          </a:p>
          <a:p>
            <a:pPr marL="0" indent="0">
              <a:buNone/>
            </a:pPr>
            <a:r>
              <a:rPr lang="en-US" dirty="0" smtClean="0"/>
              <a:t>What is the disorder?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473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Interactive Case-5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 </a:t>
            </a:r>
            <a:r>
              <a:rPr lang="en-US" dirty="0" err="1" smtClean="0"/>
              <a:t>yo</a:t>
            </a:r>
            <a:r>
              <a:rPr lang="en-US" dirty="0" smtClean="0"/>
              <a:t> woman with repeated vomiting for 1 day. ABG showed :</a:t>
            </a:r>
          </a:p>
          <a:p>
            <a:r>
              <a:rPr lang="en-US" dirty="0" smtClean="0"/>
              <a:t>pH= 7.49 , PCO2= 48 , HCO3= 35 </a:t>
            </a:r>
          </a:p>
          <a:p>
            <a:r>
              <a:rPr lang="en-US" dirty="0" smtClean="0"/>
              <a:t>Na= 130 , K= 2.8 , </a:t>
            </a:r>
            <a:r>
              <a:rPr lang="en-US" dirty="0" err="1" smtClean="0"/>
              <a:t>Cl</a:t>
            </a:r>
            <a:r>
              <a:rPr lang="en-US" dirty="0" smtClean="0"/>
              <a:t>= 85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disorder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3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Interactive case-6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28 </a:t>
            </a:r>
            <a:r>
              <a:rPr lang="en-US" dirty="0" err="1" smtClean="0"/>
              <a:t>yo</a:t>
            </a:r>
            <a:r>
              <a:rPr lang="en-US" dirty="0" smtClean="0"/>
              <a:t> man with abdominal pain and diarrhea. He is clinically volume depleted ( low BP, tachycardia..) </a:t>
            </a:r>
          </a:p>
          <a:p>
            <a:pPr marL="0" indent="0">
              <a:buNone/>
            </a:pPr>
            <a:r>
              <a:rPr lang="en-US" dirty="0" smtClean="0"/>
              <a:t>ABG :</a:t>
            </a:r>
          </a:p>
          <a:p>
            <a:pPr marL="0" indent="0">
              <a:buNone/>
            </a:pPr>
            <a:r>
              <a:rPr lang="en-US" dirty="0" smtClean="0"/>
              <a:t>pH= 7.29   HCO3= 8 , PCO2= 21 </a:t>
            </a:r>
          </a:p>
          <a:p>
            <a:pPr marL="0" indent="0">
              <a:buNone/>
            </a:pPr>
            <a:r>
              <a:rPr lang="en-US" dirty="0" smtClean="0"/>
              <a:t>Na= 133 , </a:t>
            </a:r>
            <a:r>
              <a:rPr lang="en-US" dirty="0" err="1" smtClean="0"/>
              <a:t>Cl</a:t>
            </a:r>
            <a:r>
              <a:rPr lang="en-US" dirty="0" smtClean="0"/>
              <a:t>=105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24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Acidemia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Metabolic acidosis </a:t>
            </a:r>
          </a:p>
          <a:p>
            <a:r>
              <a:rPr lang="en-US" dirty="0" err="1" smtClean="0"/>
              <a:t>Exp</a:t>
            </a:r>
            <a:r>
              <a:rPr lang="en-US" dirty="0" smtClean="0"/>
              <a:t> PCO2 = 20 </a:t>
            </a:r>
          </a:p>
          <a:p>
            <a:r>
              <a:rPr lang="en-US" dirty="0" smtClean="0"/>
              <a:t>AG = 20</a:t>
            </a:r>
          </a:p>
          <a:p>
            <a:r>
              <a:rPr lang="en-US" dirty="0" smtClean="0"/>
              <a:t>ΔAG =8</a:t>
            </a:r>
          </a:p>
          <a:p>
            <a:r>
              <a:rPr lang="en-US" dirty="0" smtClean="0"/>
              <a:t>ΔHCO3 =16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483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Dx</a:t>
            </a:r>
            <a:r>
              <a:rPr lang="en-US" dirty="0" smtClean="0"/>
              <a:t>: combined Gap and non-Gap metabolic acidosis (Diarrhea induced HCO3 loss and Lactic acidosis)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242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354812"/>
              </p:ext>
            </p:extLst>
          </p:nvPr>
        </p:nvGraphicFramePr>
        <p:xfrm>
          <a:off x="1066081" y="2602865"/>
          <a:ext cx="1473701" cy="116031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73701"/>
              </a:tblGrid>
              <a:tr h="116031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aseline="0" dirty="0" smtClean="0"/>
                        <a:t>       </a:t>
                      </a:r>
                      <a:r>
                        <a:rPr lang="en-US" b="1" baseline="0" dirty="0" smtClean="0"/>
                        <a:t> BASE</a:t>
                      </a:r>
                      <a:endParaRPr lang="en-US" b="1" dirty="0" smtClean="0"/>
                    </a:p>
                    <a:p>
                      <a:r>
                        <a:rPr lang="en-US" b="1" dirty="0" smtClean="0"/>
                        <a:t>      [HCO3]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732888"/>
              </p:ext>
            </p:extLst>
          </p:nvPr>
        </p:nvGraphicFramePr>
        <p:xfrm>
          <a:off x="5785059" y="2571505"/>
          <a:ext cx="1363957" cy="114463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363957"/>
              </a:tblGrid>
              <a:tr h="1144633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</a:p>
                    <a:p>
                      <a:r>
                        <a:rPr lang="en-US" dirty="0" smtClean="0"/>
                        <a:t>    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baseline="0" dirty="0" smtClean="0"/>
                        <a:t> ACID</a:t>
                      </a:r>
                    </a:p>
                    <a:p>
                      <a:r>
                        <a:rPr lang="en-US" b="1" baseline="0" dirty="0" smtClean="0"/>
                        <a:t>       [H]</a:t>
                      </a:r>
                      <a:endParaRPr lang="en-US" b="1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759536"/>
              </p:ext>
            </p:extLst>
          </p:nvPr>
        </p:nvGraphicFramePr>
        <p:xfrm>
          <a:off x="2539782" y="3083820"/>
          <a:ext cx="3245277" cy="365760"/>
        </p:xfrm>
        <a:graphic>
          <a:graphicData uri="http://schemas.openxmlformats.org/drawingml/2006/table">
            <a:tbl>
              <a:tblPr/>
              <a:tblGrid>
                <a:gridCol w="3245277"/>
              </a:tblGrid>
              <a:tr h="29791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n-US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pH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0000"/>
                      </a:solidFill>
                      <a:prstDash val="solid"/>
                    </a:lnL>
                    <a:lnR w="12700" cmpd="sng">
                      <a:solidFill>
                        <a:srgbClr val="FF0000"/>
                      </a:solidFill>
                      <a:prstDash val="solid"/>
                    </a:lnR>
                    <a:lnT w="12700" cmpd="sng">
                      <a:solidFill>
                        <a:srgbClr val="FF0000"/>
                      </a:solidFill>
                      <a:prstDash val="solid"/>
                    </a:lnT>
                    <a:lnB w="12700" cmpd="sng">
                      <a:solidFill>
                        <a:srgbClr val="FF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317927"/>
              </p:ext>
            </p:extLst>
          </p:nvPr>
        </p:nvGraphicFramePr>
        <p:xfrm>
          <a:off x="1016595" y="4347367"/>
          <a:ext cx="6608868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50739"/>
                <a:gridCol w="550739"/>
                <a:gridCol w="550739"/>
                <a:gridCol w="550739"/>
                <a:gridCol w="550739"/>
                <a:gridCol w="550739"/>
                <a:gridCol w="550739"/>
                <a:gridCol w="550739"/>
                <a:gridCol w="550739"/>
                <a:gridCol w="550739"/>
                <a:gridCol w="550739"/>
                <a:gridCol w="5507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7.7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7.0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6.9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6.8</a:t>
                      </a:r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971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pH = </a:t>
            </a:r>
            <a:r>
              <a:rPr lang="en-US" dirty="0" err="1" smtClean="0"/>
              <a:t>pK</a:t>
            </a:r>
            <a:r>
              <a:rPr lang="en-US" dirty="0" smtClean="0"/>
              <a:t> + Log ( HCO3/H2CO3)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pH = 6.1 + 1.3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pH= 7.4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 pH can never be less than 6.1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err="1" smtClean="0"/>
              <a:t>pK</a:t>
            </a:r>
            <a:r>
              <a:rPr lang="en-US" dirty="0" smtClean="0"/>
              <a:t> = 6.1</a:t>
            </a:r>
          </a:p>
          <a:p>
            <a:r>
              <a:rPr lang="en-US" dirty="0" smtClean="0"/>
              <a:t>HCO3/H2CO3 ratio = 20/1  (26/1.3)</a:t>
            </a:r>
          </a:p>
          <a:p>
            <a:r>
              <a:rPr lang="en-US" dirty="0" smtClean="0"/>
              <a:t>H2CO3=0.03×PCO2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88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ACID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Exogenous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Physiological: Diet</a:t>
            </a:r>
          </a:p>
          <a:p>
            <a:r>
              <a:rPr lang="en-US" dirty="0" smtClean="0"/>
              <a:t>Pathological: toxins (Methanol, Ethylene Glycol)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                Endogenous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Physiological: metabolism ( volatile &amp; non-volatile acids) </a:t>
            </a:r>
          </a:p>
          <a:p>
            <a:r>
              <a:rPr lang="en-US" dirty="0" smtClean="0"/>
              <a:t>Pathological : </a:t>
            </a:r>
            <a:r>
              <a:rPr lang="en-US" dirty="0" err="1" smtClean="0"/>
              <a:t>Ketoacids</a:t>
            </a:r>
            <a:r>
              <a:rPr lang="en-US" dirty="0"/>
              <a:t> </a:t>
            </a:r>
            <a:r>
              <a:rPr lang="en-US" dirty="0" smtClean="0"/>
              <a:t>and lactate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251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BASE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HCO3 is the kidney favorite’s player</a:t>
            </a:r>
          </a:p>
          <a:p>
            <a:r>
              <a:rPr lang="en-US" dirty="0" smtClean="0"/>
              <a:t>Liver produces HCO3 from some precursors</a:t>
            </a:r>
          </a:p>
          <a:p>
            <a:pPr marL="0" indent="0">
              <a:buNone/>
            </a:pPr>
            <a:r>
              <a:rPr lang="en-US" dirty="0" smtClean="0"/>
              <a:t>   (Lactate, Citrate)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26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Life saving mechanisms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Buffers </a:t>
            </a:r>
          </a:p>
          <a:p>
            <a:r>
              <a:rPr lang="en-US" dirty="0" smtClean="0"/>
              <a:t>Respiratory reaction (ventilation)</a:t>
            </a:r>
          </a:p>
          <a:p>
            <a:r>
              <a:rPr lang="en-US" dirty="0" smtClean="0"/>
              <a:t>Kidney reaction (metabolic)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13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Blood Buffers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991828"/>
              </p:ext>
            </p:extLst>
          </p:nvPr>
        </p:nvGraphicFramePr>
        <p:xfrm>
          <a:off x="1526672" y="1818271"/>
          <a:ext cx="5208648" cy="2209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604324"/>
                <a:gridCol w="2604324"/>
              </a:tblGrid>
              <a:tr h="807057">
                <a:tc>
                  <a:txBody>
                    <a:bodyPr/>
                    <a:lstStyle/>
                    <a:p>
                      <a:r>
                        <a:rPr lang="en-US" b="0" dirty="0" smtClean="0"/>
                        <a:t>Bicarbonate-Carbonic acid system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       53%</a:t>
                      </a:r>
                      <a:endParaRPr lang="en-US" b="0" dirty="0"/>
                    </a:p>
                  </a:txBody>
                  <a:tcPr/>
                </a:tc>
              </a:tr>
              <a:tr h="467581">
                <a:tc>
                  <a:txBody>
                    <a:bodyPr/>
                    <a:lstStyle/>
                    <a:p>
                      <a:r>
                        <a:rPr lang="en-US" dirty="0" smtClean="0"/>
                        <a:t>Hemoglobin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35%</a:t>
                      </a:r>
                      <a:endParaRPr lang="en-US" dirty="0"/>
                    </a:p>
                  </a:txBody>
                  <a:tcPr/>
                </a:tc>
              </a:tr>
              <a:tr h="467581">
                <a:tc>
                  <a:txBody>
                    <a:bodyPr/>
                    <a:lstStyle/>
                    <a:p>
                      <a:r>
                        <a:rPr lang="en-US" dirty="0" smtClean="0"/>
                        <a:t>Albumin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7%</a:t>
                      </a:r>
                      <a:endParaRPr lang="en-US" dirty="0"/>
                    </a:p>
                  </a:txBody>
                  <a:tcPr/>
                </a:tc>
              </a:tr>
              <a:tr h="467581">
                <a:tc>
                  <a:txBody>
                    <a:bodyPr/>
                    <a:lstStyle/>
                    <a:p>
                      <a:r>
                        <a:rPr lang="en-US" dirty="0" smtClean="0"/>
                        <a:t>Phosphate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85889" y="4597126"/>
            <a:ext cx="4592846" cy="369332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           </a:t>
            </a:r>
            <a:r>
              <a:rPr lang="en-US" b="1" dirty="0" smtClean="0">
                <a:solidFill>
                  <a:srgbClr val="0000FF"/>
                </a:solidFill>
              </a:rPr>
              <a:t>H2O + CO2 = H2CO3 = H + HCO3   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97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Respiratory mechanism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quick reaction</a:t>
            </a:r>
          </a:p>
          <a:p>
            <a:r>
              <a:rPr lang="en-US" dirty="0" smtClean="0"/>
              <a:t>PCO2 and H have a potent stimulatory effect on the respiratory </a:t>
            </a:r>
            <a:r>
              <a:rPr lang="en-US" dirty="0" err="1" smtClean="0"/>
              <a:t>centre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4749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</TotalTime>
  <Words>1169</Words>
  <Application>Microsoft Macintosh PowerPoint</Application>
  <PresentationFormat>On-screen Show (4:3)</PresentationFormat>
  <Paragraphs>280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Introduction to Acid Base Disturbances</vt:lpstr>
      <vt:lpstr> Outline </vt:lpstr>
      <vt:lpstr>PowerPoint Presentation</vt:lpstr>
      <vt:lpstr>PowerPoint Presentation</vt:lpstr>
      <vt:lpstr>ACID</vt:lpstr>
      <vt:lpstr>BASE </vt:lpstr>
      <vt:lpstr>Life saving mechanisms </vt:lpstr>
      <vt:lpstr>Blood Buffers</vt:lpstr>
      <vt:lpstr>Respiratory mechanism </vt:lpstr>
      <vt:lpstr>Renal mechanisms </vt:lpstr>
      <vt:lpstr>Response to Acid load </vt:lpstr>
      <vt:lpstr>What can go wrong ? </vt:lpstr>
      <vt:lpstr>Acid base interpretation </vt:lpstr>
      <vt:lpstr>Anion Gap</vt:lpstr>
      <vt:lpstr>Delta Gap mystery </vt:lpstr>
      <vt:lpstr>Compensatory mechanisms</vt:lpstr>
      <vt:lpstr>Normal Values </vt:lpstr>
      <vt:lpstr>PowerPoint Presentation</vt:lpstr>
      <vt:lpstr>Take the basic steps </vt:lpstr>
      <vt:lpstr>After reading a blood gas </vt:lpstr>
      <vt:lpstr>What is the acid base disorder?</vt:lpstr>
      <vt:lpstr>Interactive Case-1 </vt:lpstr>
      <vt:lpstr>Interactive Case-2</vt:lpstr>
      <vt:lpstr>Interactive Case-3</vt:lpstr>
      <vt:lpstr>Interactive Case-4</vt:lpstr>
      <vt:lpstr>Interactive Case-5</vt:lpstr>
      <vt:lpstr>Interactive case-6 </vt:lpstr>
      <vt:lpstr>PowerPoint Presentation</vt:lpstr>
      <vt:lpstr>PowerPoint Presentation</vt:lpstr>
    </vt:vector>
  </TitlesOfParts>
  <Company>Uinversity of Alberta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acid base disturbances</dc:title>
  <dc:creator>riyadh alsehli</dc:creator>
  <cp:lastModifiedBy>riyadh alsehli</cp:lastModifiedBy>
  <cp:revision>65</cp:revision>
  <dcterms:created xsi:type="dcterms:W3CDTF">2014-10-28T17:00:22Z</dcterms:created>
  <dcterms:modified xsi:type="dcterms:W3CDTF">2015-08-27T09:26:21Z</dcterms:modified>
</cp:coreProperties>
</file>