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8" r:id="rId2"/>
    <p:sldId id="263" r:id="rId3"/>
    <p:sldId id="265" r:id="rId4"/>
    <p:sldId id="266" r:id="rId5"/>
    <p:sldId id="267" r:id="rId6"/>
    <p:sldId id="268" r:id="rId7"/>
    <p:sldId id="269" r:id="rId8"/>
    <p:sldId id="288" r:id="rId9"/>
    <p:sldId id="270" r:id="rId10"/>
    <p:sldId id="271" r:id="rId11"/>
    <p:sldId id="272" r:id="rId12"/>
    <p:sldId id="273" r:id="rId13"/>
    <p:sldId id="274" r:id="rId14"/>
    <p:sldId id="275" r:id="rId15"/>
    <p:sldId id="289" r:id="rId16"/>
    <p:sldId id="290" r:id="rId17"/>
    <p:sldId id="291" r:id="rId18"/>
    <p:sldId id="292" r:id="rId19"/>
    <p:sldId id="257" r:id="rId20"/>
    <p:sldId id="279" r:id="rId21"/>
    <p:sldId id="280" r:id="rId22"/>
    <p:sldId id="282" r:id="rId23"/>
    <p:sldId id="284" r:id="rId24"/>
    <p:sldId id="281" r:id="rId25"/>
    <p:sldId id="285" r:id="rId26"/>
    <p:sldId id="294" r:id="rId27"/>
    <p:sldId id="293" r:id="rId28"/>
  </p:sldIdLst>
  <p:sldSz cx="9144000" cy="6858000" type="screen4x3"/>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F694"/>
    <a:srgbClr val="C5C5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7" autoAdjust="0"/>
  </p:normalViewPr>
  <p:slideViewPr>
    <p:cSldViewPr>
      <p:cViewPr varScale="1">
        <p:scale>
          <a:sx n="77" d="100"/>
          <a:sy n="77" d="100"/>
        </p:scale>
        <p:origin x="-222" y="-102"/>
      </p:cViewPr>
      <p:guideLst>
        <p:guide orient="horz" pos="2160"/>
        <p:guide pos="2880"/>
      </p:guideLst>
    </p:cSldViewPr>
  </p:slideViewPr>
  <p:outlineViewPr>
    <p:cViewPr>
      <p:scale>
        <a:sx n="33" d="100"/>
        <a:sy n="33" d="100"/>
      </p:scale>
      <p:origin x="0" y="-5376"/>
    </p:cViewPr>
  </p:outlineViewPr>
  <p:notesTextViewPr>
    <p:cViewPr>
      <p:scale>
        <a:sx n="100" d="100"/>
        <a:sy n="100" d="100"/>
      </p:scale>
      <p:origin x="0" y="0"/>
    </p:cViewPr>
  </p:notesTextViewPr>
  <p:sorterViewPr>
    <p:cViewPr>
      <p:scale>
        <a:sx n="100" d="100"/>
        <a:sy n="100" d="100"/>
      </p:scale>
      <p:origin x="0" y="-5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3697" y="0"/>
            <a:ext cx="4302231" cy="339884"/>
          </a:xfrm>
          <a:prstGeom prst="rect">
            <a:avLst/>
          </a:prstGeom>
        </p:spPr>
        <p:txBody>
          <a:bodyPr vert="horz" lIns="91440" tIns="45720" rIns="91440" bIns="45720" rtlCol="0"/>
          <a:lstStyle>
            <a:lvl1pPr algn="r">
              <a:defRPr sz="1200"/>
            </a:lvl1pPr>
          </a:lstStyle>
          <a:p>
            <a:fld id="{41C8345A-8C24-459B-854E-2EB14A8F89A9}" type="datetimeFigureOut">
              <a:rPr lang="en-US" smtClean="0"/>
              <a:t>8/24/2015</a:t>
            </a:fld>
            <a:endParaRPr lang="en-US"/>
          </a:p>
        </p:txBody>
      </p:sp>
      <p:sp>
        <p:nvSpPr>
          <p:cNvPr id="4" name="Footer Placeholder 3"/>
          <p:cNvSpPr>
            <a:spLocks noGrp="1"/>
          </p:cNvSpPr>
          <p:nvPr>
            <p:ph type="ftr" sz="quarter" idx="2"/>
          </p:nvPr>
        </p:nvSpPr>
        <p:spPr>
          <a:xfrm>
            <a:off x="0" y="6456612"/>
            <a:ext cx="4302231" cy="3398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3697" y="6456612"/>
            <a:ext cx="4302231" cy="339884"/>
          </a:xfrm>
          <a:prstGeom prst="rect">
            <a:avLst/>
          </a:prstGeom>
        </p:spPr>
        <p:txBody>
          <a:bodyPr vert="horz" lIns="91440" tIns="45720" rIns="91440" bIns="45720" rtlCol="0" anchor="b"/>
          <a:lstStyle>
            <a:lvl1pPr algn="r">
              <a:defRPr sz="1200"/>
            </a:lvl1pPr>
          </a:lstStyle>
          <a:p>
            <a:fld id="{955941E1-328E-43AC-86D5-D0F75F6F4BA3}" type="slidenum">
              <a:rPr lang="en-US" smtClean="0"/>
              <a:t>‹#›</a:t>
            </a:fld>
            <a:endParaRPr lang="en-US"/>
          </a:p>
        </p:txBody>
      </p:sp>
    </p:spTree>
    <p:extLst>
      <p:ext uri="{BB962C8B-B14F-4D97-AF65-F5344CB8AC3E}">
        <p14:creationId xmlns:p14="http://schemas.microsoft.com/office/powerpoint/2010/main" val="31458884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6AC3BC-FF49-4727-967F-EBDA5C0B4667}"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AC3BC-FF49-4727-967F-EBDA5C0B4667}"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AC3BC-FF49-4727-967F-EBDA5C0B4667}"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6AC3BC-FF49-4727-967F-EBDA5C0B4667}"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AC3BC-FF49-4727-967F-EBDA5C0B4667}" type="datetimeFigureOut">
              <a:rPr lang="en-US" smtClean="0"/>
              <a:pPr/>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6AC3BC-FF49-4727-967F-EBDA5C0B4667}" type="datetimeFigureOut">
              <a:rPr lang="en-US" smtClean="0"/>
              <a:pPr/>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6AC3BC-FF49-4727-967F-EBDA5C0B4667}" type="datetimeFigureOut">
              <a:rPr lang="en-US" smtClean="0"/>
              <a:pPr/>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6AC3BC-FF49-4727-967F-EBDA5C0B4667}" type="datetimeFigureOut">
              <a:rPr lang="en-US" smtClean="0"/>
              <a:pPr/>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6AC3BC-FF49-4727-967F-EBDA5C0B4667}" type="datetimeFigureOut">
              <a:rPr lang="en-US" smtClean="0"/>
              <a:pPr/>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AC3BC-FF49-4727-967F-EBDA5C0B4667}" type="datetimeFigureOut">
              <a:rPr lang="en-US" smtClean="0"/>
              <a:pPr/>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6AC3BC-FF49-4727-967F-EBDA5C0B4667}" type="datetimeFigureOut">
              <a:rPr lang="en-US" smtClean="0"/>
              <a:pPr/>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C41D48-CA6A-451D-9D12-25D030A88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AC3BC-FF49-4727-967F-EBDA5C0B4667}" type="datetimeFigureOut">
              <a:rPr lang="en-US" smtClean="0"/>
              <a:pPr/>
              <a:t>8/24/2015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C41D48-CA6A-451D-9D12-25D030A8860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8" Type="http://schemas.openxmlformats.org/officeDocument/2006/relationships/hyperlink" Target="http://www.medicalppt.blogspot.com/" TargetMode="External"/><Relationship Id="rId3" Type="http://schemas.openxmlformats.org/officeDocument/2006/relationships/hyperlink" Target="http://www.brightfutures.com/" TargetMode="External"/><Relationship Id="rId7" Type="http://schemas.openxmlformats.org/officeDocument/2006/relationships/hyperlink" Target="http://www.pediatriceducation.org/" TargetMode="External"/><Relationship Id="rId2" Type="http://schemas.openxmlformats.org/officeDocument/2006/relationships/hyperlink" Target="http://www.compsed.org/" TargetMode="External"/><Relationship Id="rId1" Type="http://schemas.openxmlformats.org/officeDocument/2006/relationships/slideLayout" Target="../slideLayouts/slideLayout2.xml"/><Relationship Id="rId6" Type="http://schemas.openxmlformats.org/officeDocument/2006/relationships/hyperlink" Target="http://www.learnpediatrics.com/" TargetMode="External"/><Relationship Id="rId5" Type="http://schemas.openxmlformats.org/officeDocument/2006/relationships/hyperlink" Target="http://www.generalpediatrics.com/" TargetMode="External"/><Relationship Id="rId4" Type="http://schemas.openxmlformats.org/officeDocument/2006/relationships/hyperlink" Target="http://www.virtualpediatrichospital.org/"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371600"/>
            <a:ext cx="6324600" cy="762000"/>
          </a:xfrm>
        </p:spPr>
        <p:txBody>
          <a:bodyPr>
            <a:noAutofit/>
          </a:bodyPr>
          <a:lstStyle/>
          <a:p>
            <a:pPr algn="ctr">
              <a:buNone/>
            </a:pPr>
            <a:r>
              <a:rPr lang="en-US" sz="3600" b="1" dirty="0" smtClean="0"/>
              <a:t>Introduction to Pediatric Course</a:t>
            </a:r>
          </a:p>
          <a:p>
            <a:pPr algn="ctr">
              <a:buNone/>
            </a:pPr>
            <a:r>
              <a:rPr lang="en-US" sz="3600" dirty="0"/>
              <a:t>PED - 474</a:t>
            </a:r>
          </a:p>
        </p:txBody>
      </p:sp>
      <p:sp>
        <p:nvSpPr>
          <p:cNvPr id="4" name="Content Placeholder 2"/>
          <p:cNvSpPr txBox="1">
            <a:spLocks/>
          </p:cNvSpPr>
          <p:nvPr/>
        </p:nvSpPr>
        <p:spPr>
          <a:xfrm>
            <a:off x="1371600" y="3124200"/>
            <a:ext cx="6324600" cy="1676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000" b="1" i="0" u="none" strike="noStrike" kern="1200" cap="none" spc="0" normalizeH="0" baseline="0" noProof="0" dirty="0" smtClean="0">
                <a:ln>
                  <a:noFill/>
                </a:ln>
                <a:solidFill>
                  <a:schemeClr val="tx1"/>
                </a:solidFill>
                <a:effectLst/>
                <a:uLnTx/>
                <a:uFillTx/>
                <a:latin typeface="+mn-lt"/>
                <a:ea typeface="+mn-ea"/>
                <a:cs typeface="+mn-cs"/>
              </a:rPr>
              <a:t>Professor Ibrahim H. Al </a:t>
            </a:r>
            <a:r>
              <a:rPr kumimoji="0" lang="en-US" sz="3000" b="1" i="0" u="none" strike="noStrike" kern="1200" cap="none" spc="0" normalizeH="0" baseline="0" noProof="0" dirty="0" err="1" smtClean="0">
                <a:ln>
                  <a:noFill/>
                </a:ln>
                <a:solidFill>
                  <a:schemeClr val="tx1"/>
                </a:solidFill>
                <a:effectLst/>
                <a:uLnTx/>
                <a:uFillTx/>
                <a:latin typeface="+mn-lt"/>
                <a:ea typeface="+mn-ea"/>
                <a:cs typeface="+mn-cs"/>
              </a:rPr>
              <a:t>Ayed</a:t>
            </a:r>
            <a:r>
              <a:rPr kumimoji="0" lang="en-US" sz="3000" b="1"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Professor of Paediatrics, College of Medicine</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000" b="0" i="0" u="none" strike="noStrike" kern="1200" cap="none" spc="0" normalizeH="0" baseline="0" noProof="0" dirty="0" smtClean="0">
                <a:ln>
                  <a:noFill/>
                </a:ln>
                <a:solidFill>
                  <a:schemeClr val="tx1"/>
                </a:solidFill>
                <a:effectLst/>
                <a:uLnTx/>
                <a:uFillTx/>
                <a:latin typeface="+mn-lt"/>
                <a:ea typeface="+mn-ea"/>
                <a:cs typeface="+mn-cs"/>
              </a:rPr>
              <a:t>King Saud University, Riyadh, Kingdom of Saudi Arabia</a:t>
            </a: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548680"/>
            <a:ext cx="7272808" cy="584775"/>
          </a:xfrm>
          <a:prstGeom prst="rect">
            <a:avLst/>
          </a:prstGeom>
          <a:noFill/>
        </p:spPr>
        <p:txBody>
          <a:bodyPr wrap="square" rtlCol="0">
            <a:spAutoFit/>
          </a:bodyPr>
          <a:lstStyle/>
          <a:p>
            <a:pPr algn="ctr"/>
            <a:r>
              <a:rPr lang="en-US" sz="3200" b="1" dirty="0" smtClean="0">
                <a:latin typeface="Albertus Medium" pitchFamily="34" charset="0"/>
              </a:rPr>
              <a:t>THE SCOPE OF PEDIATRICS</a:t>
            </a:r>
            <a:endParaRPr lang="en-US" sz="3200" b="1" dirty="0">
              <a:latin typeface="Albertus Medium" pitchFamily="34" charset="0"/>
            </a:endParaRPr>
          </a:p>
        </p:txBody>
      </p:sp>
      <p:pic>
        <p:nvPicPr>
          <p:cNvPr id="4" name="Picture 2"/>
          <p:cNvPicPr>
            <a:picLocks noChangeAspect="1" noChangeArrowheads="1"/>
          </p:cNvPicPr>
          <p:nvPr/>
        </p:nvPicPr>
        <p:blipFill>
          <a:blip r:embed="rId2" cstate="print">
            <a:lum bright="10000"/>
          </a:blip>
          <a:srcRect/>
          <a:stretch>
            <a:fillRect/>
          </a:stretch>
        </p:blipFill>
        <p:spPr bwMode="auto">
          <a:xfrm>
            <a:off x="6044675" y="5786264"/>
            <a:ext cx="1874320" cy="1224136"/>
          </a:xfrm>
          <a:prstGeom prst="rect">
            <a:avLst/>
          </a:prstGeom>
          <a:noFill/>
          <a:ln w="9525">
            <a:noFill/>
            <a:miter lim="800000"/>
            <a:headEnd/>
            <a:tailEnd/>
          </a:ln>
        </p:spPr>
      </p:pic>
      <p:sp>
        <p:nvSpPr>
          <p:cNvPr id="6"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2" name="Content Placeholder 1"/>
          <p:cNvSpPr>
            <a:spLocks noGrp="1"/>
          </p:cNvSpPr>
          <p:nvPr>
            <p:ph idx="1"/>
          </p:nvPr>
        </p:nvSpPr>
        <p:spPr>
          <a:xfrm>
            <a:off x="457200" y="1148736"/>
            <a:ext cx="8229600" cy="4642464"/>
          </a:xfrm>
        </p:spPr>
        <p:txBody>
          <a:bodyPr>
            <a:noAutofit/>
          </a:bodyPr>
          <a:lstStyle/>
          <a:p>
            <a:pPr marL="0" indent="0" algn="just">
              <a:buNone/>
            </a:pPr>
            <a:r>
              <a:rPr lang="en-US" sz="1600" b="1" dirty="0" smtClean="0"/>
              <a:t>	</a:t>
            </a:r>
            <a:r>
              <a:rPr lang="en-US" sz="1800" b="1" dirty="0" smtClean="0">
                <a:solidFill>
                  <a:srgbClr val="FF0000"/>
                </a:solidFill>
              </a:rPr>
              <a:t>To some, pediatrics seems a difficult, demanding and sad specialty</a:t>
            </a:r>
            <a:r>
              <a:rPr lang="en-US" sz="1800" dirty="0" smtClean="0"/>
              <a:t>,</a:t>
            </a:r>
            <a:r>
              <a:rPr lang="en-US" sz="1600" dirty="0" smtClean="0"/>
              <a:t> one that deals largely with serious ill or dying babies and children. </a:t>
            </a:r>
            <a:r>
              <a:rPr lang="en-US" sz="1800" b="1" dirty="0" smtClean="0">
                <a:solidFill>
                  <a:srgbClr val="FF0000"/>
                </a:solidFill>
              </a:rPr>
              <a:t>It seems frustrating</a:t>
            </a:r>
            <a:r>
              <a:rPr lang="en-US" sz="1600" dirty="0" smtClean="0">
                <a:solidFill>
                  <a:srgbClr val="FF0000"/>
                </a:solidFill>
              </a:rPr>
              <a:t> </a:t>
            </a:r>
            <a:r>
              <a:rPr lang="en-US" sz="1600" dirty="0" smtClean="0"/>
              <a:t>to think of being unable to explain pain and suffering or to provide comfort to small children. Some see the suffering and disability of children as overwhelming and ask themselves why any physician would choose this career path.</a:t>
            </a:r>
          </a:p>
          <a:p>
            <a:pPr marL="0" indent="0" algn="just">
              <a:buNone/>
            </a:pPr>
            <a:r>
              <a:rPr lang="en-US" sz="1600" dirty="0" smtClean="0"/>
              <a:t>	</a:t>
            </a:r>
            <a:r>
              <a:rPr lang="en-US" sz="1600" b="1" dirty="0" smtClean="0">
                <a:solidFill>
                  <a:srgbClr val="FF0000"/>
                </a:solidFill>
              </a:rPr>
              <a:t>To those of us </a:t>
            </a:r>
            <a:r>
              <a:rPr lang="en-US" sz="1600" b="1" dirty="0">
                <a:solidFill>
                  <a:srgbClr val="FF0000"/>
                </a:solidFill>
              </a:rPr>
              <a:t>w</a:t>
            </a:r>
            <a:r>
              <a:rPr lang="en-US" sz="1600" b="1" dirty="0" smtClean="0">
                <a:solidFill>
                  <a:srgbClr val="FF0000"/>
                </a:solidFill>
              </a:rPr>
              <a:t>ho have been “called” to the practice of pediatrics, it is quite a different picture</a:t>
            </a:r>
            <a:r>
              <a:rPr lang="en-US" sz="1600" b="1" dirty="0" smtClean="0"/>
              <a:t>.</a:t>
            </a:r>
            <a:r>
              <a:rPr lang="en-US" sz="1600" dirty="0" smtClean="0"/>
              <a:t> True, there is incredible sadness at the death of a child. Often there is great frustration at being unable to do more for children whose lives are profoundly affected by disease and disability. But there is so much more. </a:t>
            </a:r>
            <a:r>
              <a:rPr lang="en-US" sz="1600" b="1" dirty="0" smtClean="0">
                <a:solidFill>
                  <a:srgbClr val="FF0000"/>
                </a:solidFill>
              </a:rPr>
              <a:t>Pediatricians have an ability to learn from, laugh with, and be strengthen by children</a:t>
            </a:r>
            <a:r>
              <a:rPr lang="en-US" sz="1600" b="1" dirty="0" smtClean="0"/>
              <a:t>. </a:t>
            </a:r>
            <a:r>
              <a:rPr lang="en-US" sz="1600" dirty="0" smtClean="0"/>
              <a:t>Pediatrics forces us to stand in awe of children and their families in the face of enormous challenges. </a:t>
            </a:r>
            <a:r>
              <a:rPr lang="en-US" sz="1600" b="1" dirty="0" smtClean="0">
                <a:solidFill>
                  <a:srgbClr val="FF0000"/>
                </a:solidFill>
              </a:rPr>
              <a:t>It is a truly wonderful world of medical practice</a:t>
            </a:r>
            <a:r>
              <a:rPr lang="en-US" sz="1600" b="1" dirty="0" smtClean="0"/>
              <a:t>.</a:t>
            </a:r>
          </a:p>
          <a:p>
            <a:pPr marL="0" indent="0" algn="just">
              <a:buNone/>
            </a:pPr>
            <a:r>
              <a:rPr lang="en-US" sz="1600" b="1" dirty="0">
                <a:solidFill>
                  <a:srgbClr val="FF0000"/>
                </a:solidFill>
              </a:rPr>
              <a:t>	</a:t>
            </a:r>
            <a:r>
              <a:rPr lang="en-US" sz="1600" b="1" dirty="0" smtClean="0">
                <a:solidFill>
                  <a:srgbClr val="FF0000"/>
                </a:solidFill>
              </a:rPr>
              <a:t>Pediatrics is first the practice of the science of growth and development</a:t>
            </a:r>
            <a:r>
              <a:rPr lang="en-US" sz="1600" b="1" dirty="0" smtClean="0"/>
              <a:t>. </a:t>
            </a:r>
            <a:r>
              <a:rPr lang="en-US" sz="1600" dirty="0" smtClean="0"/>
              <a:t>It demands a deep appreciation of the unique nature of childhood and adolescent, the impact of disease on growth and development, and the effects of growth and development on the manifestation of disease. </a:t>
            </a:r>
            <a:r>
              <a:rPr lang="en-US" sz="1600" b="1" dirty="0" smtClean="0">
                <a:solidFill>
                  <a:srgbClr val="FF0000"/>
                </a:solidFill>
              </a:rPr>
              <a:t>Interventions early in the child’s life have significant lifelong benefits</a:t>
            </a:r>
            <a:r>
              <a:rPr lang="en-US" sz="1600" b="1" dirty="0" smtClean="0"/>
              <a:t>, </a:t>
            </a:r>
            <a:r>
              <a:rPr lang="en-US" sz="1600" dirty="0" smtClean="0"/>
              <a:t>just as errors in judgment or ignorance about medical or developmental realities can have profound, lifelong negative effects. </a:t>
            </a:r>
            <a:r>
              <a:rPr lang="en-US" sz="1600" b="1" dirty="0" smtClean="0">
                <a:solidFill>
                  <a:srgbClr val="FF0000"/>
                </a:solidFill>
              </a:rPr>
              <a:t>Nowhere else in the practice of medicine are the consequences so significant</a:t>
            </a:r>
            <a:r>
              <a:rPr lang="en-US" sz="1600" b="1" dirty="0" smtClean="0"/>
              <a:t>. </a:t>
            </a:r>
            <a:r>
              <a:rPr lang="en-US" sz="1600" dirty="0" smtClean="0"/>
              <a:t>They affect not only the child’s future physical health and function, but also the youngster’s sense of self-worth and later, in adulthood, personal integrity.</a:t>
            </a:r>
            <a:endParaRPr lang="ar-SA" sz="16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609600"/>
            <a:ext cx="7272808" cy="584775"/>
          </a:xfrm>
          <a:prstGeom prst="rect">
            <a:avLst/>
          </a:prstGeom>
          <a:noFill/>
        </p:spPr>
        <p:txBody>
          <a:bodyPr wrap="square" rtlCol="0">
            <a:spAutoFit/>
          </a:bodyPr>
          <a:lstStyle/>
          <a:p>
            <a:pPr algn="ctr"/>
            <a:r>
              <a:rPr lang="en-US" sz="3200" b="1" dirty="0" smtClean="0">
                <a:latin typeface="Albertus Medium" pitchFamily="34" charset="0"/>
              </a:rPr>
              <a:t>THE SCOPE OF PEDIATRICS</a:t>
            </a:r>
            <a:endParaRPr lang="en-US" sz="3200" b="1" dirty="0">
              <a:latin typeface="Albertus Medium" pitchFamily="34" charset="0"/>
            </a:endParaRPr>
          </a:p>
        </p:txBody>
      </p:sp>
      <p:pic>
        <p:nvPicPr>
          <p:cNvPr id="4" name="Picture 2"/>
          <p:cNvPicPr>
            <a:picLocks noChangeAspect="1" noChangeArrowheads="1"/>
          </p:cNvPicPr>
          <p:nvPr/>
        </p:nvPicPr>
        <p:blipFill>
          <a:blip r:embed="rId2" cstate="print">
            <a:lum bright="10000"/>
          </a:blip>
          <a:srcRect/>
          <a:stretch>
            <a:fillRect/>
          </a:stretch>
        </p:blipFill>
        <p:spPr bwMode="auto">
          <a:xfrm>
            <a:off x="6781800" y="5745676"/>
            <a:ext cx="1549243" cy="998567"/>
          </a:xfrm>
          <a:prstGeom prst="rect">
            <a:avLst/>
          </a:prstGeom>
          <a:noFill/>
          <a:ln w="9525">
            <a:noFill/>
            <a:miter lim="800000"/>
            <a:headEnd/>
            <a:tailEnd/>
          </a:ln>
        </p:spPr>
      </p:pic>
      <p:sp>
        <p:nvSpPr>
          <p:cNvPr id="5"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7" name="Content Placeholder 1"/>
          <p:cNvSpPr>
            <a:spLocks noGrp="1"/>
          </p:cNvSpPr>
          <p:nvPr>
            <p:ph idx="1"/>
          </p:nvPr>
        </p:nvSpPr>
        <p:spPr>
          <a:xfrm>
            <a:off x="457200" y="1143000"/>
            <a:ext cx="8229600" cy="4066401"/>
          </a:xfrm>
        </p:spPr>
        <p:txBody>
          <a:bodyPr>
            <a:noAutofit/>
          </a:bodyPr>
          <a:lstStyle/>
          <a:p>
            <a:pPr marL="0" indent="0" algn="just">
              <a:lnSpc>
                <a:spcPct val="150000"/>
              </a:lnSpc>
              <a:buNone/>
            </a:pPr>
            <a:r>
              <a:rPr lang="en-US" sz="1600" b="1" dirty="0" smtClean="0">
                <a:solidFill>
                  <a:srgbClr val="FF0000"/>
                </a:solidFill>
              </a:rPr>
              <a:t>	Pediatrics is uniquely dependent on, and committed to families</a:t>
            </a:r>
            <a:r>
              <a:rPr lang="en-US" sz="1600" b="1" dirty="0" smtClean="0"/>
              <a:t>. </a:t>
            </a:r>
            <a:r>
              <a:rPr lang="en-US" sz="1600" dirty="0" smtClean="0"/>
              <a:t>The family comes in many shapes and sizes, but it is the primary environment in which the child’s potential is nourished. Child health care depends largely on the story of illness and disability as told by parents. </a:t>
            </a:r>
            <a:r>
              <a:rPr lang="en-US" sz="1600" b="1" dirty="0" smtClean="0">
                <a:solidFill>
                  <a:srgbClr val="FF0000"/>
                </a:solidFill>
              </a:rPr>
              <a:t>The child’s health is always the parent’s responsibility</a:t>
            </a:r>
            <a:r>
              <a:rPr lang="en-US" sz="1600" dirty="0" smtClean="0"/>
              <a:t>, but good pediatricians recognize that their job is to work in alliance with the family. When the family ability to deal with the health concerns of the children is exceeded, then health professionals assist and support families in their task.</a:t>
            </a:r>
          </a:p>
          <a:p>
            <a:pPr marL="0" indent="0" algn="just">
              <a:lnSpc>
                <a:spcPct val="150000"/>
              </a:lnSpc>
              <a:buNone/>
            </a:pPr>
            <a:r>
              <a:rPr lang="en-US" sz="1600" b="1" dirty="0" smtClean="0"/>
              <a:t>	</a:t>
            </a:r>
            <a:r>
              <a:rPr lang="en-US" sz="1600" b="1" dirty="0" smtClean="0">
                <a:solidFill>
                  <a:srgbClr val="FF0000"/>
                </a:solidFill>
              </a:rPr>
              <a:t>Empowering families to car e for their children is a major task of pediatrics</a:t>
            </a:r>
            <a:r>
              <a:rPr lang="en-US" sz="1600" b="1" dirty="0" smtClean="0"/>
              <a:t>.</a:t>
            </a:r>
            <a:r>
              <a:rPr lang="en-US" sz="1600" dirty="0" smtClean="0"/>
              <a:t> It involves health education and health promotion, especially in light of increasing dependence on health professionals for all aspects of child health care. It also involves a respectful recognition that today many families assume extraordinary complex tasks in the care of their children. For that special group of children with chronic or major life-threatening illnesses, pediatricians become partners in care and advocates for increasing family support.</a:t>
            </a:r>
            <a:endParaRPr lang="ar-SA"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786825"/>
            <a:ext cx="7272808" cy="584775"/>
          </a:xfrm>
          <a:prstGeom prst="rect">
            <a:avLst/>
          </a:prstGeom>
          <a:noFill/>
        </p:spPr>
        <p:txBody>
          <a:bodyPr wrap="square" rtlCol="0">
            <a:spAutoFit/>
          </a:bodyPr>
          <a:lstStyle/>
          <a:p>
            <a:pPr algn="ctr"/>
            <a:r>
              <a:rPr lang="en-US" sz="3200" b="1" dirty="0" smtClean="0">
                <a:latin typeface="Albertus Medium" pitchFamily="34" charset="0"/>
              </a:rPr>
              <a:t>THE SCOPE OF PEDIATRICS</a:t>
            </a:r>
            <a:endParaRPr lang="en-US" sz="3200" b="1" dirty="0">
              <a:latin typeface="Albertus Medium" pitchFamily="34" charset="0"/>
            </a:endParaRPr>
          </a:p>
        </p:txBody>
      </p:sp>
      <p:pic>
        <p:nvPicPr>
          <p:cNvPr id="4" name="Picture 2"/>
          <p:cNvPicPr>
            <a:picLocks noChangeAspect="1" noChangeArrowheads="1"/>
          </p:cNvPicPr>
          <p:nvPr/>
        </p:nvPicPr>
        <p:blipFill>
          <a:blip r:embed="rId2" cstate="print">
            <a:lum bright="10000"/>
          </a:blip>
          <a:srcRect/>
          <a:stretch>
            <a:fillRect/>
          </a:stretch>
        </p:blipFill>
        <p:spPr bwMode="auto">
          <a:xfrm>
            <a:off x="5364088" y="5013176"/>
            <a:ext cx="2378376" cy="1656184"/>
          </a:xfrm>
          <a:prstGeom prst="rect">
            <a:avLst/>
          </a:prstGeom>
          <a:noFill/>
          <a:ln w="9525">
            <a:noFill/>
            <a:miter lim="800000"/>
            <a:headEnd/>
            <a:tailEnd/>
          </a:ln>
        </p:spPr>
      </p:pic>
      <p:sp>
        <p:nvSpPr>
          <p:cNvPr id="5"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1"/>
          <p:cNvSpPr>
            <a:spLocks noGrp="1"/>
          </p:cNvSpPr>
          <p:nvPr>
            <p:ph idx="1"/>
          </p:nvPr>
        </p:nvSpPr>
        <p:spPr>
          <a:xfrm>
            <a:off x="755576" y="1524000"/>
            <a:ext cx="7626424" cy="3489176"/>
          </a:xfrm>
        </p:spPr>
        <p:txBody>
          <a:bodyPr>
            <a:noAutofit/>
          </a:bodyPr>
          <a:lstStyle/>
          <a:p>
            <a:pPr marL="0" indent="0" algn="just">
              <a:lnSpc>
                <a:spcPct val="150000"/>
              </a:lnSpc>
              <a:buNone/>
            </a:pPr>
            <a:r>
              <a:rPr lang="en-US" sz="1600" b="1" dirty="0" smtClean="0"/>
              <a:t>	</a:t>
            </a:r>
            <a:r>
              <a:rPr lang="en-US" sz="1600" dirty="0" smtClean="0"/>
              <a:t>The commitment of pediatrics to families cover the entire spectrum, from providing health education to normal children to providing information, assistance and support for families that must assume enormous burdens of care related to major illness. </a:t>
            </a:r>
            <a:r>
              <a:rPr lang="en-US" sz="1800" b="1" dirty="0" smtClean="0">
                <a:solidFill>
                  <a:srgbClr val="FF0000"/>
                </a:solidFill>
              </a:rPr>
              <a:t>That commitment must include advocacy and protection for the familial societal values that sustain a healthy family environment</a:t>
            </a:r>
            <a:r>
              <a:rPr lang="en-US" sz="1800" b="1" dirty="0" smtClean="0"/>
              <a:t>.</a:t>
            </a:r>
          </a:p>
          <a:p>
            <a:pPr marL="0" indent="0" algn="just">
              <a:lnSpc>
                <a:spcPct val="150000"/>
              </a:lnSpc>
              <a:buNone/>
            </a:pPr>
            <a:r>
              <a:rPr lang="en-US" sz="1600" b="1" dirty="0" smtClean="0">
                <a:solidFill>
                  <a:srgbClr val="FF0000"/>
                </a:solidFill>
              </a:rPr>
              <a:t>	</a:t>
            </a:r>
            <a:r>
              <a:rPr lang="en-US" sz="1800" b="1" dirty="0" smtClean="0">
                <a:solidFill>
                  <a:srgbClr val="FF0000"/>
                </a:solidFill>
              </a:rPr>
              <a:t>To be sure, pediatrics has its frustrations</a:t>
            </a:r>
            <a:r>
              <a:rPr lang="en-US" sz="1600" b="1" dirty="0" smtClean="0"/>
              <a:t>, </a:t>
            </a:r>
            <a:r>
              <a:rPr lang="en-US" sz="1600" dirty="0" smtClean="0"/>
              <a:t>such as children who are ill, in pain, dying or suffering the anguish that comes with learning to live with disease, deformity or disability.</a:t>
            </a:r>
            <a:endParaRPr lang="ar-SA" sz="16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457200"/>
            <a:ext cx="7046168" cy="584775"/>
          </a:xfrm>
          <a:prstGeom prst="rect">
            <a:avLst/>
          </a:prstGeom>
          <a:noFill/>
        </p:spPr>
        <p:txBody>
          <a:bodyPr wrap="square" rtlCol="0">
            <a:spAutoFit/>
          </a:bodyPr>
          <a:lstStyle/>
          <a:p>
            <a:pPr algn="ctr"/>
            <a:r>
              <a:rPr lang="en-US" sz="3200" b="1" dirty="0" smtClean="0">
                <a:latin typeface="Albertus Medium" pitchFamily="34" charset="0"/>
              </a:rPr>
              <a:t>THE SCOPE OF PEDIATRICS</a:t>
            </a:r>
            <a:endParaRPr lang="en-US" sz="3200" b="1" dirty="0">
              <a:latin typeface="Albertus Medium" pitchFamily="34" charset="0"/>
            </a:endParaRPr>
          </a:p>
        </p:txBody>
      </p:sp>
      <p:pic>
        <p:nvPicPr>
          <p:cNvPr id="4" name="Picture 2"/>
          <p:cNvPicPr>
            <a:picLocks noChangeAspect="1" noChangeArrowheads="1"/>
          </p:cNvPicPr>
          <p:nvPr/>
        </p:nvPicPr>
        <p:blipFill>
          <a:blip r:embed="rId2" cstate="print">
            <a:lum bright="10000"/>
          </a:blip>
          <a:srcRect/>
          <a:stretch>
            <a:fillRect/>
          </a:stretch>
        </p:blipFill>
        <p:spPr bwMode="auto">
          <a:xfrm>
            <a:off x="5868144" y="5710064"/>
            <a:ext cx="1874320" cy="1224136"/>
          </a:xfrm>
          <a:prstGeom prst="rect">
            <a:avLst/>
          </a:prstGeom>
          <a:noFill/>
          <a:ln w="9525">
            <a:noFill/>
            <a:miter lim="800000"/>
            <a:headEnd/>
            <a:tailEnd/>
          </a:ln>
        </p:spPr>
      </p:pic>
      <p:sp>
        <p:nvSpPr>
          <p:cNvPr id="5" name="Content Placeholder 2"/>
          <p:cNvSpPr txBox="1">
            <a:spLocks/>
          </p:cNvSpPr>
          <p:nvPr/>
        </p:nvSpPr>
        <p:spPr>
          <a:xfrm>
            <a:off x="228600" y="1524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1"/>
          <p:cNvSpPr>
            <a:spLocks noGrp="1"/>
          </p:cNvSpPr>
          <p:nvPr>
            <p:ph idx="1"/>
          </p:nvPr>
        </p:nvSpPr>
        <p:spPr>
          <a:xfrm>
            <a:off x="457200" y="965775"/>
            <a:ext cx="8229600" cy="4825425"/>
          </a:xfrm>
        </p:spPr>
        <p:txBody>
          <a:bodyPr>
            <a:noAutofit/>
          </a:bodyPr>
          <a:lstStyle/>
          <a:p>
            <a:pPr marL="0" indent="0" algn="just">
              <a:buNone/>
            </a:pPr>
            <a:r>
              <a:rPr lang="en-US" sz="1600" dirty="0" smtClean="0"/>
              <a:t>But it is also a specialty whose practitioners marvel daily at the courage and determination of children to get on with the business of growing and developing.</a:t>
            </a:r>
          </a:p>
          <a:p>
            <a:pPr marL="0" indent="0" algn="just">
              <a:buNone/>
            </a:pPr>
            <a:r>
              <a:rPr lang="en-US" sz="1600" dirty="0"/>
              <a:t>	</a:t>
            </a:r>
            <a:r>
              <a:rPr lang="en-US" sz="1800" b="1" dirty="0" smtClean="0">
                <a:solidFill>
                  <a:srgbClr val="FF0000"/>
                </a:solidFill>
              </a:rPr>
              <a:t>Children are amazingly courageous</a:t>
            </a:r>
            <a:r>
              <a:rPr lang="en-US" sz="1800" b="1" dirty="0" smtClean="0"/>
              <a:t>. </a:t>
            </a:r>
            <a:r>
              <a:rPr lang="en-US" sz="1600" dirty="0" smtClean="0"/>
              <a:t>Trailing a forest of intravenous poles with abundant monitors and machinery, armies of children are pushed and pulled to the hospital playroom and gift shop. Following surgical procedures that would keep an adult horizontal for a week with nasogastric tubes and ventilator support, children rally overnight and display an incredible appetite for life.</a:t>
            </a:r>
            <a:r>
              <a:rPr lang="en-US" sz="1600" dirty="0" smtClean="0">
                <a:solidFill>
                  <a:srgbClr val="FF0000"/>
                </a:solidFill>
              </a:rPr>
              <a:t> </a:t>
            </a:r>
            <a:r>
              <a:rPr lang="en-US" sz="1800" b="1" dirty="0" smtClean="0">
                <a:solidFill>
                  <a:srgbClr val="FF0000"/>
                </a:solidFill>
              </a:rPr>
              <a:t>Developing an appreciation of their courage is a great gift to medical practitioners</a:t>
            </a:r>
            <a:r>
              <a:rPr lang="en-US" sz="1800" b="1" dirty="0" smtClean="0"/>
              <a:t>.</a:t>
            </a:r>
          </a:p>
          <a:p>
            <a:pPr marL="0" indent="0" algn="just">
              <a:buNone/>
            </a:pPr>
            <a:r>
              <a:rPr lang="en-US" sz="1600" b="1" dirty="0"/>
              <a:t>	</a:t>
            </a:r>
            <a:r>
              <a:rPr lang="en-US" sz="1800" b="1" dirty="0" smtClean="0">
                <a:solidFill>
                  <a:srgbClr val="FF0000"/>
                </a:solidFill>
              </a:rPr>
              <a:t>Children are unhesitatingly honest</a:t>
            </a:r>
            <a:r>
              <a:rPr lang="en-US" sz="1600" b="1" dirty="0" smtClean="0"/>
              <a:t>. </a:t>
            </a:r>
            <a:r>
              <a:rPr lang="en-US" sz="1600" dirty="0" smtClean="0"/>
              <a:t>No other patients are so direct and frank about their relationship with their physician. The pomp and circumstance that may color other specialties pales in the presence of a toddler who “needs to pee” in the middle of the professor’s masterful brilliance during ward rounds. Nowhere else is insensitivity and inappropriate behavior so disruptive of the physician–patient relationship. Children react sharply to condescension. They display an instinctive need to know the truth and they respond to any dissonance between family and professional reactions and what is told to them. While children’s need to know must be met in developmentally appropriate ways,</a:t>
            </a:r>
            <a:r>
              <a:rPr lang="en-US" sz="1800" b="1" dirty="0" smtClean="0"/>
              <a:t> </a:t>
            </a:r>
            <a:r>
              <a:rPr lang="en-US" sz="1800" b="1" dirty="0" smtClean="0">
                <a:solidFill>
                  <a:srgbClr val="FF0000"/>
                </a:solidFill>
              </a:rPr>
              <a:t>a cardinal rule of pediatrics is “never lie to a child.” Following this rule can be difficult and requires delicacy, but truth us an essential element of the art of pediatrics</a:t>
            </a:r>
            <a:r>
              <a:rPr lang="en-US" sz="1800" b="1" dirty="0" smtClean="0"/>
              <a:t>.</a:t>
            </a:r>
            <a:endParaRPr lang="ar-SA" sz="1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381000"/>
            <a:ext cx="7272808" cy="584775"/>
          </a:xfrm>
          <a:prstGeom prst="rect">
            <a:avLst/>
          </a:prstGeom>
          <a:noFill/>
        </p:spPr>
        <p:txBody>
          <a:bodyPr wrap="square" rtlCol="0">
            <a:spAutoFit/>
          </a:bodyPr>
          <a:lstStyle/>
          <a:p>
            <a:pPr algn="ctr"/>
            <a:r>
              <a:rPr lang="en-US" sz="3200" b="1" dirty="0" smtClean="0">
                <a:latin typeface="Albertus Medium" pitchFamily="34" charset="0"/>
              </a:rPr>
              <a:t>THE SCOPE OF PEDIATRICS</a:t>
            </a:r>
            <a:endParaRPr lang="en-US" sz="3200" b="1" dirty="0">
              <a:latin typeface="Albertus Medium" pitchFamily="34" charset="0"/>
            </a:endParaRPr>
          </a:p>
        </p:txBody>
      </p:sp>
      <p:pic>
        <p:nvPicPr>
          <p:cNvPr id="4" name="Picture 2"/>
          <p:cNvPicPr>
            <a:picLocks noChangeAspect="1" noChangeArrowheads="1"/>
          </p:cNvPicPr>
          <p:nvPr/>
        </p:nvPicPr>
        <p:blipFill>
          <a:blip r:embed="rId2" cstate="print">
            <a:lum bright="10000"/>
          </a:blip>
          <a:srcRect/>
          <a:stretch>
            <a:fillRect/>
          </a:stretch>
        </p:blipFill>
        <p:spPr bwMode="auto">
          <a:xfrm>
            <a:off x="5868144" y="5786264"/>
            <a:ext cx="1874320" cy="1224136"/>
          </a:xfrm>
          <a:prstGeom prst="rect">
            <a:avLst/>
          </a:prstGeom>
          <a:noFill/>
          <a:ln w="9525">
            <a:noFill/>
            <a:miter lim="800000"/>
            <a:headEnd/>
            <a:tailEnd/>
          </a:ln>
        </p:spPr>
      </p:pic>
      <p:sp>
        <p:nvSpPr>
          <p:cNvPr id="5" name="Content Placeholder 2"/>
          <p:cNvSpPr txBox="1">
            <a:spLocks/>
          </p:cNvSpPr>
          <p:nvPr/>
        </p:nvSpPr>
        <p:spPr>
          <a:xfrm>
            <a:off x="228600" y="762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1"/>
          <p:cNvSpPr>
            <a:spLocks noGrp="1"/>
          </p:cNvSpPr>
          <p:nvPr>
            <p:ph idx="1"/>
          </p:nvPr>
        </p:nvSpPr>
        <p:spPr>
          <a:xfrm>
            <a:off x="457200" y="838200"/>
            <a:ext cx="8229600" cy="5029200"/>
          </a:xfrm>
        </p:spPr>
        <p:txBody>
          <a:bodyPr>
            <a:noAutofit/>
          </a:bodyPr>
          <a:lstStyle/>
          <a:p>
            <a:pPr marL="0" indent="0" algn="just">
              <a:buNone/>
            </a:pPr>
            <a:r>
              <a:rPr lang="en-US" sz="1600" b="1" dirty="0" smtClean="0"/>
              <a:t>	</a:t>
            </a:r>
            <a:r>
              <a:rPr lang="en-US" sz="1800" b="1" dirty="0" smtClean="0">
                <a:solidFill>
                  <a:srgbClr val="FF0000"/>
                </a:solidFill>
              </a:rPr>
              <a:t>Children are also incredibly funny</a:t>
            </a:r>
            <a:r>
              <a:rPr lang="en-US" sz="1800" b="1" dirty="0" smtClean="0"/>
              <a:t>. </a:t>
            </a:r>
            <a:r>
              <a:rPr lang="en-US" sz="1600" dirty="0" smtClean="0"/>
              <a:t>The atmosphere of a pediatric hospital differs from that of most adult health care facilities because children play and laugh among themselves and with those who care for them. </a:t>
            </a:r>
            <a:r>
              <a:rPr lang="en-US" sz="1800" b="1" dirty="0" smtClean="0">
                <a:solidFill>
                  <a:srgbClr val="FF0000"/>
                </a:solidFill>
              </a:rPr>
              <a:t>Their laughter is the most potent therapy to caregivers</a:t>
            </a:r>
            <a:r>
              <a:rPr lang="en-US" sz="1800" b="1" dirty="0" smtClean="0"/>
              <a:t>.</a:t>
            </a:r>
          </a:p>
          <a:p>
            <a:pPr marL="0" indent="0" algn="just">
              <a:buNone/>
            </a:pPr>
            <a:r>
              <a:rPr lang="en-US" sz="1800" b="1" dirty="0"/>
              <a:t>	</a:t>
            </a:r>
            <a:r>
              <a:rPr lang="en-US" sz="1600" dirty="0" smtClean="0"/>
              <a:t>Gone are the days when moderately ill children were cared for by parents and “really sick” children were hospitalized, attended exclusively by “professionals” (physicians and nurses). The practice of modern pediatrics sees parents coping with outpatient </a:t>
            </a:r>
            <a:r>
              <a:rPr lang="en-US" sz="1600" dirty="0" err="1" smtClean="0"/>
              <a:t>chemotheraphy</a:t>
            </a:r>
            <a:r>
              <a:rPr lang="en-US" sz="1600" dirty="0" smtClean="0"/>
              <a:t> , home ventilators, ambulatory peritoneal dialysis, and home enteral feeding. Paradoxically, almost every pediatric ward or institution also cares for inappropriately met, or who are in danger of abuse or neglect because of difficult, disturbed, or stressful family circumstances.</a:t>
            </a:r>
          </a:p>
          <a:p>
            <a:pPr marL="0" indent="0" algn="just">
              <a:buNone/>
            </a:pPr>
            <a:r>
              <a:rPr lang="en-US" sz="1600" b="1" dirty="0">
                <a:solidFill>
                  <a:srgbClr val="FF0000"/>
                </a:solidFill>
              </a:rPr>
              <a:t>	</a:t>
            </a:r>
            <a:r>
              <a:rPr lang="en-US" sz="1800" b="1" dirty="0" smtClean="0">
                <a:solidFill>
                  <a:srgbClr val="FF0000"/>
                </a:solidFill>
              </a:rPr>
              <a:t>Pediatrics has emerged as a distinct medical specialty over the past century</a:t>
            </a:r>
            <a:r>
              <a:rPr lang="en-US" sz="1800" b="1" dirty="0" smtClean="0"/>
              <a:t>. </a:t>
            </a:r>
            <a:r>
              <a:rPr lang="en-US" sz="1800" b="1" dirty="0" smtClean="0">
                <a:solidFill>
                  <a:srgbClr val="FF0000"/>
                </a:solidFill>
              </a:rPr>
              <a:t>The changing pattern of morbidity and mortality in children reflects advances in nutrition</a:t>
            </a:r>
            <a:r>
              <a:rPr lang="en-US" sz="1800" b="1" dirty="0" smtClean="0"/>
              <a:t>, </a:t>
            </a:r>
            <a:r>
              <a:rPr lang="en-US" sz="1800" b="1" dirty="0" smtClean="0">
                <a:solidFill>
                  <a:srgbClr val="FF0000"/>
                </a:solidFill>
              </a:rPr>
              <a:t>hygiene</a:t>
            </a:r>
            <a:r>
              <a:rPr lang="en-US" sz="1800" b="1" dirty="0" smtClean="0"/>
              <a:t>, </a:t>
            </a:r>
            <a:r>
              <a:rPr lang="en-US" sz="1800" b="1" dirty="0" smtClean="0">
                <a:solidFill>
                  <a:srgbClr val="FF0000"/>
                </a:solidFill>
              </a:rPr>
              <a:t>immunization and antibiotic therapy</a:t>
            </a:r>
            <a:r>
              <a:rPr lang="en-US" sz="1800" b="1" dirty="0" smtClean="0"/>
              <a:t>. </a:t>
            </a:r>
            <a:r>
              <a:rPr lang="en-US" sz="1800" b="1" dirty="0" smtClean="0">
                <a:solidFill>
                  <a:srgbClr val="FF0000"/>
                </a:solidFill>
              </a:rPr>
              <a:t>Infectious disease</a:t>
            </a:r>
            <a:r>
              <a:rPr lang="en-US" sz="1600" b="1" dirty="0" smtClean="0"/>
              <a:t>, </a:t>
            </a:r>
            <a:r>
              <a:rPr lang="en-US" sz="1600" dirty="0" smtClean="0"/>
              <a:t>long the major cause of death in infancy and childhood, is no longer as great a threat as it once was. </a:t>
            </a:r>
            <a:r>
              <a:rPr lang="en-US" sz="1800" b="1" dirty="0" smtClean="0">
                <a:solidFill>
                  <a:srgbClr val="FF0000"/>
                </a:solidFill>
              </a:rPr>
              <a:t>Advances in obstetrical and perinatal care have revolutionized newborn health and survival</a:t>
            </a:r>
            <a:r>
              <a:rPr lang="en-US" sz="1600" dirty="0" smtClean="0"/>
              <a:t>. But a “</a:t>
            </a:r>
            <a:r>
              <a:rPr lang="en-US" sz="1800" b="1" dirty="0" smtClean="0">
                <a:solidFill>
                  <a:srgbClr val="FF0000"/>
                </a:solidFill>
              </a:rPr>
              <a:t>new pediatric morbidity</a:t>
            </a:r>
            <a:r>
              <a:rPr lang="en-US" sz="1600" dirty="0" smtClean="0"/>
              <a:t>” has emerged over the past decade, compromising issues that range from developmental and learning difficulties to concerns regarding abuse, neglect, depression, eating disorders, and suicide in adolescents.</a:t>
            </a:r>
            <a:endParaRPr lang="ar-SA"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35693" y="1676400"/>
            <a:ext cx="7601452" cy="4495800"/>
          </a:xfrm>
          <a:prstGeom prst="rect">
            <a:avLst/>
          </a:prstGeom>
          <a:noFill/>
          <a:ln w="9525">
            <a:noFill/>
            <a:miter lim="800000"/>
            <a:headEnd/>
            <a:tailEnd/>
          </a:ln>
        </p:spPr>
      </p:pic>
      <p:sp>
        <p:nvSpPr>
          <p:cNvPr id="3" name="Title 1"/>
          <p:cNvSpPr txBox="1">
            <a:spLocks/>
          </p:cNvSpPr>
          <p:nvPr/>
        </p:nvSpPr>
        <p:spPr>
          <a:xfrm>
            <a:off x="841444" y="1066800"/>
            <a:ext cx="7315200" cy="4572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500" b="1" dirty="0" smtClean="0"/>
              <a:t>Contrast between main child health problems and associated factors in developed and developing countries</a:t>
            </a:r>
            <a:endParaRPr lang="en-US" sz="2500" b="1" dirty="0"/>
          </a:p>
        </p:txBody>
      </p:sp>
      <p:sp>
        <p:nvSpPr>
          <p:cNvPr id="4" name="Content Placeholder 2"/>
          <p:cNvSpPr txBox="1">
            <a:spLocks/>
          </p:cNvSpPr>
          <p:nvPr/>
        </p:nvSpPr>
        <p:spPr>
          <a:xfrm>
            <a:off x="228600" y="1524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606611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103434" y="685799"/>
            <a:ext cx="7430965" cy="5876961"/>
          </a:xfrm>
          <a:prstGeom prst="rect">
            <a:avLst/>
          </a:prstGeom>
          <a:noFill/>
          <a:ln w="9525">
            <a:noFill/>
            <a:miter lim="800000"/>
            <a:headEnd/>
            <a:tailEnd/>
          </a:ln>
        </p:spPr>
      </p:pic>
      <p:sp>
        <p:nvSpPr>
          <p:cNvPr id="3" name="Content Placeholder 2"/>
          <p:cNvSpPr txBox="1">
            <a:spLocks/>
          </p:cNvSpPr>
          <p:nvPr/>
        </p:nvSpPr>
        <p:spPr>
          <a:xfrm>
            <a:off x="228600" y="1524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24435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496303" y="1143000"/>
            <a:ext cx="8287251" cy="4648200"/>
          </a:xfrm>
          <a:prstGeom prst="rect">
            <a:avLst/>
          </a:prstGeom>
          <a:noFill/>
          <a:ln w="9525">
            <a:noFill/>
            <a:miter lim="800000"/>
            <a:headEnd/>
            <a:tailEnd/>
          </a:ln>
        </p:spPr>
      </p:pic>
      <p:sp>
        <p:nvSpPr>
          <p:cNvPr id="3"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825286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srcRect/>
          <a:stretch>
            <a:fillRect/>
          </a:stretch>
        </p:blipFill>
        <p:spPr bwMode="auto">
          <a:xfrm>
            <a:off x="685799" y="1143000"/>
            <a:ext cx="7620001" cy="4876800"/>
          </a:xfrm>
          <a:prstGeom prst="rect">
            <a:avLst/>
          </a:prstGeom>
          <a:noFill/>
          <a:ln w="9525">
            <a:noFill/>
            <a:miter lim="800000"/>
            <a:headEnd/>
            <a:tailEnd/>
          </a:ln>
        </p:spPr>
      </p:pic>
      <p:sp>
        <p:nvSpPr>
          <p:cNvPr id="3" name="Content Placeholder 2"/>
          <p:cNvSpPr txBox="1">
            <a:spLocks/>
          </p:cNvSpPr>
          <p:nvPr/>
        </p:nvSpPr>
        <p:spPr>
          <a:xfrm>
            <a:off x="228600" y="1524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774043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495800" cy="563562"/>
          </a:xfrm>
        </p:spPr>
        <p:txBody>
          <a:bodyPr>
            <a:normAutofit fontScale="90000"/>
          </a:bodyPr>
          <a:lstStyle/>
          <a:p>
            <a:pPr algn="l"/>
            <a:r>
              <a:rPr lang="en-US" dirty="0" smtClean="0"/>
              <a:t>Course Objectives</a:t>
            </a:r>
            <a:endParaRPr lang="en-US" dirty="0"/>
          </a:p>
        </p:txBody>
      </p:sp>
      <p:sp>
        <p:nvSpPr>
          <p:cNvPr id="3" name="Content Placeholder 2"/>
          <p:cNvSpPr>
            <a:spLocks noGrp="1"/>
          </p:cNvSpPr>
          <p:nvPr>
            <p:ph idx="1"/>
          </p:nvPr>
        </p:nvSpPr>
        <p:spPr>
          <a:xfrm>
            <a:off x="457200" y="1219200"/>
            <a:ext cx="8229600" cy="5334000"/>
          </a:xfrm>
        </p:spPr>
        <p:txBody>
          <a:bodyPr>
            <a:normAutofit lnSpcReduction="10000"/>
          </a:bodyPr>
          <a:lstStyle/>
          <a:p>
            <a:pPr marL="514350" indent="-514350">
              <a:buNone/>
            </a:pPr>
            <a:r>
              <a:rPr lang="en-US" sz="1700" dirty="0" smtClean="0"/>
              <a:t>General Objective</a:t>
            </a:r>
            <a:endParaRPr lang="en-US" sz="1800" dirty="0" smtClean="0"/>
          </a:p>
          <a:p>
            <a:pPr marL="514350" indent="-514350">
              <a:buNone/>
            </a:pPr>
            <a:r>
              <a:rPr lang="en-US" sz="1500" dirty="0" smtClean="0"/>
              <a:t>	    </a:t>
            </a:r>
            <a:r>
              <a:rPr lang="en-US" sz="1400" dirty="0" smtClean="0"/>
              <a:t>To graduate a physician who acquired </a:t>
            </a:r>
            <a:r>
              <a:rPr lang="en-US" sz="1400" dirty="0" smtClean="0">
                <a:solidFill>
                  <a:srgbClr val="FF0000"/>
                </a:solidFill>
              </a:rPr>
              <a:t>adequate basic knowledge and skills in pediatrics</a:t>
            </a:r>
            <a:r>
              <a:rPr lang="en-US" sz="1400" dirty="0" smtClean="0"/>
              <a:t>, that will enable him/her to proceed into subsequent general practice, specialty  training or research activities and to </a:t>
            </a:r>
            <a:r>
              <a:rPr lang="en-US" sz="1400" dirty="0" smtClean="0">
                <a:solidFill>
                  <a:srgbClr val="FF0000"/>
                </a:solidFill>
              </a:rPr>
              <a:t>be aware of the personal qualities and attitudes required to care for children and their families</a:t>
            </a:r>
            <a:r>
              <a:rPr lang="en-US" sz="1400" dirty="0" smtClean="0"/>
              <a:t>. (e.g. empathy, concern, gentleness, etc.)</a:t>
            </a:r>
          </a:p>
          <a:p>
            <a:pPr marL="514350" indent="-514350">
              <a:buNone/>
            </a:pPr>
            <a:endParaRPr lang="en-US" sz="500" dirty="0" smtClean="0"/>
          </a:p>
          <a:p>
            <a:pPr marL="514350" indent="-514350">
              <a:buNone/>
            </a:pPr>
            <a:endParaRPr lang="en-US" sz="1300" u="sng" dirty="0" smtClean="0"/>
          </a:p>
          <a:p>
            <a:pPr marL="514350" indent="-514350">
              <a:buNone/>
            </a:pPr>
            <a:r>
              <a:rPr lang="en-US" sz="1700" dirty="0" smtClean="0"/>
              <a:t>Specific objectives</a:t>
            </a:r>
          </a:p>
          <a:p>
            <a:pPr marL="514350" indent="-514350">
              <a:buNone/>
            </a:pPr>
            <a:endParaRPr lang="en-US" sz="1300" u="sng" dirty="0" smtClean="0"/>
          </a:p>
          <a:p>
            <a:pPr marL="514350" indent="-514350">
              <a:buNone/>
            </a:pPr>
            <a:r>
              <a:rPr lang="en-US" sz="1600" dirty="0" smtClean="0"/>
              <a:t>By the end of this course, students will be able to</a:t>
            </a:r>
          </a:p>
          <a:p>
            <a:pPr marL="914400" lvl="1" indent="-514350">
              <a:buAutoNum type="arabicPeriod"/>
            </a:pPr>
            <a:r>
              <a:rPr lang="en-US" sz="1300" dirty="0" smtClean="0"/>
              <a:t>Acquire the knowledge related to community problems of child health.</a:t>
            </a:r>
          </a:p>
          <a:p>
            <a:pPr marL="914400" lvl="1" indent="-514350">
              <a:buAutoNum type="arabicPeriod"/>
            </a:pPr>
            <a:r>
              <a:rPr lang="en-US" sz="1300" dirty="0" smtClean="0"/>
              <a:t>Know the preventive aspects of childhood health problems and its implementation</a:t>
            </a:r>
          </a:p>
          <a:p>
            <a:pPr marL="914400" lvl="1" indent="-514350">
              <a:buAutoNum type="arabicPeriod"/>
            </a:pPr>
            <a:r>
              <a:rPr lang="en-US" sz="1300" dirty="0" smtClean="0"/>
              <a:t>Recognize urgent and emergency situations in pediatrics  and be able to outline an appropriate initial plan of action to stabilize such patients.</a:t>
            </a:r>
          </a:p>
          <a:p>
            <a:pPr marL="914400" lvl="1" indent="-514350">
              <a:buAutoNum type="arabicPeriod"/>
            </a:pPr>
            <a:r>
              <a:rPr lang="en-US" sz="1300" dirty="0" smtClean="0"/>
              <a:t>Record and interpret a complete physical examination across all pediatric age group.</a:t>
            </a:r>
          </a:p>
          <a:p>
            <a:pPr marL="914400" lvl="1" indent="-514350">
              <a:buAutoNum type="arabicPeriod"/>
            </a:pPr>
            <a:r>
              <a:rPr lang="en-US" sz="1300" dirty="0" smtClean="0"/>
              <a:t>Identify and solve common clinical problems in pediatrics by providing a provisional diagnosis and appropriate differential diagnosis.</a:t>
            </a:r>
          </a:p>
          <a:p>
            <a:pPr marL="914400" lvl="1" indent="-514350">
              <a:buAutoNum type="arabicPeriod"/>
            </a:pPr>
            <a:r>
              <a:rPr lang="en-US" sz="1300" dirty="0" smtClean="0"/>
              <a:t>Outline a general plan of investigations and management of common pediatric problems, especially as they relate to Saudi Arabia.</a:t>
            </a:r>
          </a:p>
          <a:p>
            <a:pPr marL="914400" lvl="1" indent="-514350">
              <a:buAutoNum type="arabicPeriod"/>
            </a:pPr>
            <a:r>
              <a:rPr lang="en-US" sz="1300" dirty="0" smtClean="0"/>
              <a:t>Use and interpret the laboratory investigations to reach a diagnosis of common pediatric problems.</a:t>
            </a:r>
          </a:p>
          <a:p>
            <a:pPr marL="914400" lvl="1" indent="-514350">
              <a:buAutoNum type="arabicPeriod"/>
            </a:pPr>
            <a:r>
              <a:rPr lang="en-US" sz="1300" dirty="0" smtClean="0"/>
              <a:t>Recognize his limitations concerning management of pediatric patients and the need to consult and cooperate with others to provide optimum care.</a:t>
            </a:r>
          </a:p>
          <a:p>
            <a:pPr marL="914400" lvl="1" indent="-514350">
              <a:buAutoNum type="arabicPeriod"/>
            </a:pPr>
            <a:r>
              <a:rPr lang="en-US" sz="1300" dirty="0" smtClean="0"/>
              <a:t>Interact with children and their parents or relatives in a gentle, emphatic and appropriate manner.</a:t>
            </a:r>
          </a:p>
        </p:txBody>
      </p:sp>
      <p:sp>
        <p:nvSpPr>
          <p:cNvPr id="4" name="Content Placeholder 2"/>
          <p:cNvSpPr txBox="1">
            <a:spLocks/>
          </p:cNvSpPr>
          <p:nvPr/>
        </p:nvSpPr>
        <p:spPr>
          <a:xfrm>
            <a:off x="228600" y="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Introduction to Pediatric Course </a:t>
            </a:r>
            <a:br>
              <a:rPr lang="en-US" dirty="0" smtClean="0"/>
            </a:br>
            <a:r>
              <a:rPr lang="en-US" dirty="0" smtClean="0"/>
              <a:t>PED - 474</a:t>
            </a:r>
            <a:endParaRPr lang="en-US" dirty="0"/>
          </a:p>
        </p:txBody>
      </p:sp>
      <p:sp>
        <p:nvSpPr>
          <p:cNvPr id="3" name="Content Placeholder 2"/>
          <p:cNvSpPr>
            <a:spLocks noGrp="1"/>
          </p:cNvSpPr>
          <p:nvPr>
            <p:ph idx="1"/>
          </p:nvPr>
        </p:nvSpPr>
        <p:spPr>
          <a:xfrm>
            <a:off x="457200" y="2027237"/>
            <a:ext cx="8229600" cy="4525963"/>
          </a:xfrm>
        </p:spPr>
        <p:txBody>
          <a:bodyPr>
            <a:normAutofit lnSpcReduction="10000"/>
          </a:bodyPr>
          <a:lstStyle/>
          <a:p>
            <a:r>
              <a:rPr lang="en-US" dirty="0" smtClean="0"/>
              <a:t>What is Pediatrics?</a:t>
            </a:r>
          </a:p>
          <a:p>
            <a:r>
              <a:rPr lang="en-US" dirty="0" smtClean="0"/>
              <a:t>Course objectives specification</a:t>
            </a:r>
          </a:p>
          <a:p>
            <a:r>
              <a:rPr lang="en-US" dirty="0" smtClean="0"/>
              <a:t>Teaching/Learning activities</a:t>
            </a:r>
          </a:p>
          <a:p>
            <a:r>
              <a:rPr lang="en-US" dirty="0" smtClean="0"/>
              <a:t>Course dates</a:t>
            </a:r>
          </a:p>
          <a:p>
            <a:r>
              <a:rPr lang="en-US" dirty="0" smtClean="0"/>
              <a:t>Course evaluation and assessment</a:t>
            </a:r>
          </a:p>
          <a:p>
            <a:r>
              <a:rPr lang="en-US" dirty="0" smtClean="0"/>
              <a:t>Course books, resources, reference &amp; websites</a:t>
            </a:r>
          </a:p>
          <a:p>
            <a:r>
              <a:rPr lang="en-US" dirty="0" smtClean="0"/>
              <a:t>Class manners</a:t>
            </a:r>
          </a:p>
          <a:p>
            <a:r>
              <a:rPr lang="en-US" dirty="0" smtClean="0"/>
              <a:t>Other matters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89038"/>
            <a:ext cx="4495800" cy="563562"/>
          </a:xfrm>
        </p:spPr>
        <p:txBody>
          <a:bodyPr>
            <a:normAutofit fontScale="90000"/>
          </a:bodyPr>
          <a:lstStyle/>
          <a:p>
            <a:pPr algn="l"/>
            <a:r>
              <a:rPr lang="en-US" b="1" dirty="0" smtClean="0"/>
              <a:t>Course components</a:t>
            </a:r>
            <a:endParaRPr lang="en-US" b="1" dirty="0"/>
          </a:p>
        </p:txBody>
      </p:sp>
      <p:sp>
        <p:nvSpPr>
          <p:cNvPr id="3" name="Content Placeholder 2"/>
          <p:cNvSpPr>
            <a:spLocks noGrp="1"/>
          </p:cNvSpPr>
          <p:nvPr>
            <p:ph idx="1"/>
          </p:nvPr>
        </p:nvSpPr>
        <p:spPr>
          <a:xfrm>
            <a:off x="1066800" y="2286000"/>
            <a:ext cx="6781800" cy="3276600"/>
          </a:xfrm>
        </p:spPr>
        <p:txBody>
          <a:bodyPr>
            <a:normAutofit lnSpcReduction="10000"/>
          </a:bodyPr>
          <a:lstStyle/>
          <a:p>
            <a:pPr marL="514350" indent="-514350" algn="just"/>
            <a:r>
              <a:rPr lang="en-US" sz="2000" dirty="0" smtClean="0"/>
              <a:t>Lectures</a:t>
            </a:r>
          </a:p>
          <a:p>
            <a:pPr marL="514350" indent="-514350" algn="just"/>
            <a:r>
              <a:rPr lang="en-US" sz="2000" dirty="0" smtClean="0"/>
              <a:t>Tutorials</a:t>
            </a:r>
          </a:p>
          <a:p>
            <a:pPr marL="514350" indent="-514350" algn="just"/>
            <a:r>
              <a:rPr lang="en-US" sz="2000" dirty="0" smtClean="0"/>
              <a:t>Clinical Examination Orientation</a:t>
            </a:r>
          </a:p>
          <a:p>
            <a:pPr marL="514350" indent="-514350" algn="just"/>
            <a:r>
              <a:rPr lang="en-US" sz="2000" dirty="0" smtClean="0"/>
              <a:t>Clinical Teaching Sessions</a:t>
            </a:r>
          </a:p>
          <a:p>
            <a:pPr marL="514350" indent="-514350" algn="just"/>
            <a:r>
              <a:rPr lang="en-US" sz="2000" dirty="0" smtClean="0"/>
              <a:t>Ward Rounds</a:t>
            </a:r>
          </a:p>
          <a:p>
            <a:pPr marL="514350" indent="-514350" algn="just"/>
            <a:r>
              <a:rPr lang="en-US" sz="2000" dirty="0" smtClean="0"/>
              <a:t>Emergency Shifts</a:t>
            </a:r>
          </a:p>
          <a:p>
            <a:pPr marL="514350" indent="-514350" algn="just"/>
            <a:r>
              <a:rPr lang="en-US" sz="2000" dirty="0" smtClean="0"/>
              <a:t>Outpatient clinic hours</a:t>
            </a:r>
          </a:p>
          <a:p>
            <a:pPr marL="514350" indent="-514350" algn="just"/>
            <a:r>
              <a:rPr lang="en-US" sz="2000" dirty="0" smtClean="0"/>
              <a:t>Nursery orientation</a:t>
            </a:r>
          </a:p>
          <a:p>
            <a:pPr marL="514350" indent="-514350" algn="just"/>
            <a:r>
              <a:rPr lang="en-US" sz="2000" dirty="0" smtClean="0"/>
              <a:t>Clerking</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4495800" cy="563562"/>
          </a:xfrm>
        </p:spPr>
        <p:txBody>
          <a:bodyPr>
            <a:normAutofit fontScale="90000"/>
          </a:bodyPr>
          <a:lstStyle/>
          <a:p>
            <a:pPr algn="l"/>
            <a:r>
              <a:rPr lang="en-US" b="1" dirty="0" smtClean="0"/>
              <a:t>Course dates</a:t>
            </a:r>
            <a:endParaRPr lang="en-US" b="1" dirty="0"/>
          </a:p>
        </p:txBody>
      </p:sp>
      <p:sp>
        <p:nvSpPr>
          <p:cNvPr id="3" name="Content Placeholder 2"/>
          <p:cNvSpPr>
            <a:spLocks noGrp="1"/>
          </p:cNvSpPr>
          <p:nvPr>
            <p:ph idx="1"/>
          </p:nvPr>
        </p:nvSpPr>
        <p:spPr>
          <a:xfrm>
            <a:off x="457200" y="1554162"/>
            <a:ext cx="8229600" cy="5075238"/>
          </a:xfrm>
        </p:spPr>
        <p:txBody>
          <a:bodyPr>
            <a:normAutofit lnSpcReduction="10000"/>
          </a:bodyPr>
          <a:lstStyle/>
          <a:p>
            <a:pPr marL="514350" indent="-514350" algn="just">
              <a:buNone/>
            </a:pPr>
            <a:r>
              <a:rPr lang="en-US" sz="1700" dirty="0" smtClean="0"/>
              <a:t>	Duration – 12 weeks </a:t>
            </a:r>
          </a:p>
          <a:p>
            <a:pPr marL="514350" indent="-514350" algn="just">
              <a:buNone/>
            </a:pPr>
            <a:endParaRPr lang="en-US" sz="900" dirty="0" smtClean="0"/>
          </a:p>
          <a:p>
            <a:pPr marL="514350" indent="-514350" algn="just">
              <a:buNone/>
            </a:pPr>
            <a:r>
              <a:rPr lang="en-US" sz="1700" dirty="0" smtClean="0"/>
              <a:t>	Dates      –  from  08/11/1436 (23 August 2015)</a:t>
            </a:r>
          </a:p>
          <a:p>
            <a:pPr marL="514350" indent="-514350" algn="just">
              <a:buNone/>
            </a:pPr>
            <a:r>
              <a:rPr lang="en-US" sz="1700" dirty="0" smtClean="0"/>
              <a:t>		             to 	   30/01/1437 (12 November 2015)</a:t>
            </a:r>
          </a:p>
          <a:p>
            <a:pPr marL="514350" indent="-514350" algn="just">
              <a:buNone/>
            </a:pPr>
            <a:endParaRPr lang="en-US" sz="900" dirty="0" smtClean="0"/>
          </a:p>
          <a:p>
            <a:pPr marL="514350" indent="-514350" algn="just">
              <a:buNone/>
            </a:pPr>
            <a:r>
              <a:rPr lang="en-US" sz="1700" dirty="0" smtClean="0"/>
              <a:t>	</a:t>
            </a:r>
            <a:r>
              <a:rPr lang="en-US" sz="1700" b="1" dirty="0" smtClean="0"/>
              <a:t>Week 1 to 3 </a:t>
            </a:r>
            <a:r>
              <a:rPr lang="en-US" sz="1700" dirty="0" smtClean="0"/>
              <a:t>– Lectures and Clinical Examination Orientation</a:t>
            </a:r>
          </a:p>
          <a:p>
            <a:pPr marL="514350" indent="-514350" algn="just">
              <a:buNone/>
            </a:pPr>
            <a:endParaRPr lang="en-US" sz="1700" dirty="0" smtClean="0"/>
          </a:p>
          <a:p>
            <a:pPr marL="514350" indent="-514350" algn="just">
              <a:buNone/>
            </a:pPr>
            <a:r>
              <a:rPr lang="en-US" sz="1700" dirty="0" smtClean="0"/>
              <a:t>	</a:t>
            </a:r>
            <a:r>
              <a:rPr lang="en-US" sz="1700" b="1" dirty="0" smtClean="0"/>
              <a:t>Week 4 to 7 </a:t>
            </a:r>
            <a:r>
              <a:rPr lang="en-US" sz="1700" dirty="0" smtClean="0"/>
              <a:t>– Tutorials and Bedside Teaching</a:t>
            </a:r>
          </a:p>
          <a:p>
            <a:pPr marL="514350" indent="-514350" algn="just">
              <a:buNone/>
            </a:pPr>
            <a:endParaRPr lang="en-US" sz="1700" dirty="0" smtClean="0"/>
          </a:p>
          <a:p>
            <a:pPr marL="514350" indent="-514350" algn="just">
              <a:buNone/>
            </a:pPr>
            <a:r>
              <a:rPr lang="en-US" sz="1700" dirty="0" smtClean="0"/>
              <a:t>	</a:t>
            </a:r>
            <a:r>
              <a:rPr lang="en-US" sz="1700" b="1" dirty="0" smtClean="0"/>
              <a:t>Week 7 </a:t>
            </a:r>
            <a:r>
              <a:rPr lang="en-US" sz="1700" dirty="0" smtClean="0"/>
              <a:t>– </a:t>
            </a:r>
            <a:r>
              <a:rPr lang="en-US" sz="1700" b="1" dirty="0" smtClean="0"/>
              <a:t>Mid-Cycle Examination </a:t>
            </a:r>
            <a:r>
              <a:rPr lang="en-US" sz="1700" dirty="0" smtClean="0"/>
              <a:t>Thursday (02/01/1437) 15 October 2015</a:t>
            </a:r>
          </a:p>
          <a:p>
            <a:pPr marL="514350" indent="-514350" algn="just">
              <a:buNone/>
            </a:pPr>
            <a:endParaRPr lang="en-US" sz="1700" dirty="0" smtClean="0"/>
          </a:p>
          <a:p>
            <a:pPr marL="514350" indent="-514350" algn="just">
              <a:buNone/>
            </a:pPr>
            <a:r>
              <a:rPr lang="en-US" sz="1700" dirty="0" smtClean="0"/>
              <a:t>	</a:t>
            </a:r>
            <a:r>
              <a:rPr lang="en-US" sz="1700" b="1" dirty="0" smtClean="0"/>
              <a:t>Week 8 to 11 </a:t>
            </a:r>
            <a:r>
              <a:rPr lang="en-US" sz="1700" dirty="0" smtClean="0"/>
              <a:t>– Bedside Clinical Teaching and Other Activities</a:t>
            </a:r>
          </a:p>
          <a:p>
            <a:pPr marL="514350" indent="-514350" algn="just">
              <a:buNone/>
            </a:pPr>
            <a:endParaRPr lang="en-US" sz="1700" dirty="0" smtClean="0"/>
          </a:p>
          <a:p>
            <a:pPr marL="514350" indent="-514350" algn="just">
              <a:buNone/>
            </a:pPr>
            <a:r>
              <a:rPr lang="en-US" sz="1700" dirty="0" smtClean="0"/>
              <a:t>	</a:t>
            </a:r>
            <a:r>
              <a:rPr lang="en-US" sz="1700" b="1" dirty="0" smtClean="0"/>
              <a:t>Week 12 </a:t>
            </a:r>
            <a:r>
              <a:rPr lang="en-US" sz="1700" dirty="0" smtClean="0"/>
              <a:t>– Final Written and Clinical Examination</a:t>
            </a:r>
          </a:p>
          <a:p>
            <a:pPr marL="514350" indent="-514350" algn="just">
              <a:buNone/>
            </a:pPr>
            <a:r>
              <a:rPr lang="en-US" sz="1700" dirty="0" smtClean="0"/>
              <a:t>		           </a:t>
            </a:r>
            <a:r>
              <a:rPr lang="en-US" sz="1700" b="1" dirty="0" smtClean="0"/>
              <a:t>Final Written Exam </a:t>
            </a:r>
            <a:r>
              <a:rPr lang="en-US" sz="1700" dirty="0" smtClean="0"/>
              <a:t>: Monday (27/01/1437) 09 November 2015 </a:t>
            </a:r>
          </a:p>
          <a:p>
            <a:pPr marL="514350" indent="-514350" algn="just">
              <a:buNone/>
            </a:pPr>
            <a:r>
              <a:rPr lang="en-US" sz="1700" dirty="0" smtClean="0"/>
              <a:t>		</a:t>
            </a:r>
            <a:r>
              <a:rPr lang="en-US" sz="1700" b="1" dirty="0" smtClean="0"/>
              <a:t>           Final Clinical Exam (OSCE)  </a:t>
            </a:r>
            <a:r>
              <a:rPr lang="en-US" sz="1700" dirty="0" smtClean="0"/>
              <a:t>:  Thursday (30/01/1437) 12 November 2012 </a:t>
            </a:r>
          </a:p>
          <a:p>
            <a:pPr marL="514350" indent="-514350" algn="just">
              <a:buNone/>
            </a:pPr>
            <a:r>
              <a:rPr lang="en-US" sz="1700" dirty="0" smtClean="0"/>
              <a:t>	</a:t>
            </a:r>
          </a:p>
          <a:p>
            <a:pPr marL="514350" indent="-514350" algn="just">
              <a:buNone/>
            </a:pPr>
            <a:r>
              <a:rPr lang="en-US" sz="1700" dirty="0" smtClean="0"/>
              <a:t>	</a:t>
            </a:r>
          </a:p>
          <a:p>
            <a:pPr marL="514350" indent="-514350" algn="just">
              <a:buNone/>
            </a:pPr>
            <a:endParaRPr lang="en-US" sz="1700" dirty="0" smtClean="0"/>
          </a:p>
        </p:txBody>
      </p:sp>
      <p:sp>
        <p:nvSpPr>
          <p:cNvPr id="7"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6553200" cy="563562"/>
          </a:xfrm>
        </p:spPr>
        <p:txBody>
          <a:bodyPr>
            <a:normAutofit/>
          </a:bodyPr>
          <a:lstStyle/>
          <a:p>
            <a:pPr algn="l"/>
            <a:r>
              <a:rPr lang="en-US" sz="3000" b="1" dirty="0" smtClean="0"/>
              <a:t>Course Evaluation &amp; Assessment</a:t>
            </a:r>
            <a:endParaRPr lang="en-US" sz="3000" b="1" dirty="0"/>
          </a:p>
        </p:txBody>
      </p:sp>
      <p:sp>
        <p:nvSpPr>
          <p:cNvPr id="3" name="Content Placeholder 2"/>
          <p:cNvSpPr>
            <a:spLocks noGrp="1"/>
          </p:cNvSpPr>
          <p:nvPr>
            <p:ph idx="1"/>
          </p:nvPr>
        </p:nvSpPr>
        <p:spPr>
          <a:xfrm>
            <a:off x="457200" y="1447800"/>
            <a:ext cx="8229600" cy="4876800"/>
          </a:xfrm>
        </p:spPr>
        <p:txBody>
          <a:bodyPr>
            <a:normAutofit/>
          </a:bodyPr>
          <a:lstStyle/>
          <a:p>
            <a:pPr marL="514350" indent="-514350" algn="just">
              <a:buNone/>
            </a:pPr>
            <a:r>
              <a:rPr lang="en-US" sz="1700" dirty="0" smtClean="0"/>
              <a:t>	</a:t>
            </a:r>
            <a:r>
              <a:rPr lang="en-US" sz="2000" b="1" dirty="0" err="1" smtClean="0"/>
              <a:t>Incourse</a:t>
            </a:r>
            <a:r>
              <a:rPr lang="en-US" sz="2000" b="1" dirty="0" smtClean="0"/>
              <a:t> &amp; continuous assessment	</a:t>
            </a:r>
            <a:r>
              <a:rPr lang="en-US" sz="2000" b="1" dirty="0"/>
              <a:t>	</a:t>
            </a:r>
            <a:r>
              <a:rPr lang="en-US" sz="2000" b="1" dirty="0" smtClean="0"/>
              <a:t>- 40 marks</a:t>
            </a:r>
          </a:p>
          <a:p>
            <a:pPr marL="514350" indent="-514350" algn="just">
              <a:buNone/>
            </a:pPr>
            <a:r>
              <a:rPr lang="en-US" sz="1700" dirty="0" smtClean="0"/>
              <a:t>		Clerking				- 4</a:t>
            </a:r>
          </a:p>
          <a:p>
            <a:pPr marL="514350" indent="-514350" algn="just">
              <a:buNone/>
            </a:pPr>
            <a:r>
              <a:rPr lang="en-US" sz="1700" dirty="0" smtClean="0"/>
              <a:t>		Case Presentation			- 3</a:t>
            </a:r>
          </a:p>
          <a:p>
            <a:pPr marL="514350" indent="-514350" algn="just">
              <a:buNone/>
            </a:pPr>
            <a:r>
              <a:rPr lang="en-US" sz="1700" dirty="0" smtClean="0"/>
              <a:t>		Log book				- 2</a:t>
            </a:r>
          </a:p>
          <a:p>
            <a:pPr marL="514350" indent="-514350" algn="just">
              <a:buNone/>
            </a:pPr>
            <a:r>
              <a:rPr lang="en-US" sz="1700" dirty="0" smtClean="0"/>
              <a:t>		Professional Attitude		- 2</a:t>
            </a:r>
          </a:p>
          <a:p>
            <a:pPr marL="514350" indent="-514350" algn="just">
              <a:buNone/>
            </a:pPr>
            <a:r>
              <a:rPr lang="en-US" sz="1700" dirty="0" smtClean="0"/>
              <a:t>		Clinical Skills Lab			- 2</a:t>
            </a:r>
          </a:p>
          <a:p>
            <a:pPr marL="514350" indent="-514350" algn="just">
              <a:buNone/>
            </a:pPr>
            <a:r>
              <a:rPr lang="en-US" sz="1700" dirty="0" smtClean="0"/>
              <a:t>		</a:t>
            </a:r>
            <a:r>
              <a:rPr lang="en-US" sz="1700" u="sng" dirty="0" err="1" smtClean="0"/>
              <a:t>DxR</a:t>
            </a:r>
            <a:r>
              <a:rPr lang="en-US" sz="1700" u="sng" dirty="0" smtClean="0"/>
              <a:t> cases				- 2__________________      </a:t>
            </a:r>
          </a:p>
          <a:p>
            <a:pPr marL="514350" indent="-514350" algn="just">
              <a:buNone/>
            </a:pPr>
            <a:r>
              <a:rPr lang="en-US" sz="1700" dirty="0" smtClean="0"/>
              <a:t>		</a:t>
            </a:r>
            <a:r>
              <a:rPr lang="en-US" sz="1700" b="1" dirty="0" smtClean="0"/>
              <a:t>Cont. Assessment			        	  -15</a:t>
            </a:r>
          </a:p>
          <a:p>
            <a:pPr marL="514350" indent="-514350" algn="just">
              <a:buNone/>
            </a:pPr>
            <a:r>
              <a:rPr lang="en-US" sz="1700" b="1" dirty="0" smtClean="0"/>
              <a:t>		Mid-Cycle MCQ &amp; MEQ</a:t>
            </a:r>
            <a:r>
              <a:rPr lang="en-US" sz="1700" dirty="0" smtClean="0"/>
              <a:t>		       	  </a:t>
            </a:r>
            <a:r>
              <a:rPr lang="en-US" sz="1700" b="1" u="sng" dirty="0" smtClean="0"/>
              <a:t>-25	</a:t>
            </a:r>
            <a:r>
              <a:rPr lang="en-US" sz="1700" dirty="0" smtClean="0"/>
              <a:t>							</a:t>
            </a:r>
            <a:r>
              <a:rPr lang="en-US" sz="2000" dirty="0" smtClean="0"/>
              <a:t>   </a:t>
            </a:r>
            <a:r>
              <a:rPr lang="en-US" sz="2000" b="1" dirty="0" smtClean="0"/>
              <a:t>40 marks</a:t>
            </a:r>
          </a:p>
          <a:p>
            <a:pPr marL="514350" indent="-514350" algn="just">
              <a:buNone/>
            </a:pPr>
            <a:r>
              <a:rPr lang="en-US" sz="1700" dirty="0" smtClean="0"/>
              <a:t>	</a:t>
            </a:r>
          </a:p>
          <a:p>
            <a:pPr marL="514350" indent="-514350" algn="just">
              <a:buNone/>
            </a:pPr>
            <a:r>
              <a:rPr lang="en-US" sz="1700" dirty="0" smtClean="0"/>
              <a:t>		</a:t>
            </a:r>
            <a:r>
              <a:rPr lang="en-US" sz="2000" b="1" dirty="0" smtClean="0"/>
              <a:t>Final Examination</a:t>
            </a:r>
          </a:p>
          <a:p>
            <a:pPr marL="514350" indent="-514350" algn="just">
              <a:buNone/>
            </a:pPr>
            <a:r>
              <a:rPr lang="en-US" sz="1700" dirty="0" smtClean="0"/>
              <a:t>		     MCQ &amp; MEQ 			        	- </a:t>
            </a:r>
            <a:r>
              <a:rPr lang="en-US" sz="2000" b="1" dirty="0" smtClean="0"/>
              <a:t>40 marks</a:t>
            </a:r>
          </a:p>
          <a:p>
            <a:pPr marL="514350" indent="-514350" algn="just">
              <a:buNone/>
            </a:pPr>
            <a:r>
              <a:rPr lang="en-US" sz="1700" dirty="0" smtClean="0"/>
              <a:t>		     Clinical Examination (OSCE)		      </a:t>
            </a:r>
            <a:r>
              <a:rPr lang="en-US" sz="1700" dirty="0"/>
              <a:t> </a:t>
            </a:r>
            <a:r>
              <a:rPr lang="en-US" sz="1700" dirty="0" smtClean="0"/>
              <a:t>            - </a:t>
            </a:r>
            <a:r>
              <a:rPr lang="en-US" sz="2000" b="1" dirty="0" smtClean="0"/>
              <a:t>20 marks</a:t>
            </a:r>
            <a:r>
              <a:rPr lang="en-US" sz="2000" dirty="0" smtClean="0"/>
              <a:t>	</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6553200" cy="563562"/>
          </a:xfrm>
        </p:spPr>
        <p:txBody>
          <a:bodyPr>
            <a:normAutofit/>
          </a:bodyPr>
          <a:lstStyle/>
          <a:p>
            <a:pPr algn="l"/>
            <a:r>
              <a:rPr lang="en-US" sz="2400" b="1" dirty="0" smtClean="0"/>
              <a:t>Course Books, Resources, References &amp; Websites</a:t>
            </a:r>
            <a:endParaRPr lang="en-US" sz="2400" b="1" dirty="0"/>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pic>
        <p:nvPicPr>
          <p:cNvPr id="3074" name="Picture 2"/>
          <p:cNvPicPr>
            <a:picLocks noChangeAspect="1" noChangeArrowheads="1"/>
          </p:cNvPicPr>
          <p:nvPr/>
        </p:nvPicPr>
        <p:blipFill>
          <a:blip r:embed="rId2" cstate="print"/>
          <a:srcRect/>
          <a:stretch>
            <a:fillRect/>
          </a:stretch>
        </p:blipFill>
        <p:spPr bwMode="auto">
          <a:xfrm>
            <a:off x="685800" y="1600200"/>
            <a:ext cx="3781425" cy="47625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4800600" y="1600200"/>
            <a:ext cx="3524250" cy="4752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srcRect/>
          <a:stretch>
            <a:fillRect/>
          </a:stretch>
        </p:blipFill>
        <p:spPr bwMode="auto">
          <a:xfrm>
            <a:off x="533401" y="2374017"/>
            <a:ext cx="2819399" cy="3598158"/>
          </a:xfrm>
          <a:prstGeom prst="rect">
            <a:avLst/>
          </a:prstGeom>
          <a:noFill/>
          <a:ln w="9525">
            <a:noFill/>
            <a:miter lim="800000"/>
            <a:headEnd/>
            <a:tailEnd/>
          </a:ln>
          <a:effectLst/>
        </p:spPr>
      </p:pic>
      <p:pic>
        <p:nvPicPr>
          <p:cNvPr id="4100" name="Picture 4"/>
          <p:cNvPicPr>
            <a:picLocks noChangeAspect="1" noChangeArrowheads="1"/>
          </p:cNvPicPr>
          <p:nvPr/>
        </p:nvPicPr>
        <p:blipFill>
          <a:blip r:embed="rId3" cstate="print"/>
          <a:srcRect/>
          <a:stretch>
            <a:fillRect/>
          </a:stretch>
        </p:blipFill>
        <p:spPr bwMode="auto">
          <a:xfrm>
            <a:off x="3429001" y="1202509"/>
            <a:ext cx="2607540" cy="3979091"/>
          </a:xfrm>
          <a:prstGeom prst="rect">
            <a:avLst/>
          </a:prstGeom>
          <a:noFill/>
          <a:ln w="9525">
            <a:noFill/>
            <a:miter lim="800000"/>
            <a:headEnd/>
            <a:tailEnd/>
          </a:ln>
          <a:effectLst/>
        </p:spPr>
      </p:pic>
      <p:pic>
        <p:nvPicPr>
          <p:cNvPr id="4101" name="Picture 5"/>
          <p:cNvPicPr>
            <a:picLocks noChangeAspect="1" noChangeArrowheads="1"/>
          </p:cNvPicPr>
          <p:nvPr/>
        </p:nvPicPr>
        <p:blipFill>
          <a:blip r:embed="rId4" cstate="print"/>
          <a:srcRect/>
          <a:stretch>
            <a:fillRect/>
          </a:stretch>
        </p:blipFill>
        <p:spPr bwMode="auto">
          <a:xfrm>
            <a:off x="6096000" y="2286000"/>
            <a:ext cx="2895600" cy="3699320"/>
          </a:xfrm>
          <a:prstGeom prst="rect">
            <a:avLst/>
          </a:prstGeom>
          <a:noFill/>
          <a:ln w="9525">
            <a:noFill/>
            <a:miter lim="800000"/>
            <a:headEnd/>
            <a:tailEnd/>
          </a:ln>
          <a:effectLst/>
        </p:spPr>
      </p:pic>
      <p:sp>
        <p:nvSpPr>
          <p:cNvPr id="8"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0200" y="838201"/>
            <a:ext cx="6172200" cy="5409686"/>
          </a:xfrm>
          <a:prstGeom prst="rect">
            <a:avLst/>
          </a:prstGeom>
        </p:spPr>
        <p:txBody>
          <a:bodyPr wrap="square">
            <a:spAutoFit/>
          </a:bodyPr>
          <a:lstStyle/>
          <a:p>
            <a:pPr>
              <a:lnSpc>
                <a:spcPct val="115000"/>
              </a:lnSpc>
              <a:spcAft>
                <a:spcPts val="1000"/>
              </a:spcAft>
            </a:pPr>
            <a:r>
              <a:rPr lang="en-US" sz="3000" b="1" dirty="0" smtClean="0">
                <a:latin typeface="Calibri" panose="020F0502020204030204" pitchFamily="34" charset="0"/>
                <a:ea typeface="Calibri" panose="020F0502020204030204" pitchFamily="34" charset="0"/>
                <a:cs typeface="Arial" panose="020B0604020202020204" pitchFamily="34" charset="0"/>
              </a:rPr>
              <a:t>WEBSITES FOR STUDENT EDUCATION</a:t>
            </a:r>
          </a:p>
          <a:p>
            <a:pPr>
              <a:lnSpc>
                <a:spcPct val="115000"/>
              </a:lnSpc>
              <a:spcAft>
                <a:spcPts val="1000"/>
              </a:spcAft>
            </a:pPr>
            <a:r>
              <a:rPr lang="en-US" u="sng" dirty="0" smtClean="0">
                <a:solidFill>
                  <a:srgbClr val="0000FF"/>
                </a:solidFill>
                <a:latin typeface="Calibri" panose="020F0502020204030204" pitchFamily="34" charset="0"/>
                <a:ea typeface="Calibri" panose="020F0502020204030204" pitchFamily="34" charset="0"/>
                <a:cs typeface="Arial" panose="020B0604020202020204" pitchFamily="34" charset="0"/>
                <a:hlinkClick r:id="rId2"/>
              </a:rPr>
              <a:t>WWW.COMPSED.ORG</a:t>
            </a:r>
            <a:endParaRPr lang="en-US" dirty="0" smtClean="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rPr>
              <a:t>ON LINE CASES</a:t>
            </a: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3"/>
              </a:rPr>
              <a:t>WWW.BRIGHTFUTURES.COM</a:t>
            </a:r>
            <a:r>
              <a:rPr lang="en-US" dirty="0" smtClean="0">
                <a:latin typeface="Calibri" panose="020F0502020204030204" pitchFamily="34" charset="0"/>
                <a:ea typeface="Calibri" panose="020F0502020204030204" pitchFamily="34" charset="0"/>
                <a:cs typeface="Arial" panose="020B0604020202020204" pitchFamily="34" charset="0"/>
              </a:rPr>
              <a:t> – (BRIGHT FUTURES CENTER FOR PEDIATRIC EDUCATION)</a:t>
            </a:r>
            <a:endParaRPr lang="en-US" sz="500" dirty="0" smtClean="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4"/>
              </a:rPr>
              <a:t>WWW.VIRTUALPEDIATRICHOSPITAL.ORG</a:t>
            </a:r>
            <a:r>
              <a:rPr lang="en-US" dirty="0" smtClean="0">
                <a:latin typeface="Calibri" panose="020F0502020204030204" pitchFamily="34" charset="0"/>
                <a:ea typeface="Calibri" panose="020F0502020204030204" pitchFamily="34" charset="0"/>
                <a:cs typeface="Arial" panose="020B0604020202020204" pitchFamily="34" charset="0"/>
              </a:rPr>
              <a:t>  – (VIRTUAL HOSPITAL ) </a:t>
            </a: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5"/>
              </a:rPr>
              <a:t>WWW.GENERALPEDIATRICS.COM</a:t>
            </a:r>
            <a:r>
              <a:rPr lang="en-US" dirty="0" smtClean="0">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1000"/>
              </a:spcAft>
            </a:pPr>
            <a:endParaRPr lang="en-US" sz="1000" dirty="0" smtClean="0">
              <a:latin typeface="Calibri" panose="020F0502020204030204" pitchFamily="34" charset="0"/>
              <a:ea typeface="Calibri" panose="020F0502020204030204" pitchFamily="34" charset="0"/>
              <a:cs typeface="Arial" panose="020B0604020202020204" pitchFamily="34" charset="0"/>
            </a:endParaRP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rPr>
              <a:t>RADIOLOGY CASES IN PEDIATRIC EMERGENCY MEDICINE</a:t>
            </a: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6"/>
              </a:rPr>
              <a:t>WWW.LEARNPEDIATRICS.COM</a:t>
            </a:r>
            <a:r>
              <a:rPr lang="en-US" dirty="0" smtClean="0">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7"/>
              </a:rPr>
              <a:t>WWW.PEDIATRICEDUCATION.ORG</a:t>
            </a:r>
            <a:r>
              <a:rPr lang="en-US" dirty="0" smtClean="0">
                <a:latin typeface="Calibri" panose="020F0502020204030204" pitchFamily="34" charset="0"/>
                <a:ea typeface="Calibri" panose="020F0502020204030204" pitchFamily="34" charset="0"/>
                <a:cs typeface="Arial" panose="020B0604020202020204" pitchFamily="34" charset="0"/>
              </a:rPr>
              <a:t> </a:t>
            </a:r>
          </a:p>
          <a:p>
            <a:pPr>
              <a:lnSpc>
                <a:spcPct val="115000"/>
              </a:lnSpc>
              <a:spcAft>
                <a:spcPts val="1000"/>
              </a:spcAft>
            </a:pPr>
            <a:r>
              <a:rPr lang="en-US" dirty="0" smtClean="0">
                <a:latin typeface="Calibri" panose="020F0502020204030204" pitchFamily="34" charset="0"/>
                <a:ea typeface="Calibri" panose="020F0502020204030204" pitchFamily="34" charset="0"/>
                <a:cs typeface="Arial" panose="020B0604020202020204" pitchFamily="34" charset="0"/>
                <a:hlinkClick r:id="rId8"/>
              </a:rPr>
              <a:t>WWW.MEDICALPPT.BLOGSPOT.COM</a:t>
            </a:r>
            <a:r>
              <a:rPr lang="en-US" dirty="0" smtClean="0">
                <a:latin typeface="Calibri" panose="020F0502020204030204" pitchFamily="34"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6"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838200"/>
            <a:ext cx="5257800" cy="623248"/>
          </a:xfrm>
          <a:prstGeom prst="rect">
            <a:avLst/>
          </a:prstGeom>
        </p:spPr>
        <p:txBody>
          <a:bodyPr wrap="square">
            <a:spAutoFit/>
          </a:bodyPr>
          <a:lstStyle/>
          <a:p>
            <a:pPr algn="ctr">
              <a:lnSpc>
                <a:spcPct val="115000"/>
              </a:lnSpc>
              <a:spcAft>
                <a:spcPts val="1000"/>
              </a:spcAft>
            </a:pPr>
            <a:r>
              <a:rPr lang="en-US" sz="3000" dirty="0" smtClean="0">
                <a:latin typeface="Calibri" panose="020F0502020204030204" pitchFamily="34" charset="0"/>
                <a:ea typeface="Calibri" panose="020F0502020204030204" pitchFamily="34" charset="0"/>
                <a:cs typeface="Arial" panose="020B0604020202020204" pitchFamily="34" charset="0"/>
              </a:rPr>
              <a:t>TEACHING CLASS MANNERS</a:t>
            </a:r>
            <a:endParaRPr lang="en-US" sz="3000" dirty="0">
              <a:latin typeface="Calibri" panose="020F0502020204030204" pitchFamily="34" charset="0"/>
              <a:ea typeface="Calibri" panose="020F0502020204030204" pitchFamily="34" charset="0"/>
              <a:cs typeface="Arial" panose="020B0604020202020204" pitchFamily="34" charset="0"/>
            </a:endParaRPr>
          </a:p>
        </p:txBody>
      </p:sp>
      <p:sp>
        <p:nvSpPr>
          <p:cNvPr id="6"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
        <p:nvSpPr>
          <p:cNvPr id="4" name="Rectangle 3"/>
          <p:cNvSpPr/>
          <p:nvPr/>
        </p:nvSpPr>
        <p:spPr>
          <a:xfrm>
            <a:off x="457200" y="1524000"/>
            <a:ext cx="8229600" cy="5006499"/>
          </a:xfrm>
          <a:prstGeom prst="rect">
            <a:avLst/>
          </a:prstGeom>
        </p:spPr>
        <p:txBody>
          <a:bodyPr wrap="square">
            <a:spAutoFit/>
          </a:bodyPr>
          <a:lstStyle/>
          <a:p>
            <a:pPr>
              <a:lnSpc>
                <a:spcPct val="115000"/>
              </a:lnSpc>
              <a:spcAft>
                <a:spcPts val="1000"/>
              </a:spcAft>
            </a:pPr>
            <a:r>
              <a:rPr lang="en-US" sz="2000" b="1" dirty="0" smtClean="0">
                <a:latin typeface="Calibri" panose="020F0502020204030204" pitchFamily="34" charset="0"/>
                <a:ea typeface="Calibri" panose="020F0502020204030204" pitchFamily="34" charset="0"/>
                <a:cs typeface="Arial" panose="020B0604020202020204" pitchFamily="34" charset="0"/>
              </a:rPr>
              <a:t>Dear Students,</a:t>
            </a:r>
          </a:p>
          <a:p>
            <a:pPr>
              <a:spcAft>
                <a:spcPts val="1000"/>
              </a:spcAft>
            </a:pPr>
            <a:r>
              <a:rPr lang="en-US" sz="2000" b="1" i="1" dirty="0" smtClean="0">
                <a:latin typeface="Calibri" panose="020F0502020204030204" pitchFamily="34" charset="0"/>
                <a:ea typeface="Calibri" panose="020F0502020204030204" pitchFamily="34" charset="0"/>
                <a:cs typeface="Arial" panose="020B0604020202020204" pitchFamily="34" charset="0"/>
              </a:rPr>
              <a:t>Please take note of the following manners &amp; behaviors during teaching sessions (lecture or bedside teaching);</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You have to comply with the agreed college dress code for students. Students wearing differently will not be allowed to attend the class.</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Student should be seated in the class on time. Late comers will not be allowed to join class &amp; will be regarded as absent.</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Chewing gum, drinking, eating and inappropriate talking to colleagues disturbing the class is strictly prohibited.</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Sick or sleepy students are not supposed to attend class. Permission or sick leave is a better alternative.</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Bleeps and cellular phones are expected to be inactive during the class.</a:t>
            </a:r>
          </a:p>
          <a:p>
            <a:pPr marL="457200" indent="-457200">
              <a:spcAft>
                <a:spcPts val="1000"/>
              </a:spcAft>
              <a:buFont typeface="+mj-lt"/>
              <a:buAutoNum type="arabicPeriod"/>
            </a:pPr>
            <a:r>
              <a:rPr lang="en-US" dirty="0" smtClean="0">
                <a:latin typeface="Calibri" panose="020F0502020204030204" pitchFamily="34" charset="0"/>
                <a:ea typeface="Calibri" panose="020F0502020204030204" pitchFamily="34" charset="0"/>
                <a:cs typeface="Arial" panose="020B0604020202020204" pitchFamily="34" charset="0"/>
              </a:rPr>
              <a:t>Teacher have the right not to grant permission for attending class and expected to send students away if none of the above manners were observed.</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075650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667000"/>
            <a:ext cx="5791200" cy="1143000"/>
          </a:xfrm>
        </p:spPr>
        <p:txBody>
          <a:bodyPr>
            <a:normAutofit/>
          </a:bodyPr>
          <a:lstStyle/>
          <a:p>
            <a:r>
              <a:rPr lang="en-US" sz="6000" dirty="0" smtClean="0">
                <a:latin typeface="Berlin Sans FB Demi" panose="020E0802020502020306" pitchFamily="34" charset="0"/>
                <a:cs typeface="Aharoni" panose="02010803020104030203" pitchFamily="2" charset="-79"/>
              </a:rPr>
              <a:t>… Thank you …</a:t>
            </a:r>
            <a:endParaRPr lang="ar-SA" sz="6000" dirty="0">
              <a:latin typeface="Berlin Sans FB Demi" panose="020E0802020502020306" pitchFamily="34" charset="0"/>
            </a:endParaRPr>
          </a:p>
        </p:txBody>
      </p:sp>
    </p:spTree>
    <p:extLst>
      <p:ext uri="{BB962C8B-B14F-4D97-AF65-F5344CB8AC3E}">
        <p14:creationId xmlns:p14="http://schemas.microsoft.com/office/powerpoint/2010/main" val="3624159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47800"/>
            <a:ext cx="4495800" cy="563562"/>
          </a:xfrm>
        </p:spPr>
        <p:txBody>
          <a:bodyPr>
            <a:normAutofit fontScale="90000"/>
          </a:bodyPr>
          <a:lstStyle/>
          <a:p>
            <a:pPr algn="l"/>
            <a:r>
              <a:rPr lang="en-US" dirty="0" smtClean="0"/>
              <a:t>What is Pediatrics?</a:t>
            </a:r>
            <a:endParaRPr lang="en-US" dirty="0"/>
          </a:p>
        </p:txBody>
      </p:sp>
      <p:sp>
        <p:nvSpPr>
          <p:cNvPr id="3" name="Content Placeholder 2"/>
          <p:cNvSpPr>
            <a:spLocks noGrp="1"/>
          </p:cNvSpPr>
          <p:nvPr>
            <p:ph idx="1"/>
          </p:nvPr>
        </p:nvSpPr>
        <p:spPr>
          <a:xfrm>
            <a:off x="1219200" y="2286000"/>
            <a:ext cx="6553200" cy="4038600"/>
          </a:xfrm>
        </p:spPr>
        <p:txBody>
          <a:bodyPr>
            <a:noAutofit/>
          </a:bodyPr>
          <a:lstStyle/>
          <a:p>
            <a:pPr marL="514350" indent="-514350" algn="just">
              <a:lnSpc>
                <a:spcPct val="150000"/>
              </a:lnSpc>
              <a:buNone/>
            </a:pPr>
            <a:r>
              <a:rPr lang="en-US" sz="2000" dirty="0" smtClean="0"/>
              <a:t>	Pediatrics is a branch of medicine dealing with the health and medical care of infants, children and adolescents from birth up to the age of 18. The word “</a:t>
            </a:r>
            <a:r>
              <a:rPr lang="en-US" sz="2000" dirty="0" err="1" smtClean="0"/>
              <a:t>peadiatrics</a:t>
            </a:r>
            <a:r>
              <a:rPr lang="en-US" sz="2000" dirty="0" smtClean="0"/>
              <a:t>” means “healer of children”; they are derived from two Greek word: (</a:t>
            </a:r>
            <a:r>
              <a:rPr lang="en-US" sz="2000" dirty="0" err="1" smtClean="0"/>
              <a:t>pais</a:t>
            </a:r>
            <a:r>
              <a:rPr lang="en-US" sz="2000" dirty="0" smtClean="0"/>
              <a:t> = child) and (</a:t>
            </a:r>
            <a:r>
              <a:rPr lang="en-US" sz="2000" dirty="0" err="1" smtClean="0"/>
              <a:t>iatros</a:t>
            </a:r>
            <a:r>
              <a:rPr lang="en-US" sz="2000" dirty="0" smtClean="0"/>
              <a:t> = doctor or healer). Paediatrics is a relatively new medical specialty, developing only in the mid-19</a:t>
            </a:r>
            <a:r>
              <a:rPr lang="en-US" sz="2000" baseline="30000" dirty="0" smtClean="0"/>
              <a:t>th</a:t>
            </a:r>
            <a:r>
              <a:rPr lang="en-US" sz="2000" dirty="0" smtClean="0"/>
              <a:t> century. Abraham Jacobi (1830 – 1919) is known as the father of </a:t>
            </a:r>
            <a:r>
              <a:rPr lang="en-US" sz="2000" dirty="0" err="1" smtClean="0"/>
              <a:t>paediatrics</a:t>
            </a:r>
            <a:r>
              <a:rPr lang="en-US" sz="2000" dirty="0" smtClean="0"/>
              <a:t>.</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5334000" cy="563562"/>
          </a:xfrm>
        </p:spPr>
        <p:txBody>
          <a:bodyPr>
            <a:noAutofit/>
          </a:bodyPr>
          <a:lstStyle/>
          <a:p>
            <a:pPr algn="l"/>
            <a:r>
              <a:rPr lang="en-US" sz="3000" dirty="0" smtClean="0"/>
              <a:t>What does a pediatrician do?</a:t>
            </a:r>
            <a:endParaRPr lang="en-US" sz="3000" dirty="0"/>
          </a:p>
        </p:txBody>
      </p:sp>
      <p:sp>
        <p:nvSpPr>
          <p:cNvPr id="3" name="Content Placeholder 2"/>
          <p:cNvSpPr>
            <a:spLocks noGrp="1"/>
          </p:cNvSpPr>
          <p:nvPr>
            <p:ph idx="1"/>
          </p:nvPr>
        </p:nvSpPr>
        <p:spPr>
          <a:xfrm>
            <a:off x="1524000" y="1752600"/>
            <a:ext cx="5638800" cy="3962400"/>
          </a:xfrm>
        </p:spPr>
        <p:txBody>
          <a:bodyPr>
            <a:normAutofit/>
          </a:bodyPr>
          <a:lstStyle/>
          <a:p>
            <a:pPr marL="514350" indent="-514350" algn="just">
              <a:lnSpc>
                <a:spcPct val="150000"/>
              </a:lnSpc>
              <a:buNone/>
            </a:pPr>
            <a:r>
              <a:rPr lang="en-US" sz="2000" dirty="0" smtClean="0"/>
              <a:t>	A </a:t>
            </a:r>
            <a:r>
              <a:rPr lang="en-US" sz="2000" dirty="0" err="1" smtClean="0"/>
              <a:t>paediatrician</a:t>
            </a:r>
            <a:r>
              <a:rPr lang="en-US" sz="2000" dirty="0" smtClean="0"/>
              <a:t> is a child’s physician who provides not only medical care for children who are acutely or chronically ill but also preventive health services for healthy children. A </a:t>
            </a:r>
            <a:r>
              <a:rPr lang="en-US" sz="2000" dirty="0" err="1" smtClean="0"/>
              <a:t>peadiatrician</a:t>
            </a:r>
            <a:r>
              <a:rPr lang="en-US" sz="2000" dirty="0" smtClean="0"/>
              <a:t> manages physical, mental and emotional well-being of the children under their care at every stage of development, in both sickness and health.</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4495800" cy="563562"/>
          </a:xfrm>
        </p:spPr>
        <p:txBody>
          <a:bodyPr>
            <a:normAutofit/>
          </a:bodyPr>
          <a:lstStyle/>
          <a:p>
            <a:pPr algn="l"/>
            <a:r>
              <a:rPr lang="en-US" sz="3000" dirty="0" smtClean="0"/>
              <a:t>Aims of Pediatrics</a:t>
            </a:r>
            <a:endParaRPr lang="en-US" sz="3000" dirty="0"/>
          </a:p>
        </p:txBody>
      </p:sp>
      <p:sp>
        <p:nvSpPr>
          <p:cNvPr id="3" name="Content Placeholder 2"/>
          <p:cNvSpPr>
            <a:spLocks noGrp="1"/>
          </p:cNvSpPr>
          <p:nvPr>
            <p:ph idx="1"/>
          </p:nvPr>
        </p:nvSpPr>
        <p:spPr>
          <a:xfrm>
            <a:off x="1066800" y="1600200"/>
            <a:ext cx="6477000" cy="4648200"/>
          </a:xfrm>
        </p:spPr>
        <p:txBody>
          <a:bodyPr>
            <a:normAutofit/>
          </a:bodyPr>
          <a:lstStyle/>
          <a:p>
            <a:pPr marL="514350" indent="-514350" algn="just">
              <a:lnSpc>
                <a:spcPct val="150000"/>
              </a:lnSpc>
              <a:buNone/>
            </a:pPr>
            <a:r>
              <a:rPr lang="en-US" sz="1700" dirty="0" smtClean="0"/>
              <a:t>	The aims of the study of </a:t>
            </a:r>
            <a:r>
              <a:rPr lang="en-US" sz="1700" dirty="0" err="1" smtClean="0"/>
              <a:t>paediatrics</a:t>
            </a:r>
            <a:r>
              <a:rPr lang="en-US" sz="1700" dirty="0" smtClean="0"/>
              <a:t> is to reduce infant and child rate of deaths, control the spread of infectious disease, promote healthy lifestyles for a long disease-free life and help ease the problems of children and adolescents with chronic conditions.</a:t>
            </a:r>
          </a:p>
          <a:p>
            <a:pPr marL="514350" indent="-514350" algn="just">
              <a:lnSpc>
                <a:spcPct val="150000"/>
              </a:lnSpc>
              <a:buNone/>
            </a:pPr>
            <a:r>
              <a:rPr lang="en-US" sz="1700" dirty="0" smtClean="0"/>
              <a:t>	Paediatrics diagnose and treat several conditions among children including:</a:t>
            </a:r>
            <a:endParaRPr lang="en-US" sz="1600" dirty="0" smtClean="0"/>
          </a:p>
          <a:p>
            <a:pPr marL="1314450" lvl="2" indent="-514350" algn="just">
              <a:lnSpc>
                <a:spcPct val="150000"/>
              </a:lnSpc>
            </a:pPr>
            <a:r>
              <a:rPr lang="en-US" sz="1600" dirty="0" smtClean="0"/>
              <a:t>Injuries</a:t>
            </a:r>
          </a:p>
          <a:p>
            <a:pPr marL="1314450" lvl="2" indent="-514350" algn="just">
              <a:lnSpc>
                <a:spcPct val="150000"/>
              </a:lnSpc>
            </a:pPr>
            <a:r>
              <a:rPr lang="en-US" sz="1600" dirty="0" smtClean="0"/>
              <a:t>Infections</a:t>
            </a:r>
          </a:p>
          <a:p>
            <a:pPr marL="1314450" lvl="2" indent="-514350" algn="just">
              <a:lnSpc>
                <a:spcPct val="150000"/>
              </a:lnSpc>
            </a:pPr>
            <a:r>
              <a:rPr lang="en-US" sz="1600" dirty="0" smtClean="0"/>
              <a:t>Genetic and congenital conditions</a:t>
            </a:r>
          </a:p>
          <a:p>
            <a:pPr marL="1314450" lvl="2" indent="-514350" algn="just">
              <a:lnSpc>
                <a:spcPct val="150000"/>
              </a:lnSpc>
            </a:pPr>
            <a:r>
              <a:rPr lang="en-US" sz="1600" dirty="0" smtClean="0"/>
              <a:t>Cancers</a:t>
            </a:r>
          </a:p>
          <a:p>
            <a:pPr marL="1314450" lvl="2" indent="-514350" algn="just">
              <a:lnSpc>
                <a:spcPct val="150000"/>
              </a:lnSpc>
            </a:pPr>
            <a:r>
              <a:rPr lang="en-US" sz="1600" dirty="0" smtClean="0"/>
              <a:t>Organ diseases and dysfunctions</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524000"/>
            <a:ext cx="6553200" cy="4800600"/>
          </a:xfrm>
        </p:spPr>
        <p:txBody>
          <a:bodyPr>
            <a:normAutofit/>
          </a:bodyPr>
          <a:lstStyle/>
          <a:p>
            <a:pPr marL="514350" indent="-514350" algn="just">
              <a:lnSpc>
                <a:spcPct val="150000"/>
              </a:lnSpc>
              <a:buNone/>
            </a:pPr>
            <a:r>
              <a:rPr lang="en-US" sz="1700" dirty="0" smtClean="0"/>
              <a:t>	</a:t>
            </a:r>
            <a:r>
              <a:rPr lang="en-US" sz="1700" dirty="0" err="1" smtClean="0"/>
              <a:t>Paediatricians</a:t>
            </a:r>
            <a:r>
              <a:rPr lang="en-US" sz="1700" dirty="0" smtClean="0"/>
              <a:t> is concerned not only about immediate management of the ill child but also long term effects on quality of life, disability and survival. </a:t>
            </a:r>
            <a:r>
              <a:rPr lang="en-US" sz="1700" dirty="0" err="1" smtClean="0"/>
              <a:t>Paediatricians</a:t>
            </a:r>
            <a:r>
              <a:rPr lang="en-US" sz="1700" dirty="0" smtClean="0"/>
              <a:t> are involved with the prevention, early detection and management of problem including:</a:t>
            </a:r>
          </a:p>
          <a:p>
            <a:pPr marL="1314450" lvl="2" indent="-514350" algn="just">
              <a:lnSpc>
                <a:spcPct val="150000"/>
              </a:lnSpc>
            </a:pPr>
            <a:r>
              <a:rPr lang="en-US" sz="1600" dirty="0" smtClean="0"/>
              <a:t>Developmental delays and disorders</a:t>
            </a:r>
          </a:p>
          <a:p>
            <a:pPr marL="1314450" lvl="2" indent="-514350" algn="just">
              <a:lnSpc>
                <a:spcPct val="150000"/>
              </a:lnSpc>
            </a:pPr>
            <a:r>
              <a:rPr lang="en-US" sz="1600" dirty="0" smtClean="0"/>
              <a:t>Behavioral problems</a:t>
            </a:r>
          </a:p>
          <a:p>
            <a:pPr marL="1314450" lvl="2" indent="-514350" algn="just">
              <a:lnSpc>
                <a:spcPct val="150000"/>
              </a:lnSpc>
            </a:pPr>
            <a:r>
              <a:rPr lang="en-US" sz="1600" dirty="0" smtClean="0"/>
              <a:t>Functional disabilities</a:t>
            </a:r>
          </a:p>
          <a:p>
            <a:pPr marL="1314450" lvl="2" indent="-514350" algn="just">
              <a:lnSpc>
                <a:spcPct val="150000"/>
              </a:lnSpc>
            </a:pPr>
            <a:r>
              <a:rPr lang="en-US" sz="1600" dirty="0" smtClean="0"/>
              <a:t>Social stress</a:t>
            </a:r>
          </a:p>
          <a:p>
            <a:pPr marL="1314450" lvl="2" indent="-514350" algn="just">
              <a:lnSpc>
                <a:spcPct val="150000"/>
              </a:lnSpc>
            </a:pPr>
            <a:r>
              <a:rPr lang="en-US" sz="1600" dirty="0" smtClean="0"/>
              <a:t>Organ diseases and dysfunctions</a:t>
            </a:r>
          </a:p>
        </p:txBody>
      </p:sp>
      <p:sp>
        <p:nvSpPr>
          <p:cNvPr id="5"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990600"/>
            <a:ext cx="7162800" cy="563562"/>
          </a:xfrm>
        </p:spPr>
        <p:txBody>
          <a:bodyPr>
            <a:normAutofit/>
          </a:bodyPr>
          <a:lstStyle/>
          <a:p>
            <a:pPr algn="l"/>
            <a:r>
              <a:rPr lang="en-US" sz="2500" dirty="0" smtClean="0"/>
              <a:t>How does pediatrics differ from adult medicine? </a:t>
            </a:r>
            <a:endParaRPr lang="en-US" sz="2500" dirty="0"/>
          </a:p>
        </p:txBody>
      </p:sp>
      <p:sp>
        <p:nvSpPr>
          <p:cNvPr id="3" name="Content Placeholder 2"/>
          <p:cNvSpPr>
            <a:spLocks noGrp="1"/>
          </p:cNvSpPr>
          <p:nvPr>
            <p:ph idx="1"/>
          </p:nvPr>
        </p:nvSpPr>
        <p:spPr>
          <a:xfrm>
            <a:off x="1143000" y="1676400"/>
            <a:ext cx="6705600" cy="4724400"/>
          </a:xfrm>
        </p:spPr>
        <p:txBody>
          <a:bodyPr>
            <a:normAutofit/>
          </a:bodyPr>
          <a:lstStyle/>
          <a:p>
            <a:pPr marL="514350" indent="-514350" algn="just">
              <a:lnSpc>
                <a:spcPct val="150000"/>
              </a:lnSpc>
              <a:buNone/>
            </a:pPr>
            <a:r>
              <a:rPr lang="en-US" sz="1700" dirty="0" smtClean="0"/>
              <a:t>	</a:t>
            </a:r>
            <a:r>
              <a:rPr lang="en-US" sz="1700" dirty="0" err="1" smtClean="0"/>
              <a:t>Peadiatrics</a:t>
            </a:r>
            <a:r>
              <a:rPr lang="en-US" sz="1700" dirty="0" smtClean="0"/>
              <a:t> is different from adult medicine in more ways than one. The smaller body of an infant or neonate or a child is substantially different physiologically from that of an adult. So treating children is not like treating a miniature adult.</a:t>
            </a:r>
          </a:p>
          <a:p>
            <a:pPr marL="514350" indent="-514350" algn="just">
              <a:lnSpc>
                <a:spcPct val="150000"/>
              </a:lnSpc>
              <a:buNone/>
            </a:pPr>
            <a:endParaRPr lang="en-US" sz="500" dirty="0" smtClean="0"/>
          </a:p>
          <a:p>
            <a:pPr marL="514350" indent="-514350" algn="just">
              <a:lnSpc>
                <a:spcPct val="150000"/>
              </a:lnSpc>
              <a:buNone/>
            </a:pPr>
            <a:r>
              <a:rPr lang="en-US" sz="1700" dirty="0" smtClean="0"/>
              <a:t>	Congenital defects, genetic variance and developmental issues are of greater concern to pediatrician than physicians treating adults. In addition, there are several legal issues in </a:t>
            </a:r>
            <a:r>
              <a:rPr lang="en-US" sz="1700" dirty="0" err="1" smtClean="0"/>
              <a:t>paediatrics</a:t>
            </a:r>
            <a:r>
              <a:rPr lang="en-US" sz="1700" dirty="0" smtClean="0"/>
              <a:t>. Children are minors and in most jurisdictions, cannot make decisions for themselves. The issues of guardianship, privacy, legal responsibility and informed consent should be considered in every pediatric procedure.</a:t>
            </a:r>
          </a:p>
        </p:txBody>
      </p:sp>
      <p:sp>
        <p:nvSpPr>
          <p:cNvPr id="4"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229600" cy="1143000"/>
          </a:xfrm>
        </p:spPr>
        <p:txBody>
          <a:bodyPr/>
          <a:lstStyle/>
          <a:p>
            <a:pPr algn="l"/>
            <a:r>
              <a:rPr lang="en-US" dirty="0" smtClean="0"/>
              <a:t>The Seven Ages of Children</a:t>
            </a:r>
            <a:endParaRPr lang="ar-SA" dirty="0"/>
          </a:p>
        </p:txBody>
      </p:sp>
      <p:sp>
        <p:nvSpPr>
          <p:cNvPr id="3" name="Content Placeholder 2"/>
          <p:cNvSpPr>
            <a:spLocks noGrp="1"/>
          </p:cNvSpPr>
          <p:nvPr>
            <p:ph idx="1"/>
          </p:nvPr>
        </p:nvSpPr>
        <p:spPr/>
        <p:txBody>
          <a:bodyPr/>
          <a:lstStyle/>
          <a:p>
            <a:r>
              <a:rPr lang="en-US" dirty="0" smtClean="0"/>
              <a:t>Newborn, neonate		first month of life</a:t>
            </a:r>
          </a:p>
          <a:p>
            <a:r>
              <a:rPr lang="en-US" dirty="0" smtClean="0"/>
              <a:t>Infancy				1 month to 1 year</a:t>
            </a:r>
          </a:p>
          <a:p>
            <a:r>
              <a:rPr lang="en-US" dirty="0" smtClean="0"/>
              <a:t>Toddler				1 year to 3 years</a:t>
            </a:r>
          </a:p>
          <a:p>
            <a:r>
              <a:rPr lang="en-US" dirty="0" smtClean="0"/>
              <a:t>Preschool child		3 – 5 years</a:t>
            </a:r>
          </a:p>
          <a:p>
            <a:r>
              <a:rPr lang="en-US" dirty="0" smtClean="0"/>
              <a:t>School child			5 – 18 years</a:t>
            </a:r>
          </a:p>
          <a:p>
            <a:r>
              <a:rPr lang="en-US" dirty="0" smtClean="0"/>
              <a:t>Child				0 – 15 years</a:t>
            </a:r>
          </a:p>
          <a:p>
            <a:r>
              <a:rPr lang="en-US" dirty="0" smtClean="0"/>
              <a:t>Adolescent			late 15 – 18 years</a:t>
            </a:r>
            <a:endParaRPr lang="ar-SA" dirty="0"/>
          </a:p>
        </p:txBody>
      </p:sp>
    </p:spTree>
    <p:extLst>
      <p:ext uri="{BB962C8B-B14F-4D97-AF65-F5344CB8AC3E}">
        <p14:creationId xmlns:p14="http://schemas.microsoft.com/office/powerpoint/2010/main" val="36024236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066800" y="685800"/>
            <a:ext cx="7086600" cy="6019800"/>
          </a:xfrm>
          <a:prstGeom prst="rect">
            <a:avLst/>
          </a:prstGeom>
          <a:noFill/>
          <a:ln w="9525">
            <a:noFill/>
            <a:miter lim="800000"/>
            <a:headEnd/>
            <a:tailEnd/>
          </a:ln>
          <a:effectLst/>
        </p:spPr>
      </p:pic>
      <p:sp>
        <p:nvSpPr>
          <p:cNvPr id="5" name="Content Placeholder 2"/>
          <p:cNvSpPr txBox="1">
            <a:spLocks/>
          </p:cNvSpPr>
          <p:nvPr/>
        </p:nvSpPr>
        <p:spPr>
          <a:xfrm>
            <a:off x="228600" y="228600"/>
            <a:ext cx="4114800" cy="304800"/>
          </a:xfrm>
          <a:prstGeom prst="rect">
            <a:avLst/>
          </a:prstGeom>
        </p:spPr>
        <p:txBody>
          <a:bodyPr vert="horz" lIns="91440" tIns="45720" rIns="91440" bIns="45720" rtlCol="0">
            <a:noAutofit/>
          </a:bodyPr>
          <a:lstStyle/>
          <a:p>
            <a:pPr marL="342900" marR="0" lvl="0" indent="-34290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500" i="0" u="none" strike="noStrike" kern="1200" cap="none" spc="0" normalizeH="0" baseline="0" noProof="0" dirty="0" smtClean="0">
                <a:ln>
                  <a:noFill/>
                </a:ln>
                <a:solidFill>
                  <a:schemeClr val="tx1"/>
                </a:solidFill>
                <a:effectLst/>
                <a:uLnTx/>
                <a:uFillTx/>
                <a:latin typeface="+mn-lt"/>
                <a:ea typeface="+mn-ea"/>
                <a:cs typeface="+mn-cs"/>
              </a:rPr>
              <a:t>Introduction to Pediatric Course by</a:t>
            </a:r>
            <a:r>
              <a:rPr kumimoji="0" lang="en-US" sz="1500" i="0" u="none" strike="noStrike" kern="1200" cap="none" spc="0" normalizeH="0" noProof="0" dirty="0" smtClean="0">
                <a:ln>
                  <a:noFill/>
                </a:ln>
                <a:solidFill>
                  <a:schemeClr val="tx1"/>
                </a:solidFill>
                <a:effectLst/>
                <a:uLnTx/>
                <a:uFillTx/>
                <a:latin typeface="+mn-lt"/>
                <a:ea typeface="+mn-ea"/>
                <a:cs typeface="+mn-cs"/>
              </a:rPr>
              <a:t> Prof. I. </a:t>
            </a:r>
            <a:r>
              <a:rPr kumimoji="0" lang="en-US" sz="1500" i="0" u="none" strike="noStrike" kern="1200" cap="none" spc="0" normalizeH="0" noProof="0" dirty="0" err="1" smtClean="0">
                <a:ln>
                  <a:noFill/>
                </a:ln>
                <a:solidFill>
                  <a:schemeClr val="tx1"/>
                </a:solidFill>
                <a:effectLst/>
                <a:uLnTx/>
                <a:uFillTx/>
                <a:latin typeface="+mn-lt"/>
                <a:ea typeface="+mn-ea"/>
                <a:cs typeface="+mn-cs"/>
              </a:rPr>
              <a:t>Alayed</a:t>
            </a:r>
            <a:endParaRPr kumimoji="0" lang="en-US" sz="15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TotalTime>
  <Words>611</Words>
  <Application>Microsoft Office PowerPoint</Application>
  <PresentationFormat>On-screen Show (4:3)</PresentationFormat>
  <Paragraphs>168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Introduction to Pediatric Course  PED - 474</vt:lpstr>
      <vt:lpstr>What is Pediatrics?</vt:lpstr>
      <vt:lpstr>What does a pediatrician do?</vt:lpstr>
      <vt:lpstr>Aims of Pediatrics</vt:lpstr>
      <vt:lpstr>PowerPoint Presentation</vt:lpstr>
      <vt:lpstr>How does pediatrics differ from adult medicine? </vt:lpstr>
      <vt:lpstr>The Seven Ages of Children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Course Objectives</vt:lpstr>
      <vt:lpstr>Course components</vt:lpstr>
      <vt:lpstr>Course dates</vt:lpstr>
      <vt:lpstr>Course Evaluation &amp; Assessment</vt:lpstr>
      <vt:lpstr>Course Books, Resources, References &amp; Websites</vt:lpstr>
      <vt:lpstr>PowerPoint Presentation</vt:lpstr>
      <vt:lpstr>PowerPoint Presentation</vt:lpstr>
      <vt:lpstr>PowerPoint Presentation</vt:lpstr>
      <vt:lpstr>… Thank you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Intruduction</dc:title>
  <dc:creator>UGTPC</dc:creator>
  <cp:lastModifiedBy>3422</cp:lastModifiedBy>
  <cp:revision>36</cp:revision>
  <cp:lastPrinted>2015-08-23T09:36:09Z</cp:lastPrinted>
  <dcterms:created xsi:type="dcterms:W3CDTF">2015-08-20T06:38:25Z</dcterms:created>
  <dcterms:modified xsi:type="dcterms:W3CDTF">2015-08-24T07:14:08Z</dcterms:modified>
</cp:coreProperties>
</file>