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7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9" r:id="rId22"/>
    <p:sldId id="258" r:id="rId23"/>
    <p:sldId id="278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A5E820-C204-4212-89D4-91BF06F99DCF}" type="datetimeFigureOut">
              <a:rPr lang="ar-SA" smtClean="0"/>
              <a:pPr/>
              <a:t>18/11/1436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1EF297-48FD-4B8B-B91C-388A891EA40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868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Eventually it is similar to examination in adults.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EF297-48FD-4B8B-B91C-388A891EA407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C891-500F-44C2-9BAF-25285E3C1F4A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66124-CEE2-430A-9055-9C411A5A1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zPh-2BwrQ&amp;list=PLPHYOKOlW_qwpRAbMunOlXhrv-3_kzQm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nicalexam.com/pda/peds_exam.htm" TargetMode="External"/><Relationship Id="rId2" Type="http://schemas.openxmlformats.org/officeDocument/2006/relationships/hyperlink" Target="http://www.patient.co.uk/doctor/Paediatric-Examination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aRwGxvnKS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b="1" dirty="0" smtClean="0"/>
              <a:t>Pediatric CVS Exam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Ped 474 Course</a:t>
            </a:r>
          </a:p>
          <a:p>
            <a:r>
              <a:rPr lang="en-US" dirty="0" smtClean="0"/>
              <a:t>2015/2016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Mohamad</a:t>
            </a:r>
            <a:r>
              <a:rPr lang="en-US" dirty="0" smtClean="0"/>
              <a:t>-Hani Temsah, M.D.</a:t>
            </a:r>
          </a:p>
          <a:p>
            <a:endParaRPr lang="en-US" dirty="0"/>
          </a:p>
        </p:txBody>
      </p:sp>
      <p:pic>
        <p:nvPicPr>
          <p:cNvPr id="4" name="Picture 3" descr="Final_HeartTransplant_lr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8956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CHEST:</a:t>
            </a:r>
            <a:br>
              <a:rPr lang="en-US" dirty="0" smtClean="0"/>
            </a:br>
            <a:r>
              <a:rPr lang="en-US" dirty="0" smtClean="0"/>
              <a:t>Inspect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Scars</a:t>
            </a:r>
            <a:endParaRPr lang="en-US" dirty="0"/>
          </a:p>
          <a:p>
            <a:r>
              <a:rPr lang="en-US" dirty="0"/>
              <a:t>Symmetry</a:t>
            </a:r>
          </a:p>
          <a:p>
            <a:r>
              <a:rPr lang="en-US" dirty="0"/>
              <a:t>Apical pulsation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Apex </a:t>
            </a:r>
            <a:r>
              <a:rPr lang="en-US" dirty="0"/>
              <a:t>position (beware </a:t>
            </a:r>
            <a:r>
              <a:rPr lang="en-US" dirty="0" err="1"/>
              <a:t>dextrocardia</a:t>
            </a:r>
            <a:r>
              <a:rPr lang="en-US" dirty="0"/>
              <a:t>)</a:t>
            </a:r>
          </a:p>
          <a:p>
            <a:r>
              <a:rPr lang="en-US" dirty="0"/>
              <a:t>(count down the ribs)</a:t>
            </a:r>
          </a:p>
          <a:p>
            <a:r>
              <a:rPr lang="en-US" dirty="0"/>
              <a:t>Heaves (</a:t>
            </a:r>
            <a:r>
              <a:rPr lang="en-US" dirty="0" err="1"/>
              <a:t>parasternal</a:t>
            </a:r>
            <a:r>
              <a:rPr lang="en-US" dirty="0"/>
              <a:t>, </a:t>
            </a:r>
            <a:r>
              <a:rPr lang="en-US" dirty="0" err="1"/>
              <a:t>substernal</a:t>
            </a:r>
            <a:r>
              <a:rPr lang="en-US" dirty="0"/>
              <a:t>, apical)</a:t>
            </a:r>
          </a:p>
          <a:p>
            <a:r>
              <a:rPr lang="en-US" dirty="0"/>
              <a:t>Thrills (</a:t>
            </a:r>
            <a:r>
              <a:rPr lang="en-US" dirty="0" err="1"/>
              <a:t>suprasternal</a:t>
            </a:r>
            <a:r>
              <a:rPr lang="en-US" dirty="0"/>
              <a:t>, </a:t>
            </a:r>
            <a:r>
              <a:rPr lang="en-US" dirty="0" err="1"/>
              <a:t>supraclavicular</a:t>
            </a:r>
            <a:r>
              <a:rPr lang="en-US" dirty="0"/>
              <a:t>)</a:t>
            </a:r>
          </a:p>
          <a:p>
            <a:r>
              <a:rPr lang="en-US" dirty="0"/>
              <a:t>Palpable pulmonary valve closure</a:t>
            </a:r>
          </a:p>
          <a:p>
            <a:r>
              <a:rPr lang="en-US" dirty="0"/>
              <a:t>(pulmonary hypertension)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CHEST:</a:t>
            </a:r>
            <a:br>
              <a:rPr lang="en-US" dirty="0" smtClean="0"/>
            </a:br>
            <a:r>
              <a:rPr lang="en-US" dirty="0" smtClean="0"/>
              <a:t>Palpate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(use diaphragm initially, </a:t>
            </a:r>
            <a:r>
              <a:rPr lang="en-US" dirty="0" smtClean="0"/>
              <a:t>then bell</a:t>
            </a:r>
            <a:r>
              <a:rPr lang="en-US" dirty="0"/>
              <a:t>)</a:t>
            </a:r>
          </a:p>
          <a:p>
            <a:r>
              <a:rPr lang="en-US" dirty="0"/>
              <a:t>Areas: apex, </a:t>
            </a:r>
            <a:r>
              <a:rPr lang="en-US" dirty="0" err="1"/>
              <a:t>parasternal</a:t>
            </a:r>
            <a:r>
              <a:rPr lang="en-US" dirty="0"/>
              <a:t> </a:t>
            </a:r>
            <a:r>
              <a:rPr lang="en-US" dirty="0" smtClean="0"/>
              <a:t>border, pulmonary</a:t>
            </a:r>
            <a:r>
              <a:rPr lang="en-US" dirty="0"/>
              <a:t>, aortic areas; roll to left </a:t>
            </a:r>
            <a:r>
              <a:rPr lang="en-US" dirty="0" smtClean="0"/>
              <a:t>to accentuate </a:t>
            </a:r>
            <a:r>
              <a:rPr lang="en-US" dirty="0"/>
              <a:t>mitral murmurs</a:t>
            </a:r>
          </a:p>
          <a:p>
            <a:r>
              <a:rPr lang="en-US" dirty="0"/>
              <a:t>Heart sounds (intensity, splitting)</a:t>
            </a:r>
          </a:p>
          <a:p>
            <a:r>
              <a:rPr lang="en-US" dirty="0"/>
              <a:t>Added sounds</a:t>
            </a:r>
          </a:p>
          <a:p>
            <a:r>
              <a:rPr lang="en-US" dirty="0"/>
              <a:t>Murmurs (systolic, diastolic </a:t>
            </a:r>
            <a:r>
              <a:rPr lang="en-US" dirty="0" smtClean="0"/>
              <a:t>or continuous</a:t>
            </a:r>
            <a:r>
              <a:rPr lang="en-US" dirty="0"/>
              <a:t>, site of maximal </a:t>
            </a:r>
            <a:r>
              <a:rPr lang="en-US" dirty="0" smtClean="0"/>
              <a:t>intensity, character</a:t>
            </a:r>
            <a:r>
              <a:rPr lang="en-US" dirty="0"/>
              <a:t>, grade)</a:t>
            </a:r>
          </a:p>
          <a:p>
            <a:r>
              <a:rPr lang="en-US" dirty="0"/>
              <a:t>Radiation of murmurs: </a:t>
            </a:r>
            <a:r>
              <a:rPr lang="en-US" dirty="0" err="1"/>
              <a:t>axilla</a:t>
            </a:r>
            <a:r>
              <a:rPr lang="en-US" dirty="0"/>
              <a:t> (mitral</a:t>
            </a:r>
            <a:r>
              <a:rPr lang="en-US" dirty="0" smtClean="0"/>
              <a:t>), neck </a:t>
            </a:r>
            <a:r>
              <a:rPr lang="en-US" dirty="0"/>
              <a:t>(aortic), back (</a:t>
            </a:r>
            <a:r>
              <a:rPr lang="en-US" dirty="0" smtClean="0"/>
              <a:t>pulmonary, </a:t>
            </a:r>
            <a:r>
              <a:rPr lang="en-US" dirty="0" err="1" smtClean="0"/>
              <a:t>coarctation</a:t>
            </a:r>
            <a:r>
              <a:rPr lang="en-US" dirty="0"/>
              <a:t>)</a:t>
            </a:r>
          </a:p>
          <a:p>
            <a:r>
              <a:rPr lang="en-US" dirty="0"/>
              <a:t>Variation of murmurs: </a:t>
            </a:r>
            <a:r>
              <a:rPr lang="en-US" dirty="0" smtClean="0"/>
              <a:t>sitting, inspiration</a:t>
            </a:r>
            <a:r>
              <a:rPr lang="en-US" dirty="0"/>
              <a:t>, expiration</a:t>
            </a:r>
          </a:p>
          <a:p>
            <a:r>
              <a:rPr lang="en-US" dirty="0" smtClean="0"/>
              <a:t>Maneuvers </a:t>
            </a:r>
            <a:r>
              <a:rPr lang="en-US" dirty="0"/>
              <a:t>(if appropriate): </a:t>
            </a:r>
            <a:r>
              <a:rPr lang="en-US" dirty="0" err="1" smtClean="0"/>
              <a:t>Valsalva</a:t>
            </a:r>
            <a:r>
              <a:rPr lang="en-US" dirty="0" smtClean="0"/>
              <a:t>, exercise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Lung </a:t>
            </a:r>
            <a:r>
              <a:rPr lang="en-US" dirty="0"/>
              <a:t>fields: adventitious sounds (</a:t>
            </a:r>
            <a:r>
              <a:rPr lang="en-US" dirty="0" smtClean="0"/>
              <a:t>LVF)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CHEST:</a:t>
            </a:r>
            <a:br>
              <a:rPr lang="en-US" dirty="0" smtClean="0"/>
            </a:br>
            <a:r>
              <a:rPr lang="en-US" dirty="0" err="1" smtClean="0"/>
              <a:t>Auscultate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this, palpate back for </a:t>
            </a:r>
            <a:r>
              <a:rPr lang="en-US" dirty="0" smtClean="0"/>
              <a:t>Sacral </a:t>
            </a:r>
            <a:r>
              <a:rPr lang="en-US" dirty="0" err="1" smtClean="0"/>
              <a:t>oedema</a:t>
            </a:r>
            <a:r>
              <a:rPr lang="en-US" dirty="0" smtClean="0"/>
              <a:t> </a:t>
            </a:r>
            <a:r>
              <a:rPr lang="en-US" dirty="0"/>
              <a:t>(RVF</a:t>
            </a:r>
            <a:r>
              <a:rPr lang="en-US" dirty="0" smtClean="0"/>
              <a:t>)</a:t>
            </a:r>
          </a:p>
          <a:p>
            <a:r>
              <a:rPr lang="en-US" dirty="0"/>
              <a:t>Collaterals (if </a:t>
            </a:r>
            <a:r>
              <a:rPr lang="en-US" dirty="0" err="1"/>
              <a:t>coarctation</a:t>
            </a:r>
            <a:r>
              <a:rPr lang="en-US" dirty="0"/>
              <a:t> </a:t>
            </a:r>
            <a:r>
              <a:rPr lang="en-US" dirty="0" smtClean="0"/>
              <a:t>suspected; also </a:t>
            </a:r>
            <a:r>
              <a:rPr lang="en-US" dirty="0"/>
              <a:t>check deep in </a:t>
            </a:r>
            <a:r>
              <a:rPr lang="en-US" dirty="0" err="1"/>
              <a:t>axillae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Liver: </a:t>
            </a:r>
            <a:r>
              <a:rPr lang="en-US" dirty="0"/>
              <a:t>(palpate edge and measure </a:t>
            </a:r>
            <a:r>
              <a:rPr lang="en-US" dirty="0" smtClean="0"/>
              <a:t>span by </a:t>
            </a:r>
            <a:r>
              <a:rPr lang="en-US" dirty="0"/>
              <a:t>percussion)</a:t>
            </a:r>
          </a:p>
          <a:p>
            <a:r>
              <a:rPr lang="en-US" dirty="0"/>
              <a:t>Enlarged (RVF)</a:t>
            </a:r>
          </a:p>
          <a:p>
            <a:r>
              <a:rPr lang="en-US" dirty="0" err="1"/>
              <a:t>Pulsatile</a:t>
            </a:r>
            <a:r>
              <a:rPr lang="en-US" dirty="0"/>
              <a:t> (tricuspid incompetence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Spleen:</a:t>
            </a:r>
            <a:endParaRPr lang="en-US" dirty="0"/>
          </a:p>
          <a:p>
            <a:r>
              <a:rPr lang="en-US" dirty="0"/>
              <a:t>Enlarged (SBE)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LOWER LIMBS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</a:t>
            </a:r>
            <a:endParaRPr lang="en-US" dirty="0"/>
          </a:p>
          <a:p>
            <a:r>
              <a:rPr lang="en-US" dirty="0"/>
              <a:t>Clubbing (if not already done)</a:t>
            </a:r>
          </a:p>
          <a:p>
            <a:r>
              <a:rPr lang="en-US" dirty="0"/>
              <a:t>Splinter </a:t>
            </a:r>
            <a:r>
              <a:rPr lang="en-US" dirty="0" err="1"/>
              <a:t>haemorrhages</a:t>
            </a:r>
            <a:r>
              <a:rPr lang="en-US" dirty="0"/>
              <a:t> (if not done)</a:t>
            </a:r>
          </a:p>
          <a:p>
            <a:r>
              <a:rPr lang="en-US" dirty="0"/>
              <a:t>Palpation</a:t>
            </a:r>
          </a:p>
          <a:p>
            <a:r>
              <a:rPr lang="en-US" dirty="0"/>
              <a:t>Ankle </a:t>
            </a:r>
            <a:r>
              <a:rPr lang="en-US" dirty="0" err="1"/>
              <a:t>oedema</a:t>
            </a:r>
            <a:r>
              <a:rPr lang="en-US" dirty="0"/>
              <a:t> (</a:t>
            </a:r>
            <a:r>
              <a:rPr lang="en-US" dirty="0" smtClean="0"/>
              <a:t>RVF)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Urinalysis</a:t>
            </a:r>
            <a:r>
              <a:rPr lang="en-US" dirty="0"/>
              <a:t>: blood (SBE)</a:t>
            </a:r>
          </a:p>
          <a:p>
            <a:r>
              <a:rPr lang="en-US" dirty="0"/>
              <a:t>Temperature chart (SBE)</a:t>
            </a:r>
          </a:p>
          <a:p>
            <a:r>
              <a:rPr lang="en-US" dirty="0" err="1"/>
              <a:t>Fundoscopy</a:t>
            </a:r>
            <a:r>
              <a:rPr lang="en-US" dirty="0"/>
              <a:t> for Roth spots if SBE </a:t>
            </a:r>
            <a:r>
              <a:rPr lang="en-US" dirty="0" smtClean="0"/>
              <a:t>seems likely</a:t>
            </a:r>
            <a:endParaRPr lang="en-US" dirty="0"/>
          </a:p>
        </p:txBody>
      </p:sp>
      <p:pic>
        <p:nvPicPr>
          <p:cNvPr id="4" name="Picture 3" descr="roth-sp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0" y="3886200"/>
            <a:ext cx="3429000" cy="249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After presenting a differential diagnosis, </a:t>
            </a:r>
            <a:r>
              <a:rPr lang="en-US" dirty="0" smtClean="0"/>
              <a:t>may request CXR/ECG or other tests to rule in or rule out the </a:t>
            </a:r>
            <a:r>
              <a:rPr lang="en-US" dirty="0" err="1" smtClean="0"/>
              <a:t>DDx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Examination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Can </a:t>
            </a:r>
            <a:r>
              <a:rPr lang="en-US" sz="2400" b="1" dirty="0" smtClean="0"/>
              <a:t>establish rapport </a:t>
            </a:r>
            <a:r>
              <a:rPr lang="en-US" sz="2400" dirty="0" smtClean="0"/>
              <a:t>while checking cyanosis, </a:t>
            </a:r>
            <a:r>
              <a:rPr lang="en-US" sz="2400" dirty="0" err="1" smtClean="0"/>
              <a:t>dyspnea</a:t>
            </a:r>
            <a:r>
              <a:rPr lang="en-US" sz="2400" dirty="0" smtClean="0"/>
              <a:t>, cough. </a:t>
            </a:r>
          </a:p>
          <a:p>
            <a:pPr lvl="1"/>
            <a:r>
              <a:rPr lang="en-US" sz="2400" dirty="0" smtClean="0"/>
              <a:t>Can examine teddy bear / toy first. </a:t>
            </a:r>
          </a:p>
          <a:p>
            <a:r>
              <a:rPr lang="en-US" sz="2400" dirty="0" smtClean="0"/>
              <a:t>Best examination method by age: </a:t>
            </a:r>
          </a:p>
          <a:p>
            <a:pPr lvl="1"/>
            <a:r>
              <a:rPr lang="en-US" sz="2400" dirty="0" smtClean="0"/>
              <a:t>Neonates, very young infants: on examining table </a:t>
            </a:r>
          </a:p>
          <a:p>
            <a:pPr lvl="1"/>
            <a:r>
              <a:rPr lang="en-US" sz="2400" dirty="0" smtClean="0"/>
              <a:t>Up through preschool: lying sit on mother's lap </a:t>
            </a:r>
          </a:p>
          <a:p>
            <a:pPr lvl="1"/>
            <a:r>
              <a:rPr lang="en-US" sz="2400" dirty="0" smtClean="0"/>
              <a:t>Adolescent: without family present. </a:t>
            </a:r>
          </a:p>
          <a:p>
            <a:r>
              <a:rPr lang="en-US" sz="2400" dirty="0" smtClean="0"/>
              <a:t>Kids are impatient, so a systematic full examination may get difficult. </a:t>
            </a:r>
            <a:r>
              <a:rPr lang="en-US" sz="2400" b="1" dirty="0" smtClean="0">
                <a:solidFill>
                  <a:srgbClr val="FF0000"/>
                </a:solidFill>
              </a:rPr>
              <a:t>Examine the most pertinent area first. </a:t>
            </a:r>
          </a:p>
          <a:p>
            <a:r>
              <a:rPr lang="en-US" sz="2400" dirty="0" smtClean="0"/>
              <a:t>Record RR &amp; HR first, before crying may start!!</a:t>
            </a:r>
          </a:p>
          <a:p>
            <a:r>
              <a:rPr lang="en-US" sz="2400" b="1" dirty="0" smtClean="0"/>
              <a:t>ENT exam more likely to induce a cry so these go last.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approach to the examination will be determined by the age, level of development and level of understanding of the child.</a:t>
            </a:r>
          </a:p>
          <a:p>
            <a:r>
              <a:rPr lang="en-US" dirty="0" smtClean="0"/>
              <a:t>Inspection and observation are the most important parts of the examination.</a:t>
            </a:r>
          </a:p>
          <a:p>
            <a:r>
              <a:rPr lang="en-US" dirty="0" smtClean="0"/>
              <a:t>Observations can be made whilst taking the history and establishing rapport.</a:t>
            </a:r>
          </a:p>
          <a:p>
            <a:r>
              <a:rPr lang="en-US" dirty="0" smtClean="0"/>
              <a:t>Avoid waking sleeping children. </a:t>
            </a:r>
          </a:p>
          <a:p>
            <a:r>
              <a:rPr lang="en-US" dirty="0" smtClean="0"/>
              <a:t>Approach the child at their level, if necessary kneel on the floor.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Highlight differences in Pediatric CVS Exam versus Adults</a:t>
            </a:r>
          </a:p>
          <a:p>
            <a:r>
              <a:rPr lang="en-US" dirty="0" smtClean="0"/>
              <a:t>To outline the P/E (Principals, Video, Manikin) in order to facilitate application in real patients during your Clinical Teachings</a:t>
            </a:r>
          </a:p>
          <a:p>
            <a:r>
              <a:rPr lang="en-US" dirty="0" smtClean="0"/>
              <a:t>To share useful Hints!!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Start examining peripherally with hands and feet as this is less threatening. </a:t>
            </a:r>
          </a:p>
          <a:p>
            <a:r>
              <a:rPr lang="en-US" dirty="0" smtClean="0"/>
              <a:t>Make the examination fun to help with their anxiety. </a:t>
            </a:r>
          </a:p>
          <a:p>
            <a:r>
              <a:rPr lang="en-US" dirty="0" smtClean="0"/>
              <a:t>Make sure the child is comfortable, and that your hands, stethoscope and other instruments are warm. </a:t>
            </a:r>
          </a:p>
          <a:p>
            <a:r>
              <a:rPr lang="en-US" dirty="0" smtClean="0"/>
              <a:t>Ask parents to assist with dressing or undressing children and be aware of sensitivities about this. </a:t>
            </a:r>
          </a:p>
          <a:p>
            <a:r>
              <a:rPr lang="en-US" dirty="0" smtClean="0"/>
              <a:t>Wherever possible avoid unpleasant procedures (for example, rectal examination). These are seldom necessary and can put children off being examined for a lifetime!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cardiovascular system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may be a good idea to start the physical examination here, if the child is quiet and settled. </a:t>
            </a:r>
          </a:p>
          <a:p>
            <a:r>
              <a:rPr lang="en-US" dirty="0" smtClean="0"/>
              <a:t>Letting the child remain seated/held on the parent's or </a:t>
            </a:r>
            <a:r>
              <a:rPr lang="en-US" dirty="0" err="1" smtClean="0"/>
              <a:t>carer's</a:t>
            </a:r>
            <a:r>
              <a:rPr lang="en-US" dirty="0" smtClean="0"/>
              <a:t> lap, will reassure them:</a:t>
            </a:r>
          </a:p>
          <a:p>
            <a:r>
              <a:rPr lang="en-US" dirty="0" smtClean="0"/>
              <a:t>Begin by recording V/S, pulse rate, rhythm, strength and character.</a:t>
            </a:r>
          </a:p>
          <a:p>
            <a:r>
              <a:rPr lang="en-US" dirty="0" smtClean="0"/>
              <a:t>Inspect then Palpate the anterior chest wall: apex beat site.</a:t>
            </a:r>
          </a:p>
          <a:p>
            <a:r>
              <a:rPr lang="en-US" dirty="0" smtClean="0"/>
              <a:t>Any thrills or heaves?</a:t>
            </a:r>
          </a:p>
          <a:p>
            <a:r>
              <a:rPr lang="en-US" dirty="0" smtClean="0"/>
              <a:t>Listen to the 1st heart sound, then the 2nd heart sound, then the sounds between these and then any murmurs between heart sounds.</a:t>
            </a:r>
          </a:p>
          <a:p>
            <a:r>
              <a:rPr lang="en-US" dirty="0" smtClean="0"/>
              <a:t>Note the timing, character, loudness, site and distribution of any murmur.</a:t>
            </a:r>
          </a:p>
          <a:p>
            <a:r>
              <a:rPr lang="en-US" dirty="0" smtClean="0"/>
              <a:t>Check if this is transmitted to the neck.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Things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https://www.youtube.com/watch?v=DvzPh-2BwrQ&amp;list=PLPHYOKOlW_qwpRAbMunOlXhrv-3_kzQm1</a:t>
            </a: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>
              <a:hlinkClick r:id="rId2"/>
            </a:endParaRP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https://www.youtube.com/watch?v=eBnzjerIHj0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Examination Paediatrics: A Guide to Paediatric Training (Second Edition)</a:t>
            </a:r>
          </a:p>
          <a:p>
            <a:r>
              <a:rPr lang="en-US" sz="2800" dirty="0" smtClean="0">
                <a:hlinkClick r:id="rId2"/>
              </a:rPr>
              <a:t>http://www.patient.co.uk/doctor/Paediatric-Examination.htm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http://www.clinicalexam.com/pda/peds_exam.htm</a:t>
            </a:r>
            <a:r>
              <a:rPr lang="en-US" sz="2800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Wishes in </a:t>
            </a:r>
            <a:r>
              <a:rPr lang="en-US" dirty="0" err="1" smtClean="0"/>
              <a:t>Ped</a:t>
            </a:r>
            <a:r>
              <a:rPr lang="en-US" dirty="0" smtClean="0"/>
              <a:t> 474,</a:t>
            </a:r>
            <a:br>
              <a:rPr lang="en-US" dirty="0" smtClean="0"/>
            </a:br>
            <a:r>
              <a:rPr lang="en-US" dirty="0" smtClean="0"/>
              <a:t>and in YOUR Careers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Blackadder ITC" pitchFamily="82" charset="0"/>
              </a:rPr>
              <a:t>Hani</a:t>
            </a:r>
            <a:endParaRPr lang="en-US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r>
              <a:rPr lang="en-US" dirty="0" smtClean="0"/>
              <a:t>mtemsah@ksu.edu.sa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differences between Pediatric &amp; Adult CVS diseases: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are not just small adults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principles of examining children are similar to adult, but there are important differences!</a:t>
            </a:r>
          </a:p>
          <a:p>
            <a:r>
              <a:rPr lang="en-US" dirty="0" smtClean="0"/>
              <a:t>Pattern of disease, the approach to the examination and content of the examination are quite different in children. </a:t>
            </a:r>
          </a:p>
          <a:p>
            <a:r>
              <a:rPr lang="en-US" dirty="0" smtClean="0"/>
              <a:t>Examination changes as children develop and get older!</a:t>
            </a:r>
          </a:p>
          <a:p>
            <a:r>
              <a:rPr lang="en-US" dirty="0" smtClean="0"/>
              <a:t>Sinus (respiratory) arrhythmia is much more prominent. </a:t>
            </a:r>
          </a:p>
          <a:p>
            <a:r>
              <a:rPr lang="en-US" dirty="0" smtClean="0"/>
              <a:t>In child, heart occupies relatively more space in the thorax. </a:t>
            </a:r>
          </a:p>
          <a:p>
            <a:r>
              <a:rPr lang="en-US" dirty="0" smtClean="0"/>
              <a:t>&lt;7 years: apex beat is in 4th </a:t>
            </a:r>
            <a:r>
              <a:rPr lang="en-US" dirty="0" err="1" smtClean="0"/>
              <a:t>intercostal</a:t>
            </a:r>
            <a:r>
              <a:rPr lang="en-US" dirty="0" smtClean="0"/>
              <a:t> space to the L of </a:t>
            </a:r>
            <a:r>
              <a:rPr lang="en-US" dirty="0" err="1" smtClean="0"/>
              <a:t>midclavicular</a:t>
            </a:r>
            <a:r>
              <a:rPr lang="en-US" dirty="0" smtClean="0"/>
              <a:t>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Aims / purposes of </a:t>
            </a:r>
            <a:br>
              <a:rPr lang="en-US" b="1" dirty="0" smtClean="0"/>
            </a:br>
            <a:r>
              <a:rPr lang="en-US" b="1" dirty="0" smtClean="0"/>
              <a:t>pediatric examination?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important to distinguish between: </a:t>
            </a:r>
          </a:p>
          <a:p>
            <a:pPr lvl="1"/>
            <a:r>
              <a:rPr lang="en-US" dirty="0" smtClean="0"/>
              <a:t>The routine examination of well babies (to screen largely for abnormalities of growth and development).</a:t>
            </a:r>
          </a:p>
          <a:p>
            <a:pPr lvl="1"/>
            <a:r>
              <a:rPr lang="en-US" dirty="0" smtClean="0"/>
              <a:t>The examination of ill babies (to establish the nature and cause and extent of any illness or injury).</a:t>
            </a:r>
          </a:p>
          <a:p>
            <a:pPr lvl="1"/>
            <a:r>
              <a:rPr lang="en-US" dirty="0" smtClean="0"/>
              <a:t>The examination of children for other specific purposes such as, for example: </a:t>
            </a:r>
          </a:p>
          <a:p>
            <a:pPr lvl="2"/>
            <a:r>
              <a:rPr lang="en-US" dirty="0" smtClean="0"/>
              <a:t>To establish fitness for education or certain activities</a:t>
            </a:r>
          </a:p>
          <a:p>
            <a:pPr lvl="2"/>
            <a:r>
              <a:rPr lang="en-US" dirty="0" smtClean="0"/>
              <a:t>To examine for signs of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INTRODUCE SELF: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introduce-yourse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257550"/>
            <a:ext cx="48006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 patient: lying</a:t>
            </a:r>
          </a:p>
          <a:p>
            <a:r>
              <a:rPr lang="en-US" dirty="0" smtClean="0"/>
              <a:t>Well or unwell</a:t>
            </a:r>
          </a:p>
          <a:p>
            <a:r>
              <a:rPr lang="en-US" dirty="0" smtClean="0"/>
              <a:t>Growth parameters</a:t>
            </a:r>
          </a:p>
          <a:p>
            <a:r>
              <a:rPr lang="en-US" dirty="0" smtClean="0"/>
              <a:t>Dysmorphic syndromes/features</a:t>
            </a:r>
          </a:p>
          <a:p>
            <a:r>
              <a:rPr lang="en-US" dirty="0" smtClean="0"/>
              <a:t>Scars</a:t>
            </a:r>
          </a:p>
          <a:p>
            <a:r>
              <a:rPr lang="en-US" dirty="0" smtClean="0"/>
              <a:t>Chest asymmetry</a:t>
            </a:r>
          </a:p>
          <a:p>
            <a:r>
              <a:rPr lang="en-US" dirty="0" smtClean="0"/>
              <a:t>Respiratory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UPPER LIMBS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Nails</a:t>
            </a:r>
            <a:endParaRPr lang="en-US" dirty="0"/>
          </a:p>
          <a:p>
            <a:r>
              <a:rPr lang="en-US" dirty="0" smtClean="0"/>
              <a:t>Clubbing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http://www.youtube.com/watch?v=aRwGxvnKSrA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dirty="0"/>
              <a:t>Pulses</a:t>
            </a:r>
          </a:p>
          <a:p>
            <a:r>
              <a:rPr lang="en-US" dirty="0"/>
              <a:t>Blood pressure</a:t>
            </a:r>
          </a:p>
        </p:txBody>
      </p:sp>
      <p:pic>
        <p:nvPicPr>
          <p:cNvPr id="5" name="Picture 4" descr="ClubbingFinger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191000"/>
            <a:ext cx="4572000" cy="2617557"/>
          </a:xfrm>
          <a:prstGeom prst="rect">
            <a:avLst/>
          </a:prstGeom>
        </p:spPr>
      </p:pic>
      <p:pic>
        <p:nvPicPr>
          <p:cNvPr id="6" name="Picture 5" descr="clubbed-fing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1143000"/>
            <a:ext cx="3810000" cy="3048000"/>
          </a:xfrm>
          <a:prstGeom prst="rect">
            <a:avLst/>
          </a:prstGeom>
        </p:spPr>
      </p:pic>
      <p:pic>
        <p:nvPicPr>
          <p:cNvPr id="7" name="Picture 6" descr="Finger-Clubbing-web-large(800x60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495800"/>
            <a:ext cx="28956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HEAD AND 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Jugular </a:t>
            </a:r>
            <a:r>
              <a:rPr lang="en-US" dirty="0"/>
              <a:t>venous pressure</a:t>
            </a:r>
          </a:p>
          <a:p>
            <a:r>
              <a:rPr lang="en-US" dirty="0"/>
              <a:t>Eyes</a:t>
            </a:r>
          </a:p>
          <a:p>
            <a:r>
              <a:rPr lang="en-US" dirty="0" err="1"/>
              <a:t>Conjunctival</a:t>
            </a:r>
            <a:r>
              <a:rPr lang="en-US" dirty="0"/>
              <a:t> pallor (</a:t>
            </a:r>
            <a:r>
              <a:rPr lang="en-US" dirty="0" err="1"/>
              <a:t>anaemia</a:t>
            </a:r>
            <a:r>
              <a:rPr lang="en-US" dirty="0"/>
              <a:t>)</a:t>
            </a:r>
          </a:p>
          <a:p>
            <a:r>
              <a:rPr lang="en-US" dirty="0" err="1"/>
              <a:t>Scleral</a:t>
            </a:r>
            <a:r>
              <a:rPr lang="en-US" dirty="0"/>
              <a:t> </a:t>
            </a:r>
            <a:r>
              <a:rPr lang="en-US" dirty="0" err="1"/>
              <a:t>icterus</a:t>
            </a:r>
            <a:r>
              <a:rPr lang="en-US" dirty="0"/>
              <a:t> (fragmentation </a:t>
            </a:r>
            <a:r>
              <a:rPr lang="en-US" dirty="0" err="1"/>
              <a:t>haemolysis</a:t>
            </a:r>
            <a:endParaRPr lang="en-US" dirty="0"/>
          </a:p>
          <a:p>
            <a:r>
              <a:rPr lang="en-US" dirty="0"/>
              <a:t>with artificial valves)</a:t>
            </a:r>
          </a:p>
          <a:p>
            <a:r>
              <a:rPr lang="en-US" dirty="0"/>
              <a:t>Lips: cyanosis</a:t>
            </a:r>
          </a:p>
          <a:p>
            <a:r>
              <a:rPr lang="en-US" dirty="0"/>
              <a:t>Tongue: cyanosis</a:t>
            </a:r>
          </a:p>
          <a:p>
            <a:r>
              <a:rPr lang="en-US" dirty="0"/>
              <a:t>Teeth: caries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966</Words>
  <Application>Microsoft Office PowerPoint</Application>
  <PresentationFormat>On-screen Show (4:3)</PresentationFormat>
  <Paragraphs>139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Pediatric CVS Exam</vt:lpstr>
      <vt:lpstr>Objectives:</vt:lpstr>
      <vt:lpstr>Introduction</vt:lpstr>
      <vt:lpstr>Children are not just small adults </vt:lpstr>
      <vt:lpstr>Aims / purposes of  pediatric examination?</vt:lpstr>
      <vt:lpstr>Step by Step</vt:lpstr>
      <vt:lpstr>GENERAL INSPECTION</vt:lpstr>
      <vt:lpstr>3. UPPER LIMBS</vt:lpstr>
      <vt:lpstr>4. HEAD AND NECK</vt:lpstr>
      <vt:lpstr>CHEST: Inspect </vt:lpstr>
      <vt:lpstr>CHEST: Palpate </vt:lpstr>
      <vt:lpstr>CHEST: Auscultate </vt:lpstr>
      <vt:lpstr>PowerPoint Presentation</vt:lpstr>
      <vt:lpstr>ABDOMEN</vt:lpstr>
      <vt:lpstr>LOWER LIMBS </vt:lpstr>
      <vt:lpstr>OTHER </vt:lpstr>
      <vt:lpstr>INVESTIGATIONS</vt:lpstr>
      <vt:lpstr>Examination Tips</vt:lpstr>
      <vt:lpstr>PowerPoint Presentation</vt:lpstr>
      <vt:lpstr>PowerPoint Presentation</vt:lpstr>
      <vt:lpstr>The cardiovascular system</vt:lpstr>
      <vt:lpstr>Putting Things Together:</vt:lpstr>
      <vt:lpstr>Ref.</vt:lpstr>
      <vt:lpstr>Best Wishes in Ped 474, and in YOUR Careers!  Hani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CVS Exam</dc:title>
  <dc:creator>DrHani</dc:creator>
  <cp:lastModifiedBy>CRM</cp:lastModifiedBy>
  <cp:revision>17</cp:revision>
  <dcterms:created xsi:type="dcterms:W3CDTF">2012-04-02T10:59:15Z</dcterms:created>
  <dcterms:modified xsi:type="dcterms:W3CDTF">2015-09-01T11:39:27Z</dcterms:modified>
</cp:coreProperties>
</file>