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6"/>
  </p:notesMasterIdLst>
  <p:handoutMasterIdLst>
    <p:handoutMasterId r:id="rId47"/>
  </p:handoutMasterIdLst>
  <p:sldIdLst>
    <p:sldId id="256" r:id="rId2"/>
    <p:sldId id="286" r:id="rId3"/>
    <p:sldId id="257" r:id="rId4"/>
    <p:sldId id="258" r:id="rId5"/>
    <p:sldId id="290" r:id="rId6"/>
    <p:sldId id="289" r:id="rId7"/>
    <p:sldId id="259" r:id="rId8"/>
    <p:sldId id="291" r:id="rId9"/>
    <p:sldId id="301" r:id="rId10"/>
    <p:sldId id="260" r:id="rId11"/>
    <p:sldId id="293" r:id="rId12"/>
    <p:sldId id="292" r:id="rId13"/>
    <p:sldId id="261" r:id="rId14"/>
    <p:sldId id="294" r:id="rId15"/>
    <p:sldId id="262" r:id="rId16"/>
    <p:sldId id="263" r:id="rId17"/>
    <p:sldId id="264" r:id="rId18"/>
    <p:sldId id="265" r:id="rId19"/>
    <p:sldId id="295" r:id="rId20"/>
    <p:sldId id="266" r:id="rId21"/>
    <p:sldId id="296" r:id="rId22"/>
    <p:sldId id="267" r:id="rId23"/>
    <p:sldId id="297" r:id="rId24"/>
    <p:sldId id="268" r:id="rId25"/>
    <p:sldId id="269" r:id="rId26"/>
    <p:sldId id="270" r:id="rId27"/>
    <p:sldId id="279" r:id="rId28"/>
    <p:sldId id="285" r:id="rId29"/>
    <p:sldId id="284" r:id="rId30"/>
    <p:sldId id="271" r:id="rId31"/>
    <p:sldId id="272" r:id="rId32"/>
    <p:sldId id="298" r:id="rId33"/>
    <p:sldId id="273" r:id="rId34"/>
    <p:sldId id="299" r:id="rId35"/>
    <p:sldId id="287" r:id="rId36"/>
    <p:sldId id="275" r:id="rId37"/>
    <p:sldId id="276" r:id="rId38"/>
    <p:sldId id="277" r:id="rId39"/>
    <p:sldId id="280" r:id="rId40"/>
    <p:sldId id="288" r:id="rId41"/>
    <p:sldId id="281" r:id="rId42"/>
    <p:sldId id="282" r:id="rId43"/>
    <p:sldId id="283"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E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4660"/>
  </p:normalViewPr>
  <p:slideViewPr>
    <p:cSldViewPr>
      <p:cViewPr>
        <p:scale>
          <a:sx n="101" d="100"/>
          <a:sy n="101" d="100"/>
        </p:scale>
        <p:origin x="-1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A20FE6-F5FF-4D69-9015-D203E828D810}" type="datetimeFigureOut">
              <a:rPr lang="en-US" smtClean="0"/>
              <a:pPr/>
              <a:t>11/22/2015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A98CD2-DF8C-4CD9-BD37-78EDEF7AFDFC}" type="slidenum">
              <a:rPr lang="en-US" smtClean="0"/>
              <a:pPr/>
              <a:t>‹#›</a:t>
            </a:fld>
            <a:endParaRPr lang="en-US"/>
          </a:p>
        </p:txBody>
      </p:sp>
    </p:spTree>
    <p:extLst>
      <p:ext uri="{BB962C8B-B14F-4D97-AF65-F5344CB8AC3E}">
        <p14:creationId xmlns:p14="http://schemas.microsoft.com/office/powerpoint/2010/main" val="321126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DAA83-28F9-4EA0-8F4E-9A189E017055}" type="datetimeFigureOut">
              <a:rPr lang="en-US" smtClean="0"/>
              <a:pPr/>
              <a:t>11/22/2015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01F1F-C986-4A34-8ECE-0DBDE3DB2346}" type="slidenum">
              <a:rPr lang="en-US" smtClean="0"/>
              <a:pPr/>
              <a:t>‹#›</a:t>
            </a:fld>
            <a:endParaRPr lang="en-US"/>
          </a:p>
        </p:txBody>
      </p:sp>
    </p:spTree>
    <p:extLst>
      <p:ext uri="{BB962C8B-B14F-4D97-AF65-F5344CB8AC3E}">
        <p14:creationId xmlns:p14="http://schemas.microsoft.com/office/powerpoint/2010/main" val="271522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43A9C5-9B56-4D69-8773-075C9D5E33C4}" type="slidenum">
              <a:rPr lang="en-US">
                <a:solidFill>
                  <a:srgbClr val="000000"/>
                </a:solidFill>
                <a:cs typeface="Arial" charset="0"/>
              </a:rPr>
              <a:pPr fontAlgn="base">
                <a:spcBef>
                  <a:spcPct val="0"/>
                </a:spcBef>
                <a:spcAft>
                  <a:spcPct val="0"/>
                </a:spcAft>
              </a:pPr>
              <a:t>18</a:t>
            </a:fld>
            <a:endParaRPr lang="en-US">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972C9F-943F-4F3C-AA48-7393AC834E36}" type="slidenum">
              <a:rPr lang="en-US">
                <a:solidFill>
                  <a:srgbClr val="000000"/>
                </a:solidFill>
                <a:cs typeface="Arial" charset="0"/>
              </a:rPr>
              <a:pPr fontAlgn="base">
                <a:spcBef>
                  <a:spcPct val="0"/>
                </a:spcBef>
                <a:spcAft>
                  <a:spcPct val="0"/>
                </a:spcAft>
              </a:pPr>
              <a:t>20</a:t>
            </a:fld>
            <a:endParaRPr lang="en-US">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9206E3-84E7-4083-8804-97B9DBDA5693}" type="slidenum">
              <a:rPr lang="en-US">
                <a:solidFill>
                  <a:srgbClr val="000000"/>
                </a:solidFill>
                <a:cs typeface="Arial" charset="0"/>
              </a:rPr>
              <a:pPr fontAlgn="base">
                <a:spcBef>
                  <a:spcPct val="0"/>
                </a:spcBef>
                <a:spcAft>
                  <a:spcPct val="0"/>
                </a:spcAft>
              </a:pPr>
              <a:t>22</a:t>
            </a:fld>
            <a:endParaRPr lang="en-US">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30AFE-C969-44BC-97A4-3063AFFDD690}" type="slidenum">
              <a:rPr lang="en-US">
                <a:solidFill>
                  <a:srgbClr val="000000"/>
                </a:solidFill>
                <a:cs typeface="Arial" charset="0"/>
              </a:rPr>
              <a:pPr fontAlgn="base">
                <a:spcBef>
                  <a:spcPct val="0"/>
                </a:spcBef>
                <a:spcAft>
                  <a:spcPct val="0"/>
                </a:spcAft>
              </a:pPr>
              <a:t>24</a:t>
            </a:fld>
            <a:endParaRPr lang="en-US">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FD00C-0AA2-44B5-8BF5-BC9D566FADA5}" type="slidenum">
              <a:rPr lang="en-US">
                <a:solidFill>
                  <a:srgbClr val="000000"/>
                </a:solidFill>
                <a:cs typeface="Arial" charset="0"/>
              </a:rPr>
              <a:pPr fontAlgn="base">
                <a:spcBef>
                  <a:spcPct val="0"/>
                </a:spcBef>
                <a:spcAft>
                  <a:spcPct val="0"/>
                </a:spcAft>
              </a:pPr>
              <a:t>25</a:t>
            </a:fld>
            <a:endParaRPr lang="en-US">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8BEFFA-A537-4FEA-B315-B440CAF148F2}" type="slidenum">
              <a:rPr lang="en-US">
                <a:solidFill>
                  <a:srgbClr val="000000"/>
                </a:solidFill>
                <a:cs typeface="Arial" charset="0"/>
              </a:rPr>
              <a:pPr fontAlgn="base">
                <a:spcBef>
                  <a:spcPct val="0"/>
                </a:spcBef>
                <a:spcAft>
                  <a:spcPct val="0"/>
                </a:spcAft>
              </a:pPr>
              <a:t>26</a:t>
            </a:fld>
            <a:endParaRPr lang="en-US">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4F383E-02D8-4C1C-81AF-471571CB68A8}" type="slidenum">
              <a:rPr lang="en-US">
                <a:solidFill>
                  <a:srgbClr val="000000"/>
                </a:solidFill>
                <a:cs typeface="Arial" charset="0"/>
              </a:rPr>
              <a:pPr fontAlgn="base">
                <a:spcBef>
                  <a:spcPct val="0"/>
                </a:spcBef>
                <a:spcAft>
                  <a:spcPct val="0"/>
                </a:spcAft>
              </a:pPr>
              <a:t>27</a:t>
            </a:fld>
            <a:endParaRPr lang="en-US">
              <a:solidFill>
                <a:srgbClr val="000000"/>
              </a:solidFil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D. Side effects of phototherapy</a:t>
            </a:r>
          </a:p>
          <a:p>
            <a:r>
              <a:rPr lang="en-US" dirty="0" smtClean="0"/>
              <a:t>1. Insensible water loss is increased in infants undergoing phototherapy, especially those under radiant warmers. The increase may be as much as 40% for term and 80% to 190% in premature infants. Incubators with </a:t>
            </a:r>
            <a:r>
              <a:rPr lang="en-US" dirty="0" err="1" smtClean="0"/>
              <a:t>servocontrolled</a:t>
            </a:r>
            <a:r>
              <a:rPr lang="en-US" dirty="0" smtClean="0"/>
              <a:t> warmers will decrease this water loss. Extra fluid must be given to make up for these losses (see Chap. 9).</a:t>
            </a:r>
          </a:p>
          <a:p>
            <a:r>
              <a:rPr lang="en-US" dirty="0" smtClean="0"/>
              <a:t>2. Redistribution of blood flow. In term infants, left ventricular output and renal blood flow velocity decrease, whereas left pulmonary artery and cerebral blood flow velocity increase. All velocities return to baseline after discontinuation of phototherapy. In the preterm infant, cerebral blood flow velocity also increases and renal vascular resistance increases with a reduction of renal blood flow velocity. In ventilated preterm infants the changes in blood flow velocities do not return to baseline even after discontinuation of phototherapy. In addition, in preterm infants under conventional phototherapy, it has been shown that the usual postprandial increase in superior mesenteric blood flow is blunted. </a:t>
            </a:r>
            <a:r>
              <a:rPr lang="en-US" dirty="0" err="1" smtClean="0"/>
              <a:t>Fiberoptic</a:t>
            </a:r>
            <a:r>
              <a:rPr lang="en-US" dirty="0" smtClean="0"/>
              <a:t> phototherapy did not seem to affect the postprandial response. Although, the changes in cerebral, renal, and superior mesenteric artery blood flow with phototherapy treatment in preterm infants is of potential concern, no detrimental clinical effects due to these changes have been determined.</a:t>
            </a:r>
          </a:p>
          <a:p>
            <a:r>
              <a:rPr lang="en-US" dirty="0" smtClean="0"/>
              <a:t>3. Watery diarrhea and increased fecal water loss may occur. The diarrhea may be caused by increased bile salts and UCB in the bowel.</a:t>
            </a:r>
          </a:p>
          <a:p>
            <a:r>
              <a:rPr lang="en-US" dirty="0" smtClean="0"/>
              <a:t>4. Low calcium levels have been described in preterm infants under phototherapy.</a:t>
            </a:r>
          </a:p>
          <a:p>
            <a:r>
              <a:rPr lang="en-US" dirty="0" smtClean="0"/>
              <a:t>5. Retinal damage has been described in animals whose eyes have been exposed to phototherapy lamps. The eyes should be shielded with eye patches. Follow-up studies of infants whose eyes have been adequately shielded show normal vision and </a:t>
            </a:r>
            <a:r>
              <a:rPr lang="en-US" dirty="0" err="1" smtClean="0"/>
              <a:t>electroretinography</a:t>
            </a:r>
            <a:r>
              <a:rPr lang="en-US" dirty="0" smtClean="0"/>
              <a:t>.</a:t>
            </a:r>
          </a:p>
          <a:p>
            <a:r>
              <a:rPr lang="en-US" dirty="0" smtClean="0"/>
              <a:t>6. Tanning of the skin of black infants. </a:t>
            </a:r>
            <a:r>
              <a:rPr lang="en-US" dirty="0" err="1" smtClean="0"/>
              <a:t>Erythemia</a:t>
            </a:r>
            <a:r>
              <a:rPr lang="en-US" dirty="0" smtClean="0"/>
              <a:t> and increased skin blood flow may also be seen.</a:t>
            </a:r>
          </a:p>
          <a:p>
            <a:r>
              <a:rPr lang="en-US" dirty="0" smtClean="0"/>
              <a:t>7. “Bronze baby” syndrome (see VII.B.3).</a:t>
            </a:r>
          </a:p>
          <a:p>
            <a:r>
              <a:rPr lang="en-US" dirty="0" smtClean="0"/>
              <a:t>8. Mutations, sister </a:t>
            </a:r>
            <a:r>
              <a:rPr lang="en-US" dirty="0" err="1" smtClean="0"/>
              <a:t>chromatid</a:t>
            </a:r>
            <a:r>
              <a:rPr lang="en-US" dirty="0" smtClean="0"/>
              <a:t> exchange, and DNA strand breaks have been described in cell culture. It may be wise to shield the scrotum during phototherapy.</a:t>
            </a:r>
          </a:p>
          <a:p>
            <a:r>
              <a:rPr lang="en-US" dirty="0" smtClean="0"/>
              <a:t>9. Tryptophan is reduced in amino acid solutions exposed to phototherapy. </a:t>
            </a:r>
            <a:r>
              <a:rPr lang="en-US" dirty="0" err="1" smtClean="0"/>
              <a:t>Methionine</a:t>
            </a:r>
            <a:r>
              <a:rPr lang="en-US" dirty="0" smtClean="0"/>
              <a:t> and </a:t>
            </a:r>
            <a:r>
              <a:rPr lang="en-US" dirty="0" err="1" smtClean="0"/>
              <a:t>histidine</a:t>
            </a:r>
            <a:r>
              <a:rPr lang="en-US" dirty="0" smtClean="0"/>
              <a:t> are also reduced in these solutions if multivitamins are added. These solutions should probably be shielded from phototherapy by using aluminum foil on the lines and bottles.</a:t>
            </a:r>
          </a:p>
          <a:p>
            <a:r>
              <a:rPr lang="en-US" dirty="0" smtClean="0"/>
              <a:t>10. No significant long-term developmental differences have been found in infants treated with phototherapy compared with controls.</a:t>
            </a:r>
          </a:p>
          <a:p>
            <a:r>
              <a:rPr lang="en-US" dirty="0" smtClean="0"/>
              <a:t>11. Phototherapy upsets maternal-infant interactions and therefore should be used only with adequate thought and explanation.</a:t>
            </a:r>
          </a:p>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157AE-5021-4B8E-A8BB-E3E3746F8A37}" type="slidenum">
              <a:rPr lang="en-US">
                <a:solidFill>
                  <a:srgbClr val="000000"/>
                </a:solidFill>
                <a:cs typeface="Arial" charset="0"/>
              </a:rPr>
              <a:pPr fontAlgn="base">
                <a:spcBef>
                  <a:spcPct val="0"/>
                </a:spcBef>
                <a:spcAft>
                  <a:spcPct val="0"/>
                </a:spcAft>
              </a:pPr>
              <a:t>30</a:t>
            </a:fld>
            <a:endParaRPr lang="en-US">
              <a:solidFill>
                <a:srgbClr val="000000"/>
              </a:solidFil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21EB04-2104-462D-AD1D-AC2B7BEA35E8}" type="slidenum">
              <a:rPr lang="en-US">
                <a:solidFill>
                  <a:srgbClr val="000000"/>
                </a:solidFill>
                <a:cs typeface="Arial" charset="0"/>
              </a:rPr>
              <a:pPr fontAlgn="base">
                <a:spcBef>
                  <a:spcPct val="0"/>
                </a:spcBef>
                <a:spcAft>
                  <a:spcPct val="0"/>
                </a:spcAft>
              </a:pPr>
              <a:t>31</a:t>
            </a:fld>
            <a:endParaRPr lang="en-US">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4DC90B-7128-4773-AC09-6A7A356EC6E1}" type="slidenum">
              <a:rPr lang="en-US">
                <a:solidFill>
                  <a:srgbClr val="000000"/>
                </a:solidFill>
                <a:cs typeface="Arial" charset="0"/>
              </a:rPr>
              <a:pPr fontAlgn="base">
                <a:spcBef>
                  <a:spcPct val="0"/>
                </a:spcBef>
                <a:spcAft>
                  <a:spcPct val="0"/>
                </a:spcAft>
              </a:pPr>
              <a:t>3</a:t>
            </a:fld>
            <a:endParaRPr lang="en-US">
              <a:solidFill>
                <a:srgbClr val="000000"/>
              </a:solidFil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5BE070-F6E7-4BC6-9F1A-19AAAE7C4BFA}" type="slidenum">
              <a:rPr lang="en-US">
                <a:solidFill>
                  <a:srgbClr val="000000"/>
                </a:solidFill>
                <a:cs typeface="Arial" charset="0"/>
              </a:rPr>
              <a:pPr fontAlgn="base">
                <a:spcBef>
                  <a:spcPct val="0"/>
                </a:spcBef>
                <a:spcAft>
                  <a:spcPct val="0"/>
                </a:spcAft>
              </a:pPr>
              <a:t>33</a:t>
            </a:fld>
            <a:endParaRPr lang="en-US">
              <a:solidFill>
                <a:srgbClr val="000000"/>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21DC3F-C399-45DA-837C-AB929ADF6FA3}" type="slidenum">
              <a:rPr lang="en-US">
                <a:solidFill>
                  <a:srgbClr val="000000"/>
                </a:solidFill>
                <a:cs typeface="Arial" charset="0"/>
              </a:rPr>
              <a:pPr fontAlgn="base">
                <a:spcBef>
                  <a:spcPct val="0"/>
                </a:spcBef>
                <a:spcAft>
                  <a:spcPct val="0"/>
                </a:spcAft>
              </a:pPr>
              <a:t>36</a:t>
            </a:fld>
            <a:endParaRPr lang="en-US">
              <a:solidFill>
                <a:srgbClr val="000000"/>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78123-9BCD-4C23-9538-EE4834B59070}" type="slidenum">
              <a:rPr lang="en-US">
                <a:solidFill>
                  <a:srgbClr val="000000"/>
                </a:solidFill>
                <a:cs typeface="Arial" charset="0"/>
              </a:rPr>
              <a:pPr fontAlgn="base">
                <a:spcBef>
                  <a:spcPct val="0"/>
                </a:spcBef>
                <a:spcAft>
                  <a:spcPct val="0"/>
                </a:spcAft>
              </a:pPr>
              <a:t>37</a:t>
            </a:fld>
            <a:endParaRPr lang="en-US">
              <a:solidFill>
                <a:srgbClr val="000000"/>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C00EEB-981F-4BF8-B749-774E58977D50}" type="slidenum">
              <a:rPr lang="en-US">
                <a:solidFill>
                  <a:srgbClr val="000000"/>
                </a:solidFill>
                <a:cs typeface="Arial" charset="0"/>
              </a:rPr>
              <a:pPr fontAlgn="base">
                <a:spcBef>
                  <a:spcPct val="0"/>
                </a:spcBef>
                <a:spcAft>
                  <a:spcPct val="0"/>
                </a:spcAft>
              </a:pPr>
              <a:t>38</a:t>
            </a:fld>
            <a:endParaRPr lang="en-US">
              <a:solidFill>
                <a:srgbClr val="000000"/>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F01F9A-EF12-462C-BCD5-23D557E8051B}" type="slidenum">
              <a:rPr lang="en-US">
                <a:solidFill>
                  <a:srgbClr val="000000"/>
                </a:solidFill>
                <a:cs typeface="Arial" charset="0"/>
              </a:rPr>
              <a:pPr fontAlgn="base">
                <a:spcBef>
                  <a:spcPct val="0"/>
                </a:spcBef>
                <a:spcAft>
                  <a:spcPct val="0"/>
                </a:spcAft>
              </a:pPr>
              <a:t>39</a:t>
            </a:fld>
            <a:endParaRPr lang="en-US">
              <a:solidFill>
                <a:srgbClr val="000000"/>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08F245-9E79-41C1-AA5F-3D738454C308}" type="slidenum">
              <a:rPr lang="en-US">
                <a:solidFill>
                  <a:srgbClr val="000000"/>
                </a:solidFill>
                <a:cs typeface="Arial" charset="0"/>
              </a:rPr>
              <a:pPr fontAlgn="base">
                <a:spcBef>
                  <a:spcPct val="0"/>
                </a:spcBef>
                <a:spcAft>
                  <a:spcPct val="0"/>
                </a:spcAft>
              </a:pPr>
              <a:t>41</a:t>
            </a:fld>
            <a:endParaRPr lang="en-US">
              <a:solidFill>
                <a:srgbClr val="000000"/>
              </a:solidFil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D494E5-EC35-42EE-85D1-A39DFF2C5CDC}" type="slidenum">
              <a:rPr lang="en-US">
                <a:solidFill>
                  <a:srgbClr val="000000"/>
                </a:solidFill>
                <a:cs typeface="Arial" charset="0"/>
              </a:rPr>
              <a:pPr fontAlgn="base">
                <a:spcBef>
                  <a:spcPct val="0"/>
                </a:spcBef>
                <a:spcAft>
                  <a:spcPct val="0"/>
                </a:spcAft>
              </a:pPr>
              <a:t>42</a:t>
            </a:fld>
            <a:endParaRPr lang="en-US">
              <a:solidFill>
                <a:srgbClr val="000000"/>
              </a:solidFil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319B11-09CD-4313-A1FD-366D6A79BBF0}" type="slidenum">
              <a:rPr lang="en-US">
                <a:solidFill>
                  <a:srgbClr val="000000"/>
                </a:solidFill>
                <a:cs typeface="Arial" charset="0"/>
              </a:rPr>
              <a:pPr fontAlgn="base">
                <a:spcBef>
                  <a:spcPct val="0"/>
                </a:spcBef>
                <a:spcAft>
                  <a:spcPct val="0"/>
                </a:spcAft>
              </a:pPr>
              <a:t>43</a:t>
            </a:fld>
            <a:endParaRPr lang="en-US">
              <a:solidFill>
                <a:srgbClr val="000000"/>
              </a:solidFill>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401F1F-C986-4A34-8ECE-0DBDE3DB2346}"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6B044B-12FF-4C3C-BA8D-0E72E91A43AE}" type="slidenum">
              <a:rPr lang="en-US">
                <a:solidFill>
                  <a:srgbClr val="000000"/>
                </a:solidFill>
                <a:cs typeface="Arial" charset="0"/>
              </a:rPr>
              <a:pPr fontAlgn="base">
                <a:spcBef>
                  <a:spcPct val="0"/>
                </a:spcBef>
                <a:spcAft>
                  <a:spcPct val="0"/>
                </a:spcAft>
              </a:pPr>
              <a:t>4</a:t>
            </a:fld>
            <a:endParaRPr lang="en-US">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B2B53-6B0E-4EE1-ADD2-0ED63F673B44}" type="slidenum">
              <a:rPr lang="en-US">
                <a:solidFill>
                  <a:srgbClr val="000000"/>
                </a:solidFill>
                <a:cs typeface="Arial" charset="0"/>
              </a:rPr>
              <a:pPr fontAlgn="base">
                <a:spcBef>
                  <a:spcPct val="0"/>
                </a:spcBef>
                <a:spcAft>
                  <a:spcPct val="0"/>
                </a:spcAft>
              </a:pPr>
              <a:t>7</a:t>
            </a:fld>
            <a:endParaRPr lang="en-US">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DA5597-EE40-4F58-A741-DB1C7F2EF121}" type="slidenum">
              <a:rPr lang="en-US">
                <a:solidFill>
                  <a:srgbClr val="000000"/>
                </a:solidFill>
                <a:cs typeface="Arial" charset="0"/>
              </a:rPr>
              <a:pPr fontAlgn="base">
                <a:spcBef>
                  <a:spcPct val="0"/>
                </a:spcBef>
                <a:spcAft>
                  <a:spcPct val="0"/>
                </a:spcAft>
              </a:pPr>
              <a:t>10</a:t>
            </a:fld>
            <a:endParaRPr lang="en-US">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819DEE-0F5A-4EAA-B253-0BC8E3D7C3E6}" type="slidenum">
              <a:rPr lang="en-US">
                <a:solidFill>
                  <a:srgbClr val="000000"/>
                </a:solidFill>
                <a:cs typeface="Arial" charset="0"/>
              </a:rPr>
              <a:pPr fontAlgn="base">
                <a:spcBef>
                  <a:spcPct val="0"/>
                </a:spcBef>
                <a:spcAft>
                  <a:spcPct val="0"/>
                </a:spcAft>
              </a:pPr>
              <a:t>13</a:t>
            </a:fld>
            <a:endParaRPr lang="en-US">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2DAAF7-53FF-4631-94C8-4C6101AC14CE}" type="slidenum">
              <a:rPr lang="en-US">
                <a:solidFill>
                  <a:srgbClr val="000000"/>
                </a:solidFill>
                <a:cs typeface="Arial" charset="0"/>
              </a:rPr>
              <a:pPr fontAlgn="base">
                <a:spcBef>
                  <a:spcPct val="0"/>
                </a:spcBef>
                <a:spcAft>
                  <a:spcPct val="0"/>
                </a:spcAft>
              </a:pPr>
              <a:t>15</a:t>
            </a:fld>
            <a:endParaRPr lang="en-US">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503F08-7D2E-4F1E-BBB4-D78A68A289BA}" type="slidenum">
              <a:rPr lang="en-US">
                <a:solidFill>
                  <a:srgbClr val="000000"/>
                </a:solidFill>
                <a:cs typeface="Arial" charset="0"/>
              </a:rPr>
              <a:pPr fontAlgn="base">
                <a:spcBef>
                  <a:spcPct val="0"/>
                </a:spcBef>
                <a:spcAft>
                  <a:spcPct val="0"/>
                </a:spcAft>
              </a:pPr>
              <a:t>16</a:t>
            </a:fld>
            <a:endParaRPr lang="en-US">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E8EF20-C731-4C87-BE38-DB964EF42BCC}" type="slidenum">
              <a:rPr lang="en-US">
                <a:solidFill>
                  <a:srgbClr val="000000"/>
                </a:solidFill>
                <a:cs typeface="Arial" charset="0"/>
              </a:rPr>
              <a:pPr fontAlgn="base">
                <a:spcBef>
                  <a:spcPct val="0"/>
                </a:spcBef>
                <a:spcAft>
                  <a:spcPct val="0"/>
                </a:spcAft>
              </a:pPr>
              <a:t>17</a:t>
            </a:fld>
            <a:endParaRPr lang="en-US">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6C701E9-B688-4F70-AC55-637482857575}" type="datetimeFigureOut">
              <a:rPr lang="en-US" smtClean="0"/>
              <a:pPr/>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C701E9-B688-4F70-AC55-637482857575}" type="datetimeFigureOut">
              <a:rPr lang="en-US" smtClean="0"/>
              <a:pPr/>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C701E9-B688-4F70-AC55-637482857575}" type="datetimeFigureOut">
              <a:rPr lang="en-US" smtClean="0"/>
              <a:pPr/>
              <a:t>11/22/2015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08FDC6C-F900-45EC-94E3-9B179DDDA573}" type="slidenum">
              <a:rPr lang="ar-SA" altLang="en-US"/>
              <a:pPr>
                <a:defRPr/>
              </a:pPr>
              <a:t>‹#›</a:t>
            </a:fld>
            <a:endParaRPr lang="en-US" altLang="en-U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defRPr b="0">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spcBef>
                <a:spcPts val="600"/>
              </a:spcBef>
              <a:spcAft>
                <a:spcPts val="600"/>
              </a:spcAft>
              <a:defRPr>
                <a:latin typeface="Calibri" pitchFamily="34" charset="0"/>
              </a:defRPr>
            </a:lvl1pPr>
            <a:lvl2pPr>
              <a:spcBef>
                <a:spcPts val="600"/>
              </a:spcBef>
              <a:spcAft>
                <a:spcPts val="600"/>
              </a:spcAft>
              <a:defRPr>
                <a:latin typeface="Calibri" pitchFamily="34" charset="0"/>
              </a:defRPr>
            </a:lvl2pPr>
            <a:lvl3pPr>
              <a:spcBef>
                <a:spcPts val="600"/>
              </a:spcBef>
              <a:spcAft>
                <a:spcPts val="600"/>
              </a:spcAft>
              <a:defRPr>
                <a:latin typeface="Calibri" pitchFamily="34" charset="0"/>
              </a:defRPr>
            </a:lvl3pPr>
            <a:lvl4pPr>
              <a:spcBef>
                <a:spcPts val="600"/>
              </a:spcBef>
              <a:spcAft>
                <a:spcPts val="600"/>
              </a:spcAft>
              <a:defRPr>
                <a:latin typeface="Calibri" pitchFamily="34" charset="0"/>
              </a:defRPr>
            </a:lvl4pPr>
            <a:lvl5pPr>
              <a:spcBef>
                <a:spcPts val="600"/>
              </a:spcBef>
              <a:spcAft>
                <a:spcPts val="600"/>
              </a:spcAft>
              <a:defRPr>
                <a:latin typeface="Calibri"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6C701E9-B688-4F70-AC55-637482857575}" type="datetimeFigureOut">
              <a:rPr lang="en-US" smtClean="0"/>
              <a:pPr/>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C701E9-B688-4F70-AC55-637482857575}" type="datetimeFigureOut">
              <a:rPr lang="en-US" smtClean="0"/>
              <a:pPr/>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0F5BF-D34A-472C-887C-2A147DC69B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C701E9-B688-4F70-AC55-637482857575}" type="datetimeFigureOut">
              <a:rPr lang="en-US" smtClean="0"/>
              <a:pPr/>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C701E9-B688-4F70-AC55-637482857575}" type="datetimeFigureOut">
              <a:rPr lang="en-US" smtClean="0"/>
              <a:pPr/>
              <a:t>11/22/2015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C701E9-B688-4F70-AC55-637482857575}" type="datetimeFigureOut">
              <a:rPr lang="en-US" smtClean="0"/>
              <a:pPr/>
              <a:t>11/22/2015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701E9-B688-4F70-AC55-637482857575}" type="datetimeFigureOut">
              <a:rPr lang="en-US" smtClean="0"/>
              <a:pPr/>
              <a:t>11/22/2015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0F5BF-D34A-472C-887C-2A147DC69B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C701E9-B688-4F70-AC55-637482857575}" type="datetimeFigureOut">
              <a:rPr lang="en-US" smtClean="0"/>
              <a:pPr/>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0F5BF-D34A-472C-887C-2A147DC69BD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6C701E9-B688-4F70-AC55-637482857575}" type="datetimeFigureOut">
              <a:rPr lang="en-US" smtClean="0"/>
              <a:pPr/>
              <a:t>11/22/2015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C80F5BF-D34A-472C-887C-2A147DC69B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6C701E9-B688-4F70-AC55-637482857575}" type="datetimeFigureOut">
              <a:rPr lang="en-US" smtClean="0"/>
              <a:pPr/>
              <a:t>11/22/2015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C80F5BF-D34A-472C-887C-2A147DC69B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8077200" cy="1673352"/>
          </a:xfrm>
        </p:spPr>
        <p:txBody>
          <a:bodyPr>
            <a:noAutofit/>
          </a:bodyPr>
          <a:lstStyle/>
          <a:p>
            <a:r>
              <a:rPr lang="en-US" sz="9600" b="0" dirty="0" smtClean="0">
                <a:ln w="3175">
                  <a:solidFill>
                    <a:schemeClr val="tx1"/>
                  </a:solidFill>
                </a:ln>
                <a:latin typeface="Times New Roman" pitchFamily="18" charset="0"/>
                <a:cs typeface="Times New Roman" pitchFamily="18" charset="0"/>
              </a:rPr>
              <a:t>Neonatal Jaundice</a:t>
            </a:r>
            <a:br>
              <a:rPr lang="en-US" sz="9600" b="0" dirty="0" smtClean="0">
                <a:ln w="3175">
                  <a:solidFill>
                    <a:schemeClr val="tx1"/>
                  </a:solidFill>
                </a:ln>
                <a:latin typeface="Times New Roman" pitchFamily="18" charset="0"/>
                <a:cs typeface="Times New Roman" pitchFamily="18" charset="0"/>
              </a:rPr>
            </a:br>
            <a:r>
              <a:rPr lang="en-US" sz="2400" b="0" dirty="0" smtClean="0">
                <a:ln w="3175">
                  <a:solidFill>
                    <a:schemeClr val="tx1"/>
                  </a:solidFill>
                </a:ln>
                <a:latin typeface="Times New Roman" pitchFamily="18" charset="0"/>
                <a:cs typeface="Times New Roman" pitchFamily="18" charset="0"/>
              </a:rPr>
              <a:t>(</a:t>
            </a:r>
            <a:r>
              <a:rPr lang="en-US" sz="2400" b="0" dirty="0" err="1" smtClean="0">
                <a:ln w="3175">
                  <a:solidFill>
                    <a:schemeClr val="tx1"/>
                  </a:solidFill>
                </a:ln>
                <a:latin typeface="Times New Roman" pitchFamily="18" charset="0"/>
                <a:cs typeface="Times New Roman" pitchFamily="18" charset="0"/>
              </a:rPr>
              <a:t>Hyperbilirubinemia</a:t>
            </a:r>
            <a:r>
              <a:rPr lang="en-US" sz="2400" b="0" dirty="0" smtClean="0">
                <a:ln w="3175">
                  <a:solidFill>
                    <a:schemeClr val="tx1"/>
                  </a:solidFill>
                </a:ln>
                <a:latin typeface="Times New Roman" pitchFamily="18" charset="0"/>
                <a:cs typeface="Times New Roman" pitchFamily="18" charset="0"/>
              </a:rPr>
              <a:t> of The Newborn)</a:t>
            </a:r>
            <a:endParaRPr lang="en-US" sz="2400" b="0" dirty="0">
              <a:ln w="3175">
                <a:solidFill>
                  <a:schemeClr val="tx1"/>
                </a:solidFill>
              </a:ln>
              <a:latin typeface="Times New Roman" pitchFamily="18" charset="0"/>
              <a:cs typeface="Times New Roman" pitchFamily="18" charset="0"/>
            </a:endParaRPr>
          </a:p>
        </p:txBody>
      </p:sp>
      <p:pic>
        <p:nvPicPr>
          <p:cNvPr id="4" name="Picture 2" descr="C:\Users\Khalid\Desktop\NNJ\jaundice.png"/>
          <p:cNvPicPr>
            <a:picLocks noChangeAspect="1" noChangeArrowheads="1"/>
          </p:cNvPicPr>
          <p:nvPr/>
        </p:nvPicPr>
        <p:blipFill>
          <a:blip r:embed="rId3" cstate="print"/>
          <a:srcRect l="2538" t="2521" r="2030" b="6722"/>
          <a:stretch>
            <a:fillRect/>
          </a:stretch>
        </p:blipFill>
        <p:spPr bwMode="auto">
          <a:xfrm>
            <a:off x="5669280" y="4589890"/>
            <a:ext cx="3474720" cy="203951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Pathogenesis</a:t>
            </a:r>
            <a:endParaRPr lang="en-US" dirty="0"/>
          </a:p>
        </p:txBody>
      </p:sp>
      <p:sp>
        <p:nvSpPr>
          <p:cNvPr id="68610" name="Rectangle 2"/>
          <p:cNvSpPr>
            <a:spLocks noGrp="1" noChangeArrowheads="1"/>
          </p:cNvSpPr>
          <p:nvPr>
            <p:ph idx="1"/>
          </p:nvPr>
        </p:nvSpPr>
        <p:spPr/>
        <p:txBody>
          <a:bodyPr>
            <a:normAutofit/>
          </a:bodyPr>
          <a:lstStyle/>
          <a:p>
            <a:r>
              <a:rPr lang="en-US" dirty="0" err="1" smtClean="0">
                <a:solidFill>
                  <a:srgbClr val="FF0000"/>
                </a:solidFill>
              </a:rPr>
              <a:t>Unconjugated</a:t>
            </a:r>
            <a:r>
              <a:rPr lang="en-US" dirty="0" smtClean="0">
                <a:solidFill>
                  <a:srgbClr val="FF0000"/>
                </a:solidFill>
              </a:rPr>
              <a:t> </a:t>
            </a:r>
            <a:r>
              <a:rPr lang="en-US" dirty="0" err="1" smtClean="0"/>
              <a:t>hyperbilirubinemia</a:t>
            </a:r>
            <a:r>
              <a:rPr lang="en-US" dirty="0" smtClean="0"/>
              <a:t>:</a:t>
            </a:r>
          </a:p>
          <a:p>
            <a:pPr lvl="1"/>
            <a:r>
              <a:rPr lang="en-US" dirty="0" smtClean="0"/>
              <a:t>Defective conjugation</a:t>
            </a:r>
          </a:p>
          <a:p>
            <a:pPr lvl="1"/>
            <a:r>
              <a:rPr lang="en-US" dirty="0" smtClean="0"/>
              <a:t>Increased production  (</a:t>
            </a:r>
            <a:r>
              <a:rPr lang="en-US" dirty="0" err="1" smtClean="0"/>
              <a:t>hemolysis</a:t>
            </a:r>
            <a:r>
              <a:rPr lang="en-US" dirty="0" smtClean="0"/>
              <a:t>)</a:t>
            </a:r>
          </a:p>
          <a:p>
            <a:pPr lvl="1"/>
            <a:r>
              <a:rPr lang="en-US" dirty="0" smtClean="0"/>
              <a:t>Increased bilirubin load (cephalhematoma)</a:t>
            </a:r>
          </a:p>
          <a:p>
            <a:pPr lvl="1"/>
            <a:r>
              <a:rPr lang="en-US" dirty="0" smtClean="0"/>
              <a:t>Other unidentified mechanisms </a:t>
            </a:r>
          </a:p>
        </p:txBody>
      </p:sp>
      <p:sp>
        <p:nvSpPr>
          <p:cNvPr id="68611"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lstStyle/>
          <a:p>
            <a:r>
              <a:rPr lang="en-US" dirty="0" smtClean="0"/>
              <a:t>Defective conjugation</a:t>
            </a:r>
          </a:p>
          <a:p>
            <a:pPr lvl="1"/>
            <a:r>
              <a:rPr lang="en-US" dirty="0" smtClean="0"/>
              <a:t>Physiological Jaundice</a:t>
            </a:r>
          </a:p>
          <a:p>
            <a:pPr lvl="1"/>
            <a:r>
              <a:rPr lang="en-US" dirty="0" smtClean="0"/>
              <a:t>Congenital hypothyroidism</a:t>
            </a:r>
          </a:p>
          <a:p>
            <a:pPr lvl="1"/>
            <a:r>
              <a:rPr lang="en-US" dirty="0" smtClean="0"/>
              <a:t>Genetic enzyme deficiency (</a:t>
            </a:r>
            <a:r>
              <a:rPr lang="en-US" dirty="0" err="1" smtClean="0"/>
              <a:t>Crigler-Najjar</a:t>
            </a:r>
            <a:r>
              <a:rPr lang="en-US" dirty="0" smtClean="0"/>
              <a:t> syndrome)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lstStyle/>
          <a:p>
            <a:r>
              <a:rPr lang="en-US" dirty="0" smtClean="0"/>
              <a:t>Hemolysis </a:t>
            </a:r>
          </a:p>
          <a:p>
            <a:pPr lvl="1"/>
            <a:r>
              <a:rPr lang="en-US" dirty="0" smtClean="0"/>
              <a:t>Immune </a:t>
            </a:r>
            <a:r>
              <a:rPr lang="en-US" dirty="0" err="1" smtClean="0"/>
              <a:t>hemolysis</a:t>
            </a:r>
            <a:r>
              <a:rPr lang="en-US" dirty="0" smtClean="0"/>
              <a:t> </a:t>
            </a:r>
          </a:p>
          <a:p>
            <a:pPr lvl="2"/>
            <a:r>
              <a:rPr lang="en-US" i="1" dirty="0" err="1" smtClean="0"/>
              <a:t>Isoimmune</a:t>
            </a:r>
            <a:r>
              <a:rPr lang="en-US" dirty="0" smtClean="0"/>
              <a:t> (hemolytic disease of the newborn): </a:t>
            </a:r>
            <a:r>
              <a:rPr lang="en-US" dirty="0" err="1" smtClean="0"/>
              <a:t>Rh</a:t>
            </a:r>
            <a:r>
              <a:rPr lang="en-US" dirty="0" smtClean="0"/>
              <a:t>, ABO and minor groups. </a:t>
            </a:r>
          </a:p>
          <a:p>
            <a:pPr lvl="2"/>
            <a:r>
              <a:rPr lang="en-US" i="1" dirty="0" smtClean="0"/>
              <a:t>Autoimmune</a:t>
            </a:r>
            <a:r>
              <a:rPr lang="en-US" dirty="0" smtClean="0"/>
              <a:t> (Maternal </a:t>
            </a:r>
            <a:r>
              <a:rPr lang="en-US" dirty="0" err="1" smtClean="0"/>
              <a:t>autoantibodies</a:t>
            </a:r>
            <a:r>
              <a:rPr lang="en-US" dirty="0" smtClean="0"/>
              <a:t>): maternal SLE</a:t>
            </a:r>
          </a:p>
          <a:p>
            <a:pPr lvl="1"/>
            <a:r>
              <a:rPr lang="en-US" dirty="0" smtClean="0"/>
              <a:t>Non immune (Inherited hemolytic </a:t>
            </a:r>
            <a:r>
              <a:rPr lang="en-US" dirty="0" err="1" smtClean="0"/>
              <a:t>anemias</a:t>
            </a:r>
            <a:r>
              <a:rPr lang="en-US" dirty="0" smtClean="0"/>
              <a:t>) (G6PD,Spherocytosis, </a:t>
            </a:r>
            <a:r>
              <a:rPr lang="en-US" dirty="0" err="1" smtClean="0"/>
              <a:t>hemoglobinopathies</a:t>
            </a:r>
            <a:r>
              <a:rPr lang="en-US" dirty="0" smtClean="0"/>
              <a:t>)</a:t>
            </a:r>
          </a:p>
          <a:p>
            <a:pPr lvl="1"/>
            <a:r>
              <a:rPr lang="en-US" dirty="0" smtClean="0"/>
              <a:t>Others: Infections, sepsis, DIC, </a:t>
            </a:r>
            <a:r>
              <a:rPr lang="en-US" dirty="0" err="1" smtClean="0"/>
              <a:t>vit</a:t>
            </a:r>
            <a:r>
              <a:rPr lang="en-US" dirty="0" smtClean="0"/>
              <a:t>. E deficiency , Drugs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Pathogenesis</a:t>
            </a:r>
            <a:endParaRPr lang="en-US" dirty="0"/>
          </a:p>
        </p:txBody>
      </p:sp>
      <p:sp>
        <p:nvSpPr>
          <p:cNvPr id="69634" name="Rectangle 2"/>
          <p:cNvSpPr>
            <a:spLocks noGrp="1" noChangeArrowheads="1"/>
          </p:cNvSpPr>
          <p:nvPr>
            <p:ph idx="1"/>
          </p:nvPr>
        </p:nvSpPr>
        <p:spPr/>
        <p:txBody>
          <a:bodyPr/>
          <a:lstStyle/>
          <a:p>
            <a:r>
              <a:rPr lang="en-US" dirty="0" smtClean="0"/>
              <a:t>Increased bilirubin load</a:t>
            </a:r>
          </a:p>
          <a:p>
            <a:pPr lvl="1"/>
            <a:r>
              <a:rPr lang="en-US" dirty="0" err="1" smtClean="0"/>
              <a:t>Extravascular</a:t>
            </a:r>
            <a:r>
              <a:rPr lang="en-US" dirty="0" smtClean="0"/>
              <a:t> blood collection</a:t>
            </a:r>
          </a:p>
          <a:p>
            <a:pPr lvl="1"/>
            <a:r>
              <a:rPr lang="en-US" dirty="0" err="1" smtClean="0"/>
              <a:t>Polycythemia</a:t>
            </a:r>
            <a:endParaRPr lang="en-US" dirty="0" smtClean="0"/>
          </a:p>
          <a:p>
            <a:pPr lvl="1"/>
            <a:r>
              <a:rPr lang="en-US" dirty="0" smtClean="0"/>
              <a:t>Dehydration </a:t>
            </a:r>
          </a:p>
          <a:p>
            <a:pPr lvl="1"/>
            <a:r>
              <a:rPr lang="en-US" dirty="0" smtClean="0"/>
              <a:t>Increased </a:t>
            </a:r>
            <a:r>
              <a:rPr lang="en-US" dirty="0" err="1" smtClean="0"/>
              <a:t>enterohepatic</a:t>
            </a:r>
            <a:r>
              <a:rPr lang="en-US" dirty="0" smtClean="0"/>
              <a:t> circulation</a:t>
            </a:r>
          </a:p>
          <a:p>
            <a:pPr lvl="2"/>
            <a:r>
              <a:rPr lang="en-US" dirty="0" smtClean="0"/>
              <a:t>Paralytic </a:t>
            </a:r>
            <a:r>
              <a:rPr lang="en-US" dirty="0" err="1" smtClean="0"/>
              <a:t>ileus</a:t>
            </a:r>
            <a:endParaRPr lang="en-US" dirty="0" smtClean="0"/>
          </a:p>
          <a:p>
            <a:pPr lvl="2"/>
            <a:r>
              <a:rPr lang="en-US" dirty="0" err="1" smtClean="0"/>
              <a:t>Hirschsprung’s</a:t>
            </a:r>
            <a:r>
              <a:rPr lang="en-US" dirty="0" smtClean="0"/>
              <a:t> disease</a:t>
            </a:r>
          </a:p>
          <a:p>
            <a:pPr lvl="2"/>
            <a:r>
              <a:rPr lang="en-US" dirty="0" smtClean="0"/>
              <a:t>Intestinal </a:t>
            </a:r>
            <a:r>
              <a:rPr lang="en-US" dirty="0" err="1" smtClean="0"/>
              <a:t>stenosis</a:t>
            </a:r>
            <a:r>
              <a:rPr lang="en-US" dirty="0" smtClean="0"/>
              <a:t> or </a:t>
            </a:r>
            <a:r>
              <a:rPr lang="en-US" dirty="0" err="1" smtClean="0"/>
              <a:t>atresia</a:t>
            </a:r>
            <a:endParaRPr lang="en-US" dirty="0" smtClean="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lstStyle/>
          <a:p>
            <a:r>
              <a:rPr lang="en-US" dirty="0" smtClean="0"/>
              <a:t>Uncertain mechanisms</a:t>
            </a:r>
          </a:p>
          <a:p>
            <a:pPr lvl="1"/>
            <a:r>
              <a:rPr lang="en-US" dirty="0" smtClean="0"/>
              <a:t>Breast milk jaundice</a:t>
            </a:r>
          </a:p>
          <a:p>
            <a:pPr lvl="1"/>
            <a:r>
              <a:rPr lang="en-US" dirty="0" smtClean="0"/>
              <a:t>Breast feeding jaundice</a:t>
            </a:r>
          </a:p>
          <a:p>
            <a:pPr lvl="1"/>
            <a:r>
              <a:rPr lang="en-US" dirty="0" smtClean="0"/>
              <a:t>Some ethnic groups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Pathogenesis </a:t>
            </a:r>
            <a:endParaRPr lang="en-US" dirty="0"/>
          </a:p>
        </p:txBody>
      </p:sp>
      <p:sp>
        <p:nvSpPr>
          <p:cNvPr id="70658" name="Rectangle 2"/>
          <p:cNvSpPr>
            <a:spLocks noGrp="1" noChangeArrowheads="1"/>
          </p:cNvSpPr>
          <p:nvPr>
            <p:ph idx="1"/>
          </p:nvPr>
        </p:nvSpPr>
        <p:spPr/>
        <p:txBody>
          <a:bodyPr/>
          <a:lstStyle/>
          <a:p>
            <a:r>
              <a:rPr lang="en-US" dirty="0" smtClean="0">
                <a:solidFill>
                  <a:srgbClr val="FF0000"/>
                </a:solidFill>
              </a:rPr>
              <a:t>Conjugated </a:t>
            </a:r>
            <a:r>
              <a:rPr lang="en-US" dirty="0" err="1" smtClean="0"/>
              <a:t>hyperbilirubinemia</a:t>
            </a:r>
            <a:r>
              <a:rPr lang="en-US" dirty="0" smtClean="0"/>
              <a:t> </a:t>
            </a:r>
          </a:p>
          <a:p>
            <a:pPr lvl="1"/>
            <a:r>
              <a:rPr lang="en-US" dirty="0" smtClean="0"/>
              <a:t>Decreased excretion rate</a:t>
            </a:r>
          </a:p>
          <a:p>
            <a:pPr lvl="2"/>
            <a:r>
              <a:rPr lang="en-US" dirty="0" smtClean="0"/>
              <a:t>Obstructive lesions </a:t>
            </a:r>
          </a:p>
          <a:p>
            <a:pPr lvl="3"/>
            <a:r>
              <a:rPr lang="en-US" dirty="0" smtClean="0"/>
              <a:t>Congenital </a:t>
            </a:r>
            <a:r>
              <a:rPr lang="en-US" dirty="0" err="1" smtClean="0"/>
              <a:t>biliary</a:t>
            </a:r>
            <a:r>
              <a:rPr lang="en-US" dirty="0" smtClean="0"/>
              <a:t> </a:t>
            </a:r>
            <a:r>
              <a:rPr lang="en-US" dirty="0" err="1" smtClean="0"/>
              <a:t>atresia</a:t>
            </a:r>
            <a:r>
              <a:rPr lang="en-US" dirty="0" smtClean="0"/>
              <a:t> </a:t>
            </a:r>
          </a:p>
          <a:p>
            <a:pPr lvl="3"/>
            <a:r>
              <a:rPr lang="en-US" dirty="0" smtClean="0"/>
              <a:t>Tumors or cyst</a:t>
            </a:r>
          </a:p>
          <a:p>
            <a:pPr lvl="3"/>
            <a:r>
              <a:rPr lang="en-US" dirty="0" err="1" smtClean="0"/>
              <a:t>Inspissated</a:t>
            </a:r>
            <a:r>
              <a:rPr lang="en-US" dirty="0" smtClean="0"/>
              <a:t> bile</a:t>
            </a:r>
          </a:p>
          <a:p>
            <a:pPr lvl="2"/>
            <a:r>
              <a:rPr lang="en-US" dirty="0" smtClean="0"/>
              <a:t>Metabolic and endocrine abnormalities </a:t>
            </a:r>
          </a:p>
          <a:p>
            <a:pPr lvl="3"/>
            <a:r>
              <a:rPr lang="en-US" dirty="0" smtClean="0"/>
              <a:t>Hypothyroidism</a:t>
            </a:r>
          </a:p>
          <a:p>
            <a:pPr lvl="3"/>
            <a:r>
              <a:rPr lang="en-US" dirty="0" err="1" smtClean="0"/>
              <a:t>Galactosemia</a:t>
            </a:r>
            <a:endParaRPr lang="en-US" dirty="0" smtClean="0"/>
          </a:p>
        </p:txBody>
      </p:sp>
      <p:sp>
        <p:nvSpPr>
          <p:cNvPr id="7065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Pathogenesis </a:t>
            </a:r>
            <a:endParaRPr lang="en-US" dirty="0"/>
          </a:p>
        </p:txBody>
      </p:sp>
      <p:sp>
        <p:nvSpPr>
          <p:cNvPr id="71682" name="Rectangle 2"/>
          <p:cNvSpPr>
            <a:spLocks noGrp="1" noChangeArrowheads="1"/>
          </p:cNvSpPr>
          <p:nvPr>
            <p:ph idx="1"/>
          </p:nvPr>
        </p:nvSpPr>
        <p:spPr/>
        <p:txBody>
          <a:bodyPr>
            <a:normAutofit lnSpcReduction="10000"/>
          </a:bodyPr>
          <a:lstStyle/>
          <a:p>
            <a:r>
              <a:rPr lang="en-US" dirty="0" smtClean="0">
                <a:solidFill>
                  <a:srgbClr val="FF0000"/>
                </a:solidFill>
              </a:rPr>
              <a:t>Mixed </a:t>
            </a:r>
            <a:r>
              <a:rPr lang="en-US" dirty="0" err="1" smtClean="0"/>
              <a:t>hyperbilirubinemia</a:t>
            </a:r>
            <a:r>
              <a:rPr lang="en-US" dirty="0" smtClean="0"/>
              <a:t> </a:t>
            </a:r>
          </a:p>
          <a:p>
            <a:pPr lvl="1"/>
            <a:r>
              <a:rPr lang="en-US" dirty="0" err="1" smtClean="0"/>
              <a:t>Hepatocyte</a:t>
            </a:r>
            <a:r>
              <a:rPr lang="en-US" dirty="0" smtClean="0"/>
              <a:t> abnormalities</a:t>
            </a:r>
          </a:p>
          <a:p>
            <a:pPr lvl="2"/>
            <a:r>
              <a:rPr lang="en-US" dirty="0" smtClean="0"/>
              <a:t>Sepsis</a:t>
            </a:r>
          </a:p>
          <a:p>
            <a:pPr lvl="2"/>
            <a:r>
              <a:rPr lang="en-US" dirty="0" smtClean="0"/>
              <a:t>Intrauterine infections</a:t>
            </a:r>
          </a:p>
          <a:p>
            <a:pPr lvl="2"/>
            <a:r>
              <a:rPr lang="en-US" dirty="0" smtClean="0"/>
              <a:t>Neonatal hepatitis</a:t>
            </a:r>
          </a:p>
          <a:p>
            <a:pPr lvl="3"/>
            <a:r>
              <a:rPr lang="en-US" dirty="0" smtClean="0"/>
              <a:t>Hepatitis viruses</a:t>
            </a:r>
          </a:p>
          <a:p>
            <a:pPr lvl="3"/>
            <a:r>
              <a:rPr lang="en-US" dirty="0" smtClean="0"/>
              <a:t>TORCH</a:t>
            </a:r>
          </a:p>
          <a:p>
            <a:pPr lvl="3"/>
            <a:r>
              <a:rPr lang="en-US" dirty="0" smtClean="0"/>
              <a:t>Idiopathic hepatitis</a:t>
            </a:r>
          </a:p>
          <a:p>
            <a:pPr lvl="2"/>
            <a:r>
              <a:rPr lang="en-US" dirty="0" smtClean="0"/>
              <a:t>Hypoxic insult</a:t>
            </a:r>
          </a:p>
        </p:txBody>
      </p:sp>
      <p:sp>
        <p:nvSpPr>
          <p:cNvPr id="71683"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pic>
        <p:nvPicPr>
          <p:cNvPr id="72708" name="Picture 5"/>
          <p:cNvPicPr>
            <a:picLocks noChangeAspect="1" noChangeArrowheads="1"/>
          </p:cNvPicPr>
          <p:nvPr/>
        </p:nvPicPr>
        <p:blipFill>
          <a:blip r:embed="rId3" cstate="print"/>
          <a:srcRect/>
          <a:stretch>
            <a:fillRect/>
          </a:stretch>
        </p:blipFill>
        <p:spPr bwMode="auto">
          <a:xfrm>
            <a:off x="500856" y="1706563"/>
            <a:ext cx="8142288" cy="4541837"/>
          </a:xfrm>
          <a:prstGeom prst="rect">
            <a:avLst/>
          </a:prstGeom>
          <a:noFill/>
          <a:ln w="9525">
            <a:noFill/>
            <a:miter lim="800000"/>
            <a:headEnd/>
            <a:tailEnd/>
          </a:ln>
        </p:spPr>
      </p:pic>
      <p:sp>
        <p:nvSpPr>
          <p:cNvPr id="289798" name="Text Box 6"/>
          <p:cNvSpPr txBox="1">
            <a:spLocks noChangeArrowheads="1"/>
          </p:cNvSpPr>
          <p:nvPr/>
        </p:nvSpPr>
        <p:spPr bwMode="auto">
          <a:xfrm>
            <a:off x="3284538" y="1660525"/>
            <a:ext cx="1897062" cy="369332"/>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spcBef>
                <a:spcPct val="50000"/>
              </a:spcBef>
            </a:pPr>
            <a:r>
              <a:rPr lang="en-US" b="1" dirty="0">
                <a:solidFill>
                  <a:schemeClr val="bg1"/>
                </a:solidFill>
                <a:latin typeface="Calibri" pitchFamily="34" charset="0"/>
              </a:rPr>
              <a:t>Severe </a:t>
            </a:r>
            <a:r>
              <a:rPr lang="en-US" b="1" dirty="0" err="1">
                <a:solidFill>
                  <a:schemeClr val="bg1"/>
                </a:solidFill>
                <a:latin typeface="Calibri" pitchFamily="34" charset="0"/>
              </a:rPr>
              <a:t>hemolysis</a:t>
            </a:r>
            <a:endParaRPr lang="en-US" b="1" dirty="0">
              <a:solidFill>
                <a:schemeClr val="bg1"/>
              </a:solidFill>
              <a:latin typeface="Calibri" pitchFamily="34" charset="0"/>
            </a:endParaRPr>
          </a:p>
        </p:txBody>
      </p:sp>
      <p:sp>
        <p:nvSpPr>
          <p:cNvPr id="289799" name="Text Box 7"/>
          <p:cNvSpPr txBox="1">
            <a:spLocks noChangeArrowheads="1"/>
          </p:cNvSpPr>
          <p:nvPr/>
        </p:nvSpPr>
        <p:spPr bwMode="auto">
          <a:xfrm>
            <a:off x="4419600" y="4951274"/>
            <a:ext cx="2016125" cy="1754326"/>
          </a:xfrm>
          <a:prstGeom prst="rect">
            <a:avLst/>
          </a:prstGeom>
          <a:solidFill>
            <a:schemeClr val="accent4">
              <a:lumMod val="75000"/>
            </a:schemeClr>
          </a:solidFill>
          <a:ln>
            <a:headEnd/>
            <a:tailEnd/>
          </a:ln>
        </p:spPr>
        <p:style>
          <a:lnRef idx="3">
            <a:schemeClr val="lt1"/>
          </a:lnRef>
          <a:fillRef idx="1">
            <a:schemeClr val="accent4"/>
          </a:fillRef>
          <a:effectRef idx="1">
            <a:schemeClr val="accent4"/>
          </a:effectRef>
          <a:fontRef idx="minor">
            <a:schemeClr val="lt1"/>
          </a:fontRef>
        </p:style>
        <p:txBody>
          <a:bodyPr wrap="square">
            <a:spAutoFit/>
          </a:bodyPr>
          <a:lstStyle/>
          <a:p>
            <a:r>
              <a:rPr lang="en-US" b="1" dirty="0">
                <a:solidFill>
                  <a:schemeClr val="bg1"/>
                </a:solidFill>
                <a:latin typeface="Calibri" pitchFamily="34" charset="0"/>
              </a:rPr>
              <a:t>Physiological </a:t>
            </a:r>
          </a:p>
          <a:p>
            <a:r>
              <a:rPr lang="en-US" b="1" dirty="0" smtClean="0">
                <a:solidFill>
                  <a:schemeClr val="bg1"/>
                </a:solidFill>
                <a:latin typeface="Calibri" pitchFamily="34" charset="0"/>
              </a:rPr>
              <a:t>Dehydration</a:t>
            </a:r>
          </a:p>
          <a:p>
            <a:r>
              <a:rPr lang="en-US" b="1" dirty="0" smtClean="0">
                <a:solidFill>
                  <a:schemeClr val="bg1"/>
                </a:solidFill>
                <a:latin typeface="Calibri" pitchFamily="34" charset="0"/>
              </a:rPr>
              <a:t>Sepsis</a:t>
            </a:r>
          </a:p>
          <a:p>
            <a:r>
              <a:rPr lang="en-US" b="1" dirty="0" err="1" smtClean="0">
                <a:solidFill>
                  <a:schemeClr val="bg1"/>
                </a:solidFill>
                <a:latin typeface="Calibri" pitchFamily="34" charset="0"/>
              </a:rPr>
              <a:t>Cephalohematoma</a:t>
            </a:r>
            <a:endParaRPr lang="en-US" b="1" dirty="0" smtClean="0">
              <a:solidFill>
                <a:schemeClr val="bg1"/>
              </a:solidFill>
              <a:latin typeface="Calibri" pitchFamily="34" charset="0"/>
            </a:endParaRPr>
          </a:p>
          <a:p>
            <a:r>
              <a:rPr lang="en-US" b="1" dirty="0" err="1" smtClean="0">
                <a:solidFill>
                  <a:schemeClr val="bg1"/>
                </a:solidFill>
                <a:latin typeface="Calibri" pitchFamily="34" charset="0"/>
              </a:rPr>
              <a:t>Polycythemia</a:t>
            </a:r>
            <a:endParaRPr lang="en-US" b="1" dirty="0" smtClean="0">
              <a:solidFill>
                <a:schemeClr val="bg1"/>
              </a:solidFill>
              <a:latin typeface="Calibri" pitchFamily="34" charset="0"/>
            </a:endParaRPr>
          </a:p>
          <a:p>
            <a:r>
              <a:rPr lang="en-US" b="1" dirty="0" err="1" smtClean="0">
                <a:solidFill>
                  <a:schemeClr val="bg1"/>
                </a:solidFill>
                <a:latin typeface="Calibri" pitchFamily="34" charset="0"/>
              </a:rPr>
              <a:t>Crigler-Najjar</a:t>
            </a:r>
            <a:endParaRPr lang="en-US" dirty="0">
              <a:solidFill>
                <a:schemeClr val="bg1"/>
              </a:solidFill>
              <a:latin typeface="Calibri" pitchFamily="34" charset="0"/>
            </a:endParaRPr>
          </a:p>
        </p:txBody>
      </p:sp>
      <p:sp>
        <p:nvSpPr>
          <p:cNvPr id="289800" name="Text Box 8"/>
          <p:cNvSpPr txBox="1">
            <a:spLocks noChangeArrowheads="1"/>
          </p:cNvSpPr>
          <p:nvPr/>
        </p:nvSpPr>
        <p:spPr bwMode="auto">
          <a:xfrm>
            <a:off x="6781800" y="3856672"/>
            <a:ext cx="2122488" cy="1477328"/>
          </a:xfrm>
          <a:prstGeom prst="rect">
            <a:avLst/>
          </a:prstGeom>
          <a:solidFill>
            <a:schemeClr val="accent5">
              <a:lumMod val="75000"/>
            </a:schemeClr>
          </a:solidFill>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r>
              <a:rPr lang="en-US" b="1" dirty="0">
                <a:solidFill>
                  <a:schemeClr val="bg1"/>
                </a:solidFill>
                <a:latin typeface="Calibri" pitchFamily="34" charset="0"/>
              </a:rPr>
              <a:t>Prematurity</a:t>
            </a:r>
          </a:p>
          <a:p>
            <a:r>
              <a:rPr lang="en-US" b="1" dirty="0">
                <a:solidFill>
                  <a:schemeClr val="bg1"/>
                </a:solidFill>
                <a:latin typeface="Calibri" pitchFamily="34" charset="0"/>
              </a:rPr>
              <a:t>Infection</a:t>
            </a:r>
          </a:p>
          <a:p>
            <a:r>
              <a:rPr lang="en-US" b="1" dirty="0">
                <a:solidFill>
                  <a:schemeClr val="bg1"/>
                </a:solidFill>
                <a:latin typeface="Calibri" pitchFamily="34" charset="0"/>
              </a:rPr>
              <a:t>Hypothyroidism </a:t>
            </a:r>
          </a:p>
          <a:p>
            <a:r>
              <a:rPr lang="en-US" b="1" dirty="0">
                <a:solidFill>
                  <a:schemeClr val="bg1"/>
                </a:solidFill>
                <a:latin typeface="Calibri" pitchFamily="34" charset="0"/>
              </a:rPr>
              <a:t>Breast milk jaundice</a:t>
            </a:r>
          </a:p>
          <a:p>
            <a:r>
              <a:rPr lang="en-US" b="1" dirty="0" err="1">
                <a:solidFill>
                  <a:schemeClr val="bg1"/>
                </a:solidFill>
                <a:latin typeface="Calibri" pitchFamily="34" charset="0"/>
              </a:rPr>
              <a:t>Crigler-Najjar</a:t>
            </a:r>
            <a:endParaRPr lang="en-US" b="1" dirty="0">
              <a:solidFill>
                <a:schemeClr val="bg1"/>
              </a:solidFill>
              <a:latin typeface="Calibri" pitchFamily="34" charset="0"/>
            </a:endParaRPr>
          </a:p>
        </p:txBody>
      </p:sp>
      <p:sp>
        <p:nvSpPr>
          <p:cNvPr id="289801" name="Text Box 9"/>
          <p:cNvSpPr txBox="1">
            <a:spLocks noChangeArrowheads="1"/>
          </p:cNvSpPr>
          <p:nvPr/>
        </p:nvSpPr>
        <p:spPr bwMode="auto">
          <a:xfrm>
            <a:off x="6705600" y="1981200"/>
            <a:ext cx="2286000" cy="923330"/>
          </a:xfrm>
          <a:prstGeom prst="rect">
            <a:avLst/>
          </a:prstGeom>
          <a:solidFill>
            <a:schemeClr val="accent2">
              <a:lumMod val="75000"/>
            </a:schemeClr>
          </a:solidFill>
          <a:ln>
            <a:headEnd/>
            <a:tailEnd/>
          </a:ln>
        </p:spPr>
        <p:style>
          <a:lnRef idx="3">
            <a:schemeClr val="lt1"/>
          </a:lnRef>
          <a:fillRef idx="1">
            <a:schemeClr val="accent2"/>
          </a:fillRef>
          <a:effectRef idx="1">
            <a:schemeClr val="accent2"/>
          </a:effectRef>
          <a:fontRef idx="minor">
            <a:schemeClr val="lt1"/>
          </a:fontRef>
        </p:style>
        <p:txBody>
          <a:bodyPr wrap="square">
            <a:spAutoFit/>
          </a:bodyPr>
          <a:lstStyle/>
          <a:p>
            <a:r>
              <a:rPr lang="en-US" b="1" dirty="0">
                <a:solidFill>
                  <a:schemeClr val="bg1"/>
                </a:solidFill>
              </a:rPr>
              <a:t>Obstructive lesion</a:t>
            </a:r>
          </a:p>
          <a:p>
            <a:r>
              <a:rPr lang="en-US" b="1" dirty="0">
                <a:solidFill>
                  <a:schemeClr val="bg1"/>
                </a:solidFill>
              </a:rPr>
              <a:t>Biliary atresia</a:t>
            </a:r>
          </a:p>
          <a:p>
            <a:r>
              <a:rPr lang="en-US" b="1" dirty="0">
                <a:solidFill>
                  <a:schemeClr val="bg1"/>
                </a:solidFill>
              </a:rPr>
              <a:t>Neonatal hepatitis</a:t>
            </a:r>
          </a:p>
        </p:txBody>
      </p:sp>
      <p:sp>
        <p:nvSpPr>
          <p:cNvPr id="13" name="Title 12"/>
          <p:cNvSpPr>
            <a:spLocks noGrp="1"/>
          </p:cNvSpPr>
          <p:nvPr>
            <p:ph type="title"/>
          </p:nvPr>
        </p:nvSpPr>
        <p:spPr/>
        <p:txBody>
          <a:bodyPr/>
          <a:lstStyle/>
          <a:p>
            <a:r>
              <a:rPr lang="en-US" dirty="0" smtClean="0"/>
              <a:t>Pattern of neonatal jaundice </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8"/>
                                        </p:tgtEl>
                                        <p:attrNameLst>
                                          <p:attrName>style.visibility</p:attrName>
                                        </p:attrNameLst>
                                      </p:cBhvr>
                                      <p:to>
                                        <p:strVal val="visible"/>
                                      </p:to>
                                    </p:set>
                                    <p:animEffect transition="in" filter="blinds(horizontal)">
                                      <p:cBhvr>
                                        <p:cTn id="7" dur="500"/>
                                        <p:tgtEl>
                                          <p:spTgt spid="2897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89798"/>
                                        </p:tgtEl>
                                      </p:cBhvr>
                                    </p:animEffect>
                                    <p:set>
                                      <p:cBhvr>
                                        <p:cTn id="12" dur="1" fill="hold">
                                          <p:stCondLst>
                                            <p:cond delay="499"/>
                                          </p:stCondLst>
                                        </p:cTn>
                                        <p:tgtEl>
                                          <p:spTgt spid="289798"/>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289799"/>
                                        </p:tgtEl>
                                        <p:attrNameLst>
                                          <p:attrName>style.visibility</p:attrName>
                                        </p:attrNameLst>
                                      </p:cBhvr>
                                      <p:to>
                                        <p:strVal val="visible"/>
                                      </p:to>
                                    </p:set>
                                    <p:animEffect transition="in" filter="blinds(horizontal)">
                                      <p:cBhvr>
                                        <p:cTn id="15" dur="500"/>
                                        <p:tgtEl>
                                          <p:spTgt spid="28979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89799"/>
                                        </p:tgtEl>
                                      </p:cBhvr>
                                    </p:animEffect>
                                    <p:set>
                                      <p:cBhvr>
                                        <p:cTn id="20" dur="1" fill="hold">
                                          <p:stCondLst>
                                            <p:cond delay="499"/>
                                          </p:stCondLst>
                                        </p:cTn>
                                        <p:tgtEl>
                                          <p:spTgt spid="289799"/>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289800"/>
                                        </p:tgtEl>
                                        <p:attrNameLst>
                                          <p:attrName>style.visibility</p:attrName>
                                        </p:attrNameLst>
                                      </p:cBhvr>
                                      <p:to>
                                        <p:strVal val="visible"/>
                                      </p:to>
                                    </p:set>
                                    <p:animEffect transition="in" filter="blinds(horizontal)">
                                      <p:cBhvr>
                                        <p:cTn id="23" dur="500"/>
                                        <p:tgtEl>
                                          <p:spTgt spid="28980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289800"/>
                                        </p:tgtEl>
                                      </p:cBhvr>
                                    </p:animEffect>
                                    <p:set>
                                      <p:cBhvr>
                                        <p:cTn id="28" dur="1" fill="hold">
                                          <p:stCondLst>
                                            <p:cond delay="499"/>
                                          </p:stCondLst>
                                        </p:cTn>
                                        <p:tgtEl>
                                          <p:spTgt spid="289800"/>
                                        </p:tgtEl>
                                        <p:attrNameLst>
                                          <p:attrName>style.visibility</p:attrName>
                                        </p:attrNameLst>
                                      </p:cBhvr>
                                      <p:to>
                                        <p:strVal val="hidden"/>
                                      </p:to>
                                    </p:set>
                                  </p:childTnLst>
                                </p:cTn>
                              </p:par>
                              <p:par>
                                <p:cTn id="29" presetID="3" presetClass="entr" presetSubtype="10" fill="hold" grpId="0" nodeType="withEffect">
                                  <p:stCondLst>
                                    <p:cond delay="0"/>
                                  </p:stCondLst>
                                  <p:childTnLst>
                                    <p:set>
                                      <p:cBhvr>
                                        <p:cTn id="30" dur="1" fill="hold">
                                          <p:stCondLst>
                                            <p:cond delay="0"/>
                                          </p:stCondLst>
                                        </p:cTn>
                                        <p:tgtEl>
                                          <p:spTgt spid="289801"/>
                                        </p:tgtEl>
                                        <p:attrNameLst>
                                          <p:attrName>style.visibility</p:attrName>
                                        </p:attrNameLst>
                                      </p:cBhvr>
                                      <p:to>
                                        <p:strVal val="visible"/>
                                      </p:to>
                                    </p:set>
                                    <p:animEffect transition="in" filter="blinds(horizontal)">
                                      <p:cBhvr>
                                        <p:cTn id="31" dur="500"/>
                                        <p:tgtEl>
                                          <p:spTgt spid="289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8" grpId="0" animBg="1"/>
      <p:bldP spid="289798" grpId="1" animBg="1"/>
      <p:bldP spid="289799" grpId="0" animBg="1"/>
      <p:bldP spid="289799" grpId="1" animBg="1"/>
      <p:bldP spid="289800" grpId="0" animBg="1"/>
      <p:bldP spid="289800" grpId="1" animBg="1"/>
      <p:bldP spid="28980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Causes by the age of onset</a:t>
            </a:r>
            <a:endParaRPr lang="en-US" dirty="0"/>
          </a:p>
        </p:txBody>
      </p:sp>
      <p:sp>
        <p:nvSpPr>
          <p:cNvPr id="9" name="Text Placeholder 8"/>
          <p:cNvSpPr>
            <a:spLocks noGrp="1"/>
          </p:cNvSpPr>
          <p:nvPr>
            <p:ph type="body" idx="1"/>
          </p:nvPr>
        </p:nvSpPr>
        <p:spPr>
          <a:solidFill>
            <a:schemeClr val="accent1">
              <a:lumMod val="20000"/>
              <a:lumOff val="80000"/>
            </a:schemeClr>
          </a:solidFill>
          <a:ln>
            <a:solidFill>
              <a:schemeClr val="tx1"/>
            </a:solidFill>
          </a:ln>
        </p:spPr>
        <p:txBody>
          <a:bodyPr/>
          <a:lstStyle/>
          <a:p>
            <a:r>
              <a:rPr lang="en-US" cap="none" dirty="0" smtClean="0">
                <a:solidFill>
                  <a:schemeClr val="bg2">
                    <a:lumMod val="25000"/>
                  </a:schemeClr>
                </a:solidFill>
              </a:rPr>
              <a:t>At Birth Or Within 24h</a:t>
            </a:r>
            <a:endParaRPr lang="en-US" cap="none" dirty="0">
              <a:solidFill>
                <a:schemeClr val="bg2">
                  <a:lumMod val="25000"/>
                </a:schemeClr>
              </a:solidFill>
            </a:endParaRPr>
          </a:p>
        </p:txBody>
      </p:sp>
      <p:sp>
        <p:nvSpPr>
          <p:cNvPr id="73730" name="Rectangle 2"/>
          <p:cNvSpPr>
            <a:spLocks noGrp="1" noChangeArrowheads="1"/>
          </p:cNvSpPr>
          <p:nvPr>
            <p:ph sz="half" idx="2"/>
          </p:nvPr>
        </p:nvSpPr>
        <p:spPr>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a:lstStyle/>
          <a:p>
            <a:r>
              <a:rPr lang="en-US" dirty="0" smtClean="0"/>
              <a:t>Hemolysis (Blood group incompatibility)</a:t>
            </a:r>
          </a:p>
          <a:p>
            <a:r>
              <a:rPr lang="en-US" dirty="0" smtClean="0"/>
              <a:t>Congenital infection (TORCH)</a:t>
            </a:r>
          </a:p>
          <a:p>
            <a:r>
              <a:rPr lang="en-US" dirty="0" smtClean="0"/>
              <a:t>Sepsis</a:t>
            </a:r>
          </a:p>
        </p:txBody>
      </p:sp>
      <p:sp>
        <p:nvSpPr>
          <p:cNvPr id="10" name="Text Placeholder 9"/>
          <p:cNvSpPr>
            <a:spLocks noGrp="1"/>
          </p:cNvSpPr>
          <p:nvPr>
            <p:ph type="body" sz="quarter" idx="3"/>
          </p:nvPr>
        </p:nvSpPr>
        <p:spPr>
          <a:solidFill>
            <a:schemeClr val="accent1">
              <a:lumMod val="20000"/>
              <a:lumOff val="80000"/>
            </a:schemeClr>
          </a:solidFill>
          <a:ln>
            <a:solidFill>
              <a:schemeClr val="tx1"/>
            </a:solidFill>
          </a:ln>
        </p:spPr>
        <p:txBody>
          <a:bodyPr/>
          <a:lstStyle/>
          <a:p>
            <a:r>
              <a:rPr lang="en-US" cap="none" dirty="0" smtClean="0">
                <a:solidFill>
                  <a:schemeClr val="bg2">
                    <a:lumMod val="25000"/>
                  </a:schemeClr>
                </a:solidFill>
              </a:rPr>
              <a:t>Within The 1st Week</a:t>
            </a:r>
          </a:p>
        </p:txBody>
      </p:sp>
      <p:sp>
        <p:nvSpPr>
          <p:cNvPr id="73731" name="Rectangle 6"/>
          <p:cNvSpPr>
            <a:spLocks noGrp="1" noChangeArrowheads="1"/>
          </p:cNvSpPr>
          <p:nvPr>
            <p:ph sz="quarter" idx="4"/>
          </p:nvPr>
        </p:nvSpPr>
        <p:spPr>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a:lstStyle/>
          <a:p>
            <a:r>
              <a:rPr lang="en-US" dirty="0" smtClean="0"/>
              <a:t>Physiological jaundice</a:t>
            </a:r>
          </a:p>
          <a:p>
            <a:r>
              <a:rPr lang="en-US" dirty="0" smtClean="0"/>
              <a:t>Congenital infection (TORCH)</a:t>
            </a:r>
          </a:p>
          <a:p>
            <a:r>
              <a:rPr lang="en-US" dirty="0" smtClean="0"/>
              <a:t>Sepsis</a:t>
            </a:r>
          </a:p>
          <a:p>
            <a:r>
              <a:rPr lang="en-US" dirty="0" smtClean="0"/>
              <a:t>Concealed hemorrhage </a:t>
            </a:r>
          </a:p>
          <a:p>
            <a:r>
              <a:rPr lang="en-US" dirty="0" err="1" smtClean="0"/>
              <a:t>Crigler-Najjar</a:t>
            </a:r>
            <a:r>
              <a:rPr lang="en-US" dirty="0" smtClean="0"/>
              <a:t> syndrome </a:t>
            </a:r>
          </a:p>
          <a:p>
            <a:pPr lvl="1"/>
            <a:endParaRPr lang="en-US" dirty="0" smtClean="0"/>
          </a:p>
          <a:p>
            <a:endParaRPr lang="en-US" dirty="0" smtClean="0"/>
          </a:p>
        </p:txBody>
      </p:sp>
      <p:sp>
        <p:nvSpPr>
          <p:cNvPr id="73732" name="Rectangle 3"/>
          <p:cNvSpPr>
            <a:spLocks noChangeArrowheads="1"/>
          </p:cNvSpPr>
          <p:nvPr/>
        </p:nvSpPr>
        <p:spPr bwMode="auto">
          <a:xfrm>
            <a:off x="468313" y="1889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by the age of onset</a:t>
            </a:r>
            <a:endParaRPr lang="en-US" dirty="0"/>
          </a:p>
        </p:txBody>
      </p:sp>
      <p:sp>
        <p:nvSpPr>
          <p:cNvPr id="5" name="Text Placeholder 4"/>
          <p:cNvSpPr>
            <a:spLocks noGrp="1"/>
          </p:cNvSpPr>
          <p:nvPr>
            <p:ph type="body" idx="1"/>
          </p:nvPr>
        </p:nvSpPr>
        <p:spPr>
          <a:solidFill>
            <a:schemeClr val="accent1">
              <a:lumMod val="20000"/>
              <a:lumOff val="80000"/>
            </a:schemeClr>
          </a:solidFill>
          <a:ln>
            <a:solidFill>
              <a:schemeClr val="tx1"/>
            </a:solidFill>
          </a:ln>
        </p:spPr>
        <p:txBody>
          <a:bodyPr/>
          <a:lstStyle/>
          <a:p>
            <a:r>
              <a:rPr lang="en-US" cap="none" dirty="0" smtClean="0">
                <a:solidFill>
                  <a:schemeClr val="bg2">
                    <a:lumMod val="25000"/>
                  </a:schemeClr>
                </a:solidFill>
              </a:rPr>
              <a:t>After The First Week</a:t>
            </a:r>
          </a:p>
        </p:txBody>
      </p:sp>
      <p:sp>
        <p:nvSpPr>
          <p:cNvPr id="3" name="Content Placeholder 2"/>
          <p:cNvSpPr>
            <a:spLocks noGrp="1"/>
          </p:cNvSpPr>
          <p:nvPr>
            <p:ph sz="half" idx="2"/>
          </p:nvPr>
        </p:nvSpPr>
        <p:spPr>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a:normAutofit/>
          </a:bodyPr>
          <a:lstStyle/>
          <a:p>
            <a:r>
              <a:rPr lang="en-US" dirty="0" smtClean="0"/>
              <a:t>Sepsis</a:t>
            </a:r>
          </a:p>
          <a:p>
            <a:r>
              <a:rPr lang="en-US" dirty="0" smtClean="0"/>
              <a:t>Hepatitis</a:t>
            </a:r>
          </a:p>
          <a:p>
            <a:r>
              <a:rPr lang="en-US" dirty="0" err="1" smtClean="0"/>
              <a:t>Biliary</a:t>
            </a:r>
            <a:r>
              <a:rPr lang="en-US" dirty="0" smtClean="0"/>
              <a:t> </a:t>
            </a:r>
            <a:r>
              <a:rPr lang="en-US" dirty="0" err="1" smtClean="0"/>
              <a:t>atresia</a:t>
            </a:r>
            <a:endParaRPr lang="en-US" dirty="0" smtClean="0"/>
          </a:p>
          <a:p>
            <a:r>
              <a:rPr lang="en-US" dirty="0" smtClean="0"/>
              <a:t>Breast milk jaundice</a:t>
            </a:r>
          </a:p>
          <a:p>
            <a:r>
              <a:rPr lang="en-US" dirty="0" smtClean="0"/>
              <a:t>Hypothyroidism</a:t>
            </a:r>
          </a:p>
          <a:p>
            <a:r>
              <a:rPr lang="en-US" dirty="0" err="1" smtClean="0"/>
              <a:t>Galactosemia</a:t>
            </a:r>
            <a:endParaRPr lang="en-US" dirty="0" smtClean="0"/>
          </a:p>
          <a:p>
            <a:r>
              <a:rPr lang="en-US" dirty="0" smtClean="0"/>
              <a:t>Inherited hemolytic anemia </a:t>
            </a:r>
          </a:p>
          <a:p>
            <a:endParaRPr lang="en-US" dirty="0"/>
          </a:p>
        </p:txBody>
      </p:sp>
      <p:sp>
        <p:nvSpPr>
          <p:cNvPr id="6" name="Text Placeholder 5"/>
          <p:cNvSpPr>
            <a:spLocks noGrp="1"/>
          </p:cNvSpPr>
          <p:nvPr>
            <p:ph type="body" sz="quarter" idx="3"/>
          </p:nvPr>
        </p:nvSpPr>
        <p:spPr>
          <a:solidFill>
            <a:schemeClr val="accent1">
              <a:lumMod val="20000"/>
              <a:lumOff val="80000"/>
            </a:schemeClr>
          </a:solidFill>
          <a:ln>
            <a:solidFill>
              <a:schemeClr val="tx1"/>
            </a:solidFill>
          </a:ln>
        </p:spPr>
        <p:txBody>
          <a:bodyPr>
            <a:normAutofit/>
          </a:bodyPr>
          <a:lstStyle/>
          <a:p>
            <a:r>
              <a:rPr lang="en-US" cap="none" dirty="0" smtClean="0">
                <a:solidFill>
                  <a:schemeClr val="bg2">
                    <a:lumMod val="25000"/>
                  </a:schemeClr>
                </a:solidFill>
              </a:rPr>
              <a:t>Persistent After The 2</a:t>
            </a:r>
            <a:r>
              <a:rPr lang="en-US" cap="none" baseline="30000" dirty="0" smtClean="0">
                <a:solidFill>
                  <a:schemeClr val="bg2">
                    <a:lumMod val="25000"/>
                  </a:schemeClr>
                </a:solidFill>
              </a:rPr>
              <a:t>nd</a:t>
            </a:r>
            <a:r>
              <a:rPr lang="en-US" cap="none" dirty="0" smtClean="0">
                <a:solidFill>
                  <a:schemeClr val="bg2">
                    <a:lumMod val="25000"/>
                  </a:schemeClr>
                </a:solidFill>
              </a:rPr>
              <a:t>  Week</a:t>
            </a:r>
          </a:p>
        </p:txBody>
      </p:sp>
      <p:sp>
        <p:nvSpPr>
          <p:cNvPr id="4" name="Content Placeholder 3"/>
          <p:cNvSpPr>
            <a:spLocks noGrp="1"/>
          </p:cNvSpPr>
          <p:nvPr>
            <p:ph sz="quarter" idx="4"/>
          </p:nvPr>
        </p:nvSpPr>
        <p:spPr>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a:normAutofit/>
          </a:bodyPr>
          <a:lstStyle/>
          <a:p>
            <a:r>
              <a:rPr lang="en-US" dirty="0" smtClean="0"/>
              <a:t>Neonatal hepatitis</a:t>
            </a:r>
          </a:p>
          <a:p>
            <a:r>
              <a:rPr lang="en-US" dirty="0" err="1" smtClean="0"/>
              <a:t>Biliary</a:t>
            </a:r>
            <a:r>
              <a:rPr lang="en-US" dirty="0" smtClean="0"/>
              <a:t> </a:t>
            </a:r>
            <a:r>
              <a:rPr lang="en-US" dirty="0" err="1" smtClean="0"/>
              <a:t>atresia</a:t>
            </a:r>
            <a:endParaRPr lang="en-US" dirty="0" smtClean="0"/>
          </a:p>
          <a:p>
            <a:r>
              <a:rPr lang="en-US" dirty="0" err="1" smtClean="0"/>
              <a:t>Inspissated</a:t>
            </a:r>
            <a:r>
              <a:rPr lang="en-US" dirty="0" smtClean="0"/>
              <a:t> bile syndrome</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By the end of this presentation, the student should be able to:</a:t>
            </a:r>
          </a:p>
          <a:p>
            <a:pPr lvl="1"/>
            <a:r>
              <a:rPr lang="en-US" dirty="0" smtClean="0"/>
              <a:t>Describe </a:t>
            </a:r>
            <a:r>
              <a:rPr lang="en-US" dirty="0" err="1" smtClean="0"/>
              <a:t>bilirubin</a:t>
            </a:r>
            <a:r>
              <a:rPr lang="en-US" dirty="0" smtClean="0"/>
              <a:t> synthesis, transport, metabolism and excretion</a:t>
            </a:r>
          </a:p>
          <a:p>
            <a:pPr lvl="1"/>
            <a:r>
              <a:rPr lang="en-US" dirty="0" smtClean="0"/>
              <a:t>Distinguish between physiological and pathological jaundice in the newborn infant</a:t>
            </a:r>
          </a:p>
          <a:p>
            <a:pPr lvl="1"/>
            <a:r>
              <a:rPr lang="en-US" dirty="0" smtClean="0"/>
              <a:t>Mention the appropriate investigations for evaluating a jaundiced infant</a:t>
            </a:r>
          </a:p>
          <a:p>
            <a:pPr lvl="1"/>
            <a:r>
              <a:rPr lang="en-US" dirty="0" smtClean="0"/>
              <a:t>Mention the strategies for prevention and treatment of jaundice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Bilirubin neurotoxicity</a:t>
            </a:r>
            <a:endParaRPr lang="en-US" dirty="0"/>
          </a:p>
        </p:txBody>
      </p:sp>
      <p:sp>
        <p:nvSpPr>
          <p:cNvPr id="74754" name="Rectangle 2"/>
          <p:cNvSpPr>
            <a:spLocks noGrp="1" noChangeArrowheads="1"/>
          </p:cNvSpPr>
          <p:nvPr>
            <p:ph idx="1"/>
          </p:nvPr>
        </p:nvSpPr>
        <p:spPr/>
        <p:txBody>
          <a:bodyPr>
            <a:normAutofit fontScale="85000" lnSpcReduction="20000"/>
          </a:bodyPr>
          <a:lstStyle/>
          <a:p>
            <a:r>
              <a:rPr lang="en-US" dirty="0" smtClean="0"/>
              <a:t>Caused by crossing of </a:t>
            </a:r>
            <a:r>
              <a:rPr lang="en-US" dirty="0" err="1" smtClean="0"/>
              <a:t>unconjugated</a:t>
            </a:r>
            <a:r>
              <a:rPr lang="en-US" dirty="0" smtClean="0"/>
              <a:t> bilirubin the BBB to the brain.</a:t>
            </a:r>
          </a:p>
          <a:p>
            <a:r>
              <a:rPr lang="en-US" dirty="0" smtClean="0"/>
              <a:t>The level at which brain injury happens depends on</a:t>
            </a:r>
          </a:p>
          <a:p>
            <a:pPr lvl="1"/>
            <a:r>
              <a:rPr lang="en-US" dirty="0" smtClean="0"/>
              <a:t>Maturity/Postnatal age</a:t>
            </a:r>
          </a:p>
          <a:p>
            <a:pPr lvl="1"/>
            <a:r>
              <a:rPr lang="en-US" dirty="0" smtClean="0"/>
              <a:t>Binding capacity in the blood (Albumin concentration)</a:t>
            </a:r>
          </a:p>
          <a:p>
            <a:pPr lvl="1"/>
            <a:r>
              <a:rPr lang="en-US" dirty="0" smtClean="0"/>
              <a:t>Associated risk factors  (acidosis, infection, asphyxia…)</a:t>
            </a:r>
          </a:p>
          <a:p>
            <a:r>
              <a:rPr lang="en-US" dirty="0" err="1" smtClean="0"/>
              <a:t>Kernicterus</a:t>
            </a:r>
            <a:r>
              <a:rPr lang="en-US" dirty="0" smtClean="0"/>
              <a:t>:</a:t>
            </a:r>
          </a:p>
          <a:p>
            <a:pPr lvl="1"/>
            <a:r>
              <a:rPr lang="en-US" dirty="0" smtClean="0"/>
              <a:t>Yellowish staining of the brain tissue by bilirubin deposition associated with evidence of neuronal injury</a:t>
            </a:r>
          </a:p>
          <a:p>
            <a:pPr lvl="1"/>
            <a:r>
              <a:rPr lang="en-US" dirty="0" smtClean="0"/>
              <a:t>Mostly affects basal ganglia, brain stem and </a:t>
            </a:r>
            <a:r>
              <a:rPr lang="en-US" dirty="0" err="1" smtClean="0"/>
              <a:t>cerebellar</a:t>
            </a:r>
            <a:r>
              <a:rPr lang="en-US" dirty="0" smtClean="0"/>
              <a:t> nuclei and anterior horn cells</a:t>
            </a:r>
          </a:p>
        </p:txBody>
      </p:sp>
      <p:sp>
        <p:nvSpPr>
          <p:cNvPr id="74755"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err="1" smtClean="0"/>
              <a:t>Kernicterus</a:t>
            </a:r>
            <a:endParaRPr lang="en-US" dirty="0"/>
          </a:p>
        </p:txBody>
      </p:sp>
      <p:sp>
        <p:nvSpPr>
          <p:cNvPr id="8" name="Content Placeholder 7"/>
          <p:cNvSpPr>
            <a:spLocks noGrp="1"/>
          </p:cNvSpPr>
          <p:nvPr>
            <p:ph idx="1"/>
          </p:nvPr>
        </p:nvSpPr>
        <p:spPr/>
        <p:txBody>
          <a:bodyPr/>
          <a:lstStyle/>
          <a:p>
            <a:endParaRPr lang="en-US" dirty="0"/>
          </a:p>
        </p:txBody>
      </p:sp>
      <p:pic>
        <p:nvPicPr>
          <p:cNvPr id="4" name="Picture 2" descr="C:\Users\Khalid\Desktop\NNJ\KI1.jpg"/>
          <p:cNvPicPr>
            <a:picLocks noChangeAspect="1" noChangeArrowheads="1"/>
          </p:cNvPicPr>
          <p:nvPr/>
        </p:nvPicPr>
        <p:blipFill>
          <a:blip r:embed="rId2" cstate="print"/>
          <a:stretch>
            <a:fillRect/>
          </a:stretch>
        </p:blipFill>
        <p:spPr bwMode="auto">
          <a:xfrm>
            <a:off x="1145677" y="1828800"/>
            <a:ext cx="6852646" cy="45720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Bilirubin neurotoxicity</a:t>
            </a:r>
            <a:endParaRPr lang="en-US" dirty="0"/>
          </a:p>
        </p:txBody>
      </p:sp>
      <p:sp>
        <p:nvSpPr>
          <p:cNvPr id="7" name="Text Placeholder 6"/>
          <p:cNvSpPr>
            <a:spLocks noGrp="1"/>
          </p:cNvSpPr>
          <p:nvPr>
            <p:ph type="body" idx="1"/>
          </p:nvPr>
        </p:nvSpPr>
        <p:spPr/>
        <p:txBody>
          <a:bodyPr/>
          <a:lstStyle/>
          <a:p>
            <a:r>
              <a:rPr lang="en-US" cap="none" dirty="0" smtClean="0">
                <a:solidFill>
                  <a:schemeClr val="accent2">
                    <a:lumMod val="75000"/>
                  </a:schemeClr>
                </a:solidFill>
              </a:rPr>
              <a:t>Acute Encephalopathy </a:t>
            </a:r>
          </a:p>
        </p:txBody>
      </p:sp>
      <p:sp>
        <p:nvSpPr>
          <p:cNvPr id="75778" name="Rectangle 2"/>
          <p:cNvSpPr>
            <a:spLocks noGrp="1" noChangeArrowheads="1"/>
          </p:cNvSpPr>
          <p:nvPr>
            <p:ph sz="half" idx="2"/>
          </p:nvPr>
        </p:nvSpPr>
        <p:spPr/>
        <p:txBody>
          <a:bodyPr/>
          <a:lstStyle/>
          <a:p>
            <a:r>
              <a:rPr lang="en-US" dirty="0" smtClean="0"/>
              <a:t>Three phases</a:t>
            </a:r>
          </a:p>
          <a:p>
            <a:pPr lvl="1"/>
            <a:r>
              <a:rPr lang="en-US" dirty="0" err="1" smtClean="0"/>
              <a:t>Hypotonia</a:t>
            </a:r>
            <a:r>
              <a:rPr lang="en-US" dirty="0" smtClean="0"/>
              <a:t>, lethargy, high pitched cry and poor sucking</a:t>
            </a:r>
          </a:p>
          <a:p>
            <a:pPr lvl="1"/>
            <a:r>
              <a:rPr lang="en-US" dirty="0" smtClean="0"/>
              <a:t>Extensors </a:t>
            </a:r>
            <a:r>
              <a:rPr lang="en-US" dirty="0" err="1" smtClean="0"/>
              <a:t>hypertonia</a:t>
            </a:r>
            <a:r>
              <a:rPr lang="en-US" dirty="0" smtClean="0"/>
              <a:t>, </a:t>
            </a:r>
            <a:r>
              <a:rPr lang="en-US" dirty="0" err="1" smtClean="0"/>
              <a:t>opithotonus</a:t>
            </a:r>
            <a:r>
              <a:rPr lang="en-US" dirty="0" smtClean="0"/>
              <a:t>, fever and seizures</a:t>
            </a:r>
          </a:p>
          <a:p>
            <a:pPr lvl="1"/>
            <a:r>
              <a:rPr lang="en-US" dirty="0" err="1" smtClean="0"/>
              <a:t>Hypotonia</a:t>
            </a:r>
            <a:r>
              <a:rPr lang="en-US" dirty="0" smtClean="0"/>
              <a:t> replaces </a:t>
            </a:r>
            <a:r>
              <a:rPr lang="en-US" dirty="0" err="1" smtClean="0"/>
              <a:t>hypertonia</a:t>
            </a:r>
            <a:r>
              <a:rPr lang="en-US" dirty="0" smtClean="0"/>
              <a:t> in a week</a:t>
            </a:r>
          </a:p>
          <a:p>
            <a:r>
              <a:rPr lang="en-US" dirty="0" smtClean="0"/>
              <a:t>Death may occur up the second phase</a:t>
            </a:r>
          </a:p>
        </p:txBody>
      </p:sp>
      <p:sp>
        <p:nvSpPr>
          <p:cNvPr id="9" name="Text Placeholder 8"/>
          <p:cNvSpPr>
            <a:spLocks noGrp="1"/>
          </p:cNvSpPr>
          <p:nvPr>
            <p:ph type="body" sz="quarter" idx="3"/>
          </p:nvPr>
        </p:nvSpPr>
        <p:spPr/>
        <p:txBody>
          <a:bodyPr>
            <a:normAutofit/>
          </a:bodyPr>
          <a:lstStyle/>
          <a:p>
            <a:r>
              <a:rPr lang="en-US" cap="none" dirty="0" smtClean="0">
                <a:solidFill>
                  <a:schemeClr val="accent2">
                    <a:lumMod val="75000"/>
                  </a:schemeClr>
                </a:solidFill>
              </a:rPr>
              <a:t>Chronic Encephalopathy </a:t>
            </a:r>
          </a:p>
        </p:txBody>
      </p:sp>
      <p:sp>
        <p:nvSpPr>
          <p:cNvPr id="6" name="Content Placeholder 5"/>
          <p:cNvSpPr>
            <a:spLocks noGrp="1"/>
          </p:cNvSpPr>
          <p:nvPr>
            <p:ph sz="quarter" idx="4"/>
          </p:nvPr>
        </p:nvSpPr>
        <p:spPr/>
        <p:txBody>
          <a:bodyPr/>
          <a:lstStyle/>
          <a:p>
            <a:r>
              <a:rPr lang="en-US" dirty="0" err="1" smtClean="0"/>
              <a:t>Athetosis</a:t>
            </a:r>
            <a:endParaRPr lang="en-US" dirty="0" smtClean="0"/>
          </a:p>
          <a:p>
            <a:r>
              <a:rPr lang="en-US" dirty="0" err="1" smtClean="0"/>
              <a:t>Sensorineural</a:t>
            </a:r>
            <a:r>
              <a:rPr lang="en-US" dirty="0" smtClean="0"/>
              <a:t> hearing deficit</a:t>
            </a:r>
          </a:p>
          <a:p>
            <a:r>
              <a:rPr lang="en-US" dirty="0" smtClean="0"/>
              <a:t>Limited upward gaze</a:t>
            </a:r>
          </a:p>
          <a:p>
            <a:r>
              <a:rPr lang="en-US" dirty="0" smtClean="0"/>
              <a:t>Dental dysplasia</a:t>
            </a:r>
          </a:p>
          <a:p>
            <a:r>
              <a:rPr lang="en-US" dirty="0" smtClean="0"/>
              <a:t>Intellectual deficit</a:t>
            </a:r>
          </a:p>
          <a:p>
            <a:endParaRPr lang="en-US" dirty="0"/>
          </a:p>
        </p:txBody>
      </p:sp>
      <p:sp>
        <p:nvSpPr>
          <p:cNvPr id="7577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Kernicterus</a:t>
            </a:r>
            <a:endParaRPr lang="en-US" dirty="0"/>
          </a:p>
        </p:txBody>
      </p:sp>
      <p:sp>
        <p:nvSpPr>
          <p:cNvPr id="6" name="Content Placeholder 5"/>
          <p:cNvSpPr>
            <a:spLocks noGrp="1"/>
          </p:cNvSpPr>
          <p:nvPr>
            <p:ph idx="1"/>
          </p:nvPr>
        </p:nvSpPr>
        <p:spPr/>
        <p:txBody>
          <a:bodyPr/>
          <a:lstStyle/>
          <a:p>
            <a:endParaRPr lang="en-US"/>
          </a:p>
        </p:txBody>
      </p:sp>
      <p:pic>
        <p:nvPicPr>
          <p:cNvPr id="7" name="Picture 3" descr="C:\Users\Khalid\Desktop\NNJ\KI3.jpg"/>
          <p:cNvPicPr>
            <a:picLocks noChangeAspect="1" noChangeArrowheads="1"/>
          </p:cNvPicPr>
          <p:nvPr/>
        </p:nvPicPr>
        <p:blipFill>
          <a:blip r:embed="rId2" cstate="print"/>
          <a:stretch>
            <a:fillRect/>
          </a:stretch>
        </p:blipFill>
        <p:spPr bwMode="auto">
          <a:xfrm>
            <a:off x="2286000" y="1555898"/>
            <a:ext cx="4572000" cy="4997302"/>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Physiological jaundice</a:t>
            </a:r>
            <a:endParaRPr lang="en-US" dirty="0"/>
          </a:p>
        </p:txBody>
      </p:sp>
      <p:sp>
        <p:nvSpPr>
          <p:cNvPr id="76802" name="Rectangle 2"/>
          <p:cNvSpPr>
            <a:spLocks noGrp="1" noChangeArrowheads="1"/>
          </p:cNvSpPr>
          <p:nvPr>
            <p:ph idx="1"/>
          </p:nvPr>
        </p:nvSpPr>
        <p:spPr>
          <a:xfrm>
            <a:off x="457200" y="1775191"/>
            <a:ext cx="5638800" cy="4625609"/>
          </a:xfrm>
        </p:spPr>
        <p:txBody>
          <a:bodyPr>
            <a:normAutofit fontScale="92500" lnSpcReduction="10000"/>
          </a:bodyPr>
          <a:lstStyle/>
          <a:p>
            <a:r>
              <a:rPr lang="en-US" dirty="0" smtClean="0"/>
              <a:t>Due to:</a:t>
            </a:r>
          </a:p>
          <a:p>
            <a:pPr marL="971550" lvl="1" indent="-514350">
              <a:buFont typeface="+mj-lt"/>
              <a:buAutoNum type="arabicPeriod"/>
            </a:pPr>
            <a:r>
              <a:rPr lang="en-US" dirty="0" smtClean="0"/>
              <a:t>Increased synthesis of bilirubin caused by the excessive RBCs load after delivery</a:t>
            </a:r>
          </a:p>
          <a:p>
            <a:pPr marL="971550" lvl="1" indent="-514350">
              <a:buFont typeface="+mj-lt"/>
              <a:buAutoNum type="arabicPeriod"/>
            </a:pPr>
            <a:r>
              <a:rPr lang="en-US" dirty="0" smtClean="0"/>
              <a:t>Relative immaturity of the liver </a:t>
            </a:r>
            <a:r>
              <a:rPr lang="en-US" dirty="0" err="1" smtClean="0"/>
              <a:t>glucoronyl</a:t>
            </a:r>
            <a:r>
              <a:rPr lang="en-US" dirty="0" smtClean="0"/>
              <a:t> </a:t>
            </a:r>
            <a:r>
              <a:rPr lang="en-US" dirty="0" err="1" smtClean="0"/>
              <a:t>transferase</a:t>
            </a:r>
            <a:endParaRPr lang="en-US" dirty="0" smtClean="0"/>
          </a:p>
          <a:p>
            <a:r>
              <a:rPr lang="en-US" dirty="0" smtClean="0"/>
              <a:t>Onset usually on 2</a:t>
            </a:r>
            <a:r>
              <a:rPr lang="en-US" baseline="30000" dirty="0" smtClean="0"/>
              <a:t>nd</a:t>
            </a:r>
            <a:r>
              <a:rPr lang="en-US" dirty="0" smtClean="0"/>
              <a:t>-3</a:t>
            </a:r>
            <a:r>
              <a:rPr lang="en-US" baseline="30000" dirty="0" smtClean="0"/>
              <a:t>rd</a:t>
            </a:r>
            <a:r>
              <a:rPr lang="en-US" dirty="0" smtClean="0"/>
              <a:t> day</a:t>
            </a:r>
          </a:p>
          <a:p>
            <a:r>
              <a:rPr lang="en-US" dirty="0" smtClean="0"/>
              <a:t>Disappear around day 7-10</a:t>
            </a:r>
          </a:p>
          <a:p>
            <a:r>
              <a:rPr lang="en-US" dirty="0" smtClean="0"/>
              <a:t>Infant is usually healthy</a:t>
            </a:r>
          </a:p>
        </p:txBody>
      </p:sp>
      <p:pic>
        <p:nvPicPr>
          <p:cNvPr id="9" name="Picture 3" descr="C:\Users\Khalid\Desktop\NNJ\NNJ2.jpg"/>
          <p:cNvPicPr>
            <a:picLocks noGrp="1" noChangeAspect="1" noChangeArrowheads="1"/>
          </p:cNvPicPr>
          <p:nvPr>
            <p:ph sz="half" idx="4294967295"/>
          </p:nvPr>
        </p:nvPicPr>
        <p:blipFill>
          <a:blip r:embed="rId3" cstate="print"/>
          <a:srcRect/>
          <a:stretch>
            <a:fillRect/>
          </a:stretch>
        </p:blipFill>
        <p:spPr>
          <a:xfrm rot="16200000">
            <a:off x="5151437" y="2620963"/>
            <a:ext cx="4572000" cy="3108325"/>
          </a:xfrm>
          <a:prstGeom prst="rect">
            <a:avLst/>
          </a:prstGeom>
          <a:ln w="3175">
            <a:solidFill>
              <a:schemeClr val="tx2">
                <a:lumMod val="75000"/>
              </a:schemeClr>
            </a:solidFill>
          </a:ln>
          <a:effectLst>
            <a:outerShdw blurRad="292100" dist="139700" dir="2700000" algn="tl" rotWithShape="0">
              <a:srgbClr val="333333">
                <a:alpha val="65000"/>
              </a:srgbClr>
            </a:outerShdw>
          </a:effectLst>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Physiological jaundice</a:t>
            </a:r>
            <a:endParaRPr lang="en-US" dirty="0"/>
          </a:p>
        </p:txBody>
      </p:sp>
      <p:sp>
        <p:nvSpPr>
          <p:cNvPr id="77826" name="Rectangle 2"/>
          <p:cNvSpPr>
            <a:spLocks noGrp="1" noChangeArrowheads="1"/>
          </p:cNvSpPr>
          <p:nvPr>
            <p:ph idx="1"/>
          </p:nvPr>
        </p:nvSpPr>
        <p:spPr/>
        <p:txBody>
          <a:bodyPr>
            <a:normAutofit/>
          </a:bodyPr>
          <a:lstStyle/>
          <a:p>
            <a:r>
              <a:rPr lang="en-US" dirty="0" smtClean="0"/>
              <a:t>Exacerbating  Factors</a:t>
            </a:r>
            <a:endParaRPr lang="en-US" sz="2200" b="1" dirty="0" smtClean="0">
              <a:solidFill>
                <a:srgbClr val="FF0000"/>
              </a:solidFill>
            </a:endParaRPr>
          </a:p>
          <a:p>
            <a:pPr lvl="1"/>
            <a:r>
              <a:rPr lang="en-US" dirty="0" smtClean="0"/>
              <a:t>Prematurity</a:t>
            </a:r>
          </a:p>
          <a:p>
            <a:pPr lvl="1"/>
            <a:r>
              <a:rPr lang="en-US" dirty="0" err="1" smtClean="0"/>
              <a:t>Polcythaemia</a:t>
            </a:r>
            <a:endParaRPr lang="en-US" dirty="0" smtClean="0"/>
          </a:p>
          <a:p>
            <a:pPr lvl="1"/>
            <a:r>
              <a:rPr lang="en-US" dirty="0" smtClean="0"/>
              <a:t>Dehydration</a:t>
            </a:r>
          </a:p>
          <a:p>
            <a:pPr lvl="1"/>
            <a:r>
              <a:rPr lang="en-US" dirty="0" smtClean="0"/>
              <a:t>Breast feeding </a:t>
            </a:r>
            <a:r>
              <a:rPr lang="en-US" sz="2200" dirty="0" smtClean="0"/>
              <a:t>(usually higher by 50-65</a:t>
            </a:r>
            <a:r>
              <a:rPr lang="en-US" sz="2200" dirty="0" smtClean="0">
                <a:sym typeface="Symbol"/>
              </a:rPr>
              <a:t>mol</a:t>
            </a:r>
            <a:r>
              <a:rPr lang="en-US" sz="2200" dirty="0" smtClean="0"/>
              <a:t>/L than formula fed)</a:t>
            </a:r>
          </a:p>
          <a:p>
            <a:r>
              <a:rPr lang="en-US" dirty="0" smtClean="0"/>
              <a:t>Laboratory</a:t>
            </a:r>
          </a:p>
          <a:p>
            <a:pPr lvl="1"/>
            <a:r>
              <a:rPr lang="en-US" dirty="0" smtClean="0"/>
              <a:t>Rate of accumulation is less than 85</a:t>
            </a:r>
            <a:r>
              <a:rPr lang="en-US" dirty="0" smtClean="0">
                <a:sym typeface="Symbol"/>
              </a:rPr>
              <a:t>mol</a:t>
            </a:r>
            <a:r>
              <a:rPr lang="en-US" dirty="0" smtClean="0"/>
              <a:t>/L/day</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Physiological jaundice</a:t>
            </a:r>
            <a:endParaRPr lang="en-US" dirty="0"/>
          </a:p>
        </p:txBody>
      </p:sp>
      <p:sp>
        <p:nvSpPr>
          <p:cNvPr id="78850" name="Rectangle 2"/>
          <p:cNvSpPr>
            <a:spLocks noGrp="1" noChangeArrowheads="1"/>
          </p:cNvSpPr>
          <p:nvPr>
            <p:ph idx="1"/>
          </p:nvPr>
        </p:nvSpPr>
        <p:spPr/>
        <p:txBody>
          <a:bodyPr/>
          <a:lstStyle/>
          <a:p>
            <a:r>
              <a:rPr lang="en-US" dirty="0" smtClean="0"/>
              <a:t>Treatment: </a:t>
            </a:r>
          </a:p>
          <a:p>
            <a:pPr lvl="1"/>
            <a:r>
              <a:rPr lang="en-US" dirty="0" smtClean="0"/>
              <a:t>Maintain sufficient feeding</a:t>
            </a:r>
          </a:p>
          <a:p>
            <a:pPr lvl="1"/>
            <a:r>
              <a:rPr lang="en-US" dirty="0" smtClean="0"/>
              <a:t>Serial measurements of serum bilirubin </a:t>
            </a:r>
          </a:p>
          <a:p>
            <a:pPr lvl="1"/>
            <a:r>
              <a:rPr lang="en-US" dirty="0" smtClean="0"/>
              <a:t>Look for pathological causes if bilirubin level exceeds the expected  for age </a:t>
            </a:r>
          </a:p>
          <a:p>
            <a:pPr lvl="1"/>
            <a:r>
              <a:rPr lang="en-US" dirty="0" smtClean="0"/>
              <a:t>Phototherapy if needed</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Phototherapy</a:t>
            </a:r>
            <a:endParaRPr lang="en-US" dirty="0"/>
          </a:p>
        </p:txBody>
      </p:sp>
      <p:sp>
        <p:nvSpPr>
          <p:cNvPr id="88066" name="Rectangle 2"/>
          <p:cNvSpPr>
            <a:spLocks noGrp="1" noChangeArrowheads="1"/>
          </p:cNvSpPr>
          <p:nvPr>
            <p:ph idx="1"/>
          </p:nvPr>
        </p:nvSpPr>
        <p:spPr/>
        <p:txBody>
          <a:bodyPr>
            <a:normAutofit lnSpcReduction="10000"/>
          </a:bodyPr>
          <a:lstStyle/>
          <a:p>
            <a:r>
              <a:rPr lang="en-US" dirty="0" smtClean="0"/>
              <a:t>Indicated if bilirubin level exceeds a set point</a:t>
            </a:r>
          </a:p>
          <a:p>
            <a:r>
              <a:rPr lang="en-US" dirty="0" smtClean="0"/>
              <a:t>Exposure of infant to light with wave length around 450nm</a:t>
            </a:r>
          </a:p>
          <a:p>
            <a:r>
              <a:rPr lang="en-US" dirty="0" err="1" smtClean="0"/>
              <a:t>Isomerization</a:t>
            </a:r>
            <a:r>
              <a:rPr lang="en-US" dirty="0" smtClean="0"/>
              <a:t> of bilirubin to nontoxic water soluble form</a:t>
            </a:r>
          </a:p>
          <a:p>
            <a:r>
              <a:rPr lang="en-US" dirty="0" smtClean="0"/>
              <a:t>Eyes should be protected</a:t>
            </a:r>
          </a:p>
          <a:p>
            <a:r>
              <a:rPr lang="en-US" dirty="0" smtClean="0"/>
              <a:t>Control for temperature and fluid balance is important</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Management</a:t>
            </a:r>
            <a:endParaRPr lang="en-US" dirty="0"/>
          </a:p>
        </p:txBody>
      </p:sp>
      <p:pic>
        <p:nvPicPr>
          <p:cNvPr id="8195" name="Picture 3" descr="C:\Users\Khalid\Desktop\NNJ\NNJ1.jpg"/>
          <p:cNvPicPr>
            <a:picLocks noGrp="1" noChangeAspect="1" noChangeArrowheads="1"/>
          </p:cNvPicPr>
          <p:nvPr>
            <p:ph idx="1"/>
          </p:nvPr>
        </p:nvPicPr>
        <p:blipFill>
          <a:blip r:embed="rId3" cstate="print"/>
          <a:stretch>
            <a:fillRect/>
          </a:stretch>
        </p:blipFill>
        <p:spPr>
          <a:xfrm>
            <a:off x="244441" y="2057400"/>
            <a:ext cx="6461159" cy="457200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8194" name="Picture 2" descr="C:\Users\Khalid\Desktop\NNJ\kernictus4.jpg"/>
          <p:cNvPicPr>
            <a:picLocks noChangeAspect="1" noChangeArrowheads="1"/>
          </p:cNvPicPr>
          <p:nvPr/>
        </p:nvPicPr>
        <p:blipFill>
          <a:blip r:embed="rId4" cstate="print">
            <a:lum contrast="10000"/>
          </a:blip>
          <a:srcRect/>
          <a:stretch>
            <a:fillRect/>
          </a:stretch>
        </p:blipFill>
        <p:spPr bwMode="auto">
          <a:xfrm>
            <a:off x="5181600" y="457200"/>
            <a:ext cx="3657600" cy="2493816"/>
          </a:xfrm>
          <a:prstGeom prst="rect">
            <a:avLst/>
          </a:prstGeom>
          <a:ln>
            <a:solidFill>
              <a:schemeClr val="tx2">
                <a:lumMod val="50000"/>
              </a:schemeClr>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Phototherapy </a:t>
            </a:r>
            <a:endParaRPr lang="en-US" dirty="0"/>
          </a:p>
        </p:txBody>
      </p:sp>
      <p:pic>
        <p:nvPicPr>
          <p:cNvPr id="16" name="Picture 3" descr="C:\Users\Khalid\Desktop\NNJ\PHOTO 3.jpg"/>
          <p:cNvPicPr>
            <a:picLocks noGrp="1" noChangeAspect="1" noChangeArrowheads="1"/>
          </p:cNvPicPr>
          <p:nvPr>
            <p:ph sz="half" idx="1"/>
          </p:nvPr>
        </p:nvPicPr>
        <p:blipFill>
          <a:blip r:embed="rId2" cstate="print"/>
          <a:stretch>
            <a:fillRect/>
          </a:stretch>
        </p:blipFill>
        <p:spPr bwMode="auto">
          <a:xfrm>
            <a:off x="228600" y="1676400"/>
            <a:ext cx="3044951" cy="4572000"/>
          </a:xfrm>
          <a:prstGeom prst="rect">
            <a:avLst/>
          </a:prstGeom>
          <a:ln>
            <a:solidFill>
              <a:schemeClr val="bg1"/>
            </a:solidFill>
          </a:ln>
          <a:effectLst>
            <a:outerShdw blurRad="292100" dist="139700" dir="2700000" algn="tl" rotWithShape="0">
              <a:srgbClr val="333333">
                <a:alpha val="65000"/>
              </a:srgbClr>
            </a:outerShdw>
          </a:effectLst>
        </p:spPr>
      </p:pic>
      <p:pic>
        <p:nvPicPr>
          <p:cNvPr id="18" name="Picture 2" descr="C:\Users\Khalid\Desktop\newborn jaundice.jpg"/>
          <p:cNvPicPr>
            <a:picLocks noGrp="1" noChangeAspect="1" noChangeArrowheads="1"/>
          </p:cNvPicPr>
          <p:nvPr>
            <p:ph sz="half" idx="2"/>
          </p:nvPr>
        </p:nvPicPr>
        <p:blipFill>
          <a:blip r:embed="rId3" cstate="print"/>
          <a:srcRect r="10937"/>
          <a:stretch>
            <a:fillRect/>
          </a:stretch>
        </p:blipFill>
        <p:spPr bwMode="auto">
          <a:xfrm>
            <a:off x="3486149" y="1676400"/>
            <a:ext cx="5429251" cy="4572000"/>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Neonatal Jaundice</a:t>
            </a:r>
            <a:endParaRPr lang="en-US" dirty="0"/>
          </a:p>
        </p:txBody>
      </p:sp>
      <p:sp>
        <p:nvSpPr>
          <p:cNvPr id="65538" name="Rectangle 2"/>
          <p:cNvSpPr>
            <a:spLocks noGrp="1" noChangeArrowheads="1"/>
          </p:cNvSpPr>
          <p:nvPr>
            <p:ph idx="1"/>
          </p:nvPr>
        </p:nvSpPr>
        <p:spPr/>
        <p:txBody>
          <a:bodyPr/>
          <a:lstStyle/>
          <a:p>
            <a:r>
              <a:rPr lang="en-US" dirty="0" smtClean="0"/>
              <a:t>A yellow  discoloration of sclera &amp; skin due to an increase in serum bilirubin </a:t>
            </a:r>
          </a:p>
          <a:p>
            <a:r>
              <a:rPr lang="en-US" dirty="0" smtClean="0"/>
              <a:t>Jaundice usually appears in the newborn infant when serum bilirubin concentration exceeds 85 </a:t>
            </a:r>
            <a:r>
              <a:rPr lang="en-US" dirty="0" smtClean="0">
                <a:sym typeface="Symbol"/>
              </a:rPr>
              <a:t>mol</a:t>
            </a:r>
            <a:r>
              <a:rPr lang="en-US" dirty="0" smtClean="0"/>
              <a:t>/L</a:t>
            </a:r>
          </a:p>
          <a:p>
            <a:r>
              <a:rPr lang="en-US" dirty="0" smtClean="0"/>
              <a:t>Neonatal jaundice occurs in the majority of infants </a:t>
            </a:r>
            <a:r>
              <a:rPr lang="en-US" sz="2400" dirty="0" smtClean="0"/>
              <a:t>(&gt;50% of the term and 80% of the preterm infants)</a:t>
            </a:r>
          </a:p>
          <a:p>
            <a:endParaRPr lang="en-US" dirty="0" smtClean="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Physiological vs. Pathological</a:t>
            </a:r>
            <a:endParaRPr lang="en-US" dirty="0"/>
          </a:p>
        </p:txBody>
      </p:sp>
      <p:graphicFrame>
        <p:nvGraphicFramePr>
          <p:cNvPr id="302143" name="Group 63"/>
          <p:cNvGraphicFramePr>
            <a:graphicFrameLocks noGrp="1"/>
          </p:cNvGraphicFramePr>
          <p:nvPr>
            <p:ph idx="4294967295"/>
          </p:nvPr>
        </p:nvGraphicFramePr>
        <p:xfrm>
          <a:off x="457200" y="1676400"/>
          <a:ext cx="8229600" cy="4876800"/>
        </p:xfrm>
        <a:graphic>
          <a:graphicData uri="http://schemas.openxmlformats.org/drawingml/2006/table">
            <a:tbl>
              <a:tblPr>
                <a:effectLst>
                  <a:outerShdw blurRad="50800" dist="38100" dir="2700000" algn="tl" rotWithShape="0">
                    <a:prstClr val="black">
                      <a:alpha val="40000"/>
                    </a:prstClr>
                  </a:outerShdw>
                </a:effectLst>
                <a:tableStyleId>{073A0DAA-6AF3-43AB-8588-CEC1D06C72B9}</a:tableStyleId>
              </a:tblPr>
              <a:tblGrid>
                <a:gridCol w="2209800"/>
                <a:gridCol w="3200400"/>
                <a:gridCol w="2819400"/>
              </a:tblGrid>
              <a:tr h="399606">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Physiological</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Pathological </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bg1">
                        <a:lumMod val="65000"/>
                      </a:schemeClr>
                    </a:solidFill>
                  </a:tcPr>
                </a:tc>
              </a:tr>
              <a:tr h="699312">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Onset</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2</a:t>
                      </a:r>
                      <a:r>
                        <a:rPr kumimoji="0" lang="en-US" sz="1800" u="none" strike="noStrike" cap="none" normalizeH="0" baseline="30000" dirty="0" smtClean="0">
                          <a:ln>
                            <a:noFill/>
                          </a:ln>
                          <a:effectLst/>
                          <a:latin typeface="Calibri" pitchFamily="34" charset="0"/>
                        </a:rPr>
                        <a:t>nd</a:t>
                      </a:r>
                      <a:r>
                        <a:rPr kumimoji="0" lang="en-US" sz="1800" u="none" strike="noStrike" cap="none" normalizeH="0" baseline="0" dirty="0" smtClean="0">
                          <a:ln>
                            <a:noFill/>
                          </a:ln>
                          <a:effectLst/>
                          <a:latin typeface="Calibri" pitchFamily="34" charset="0"/>
                        </a:rPr>
                        <a:t>-3</a:t>
                      </a:r>
                      <a:r>
                        <a:rPr kumimoji="0" lang="en-US" sz="1800" u="none" strike="noStrike" cap="none" normalizeH="0" baseline="30000" dirty="0" smtClean="0">
                          <a:ln>
                            <a:noFill/>
                          </a:ln>
                          <a:effectLst/>
                          <a:latin typeface="Calibri" pitchFamily="34" charset="0"/>
                        </a:rPr>
                        <a:t>rd</a:t>
                      </a:r>
                      <a:r>
                        <a:rPr kumimoji="0" lang="en-US" sz="1800" u="none" strike="noStrike" cap="none" normalizeH="0" baseline="0" dirty="0" smtClean="0">
                          <a:ln>
                            <a:noFill/>
                          </a:ln>
                          <a:effectLst/>
                          <a:latin typeface="Calibri" pitchFamily="34" charset="0"/>
                        </a:rPr>
                        <a:t> day of life in term infants</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At any time</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549807">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Level of S. Bilirubin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Usually lower</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Usually higher</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4717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Type of Bilirubin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0" i="0" u="none" strike="noStrike" cap="none" normalizeH="0" baseline="0" dirty="0" err="1" smtClean="0">
                          <a:ln>
                            <a:noFill/>
                          </a:ln>
                          <a:solidFill>
                            <a:schemeClr val="tx1"/>
                          </a:solidFill>
                          <a:effectLst/>
                          <a:latin typeface="Calibri" pitchFamily="34" charset="0"/>
                          <a:cs typeface="Arial" charset="0"/>
                        </a:rPr>
                        <a:t>Unconjugated</a:t>
                      </a:r>
                      <a:r>
                        <a:rPr kumimoji="0" lang="en-US" sz="1800" b="0" i="0" u="none" strike="noStrike" cap="none" normalizeH="0" baseline="0" dirty="0" smtClean="0">
                          <a:ln>
                            <a:noFill/>
                          </a:ln>
                          <a:solidFill>
                            <a:schemeClr val="tx1"/>
                          </a:solidFill>
                          <a:effectLst/>
                          <a:latin typeface="Calibri" pitchFamily="34" charset="0"/>
                          <a:cs typeface="Arial" charset="0"/>
                        </a:rPr>
                        <a:t> </a:t>
                      </a: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Any</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782564">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Rate of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Slow increase</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(usually &lt;85</a:t>
                      </a:r>
                      <a:r>
                        <a:rPr kumimoji="0" lang="en-US" sz="1600" i="1" u="none" strike="noStrike" cap="none" normalizeH="0" baseline="0" dirty="0" smtClean="0">
                          <a:ln>
                            <a:noFill/>
                          </a:ln>
                          <a:effectLst/>
                          <a:latin typeface="Calibri" pitchFamily="34" charset="0"/>
                          <a:sym typeface="Symbol"/>
                        </a:rPr>
                        <a:t>mol</a:t>
                      </a:r>
                      <a:r>
                        <a:rPr kumimoji="0" lang="en-US" sz="1600" i="1" u="none" strike="noStrike" cap="none" normalizeH="0" baseline="0" dirty="0" smtClean="0">
                          <a:ln>
                            <a:noFill/>
                          </a:ln>
                          <a:effectLst/>
                          <a:latin typeface="Calibri" pitchFamily="34" charset="0"/>
                        </a:rPr>
                        <a:t>/L/24h)</a:t>
                      </a:r>
                      <a:endParaRPr kumimoji="0" lang="en-US" sz="1600" b="0" i="1"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May be faster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(usually &gt;85</a:t>
                      </a:r>
                      <a:r>
                        <a:rPr kumimoji="0" lang="en-US" sz="1600" i="1" u="none" strike="noStrike" cap="none" normalizeH="0" baseline="0" dirty="0" smtClean="0">
                          <a:ln>
                            <a:noFill/>
                          </a:ln>
                          <a:effectLst/>
                          <a:latin typeface="Calibri" pitchFamily="34" charset="0"/>
                          <a:sym typeface="Symbol"/>
                        </a:rPr>
                        <a:t>mol</a:t>
                      </a:r>
                      <a:r>
                        <a:rPr kumimoji="0" lang="en-US" sz="1600" i="1" u="none" strike="noStrike" cap="none" normalizeH="0" baseline="0" dirty="0" smtClean="0">
                          <a:ln>
                            <a:noFill/>
                          </a:ln>
                          <a:effectLst/>
                          <a:latin typeface="Calibri" pitchFamily="34" charset="0"/>
                        </a:rPr>
                        <a:t>/L/24h)</a:t>
                      </a:r>
                      <a:endParaRPr kumimoji="0" lang="en-US" sz="1600" b="0" i="1"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1165520">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Duration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Shorter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(usually 7-10 days in the term and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600" i="1" u="none" strike="noStrike" cap="none" normalizeH="0" baseline="0" dirty="0" smtClean="0">
                          <a:ln>
                            <a:noFill/>
                          </a:ln>
                          <a:effectLst/>
                          <a:latin typeface="Calibri" pitchFamily="34" charset="0"/>
                        </a:rPr>
                        <a:t>14days in Preterm)</a:t>
                      </a:r>
                      <a:endParaRPr kumimoji="0" lang="en-US" sz="1600" b="0" i="1"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May be longer</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808233">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Physical Exam and Lab. investigations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Normal, healthy infant</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Abnormal </a:t>
                      </a:r>
                      <a:endParaRPr kumimoji="0" lang="en-US" sz="1800" b="0"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Breast </a:t>
            </a:r>
            <a:r>
              <a:rPr lang="en-US" dirty="0" smtClean="0">
                <a:solidFill>
                  <a:srgbClr val="FF0000"/>
                </a:solidFill>
              </a:rPr>
              <a:t>MILK</a:t>
            </a:r>
            <a:r>
              <a:rPr lang="en-US" dirty="0" smtClean="0"/>
              <a:t> Jaundice</a:t>
            </a:r>
            <a:endParaRPr lang="en-US" dirty="0"/>
          </a:p>
        </p:txBody>
      </p:sp>
      <p:sp>
        <p:nvSpPr>
          <p:cNvPr id="80898" name="Rectangle 2"/>
          <p:cNvSpPr>
            <a:spLocks noGrp="1" noChangeArrowheads="1"/>
          </p:cNvSpPr>
          <p:nvPr>
            <p:ph idx="1"/>
          </p:nvPr>
        </p:nvSpPr>
        <p:spPr/>
        <p:txBody>
          <a:bodyPr>
            <a:normAutofit fontScale="85000" lnSpcReduction="20000"/>
          </a:bodyPr>
          <a:lstStyle/>
          <a:p>
            <a:r>
              <a:rPr lang="en-US" dirty="0" smtClean="0"/>
              <a:t>Conjugated </a:t>
            </a:r>
            <a:r>
              <a:rPr lang="en-US" dirty="0" err="1" smtClean="0"/>
              <a:t>hyperbilirubineamia</a:t>
            </a:r>
            <a:r>
              <a:rPr lang="en-US" dirty="0" smtClean="0"/>
              <a:t>  </a:t>
            </a:r>
            <a:r>
              <a:rPr lang="en-US" dirty="0" err="1" smtClean="0"/>
              <a:t>beyound</a:t>
            </a:r>
            <a:r>
              <a:rPr lang="en-US" dirty="0" smtClean="0"/>
              <a:t>  2</a:t>
            </a:r>
            <a:r>
              <a:rPr lang="en-US" baseline="30000" dirty="0" smtClean="0"/>
              <a:t>nd</a:t>
            </a:r>
            <a:r>
              <a:rPr lang="en-US" dirty="0" smtClean="0"/>
              <a:t> week of life </a:t>
            </a:r>
          </a:p>
          <a:p>
            <a:pPr lvl="1"/>
            <a:r>
              <a:rPr lang="en-US" dirty="0" smtClean="0"/>
              <a:t>Disappears within 2 days if breast feeding is discontinued</a:t>
            </a:r>
          </a:p>
          <a:p>
            <a:pPr lvl="1"/>
            <a:r>
              <a:rPr lang="en-US" dirty="0" smtClean="0"/>
              <a:t>May take up to 3 months to resolve completely</a:t>
            </a:r>
          </a:p>
          <a:p>
            <a:pPr lvl="1"/>
            <a:r>
              <a:rPr lang="en-US" dirty="0" smtClean="0"/>
              <a:t>Due to (?) Postulated substance in human milk that inhibits enzymatic activity of </a:t>
            </a:r>
            <a:r>
              <a:rPr lang="en-US" dirty="0" err="1" smtClean="0"/>
              <a:t>glucoronyl</a:t>
            </a:r>
            <a:r>
              <a:rPr lang="en-US" dirty="0" smtClean="0"/>
              <a:t> </a:t>
            </a:r>
            <a:r>
              <a:rPr lang="en-US" dirty="0" err="1" smtClean="0"/>
              <a:t>transferase</a:t>
            </a:r>
            <a:endParaRPr lang="en-US" dirty="0" smtClean="0"/>
          </a:p>
          <a:p>
            <a:r>
              <a:rPr lang="en-US" dirty="0" smtClean="0"/>
              <a:t>Other pathologies need to be excluded </a:t>
            </a:r>
          </a:p>
          <a:p>
            <a:r>
              <a:rPr lang="en-US" dirty="0" smtClean="0"/>
              <a:t>Treatment: </a:t>
            </a:r>
          </a:p>
          <a:p>
            <a:pPr lvl="1"/>
            <a:r>
              <a:rPr lang="en-US" dirty="0" smtClean="0"/>
              <a:t>Temporary stoppage of breast feeding </a:t>
            </a:r>
            <a:r>
              <a:rPr lang="en-US" dirty="0" smtClean="0">
                <a:solidFill>
                  <a:srgbClr val="FF0000"/>
                </a:solidFill>
              </a:rPr>
              <a:t>(not recommended)</a:t>
            </a:r>
          </a:p>
          <a:p>
            <a:pPr lvl="1"/>
            <a:r>
              <a:rPr lang="en-US" dirty="0" smtClean="0"/>
              <a:t>Reassurance and follow up</a:t>
            </a:r>
          </a:p>
        </p:txBody>
      </p:sp>
      <p:sp>
        <p:nvSpPr>
          <p:cNvPr id="8089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a:t>
            </a:r>
            <a:r>
              <a:rPr lang="en-US" dirty="0" smtClean="0">
                <a:solidFill>
                  <a:srgbClr val="FF0000"/>
                </a:solidFill>
              </a:rPr>
              <a:t>FEEDING</a:t>
            </a:r>
            <a:r>
              <a:rPr lang="en-US" dirty="0" smtClean="0"/>
              <a:t> Jaundice</a:t>
            </a:r>
            <a:endParaRPr lang="en-US" dirty="0"/>
          </a:p>
        </p:txBody>
      </p:sp>
      <p:sp>
        <p:nvSpPr>
          <p:cNvPr id="3" name="Content Placeholder 2"/>
          <p:cNvSpPr>
            <a:spLocks noGrp="1"/>
          </p:cNvSpPr>
          <p:nvPr>
            <p:ph idx="1"/>
          </p:nvPr>
        </p:nvSpPr>
        <p:spPr/>
        <p:txBody>
          <a:bodyPr>
            <a:normAutofit/>
          </a:bodyPr>
          <a:lstStyle/>
          <a:p>
            <a:r>
              <a:rPr lang="en-US" dirty="0" smtClean="0"/>
              <a:t>May be related to decreased amount of milk consumed by the infant </a:t>
            </a:r>
            <a:r>
              <a:rPr lang="en-US" sz="2800" dirty="0" smtClean="0">
                <a:solidFill>
                  <a:srgbClr val="FF0000"/>
                </a:solidFill>
              </a:rPr>
              <a:t>(breastfeeding failure )</a:t>
            </a:r>
          </a:p>
          <a:p>
            <a:r>
              <a:rPr lang="en-US" dirty="0" smtClean="0"/>
              <a:t>More effective nursing may prevent early “starvation” in breastfed newborns and  reduce the incidence of this type of jaundice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Hemolytic disease of the newborn</a:t>
            </a:r>
            <a:endParaRPr lang="en-US" dirty="0"/>
          </a:p>
        </p:txBody>
      </p:sp>
      <p:sp>
        <p:nvSpPr>
          <p:cNvPr id="81922" name="Rectangle 2"/>
          <p:cNvSpPr>
            <a:spLocks noGrp="1" noChangeArrowheads="1"/>
          </p:cNvSpPr>
          <p:nvPr>
            <p:ph idx="1"/>
          </p:nvPr>
        </p:nvSpPr>
        <p:spPr/>
        <p:txBody>
          <a:bodyPr>
            <a:normAutofit/>
          </a:bodyPr>
          <a:lstStyle/>
          <a:p>
            <a:r>
              <a:rPr lang="en-US" dirty="0" smtClean="0"/>
              <a:t>Is the </a:t>
            </a:r>
            <a:r>
              <a:rPr lang="en-US" dirty="0" err="1" smtClean="0"/>
              <a:t>hemolysis</a:t>
            </a:r>
            <a:r>
              <a:rPr lang="en-US" dirty="0" smtClean="0"/>
              <a:t> resulting from </a:t>
            </a:r>
            <a:r>
              <a:rPr lang="en-US" dirty="0" err="1" smtClean="0"/>
              <a:t>Rh</a:t>
            </a:r>
            <a:r>
              <a:rPr lang="en-US" dirty="0" smtClean="0"/>
              <a:t> or ABO incompatibility between the mother and the infant</a:t>
            </a:r>
          </a:p>
        </p:txBody>
      </p:sp>
      <p:sp>
        <p:nvSpPr>
          <p:cNvPr id="81923"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Hemolytic disease of the newborn</a:t>
            </a:r>
            <a:endParaRPr lang="en-US" dirty="0"/>
          </a:p>
        </p:txBody>
      </p:sp>
      <p:sp>
        <p:nvSpPr>
          <p:cNvPr id="3" name="Content Placeholder 2"/>
          <p:cNvSpPr>
            <a:spLocks noGrp="1"/>
          </p:cNvSpPr>
          <p:nvPr>
            <p:ph idx="1"/>
          </p:nvPr>
        </p:nvSpPr>
        <p:spPr/>
        <p:txBody>
          <a:bodyPr>
            <a:normAutofit fontScale="92500"/>
          </a:bodyPr>
          <a:lstStyle/>
          <a:p>
            <a:r>
              <a:rPr lang="en-US" dirty="0" err="1" smtClean="0"/>
              <a:t>Rh</a:t>
            </a:r>
            <a:r>
              <a:rPr lang="en-US" dirty="0" smtClean="0"/>
              <a:t> </a:t>
            </a:r>
            <a:r>
              <a:rPr lang="en-US" dirty="0" err="1" smtClean="0"/>
              <a:t>isoimmunization</a:t>
            </a:r>
            <a:r>
              <a:rPr lang="en-US" dirty="0" smtClean="0"/>
              <a:t> </a:t>
            </a:r>
          </a:p>
          <a:p>
            <a:pPr lvl="1"/>
            <a:r>
              <a:rPr lang="en-US" dirty="0" smtClean="0"/>
              <a:t>Mother is </a:t>
            </a:r>
            <a:r>
              <a:rPr lang="en-US" dirty="0" err="1" smtClean="0"/>
              <a:t>Rh–ve</a:t>
            </a:r>
            <a:r>
              <a:rPr lang="en-US" dirty="0" smtClean="0"/>
              <a:t> and the fetus is </a:t>
            </a:r>
            <a:r>
              <a:rPr lang="en-US" dirty="0" err="1" smtClean="0"/>
              <a:t>Rh+ve</a:t>
            </a:r>
            <a:endParaRPr lang="en-US" dirty="0" smtClean="0"/>
          </a:p>
          <a:p>
            <a:pPr lvl="1"/>
            <a:r>
              <a:rPr lang="en-US" dirty="0" smtClean="0"/>
              <a:t>First pregnancy usually goes with no fetal problems</a:t>
            </a:r>
          </a:p>
          <a:p>
            <a:pPr lvl="1"/>
            <a:r>
              <a:rPr lang="en-US" dirty="0" smtClean="0"/>
              <a:t>Mother is sensitized by fetal </a:t>
            </a:r>
            <a:r>
              <a:rPr lang="en-US" dirty="0" err="1" smtClean="0"/>
              <a:t>Rh+ve</a:t>
            </a:r>
            <a:r>
              <a:rPr lang="en-US" dirty="0" smtClean="0"/>
              <a:t> RBCs</a:t>
            </a:r>
          </a:p>
          <a:p>
            <a:pPr lvl="1"/>
            <a:r>
              <a:rPr lang="en-US" dirty="0" smtClean="0"/>
              <a:t>Antibodies to </a:t>
            </a:r>
            <a:r>
              <a:rPr lang="en-US" dirty="0" err="1" smtClean="0"/>
              <a:t>Rh+ve</a:t>
            </a:r>
            <a:r>
              <a:rPr lang="en-US" dirty="0" smtClean="0"/>
              <a:t> RBCs is formed and it is transmitted to the fetus during second pregnancy</a:t>
            </a:r>
          </a:p>
          <a:p>
            <a:pPr lvl="1"/>
            <a:r>
              <a:rPr lang="en-US" dirty="0" smtClean="0"/>
              <a:t>~ 1/100 pregnancies and not in every </a:t>
            </a:r>
            <a:r>
              <a:rPr lang="en-US" dirty="0" err="1" smtClean="0"/>
              <a:t>Rh-ve</a:t>
            </a:r>
            <a:r>
              <a:rPr lang="en-US" dirty="0" smtClean="0"/>
              <a:t> mother</a:t>
            </a:r>
          </a:p>
          <a:p>
            <a:pPr lvl="1"/>
            <a:r>
              <a:rPr lang="en-US" dirty="0" smtClean="0"/>
              <a:t>May be prevented by </a:t>
            </a:r>
            <a:r>
              <a:rPr lang="en-US" dirty="0" err="1" smtClean="0"/>
              <a:t>AntiD</a:t>
            </a:r>
            <a:r>
              <a:rPr lang="en-US" dirty="0" smtClean="0"/>
              <a:t> </a:t>
            </a:r>
            <a:r>
              <a:rPr lang="en-US" dirty="0" err="1" smtClean="0"/>
              <a:t>administred</a:t>
            </a:r>
            <a:r>
              <a:rPr lang="en-US" dirty="0" smtClean="0"/>
              <a:t> to the mother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Hemolytic disease of the newborn</a:t>
            </a:r>
            <a:endParaRPr lang="en-US" dirty="0"/>
          </a:p>
        </p:txBody>
      </p:sp>
      <p:sp>
        <p:nvSpPr>
          <p:cNvPr id="3" name="Content Placeholder 2"/>
          <p:cNvSpPr>
            <a:spLocks noGrp="1"/>
          </p:cNvSpPr>
          <p:nvPr>
            <p:ph idx="1"/>
          </p:nvPr>
        </p:nvSpPr>
        <p:spPr/>
        <p:txBody>
          <a:bodyPr/>
          <a:lstStyle/>
          <a:p>
            <a:endParaRPr lang="en-US"/>
          </a:p>
        </p:txBody>
      </p:sp>
      <p:pic>
        <p:nvPicPr>
          <p:cNvPr id="9218" name="Picture 2" descr="C:\Users\Khalid\Desktop\NNJ\NNJ3.png"/>
          <p:cNvPicPr>
            <a:picLocks noChangeAspect="1" noChangeArrowheads="1"/>
          </p:cNvPicPr>
          <p:nvPr/>
        </p:nvPicPr>
        <p:blipFill>
          <a:blip r:embed="rId2" cstate="print"/>
          <a:srcRect t="31185" b="4000"/>
          <a:stretch>
            <a:fillRect/>
          </a:stretch>
        </p:blipFill>
        <p:spPr bwMode="auto">
          <a:xfrm>
            <a:off x="-76200" y="2057400"/>
            <a:ext cx="9217152" cy="4480560"/>
          </a:xfrm>
          <a:prstGeom prst="rect">
            <a:avLst/>
          </a:prstGeom>
          <a:noFill/>
        </p:spPr>
      </p:pic>
      <p:pic>
        <p:nvPicPr>
          <p:cNvPr id="6" name="Picture 2" descr="C:\Users\Khalid\Desktop\NNJ\NNJ3.png"/>
          <p:cNvPicPr>
            <a:picLocks noChangeAspect="1" noChangeArrowheads="1"/>
          </p:cNvPicPr>
          <p:nvPr/>
        </p:nvPicPr>
        <p:blipFill>
          <a:blip r:embed="rId2" cstate="print"/>
          <a:srcRect t="51185" r="75833" b="-25631"/>
          <a:stretch>
            <a:fillRect/>
          </a:stretch>
        </p:blipFill>
        <p:spPr bwMode="auto">
          <a:xfrm>
            <a:off x="0" y="2057400"/>
            <a:ext cx="1981200" cy="5105400"/>
          </a:xfrm>
          <a:prstGeom prst="rect">
            <a:avLst/>
          </a:prstGeom>
          <a:noFill/>
        </p:spPr>
      </p:pic>
      <p:sp>
        <p:nvSpPr>
          <p:cNvPr id="7" name="Rectangle 6"/>
          <p:cNvSpPr/>
          <p:nvPr/>
        </p:nvSpPr>
        <p:spPr>
          <a:xfrm>
            <a:off x="0" y="5257800"/>
            <a:ext cx="24384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Hemolytic disease of the newborn</a:t>
            </a:r>
            <a:endParaRPr lang="en-US" dirty="0"/>
          </a:p>
        </p:txBody>
      </p:sp>
      <p:sp>
        <p:nvSpPr>
          <p:cNvPr id="83970" name="Rectangle 2"/>
          <p:cNvSpPr>
            <a:spLocks noGrp="1" noChangeArrowheads="1"/>
          </p:cNvSpPr>
          <p:nvPr>
            <p:ph idx="1"/>
          </p:nvPr>
        </p:nvSpPr>
        <p:spPr/>
        <p:txBody>
          <a:bodyPr>
            <a:normAutofit/>
          </a:bodyPr>
          <a:lstStyle/>
          <a:p>
            <a:r>
              <a:rPr lang="en-US" dirty="0" smtClean="0"/>
              <a:t>ABO incompatibility (</a:t>
            </a:r>
            <a:r>
              <a:rPr lang="en-US" dirty="0" smtClean="0">
                <a:solidFill>
                  <a:srgbClr val="FF0000"/>
                </a:solidFill>
              </a:rPr>
              <a:t>milder</a:t>
            </a:r>
            <a:r>
              <a:rPr lang="en-US" dirty="0" smtClean="0"/>
              <a:t> disease)</a:t>
            </a:r>
          </a:p>
          <a:p>
            <a:pPr lvl="1"/>
            <a:r>
              <a:rPr lang="en-US" dirty="0" smtClean="0"/>
              <a:t>The anti-A or Anti-B </a:t>
            </a:r>
            <a:r>
              <a:rPr lang="en-US" dirty="0" err="1" smtClean="0"/>
              <a:t>hemolysins</a:t>
            </a:r>
            <a:r>
              <a:rPr lang="en-US" dirty="0" smtClean="0"/>
              <a:t> (antibodies) present in a mother with blood group O is transferred to the fetus of A or B blood group</a:t>
            </a:r>
          </a:p>
          <a:p>
            <a:pPr lvl="1"/>
            <a:r>
              <a:rPr lang="en-US" dirty="0" smtClean="0"/>
              <a:t>This results in </a:t>
            </a:r>
            <a:r>
              <a:rPr lang="en-US" dirty="0" err="1" smtClean="0"/>
              <a:t>hemolysis</a:t>
            </a:r>
            <a:r>
              <a:rPr lang="en-US" dirty="0" smtClean="0"/>
              <a:t> (most transferred antibodies can be neutralized by the baby)</a:t>
            </a:r>
          </a:p>
          <a:p>
            <a:pPr lvl="1"/>
            <a:r>
              <a:rPr lang="en-US" dirty="0" smtClean="0"/>
              <a:t>1 in every 200 births </a:t>
            </a:r>
          </a:p>
          <a:p>
            <a:pPr lvl="1"/>
            <a:r>
              <a:rPr lang="en-US" dirty="0" smtClean="0"/>
              <a:t>The first baby can be affected</a:t>
            </a:r>
          </a:p>
        </p:txBody>
      </p:sp>
      <p:sp>
        <p:nvSpPr>
          <p:cNvPr id="83971"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5" descr="5"/>
          <p:cNvPicPr>
            <a:picLocks noGrp="1" noChangeAspect="1" noChangeArrowheads="1"/>
          </p:cNvPicPr>
          <p:nvPr>
            <p:ph sz="half" idx="4294967295"/>
          </p:nvPr>
        </p:nvPicPr>
        <p:blipFill>
          <a:blip r:embed="rId3" cstate="print"/>
          <a:srcRect l="4163" t="1111" r="14118"/>
          <a:stretch>
            <a:fillRect/>
          </a:stretch>
        </p:blipFill>
        <p:spPr>
          <a:xfrm>
            <a:off x="6858000" y="2114550"/>
            <a:ext cx="2057400" cy="3941763"/>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p:nvPr>
        </p:nvSpPr>
        <p:spPr/>
        <p:txBody>
          <a:bodyPr/>
          <a:lstStyle/>
          <a:p>
            <a:r>
              <a:rPr lang="en-US" smtClean="0"/>
              <a:t>Hemolytic disease of the newborn</a:t>
            </a:r>
            <a:endParaRPr lang="en-US" dirty="0"/>
          </a:p>
        </p:txBody>
      </p:sp>
      <p:sp>
        <p:nvSpPr>
          <p:cNvPr id="84994" name="Rectangle 2"/>
          <p:cNvSpPr>
            <a:spLocks noGrp="1" noChangeArrowheads="1"/>
          </p:cNvSpPr>
          <p:nvPr>
            <p:ph idx="1"/>
          </p:nvPr>
        </p:nvSpPr>
        <p:spPr/>
        <p:txBody>
          <a:bodyPr>
            <a:normAutofit fontScale="92500" lnSpcReduction="20000"/>
          </a:bodyPr>
          <a:lstStyle/>
          <a:p>
            <a:r>
              <a:rPr lang="en-US" dirty="0" smtClean="0"/>
              <a:t>Severe </a:t>
            </a:r>
            <a:r>
              <a:rPr lang="en-US" dirty="0" err="1" smtClean="0"/>
              <a:t>hemolysis</a:t>
            </a:r>
            <a:r>
              <a:rPr lang="en-US" dirty="0" smtClean="0"/>
              <a:t> manifestations </a:t>
            </a:r>
          </a:p>
          <a:p>
            <a:pPr lvl="1"/>
            <a:r>
              <a:rPr lang="en-US" dirty="0" err="1" smtClean="0"/>
              <a:t>Hydrops</a:t>
            </a:r>
            <a:r>
              <a:rPr lang="en-US" dirty="0" smtClean="0"/>
              <a:t> </a:t>
            </a:r>
            <a:r>
              <a:rPr lang="en-US" dirty="0" err="1" smtClean="0"/>
              <a:t>fetalis</a:t>
            </a:r>
            <a:endParaRPr lang="en-US" dirty="0" smtClean="0"/>
          </a:p>
          <a:p>
            <a:pPr lvl="2"/>
            <a:r>
              <a:rPr lang="en-US" dirty="0" smtClean="0"/>
              <a:t>The most severe form</a:t>
            </a:r>
          </a:p>
          <a:p>
            <a:pPr lvl="2"/>
            <a:r>
              <a:rPr lang="en-US" dirty="0" smtClean="0"/>
              <a:t>Often still birth with severe anemia and                           massive edema and </a:t>
            </a:r>
            <a:r>
              <a:rPr lang="en-US" dirty="0" err="1" smtClean="0"/>
              <a:t>ascitis</a:t>
            </a:r>
            <a:r>
              <a:rPr lang="en-US" dirty="0" smtClean="0"/>
              <a:t>  </a:t>
            </a:r>
          </a:p>
          <a:p>
            <a:pPr lvl="1"/>
            <a:r>
              <a:rPr lang="en-US" dirty="0" err="1" smtClean="0"/>
              <a:t>Icterus</a:t>
            </a:r>
            <a:r>
              <a:rPr lang="en-US" dirty="0" smtClean="0"/>
              <a:t> gravis </a:t>
            </a:r>
            <a:r>
              <a:rPr lang="en-US" dirty="0" err="1" smtClean="0"/>
              <a:t>neonatorum</a:t>
            </a:r>
            <a:endParaRPr lang="en-US" dirty="0" smtClean="0"/>
          </a:p>
          <a:p>
            <a:pPr lvl="2"/>
            <a:r>
              <a:rPr lang="en-US" dirty="0" smtClean="0"/>
              <a:t>Jaundice in the first 24hr, not at birth</a:t>
            </a:r>
          </a:p>
          <a:p>
            <a:pPr lvl="2"/>
            <a:r>
              <a:rPr lang="en-US" dirty="0" smtClean="0"/>
              <a:t>Variable degree of hemolytic anemia</a:t>
            </a:r>
          </a:p>
          <a:p>
            <a:pPr lvl="2"/>
            <a:r>
              <a:rPr lang="en-US" dirty="0" err="1" smtClean="0"/>
              <a:t>Hepatosplenomegaly</a:t>
            </a:r>
            <a:r>
              <a:rPr lang="en-US" dirty="0" smtClean="0"/>
              <a:t> </a:t>
            </a:r>
          </a:p>
          <a:p>
            <a:pPr lvl="1"/>
            <a:r>
              <a:rPr lang="en-US" dirty="0" smtClean="0"/>
              <a:t>Gradual onset of anemia and slight                     jaundice in the first few days or weeks</a:t>
            </a:r>
          </a:p>
        </p:txBody>
      </p:sp>
      <p:sp>
        <p:nvSpPr>
          <p:cNvPr id="84995"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Hemolytic disease of the newborn</a:t>
            </a:r>
            <a:endParaRPr lang="en-US" dirty="0"/>
          </a:p>
        </p:txBody>
      </p:sp>
      <p:sp>
        <p:nvSpPr>
          <p:cNvPr id="86018" name="Rectangle 2"/>
          <p:cNvSpPr>
            <a:spLocks noGrp="1" noChangeArrowheads="1"/>
          </p:cNvSpPr>
          <p:nvPr>
            <p:ph idx="1"/>
          </p:nvPr>
        </p:nvSpPr>
        <p:spPr/>
        <p:txBody>
          <a:bodyPr>
            <a:normAutofit fontScale="92500" lnSpcReduction="20000"/>
          </a:bodyPr>
          <a:lstStyle/>
          <a:p>
            <a:r>
              <a:rPr lang="en-US" dirty="0" smtClean="0"/>
              <a:t>Prevention</a:t>
            </a:r>
          </a:p>
          <a:p>
            <a:pPr lvl="1"/>
            <a:r>
              <a:rPr lang="en-US" dirty="0" smtClean="0"/>
              <a:t>Anti-D within 72 hrs after delivery of </a:t>
            </a:r>
            <a:r>
              <a:rPr lang="en-US" dirty="0" err="1" smtClean="0"/>
              <a:t>Rh+ve</a:t>
            </a:r>
            <a:r>
              <a:rPr lang="en-US" dirty="0" smtClean="0"/>
              <a:t> child or abortion.</a:t>
            </a:r>
          </a:p>
          <a:p>
            <a:r>
              <a:rPr lang="en-US" dirty="0" smtClean="0"/>
              <a:t>Management:</a:t>
            </a:r>
          </a:p>
          <a:p>
            <a:pPr lvl="1"/>
            <a:r>
              <a:rPr lang="en-US" dirty="0" smtClean="0"/>
              <a:t>Life support </a:t>
            </a:r>
          </a:p>
          <a:p>
            <a:pPr lvl="1"/>
            <a:r>
              <a:rPr lang="en-US" dirty="0" smtClean="0"/>
              <a:t>Establish diagnosis</a:t>
            </a:r>
          </a:p>
          <a:p>
            <a:pPr lvl="1"/>
            <a:r>
              <a:rPr lang="en-US" dirty="0" smtClean="0"/>
              <a:t>Early phototherapy</a:t>
            </a:r>
          </a:p>
          <a:p>
            <a:pPr lvl="1"/>
            <a:r>
              <a:rPr lang="en-US" dirty="0" smtClean="0"/>
              <a:t>Transfusion to restore normal hemoglobin level</a:t>
            </a:r>
          </a:p>
          <a:p>
            <a:pPr lvl="1"/>
            <a:r>
              <a:rPr lang="en-US" dirty="0" smtClean="0"/>
              <a:t>Prevent dangerous rise of bilirubin hoping to prevent neurotoxicity (Exchange transfusion if needed)</a:t>
            </a:r>
          </a:p>
          <a:p>
            <a:pPr lvl="1"/>
            <a:endParaRPr lang="en-US" dirty="0" smtClean="0"/>
          </a:p>
        </p:txBody>
      </p:sp>
      <p:sp>
        <p:nvSpPr>
          <p:cNvPr id="86019"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Exchange transfusion</a:t>
            </a:r>
            <a:endParaRPr lang="en-US" dirty="0"/>
          </a:p>
        </p:txBody>
      </p:sp>
      <p:sp>
        <p:nvSpPr>
          <p:cNvPr id="89090" name="Rectangle 2"/>
          <p:cNvSpPr>
            <a:spLocks noGrp="1" noChangeArrowheads="1"/>
          </p:cNvSpPr>
          <p:nvPr>
            <p:ph idx="1"/>
          </p:nvPr>
        </p:nvSpPr>
        <p:spPr/>
        <p:txBody>
          <a:bodyPr>
            <a:normAutofit fontScale="92500" lnSpcReduction="10000"/>
          </a:bodyPr>
          <a:lstStyle/>
          <a:p>
            <a:r>
              <a:rPr lang="en-US" dirty="0" smtClean="0"/>
              <a:t>Indicated in</a:t>
            </a:r>
          </a:p>
          <a:p>
            <a:pPr lvl="1"/>
            <a:r>
              <a:rPr lang="en-US" dirty="0" err="1" smtClean="0"/>
              <a:t>Kernictrus</a:t>
            </a:r>
            <a:r>
              <a:rPr lang="en-US" dirty="0" smtClean="0"/>
              <a:t> </a:t>
            </a:r>
          </a:p>
          <a:p>
            <a:pPr lvl="1"/>
            <a:r>
              <a:rPr lang="en-US" dirty="0" smtClean="0"/>
              <a:t>Cord bilirubin &gt;85</a:t>
            </a:r>
            <a:r>
              <a:rPr lang="en-US" dirty="0" smtClean="0">
                <a:sym typeface="Symbol"/>
              </a:rPr>
              <a:t>mol/L</a:t>
            </a:r>
            <a:r>
              <a:rPr lang="en-US" dirty="0" smtClean="0"/>
              <a:t> </a:t>
            </a:r>
            <a:r>
              <a:rPr lang="en-US" b="1" i="1" dirty="0" smtClean="0"/>
              <a:t>or</a:t>
            </a:r>
          </a:p>
          <a:p>
            <a:pPr lvl="1"/>
            <a:r>
              <a:rPr lang="en-US" dirty="0" smtClean="0"/>
              <a:t>Cord hemoglobin &lt;100 g/L</a:t>
            </a:r>
          </a:p>
          <a:p>
            <a:pPr lvl="1"/>
            <a:r>
              <a:rPr lang="en-US" dirty="0" smtClean="0"/>
              <a:t>Rate of bilirubin rise &gt; 8.5 </a:t>
            </a:r>
            <a:r>
              <a:rPr lang="en-US" dirty="0" smtClean="0">
                <a:sym typeface="Symbol"/>
              </a:rPr>
              <a:t>mol</a:t>
            </a:r>
            <a:r>
              <a:rPr lang="en-US" dirty="0" smtClean="0"/>
              <a:t>/L/hour</a:t>
            </a:r>
          </a:p>
          <a:p>
            <a:pPr lvl="1"/>
            <a:r>
              <a:rPr lang="en-US" dirty="0" smtClean="0"/>
              <a:t>Unconjugated bilirubin level &gt; 340 </a:t>
            </a:r>
            <a:r>
              <a:rPr lang="en-US" dirty="0" smtClean="0">
                <a:sym typeface="Symbol"/>
              </a:rPr>
              <a:t>mol</a:t>
            </a:r>
            <a:r>
              <a:rPr lang="en-US" dirty="0" smtClean="0"/>
              <a:t>/L at any age (at a lower level in presence of risk factor as prematurity, sepsis)</a:t>
            </a:r>
          </a:p>
          <a:p>
            <a:r>
              <a:rPr lang="en-US" dirty="0" smtClean="0"/>
              <a:t>Double volume exchange transfusion</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Bilirubin Metabolism</a:t>
            </a:r>
            <a:endParaRPr lang="en-US" dirty="0"/>
          </a:p>
        </p:txBody>
      </p:sp>
      <p:sp>
        <p:nvSpPr>
          <p:cNvPr id="66562" name="Rectangle 2"/>
          <p:cNvSpPr>
            <a:spLocks noGrp="1" noChangeArrowheads="1"/>
          </p:cNvSpPr>
          <p:nvPr>
            <p:ph idx="1"/>
          </p:nvPr>
        </p:nvSpPr>
        <p:spPr/>
        <p:txBody>
          <a:bodyPr/>
          <a:lstStyle/>
          <a:p>
            <a:r>
              <a:rPr lang="en-US" dirty="0" smtClean="0"/>
              <a:t>Synthesis </a:t>
            </a:r>
          </a:p>
          <a:p>
            <a:pPr lvl="1"/>
            <a:r>
              <a:rPr lang="en-US" dirty="0" smtClean="0"/>
              <a:t>From the breakdown of  the </a:t>
            </a:r>
            <a:r>
              <a:rPr lang="en-US" dirty="0" err="1" smtClean="0"/>
              <a:t>heme</a:t>
            </a:r>
            <a:r>
              <a:rPr lang="en-US" dirty="0" smtClean="0"/>
              <a:t> molecule:</a:t>
            </a:r>
          </a:p>
          <a:p>
            <a:pPr lvl="2"/>
            <a:r>
              <a:rPr lang="en-US" dirty="0" smtClean="0"/>
              <a:t>The hemoglobin (80% )</a:t>
            </a:r>
          </a:p>
          <a:p>
            <a:pPr lvl="2"/>
            <a:r>
              <a:rPr lang="en-US" dirty="0" err="1" smtClean="0"/>
              <a:t>Nonerytheroid</a:t>
            </a:r>
            <a:r>
              <a:rPr lang="en-US" dirty="0" smtClean="0"/>
              <a:t> </a:t>
            </a:r>
            <a:r>
              <a:rPr lang="en-US" dirty="0" err="1" smtClean="0"/>
              <a:t>heme</a:t>
            </a:r>
            <a:r>
              <a:rPr lang="en-US" dirty="0" smtClean="0"/>
              <a:t> (</a:t>
            </a:r>
            <a:r>
              <a:rPr lang="en-US" dirty="0" err="1" smtClean="0"/>
              <a:t>cytochrome</a:t>
            </a:r>
            <a:r>
              <a:rPr lang="en-US" dirty="0" smtClean="0"/>
              <a:t>, </a:t>
            </a:r>
            <a:r>
              <a:rPr lang="en-US" dirty="0" err="1" smtClean="0"/>
              <a:t>myoglobin</a:t>
            </a:r>
            <a:r>
              <a:rPr lang="en-US" dirty="0" smtClean="0"/>
              <a:t>..) (20%)</a:t>
            </a:r>
          </a:p>
          <a:p>
            <a:pPr lvl="1"/>
            <a:r>
              <a:rPr lang="en-US" dirty="0" smtClean="0"/>
              <a:t>The bilirubin produced is Unconjugated (indirect bilirubin)</a:t>
            </a:r>
          </a:p>
          <a:p>
            <a:pPr lvl="1"/>
            <a:r>
              <a:rPr lang="en-US" dirty="0" smtClean="0"/>
              <a:t>Unconjugated bilirubin is lipid soluble (pass  through BBB) but not water soluble</a:t>
            </a:r>
          </a:p>
        </p:txBody>
      </p:sp>
      <p:sp>
        <p:nvSpPr>
          <p:cNvPr id="66563" name="Rectangle 3"/>
          <p:cNvSpPr>
            <a:spLocks noChangeArrowheads="1"/>
          </p:cNvSpPr>
          <p:nvPr/>
        </p:nvSpPr>
        <p:spPr bwMode="auto">
          <a:xfrm>
            <a:off x="457200" y="277813"/>
            <a:ext cx="8229600" cy="1139825"/>
          </a:xfrm>
          <a:prstGeom prst="rect">
            <a:avLst/>
          </a:prstGeom>
          <a:noFill/>
          <a:ln w="9525">
            <a:noFill/>
            <a:miter lim="800000"/>
            <a:headEnd/>
            <a:tailEnd/>
          </a:ln>
        </p:spPr>
        <p:txBody>
          <a:bodyPr/>
          <a:lstStyle/>
          <a:p>
            <a:endParaRPr lang="en-US" sz="4400" b="1" dirty="0">
              <a:solidFill>
                <a:srgbClr val="006633"/>
              </a:solidFill>
              <a:latin typeface="Garamond" pitchFamily="18" charset="0"/>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transfusion</a:t>
            </a:r>
            <a:endParaRPr lang="en-US" dirty="0"/>
          </a:p>
        </p:txBody>
      </p:sp>
      <p:sp>
        <p:nvSpPr>
          <p:cNvPr id="3" name="Content Placeholder 2"/>
          <p:cNvSpPr>
            <a:spLocks noGrp="1"/>
          </p:cNvSpPr>
          <p:nvPr>
            <p:ph idx="1"/>
          </p:nvPr>
        </p:nvSpPr>
        <p:spPr/>
        <p:txBody>
          <a:bodyPr/>
          <a:lstStyle/>
          <a:p>
            <a:endParaRPr lang="en-US"/>
          </a:p>
        </p:txBody>
      </p:sp>
      <p:pic>
        <p:nvPicPr>
          <p:cNvPr id="4" name="Picture 2" descr="C:\Users\Khalid\Desktop\NNJ\AJ_hyperbilirubinemia_tx.jpg"/>
          <p:cNvPicPr>
            <a:picLocks noChangeAspect="1" noChangeArrowheads="1"/>
          </p:cNvPicPr>
          <p:nvPr/>
        </p:nvPicPr>
        <p:blipFill>
          <a:blip r:embed="rId2" cstate="print"/>
          <a:srcRect l="21770" t="57183" r="21769" b="2396"/>
          <a:stretch>
            <a:fillRect/>
          </a:stretch>
        </p:blipFill>
        <p:spPr bwMode="auto">
          <a:xfrm>
            <a:off x="1937658" y="1676400"/>
            <a:ext cx="5268685" cy="5029200"/>
          </a:xfrm>
          <a:prstGeom prst="rect">
            <a:avLst/>
          </a:prstGeom>
          <a:noFill/>
        </p:spPr>
      </p:pic>
      <p:sp>
        <p:nvSpPr>
          <p:cNvPr id="5" name="Rectangle 4"/>
          <p:cNvSpPr/>
          <p:nvPr/>
        </p:nvSpPr>
        <p:spPr>
          <a:xfrm>
            <a:off x="5867400" y="4724400"/>
            <a:ext cx="2286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FF0000"/>
                </a:solidFill>
              </a:rPr>
              <a:t>Conjugated </a:t>
            </a:r>
            <a:r>
              <a:rPr lang="en-US" dirty="0" err="1" smtClean="0"/>
              <a:t>hyperbilirubinemia</a:t>
            </a:r>
            <a:endParaRPr lang="en-US" dirty="0"/>
          </a:p>
        </p:txBody>
      </p:sp>
      <p:sp>
        <p:nvSpPr>
          <p:cNvPr id="90114" name="Rectangle 2"/>
          <p:cNvSpPr>
            <a:spLocks noGrp="1" noChangeArrowheads="1"/>
          </p:cNvSpPr>
          <p:nvPr>
            <p:ph idx="1"/>
          </p:nvPr>
        </p:nvSpPr>
        <p:spPr/>
        <p:txBody>
          <a:bodyPr>
            <a:normAutofit fontScale="92500" lnSpcReduction="20000"/>
          </a:bodyPr>
          <a:lstStyle/>
          <a:p>
            <a:r>
              <a:rPr lang="en-US" dirty="0" smtClean="0"/>
              <a:t>Always pathological</a:t>
            </a:r>
          </a:p>
          <a:p>
            <a:r>
              <a:rPr lang="en-US" dirty="0" smtClean="0"/>
              <a:t>Direct bilirubin &gt;34</a:t>
            </a:r>
            <a:r>
              <a:rPr lang="en-US" dirty="0" smtClean="0">
                <a:sym typeface="Symbol"/>
              </a:rPr>
              <a:t>mol/L</a:t>
            </a:r>
            <a:r>
              <a:rPr lang="en-US" dirty="0" smtClean="0"/>
              <a:t> </a:t>
            </a:r>
          </a:p>
          <a:p>
            <a:r>
              <a:rPr lang="en-US" dirty="0" smtClean="0"/>
              <a:t>Evaluation </a:t>
            </a:r>
            <a:endParaRPr lang="en-US" sz="2600" i="1" dirty="0" smtClean="0"/>
          </a:p>
          <a:p>
            <a:pPr lvl="1"/>
            <a:r>
              <a:rPr lang="en-US" dirty="0" smtClean="0"/>
              <a:t>Serum bilirubin</a:t>
            </a:r>
          </a:p>
          <a:p>
            <a:pPr lvl="1"/>
            <a:r>
              <a:rPr lang="en-US" dirty="0" smtClean="0"/>
              <a:t>Liver function tests</a:t>
            </a:r>
          </a:p>
          <a:p>
            <a:pPr lvl="1"/>
            <a:r>
              <a:rPr lang="en-US" dirty="0" smtClean="0"/>
              <a:t>Cultures (blood, urine,….)</a:t>
            </a:r>
          </a:p>
          <a:p>
            <a:pPr lvl="1"/>
            <a:r>
              <a:rPr lang="en-US" dirty="0" smtClean="0"/>
              <a:t>Abdominal ultra sound</a:t>
            </a:r>
          </a:p>
          <a:p>
            <a:pPr lvl="1"/>
            <a:r>
              <a:rPr lang="en-US" dirty="0" smtClean="0"/>
              <a:t>Isotopic scan (scintegraphy)</a:t>
            </a:r>
          </a:p>
          <a:p>
            <a:pPr lvl="1"/>
            <a:r>
              <a:rPr lang="en-US" dirty="0" smtClean="0"/>
              <a:t>Liver biopsy</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solidFill>
                  <a:srgbClr val="FF0000"/>
                </a:solidFill>
              </a:rPr>
              <a:t>Conjugated</a:t>
            </a:r>
            <a:r>
              <a:rPr lang="en-US" dirty="0" smtClean="0"/>
              <a:t> </a:t>
            </a:r>
            <a:r>
              <a:rPr lang="en-US" dirty="0" err="1" smtClean="0"/>
              <a:t>hyperbilirubinemia</a:t>
            </a:r>
            <a:endParaRPr lang="en-US" dirty="0"/>
          </a:p>
        </p:txBody>
      </p:sp>
      <p:graphicFrame>
        <p:nvGraphicFramePr>
          <p:cNvPr id="318543" name="Group 79"/>
          <p:cNvGraphicFramePr>
            <a:graphicFrameLocks noGrp="1"/>
          </p:cNvGraphicFramePr>
          <p:nvPr>
            <p:ph idx="1"/>
          </p:nvPr>
        </p:nvGraphicFramePr>
        <p:xfrm>
          <a:off x="457200" y="1828803"/>
          <a:ext cx="8229600" cy="4648196"/>
        </p:xfrm>
        <a:graphic>
          <a:graphicData uri="http://schemas.openxmlformats.org/drawingml/2006/table">
            <a:tbl>
              <a:tblPr>
                <a:effectLst>
                  <a:outerShdw blurRad="50800" dist="38100" dir="2700000" algn="tl" rotWithShape="0">
                    <a:prstClr val="black">
                      <a:alpha val="40000"/>
                    </a:prstClr>
                  </a:outerShdw>
                </a:effectLst>
                <a:tableStyleId>{073A0DAA-6AF3-43AB-8588-CEC1D06C72B9}</a:tableStyleId>
              </a:tblPr>
              <a:tblGrid>
                <a:gridCol w="1981200"/>
                <a:gridCol w="3048000"/>
                <a:gridCol w="3200400"/>
              </a:tblGrid>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1200"/>
                        </a:spcBef>
                        <a:spcAft>
                          <a:spcPts val="12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Neonatal hepatitis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c>
                  <a:txBody>
                    <a:bodyPr/>
                    <a:lstStyle/>
                    <a:p>
                      <a:pPr marL="0" marR="0" lvl="0" indent="0" algn="l" defTabSz="914400" rtl="0" eaLnBrk="1" fontAlgn="base" latinLnBrk="0" hangingPunct="1">
                        <a:lnSpc>
                          <a:spcPct val="100000"/>
                        </a:lnSpc>
                        <a:spcBef>
                          <a:spcPts val="1200"/>
                        </a:spcBef>
                        <a:spcAft>
                          <a:spcPts val="12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Biliary atresia</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65000"/>
                      </a:schemeClr>
                    </a:solidFill>
                  </a:tcPr>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Stool color</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Intermittent pale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smtClean="0">
                          <a:ln>
                            <a:noFill/>
                          </a:ln>
                          <a:effectLst/>
                          <a:latin typeface="Calibri" pitchFamily="34" charset="0"/>
                        </a:rPr>
                        <a:t>Persistent pale</a:t>
                      </a:r>
                      <a:endParaRPr kumimoji="0" lang="en-US" sz="1800" b="1" i="0" u="none" strike="noStrike" cap="none" normalizeH="0" baseline="0" smtClean="0">
                        <a:ln>
                          <a:noFill/>
                        </a:ln>
                        <a:solidFill>
                          <a:schemeClr val="tx1"/>
                        </a:solidFill>
                        <a:effectLst/>
                        <a:latin typeface="Calibri" pitchFamily="34" charset="0"/>
                        <a:cs typeface="Arial" charset="0"/>
                      </a:endParaRPr>
                    </a:p>
                  </a:txBody>
                  <a:tcPr anchor="ctr" horzOverflow="overflow"/>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Serum Bilirubin</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Biphasic</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Mainly conjugated</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ALT, AST</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Marked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Mild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448558">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Alk. Phosphatase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Mild increase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smtClean="0">
                          <a:ln>
                            <a:noFill/>
                          </a:ln>
                          <a:effectLst/>
                          <a:latin typeface="Calibri" pitchFamily="34" charset="0"/>
                        </a:rPr>
                        <a:t>Marked increase</a:t>
                      </a:r>
                      <a:endParaRPr kumimoji="0" lang="en-US" sz="1800" b="1" i="0" u="none" strike="noStrike" cap="none" normalizeH="0" baseline="0" smtClean="0">
                        <a:ln>
                          <a:noFill/>
                        </a:ln>
                        <a:solidFill>
                          <a:schemeClr val="tx1"/>
                        </a:solidFill>
                        <a:effectLst/>
                        <a:latin typeface="Calibri" pitchFamily="34" charset="0"/>
                        <a:cs typeface="Arial" charset="0"/>
                      </a:endParaRPr>
                    </a:p>
                  </a:txBody>
                  <a:tcPr anchor="ctr" horzOverflow="overflow"/>
                </a:tc>
              </a:tr>
              <a:tr h="1041296">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Liver scintegraphy</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Sluggish uptake, </a:t>
                      </a:r>
                    </a:p>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Eventual excretion of isotope</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Uptake is intact but excretion into intestine is </a:t>
                      </a:r>
                      <a:r>
                        <a:rPr kumimoji="0" lang="en-US" sz="1800" b="1" i="1" u="none" strike="noStrike" cap="none" normalizeH="0" baseline="0" dirty="0" smtClean="0">
                          <a:ln>
                            <a:noFill/>
                          </a:ln>
                          <a:effectLst/>
                          <a:latin typeface="Calibri" pitchFamily="34" charset="0"/>
                        </a:rPr>
                        <a:t>absent</a:t>
                      </a:r>
                      <a:endParaRPr kumimoji="0" lang="en-US" sz="1800" b="1" i="1" u="none" strike="noStrike" cap="none" normalizeH="0" baseline="0" dirty="0" smtClean="0">
                        <a:ln>
                          <a:noFill/>
                        </a:ln>
                        <a:solidFill>
                          <a:schemeClr val="tx1"/>
                        </a:solidFill>
                        <a:effectLst/>
                        <a:latin typeface="Calibri" pitchFamily="34" charset="0"/>
                        <a:cs typeface="Arial" charset="0"/>
                      </a:endParaRPr>
                    </a:p>
                  </a:txBody>
                  <a:tcPr anchor="ctr" horzOverflow="overflow"/>
                </a:tc>
              </a:tr>
              <a:tr h="1364110">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b="1" u="none" strike="noStrike" cap="none" normalizeH="0" baseline="0" dirty="0" smtClean="0">
                          <a:ln>
                            <a:noFill/>
                          </a:ln>
                          <a:effectLst/>
                          <a:latin typeface="Calibri" pitchFamily="34" charset="0"/>
                        </a:rPr>
                        <a:t>Liver biopsy</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Inflammatory Infiltration, distorted lobular architecture and focal necrosis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ts val="300"/>
                        </a:spcBef>
                        <a:spcAft>
                          <a:spcPts val="300"/>
                        </a:spcAft>
                        <a:buClr>
                          <a:schemeClr val="accent1"/>
                        </a:buClr>
                        <a:buSzPct val="65000"/>
                        <a:buFont typeface="Wingdings" pitchFamily="2" charset="2"/>
                        <a:buNone/>
                        <a:tabLst/>
                      </a:pPr>
                      <a:r>
                        <a:rPr kumimoji="0" lang="en-US" sz="1800" u="none" strike="noStrike" cap="none" normalizeH="0" baseline="0" dirty="0" smtClean="0">
                          <a:ln>
                            <a:noFill/>
                          </a:ln>
                          <a:effectLst/>
                          <a:latin typeface="Calibri" pitchFamily="34" charset="0"/>
                        </a:rPr>
                        <a:t>Intact lobular architecture, bile ductular proliferation or paucity, perilobular edema and fibrosis</a:t>
                      </a:r>
                      <a:endParaRPr kumimoji="0" lang="en-US" sz="1800" b="1" i="0" u="none" strike="noStrike" cap="none" normalizeH="0" baseline="0" dirty="0" smtClean="0">
                        <a:ln>
                          <a:noFill/>
                        </a:ln>
                        <a:solidFill>
                          <a:schemeClr val="tx1"/>
                        </a:solidFill>
                        <a:effectLst/>
                        <a:latin typeface="Calibri" pitchFamily="34" charset="0"/>
                        <a:cs typeface="Arial" charset="0"/>
                      </a:endParaRP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FF0000"/>
                </a:solidFill>
              </a:rPr>
              <a:t>Conjugated </a:t>
            </a:r>
            <a:r>
              <a:rPr lang="en-US" dirty="0" err="1" smtClean="0"/>
              <a:t>hyperbilirubinemia</a:t>
            </a:r>
            <a:endParaRPr lang="en-US" dirty="0"/>
          </a:p>
        </p:txBody>
      </p:sp>
      <p:sp>
        <p:nvSpPr>
          <p:cNvPr id="92162" name="Rectangle 2"/>
          <p:cNvSpPr>
            <a:spLocks noGrp="1" noChangeArrowheads="1"/>
          </p:cNvSpPr>
          <p:nvPr>
            <p:ph idx="1"/>
          </p:nvPr>
        </p:nvSpPr>
        <p:spPr/>
        <p:txBody>
          <a:bodyPr>
            <a:normAutofit/>
          </a:bodyPr>
          <a:lstStyle/>
          <a:p>
            <a:r>
              <a:rPr lang="en-US" dirty="0" smtClean="0"/>
              <a:t>Treatment of chronic </a:t>
            </a:r>
            <a:r>
              <a:rPr lang="en-US" dirty="0" err="1" smtClean="0"/>
              <a:t>cholestasis</a:t>
            </a:r>
            <a:endParaRPr lang="en-US" dirty="0" smtClean="0"/>
          </a:p>
          <a:p>
            <a:pPr lvl="1"/>
            <a:r>
              <a:rPr lang="en-US" dirty="0" smtClean="0"/>
              <a:t>Treatment of the cause</a:t>
            </a:r>
          </a:p>
          <a:p>
            <a:pPr lvl="1"/>
            <a:r>
              <a:rPr lang="en-US" dirty="0" smtClean="0"/>
              <a:t>Supportive</a:t>
            </a:r>
          </a:p>
          <a:p>
            <a:pPr lvl="2"/>
            <a:r>
              <a:rPr lang="en-US" dirty="0" smtClean="0"/>
              <a:t>Fat soluble vitamins</a:t>
            </a:r>
          </a:p>
          <a:p>
            <a:pPr lvl="2"/>
            <a:r>
              <a:rPr lang="en-US" dirty="0" smtClean="0"/>
              <a:t>Use of medium chain triglycerides-containing formula</a:t>
            </a:r>
          </a:p>
          <a:p>
            <a:pPr lvl="2"/>
            <a:r>
              <a:rPr lang="en-US" dirty="0" smtClean="0"/>
              <a:t>Attention to micronutrients as Ca, Ph, Zinc</a:t>
            </a:r>
          </a:p>
          <a:p>
            <a:pPr lvl="1"/>
            <a:r>
              <a:rPr lang="en-US" dirty="0" smtClean="0"/>
              <a:t>Surgical interference</a:t>
            </a:r>
          </a:p>
          <a:p>
            <a:pPr lvl="2"/>
            <a:r>
              <a:rPr lang="en-US" dirty="0" err="1" smtClean="0"/>
              <a:t>Billiary</a:t>
            </a:r>
            <a:r>
              <a:rPr lang="en-US" dirty="0" smtClean="0"/>
              <a:t> atresia: Kasai operation´, Liver transplantation</a:t>
            </a: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0187" y="1905506"/>
            <a:ext cx="6463629" cy="3939540"/>
          </a:xfrm>
          <a:prstGeom prst="rect">
            <a:avLst/>
          </a:prstGeom>
        </p:spPr>
        <p:txBody>
          <a:bodyPr wrap="none">
            <a:spAutoFit/>
          </a:bodyPr>
          <a:lstStyle/>
          <a:p>
            <a:pPr algn="ctr"/>
            <a:r>
              <a:rPr lang="en-US" sz="12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THANK </a:t>
            </a:r>
          </a:p>
          <a:p>
            <a:pPr algn="ctr"/>
            <a:r>
              <a:rPr lang="en-US" sz="12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YOU</a:t>
            </a:r>
            <a:endParaRPr lang="en-US" sz="12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Bilirubin Metabolism</a:t>
            </a:r>
            <a:endParaRPr lang="en-US" dirty="0"/>
          </a:p>
        </p:txBody>
      </p:sp>
      <p:sp>
        <p:nvSpPr>
          <p:cNvPr id="3" name="Content Placeholder 2"/>
          <p:cNvSpPr>
            <a:spLocks noGrp="1"/>
          </p:cNvSpPr>
          <p:nvPr>
            <p:ph idx="1"/>
          </p:nvPr>
        </p:nvSpPr>
        <p:spPr/>
        <p:txBody>
          <a:bodyPr/>
          <a:lstStyle/>
          <a:p>
            <a:r>
              <a:rPr lang="en-US" dirty="0" smtClean="0"/>
              <a:t>Transport</a:t>
            </a:r>
          </a:p>
          <a:p>
            <a:pPr lvl="1"/>
            <a:r>
              <a:rPr lang="en-US" dirty="0" smtClean="0"/>
              <a:t>Unconjugated bilirubin is bound to albumin and carried  via blood  stream to hepatocytes</a:t>
            </a:r>
          </a:p>
          <a:p>
            <a:pPr lvl="1"/>
            <a:r>
              <a:rPr lang="en-US" dirty="0" smtClean="0"/>
              <a:t>Hepatocytes uptake this Bilirubin and transport it intracellular where it is metabolized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Bilirubin Metabolism</a:t>
            </a:r>
            <a:endParaRPr lang="en-US" dirty="0"/>
          </a:p>
        </p:txBody>
      </p:sp>
      <p:pic>
        <p:nvPicPr>
          <p:cNvPr id="4" name="Picture 2" descr="C:\Users\Khalid\Desktop\NNJ\GRAPH 1.jpg"/>
          <p:cNvPicPr>
            <a:picLocks noGrp="1" noChangeAspect="1" noChangeArrowheads="1"/>
          </p:cNvPicPr>
          <p:nvPr>
            <p:ph idx="1"/>
          </p:nvPr>
        </p:nvPicPr>
        <p:blipFill>
          <a:blip r:embed="rId2" cstate="print"/>
          <a:srcRect t="10035"/>
          <a:stretch>
            <a:fillRect/>
          </a:stretch>
        </p:blipFill>
        <p:spPr bwMode="auto">
          <a:xfrm>
            <a:off x="1257300" y="1887538"/>
            <a:ext cx="6629400" cy="40560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Bilirubin Metabolism </a:t>
            </a:r>
            <a:endParaRPr lang="en-US" dirty="0"/>
          </a:p>
        </p:txBody>
      </p:sp>
      <p:sp>
        <p:nvSpPr>
          <p:cNvPr id="67586" name="Rectangle 2"/>
          <p:cNvSpPr>
            <a:spLocks noGrp="1" noChangeArrowheads="1"/>
          </p:cNvSpPr>
          <p:nvPr>
            <p:ph idx="1"/>
          </p:nvPr>
        </p:nvSpPr>
        <p:spPr/>
        <p:txBody>
          <a:bodyPr>
            <a:normAutofit/>
          </a:bodyPr>
          <a:lstStyle/>
          <a:p>
            <a:r>
              <a:rPr lang="en-US" dirty="0" smtClean="0"/>
              <a:t>Conjugation </a:t>
            </a:r>
          </a:p>
          <a:p>
            <a:pPr lvl="1"/>
            <a:r>
              <a:rPr lang="en-US" dirty="0" smtClean="0"/>
              <a:t>Bilirubin is conjugated to </a:t>
            </a:r>
            <a:r>
              <a:rPr lang="en-US" dirty="0" err="1" smtClean="0"/>
              <a:t>glucoronic</a:t>
            </a:r>
            <a:r>
              <a:rPr lang="en-US" dirty="0" smtClean="0"/>
              <a:t> acid by the enzyme </a:t>
            </a:r>
            <a:r>
              <a:rPr lang="en-US" dirty="0" err="1" smtClean="0"/>
              <a:t>glucoronyl</a:t>
            </a:r>
            <a:r>
              <a:rPr lang="en-US" dirty="0" smtClean="0"/>
              <a:t> </a:t>
            </a:r>
            <a:r>
              <a:rPr lang="en-US" dirty="0" err="1" smtClean="0"/>
              <a:t>transferase</a:t>
            </a:r>
            <a:endParaRPr lang="en-US" dirty="0" smtClean="0"/>
          </a:p>
          <a:p>
            <a:pPr lvl="1"/>
            <a:r>
              <a:rPr lang="en-US" dirty="0" smtClean="0"/>
              <a:t>Conjugated bilirubin (Direct bilirubin) is water-soluble (pass in urine) but not lipid soluble</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Bilirubin Metabolism </a:t>
            </a:r>
            <a:endParaRPr lang="en-US" dirty="0"/>
          </a:p>
        </p:txBody>
      </p:sp>
      <p:sp>
        <p:nvSpPr>
          <p:cNvPr id="3" name="Content Placeholder 2"/>
          <p:cNvSpPr>
            <a:spLocks noGrp="1"/>
          </p:cNvSpPr>
          <p:nvPr>
            <p:ph idx="1"/>
          </p:nvPr>
        </p:nvSpPr>
        <p:spPr/>
        <p:txBody>
          <a:bodyPr>
            <a:normAutofit/>
          </a:bodyPr>
          <a:lstStyle/>
          <a:p>
            <a:r>
              <a:rPr lang="en-US" dirty="0" smtClean="0"/>
              <a:t>Excretion</a:t>
            </a:r>
          </a:p>
          <a:p>
            <a:pPr lvl="1"/>
            <a:r>
              <a:rPr lang="en-US" dirty="0" smtClean="0"/>
              <a:t>Conjugated Bilirubin is excreted into bile</a:t>
            </a:r>
          </a:p>
          <a:p>
            <a:pPr lvl="1"/>
            <a:r>
              <a:rPr lang="en-US" dirty="0" smtClean="0"/>
              <a:t>In the intestine</a:t>
            </a:r>
          </a:p>
          <a:p>
            <a:pPr lvl="2"/>
            <a:r>
              <a:rPr lang="en-US" dirty="0" smtClean="0"/>
              <a:t>Flora changes it to stercobilinogen (Excreted in the stool)</a:t>
            </a:r>
          </a:p>
          <a:p>
            <a:pPr lvl="2"/>
            <a:r>
              <a:rPr lang="en-US" dirty="0" smtClean="0"/>
              <a:t>Small amount of stercobilinogen is absorbed and excreted in urine as urobilinogen</a:t>
            </a:r>
          </a:p>
          <a:p>
            <a:pPr lvl="2"/>
            <a:r>
              <a:rPr lang="en-US" dirty="0" smtClean="0"/>
              <a:t>Converted back to unconjugated bilirubin by the enzyme </a:t>
            </a:r>
            <a:r>
              <a:rPr lang="en-US" b="1" i="1" dirty="0" smtClean="0">
                <a:sym typeface="Symbol"/>
              </a:rPr>
              <a:t> </a:t>
            </a:r>
            <a:r>
              <a:rPr lang="en-US" b="1" i="1" dirty="0" smtClean="0"/>
              <a:t>glucouronidase </a:t>
            </a:r>
            <a:r>
              <a:rPr lang="en-US" dirty="0" smtClean="0"/>
              <a:t>then reabsorbed and return back to liver </a:t>
            </a:r>
            <a:r>
              <a:rPr lang="en-US" b="1" dirty="0" smtClean="0">
                <a:solidFill>
                  <a:srgbClr val="FF0000"/>
                </a:solidFill>
              </a:rPr>
              <a:t>(enterohepatic circulation)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Bilirubin</a:t>
            </a:r>
            <a:r>
              <a:rPr lang="en-US" dirty="0" smtClean="0"/>
              <a:t> Metabolism Pathway</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Khalid\Desktop\untitled.jpg"/>
          <p:cNvPicPr>
            <a:picLocks noChangeAspect="1" noChangeArrowheads="1"/>
          </p:cNvPicPr>
          <p:nvPr/>
        </p:nvPicPr>
        <p:blipFill>
          <a:blip r:embed="rId2" cstate="print">
            <a:lum contrast="20000"/>
          </a:blip>
          <a:srcRect/>
          <a:stretch>
            <a:fillRect/>
          </a:stretch>
        </p:blipFill>
        <p:spPr bwMode="auto">
          <a:xfrm>
            <a:off x="914400" y="1478280"/>
            <a:ext cx="7116134" cy="530352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557</TotalTime>
  <Words>1931</Words>
  <Application>Microsoft Office PowerPoint</Application>
  <PresentationFormat>On-screen Show (4:3)</PresentationFormat>
  <Paragraphs>345</Paragraphs>
  <Slides>44</Slides>
  <Notes>28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Module</vt:lpstr>
      <vt:lpstr>Neonatal Jaundice (Hyperbilirubinemia of The Newborn)</vt:lpstr>
      <vt:lpstr>Objectives </vt:lpstr>
      <vt:lpstr>Neonatal Jaundice</vt:lpstr>
      <vt:lpstr>Bilirubin Metabolism</vt:lpstr>
      <vt:lpstr>Bilirubin Metabolism</vt:lpstr>
      <vt:lpstr>Bilirubin Metabolism</vt:lpstr>
      <vt:lpstr>Bilirubin Metabolism </vt:lpstr>
      <vt:lpstr>Bilirubin Metabolism </vt:lpstr>
      <vt:lpstr>Bilirubin Metabolism Pathway</vt:lpstr>
      <vt:lpstr>Pathogenesis</vt:lpstr>
      <vt:lpstr>Pathogenesis</vt:lpstr>
      <vt:lpstr>Pathogenesis</vt:lpstr>
      <vt:lpstr>Pathogenesis</vt:lpstr>
      <vt:lpstr>Pathogenesis</vt:lpstr>
      <vt:lpstr>Pathogenesis </vt:lpstr>
      <vt:lpstr>Pathogenesis </vt:lpstr>
      <vt:lpstr>Pattern of neonatal jaundice </vt:lpstr>
      <vt:lpstr>Causes by the age of onset</vt:lpstr>
      <vt:lpstr>Causes by the age of onset</vt:lpstr>
      <vt:lpstr>Bilirubin neurotoxicity</vt:lpstr>
      <vt:lpstr>Kernicterus</vt:lpstr>
      <vt:lpstr>Bilirubin neurotoxicity</vt:lpstr>
      <vt:lpstr>Kernicterus</vt:lpstr>
      <vt:lpstr>Physiological jaundice</vt:lpstr>
      <vt:lpstr>Physiological jaundice</vt:lpstr>
      <vt:lpstr>Physiological jaundice</vt:lpstr>
      <vt:lpstr>Phototherapy</vt:lpstr>
      <vt:lpstr>Management</vt:lpstr>
      <vt:lpstr>Phototherapy </vt:lpstr>
      <vt:lpstr>Physiological vs. Pathological</vt:lpstr>
      <vt:lpstr>Breast MILK Jaundice</vt:lpstr>
      <vt:lpstr>Breast FEEDING Jaundice</vt:lpstr>
      <vt:lpstr>Hemolytic disease of the newborn</vt:lpstr>
      <vt:lpstr>Hemolytic disease of the newborn</vt:lpstr>
      <vt:lpstr>Hemolytic disease of the newborn</vt:lpstr>
      <vt:lpstr>Hemolytic disease of the newborn</vt:lpstr>
      <vt:lpstr>Hemolytic disease of the newborn</vt:lpstr>
      <vt:lpstr>Hemolytic disease of the newborn</vt:lpstr>
      <vt:lpstr>Exchange transfusion</vt:lpstr>
      <vt:lpstr>Exchange transfusion</vt:lpstr>
      <vt:lpstr>Conjugated hyperbilirubinemia</vt:lpstr>
      <vt:lpstr>Conjugated hyperbilirubinemia</vt:lpstr>
      <vt:lpstr>Conjugated hyperbilirubinemia</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Neonatal jaundice</dc:title>
  <dc:creator>Khalid</dc:creator>
  <cp:lastModifiedBy>RUBANA</cp:lastModifiedBy>
  <cp:revision>61</cp:revision>
  <dcterms:created xsi:type="dcterms:W3CDTF">2012-12-05T08:05:35Z</dcterms:created>
  <dcterms:modified xsi:type="dcterms:W3CDTF">2015-11-22T07:07:03Z</dcterms:modified>
</cp:coreProperties>
</file>