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1" r:id="rId15"/>
    <p:sldId id="30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03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04" r:id="rId45"/>
    <p:sldId id="30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848600" y="9144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28600" y="5334000"/>
            <a:ext cx="8610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How to measure the height :</a:t>
            </a:r>
          </a:p>
          <a:p>
            <a:pPr algn="ctr"/>
            <a:r>
              <a:rPr lang="en-US" dirty="0" smtClean="0"/>
              <a:t>- By </a:t>
            </a:r>
            <a:r>
              <a:rPr lang="en-US" dirty="0" err="1" smtClean="0"/>
              <a:t>stadiometer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for 2y or older who can stand 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- </a:t>
            </a:r>
            <a:r>
              <a:rPr lang="en-US" dirty="0" err="1" smtClean="0">
                <a:sym typeface="Wingdings" pitchFamily="2" charset="2"/>
              </a:rPr>
              <a:t>Intertometer</a:t>
            </a:r>
            <a:r>
              <a:rPr lang="en-US" dirty="0" smtClean="0">
                <a:sym typeface="Wingdings" pitchFamily="2" charset="2"/>
              </a:rPr>
              <a:t> (( </a:t>
            </a:r>
            <a:r>
              <a:rPr lang="en-US" dirty="0" err="1" smtClean="0">
                <a:sym typeface="Wingdings" pitchFamily="2" charset="2"/>
              </a:rPr>
              <a:t>tabeltop</a:t>
            </a:r>
            <a:r>
              <a:rPr lang="en-US" dirty="0" smtClean="0">
                <a:sym typeface="Wingdings" pitchFamily="2" charset="2"/>
              </a:rPr>
              <a:t> length ))  for &lt; 2 y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then for both use the </a:t>
            </a:r>
            <a:r>
              <a:rPr lang="en-US" dirty="0" err="1" smtClean="0">
                <a:sym typeface="Wingdings" pitchFamily="2" charset="2"/>
              </a:rPr>
              <a:t>Sentile</a:t>
            </a:r>
            <a:r>
              <a:rPr lang="en-US" dirty="0" smtClean="0">
                <a:sym typeface="Wingdings" pitchFamily="2" charset="2"/>
              </a:rPr>
              <a:t> chart to asses it )</a:t>
            </a:r>
            <a:r>
              <a:rPr lang="en-US" dirty="0" smtClean="0"/>
              <a:t> </a:t>
            </a:r>
          </a:p>
          <a:p>
            <a:pPr algn="ctr"/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19200" y="1447800"/>
            <a:ext cx="2971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انظر الكتاب ص 188 – 189 </a:t>
            </a:r>
          </a:p>
          <a:p>
            <a:pPr algn="ctr"/>
            <a:r>
              <a:rPr lang="ar-SA" dirty="0" smtClean="0"/>
              <a:t>للرسمات اللي تشرح هذا السلايد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05600" y="13716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المعادلات مهمه </a:t>
            </a:r>
          </a:p>
          <a:p>
            <a:pPr algn="ctr"/>
            <a:r>
              <a:rPr lang="ar-SA" dirty="0" smtClean="0"/>
              <a:t>حفظ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723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When you calculate the </a:t>
            </a:r>
            <a:r>
              <a:rPr lang="en-US" dirty="0" err="1" smtClean="0"/>
              <a:t>Midparental</a:t>
            </a:r>
            <a:r>
              <a:rPr lang="en-US" dirty="0" smtClean="0"/>
              <a:t> height Put it on the </a:t>
            </a:r>
            <a:r>
              <a:rPr lang="en-US" dirty="0" err="1" smtClean="0"/>
              <a:t>sentile</a:t>
            </a:r>
            <a:r>
              <a:rPr lang="en-US" dirty="0" smtClean="0"/>
              <a:t> chart ( as an expected target )  to asses the growth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5334000"/>
            <a:ext cx="579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the </a:t>
            </a:r>
            <a:r>
              <a:rPr lang="en-US" dirty="0" err="1" smtClean="0"/>
              <a:t>avarage</a:t>
            </a:r>
            <a:r>
              <a:rPr lang="en-US" dirty="0" smtClean="0"/>
              <a:t> length of newborn is 50 cm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4724400"/>
            <a:ext cx="7010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the </a:t>
            </a:r>
            <a:r>
              <a:rPr lang="en-US" dirty="0" err="1" smtClean="0"/>
              <a:t>symphysis</a:t>
            </a:r>
            <a:r>
              <a:rPr lang="en-US" dirty="0" smtClean="0"/>
              <a:t> pubic divide the body to Upper and Lower segments 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baby has U/L ratio less than normal </a:t>
            </a:r>
            <a:r>
              <a:rPr lang="en-US" dirty="0" smtClean="0">
                <a:sym typeface="Wingdings" pitchFamily="2" charset="2"/>
              </a:rPr>
              <a:t> this indicate that the baby has short back = look for problems in this area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If the baby has U/L ratio more than normal  this indicate that the baby has short legs  </a:t>
            </a: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than </a:t>
            </a:r>
            <a:r>
              <a:rPr lang="en-US" dirty="0" err="1" smtClean="0"/>
              <a:t>measurment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X-ray : Bone age (( skeletal maturation ))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Tanner </a:t>
            </a:r>
            <a:r>
              <a:rPr lang="en-US" dirty="0" err="1" smtClean="0">
                <a:sym typeface="Wingdings" pitchFamily="2" charset="2"/>
              </a:rPr>
              <a:t>Glather</a:t>
            </a:r>
            <a:r>
              <a:rPr lang="en-US" dirty="0" smtClean="0">
                <a:sym typeface="Wingdings" pitchFamily="2" charset="2"/>
              </a:rPr>
              <a:t> method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compare the x ray results to special atlas that show how the bone (( usually the hand )) should look at this age 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0"/>
            <a:ext cx="6248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Causes of Short Status </a:t>
            </a:r>
          </a:p>
          <a:p>
            <a:pPr algn="ctr"/>
            <a:r>
              <a:rPr lang="en-US" dirty="0" smtClean="0"/>
              <a:t>1- normal variant ( </a:t>
            </a:r>
            <a:r>
              <a:rPr lang="en-US" dirty="0" err="1" smtClean="0"/>
              <a:t>Famelial</a:t>
            </a:r>
            <a:r>
              <a:rPr lang="en-US" dirty="0" smtClean="0"/>
              <a:t> – Constitutional ) </a:t>
            </a:r>
          </a:p>
          <a:p>
            <a:pPr algn="ctr"/>
            <a:r>
              <a:rPr lang="en-US" dirty="0" smtClean="0"/>
              <a:t>2- pathological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Has normal bone age – MCQ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449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Parent are normal but the child Is delayed (( the bone age is delayed )) – MCQ 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04800" y="6324600"/>
            <a:ext cx="449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 endocrine type : the baby usually present short and obese (( bone age delayed )) – MCQ 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7848600" y="28194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 smtClean="0"/>
              <a:t>the child will be short and disproportional </a:t>
            </a:r>
            <a:endParaRPr lang="ar-SA" sz="1100" dirty="0"/>
          </a:p>
        </p:txBody>
      </p:sp>
      <p:sp>
        <p:nvSpPr>
          <p:cNvPr id="10" name="Rectangle 9"/>
          <p:cNvSpPr/>
          <p:nvPr/>
        </p:nvSpPr>
        <p:spPr>
          <a:xfrm>
            <a:off x="8077200" y="12954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 smtClean="0"/>
              <a:t>the child will be short and </a:t>
            </a:r>
            <a:r>
              <a:rPr lang="en-US" sz="1100" dirty="0" err="1" smtClean="0"/>
              <a:t>dismorphic</a:t>
            </a:r>
            <a:endParaRPr lang="ar-SA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19812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90%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066800" y="62484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BA : bone age   </a:t>
            </a:r>
          </a:p>
          <a:p>
            <a:pPr algn="ctr"/>
            <a:r>
              <a:rPr lang="en-US" dirty="0" smtClean="0"/>
              <a:t>CA : Actual age 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Has normal bone age – MCQ 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867400"/>
            <a:ext cx="449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Parent are normal but the child Is delayed (( the bone age is delayed )) – MCQ 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38100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143000" y="5715000"/>
            <a:ext cx="685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انظر الكتاب ص 186 – 187 </a:t>
            </a:r>
          </a:p>
          <a:p>
            <a:pPr algn="ctr"/>
            <a:r>
              <a:rPr lang="ar-SA" dirty="0" smtClean="0"/>
              <a:t>يوجد شرح مختصر لباقي الاسباب 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943600"/>
            <a:ext cx="579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Prader</a:t>
            </a:r>
            <a:r>
              <a:rPr lang="en-US" dirty="0" smtClean="0"/>
              <a:t> </a:t>
            </a:r>
            <a:r>
              <a:rPr lang="en-US" dirty="0" err="1" smtClean="0"/>
              <a:t>orichodometer</a:t>
            </a:r>
            <a:r>
              <a:rPr lang="en-US" dirty="0" smtClean="0"/>
              <a:t> : used to measure the testes size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Case1 : Pt presented with short status and </a:t>
            </a:r>
            <a:r>
              <a:rPr lang="en-US" dirty="0" err="1" smtClean="0"/>
              <a:t>webing</a:t>
            </a:r>
            <a:r>
              <a:rPr lang="en-US" dirty="0" smtClean="0"/>
              <a:t> of the neck , </a:t>
            </a:r>
            <a:r>
              <a:rPr lang="en-US" dirty="0" err="1" smtClean="0"/>
              <a:t>pigon</a:t>
            </a:r>
            <a:r>
              <a:rPr lang="en-US" dirty="0" smtClean="0"/>
              <a:t> like chest and wide space nipples  , Normal 46 XY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Diagnosis : Noonan </a:t>
            </a:r>
            <a:r>
              <a:rPr lang="en-US" dirty="0" err="1" smtClean="0">
                <a:sym typeface="Wingdings" pitchFamily="2" charset="2"/>
              </a:rPr>
              <a:t>syndrom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Case 2 : little girl 2 y old , presented short with large head and triangular face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Diagnosis : Silver </a:t>
            </a:r>
            <a:r>
              <a:rPr lang="en-US" dirty="0" err="1" smtClean="0">
                <a:sym typeface="Wingdings" pitchFamily="2" charset="2"/>
              </a:rPr>
              <a:t>Russle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syndrom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2438400"/>
            <a:ext cx="3505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Test for Celiac </a:t>
            </a:r>
            <a:r>
              <a:rPr lang="en-US" dirty="0" err="1" smtClean="0"/>
              <a:t>Dz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5908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</a:t>
            </a: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3962400"/>
            <a:ext cx="6019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GH test randomly measure is not </a:t>
            </a:r>
            <a:r>
              <a:rPr lang="en-US" dirty="0" err="1" smtClean="0"/>
              <a:t>usefull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Pt should be admitted o the hospital 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5029200"/>
            <a:ext cx="693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the main Hormone responsible for growth is Growth Hormone 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Case 3 : 12 y short , 110 cm  , </a:t>
            </a:r>
            <a:r>
              <a:rPr lang="en-US" dirty="0" err="1" smtClean="0"/>
              <a:t>wg</a:t>
            </a:r>
            <a:r>
              <a:rPr lang="en-US" dirty="0" smtClean="0"/>
              <a:t> : 50 kg , 97 </a:t>
            </a:r>
            <a:r>
              <a:rPr lang="en-US" dirty="0" err="1" smtClean="0"/>
              <a:t>sentile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3 causes : </a:t>
            </a:r>
          </a:p>
          <a:p>
            <a:pPr>
              <a:buNone/>
            </a:pPr>
            <a:r>
              <a:rPr lang="en-US" dirty="0" err="1" smtClean="0"/>
              <a:t>Hypothyrodism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Cushing</a:t>
            </a:r>
          </a:p>
          <a:p>
            <a:pPr>
              <a:buNone/>
            </a:pPr>
            <a:r>
              <a:rPr lang="en-US" dirty="0" err="1" smtClean="0"/>
              <a:t>Gh</a:t>
            </a:r>
            <a:r>
              <a:rPr lang="en-US" dirty="0" smtClean="0"/>
              <a:t> </a:t>
            </a:r>
            <a:r>
              <a:rPr lang="en-US" dirty="0" err="1" smtClean="0"/>
              <a:t>defecincy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3 investigations : </a:t>
            </a:r>
          </a:p>
          <a:p>
            <a:pPr>
              <a:buNone/>
            </a:pPr>
            <a:r>
              <a:rPr lang="en-US" dirty="0" smtClean="0"/>
              <a:t>CBC </a:t>
            </a:r>
          </a:p>
          <a:p>
            <a:pPr>
              <a:buNone/>
            </a:pPr>
            <a:r>
              <a:rPr lang="en-US" dirty="0" smtClean="0"/>
              <a:t>Thyroid function </a:t>
            </a:r>
          </a:p>
          <a:p>
            <a:pPr>
              <a:buNone/>
            </a:pPr>
            <a:r>
              <a:rPr lang="en-US" dirty="0" smtClean="0"/>
              <a:t>Bone age</a:t>
            </a:r>
          </a:p>
          <a:p>
            <a:pPr>
              <a:buNone/>
            </a:pPr>
            <a:r>
              <a:rPr lang="en-US" dirty="0" smtClean="0"/>
              <a:t>GH </a:t>
            </a:r>
          </a:p>
          <a:p>
            <a:pPr>
              <a:buNone/>
            </a:pPr>
            <a:r>
              <a:rPr lang="en-US" dirty="0" smtClean="0"/>
              <a:t>IGF</a:t>
            </a:r>
          </a:p>
          <a:p>
            <a:pPr>
              <a:buNone/>
            </a:pPr>
            <a:r>
              <a:rPr lang="en-US" dirty="0" smtClean="0"/>
              <a:t>Celiac </a:t>
            </a:r>
            <a:r>
              <a:rPr lang="en-US" dirty="0" err="1" smtClean="0"/>
              <a:t>Dz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Case 4 : 4 y old 75 cm , &lt; 3 </a:t>
            </a: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sentile</a:t>
            </a:r>
            <a:r>
              <a:rPr lang="en-US" dirty="0" smtClean="0"/>
              <a:t> , </a:t>
            </a:r>
            <a:r>
              <a:rPr lang="en-US" dirty="0" err="1" smtClean="0"/>
              <a:t>wh</a:t>
            </a:r>
            <a:r>
              <a:rPr lang="en-US" dirty="0" smtClean="0"/>
              <a:t> : 27 , </a:t>
            </a:r>
            <a:r>
              <a:rPr lang="en-US" dirty="0" err="1" smtClean="0"/>
              <a:t>parant</a:t>
            </a:r>
            <a:r>
              <a:rPr lang="en-US" dirty="0" smtClean="0"/>
              <a:t> normal </a:t>
            </a:r>
          </a:p>
          <a:p>
            <a:pPr>
              <a:buNone/>
            </a:pPr>
            <a:r>
              <a:rPr lang="en-US" dirty="0" smtClean="0"/>
              <a:t>Causes : </a:t>
            </a:r>
          </a:p>
          <a:p>
            <a:pPr>
              <a:buFontTx/>
              <a:buChar char="-"/>
            </a:pPr>
            <a:r>
              <a:rPr lang="en-US" dirty="0" smtClean="0"/>
              <a:t>Celiac </a:t>
            </a:r>
            <a:r>
              <a:rPr lang="en-US" dirty="0" err="1" smtClean="0"/>
              <a:t>dz</a:t>
            </a:r>
            <a:r>
              <a:rPr lang="en-US" dirty="0" smtClean="0"/>
              <a:t> : (( both </a:t>
            </a:r>
            <a:r>
              <a:rPr lang="en-US" dirty="0" err="1" smtClean="0"/>
              <a:t>wg</a:t>
            </a:r>
            <a:r>
              <a:rPr lang="en-US" dirty="0" smtClean="0"/>
              <a:t> and hg will be affected ))</a:t>
            </a:r>
          </a:p>
          <a:p>
            <a:pPr>
              <a:buFontTx/>
              <a:buChar char="-"/>
            </a:pPr>
            <a:r>
              <a:rPr lang="en-US" dirty="0" smtClean="0"/>
              <a:t>Turner </a:t>
            </a:r>
            <a:r>
              <a:rPr lang="en-US" dirty="0" err="1" smtClean="0"/>
              <a:t>syndrom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Investigations : </a:t>
            </a:r>
          </a:p>
          <a:p>
            <a:pPr>
              <a:buFontTx/>
              <a:buChar char="-"/>
            </a:pPr>
            <a:r>
              <a:rPr lang="en-US" dirty="0" smtClean="0"/>
              <a:t>Tissue </a:t>
            </a:r>
            <a:r>
              <a:rPr lang="en-US" dirty="0" err="1" smtClean="0"/>
              <a:t>transglutine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Karyptype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CBC</a:t>
            </a:r>
          </a:p>
          <a:p>
            <a:pPr>
              <a:buFontTx/>
              <a:buChar char="-"/>
            </a:pPr>
            <a:r>
              <a:rPr lang="en-US" dirty="0" smtClean="0"/>
              <a:t>CXR</a:t>
            </a:r>
          </a:p>
          <a:p>
            <a:pPr>
              <a:buFontTx/>
              <a:buChar char="-"/>
            </a:pPr>
            <a:r>
              <a:rPr lang="en-US" dirty="0" smtClean="0"/>
              <a:t>Bone age </a:t>
            </a:r>
          </a:p>
          <a:p>
            <a:pPr>
              <a:buFontTx/>
              <a:buChar char="-"/>
            </a:pPr>
            <a:r>
              <a:rPr lang="en-US" dirty="0" smtClean="0"/>
              <a:t>Thyroid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629400" y="9906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mtClean="0"/>
              <a:t>MCQ</a:t>
            </a:r>
            <a:endParaRPr lang="ar-SA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562600"/>
            <a:ext cx="739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GH measurement : better measured at early morning or early evening </a:t>
            </a: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476</Words>
  <Application>Microsoft Office PowerPoint</Application>
  <PresentationFormat>On-screen Show (4:3)</PresentationFormat>
  <Paragraphs>76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NBs </vt:lpstr>
      <vt:lpstr>Other ways than measurment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Cases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Cases 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انتظر السلايدات من الدكتور   اعتمد التيم حق البنات كمرجع واضف السلايد الناقص من الدكتور </dc:title>
  <dc:creator>AbOoOdY</dc:creator>
  <cp:lastModifiedBy>AbOoOdY</cp:lastModifiedBy>
  <cp:revision>7</cp:revision>
  <dcterms:created xsi:type="dcterms:W3CDTF">2006-08-16T00:00:00Z</dcterms:created>
  <dcterms:modified xsi:type="dcterms:W3CDTF">2013-09-14T16:13:18Z</dcterms:modified>
</cp:coreProperties>
</file>