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56"/>
  </p:notesMasterIdLst>
  <p:sldIdLst>
    <p:sldId id="333" r:id="rId2"/>
    <p:sldId id="334" r:id="rId3"/>
    <p:sldId id="335" r:id="rId4"/>
    <p:sldId id="337" r:id="rId5"/>
    <p:sldId id="358" r:id="rId6"/>
    <p:sldId id="260" r:id="rId7"/>
    <p:sldId id="289" r:id="rId8"/>
    <p:sldId id="324" r:id="rId9"/>
    <p:sldId id="338" r:id="rId10"/>
    <p:sldId id="359" r:id="rId11"/>
    <p:sldId id="290" r:id="rId12"/>
    <p:sldId id="329" r:id="rId13"/>
    <p:sldId id="330" r:id="rId14"/>
    <p:sldId id="363" r:id="rId15"/>
    <p:sldId id="364" r:id="rId16"/>
    <p:sldId id="365" r:id="rId17"/>
    <p:sldId id="368" r:id="rId18"/>
    <p:sldId id="369" r:id="rId19"/>
    <p:sldId id="370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266" r:id="rId29"/>
    <p:sldId id="267" r:id="rId30"/>
    <p:sldId id="268" r:id="rId31"/>
    <p:sldId id="269" r:id="rId32"/>
    <p:sldId id="367" r:id="rId33"/>
    <p:sldId id="304" r:id="rId34"/>
    <p:sldId id="305" r:id="rId35"/>
    <p:sldId id="310" r:id="rId36"/>
    <p:sldId id="311" r:id="rId37"/>
    <p:sldId id="361" r:id="rId38"/>
    <p:sldId id="362" r:id="rId39"/>
    <p:sldId id="301" r:id="rId40"/>
    <p:sldId id="302" r:id="rId41"/>
    <p:sldId id="303" r:id="rId42"/>
    <p:sldId id="322" r:id="rId43"/>
    <p:sldId id="327" r:id="rId44"/>
    <p:sldId id="342" r:id="rId45"/>
    <p:sldId id="323" r:id="rId46"/>
    <p:sldId id="371" r:id="rId47"/>
    <p:sldId id="360" r:id="rId48"/>
    <p:sldId id="326" r:id="rId49"/>
    <p:sldId id="352" r:id="rId50"/>
    <p:sldId id="353" r:id="rId51"/>
    <p:sldId id="366" r:id="rId52"/>
    <p:sldId id="372" r:id="rId53"/>
    <p:sldId id="373" r:id="rId54"/>
    <p:sldId id="374" r:id="rId55"/>
  </p:sldIdLst>
  <p:sldSz cx="9144000" cy="6858000" type="screen4x3"/>
  <p:notesSz cx="6858000" cy="9144000"/>
  <p:defaultTextStyle>
    <a:defPPr>
      <a:defRPr lang="x-non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66"/>
    <a:srgbClr val="33CC33"/>
    <a:srgbClr val="FFFFDD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65455" autoAdjust="0"/>
    <p:restoredTop sz="95187" autoAdjust="0"/>
  </p:normalViewPr>
  <p:slideViewPr>
    <p:cSldViewPr>
      <p:cViewPr>
        <p:scale>
          <a:sx n="67" d="100"/>
          <a:sy n="67" d="100"/>
        </p:scale>
        <p:origin x="-22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9184" y="77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BD02D6-E081-4E3A-B7B8-5D066F0F8F6A}" type="datetimeFigureOut">
              <a:rPr lang="x-none" smtClean="0"/>
              <a:pPr/>
              <a:t>16/09/13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85524F-4A21-4B19-B8BB-301AAA780274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524F-4A21-4B19-B8BB-301AAA780274}" type="slidenum">
              <a:rPr lang="x-none" smtClean="0"/>
              <a:pPr/>
              <a:t>22</a:t>
            </a:fld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524F-4A21-4B19-B8BB-301AAA780274}" type="slidenum">
              <a:rPr lang="x-none" smtClean="0"/>
              <a:pPr/>
              <a:t>45</a:t>
            </a:fld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8251-5A6C-4DE3-8366-A1DC110345EF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FC5B-E332-4849-A795-15B89FB51138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21ED-B79C-442E-A348-5129592CC9F8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66A51-5B5B-451B-AA75-B02AF8C9C17B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B4EB-996D-4DE3-B627-8B7583F28E2C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E71DD-FE9E-4988-A38E-BE82BADCA33D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97C-7675-4A27-88CD-329D80D6E3DA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8BC-C66D-4121-9F5E-A2D6F0595C49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34D8-E6A2-468A-80A2-3E01F1B34400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BA27-2A65-47BF-AE83-0DB49F51CA10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C7463-B8E5-4FA6-8755-09682D55FA4C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87F6-5B35-4BA8-8342-3A1C0747AEC6}" type="slidenum">
              <a:rPr lang="x-none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E284-9A3B-437F-8A06-A80CA6CDB8E8}" type="slidenum">
              <a:rPr lang="x-none" smtClean="0"/>
              <a:pPr/>
              <a:t>‹#›</a:t>
            </a:fld>
            <a:endParaRPr lang="en-US"/>
          </a:p>
        </p:txBody>
      </p:sp>
      <p:pic>
        <p:nvPicPr>
          <p:cNvPr id="7" name="Picture 16" descr="medical-vaccinatio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3825" y="381000"/>
            <a:ext cx="7143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igen" TargetMode="External"/><Relationship Id="rId2" Type="http://schemas.openxmlformats.org/officeDocument/2006/relationships/hyperlink" Target="http://en.wikipedia.org/wiki/Immune_syste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lecule" TargetMode="External"/><Relationship Id="rId2" Type="http://schemas.openxmlformats.org/officeDocument/2006/relationships/hyperlink" Target="http://en.wikipedia.org/wiki/Adaptive_immune_syst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mmunological_memory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ibody" TargetMode="External"/><Relationship Id="rId2" Type="http://schemas.openxmlformats.org/officeDocument/2006/relationships/hyperlink" Target="http://en.wikipedia.org/wiki/B_ce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emory_T_cells" TargetMode="External"/><Relationship Id="rId5" Type="http://schemas.openxmlformats.org/officeDocument/2006/relationships/hyperlink" Target="http://en.wikipedia.org/wiki/Memory_B_cell" TargetMode="External"/><Relationship Id="rId4" Type="http://schemas.openxmlformats.org/officeDocument/2006/relationships/hyperlink" Target="http://en.wikipedia.org/wiki/T_cel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croorganism" TargetMode="External"/><Relationship Id="rId2" Type="http://schemas.openxmlformats.org/officeDocument/2006/relationships/hyperlink" Target="http://en.wikipedia.org/wiki/Vaccin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fection" TargetMode="External"/><Relationship Id="rId4" Type="http://schemas.openxmlformats.org/officeDocument/2006/relationships/hyperlink" Target="http://en.wikipedia.org/wiki/Disease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/>
              </a:rPr>
              <a:t>- 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is the process by which an individual's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  <a:hlinkClick r:id="rId2" action="ppaction://hlinkfile" tooltip="Immune system"/>
              </a:rPr>
              <a:t>immune system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becomes fortified against an agent (known as the </a:t>
            </a:r>
            <a:r>
              <a:rPr lang="en-US" b="1" dirty="0" err="1" smtClean="0">
                <a:solidFill>
                  <a:schemeClr val="accent4">
                    <a:lumMod val="10000"/>
                  </a:schemeClr>
                </a:solidFill>
                <a:effectLst/>
                <a:hlinkClick r:id="rId3" action="ppaction://hlinkfile" tooltip="Antigen"/>
              </a:rPr>
              <a:t>immunogen</a:t>
            </a: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).</a:t>
            </a:r>
            <a:endParaRPr lang="x-none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what is the advantage of using an inactivated vaccine?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chance of it reverting back to virulent form</a:t>
            </a:r>
          </a:p>
          <a:p>
            <a:endParaRPr lang="x-none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150"/>
            <a:ext cx="8001000" cy="4968875"/>
          </a:xfrm>
        </p:spPr>
        <p:txBody>
          <a:bodyPr/>
          <a:lstStyle/>
          <a:p>
            <a:pPr>
              <a:defRPr/>
            </a:pPr>
            <a:r>
              <a:rPr lang="en-US" sz="2600" b="1" dirty="0">
                <a:solidFill>
                  <a:srgbClr val="000000"/>
                </a:solidFill>
              </a:rPr>
              <a:t>Why we need booster doses?</a:t>
            </a:r>
          </a:p>
          <a:p>
            <a:pPr>
              <a:defRPr/>
            </a:pPr>
            <a:endParaRPr lang="en-US" sz="26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6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effectLst/>
              </a:rPr>
              <a:t>Inactivated and </a:t>
            </a:r>
            <a:r>
              <a:rPr lang="en-US" sz="2600" dirty="0" smtClean="0">
                <a:solidFill>
                  <a:srgbClr val="000000"/>
                </a:solidFill>
                <a:effectLst/>
              </a:rPr>
              <a:t>sub-unit(influenza) </a:t>
            </a:r>
            <a:r>
              <a:rPr lang="en-US" sz="2600" dirty="0">
                <a:solidFill>
                  <a:srgbClr val="000000"/>
                </a:solidFill>
                <a:effectLst/>
              </a:rPr>
              <a:t>preparation are incapable of replicating in the host, these vaccines must contain a sufficient antigenic mass to stimulate the desired response maintenance of long-lasting </a:t>
            </a:r>
            <a:r>
              <a:rPr lang="en-US" sz="2600" dirty="0" smtClean="0">
                <a:solidFill>
                  <a:srgbClr val="000000"/>
                </a:solidFill>
                <a:effectLst/>
              </a:rPr>
              <a:t>immunity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effectLst/>
              </a:rPr>
              <a:t>with inactivated viral or bacterial vaccines often requires periodic administration of booster doses.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what is the advantage of using an carrier protein or adjuvant?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-Enhance APC receptors and cytokine release</a:t>
            </a:r>
            <a:br>
              <a:rPr lang="en-US" dirty="0" smtClean="0"/>
            </a:br>
            <a:r>
              <a:rPr lang="en-US" dirty="0" smtClean="0"/>
              <a:t>-carrier protein recruit helper T cells and induce </a:t>
            </a:r>
            <a:r>
              <a:rPr lang="en-US" dirty="0" err="1" smtClean="0"/>
              <a:t>IgG</a:t>
            </a:r>
            <a:r>
              <a:rPr lang="en-US" dirty="0" smtClean="0"/>
              <a:t> antibody responses</a:t>
            </a:r>
            <a:br>
              <a:rPr lang="en-US" dirty="0" smtClean="0"/>
            </a:br>
            <a:r>
              <a:rPr lang="en-US" dirty="0" smtClean="0"/>
              <a:t>-conjugate bacterial vaccines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   what is a </a:t>
            </a:r>
            <a:r>
              <a:rPr lang="en-US" sz="3200" b="0" dirty="0" err="1" smtClean="0">
                <a:solidFill>
                  <a:schemeClr val="accent3">
                    <a:lumMod val="10000"/>
                  </a:schemeClr>
                </a:solidFill>
                <a:effectLst/>
              </a:rPr>
              <a:t>toxoid</a:t>
            </a: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toxin produced by a bacterial organism that is inactivated by formalin</a:t>
            </a:r>
          </a:p>
          <a:p>
            <a:r>
              <a:rPr lang="en-US" dirty="0" err="1" smtClean="0"/>
              <a:t>Eleminated</a:t>
            </a:r>
            <a:r>
              <a:rPr lang="en-US" dirty="0" smtClean="0"/>
              <a:t> toxicity without </a:t>
            </a:r>
            <a:r>
              <a:rPr lang="en-US" dirty="0" err="1" smtClean="0"/>
              <a:t>eleminating</a:t>
            </a:r>
            <a:r>
              <a:rPr lang="en-US" dirty="0" smtClean="0"/>
              <a:t> immunogenicity.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6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6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   Passive immunization</a:t>
            </a:r>
            <a:endParaRPr lang="x-none" sz="36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when </a:t>
            </a:r>
            <a:r>
              <a:rPr lang="en-US" dirty="0" smtClean="0">
                <a:solidFill>
                  <a:srgbClr val="FF33CC"/>
                </a:solidFill>
              </a:rPr>
              <a:t>antibodies</a:t>
            </a:r>
            <a:r>
              <a:rPr lang="en-US" dirty="0" smtClean="0"/>
              <a:t> are introduced directly into the body to give passive immunization.</a:t>
            </a:r>
          </a:p>
          <a:p>
            <a:r>
              <a:rPr lang="en-US" dirty="0" smtClean="0"/>
              <a:t>Produce immunity quickly.</a:t>
            </a:r>
          </a:p>
          <a:p>
            <a:r>
              <a:rPr lang="en-US" dirty="0" smtClean="0"/>
              <a:t>Used for </a:t>
            </a:r>
            <a:r>
              <a:rPr lang="en-US" dirty="0" smtClean="0">
                <a:solidFill>
                  <a:srgbClr val="FF0000"/>
                </a:solidFill>
              </a:rPr>
              <a:t>short </a:t>
            </a:r>
            <a:r>
              <a:rPr lang="en-US" dirty="0" smtClean="0">
                <a:solidFill>
                  <a:srgbClr val="FF0000"/>
                </a:solidFill>
              </a:rPr>
              <a:t>term </a:t>
            </a:r>
            <a:r>
              <a:rPr lang="ar-SA" dirty="0" smtClean="0">
                <a:solidFill>
                  <a:srgbClr val="FF0000"/>
                </a:solidFill>
              </a:rPr>
              <a:t>مهمه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prophylaxis and therapeutically.</a:t>
            </a:r>
          </a:p>
          <a:p>
            <a:r>
              <a:rPr lang="en-US" dirty="0" smtClean="0"/>
              <a:t>Temporary effect short acting.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Human Immune Serum Globulin</a:t>
            </a:r>
            <a:endParaRPr lang="x-none" sz="32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raditional Arabic" pitchFamily="18" charset="-78"/>
              </a:rPr>
              <a:t>Specific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33CC33"/>
                </a:solidFill>
                <a:cs typeface="Traditional Arabic" pitchFamily="18" charset="-78"/>
              </a:rPr>
              <a:t>IM	Hepatitis B (HBIG)</a:t>
            </a:r>
            <a:endParaRPr lang="en-US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				Rabies (RIG)</a:t>
            </a:r>
            <a:endParaRPr lang="en-US" sz="2800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				Tetanus (TIG)</a:t>
            </a:r>
            <a:endParaRPr lang="en-US" sz="2800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33CC33"/>
                </a:solidFill>
                <a:cs typeface="Traditional Arabic" pitchFamily="18" charset="-78"/>
              </a:rPr>
              <a:t>Varicella</a:t>
            </a:r>
            <a:r>
              <a:rPr lang="en-US" sz="2800" dirty="0" smtClean="0">
                <a:solidFill>
                  <a:srgbClr val="33CC33"/>
                </a:solidFill>
                <a:cs typeface="Traditional Arabic" pitchFamily="18" charset="-78"/>
              </a:rPr>
              <a:t> (VZIG)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33CC33"/>
                </a:solidFill>
                <a:latin typeface="Times New Roman" pitchFamily="18" charset="0"/>
                <a:cs typeface="Traditional Arabic" pitchFamily="18" charset="-78"/>
              </a:rPr>
              <a:t> </a:t>
            </a:r>
            <a:endParaRPr lang="en-US" sz="2800" dirty="0" smtClean="0">
              <a:solidFill>
                <a:srgbClr val="33CC33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IV		CMV (CMV-IG)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cs typeface="Traditional Arabic" pitchFamily="18" charset="-78"/>
              </a:rPr>
              <a:t>				RSV (RSV-IG)</a:t>
            </a:r>
            <a:endParaRPr lang="en-US" sz="2800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Passive Immunization (Cont)</a:t>
            </a:r>
            <a:endParaRPr lang="x-none" sz="28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  <a:effectLst/>
                <a:cs typeface="Traditional Arabic" pitchFamily="18" charset="-78"/>
              </a:rPr>
              <a:t>SPECIFIC EQUINE ANTIBODIES (IM)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BOTULISM ANTITOXIN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DIPHTERIA ANTITOXIN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TETANUS ANTITOXIN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SNAKE &amp; SPIDER ANTI-VENOM</a:t>
            </a:r>
          </a:p>
          <a:p>
            <a:pPr eaLnBrk="1" hangingPunct="1"/>
            <a:r>
              <a:rPr lang="en-US" sz="2800" dirty="0" smtClean="0">
                <a:effectLst/>
                <a:cs typeface="Traditional Arabic" pitchFamily="18" charset="-78"/>
              </a:rPr>
              <a:t>MONOCLONAL ANTIBODIES (IV)</a:t>
            </a:r>
          </a:p>
          <a:p>
            <a:pPr lvl="1" eaLnBrk="1" hangingPunct="1"/>
            <a:r>
              <a:rPr lang="en-US" dirty="0" smtClean="0">
                <a:cs typeface="Traditional Arabic" pitchFamily="18" charset="-78"/>
              </a:rPr>
              <a:t>ANTI-ENDOTOXIN ANTIBODIES</a:t>
            </a:r>
            <a:endParaRPr lang="en-US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cases</a:t>
            </a:r>
            <a:br>
              <a:rPr lang="en-US" dirty="0" smtClean="0"/>
            </a:br>
            <a:r>
              <a:rPr lang="en-US" dirty="0" smtClean="0"/>
              <a:t>MCQ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Preterm :</a:t>
            </a:r>
            <a:r>
              <a:rPr lang="en-US" dirty="0" smtClean="0"/>
              <a:t> before 37 week : the baby should </a:t>
            </a:r>
            <a:r>
              <a:rPr lang="en-US" dirty="0" err="1" smtClean="0"/>
              <a:t>givin</a:t>
            </a:r>
            <a:r>
              <a:rPr lang="en-US" dirty="0" smtClean="0"/>
              <a:t> full dose vaccine ( start his age calculation from the day he or she was born 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Pregnancy :</a:t>
            </a:r>
            <a:r>
              <a:rPr lang="en-US" dirty="0" smtClean="0"/>
              <a:t>  Give killed or non active only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HIV with normal CD4 </a:t>
            </a:r>
            <a:r>
              <a:rPr lang="en-US" dirty="0" smtClean="0"/>
              <a:t>: can </a:t>
            </a:r>
            <a:r>
              <a:rPr lang="en-US" dirty="0" err="1" smtClean="0"/>
              <a:t>givine</a:t>
            </a:r>
            <a:r>
              <a:rPr lang="en-US" dirty="0" smtClean="0"/>
              <a:t> any vaccine even the live attenuated EXCEPT TB vaccine </a:t>
            </a:r>
            <a:r>
              <a:rPr lang="ar-SA" dirty="0" smtClean="0"/>
              <a:t>مهمه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Immunodeficiency pt : </a:t>
            </a:r>
            <a:r>
              <a:rPr lang="en-US" dirty="0" smtClean="0"/>
              <a:t>ex , PID : Do not give life attenuated and be carful with the timing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Asplenic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dirty="0" smtClean="0"/>
              <a:t>More prone to Capsulated organisms ( </a:t>
            </a:r>
            <a:r>
              <a:rPr lang="en-US" dirty="0" err="1" smtClean="0"/>
              <a:t>N.meningitis</a:t>
            </a:r>
            <a:r>
              <a:rPr lang="en-US" dirty="0" smtClean="0"/>
              <a:t> . </a:t>
            </a:r>
            <a:r>
              <a:rPr lang="en-US" dirty="0" err="1" smtClean="0"/>
              <a:t>Pnumococal</a:t>
            </a:r>
            <a:r>
              <a:rPr lang="en-US" dirty="0" smtClean="0"/>
              <a:t>  , </a:t>
            </a:r>
            <a:r>
              <a:rPr lang="en-US" dirty="0" err="1" smtClean="0"/>
              <a:t>hemophalus</a:t>
            </a:r>
            <a:r>
              <a:rPr lang="en-US" dirty="0" smtClean="0"/>
              <a:t> )  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History or family </a:t>
            </a:r>
            <a:r>
              <a:rPr lang="en-US" sz="3100" b="1" dirty="0" err="1" smtClean="0">
                <a:solidFill>
                  <a:srgbClr val="FF0000"/>
                </a:solidFill>
              </a:rPr>
              <a:t>hx</a:t>
            </a:r>
            <a:r>
              <a:rPr lang="en-US" sz="3100" b="1" dirty="0" smtClean="0">
                <a:solidFill>
                  <a:srgbClr val="FF0000"/>
                </a:solidFill>
              </a:rPr>
              <a:t> of seizure : </a:t>
            </a:r>
            <a:r>
              <a:rPr lang="en-US" dirty="0" smtClean="0"/>
              <a:t>if the diagnosis established you can give any vaccine , But if the cause is unknown BE carful 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Children with chronic </a:t>
            </a:r>
            <a:r>
              <a:rPr lang="en-US" sz="3100" b="1" dirty="0" err="1" smtClean="0">
                <a:solidFill>
                  <a:srgbClr val="FF0000"/>
                </a:solidFill>
              </a:rPr>
              <a:t>Dz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All vaccines are safe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Foreign travel : </a:t>
            </a:r>
            <a:r>
              <a:rPr lang="en-US" dirty="0" smtClean="0"/>
              <a:t>check the endemic areas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Lapsed </a:t>
            </a:r>
            <a:r>
              <a:rPr lang="en-US" b="1" dirty="0" smtClean="0">
                <a:solidFill>
                  <a:srgbClr val="FF0000"/>
                </a:solidFill>
              </a:rPr>
              <a:t>immunizations </a:t>
            </a:r>
            <a:r>
              <a:rPr lang="ar-SA" b="1" dirty="0" smtClean="0">
                <a:solidFill>
                  <a:srgbClr val="FF0000"/>
                </a:solidFill>
              </a:rPr>
              <a:t>وقت طويل بين التطعيمات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unknown immunization status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: No need to start over </a:t>
            </a:r>
            <a:endParaRPr lang="en-US" dirty="0" smtClean="0"/>
          </a:p>
          <a:p>
            <a:r>
              <a:rPr lang="en-US" sz="3100" b="1" dirty="0" err="1" smtClean="0">
                <a:solidFill>
                  <a:srgbClr val="FF0000"/>
                </a:solidFill>
              </a:rPr>
              <a:t>Reimmunization</a:t>
            </a:r>
            <a:r>
              <a:rPr lang="en-US" sz="3100" b="1" dirty="0" smtClean="0">
                <a:solidFill>
                  <a:srgbClr val="FF0000"/>
                </a:solidFill>
              </a:rPr>
              <a:t> :</a:t>
            </a:r>
            <a:r>
              <a:rPr lang="en-US" dirty="0" smtClean="0"/>
              <a:t> Not harmful at all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Interference </a:t>
            </a:r>
            <a:r>
              <a:rPr lang="en-US" b="1" dirty="0" smtClean="0">
                <a:solidFill>
                  <a:srgbClr val="FF0000"/>
                </a:solidFill>
              </a:rPr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immunoglobulin : </a:t>
            </a:r>
            <a:r>
              <a:rPr lang="en-US" sz="3100" dirty="0" smtClean="0"/>
              <a:t>if the pt has for ex Kawasaki </a:t>
            </a:r>
            <a:r>
              <a:rPr lang="en-US" sz="3100" dirty="0" err="1" smtClean="0"/>
              <a:t>Dz</a:t>
            </a:r>
            <a:r>
              <a:rPr lang="en-US" sz="3100" dirty="0" smtClean="0"/>
              <a:t> Or ITP and need to </a:t>
            </a:r>
            <a:r>
              <a:rPr lang="en-US" sz="3100" dirty="0" err="1" smtClean="0"/>
              <a:t>recive</a:t>
            </a:r>
            <a:r>
              <a:rPr lang="en-US" sz="3100" dirty="0" smtClean="0"/>
              <a:t> </a:t>
            </a:r>
            <a:r>
              <a:rPr lang="en-US" sz="3100" dirty="0" err="1" smtClean="0"/>
              <a:t>Ig</a:t>
            </a:r>
            <a:r>
              <a:rPr lang="en-US" sz="3100" dirty="0" smtClean="0"/>
              <a:t> for treatment : In this case give the vaccine 2 weeks before starting the </a:t>
            </a:r>
            <a:r>
              <a:rPr lang="en-US" sz="3100" dirty="0" err="1" smtClean="0"/>
              <a:t>Ig</a:t>
            </a:r>
            <a:r>
              <a:rPr lang="en-US" sz="3100" dirty="0" smtClean="0"/>
              <a:t> treatment OR 2w to 6 m ( depend on the type of the treatment ) after the </a:t>
            </a:r>
            <a:r>
              <a:rPr lang="en-US" sz="3100" dirty="0" err="1" smtClean="0"/>
              <a:t>Ig</a:t>
            </a:r>
            <a:r>
              <a:rPr lang="en-US" sz="3100" dirty="0" smtClean="0"/>
              <a:t> treatment </a:t>
            </a:r>
          </a:p>
          <a:p>
            <a:endParaRPr lang="ar-SA" sz="31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After exposure  : </a:t>
            </a:r>
            <a:r>
              <a:rPr lang="en-US" dirty="0" smtClean="0"/>
              <a:t>it safe to vaccinate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Recent infection :</a:t>
            </a:r>
            <a:r>
              <a:rPr lang="en-US" dirty="0" smtClean="0"/>
              <a:t> If mild : give any vaccine </a:t>
            </a:r>
          </a:p>
          <a:p>
            <a:pPr>
              <a:buNone/>
            </a:pPr>
            <a:r>
              <a:rPr lang="en-US" dirty="0" smtClean="0"/>
              <a:t>                                     if sever : Wait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Breast feeding : </a:t>
            </a:r>
            <a:r>
              <a:rPr lang="en-US" dirty="0" smtClean="0"/>
              <a:t>you can vaccinate the baby safely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Allergy : </a:t>
            </a:r>
            <a:r>
              <a:rPr lang="en-US" dirty="0" smtClean="0"/>
              <a:t>If sever : give the </a:t>
            </a:r>
            <a:r>
              <a:rPr lang="en-US" dirty="0" err="1" smtClean="0"/>
              <a:t>vaccin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the hospital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if mild : give the vaccine normally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7350" cy="449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 action="ppaction://hlinkfile" tooltip="Adaptive immune system"/>
              </a:rPr>
              <a:t>adaptive immune system</a:t>
            </a:r>
            <a:r>
              <a:rPr lang="en-US" dirty="0" smtClean="0"/>
              <a:t>: </a:t>
            </a:r>
          </a:p>
          <a:p>
            <a:r>
              <a:rPr lang="en-US" dirty="0" smtClean="0"/>
              <a:t>When this system is exposed to </a:t>
            </a:r>
            <a:r>
              <a:rPr lang="en-US" dirty="0" smtClean="0">
                <a:hlinkClick r:id="rId3" action="ppaction://hlinkfile" tooltip="Molecule"/>
              </a:rPr>
              <a:t>molecules</a:t>
            </a:r>
            <a:r>
              <a:rPr lang="en-US" dirty="0" smtClean="0"/>
              <a:t> that are foreign to the body , it will orchestrate an immune response, and it will also develop the ability to quickly respond to a subsequent encounter (through </a:t>
            </a:r>
            <a:r>
              <a:rPr lang="en-US" dirty="0" smtClean="0">
                <a:hlinkClick r:id="rId4" action="ppaction://hlinkfile" tooltip="Immunological memory"/>
              </a:rPr>
              <a:t>immunological memory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Bacillus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Calmette‑Guerin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Vaccine (BCG).</a:t>
            </a:r>
            <a:endParaRPr lang="x-none" sz="32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All tuberculin negative infants</a:t>
            </a:r>
          </a:p>
          <a:p>
            <a:pPr lvl="1"/>
            <a:r>
              <a:rPr lang="en-US" sz="24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Intradermal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route </a:t>
            </a:r>
          </a:p>
          <a:p>
            <a:r>
              <a:rPr lang="en-US" sz="2400" dirty="0" smtClean="0">
                <a:solidFill>
                  <a:srgbClr val="002060"/>
                </a:solidFill>
                <a:effectLst/>
              </a:rPr>
              <a:t>PRECAUTIONS &amp; CONTRAINDICATIONS(CI):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/>
              </a:rPr>
              <a:t>Give only to PPD negative children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/>
              </a:rPr>
              <a:t>CI in persons with </a:t>
            </a:r>
            <a:r>
              <a:rPr lang="en-US" sz="2400" dirty="0" err="1" smtClean="0">
                <a:solidFill>
                  <a:srgbClr val="002060"/>
                </a:solidFill>
                <a:effectLst/>
              </a:rPr>
              <a:t>immunodeficiencies</a:t>
            </a:r>
            <a:endParaRPr lang="en-US" sz="2400" dirty="0" smtClean="0">
              <a:solidFill>
                <a:srgbClr val="002060"/>
              </a:solidFill>
              <a:effectLst/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  <a:effectLst/>
              </a:rPr>
              <a:t>CI during pregnancy </a:t>
            </a:r>
          </a:p>
          <a:p>
            <a:endParaRPr lang="x-none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5029200"/>
            <a:ext cx="8305800" cy="1828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من هذا السلايد الى سلايد 27 لم يشرحها الدكتور وانما هي اضافه من التيم </a:t>
            </a:r>
            <a:br>
              <a:rPr lang="ar-SA" sz="2000" b="1" dirty="0" smtClean="0">
                <a:solidFill>
                  <a:srgbClr val="FF0000"/>
                </a:solidFill>
              </a:rPr>
            </a:br>
            <a:r>
              <a:rPr lang="ar-SA" sz="2000" b="1" dirty="0" smtClean="0">
                <a:solidFill>
                  <a:srgbClr val="FF0000"/>
                </a:solidFill>
              </a:rPr>
              <a:t/>
            </a:r>
            <a:br>
              <a:rPr lang="ar-SA" sz="2000" b="1" dirty="0" smtClean="0">
                <a:solidFill>
                  <a:srgbClr val="FF0000"/>
                </a:solidFill>
              </a:rPr>
            </a:br>
            <a:r>
              <a:rPr lang="ar-SA" sz="2000" b="1" dirty="0" smtClean="0">
                <a:solidFill>
                  <a:srgbClr val="FF0000"/>
                </a:solidFill>
              </a:rPr>
              <a:t>المعلومه المهمه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The Main contraindications to vaccines are :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1- pregnancy      2- immunodeficiency </a:t>
            </a:r>
            <a:endParaRPr lang="ar-SA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Diphtheria, Tetanus &amp;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Pertussis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 (DTP)</a:t>
            </a:r>
            <a:endParaRPr lang="x-none" sz="32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650" y="1676400"/>
            <a:ext cx="8007350" cy="4191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b="1" dirty="0" smtClean="0">
                <a:cs typeface="Traditional Arabic" pitchFamily="18" charset="-78"/>
              </a:rPr>
              <a:t>PREPARATIONS</a:t>
            </a:r>
          </a:p>
          <a:p>
            <a:pPr lvl="1" eaLnBrk="1" hangingPunct="1"/>
            <a:r>
              <a:rPr lang="en-US" dirty="0" smtClean="0">
                <a:cs typeface="Traditional Arabic" pitchFamily="18" charset="-78"/>
              </a:rPr>
              <a:t>&lt; 7 years : DTP, DT if we give it alone there is an increased chance of side effect, </a:t>
            </a:r>
            <a:r>
              <a:rPr lang="en-US" dirty="0" err="1" smtClean="0">
                <a:cs typeface="Traditional Arabic" pitchFamily="18" charset="-78"/>
              </a:rPr>
              <a:t>DTaP</a:t>
            </a:r>
            <a:r>
              <a:rPr lang="en-US" dirty="0" smtClean="0">
                <a:cs typeface="Traditional Arabic" pitchFamily="18" charset="-78"/>
              </a:rPr>
              <a:t> (</a:t>
            </a:r>
            <a:r>
              <a:rPr lang="en-US" dirty="0" err="1" smtClean="0">
                <a:cs typeface="Traditional Arabic" pitchFamily="18" charset="-78"/>
              </a:rPr>
              <a:t>acellularpertussis</a:t>
            </a:r>
            <a:r>
              <a:rPr lang="en-US" dirty="0" smtClean="0">
                <a:cs typeface="Traditional Arabic" pitchFamily="18" charset="-78"/>
              </a:rPr>
              <a:t> vaccine)	</a:t>
            </a:r>
          </a:p>
          <a:p>
            <a:pPr lvl="1" eaLnBrk="1" hangingPunct="1"/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&gt; 7 years : Td,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TdaP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( in adults risk of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pertussis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is very low so we don’t give its vaccination )</a:t>
            </a:r>
          </a:p>
          <a:p>
            <a:pPr lvl="1" eaLnBrk="1" hangingPunct="1"/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(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Td:adult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tetanus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toxoid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full dose and diphtheria </a:t>
            </a:r>
            <a:r>
              <a:rPr lang="en-US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toxoid</a:t>
            </a:r>
            <a:r>
              <a:rPr lang="en-US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reduced dose)</a:t>
            </a:r>
            <a:endParaRPr lang="en-US" dirty="0" smtClean="0">
              <a:solidFill>
                <a:srgbClr val="7030A0"/>
              </a:solidFill>
              <a:effectLst/>
              <a:cs typeface="Arial" pitchFamily="34" charset="0"/>
            </a:endParaRPr>
          </a:p>
          <a:p>
            <a:pPr eaLnBrk="1" hangingPunct="1"/>
            <a:r>
              <a:rPr lang="en-US" sz="2800" b="1" dirty="0" smtClean="0">
                <a:cs typeface="Traditional Arabic" pitchFamily="18" charset="-78"/>
              </a:rPr>
              <a:t>ADMINISTRATION</a:t>
            </a:r>
          </a:p>
          <a:p>
            <a:pPr lvl="1" eaLnBrk="1" hangingPunct="1"/>
            <a:r>
              <a:rPr lang="en-US" dirty="0" smtClean="0">
                <a:cs typeface="Traditional Arabic" pitchFamily="18" charset="-78"/>
              </a:rPr>
              <a:t>IM</a:t>
            </a:r>
            <a:endParaRPr lang="en-US" dirty="0" smtClean="0">
              <a:cs typeface="Arial" pitchFamily="34" charset="0"/>
            </a:endParaRPr>
          </a:p>
          <a:p>
            <a:endParaRPr lang="x-non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12192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cs typeface="Traditional Arabic" pitchFamily="18" charset="-78"/>
              </a:rPr>
              <a:t>Diphtheria, Tetanus &amp;</a:t>
            </a:r>
            <a:r>
              <a:rPr lang="en-US" sz="3200" dirty="0" err="1" smtClean="0">
                <a:solidFill>
                  <a:srgbClr val="0070C0"/>
                </a:solidFill>
                <a:effectLst/>
                <a:cs typeface="Traditional Arabic" pitchFamily="18" charset="-78"/>
              </a:rPr>
              <a:t>Pertussis</a:t>
            </a:r>
            <a:r>
              <a:rPr lang="en-US" sz="3200" dirty="0" smtClean="0">
                <a:solidFill>
                  <a:srgbClr val="0070C0"/>
                </a:solidFill>
                <a:effectLst/>
                <a:cs typeface="Traditional Arabic" pitchFamily="18" charset="-78"/>
              </a:rPr>
              <a:t> (DTP)</a:t>
            </a:r>
            <a:endParaRPr lang="x-none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0735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raditional Arabic" pitchFamily="18" charset="-78"/>
              </a:rPr>
              <a:t>CONTRAINDICATIONS (CI)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Encephalopathy within 7 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Progressive or unstable neurological disorders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Arial" pitchFamily="34" charset="0"/>
              </a:rPr>
              <a:t>Anaphylactic reaction to a previous dose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raditional Arabic" pitchFamily="18" charset="-78"/>
              </a:rPr>
              <a:t>PRECAUTIONS</a:t>
            </a:r>
            <a:endParaRPr lang="en-US" sz="2400" i="1" dirty="0" smtClean="0">
              <a:cs typeface="Traditional Arabic" pitchFamily="18" charset="-7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severe systemic reactions such 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Temp &gt; 40.5</a:t>
            </a:r>
            <a:r>
              <a:rPr lang="en-US" baseline="30000" dirty="0" smtClean="0">
                <a:cs typeface="Traditional Arabic" pitchFamily="18" charset="-78"/>
              </a:rPr>
              <a:t>0</a:t>
            </a:r>
            <a:r>
              <a:rPr lang="en-US" dirty="0" smtClean="0">
                <a:cs typeface="Traditional Arabic" pitchFamily="18" charset="-78"/>
              </a:rPr>
              <a:t>C ( 1</a:t>
            </a:r>
            <a:r>
              <a:rPr lang="en-US" baseline="30000" dirty="0" smtClean="0">
                <a:cs typeface="Traditional Arabic" pitchFamily="18" charset="-78"/>
              </a:rPr>
              <a:t>st</a:t>
            </a:r>
            <a:r>
              <a:rPr lang="en-US" dirty="0" smtClean="0">
                <a:cs typeface="Traditional Arabic" pitchFamily="18" charset="-78"/>
              </a:rPr>
              <a:t> side effect)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Must  bring him to the ER if there was redness and pus discharge indicating </a:t>
            </a:r>
            <a:r>
              <a:rPr lang="en-US" dirty="0" err="1" smtClean="0">
                <a:cs typeface="Traditional Arabic" pitchFamily="18" charset="-78"/>
              </a:rPr>
              <a:t>cellulitis</a:t>
            </a:r>
            <a:r>
              <a:rPr lang="en-US" dirty="0" smtClean="0">
                <a:cs typeface="Traditional Arabic" pitchFamily="18" charset="-78"/>
              </a:rPr>
              <a:t> and the child shouldn’t take the other dose.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persistent inconsolable crying &gt; 3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Collapse episodes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Convulsions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cs typeface="Traditional Arabic" pitchFamily="18" charset="-78"/>
              </a:rPr>
              <a:t>Measles, Mumps &amp; Rubella (MMR)</a:t>
            </a:r>
            <a:endParaRPr lang="x-none" sz="3200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cs typeface="Arial" pitchFamily="34" charset="0"/>
              </a:rPr>
              <a:t>PREPARATIONS: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MEASLES.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MMR.</a:t>
            </a:r>
          </a:p>
          <a:p>
            <a:pPr eaLnBrk="1" hangingPunct="1"/>
            <a:r>
              <a:rPr lang="en-US" b="1" dirty="0" smtClean="0">
                <a:cs typeface="Arial" pitchFamily="34" charset="0"/>
              </a:rPr>
              <a:t>ADMINISTRATION: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SC.</a:t>
            </a:r>
            <a:endParaRPr lang="en-US" b="1" dirty="0" smtClean="0">
              <a:cs typeface="Arial" pitchFamily="34" charset="0"/>
            </a:endParaRPr>
          </a:p>
          <a:p>
            <a:pPr eaLnBrk="1" hangingPunct="1"/>
            <a:r>
              <a:rPr lang="en-US" dirty="0" smtClean="0">
                <a:cs typeface="Arial" pitchFamily="34" charset="0"/>
              </a:rPr>
              <a:t> </a:t>
            </a:r>
            <a:r>
              <a:rPr lang="en-US" b="1" dirty="0" smtClean="0">
                <a:cs typeface="Arial" pitchFamily="34" charset="0"/>
              </a:rPr>
              <a:t>INDICATIONS: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Primary immunization at 1 &amp; 6 years</a:t>
            </a:r>
          </a:p>
          <a:p>
            <a:pPr lvl="1" eaLnBrk="1" hangingPunct="1"/>
            <a:r>
              <a:rPr lang="en-US" dirty="0" smtClean="0"/>
              <a:t>New recommendation : 3 doses at 12 </a:t>
            </a:r>
            <a:r>
              <a:rPr lang="en-US" dirty="0" err="1" smtClean="0"/>
              <a:t>m</a:t>
            </a:r>
            <a:r>
              <a:rPr lang="en-US" dirty="0" smtClean="0"/>
              <a:t>&amp; 18 </a:t>
            </a:r>
            <a:r>
              <a:rPr lang="en-US" dirty="0" err="1" smtClean="0"/>
              <a:t>m</a:t>
            </a:r>
            <a:r>
              <a:rPr lang="en-US" dirty="0" smtClean="0"/>
              <a:t>&amp; 6 years </a:t>
            </a:r>
            <a:endParaRPr lang="x-non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/>
            </a:r>
            <a:br>
              <a:rPr lang="en-US" sz="3600" b="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</a:br>
            <a:r>
              <a:rPr lang="en-US" sz="3600" b="0" dirty="0" smtClean="0">
                <a:solidFill>
                  <a:schemeClr val="accent4">
                    <a:lumMod val="10000"/>
                  </a:schemeClr>
                </a:solidFill>
                <a:effectLst/>
                <a:cs typeface="Traditional Arabic" pitchFamily="18" charset="-78"/>
              </a:rPr>
              <a:t>   Pneumococcal vaccine</a:t>
            </a:r>
            <a:endParaRPr lang="x-none" b="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cs typeface="Arial" pitchFamily="34" charset="0"/>
              </a:rPr>
              <a:t>PREPARATIONS: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Purified capsular polysaccharide of 23 serotypes of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Streptococcus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pneumoniae</a:t>
            </a:r>
            <a:endParaRPr lang="en-US" i="1" dirty="0" smtClean="0"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13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valent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 conjugated vaccine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cs typeface="Arial" pitchFamily="34" charset="0"/>
              </a:rPr>
              <a:t>ADMINISTRATION: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IM / SC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3 primary dose + 1 booster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  <a:cs typeface="Traditional Arabic" pitchFamily="18" charset="-78"/>
              </a:rPr>
              <a:t>   Pneumococcal vaccine</a:t>
            </a:r>
            <a:endParaRPr lang="x-none" sz="3200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650" y="1371600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b="1" dirty="0" smtClean="0">
                <a:cs typeface="Arial" pitchFamily="34" charset="0"/>
              </a:rPr>
              <a:t>INDICATIONS:</a:t>
            </a:r>
          </a:p>
          <a:p>
            <a:pPr lvl="1" eaLnBrk="1" hangingPunct="1"/>
            <a:r>
              <a:rPr lang="en-US" dirty="0" smtClean="0">
                <a:solidFill>
                  <a:schemeClr val="accent3">
                    <a:lumMod val="10000"/>
                  </a:schemeClr>
                </a:solidFill>
                <a:effectLst/>
                <a:cs typeface="Arial" pitchFamily="34" charset="0"/>
              </a:rPr>
              <a:t>Primary vaccination (conjugate vaccine)</a:t>
            </a:r>
          </a:p>
          <a:p>
            <a:pPr lvl="1" eaLnBrk="1" hangingPunct="1"/>
            <a:r>
              <a:rPr lang="en-US" i="1" dirty="0" smtClean="0">
                <a:cs typeface="Arial" pitchFamily="34" charset="0"/>
              </a:rPr>
              <a:t>children 2 yr. or older with</a:t>
            </a:r>
          </a:p>
          <a:p>
            <a:pPr lvl="2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Anatomical or functional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asplenia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lvl="2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Sickle cell disease</a:t>
            </a:r>
          </a:p>
          <a:p>
            <a:pPr lvl="2" eaLnBrk="1" hangingPunct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Nephrotic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syndrome</a:t>
            </a:r>
          </a:p>
          <a:p>
            <a:pPr lvl="2" eaLnBrk="1" hangingPunct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Immunosuppression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lvl="2" eaLnBrk="1" hangingPunct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Note:any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child less than 2 years is given the conjugated form with the carrier protein so body will get immunized by T cells.</a:t>
            </a:r>
          </a:p>
          <a:p>
            <a:pPr lvl="2"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Child greater than 2 years is given the capsular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polysacharride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 form  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3">
                    <a:lumMod val="25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25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25000"/>
                  </a:schemeClr>
                </a:solidFill>
                <a:effectLst/>
              </a:rPr>
              <a:t>    Meningococcal vaccine</a:t>
            </a:r>
            <a:endParaRPr lang="x-none" sz="3200" b="0" dirty="0">
              <a:solidFill>
                <a:schemeClr val="accent3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PREPARATIONS:</a:t>
            </a:r>
          </a:p>
          <a:p>
            <a:pPr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monovalent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(A or C)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bivalent (A &amp;  C )</a:t>
            </a:r>
          </a:p>
          <a:p>
            <a:pPr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quadrivalent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(A,C,Y &amp; W‑135)</a:t>
            </a:r>
          </a:p>
          <a:p>
            <a:pPr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quadrivalent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 conjugate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quadrivalent</a:t>
            </a:r>
          </a:p>
          <a:p>
            <a:pPr eaLnBrk="1" hangingPunct="1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itchFamily="34" charset="0"/>
              </a:rPr>
              <a:t>ADMINISTRATION: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SC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  <a:cs typeface="Arial" pitchFamily="34" charset="0"/>
              </a:rPr>
              <a:t>Given at age of 9&amp;12 months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Meningococcal Prophylaxis</a:t>
            </a:r>
            <a:endParaRPr lang="x-none" sz="3200" b="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  <a:cs typeface="Arial" pitchFamily="34" charset="0"/>
              </a:rPr>
              <a:t>INDICATIONS: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Control of outbreaks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Children with complement deficiencies or </a:t>
            </a:r>
            <a:r>
              <a:rPr lang="en-US" sz="2400" dirty="0" err="1" smtClean="0">
                <a:effectLst/>
                <a:cs typeface="Arial" pitchFamily="34" charset="0"/>
              </a:rPr>
              <a:t>asplenia</a:t>
            </a:r>
            <a:endParaRPr lang="en-US" sz="2400" dirty="0" smtClean="0">
              <a:effectLst/>
              <a:cs typeface="Arial" pitchFamily="34" charset="0"/>
            </a:endParaRPr>
          </a:p>
          <a:p>
            <a:pPr eaLnBrk="1" hangingPunct="1"/>
            <a:r>
              <a:rPr lang="en-US" sz="2400" dirty="0" smtClean="0">
                <a:solidFill>
                  <a:schemeClr val="accent3">
                    <a:lumMod val="10000"/>
                  </a:schemeClr>
                </a:solidFill>
                <a:effectLst/>
                <a:cs typeface="Arial" pitchFamily="34" charset="0"/>
              </a:rPr>
              <a:t>SIDE EFFECTS: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local </a:t>
            </a:r>
            <a:r>
              <a:rPr lang="en-US" sz="2400" dirty="0" err="1" smtClean="0">
                <a:effectLst/>
                <a:cs typeface="Arial" pitchFamily="34" charset="0"/>
              </a:rPr>
              <a:t>erythema</a:t>
            </a:r>
            <a:r>
              <a:rPr lang="en-US" sz="2400" dirty="0" smtClean="0">
                <a:effectLst/>
                <a:cs typeface="Arial" pitchFamily="34" charset="0"/>
              </a:rPr>
              <a:t> and discomfort</a:t>
            </a:r>
          </a:p>
          <a:p>
            <a:pPr lvl="1" eaLnBrk="1" hangingPunct="1"/>
            <a:r>
              <a:rPr lang="en-US" sz="2400" dirty="0" smtClean="0">
                <a:effectLst/>
                <a:cs typeface="Arial" pitchFamily="34" charset="0"/>
              </a:rPr>
              <a:t>transient fever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74638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</a:t>
            </a:r>
            <a:endParaRPr lang="en-US" sz="2000" dirty="0" smtClean="0"/>
          </a:p>
        </p:txBody>
      </p:sp>
      <p:graphicFrame>
        <p:nvGraphicFramePr>
          <p:cNvPr id="13398" name="Group 86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7924800" cy="4981576"/>
        </p:xfrm>
        <a:graphic>
          <a:graphicData uri="http://schemas.openxmlformats.org/drawingml/2006/table">
            <a:tbl>
              <a:tblPr rtl="1"/>
              <a:tblGrid>
                <a:gridCol w="3657600"/>
                <a:gridCol w="26670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Intradermal (Preferred) or subcutaneous</a:t>
                      </a:r>
                      <a:endParaRPr kumimoji="0" lang="x-none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BCG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 intramuscular or intradermal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Cholera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Toxoids and 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DTP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924800" cy="609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 (cont)</a:t>
            </a:r>
          </a:p>
        </p:txBody>
      </p:sp>
      <p:graphicFrame>
        <p:nvGraphicFramePr>
          <p:cNvPr id="15445" name="Group 85"/>
          <p:cNvGraphicFramePr>
            <a:graphicFrameLocks noGrp="1"/>
          </p:cNvGraphicFramePr>
          <p:nvPr/>
        </p:nvGraphicFramePr>
        <p:xfrm>
          <a:off x="457200" y="1600200"/>
          <a:ext cx="8305800" cy="4160520"/>
        </p:xfrm>
        <a:graphic>
          <a:graphicData uri="http://schemas.openxmlformats.org/drawingml/2006/table">
            <a:tbl>
              <a:tblPr rtl="1"/>
              <a:tblGrid>
                <a:gridCol w="3460750"/>
                <a:gridCol w="2178050"/>
                <a:gridCol w="266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  <a:endParaRPr kumimoji="0" lang="x-non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Rubella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Toxoids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Tetanus &amp; TD, DT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 (Boosters may be intradermal)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Typhoid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Yellow fever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elements of the immune system that are improved by immunization are the </a:t>
            </a:r>
            <a:r>
              <a:rPr lang="en-US" dirty="0" smtClean="0">
                <a:hlinkClick r:id="rId2" action="ppaction://hlinkfile" tooltip="B cell"/>
              </a:rPr>
              <a:t>B cells</a:t>
            </a:r>
            <a:r>
              <a:rPr lang="en-US" dirty="0" smtClean="0"/>
              <a:t> (and the </a:t>
            </a:r>
            <a:r>
              <a:rPr lang="en-US" dirty="0" smtClean="0">
                <a:hlinkClick r:id="rId3" action="ppaction://hlinkfile" tooltip="Antibody"/>
              </a:rPr>
              <a:t>antibodies</a:t>
            </a:r>
            <a:r>
              <a:rPr lang="en-US" dirty="0" smtClean="0"/>
              <a:t> they produce) and </a:t>
            </a:r>
            <a:r>
              <a:rPr lang="en-US" dirty="0" smtClean="0">
                <a:hlinkClick r:id="rId4" action="ppaction://hlinkfile" tooltip="T cell"/>
              </a:rPr>
              <a:t>T cells</a:t>
            </a:r>
            <a:r>
              <a:rPr lang="en-US" dirty="0" smtClean="0"/>
              <a:t>. </a:t>
            </a:r>
            <a:r>
              <a:rPr lang="en-US" dirty="0" smtClean="0">
                <a:hlinkClick r:id="rId5" action="ppaction://hlinkfile" tooltip="Memory B cell"/>
              </a:rPr>
              <a:t>Memory B cell</a:t>
            </a:r>
            <a:r>
              <a:rPr lang="en-US" dirty="0" smtClean="0"/>
              <a:t> and </a:t>
            </a:r>
            <a:r>
              <a:rPr lang="en-US" dirty="0" smtClean="0">
                <a:hlinkClick r:id="rId6" action="ppaction://hlinkfile" tooltip="Memory T cells"/>
              </a:rPr>
              <a:t>memory T cells</a:t>
            </a:r>
            <a:r>
              <a:rPr lang="en-US" dirty="0" smtClean="0"/>
              <a:t> are responsible for a swift response to a second encounter with a foreign molecule.</a:t>
            </a:r>
            <a:endParaRPr lang="x-non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86800" cy="60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 (cont)</a:t>
            </a:r>
          </a:p>
        </p:txBody>
      </p:sp>
      <p:graphicFrame>
        <p:nvGraphicFramePr>
          <p:cNvPr id="16493" name="Group 109"/>
          <p:cNvGraphicFramePr>
            <a:graphicFrameLocks noGrp="1"/>
          </p:cNvGraphicFramePr>
          <p:nvPr/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rtl="1"/>
              <a:tblGrid>
                <a:gridCol w="2590800"/>
                <a:gridCol w="2743200"/>
                <a:gridCol w="2895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  <a:endParaRPr kumimoji="0" lang="x-non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Mumps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OPV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bacteria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Plague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 or 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Polysaccharide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Pneumococcal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Rabies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686800" cy="609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charset="0"/>
              </a:rPr>
              <a:t>VACCINES AVAILABLE FOR ACTIVE IMMUNIZATION (cont)</a:t>
            </a:r>
          </a:p>
        </p:txBody>
      </p:sp>
      <p:graphicFrame>
        <p:nvGraphicFramePr>
          <p:cNvPr id="17524" name="Group 116"/>
          <p:cNvGraphicFramePr>
            <a:graphicFrameLocks noGrp="1"/>
          </p:cNvGraphicFramePr>
          <p:nvPr/>
        </p:nvGraphicFramePr>
        <p:xfrm>
          <a:off x="457200" y="1600200"/>
          <a:ext cx="8458200" cy="5047361"/>
        </p:xfrm>
        <a:graphic>
          <a:graphicData uri="http://schemas.openxmlformats.org/drawingml/2006/table">
            <a:tbl>
              <a:tblPr rtl="1"/>
              <a:tblGrid>
                <a:gridCol w="2819400"/>
                <a:gridCol w="3048000"/>
                <a:gridCol w="2590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Route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</a:t>
                      </a:r>
                      <a:endParaRPr kumimoji="0" lang="x-none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viral antigen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Hep.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 intramuscular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Polysaccharide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Haemop.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Intramuscular (Preferred)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or 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Influenza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Inactivated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IPV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Live virus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Measles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Subcutaneous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Polysaccharide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Meningococcal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MMR, OPV and yellow fever are the only live virus vaccines.</a:t>
            </a:r>
          </a:p>
          <a:p>
            <a:r>
              <a:rPr lang="en-US" dirty="0" smtClean="0"/>
              <a:t>BCG is the only live  bacterial vaccine.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ROUTINE ACTIVE IMMUNIZATION 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FOR INFANTS  &amp; CHILDREN</a:t>
            </a:r>
          </a:p>
        </p:txBody>
      </p:sp>
      <p:graphicFrame>
        <p:nvGraphicFramePr>
          <p:cNvPr id="11382" name="Group 118"/>
          <p:cNvGraphicFramePr>
            <a:graphicFrameLocks noGrp="1"/>
          </p:cNvGraphicFramePr>
          <p:nvPr>
            <p:ph type="tbl" idx="4294967295"/>
          </p:nvPr>
        </p:nvGraphicFramePr>
        <p:xfrm>
          <a:off x="1219200" y="1557338"/>
          <a:ext cx="7924800" cy="5212080"/>
        </p:xfrm>
        <a:graphic>
          <a:graphicData uri="http://schemas.openxmlformats.org/drawingml/2006/table">
            <a:tbl>
              <a:tblPr rtl="1"/>
              <a:tblGrid>
                <a:gridCol w="5364162"/>
                <a:gridCol w="25606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BCG, HBV 1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At birth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+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IPV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HBV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+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IPV 2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 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Rota , PCV13 </a:t>
                      </a:r>
                      <a:endParaRPr kumimoji="0" lang="en-US" sz="2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+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IPV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HBV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rd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Rota , PCV13 </a:t>
                      </a:r>
                      <a:endParaRPr kumimoji="0" lang="en-US" sz="2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MMR 1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HiB + OPV 1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booster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18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DPT + OPV 2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booster, MMR 2</a:t>
                      </a:r>
                      <a:r>
                        <a:rPr kumimoji="0" lang="en-US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– 6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Td (Repeated every 10 yrs.)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 – 16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62200" y="0"/>
            <a:ext cx="5486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احفظه زي اسمك </a:t>
            </a:r>
          </a:p>
          <a:p>
            <a:pPr algn="ctr"/>
            <a:r>
              <a:rPr lang="ar-SA" dirty="0" smtClean="0"/>
              <a:t>انظر الجدول اللي عطانا الدكتور هو الجديد والمعتمد هذا غير معتمد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66800" y="-381000"/>
            <a:ext cx="8077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accent3">
                    <a:lumMod val="10000"/>
                  </a:schemeClr>
                </a:solidFill>
                <a:effectLst/>
                <a:latin typeface="Arial" charset="0"/>
              </a:rPr>
              <a:t>Revised Basic Vaccination Schedule</a:t>
            </a:r>
            <a:endParaRPr lang="en-US" sz="1800" b="0" u="sng" dirty="0" smtClean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11382" name="Group 118"/>
          <p:cNvGraphicFramePr>
            <a:graphicFrameLocks noGrp="1"/>
          </p:cNvGraphicFramePr>
          <p:nvPr>
            <p:ph type="tbl" idx="4294967295"/>
          </p:nvPr>
        </p:nvGraphicFramePr>
        <p:xfrm>
          <a:off x="914400" y="550271"/>
          <a:ext cx="8003148" cy="6199721"/>
        </p:xfrm>
        <a:graphic>
          <a:graphicData uri="http://schemas.openxmlformats.org/drawingml/2006/table">
            <a:tbl>
              <a:tblPr rtl="1"/>
              <a:tblGrid>
                <a:gridCol w="3161764"/>
                <a:gridCol w="3236014"/>
                <a:gridCol w="160537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اللقاح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Vaccine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Age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الدرن ، الالتهاب الكبدي (ب)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BCG,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At birth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الاطفال المحلل ( الثلاثي البكتيري،الالتهاب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+</a:t>
                      </a: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الكبدي ب، المستديمة </a:t>
                      </a:r>
                      <a:r>
                        <a:rPr kumimoji="0" lang="x-none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النزلية)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IPV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PCV+rota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الأطفال المحلل(الثلاثي البكتيري، الالتهاب الكبدي ب، المستديمة النزلية)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IPV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PCV+rota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شلل الاطفال الفموي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)+PCV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6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الحصبة المفرد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Measles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(Mono)+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meningococcal conjugate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quadrivalent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 شلل الاطفال الفموي، الثلاثي الفيروسي، الجديري المائي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OPV, MMR, 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PCV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meningococcal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conjugate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quadrivalent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51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الاطفال الفموي (الثلاثي البكتيري،المستديمة النزلية) ، الالتهاب الكبدي(أ)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),MMR,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18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الالتهاب الكبدي(أ)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HepA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7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raditional Arabic" pitchFamily="2" charset="-78"/>
                        </a:rPr>
                        <a:t>شلل الأطفال، الثلاثي البكتيري، الثلاثي الفيروسي، الجديري المائي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raditional Arabic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OPV,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DTaP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, MMR,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4 – 6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m551a7f1"/>
          <p:cNvPicPr>
            <a:picLocks noChangeAspect="1" noChangeArrowheads="1"/>
          </p:cNvPicPr>
          <p:nvPr/>
        </p:nvPicPr>
        <p:blipFill>
          <a:blip r:embed="rId2" cstate="print"/>
          <a:srcRect b="602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Oval 5"/>
          <p:cNvSpPr>
            <a:spLocks noChangeArrowheads="1"/>
          </p:cNvSpPr>
          <p:nvPr/>
        </p:nvSpPr>
        <p:spPr bwMode="auto">
          <a:xfrm>
            <a:off x="57150" y="1781175"/>
            <a:ext cx="1301750" cy="388938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Oval 6"/>
          <p:cNvSpPr>
            <a:spLocks noChangeArrowheads="1"/>
          </p:cNvSpPr>
          <p:nvPr/>
        </p:nvSpPr>
        <p:spPr bwMode="auto">
          <a:xfrm>
            <a:off x="127000" y="3281363"/>
            <a:ext cx="13176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Oval 7"/>
          <p:cNvSpPr>
            <a:spLocks noChangeArrowheads="1"/>
          </p:cNvSpPr>
          <p:nvPr/>
        </p:nvSpPr>
        <p:spPr bwMode="auto">
          <a:xfrm>
            <a:off x="47625" y="5124450"/>
            <a:ext cx="13176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Oval 8"/>
          <p:cNvSpPr>
            <a:spLocks noChangeArrowheads="1"/>
          </p:cNvSpPr>
          <p:nvPr/>
        </p:nvSpPr>
        <p:spPr bwMode="auto">
          <a:xfrm>
            <a:off x="7100888" y="5124450"/>
            <a:ext cx="11779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Oval 9"/>
          <p:cNvSpPr>
            <a:spLocks noChangeArrowheads="1"/>
          </p:cNvSpPr>
          <p:nvPr/>
        </p:nvSpPr>
        <p:spPr bwMode="auto">
          <a:xfrm>
            <a:off x="77788" y="4235450"/>
            <a:ext cx="1111250" cy="48895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m551a7f2"/>
          <p:cNvPicPr>
            <a:picLocks noChangeAspect="1" noChangeArrowheads="1"/>
          </p:cNvPicPr>
          <p:nvPr/>
        </p:nvPicPr>
        <p:blipFill>
          <a:blip r:embed="rId2" cstate="print"/>
          <a:srcRect b="64900"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Oval 5"/>
          <p:cNvSpPr>
            <a:spLocks noChangeArrowheads="1"/>
          </p:cNvSpPr>
          <p:nvPr/>
        </p:nvSpPr>
        <p:spPr bwMode="auto">
          <a:xfrm>
            <a:off x="-47625" y="1995488"/>
            <a:ext cx="1968500" cy="481012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Oval 6"/>
          <p:cNvSpPr>
            <a:spLocks noChangeArrowheads="1"/>
          </p:cNvSpPr>
          <p:nvPr/>
        </p:nvSpPr>
        <p:spPr bwMode="auto">
          <a:xfrm>
            <a:off x="4032250" y="2443163"/>
            <a:ext cx="8985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Oval 7"/>
          <p:cNvSpPr>
            <a:spLocks noChangeArrowheads="1"/>
          </p:cNvSpPr>
          <p:nvPr/>
        </p:nvSpPr>
        <p:spPr bwMode="auto">
          <a:xfrm>
            <a:off x="-9525" y="3227388"/>
            <a:ext cx="898525" cy="434975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/>
            </a:r>
            <a:br>
              <a:rPr lang="en-US" dirty="0" smtClean="0">
                <a:solidFill>
                  <a:srgbClr val="33CC33"/>
                </a:solidFill>
                <a:latin typeface="Arial" charset="0"/>
              </a:rPr>
            </a:b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 Catch up (for those who missed it) schedule &lt; 7 yr.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First visit :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Dtab,Hib,HBV,MMR,PCV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r>
              <a:rPr lang="en-US" dirty="0" smtClean="0">
                <a:effectLst/>
              </a:rPr>
              <a:t>Interval after first visit</a:t>
            </a:r>
          </a:p>
          <a:p>
            <a:r>
              <a:rPr lang="en-US" dirty="0" smtClean="0">
                <a:solidFill>
                  <a:srgbClr val="0070C0"/>
                </a:solidFill>
                <a:effectLst/>
              </a:rPr>
              <a:t>1 mo :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DTaP,IPV,HBV,Var.PCV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r>
              <a:rPr lang="en-US" dirty="0" smtClean="0">
                <a:solidFill>
                  <a:srgbClr val="0070C0"/>
                </a:solidFill>
                <a:effectLst/>
              </a:rPr>
              <a:t>2 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mo:DTaP,Hib,IPV.PCV</a:t>
            </a:r>
            <a:endParaRPr lang="en-US" dirty="0" smtClean="0">
              <a:solidFill>
                <a:srgbClr val="0070C0"/>
              </a:solidFill>
              <a:effectLst/>
            </a:endParaRPr>
          </a:p>
          <a:p>
            <a:r>
              <a:rPr lang="en-US" dirty="0" smtClean="0">
                <a:solidFill>
                  <a:srgbClr val="0070C0"/>
                </a:solidFill>
                <a:effectLst/>
              </a:rPr>
              <a:t>&gt;8 </a:t>
            </a:r>
            <a:r>
              <a:rPr lang="en-US" dirty="0" err="1" smtClean="0">
                <a:solidFill>
                  <a:srgbClr val="0070C0"/>
                </a:solidFill>
                <a:effectLst/>
              </a:rPr>
              <a:t>mo:DTaP,HBV,IPV.PCV</a:t>
            </a:r>
            <a:endParaRPr lang="x-non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   Catch upschedule&gt; 7 yr.</a:t>
            </a:r>
          </a:p>
        </p:txBody>
      </p:sp>
      <p:graphicFrame>
        <p:nvGraphicFramePr>
          <p:cNvPr id="23692" name="Group 140"/>
          <p:cNvGraphicFramePr>
            <a:graphicFrameLocks noGrp="1"/>
          </p:cNvGraphicFramePr>
          <p:nvPr>
            <p:ph type="tbl" idx="1"/>
          </p:nvPr>
        </p:nvGraphicFramePr>
        <p:xfrm>
          <a:off x="533400" y="1371600"/>
          <a:ext cx="8229600" cy="4934650"/>
        </p:xfrm>
        <a:graphic>
          <a:graphicData uri="http://schemas.openxmlformats.org/drawingml/2006/table">
            <a:tbl>
              <a:tblPr rtl="1"/>
              <a:tblGrid>
                <a:gridCol w="3657600"/>
                <a:gridCol w="2438400"/>
                <a:gridCol w="2133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Recommended Vaccine (s)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 giving BCG,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Tuberculin, skin testing is recommended if feasible.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BCG, Td, OPV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visit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 after 1</a:t>
                      </a:r>
                      <a:r>
                        <a:rPr kumimoji="0" lang="en-US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visit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MMR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month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Td, OPV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Td, OPV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 – 14 months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Repeat every 10 yrs. throughout life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1127125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Catch up immunization schedule</a:t>
            </a:r>
            <a:b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 aged 4 m through 6 yrs who start late or who are more than one month behind.</a:t>
            </a:r>
            <a:endParaRPr lang="x-none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55350" name="Group 54"/>
          <p:cNvGraphicFramePr>
            <a:graphicFrameLocks noGrp="1"/>
          </p:cNvGraphicFramePr>
          <p:nvPr>
            <p:ph idx="4294967295"/>
          </p:nvPr>
        </p:nvGraphicFramePr>
        <p:xfrm>
          <a:off x="334962" y="1524000"/>
          <a:ext cx="8809038" cy="5055552"/>
        </p:xfrm>
        <a:graphic>
          <a:graphicData uri="http://schemas.openxmlformats.org/drawingml/2006/table">
            <a:tbl>
              <a:tblPr rtl="1"/>
              <a:tblGrid>
                <a:gridCol w="1619250"/>
                <a:gridCol w="1082675"/>
                <a:gridCol w="1477963"/>
                <a:gridCol w="1374775"/>
                <a:gridCol w="1143000"/>
                <a:gridCol w="2111375"/>
              </a:tblGrid>
              <a:tr h="1066799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 to dose 5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3 to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2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3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1 to dose 2 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minimum.aage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dose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weeks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828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if the 4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given &lt;4 yrs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months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Diphtheria               , tetanus  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pertussis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828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 w if   3 doses&lt;12m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 if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 if &gt;12m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 15m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 if age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 if &gt;12m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 15m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if 3 doses @&lt;12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if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if@12m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@24m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4w if &lt;12m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8w if @ or &gt;12m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if @24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pneumococcal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Vaccines.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Immunization is done through various techniques, most commonly </a:t>
            </a:r>
            <a:r>
              <a:rPr lang="en-US" dirty="0" smtClean="0">
                <a:hlinkClick r:id="rId2" action="ppaction://hlinkfile" tooltip="Vaccination"/>
              </a:rPr>
              <a:t>vaccination. </a:t>
            </a:r>
            <a:r>
              <a:rPr lang="en-US" dirty="0" smtClean="0"/>
              <a:t>Vaccination against </a:t>
            </a:r>
            <a:r>
              <a:rPr lang="en-US" dirty="0" smtClean="0">
                <a:hlinkClick r:id="rId3" action="ppaction://hlinkfile" tooltip="Microorganism"/>
              </a:rPr>
              <a:t>microorganisms</a:t>
            </a:r>
            <a:r>
              <a:rPr lang="en-US" dirty="0" smtClean="0"/>
              <a:t> that cause </a:t>
            </a:r>
            <a:r>
              <a:rPr lang="en-US" dirty="0" smtClean="0">
                <a:hlinkClick r:id="rId4" action="ppaction://hlinkfile" tooltip="Disease"/>
              </a:rPr>
              <a:t>diseases</a:t>
            </a:r>
            <a:r>
              <a:rPr lang="en-US" dirty="0" smtClean="0"/>
              <a:t> can prepare the body's immune system, thus helping to fight or prevent an </a:t>
            </a:r>
            <a:r>
              <a:rPr lang="en-US" dirty="0" smtClean="0">
                <a:hlinkClick r:id="rId5" action="ppaction://hlinkfile" tooltip="Infection"/>
              </a:rPr>
              <a:t>infection</a:t>
            </a:r>
            <a:r>
              <a:rPr lang="en-US" dirty="0" smtClean="0"/>
              <a:t>. </a:t>
            </a:r>
            <a:endParaRPr lang="x-none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8825" y="244475"/>
            <a:ext cx="8385175" cy="1203325"/>
          </a:xfrm>
        </p:spPr>
        <p:txBody>
          <a:bodyPr/>
          <a:lstStyle/>
          <a:p>
            <a: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Catch up immunization schedule</a:t>
            </a:r>
            <a:b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2000" b="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 aged 4 m through 6 yrs who start late or who are more than one month behind.</a:t>
            </a:r>
            <a:endParaRPr lang="x-none" sz="2000" b="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56323" name="Group 3"/>
          <p:cNvGraphicFramePr>
            <a:graphicFrameLocks noGrp="1"/>
          </p:cNvGraphicFramePr>
          <p:nvPr>
            <p:ph idx="4294967295"/>
          </p:nvPr>
        </p:nvGraphicFramePr>
        <p:xfrm>
          <a:off x="416357" y="1600200"/>
          <a:ext cx="8145031" cy="2260600"/>
        </p:xfrm>
        <a:graphic>
          <a:graphicData uri="http://schemas.openxmlformats.org/drawingml/2006/table">
            <a:tbl>
              <a:tblPr rtl="1"/>
              <a:tblGrid>
                <a:gridCol w="1043170"/>
                <a:gridCol w="1144073"/>
                <a:gridCol w="1412656"/>
                <a:gridCol w="2500342"/>
                <a:gridCol w="204479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3-4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2-3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1-2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Minimum age for dose 1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 Polio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MMR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A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8305800" cy="990600"/>
          </a:xfrm>
        </p:spPr>
        <p:txBody>
          <a:bodyPr/>
          <a:lstStyle/>
          <a:p>
            <a:r>
              <a:rPr lang="en-US" sz="24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Catch up immunization schedule</a:t>
            </a:r>
            <a:br>
              <a:rPr lang="en-US" sz="24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</a:br>
            <a:r>
              <a:rPr lang="en-US" sz="24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for aged 6 yrs through 18 years. </a:t>
            </a:r>
            <a:endParaRPr lang="x-none" sz="2400" b="0" dirty="0" smtClean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ph idx="4294967295"/>
          </p:nvPr>
        </p:nvGraphicFramePr>
        <p:xfrm>
          <a:off x="0" y="1130617"/>
          <a:ext cx="9144000" cy="5727384"/>
        </p:xfrm>
        <a:graphic>
          <a:graphicData uri="http://schemas.openxmlformats.org/drawingml/2006/table">
            <a:tbl>
              <a:tblPr rtl="1"/>
              <a:tblGrid>
                <a:gridCol w="1681391"/>
                <a:gridCol w="1123668"/>
                <a:gridCol w="1533323"/>
                <a:gridCol w="1428031"/>
                <a:gridCol w="1186186"/>
                <a:gridCol w="2191401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 to dose 5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3 to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4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2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3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 1 to dose 2 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minimum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.age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dose 1</a:t>
                      </a:r>
                      <a:endParaRPr kumimoji="0" lang="x-non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</a:t>
                      </a:r>
                      <a:endParaRPr kumimoji="0" lang="x-non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D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D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B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1291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months if 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&lt;12 m.of age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 if  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&lt;12m.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months if 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dose @12 m or &gt;.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weeks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 yrs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Tetanus,Diphtheria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/Tetanus Diphtheria 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pertussis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(Td),(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Tdap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828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  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828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38703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w 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weeks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Inactivated Poliovirus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0CB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 if &lt;13yrs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m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A</a:t>
                      </a: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4w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12m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Measles ,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Mumps,Rubella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x-non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4D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9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5175" cy="6308725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Complications &amp;contraindications.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800" b="0" dirty="0" smtClean="0">
                <a:solidFill>
                  <a:srgbClr val="0070C0"/>
                </a:solidFill>
                <a:effectLst/>
              </a:rPr>
              <a:t>-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Swelling, discomfort at the injection site and mild fever.</a:t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-If there is family </a:t>
            </a:r>
            <a:r>
              <a:rPr lang="en-US" sz="2400" b="0" dirty="0" err="1" smtClean="0">
                <a:solidFill>
                  <a:srgbClr val="0070C0"/>
                </a:solidFill>
                <a:effectLst/>
              </a:rPr>
              <a:t>hx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of febrile convulsion, advice on fever prevention should be given.</a:t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After vaccination, it’s advisable to give the child </a:t>
            </a:r>
            <a:r>
              <a:rPr lang="en-US" sz="2400" b="0" dirty="0" err="1" smtClean="0">
                <a:solidFill>
                  <a:srgbClr val="0070C0"/>
                </a:solidFill>
                <a:effectLst/>
              </a:rPr>
              <a:t>paracetamol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cause its an anti-pyretic and analgesic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x-none" sz="3200" dirty="0"/>
          </a:p>
        </p:txBody>
      </p:sp>
      <p:pic>
        <p:nvPicPr>
          <p:cNvPr id="4" name="Table Placeholder 3" descr="12_pink_roses.jpg"/>
          <p:cNvPicPr>
            <a:picLocks noGrp="1" noChangeAspect="1"/>
          </p:cNvPicPr>
          <p:nvPr>
            <p:ph type="tbl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86000" cy="1447800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Complications &amp;contraindications</a:t>
            </a:r>
            <a:endParaRPr lang="x-none" sz="2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Live vaccine should not be given to children with impaired immune responsiveness (except in children with HIV infection in whom MMR vaccine can be given if HIV was under control 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8424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4">
                    <a:lumMod val="25000"/>
                  </a:schemeClr>
                </a:solidFill>
              </a:rPr>
              <a:t>.</a:t>
            </a:r>
            <a:endParaRPr lang="x-none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4">
                    <a:lumMod val="25000"/>
                  </a:schemeClr>
                </a:solidFill>
              </a:rPr>
              <a:t>Complications &amp;contraindications</a:t>
            </a:r>
            <a:endParaRPr lang="x-none" sz="2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Moderate or severe illness with or without fever</a:t>
            </a:r>
            <a:b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</a:b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( mild infection without fever are not a contraindication )</a:t>
            </a:r>
          </a:p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Anaphylactic reaction to vaccine or vaccine constituent</a:t>
            </a:r>
          </a:p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Pregnant women</a:t>
            </a:r>
          </a:p>
          <a:p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Immunocompromised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/ </a:t>
            </a:r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Immunosuppressed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 children shouldn’t take Live attenuated vaccines as BCG</a:t>
            </a:r>
          </a:p>
          <a:p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Within </a:t>
            </a:r>
            <a:r>
              <a:rPr lang="en-US" sz="3600" u="sng" dirty="0" smtClean="0">
                <a:solidFill>
                  <a:srgbClr val="0070C0"/>
                </a:solidFill>
                <a:cs typeface="Traditional Arabic" pitchFamily="18" charset="-78"/>
              </a:rPr>
              <a:t>3-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11 months of immunoglobulin administration in treating ITP patients because antibodies will </a:t>
            </a:r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atack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 the </a:t>
            </a:r>
            <a:r>
              <a:rPr lang="en-US" dirty="0" err="1" smtClean="0">
                <a:solidFill>
                  <a:srgbClr val="0070C0"/>
                </a:solidFill>
                <a:cs typeface="Traditional Arabic" pitchFamily="18" charset="-78"/>
              </a:rPr>
              <a:t>immunoglobulins</a:t>
            </a:r>
            <a:r>
              <a:rPr lang="en-US" dirty="0" smtClean="0">
                <a:solidFill>
                  <a:srgbClr val="0070C0"/>
                </a:solidFill>
                <a:cs typeface="Traditional Arabic" pitchFamily="18" charset="-78"/>
              </a:rPr>
              <a:t>.</a:t>
            </a:r>
            <a:r>
              <a:rPr lang="en-US" sz="3600" dirty="0" smtClean="0">
                <a:solidFill>
                  <a:srgbClr val="0070C0"/>
                </a:solidFill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385175" cy="5927725"/>
          </a:xfrm>
        </p:spPr>
        <p:txBody>
          <a:bodyPr/>
          <a:lstStyle/>
          <a:p>
            <a:r>
              <a:rPr lang="en-US" sz="3200" dirty="0" smtClean="0"/>
              <a:t>-</a:t>
            </a: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Complications &amp;contraindications</a:t>
            </a:r>
            <a:b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</a:br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/>
            </a:r>
            <a:b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The only contraindication to </a:t>
            </a:r>
            <a:r>
              <a:rPr lang="en-US" sz="2400" b="0" dirty="0" err="1" smtClean="0">
                <a:solidFill>
                  <a:srgbClr val="0070C0"/>
                </a:solidFill>
                <a:effectLst/>
              </a:rPr>
              <a:t>pertussis</a:t>
            </a:r>
            <a:r>
              <a:rPr lang="en-US" sz="2400" b="0" dirty="0" smtClean="0">
                <a:solidFill>
                  <a:srgbClr val="0070C0"/>
                </a:solidFill>
                <a:effectLst/>
              </a:rPr>
              <a:t> vaccination if the child has experienced a sever local or general reaction to a preceding dose.</a:t>
            </a:r>
            <a:br>
              <a:rPr lang="en-US" sz="2400" b="0" dirty="0" smtClean="0">
                <a:solidFill>
                  <a:srgbClr val="0070C0"/>
                </a:solidFill>
                <a:effectLst/>
              </a:rPr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-If there is an evolving neurological problem, immunization should be deferred until the condition is stable. </a:t>
            </a:r>
            <a:endParaRPr lang="x-none" sz="2400" b="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Immunization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Clr>
                <a:schemeClr val="tx1"/>
              </a:buClr>
              <a:buSzPct val="130000"/>
              <a:defRPr/>
            </a:pPr>
            <a:r>
              <a:rPr lang="en-US" b="1" smtClean="0"/>
              <a:t>Family history of Sudden Infant Death Syndrome in children considered for DTP vaccination.</a:t>
            </a:r>
          </a:p>
          <a:p>
            <a:pPr algn="just" eaLnBrk="1" hangingPunct="1">
              <a:lnSpc>
                <a:spcPct val="120000"/>
              </a:lnSpc>
              <a:buClr>
                <a:schemeClr val="tx1"/>
              </a:buClr>
              <a:buSzPct val="130000"/>
              <a:defRPr/>
            </a:pPr>
            <a:r>
              <a:rPr lang="en-US" b="1" smtClean="0"/>
              <a:t>Family history of an adverse event, unrelated to immunosuppression, after vaccination.</a:t>
            </a:r>
          </a:p>
          <a:p>
            <a:pPr algn="just" eaLnBrk="1" hangingPunct="1">
              <a:lnSpc>
                <a:spcPct val="120000"/>
              </a:lnSpc>
              <a:buClr>
                <a:schemeClr val="tx1"/>
              </a:buClr>
              <a:buSzPct val="130000"/>
              <a:defRPr/>
            </a:pPr>
            <a:r>
              <a:rPr lang="en-US" b="1" smtClean="0"/>
              <a:t>Malnutrition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/>
            </a:r>
            <a:b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</a:br>
            <a: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  Immunization Of Special Groups</a:t>
            </a:r>
            <a:endParaRPr lang="x-none" sz="3200" b="0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cs typeface="Traditional Arabic" pitchFamily="18" charset="-78"/>
              </a:rPr>
              <a:t>IMMUNOCOMPROMISED HOSTS</a:t>
            </a:r>
            <a:endParaRPr lang="en-US" sz="2400" b="1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Avoid MMR, measles (may be used in HIV)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Avoid OPV; use IPV for these children and their household contacts (gastrointestinal excretions of </a:t>
            </a:r>
            <a:r>
              <a:rPr lang="en-US" sz="2400" b="1" dirty="0" err="1" smtClean="0">
                <a:solidFill>
                  <a:srgbClr val="7030A0"/>
                </a:solidFill>
                <a:effectLst/>
                <a:cs typeface="Traditional Arabic" pitchFamily="18" charset="-78"/>
              </a:rPr>
              <a:t>po</a:t>
            </a:r>
            <a:r>
              <a:rPr lang="en-US" sz="2400" b="1" dirty="0" smtClean="0">
                <a:solidFill>
                  <a:srgbClr val="7030A0"/>
                </a:solidFill>
                <a:effectLst/>
                <a:cs typeface="Traditional Arabic" pitchFamily="18" charset="-78"/>
              </a:rPr>
              <a:t> vaccine).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cs typeface="Traditional Arabic" pitchFamily="18" charset="-7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cs typeface="Traditional Arabic" pitchFamily="18" charset="-78"/>
              </a:rPr>
              <a:t>PRETERM INFANTS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Treat as term babies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Avoid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OPV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in hospital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Influenza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vaccine in BPD (</a:t>
            </a:r>
            <a:r>
              <a:rPr lang="en-US" sz="2000" dirty="0" err="1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bronchopulmonary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dysplasia)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may delay HBV if &lt;2 kg &amp; mother is </a:t>
            </a:r>
            <a:r>
              <a:rPr lang="en-US" sz="2000" dirty="0" err="1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HBsAG</a:t>
            </a:r>
            <a:r>
              <a:rPr lang="en-US" sz="2000" dirty="0" smtClean="0">
                <a:solidFill>
                  <a:schemeClr val="accent4">
                    <a:lumMod val="25000"/>
                  </a:schemeClr>
                </a:solidFill>
                <a:effectLst/>
                <a:cs typeface="Traditional Arabic" pitchFamily="18" charset="-78"/>
              </a:rPr>
              <a:t> negative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sz="2800" b="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   What is the benefit of the Live  attenuated polio oral vaccine? is it still used today?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-provides local and systemic immunity</a:t>
            </a:r>
            <a:br>
              <a:rPr lang="en-US" dirty="0" smtClean="0"/>
            </a:br>
            <a:r>
              <a:rPr lang="en-US" dirty="0" smtClean="0"/>
              <a:t>- It is discontinued in the U.S because of the risk of developing paralytic poliomyelitis in those </a:t>
            </a:r>
            <a:r>
              <a:rPr lang="en-US" dirty="0" err="1" smtClean="0"/>
              <a:t>immunecompromised</a:t>
            </a:r>
            <a:r>
              <a:rPr lang="en-US" dirty="0" smtClean="0"/>
              <a:t>. It is still used in other parts of the world</a:t>
            </a:r>
          </a:p>
          <a:p>
            <a:r>
              <a:rPr lang="en-US" dirty="0" smtClean="0"/>
              <a:t>While IPV provides only local immunity.</a:t>
            </a:r>
            <a:br>
              <a:rPr lang="en-US" dirty="0" smtClean="0"/>
            </a:br>
            <a:endParaRPr lang="en-US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    Influenza Virus</a:t>
            </a:r>
            <a:endParaRPr lang="x-none" sz="3200" b="0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Arial" pitchFamily="34" charset="0"/>
              </a:rPr>
              <a:t>Nature of vaccine: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Killed vaccine(injection).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Live attenuated(intranasal)</a:t>
            </a:r>
          </a:p>
          <a:p>
            <a:pPr eaLnBrk="1" hangingPunct="1"/>
            <a:r>
              <a:rPr lang="en-US" b="1" dirty="0" smtClean="0">
                <a:cs typeface="Arial" pitchFamily="34" charset="0"/>
              </a:rPr>
              <a:t> Preparations:</a:t>
            </a:r>
            <a:endParaRPr lang="en-US" dirty="0" smtClean="0">
              <a:cs typeface="Arial" pitchFamily="34" charset="0"/>
            </a:endParaRP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whole and “split virus” vaccines.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“split virus” vaccines are recommended for children 6 months and older.</a:t>
            </a:r>
          </a:p>
          <a:p>
            <a:pPr lvl="1" eaLnBrk="1" hangingPunct="1"/>
            <a:r>
              <a:rPr lang="en-US" sz="2400" dirty="0" smtClean="0">
                <a:solidFill>
                  <a:schemeClr val="accent4">
                    <a:lumMod val="25000"/>
                  </a:schemeClr>
                </a:solidFill>
                <a:effectLst/>
                <a:cs typeface="Arial" pitchFamily="34" charset="0"/>
              </a:rPr>
              <a:t>composition of the vaccine is changed annually.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b="1" dirty="0"/>
              <a:t>The immunization result in:</a:t>
            </a:r>
          </a:p>
          <a:p>
            <a:pPr>
              <a:defRPr/>
            </a:pPr>
            <a:endParaRPr lang="en-US" sz="1500" dirty="0"/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Anti toxin </a:t>
            </a:r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Anti invasive </a:t>
            </a:r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Neutralizing activity </a:t>
            </a:r>
          </a:p>
          <a:p>
            <a:pPr lvl="1"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Other types of protective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/>
              </a:rPr>
              <a:t>humoral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effectLst/>
              </a:rPr>
              <a:t> or cellular response in the recipient.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Influenza vaccine.</a:t>
            </a:r>
            <a:endParaRPr lang="x-none" sz="3200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b="1" dirty="0" smtClean="0">
                <a:cs typeface="Arial" pitchFamily="34" charset="0"/>
              </a:rPr>
              <a:t>Indications: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Sickle cell anemia.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Chronic </a:t>
            </a:r>
            <a:r>
              <a:rPr lang="en-US" sz="2400" b="1" dirty="0" err="1" smtClean="0">
                <a:cs typeface="Arial" pitchFamily="34" charset="0"/>
              </a:rPr>
              <a:t>salicylate</a:t>
            </a:r>
            <a:r>
              <a:rPr lang="en-US" sz="2400" b="1" dirty="0" smtClean="0">
                <a:cs typeface="Arial" pitchFamily="34" charset="0"/>
              </a:rPr>
              <a:t> therapy.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Diabetes mellitus.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Chronic renal disease.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Chronic metabolic disease.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immunosuppressive conditions: cancer, HIV etc.</a:t>
            </a:r>
          </a:p>
          <a:p>
            <a:pPr lvl="1" algn="just" eaLnBrk="1" hangingPunct="1"/>
            <a:r>
              <a:rPr lang="en-US" sz="2400" b="1" dirty="0" smtClean="0">
                <a:cs typeface="Arial" pitchFamily="34" charset="0"/>
              </a:rPr>
              <a:t>Hospital personnel with significant patient contact.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33CC33"/>
                </a:solidFill>
                <a:latin typeface="Arial" charset="0"/>
              </a:rPr>
              <a:t>  Immunization &amp; Immunity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33CC"/>
                </a:solidFill>
              </a:rPr>
              <a:t>Misconceptions concerning vaccine contraindications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33CC"/>
              </a:solidFill>
            </a:endParaRPr>
          </a:p>
          <a:p>
            <a:pPr algn="just" eaLnBrk="1" hangingPunct="1">
              <a:buClr>
                <a:schemeClr val="tx1"/>
              </a:buClr>
              <a:buSzPct val="130000"/>
              <a:defRPr/>
            </a:pPr>
            <a:r>
              <a:rPr lang="en-US" sz="2800" b="1" dirty="0" smtClean="0"/>
              <a:t>Mild acute illness with low-grade fever or mild diarrhea illness in an otherwise well child.</a:t>
            </a:r>
          </a:p>
          <a:p>
            <a:pPr algn="just" eaLnBrk="1" hangingPunct="1">
              <a:buClr>
                <a:schemeClr val="tx1"/>
              </a:buClr>
              <a:buSzPct val="130000"/>
              <a:defRPr/>
            </a:pPr>
            <a:r>
              <a:rPr lang="en-US" sz="2800" b="1" dirty="0" smtClean="0"/>
              <a:t>Current antimicrobial therapy or the convalescent phase of illness.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IMMUNIZATION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33CC"/>
                </a:solidFill>
              </a:rPr>
              <a:t>Questions to be answered: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b="1" smtClean="0"/>
              <a:t>Q.	Is it possible to immunize a child with neurological disorder?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b="1" smtClean="0"/>
              <a:t>Q.	Is it possible to immunized a child during a minor illness?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b="1" smtClean="0"/>
              <a:t>Q.	My child is having eczema and evidence of atopy.  Can he be immunized?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IMMUNIZATION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33CC"/>
                </a:solidFill>
              </a:rPr>
              <a:t>Questions to be answered: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smtClean="0"/>
              <a:t>Q.	Is it possible to administer multiple vaccines simultaneously?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smtClean="0"/>
              <a:t>Q.	Does the lapse in the immunization schedule require re-institution of the entire series?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smtClean="0"/>
              <a:t>Q.	If a child immunization status is unknown – what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IMMUNIZATION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33CC"/>
                </a:solidFill>
              </a:rPr>
              <a:t>Questions to be answered: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17"/>
              <a:defRPr/>
            </a:pPr>
            <a:r>
              <a:rPr lang="en-US" sz="2800" b="1" dirty="0" smtClean="0"/>
              <a:t>Is </a:t>
            </a:r>
            <a:r>
              <a:rPr lang="en-US" sz="2800" b="1" dirty="0" smtClean="0"/>
              <a:t>it possible to give vaccines during immunosuppressive therapy</a:t>
            </a:r>
            <a:r>
              <a:rPr lang="en-US" sz="2800" b="1" dirty="0" smtClean="0"/>
              <a:t>? </a:t>
            </a:r>
            <a:endParaRPr lang="en-US" sz="28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Q.	Is it possible to immunize a child who recently received immune globulins?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/>
              <a:t>Q.	When to immunize a child born prematurely?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/>
              <a:t>Q.	My child is allergic to egg, can he be immunized?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33CC33"/>
                </a:solidFill>
                <a:latin typeface="Arial" charset="0"/>
              </a:rPr>
              <a:t>IMMUNITY &amp; IMMUNIZATION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82700" y="1905000"/>
            <a:ext cx="7562850" cy="4191000"/>
          </a:xfrm>
        </p:spPr>
        <p:txBody>
          <a:bodyPr/>
          <a:lstStyle/>
          <a:p>
            <a:pPr marL="812800" indent="-812800" eaLnBrk="1" hangingPunct="1">
              <a:lnSpc>
                <a:spcPct val="130000"/>
              </a:lnSpc>
              <a:buFontTx/>
              <a:buNone/>
              <a:defRPr/>
            </a:pPr>
            <a:r>
              <a:rPr lang="en-US" sz="3600" b="1" smtClean="0">
                <a:solidFill>
                  <a:srgbClr val="33CC33"/>
                </a:solidFill>
              </a:rPr>
              <a:t>II.	Immunizations:</a:t>
            </a:r>
          </a:p>
          <a:p>
            <a:pPr marL="812800" indent="-812800" eaLnBrk="1" hangingPunct="1">
              <a:lnSpc>
                <a:spcPct val="130000"/>
              </a:lnSpc>
              <a:buFontTx/>
              <a:buNone/>
              <a:defRPr/>
            </a:pPr>
            <a:r>
              <a:rPr lang="en-US" sz="3600" b="1" smtClean="0">
                <a:solidFill>
                  <a:srgbClr val="FFFF00"/>
                </a:solidFill>
              </a:rPr>
              <a:t>A.	Types:</a:t>
            </a:r>
          </a:p>
          <a:p>
            <a:pPr marL="812800" indent="-8128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	 	● Active</a:t>
            </a:r>
            <a:endParaRPr lang="x-none" sz="3600" b="1" smtClean="0"/>
          </a:p>
          <a:p>
            <a:pPr marL="812800" indent="-8128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3600" b="1" smtClean="0"/>
              <a:t>	 	● Passive</a:t>
            </a:r>
          </a:p>
        </p:txBody>
      </p:sp>
      <p:pic>
        <p:nvPicPr>
          <p:cNvPr id="20483" name="Picture 4" descr="inje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428875"/>
            <a:ext cx="3048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7920038" cy="576103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sz="2600" b="1" dirty="0" smtClean="0"/>
          </a:p>
          <a:p>
            <a:pPr>
              <a:lnSpc>
                <a:spcPct val="80000"/>
              </a:lnSpc>
              <a:defRPr/>
            </a:pPr>
            <a:r>
              <a:rPr lang="en-US" sz="2600" b="1" dirty="0" smtClean="0"/>
              <a:t>Active </a:t>
            </a:r>
            <a:r>
              <a:rPr lang="en-US" sz="2600" b="1" dirty="0"/>
              <a:t>Immunization: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b="1" dirty="0"/>
          </a:p>
          <a:p>
            <a:pPr>
              <a:lnSpc>
                <a:spcPct val="80000"/>
              </a:lnSpc>
              <a:defRPr/>
            </a:pPr>
            <a:endParaRPr lang="en-US" sz="800" b="1" dirty="0"/>
          </a:p>
          <a:p>
            <a:pPr>
              <a:lnSpc>
                <a:spcPct val="80000"/>
              </a:lnSpc>
              <a:defRPr/>
            </a:pPr>
            <a:endParaRPr lang="en-US" sz="2600" dirty="0"/>
          </a:p>
          <a:p>
            <a:pPr>
              <a:lnSpc>
                <a:spcPct val="80000"/>
              </a:lnSpc>
              <a:defRPr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effectLst/>
              </a:rPr>
              <a:t>Administration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 of all or part of a microorganism or a modified product of that microorganism i.e. a </a:t>
            </a:r>
            <a:r>
              <a:rPr lang="en-US" sz="26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toxoid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, a purified antigen, or an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ffectLst/>
              </a:rPr>
              <a:t>antigen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 produced by genetic </a:t>
            </a:r>
            <a:r>
              <a:rPr lang="en-US" sz="26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engineering</a:t>
            </a:r>
            <a:r>
              <a:rPr lang="en-US" sz="38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→</a:t>
            </a:r>
            <a:r>
              <a:rPr lang="en-US" sz="2600" dirty="0" err="1">
                <a:solidFill>
                  <a:schemeClr val="accent4">
                    <a:lumMod val="25000"/>
                  </a:schemeClr>
                </a:solidFill>
                <a:effectLst/>
              </a:rPr>
              <a:t>to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 evoke an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ffectLst/>
              </a:rPr>
              <a:t>immunologic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response(produce Antibody) </a:t>
            </a:r>
            <a:r>
              <a:rPr lang="en-US" sz="2600" dirty="0">
                <a:solidFill>
                  <a:schemeClr val="accent4">
                    <a:lumMod val="25000"/>
                  </a:schemeClr>
                </a:solidFill>
                <a:effectLst/>
              </a:rPr>
              <a:t>mimicking that of the natural infection but that usually present little or no risk to the recipient. </a:t>
            </a:r>
            <a:r>
              <a:rPr lang="en-US" sz="260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(Ag containing </a:t>
            </a:r>
            <a:r>
              <a:rPr lang="en-US" sz="2600" dirty="0" err="1" smtClean="0">
                <a:solidFill>
                  <a:schemeClr val="accent4">
                    <a:lumMod val="25000"/>
                  </a:schemeClr>
                </a:solidFill>
                <a:effectLst/>
              </a:rPr>
              <a:t>prepration</a:t>
            </a:r>
            <a:r>
              <a:rPr lang="en-US" sz="2600" dirty="0" smtClean="0">
                <a:solidFill>
                  <a:schemeClr val="accent4">
                    <a:lumMod val="25000"/>
                  </a:schemeClr>
                </a:solidFill>
                <a:effectLst/>
              </a:rPr>
              <a:t>).</a:t>
            </a:r>
            <a:endParaRPr lang="en-US" sz="2600" dirty="0">
              <a:solidFill>
                <a:schemeClr val="accent4">
                  <a:lumMod val="25000"/>
                </a:schemeClr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dirty="0">
              <a:solidFill>
                <a:schemeClr val="accent4">
                  <a:lumMod val="25000"/>
                </a:schemeClr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/>
            </a:r>
            <a:b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3200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what are the advantages of a live attenuated vaccine?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-they act like the natural infection with regard to their effect on the immune response</a:t>
            </a:r>
            <a:b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-Immunity develops slowly.</a:t>
            </a:r>
          </a:p>
          <a:p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-stimulates longer lasting antibody production</a:t>
            </a:r>
            <a:b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-used for long term prophylaxis.</a:t>
            </a:r>
            <a:b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-induce antibody production and resistance at the portal of entry for the natural virus</a:t>
            </a:r>
          </a:p>
          <a:p>
            <a:endParaRPr lang="x-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3">
                    <a:lumMod val="10000"/>
                  </a:schemeClr>
                </a:solidFill>
                <a:effectLst/>
              </a:rPr>
              <a:t>Active Immunization </a:t>
            </a:r>
            <a:endParaRPr lang="x-none" b="0" dirty="0">
              <a:solidFill>
                <a:schemeClr val="accent3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cs typeface="Traditional Arabic" pitchFamily="18" charset="-78"/>
              </a:rPr>
              <a:t>Types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cs typeface="Traditional Arabic" pitchFamily="18" charset="-78"/>
              </a:rPr>
              <a:t>Live attenuated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/>
                <a:cs typeface="Traditional Arabic" pitchFamily="18" charset="-78"/>
              </a:rPr>
              <a:t>Virus			Measles, mumps, rubella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/>
                <a:cs typeface="Traditional Arabic" pitchFamily="18" charset="-78"/>
              </a:rPr>
              <a:t>Bacteria		BCG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raditional Arabic" pitchFamily="18" charset="-78"/>
              </a:rPr>
              <a:t> 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u="sng" dirty="0" smtClean="0">
                <a:cs typeface="Traditional Arabic" pitchFamily="18" charset="-78"/>
              </a:rPr>
              <a:t>Killed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Virus			Hepatitis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cs typeface="Traditional Arabic" pitchFamily="18" charset="-78"/>
              </a:rPr>
              <a:t>Bacteria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Whole		</a:t>
            </a:r>
            <a:r>
              <a:rPr lang="en-US" dirty="0" err="1" smtClean="0">
                <a:cs typeface="Traditional Arabic" pitchFamily="18" charset="-78"/>
              </a:rPr>
              <a:t>Pertussis</a:t>
            </a:r>
            <a:endParaRPr lang="en-US" dirty="0" smtClean="0">
              <a:cs typeface="Traditional Arabic" pitchFamily="18" charset="-7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cs typeface="Traditional Arabic" pitchFamily="18" charset="-78"/>
              </a:rPr>
              <a:t>Toxoid</a:t>
            </a:r>
            <a:r>
              <a:rPr lang="en-US" dirty="0" smtClean="0">
                <a:cs typeface="Traditional Arabic" pitchFamily="18" charset="-78"/>
              </a:rPr>
              <a:t>		Tetanus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cs typeface="Traditional Arabic" pitchFamily="18" charset="-78"/>
              </a:rPr>
              <a:t>Polysaccharide	</a:t>
            </a:r>
            <a:r>
              <a:rPr lang="en-US" dirty="0" err="1" smtClean="0">
                <a:cs typeface="Traditional Arabic" pitchFamily="18" charset="-78"/>
              </a:rPr>
              <a:t>Meningoccocal</a:t>
            </a:r>
            <a:endParaRPr lang="en-US" dirty="0" smtClean="0"/>
          </a:p>
          <a:p>
            <a:endParaRPr lang="x-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2298</TotalTime>
  <Words>2055</Words>
  <Application>Microsoft Macintosh PowerPoint</Application>
  <PresentationFormat>On-screen Show (4:3)</PresentationFormat>
  <Paragraphs>482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Immunization.</vt:lpstr>
      <vt:lpstr>Immunization.</vt:lpstr>
      <vt:lpstr>Immunization.</vt:lpstr>
      <vt:lpstr>Vaccines.</vt:lpstr>
      <vt:lpstr>Slide 5</vt:lpstr>
      <vt:lpstr>IMMUNITY &amp; IMMUNIZATION</vt:lpstr>
      <vt:lpstr>Slide 7</vt:lpstr>
      <vt:lpstr>  what are the advantages of a live attenuated vaccine? </vt:lpstr>
      <vt:lpstr>Active Immunization </vt:lpstr>
      <vt:lpstr> what is the advantage of using an inactivated vaccine? </vt:lpstr>
      <vt:lpstr>Slide 11</vt:lpstr>
      <vt:lpstr> what is the advantage of using an carrier protein or adjuvant? </vt:lpstr>
      <vt:lpstr>      what is a toxoid? </vt:lpstr>
      <vt:lpstr>    Passive immunization</vt:lpstr>
      <vt:lpstr>Human Immune Serum Globulin</vt:lpstr>
      <vt:lpstr>Passive Immunization (Cont)</vt:lpstr>
      <vt:lpstr>Special cases MCQ  </vt:lpstr>
      <vt:lpstr>Cont </vt:lpstr>
      <vt:lpstr>cont</vt:lpstr>
      <vt:lpstr>Bacillus Calmette‑Guerin Vaccine (BCG).</vt:lpstr>
      <vt:lpstr>Diphtheria, Tetanus &amp;Pertussis (DTP)</vt:lpstr>
      <vt:lpstr>Diphtheria, Tetanus &amp;Pertussis (DTP)</vt:lpstr>
      <vt:lpstr>Measles, Mumps &amp; Rubella (MMR)</vt:lpstr>
      <vt:lpstr>    Pneumococcal vaccine</vt:lpstr>
      <vt:lpstr>    Pneumococcal vaccine</vt:lpstr>
      <vt:lpstr>     Meningococcal vaccine</vt:lpstr>
      <vt:lpstr>    Meningococcal Prophylaxis</vt:lpstr>
      <vt:lpstr>VACCINES AVAILABLE FOR ACTIVE IMMUNIZATION</vt:lpstr>
      <vt:lpstr>VACCINES AVAILABLE FOR ACTIVE IMMUNIZATION (cont)</vt:lpstr>
      <vt:lpstr>VACCINES AVAILABLE FOR ACTIVE IMMUNIZATION (cont)</vt:lpstr>
      <vt:lpstr>VACCINES AVAILABLE FOR ACTIVE IMMUNIZATION (cont)</vt:lpstr>
      <vt:lpstr>Slide 32</vt:lpstr>
      <vt:lpstr>ROUTINE ACTIVE IMMUNIZATION  FOR INFANTS  &amp; CHILDREN</vt:lpstr>
      <vt:lpstr>Revised Basic Vaccination Schedule</vt:lpstr>
      <vt:lpstr>Slide 35</vt:lpstr>
      <vt:lpstr>Slide 36</vt:lpstr>
      <vt:lpstr>   Catch up (for those who missed it) schedule &lt; 7 yr.</vt:lpstr>
      <vt:lpstr>   Catch upschedule&gt; 7 yr.</vt:lpstr>
      <vt:lpstr>Catch up immunization schedule for aged 4 m through 6 yrs who start late or who are more than one month behind.</vt:lpstr>
      <vt:lpstr>Catch up immunization schedule for aged 4 m through 6 yrs who start late or who are more than one month behind.</vt:lpstr>
      <vt:lpstr>Catch up immunization schedule for aged 6 yrs through 18 years. </vt:lpstr>
      <vt:lpstr>Complications &amp;contraindications.  -Swelling, discomfort at the injection site and mild fever.  -If there is family hx of febrile convulsion, advice on fever prevention should be given.  After vaccination, it’s advisable to give the child paracetamol cause its an anti-pyretic and analgesic  </vt:lpstr>
      <vt:lpstr>Complications &amp;contraindications</vt:lpstr>
      <vt:lpstr>Complications &amp;contraindications</vt:lpstr>
      <vt:lpstr>- Complications &amp;contraindications  The only contraindication to pertussis vaccination if the child has experienced a sever local or general reaction to a preceding dose. -If there is an evolving neurological problem, immunization should be deferred until the condition is stable. </vt:lpstr>
      <vt:lpstr>Immunization</vt:lpstr>
      <vt:lpstr>    Immunization Of Special Groups</vt:lpstr>
      <vt:lpstr>   What is the benefit of the Live  attenuated polio oral vaccine? is it still used today? </vt:lpstr>
      <vt:lpstr>    Influenza Virus</vt:lpstr>
      <vt:lpstr>Influenza vaccine.</vt:lpstr>
      <vt:lpstr>  Immunization &amp; Immunity</vt:lpstr>
      <vt:lpstr>IMMUNIZATION</vt:lpstr>
      <vt:lpstr>IMMUNIZATION</vt:lpstr>
      <vt:lpstr>IMMUNIZATION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AND IMMUNIZATION</dc:title>
  <dc:creator>**</dc:creator>
  <cp:lastModifiedBy>AbOoOdY</cp:lastModifiedBy>
  <cp:revision>142</cp:revision>
  <dcterms:created xsi:type="dcterms:W3CDTF">2013-04-24T15:02:47Z</dcterms:created>
  <dcterms:modified xsi:type="dcterms:W3CDTF">2013-09-16T17:39:59Z</dcterms:modified>
</cp:coreProperties>
</file>