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600200"/>
            <a:ext cx="9144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NB :cyanosis is : appearance of the deoxygenated blood </a:t>
            </a:r>
          </a:p>
          <a:p>
            <a:pPr algn="ctr"/>
            <a:r>
              <a:rPr lang="en-US" dirty="0" smtClean="0"/>
              <a:t> the Hg level should be normal so the cyanosis appear </a:t>
            </a:r>
          </a:p>
          <a:p>
            <a:pPr algn="ctr"/>
            <a:r>
              <a:rPr lang="en-US" dirty="0" smtClean="0"/>
              <a:t>Also the amount of the deoxygenated Hg should be 3 or more before the cyanosis is visible </a:t>
            </a:r>
            <a:endParaRPr lang="ar-S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The peripheral cyanosis is usually not significant as neonatal problem , it is usually occur as result of the environmental factors </a:t>
            </a:r>
          </a:p>
          <a:p>
            <a:pPr algn="ctr"/>
            <a:r>
              <a:rPr lang="en-US" dirty="0" smtClean="0"/>
              <a:t>It usually take hours m and some times days to disappear </a:t>
            </a:r>
            <a:endParaRPr lang="ar-S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38200" y="1295400"/>
            <a:ext cx="4648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It is always a red flag and should be investigated </a:t>
            </a:r>
            <a:endParaRPr lang="ar-S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7543800" y="2362200"/>
            <a:ext cx="12192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MCQ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1143000" y="5715000"/>
            <a:ext cx="6781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The physiological jaundice usually occur in the 2</a:t>
            </a:r>
            <a:r>
              <a:rPr lang="en-US" baseline="30000" dirty="0" smtClean="0"/>
              <a:t>nd</a:t>
            </a:r>
            <a:r>
              <a:rPr lang="en-US" dirty="0" smtClean="0"/>
              <a:t> or 3</a:t>
            </a:r>
            <a:r>
              <a:rPr lang="en-US" baseline="30000" dirty="0" smtClean="0"/>
              <a:t>rd</a:t>
            </a:r>
            <a:r>
              <a:rPr lang="en-US" dirty="0" smtClean="0"/>
              <a:t> day </a:t>
            </a:r>
            <a:r>
              <a:rPr lang="ar-SA" dirty="0" smtClean="0"/>
              <a:t>تفصل في محاضرات قادمه بشكل افضل </a:t>
            </a:r>
            <a:endParaRPr lang="ar-S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33400" y="6172200"/>
            <a:ext cx="7772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Remember : Surfactant function is : prevent the collapsing of the alveoli </a:t>
            </a:r>
          </a:p>
          <a:p>
            <a:pPr algn="ctr"/>
            <a:r>
              <a:rPr lang="en-US" dirty="0" smtClean="0"/>
              <a:t>Surfactant deficiency is common in Preterm Babies </a:t>
            </a:r>
            <a:r>
              <a:rPr lang="ar-SA" dirty="0" smtClean="0"/>
              <a:t>مهمه</a:t>
            </a: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Radiological signs : </a:t>
            </a:r>
          </a:p>
          <a:p>
            <a:pPr algn="ctr"/>
            <a:r>
              <a:rPr lang="en-US" dirty="0" smtClean="0"/>
              <a:t>1- the lung span is shorter ( normally it is 8 rips )</a:t>
            </a:r>
            <a:br>
              <a:rPr lang="en-US" dirty="0" smtClean="0"/>
            </a:br>
            <a:r>
              <a:rPr lang="en-US" dirty="0" smtClean="0"/>
              <a:t>2- </a:t>
            </a:r>
            <a:r>
              <a:rPr lang="en-US" dirty="0" err="1" smtClean="0"/>
              <a:t>bronchogram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3- ground glass </a:t>
            </a:r>
            <a:r>
              <a:rPr lang="en-US" dirty="0" err="1" smtClean="0"/>
              <a:t>appearnce</a:t>
            </a: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NB : RDS should be differentiated from : </a:t>
            </a:r>
            <a:endParaRPr lang="ar-SA" dirty="0"/>
          </a:p>
        </p:txBody>
      </p:sp>
      <p:sp>
        <p:nvSpPr>
          <p:cNvPr id="6" name="Rounded Rectangle 5"/>
          <p:cNvSpPr/>
          <p:nvPr/>
        </p:nvSpPr>
        <p:spPr>
          <a:xfrm>
            <a:off x="0" y="5867400"/>
            <a:ext cx="9144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GBS pneumonia usually occur in mature babies </a:t>
            </a:r>
            <a:br>
              <a:rPr lang="en-US" dirty="0" smtClean="0"/>
            </a:br>
            <a:r>
              <a:rPr lang="en-US" dirty="0" smtClean="0"/>
              <a:t>always put in your mind RDS as differential diagnosis </a:t>
            </a:r>
            <a:endParaRPr lang="ar-SA" dirty="0"/>
          </a:p>
        </p:txBody>
      </p:sp>
      <p:sp>
        <p:nvSpPr>
          <p:cNvPr id="7" name="Oval 6"/>
          <p:cNvSpPr/>
          <p:nvPr/>
        </p:nvSpPr>
        <p:spPr>
          <a:xfrm>
            <a:off x="228600" y="762000"/>
            <a:ext cx="533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ar-S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228600" y="762000"/>
            <a:ext cx="533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ar-SA" dirty="0"/>
          </a:p>
        </p:txBody>
      </p:sp>
      <p:sp>
        <p:nvSpPr>
          <p:cNvPr id="6" name="Rounded Rectangle 5"/>
          <p:cNvSpPr/>
          <p:nvPr/>
        </p:nvSpPr>
        <p:spPr>
          <a:xfrm>
            <a:off x="0" y="5562600"/>
            <a:ext cx="9144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 smtClean="0"/>
              <a:t>Pathophysilogy</a:t>
            </a:r>
            <a:r>
              <a:rPr lang="en-US" dirty="0" smtClean="0"/>
              <a:t> : the baby in this condition release the </a:t>
            </a:r>
            <a:r>
              <a:rPr lang="en-US" dirty="0" err="1" smtClean="0"/>
              <a:t>Meconium</a:t>
            </a:r>
            <a:r>
              <a:rPr lang="en-US" dirty="0" smtClean="0"/>
              <a:t> ( 1</a:t>
            </a:r>
            <a:r>
              <a:rPr lang="en-US" baseline="30000" dirty="0" smtClean="0"/>
              <a:t>st</a:t>
            </a:r>
            <a:r>
              <a:rPr lang="en-US" dirty="0" smtClean="0"/>
              <a:t> bowel movement ) early in the uterus and with the 1</a:t>
            </a:r>
            <a:r>
              <a:rPr lang="en-US" baseline="30000" dirty="0" smtClean="0"/>
              <a:t>st</a:t>
            </a:r>
            <a:r>
              <a:rPr lang="en-US" dirty="0" smtClean="0"/>
              <a:t> lung inspiration the baby will Aspirate it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Rad</a:t>
            </a:r>
            <a:r>
              <a:rPr lang="en-US" dirty="0" smtClean="0"/>
              <a:t> appearance : similar to cystic fibrosis  </a:t>
            </a:r>
            <a:endParaRPr lang="ar-S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228600" y="762000"/>
            <a:ext cx="533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1295400" y="5257800"/>
            <a:ext cx="2971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If sever : chest tube + respiratory support </a:t>
            </a:r>
          </a:p>
          <a:p>
            <a:pPr algn="ctr"/>
            <a:r>
              <a:rPr lang="en-US" dirty="0" smtClean="0"/>
              <a:t>If not : respiratory support only</a:t>
            </a:r>
            <a:endParaRPr lang="ar-SA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1600200"/>
            <a:ext cx="8534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Dif : the content of the abdomen pass to the chest </a:t>
            </a:r>
            <a:r>
              <a:rPr lang="en-US" dirty="0" smtClean="0">
                <a:sym typeface="Wingdings" pitchFamily="2" charset="2"/>
              </a:rPr>
              <a:t> lead to compression on the lung  end up by respiratory distress 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152400" y="5715000"/>
            <a:ext cx="8839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Diagnosis : </a:t>
            </a:r>
          </a:p>
          <a:p>
            <a:pPr algn="ctr"/>
            <a:r>
              <a:rPr lang="en-US" dirty="0" smtClean="0"/>
              <a:t>Prenatal : by US</a:t>
            </a:r>
          </a:p>
          <a:p>
            <a:pPr algn="ctr"/>
            <a:r>
              <a:rPr lang="en-US" dirty="0" smtClean="0"/>
              <a:t>Post natal : </a:t>
            </a:r>
            <a:r>
              <a:rPr lang="en-US" dirty="0" err="1" smtClean="0"/>
              <a:t>intubate</a:t>
            </a:r>
            <a:r>
              <a:rPr lang="en-US" dirty="0" smtClean="0"/>
              <a:t> the baby to prevent the intestinal content from inflating </a:t>
            </a:r>
          </a:p>
          <a:p>
            <a:pPr algn="ctr"/>
            <a:r>
              <a:rPr lang="en-US" dirty="0" smtClean="0"/>
              <a:t>NB : it is more common in the left side  </a:t>
            </a:r>
            <a:endParaRPr lang="ar-SA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743200" y="6019800"/>
            <a:ext cx="3887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NB : it is more common in the left side  </a:t>
            </a:r>
            <a:endParaRPr lang="ar-SA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743200" y="3657600"/>
            <a:ext cx="3962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لم يشرح ولم يذكر الدكتور انه غير مطلوب </a:t>
            </a:r>
            <a:endParaRPr lang="ar-SA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743200" y="3657600"/>
            <a:ext cx="3962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لم يشرح ولم يذكر الدكتور انه غير مطلوب </a:t>
            </a:r>
            <a:endParaRPr lang="ar-SA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743200" y="3657600"/>
            <a:ext cx="3962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لم يشرح ولم يذكر الدكتور انه غير مطلوب </a:t>
            </a:r>
            <a:endParaRPr lang="ar-SA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14400" y="4038600"/>
            <a:ext cx="7696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 smtClean="0"/>
              <a:t>NB : CGA : is gestational age + age ( in weeks ) outside the uterus</a:t>
            </a:r>
          </a:p>
          <a:p>
            <a:pPr algn="ctr"/>
            <a:r>
              <a:rPr lang="en-US" sz="1400" dirty="0" smtClean="0"/>
              <a:t>PCA : from conception </a:t>
            </a:r>
            <a:r>
              <a:rPr lang="ar-SA" sz="1400" dirty="0" smtClean="0"/>
              <a:t>التلقيح</a:t>
            </a:r>
            <a:r>
              <a:rPr lang="en-US" sz="1400" dirty="0" smtClean="0"/>
              <a:t> time to the present time ( accurate only in IVF ) </a:t>
            </a:r>
            <a:br>
              <a:rPr lang="en-US" sz="1400" dirty="0" smtClean="0"/>
            </a:br>
            <a:r>
              <a:rPr lang="en-US" sz="1400" dirty="0" smtClean="0"/>
              <a:t>PMA : from last menstruation to the present     </a:t>
            </a:r>
            <a:endParaRPr lang="ar-SA" sz="1400" dirty="0"/>
          </a:p>
        </p:txBody>
      </p:sp>
      <p:sp>
        <p:nvSpPr>
          <p:cNvPr id="6" name="Rectangle 5"/>
          <p:cNvSpPr/>
          <p:nvPr/>
        </p:nvSpPr>
        <p:spPr>
          <a:xfrm>
            <a:off x="914400" y="6019800"/>
            <a:ext cx="7696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 smtClean="0"/>
              <a:t>NB : post natal day of life :Birthday is day 1</a:t>
            </a:r>
          </a:p>
          <a:p>
            <a:pPr algn="ctr"/>
            <a:r>
              <a:rPr lang="en-US" sz="1400" dirty="0" smtClean="0"/>
              <a:t>Postnatal age : Birthday is day 0  </a:t>
            </a:r>
            <a:endParaRPr lang="ar-SA" sz="1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NB : IVH treatment : </a:t>
            </a:r>
          </a:p>
          <a:p>
            <a:pPr algn="ctr"/>
            <a:r>
              <a:rPr lang="en-US" dirty="0" smtClean="0"/>
              <a:t>Wait and see + prevention  </a:t>
            </a:r>
          </a:p>
          <a:p>
            <a:pPr algn="ctr"/>
            <a:r>
              <a:rPr lang="en-US" dirty="0" smtClean="0"/>
              <a:t>NB : it divided to 4 grades according to the dilatation level </a:t>
            </a:r>
            <a:endParaRPr lang="ar-SA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743200" y="3657600"/>
            <a:ext cx="3962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لم يشرح ولم يذكر الدكتور انه غير مطلوب </a:t>
            </a:r>
            <a:endParaRPr lang="ar-SA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743200" y="3657600"/>
            <a:ext cx="3962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لم يشرح ولم يذكر الدكتور انه غير مطلوب </a:t>
            </a:r>
            <a:endParaRPr lang="ar-SA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086600" y="3352800"/>
            <a:ext cx="914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مهم</a:t>
            </a:r>
            <a:endParaRPr lang="ar-SA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791200" y="762000"/>
            <a:ext cx="2971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Of neonatal problems </a:t>
            </a:r>
            <a:endParaRPr lang="ar-S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5867400" y="2438400"/>
            <a:ext cx="1295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مهمه</a:t>
            </a:r>
            <a:endParaRPr lang="ar-S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377</Words>
  <Application>Microsoft Office PowerPoint</Application>
  <PresentationFormat>On-screen Show (4:3)</PresentationFormat>
  <Paragraphs>42</Paragraphs>
  <Slides>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AbOoOdY</dc:creator>
  <cp:lastModifiedBy>AbOoOdY</cp:lastModifiedBy>
  <cp:revision>5</cp:revision>
  <dcterms:created xsi:type="dcterms:W3CDTF">2006-08-16T00:00:00Z</dcterms:created>
  <dcterms:modified xsi:type="dcterms:W3CDTF">2013-09-07T10:35:11Z</dcterms:modified>
</cp:coreProperties>
</file>