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91" r:id="rId8"/>
    <p:sldId id="292" r:id="rId9"/>
    <p:sldId id="262" r:id="rId10"/>
    <p:sldId id="263" r:id="rId11"/>
    <p:sldId id="264" r:id="rId12"/>
    <p:sldId id="265" r:id="rId13"/>
    <p:sldId id="266" r:id="rId14"/>
    <p:sldId id="267" r:id="rId15"/>
    <p:sldId id="268"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3" r:id="rId3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4380"/>
    <p:restoredTop sz="94660"/>
  </p:normalViewPr>
  <p:slideViewPr>
    <p:cSldViewPr>
      <p:cViewPr varScale="1">
        <p:scale>
          <a:sx n="73" d="100"/>
          <a:sy n="73" d="100"/>
        </p:scale>
        <p:origin x="-129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15/11/34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15/11/34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15/11/34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15/11/34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15/11/34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15/11/34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15/11/34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15/11/34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15/11/34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15/11/34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15/11/34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15/11/34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studentconsult.com/content/bookcontent.cfm?ID=HC010057"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studentconsult.com/content/bookcontent.cfm?xrefID=T01000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a:p>
        </p:txBody>
      </p:sp>
      <p:sp>
        <p:nvSpPr>
          <p:cNvPr id="3" name="عنوان فرعي 2"/>
          <p:cNvSpPr>
            <a:spLocks noGrp="1"/>
          </p:cNvSpPr>
          <p:nvPr>
            <p:ph type="subTitle" idx="1"/>
          </p:nvPr>
        </p:nvSpPr>
        <p:spPr/>
        <p:txBody>
          <a:bodyPr/>
          <a:lstStyle/>
          <a:p>
            <a:endParaRPr lang="ar-SA"/>
          </a:p>
        </p:txBody>
      </p:sp>
      <p:pic>
        <p:nvPicPr>
          <p:cNvPr id="1026" name="Picture 2"/>
          <p:cNvPicPr>
            <a:picLocks noChangeAspect="1" noChangeArrowheads="1"/>
          </p:cNvPicPr>
          <p:nvPr/>
        </p:nvPicPr>
        <p:blipFill>
          <a:blip r:embed="rId2"/>
          <a:srcRect/>
          <a:stretch>
            <a:fillRect/>
          </a:stretch>
        </p:blipFill>
        <p:spPr bwMode="auto">
          <a:xfrm>
            <a:off x="509588" y="385763"/>
            <a:ext cx="8124825" cy="6086475"/>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9218" name="Picture 2"/>
          <p:cNvPicPr>
            <a:picLocks noChangeAspect="1" noChangeArrowheads="1"/>
          </p:cNvPicPr>
          <p:nvPr/>
        </p:nvPicPr>
        <p:blipFill>
          <a:blip r:embed="rId2"/>
          <a:srcRect/>
          <a:stretch>
            <a:fillRect/>
          </a:stretch>
        </p:blipFill>
        <p:spPr bwMode="auto">
          <a:xfrm>
            <a:off x="500034" y="0"/>
            <a:ext cx="8124825" cy="6086475"/>
          </a:xfrm>
          <a:prstGeom prst="rect">
            <a:avLst/>
          </a:prstGeom>
          <a:noFill/>
          <a:ln w="9525">
            <a:noFill/>
            <a:miter lim="800000"/>
            <a:headEnd/>
            <a:tailEnd/>
          </a:ln>
          <a:effectLst/>
        </p:spPr>
      </p:pic>
      <p:sp>
        <p:nvSpPr>
          <p:cNvPr id="5" name="مستطيل 4"/>
          <p:cNvSpPr/>
          <p:nvPr/>
        </p:nvSpPr>
        <p:spPr>
          <a:xfrm>
            <a:off x="0" y="5500702"/>
            <a:ext cx="9144000" cy="1357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t>So , the surfactant decrease the surface tension in all alveoli So by that it decrease the pressure and help in making the alveoli open </a:t>
            </a:r>
            <a:endParaRPr lang="ar-SA"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10242" name="Picture 2"/>
          <p:cNvPicPr>
            <a:picLocks noChangeAspect="1" noChangeArrowheads="1"/>
          </p:cNvPicPr>
          <p:nvPr/>
        </p:nvPicPr>
        <p:blipFill>
          <a:blip r:embed="rId2"/>
          <a:srcRect/>
          <a:stretch>
            <a:fillRect/>
          </a:stretch>
        </p:blipFill>
        <p:spPr bwMode="auto">
          <a:xfrm>
            <a:off x="509588" y="385763"/>
            <a:ext cx="8124825" cy="6086475"/>
          </a:xfrm>
          <a:prstGeom prst="rect">
            <a:avLst/>
          </a:prstGeom>
          <a:noFill/>
          <a:ln w="9525">
            <a:noFill/>
            <a:miter lim="800000"/>
            <a:headEnd/>
            <a:tailEnd/>
          </a:ln>
          <a:effectLst/>
        </p:spPr>
      </p:pic>
      <p:sp>
        <p:nvSpPr>
          <p:cNvPr id="5" name="مستطيل 4"/>
          <p:cNvSpPr/>
          <p:nvPr/>
        </p:nvSpPr>
        <p:spPr>
          <a:xfrm>
            <a:off x="0" y="6000768"/>
            <a:ext cx="9144000" cy="857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The surfactant deficiency is common in preterm babies </a:t>
            </a:r>
            <a:endParaRPr lang="ar-S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11266" name="Picture 2"/>
          <p:cNvPicPr>
            <a:picLocks noChangeAspect="1" noChangeArrowheads="1"/>
          </p:cNvPicPr>
          <p:nvPr/>
        </p:nvPicPr>
        <p:blipFill>
          <a:blip r:embed="rId2"/>
          <a:srcRect/>
          <a:stretch>
            <a:fillRect/>
          </a:stretch>
        </p:blipFill>
        <p:spPr bwMode="auto">
          <a:xfrm>
            <a:off x="509588" y="385763"/>
            <a:ext cx="8124825" cy="608647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12290" name="Picture 2"/>
          <p:cNvPicPr>
            <a:picLocks noChangeAspect="1" noChangeArrowheads="1"/>
          </p:cNvPicPr>
          <p:nvPr/>
        </p:nvPicPr>
        <p:blipFill>
          <a:blip r:embed="rId2"/>
          <a:srcRect/>
          <a:stretch>
            <a:fillRect/>
          </a:stretch>
        </p:blipFill>
        <p:spPr bwMode="auto">
          <a:xfrm>
            <a:off x="500034" y="0"/>
            <a:ext cx="8124825" cy="6858000"/>
          </a:xfrm>
          <a:prstGeom prst="rect">
            <a:avLst/>
          </a:prstGeom>
          <a:noFill/>
          <a:ln w="9525">
            <a:noFill/>
            <a:miter lim="800000"/>
            <a:headEnd/>
            <a:tailEnd/>
          </a:ln>
          <a:effectLst/>
        </p:spPr>
      </p:pic>
      <p:sp>
        <p:nvSpPr>
          <p:cNvPr id="5" name="مستطيل 4"/>
          <p:cNvSpPr/>
          <p:nvPr/>
        </p:nvSpPr>
        <p:spPr>
          <a:xfrm>
            <a:off x="3786182" y="2143116"/>
            <a:ext cx="5357818"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It last for few days and it improve as the stress help the child to start producing surfactant </a:t>
            </a:r>
            <a:endParaRPr lang="ar-SA" dirty="0"/>
          </a:p>
        </p:txBody>
      </p:sp>
      <p:sp>
        <p:nvSpPr>
          <p:cNvPr id="6" name="مستطيل 5"/>
          <p:cNvSpPr/>
          <p:nvPr/>
        </p:nvSpPr>
        <p:spPr>
          <a:xfrm>
            <a:off x="1142976" y="1785926"/>
            <a:ext cx="5643602"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dirty="0" smtClean="0"/>
              <a:t>Risk factors : 1- prematurity     2- diabetic mother</a:t>
            </a:r>
            <a:endParaRPr lang="ar-SA" dirty="0"/>
          </a:p>
        </p:txBody>
      </p:sp>
      <p:sp>
        <p:nvSpPr>
          <p:cNvPr id="7" name="مستطيل 6"/>
          <p:cNvSpPr/>
          <p:nvPr/>
        </p:nvSpPr>
        <p:spPr>
          <a:xfrm>
            <a:off x="357158" y="5000636"/>
            <a:ext cx="8572560" cy="214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The grunting is due to closure of the vocal cord ass an attempt to increase the pressure</a:t>
            </a:r>
            <a:endParaRPr lang="ar-SA" dirty="0"/>
          </a:p>
        </p:txBody>
      </p:sp>
      <p:sp>
        <p:nvSpPr>
          <p:cNvPr id="8" name="مستطيل 7"/>
          <p:cNvSpPr/>
          <p:nvPr/>
        </p:nvSpPr>
        <p:spPr>
          <a:xfrm>
            <a:off x="0" y="6429396"/>
            <a:ext cx="9144000" cy="428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Ground glass appearance  : because some alveoli are open and other are collapsed </a:t>
            </a:r>
          </a:p>
          <a:p>
            <a:pPr algn="ctr"/>
            <a:r>
              <a:rPr lang="en-US" dirty="0" err="1" smtClean="0"/>
              <a:t>Bronchogram</a:t>
            </a:r>
            <a:r>
              <a:rPr lang="en-US" dirty="0" smtClean="0"/>
              <a:t> : appearance of the air tubes on the opacity of the lung </a:t>
            </a:r>
            <a:endParaRPr lang="ar-S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13314" name="Picture 2"/>
          <p:cNvPicPr>
            <a:picLocks noChangeAspect="1" noChangeArrowheads="1"/>
          </p:cNvPicPr>
          <p:nvPr/>
        </p:nvPicPr>
        <p:blipFill>
          <a:blip r:embed="rId2"/>
          <a:srcRect/>
          <a:stretch>
            <a:fillRect/>
          </a:stretch>
        </p:blipFill>
        <p:spPr bwMode="auto">
          <a:xfrm>
            <a:off x="509588" y="385763"/>
            <a:ext cx="8124825" cy="608647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14338" name="Picture 2"/>
          <p:cNvPicPr>
            <a:picLocks noChangeAspect="1" noChangeArrowheads="1"/>
          </p:cNvPicPr>
          <p:nvPr/>
        </p:nvPicPr>
        <p:blipFill>
          <a:blip r:embed="rId2"/>
          <a:srcRect/>
          <a:stretch>
            <a:fillRect/>
          </a:stretch>
        </p:blipFill>
        <p:spPr bwMode="auto">
          <a:xfrm>
            <a:off x="509588" y="385763"/>
            <a:ext cx="8124825" cy="608647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16386" name="Picture 2"/>
          <p:cNvPicPr>
            <a:picLocks noChangeAspect="1" noChangeArrowheads="1"/>
          </p:cNvPicPr>
          <p:nvPr/>
        </p:nvPicPr>
        <p:blipFill>
          <a:blip r:embed="rId2"/>
          <a:srcRect/>
          <a:stretch>
            <a:fillRect/>
          </a:stretch>
        </p:blipFill>
        <p:spPr bwMode="auto">
          <a:xfrm>
            <a:off x="509588" y="385763"/>
            <a:ext cx="8124825" cy="6086475"/>
          </a:xfrm>
          <a:prstGeom prst="rect">
            <a:avLst/>
          </a:prstGeom>
          <a:noFill/>
          <a:ln w="9525">
            <a:noFill/>
            <a:miter lim="800000"/>
            <a:headEnd/>
            <a:tailEnd/>
          </a:ln>
          <a:effectLst/>
        </p:spPr>
      </p:pic>
      <p:sp>
        <p:nvSpPr>
          <p:cNvPr id="5" name="مستطيل 4"/>
          <p:cNvSpPr/>
          <p:nvPr/>
        </p:nvSpPr>
        <p:spPr>
          <a:xfrm>
            <a:off x="0" y="5643578"/>
            <a:ext cx="9144000" cy="12144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err="1" smtClean="0"/>
              <a:t>Nb</a:t>
            </a:r>
            <a:r>
              <a:rPr lang="en-US" dirty="0" smtClean="0"/>
              <a:t> : we give </a:t>
            </a:r>
            <a:r>
              <a:rPr lang="en-US" dirty="0" err="1" smtClean="0"/>
              <a:t>Abx</a:t>
            </a:r>
            <a:r>
              <a:rPr lang="en-US" dirty="0" smtClean="0"/>
              <a:t> because Pneumonia ( which will be explained later ) has exactly the same clinical </a:t>
            </a:r>
            <a:r>
              <a:rPr lang="en-US" dirty="0" err="1" smtClean="0"/>
              <a:t>pic</a:t>
            </a:r>
            <a:r>
              <a:rPr lang="en-US" dirty="0" smtClean="0"/>
              <a:t> of RDS So we treat with </a:t>
            </a:r>
            <a:r>
              <a:rPr lang="en-US" dirty="0" err="1" smtClean="0"/>
              <a:t>Abx</a:t>
            </a:r>
            <a:r>
              <a:rPr lang="en-US" dirty="0" smtClean="0"/>
              <a:t> </a:t>
            </a:r>
            <a:endParaRPr lang="en-US" dirty="0" smtClean="0"/>
          </a:p>
          <a:p>
            <a:pPr algn="ctr"/>
            <a:r>
              <a:rPr lang="ar-SA" dirty="0" err="1" smtClean="0"/>
              <a:t>مهمه</a:t>
            </a:r>
            <a:r>
              <a:rPr lang="ar-SA" dirty="0" smtClean="0"/>
              <a:t> </a:t>
            </a:r>
            <a:endParaRPr lang="ar-S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endParaRPr lang="ar-SA"/>
          </a:p>
        </p:txBody>
      </p:sp>
      <p:pic>
        <p:nvPicPr>
          <p:cNvPr id="17410" name="Picture 2"/>
          <p:cNvPicPr>
            <a:picLocks noChangeAspect="1" noChangeArrowheads="1"/>
          </p:cNvPicPr>
          <p:nvPr/>
        </p:nvPicPr>
        <p:blipFill>
          <a:blip r:embed="rId2"/>
          <a:srcRect/>
          <a:stretch>
            <a:fillRect/>
          </a:stretch>
        </p:blipFill>
        <p:spPr bwMode="auto">
          <a:xfrm>
            <a:off x="642910" y="0"/>
            <a:ext cx="8124825" cy="6086475"/>
          </a:xfrm>
          <a:prstGeom prst="rect">
            <a:avLst/>
          </a:prstGeom>
          <a:noFill/>
          <a:ln w="9525">
            <a:noFill/>
            <a:miter lim="800000"/>
            <a:headEnd/>
            <a:tailEnd/>
          </a:ln>
          <a:effectLst/>
        </p:spPr>
      </p:pic>
      <p:sp>
        <p:nvSpPr>
          <p:cNvPr id="5" name="مستطيل 4"/>
          <p:cNvSpPr/>
          <p:nvPr/>
        </p:nvSpPr>
        <p:spPr>
          <a:xfrm>
            <a:off x="214282" y="785794"/>
            <a:ext cx="78581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2</a:t>
            </a:r>
            <a:endParaRPr lang="ar-SA" dirty="0"/>
          </a:p>
        </p:txBody>
      </p:sp>
      <p:sp>
        <p:nvSpPr>
          <p:cNvPr id="6" name="مستطيل 5"/>
          <p:cNvSpPr/>
          <p:nvPr/>
        </p:nvSpPr>
        <p:spPr>
          <a:xfrm>
            <a:off x="0" y="5657671"/>
            <a:ext cx="9144000" cy="1200329"/>
          </a:xfrm>
          <a:prstGeom prst="rect">
            <a:avLst/>
          </a:prstGeom>
        </p:spPr>
        <p:txBody>
          <a:bodyPr wrap="square">
            <a:spAutoFit/>
          </a:bodyPr>
          <a:lstStyle/>
          <a:p>
            <a:pPr algn="l"/>
            <a:r>
              <a:rPr lang="en-US" dirty="0" smtClean="0"/>
              <a:t>Prolonged rupture of the membranes, </a:t>
            </a:r>
            <a:r>
              <a:rPr lang="en-US" dirty="0" err="1" smtClean="0"/>
              <a:t>chorioamnionitis</a:t>
            </a:r>
            <a:r>
              <a:rPr lang="en-US" dirty="0" smtClean="0"/>
              <a:t> and low </a:t>
            </a:r>
            <a:r>
              <a:rPr lang="en-US" dirty="0" err="1" smtClean="0"/>
              <a:t>birthweight</a:t>
            </a:r>
            <a:r>
              <a:rPr lang="en-US" dirty="0" smtClean="0"/>
              <a:t> </a:t>
            </a:r>
            <a:r>
              <a:rPr lang="en-US" dirty="0" smtClean="0"/>
              <a:t>predispose </a:t>
            </a:r>
            <a:r>
              <a:rPr lang="en-US" dirty="0" smtClean="0"/>
              <a:t>to pneumonia. Infants with respiratory distress will usually require investigation to identify any infection. Broad-spectrum antibiotics are started early until the results of the infection screen are available.</a:t>
            </a:r>
            <a:endParaRPr lang="ar-S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37889" name="Picture 1"/>
          <p:cNvPicPr>
            <a:picLocks noChangeAspect="1" noChangeArrowheads="1"/>
          </p:cNvPicPr>
          <p:nvPr/>
        </p:nvPicPr>
        <p:blipFill>
          <a:blip r:embed="rId2"/>
          <a:srcRect/>
          <a:stretch>
            <a:fillRect/>
          </a:stretch>
        </p:blipFill>
        <p:spPr bwMode="auto">
          <a:xfrm>
            <a:off x="500034" y="0"/>
            <a:ext cx="8124825" cy="6086475"/>
          </a:xfrm>
          <a:prstGeom prst="rect">
            <a:avLst/>
          </a:prstGeom>
          <a:noFill/>
          <a:ln w="9525">
            <a:noFill/>
            <a:miter lim="800000"/>
            <a:headEnd/>
            <a:tailEnd/>
          </a:ln>
          <a:effectLst/>
        </p:spPr>
      </p:pic>
      <p:sp>
        <p:nvSpPr>
          <p:cNvPr id="5" name="مستطيل 4"/>
          <p:cNvSpPr/>
          <p:nvPr/>
        </p:nvSpPr>
        <p:spPr>
          <a:xfrm>
            <a:off x="285720" y="714356"/>
            <a:ext cx="785818"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3</a:t>
            </a:r>
            <a:endParaRPr lang="ar-SA" dirty="0"/>
          </a:p>
        </p:txBody>
      </p:sp>
      <p:sp>
        <p:nvSpPr>
          <p:cNvPr id="6" name="مستطيل 5"/>
          <p:cNvSpPr/>
          <p:nvPr/>
        </p:nvSpPr>
        <p:spPr>
          <a:xfrm>
            <a:off x="0" y="5380672"/>
            <a:ext cx="9144000" cy="1477328"/>
          </a:xfrm>
          <a:prstGeom prst="rect">
            <a:avLst/>
          </a:prstGeom>
        </p:spPr>
        <p:txBody>
          <a:bodyPr wrap="square">
            <a:spAutoFit/>
          </a:bodyPr>
          <a:lstStyle/>
          <a:p>
            <a:pPr algn="l"/>
            <a:r>
              <a:rPr lang="en-US" dirty="0" smtClean="0"/>
              <a:t>This is by far the commonest cause of respiratory distress in term infants. </a:t>
            </a:r>
            <a:r>
              <a:rPr lang="en-US" b="1" dirty="0" smtClean="0">
                <a:solidFill>
                  <a:srgbClr val="FF0000"/>
                </a:solidFill>
              </a:rPr>
              <a:t>It is caused by delay in the </a:t>
            </a:r>
            <a:r>
              <a:rPr lang="en-US" b="1" dirty="0" err="1" smtClean="0">
                <a:solidFill>
                  <a:srgbClr val="FF0000"/>
                </a:solidFill>
              </a:rPr>
              <a:t>resorption</a:t>
            </a:r>
            <a:r>
              <a:rPr lang="en-US" b="1" dirty="0" smtClean="0">
                <a:solidFill>
                  <a:srgbClr val="FF0000"/>
                </a:solidFill>
              </a:rPr>
              <a:t> of lung liquid</a:t>
            </a:r>
            <a:r>
              <a:rPr lang="en-US" dirty="0" smtClean="0"/>
              <a:t> and is more common after birth by Caesarean section. The chest X-ray may show fluid in the horizontal fissure. Additional ambient oxygen may be required. The condition usually settles within the first day of life but can take several days to resolve completely. This is a diagnosis made after consideration and exclusion of other causes.</a:t>
            </a:r>
            <a:endParaRPr lang="ar-S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36865" name="Picture 1"/>
          <p:cNvPicPr>
            <a:picLocks noChangeAspect="1" noChangeArrowheads="1"/>
          </p:cNvPicPr>
          <p:nvPr/>
        </p:nvPicPr>
        <p:blipFill>
          <a:blip r:embed="rId2"/>
          <a:srcRect/>
          <a:stretch>
            <a:fillRect/>
          </a:stretch>
        </p:blipFill>
        <p:spPr bwMode="auto">
          <a:xfrm>
            <a:off x="509588" y="385763"/>
            <a:ext cx="8124825" cy="608647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3074" name="Picture 2"/>
          <p:cNvPicPr>
            <a:picLocks noChangeAspect="1" noChangeArrowheads="1"/>
          </p:cNvPicPr>
          <p:nvPr/>
        </p:nvPicPr>
        <p:blipFill>
          <a:blip r:embed="rId2"/>
          <a:srcRect/>
          <a:stretch>
            <a:fillRect/>
          </a:stretch>
        </p:blipFill>
        <p:spPr bwMode="auto">
          <a:xfrm>
            <a:off x="509588" y="385763"/>
            <a:ext cx="8124825" cy="6086475"/>
          </a:xfrm>
          <a:prstGeom prst="rect">
            <a:avLst/>
          </a:prstGeom>
          <a:noFill/>
          <a:ln w="9525">
            <a:noFill/>
            <a:miter lim="800000"/>
            <a:headEnd/>
            <a:tailEnd/>
          </a:ln>
          <a:effectLst/>
        </p:spPr>
      </p:pic>
      <p:sp>
        <p:nvSpPr>
          <p:cNvPr id="5" name="مستطيل 4"/>
          <p:cNvSpPr/>
          <p:nvPr/>
        </p:nvSpPr>
        <p:spPr>
          <a:xfrm>
            <a:off x="1357290" y="5572140"/>
            <a:ext cx="6786610"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t>لذلك سيتم </a:t>
            </a:r>
            <a:r>
              <a:rPr lang="ar-SA" dirty="0" err="1" smtClean="0"/>
              <a:t>الاستعانه</a:t>
            </a:r>
            <a:r>
              <a:rPr lang="ar-SA" dirty="0" smtClean="0"/>
              <a:t> بالكتاب </a:t>
            </a:r>
            <a:endParaRPr lang="ar-S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35841" name="Picture 1"/>
          <p:cNvPicPr>
            <a:picLocks noChangeAspect="1" noChangeArrowheads="1"/>
          </p:cNvPicPr>
          <p:nvPr/>
        </p:nvPicPr>
        <p:blipFill>
          <a:blip r:embed="rId2"/>
          <a:srcRect/>
          <a:stretch>
            <a:fillRect/>
          </a:stretch>
        </p:blipFill>
        <p:spPr bwMode="auto">
          <a:xfrm>
            <a:off x="509588" y="385763"/>
            <a:ext cx="8124825" cy="6086475"/>
          </a:xfrm>
          <a:prstGeom prst="rect">
            <a:avLst/>
          </a:prstGeom>
          <a:noFill/>
          <a:ln w="9525">
            <a:noFill/>
            <a:miter lim="800000"/>
            <a:headEnd/>
            <a:tailEnd/>
          </a:ln>
          <a:effectLst/>
        </p:spPr>
      </p:pic>
      <p:sp>
        <p:nvSpPr>
          <p:cNvPr id="5" name="مستطيل 4"/>
          <p:cNvSpPr/>
          <p:nvPr/>
        </p:nvSpPr>
        <p:spPr>
          <a:xfrm>
            <a:off x="642910" y="1928802"/>
            <a:ext cx="857256"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4</a:t>
            </a:r>
            <a:endParaRPr lang="ar-SA" dirty="0"/>
          </a:p>
        </p:txBody>
      </p:sp>
      <p:sp>
        <p:nvSpPr>
          <p:cNvPr id="6" name="مستطيل 5"/>
          <p:cNvSpPr/>
          <p:nvPr/>
        </p:nvSpPr>
        <p:spPr>
          <a:xfrm>
            <a:off x="0" y="2887682"/>
            <a:ext cx="9144000" cy="3970318"/>
          </a:xfrm>
          <a:prstGeom prst="rect">
            <a:avLst/>
          </a:prstGeom>
        </p:spPr>
        <p:txBody>
          <a:bodyPr wrap="square">
            <a:spAutoFit/>
          </a:bodyPr>
          <a:lstStyle/>
          <a:p>
            <a:pPr algn="l"/>
            <a:r>
              <a:rPr lang="en-US" dirty="0" err="1" smtClean="0"/>
              <a:t>Meconium</a:t>
            </a:r>
            <a:r>
              <a:rPr lang="en-US" dirty="0" smtClean="0"/>
              <a:t> is passed before birth by 8-20% of babies</a:t>
            </a:r>
            <a:r>
              <a:rPr lang="en-US" dirty="0" smtClean="0"/>
              <a:t>.</a:t>
            </a:r>
          </a:p>
          <a:p>
            <a:pPr algn="l"/>
            <a:r>
              <a:rPr lang="en-US" dirty="0" smtClean="0"/>
              <a:t> </a:t>
            </a:r>
            <a:r>
              <a:rPr lang="en-US" dirty="0" smtClean="0"/>
              <a:t>It is rarely passed by preterm infants, and occurs increasingly the greater the gestational age, affecting 20-25% of deliveries by 42 weeks. It may be passed in response </a:t>
            </a:r>
            <a:r>
              <a:rPr lang="en-US" dirty="0" smtClean="0">
                <a:solidFill>
                  <a:srgbClr val="FF0000"/>
                </a:solidFill>
              </a:rPr>
              <a:t>to fetal hypoxia</a:t>
            </a:r>
            <a:r>
              <a:rPr lang="en-US" dirty="0" smtClean="0"/>
              <a:t>. At birth these infants may inhale thick </a:t>
            </a:r>
            <a:r>
              <a:rPr lang="en-US" dirty="0" err="1" smtClean="0"/>
              <a:t>meconium</a:t>
            </a:r>
            <a:r>
              <a:rPr lang="en-US" dirty="0" smtClean="0"/>
              <a:t>. </a:t>
            </a:r>
            <a:endParaRPr lang="en-US" dirty="0" smtClean="0"/>
          </a:p>
          <a:p>
            <a:pPr algn="l"/>
            <a:r>
              <a:rPr lang="en-US" dirty="0" smtClean="0">
                <a:solidFill>
                  <a:srgbClr val="FF0000"/>
                </a:solidFill>
              </a:rPr>
              <a:t>Asphyxiated </a:t>
            </a:r>
            <a:r>
              <a:rPr lang="en-US" dirty="0" smtClean="0">
                <a:solidFill>
                  <a:srgbClr val="FF0000"/>
                </a:solidFill>
              </a:rPr>
              <a:t>infants </a:t>
            </a:r>
            <a:r>
              <a:rPr lang="en-US" dirty="0" smtClean="0">
                <a:solidFill>
                  <a:srgbClr val="FF0000"/>
                </a:solidFill>
              </a:rPr>
              <a:t> ( risk factor (IMP)) </a:t>
            </a:r>
            <a:r>
              <a:rPr lang="en-US" dirty="0" smtClean="0"/>
              <a:t>may </a:t>
            </a:r>
            <a:r>
              <a:rPr lang="en-US" dirty="0" smtClean="0"/>
              <a:t>start gasping and aspirate </a:t>
            </a:r>
            <a:r>
              <a:rPr lang="en-US" dirty="0" err="1" smtClean="0"/>
              <a:t>meconium</a:t>
            </a:r>
            <a:r>
              <a:rPr lang="en-US" dirty="0" smtClean="0"/>
              <a:t> before delivery. </a:t>
            </a:r>
            <a:r>
              <a:rPr lang="en-US" dirty="0" err="1" smtClean="0"/>
              <a:t>Meconium</a:t>
            </a:r>
            <a:r>
              <a:rPr lang="en-US" dirty="0" smtClean="0"/>
              <a:t> is a lung irritant and results in both mechanical obstruction and a chemical </a:t>
            </a:r>
            <a:r>
              <a:rPr lang="en-US" dirty="0" err="1" smtClean="0"/>
              <a:t>pneumonitis</a:t>
            </a:r>
            <a:r>
              <a:rPr lang="en-US" dirty="0" smtClean="0"/>
              <a:t>, as well as predisposing to infection. </a:t>
            </a:r>
            <a:endParaRPr lang="en-US" dirty="0" smtClean="0"/>
          </a:p>
          <a:p>
            <a:pPr algn="l"/>
            <a:r>
              <a:rPr lang="en-US" dirty="0" smtClean="0"/>
              <a:t>In </a:t>
            </a:r>
            <a:r>
              <a:rPr lang="en-US" dirty="0" err="1" smtClean="0"/>
              <a:t>meconium</a:t>
            </a:r>
            <a:r>
              <a:rPr lang="en-US" dirty="0" smtClean="0"/>
              <a:t> aspiration the lungs are over-inflated, accompanied by patches of collapse and consolidation. There is a high incidence of air leak, </a:t>
            </a:r>
            <a:r>
              <a:rPr lang="en-US" dirty="0" smtClean="0">
                <a:solidFill>
                  <a:srgbClr val="FF0000"/>
                </a:solidFill>
              </a:rPr>
              <a:t>leading </a:t>
            </a:r>
            <a:r>
              <a:rPr lang="en-US" dirty="0" smtClean="0">
                <a:solidFill>
                  <a:srgbClr val="FF0000"/>
                </a:solidFill>
              </a:rPr>
              <a:t>to ( complications IMP ) </a:t>
            </a:r>
            <a:r>
              <a:rPr lang="en-US" dirty="0" err="1" smtClean="0">
                <a:solidFill>
                  <a:srgbClr val="FF0000"/>
                </a:solidFill>
              </a:rPr>
              <a:t>pneumothorax</a:t>
            </a:r>
            <a:r>
              <a:rPr lang="en-US" dirty="0" smtClean="0">
                <a:solidFill>
                  <a:srgbClr val="FF0000"/>
                </a:solidFill>
              </a:rPr>
              <a:t> and </a:t>
            </a:r>
            <a:r>
              <a:rPr lang="en-US" dirty="0" err="1" smtClean="0">
                <a:solidFill>
                  <a:srgbClr val="FF0000"/>
                </a:solidFill>
              </a:rPr>
              <a:t>pneumomediastinum</a:t>
            </a:r>
            <a:r>
              <a:rPr lang="en-US" dirty="0" smtClean="0">
                <a:solidFill>
                  <a:srgbClr val="FF0000"/>
                </a:solidFill>
              </a:rPr>
              <a:t>.</a:t>
            </a:r>
            <a:r>
              <a:rPr lang="en-US" dirty="0" smtClean="0"/>
              <a:t> </a:t>
            </a:r>
            <a:endParaRPr lang="en-US" dirty="0" smtClean="0"/>
          </a:p>
          <a:p>
            <a:pPr algn="l"/>
            <a:r>
              <a:rPr lang="en-US" dirty="0" smtClean="0"/>
              <a:t>Artificial </a:t>
            </a:r>
            <a:r>
              <a:rPr lang="en-US" dirty="0" smtClean="0"/>
              <a:t>ventilation is often required. Infants with </a:t>
            </a:r>
            <a:r>
              <a:rPr lang="en-US" dirty="0" err="1" smtClean="0"/>
              <a:t>meconium</a:t>
            </a:r>
            <a:r>
              <a:rPr lang="en-US" dirty="0" smtClean="0"/>
              <a:t> aspiration may develop persistent pulmonary hypertension of the newborn which may make it difficult to achieve adequate oxygenation despite high pressure ventilation </a:t>
            </a:r>
            <a:r>
              <a:rPr lang="en-US" dirty="0" smtClean="0"/>
              <a:t>. </a:t>
            </a:r>
            <a:r>
              <a:rPr lang="en-US" dirty="0" smtClean="0"/>
              <a:t>Severe </a:t>
            </a:r>
            <a:r>
              <a:rPr lang="en-US" dirty="0" err="1" smtClean="0"/>
              <a:t>meconium</a:t>
            </a:r>
            <a:r>
              <a:rPr lang="en-US" dirty="0" smtClean="0"/>
              <a:t> aspiration is associated with significant morbidity and mortality.</a:t>
            </a:r>
            <a:endParaRPr lang="ar-S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34817" name="Picture 1"/>
          <p:cNvPicPr>
            <a:picLocks noChangeAspect="1" noChangeArrowheads="1"/>
          </p:cNvPicPr>
          <p:nvPr/>
        </p:nvPicPr>
        <p:blipFill>
          <a:blip r:embed="rId2"/>
          <a:srcRect/>
          <a:stretch>
            <a:fillRect/>
          </a:stretch>
        </p:blipFill>
        <p:spPr bwMode="auto">
          <a:xfrm>
            <a:off x="509588" y="385763"/>
            <a:ext cx="8124825" cy="6086475"/>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33793" name="Picture 1"/>
          <p:cNvPicPr>
            <a:picLocks noChangeAspect="1" noChangeArrowheads="1"/>
          </p:cNvPicPr>
          <p:nvPr/>
        </p:nvPicPr>
        <p:blipFill>
          <a:blip r:embed="rId2"/>
          <a:srcRect/>
          <a:stretch>
            <a:fillRect/>
          </a:stretch>
        </p:blipFill>
        <p:spPr bwMode="auto">
          <a:xfrm>
            <a:off x="509588" y="385763"/>
            <a:ext cx="8124825" cy="6086475"/>
          </a:xfrm>
          <a:prstGeom prst="rect">
            <a:avLst/>
          </a:prstGeom>
          <a:noFill/>
          <a:ln w="9525">
            <a:noFill/>
            <a:miter lim="800000"/>
            <a:headEnd/>
            <a:tailEnd/>
          </a:ln>
          <a:effectLst/>
        </p:spPr>
      </p:pic>
      <p:sp>
        <p:nvSpPr>
          <p:cNvPr id="5" name="مستطيل 4"/>
          <p:cNvSpPr/>
          <p:nvPr/>
        </p:nvSpPr>
        <p:spPr>
          <a:xfrm>
            <a:off x="214282" y="5643578"/>
            <a:ext cx="8501122" cy="12144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This condition might complicate to </a:t>
            </a:r>
            <a:r>
              <a:rPr lang="en-US" dirty="0" err="1" smtClean="0"/>
              <a:t>pnemothorax</a:t>
            </a:r>
            <a:r>
              <a:rPr lang="en-US" dirty="0" smtClean="0"/>
              <a:t> </a:t>
            </a:r>
          </a:p>
          <a:p>
            <a:pPr algn="ctr"/>
            <a:endParaRPr lang="en-US" dirty="0" smtClean="0"/>
          </a:p>
          <a:p>
            <a:pPr algn="ctr"/>
            <a:r>
              <a:rPr lang="en-US" dirty="0" smtClean="0"/>
              <a:t>Management : O2 , </a:t>
            </a:r>
            <a:r>
              <a:rPr lang="en-US" dirty="0" err="1" smtClean="0"/>
              <a:t>Abx</a:t>
            </a:r>
            <a:r>
              <a:rPr lang="en-US" dirty="0" smtClean="0"/>
              <a:t> , ventilator </a:t>
            </a:r>
            <a:endParaRPr lang="ar-S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32769" name="Picture 1"/>
          <p:cNvPicPr>
            <a:picLocks noChangeAspect="1" noChangeArrowheads="1"/>
          </p:cNvPicPr>
          <p:nvPr/>
        </p:nvPicPr>
        <p:blipFill>
          <a:blip r:embed="rId2"/>
          <a:srcRect/>
          <a:stretch>
            <a:fillRect/>
          </a:stretch>
        </p:blipFill>
        <p:spPr bwMode="auto">
          <a:xfrm>
            <a:off x="500034" y="0"/>
            <a:ext cx="8124825" cy="6086475"/>
          </a:xfrm>
          <a:prstGeom prst="rect">
            <a:avLst/>
          </a:prstGeom>
          <a:noFill/>
          <a:ln w="9525">
            <a:noFill/>
            <a:miter lim="800000"/>
            <a:headEnd/>
            <a:tailEnd/>
          </a:ln>
          <a:effectLst/>
        </p:spPr>
      </p:pic>
      <p:sp>
        <p:nvSpPr>
          <p:cNvPr id="5" name="مستطيل 4"/>
          <p:cNvSpPr/>
          <p:nvPr/>
        </p:nvSpPr>
        <p:spPr>
          <a:xfrm>
            <a:off x="0" y="785794"/>
            <a:ext cx="928662"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5</a:t>
            </a:r>
            <a:endParaRPr lang="ar-SA" dirty="0"/>
          </a:p>
        </p:txBody>
      </p:sp>
      <p:sp>
        <p:nvSpPr>
          <p:cNvPr id="6" name="مستطيل 5"/>
          <p:cNvSpPr/>
          <p:nvPr/>
        </p:nvSpPr>
        <p:spPr>
          <a:xfrm>
            <a:off x="0" y="5143512"/>
            <a:ext cx="9144000" cy="1754326"/>
          </a:xfrm>
          <a:prstGeom prst="rect">
            <a:avLst/>
          </a:prstGeom>
        </p:spPr>
        <p:txBody>
          <a:bodyPr wrap="square">
            <a:spAutoFit/>
          </a:bodyPr>
          <a:lstStyle/>
          <a:p>
            <a:pPr algn="l"/>
            <a:r>
              <a:rPr lang="en-US" dirty="0" smtClean="0"/>
              <a:t>A </a:t>
            </a:r>
            <a:r>
              <a:rPr lang="en-US" dirty="0" err="1" smtClean="0"/>
              <a:t>pneumothorax</a:t>
            </a:r>
            <a:r>
              <a:rPr lang="en-US" dirty="0" smtClean="0"/>
              <a:t> may occur spontaneously in up to 2% of deliveries. It is usually asymptomatic but may cause respiratory distress. </a:t>
            </a:r>
            <a:endParaRPr lang="en-US" dirty="0" smtClean="0"/>
          </a:p>
          <a:p>
            <a:pPr algn="l"/>
            <a:r>
              <a:rPr lang="en-US" dirty="0" err="1" smtClean="0"/>
              <a:t>Pneumothoraces</a:t>
            </a:r>
            <a:r>
              <a:rPr lang="en-US" dirty="0" smtClean="0"/>
              <a:t> </a:t>
            </a:r>
            <a:r>
              <a:rPr lang="en-US" dirty="0" smtClean="0"/>
              <a:t>also occur secondary to </a:t>
            </a:r>
            <a:r>
              <a:rPr lang="en-US" dirty="0" err="1" smtClean="0"/>
              <a:t>meconium</a:t>
            </a:r>
            <a:r>
              <a:rPr lang="en-US" dirty="0" smtClean="0"/>
              <a:t> aspiration, respiratory distress syndrome or </a:t>
            </a:r>
            <a:endParaRPr lang="ar-SA" dirty="0" smtClean="0"/>
          </a:p>
          <a:p>
            <a:pPr algn="l"/>
            <a:r>
              <a:rPr lang="en-US" dirty="0" smtClean="0"/>
              <a:t>as </a:t>
            </a:r>
            <a:r>
              <a:rPr lang="en-US" dirty="0" smtClean="0"/>
              <a:t>a complication of ventilation</a:t>
            </a:r>
            <a:r>
              <a:rPr lang="en-US" dirty="0" smtClean="0"/>
              <a:t>.</a:t>
            </a:r>
          </a:p>
          <a:p>
            <a:pPr algn="l"/>
            <a:r>
              <a:rPr lang="en-US" dirty="0" smtClean="0"/>
              <a:t>Management : if mild : observation + support </a:t>
            </a:r>
          </a:p>
          <a:p>
            <a:pPr algn="l"/>
            <a:r>
              <a:rPr lang="en-US" dirty="0" smtClean="0"/>
              <a:t> </a:t>
            </a:r>
            <a:r>
              <a:rPr lang="en-US" dirty="0" smtClean="0"/>
              <a:t>                           if sever ( tension </a:t>
            </a:r>
            <a:r>
              <a:rPr lang="en-US" dirty="0" err="1" smtClean="0"/>
              <a:t>pneumothorax</a:t>
            </a:r>
            <a:r>
              <a:rPr lang="en-US" dirty="0" smtClean="0"/>
              <a:t> ) : chest tube  </a:t>
            </a:r>
            <a:r>
              <a:rPr lang="en-US" dirty="0" smtClean="0"/>
              <a:t> </a:t>
            </a:r>
            <a:endParaRPr lang="ar-S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31745" name="Picture 1"/>
          <p:cNvPicPr>
            <a:picLocks noChangeAspect="1" noChangeArrowheads="1"/>
          </p:cNvPicPr>
          <p:nvPr/>
        </p:nvPicPr>
        <p:blipFill>
          <a:blip r:embed="rId2"/>
          <a:srcRect/>
          <a:stretch>
            <a:fillRect/>
          </a:stretch>
        </p:blipFill>
        <p:spPr bwMode="auto">
          <a:xfrm>
            <a:off x="500034" y="0"/>
            <a:ext cx="8124825" cy="6086475"/>
          </a:xfrm>
          <a:prstGeom prst="rect">
            <a:avLst/>
          </a:prstGeom>
          <a:noFill/>
          <a:ln w="9525">
            <a:noFill/>
            <a:miter lim="800000"/>
            <a:headEnd/>
            <a:tailEnd/>
          </a:ln>
          <a:effectLst/>
        </p:spPr>
      </p:pic>
      <p:sp>
        <p:nvSpPr>
          <p:cNvPr id="5" name="مستطيل 4"/>
          <p:cNvSpPr/>
          <p:nvPr/>
        </p:nvSpPr>
        <p:spPr>
          <a:xfrm>
            <a:off x="714348" y="1571612"/>
            <a:ext cx="85725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6</a:t>
            </a:r>
            <a:endParaRPr lang="ar-SA" dirty="0"/>
          </a:p>
        </p:txBody>
      </p:sp>
      <p:sp>
        <p:nvSpPr>
          <p:cNvPr id="6" name="مستطيل 5"/>
          <p:cNvSpPr/>
          <p:nvPr/>
        </p:nvSpPr>
        <p:spPr>
          <a:xfrm>
            <a:off x="0" y="2500306"/>
            <a:ext cx="9144000" cy="3970318"/>
          </a:xfrm>
          <a:prstGeom prst="rect">
            <a:avLst/>
          </a:prstGeom>
        </p:spPr>
        <p:txBody>
          <a:bodyPr wrap="square">
            <a:spAutoFit/>
          </a:bodyPr>
          <a:lstStyle/>
          <a:p>
            <a:pPr algn="l"/>
            <a:r>
              <a:rPr lang="en-US" dirty="0" smtClean="0"/>
              <a:t>This occurs in about 1 in 4000 births. </a:t>
            </a:r>
            <a:r>
              <a:rPr lang="en-US" dirty="0" smtClean="0">
                <a:solidFill>
                  <a:srgbClr val="FF0000"/>
                </a:solidFill>
              </a:rPr>
              <a:t>Many are now diagnosed on antenatal ultrasound screening</a:t>
            </a:r>
            <a:r>
              <a:rPr lang="en-US" dirty="0" smtClean="0"/>
              <a:t>. </a:t>
            </a:r>
            <a:endParaRPr lang="en-US" dirty="0" smtClean="0"/>
          </a:p>
          <a:p>
            <a:pPr algn="l"/>
            <a:r>
              <a:rPr lang="en-US" dirty="0" smtClean="0"/>
              <a:t>In </a:t>
            </a:r>
            <a:r>
              <a:rPr lang="en-US" dirty="0" smtClean="0"/>
              <a:t>the newborn period, it usually presents with failure to respond to resuscitation or as respiratory distress. </a:t>
            </a:r>
            <a:r>
              <a:rPr lang="en-US" dirty="0" smtClean="0">
                <a:solidFill>
                  <a:srgbClr val="FF0000"/>
                </a:solidFill>
              </a:rPr>
              <a:t>In most cases, there is a left-sided </a:t>
            </a:r>
            <a:r>
              <a:rPr lang="en-US" dirty="0" err="1" smtClean="0">
                <a:solidFill>
                  <a:srgbClr val="FF0000"/>
                </a:solidFill>
              </a:rPr>
              <a:t>herniation</a:t>
            </a:r>
            <a:r>
              <a:rPr lang="en-US" dirty="0" smtClean="0">
                <a:solidFill>
                  <a:srgbClr val="FF0000"/>
                </a:solidFill>
              </a:rPr>
              <a:t> </a:t>
            </a:r>
            <a:r>
              <a:rPr lang="en-US" dirty="0" smtClean="0"/>
              <a:t>of abdominal contents through the </a:t>
            </a:r>
            <a:r>
              <a:rPr lang="en-US" dirty="0" err="1" smtClean="0"/>
              <a:t>posterolateral</a:t>
            </a:r>
            <a:r>
              <a:rPr lang="en-US" dirty="0" smtClean="0"/>
              <a:t> foramen of the diaphragm. The apex beat and heart sounds will then be displaced to the right side of the chest, with poor air entry in the left chest. </a:t>
            </a:r>
            <a:endParaRPr lang="en-US" dirty="0" smtClean="0"/>
          </a:p>
          <a:p>
            <a:pPr algn="l"/>
            <a:r>
              <a:rPr lang="en-US" dirty="0" smtClean="0"/>
              <a:t>Vigorous </a:t>
            </a:r>
            <a:r>
              <a:rPr lang="en-US" dirty="0" smtClean="0"/>
              <a:t>resuscitation may cause a </a:t>
            </a:r>
            <a:r>
              <a:rPr lang="en-US" dirty="0" err="1" smtClean="0"/>
              <a:t>pneumothorax</a:t>
            </a:r>
            <a:r>
              <a:rPr lang="en-US" dirty="0" smtClean="0"/>
              <a:t> in the normal lung, thereby aggravating the situation. The diagnosis is confirmed by X-ray of the chest and abdomen (</a:t>
            </a:r>
            <a:r>
              <a:rPr lang="en-US" dirty="0" smtClean="0">
                <a:hlinkClick r:id="rId3" tooltip="View now"/>
              </a:rPr>
              <a:t>Fig. 10.21</a:t>
            </a:r>
            <a:r>
              <a:rPr lang="en-US" dirty="0" smtClean="0"/>
              <a:t>).</a:t>
            </a:r>
          </a:p>
          <a:p>
            <a:pPr algn="l"/>
            <a:r>
              <a:rPr lang="en-US" dirty="0" smtClean="0"/>
              <a:t>Management :  </a:t>
            </a:r>
            <a:r>
              <a:rPr lang="en-US" dirty="0" smtClean="0">
                <a:solidFill>
                  <a:srgbClr val="FF0000"/>
                </a:solidFill>
              </a:rPr>
              <a:t>Once the diagnosis is suspected, a large </a:t>
            </a:r>
            <a:r>
              <a:rPr lang="en-US" dirty="0" err="1" smtClean="0">
                <a:solidFill>
                  <a:srgbClr val="FF0000"/>
                </a:solidFill>
              </a:rPr>
              <a:t>nasogastric</a:t>
            </a:r>
            <a:r>
              <a:rPr lang="en-US" dirty="0" smtClean="0">
                <a:solidFill>
                  <a:srgbClr val="FF0000"/>
                </a:solidFill>
              </a:rPr>
              <a:t> tube is passed and suction is applied to prevent distension of the </a:t>
            </a:r>
            <a:r>
              <a:rPr lang="en-US" dirty="0" err="1" smtClean="0">
                <a:solidFill>
                  <a:srgbClr val="FF0000"/>
                </a:solidFill>
              </a:rPr>
              <a:t>intrathoracic</a:t>
            </a:r>
            <a:r>
              <a:rPr lang="en-US" dirty="0" smtClean="0">
                <a:solidFill>
                  <a:srgbClr val="FF0000"/>
                </a:solidFill>
              </a:rPr>
              <a:t> </a:t>
            </a:r>
            <a:r>
              <a:rPr lang="en-US" dirty="0" smtClean="0">
                <a:solidFill>
                  <a:srgbClr val="FF0000"/>
                </a:solidFill>
              </a:rPr>
              <a:t>bowel( IMP – 1</a:t>
            </a:r>
            <a:r>
              <a:rPr lang="en-US" baseline="30000" dirty="0" smtClean="0">
                <a:solidFill>
                  <a:srgbClr val="FF0000"/>
                </a:solidFill>
              </a:rPr>
              <a:t>st</a:t>
            </a:r>
            <a:r>
              <a:rPr lang="en-US" dirty="0" smtClean="0">
                <a:solidFill>
                  <a:srgbClr val="FF0000"/>
                </a:solidFill>
              </a:rPr>
              <a:t> step  ) . </a:t>
            </a:r>
            <a:r>
              <a:rPr lang="en-US" dirty="0" smtClean="0"/>
              <a:t> </a:t>
            </a:r>
            <a:r>
              <a:rPr lang="en-US" dirty="0" smtClean="0"/>
              <a:t>After </a:t>
            </a:r>
            <a:r>
              <a:rPr lang="en-US" dirty="0" err="1" smtClean="0"/>
              <a:t>stabilisation</a:t>
            </a:r>
            <a:r>
              <a:rPr lang="en-US" dirty="0" smtClean="0"/>
              <a:t>, the diaphragmatic </a:t>
            </a:r>
            <a:r>
              <a:rPr lang="en-US" dirty="0" smtClean="0"/>
              <a:t>hernia is </a:t>
            </a:r>
            <a:r>
              <a:rPr lang="en-US" dirty="0" smtClean="0"/>
              <a:t>repaired surgically, but in most infants with this condition the main problem is pulmonary </a:t>
            </a:r>
            <a:r>
              <a:rPr lang="en-US" dirty="0" err="1" smtClean="0"/>
              <a:t>hypoplasia</a:t>
            </a:r>
            <a:r>
              <a:rPr lang="en-US" dirty="0" smtClean="0"/>
              <a:t> - where compression by the herniated viscera throughout pregnancy has prevented development of the lung in the fetus. If the lungs are </a:t>
            </a:r>
            <a:r>
              <a:rPr lang="en-US" dirty="0" err="1" smtClean="0"/>
              <a:t>hypoplastic</a:t>
            </a:r>
            <a:r>
              <a:rPr lang="en-US" dirty="0" smtClean="0"/>
              <a:t>, mortality is high.</a:t>
            </a:r>
            <a:endParaRPr lang="ar-S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30721" name="Picture 1"/>
          <p:cNvPicPr>
            <a:picLocks noChangeAspect="1" noChangeArrowheads="1"/>
          </p:cNvPicPr>
          <p:nvPr/>
        </p:nvPicPr>
        <p:blipFill>
          <a:blip r:embed="rId2"/>
          <a:srcRect/>
          <a:stretch>
            <a:fillRect/>
          </a:stretch>
        </p:blipFill>
        <p:spPr bwMode="auto">
          <a:xfrm>
            <a:off x="509588" y="385763"/>
            <a:ext cx="8124825" cy="6086475"/>
          </a:xfrm>
          <a:prstGeom prst="rect">
            <a:avLst/>
          </a:prstGeom>
          <a:noFill/>
          <a:ln w="9525">
            <a:noFill/>
            <a:miter lim="800000"/>
            <a:headEnd/>
            <a:tailEnd/>
          </a:ln>
          <a:effectLst/>
        </p:spPr>
      </p:pic>
      <p:sp>
        <p:nvSpPr>
          <p:cNvPr id="5" name="مستطيل 4"/>
          <p:cNvSpPr/>
          <p:nvPr/>
        </p:nvSpPr>
        <p:spPr>
          <a:xfrm>
            <a:off x="4786314" y="2143116"/>
            <a:ext cx="4000528"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In accidents Or in obese people </a:t>
            </a:r>
            <a:endParaRPr lang="ar-S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29697" name="Picture 1"/>
          <p:cNvPicPr>
            <a:picLocks noChangeAspect="1" noChangeArrowheads="1"/>
          </p:cNvPicPr>
          <p:nvPr/>
        </p:nvPicPr>
        <p:blipFill>
          <a:blip r:embed="rId2"/>
          <a:srcRect/>
          <a:stretch>
            <a:fillRect/>
          </a:stretch>
        </p:blipFill>
        <p:spPr bwMode="auto">
          <a:xfrm>
            <a:off x="509588" y="414359"/>
            <a:ext cx="8124825" cy="6086475"/>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28673" name="Picture 1"/>
          <p:cNvPicPr>
            <a:picLocks noChangeAspect="1" noChangeArrowheads="1"/>
          </p:cNvPicPr>
          <p:nvPr/>
        </p:nvPicPr>
        <p:blipFill>
          <a:blip r:embed="rId2"/>
          <a:srcRect/>
          <a:stretch>
            <a:fillRect/>
          </a:stretch>
        </p:blipFill>
        <p:spPr bwMode="auto">
          <a:xfrm>
            <a:off x="509588" y="385763"/>
            <a:ext cx="8124825" cy="6086475"/>
          </a:xfrm>
          <a:prstGeom prst="rect">
            <a:avLst/>
          </a:prstGeom>
          <a:noFill/>
          <a:ln w="9525">
            <a:noFill/>
            <a:miter lim="800000"/>
            <a:headEnd/>
            <a:tailEnd/>
          </a:ln>
          <a:effectLst/>
        </p:spPr>
      </p:pic>
      <p:sp>
        <p:nvSpPr>
          <p:cNvPr id="5" name="مستطيل 4"/>
          <p:cNvSpPr/>
          <p:nvPr/>
        </p:nvSpPr>
        <p:spPr>
          <a:xfrm>
            <a:off x="785786" y="1857364"/>
            <a:ext cx="642942"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7</a:t>
            </a:r>
            <a:endParaRPr lang="ar-S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2 </a:t>
            </a:r>
            <a:endParaRPr lang="ar-SA" dirty="0"/>
          </a:p>
        </p:txBody>
      </p:sp>
      <p:sp>
        <p:nvSpPr>
          <p:cNvPr id="3" name="عنصر نائب للمحتوى 2"/>
          <p:cNvSpPr>
            <a:spLocks noGrp="1"/>
          </p:cNvSpPr>
          <p:nvPr>
            <p:ph idx="1"/>
          </p:nvPr>
        </p:nvSpPr>
        <p:spPr/>
        <p:txBody>
          <a:bodyPr/>
          <a:lstStyle/>
          <a:p>
            <a:endParaRPr lang="ar-SA"/>
          </a:p>
        </p:txBody>
      </p:sp>
      <p:pic>
        <p:nvPicPr>
          <p:cNvPr id="27649" name="Picture 1"/>
          <p:cNvPicPr>
            <a:picLocks noChangeAspect="1" noChangeArrowheads="1"/>
          </p:cNvPicPr>
          <p:nvPr/>
        </p:nvPicPr>
        <p:blipFill>
          <a:blip r:embed="rId2"/>
          <a:srcRect/>
          <a:stretch>
            <a:fillRect/>
          </a:stretch>
        </p:blipFill>
        <p:spPr bwMode="auto">
          <a:xfrm>
            <a:off x="509588" y="385763"/>
            <a:ext cx="8124825" cy="6086475"/>
          </a:xfrm>
          <a:prstGeom prst="rect">
            <a:avLst/>
          </a:prstGeom>
          <a:noFill/>
          <a:ln w="9525">
            <a:noFill/>
            <a:miter lim="800000"/>
            <a:headEnd/>
            <a:tailEnd/>
          </a:ln>
          <a:effectLst/>
        </p:spPr>
      </p:pic>
      <p:sp>
        <p:nvSpPr>
          <p:cNvPr id="5" name="مستطيل 4"/>
          <p:cNvSpPr/>
          <p:nvPr/>
        </p:nvSpPr>
        <p:spPr>
          <a:xfrm>
            <a:off x="4071934" y="2214554"/>
            <a:ext cx="278608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Mostly iatrogenic </a:t>
            </a:r>
            <a:r>
              <a:rPr lang="ar-SA" dirty="0" smtClean="0"/>
              <a:t> </a:t>
            </a:r>
            <a:r>
              <a:rPr lang="ar-SA" dirty="0" err="1" smtClean="0"/>
              <a:t>مهمه</a:t>
            </a:r>
            <a:r>
              <a:rPr lang="ar-SA" dirty="0" smtClean="0"/>
              <a:t> </a:t>
            </a:r>
            <a:endParaRPr lang="ar-SA" dirty="0"/>
          </a:p>
        </p:txBody>
      </p:sp>
      <p:sp>
        <p:nvSpPr>
          <p:cNvPr id="8" name="مستطيل 7"/>
          <p:cNvSpPr/>
          <p:nvPr/>
        </p:nvSpPr>
        <p:spPr>
          <a:xfrm>
            <a:off x="4572000" y="4857760"/>
            <a:ext cx="4572000"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And the child will be undergrowth and predispose to respiratory problems </a:t>
            </a:r>
            <a:endParaRPr lang="ar-SA" dirty="0"/>
          </a:p>
        </p:txBody>
      </p:sp>
      <p:sp>
        <p:nvSpPr>
          <p:cNvPr id="9" name="مستطيل 8"/>
          <p:cNvSpPr/>
          <p:nvPr/>
        </p:nvSpPr>
        <p:spPr>
          <a:xfrm>
            <a:off x="1071538" y="5857892"/>
            <a:ext cx="7358114" cy="1000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1</a:t>
            </a:r>
            <a:r>
              <a:rPr lang="en-US" baseline="30000" dirty="0" smtClean="0"/>
              <a:t>st</a:t>
            </a:r>
            <a:r>
              <a:rPr lang="en-US" dirty="0" smtClean="0"/>
              <a:t> choice is prevention : by decrease the supportive methods to the minimum </a:t>
            </a:r>
          </a:p>
          <a:p>
            <a:pPr algn="ctr"/>
            <a:r>
              <a:rPr lang="en-US" dirty="0" smtClean="0"/>
              <a:t>If it occur support the baby with O2 and try to reduce the inflammation </a:t>
            </a:r>
            <a:endParaRPr lang="ar-SA"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26625" name="Picture 1"/>
          <p:cNvPicPr>
            <a:picLocks noChangeAspect="1" noChangeArrowheads="1"/>
          </p:cNvPicPr>
          <p:nvPr/>
        </p:nvPicPr>
        <p:blipFill>
          <a:blip r:embed="rId2"/>
          <a:srcRect/>
          <a:stretch>
            <a:fillRect/>
          </a:stretch>
        </p:blipFill>
        <p:spPr bwMode="auto">
          <a:xfrm>
            <a:off x="509588" y="385763"/>
            <a:ext cx="8124825" cy="6086475"/>
          </a:xfrm>
          <a:prstGeom prst="rect">
            <a:avLst/>
          </a:prstGeom>
          <a:noFill/>
          <a:ln w="9525">
            <a:noFill/>
            <a:miter lim="800000"/>
            <a:headEnd/>
            <a:tailEnd/>
          </a:ln>
          <a:effectLst/>
        </p:spPr>
      </p:pic>
      <p:sp>
        <p:nvSpPr>
          <p:cNvPr id="5" name="مستطيل 4"/>
          <p:cNvSpPr/>
          <p:nvPr/>
        </p:nvSpPr>
        <p:spPr>
          <a:xfrm>
            <a:off x="1643042" y="5857892"/>
            <a:ext cx="5715040"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On X ray it is similar to Cystic fibrosis </a:t>
            </a:r>
            <a:endParaRPr lang="ar-S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4098" name="Picture 2"/>
          <p:cNvPicPr>
            <a:picLocks noChangeAspect="1" noChangeArrowheads="1"/>
          </p:cNvPicPr>
          <p:nvPr/>
        </p:nvPicPr>
        <p:blipFill>
          <a:blip r:embed="rId2"/>
          <a:srcRect/>
          <a:stretch>
            <a:fillRect/>
          </a:stretch>
        </p:blipFill>
        <p:spPr bwMode="auto">
          <a:xfrm>
            <a:off x="509588" y="385763"/>
            <a:ext cx="8124825" cy="6086475"/>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25601" name="Picture 1"/>
          <p:cNvPicPr>
            <a:picLocks noChangeAspect="1" noChangeArrowheads="1"/>
          </p:cNvPicPr>
          <p:nvPr/>
        </p:nvPicPr>
        <p:blipFill>
          <a:blip r:embed="rId2"/>
          <a:srcRect/>
          <a:stretch>
            <a:fillRect/>
          </a:stretch>
        </p:blipFill>
        <p:spPr bwMode="auto">
          <a:xfrm>
            <a:off x="509588" y="385763"/>
            <a:ext cx="8124825" cy="6086475"/>
          </a:xfrm>
          <a:prstGeom prst="rect">
            <a:avLst/>
          </a:prstGeom>
          <a:noFill/>
          <a:ln w="9525">
            <a:noFill/>
            <a:miter lim="800000"/>
            <a:headEnd/>
            <a:tailEnd/>
          </a:ln>
          <a:effectLst/>
        </p:spPr>
      </p:pic>
      <p:sp>
        <p:nvSpPr>
          <p:cNvPr id="5" name="مستطيل 4"/>
          <p:cNvSpPr/>
          <p:nvPr/>
        </p:nvSpPr>
        <p:spPr>
          <a:xfrm>
            <a:off x="714348" y="1928802"/>
            <a:ext cx="785818"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8</a:t>
            </a:r>
            <a:endParaRPr lang="ar-SA"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24577" name="Picture 1"/>
          <p:cNvPicPr>
            <a:picLocks noChangeAspect="1" noChangeArrowheads="1"/>
          </p:cNvPicPr>
          <p:nvPr/>
        </p:nvPicPr>
        <p:blipFill>
          <a:blip r:embed="rId2"/>
          <a:srcRect/>
          <a:stretch>
            <a:fillRect/>
          </a:stretch>
        </p:blipFill>
        <p:spPr bwMode="auto">
          <a:xfrm>
            <a:off x="509588" y="385763"/>
            <a:ext cx="8124825" cy="6086475"/>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23553" name="Picture 1"/>
          <p:cNvPicPr>
            <a:picLocks noChangeAspect="1" noChangeArrowheads="1"/>
          </p:cNvPicPr>
          <p:nvPr/>
        </p:nvPicPr>
        <p:blipFill>
          <a:blip r:embed="rId2"/>
          <a:srcRect/>
          <a:stretch>
            <a:fillRect/>
          </a:stretch>
        </p:blipFill>
        <p:spPr bwMode="auto">
          <a:xfrm>
            <a:off x="509588" y="385763"/>
            <a:ext cx="8124825" cy="6086475"/>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22529" name="Picture 1"/>
          <p:cNvPicPr>
            <a:picLocks noChangeAspect="1" noChangeArrowheads="1"/>
          </p:cNvPicPr>
          <p:nvPr/>
        </p:nvPicPr>
        <p:blipFill>
          <a:blip r:embed="rId2"/>
          <a:srcRect/>
          <a:stretch>
            <a:fillRect/>
          </a:stretch>
        </p:blipFill>
        <p:spPr bwMode="auto">
          <a:xfrm>
            <a:off x="509588" y="385763"/>
            <a:ext cx="8124825" cy="6086475"/>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21505" name="Picture 1"/>
          <p:cNvPicPr>
            <a:picLocks noChangeAspect="1" noChangeArrowheads="1"/>
          </p:cNvPicPr>
          <p:nvPr/>
        </p:nvPicPr>
        <p:blipFill>
          <a:blip r:embed="rId2"/>
          <a:srcRect/>
          <a:stretch>
            <a:fillRect/>
          </a:stretch>
        </p:blipFill>
        <p:spPr bwMode="auto">
          <a:xfrm>
            <a:off x="509588" y="385763"/>
            <a:ext cx="8124825" cy="6086475"/>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20481" name="Picture 1"/>
          <p:cNvPicPr>
            <a:picLocks noChangeAspect="1" noChangeArrowheads="1"/>
          </p:cNvPicPr>
          <p:nvPr/>
        </p:nvPicPr>
        <p:blipFill>
          <a:blip r:embed="rId2"/>
          <a:srcRect/>
          <a:stretch>
            <a:fillRect/>
          </a:stretch>
        </p:blipFill>
        <p:spPr bwMode="auto">
          <a:xfrm>
            <a:off x="509588" y="414359"/>
            <a:ext cx="8124825" cy="6086475"/>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2051" name="Picture 3"/>
          <p:cNvPicPr>
            <a:picLocks noChangeAspect="1" noChangeArrowheads="1"/>
          </p:cNvPicPr>
          <p:nvPr/>
        </p:nvPicPr>
        <p:blipFill>
          <a:blip r:embed="rId2"/>
          <a:srcRect/>
          <a:stretch>
            <a:fillRect/>
          </a:stretch>
        </p:blipFill>
        <p:spPr bwMode="auto">
          <a:xfrm>
            <a:off x="509588" y="385763"/>
            <a:ext cx="8124825" cy="6086475"/>
          </a:xfrm>
          <a:prstGeom prst="rect">
            <a:avLst/>
          </a:prstGeom>
          <a:noFill/>
          <a:ln w="9525">
            <a:noFill/>
            <a:miter lim="800000"/>
            <a:headEnd/>
            <a:tailEnd/>
          </a:ln>
          <a:effectLst/>
        </p:spPr>
      </p:pic>
      <p:sp>
        <p:nvSpPr>
          <p:cNvPr id="6" name="مستطيل 5"/>
          <p:cNvSpPr/>
          <p:nvPr/>
        </p:nvSpPr>
        <p:spPr>
          <a:xfrm>
            <a:off x="214282" y="785794"/>
            <a:ext cx="78581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9</a:t>
            </a:r>
            <a:endParaRPr lang="ar-SA" dirty="0"/>
          </a:p>
        </p:txBody>
      </p:sp>
      <p:sp>
        <p:nvSpPr>
          <p:cNvPr id="7" name="مستطيل 6"/>
          <p:cNvSpPr/>
          <p:nvPr/>
        </p:nvSpPr>
        <p:spPr>
          <a:xfrm>
            <a:off x="1214414" y="4286256"/>
            <a:ext cx="6715172"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It occur in premature babies due to immature Respiratory center </a:t>
            </a:r>
          </a:p>
          <a:p>
            <a:pPr algn="ctr"/>
            <a:endParaRPr lang="en-US" dirty="0" smtClean="0"/>
          </a:p>
          <a:p>
            <a:pPr algn="ctr"/>
            <a:r>
              <a:rPr lang="en-US" dirty="0" smtClean="0"/>
              <a:t>It improve by it self and do not need intervention </a:t>
            </a:r>
            <a:endParaRPr lang="ar-SA"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51202" name="Picture 2"/>
          <p:cNvPicPr>
            <a:picLocks noChangeAspect="1" noChangeArrowheads="1"/>
          </p:cNvPicPr>
          <p:nvPr/>
        </p:nvPicPr>
        <p:blipFill>
          <a:blip r:embed="rId2"/>
          <a:srcRect/>
          <a:stretch>
            <a:fillRect/>
          </a:stretch>
        </p:blipFill>
        <p:spPr bwMode="auto">
          <a:xfrm>
            <a:off x="509588" y="385763"/>
            <a:ext cx="8124825" cy="608647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5122" name="Picture 2"/>
          <p:cNvPicPr>
            <a:picLocks noChangeAspect="1" noChangeArrowheads="1"/>
          </p:cNvPicPr>
          <p:nvPr/>
        </p:nvPicPr>
        <p:blipFill>
          <a:blip r:embed="rId2"/>
          <a:srcRect/>
          <a:stretch>
            <a:fillRect/>
          </a:stretch>
        </p:blipFill>
        <p:spPr bwMode="auto">
          <a:xfrm>
            <a:off x="509588" y="357166"/>
            <a:ext cx="8124825" cy="6086475"/>
          </a:xfrm>
          <a:prstGeom prst="rect">
            <a:avLst/>
          </a:prstGeom>
          <a:noFill/>
          <a:ln w="9525">
            <a:noFill/>
            <a:miter lim="800000"/>
            <a:headEnd/>
            <a:tailEnd/>
          </a:ln>
          <a:effectLst/>
        </p:spPr>
      </p:pic>
      <p:sp>
        <p:nvSpPr>
          <p:cNvPr id="5" name="مستطيل 4"/>
          <p:cNvSpPr/>
          <p:nvPr/>
        </p:nvSpPr>
        <p:spPr>
          <a:xfrm>
            <a:off x="214282" y="5357826"/>
            <a:ext cx="8429684" cy="121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NB : the neonatal </a:t>
            </a:r>
            <a:r>
              <a:rPr lang="en-US" dirty="0" err="1" smtClean="0"/>
              <a:t>peroid</a:t>
            </a:r>
            <a:r>
              <a:rPr lang="en-US" dirty="0" smtClean="0"/>
              <a:t> is from Birth to 28 day </a:t>
            </a:r>
            <a:endParaRPr lang="ar-S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6146" name="Picture 2"/>
          <p:cNvPicPr>
            <a:picLocks noChangeAspect="1" noChangeArrowheads="1"/>
          </p:cNvPicPr>
          <p:nvPr/>
        </p:nvPicPr>
        <p:blipFill>
          <a:blip r:embed="rId2"/>
          <a:srcRect/>
          <a:stretch>
            <a:fillRect/>
          </a:stretch>
        </p:blipFill>
        <p:spPr bwMode="auto">
          <a:xfrm>
            <a:off x="509588" y="385763"/>
            <a:ext cx="8124825" cy="6086475"/>
          </a:xfrm>
          <a:prstGeom prst="rect">
            <a:avLst/>
          </a:prstGeom>
          <a:noFill/>
          <a:ln w="9525">
            <a:noFill/>
            <a:miter lim="800000"/>
            <a:headEnd/>
            <a:tailEnd/>
          </a:ln>
          <a:effectLst/>
        </p:spPr>
      </p:pic>
      <p:sp>
        <p:nvSpPr>
          <p:cNvPr id="5" name="مستطيل 4"/>
          <p:cNvSpPr/>
          <p:nvPr/>
        </p:nvSpPr>
        <p:spPr>
          <a:xfrm>
            <a:off x="642910" y="1643050"/>
            <a:ext cx="4071966"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Causes : </a:t>
            </a:r>
            <a:endParaRPr lang="ar-SA" dirty="0"/>
          </a:p>
        </p:txBody>
      </p:sp>
      <p:sp>
        <p:nvSpPr>
          <p:cNvPr id="6" name="مستطيل 5"/>
          <p:cNvSpPr/>
          <p:nvPr/>
        </p:nvSpPr>
        <p:spPr>
          <a:xfrm>
            <a:off x="0" y="5643578"/>
            <a:ext cx="2857488"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t>انظر </a:t>
            </a:r>
            <a:r>
              <a:rPr lang="ar-SA" dirty="0" err="1" smtClean="0"/>
              <a:t>المحاضره</a:t>
            </a:r>
            <a:r>
              <a:rPr lang="ar-SA" dirty="0" smtClean="0"/>
              <a:t> 1 للتفاصيل</a:t>
            </a:r>
            <a:endParaRPr lang="ar-S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7170" name="Picture 2"/>
          <p:cNvPicPr>
            <a:picLocks noChangeAspect="1" noChangeArrowheads="1"/>
          </p:cNvPicPr>
          <p:nvPr/>
        </p:nvPicPr>
        <p:blipFill>
          <a:blip r:embed="rId2"/>
          <a:srcRect/>
          <a:stretch>
            <a:fillRect/>
          </a:stretch>
        </p:blipFill>
        <p:spPr bwMode="auto">
          <a:xfrm>
            <a:off x="509588" y="385763"/>
            <a:ext cx="8124825" cy="6086475"/>
          </a:xfrm>
          <a:prstGeom prst="rect">
            <a:avLst/>
          </a:prstGeom>
          <a:noFill/>
          <a:ln w="9525">
            <a:noFill/>
            <a:miter lim="800000"/>
            <a:headEnd/>
            <a:tailEnd/>
          </a:ln>
          <a:effectLst/>
        </p:spPr>
      </p:pic>
      <p:sp>
        <p:nvSpPr>
          <p:cNvPr id="5" name="مستطيل 4"/>
          <p:cNvSpPr/>
          <p:nvPr/>
        </p:nvSpPr>
        <p:spPr>
          <a:xfrm>
            <a:off x="0" y="5643578"/>
            <a:ext cx="2857488"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t>انظر </a:t>
            </a:r>
            <a:r>
              <a:rPr lang="ar-SA" dirty="0" err="1" smtClean="0"/>
              <a:t>المحاضره</a:t>
            </a:r>
            <a:r>
              <a:rPr lang="ar-SA" dirty="0" smtClean="0"/>
              <a:t> 1 للتفاصيل</a:t>
            </a:r>
            <a:endParaRPr lang="ar-S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Respiratory distress in term infants</a:t>
            </a:r>
            <a:endParaRPr lang="ar-SA" dirty="0"/>
          </a:p>
        </p:txBody>
      </p:sp>
      <p:sp>
        <p:nvSpPr>
          <p:cNvPr id="3" name="عنصر نائب للمحتوى 2"/>
          <p:cNvSpPr>
            <a:spLocks noGrp="1"/>
          </p:cNvSpPr>
          <p:nvPr>
            <p:ph idx="1"/>
          </p:nvPr>
        </p:nvSpPr>
        <p:spPr/>
        <p:txBody>
          <a:bodyPr>
            <a:normAutofit fontScale="92500" lnSpcReduction="10000"/>
          </a:bodyPr>
          <a:lstStyle/>
          <a:p>
            <a:pPr algn="l" rtl="0"/>
            <a:r>
              <a:rPr lang="en-US" dirty="0" smtClean="0"/>
              <a:t>Newborn </a:t>
            </a:r>
            <a:r>
              <a:rPr lang="en-US" dirty="0" smtClean="0"/>
              <a:t>infants with respiratory problems develop the following signs of respiratory </a:t>
            </a:r>
            <a:r>
              <a:rPr lang="en-US" dirty="0" err="1" smtClean="0"/>
              <a:t>distress:tachypnoea</a:t>
            </a:r>
            <a:r>
              <a:rPr lang="en-US" dirty="0" smtClean="0"/>
              <a:t> (&gt;60 breaths/min)</a:t>
            </a:r>
          </a:p>
          <a:p>
            <a:pPr algn="l" rtl="0"/>
            <a:r>
              <a:rPr lang="en-US" dirty="0" err="1" smtClean="0"/>
              <a:t>laboured</a:t>
            </a:r>
            <a:r>
              <a:rPr lang="en-US" dirty="0" smtClean="0"/>
              <a:t> breathing, with chest wall recession (particularly </a:t>
            </a:r>
            <a:r>
              <a:rPr lang="en-US" dirty="0" err="1" smtClean="0"/>
              <a:t>sternal</a:t>
            </a:r>
            <a:r>
              <a:rPr lang="en-US" dirty="0" smtClean="0"/>
              <a:t> and </a:t>
            </a:r>
            <a:r>
              <a:rPr lang="en-US" dirty="0" err="1" smtClean="0"/>
              <a:t>subcostal</a:t>
            </a:r>
            <a:r>
              <a:rPr lang="en-US" dirty="0" smtClean="0"/>
              <a:t> </a:t>
            </a:r>
            <a:r>
              <a:rPr lang="en-US" dirty="0" err="1" smtClean="0"/>
              <a:t>indrawing</a:t>
            </a:r>
            <a:r>
              <a:rPr lang="en-US" dirty="0" smtClean="0"/>
              <a:t>) and nasal flaring</a:t>
            </a:r>
          </a:p>
          <a:p>
            <a:pPr algn="l" rtl="0"/>
            <a:r>
              <a:rPr lang="en-US" dirty="0" smtClean="0"/>
              <a:t>expiratory grunting</a:t>
            </a:r>
          </a:p>
          <a:p>
            <a:pPr algn="l" rtl="0"/>
            <a:r>
              <a:rPr lang="en-US" dirty="0" smtClean="0"/>
              <a:t>cyanosis if severe.</a:t>
            </a:r>
          </a:p>
          <a:p>
            <a:pPr algn="l" rtl="0"/>
            <a:r>
              <a:rPr lang="en-US" dirty="0" smtClean="0"/>
              <a:t>The causes in term infants are listed in </a:t>
            </a:r>
            <a:r>
              <a:rPr lang="en-US" dirty="0" smtClean="0">
                <a:hlinkClick r:id="rId2" tooltip="Go here now"/>
              </a:rPr>
              <a:t>Table 10.3</a:t>
            </a:r>
            <a:r>
              <a:rPr lang="en-US" dirty="0" smtClean="0"/>
              <a:t>.</a:t>
            </a:r>
            <a:endParaRPr lang="ar-S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عنصر نائب للمحتوى 5"/>
          <p:cNvGraphicFramePr>
            <a:graphicFrameLocks noGrp="1"/>
          </p:cNvGraphicFramePr>
          <p:nvPr>
            <p:ph idx="1"/>
          </p:nvPr>
        </p:nvGraphicFramePr>
        <p:xfrm>
          <a:off x="0" y="0"/>
          <a:ext cx="9144000" cy="6935609"/>
        </p:xfrm>
        <a:graphic>
          <a:graphicData uri="http://schemas.openxmlformats.org/drawingml/2006/table">
            <a:tbl>
              <a:tblPr/>
              <a:tblGrid>
                <a:gridCol w="4572000"/>
                <a:gridCol w="4572000"/>
              </a:tblGrid>
              <a:tr h="150426">
                <a:tc gridSpan="2">
                  <a:txBody>
                    <a:bodyPr/>
                    <a:lstStyle/>
                    <a:p>
                      <a:pPr marL="0" marR="0" algn="l">
                        <a:spcBef>
                          <a:spcPts val="0"/>
                        </a:spcBef>
                        <a:spcAft>
                          <a:spcPts val="0"/>
                        </a:spcAft>
                      </a:pPr>
                      <a:r>
                        <a:rPr lang="en-US" sz="900" b="1" dirty="0">
                          <a:solidFill>
                            <a:srgbClr val="000000"/>
                          </a:solidFill>
                          <a:latin typeface="Arial"/>
                        </a:rPr>
                        <a:t>Pulmonary</a:t>
                      </a:r>
                    </a:p>
                  </a:txBody>
                  <a:tcPr marL="8916" marR="8916" marT="8916" marB="891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hMerge="1">
                  <a:txBody>
                    <a:bodyPr/>
                    <a:lstStyle/>
                    <a:p>
                      <a:pPr rtl="1"/>
                      <a:endParaRPr lang="ar-SA"/>
                    </a:p>
                  </a:txBody>
                  <a:tcPr/>
                </a:tc>
              </a:tr>
              <a:tr h="226355">
                <a:tc>
                  <a:txBody>
                    <a:bodyPr/>
                    <a:lstStyle/>
                    <a:p>
                      <a:pPr rtl="1"/>
                      <a:endParaRPr lang="ar-SA" sz="1200" b="1"/>
                    </a:p>
                  </a:txBody>
                  <a:tcPr marL="42799" marR="42799" marT="21399" marB="21399">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tc>
                  <a:txBody>
                    <a:bodyPr/>
                    <a:lstStyle/>
                    <a:p>
                      <a:pPr rtl="1"/>
                      <a:endParaRPr lang="ar-SA" sz="1200" b="1"/>
                    </a:p>
                  </a:txBody>
                  <a:tcPr marL="42799" marR="42799" marT="21399" marB="21399">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tr>
              <a:tr h="150426">
                <a:tc>
                  <a:txBody>
                    <a:bodyPr/>
                    <a:lstStyle/>
                    <a:p>
                      <a:pPr marL="0" marR="0" algn="l">
                        <a:spcBef>
                          <a:spcPts val="0"/>
                        </a:spcBef>
                        <a:spcAft>
                          <a:spcPts val="0"/>
                        </a:spcAft>
                      </a:pPr>
                      <a:r>
                        <a:rPr lang="en-US" sz="900" b="1">
                          <a:solidFill>
                            <a:srgbClr val="000000"/>
                          </a:solidFill>
                          <a:latin typeface="Arial"/>
                        </a:rPr>
                        <a:t>  </a:t>
                      </a:r>
                      <a:r>
                        <a:rPr lang="en-US" sz="900" b="1" i="1">
                          <a:solidFill>
                            <a:srgbClr val="000000"/>
                          </a:solidFill>
                          <a:latin typeface="Arial"/>
                        </a:rPr>
                        <a:t>Common</a:t>
                      </a:r>
                      <a:endParaRPr lang="en-US" sz="900" b="1">
                        <a:solidFill>
                          <a:srgbClr val="000000"/>
                        </a:solidFill>
                        <a:latin typeface="Arial"/>
                      </a:endParaRPr>
                    </a:p>
                  </a:txBody>
                  <a:tcPr marL="8916" marR="8916" marT="8916" marB="891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900" b="1">
                          <a:solidFill>
                            <a:srgbClr val="000000"/>
                          </a:solidFill>
                          <a:latin typeface="Arial"/>
                        </a:rPr>
                        <a:t>Transient tachypnoea of the newborn</a:t>
                      </a:r>
                    </a:p>
                  </a:txBody>
                  <a:tcPr marL="8916" marR="8916" marT="8916" marB="891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r>
              <a:tr h="226355">
                <a:tc>
                  <a:txBody>
                    <a:bodyPr/>
                    <a:lstStyle/>
                    <a:p>
                      <a:pPr rtl="1"/>
                      <a:endParaRPr lang="ar-SA" sz="1200" b="1"/>
                    </a:p>
                  </a:txBody>
                  <a:tcPr marL="42799" marR="42799" marT="21399" marB="21399">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tc>
                  <a:txBody>
                    <a:bodyPr/>
                    <a:lstStyle/>
                    <a:p>
                      <a:pPr rtl="1"/>
                      <a:endParaRPr lang="ar-SA" sz="1200" b="1"/>
                    </a:p>
                  </a:txBody>
                  <a:tcPr marL="42799" marR="42799" marT="21399" marB="21399">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tr>
              <a:tr h="150426">
                <a:tc>
                  <a:txBody>
                    <a:bodyPr/>
                    <a:lstStyle/>
                    <a:p>
                      <a:pPr marL="0" marR="0" algn="l">
                        <a:spcBef>
                          <a:spcPts val="0"/>
                        </a:spcBef>
                        <a:spcAft>
                          <a:spcPts val="0"/>
                        </a:spcAft>
                      </a:pPr>
                      <a:r>
                        <a:rPr lang="en-US" sz="900" b="1">
                          <a:solidFill>
                            <a:srgbClr val="000000"/>
                          </a:solidFill>
                          <a:latin typeface="Arial"/>
                        </a:rPr>
                        <a:t>  </a:t>
                      </a:r>
                      <a:r>
                        <a:rPr lang="en-US" sz="900" b="1" i="1">
                          <a:solidFill>
                            <a:srgbClr val="000000"/>
                          </a:solidFill>
                          <a:latin typeface="Arial"/>
                        </a:rPr>
                        <a:t>Less common</a:t>
                      </a:r>
                      <a:endParaRPr lang="en-US" sz="900" b="1">
                        <a:solidFill>
                          <a:srgbClr val="000000"/>
                        </a:solidFill>
                        <a:latin typeface="Arial"/>
                      </a:endParaRPr>
                    </a:p>
                  </a:txBody>
                  <a:tcPr marL="8916" marR="8916" marT="8916" marB="891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900" b="1">
                          <a:solidFill>
                            <a:srgbClr val="000000"/>
                          </a:solidFill>
                          <a:latin typeface="Arial"/>
                        </a:rPr>
                        <a:t>Meconium aspiration</a:t>
                      </a:r>
                    </a:p>
                  </a:txBody>
                  <a:tcPr marL="8916" marR="8916" marT="8916" marB="891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r>
              <a:tr h="226355">
                <a:tc>
                  <a:txBody>
                    <a:bodyPr/>
                    <a:lstStyle/>
                    <a:p>
                      <a:pPr rtl="1"/>
                      <a:endParaRPr lang="ar-SA" sz="1200" b="1"/>
                    </a:p>
                  </a:txBody>
                  <a:tcPr marL="42799" marR="42799" marT="21399" marB="21399">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tc>
                  <a:txBody>
                    <a:bodyPr/>
                    <a:lstStyle/>
                    <a:p>
                      <a:pPr rtl="1"/>
                      <a:endParaRPr lang="ar-SA" sz="1200" b="1"/>
                    </a:p>
                  </a:txBody>
                  <a:tcPr marL="42799" marR="42799" marT="21399" marB="21399">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tr>
              <a:tr h="150426">
                <a:tc>
                  <a:txBody>
                    <a:bodyPr/>
                    <a:lstStyle/>
                    <a:p>
                      <a:pPr marL="0" marR="0" algn="l">
                        <a:spcBef>
                          <a:spcPts val="0"/>
                        </a:spcBef>
                        <a:spcAft>
                          <a:spcPts val="0"/>
                        </a:spcAft>
                      </a:pPr>
                      <a:r>
                        <a:rPr lang="ar-SA" sz="900" b="1">
                          <a:solidFill>
                            <a:srgbClr val="000000"/>
                          </a:solidFill>
                          <a:latin typeface="Arial"/>
                        </a:rPr>
                        <a:t> </a:t>
                      </a:r>
                    </a:p>
                  </a:txBody>
                  <a:tcPr marL="8916" marR="8916" marT="8916" marB="891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900" b="1">
                          <a:solidFill>
                            <a:srgbClr val="000000"/>
                          </a:solidFill>
                          <a:latin typeface="Arial"/>
                        </a:rPr>
                        <a:t>Pneumonia</a:t>
                      </a:r>
                    </a:p>
                  </a:txBody>
                  <a:tcPr marL="8916" marR="8916" marT="8916" marB="891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r>
              <a:tr h="226355">
                <a:tc>
                  <a:txBody>
                    <a:bodyPr/>
                    <a:lstStyle/>
                    <a:p>
                      <a:pPr rtl="1"/>
                      <a:endParaRPr lang="ar-SA" sz="1200" b="1"/>
                    </a:p>
                  </a:txBody>
                  <a:tcPr marL="42799" marR="42799" marT="21399" marB="21399">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tc>
                  <a:txBody>
                    <a:bodyPr/>
                    <a:lstStyle/>
                    <a:p>
                      <a:pPr rtl="1"/>
                      <a:endParaRPr lang="ar-SA" sz="1200" b="1"/>
                    </a:p>
                  </a:txBody>
                  <a:tcPr marL="42799" marR="42799" marT="21399" marB="21399">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tr>
              <a:tr h="150426">
                <a:tc>
                  <a:txBody>
                    <a:bodyPr/>
                    <a:lstStyle/>
                    <a:p>
                      <a:pPr marL="0" marR="0" algn="l">
                        <a:spcBef>
                          <a:spcPts val="0"/>
                        </a:spcBef>
                        <a:spcAft>
                          <a:spcPts val="0"/>
                        </a:spcAft>
                      </a:pPr>
                      <a:r>
                        <a:rPr lang="ar-SA" sz="900" b="1">
                          <a:solidFill>
                            <a:srgbClr val="000000"/>
                          </a:solidFill>
                          <a:latin typeface="Arial"/>
                        </a:rPr>
                        <a:t> </a:t>
                      </a:r>
                    </a:p>
                  </a:txBody>
                  <a:tcPr marL="8916" marR="8916" marT="8916" marB="891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900" b="1">
                          <a:solidFill>
                            <a:srgbClr val="000000"/>
                          </a:solidFill>
                          <a:latin typeface="Arial"/>
                        </a:rPr>
                        <a:t>Respiratory distress syndrome</a:t>
                      </a:r>
                    </a:p>
                  </a:txBody>
                  <a:tcPr marL="8916" marR="8916" marT="8916" marB="891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r>
              <a:tr h="226355">
                <a:tc>
                  <a:txBody>
                    <a:bodyPr/>
                    <a:lstStyle/>
                    <a:p>
                      <a:pPr rtl="1"/>
                      <a:endParaRPr lang="ar-SA" sz="1200" b="1"/>
                    </a:p>
                  </a:txBody>
                  <a:tcPr marL="42799" marR="42799" marT="21399" marB="21399">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tc>
                  <a:txBody>
                    <a:bodyPr/>
                    <a:lstStyle/>
                    <a:p>
                      <a:pPr rtl="1"/>
                      <a:endParaRPr lang="ar-SA" sz="1200" b="1"/>
                    </a:p>
                  </a:txBody>
                  <a:tcPr marL="42799" marR="42799" marT="21399" marB="21399">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tr>
              <a:tr h="150426">
                <a:tc>
                  <a:txBody>
                    <a:bodyPr/>
                    <a:lstStyle/>
                    <a:p>
                      <a:pPr marL="0" marR="0" algn="l">
                        <a:spcBef>
                          <a:spcPts val="0"/>
                        </a:spcBef>
                        <a:spcAft>
                          <a:spcPts val="0"/>
                        </a:spcAft>
                      </a:pPr>
                      <a:r>
                        <a:rPr lang="ar-SA" sz="900" b="1">
                          <a:solidFill>
                            <a:srgbClr val="000000"/>
                          </a:solidFill>
                          <a:latin typeface="Arial"/>
                        </a:rPr>
                        <a:t> </a:t>
                      </a:r>
                    </a:p>
                  </a:txBody>
                  <a:tcPr marL="8916" marR="8916" marT="8916" marB="891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900" b="1">
                          <a:solidFill>
                            <a:srgbClr val="000000"/>
                          </a:solidFill>
                          <a:latin typeface="Arial"/>
                        </a:rPr>
                        <a:t>Pneumothorax</a:t>
                      </a:r>
                    </a:p>
                  </a:txBody>
                  <a:tcPr marL="8916" marR="8916" marT="8916" marB="891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r>
              <a:tr h="226355">
                <a:tc>
                  <a:txBody>
                    <a:bodyPr/>
                    <a:lstStyle/>
                    <a:p>
                      <a:pPr rtl="1"/>
                      <a:endParaRPr lang="ar-SA" sz="1200" b="1"/>
                    </a:p>
                  </a:txBody>
                  <a:tcPr marL="42799" marR="42799" marT="21399" marB="21399">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tc>
                  <a:txBody>
                    <a:bodyPr/>
                    <a:lstStyle/>
                    <a:p>
                      <a:pPr rtl="1"/>
                      <a:endParaRPr lang="ar-SA" sz="1200" b="1"/>
                    </a:p>
                  </a:txBody>
                  <a:tcPr marL="42799" marR="42799" marT="21399" marB="21399">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tr>
              <a:tr h="150426">
                <a:tc>
                  <a:txBody>
                    <a:bodyPr/>
                    <a:lstStyle/>
                    <a:p>
                      <a:pPr marL="0" marR="0" algn="l">
                        <a:spcBef>
                          <a:spcPts val="0"/>
                        </a:spcBef>
                        <a:spcAft>
                          <a:spcPts val="0"/>
                        </a:spcAft>
                      </a:pPr>
                      <a:r>
                        <a:rPr lang="ar-SA" sz="900" b="1">
                          <a:solidFill>
                            <a:srgbClr val="000000"/>
                          </a:solidFill>
                          <a:latin typeface="Arial"/>
                        </a:rPr>
                        <a:t> </a:t>
                      </a:r>
                    </a:p>
                  </a:txBody>
                  <a:tcPr marL="8916" marR="8916" marT="8916" marB="891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900" b="1">
                          <a:solidFill>
                            <a:srgbClr val="000000"/>
                          </a:solidFill>
                          <a:latin typeface="Arial"/>
                        </a:rPr>
                        <a:t>Persistent pulmonary hypertension of the newborn</a:t>
                      </a:r>
                    </a:p>
                  </a:txBody>
                  <a:tcPr marL="8916" marR="8916" marT="8916" marB="891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r>
              <a:tr h="226355">
                <a:tc gridSpan="2">
                  <a:txBody>
                    <a:bodyPr/>
                    <a:lstStyle/>
                    <a:p>
                      <a:pPr rtl="1"/>
                      <a:endParaRPr lang="ar-SA" sz="1200" b="1"/>
                    </a:p>
                  </a:txBody>
                  <a:tcPr marL="42799" marR="42799" marT="21399" marB="21399">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tc hMerge="1">
                  <a:txBody>
                    <a:bodyPr/>
                    <a:lstStyle/>
                    <a:p>
                      <a:pPr rtl="1"/>
                      <a:endParaRPr lang="ar-SA"/>
                    </a:p>
                  </a:txBody>
                  <a:tcPr/>
                </a:tc>
              </a:tr>
              <a:tr h="150426">
                <a:tc>
                  <a:txBody>
                    <a:bodyPr/>
                    <a:lstStyle/>
                    <a:p>
                      <a:pPr marL="0" marR="0" algn="l">
                        <a:spcBef>
                          <a:spcPts val="0"/>
                        </a:spcBef>
                        <a:spcAft>
                          <a:spcPts val="0"/>
                        </a:spcAft>
                      </a:pPr>
                      <a:r>
                        <a:rPr lang="ar-SA" sz="900" b="1">
                          <a:solidFill>
                            <a:srgbClr val="000000"/>
                          </a:solidFill>
                          <a:latin typeface="Arial"/>
                        </a:rPr>
                        <a:t> </a:t>
                      </a:r>
                    </a:p>
                  </a:txBody>
                  <a:tcPr marL="8916" marR="8916" marT="8916" marB="891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900" b="1">
                          <a:solidFill>
                            <a:srgbClr val="000000"/>
                          </a:solidFill>
                          <a:latin typeface="Arial"/>
                        </a:rPr>
                        <a:t>Milk aspiration</a:t>
                      </a:r>
                    </a:p>
                  </a:txBody>
                  <a:tcPr marL="8916" marR="8916" marT="8916" marB="891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r>
              <a:tr h="226355">
                <a:tc>
                  <a:txBody>
                    <a:bodyPr/>
                    <a:lstStyle/>
                    <a:p>
                      <a:pPr rtl="1"/>
                      <a:endParaRPr lang="ar-SA" sz="1200" b="1"/>
                    </a:p>
                  </a:txBody>
                  <a:tcPr marL="42799" marR="42799" marT="21399" marB="21399">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tc>
                  <a:txBody>
                    <a:bodyPr/>
                    <a:lstStyle/>
                    <a:p>
                      <a:pPr rtl="1"/>
                      <a:endParaRPr lang="ar-SA" sz="1200" b="1"/>
                    </a:p>
                  </a:txBody>
                  <a:tcPr marL="42799" marR="42799" marT="21399" marB="21399">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tr>
              <a:tr h="150426">
                <a:tc>
                  <a:txBody>
                    <a:bodyPr/>
                    <a:lstStyle/>
                    <a:p>
                      <a:pPr marL="0" marR="0" algn="l">
                        <a:spcBef>
                          <a:spcPts val="0"/>
                        </a:spcBef>
                        <a:spcAft>
                          <a:spcPts val="0"/>
                        </a:spcAft>
                      </a:pPr>
                      <a:r>
                        <a:rPr lang="en-US" sz="900" b="1">
                          <a:solidFill>
                            <a:srgbClr val="000000"/>
                          </a:solidFill>
                          <a:latin typeface="Arial"/>
                        </a:rPr>
                        <a:t>  </a:t>
                      </a:r>
                      <a:r>
                        <a:rPr lang="en-US" sz="900" b="1" i="1">
                          <a:solidFill>
                            <a:srgbClr val="000000"/>
                          </a:solidFill>
                          <a:latin typeface="Arial"/>
                        </a:rPr>
                        <a:t>Rare</a:t>
                      </a:r>
                      <a:endParaRPr lang="en-US" sz="900" b="1">
                        <a:solidFill>
                          <a:srgbClr val="000000"/>
                        </a:solidFill>
                        <a:latin typeface="Arial"/>
                      </a:endParaRPr>
                    </a:p>
                  </a:txBody>
                  <a:tcPr marL="8916" marR="8916" marT="8916" marB="891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900" b="1">
                          <a:solidFill>
                            <a:srgbClr val="000000"/>
                          </a:solidFill>
                          <a:latin typeface="Arial"/>
                        </a:rPr>
                        <a:t>Diaphragmatic hernia</a:t>
                      </a:r>
                    </a:p>
                  </a:txBody>
                  <a:tcPr marL="8916" marR="8916" marT="8916" marB="891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r>
              <a:tr h="226355">
                <a:tc>
                  <a:txBody>
                    <a:bodyPr/>
                    <a:lstStyle/>
                    <a:p>
                      <a:pPr rtl="1"/>
                      <a:endParaRPr lang="ar-SA" sz="1200" b="1"/>
                    </a:p>
                  </a:txBody>
                  <a:tcPr marL="42799" marR="42799" marT="21399" marB="21399">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tc>
                  <a:txBody>
                    <a:bodyPr/>
                    <a:lstStyle/>
                    <a:p>
                      <a:pPr rtl="1"/>
                      <a:endParaRPr lang="ar-SA" sz="1200" b="1"/>
                    </a:p>
                  </a:txBody>
                  <a:tcPr marL="42799" marR="42799" marT="21399" marB="21399">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tr>
              <a:tr h="150426">
                <a:tc>
                  <a:txBody>
                    <a:bodyPr/>
                    <a:lstStyle/>
                    <a:p>
                      <a:pPr marL="0" marR="0" algn="l">
                        <a:spcBef>
                          <a:spcPts val="0"/>
                        </a:spcBef>
                        <a:spcAft>
                          <a:spcPts val="0"/>
                        </a:spcAft>
                      </a:pPr>
                      <a:r>
                        <a:rPr lang="ar-SA" sz="900" b="1">
                          <a:solidFill>
                            <a:srgbClr val="000000"/>
                          </a:solidFill>
                          <a:latin typeface="Arial"/>
                        </a:rPr>
                        <a:t> </a:t>
                      </a:r>
                    </a:p>
                  </a:txBody>
                  <a:tcPr marL="8916" marR="8916" marT="8916" marB="891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900" b="1">
                          <a:solidFill>
                            <a:srgbClr val="000000"/>
                          </a:solidFill>
                          <a:latin typeface="Arial"/>
                        </a:rPr>
                        <a:t>Tracheo-oesophageal fistula (TOF)</a:t>
                      </a:r>
                    </a:p>
                  </a:txBody>
                  <a:tcPr marL="8916" marR="8916" marT="8916" marB="891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r>
              <a:tr h="226355">
                <a:tc>
                  <a:txBody>
                    <a:bodyPr/>
                    <a:lstStyle/>
                    <a:p>
                      <a:pPr rtl="1"/>
                      <a:endParaRPr lang="ar-SA" sz="1200" b="1"/>
                    </a:p>
                  </a:txBody>
                  <a:tcPr marL="42799" marR="42799" marT="21399" marB="21399">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tc>
                  <a:txBody>
                    <a:bodyPr/>
                    <a:lstStyle/>
                    <a:p>
                      <a:pPr rtl="1"/>
                      <a:endParaRPr lang="ar-SA" sz="1200" b="1"/>
                    </a:p>
                  </a:txBody>
                  <a:tcPr marL="42799" marR="42799" marT="21399" marB="21399">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tr>
              <a:tr h="150426">
                <a:tc>
                  <a:txBody>
                    <a:bodyPr/>
                    <a:lstStyle/>
                    <a:p>
                      <a:pPr marL="0" marR="0" algn="l">
                        <a:spcBef>
                          <a:spcPts val="0"/>
                        </a:spcBef>
                        <a:spcAft>
                          <a:spcPts val="0"/>
                        </a:spcAft>
                      </a:pPr>
                      <a:r>
                        <a:rPr lang="ar-SA" sz="900" b="1">
                          <a:solidFill>
                            <a:srgbClr val="000000"/>
                          </a:solidFill>
                          <a:latin typeface="Arial"/>
                        </a:rPr>
                        <a:t> </a:t>
                      </a:r>
                    </a:p>
                  </a:txBody>
                  <a:tcPr marL="8916" marR="8916" marT="8916" marB="891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900" b="1">
                          <a:solidFill>
                            <a:srgbClr val="000000"/>
                          </a:solidFill>
                          <a:latin typeface="Arial"/>
                        </a:rPr>
                        <a:t>Pulmonary hypoplasia</a:t>
                      </a:r>
                    </a:p>
                  </a:txBody>
                  <a:tcPr marL="8916" marR="8916" marT="8916" marB="891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r>
              <a:tr h="226355">
                <a:tc>
                  <a:txBody>
                    <a:bodyPr/>
                    <a:lstStyle/>
                    <a:p>
                      <a:pPr rtl="1"/>
                      <a:endParaRPr lang="ar-SA" sz="1200" b="1"/>
                    </a:p>
                  </a:txBody>
                  <a:tcPr marL="42799" marR="42799" marT="21399" marB="21399">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tc>
                  <a:txBody>
                    <a:bodyPr/>
                    <a:lstStyle/>
                    <a:p>
                      <a:pPr rtl="1"/>
                      <a:endParaRPr lang="ar-SA" sz="1200" b="1"/>
                    </a:p>
                  </a:txBody>
                  <a:tcPr marL="42799" marR="42799" marT="21399" marB="21399">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tr>
              <a:tr h="150426">
                <a:tc>
                  <a:txBody>
                    <a:bodyPr/>
                    <a:lstStyle/>
                    <a:p>
                      <a:pPr marL="0" marR="0" algn="l">
                        <a:spcBef>
                          <a:spcPts val="0"/>
                        </a:spcBef>
                        <a:spcAft>
                          <a:spcPts val="0"/>
                        </a:spcAft>
                      </a:pPr>
                      <a:r>
                        <a:rPr lang="ar-SA" sz="900" b="1">
                          <a:solidFill>
                            <a:srgbClr val="000000"/>
                          </a:solidFill>
                          <a:latin typeface="Arial"/>
                        </a:rPr>
                        <a:t> </a:t>
                      </a:r>
                    </a:p>
                  </a:txBody>
                  <a:tcPr marL="8916" marR="8916" marT="8916" marB="891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900" b="1">
                          <a:solidFill>
                            <a:srgbClr val="000000"/>
                          </a:solidFill>
                          <a:latin typeface="Arial"/>
                        </a:rPr>
                        <a:t>Airways obstruction, e.g. choanal atresia</a:t>
                      </a:r>
                    </a:p>
                  </a:txBody>
                  <a:tcPr marL="8916" marR="8916" marT="8916" marB="891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r>
              <a:tr h="226355">
                <a:tc>
                  <a:txBody>
                    <a:bodyPr/>
                    <a:lstStyle/>
                    <a:p>
                      <a:pPr rtl="1"/>
                      <a:endParaRPr lang="ar-SA" sz="1200" b="1"/>
                    </a:p>
                  </a:txBody>
                  <a:tcPr marL="42799" marR="42799" marT="21399" marB="21399">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tc>
                  <a:txBody>
                    <a:bodyPr/>
                    <a:lstStyle/>
                    <a:p>
                      <a:pPr rtl="1"/>
                      <a:endParaRPr lang="ar-SA" sz="1200" b="1"/>
                    </a:p>
                  </a:txBody>
                  <a:tcPr marL="42799" marR="42799" marT="21399" marB="21399">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tr>
              <a:tr h="150426">
                <a:tc>
                  <a:txBody>
                    <a:bodyPr/>
                    <a:lstStyle/>
                    <a:p>
                      <a:pPr marL="0" marR="0" algn="l">
                        <a:spcBef>
                          <a:spcPts val="0"/>
                        </a:spcBef>
                        <a:spcAft>
                          <a:spcPts val="0"/>
                        </a:spcAft>
                      </a:pPr>
                      <a:r>
                        <a:rPr lang="ar-SA" sz="900" b="1">
                          <a:solidFill>
                            <a:srgbClr val="000000"/>
                          </a:solidFill>
                          <a:latin typeface="Arial"/>
                        </a:rPr>
                        <a:t> </a:t>
                      </a:r>
                    </a:p>
                  </a:txBody>
                  <a:tcPr marL="8916" marR="8916" marT="8916" marB="891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900" b="1">
                          <a:solidFill>
                            <a:srgbClr val="000000"/>
                          </a:solidFill>
                          <a:latin typeface="Arial"/>
                        </a:rPr>
                        <a:t>Pulmonary haemorrhage</a:t>
                      </a:r>
                    </a:p>
                  </a:txBody>
                  <a:tcPr marL="8916" marR="8916" marT="8916" marB="891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r>
              <a:tr h="226355">
                <a:tc>
                  <a:txBody>
                    <a:bodyPr/>
                    <a:lstStyle/>
                    <a:p>
                      <a:pPr rtl="1"/>
                      <a:endParaRPr lang="ar-SA" sz="1200" b="1"/>
                    </a:p>
                  </a:txBody>
                  <a:tcPr marL="42799" marR="42799" marT="21399" marB="21399">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tc>
                  <a:txBody>
                    <a:bodyPr/>
                    <a:lstStyle/>
                    <a:p>
                      <a:pPr rtl="1"/>
                      <a:endParaRPr lang="ar-SA" sz="1200" b="1"/>
                    </a:p>
                  </a:txBody>
                  <a:tcPr marL="42799" marR="42799" marT="21399" marB="21399">
                    <a:lnT w="9525" cap="flat" cmpd="sng" algn="ctr">
                      <a:solidFill>
                        <a:srgbClr val="DEDEDE"/>
                      </a:solidFill>
                      <a:prstDash val="solid"/>
                      <a:round/>
                      <a:headEnd type="none" w="med" len="med"/>
                      <a:tailEnd type="none" w="med" len="med"/>
                    </a:lnT>
                  </a:tcPr>
                </a:tc>
              </a:tr>
              <a:tr h="226355">
                <a:tc>
                  <a:txBody>
                    <a:bodyPr/>
                    <a:lstStyle/>
                    <a:p>
                      <a:pPr marL="0" marR="0" algn="l">
                        <a:spcBef>
                          <a:spcPts val="0"/>
                        </a:spcBef>
                        <a:spcAft>
                          <a:spcPts val="0"/>
                        </a:spcAft>
                      </a:pPr>
                      <a:r>
                        <a:rPr lang="en-US" sz="900" b="1">
                          <a:solidFill>
                            <a:srgbClr val="000000"/>
                          </a:solidFill>
                          <a:latin typeface="Arial"/>
                        </a:rPr>
                        <a:t>Non-pulmonary</a:t>
                      </a:r>
                    </a:p>
                  </a:txBody>
                  <a:tcPr marL="8916" marR="8916" marT="8916" marB="891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rtl="1"/>
                      <a:endParaRPr lang="ar-SA" sz="1200" b="1"/>
                    </a:p>
                  </a:txBody>
                  <a:tcPr marL="42799" marR="42799" marT="21399" marB="21399">
                    <a:lnL w="9525" cap="flat" cmpd="sng" algn="ctr">
                      <a:solidFill>
                        <a:srgbClr val="DEDEDE"/>
                      </a:solidFill>
                      <a:prstDash val="solid"/>
                      <a:round/>
                      <a:headEnd type="none" w="med" len="med"/>
                      <a:tailEnd type="none" w="med" len="med"/>
                    </a:lnL>
                  </a:tcPr>
                </a:tc>
              </a:tr>
              <a:tr h="226355">
                <a:tc>
                  <a:txBody>
                    <a:bodyPr/>
                    <a:lstStyle/>
                    <a:p>
                      <a:pPr rtl="1"/>
                      <a:endParaRPr lang="ar-SA" sz="1200" b="1"/>
                    </a:p>
                  </a:txBody>
                  <a:tcPr marL="42799" marR="42799" marT="21399" marB="21399">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tc>
                  <a:txBody>
                    <a:bodyPr/>
                    <a:lstStyle/>
                    <a:p>
                      <a:pPr rtl="1"/>
                      <a:endParaRPr lang="ar-SA" sz="1200" b="1"/>
                    </a:p>
                  </a:txBody>
                  <a:tcPr marL="42799" marR="42799" marT="21399" marB="21399">
                    <a:lnB w="9525" cap="flat" cmpd="sng" algn="ctr">
                      <a:solidFill>
                        <a:srgbClr val="DEDEDE"/>
                      </a:solidFill>
                      <a:prstDash val="solid"/>
                      <a:round/>
                      <a:headEnd type="none" w="med" len="med"/>
                      <a:tailEnd type="none" w="med" len="med"/>
                    </a:lnB>
                  </a:tcPr>
                </a:tc>
              </a:tr>
              <a:tr h="150426">
                <a:tc>
                  <a:txBody>
                    <a:bodyPr/>
                    <a:lstStyle/>
                    <a:p>
                      <a:pPr marL="0" marR="0" algn="l">
                        <a:spcBef>
                          <a:spcPts val="0"/>
                        </a:spcBef>
                        <a:spcAft>
                          <a:spcPts val="0"/>
                        </a:spcAft>
                      </a:pPr>
                      <a:r>
                        <a:rPr lang="ar-SA" sz="900" b="1">
                          <a:solidFill>
                            <a:srgbClr val="000000"/>
                          </a:solidFill>
                          <a:latin typeface="Arial"/>
                        </a:rPr>
                        <a:t> </a:t>
                      </a:r>
                    </a:p>
                  </a:txBody>
                  <a:tcPr marL="8916" marR="8916" marT="8916" marB="891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900" b="1">
                          <a:solidFill>
                            <a:srgbClr val="000000"/>
                          </a:solidFill>
                          <a:latin typeface="Arial"/>
                        </a:rPr>
                        <a:t>Congenital heart disease</a:t>
                      </a:r>
                    </a:p>
                  </a:txBody>
                  <a:tcPr marL="8916" marR="8916" marT="8916" marB="891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r>
              <a:tr h="226355">
                <a:tc>
                  <a:txBody>
                    <a:bodyPr/>
                    <a:lstStyle/>
                    <a:p>
                      <a:pPr rtl="1"/>
                      <a:endParaRPr lang="ar-SA" sz="1200" b="1"/>
                    </a:p>
                  </a:txBody>
                  <a:tcPr marL="42799" marR="42799" marT="21399" marB="21399">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tc>
                  <a:txBody>
                    <a:bodyPr/>
                    <a:lstStyle/>
                    <a:p>
                      <a:pPr rtl="1"/>
                      <a:endParaRPr lang="ar-SA" sz="1200" b="1"/>
                    </a:p>
                  </a:txBody>
                  <a:tcPr marL="42799" marR="42799" marT="21399" marB="21399">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tr>
              <a:tr h="150426">
                <a:tc>
                  <a:txBody>
                    <a:bodyPr/>
                    <a:lstStyle/>
                    <a:p>
                      <a:pPr marL="0" marR="0" algn="l">
                        <a:spcBef>
                          <a:spcPts val="0"/>
                        </a:spcBef>
                        <a:spcAft>
                          <a:spcPts val="0"/>
                        </a:spcAft>
                      </a:pPr>
                      <a:r>
                        <a:rPr lang="ar-SA" sz="900" b="1">
                          <a:solidFill>
                            <a:srgbClr val="000000"/>
                          </a:solidFill>
                          <a:latin typeface="Arial"/>
                        </a:rPr>
                        <a:t> </a:t>
                      </a:r>
                    </a:p>
                  </a:txBody>
                  <a:tcPr marL="8916" marR="8916" marT="8916" marB="891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900" b="1">
                          <a:solidFill>
                            <a:srgbClr val="000000"/>
                          </a:solidFill>
                          <a:latin typeface="Arial"/>
                        </a:rPr>
                        <a:t>Intracranial birth trauma/encephalopathy</a:t>
                      </a:r>
                    </a:p>
                  </a:txBody>
                  <a:tcPr marL="8916" marR="8916" marT="8916" marB="891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r>
              <a:tr h="226355">
                <a:tc>
                  <a:txBody>
                    <a:bodyPr/>
                    <a:lstStyle/>
                    <a:p>
                      <a:pPr rtl="1"/>
                      <a:endParaRPr lang="ar-SA" sz="1200" b="1"/>
                    </a:p>
                  </a:txBody>
                  <a:tcPr marL="42799" marR="42799" marT="21399" marB="21399">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tc>
                  <a:txBody>
                    <a:bodyPr/>
                    <a:lstStyle/>
                    <a:p>
                      <a:pPr rtl="1"/>
                      <a:endParaRPr lang="ar-SA" sz="1200" b="1"/>
                    </a:p>
                  </a:txBody>
                  <a:tcPr marL="42799" marR="42799" marT="21399" marB="21399">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tr>
              <a:tr h="150426">
                <a:tc>
                  <a:txBody>
                    <a:bodyPr/>
                    <a:lstStyle/>
                    <a:p>
                      <a:pPr marL="0" marR="0" algn="l">
                        <a:spcBef>
                          <a:spcPts val="0"/>
                        </a:spcBef>
                        <a:spcAft>
                          <a:spcPts val="0"/>
                        </a:spcAft>
                      </a:pPr>
                      <a:r>
                        <a:rPr lang="ar-SA" sz="900" b="1">
                          <a:solidFill>
                            <a:srgbClr val="000000"/>
                          </a:solidFill>
                          <a:latin typeface="Arial"/>
                        </a:rPr>
                        <a:t> </a:t>
                      </a:r>
                    </a:p>
                  </a:txBody>
                  <a:tcPr marL="8916" marR="8916" marT="8916" marB="891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900" b="1">
                          <a:solidFill>
                            <a:srgbClr val="000000"/>
                          </a:solidFill>
                          <a:latin typeface="Arial"/>
                        </a:rPr>
                        <a:t>Severe anaemia</a:t>
                      </a:r>
                    </a:p>
                  </a:txBody>
                  <a:tcPr marL="8916" marR="8916" marT="8916" marB="891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r>
              <a:tr h="226355">
                <a:tc>
                  <a:txBody>
                    <a:bodyPr/>
                    <a:lstStyle/>
                    <a:p>
                      <a:pPr rtl="1"/>
                      <a:endParaRPr lang="ar-SA" sz="1200" b="1"/>
                    </a:p>
                  </a:txBody>
                  <a:tcPr marL="42799" marR="42799" marT="21399" marB="21399">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tc>
                  <a:txBody>
                    <a:bodyPr/>
                    <a:lstStyle/>
                    <a:p>
                      <a:pPr rtl="1"/>
                      <a:endParaRPr lang="ar-SA" sz="1200" b="1"/>
                    </a:p>
                  </a:txBody>
                  <a:tcPr marL="42799" marR="42799" marT="21399" marB="21399">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tr>
              <a:tr h="150426">
                <a:tc>
                  <a:txBody>
                    <a:bodyPr/>
                    <a:lstStyle/>
                    <a:p>
                      <a:pPr marL="0" marR="0" algn="l">
                        <a:spcBef>
                          <a:spcPts val="0"/>
                        </a:spcBef>
                        <a:spcAft>
                          <a:spcPts val="0"/>
                        </a:spcAft>
                      </a:pPr>
                      <a:r>
                        <a:rPr lang="ar-SA" sz="900" b="1">
                          <a:solidFill>
                            <a:srgbClr val="000000"/>
                          </a:solidFill>
                          <a:latin typeface="Arial"/>
                        </a:rPr>
                        <a:t> </a:t>
                      </a:r>
                    </a:p>
                  </a:txBody>
                  <a:tcPr marL="8916" marR="8916" marT="8916" marB="891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900" b="1">
                          <a:solidFill>
                            <a:srgbClr val="000000"/>
                          </a:solidFill>
                          <a:latin typeface="Arial"/>
                        </a:rPr>
                        <a:t>Metabolic acidosis</a:t>
                      </a:r>
                    </a:p>
                  </a:txBody>
                  <a:tcPr marL="8916" marR="8916" marT="8916" marB="8916">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r>
              <a:tr h="226355">
                <a:tc>
                  <a:txBody>
                    <a:bodyPr/>
                    <a:lstStyle/>
                    <a:p>
                      <a:pPr rtl="1"/>
                      <a:endParaRPr lang="ar-SA" sz="1200" b="1"/>
                    </a:p>
                  </a:txBody>
                  <a:tcPr marL="42799" marR="42799" marT="21399" marB="21399">
                    <a:lnT w="9525" cap="flat" cmpd="sng" algn="ctr">
                      <a:solidFill>
                        <a:srgbClr val="DEDEDE"/>
                      </a:solidFill>
                      <a:prstDash val="solid"/>
                      <a:round/>
                      <a:headEnd type="none" w="med" len="med"/>
                      <a:tailEnd type="none" w="med" len="med"/>
                    </a:lnT>
                  </a:tcPr>
                </a:tc>
                <a:tc>
                  <a:txBody>
                    <a:bodyPr/>
                    <a:lstStyle/>
                    <a:p>
                      <a:pPr rtl="1"/>
                      <a:endParaRPr lang="ar-SA" sz="1200" b="1" dirty="0"/>
                    </a:p>
                  </a:txBody>
                  <a:tcPr marL="42799" marR="42799" marT="21399" marB="21399">
                    <a:lnT w="9525" cap="flat" cmpd="sng" algn="ctr">
                      <a:solidFill>
                        <a:srgbClr val="DEDEDE"/>
                      </a:solidFill>
                      <a:prstDash val="solid"/>
                      <a:round/>
                      <a:headEnd type="none" w="med" len="med"/>
                      <a:tailEnd type="none" w="med" len="med"/>
                    </a:lnT>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8194" name="Picture 2"/>
          <p:cNvPicPr>
            <a:picLocks noChangeAspect="1" noChangeArrowheads="1"/>
          </p:cNvPicPr>
          <p:nvPr/>
        </p:nvPicPr>
        <p:blipFill>
          <a:blip r:embed="rId2"/>
          <a:srcRect/>
          <a:stretch>
            <a:fillRect/>
          </a:stretch>
        </p:blipFill>
        <p:spPr bwMode="auto">
          <a:xfrm>
            <a:off x="509588" y="385763"/>
            <a:ext cx="8124825" cy="6086475"/>
          </a:xfrm>
          <a:prstGeom prst="rect">
            <a:avLst/>
          </a:prstGeom>
          <a:noFill/>
          <a:ln w="9525">
            <a:noFill/>
            <a:miter lim="800000"/>
            <a:headEnd/>
            <a:tailEnd/>
          </a:ln>
          <a:effectLst/>
        </p:spPr>
      </p:pic>
      <p:sp>
        <p:nvSpPr>
          <p:cNvPr id="6" name="مستطيل 5"/>
          <p:cNvSpPr/>
          <p:nvPr/>
        </p:nvSpPr>
        <p:spPr>
          <a:xfrm>
            <a:off x="642910" y="1857364"/>
            <a:ext cx="857256"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1</a:t>
            </a:r>
            <a:endParaRPr lang="ar-SA" dirty="0"/>
          </a:p>
        </p:txBody>
      </p:sp>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917</Words>
  <PresentationFormat>عرض على الشاشة (3:4)‏</PresentationFormat>
  <Paragraphs>92</Paragraphs>
  <Slides>37</Slides>
  <Notes>0</Notes>
  <HiddenSlides>0</HiddenSlides>
  <MMClips>0</MMClips>
  <ScaleCrop>false</ScaleCrop>
  <HeadingPairs>
    <vt:vector size="4" baseType="variant">
      <vt:variant>
        <vt:lpstr>سمة</vt:lpstr>
      </vt:variant>
      <vt:variant>
        <vt:i4>1</vt:i4>
      </vt:variant>
      <vt:variant>
        <vt:lpstr>عناوين الشرائح</vt:lpstr>
      </vt:variant>
      <vt:variant>
        <vt:i4>37</vt:i4>
      </vt:variant>
    </vt:vector>
  </HeadingPairs>
  <TitlesOfParts>
    <vt:vector size="38" baseType="lpstr">
      <vt:lpstr>سمة Office</vt:lpstr>
      <vt:lpstr>الشريحة 1</vt:lpstr>
      <vt:lpstr>الشريحة 2</vt:lpstr>
      <vt:lpstr>الشريحة 3</vt:lpstr>
      <vt:lpstr>الشريحة 4</vt:lpstr>
      <vt:lpstr>الشريحة 5</vt:lpstr>
      <vt:lpstr>الشريحة 6</vt:lpstr>
      <vt:lpstr>Respiratory distress in term infants</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2 </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user</dc:creator>
  <cp:lastModifiedBy>user</cp:lastModifiedBy>
  <cp:revision>8</cp:revision>
  <dcterms:created xsi:type="dcterms:W3CDTF">2013-09-19T15:30:22Z</dcterms:created>
  <dcterms:modified xsi:type="dcterms:W3CDTF">2013-09-19T16:32:26Z</dcterms:modified>
</cp:coreProperties>
</file>