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6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4" r:id="rId28"/>
    <p:sldId id="285" r:id="rId29"/>
    <p:sldId id="286" r:id="rId30"/>
    <p:sldId id="287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6111D"/>
    <a:srgbClr val="2B2137"/>
    <a:srgbClr val="501C04"/>
    <a:srgbClr val="502604"/>
    <a:srgbClr val="FF6600"/>
    <a:srgbClr val="F9B277"/>
    <a:srgbClr val="F9D691"/>
    <a:srgbClr val="FADCA0"/>
    <a:srgbClr val="FBE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6493-0C38-48D9-9669-7243CD7C777F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F6CC8-D886-44D3-B9D4-8E44EAFBC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9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834A6-29A8-493E-AECF-510DF778A41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F881B-F3AD-4AF6-8252-1AB56E0ABC15}" type="slidenum">
              <a:rPr lang="x-none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ED48E-4991-40B6-8ED0-FC569E8FDA56}" type="slidenum">
              <a:rPr lang="x-none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6C53D-09D6-4D22-A1E7-E04939C53F01}" type="slidenum">
              <a:rPr lang="x-none" smtClean="0"/>
              <a:pPr/>
              <a:t>26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all apnea in the preterm is apnea of prematurity</a:t>
            </a:r>
          </a:p>
          <a:p>
            <a:pPr eaLnBrk="1" hangingPunct="1"/>
            <a:r>
              <a:rPr lang="en-US" dirty="0" smtClean="0"/>
              <a:t>Recurrent sequences of pauses in respiration lasting 5 to 10 seconds followed by 10-15 seconds of rapid respiration</a:t>
            </a:r>
          </a:p>
          <a:p>
            <a:pPr eaLnBrk="1" hangingPunct="1"/>
            <a:r>
              <a:rPr lang="en-US" dirty="0" smtClean="0"/>
              <a:t>Evaluation and Treatment are not indicated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E31250-2818-416C-B178-181D26AAA1E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48514-C516-4B32-B373-5586B97CD876}" type="slidenum">
              <a:rPr lang="x-none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6CC8-D886-44D3-B9D4-8E44EAFBC6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F6CC8-D886-44D3-B9D4-8E44EAFBC6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B97DB-8544-4EBB-AE04-FC2F042EA78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B889B-FE8F-4AA1-902D-570B80D7DFB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E31250-2818-416C-B178-181D26AAA1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Fluids in the fissures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E31250-2818-416C-B178-181D26AAA1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46131-3259-470F-9575-09811441E7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D54E6-E6D2-4BBA-B7DD-CE6F5D2AA36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277B3-CE7B-4F88-8052-9C33031092D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" y="45720"/>
            <a:ext cx="9052560" cy="67665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§"/>
              <a:defRPr/>
            </a:lvl1pPr>
            <a:lvl2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lvl2pPr>
            <a:lvl3pPr>
              <a:buClr>
                <a:srgbClr val="FFC000"/>
              </a:buCl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0000"/>
            <a:ext cx="7772400" cy="457200"/>
          </a:xfrm>
          <a:solidFill>
            <a:srgbClr val="2B21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marL="0" indent="0">
              <a:buNone/>
              <a:defRPr sz="24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buClr>
                <a:srgbClr val="00B050"/>
              </a:buClr>
              <a:buFont typeface="Wingdings" pitchFamily="2" charset="2"/>
              <a:buChar char="§"/>
              <a:defRPr sz="2400"/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" y="45720"/>
            <a:ext cx="9052560" cy="67665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cap="none" spc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cap="none" spc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050"/>
            <a:ext cx="8229600" cy="1162050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15440"/>
            <a:ext cx="5111750" cy="4480560"/>
          </a:xfr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572000"/>
          </a:xfrm>
          <a:solidFill>
            <a:srgbClr val="16111D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7B03-DDD4-4420-9CE3-AD9F2490995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B6E3-A78A-4F9C-8D8E-6DFB5720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685800" y="5334000"/>
            <a:ext cx="6858000" cy="1371600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sz="2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Assistant Professor, Pediatrics</a:t>
            </a:r>
          </a:p>
          <a:p>
            <a:pPr lvl="1">
              <a:defRPr/>
            </a:pPr>
            <a:r>
              <a:rPr lang="en-US" sz="2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College of medicine</a:t>
            </a:r>
          </a:p>
          <a:p>
            <a:pPr lvl="1">
              <a:defRPr/>
            </a:pPr>
            <a:r>
              <a:rPr lang="en-US" sz="2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King Saud University</a:t>
            </a:r>
          </a:p>
          <a:p>
            <a:pPr lvl="1">
              <a:defRPr/>
            </a:pPr>
            <a:r>
              <a:rPr lang="en-US" sz="2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Riyadh, KSA</a:t>
            </a:r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4648200"/>
            <a:ext cx="8046720" cy="566738"/>
          </a:xfrm>
          <a:solidFill>
            <a:srgbClr val="2B2137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000" b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Khalid </a:t>
            </a:r>
            <a:r>
              <a:rPr lang="en-US" sz="3000" b="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Altirkawi</a:t>
            </a:r>
            <a:r>
              <a:rPr lang="en-US" sz="3000" b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MD</a:t>
            </a:r>
            <a:endParaRPr lang="en-US" sz="3000" b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609600"/>
            <a:ext cx="6858000" cy="34163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NEONATAL </a:t>
            </a:r>
            <a:br>
              <a:rPr lang="en-US" sz="7200" b="1" spc="50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7200" b="1" spc="50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RESPIRATORY </a:t>
            </a:r>
          </a:p>
          <a:p>
            <a:r>
              <a:rPr lang="en-US" sz="7200" b="1" spc="50" dirty="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DISORDERS</a:t>
            </a:r>
            <a:endParaRPr lang="en-US" sz="7200" b="1" spc="50" dirty="0">
              <a:ln w="1143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5486400"/>
            <a:ext cx="19812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itchFamily="34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413" y="2409825"/>
            <a:ext cx="33051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9379" t="3744" r="2304" b="27734"/>
          <a:stretch>
            <a:fillRect/>
          </a:stretch>
        </p:blipFill>
        <p:spPr bwMode="auto">
          <a:xfrm>
            <a:off x="320040" y="1789045"/>
            <a:ext cx="8503920" cy="406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dirty="0" smtClean="0"/>
              <a:t>	RDS</a:t>
            </a:r>
            <a:endParaRPr lang="en-US" dirty="0"/>
          </a:p>
        </p:txBody>
      </p:sp>
      <p:pic>
        <p:nvPicPr>
          <p:cNvPr id="10" name="Picture 2" descr="C:\Users\Khalid\Desktop\Hylaine_membrane_disease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304800"/>
            <a:ext cx="5303520" cy="5806440"/>
          </a:xfrm>
          <a:ln>
            <a:solidFill>
              <a:schemeClr val="bg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PA view of chest radiograph of an infant with RDS.</a:t>
            </a:r>
          </a:p>
          <a:p>
            <a:endParaRPr lang="en-US" sz="800" dirty="0" smtClean="0"/>
          </a:p>
          <a:p>
            <a:r>
              <a:rPr lang="en-US" sz="1600" dirty="0" smtClean="0"/>
              <a:t>Notice the following:</a:t>
            </a:r>
          </a:p>
          <a:p>
            <a:endParaRPr lang="en-US" sz="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Air </a:t>
            </a:r>
            <a:r>
              <a:rPr lang="en-US" sz="1600" dirty="0" err="1" smtClean="0"/>
              <a:t>bronchogram</a:t>
            </a:r>
            <a:r>
              <a:rPr lang="en-US" sz="1600" dirty="0" smtClean="0"/>
              <a:t> (</a:t>
            </a:r>
            <a:r>
              <a:rPr lang="en-US" sz="1600" b="1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Ground glass appearance e of both lungs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Decreased lung expansion (</a:t>
            </a:r>
            <a:r>
              <a:rPr lang="en-US" sz="1600" b="1" dirty="0" smtClean="0">
                <a:solidFill>
                  <a:srgbClr val="00FF00"/>
                </a:solidFill>
              </a:rPr>
              <a:t>Green</a:t>
            </a:r>
            <a:r>
              <a:rPr lang="en-US" sz="16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Endotracheal tube (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16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Umbilical venous catheter (</a:t>
            </a:r>
            <a:r>
              <a:rPr lang="en-US" sz="1600" b="1" dirty="0" smtClean="0">
                <a:solidFill>
                  <a:srgbClr val="FFFF00"/>
                </a:solidFill>
              </a:rPr>
              <a:t>Yellow</a:t>
            </a:r>
            <a:r>
              <a:rPr lang="en-US" sz="16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Umbilical arterial catheter (</a:t>
            </a:r>
            <a:r>
              <a:rPr lang="en-US" sz="1600" b="1" dirty="0" smtClean="0">
                <a:solidFill>
                  <a:srgbClr val="F9B277"/>
                </a:solidFill>
              </a:rPr>
              <a:t>Orange</a:t>
            </a:r>
            <a:r>
              <a:rPr lang="en-US" sz="16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8671302">
            <a:off x="5658987" y="1608084"/>
            <a:ext cx="640080" cy="27432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20862827">
            <a:off x="5338720" y="1657511"/>
            <a:ext cx="92570" cy="2509564"/>
          </a:xfrm>
          <a:prstGeom prst="up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95800" y="685800"/>
            <a:ext cx="838200" cy="304800"/>
          </a:xfrm>
          <a:prstGeom prst="rightArrow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029200" y="4953000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671302">
            <a:off x="6420987" y="4656083"/>
            <a:ext cx="640080" cy="274320"/>
          </a:xfrm>
          <a:prstGeom prst="rightArrow">
            <a:avLst/>
          </a:prstGeom>
          <a:solidFill>
            <a:srgbClr val="F5910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dirty="0" smtClean="0"/>
              <a:t>GBS pneumonia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 l="2213" t="3334" r="2755" b="3333"/>
          <a:stretch>
            <a:fillRect/>
          </a:stretch>
        </p:blipFill>
        <p:spPr>
          <a:xfrm>
            <a:off x="3581400" y="1715502"/>
            <a:ext cx="5303520" cy="4304298"/>
          </a:xfrm>
          <a:ln>
            <a:solidFill>
              <a:schemeClr val="bg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Chest radiography of infant with congenital pneumonia.</a:t>
            </a:r>
          </a:p>
          <a:p>
            <a:r>
              <a:rPr lang="en-US" sz="1600" dirty="0" smtClean="0"/>
              <a:t>Virtually indistinguishable from one of RDS patients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Khalid\Desktop\TTNB.jpg"/>
          <p:cNvPicPr preferRelativeResize="0">
            <a:picLocks noGrp="1" noChangeArrowheads="1"/>
          </p:cNvPicPr>
          <p:nvPr>
            <p:ph idx="1"/>
          </p:nvPr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3611880" y="2286000"/>
            <a:ext cx="5303520" cy="37920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Transient Tachypnea of the Newborn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Chest radiograph of an infant with TTNB.</a:t>
            </a:r>
          </a:p>
          <a:p>
            <a:r>
              <a:rPr lang="en-US" sz="1600" dirty="0" smtClean="0"/>
              <a:t>Notice the fluids in the fissure (Red arrows)</a:t>
            </a:r>
            <a:endParaRPr lang="en-US" sz="1600" dirty="0"/>
          </a:p>
        </p:txBody>
      </p:sp>
      <p:sp>
        <p:nvSpPr>
          <p:cNvPr id="5" name="Right Arrow 4"/>
          <p:cNvSpPr/>
          <p:nvPr/>
        </p:nvSpPr>
        <p:spPr>
          <a:xfrm rot="20674912">
            <a:off x="3433581" y="3944296"/>
            <a:ext cx="1617806" cy="25346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2136510">
            <a:off x="7602956" y="3946862"/>
            <a:ext cx="1563501" cy="189324"/>
          </a:xfrm>
          <a:prstGeom prst="rightArrow">
            <a:avLst>
              <a:gd name="adj1" fmla="val 66782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RDS Treatment </a:t>
            </a:r>
          </a:p>
        </p:txBody>
      </p:sp>
      <p:sp>
        <p:nvSpPr>
          <p:cNvPr id="20483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800" dirty="0" smtClean="0"/>
          </a:p>
          <a:p>
            <a:pPr lvl="1"/>
            <a:endParaRPr lang="en-US" sz="1600" dirty="0" smtClean="0"/>
          </a:p>
          <a:p>
            <a:pPr lvl="1"/>
            <a:r>
              <a:rPr lang="en-US" dirty="0" smtClean="0"/>
              <a:t>Exogenous </a:t>
            </a:r>
            <a:r>
              <a:rPr lang="en-US" dirty="0" err="1" smtClean="0"/>
              <a:t>intratracheal</a:t>
            </a:r>
            <a:r>
              <a:rPr lang="en-US" dirty="0" smtClean="0"/>
              <a:t> surfactant</a:t>
            </a:r>
          </a:p>
          <a:p>
            <a:pPr lvl="2"/>
            <a:r>
              <a:rPr lang="en-US" dirty="0" smtClean="0"/>
              <a:t>Lowers </a:t>
            </a:r>
            <a:r>
              <a:rPr lang="en-US" b="1" i="1" dirty="0" smtClean="0"/>
              <a:t>surface tension </a:t>
            </a:r>
            <a:r>
              <a:rPr lang="en-US" dirty="0" smtClean="0"/>
              <a:t>at air-fluid interface </a:t>
            </a:r>
          </a:p>
          <a:p>
            <a:pPr lvl="2"/>
            <a:r>
              <a:rPr lang="en-US" dirty="0" smtClean="0"/>
              <a:t>Improves </a:t>
            </a:r>
            <a:r>
              <a:rPr lang="en-US" b="1" i="1" dirty="0" smtClean="0"/>
              <a:t>oxygenation</a:t>
            </a:r>
            <a:r>
              <a:rPr lang="en-US" dirty="0" smtClean="0"/>
              <a:t> and increases FRC at lower airway pressures</a:t>
            </a:r>
          </a:p>
          <a:p>
            <a:pPr lvl="2"/>
            <a:r>
              <a:rPr lang="en-US" dirty="0" smtClean="0"/>
              <a:t>Single treatment is enough for most newborns because type II </a:t>
            </a:r>
            <a:r>
              <a:rPr lang="en-US" dirty="0" err="1" smtClean="0"/>
              <a:t>pneumocytes</a:t>
            </a:r>
            <a:r>
              <a:rPr lang="en-US" dirty="0" smtClean="0"/>
              <a:t> </a:t>
            </a:r>
            <a:r>
              <a:rPr lang="en-US" b="1" i="1" dirty="0" smtClean="0"/>
              <a:t>recycle </a:t>
            </a:r>
            <a:r>
              <a:rPr lang="en-US" dirty="0" smtClean="0"/>
              <a:t>surfactant</a:t>
            </a:r>
          </a:p>
          <a:p>
            <a:pPr lvl="2"/>
            <a:r>
              <a:rPr lang="en-US" dirty="0" smtClean="0"/>
              <a:t>Second dose may be needed in &gt; 6 hours if surfactant </a:t>
            </a:r>
            <a:r>
              <a:rPr lang="en-US" b="1" i="1" dirty="0" smtClean="0"/>
              <a:t>inhibition </a:t>
            </a:r>
            <a:r>
              <a:rPr lang="en-US" dirty="0" smtClean="0"/>
              <a:t>occurs (e.g. in MAS)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Meconium Aspiration Syndrome (MAS)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Meconium Aspiration Syndrome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Chest radiograph of an infant with MAS</a:t>
            </a:r>
          </a:p>
          <a:p>
            <a:r>
              <a:rPr lang="en-US" sz="1600" dirty="0" smtClean="0"/>
              <a:t>Notice the bilateral patchy opacities </a:t>
            </a:r>
            <a:endParaRPr lang="en-US" sz="1600" dirty="0"/>
          </a:p>
        </p:txBody>
      </p:sp>
      <p:pic>
        <p:nvPicPr>
          <p:cNvPr id="9" name="Picture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994" t="24380" r="20870" b="6588"/>
          <a:stretch>
            <a:fillRect/>
          </a:stretch>
        </p:blipFill>
        <p:spPr>
          <a:xfrm>
            <a:off x="3581400" y="1524000"/>
            <a:ext cx="5094515" cy="4572000"/>
          </a:xfr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valve Mechanism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5800" y="1676400"/>
            <a:ext cx="7619162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err="1" smtClean="0"/>
              <a:t>Pneumothorax</a:t>
            </a:r>
            <a:endParaRPr lang="en-US" dirty="0"/>
          </a:p>
        </p:txBody>
      </p:sp>
      <p:pic>
        <p:nvPicPr>
          <p:cNvPr id="5" name="Picture 2" descr="r pnum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81400" y="1524000"/>
            <a:ext cx="5200650" cy="4572000"/>
          </a:xfrm>
          <a:ln>
            <a:solidFill>
              <a:schemeClr val="bg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err="1" smtClean="0"/>
              <a:t>Aymptomatic</a:t>
            </a:r>
            <a:r>
              <a:rPr lang="en-US" sz="1600" dirty="0" smtClean="0"/>
              <a:t>  (1-2% of all newborn)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 Spontaneous vs. secondary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Respiratory distress signs with/without CVS compromise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Drainage of the pleural air  by chest tube under water seal.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Observation if no CVS compromise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Diaphragmatic </a:t>
            </a:r>
            <a:r>
              <a:rPr lang="en-US" dirty="0" err="1" smtClean="0"/>
              <a:t>Herina</a:t>
            </a:r>
            <a:r>
              <a:rPr lang="en-US" dirty="0" smtClean="0"/>
              <a:t> (CDH)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Disclaimer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ln w="3175" cmpd="sng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7772400" cy="41113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This presentation is to help medical students upon the start of their rotation in Pediatrics. It is NOT to replace the recommended textbook.</a:t>
            </a:r>
          </a:p>
          <a:p>
            <a:pPr>
              <a:lnSpc>
                <a:spcPct val="125000"/>
              </a:lnSpc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		  	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latin typeface="Times"/>
                <a:cs typeface="Times"/>
              </a:rPr>
              <a:t>	</a:t>
            </a:r>
            <a:r>
              <a:rPr lang="en-US" sz="3200" dirty="0" smtClean="0">
                <a:latin typeface="Times"/>
                <a:cs typeface="Times"/>
              </a:rPr>
              <a:t>			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Khalid Altirkawi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, M.D.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Diaphragmatic Hernia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800" dirty="0" smtClean="0"/>
          </a:p>
          <a:p>
            <a:pPr lvl="1"/>
            <a:endParaRPr lang="en-US" sz="1600" dirty="0" smtClean="0"/>
          </a:p>
          <a:p>
            <a:pPr lvl="1"/>
            <a:r>
              <a:rPr lang="en-US" dirty="0" smtClean="0"/>
              <a:t>Congenital vs. acquired</a:t>
            </a:r>
          </a:p>
          <a:p>
            <a:pPr lvl="1"/>
            <a:r>
              <a:rPr lang="en-US" dirty="0" smtClean="0"/>
              <a:t>Most often left, and through the poster-lateral segment of diaphragm.</a:t>
            </a:r>
          </a:p>
          <a:p>
            <a:pPr lvl="1"/>
            <a:r>
              <a:rPr lang="en-US" dirty="0" smtClean="0"/>
              <a:t>Respiratory Distress (usually severe), cyanosis, bradycardia, scaphoid abdomen</a:t>
            </a:r>
          </a:p>
          <a:p>
            <a:pPr lvl="1"/>
            <a:r>
              <a:rPr lang="en-US" dirty="0" smtClean="0"/>
              <a:t>Diagnosis: signs and imaging</a:t>
            </a:r>
          </a:p>
          <a:p>
            <a:pPr lvl="1"/>
            <a:r>
              <a:rPr lang="en-US" dirty="0" smtClean="0"/>
              <a:t>Management: stabilization then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Diaphragmatic Hernia</a:t>
            </a:r>
          </a:p>
        </p:txBody>
      </p:sp>
      <p:pic>
        <p:nvPicPr>
          <p:cNvPr id="23555" name="Picture 2" descr="RD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5000" contrast="10000"/>
          </a:blip>
          <a:srcRect/>
          <a:stretch>
            <a:fillRect/>
          </a:stretch>
        </p:blipFill>
        <p:spPr>
          <a:xfrm>
            <a:off x="457200" y="2590800"/>
            <a:ext cx="3876675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2" descr="DIAPH HER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lum bright="14000" contrast="20000"/>
            <a:grayscl/>
          </a:blip>
          <a:srcRect l="13725" r="31374" b="23599"/>
          <a:stretch>
            <a:fillRect/>
          </a:stretch>
        </p:blipFill>
        <p:spPr>
          <a:xfrm>
            <a:off x="4791075" y="2590800"/>
            <a:ext cx="3895725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7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57200" y="1752600"/>
            <a:ext cx="3886200" cy="639763"/>
          </a:xfrm>
          <a:solidFill>
            <a:srgbClr val="16111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Right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  <a:solidFill>
            <a:srgbClr val="16111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Left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dirty="0" err="1" smtClean="0"/>
              <a:t>Broncho</a:t>
            </a:r>
            <a:r>
              <a:rPr lang="en-US" sz="3800" dirty="0" smtClean="0"/>
              <a:t>-pulmonary Dysplasia   (BPD)</a:t>
            </a:r>
          </a:p>
        </p:txBody>
      </p:sp>
      <p:sp>
        <p:nvSpPr>
          <p:cNvPr id="22531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Chronic lung disease (CLD)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BPD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800" dirty="0" smtClean="0"/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Lung injury due to:</a:t>
            </a:r>
          </a:p>
          <a:p>
            <a:pPr lvl="2"/>
            <a:r>
              <a:rPr lang="en-US" dirty="0" err="1" smtClean="0"/>
              <a:t>Barototrauma</a:t>
            </a:r>
            <a:r>
              <a:rPr lang="en-US" dirty="0" smtClean="0"/>
              <a:t> (pressure-related)</a:t>
            </a:r>
          </a:p>
          <a:p>
            <a:pPr lvl="2"/>
            <a:r>
              <a:rPr lang="en-US" dirty="0" err="1" smtClean="0"/>
              <a:t>Volutrauma</a:t>
            </a:r>
            <a:r>
              <a:rPr lang="en-US" dirty="0" smtClean="0"/>
              <a:t> (volume/expansion-related)</a:t>
            </a:r>
          </a:p>
          <a:p>
            <a:pPr lvl="2"/>
            <a:r>
              <a:rPr lang="en-US" dirty="0" smtClean="0"/>
              <a:t>Oxygen toxicity</a:t>
            </a:r>
          </a:p>
          <a:p>
            <a:pPr lvl="1"/>
            <a:r>
              <a:rPr lang="en-US" dirty="0" smtClean="0"/>
              <a:t>Defined by the need for oxygen therapy or respiratory support at 36 weeks post-menstrual age (PMA)</a:t>
            </a:r>
          </a:p>
          <a:p>
            <a:pPr lvl="1"/>
            <a:r>
              <a:rPr lang="en-US" dirty="0" smtClean="0"/>
              <a:t>Management options 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BPD</a:t>
            </a:r>
            <a:endParaRPr lang="en-US" dirty="0"/>
          </a:p>
        </p:txBody>
      </p:sp>
      <p:pic>
        <p:nvPicPr>
          <p:cNvPr id="9" name="Picture 2" descr="C:\Users\Khalid\Desktop\5 NB Lung Diseases-2012_files\img68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 l="2778" t="626" r="2778" b="2390"/>
          <a:stretch>
            <a:fillRect/>
          </a:stretch>
        </p:blipFill>
        <p:spPr>
          <a:xfrm>
            <a:off x="3581400" y="1524000"/>
            <a:ext cx="5029200" cy="457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Chest radiograph of an infant with BPD</a:t>
            </a:r>
          </a:p>
          <a:p>
            <a:r>
              <a:rPr lang="en-US" sz="1600" dirty="0" smtClean="0"/>
              <a:t>Notice the widespread  haziness of both lung fields alternating with hyper-lucent areas.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Apnea of prematurity </a:t>
            </a:r>
            <a:br>
              <a:rPr lang="en-US" dirty="0" smtClean="0"/>
            </a:br>
            <a:r>
              <a:rPr lang="en-US" dirty="0" smtClean="0"/>
              <a:t>(AOP)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Causes of Apnea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00" dirty="0" smtClean="0"/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Prematurity/immaturity</a:t>
            </a:r>
          </a:p>
          <a:p>
            <a:pPr lvl="1"/>
            <a:r>
              <a:rPr lang="en-US" dirty="0" smtClean="0"/>
              <a:t>Hypoglycemia</a:t>
            </a:r>
          </a:p>
          <a:p>
            <a:pPr lvl="1"/>
            <a:r>
              <a:rPr lang="en-US" dirty="0" smtClean="0"/>
              <a:t>Drugs</a:t>
            </a:r>
          </a:p>
          <a:p>
            <a:pPr lvl="1"/>
            <a:r>
              <a:rPr lang="en-US" dirty="0" smtClean="0"/>
              <a:t>Seizures</a:t>
            </a:r>
          </a:p>
          <a:p>
            <a:pPr lvl="1"/>
            <a:r>
              <a:rPr lang="en-US" dirty="0" smtClean="0"/>
              <a:t>CNS injury</a:t>
            </a:r>
          </a:p>
          <a:p>
            <a:pPr lvl="1"/>
            <a:r>
              <a:rPr lang="en-US" dirty="0" smtClean="0"/>
              <a:t>Sepsis, sepsis, sepsis!!!</a:t>
            </a:r>
          </a:p>
          <a:p>
            <a:pPr lvl="1"/>
            <a:r>
              <a:rPr lang="is-IS" sz="2000" dirty="0" smtClean="0"/>
              <a:t>…........</a:t>
            </a:r>
            <a:endParaRPr lang="en-US" sz="2000" dirty="0"/>
          </a:p>
          <a:p>
            <a:pPr lvl="1"/>
            <a:r>
              <a:rPr lang="en-US" dirty="0"/>
              <a:t>Periodic </a:t>
            </a:r>
            <a:r>
              <a:rPr lang="en-US" dirty="0" smtClean="0"/>
              <a:t>breathing (not a true apnea)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pnea 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f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rematurity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00" dirty="0" smtClean="0"/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Cessation of respiration for 20 seconds, or for 15 seconds associated with cyanosis, pallor or bradycardia</a:t>
            </a:r>
          </a:p>
          <a:p>
            <a:pPr lvl="1"/>
            <a:r>
              <a:rPr lang="en-US" dirty="0" smtClean="0"/>
              <a:t>Respiratory drive in preterm infants is</a:t>
            </a:r>
          </a:p>
          <a:p>
            <a:pPr lvl="2"/>
            <a:r>
              <a:rPr lang="en-US" dirty="0" smtClean="0"/>
              <a:t>Less developed in response to </a:t>
            </a:r>
            <a:r>
              <a:rPr lang="en-US" dirty="0" err="1" smtClean="0"/>
              <a:t>hypercarbia</a:t>
            </a:r>
            <a:endParaRPr lang="en-US" dirty="0" smtClean="0"/>
          </a:p>
          <a:p>
            <a:pPr lvl="2"/>
            <a:r>
              <a:rPr lang="en-US" dirty="0" smtClean="0"/>
              <a:t>Transiently increased then decreased by hypoxia</a:t>
            </a:r>
          </a:p>
          <a:p>
            <a:pPr lvl="1"/>
            <a:r>
              <a:rPr lang="en-US" dirty="0" smtClean="0"/>
              <a:t>Preterm infants are at 3-4 increased risk of SIDS than term infants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AOP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00" dirty="0" smtClean="0"/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More common during sleep</a:t>
            </a:r>
          </a:p>
          <a:p>
            <a:pPr lvl="1"/>
            <a:r>
              <a:rPr lang="en-US" dirty="0" smtClean="0"/>
              <a:t>Uncommon if birth after 34 weeks of gestation</a:t>
            </a:r>
          </a:p>
          <a:p>
            <a:pPr lvl="1"/>
            <a:r>
              <a:rPr lang="en-US" dirty="0" smtClean="0"/>
              <a:t>May persist in VLBW infants until 44 weeks postmenstrual age.</a:t>
            </a:r>
          </a:p>
          <a:p>
            <a:pPr lvl="1"/>
            <a:r>
              <a:rPr lang="en-US" dirty="0" smtClean="0"/>
              <a:t>May recur following general anesthesia: </a:t>
            </a:r>
          </a:p>
          <a:p>
            <a:pPr lvl="2"/>
            <a:r>
              <a:rPr lang="en-US" dirty="0" err="1" smtClean="0"/>
              <a:t>Preterms</a:t>
            </a:r>
            <a:r>
              <a:rPr lang="en-US" dirty="0" smtClean="0"/>
              <a:t> &lt; 44 weeks PMA who receive GA require 24 hour monitoring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Types of AOP</a:t>
            </a:r>
          </a:p>
        </p:txBody>
      </p:sp>
      <p:sp>
        <p:nvSpPr>
          <p:cNvPr id="29699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800" dirty="0" smtClean="0"/>
          </a:p>
          <a:p>
            <a:pPr lvl="1"/>
            <a:endParaRPr lang="en-US" sz="1300" dirty="0" smtClean="0"/>
          </a:p>
          <a:p>
            <a:pPr lvl="1"/>
            <a:r>
              <a:rPr lang="en-US" dirty="0" smtClean="0"/>
              <a:t>Central apnea</a:t>
            </a:r>
          </a:p>
          <a:p>
            <a:pPr lvl="2"/>
            <a:r>
              <a:rPr lang="en-US" dirty="0" smtClean="0"/>
              <a:t>Lack of respiratory drive and effort, Typically brief</a:t>
            </a:r>
          </a:p>
          <a:p>
            <a:pPr lvl="1"/>
            <a:r>
              <a:rPr lang="en-US" dirty="0" smtClean="0"/>
              <a:t>Obstructive apnea</a:t>
            </a:r>
          </a:p>
          <a:p>
            <a:pPr lvl="2"/>
            <a:r>
              <a:rPr lang="en-US" dirty="0" smtClean="0"/>
              <a:t>Presence of central drive and respiratory efforts</a:t>
            </a:r>
          </a:p>
          <a:p>
            <a:pPr lvl="2"/>
            <a:r>
              <a:rPr lang="en-US" dirty="0" smtClean="0"/>
              <a:t>Cessation of airflow due to airway obstruction</a:t>
            </a:r>
          </a:p>
          <a:p>
            <a:pPr lvl="1"/>
            <a:r>
              <a:rPr lang="en-US" dirty="0" smtClean="0"/>
              <a:t>Mixed apnea</a:t>
            </a:r>
          </a:p>
          <a:p>
            <a:pPr lvl="2"/>
            <a:r>
              <a:rPr lang="en-US" dirty="0" smtClean="0"/>
              <a:t>Most common, Can be quite prolonged</a:t>
            </a:r>
          </a:p>
          <a:p>
            <a:pPr lvl="2"/>
            <a:r>
              <a:rPr lang="en-US" dirty="0" smtClean="0"/>
              <a:t>Central apnea  is a response to hypoxia of obstructive apnea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By the end of this presentation, the student should be able to: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sz="2600" dirty="0" smtClean="0"/>
              <a:t>Recognize the </a:t>
            </a:r>
            <a:r>
              <a:rPr lang="en-US" sz="2200" b="1" dirty="0" smtClean="0">
                <a:solidFill>
                  <a:srgbClr val="C00000"/>
                </a:solidFill>
              </a:rPr>
              <a:t>SIGNS</a:t>
            </a:r>
            <a:r>
              <a:rPr lang="en-US" sz="2000" b="1" dirty="0" smtClean="0"/>
              <a:t> </a:t>
            </a:r>
            <a:r>
              <a:rPr lang="en-US" sz="2600" dirty="0" smtClean="0"/>
              <a:t>of respiratory dysfunction in the neonate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600" dirty="0" smtClean="0"/>
              <a:t>Describe the </a:t>
            </a:r>
            <a:r>
              <a:rPr lang="en-US" sz="2200" b="1" dirty="0" smtClean="0">
                <a:solidFill>
                  <a:srgbClr val="C00000"/>
                </a:solidFill>
              </a:rPr>
              <a:t>MECHANISMS</a:t>
            </a:r>
            <a:r>
              <a:rPr lang="en-US" sz="2600" dirty="0" smtClean="0"/>
              <a:t> underlying the respiratory illnesses discussed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600" dirty="0" smtClean="0"/>
              <a:t>Mention the steps to </a:t>
            </a:r>
            <a:r>
              <a:rPr lang="en-US" sz="2200" b="1" dirty="0" smtClean="0">
                <a:solidFill>
                  <a:srgbClr val="C00000"/>
                </a:solidFill>
              </a:rPr>
              <a:t>DIAGNOSE</a:t>
            </a:r>
            <a:r>
              <a:rPr lang="en-US" sz="2600" dirty="0" smtClean="0"/>
              <a:t> and the strategies used to </a:t>
            </a:r>
            <a:r>
              <a:rPr lang="en-US" sz="2200" b="1" dirty="0" smtClean="0">
                <a:solidFill>
                  <a:srgbClr val="C00000"/>
                </a:solidFill>
              </a:rPr>
              <a:t>MANAGE</a:t>
            </a:r>
            <a:r>
              <a:rPr lang="en-US" sz="2600" dirty="0" smtClean="0"/>
              <a:t> these illnesses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Treatment of severe AOP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00" dirty="0" smtClean="0"/>
          </a:p>
          <a:p>
            <a:pPr lvl="1"/>
            <a:endParaRPr lang="en-US" sz="1200" dirty="0" smtClean="0"/>
          </a:p>
          <a:p>
            <a:pPr lvl="1"/>
            <a:r>
              <a:rPr lang="en-US" dirty="0" err="1" smtClean="0"/>
              <a:t>Methylxanthine</a:t>
            </a:r>
            <a:r>
              <a:rPr lang="en-US" dirty="0" smtClean="0"/>
              <a:t> drugs (e.g. Caffeine) </a:t>
            </a:r>
          </a:p>
          <a:p>
            <a:pPr lvl="2"/>
            <a:r>
              <a:rPr lang="en-US" dirty="0" smtClean="0"/>
              <a:t>Central stimulation</a:t>
            </a:r>
          </a:p>
          <a:p>
            <a:pPr lvl="1"/>
            <a:r>
              <a:rPr lang="en-US" dirty="0" smtClean="0"/>
              <a:t>Nasal CPAP</a:t>
            </a:r>
          </a:p>
          <a:p>
            <a:pPr lvl="2"/>
            <a:r>
              <a:rPr lang="en-US" dirty="0" smtClean="0"/>
              <a:t>Splints upper airway obstruction</a:t>
            </a:r>
          </a:p>
          <a:p>
            <a:pPr lvl="2"/>
            <a:r>
              <a:rPr lang="en-US" dirty="0" smtClean="0"/>
              <a:t>Maintains FRC </a:t>
            </a:r>
            <a:r>
              <a:rPr lang="en-US" dirty="0" smtClean="0">
                <a:sym typeface="Symbol" pitchFamily="18" charset="2"/>
              </a:rPr>
              <a:t> stabilized oxygenation</a:t>
            </a:r>
          </a:p>
          <a:p>
            <a:pPr lvl="1"/>
            <a:r>
              <a:rPr lang="en-US" dirty="0" smtClean="0"/>
              <a:t>Low flow nasal oxygen</a:t>
            </a:r>
          </a:p>
          <a:p>
            <a:pPr lvl="2"/>
            <a:r>
              <a:rPr lang="en-US" dirty="0" smtClean="0"/>
              <a:t>Stabilizes oxygenation </a:t>
            </a:r>
          </a:p>
          <a:p>
            <a:pPr lvl="2"/>
            <a:r>
              <a:rPr lang="en-US" dirty="0" smtClean="0"/>
              <a:t>Be careful not to hyper-oxygenate!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105835"/>
            <a:ext cx="73152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4800" dirty="0">
                <a:latin typeface="Times New Roman"/>
                <a:cs typeface="Times New Roman"/>
              </a:rPr>
              <a:t>Please provide me with your feedback at:</a:t>
            </a:r>
          </a:p>
          <a:p>
            <a:r>
              <a:rPr lang="en-US" sz="4800" dirty="0" err="1">
                <a:solidFill>
                  <a:srgbClr val="FF0000"/>
                </a:solidFill>
                <a:latin typeface="Times New Roman"/>
                <a:cs typeface="Times New Roman"/>
              </a:rPr>
              <a:t>kaltirkawi@ksu.edu.sa</a:t>
            </a:r>
            <a:endParaRPr lang="en-US" sz="4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pPr lvl="1"/>
            <a:r>
              <a:rPr lang="en-US" dirty="0" smtClean="0"/>
              <a:t>Cyanosis</a:t>
            </a:r>
          </a:p>
          <a:p>
            <a:pPr lvl="1"/>
            <a:r>
              <a:rPr lang="en-US" dirty="0" smtClean="0"/>
              <a:t>Tachypnea</a:t>
            </a:r>
          </a:p>
          <a:p>
            <a:pPr lvl="1"/>
            <a:r>
              <a:rPr lang="en-US" dirty="0" smtClean="0"/>
              <a:t>Grunting </a:t>
            </a:r>
          </a:p>
          <a:p>
            <a:pPr lvl="1"/>
            <a:r>
              <a:rPr lang="en-US" dirty="0" smtClean="0"/>
              <a:t>Nasal flaring</a:t>
            </a:r>
          </a:p>
          <a:p>
            <a:pPr lvl="1"/>
            <a:r>
              <a:rPr lang="en-US" dirty="0" smtClean="0"/>
              <a:t>Chest recessions</a:t>
            </a:r>
          </a:p>
          <a:p>
            <a:pPr lvl="1"/>
            <a:r>
              <a:rPr lang="en-US" dirty="0" smtClean="0"/>
              <a:t>Feeding difficulties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5814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Khalid\Desktop\central cyanosis.jpg"/>
          <p:cNvPicPr>
            <a:picLocks noChangeAspect="1" noChangeArrowheads="1"/>
          </p:cNvPicPr>
          <p:nvPr/>
        </p:nvPicPr>
        <p:blipFill>
          <a:blip r:embed="rId4" cstate="print"/>
          <a:srcRect l="4920" t="4286" r="4100" b="6429"/>
          <a:stretch>
            <a:fillRect/>
          </a:stretch>
        </p:blipFill>
        <p:spPr bwMode="auto">
          <a:xfrm>
            <a:off x="4556760" y="345671"/>
            <a:ext cx="4114800" cy="309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Central Cyanosis</a:t>
            </a:r>
          </a:p>
        </p:txBody>
      </p:sp>
      <p:sp>
        <p:nvSpPr>
          <p:cNvPr id="11267" name="Tex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724400"/>
          </a:xfrm>
        </p:spPr>
        <p:txBody>
          <a:bodyPr>
            <a:normAutofit/>
          </a:bodyPr>
          <a:lstStyle/>
          <a:p>
            <a:pPr lvl="1"/>
            <a:endParaRPr lang="en-US" sz="1200" dirty="0" smtClean="0"/>
          </a:p>
          <a:p>
            <a:r>
              <a:rPr lang="en-US" dirty="0" smtClean="0"/>
              <a:t>Respiratory insufficiency</a:t>
            </a:r>
          </a:p>
          <a:p>
            <a:r>
              <a:rPr lang="en-US" dirty="0" smtClean="0"/>
              <a:t>CNS depression</a:t>
            </a:r>
          </a:p>
          <a:p>
            <a:r>
              <a:rPr lang="en-US" dirty="0" smtClean="0"/>
              <a:t>Cyanotic heart disease</a:t>
            </a:r>
          </a:p>
          <a:p>
            <a:r>
              <a:rPr lang="en-US" dirty="0" smtClean="0"/>
              <a:t>PPHN</a:t>
            </a:r>
          </a:p>
          <a:p>
            <a:r>
              <a:rPr lang="en-US" dirty="0" smtClean="0"/>
              <a:t>Sepsis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Peripheral Cyanosis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pPr lvl="1"/>
            <a:endParaRPr lang="en-US" sz="1200" dirty="0" smtClean="0"/>
          </a:p>
          <a:p>
            <a:r>
              <a:rPr lang="en-US" dirty="0" smtClean="0"/>
              <a:t>Local phenomenon</a:t>
            </a:r>
          </a:p>
          <a:p>
            <a:r>
              <a:rPr lang="en-US" dirty="0" smtClean="0"/>
              <a:t>May take several days to resolve</a:t>
            </a:r>
          </a:p>
          <a:p>
            <a:r>
              <a:rPr lang="en-US" dirty="0" smtClean="0"/>
              <a:t>No special investigations</a:t>
            </a:r>
          </a:p>
          <a:p>
            <a:r>
              <a:rPr lang="en-US" dirty="0" smtClean="0"/>
              <a:t>No special therapy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67" t="2715" r="1667" b="2256"/>
          <a:stretch>
            <a:fillRect/>
          </a:stretch>
        </p:blipFill>
        <p:spPr>
          <a:xfrm>
            <a:off x="4343400" y="304800"/>
            <a:ext cx="4480560" cy="27037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86" name="Picture 2" descr="http://lifeinthefastlane.com/wp-content/uploads/2011/01/Raynuads2-590x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8640" y="3200400"/>
            <a:ext cx="4480560" cy="29161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Respiratory Distress Syndrome (RDS) </a:t>
            </a:r>
            <a:endParaRPr lang="en-US" dirty="0" smtClean="0"/>
          </a:p>
        </p:txBody>
      </p:sp>
      <p:sp>
        <p:nvSpPr>
          <p:cNvPr id="13314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Hyaline Membrane Disease (HMD)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800" dirty="0" smtClean="0"/>
          </a:p>
          <a:p>
            <a:pPr lvl="1">
              <a:defRPr/>
            </a:pPr>
            <a:endParaRPr lang="en-US" sz="1200" dirty="0" smtClean="0"/>
          </a:p>
          <a:p>
            <a:pPr lvl="1">
              <a:defRPr/>
            </a:pPr>
            <a:r>
              <a:rPr lang="en-US" sz="2600" dirty="0" smtClean="0"/>
              <a:t>Course: 3-4 days</a:t>
            </a:r>
          </a:p>
          <a:p>
            <a:pPr lvl="1">
              <a:defRPr/>
            </a:pPr>
            <a:r>
              <a:rPr lang="en-US" sz="2600" dirty="0" smtClean="0"/>
              <a:t>Prevention: antenatal corticosteroids, control of maternal diabetes</a:t>
            </a:r>
          </a:p>
          <a:p>
            <a:pPr lvl="1">
              <a:defRPr/>
            </a:pPr>
            <a:r>
              <a:rPr lang="en-US" sz="2600" dirty="0" smtClean="0"/>
              <a:t>Diagnosis: </a:t>
            </a:r>
          </a:p>
          <a:p>
            <a:pPr lvl="2">
              <a:defRPr/>
            </a:pPr>
            <a:r>
              <a:rPr lang="en-US" b="1" i="1" dirty="0" smtClean="0"/>
              <a:t>Clinical signs:</a:t>
            </a:r>
          </a:p>
          <a:p>
            <a:pPr lvl="3">
              <a:buNone/>
              <a:defRPr/>
            </a:pPr>
            <a:r>
              <a:rPr lang="en-US" dirty="0" smtClean="0"/>
              <a:t>	</a:t>
            </a:r>
            <a:r>
              <a:rPr lang="en-US" sz="2200" dirty="0" smtClean="0"/>
              <a:t>Grunting, Retractions, Nasal flaring, Cyanosis</a:t>
            </a:r>
          </a:p>
          <a:p>
            <a:pPr lvl="2">
              <a:defRPr/>
            </a:pPr>
            <a:r>
              <a:rPr lang="en-US" b="1" i="1" dirty="0" smtClean="0"/>
              <a:t>Radiographic signs:</a:t>
            </a:r>
          </a:p>
          <a:p>
            <a:pPr lvl="3">
              <a:buNone/>
              <a:defRPr/>
            </a:pPr>
            <a:r>
              <a:rPr lang="en-US" b="1" i="1" dirty="0" smtClean="0"/>
              <a:t>	</a:t>
            </a:r>
            <a:r>
              <a:rPr lang="en-US" sz="2200" dirty="0" smtClean="0"/>
              <a:t>Diffuse, Ground-glass opacities, Air </a:t>
            </a:r>
            <a:r>
              <a:rPr lang="en-US" sz="2200" dirty="0" err="1" smtClean="0"/>
              <a:t>bronchogram</a:t>
            </a:r>
            <a:r>
              <a:rPr lang="en-US" sz="2200" dirty="0" smtClean="0"/>
              <a:t>, Low lung volumes (if not ventilated)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Alviolus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Khalid\Desktop\equation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7521" y="1615440"/>
            <a:ext cx="6748959" cy="448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709</Words>
  <Application>Microsoft Office PowerPoint</Application>
  <PresentationFormat>On-screen Show (4:3)</PresentationFormat>
  <Paragraphs>196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Khalid Altirkawi, MD</vt:lpstr>
      <vt:lpstr>Disclaimer </vt:lpstr>
      <vt:lpstr>Objectives </vt:lpstr>
      <vt:lpstr>Respiratory Signs</vt:lpstr>
      <vt:lpstr>Central Cyanosis</vt:lpstr>
      <vt:lpstr>Peripheral Cyanosis</vt:lpstr>
      <vt:lpstr>Respiratory Distress Syndrome (RDS) </vt:lpstr>
      <vt:lpstr>RDS</vt:lpstr>
      <vt:lpstr>Alviolus structure</vt:lpstr>
      <vt:lpstr>Laplace’s Law</vt:lpstr>
      <vt:lpstr> RDS</vt:lpstr>
      <vt:lpstr>GBS pneumonia</vt:lpstr>
      <vt:lpstr>Transient Tachypnea of the Newborn</vt:lpstr>
      <vt:lpstr>RDS Treatment </vt:lpstr>
      <vt:lpstr>Meconium Aspiration Syndrome (MAS)</vt:lpstr>
      <vt:lpstr>Meconium Aspiration Syndrome</vt:lpstr>
      <vt:lpstr>One-way valve Mechanism</vt:lpstr>
      <vt:lpstr>Pneumothorax</vt:lpstr>
      <vt:lpstr>Congenital Diaphragmatic Herina (CDH)</vt:lpstr>
      <vt:lpstr>Diaphragmatic Hernia</vt:lpstr>
      <vt:lpstr>Diaphragmatic Hernia</vt:lpstr>
      <vt:lpstr>Broncho-pulmonary Dysplasia   (BPD)</vt:lpstr>
      <vt:lpstr>BPD</vt:lpstr>
      <vt:lpstr>BPD</vt:lpstr>
      <vt:lpstr>Apnea of prematurity  (AOP)</vt:lpstr>
      <vt:lpstr>Causes of Apnea</vt:lpstr>
      <vt:lpstr>Apnea Of Prematurity</vt:lpstr>
      <vt:lpstr>AOP</vt:lpstr>
      <vt:lpstr>Types of AOP</vt:lpstr>
      <vt:lpstr>Treatment of severe AOP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Khalid Altirkawi, MD</dc:title>
  <dc:creator>Khalid</dc:creator>
  <cp:lastModifiedBy>3422</cp:lastModifiedBy>
  <cp:revision>36</cp:revision>
  <dcterms:created xsi:type="dcterms:W3CDTF">2013-12-11T20:05:12Z</dcterms:created>
  <dcterms:modified xsi:type="dcterms:W3CDTF">2016-02-23T11:38:36Z</dcterms:modified>
</cp:coreProperties>
</file>