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0.xml" ContentType="application/vnd.openxmlformats-officedocument.presentationml.tags+xml"/>
  <Override PartName="/ppt/notesSlides/notesSlide45.xml" ContentType="application/vnd.openxmlformats-officedocument.presentationml.notesSlide+xml"/>
  <Override PartName="/ppt/tags/tag11.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2.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79"/>
  </p:notesMasterIdLst>
  <p:sldIdLst>
    <p:sldId id="407" r:id="rId2"/>
    <p:sldId id="376" r:id="rId3"/>
    <p:sldId id="377" r:id="rId4"/>
    <p:sldId id="378" r:id="rId5"/>
    <p:sldId id="379" r:id="rId6"/>
    <p:sldId id="388" r:id="rId7"/>
    <p:sldId id="390" r:id="rId8"/>
    <p:sldId id="412" r:id="rId9"/>
    <p:sldId id="411" r:id="rId10"/>
    <p:sldId id="394" r:id="rId11"/>
    <p:sldId id="392" r:id="rId12"/>
    <p:sldId id="380" r:id="rId13"/>
    <p:sldId id="381" r:id="rId14"/>
    <p:sldId id="395" r:id="rId15"/>
    <p:sldId id="397" r:id="rId16"/>
    <p:sldId id="398" r:id="rId17"/>
    <p:sldId id="399" r:id="rId18"/>
    <p:sldId id="400" r:id="rId19"/>
    <p:sldId id="413" r:id="rId20"/>
    <p:sldId id="401" r:id="rId21"/>
    <p:sldId id="402" r:id="rId22"/>
    <p:sldId id="403" r:id="rId23"/>
    <p:sldId id="265" r:id="rId24"/>
    <p:sldId id="267" r:id="rId25"/>
    <p:sldId id="269" r:id="rId26"/>
    <p:sldId id="273" r:id="rId27"/>
    <p:sldId id="275" r:id="rId28"/>
    <p:sldId id="277" r:id="rId29"/>
    <p:sldId id="279" r:id="rId30"/>
    <p:sldId id="284" r:id="rId31"/>
    <p:sldId id="286" r:id="rId32"/>
    <p:sldId id="288" r:id="rId33"/>
    <p:sldId id="290" r:id="rId34"/>
    <p:sldId id="294" r:id="rId35"/>
    <p:sldId id="296" r:id="rId36"/>
    <p:sldId id="298" r:id="rId37"/>
    <p:sldId id="300" r:id="rId38"/>
    <p:sldId id="406" r:id="rId39"/>
    <p:sldId id="405" r:id="rId40"/>
    <p:sldId id="302" r:id="rId41"/>
    <p:sldId id="304" r:id="rId42"/>
    <p:sldId id="306" r:id="rId43"/>
    <p:sldId id="308" r:id="rId44"/>
    <p:sldId id="310" r:id="rId45"/>
    <p:sldId id="404" r:id="rId46"/>
    <p:sldId id="417" r:id="rId47"/>
    <p:sldId id="312" r:id="rId48"/>
    <p:sldId id="314" r:id="rId49"/>
    <p:sldId id="414" r:id="rId50"/>
    <p:sldId id="316" r:id="rId51"/>
    <p:sldId id="384" r:id="rId52"/>
    <p:sldId id="319" r:id="rId53"/>
    <p:sldId id="386" r:id="rId54"/>
    <p:sldId id="327" r:id="rId55"/>
    <p:sldId id="329" r:id="rId56"/>
    <p:sldId id="331" r:id="rId57"/>
    <p:sldId id="321" r:id="rId58"/>
    <p:sldId id="323" r:id="rId59"/>
    <p:sldId id="335" r:id="rId60"/>
    <p:sldId id="337" r:id="rId61"/>
    <p:sldId id="343" r:id="rId62"/>
    <p:sldId id="345" r:id="rId63"/>
    <p:sldId id="347" r:id="rId64"/>
    <p:sldId id="349" r:id="rId65"/>
    <p:sldId id="351" r:id="rId66"/>
    <p:sldId id="353" r:id="rId67"/>
    <p:sldId id="355" r:id="rId68"/>
    <p:sldId id="357" r:id="rId69"/>
    <p:sldId id="359" r:id="rId70"/>
    <p:sldId id="361" r:id="rId71"/>
    <p:sldId id="363" r:id="rId72"/>
    <p:sldId id="365" r:id="rId73"/>
    <p:sldId id="367" r:id="rId74"/>
    <p:sldId id="369" r:id="rId75"/>
    <p:sldId id="371" r:id="rId76"/>
    <p:sldId id="373" r:id="rId77"/>
    <p:sldId id="410"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893D6-A036-4757-9A3A-321FA276300C}" type="datetimeFigureOut">
              <a:rPr lang="en-US" smtClean="0"/>
              <a:t>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0E38F-543E-4DF3-B747-63F9E86ACFCC}" type="slidenum">
              <a:rPr lang="en-US" smtClean="0"/>
              <a:t>‹#›</a:t>
            </a:fld>
            <a:endParaRPr lang="en-US"/>
          </a:p>
        </p:txBody>
      </p:sp>
    </p:spTree>
    <p:extLst>
      <p:ext uri="{BB962C8B-B14F-4D97-AF65-F5344CB8AC3E}">
        <p14:creationId xmlns:p14="http://schemas.microsoft.com/office/powerpoint/2010/main" val="325865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A63898A-6C6C-43CA-9C2C-9C800E60B64B}" type="slidenum">
              <a:rPr lang="en-US" altLang="en-US">
                <a:solidFill>
                  <a:prstClr val="black"/>
                </a:solidFill>
              </a:rPr>
              <a:pPr algn="r" eaLnBrk="1" fontAlgn="base" hangingPunct="1">
                <a:spcBef>
                  <a:spcPct val="0"/>
                </a:spcBef>
                <a:spcAft>
                  <a:spcPct val="0"/>
                </a:spcAft>
              </a:pPr>
              <a:t>2</a:t>
            </a:fld>
            <a:endParaRPr lang="en-US" altLang="en-US">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49094B22-8248-419C-B77D-F92DFAD80364}" type="slidenum">
              <a:rPr lang="en-US" altLang="en-US">
                <a:solidFill>
                  <a:prstClr val="black"/>
                </a:solidFill>
              </a:rPr>
              <a:pPr algn="r" eaLnBrk="1" fontAlgn="base" hangingPunct="1">
                <a:spcBef>
                  <a:spcPct val="0"/>
                </a:spcBef>
                <a:spcAft>
                  <a:spcPct val="0"/>
                </a:spcAft>
              </a:pPr>
              <a:t>23</a:t>
            </a:fld>
            <a:endParaRPr lang="en-US" altLang="en-US">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DD2A42F-84E6-415B-B05C-247E96E5F52D}" type="slidenum">
              <a:rPr lang="en-US" altLang="en-US">
                <a:solidFill>
                  <a:prstClr val="black"/>
                </a:solidFill>
              </a:rPr>
              <a:pPr algn="r" eaLnBrk="1" fontAlgn="base" hangingPunct="1">
                <a:spcBef>
                  <a:spcPct val="0"/>
                </a:spcBef>
                <a:spcAft>
                  <a:spcPct val="0"/>
                </a:spcAft>
              </a:pPr>
              <a:t>24</a:t>
            </a:fld>
            <a:endParaRPr lang="en-US" altLang="en-US">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AAFEC263-C03F-45F2-9461-BF5FD9667DBB}" type="slidenum">
              <a:rPr lang="en-US" altLang="en-US">
                <a:solidFill>
                  <a:prstClr val="black"/>
                </a:solidFill>
              </a:rPr>
              <a:pPr algn="r" eaLnBrk="1" fontAlgn="base" hangingPunct="1">
                <a:spcBef>
                  <a:spcPct val="0"/>
                </a:spcBef>
                <a:spcAft>
                  <a:spcPct val="0"/>
                </a:spcAft>
              </a:pPr>
              <a:t>25</a:t>
            </a:fld>
            <a:endParaRPr lang="en-US" altLang="en-US">
              <a:solidFill>
                <a:prstClr val="black"/>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3E64AB88-9909-467B-AE10-44F77C756ABA}" type="slidenum">
              <a:rPr lang="en-US" altLang="en-US">
                <a:solidFill>
                  <a:prstClr val="black"/>
                </a:solidFill>
              </a:rPr>
              <a:pPr algn="r" eaLnBrk="1" fontAlgn="base" hangingPunct="1">
                <a:spcBef>
                  <a:spcPct val="0"/>
                </a:spcBef>
                <a:spcAft>
                  <a:spcPct val="0"/>
                </a:spcAft>
              </a:pPr>
              <a:t>26</a:t>
            </a:fld>
            <a:endParaRPr lang="en-US" altLang="en-US">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7985308-9453-4B8E-AC5F-AA5F7873B27C}" type="slidenum">
              <a:rPr lang="en-US" altLang="en-US">
                <a:solidFill>
                  <a:prstClr val="black"/>
                </a:solidFill>
              </a:rPr>
              <a:pPr algn="r" eaLnBrk="1" fontAlgn="base" hangingPunct="1">
                <a:spcBef>
                  <a:spcPct val="0"/>
                </a:spcBef>
                <a:spcAft>
                  <a:spcPct val="0"/>
                </a:spcAft>
              </a:pPr>
              <a:t>31</a:t>
            </a:fld>
            <a:endParaRPr lang="en-US" altLang="en-US">
              <a:solidFill>
                <a:prstClr val="black"/>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EB1218E9-2C22-46B1-B0AC-B7ECD61C5204}" type="slidenum">
              <a:rPr lang="en-US" altLang="en-US">
                <a:solidFill>
                  <a:prstClr val="black"/>
                </a:solidFill>
              </a:rPr>
              <a:pPr algn="r" eaLnBrk="1" fontAlgn="base" hangingPunct="1">
                <a:spcBef>
                  <a:spcPct val="0"/>
                </a:spcBef>
                <a:spcAft>
                  <a:spcPct val="0"/>
                </a:spcAft>
              </a:pPr>
              <a:t>32</a:t>
            </a:fld>
            <a:endParaRPr lang="en-US" altLang="en-US">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981B12E2-0F58-4854-964C-F284DA7C3C93}" type="slidenum">
              <a:rPr lang="en-US" altLang="en-US">
                <a:solidFill>
                  <a:prstClr val="black"/>
                </a:solidFill>
              </a:rPr>
              <a:pPr algn="r" eaLnBrk="1" fontAlgn="base" hangingPunct="1">
                <a:spcBef>
                  <a:spcPct val="0"/>
                </a:spcBef>
                <a:spcAft>
                  <a:spcPct val="0"/>
                </a:spcAft>
              </a:pPr>
              <a:t>33</a:t>
            </a:fld>
            <a:endParaRPr lang="en-US" alt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EAB68B40-46D8-416F-A40F-BB2F6CD25D21}" type="slidenum">
              <a:rPr lang="en-US" altLang="en-US">
                <a:solidFill>
                  <a:prstClr val="black"/>
                </a:solidFill>
              </a:rPr>
              <a:pPr algn="r" eaLnBrk="1" fontAlgn="base" hangingPunct="1">
                <a:spcBef>
                  <a:spcPct val="0"/>
                </a:spcBef>
                <a:spcAft>
                  <a:spcPct val="0"/>
                </a:spcAft>
              </a:pPr>
              <a:t>34</a:t>
            </a:fld>
            <a:endParaRPr lang="en-US" altLang="en-US">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4D9CAFBB-7D1E-4535-8A0E-63683BB2BE26}" type="slidenum">
              <a:rPr lang="en-US" altLang="en-US">
                <a:solidFill>
                  <a:prstClr val="black"/>
                </a:solidFill>
              </a:rPr>
              <a:pPr algn="r" eaLnBrk="1" fontAlgn="base" hangingPunct="1">
                <a:spcBef>
                  <a:spcPct val="0"/>
                </a:spcBef>
                <a:spcAft>
                  <a:spcPct val="0"/>
                </a:spcAft>
              </a:pPr>
              <a:t>35</a:t>
            </a:fld>
            <a:endParaRPr lang="en-US" altLang="en-US">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6B4B2CC-F71D-4EEC-B772-314634835F7B}" type="slidenum">
              <a:rPr lang="en-US" altLang="en-US">
                <a:solidFill>
                  <a:prstClr val="black"/>
                </a:solidFill>
              </a:rPr>
              <a:pPr algn="r" eaLnBrk="1" fontAlgn="base" hangingPunct="1">
                <a:spcBef>
                  <a:spcPct val="0"/>
                </a:spcBef>
                <a:spcAft>
                  <a:spcPct val="0"/>
                </a:spcAft>
              </a:pPr>
              <a:t>36</a:t>
            </a:fld>
            <a:endParaRPr lang="en-US" altLang="en-US">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FEC1ADC-98B3-4D1A-A5DD-515CCEF11BB8}" type="slidenum">
              <a:rPr lang="en-US" altLang="en-US">
                <a:solidFill>
                  <a:prstClr val="black"/>
                </a:solidFill>
              </a:rPr>
              <a:pPr algn="r" eaLnBrk="1" fontAlgn="base" hangingPunct="1">
                <a:spcBef>
                  <a:spcPct val="0"/>
                </a:spcBef>
                <a:spcAft>
                  <a:spcPct val="0"/>
                </a:spcAft>
              </a:pPr>
              <a:t>3</a:t>
            </a:fld>
            <a:endParaRPr lang="en-US" altLang="en-US">
              <a:solidFill>
                <a:prstClr val="black"/>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B621B0A-B714-4CE7-98BF-8B8FF3BAA2A5}" type="slidenum">
              <a:rPr lang="en-US" altLang="en-US">
                <a:solidFill>
                  <a:prstClr val="black"/>
                </a:solidFill>
              </a:rPr>
              <a:pPr algn="r" eaLnBrk="1" fontAlgn="base" hangingPunct="1">
                <a:spcBef>
                  <a:spcPct val="0"/>
                </a:spcBef>
                <a:spcAft>
                  <a:spcPct val="0"/>
                </a:spcAft>
              </a:pPr>
              <a:t>37</a:t>
            </a:fld>
            <a:endParaRPr lang="en-US" altLang="en-US">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0A772E2-FD03-4FA1-862C-A5D12F163CB6}" type="slidenum">
              <a:rPr lang="en-US" altLang="en-US">
                <a:solidFill>
                  <a:prstClr val="black"/>
                </a:solidFill>
              </a:rPr>
              <a:pPr algn="r" eaLnBrk="1" fontAlgn="base" hangingPunct="1">
                <a:spcBef>
                  <a:spcPct val="0"/>
                </a:spcBef>
                <a:spcAft>
                  <a:spcPct val="0"/>
                </a:spcAft>
              </a:pPr>
              <a:t>40</a:t>
            </a:fld>
            <a:endParaRPr lang="en-US" altLang="en-US">
              <a:solidFill>
                <a:prstClr val="black"/>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BAE5F1-F54C-4B9B-A293-8E6C82D92282}" type="slidenum">
              <a:rPr lang="en-US" altLang="en-US">
                <a:solidFill>
                  <a:prstClr val="black"/>
                </a:solidFill>
              </a:rPr>
              <a:pPr algn="r" eaLnBrk="1" fontAlgn="base" hangingPunct="1">
                <a:spcBef>
                  <a:spcPct val="0"/>
                </a:spcBef>
                <a:spcAft>
                  <a:spcPct val="0"/>
                </a:spcAft>
              </a:pPr>
              <a:t>41</a:t>
            </a:fld>
            <a:endParaRPr lang="en-US" altLang="en-US">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062A2EF-CF35-4B26-B399-85B0F18A8B25}" type="slidenum">
              <a:rPr lang="en-US" altLang="en-US">
                <a:solidFill>
                  <a:prstClr val="black"/>
                </a:solidFill>
              </a:rPr>
              <a:pPr algn="r" eaLnBrk="1" fontAlgn="base" hangingPunct="1">
                <a:spcBef>
                  <a:spcPct val="0"/>
                </a:spcBef>
                <a:spcAft>
                  <a:spcPct val="0"/>
                </a:spcAft>
              </a:pPr>
              <a:t>42</a:t>
            </a:fld>
            <a:endParaRPr lang="en-US" altLang="en-US">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1504B66-15EF-46EB-8ACB-EBEF0D6E5CE9}" type="slidenum">
              <a:rPr lang="en-US" altLang="en-US">
                <a:solidFill>
                  <a:prstClr val="black"/>
                </a:solidFill>
              </a:rPr>
              <a:pPr algn="r" eaLnBrk="1" fontAlgn="base" hangingPunct="1">
                <a:spcBef>
                  <a:spcPct val="0"/>
                </a:spcBef>
                <a:spcAft>
                  <a:spcPct val="0"/>
                </a:spcAft>
              </a:pPr>
              <a:t>44</a:t>
            </a:fld>
            <a:endParaRPr lang="en-US" altLang="en-US">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99DC56C7-9AF3-40BE-BDB6-FC9321AB0620}" type="slidenum">
              <a:rPr lang="en-US" altLang="en-US">
                <a:solidFill>
                  <a:prstClr val="black"/>
                </a:solidFill>
              </a:rPr>
              <a:pPr algn="r" eaLnBrk="1" fontAlgn="base" hangingPunct="1">
                <a:spcBef>
                  <a:spcPct val="0"/>
                </a:spcBef>
                <a:spcAft>
                  <a:spcPct val="0"/>
                </a:spcAft>
              </a:pPr>
              <a:t>47</a:t>
            </a:fld>
            <a:endParaRPr lang="en-US" altLang="en-US">
              <a:solidFill>
                <a:prstClr val="black"/>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45397B9-D2E7-4CB4-A326-B97C9A7A115E}" type="slidenum">
              <a:rPr lang="en-US" altLang="en-US">
                <a:solidFill>
                  <a:prstClr val="black"/>
                </a:solidFill>
              </a:rPr>
              <a:pPr algn="r" eaLnBrk="1" fontAlgn="base" hangingPunct="1">
                <a:spcBef>
                  <a:spcPct val="0"/>
                </a:spcBef>
                <a:spcAft>
                  <a:spcPct val="0"/>
                </a:spcAft>
              </a:pPr>
              <a:t>48</a:t>
            </a:fld>
            <a:endParaRPr lang="en-US" alt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205C615-F0E0-45F5-84DE-1EE283F366A9}" type="slidenum">
              <a:rPr lang="en-US" altLang="en-US">
                <a:solidFill>
                  <a:prstClr val="black"/>
                </a:solidFill>
              </a:rPr>
              <a:pPr algn="r" eaLnBrk="1" fontAlgn="base" hangingPunct="1">
                <a:spcBef>
                  <a:spcPct val="0"/>
                </a:spcBef>
                <a:spcAft>
                  <a:spcPct val="0"/>
                </a:spcAft>
              </a:pPr>
              <a:t>50</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2A852E1-3A29-45E3-8D38-5095931B115A}" type="slidenum">
              <a:rPr lang="en-US" altLang="en-US">
                <a:solidFill>
                  <a:prstClr val="black"/>
                </a:solidFill>
              </a:rPr>
              <a:pPr algn="r" eaLnBrk="1" fontAlgn="base" hangingPunct="1">
                <a:spcBef>
                  <a:spcPct val="0"/>
                </a:spcBef>
                <a:spcAft>
                  <a:spcPct val="0"/>
                </a:spcAft>
              </a:pPr>
              <a:t>51</a:t>
            </a:fld>
            <a:endParaRPr lang="en-US" altLang="en-US">
              <a:solidFill>
                <a:prstClr val="black"/>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B39A4D2-42E5-46E7-AA15-66F6A189D6B2}" type="slidenum">
              <a:rPr lang="en-US" altLang="en-US">
                <a:solidFill>
                  <a:prstClr val="black"/>
                </a:solidFill>
              </a:rPr>
              <a:pPr algn="r" eaLnBrk="1" fontAlgn="base" hangingPunct="1">
                <a:spcBef>
                  <a:spcPct val="0"/>
                </a:spcBef>
                <a:spcAft>
                  <a:spcPct val="0"/>
                </a:spcAft>
              </a:pPr>
              <a:t>52</a:t>
            </a:fld>
            <a:endParaRPr lang="en-US" altLang="en-US">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199B9D-A96C-4143-AF27-21DCBF18ECDA}" type="slidenum">
              <a:rPr lang="en-US" altLang="en-US">
                <a:solidFill>
                  <a:prstClr val="black"/>
                </a:solidFill>
              </a:rPr>
              <a:pPr algn="r" eaLnBrk="1" fontAlgn="base" hangingPunct="1">
                <a:spcBef>
                  <a:spcPct val="0"/>
                </a:spcBef>
                <a:spcAft>
                  <a:spcPct val="0"/>
                </a:spcAft>
              </a:pPr>
              <a:t>4</a:t>
            </a:fld>
            <a:endParaRPr lang="en-US" altLang="en-US">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C0DB43D-F2E5-4727-8FB7-C4146DD78E85}" type="slidenum">
              <a:rPr lang="en-US" altLang="en-US">
                <a:solidFill>
                  <a:prstClr val="black"/>
                </a:solidFill>
              </a:rPr>
              <a:pPr eaLnBrk="1" hangingPunct="1">
                <a:spcBef>
                  <a:spcPct val="0"/>
                </a:spcBef>
              </a:pPr>
              <a:t>53</a:t>
            </a:fld>
            <a:endParaRPr lang="en-US" altLang="en-US">
              <a:solidFill>
                <a:prstClr val="black"/>
              </a:solidFill>
            </a:endParaRPr>
          </a:p>
        </p:txBody>
      </p:sp>
      <p:sp>
        <p:nvSpPr>
          <p:cNvPr id="165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81DC6C17-9277-44BC-B5CA-531832404FFE}" type="slidenum">
              <a:rPr lang="en-US" altLang="en-US" b="1">
                <a:solidFill>
                  <a:prstClr val="black"/>
                </a:solidFill>
              </a:rPr>
              <a:pPr algn="r" eaLnBrk="1" fontAlgn="base" hangingPunct="1">
                <a:spcBef>
                  <a:spcPct val="0"/>
                </a:spcBef>
                <a:spcAft>
                  <a:spcPct val="0"/>
                </a:spcAft>
              </a:pPr>
              <a:t>53</a:t>
            </a:fld>
            <a:endParaRPr lang="en-US" altLang="en-US" b="1">
              <a:solidFill>
                <a:prstClr val="black"/>
              </a:solidFill>
            </a:endParaRPr>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3C18F3-4B6B-49FE-8F46-7BFDD5FAD8AF}" type="slidenum">
              <a:rPr lang="en-US" altLang="en-US">
                <a:solidFill>
                  <a:prstClr val="black"/>
                </a:solidFill>
              </a:rPr>
              <a:pPr eaLnBrk="1" hangingPunct="1">
                <a:spcBef>
                  <a:spcPct val="0"/>
                </a:spcBef>
              </a:pPr>
              <a:t>54</a:t>
            </a:fld>
            <a:endParaRPr lang="en-US" altLang="en-US">
              <a:solidFill>
                <a:prstClr val="black"/>
              </a:solidFill>
            </a:endParaRPr>
          </a:p>
        </p:txBody>
      </p:sp>
      <p:sp>
        <p:nvSpPr>
          <p:cNvPr id="166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BCB0A01-7770-4A7F-AF6A-7ED2826CF90F}" type="slidenum">
              <a:rPr lang="en-US" altLang="en-US" b="1">
                <a:solidFill>
                  <a:prstClr val="black"/>
                </a:solidFill>
              </a:rPr>
              <a:pPr algn="r" eaLnBrk="1" fontAlgn="base" hangingPunct="1">
                <a:spcBef>
                  <a:spcPct val="0"/>
                </a:spcBef>
                <a:spcAft>
                  <a:spcPct val="0"/>
                </a:spcAft>
              </a:pPr>
              <a:t>54</a:t>
            </a:fld>
            <a:endParaRPr lang="en-US" altLang="en-US" b="1">
              <a:solidFill>
                <a:prstClr val="black"/>
              </a:solidFill>
            </a:endParaRPr>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7147C44-2A1F-457D-8FB6-137032F39AD8}" type="slidenum">
              <a:rPr lang="en-US" altLang="en-US">
                <a:solidFill>
                  <a:prstClr val="black"/>
                </a:solidFill>
              </a:rPr>
              <a:pPr eaLnBrk="1" hangingPunct="1">
                <a:spcBef>
                  <a:spcPct val="0"/>
                </a:spcBef>
              </a:pPr>
              <a:t>55</a:t>
            </a:fld>
            <a:endParaRPr lang="en-US" altLang="en-US">
              <a:solidFill>
                <a:prstClr val="black"/>
              </a:solidFill>
            </a:endParaRPr>
          </a:p>
        </p:txBody>
      </p:sp>
      <p:sp>
        <p:nvSpPr>
          <p:cNvPr id="169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B917420-B5C5-4D90-AFCC-01F179BF07F8}" type="slidenum">
              <a:rPr lang="en-US" altLang="en-US" b="1">
                <a:solidFill>
                  <a:prstClr val="black"/>
                </a:solidFill>
              </a:rPr>
              <a:pPr algn="r" eaLnBrk="1" fontAlgn="base" hangingPunct="1">
                <a:spcBef>
                  <a:spcPct val="0"/>
                </a:spcBef>
                <a:spcAft>
                  <a:spcPct val="0"/>
                </a:spcAft>
              </a:pPr>
              <a:t>55</a:t>
            </a:fld>
            <a:endParaRPr lang="en-US" altLang="en-US" b="1">
              <a:solidFill>
                <a:prstClr val="black"/>
              </a:solidFill>
            </a:endParaRPr>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783CA82-9560-44A6-AC73-E405CA68D217}" type="slidenum">
              <a:rPr lang="en-US" altLang="en-US">
                <a:solidFill>
                  <a:prstClr val="black"/>
                </a:solidFill>
              </a:rPr>
              <a:pPr eaLnBrk="1" hangingPunct="1">
                <a:spcBef>
                  <a:spcPct val="0"/>
                </a:spcBef>
              </a:pPr>
              <a:t>56</a:t>
            </a:fld>
            <a:endParaRPr lang="en-US" altLang="en-US">
              <a:solidFill>
                <a:prstClr val="black"/>
              </a:solidFill>
            </a:endParaRPr>
          </a:p>
        </p:txBody>
      </p:sp>
      <p:sp>
        <p:nvSpPr>
          <p:cNvPr id="171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E9D271F-42A3-4948-96C1-18E7E09F6A59}" type="slidenum">
              <a:rPr lang="en-US" altLang="en-US" b="1">
                <a:solidFill>
                  <a:prstClr val="black"/>
                </a:solidFill>
              </a:rPr>
              <a:pPr algn="r" eaLnBrk="1" fontAlgn="base" hangingPunct="1">
                <a:spcBef>
                  <a:spcPct val="0"/>
                </a:spcBef>
                <a:spcAft>
                  <a:spcPct val="0"/>
                </a:spcAft>
              </a:pPr>
              <a:t>56</a:t>
            </a:fld>
            <a:endParaRPr lang="en-US" altLang="en-US" b="1">
              <a:solidFill>
                <a:prstClr val="black"/>
              </a:solidFill>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DFA54FE-1B38-4DE0-9ED0-22330ADF8518}" type="slidenum">
              <a:rPr lang="en-US" altLang="en-US">
                <a:solidFill>
                  <a:prstClr val="black"/>
                </a:solidFill>
              </a:rPr>
              <a:pPr algn="r" eaLnBrk="1" fontAlgn="base" hangingPunct="1">
                <a:spcBef>
                  <a:spcPct val="0"/>
                </a:spcBef>
                <a:spcAft>
                  <a:spcPct val="0"/>
                </a:spcAft>
              </a:pPr>
              <a:t>58</a:t>
            </a:fld>
            <a:endParaRPr lang="en-US" altLang="en-US">
              <a:solidFill>
                <a:prstClr val="black"/>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6F5883B-0DA0-4624-9CE0-C9B1C0BB7319}" type="slidenum">
              <a:rPr lang="en-US" altLang="en-US">
                <a:solidFill>
                  <a:prstClr val="black"/>
                </a:solidFill>
              </a:rPr>
              <a:pPr eaLnBrk="1" hangingPunct="1">
                <a:spcBef>
                  <a:spcPct val="0"/>
                </a:spcBef>
              </a:pPr>
              <a:t>59</a:t>
            </a:fld>
            <a:endParaRPr lang="en-US" altLang="en-US">
              <a:solidFill>
                <a:prstClr val="black"/>
              </a:solidFill>
            </a:endParaRPr>
          </a:p>
        </p:txBody>
      </p:sp>
      <p:sp>
        <p:nvSpPr>
          <p:cNvPr id="178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18CF7A2-5909-4832-955E-D3E874567DA3}" type="slidenum">
              <a:rPr lang="en-US" altLang="en-US" b="1">
                <a:solidFill>
                  <a:prstClr val="black"/>
                </a:solidFill>
              </a:rPr>
              <a:pPr algn="r" eaLnBrk="1" fontAlgn="base" hangingPunct="1">
                <a:spcBef>
                  <a:spcPct val="0"/>
                </a:spcBef>
                <a:spcAft>
                  <a:spcPct val="0"/>
                </a:spcAft>
              </a:pPr>
              <a:t>59</a:t>
            </a:fld>
            <a:endParaRPr lang="en-US" altLang="en-US" b="1">
              <a:solidFill>
                <a:prstClr val="black"/>
              </a:solidFill>
            </a:endParaRPr>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342A97F-657E-4E31-9DFE-E54E656A93BB}" type="slidenum">
              <a:rPr lang="en-US" altLang="en-US">
                <a:solidFill>
                  <a:prstClr val="black"/>
                </a:solidFill>
              </a:rPr>
              <a:pPr eaLnBrk="1" hangingPunct="1">
                <a:spcBef>
                  <a:spcPct val="0"/>
                </a:spcBef>
              </a:pPr>
              <a:t>60</a:t>
            </a:fld>
            <a:endParaRPr lang="en-US" altLang="en-US">
              <a:solidFill>
                <a:prstClr val="black"/>
              </a:solidFill>
            </a:endParaRPr>
          </a:p>
        </p:txBody>
      </p:sp>
      <p:sp>
        <p:nvSpPr>
          <p:cNvPr id="179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C5C47B9D-EABA-4F05-BB43-5512C56D8B74}" type="slidenum">
              <a:rPr lang="en-US" altLang="en-US" b="1">
                <a:solidFill>
                  <a:prstClr val="black"/>
                </a:solidFill>
              </a:rPr>
              <a:pPr algn="r" eaLnBrk="1" fontAlgn="base" hangingPunct="1">
                <a:spcBef>
                  <a:spcPct val="0"/>
                </a:spcBef>
                <a:spcAft>
                  <a:spcPct val="0"/>
                </a:spcAft>
              </a:pPr>
              <a:t>60</a:t>
            </a:fld>
            <a:endParaRPr lang="en-US" altLang="en-US" b="1">
              <a:solidFill>
                <a:prstClr val="black"/>
              </a:solidFill>
            </a:endParaRPr>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B29C28A-A0A5-4130-B0FC-B1FF72AAF3FF}" type="slidenum">
              <a:rPr lang="en-US" altLang="en-US">
                <a:solidFill>
                  <a:prstClr val="black"/>
                </a:solidFill>
              </a:rPr>
              <a:pPr algn="r" eaLnBrk="1" fontAlgn="base" hangingPunct="1">
                <a:spcBef>
                  <a:spcPct val="0"/>
                </a:spcBef>
                <a:spcAft>
                  <a:spcPct val="0"/>
                </a:spcAft>
              </a:pPr>
              <a:t>61</a:t>
            </a:fld>
            <a:endParaRPr lang="en-US" altLang="en-US">
              <a:solidFill>
                <a:prstClr val="black"/>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F3AF758-D21B-4270-AF63-8C5BB8881457}" type="slidenum">
              <a:rPr lang="en-US" altLang="en-US">
                <a:solidFill>
                  <a:prstClr val="black"/>
                </a:solidFill>
              </a:rPr>
              <a:pPr algn="r" eaLnBrk="1" fontAlgn="base" hangingPunct="1">
                <a:spcBef>
                  <a:spcPct val="0"/>
                </a:spcBef>
                <a:spcAft>
                  <a:spcPct val="0"/>
                </a:spcAft>
              </a:pPr>
              <a:t>62</a:t>
            </a:fld>
            <a:endParaRPr lang="en-US" altLang="en-US">
              <a:solidFill>
                <a:prstClr val="black"/>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6A23C47-A3B5-413E-A875-EC8FC31EB235}" type="slidenum">
              <a:rPr lang="en-US" altLang="en-US">
                <a:solidFill>
                  <a:prstClr val="black"/>
                </a:solidFill>
              </a:rPr>
              <a:pPr algn="r" eaLnBrk="1" fontAlgn="base" hangingPunct="1">
                <a:spcBef>
                  <a:spcPct val="0"/>
                </a:spcBef>
                <a:spcAft>
                  <a:spcPct val="0"/>
                </a:spcAft>
              </a:pPr>
              <a:t>63</a:t>
            </a:fld>
            <a:endParaRPr lang="en-US" altLang="en-US">
              <a:solidFill>
                <a:prstClr val="black"/>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B393225F-FDBD-4C71-B88B-09C60BA0456B}" type="slidenum">
              <a:rPr lang="en-US" altLang="en-US">
                <a:solidFill>
                  <a:prstClr val="black"/>
                </a:solidFill>
              </a:rPr>
              <a:pPr algn="r" eaLnBrk="1" fontAlgn="base" hangingPunct="1">
                <a:spcBef>
                  <a:spcPct val="0"/>
                </a:spcBef>
                <a:spcAft>
                  <a:spcPct val="0"/>
                </a:spcAft>
              </a:pPr>
              <a:t>5</a:t>
            </a:fld>
            <a:endParaRPr lang="en-US" alt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E889AC7-DD72-437A-8351-82D2BF92B8A2}" type="slidenum">
              <a:rPr lang="en-US" altLang="en-US">
                <a:solidFill>
                  <a:prstClr val="black"/>
                </a:solidFill>
              </a:rPr>
              <a:pPr algn="r" eaLnBrk="1" fontAlgn="base" hangingPunct="1">
                <a:spcBef>
                  <a:spcPct val="0"/>
                </a:spcBef>
                <a:spcAft>
                  <a:spcPct val="0"/>
                </a:spcAft>
              </a:pPr>
              <a:t>64</a:t>
            </a:fld>
            <a:endParaRPr lang="en-US" altLang="en-US">
              <a:solidFill>
                <a:prstClr val="black"/>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BC06EA9-7CBB-4FA2-B45F-944375CE2D83}" type="slidenum">
              <a:rPr lang="en-US" altLang="en-US">
                <a:solidFill>
                  <a:prstClr val="black"/>
                </a:solidFill>
              </a:rPr>
              <a:pPr algn="r" eaLnBrk="1" fontAlgn="base" hangingPunct="1">
                <a:spcBef>
                  <a:spcPct val="0"/>
                </a:spcBef>
                <a:spcAft>
                  <a:spcPct val="0"/>
                </a:spcAft>
              </a:pPr>
              <a:t>65</a:t>
            </a:fld>
            <a:endParaRPr lang="en-US" altLang="en-US">
              <a:solidFill>
                <a:prstClr val="black"/>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72DAAB5-8A3E-40DA-B22D-40CDE39953F8}" type="slidenum">
              <a:rPr lang="en-US" altLang="en-US">
                <a:solidFill>
                  <a:prstClr val="black"/>
                </a:solidFill>
              </a:rPr>
              <a:pPr algn="r" eaLnBrk="1" fontAlgn="base" hangingPunct="1">
                <a:spcBef>
                  <a:spcPct val="0"/>
                </a:spcBef>
                <a:spcAft>
                  <a:spcPct val="0"/>
                </a:spcAft>
              </a:pPr>
              <a:t>66</a:t>
            </a:fld>
            <a:endParaRPr lang="en-US" altLang="en-US">
              <a:solidFill>
                <a:prstClr val="black"/>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0EB5377-74E7-4244-A156-819C2030B9D7}" type="slidenum">
              <a:rPr lang="en-US" altLang="en-US">
                <a:solidFill>
                  <a:prstClr val="black"/>
                </a:solidFill>
              </a:rPr>
              <a:pPr algn="r" eaLnBrk="1" fontAlgn="base" hangingPunct="1">
                <a:spcBef>
                  <a:spcPct val="0"/>
                </a:spcBef>
                <a:spcAft>
                  <a:spcPct val="0"/>
                </a:spcAft>
              </a:pPr>
              <a:t>67</a:t>
            </a:fld>
            <a:endParaRPr lang="en-US" altLang="en-US">
              <a:solidFill>
                <a:prstClr val="black"/>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6C44F9C9-12A0-47B5-A8EE-8B439C841E1D}" type="slidenum">
              <a:rPr lang="en-US" altLang="en-US">
                <a:solidFill>
                  <a:prstClr val="black"/>
                </a:solidFill>
              </a:rPr>
              <a:pPr algn="r" eaLnBrk="1" fontAlgn="base" hangingPunct="1">
                <a:spcBef>
                  <a:spcPct val="0"/>
                </a:spcBef>
                <a:spcAft>
                  <a:spcPct val="0"/>
                </a:spcAft>
              </a:pPr>
              <a:t>68</a:t>
            </a:fld>
            <a:endParaRPr lang="en-US" altLang="en-US">
              <a:solidFill>
                <a:prstClr val="black"/>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65527BC-A12B-4AE2-BBCB-C8999DAEE412}" type="slidenum">
              <a:rPr lang="en-US" altLang="en-US">
                <a:solidFill>
                  <a:prstClr val="black"/>
                </a:solidFill>
              </a:rPr>
              <a:pPr algn="r" eaLnBrk="1" fontAlgn="base" hangingPunct="1">
                <a:spcBef>
                  <a:spcPct val="0"/>
                </a:spcBef>
                <a:spcAft>
                  <a:spcPct val="0"/>
                </a:spcAft>
              </a:pPr>
              <a:t>69</a:t>
            </a:fld>
            <a:endParaRPr lang="en-US" altLang="en-US">
              <a:solidFill>
                <a:prstClr val="black"/>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7F49223-6EEC-4600-9764-4BF811F9BCFB}" type="slidenum">
              <a:rPr lang="en-US" altLang="en-US">
                <a:solidFill>
                  <a:prstClr val="black"/>
                </a:solidFill>
              </a:rPr>
              <a:pPr algn="r" eaLnBrk="1" fontAlgn="base" hangingPunct="1">
                <a:spcBef>
                  <a:spcPct val="0"/>
                </a:spcBef>
                <a:spcAft>
                  <a:spcPct val="0"/>
                </a:spcAft>
              </a:pPr>
              <a:t>70</a:t>
            </a:fld>
            <a:endParaRPr lang="en-US" altLang="en-US">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0822A78-A960-4A6E-B5C8-F72E97C5246B}" type="slidenum">
              <a:rPr lang="en-US" altLang="en-US">
                <a:solidFill>
                  <a:prstClr val="black"/>
                </a:solidFill>
              </a:rPr>
              <a:pPr algn="r" eaLnBrk="1" fontAlgn="base" hangingPunct="1">
                <a:spcBef>
                  <a:spcPct val="0"/>
                </a:spcBef>
                <a:spcAft>
                  <a:spcPct val="0"/>
                </a:spcAft>
              </a:pPr>
              <a:t>71</a:t>
            </a:fld>
            <a:endParaRPr lang="en-US" altLang="en-US">
              <a:solidFill>
                <a:prstClr val="black"/>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DD4D409-AC66-412E-84A2-549EF1FC9FA1}" type="slidenum">
              <a:rPr lang="en-US" altLang="en-US">
                <a:solidFill>
                  <a:prstClr val="black"/>
                </a:solidFill>
              </a:rPr>
              <a:pPr algn="r" eaLnBrk="1" fontAlgn="base" hangingPunct="1">
                <a:spcBef>
                  <a:spcPct val="0"/>
                </a:spcBef>
                <a:spcAft>
                  <a:spcPct val="0"/>
                </a:spcAft>
              </a:pPr>
              <a:t>72</a:t>
            </a:fld>
            <a:endParaRPr lang="en-US" altLang="en-US">
              <a:solidFill>
                <a:prstClr val="black"/>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F899056-AEC9-4A48-9A4A-30542C0F8F19}" type="slidenum">
              <a:rPr lang="en-US" altLang="en-US">
                <a:solidFill>
                  <a:prstClr val="black"/>
                </a:solidFill>
              </a:rPr>
              <a:pPr algn="r" eaLnBrk="1" fontAlgn="base" hangingPunct="1">
                <a:spcBef>
                  <a:spcPct val="0"/>
                </a:spcBef>
                <a:spcAft>
                  <a:spcPct val="0"/>
                </a:spcAft>
              </a:pPr>
              <a:t>73</a:t>
            </a:fld>
            <a:endParaRPr lang="en-US" altLang="en-US">
              <a:solidFill>
                <a:prstClr val="black"/>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81B4E1A-E3C3-4833-9C7D-6309C20927C6}" type="slidenum">
              <a:rPr lang="en-US" altLang="en-US">
                <a:solidFill>
                  <a:prstClr val="black"/>
                </a:solidFill>
              </a:rPr>
              <a:pPr algn="r" eaLnBrk="1" fontAlgn="base" hangingPunct="1">
                <a:spcBef>
                  <a:spcPct val="0"/>
                </a:spcBef>
                <a:spcAft>
                  <a:spcPct val="0"/>
                </a:spcAft>
              </a:pPr>
              <a:t>12</a:t>
            </a:fld>
            <a:endParaRPr lang="en-US" altLang="en-US">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981038-582D-4113-B78F-B0206193B3B2}" type="slidenum">
              <a:rPr lang="en-US" altLang="en-US">
                <a:solidFill>
                  <a:prstClr val="black"/>
                </a:solidFill>
              </a:rPr>
              <a:pPr algn="r" eaLnBrk="1" fontAlgn="base" hangingPunct="1">
                <a:spcBef>
                  <a:spcPct val="0"/>
                </a:spcBef>
                <a:spcAft>
                  <a:spcPct val="0"/>
                </a:spcAft>
              </a:pPr>
              <a:t>74</a:t>
            </a:fld>
            <a:endParaRPr lang="en-US" altLang="en-US">
              <a:solidFill>
                <a:prstClr val="black"/>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BAACE7D3-7494-4973-8CDC-74EA7066CCAD}" type="slidenum">
              <a:rPr lang="en-US" altLang="en-US">
                <a:solidFill>
                  <a:prstClr val="black"/>
                </a:solidFill>
              </a:rPr>
              <a:pPr algn="r" eaLnBrk="1" fontAlgn="base" hangingPunct="1">
                <a:spcBef>
                  <a:spcPct val="0"/>
                </a:spcBef>
                <a:spcAft>
                  <a:spcPct val="0"/>
                </a:spcAft>
              </a:pPr>
              <a:t>75</a:t>
            </a:fld>
            <a:endParaRPr lang="en-US" altLang="en-US">
              <a:solidFill>
                <a:prstClr val="black"/>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3D4206A9-6964-4B5D-8DE4-5D94D3DD76A0}" type="slidenum">
              <a:rPr lang="en-US" altLang="en-US">
                <a:solidFill>
                  <a:prstClr val="black"/>
                </a:solidFill>
              </a:rPr>
              <a:pPr algn="r" eaLnBrk="1" fontAlgn="base" hangingPunct="1">
                <a:spcBef>
                  <a:spcPct val="0"/>
                </a:spcBef>
                <a:spcAft>
                  <a:spcPct val="0"/>
                </a:spcAft>
              </a:pPr>
              <a:t>76</a:t>
            </a:fld>
            <a:endParaRPr lang="en-US" altLang="en-US">
              <a:solidFill>
                <a:prstClr val="black"/>
              </a:solidFill>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D2EE752-1364-4E6B-8B35-4638CAC21EE6}" type="slidenum">
              <a:rPr lang="en-US" altLang="en-US">
                <a:solidFill>
                  <a:prstClr val="black"/>
                </a:solidFill>
              </a:rPr>
              <a:pPr algn="r" eaLnBrk="1" fontAlgn="base" hangingPunct="1">
                <a:spcBef>
                  <a:spcPct val="0"/>
                </a:spcBef>
                <a:spcAft>
                  <a:spcPct val="0"/>
                </a:spcAft>
              </a:pPr>
              <a:t>13</a:t>
            </a:fld>
            <a:endParaRPr lang="en-US" alt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29082E-5C31-4942-B06B-0738E79738B5}" type="slidenum">
              <a:rPr lang="en-US">
                <a:solidFill>
                  <a:prstClr val="black"/>
                </a:solidFill>
              </a:rPr>
              <a:pPr>
                <a:defRPr/>
              </a:pPr>
              <a:t>16</a:t>
            </a:fld>
            <a:endParaRPr lang="en-US">
              <a:solidFill>
                <a:prstClr val="black"/>
              </a:solidFill>
            </a:endParaRPr>
          </a:p>
        </p:txBody>
      </p:sp>
      <p:sp>
        <p:nvSpPr>
          <p:cNvPr id="235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Casein: Ca phosphate, mag &amp; citrate aggregate and give milk its white appearance.  Casein’s phosphopeptides keep Ca soluble to facilitate absorption.</a:t>
            </a:r>
          </a:p>
          <a:p>
            <a:pPr eaLnBrk="1" hangingPunct="1">
              <a:spcBef>
                <a:spcPct val="0"/>
              </a:spcBef>
            </a:pPr>
            <a:r>
              <a:rPr lang="en-US" altLang="en-US" smtClean="0"/>
              <a:t>Whey:  include serum proteins, enzymes, immunoglobulins, vitamins-, mineral- and hormone-binding proteins are components of whey.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54E881-F436-4C70-87AA-6890F8D7EC6B}" type="slidenum">
              <a:rPr lang="en-US">
                <a:solidFill>
                  <a:prstClr val="black"/>
                </a:solidFill>
              </a:rPr>
              <a:pPr>
                <a:defRPr/>
              </a:pPr>
              <a:t>20</a:t>
            </a:fld>
            <a:endParaRPr lang="en-US">
              <a:solidFill>
                <a:prstClr val="black"/>
              </a:solidFill>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ln/>
        </p:spPr>
        <p:txBody>
          <a:bodyPr/>
          <a:lstStyle/>
          <a:p>
            <a:pPr eaLnBrk="1" fontAlgn="auto" hangingPunct="1">
              <a:spcBef>
                <a:spcPts val="0"/>
              </a:spcBef>
              <a:spcAft>
                <a:spcPts val="0"/>
              </a:spcAft>
              <a:defRPr/>
            </a:pPr>
            <a:r>
              <a:rPr lang="en-US" smtClean="0">
                <a:solidFill>
                  <a:schemeClr val="tx2"/>
                </a:solidFill>
                <a:effectLst>
                  <a:outerShdw blurRad="38100" dist="38100" dir="2700000" algn="tl">
                    <a:srgbClr val="C0C0C0"/>
                  </a:outerShdw>
                </a:effectLst>
                <a:latin typeface="Verdana" pitchFamily="-106" charset="0"/>
              </a:rPr>
              <a:t>Vitamin A:  </a:t>
            </a:r>
            <a:r>
              <a:rPr lang="en-US" sz="3200" smtClean="0">
                <a:effectLst>
                  <a:outerShdw blurRad="38100" dist="38100" dir="2700000" algn="tl">
                    <a:srgbClr val="C0C0C0"/>
                  </a:outerShdw>
                </a:effectLst>
                <a:latin typeface="Verdana" pitchFamily="-106" charset="0"/>
              </a:rPr>
              <a:t>Content in colostrum is ~double that of mature milk</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Yellow color from beta-carotene</a:t>
            </a:r>
          </a:p>
          <a:p>
            <a:pPr eaLnBrk="1" fontAlgn="auto" hangingPunct="1">
              <a:spcBef>
                <a:spcPts val="0"/>
              </a:spcBef>
              <a:spcAft>
                <a:spcPts val="0"/>
              </a:spcAft>
              <a:defRPr/>
            </a:pPr>
            <a:r>
              <a:rPr lang="en-US" smtClean="0">
                <a:solidFill>
                  <a:schemeClr val="tx2"/>
                </a:solidFill>
                <a:effectLst>
                  <a:outerShdw blurRad="38100" dist="38100" dir="2700000" algn="tl">
                    <a:srgbClr val="C0C0C0"/>
                  </a:outerShdw>
                </a:effectLst>
                <a:latin typeface="Verdana" pitchFamily="-106" charset="0"/>
              </a:rPr>
              <a:t>Vitamin D:  </a:t>
            </a:r>
            <a:r>
              <a:rPr lang="en-US" sz="3200" smtClean="0">
                <a:effectLst>
                  <a:outerShdw blurRad="38100" dist="38100" dir="2700000" algn="tl">
                    <a:srgbClr val="C0C0C0"/>
                  </a:outerShdw>
                </a:effectLst>
                <a:latin typeface="Verdana" pitchFamily="-106" charset="0"/>
              </a:rPr>
              <a:t>Most as 25-OH</a:t>
            </a:r>
            <a:r>
              <a:rPr lang="en-US" sz="3200" baseline="-25000" smtClean="0">
                <a:effectLst>
                  <a:outerShdw blurRad="38100" dist="38100" dir="2700000" algn="tl">
                    <a:srgbClr val="C0C0C0"/>
                  </a:outerShdw>
                </a:effectLst>
                <a:latin typeface="Verdana" pitchFamily="-106" charset="0"/>
              </a:rPr>
              <a:t>2</a:t>
            </a:r>
            <a:r>
              <a:rPr lang="en-US" sz="3200" smtClean="0">
                <a:effectLst>
                  <a:outerShdw blurRad="38100" dist="38100" dir="2700000" algn="tl">
                    <a:srgbClr val="C0C0C0"/>
                  </a:outerShdw>
                </a:effectLst>
                <a:latin typeface="Verdana" pitchFamily="-106" charset="0"/>
              </a:rPr>
              <a:t> vitamin D</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Content reflective of mother’s exposure to sun</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Needs to be supplemented to 400 IU beginning at 2 mos as per AAP.</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E:  Level linked to milk’s fat content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Level not adequate to meet needs of  preterm infants </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K:  ~5% of breastfed infants at risk for K deficiency based on clotting factors</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Infants who did not receive K injection at birth may be deficient</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Water soluble in general:  Content reflective of mother’s diet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Vitamin most likely to be deficient is B</a:t>
            </a:r>
            <a:r>
              <a:rPr lang="en-US" baseline="-25000" smtClean="0">
                <a:solidFill>
                  <a:srgbClr val="000000"/>
                </a:solidFill>
                <a:effectLst>
                  <a:outerShdw blurRad="38100" dist="38100" dir="2700000" algn="tl">
                    <a:srgbClr val="C0C0C0"/>
                  </a:outerShdw>
                </a:effectLst>
                <a:latin typeface="Verdana" pitchFamily="-106" charset="0"/>
                <a:ea typeface="ＭＳ Ｐゴシック" pitchFamily="-106" charset="-128"/>
              </a:rPr>
              <a:t>6</a:t>
            </a:r>
            <a:endParaRPr lang="en-US" smtClean="0">
              <a:solidFill>
                <a:srgbClr val="000000"/>
              </a:solidFill>
              <a:effectLst>
                <a:outerShdw blurRad="38100" dist="38100" dir="2700000" algn="tl">
                  <a:srgbClr val="C0C0C0"/>
                </a:outerShdw>
              </a:effectLst>
              <a:latin typeface="Verdana" pitchFamily="-106" charset="0"/>
              <a:ea typeface="ＭＳ Ｐゴシック" pitchFamily="-106" charset="-128"/>
            </a:endParaRP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B</a:t>
            </a:r>
            <a:r>
              <a:rPr lang="en-US" baseline="-25000" smtClean="0">
                <a:solidFill>
                  <a:srgbClr val="000000"/>
                </a:solidFill>
                <a:effectLst>
                  <a:outerShdw blurRad="38100" dist="38100" dir="2700000" algn="tl">
                    <a:srgbClr val="C0C0C0"/>
                  </a:outerShdw>
                </a:effectLst>
                <a:latin typeface="Verdana" pitchFamily="-106" charset="0"/>
              </a:rPr>
              <a:t>12</a:t>
            </a:r>
            <a:r>
              <a:rPr lang="en-US" smtClean="0">
                <a:solidFill>
                  <a:srgbClr val="000000"/>
                </a:solidFill>
                <a:effectLst>
                  <a:outerShdw blurRad="38100" dist="38100" dir="2700000" algn="tl">
                    <a:srgbClr val="C0C0C0"/>
                  </a:outerShdw>
                </a:effectLst>
                <a:latin typeface="Verdana" pitchFamily="-106" charset="0"/>
              </a:rPr>
              <a:t> and folate:  Bound to whey proteins</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Low B</a:t>
            </a:r>
            <a:r>
              <a:rPr lang="en-US" baseline="-25000" smtClean="0">
                <a:solidFill>
                  <a:srgbClr val="000000"/>
                </a:solidFill>
                <a:effectLst>
                  <a:outerShdw blurRad="38100" dist="38100" dir="2700000" algn="tl">
                    <a:srgbClr val="C0C0C0"/>
                  </a:outerShdw>
                </a:effectLst>
                <a:latin typeface="Verdana" pitchFamily="-106" charset="0"/>
                <a:ea typeface="ＭＳ Ｐゴシック" pitchFamily="-106" charset="-128"/>
              </a:rPr>
              <a:t>12</a:t>
            </a: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 seen in women who:</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have hypothyroidism or latent pernicious anemia </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are vegans or malnourished</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have had gastric bypass </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Minerals contribute to osmolality (solute concentration per kg or solvent).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Content related to growth of infant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Concentration decreases over 1</a:t>
            </a:r>
            <a:r>
              <a:rPr lang="en-US" baseline="30000" smtClean="0">
                <a:solidFill>
                  <a:srgbClr val="000000"/>
                </a:solidFill>
                <a:effectLst>
                  <a:outerShdw blurRad="38100" dist="38100" dir="2700000" algn="tl">
                    <a:srgbClr val="C0C0C0"/>
                  </a:outerShdw>
                </a:effectLst>
                <a:latin typeface="Verdana" pitchFamily="-106" charset="0"/>
                <a:ea typeface="ＭＳ Ｐゴシック" pitchFamily="-106" charset="-128"/>
              </a:rPr>
              <a:t>st</a:t>
            </a: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 4 months, except for magnesium</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Bioavailability:  Most have high bioavailability.  Good b/c required less from mom.</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Exclusively breastfed infants have very low risk of anemia despite low iron content of human milk</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Zinc:  Bound to protein &amp; highly available</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Rare defect in mammary gland uptake of zinc may cause zinc deficiency that appears as diaper rash</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Other trace minerals:  Fluoride is only mineral not affected by mother’s diet.  As per ADA, baby may need fluoride supp.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75EFE8-8D24-473E-84DA-27A90A703F45}" type="slidenum">
              <a:rPr lang="en-US">
                <a:solidFill>
                  <a:prstClr val="black"/>
                </a:solidFill>
              </a:rPr>
              <a:pPr>
                <a:defRPr/>
              </a:pPr>
              <a:t>21</a:t>
            </a:fld>
            <a:endParaRPr lang="en-US">
              <a:solidFill>
                <a:prstClr val="black"/>
              </a:solidFill>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Other CHO include: glucose, polysaccharides, oligosacchrides, protein-bound CHO.</a:t>
            </a:r>
          </a:p>
          <a:p>
            <a:pPr marL="0" lvl="1" eaLnBrk="1" hangingPunct="1">
              <a:spcBef>
                <a:spcPct val="0"/>
              </a:spcBef>
            </a:pPr>
            <a:r>
              <a:rPr lang="en-US" altLang="en-US" smtClean="0">
                <a:ea typeface="ＭＳ Ｐゴシック" pitchFamily="34" charset="-128"/>
              </a:rPr>
              <a:t>Oligo: </a:t>
            </a:r>
            <a:r>
              <a:rPr lang="en-US" altLang="en-US" sz="3200" smtClean="0">
                <a:solidFill>
                  <a:srgbClr val="000000"/>
                </a:solidFill>
                <a:latin typeface="Verdana" pitchFamily="34" charset="0"/>
                <a:ea typeface="ＭＳ Ｐゴシック" pitchFamily="34" charset="-128"/>
              </a:rPr>
              <a:t>A medium-length CHO containing lactose on one end. low osmolality, stimulates bifidus bacteria, inhibits e. coli.  (FOS).</a:t>
            </a:r>
          </a:p>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8066" name="Rectangle 2"/>
          <p:cNvSpPr>
            <a:spLocks noGrp="1" noRot="1" noChangeArrowheads="1"/>
          </p:cNvSpPr>
          <p:nvPr>
            <p:ph type="ctrTitle"/>
          </p:nvPr>
        </p:nvSpPr>
        <p:spPr>
          <a:xfrm>
            <a:off x="685800" y="1981200"/>
            <a:ext cx="7772400" cy="1600200"/>
          </a:xfrm>
        </p:spPr>
        <p:txBody>
          <a:bodyPr/>
          <a:lstStyle>
            <a:lvl1pPr>
              <a:defRPr/>
            </a:lvl1pPr>
          </a:lstStyle>
          <a:p>
            <a:r>
              <a:rPr lang="en-CA"/>
              <a:t>Click to edit Master title style</a:t>
            </a:r>
          </a:p>
        </p:txBody>
      </p:sp>
      <p:sp>
        <p:nvSpPr>
          <p:cNvPr id="880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CA"/>
              <a:t>Click to edit Master subtitle style</a:t>
            </a:r>
          </a:p>
        </p:txBody>
      </p:sp>
      <p:sp>
        <p:nvSpPr>
          <p:cNvPr id="4"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F2FA9A6-79C5-4896-BB05-5D89B2D22556}"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04227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A8E8A50D-0102-4840-A34C-B33244C76206}"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66436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874C86B-14E1-43EF-8243-16B81E51FB4D}"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01261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755907C-94ED-483F-88C4-BA112EB3803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30373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D818969-65A8-4FAA-92BA-B81CBFAF1EF4}"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415711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F829F417-DAFD-4B0B-A9EE-215001232302}"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59855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E92D65DE-E1E9-4228-8C1D-B0DC13CDE1D1}"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7582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D902F9BA-149B-4787-BBCC-2F398C68E394}"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13465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D455105D-554D-4F08-B3E7-8AFC06A3B3AA}"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61423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30720B2-81A5-4894-98FD-B5D19D56307D}"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9628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CA">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CA">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F0726BC6-73A9-44DC-8D0F-2759AC534403}"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08101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8704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87052" name="Rectangle 12"/>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CA">
              <a:solidFill>
                <a:srgbClr val="FFFFFF"/>
              </a:solidFill>
            </a:endParaRPr>
          </a:p>
        </p:txBody>
      </p:sp>
      <p:sp>
        <p:nvSpPr>
          <p:cNvPr id="87053" name="Rectangle 1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CA">
              <a:solidFill>
                <a:srgbClr val="FFFFFF"/>
              </a:solidFill>
            </a:endParaRPr>
          </a:p>
        </p:txBody>
      </p:sp>
      <p:sp>
        <p:nvSpPr>
          <p:cNvPr id="87054" name="Rectangle 14"/>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fld id="{28AC2B06-7168-401B-83E2-9CC06D4CCCE2}" type="slidenum">
              <a:rPr lang="en-CA">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4151906354"/>
      </p:ext>
    </p:extLst>
  </p:cSld>
  <p:clrMap bg1="dk2" tx1="lt1" bg2="dk1"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www.askdrsears.com/topics/feeding-eating/breastfeeding/why-breast-is-best/comparison-human-milk-and-formula#respond" TargetMode="External"/><Relationship Id="rId4" Type="http://schemas.openxmlformats.org/officeDocument/2006/relationships/hyperlink" Target="http://www.askdrsears.com/topics/feeding-eating/breastfeeding/why-breast-is-bes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ncbi.nlm.nih.gov/pubmed/1744074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8.jpeg"/><Relationship Id="rId4"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cornucopia.org/DHA/DHA_FullReport.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fda.gov/bbs/topics/NEWS/2002/NEW00849.html"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8.jpeg"/></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3.jpeg"/></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1" y="685800"/>
            <a:ext cx="7239000" cy="568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65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639762"/>
          </a:xfrm>
        </p:spPr>
        <p:txBody>
          <a:bodyPr/>
          <a:lstStyle/>
          <a:p>
            <a:pPr eaLnBrk="1" hangingPunct="1"/>
            <a:r>
              <a:rPr lang="en-US" altLang="en-US" sz="3200" b="1" smtClean="0"/>
              <a:t>Types of Breast Milk</a:t>
            </a:r>
            <a:endParaRPr lang="en-US" altLang="en-US" sz="3200" smtClean="0"/>
          </a:p>
        </p:txBody>
      </p:sp>
      <p:sp>
        <p:nvSpPr>
          <p:cNvPr id="3" name="Content Placeholder 2"/>
          <p:cNvSpPr>
            <a:spLocks noGrp="1"/>
          </p:cNvSpPr>
          <p:nvPr>
            <p:ph idx="1"/>
          </p:nvPr>
        </p:nvSpPr>
        <p:spPr>
          <a:xfrm>
            <a:off x="457200" y="914400"/>
            <a:ext cx="8229600" cy="5562600"/>
          </a:xfrm>
        </p:spPr>
        <p:txBody>
          <a:bodyPr rtlCol="0">
            <a:normAutofit fontScale="92500" lnSpcReduction="10000"/>
          </a:bodyPr>
          <a:lstStyle/>
          <a:p>
            <a:pPr eaLnBrk="1" fontAlgn="auto" hangingPunct="1">
              <a:spcAft>
                <a:spcPts val="0"/>
              </a:spcAft>
              <a:buFont typeface="Arial" pitchFamily="34" charset="0"/>
              <a:buNone/>
              <a:defRPr/>
            </a:pPr>
            <a:r>
              <a:rPr lang="en-US" sz="1800" dirty="0" smtClean="0"/>
              <a:t>       There are broadly three types of  breast milk :</a:t>
            </a:r>
          </a:p>
          <a:p>
            <a:pPr eaLnBrk="1" fontAlgn="auto" hangingPunct="1">
              <a:spcAft>
                <a:spcPts val="0"/>
              </a:spcAft>
              <a:buFont typeface="Arial" pitchFamily="34" charset="0"/>
              <a:buNone/>
              <a:defRPr/>
            </a:pPr>
            <a:r>
              <a:rPr lang="en-US" sz="1800" b="1" dirty="0" smtClean="0">
                <a:solidFill>
                  <a:srgbClr val="FFC000"/>
                </a:solidFill>
              </a:rPr>
              <a:t>      1- </a:t>
            </a:r>
            <a:r>
              <a:rPr lang="en-US" sz="1800" b="1" dirty="0" err="1" smtClean="0">
                <a:solidFill>
                  <a:srgbClr val="FFC000"/>
                </a:solidFill>
              </a:rPr>
              <a:t>Colostrum</a:t>
            </a:r>
            <a:r>
              <a:rPr lang="en-US" sz="1800" b="1" dirty="0" smtClean="0">
                <a:solidFill>
                  <a:srgbClr val="FFC000"/>
                </a:solidFill>
              </a:rPr>
              <a:t>; </a:t>
            </a:r>
            <a:endParaRPr lang="en-US" sz="1800" dirty="0" smtClean="0"/>
          </a:p>
          <a:p>
            <a:pPr eaLnBrk="1" fontAlgn="auto" hangingPunct="1">
              <a:spcAft>
                <a:spcPts val="0"/>
              </a:spcAft>
              <a:buFontTx/>
              <a:buChar char="-"/>
              <a:defRPr/>
            </a:pPr>
            <a:r>
              <a:rPr lang="en-US" sz="1800" dirty="0" smtClean="0"/>
              <a:t>It is the first stage of breast milk that  is produced after birth and lasts for several day after child birth.</a:t>
            </a:r>
          </a:p>
          <a:p>
            <a:pPr eaLnBrk="1" fontAlgn="auto" hangingPunct="1">
              <a:spcAft>
                <a:spcPts val="0"/>
              </a:spcAft>
              <a:buFontTx/>
              <a:buChar char="-"/>
              <a:defRPr/>
            </a:pPr>
            <a:r>
              <a:rPr lang="en-US" sz="1800" dirty="0" smtClean="0"/>
              <a:t>It has a yellowish to cream colored thick appearance.   </a:t>
            </a:r>
          </a:p>
          <a:p>
            <a:pPr eaLnBrk="1" fontAlgn="auto" hangingPunct="1">
              <a:spcAft>
                <a:spcPts val="0"/>
              </a:spcAft>
              <a:buFontTx/>
              <a:buChar char="-"/>
              <a:defRPr/>
            </a:pPr>
            <a:r>
              <a:rPr lang="en-US" sz="1800" dirty="0" smtClean="0"/>
              <a:t>  It is   high in protein especially antibodies( that provide protection to the newborn against infection) , </a:t>
            </a:r>
            <a:r>
              <a:rPr lang="en-US" sz="1800" dirty="0" err="1" smtClean="0"/>
              <a:t>vitamines</a:t>
            </a:r>
            <a:r>
              <a:rPr lang="en-US" sz="1800" dirty="0" smtClean="0"/>
              <a:t>( especially fat soluble </a:t>
            </a:r>
            <a:r>
              <a:rPr lang="en-US" sz="1800" dirty="0" err="1" smtClean="0"/>
              <a:t>vitamines</a:t>
            </a:r>
            <a:r>
              <a:rPr lang="en-US" sz="1800" dirty="0" smtClean="0"/>
              <a:t>) , minerals  but very low in fat compared to mature breast milk .</a:t>
            </a:r>
          </a:p>
          <a:p>
            <a:pPr eaLnBrk="1" fontAlgn="auto" hangingPunct="1">
              <a:spcAft>
                <a:spcPts val="0"/>
              </a:spcAft>
              <a:buFont typeface="Arial" pitchFamily="34" charset="0"/>
              <a:buNone/>
              <a:defRPr/>
            </a:pPr>
            <a:r>
              <a:rPr lang="en-US" sz="1800" b="1" dirty="0" smtClean="0"/>
              <a:t>  2- Transitional milk;</a:t>
            </a:r>
          </a:p>
          <a:p>
            <a:pPr eaLnBrk="1" fontAlgn="auto" hangingPunct="1">
              <a:spcAft>
                <a:spcPts val="0"/>
              </a:spcAft>
              <a:buFontTx/>
              <a:buChar char="-"/>
              <a:defRPr/>
            </a:pPr>
            <a:r>
              <a:rPr lang="en-US" sz="1800" dirty="0" smtClean="0"/>
              <a:t>It</a:t>
            </a:r>
            <a:r>
              <a:rPr lang="en-US" sz="1800" b="1" dirty="0" smtClean="0"/>
              <a:t> </a:t>
            </a:r>
            <a:r>
              <a:rPr lang="en-US" sz="1800" dirty="0" smtClean="0"/>
              <a:t>  occurs after </a:t>
            </a:r>
            <a:r>
              <a:rPr lang="en-US" sz="1800" dirty="0" err="1" smtClean="0"/>
              <a:t>colostrum</a:t>
            </a:r>
            <a:r>
              <a:rPr lang="en-US" sz="1800" dirty="0" smtClean="0"/>
              <a:t> stage and lasts for approximately two weeks until it is replaced by mature milk. </a:t>
            </a:r>
          </a:p>
          <a:p>
            <a:pPr eaLnBrk="1" fontAlgn="auto" hangingPunct="1">
              <a:spcAft>
                <a:spcPts val="0"/>
              </a:spcAft>
              <a:buFontTx/>
              <a:buChar char="-"/>
              <a:defRPr/>
            </a:pPr>
            <a:r>
              <a:rPr lang="en-US" sz="1800" dirty="0" smtClean="0"/>
              <a:t> The transitional milk contains high levels of fat, lactose, and vitamins to help the baby regain any weight lost after birth .   </a:t>
            </a:r>
          </a:p>
          <a:p>
            <a:pPr eaLnBrk="1" fontAlgn="auto" hangingPunct="1">
              <a:spcAft>
                <a:spcPts val="0"/>
              </a:spcAft>
              <a:buFont typeface="Arial" pitchFamily="34" charset="0"/>
              <a:buNone/>
              <a:defRPr/>
            </a:pPr>
            <a:r>
              <a:rPr lang="en-US" sz="1800" dirty="0" smtClean="0"/>
              <a:t>- It contains more fat and lactose than </a:t>
            </a:r>
            <a:r>
              <a:rPr lang="en-US" sz="1800" dirty="0" err="1" smtClean="0"/>
              <a:t>colostrum</a:t>
            </a:r>
            <a:r>
              <a:rPr lang="en-US" sz="1800" dirty="0" smtClean="0"/>
              <a:t> and has water-soluble vitamins.</a:t>
            </a:r>
          </a:p>
          <a:p>
            <a:pPr eaLnBrk="1" fontAlgn="auto" hangingPunct="1">
              <a:spcAft>
                <a:spcPts val="0"/>
              </a:spcAft>
              <a:buFont typeface="Arial" pitchFamily="34" charset="0"/>
              <a:buNone/>
              <a:defRPr/>
            </a:pPr>
            <a:r>
              <a:rPr lang="en-US" sz="1800" b="1" dirty="0" smtClean="0"/>
              <a:t>    3- Mature milk ; </a:t>
            </a:r>
            <a:r>
              <a:rPr lang="en-US" sz="1800" dirty="0" smtClean="0"/>
              <a:t> - It is the final milk that is produced and lasts throughout lactation. </a:t>
            </a:r>
          </a:p>
          <a:p>
            <a:pPr eaLnBrk="1" fontAlgn="auto" hangingPunct="1">
              <a:spcAft>
                <a:spcPts val="0"/>
              </a:spcAft>
              <a:buFont typeface="Arial" pitchFamily="34" charset="0"/>
              <a:buNone/>
              <a:defRPr/>
            </a:pPr>
            <a:r>
              <a:rPr lang="en-US" sz="1800" dirty="0" smtClean="0"/>
              <a:t>-Ninety percent is water, which is necessary to maintain hydration of the infant. The other 10% is made up of carbohydrates, proteins, and fats, which are necessary for both growth and energy. </a:t>
            </a:r>
          </a:p>
          <a:p>
            <a:pPr eaLnBrk="1" fontAlgn="auto" hangingPunct="1">
              <a:spcAft>
                <a:spcPts val="0"/>
              </a:spcAft>
              <a:buFont typeface="Arial" pitchFamily="34" charset="0"/>
              <a:buNone/>
              <a:defRPr/>
            </a:pPr>
            <a:r>
              <a:rPr lang="en-US" sz="1800" dirty="0" smtClean="0"/>
              <a:t>-There are two types of mature milk: foremilk and </a:t>
            </a:r>
            <a:r>
              <a:rPr lang="en-US" sz="1800" dirty="0" err="1" smtClean="0"/>
              <a:t>hindmilk</a:t>
            </a:r>
            <a:r>
              <a:rPr lang="en-US" sz="1800" dirty="0" smtClean="0"/>
              <a:t>. </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64048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sz="3200" b="1" dirty="0" smtClean="0"/>
              <a:t>Types of Mature Breast Milk</a:t>
            </a:r>
            <a:endParaRPr lang="en-US" sz="3200" dirty="0"/>
          </a:p>
        </p:txBody>
      </p:sp>
      <p:sp>
        <p:nvSpPr>
          <p:cNvPr id="3" name="Content Placeholder 2"/>
          <p:cNvSpPr>
            <a:spLocks noGrp="1"/>
          </p:cNvSpPr>
          <p:nvPr>
            <p:ph idx="1"/>
          </p:nvPr>
        </p:nvSpPr>
        <p:spPr>
          <a:xfrm>
            <a:off x="457200" y="914400"/>
            <a:ext cx="8229600" cy="5486400"/>
          </a:xfrm>
        </p:spPr>
        <p:txBody>
          <a:bodyPr rtlCol="0">
            <a:normAutofit lnSpcReduction="10000"/>
          </a:bodyPr>
          <a:lstStyle/>
          <a:p>
            <a:pPr eaLnBrk="1" fontAlgn="auto" hangingPunct="1">
              <a:spcAft>
                <a:spcPts val="0"/>
              </a:spcAft>
              <a:buFont typeface="Arial" pitchFamily="34" charset="0"/>
              <a:buNone/>
              <a:defRPr/>
            </a:pPr>
            <a:r>
              <a:rPr lang="en-US" dirty="0" smtClean="0"/>
              <a:t>During each breastfeeding session, the baby should receive two types of mature milk, the foremilk and the  </a:t>
            </a:r>
            <a:r>
              <a:rPr lang="en-US" dirty="0" err="1" smtClean="0"/>
              <a:t>hindmilk</a:t>
            </a:r>
            <a:r>
              <a:rPr lang="en-US" dirty="0" smtClean="0"/>
              <a:t> to ensure that the baby is receiving adequate nutrition to grow and develop properly.</a:t>
            </a:r>
          </a:p>
          <a:p>
            <a:pPr eaLnBrk="1" fontAlgn="auto" hangingPunct="1">
              <a:spcAft>
                <a:spcPts val="0"/>
              </a:spcAft>
              <a:buFont typeface="Arial" pitchFamily="34" charset="0"/>
              <a:buNone/>
              <a:defRPr/>
            </a:pPr>
            <a:r>
              <a:rPr lang="en-US" dirty="0" smtClean="0"/>
              <a:t> </a:t>
            </a:r>
            <a:r>
              <a:rPr lang="en-US" dirty="0" smtClean="0">
                <a:solidFill>
                  <a:srgbClr val="C00000"/>
                </a:solidFill>
              </a:rPr>
              <a:t>The foremilk (the milk "in front"); </a:t>
            </a:r>
            <a:r>
              <a:rPr lang="en-US" dirty="0" smtClean="0"/>
              <a:t>is produced at the beginning of each feeding. It contains water, vitamins, and protein.</a:t>
            </a:r>
          </a:p>
          <a:p>
            <a:pPr eaLnBrk="1" fontAlgn="auto" hangingPunct="1">
              <a:spcAft>
                <a:spcPts val="0"/>
              </a:spcAft>
              <a:buFont typeface="Arial" pitchFamily="34" charset="0"/>
              <a:buNone/>
              <a:defRPr/>
            </a:pPr>
            <a:r>
              <a:rPr lang="en-US" dirty="0" smtClean="0"/>
              <a:t>  </a:t>
            </a:r>
            <a:r>
              <a:rPr lang="en-US" dirty="0" smtClean="0">
                <a:solidFill>
                  <a:srgbClr val="C00000"/>
                </a:solidFill>
              </a:rPr>
              <a:t>The </a:t>
            </a:r>
            <a:r>
              <a:rPr lang="en-US" dirty="0" err="1" smtClean="0">
                <a:solidFill>
                  <a:srgbClr val="C00000"/>
                </a:solidFill>
              </a:rPr>
              <a:t>hindmilk</a:t>
            </a:r>
            <a:r>
              <a:rPr lang="en-US" dirty="0" smtClean="0">
                <a:solidFill>
                  <a:srgbClr val="C00000"/>
                </a:solidFill>
              </a:rPr>
              <a:t> ; </a:t>
            </a:r>
            <a:r>
              <a:rPr lang="en-US" dirty="0" smtClean="0"/>
              <a:t>is pushed out latter , it is heavier , richer in lipid and CHO.    </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413460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Diurnal variation of </a:t>
            </a:r>
            <a:r>
              <a:rPr lang="en-CA" sz="3200" b="1" dirty="0" smtClean="0">
                <a:solidFill>
                  <a:schemeClr val="tx1"/>
                </a:solidFill>
              </a:rPr>
              <a:t>breast milk</a:t>
            </a:r>
            <a:endParaRPr lang="en-CA" sz="3200" b="1" dirty="0" smtClean="0">
              <a:solidFill>
                <a:schemeClr val="tx1"/>
              </a:solidFill>
            </a:endParaRPr>
          </a:p>
        </p:txBody>
      </p:sp>
      <p:pic>
        <p:nvPicPr>
          <p:cNvPr id="1429507" name="Picture 3" descr="not contra02"/>
          <p:cNvPicPr preferRelativeResize="0">
            <a:picLocks noChangeAspect="1" noChangeArrowheads="1"/>
          </p:cNvPicPr>
          <p:nvPr>
            <p:custDataLst>
              <p:tags r:id="rId1"/>
            </p:custDataLst>
          </p:nvPr>
        </p:nvPicPr>
        <p:blipFill>
          <a:blip r:embed="rId4">
            <a:lum bright="-18000" contrast="18000"/>
            <a:extLst>
              <a:ext uri="{28A0092B-C50C-407E-A947-70E740481C1C}">
                <a14:useLocalDpi xmlns:a14="http://schemas.microsoft.com/office/drawing/2010/main" val="0"/>
              </a:ext>
            </a:extLst>
          </a:blip>
          <a:srcRect/>
          <a:stretch>
            <a:fillRect/>
          </a:stretch>
        </p:blipFill>
        <p:spPr bwMode="auto">
          <a:xfrm>
            <a:off x="-23903" y="1562100"/>
            <a:ext cx="91471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22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9507"/>
                                        </p:tgtEl>
                                        <p:attrNameLst>
                                          <p:attrName>style.visibility</p:attrName>
                                        </p:attrNameLst>
                                      </p:cBhvr>
                                      <p:to>
                                        <p:strVal val="visible"/>
                                      </p:to>
                                    </p:set>
                                    <p:animEffect transition="in" filter="fade">
                                      <p:cBhvr>
                                        <p:cTn id="7" dur="500"/>
                                        <p:tgtEl>
                                          <p:spTgt spid="142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Variation in fat content during a single feeding</a:t>
            </a:r>
          </a:p>
        </p:txBody>
      </p:sp>
      <p:pic>
        <p:nvPicPr>
          <p:cNvPr id="1431555" name="Picture 3" descr="not contra03"/>
          <p:cNvPicPr preferRelativeResize="0">
            <a:picLocks noChangeAspect="1" noChangeArrowheads="1"/>
          </p:cNvPicPr>
          <p:nvPr>
            <p:custDataLst>
              <p:tags r:id="rId1"/>
            </p:custDataLst>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1219200" y="1795463"/>
            <a:ext cx="69342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059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1555"/>
                                        </p:tgtEl>
                                        <p:attrNameLst>
                                          <p:attrName>style.visibility</p:attrName>
                                        </p:attrNameLst>
                                      </p:cBhvr>
                                      <p:to>
                                        <p:strVal val="visible"/>
                                      </p:to>
                                    </p:set>
                                    <p:animEffect transition="in" filter="fade">
                                      <p:cBhvr>
                                        <p:cTn id="7" dur="500"/>
                                        <p:tgtEl>
                                          <p:spTgt spid="1431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639762"/>
          </a:xfrm>
        </p:spPr>
        <p:txBody>
          <a:bodyPr/>
          <a:lstStyle/>
          <a:p>
            <a:pPr eaLnBrk="1" hangingPunct="1"/>
            <a:r>
              <a:rPr lang="en-US" altLang="en-US" sz="3200" smtClean="0"/>
              <a:t>Composition of Mature Milk</a:t>
            </a:r>
          </a:p>
        </p:txBody>
      </p:sp>
      <p:sp>
        <p:nvSpPr>
          <p:cNvPr id="3" name="Content Placeholder 2"/>
          <p:cNvSpPr>
            <a:spLocks noGrp="1"/>
          </p:cNvSpPr>
          <p:nvPr>
            <p:ph idx="1"/>
          </p:nvPr>
        </p:nvSpPr>
        <p:spPr>
          <a:xfrm>
            <a:off x="533400" y="838200"/>
            <a:ext cx="8153400" cy="5715000"/>
          </a:xfrm>
        </p:spPr>
        <p:txBody>
          <a:bodyPr rtlCol="0">
            <a:normAutofit fontScale="40000" lnSpcReduction="20000"/>
          </a:bodyPr>
          <a:lstStyle/>
          <a:p>
            <a:pPr eaLnBrk="1" fontAlgn="auto" hangingPunct="1">
              <a:spcAft>
                <a:spcPts val="0"/>
              </a:spcAft>
              <a:buFont typeface="Arial" pitchFamily="34" charset="0"/>
              <a:buChar char="•"/>
              <a:defRPr/>
            </a:pPr>
            <a:r>
              <a:rPr lang="en-US" sz="4000" dirty="0" smtClean="0"/>
              <a:t> Mature milk contains on average: </a:t>
            </a:r>
          </a:p>
          <a:p>
            <a:pPr eaLnBrk="1" fontAlgn="auto" hangingPunct="1">
              <a:spcAft>
                <a:spcPts val="0"/>
              </a:spcAft>
              <a:buFont typeface="Arial" pitchFamily="34" charset="0"/>
              <a:buChar char="•"/>
              <a:defRPr/>
            </a:pPr>
            <a:r>
              <a:rPr lang="en-US" sz="4000" b="1" dirty="0" smtClean="0">
                <a:solidFill>
                  <a:srgbClr val="C00000"/>
                </a:solidFill>
              </a:rPr>
              <a:t>Energy; </a:t>
            </a:r>
            <a:r>
              <a:rPr lang="en-US" sz="4000" dirty="0" smtClean="0"/>
              <a:t> </a:t>
            </a:r>
            <a:r>
              <a:rPr lang="en-US" sz="4000" dirty="0" smtClean="0"/>
              <a:t>(670-750 </a:t>
            </a:r>
            <a:r>
              <a:rPr lang="en-US" sz="4000" dirty="0" smtClean="0"/>
              <a:t>kcal / liter) .</a:t>
            </a:r>
          </a:p>
          <a:p>
            <a:pPr eaLnBrk="1" fontAlgn="auto" hangingPunct="1">
              <a:spcAft>
                <a:spcPts val="0"/>
              </a:spcAft>
              <a:buFont typeface="Arial" pitchFamily="34" charset="0"/>
              <a:buChar char="•"/>
              <a:defRPr/>
            </a:pPr>
            <a:endParaRPr lang="en-US" sz="4000" dirty="0" smtClean="0"/>
          </a:p>
          <a:p>
            <a:pPr eaLnBrk="1" fontAlgn="auto" hangingPunct="1">
              <a:spcAft>
                <a:spcPts val="0"/>
              </a:spcAft>
              <a:buFont typeface="Arial" pitchFamily="34" charset="0"/>
              <a:buChar char="•"/>
              <a:defRPr/>
            </a:pPr>
            <a:r>
              <a:rPr lang="en-US" sz="4000" b="1" dirty="0" smtClean="0">
                <a:solidFill>
                  <a:srgbClr val="C00000"/>
                </a:solidFill>
              </a:rPr>
              <a:t>Lipids</a:t>
            </a:r>
            <a:r>
              <a:rPr lang="en-US" sz="4000" dirty="0" smtClean="0"/>
              <a:t> (38 g / liter) - The main lipids found in human breast milk are the </a:t>
            </a:r>
            <a:r>
              <a:rPr lang="en-US" sz="4000" dirty="0" err="1" smtClean="0"/>
              <a:t>triacyl-glycerols</a:t>
            </a:r>
            <a:r>
              <a:rPr lang="en-US" sz="4000" dirty="0" smtClean="0"/>
              <a:t>, phospholipids, and fatty acids including essential fatty acids. Maternal diet does not affect the amount of fat in milk but does affect the types of fat. Cholesterol is present in breast milk but not in formulas. </a:t>
            </a:r>
          </a:p>
          <a:p>
            <a:pPr eaLnBrk="1" fontAlgn="auto" hangingPunct="1">
              <a:spcAft>
                <a:spcPts val="0"/>
              </a:spcAft>
              <a:buFont typeface="Arial" pitchFamily="34" charset="0"/>
              <a:buChar char="•"/>
              <a:defRPr/>
            </a:pPr>
            <a:endParaRPr lang="en-US" sz="4000" dirty="0" smtClean="0"/>
          </a:p>
          <a:p>
            <a:pPr eaLnBrk="1" fontAlgn="auto" hangingPunct="1">
              <a:spcAft>
                <a:spcPts val="0"/>
              </a:spcAft>
              <a:buFont typeface="Arial" pitchFamily="34" charset="0"/>
              <a:buChar char="•"/>
              <a:defRPr/>
            </a:pPr>
            <a:r>
              <a:rPr lang="en-US" sz="4000" b="1" dirty="0" smtClean="0">
                <a:solidFill>
                  <a:srgbClr val="C00000"/>
                </a:solidFill>
              </a:rPr>
              <a:t>Casein</a:t>
            </a:r>
            <a:r>
              <a:rPr lang="en-US" sz="4000" dirty="0" smtClean="0"/>
              <a:t> (2.5 g / liter) - protein - Casein or curds are proteins with low solubility which complex with calcium. These are present in breast milk in much lower concentration than in cow's milk. </a:t>
            </a:r>
          </a:p>
          <a:p>
            <a:pPr eaLnBrk="1" fontAlgn="auto" hangingPunct="1">
              <a:spcAft>
                <a:spcPts val="0"/>
              </a:spcAft>
              <a:buFont typeface="Arial" pitchFamily="34" charset="0"/>
              <a:buChar char="•"/>
              <a:defRPr/>
            </a:pPr>
            <a:endParaRPr lang="en-US" sz="4000" dirty="0" smtClean="0"/>
          </a:p>
          <a:p>
            <a:pPr eaLnBrk="1" fontAlgn="auto" hangingPunct="1">
              <a:spcAft>
                <a:spcPts val="0"/>
              </a:spcAft>
              <a:buFont typeface="Arial" pitchFamily="34" charset="0"/>
              <a:buChar char="•"/>
              <a:defRPr/>
            </a:pPr>
            <a:r>
              <a:rPr lang="en-US" sz="4000" b="1" dirty="0" smtClean="0">
                <a:solidFill>
                  <a:srgbClr val="C00000"/>
                </a:solidFill>
              </a:rPr>
              <a:t>Whey</a:t>
            </a:r>
            <a:r>
              <a:rPr lang="en-US" sz="4000" dirty="0" smtClean="0">
                <a:solidFill>
                  <a:srgbClr val="C00000"/>
                </a:solidFill>
              </a:rPr>
              <a:t> </a:t>
            </a:r>
            <a:r>
              <a:rPr lang="en-US" sz="4000" dirty="0" smtClean="0"/>
              <a:t>(0.64 g / liter) - protein - the whey proteins are located in the clear liquid left behind when clotted milk stands. The largest components are alpha-</a:t>
            </a:r>
            <a:r>
              <a:rPr lang="en-US" sz="4000" dirty="0" err="1" smtClean="0"/>
              <a:t>lactalbumen</a:t>
            </a:r>
            <a:r>
              <a:rPr lang="en-US" sz="4000" dirty="0" smtClean="0"/>
              <a:t>, </a:t>
            </a:r>
            <a:r>
              <a:rPr lang="en-US" sz="4000" dirty="0" err="1" smtClean="0"/>
              <a:t>lactoferrin</a:t>
            </a:r>
            <a:r>
              <a:rPr lang="en-US" sz="4000" dirty="0" smtClean="0"/>
              <a:t>, </a:t>
            </a:r>
            <a:r>
              <a:rPr lang="en-US" sz="4000" dirty="0" err="1" smtClean="0"/>
              <a:t>lyzozyme</a:t>
            </a:r>
            <a:r>
              <a:rPr lang="en-US" sz="4000" dirty="0" smtClean="0"/>
              <a:t>, albumen and </a:t>
            </a:r>
            <a:r>
              <a:rPr lang="en-US" sz="4000" dirty="0" err="1" smtClean="0"/>
              <a:t>immunoglobulins</a:t>
            </a:r>
            <a:r>
              <a:rPr lang="en-US" sz="4000" dirty="0" smtClean="0"/>
              <a:t>.</a:t>
            </a:r>
          </a:p>
          <a:p>
            <a:pPr eaLnBrk="1" fontAlgn="auto" hangingPunct="1">
              <a:spcAft>
                <a:spcPts val="0"/>
              </a:spcAft>
              <a:buFont typeface="Arial" pitchFamily="34" charset="0"/>
              <a:buChar char="•"/>
              <a:defRPr/>
            </a:pPr>
            <a:r>
              <a:rPr lang="en-US" sz="4000" dirty="0" smtClean="0"/>
              <a:t> </a:t>
            </a:r>
          </a:p>
          <a:p>
            <a:pPr eaLnBrk="1" fontAlgn="auto" hangingPunct="1">
              <a:spcAft>
                <a:spcPts val="0"/>
              </a:spcAft>
              <a:buFont typeface="Arial" pitchFamily="34" charset="0"/>
              <a:buChar char="•"/>
              <a:defRPr/>
            </a:pPr>
            <a:r>
              <a:rPr lang="en-US" sz="4000" b="1" dirty="0" err="1" smtClean="0">
                <a:solidFill>
                  <a:srgbClr val="C00000"/>
                </a:solidFill>
              </a:rPr>
              <a:t>Nonprotein</a:t>
            </a:r>
            <a:r>
              <a:rPr lang="en-US" sz="4000" b="1" dirty="0" smtClean="0">
                <a:solidFill>
                  <a:srgbClr val="C00000"/>
                </a:solidFill>
              </a:rPr>
              <a:t> Nitrogen</a:t>
            </a:r>
            <a:r>
              <a:rPr lang="en-US" sz="4000" dirty="0" smtClean="0">
                <a:solidFill>
                  <a:srgbClr val="C00000"/>
                </a:solidFill>
              </a:rPr>
              <a:t> </a:t>
            </a:r>
            <a:r>
              <a:rPr lang="en-US" sz="4000" dirty="0" smtClean="0"/>
              <a:t>is used in amino acid synthesis and includes the nitrogen in urea, </a:t>
            </a:r>
            <a:r>
              <a:rPr lang="en-US" sz="4000" dirty="0" err="1" smtClean="0"/>
              <a:t>creatine</a:t>
            </a:r>
            <a:r>
              <a:rPr lang="en-US" sz="4000" dirty="0" smtClean="0"/>
              <a:t>, </a:t>
            </a:r>
            <a:r>
              <a:rPr lang="en-US" sz="4000" dirty="0" err="1" smtClean="0"/>
              <a:t>creatinine</a:t>
            </a:r>
            <a:r>
              <a:rPr lang="en-US" sz="4000" dirty="0" smtClean="0"/>
              <a:t>, uric acid and ammonia. Peptides, such as epidermal growth factor, </a:t>
            </a:r>
            <a:r>
              <a:rPr lang="en-US" sz="4000" dirty="0" err="1" smtClean="0"/>
              <a:t>somatomedin</a:t>
            </a:r>
            <a:r>
              <a:rPr lang="en-US" sz="4000" dirty="0" smtClean="0"/>
              <a:t> - C and insulin are also present in this fraction. Nucleotides such as </a:t>
            </a:r>
            <a:r>
              <a:rPr lang="en-US" sz="4000" dirty="0" err="1" smtClean="0"/>
              <a:t>cytidine</a:t>
            </a:r>
            <a:r>
              <a:rPr lang="en-US" sz="4000" dirty="0" smtClean="0"/>
              <a:t> </a:t>
            </a:r>
            <a:r>
              <a:rPr lang="en-US" sz="4000" dirty="0" err="1" smtClean="0"/>
              <a:t>monophosphate</a:t>
            </a:r>
            <a:r>
              <a:rPr lang="en-US" sz="4000" dirty="0" smtClean="0"/>
              <a:t> are derived from nucleic acids and play an important role in the immune system and protein synthesis. </a:t>
            </a:r>
          </a:p>
          <a:p>
            <a:pPr eaLnBrk="1" fontAlgn="auto" hangingPunct="1">
              <a:spcAft>
                <a:spcPts val="0"/>
              </a:spcAft>
              <a:buFont typeface="Arial" pitchFamily="34" charset="0"/>
              <a:buChar char="•"/>
              <a:defRPr/>
            </a:pPr>
            <a:endParaRPr lang="en-US" sz="4000" dirty="0" smtClean="0"/>
          </a:p>
          <a:p>
            <a:pPr eaLnBrk="1" fontAlgn="auto" hangingPunct="1">
              <a:spcAft>
                <a:spcPts val="0"/>
              </a:spcAft>
              <a:buFont typeface="Arial" pitchFamily="34" charset="0"/>
              <a:buChar char="•"/>
              <a:defRPr/>
            </a:pPr>
            <a:r>
              <a:rPr lang="en-US" sz="4000" b="1" dirty="0" smtClean="0">
                <a:solidFill>
                  <a:srgbClr val="C00000"/>
                </a:solidFill>
              </a:rPr>
              <a:t>Lactose</a:t>
            </a:r>
            <a:r>
              <a:rPr lang="en-US" sz="4000" dirty="0" smtClean="0"/>
              <a:t> (70 g / liter) carbohydrate - Lactose is the major carbohydrate in breast milk. It is composed of </a:t>
            </a:r>
            <a:r>
              <a:rPr lang="en-US" sz="4000" dirty="0" err="1" smtClean="0"/>
              <a:t>galactose</a:t>
            </a:r>
            <a:r>
              <a:rPr lang="en-US" sz="4000" dirty="0" smtClean="0"/>
              <a:t> and glucose. Lactose concentration in breast milk increases over the duration of breastfeeding.</a:t>
            </a:r>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83793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3200" smtClean="0"/>
              <a:t>Composition of Mature Milk</a:t>
            </a:r>
          </a:p>
        </p:txBody>
      </p:sp>
      <p:pic>
        <p:nvPicPr>
          <p:cNvPr id="10243" name="Picture 6" descr="06t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5863" y="1676400"/>
            <a:ext cx="3992274" cy="4422775"/>
          </a:xfrm>
        </p:spPr>
      </p:pic>
    </p:spTree>
    <p:extLst>
      <p:ext uri="{BB962C8B-B14F-4D97-AF65-F5344CB8AC3E}">
        <p14:creationId xmlns:p14="http://schemas.microsoft.com/office/powerpoint/2010/main" val="127836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274638"/>
            <a:ext cx="8229600" cy="792162"/>
          </a:xfrm>
        </p:spPr>
        <p:txBody>
          <a:bodyPr rtlCol="0">
            <a:normAutofit/>
          </a:bodyPr>
          <a:lstStyle/>
          <a:p>
            <a:pPr eaLnBrk="1" fontAlgn="auto" hangingPunct="1">
              <a:spcAft>
                <a:spcPts val="0"/>
              </a:spcAft>
              <a:defRPr/>
            </a:pPr>
            <a:r>
              <a:rPr lang="en-US" sz="3200" dirty="0">
                <a:effectLst>
                  <a:outerShdw blurRad="38100" dist="38100" dir="2700000" algn="tl">
                    <a:srgbClr val="DDDDDD"/>
                  </a:outerShdw>
                </a:effectLst>
                <a:latin typeface="Times New Roman"/>
                <a:ea typeface="ＭＳ Ｐゴシック" pitchFamily="-105" charset="-128"/>
                <a:cs typeface="Times New Roman"/>
              </a:rPr>
              <a:t>Proteins in </a:t>
            </a:r>
            <a:r>
              <a:rPr lang="en-US" sz="3200" dirty="0" smtClean="0">
                <a:effectLst>
                  <a:outerShdw blurRad="38100" dist="38100" dir="2700000" algn="tl">
                    <a:srgbClr val="DDDDDD"/>
                  </a:outerShdw>
                </a:effectLst>
                <a:latin typeface="Times New Roman"/>
                <a:ea typeface="ＭＳ Ｐゴシック" pitchFamily="-105" charset="-128"/>
                <a:cs typeface="Times New Roman"/>
              </a:rPr>
              <a:t>Mature </a:t>
            </a:r>
            <a:r>
              <a:rPr lang="en-US" sz="3200" dirty="0">
                <a:effectLst>
                  <a:outerShdw blurRad="38100" dist="38100" dir="2700000" algn="tl">
                    <a:srgbClr val="DDDDDD"/>
                  </a:outerShdw>
                </a:effectLst>
                <a:latin typeface="Times New Roman"/>
                <a:ea typeface="ＭＳ Ｐゴシック" pitchFamily="-105" charset="-128"/>
                <a:cs typeface="Times New Roman"/>
              </a:rPr>
              <a:t>Milk</a:t>
            </a:r>
          </a:p>
        </p:txBody>
      </p:sp>
      <p:sp>
        <p:nvSpPr>
          <p:cNvPr id="14339" name="Rectangle 3"/>
          <p:cNvSpPr>
            <a:spLocks noGrp="1" noChangeArrowheads="1"/>
          </p:cNvSpPr>
          <p:nvPr>
            <p:ph idx="1"/>
          </p:nvPr>
        </p:nvSpPr>
        <p:spPr>
          <a:xfrm>
            <a:off x="457200" y="1371600"/>
            <a:ext cx="8229600" cy="4953000"/>
          </a:xfrm>
        </p:spPr>
        <p:txBody>
          <a:bodyPr rtlCol="0">
            <a:normAutofit fontScale="92500" lnSpcReduction="20000"/>
          </a:bodyPr>
          <a:lstStyle/>
          <a:p>
            <a:pPr marL="342900" lvl="1" indent="-342900" eaLnBrk="1" fontAlgn="auto" hangingPunct="1">
              <a:spcAft>
                <a:spcPts val="0"/>
              </a:spcAft>
              <a:buFont typeface="Arial" pitchFamily="34" charset="0"/>
              <a:buChar char="•"/>
              <a:defRPr/>
            </a:pPr>
            <a:r>
              <a:rPr lang="en-US" sz="2200" dirty="0" smtClean="0">
                <a:solidFill>
                  <a:srgbClr val="000000"/>
                </a:solidFill>
              </a:rPr>
              <a:t> </a:t>
            </a:r>
            <a:r>
              <a:rPr lang="en-US" sz="2400" dirty="0" smtClean="0"/>
              <a:t>Proteins account for approximately 75 % of the nitrogen-containing compounds in breast milk  </a:t>
            </a:r>
            <a:endParaRPr lang="en-US" sz="2400" dirty="0" smtClean="0">
              <a:solidFill>
                <a:srgbClr val="000000"/>
              </a:solidFill>
            </a:endParaRPr>
          </a:p>
          <a:p>
            <a:pPr eaLnBrk="1" fontAlgn="auto" hangingPunct="1">
              <a:spcAft>
                <a:spcPts val="0"/>
              </a:spcAft>
              <a:buFont typeface="Arial" pitchFamily="34" charset="0"/>
              <a:buChar char="•"/>
              <a:defRPr/>
            </a:pPr>
            <a:r>
              <a:rPr lang="en-US" sz="2400" b="1" dirty="0" smtClean="0">
                <a:solidFill>
                  <a:srgbClr val="C00000"/>
                </a:solidFill>
                <a:ea typeface="ＭＳ Ｐゴシック" pitchFamily="-106" charset="-128"/>
              </a:rPr>
              <a:t>Casein</a:t>
            </a:r>
            <a:r>
              <a:rPr lang="en-US" sz="2400" dirty="0" smtClean="0">
                <a:solidFill>
                  <a:srgbClr val="000000"/>
                </a:solidFill>
                <a:ea typeface="ＭＳ Ｐゴシック" pitchFamily="-106" charset="-128"/>
              </a:rPr>
              <a:t> (2.7%)of milk .</a:t>
            </a:r>
            <a:r>
              <a:rPr lang="en-US" sz="2400" dirty="0" smtClean="0"/>
              <a:t> </a:t>
            </a:r>
          </a:p>
          <a:p>
            <a:pPr eaLnBrk="1" fontAlgn="auto" hangingPunct="1">
              <a:spcAft>
                <a:spcPts val="0"/>
              </a:spcAft>
              <a:buFont typeface="Arial" pitchFamily="34" charset="0"/>
              <a:buChar char="•"/>
              <a:defRPr/>
            </a:pPr>
            <a:r>
              <a:rPr lang="en-US" sz="2400" dirty="0" smtClean="0"/>
              <a:t>It is the main</a:t>
            </a:r>
            <a:r>
              <a:rPr lang="en-US" sz="2400" dirty="0" smtClean="0">
                <a:solidFill>
                  <a:srgbClr val="000000"/>
                </a:solidFill>
              </a:rPr>
              <a:t> protein in mature human milk.</a:t>
            </a:r>
            <a:r>
              <a:rPr lang="en-US" sz="2400" dirty="0" smtClean="0"/>
              <a:t> </a:t>
            </a:r>
          </a:p>
          <a:p>
            <a:pPr eaLnBrk="1" fontAlgn="auto" hangingPunct="1">
              <a:spcAft>
                <a:spcPts val="0"/>
              </a:spcAft>
              <a:buFont typeface="Arial" pitchFamily="34" charset="0"/>
              <a:buChar char="•"/>
              <a:defRPr/>
            </a:pPr>
            <a:r>
              <a:rPr lang="en-US" sz="2400" dirty="0" smtClean="0"/>
              <a:t> Casein or curds are proteins with low solubility and are negatively charged.</a:t>
            </a:r>
          </a:p>
          <a:p>
            <a:pPr eaLnBrk="1" fontAlgn="auto" hangingPunct="1">
              <a:spcAft>
                <a:spcPts val="0"/>
              </a:spcAft>
              <a:buFont typeface="Arial" pitchFamily="34" charset="0"/>
              <a:buChar char="•"/>
              <a:defRPr/>
            </a:pPr>
            <a:r>
              <a:rPr lang="en-US" sz="2400" dirty="0" smtClean="0"/>
              <a:t> It  complexes  with calcium thus promoting its absorption. </a:t>
            </a:r>
          </a:p>
          <a:p>
            <a:pPr eaLnBrk="1" fontAlgn="auto" hangingPunct="1">
              <a:spcAft>
                <a:spcPts val="0"/>
              </a:spcAft>
              <a:buFont typeface="Arial" pitchFamily="34" charset="0"/>
              <a:buChar char="•"/>
              <a:defRPr/>
            </a:pPr>
            <a:r>
              <a:rPr lang="en-US" sz="2400" dirty="0" smtClean="0"/>
              <a:t>These are present in breast milk in much lower concentration than in cow's milk.</a:t>
            </a:r>
            <a:endParaRPr lang="en-US" sz="2400" dirty="0" smtClean="0">
              <a:solidFill>
                <a:srgbClr val="000000"/>
              </a:solidFill>
              <a:ea typeface="ＭＳ Ｐゴシック" pitchFamily="-106" charset="-128"/>
            </a:endParaRPr>
          </a:p>
          <a:p>
            <a:pPr lvl="1" eaLnBrk="1" fontAlgn="auto" hangingPunct="1">
              <a:spcAft>
                <a:spcPts val="0"/>
              </a:spcAft>
              <a:buFont typeface="Arial" pitchFamily="34" charset="0"/>
              <a:buChar char="–"/>
              <a:defRPr/>
            </a:pPr>
            <a:endParaRPr lang="en-US" sz="2400" dirty="0" smtClean="0">
              <a:solidFill>
                <a:srgbClr val="000000"/>
              </a:solidFill>
            </a:endParaRPr>
          </a:p>
          <a:p>
            <a:pPr eaLnBrk="1" fontAlgn="auto" hangingPunct="1">
              <a:spcAft>
                <a:spcPts val="0"/>
              </a:spcAft>
              <a:buFont typeface="Arial" pitchFamily="34" charset="0"/>
              <a:buChar char="•"/>
              <a:defRPr/>
            </a:pPr>
            <a:r>
              <a:rPr lang="en-US" sz="2400" b="1" dirty="0" smtClean="0">
                <a:solidFill>
                  <a:srgbClr val="C00000"/>
                </a:solidFill>
                <a:ea typeface="ＭＳ Ｐゴシック" pitchFamily="-106" charset="-128"/>
              </a:rPr>
              <a:t>Whey</a:t>
            </a:r>
            <a:r>
              <a:rPr lang="en-US" sz="2400" dirty="0" smtClean="0">
                <a:solidFill>
                  <a:srgbClr val="000000"/>
                </a:solidFill>
                <a:ea typeface="ＭＳ Ｐゴシック" pitchFamily="-106" charset="-128"/>
              </a:rPr>
              <a:t>(0.6%) of milk.</a:t>
            </a:r>
            <a:r>
              <a:rPr lang="en-US" sz="2400" dirty="0" smtClean="0"/>
              <a:t>   -</a:t>
            </a:r>
          </a:p>
          <a:p>
            <a:pPr eaLnBrk="1" fontAlgn="auto" hangingPunct="1">
              <a:spcAft>
                <a:spcPts val="0"/>
              </a:spcAft>
              <a:buFont typeface="Arial" pitchFamily="34" charset="0"/>
              <a:buChar char="•"/>
              <a:defRPr/>
            </a:pPr>
            <a:r>
              <a:rPr lang="en-US" sz="2400" dirty="0" smtClean="0"/>
              <a:t> whey proteins are located in the clear liquid left behind when clotted milk stands. The largest components are alpha-</a:t>
            </a:r>
            <a:r>
              <a:rPr lang="en-US" sz="2400" dirty="0" err="1" smtClean="0"/>
              <a:t>lactalbumen</a:t>
            </a:r>
            <a:r>
              <a:rPr lang="en-US" sz="2400" dirty="0" smtClean="0"/>
              <a:t>, </a:t>
            </a:r>
            <a:r>
              <a:rPr lang="en-US" sz="2400" dirty="0" err="1" smtClean="0"/>
              <a:t>lactoferrin</a:t>
            </a:r>
            <a:r>
              <a:rPr lang="en-US" sz="2400" dirty="0" smtClean="0"/>
              <a:t>, </a:t>
            </a:r>
            <a:r>
              <a:rPr lang="en-US" sz="2400" dirty="0" err="1" smtClean="0"/>
              <a:t>lyzozyme</a:t>
            </a:r>
            <a:r>
              <a:rPr lang="en-US" sz="2400" dirty="0" smtClean="0"/>
              <a:t>, albumen and </a:t>
            </a:r>
            <a:r>
              <a:rPr lang="en-US" sz="2400" dirty="0" err="1" smtClean="0"/>
              <a:t>immunoglobulins</a:t>
            </a:r>
            <a:r>
              <a:rPr lang="en-US" sz="2400" dirty="0" smtClean="0"/>
              <a:t>.</a:t>
            </a:r>
            <a:endParaRPr lang="en-US" sz="2400" dirty="0" smtClean="0">
              <a:solidFill>
                <a:srgbClr val="000000"/>
              </a:solidFill>
              <a:ea typeface="ＭＳ Ｐゴシック" pitchFamily="-106" charset="-128"/>
            </a:endParaRPr>
          </a:p>
          <a:p>
            <a:pPr lvl="1" eaLnBrk="1" fontAlgn="auto" hangingPunct="1">
              <a:spcAft>
                <a:spcPts val="0"/>
              </a:spcAft>
              <a:buFont typeface="Arial" pitchFamily="34" charset="0"/>
              <a:buNone/>
              <a:defRPr/>
            </a:pPr>
            <a:endParaRPr lang="en-US" sz="2400" dirty="0" smtClean="0">
              <a:solidFill>
                <a:srgbClr val="000000"/>
              </a:solidFill>
            </a:endParaRPr>
          </a:p>
          <a:p>
            <a:pPr eaLnBrk="1" fontAlgn="auto" hangingPunct="1">
              <a:spcAft>
                <a:spcPts val="0"/>
              </a:spcAft>
              <a:buFont typeface="Arial" pitchFamily="34" charset="0"/>
              <a:buNone/>
              <a:defRPr/>
            </a:pPr>
            <a:endParaRPr lang="en-US" sz="2400" dirty="0" smtClean="0">
              <a:solidFill>
                <a:srgbClr val="000000"/>
              </a:solidFill>
              <a:ea typeface="ＭＳ Ｐゴシック" pitchFamily="-106" charset="-128"/>
            </a:endParaRPr>
          </a:p>
          <a:p>
            <a:pPr lvl="1" eaLnBrk="1" fontAlgn="auto" hangingPunct="1">
              <a:spcAft>
                <a:spcPts val="0"/>
              </a:spcAft>
              <a:buFont typeface="Arial" pitchFamily="34" charset="0"/>
              <a:buNone/>
              <a:defRPr/>
            </a:pPr>
            <a:endParaRPr lang="en-US" sz="2400" dirty="0" smtClean="0">
              <a:solidFill>
                <a:srgbClr val="000000"/>
              </a:solidFill>
            </a:endParaRPr>
          </a:p>
          <a:p>
            <a:pPr lvl="1" eaLnBrk="1" fontAlgn="auto" hangingPunct="1">
              <a:spcAft>
                <a:spcPts val="0"/>
              </a:spcAft>
              <a:buFont typeface="Arial" pitchFamily="34" charset="0"/>
              <a:buChar char="–"/>
              <a:defRPr/>
            </a:pPr>
            <a:endParaRPr lang="en-US" dirty="0" smtClean="0">
              <a:solidFill>
                <a:srgbClr val="000000"/>
              </a:solidFill>
            </a:endParaRPr>
          </a:p>
        </p:txBody>
      </p:sp>
    </p:spTree>
    <p:extLst>
      <p:ext uri="{BB962C8B-B14F-4D97-AF65-F5344CB8AC3E}">
        <p14:creationId xmlns:p14="http://schemas.microsoft.com/office/powerpoint/2010/main" val="28953973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sz="3200" dirty="0" smtClean="0"/>
              <a:t>The immunologic components of mature milk</a:t>
            </a:r>
            <a:endParaRPr lang="en-US" sz="3200" dirty="0"/>
          </a:p>
        </p:txBody>
      </p:sp>
      <p:sp>
        <p:nvSpPr>
          <p:cNvPr id="12291" name="Content Placeholder 2"/>
          <p:cNvSpPr>
            <a:spLocks noGrp="1"/>
          </p:cNvSpPr>
          <p:nvPr>
            <p:ph idx="1"/>
          </p:nvPr>
        </p:nvSpPr>
        <p:spPr>
          <a:xfrm>
            <a:off x="457200" y="990600"/>
            <a:ext cx="8229600" cy="5410200"/>
          </a:xfrm>
        </p:spPr>
        <p:txBody>
          <a:bodyPr/>
          <a:lstStyle/>
          <a:p>
            <a:pPr eaLnBrk="1" hangingPunct="1">
              <a:buFont typeface="Arial" charset="0"/>
              <a:buNone/>
            </a:pPr>
            <a:r>
              <a:rPr lang="en-US" altLang="en-US" sz="1800" smtClean="0"/>
              <a:t>While awaiting endogenous maturation of the baby's own immunologic systems, various immunologic and bioactive milk components act synergistically to provide a passive immunologic support system from the mother to her infant in the first days to months after birth.</a:t>
            </a:r>
          </a:p>
          <a:p>
            <a:pPr eaLnBrk="1" hangingPunct="1">
              <a:buFont typeface="Arial" charset="0"/>
              <a:buNone/>
            </a:pPr>
            <a:r>
              <a:rPr lang="en-US" altLang="en-US" sz="1800" smtClean="0"/>
              <a:t> The immunologic components include ;</a:t>
            </a:r>
          </a:p>
          <a:p>
            <a:pPr eaLnBrk="1" hangingPunct="1">
              <a:buFontTx/>
              <a:buChar char="-"/>
            </a:pPr>
            <a:r>
              <a:rPr lang="en-US" altLang="en-US" sz="1800" b="1" smtClean="0">
                <a:solidFill>
                  <a:srgbClr val="C00000"/>
                </a:solidFill>
              </a:rPr>
              <a:t>Immunoglobulins ;</a:t>
            </a:r>
            <a:r>
              <a:rPr lang="en-US" altLang="en-US" sz="1800" smtClean="0"/>
              <a:t> Human milk contains all of the different antibodies (M, A, D, G, E), but secretory immunoglobulin A (sIgA) is the most abundant .</a:t>
            </a:r>
          </a:p>
          <a:p>
            <a:pPr eaLnBrk="1" hangingPunct="1">
              <a:buFontTx/>
              <a:buChar char="-"/>
            </a:pPr>
            <a:r>
              <a:rPr lang="en-US" altLang="en-US" sz="1800" smtClean="0"/>
              <a:t> </a:t>
            </a:r>
            <a:r>
              <a:rPr lang="en-US" altLang="en-US" sz="1800" b="1" smtClean="0">
                <a:solidFill>
                  <a:srgbClr val="C00000"/>
                </a:solidFill>
              </a:rPr>
              <a:t>lactoferrin</a:t>
            </a:r>
            <a:r>
              <a:rPr lang="en-US" altLang="en-US" sz="1800" smtClean="0"/>
              <a:t>,; which binds to iron, thus making it unavailable to pathogenic bacteria;</a:t>
            </a:r>
          </a:p>
          <a:p>
            <a:pPr eaLnBrk="1" hangingPunct="1">
              <a:buFontTx/>
              <a:buChar char="-"/>
            </a:pPr>
            <a:r>
              <a:rPr lang="en-US" altLang="en-US" sz="1800" smtClean="0"/>
              <a:t> </a:t>
            </a:r>
            <a:r>
              <a:rPr lang="en-US" altLang="en-US" sz="1800" b="1" smtClean="0">
                <a:solidFill>
                  <a:srgbClr val="C00000"/>
                </a:solidFill>
              </a:rPr>
              <a:t>lysozyme </a:t>
            </a:r>
            <a:r>
              <a:rPr lang="en-US" altLang="en-US" sz="1800" smtClean="0"/>
              <a:t>, which enhances sIgA bactericidal activity against gram-negative organisms;</a:t>
            </a:r>
          </a:p>
          <a:p>
            <a:pPr eaLnBrk="1" hangingPunct="1">
              <a:buFontTx/>
              <a:buChar char="-"/>
            </a:pPr>
            <a:r>
              <a:rPr lang="en-US" altLang="en-US" sz="1800" b="1" smtClean="0">
                <a:solidFill>
                  <a:srgbClr val="C00000"/>
                </a:solidFill>
              </a:rPr>
              <a:t> Mucins </a:t>
            </a:r>
            <a:r>
              <a:rPr lang="en-US" altLang="en-US" sz="1800" smtClean="0"/>
              <a:t>adhere to bacteria and viruses and help eliminate them from the body.  </a:t>
            </a:r>
          </a:p>
          <a:p>
            <a:pPr eaLnBrk="1" hangingPunct="1">
              <a:buFontTx/>
              <a:buChar char="-"/>
            </a:pPr>
            <a:r>
              <a:rPr lang="en-US" altLang="en-US" sz="1800" smtClean="0"/>
              <a:t> </a:t>
            </a:r>
            <a:r>
              <a:rPr lang="en-US" altLang="en-US" sz="1800" b="1" smtClean="0">
                <a:solidFill>
                  <a:srgbClr val="C00000"/>
                </a:solidFill>
              </a:rPr>
              <a:t>Leukocytes</a:t>
            </a:r>
            <a:r>
              <a:rPr lang="en-US" altLang="en-US" sz="1800" smtClean="0"/>
              <a:t>; with the transition from colostrum to mature milk, the percentage of macrophages   increases from 40-60% of the cells to 80-90%   .</a:t>
            </a:r>
            <a:endParaRPr lang="en-US" altLang="en-US" sz="1800" b="1" smtClean="0">
              <a:solidFill>
                <a:srgbClr val="C00000"/>
              </a:solidFill>
            </a:endParaRPr>
          </a:p>
        </p:txBody>
      </p:sp>
    </p:spTree>
    <p:extLst>
      <p:ext uri="{BB962C8B-B14F-4D97-AF65-F5344CB8AC3E}">
        <p14:creationId xmlns:p14="http://schemas.microsoft.com/office/powerpoint/2010/main" val="186150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sz="3200" dirty="0" smtClean="0"/>
              <a:t>Enzymes in mature milk</a:t>
            </a:r>
            <a:endParaRPr lang="en-US" sz="3200" dirty="0"/>
          </a:p>
        </p:txBody>
      </p:sp>
      <p:sp>
        <p:nvSpPr>
          <p:cNvPr id="3" name="Content Placeholder 2"/>
          <p:cNvSpPr>
            <a:spLocks noGrp="1"/>
          </p:cNvSpPr>
          <p:nvPr>
            <p:ph idx="1"/>
          </p:nvPr>
        </p:nvSpPr>
        <p:spPr>
          <a:xfrm>
            <a:off x="533400" y="914400"/>
            <a:ext cx="8153400" cy="5410200"/>
          </a:xfrm>
        </p:spPr>
        <p:txBody>
          <a:bodyPr rtlCol="0">
            <a:normAutofit fontScale="92500" lnSpcReduction="20000"/>
          </a:bodyPr>
          <a:lstStyle/>
          <a:p>
            <a:pPr eaLnBrk="1" fontAlgn="auto" hangingPunct="1">
              <a:spcAft>
                <a:spcPts val="0"/>
              </a:spcAft>
              <a:buFont typeface="Arial" pitchFamily="34" charset="0"/>
              <a:buChar char="•"/>
              <a:defRPr/>
            </a:pPr>
            <a:r>
              <a:rPr lang="en-US" sz="2400" dirty="0" smtClean="0"/>
              <a:t>Human milk  contains various enzymes ;</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  Some are specific for the biosynthesis of milk in the mammary gland (</a:t>
            </a:r>
            <a:r>
              <a:rPr lang="en-US" sz="2400" dirty="0" err="1" smtClean="0"/>
              <a:t>eg</a:t>
            </a:r>
            <a:r>
              <a:rPr lang="en-US" sz="2400" dirty="0" smtClean="0"/>
              <a:t>, lactose </a:t>
            </a:r>
            <a:r>
              <a:rPr lang="en-US" sz="2400" dirty="0" err="1" smtClean="0"/>
              <a:t>synthetase</a:t>
            </a:r>
            <a:r>
              <a:rPr lang="en-US" sz="2400" dirty="0" smtClean="0"/>
              <a:t>, fatty acid </a:t>
            </a:r>
            <a:r>
              <a:rPr lang="en-US" sz="2400" dirty="0" err="1" smtClean="0"/>
              <a:t>synthetase</a:t>
            </a:r>
            <a:r>
              <a:rPr lang="en-US" sz="2400" dirty="0" smtClean="0"/>
              <a:t>, </a:t>
            </a:r>
            <a:r>
              <a:rPr lang="en-US" sz="2400" dirty="0" err="1" smtClean="0"/>
              <a:t>thioesterase</a:t>
            </a:r>
            <a:r>
              <a:rPr lang="en-US" sz="2400" dirty="0" smtClean="0"/>
              <a:t>),</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  Others are specific for the digestion of proteins, fats, and carbohydrates that facilitate the infant's ability to break down food and to absorb human milk (such as lipase, and protease, amylase)</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Certain enzymes also serve as transport moieties for other substances, such as zinc, selenium, and magnesium.</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Some have antimicrobial activity such as lysozyme</a:t>
            </a:r>
            <a:r>
              <a:rPr lang="en-US" sz="1800" dirty="0" smtClean="0"/>
              <a:t>.</a:t>
            </a:r>
          </a:p>
          <a:p>
            <a:r>
              <a:rPr lang="en-US" sz="1800" dirty="0">
                <a:latin typeface="Times-Roman"/>
              </a:rPr>
              <a:t>the enzyme lysozyme which inhibits the growth of many bacterial species by</a:t>
            </a:r>
          </a:p>
          <a:p>
            <a:r>
              <a:rPr lang="en-US" sz="1800" dirty="0">
                <a:latin typeface="Times-Roman"/>
              </a:rPr>
              <a:t>disrupting the bacterial cell wall, more specifically, the proteoglycan layer</a:t>
            </a:r>
            <a:endParaRPr lang="en-US" sz="1800" dirty="0"/>
          </a:p>
        </p:txBody>
      </p:sp>
    </p:spTree>
    <p:extLst>
      <p:ext uri="{BB962C8B-B14F-4D97-AF65-F5344CB8AC3E}">
        <p14:creationId xmlns:p14="http://schemas.microsoft.com/office/powerpoint/2010/main" val="268918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a:latin typeface="Times-Roman"/>
              </a:rPr>
              <a:t>In addition,</a:t>
            </a:r>
          </a:p>
          <a:p>
            <a:r>
              <a:rPr lang="en-US" dirty="0">
                <a:latin typeface="Times-Roman"/>
              </a:rPr>
              <a:t>casein may inhibit the adhesion of various bacteria at different epithelial sites.</a:t>
            </a:r>
          </a:p>
          <a:p>
            <a:r>
              <a:rPr lang="en-US" dirty="0" err="1">
                <a:latin typeface="Times-Roman"/>
              </a:rPr>
              <a:t>Lactalbumin</a:t>
            </a:r>
            <a:r>
              <a:rPr lang="en-US" dirty="0">
                <a:latin typeface="Times-Roman"/>
              </a:rPr>
              <a:t> is part of an enzyme complex that synthesizes lactose, and upon modification</a:t>
            </a:r>
          </a:p>
          <a:p>
            <a:r>
              <a:rPr lang="en-US" dirty="0">
                <a:latin typeface="Times-Roman"/>
              </a:rPr>
              <a:t>seems to contribute to the apoptosis of malignant cells. </a:t>
            </a:r>
            <a:endParaRPr lang="en-US" dirty="0"/>
          </a:p>
        </p:txBody>
      </p:sp>
    </p:spTree>
    <p:extLst>
      <p:ext uri="{BB962C8B-B14F-4D97-AF65-F5344CB8AC3E}">
        <p14:creationId xmlns:p14="http://schemas.microsoft.com/office/powerpoint/2010/main" val="40495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ctrTitle" idx="4294967295"/>
          </p:nvPr>
        </p:nvSpPr>
        <p:spPr>
          <a:xfrm>
            <a:off x="0" y="1736725"/>
            <a:ext cx="7772400" cy="1920875"/>
          </a:xfrm>
        </p:spPr>
        <p:txBody>
          <a:bodyPr/>
          <a:lstStyle/>
          <a:p>
            <a:pPr eaLnBrk="1" hangingPunct="1">
              <a:defRPr/>
            </a:pPr>
            <a:r>
              <a:rPr lang="en-CA" sz="3200" b="1" dirty="0" smtClean="0">
                <a:solidFill>
                  <a:schemeClr val="tx1"/>
                </a:solidFill>
              </a:rPr>
              <a:t>     </a:t>
            </a:r>
            <a:r>
              <a:rPr lang="en-CA" sz="3200" b="1" dirty="0" smtClean="0">
                <a:solidFill>
                  <a:schemeClr val="tx1"/>
                </a:solidFill>
              </a:rPr>
              <a:t>Formula=Breast milk</a:t>
            </a:r>
            <a:r>
              <a:rPr lang="en-CA" sz="3200" b="1" dirty="0" smtClean="0">
                <a:solidFill>
                  <a:schemeClr val="tx1"/>
                </a:solidFill>
              </a:rPr>
              <a:t>?!</a:t>
            </a:r>
          </a:p>
        </p:txBody>
      </p:sp>
      <p:sp>
        <p:nvSpPr>
          <p:cNvPr id="441347" name="Rectangle 3"/>
          <p:cNvSpPr>
            <a:spLocks noGrp="1" noChangeArrowheads="1"/>
          </p:cNvSpPr>
          <p:nvPr>
            <p:ph type="subTitle" idx="4294967295"/>
          </p:nvPr>
        </p:nvSpPr>
        <p:spPr>
          <a:xfrm>
            <a:off x="990600" y="3962400"/>
            <a:ext cx="6642100" cy="1712912"/>
          </a:xfrm>
        </p:spPr>
        <p:txBody>
          <a:bodyPr/>
          <a:lstStyle/>
          <a:p>
            <a:pPr marL="0" indent="0" algn="ctr" eaLnBrk="1" hangingPunct="1">
              <a:buFont typeface="Wingdings" pitchFamily="2" charset="2"/>
              <a:buNone/>
              <a:defRPr/>
            </a:pPr>
            <a:r>
              <a:rPr lang="en-CA" sz="2800" b="1" dirty="0" smtClean="0"/>
              <a:t> Do you really believe it?</a:t>
            </a:r>
          </a:p>
        </p:txBody>
      </p:sp>
    </p:spTree>
    <p:extLst>
      <p:ext uri="{BB962C8B-B14F-4D97-AF65-F5344CB8AC3E}">
        <p14:creationId xmlns:p14="http://schemas.microsoft.com/office/powerpoint/2010/main" val="3697112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fade">
                                      <p:cBhvr>
                                        <p:cTn id="7" dur="500"/>
                                        <p:tgtEl>
                                          <p:spTgt spid="441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rtlCol="0">
            <a:normAutofit/>
          </a:bodyPr>
          <a:lstStyle/>
          <a:p>
            <a:pPr eaLnBrk="1" fontAlgn="auto" hangingPunct="1">
              <a:spcAft>
                <a:spcPts val="0"/>
              </a:spcAft>
              <a:defRPr/>
            </a:pPr>
            <a:r>
              <a:rPr lang="en-US" sz="3200" dirty="0" smtClean="0">
                <a:effectLst>
                  <a:outerShdw blurRad="38100" dist="38100" dir="2700000" algn="tl">
                    <a:srgbClr val="DDDDDD"/>
                  </a:outerShdw>
                </a:effectLst>
                <a:latin typeface="Times New Roman"/>
                <a:ea typeface="ＭＳ Ｐゴシック" pitchFamily="-105" charset="-128"/>
                <a:cs typeface="Times New Roman"/>
              </a:rPr>
              <a:t>Vitamins &amp; Minerals</a:t>
            </a:r>
          </a:p>
        </p:txBody>
      </p:sp>
      <p:sp>
        <p:nvSpPr>
          <p:cNvPr id="157699" name="Rectangle 3"/>
          <p:cNvSpPr>
            <a:spLocks noGrp="1" noChangeArrowheads="1"/>
          </p:cNvSpPr>
          <p:nvPr>
            <p:ph idx="1"/>
          </p:nvPr>
        </p:nvSpPr>
        <p:spPr>
          <a:xfrm>
            <a:off x="698500" y="1295400"/>
            <a:ext cx="8140700" cy="5257800"/>
          </a:xfrm>
        </p:spPr>
        <p:txBody>
          <a:bodyPr rtlCol="0">
            <a:normAutofit/>
          </a:bodyPr>
          <a:lstStyle/>
          <a:p>
            <a:pPr eaLnBrk="1" fontAlgn="auto" hangingPunct="1">
              <a:spcAft>
                <a:spcPts val="0"/>
              </a:spcAft>
              <a:buFont typeface="Arial" pitchFamily="34" charset="0"/>
              <a:buChar char="•"/>
              <a:defRPr/>
            </a:pPr>
            <a:r>
              <a:rPr lang="en-US" sz="2400" dirty="0" smtClean="0">
                <a:solidFill>
                  <a:srgbClr val="000000"/>
                </a:solidFill>
                <a:latin typeface="Times New Roman" pitchFamily="-106" charset="0"/>
                <a:ea typeface="ＭＳ Ｐゴシック" pitchFamily="-106" charset="-128"/>
                <a:cs typeface="Times New Roman" pitchFamily="-106" charset="0"/>
              </a:rPr>
              <a:t> </a:t>
            </a:r>
            <a:r>
              <a:rPr lang="en-US" sz="2400" dirty="0" smtClean="0">
                <a:latin typeface="Times New Roman" pitchFamily="-106" charset="0"/>
                <a:ea typeface="ＭＳ Ｐゴシック" pitchFamily="-106" charset="-128"/>
                <a:cs typeface="Times New Roman" pitchFamily="-106" charset="0"/>
              </a:rPr>
              <a:t>Fat soluble vitamin A, D E &amp; K</a:t>
            </a:r>
          </a:p>
          <a:p>
            <a:pPr eaLnBrk="1" fontAlgn="auto" hangingPunct="1">
              <a:spcAft>
                <a:spcPts val="0"/>
              </a:spcAft>
              <a:buFont typeface="Arial" pitchFamily="34" charset="0"/>
              <a:buChar char="•"/>
              <a:defRPr/>
            </a:pPr>
            <a:r>
              <a:rPr lang="en-US" sz="2400" dirty="0" smtClean="0">
                <a:latin typeface="Times New Roman" pitchFamily="-106" charset="0"/>
                <a:ea typeface="ＭＳ Ｐゴシック" pitchFamily="-106" charset="-128"/>
                <a:cs typeface="Times New Roman" pitchFamily="-106" charset="0"/>
              </a:rPr>
              <a:t>Water soluble vitamins  in general are present ,their </a:t>
            </a:r>
          </a:p>
          <a:p>
            <a:pPr lvl="1" eaLnBrk="1" fontAlgn="auto" hangingPunct="1">
              <a:spcAft>
                <a:spcPts val="0"/>
              </a:spcAft>
              <a:buFont typeface="Arial" pitchFamily="34" charset="0"/>
              <a:buNone/>
              <a:defRPr/>
            </a:pPr>
            <a:r>
              <a:rPr lang="en-US" sz="2400" dirty="0" smtClean="0">
                <a:latin typeface="Times New Roman" pitchFamily="-106" charset="0"/>
                <a:cs typeface="Times New Roman" pitchFamily="-106" charset="0"/>
              </a:rPr>
              <a:t>content reflective of the mother’s diet .</a:t>
            </a:r>
            <a:endParaRPr lang="en-US" sz="2400" dirty="0" smtClean="0">
              <a:latin typeface="Times New Roman" pitchFamily="-106" charset="0"/>
              <a:ea typeface="ＭＳ Ｐゴシック" pitchFamily="-106" charset="-128"/>
              <a:cs typeface="Times New Roman" pitchFamily="-106" charset="0"/>
            </a:endParaRPr>
          </a:p>
          <a:p>
            <a:pPr lvl="1" eaLnBrk="1" fontAlgn="auto" hangingPunct="1">
              <a:spcAft>
                <a:spcPts val="0"/>
              </a:spcAft>
              <a:buFont typeface="Arial" pitchFamily="34" charset="0"/>
              <a:buChar char="–"/>
              <a:defRPr/>
            </a:pPr>
            <a:r>
              <a:rPr lang="en-US" sz="2400" dirty="0" smtClean="0">
                <a:latin typeface="Times New Roman" pitchFamily="-106" charset="0"/>
                <a:cs typeface="Times New Roman" pitchFamily="-106" charset="0"/>
              </a:rPr>
              <a:t>Low </a:t>
            </a:r>
            <a:r>
              <a:rPr lang="en-US" sz="2400" dirty="0" err="1" smtClean="0">
                <a:latin typeface="Times New Roman" pitchFamily="-106" charset="0"/>
                <a:cs typeface="Times New Roman" pitchFamily="-106" charset="0"/>
              </a:rPr>
              <a:t>vitamine</a:t>
            </a:r>
            <a:r>
              <a:rPr lang="en-US" sz="2400" dirty="0" smtClean="0">
                <a:latin typeface="Times New Roman" pitchFamily="-106" charset="0"/>
                <a:cs typeface="Times New Roman" pitchFamily="-106" charset="0"/>
              </a:rPr>
              <a:t> B</a:t>
            </a:r>
            <a:r>
              <a:rPr lang="en-US" sz="2400" baseline="-25000" dirty="0" smtClean="0">
                <a:latin typeface="Times New Roman" pitchFamily="-106" charset="0"/>
                <a:cs typeface="Times New Roman" pitchFamily="-106" charset="0"/>
              </a:rPr>
              <a:t>12 </a:t>
            </a:r>
            <a:r>
              <a:rPr lang="en-US" sz="2400" dirty="0" smtClean="0">
                <a:latin typeface="Times New Roman" pitchFamily="-106" charset="0"/>
                <a:cs typeface="Times New Roman" pitchFamily="-106" charset="0"/>
              </a:rPr>
              <a:t> is seen in women who </a:t>
            </a:r>
            <a:r>
              <a:rPr lang="en-US" sz="2400" dirty="0" smtClean="0">
                <a:latin typeface="Times New Roman" pitchFamily="-106" charset="0"/>
                <a:ea typeface="ＭＳ Ｐゴシック" pitchFamily="-106" charset="-128"/>
                <a:cs typeface="Times New Roman" pitchFamily="-106" charset="0"/>
              </a:rPr>
              <a:t>are vegetarians, malnourished or have had gastric bypass .</a:t>
            </a:r>
          </a:p>
          <a:p>
            <a:pPr lvl="1" eaLnBrk="1" fontAlgn="auto" hangingPunct="1">
              <a:spcAft>
                <a:spcPts val="0"/>
              </a:spcAft>
              <a:buFont typeface="Arial" pitchFamily="34" charset="0"/>
              <a:buNone/>
              <a:defRPr/>
            </a:pPr>
            <a:endParaRPr lang="en-US" sz="2400" dirty="0" smtClean="0">
              <a:latin typeface="Times New Roman" pitchFamily="-106" charset="0"/>
              <a:ea typeface="ＭＳ Ｐゴシック" pitchFamily="-106" charset="-128"/>
              <a:cs typeface="Times New Roman" pitchFamily="-106" charset="0"/>
            </a:endParaRPr>
          </a:p>
          <a:p>
            <a:pPr eaLnBrk="1" fontAlgn="auto" hangingPunct="1">
              <a:spcAft>
                <a:spcPts val="0"/>
              </a:spcAft>
              <a:buFont typeface="Arial" pitchFamily="34" charset="0"/>
              <a:buChar char="•"/>
              <a:defRPr/>
            </a:pPr>
            <a:r>
              <a:rPr lang="en-US" sz="2400" dirty="0" smtClean="0">
                <a:latin typeface="Times New Roman" pitchFamily="-106" charset="0"/>
                <a:ea typeface="ＭＳ Ｐゴシック" pitchFamily="-106" charset="-128"/>
                <a:cs typeface="Times New Roman" pitchFamily="-106" charset="0"/>
              </a:rPr>
              <a:t>Minerals ; The most important salts are </a:t>
            </a:r>
            <a:r>
              <a:rPr lang="en-US" sz="2400" dirty="0" smtClean="0"/>
              <a:t>calcium, sodium, potassium and magnesium, calcium representing the predominating mineral.</a:t>
            </a:r>
            <a:endParaRPr lang="en-US" sz="2400" dirty="0" smtClean="0">
              <a:latin typeface="Times New Roman" pitchFamily="-106" charset="0"/>
              <a:cs typeface="Times New Roman" pitchFamily="-106" charset="0"/>
            </a:endParaRPr>
          </a:p>
          <a:p>
            <a:pPr lvl="1" eaLnBrk="1" fontAlgn="auto" hangingPunct="1">
              <a:spcAft>
                <a:spcPts val="0"/>
              </a:spcAft>
              <a:buFont typeface="Arial" pitchFamily="34" charset="0"/>
              <a:buChar char="–"/>
              <a:defRPr/>
            </a:pPr>
            <a:endParaRPr lang="en-US" dirty="0" smtClean="0">
              <a:effectLst>
                <a:outerShdw blurRad="38100" dist="38100" dir="2700000" algn="tl">
                  <a:srgbClr val="C0C0C0"/>
                </a:outerShdw>
              </a:effectLst>
              <a:latin typeface="Times New Roman" pitchFamily="-106" charset="0"/>
              <a:cs typeface="Times New Roman" pitchFamily="-106" charset="0"/>
            </a:endParaRPr>
          </a:p>
        </p:txBody>
      </p:sp>
    </p:spTree>
    <p:extLst>
      <p:ext uri="{BB962C8B-B14F-4D97-AF65-F5344CB8AC3E}">
        <p14:creationId xmlns:p14="http://schemas.microsoft.com/office/powerpoint/2010/main" val="19086790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rtlCol="0">
            <a:normAutofit/>
          </a:bodyPr>
          <a:lstStyle/>
          <a:p>
            <a:pPr eaLnBrk="1" fontAlgn="auto" hangingPunct="1">
              <a:spcAft>
                <a:spcPts val="0"/>
              </a:spcAft>
              <a:defRPr/>
            </a:pPr>
            <a:r>
              <a:rPr lang="en-US" sz="3200" dirty="0">
                <a:effectLst>
                  <a:outerShdw blurRad="38100" dist="38100" dir="2700000" algn="tl">
                    <a:srgbClr val="DDDDDD"/>
                  </a:outerShdw>
                </a:effectLst>
                <a:latin typeface="Times New Roman"/>
                <a:ea typeface="ＭＳ Ｐゴシック" pitchFamily="-105" charset="-128"/>
                <a:cs typeface="Times New Roman"/>
              </a:rPr>
              <a:t>Milk Carbohydrates </a:t>
            </a:r>
          </a:p>
        </p:txBody>
      </p:sp>
      <p:sp>
        <p:nvSpPr>
          <p:cNvPr id="15363" name="Rectangle 3"/>
          <p:cNvSpPr>
            <a:spLocks noGrp="1" noChangeArrowheads="1"/>
          </p:cNvSpPr>
          <p:nvPr>
            <p:ph idx="1"/>
          </p:nvPr>
        </p:nvSpPr>
        <p:spPr>
          <a:xfrm>
            <a:off x="457200" y="1447800"/>
            <a:ext cx="8229600" cy="5029200"/>
          </a:xfrm>
        </p:spPr>
        <p:txBody>
          <a:bodyPr/>
          <a:lstStyle/>
          <a:p>
            <a:pPr eaLnBrk="1" hangingPunct="1">
              <a:lnSpc>
                <a:spcPct val="90000"/>
              </a:lnSpc>
            </a:pPr>
            <a:r>
              <a:rPr lang="en-US" altLang="en-US" b="1" dirty="0" smtClean="0">
                <a:solidFill>
                  <a:srgbClr val="C00000"/>
                </a:solidFill>
                <a:ea typeface="ＭＳ Ｐゴシック" pitchFamily="34" charset="-128"/>
              </a:rPr>
              <a:t>Lactose</a:t>
            </a:r>
            <a:r>
              <a:rPr lang="en-US" altLang="en-US" b="1" dirty="0" smtClean="0">
                <a:solidFill>
                  <a:srgbClr val="C00000"/>
                </a:solidFill>
              </a:rPr>
              <a:t>;</a:t>
            </a:r>
          </a:p>
          <a:p>
            <a:pPr eaLnBrk="1" hangingPunct="1">
              <a:lnSpc>
                <a:spcPct val="90000"/>
              </a:lnSpc>
              <a:buFont typeface="Arial" charset="0"/>
              <a:buNone/>
            </a:pPr>
            <a:r>
              <a:rPr lang="en-US" altLang="en-US" dirty="0" smtClean="0"/>
              <a:t>Is the principal carbohydrate of human milk  .</a:t>
            </a:r>
            <a:endParaRPr lang="en-US" altLang="en-US" dirty="0" smtClean="0">
              <a:solidFill>
                <a:srgbClr val="000000"/>
              </a:solidFill>
            </a:endParaRPr>
          </a:p>
          <a:p>
            <a:pPr eaLnBrk="1" hangingPunct="1">
              <a:lnSpc>
                <a:spcPct val="90000"/>
              </a:lnSpc>
            </a:pPr>
            <a:r>
              <a:rPr lang="en-US" altLang="en-US" b="1" dirty="0" smtClean="0">
                <a:solidFill>
                  <a:srgbClr val="C00000"/>
                </a:solidFill>
                <a:ea typeface="ＭＳ Ｐゴシック" pitchFamily="34" charset="-128"/>
              </a:rPr>
              <a:t>Oligosaccharides;</a:t>
            </a:r>
          </a:p>
          <a:p>
            <a:pPr lvl="1" eaLnBrk="1" hangingPunct="1">
              <a:lnSpc>
                <a:spcPct val="90000"/>
              </a:lnSpc>
            </a:pPr>
            <a:r>
              <a:rPr lang="en-US" altLang="en-US" sz="3200" dirty="0" smtClean="0"/>
              <a:t>Second dominant CHO</a:t>
            </a:r>
          </a:p>
          <a:p>
            <a:pPr lvl="1" eaLnBrk="1" hangingPunct="1">
              <a:lnSpc>
                <a:spcPct val="90000"/>
              </a:lnSpc>
            </a:pPr>
            <a:r>
              <a:rPr lang="en-US" altLang="en-US" sz="3200" dirty="0" smtClean="0"/>
              <a:t>Prevent binding of pathogenic microorganisms to gut, which prevents infection &amp; diarrhea.</a:t>
            </a:r>
          </a:p>
        </p:txBody>
      </p:sp>
    </p:spTree>
    <p:extLst>
      <p:ext uri="{BB962C8B-B14F-4D97-AF65-F5344CB8AC3E}">
        <p14:creationId xmlns:p14="http://schemas.microsoft.com/office/powerpoint/2010/main" val="2732672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rtlCol="0">
            <a:normAutofit fontScale="90000"/>
          </a:bodyPr>
          <a:lstStyle/>
          <a:p>
            <a:pPr eaLnBrk="1" fontAlgn="auto" hangingPunct="1">
              <a:spcAft>
                <a:spcPts val="0"/>
              </a:spcAft>
              <a:defRPr/>
            </a:pPr>
            <a:r>
              <a:rPr lang="en-US" sz="3600" dirty="0" smtClean="0"/>
              <a:t>Lipid</a:t>
            </a:r>
            <a:r>
              <a:rPr lang="en-US" dirty="0" smtClean="0"/>
              <a:t>  </a:t>
            </a:r>
            <a:endParaRPr lang="en-US" dirty="0"/>
          </a:p>
        </p:txBody>
      </p:sp>
      <p:sp>
        <p:nvSpPr>
          <p:cNvPr id="16387" name="Content Placeholder 2"/>
          <p:cNvSpPr>
            <a:spLocks noGrp="1"/>
          </p:cNvSpPr>
          <p:nvPr>
            <p:ph idx="1"/>
          </p:nvPr>
        </p:nvSpPr>
        <p:spPr>
          <a:xfrm>
            <a:off x="533400" y="1143000"/>
            <a:ext cx="8229600" cy="4525963"/>
          </a:xfrm>
        </p:spPr>
        <p:txBody>
          <a:bodyPr/>
          <a:lstStyle/>
          <a:p>
            <a:pPr eaLnBrk="1" hangingPunct="1"/>
            <a:r>
              <a:rPr lang="en-US" altLang="en-US" sz="2800" smtClean="0"/>
              <a:t>More than 98% of the fat in breastmilk is in the form of triglycerides.</a:t>
            </a:r>
          </a:p>
          <a:p>
            <a:pPr eaLnBrk="1" hangingPunct="1"/>
            <a:r>
              <a:rPr lang="en-US" altLang="en-US" sz="2800" smtClean="0"/>
              <a:t> Short-chain fatty acids (carbon chain length � 8) are only present in trace amounts.</a:t>
            </a:r>
          </a:p>
          <a:p>
            <a:pPr eaLnBrk="1" hangingPunct="1"/>
            <a:r>
              <a:rPr lang="en-US" altLang="en-US" sz="2800" smtClean="0"/>
              <a:t> Oleic acid (18:1) and palmitic acid (16:0) are the most abundant fatty acids in breastmilk . </a:t>
            </a:r>
          </a:p>
          <a:p>
            <a:pPr eaLnBrk="1" hangingPunct="1"/>
            <a:r>
              <a:rPr lang="en-US" altLang="en-US" sz="2800" smtClean="0"/>
              <a:t> cholesterol  </a:t>
            </a:r>
          </a:p>
          <a:p>
            <a:pPr eaLnBrk="1" hangingPunct="1">
              <a:buFont typeface="Arial" charset="0"/>
              <a:buNone/>
            </a:pPr>
            <a:r>
              <a:rPr lang="en-US" altLang="en-US" sz="2800" smtClean="0"/>
              <a:t> (LCP) fatty acids(18- to 22-carbon length) are needed for brain and retinal development of the infant.</a:t>
            </a:r>
          </a:p>
        </p:txBody>
      </p:sp>
    </p:spTree>
    <p:extLst>
      <p:ext uri="{BB962C8B-B14F-4D97-AF65-F5344CB8AC3E}">
        <p14:creationId xmlns:p14="http://schemas.microsoft.com/office/powerpoint/2010/main" val="1942953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5890"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Colostrum is a wonderful fluid</a:t>
            </a:r>
          </a:p>
        </p:txBody>
      </p:sp>
      <p:sp>
        <p:nvSpPr>
          <p:cNvPr id="1445891"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More Na, K, Cl, protein, fat-soluble vitamins</a:t>
            </a:r>
          </a:p>
          <a:p>
            <a:pPr eaLnBrk="1" hangingPunct="1">
              <a:buClr>
                <a:schemeClr val="tx1"/>
              </a:buClr>
              <a:buSzPct val="70000"/>
              <a:buFont typeface="Wingdings" pitchFamily="2" charset="2"/>
              <a:buChar char="v"/>
              <a:defRPr/>
            </a:pPr>
            <a:r>
              <a:rPr lang="en-US" sz="2400" b="1" smtClean="0"/>
              <a:t>More minerals</a:t>
            </a:r>
          </a:p>
          <a:p>
            <a:pPr eaLnBrk="1" hangingPunct="1">
              <a:buClr>
                <a:schemeClr val="tx1"/>
              </a:buClr>
              <a:buSzPct val="70000"/>
              <a:buFont typeface="Wingdings" pitchFamily="2" charset="2"/>
              <a:buChar char="v"/>
              <a:defRPr/>
            </a:pPr>
            <a:r>
              <a:rPr lang="en-US" sz="2400" b="1" smtClean="0"/>
              <a:t>Rich in immunoglobulins, especially SIgA</a:t>
            </a:r>
          </a:p>
          <a:p>
            <a:pPr eaLnBrk="1" hangingPunct="1">
              <a:buClr>
                <a:schemeClr val="tx1"/>
              </a:buClr>
              <a:buSzPct val="70000"/>
              <a:buFont typeface="Wingdings" pitchFamily="2" charset="2"/>
              <a:buChar char="v"/>
              <a:defRPr/>
            </a:pPr>
            <a:r>
              <a:rPr lang="en-US" sz="2400" b="1" smtClean="0"/>
              <a:t>Rich in cells (100,000-5,000,000 leukocytes per ml)</a:t>
            </a:r>
          </a:p>
          <a:p>
            <a:pPr eaLnBrk="1" hangingPunct="1">
              <a:buClr>
                <a:schemeClr val="tx1"/>
              </a:buClr>
              <a:buSzPct val="70000"/>
              <a:buFont typeface="Wingdings" pitchFamily="2" charset="2"/>
              <a:buChar char="v"/>
              <a:defRPr/>
            </a:pPr>
            <a:r>
              <a:rPr lang="en-US" sz="2400" b="1" smtClean="0"/>
              <a:t>Higher percentage of fat is docosahexaenoic (DHA), arachidonic and linolenic acids</a:t>
            </a:r>
            <a:endParaRPr lang="en-CA" sz="2400" smtClean="0"/>
          </a:p>
          <a:p>
            <a:pPr eaLnBrk="1" hangingPunct="1">
              <a:buFont typeface="Wingdings" pitchFamily="2" charset="2"/>
              <a:buNone/>
              <a:defRPr/>
            </a:pPr>
            <a:endParaRPr lang="en-CA" sz="2800" smtClean="0"/>
          </a:p>
        </p:txBody>
      </p:sp>
    </p:spTree>
    <p:extLst>
      <p:ext uri="{BB962C8B-B14F-4D97-AF65-F5344CB8AC3E}">
        <p14:creationId xmlns:p14="http://schemas.microsoft.com/office/powerpoint/2010/main" val="653658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5891">
                                            <p:txEl>
                                              <p:pRg st="0" end="0"/>
                                            </p:txEl>
                                          </p:spTgt>
                                        </p:tgtEl>
                                        <p:attrNameLst>
                                          <p:attrName>style.visibility</p:attrName>
                                        </p:attrNameLst>
                                      </p:cBhvr>
                                      <p:to>
                                        <p:strVal val="visible"/>
                                      </p:to>
                                    </p:set>
                                    <p:animEffect transition="in" filter="fade">
                                      <p:cBhvr>
                                        <p:cTn id="7" dur="500"/>
                                        <p:tgtEl>
                                          <p:spTgt spid="144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5891">
                                            <p:txEl>
                                              <p:pRg st="1" end="1"/>
                                            </p:txEl>
                                          </p:spTgt>
                                        </p:tgtEl>
                                        <p:attrNameLst>
                                          <p:attrName>style.visibility</p:attrName>
                                        </p:attrNameLst>
                                      </p:cBhvr>
                                      <p:to>
                                        <p:strVal val="visible"/>
                                      </p:to>
                                    </p:set>
                                    <p:animEffect transition="in" filter="fade">
                                      <p:cBhvr>
                                        <p:cTn id="12" dur="500"/>
                                        <p:tgtEl>
                                          <p:spTgt spid="1445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5891">
                                            <p:txEl>
                                              <p:pRg st="2" end="2"/>
                                            </p:txEl>
                                          </p:spTgt>
                                        </p:tgtEl>
                                        <p:attrNameLst>
                                          <p:attrName>style.visibility</p:attrName>
                                        </p:attrNameLst>
                                      </p:cBhvr>
                                      <p:to>
                                        <p:strVal val="visible"/>
                                      </p:to>
                                    </p:set>
                                    <p:animEffect transition="in" filter="fade">
                                      <p:cBhvr>
                                        <p:cTn id="17" dur="500"/>
                                        <p:tgtEl>
                                          <p:spTgt spid="1445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5891">
                                            <p:txEl>
                                              <p:pRg st="3" end="3"/>
                                            </p:txEl>
                                          </p:spTgt>
                                        </p:tgtEl>
                                        <p:attrNameLst>
                                          <p:attrName>style.visibility</p:attrName>
                                        </p:attrNameLst>
                                      </p:cBhvr>
                                      <p:to>
                                        <p:strVal val="visible"/>
                                      </p:to>
                                    </p:set>
                                    <p:animEffect transition="in" filter="fade">
                                      <p:cBhvr>
                                        <p:cTn id="22" dur="500"/>
                                        <p:tgtEl>
                                          <p:spTgt spid="1445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45891">
                                            <p:txEl>
                                              <p:pRg st="4" end="4"/>
                                            </p:txEl>
                                          </p:spTgt>
                                        </p:tgtEl>
                                        <p:attrNameLst>
                                          <p:attrName>style.visibility</p:attrName>
                                        </p:attrNameLst>
                                      </p:cBhvr>
                                      <p:to>
                                        <p:strVal val="visible"/>
                                      </p:to>
                                    </p:set>
                                    <p:animEffect transition="in" filter="fade">
                                      <p:cBhvr>
                                        <p:cTn id="27" dur="500"/>
                                        <p:tgtEl>
                                          <p:spTgt spid="1445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7938" name="Picture 2" descr="not contra0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33630" t="33643" r="7866" b="7861"/>
          <a:stretch>
            <a:fillRect/>
          </a:stretch>
        </p:blipFill>
        <p:spPr bwMode="auto">
          <a:xfrm>
            <a:off x="0" y="457200"/>
            <a:ext cx="54324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39" name="Picture 3" descr="Martha Stewart Baby Book"/>
          <p:cNvPicPr>
            <a:picLocks noChangeAspect="1" noChangeArrowheads="1"/>
          </p:cNvPicPr>
          <p:nvPr/>
        </p:nvPicPr>
        <p:blipFill>
          <a:blip r:embed="rId5">
            <a:extLst>
              <a:ext uri="{28A0092B-C50C-407E-A947-70E740481C1C}">
                <a14:useLocalDpi xmlns:a14="http://schemas.microsoft.com/office/drawing/2010/main" val="0"/>
              </a:ext>
            </a:extLst>
          </a:blip>
          <a:srcRect l="47568" t="29039"/>
          <a:stretch>
            <a:fillRect/>
          </a:stretch>
        </p:blipFill>
        <p:spPr bwMode="auto">
          <a:xfrm>
            <a:off x="5486400" y="1143000"/>
            <a:ext cx="36401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959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7938"/>
                                        </p:tgtEl>
                                        <p:attrNameLst>
                                          <p:attrName>style.visibility</p:attrName>
                                        </p:attrNameLst>
                                      </p:cBhvr>
                                      <p:to>
                                        <p:strVal val="visible"/>
                                      </p:to>
                                    </p:set>
                                    <p:animEffect transition="in" filter="fade">
                                      <p:cBhvr>
                                        <p:cTn id="7" dur="500"/>
                                        <p:tgtEl>
                                          <p:spTgt spid="1447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47939"/>
                                        </p:tgtEl>
                                        <p:attrNameLst>
                                          <p:attrName>style.visibility</p:attrName>
                                        </p:attrNameLst>
                                      </p:cBhvr>
                                      <p:to>
                                        <p:strVal val="visible"/>
                                      </p:to>
                                    </p:set>
                                    <p:animEffect transition="in" filter="fade">
                                      <p:cBhvr>
                                        <p:cTn id="12" dur="500"/>
                                        <p:tgtEl>
                                          <p:spTgt spid="1447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99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In addition, colostrum…</a:t>
            </a:r>
          </a:p>
        </p:txBody>
      </p:sp>
      <p:sp>
        <p:nvSpPr>
          <p:cNvPr id="1449987"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Facilitates establishment of L. </a:t>
            </a:r>
            <a:r>
              <a:rPr lang="en-US" sz="2400" b="1" dirty="0" err="1"/>
              <a:t>bifidus</a:t>
            </a:r>
            <a:r>
              <a:rPr lang="en-US" sz="2400" b="1" dirty="0"/>
              <a:t> flora in GI tract</a:t>
            </a:r>
          </a:p>
          <a:p>
            <a:pPr>
              <a:lnSpc>
                <a:spcPct val="90000"/>
              </a:lnSpc>
              <a:buClr>
                <a:schemeClr val="tx1"/>
              </a:buClr>
              <a:buSzPct val="75000"/>
              <a:buFont typeface="Wingdings" pitchFamily="2" charset="2"/>
              <a:buAutoNum type="arabicPeriod"/>
              <a:defRPr/>
            </a:pPr>
            <a:r>
              <a:rPr lang="en-US" sz="2400" b="1" dirty="0"/>
              <a:t>Facilitates expulsion of meconium</a:t>
            </a:r>
          </a:p>
          <a:p>
            <a:pPr>
              <a:lnSpc>
                <a:spcPct val="90000"/>
              </a:lnSpc>
              <a:buClr>
                <a:schemeClr val="tx1"/>
              </a:buClr>
              <a:buSzPct val="75000"/>
              <a:buFont typeface="Wingdings" pitchFamily="2" charset="2"/>
              <a:buAutoNum type="arabicPeriod"/>
              <a:defRPr/>
            </a:pPr>
            <a:r>
              <a:rPr lang="en-US" sz="2400" b="1" dirty="0"/>
              <a:t>Is the best “treatment” for preventing and treating </a:t>
            </a:r>
            <a:r>
              <a:rPr lang="en-US" sz="2400" b="1" dirty="0" err="1" smtClean="0"/>
              <a:t>hypoglycaemia</a:t>
            </a:r>
            <a:r>
              <a:rPr lang="en-US" sz="2400" b="1" dirty="0" smtClean="0"/>
              <a:t> </a:t>
            </a:r>
            <a:r>
              <a:rPr lang="en-US" sz="2400" b="1" dirty="0"/>
              <a:t>and </a:t>
            </a:r>
            <a:r>
              <a:rPr lang="en-US" sz="2400" b="1" dirty="0" err="1" smtClean="0"/>
              <a:t>hyperbilirubinaemia</a:t>
            </a:r>
            <a:endParaRPr lang="en-CA" sz="2400" b="1" dirty="0"/>
          </a:p>
          <a:p>
            <a:pPr marL="609600" indent="-609600" eaLnBrk="1" hangingPunct="1">
              <a:lnSpc>
                <a:spcPct val="90000"/>
              </a:lnSpc>
              <a:buFont typeface="Wingdings" pitchFamily="2" charset="2"/>
              <a:buNone/>
              <a:defRPr/>
            </a:pPr>
            <a:endParaRPr lang="en-CA" sz="2800" b="1" dirty="0" smtClean="0"/>
          </a:p>
        </p:txBody>
      </p:sp>
    </p:spTree>
    <p:extLst>
      <p:ext uri="{BB962C8B-B14F-4D97-AF65-F5344CB8AC3E}">
        <p14:creationId xmlns:p14="http://schemas.microsoft.com/office/powerpoint/2010/main" val="422205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9987">
                                            <p:txEl>
                                              <p:pRg st="0" end="0"/>
                                            </p:txEl>
                                          </p:spTgt>
                                        </p:tgtEl>
                                        <p:attrNameLst>
                                          <p:attrName>style.visibility</p:attrName>
                                        </p:attrNameLst>
                                      </p:cBhvr>
                                      <p:to>
                                        <p:strVal val="visible"/>
                                      </p:to>
                                    </p:set>
                                    <p:animEffect transition="in" filter="fade">
                                      <p:cBhvr>
                                        <p:cTn id="7" dur="500"/>
                                        <p:tgtEl>
                                          <p:spTgt spid="1449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9987">
                                            <p:txEl>
                                              <p:pRg st="1" end="1"/>
                                            </p:txEl>
                                          </p:spTgt>
                                        </p:tgtEl>
                                        <p:attrNameLst>
                                          <p:attrName>style.visibility</p:attrName>
                                        </p:attrNameLst>
                                      </p:cBhvr>
                                      <p:to>
                                        <p:strVal val="visible"/>
                                      </p:to>
                                    </p:set>
                                    <p:animEffect transition="in" filter="fade">
                                      <p:cBhvr>
                                        <p:cTn id="12" dur="500"/>
                                        <p:tgtEl>
                                          <p:spTgt spid="1449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9987">
                                            <p:txEl>
                                              <p:pRg st="2" end="2"/>
                                            </p:txEl>
                                          </p:spTgt>
                                        </p:tgtEl>
                                        <p:attrNameLst>
                                          <p:attrName>style.visibility</p:attrName>
                                        </p:attrNameLst>
                                      </p:cBhvr>
                                      <p:to>
                                        <p:strVal val="visible"/>
                                      </p:to>
                                    </p:set>
                                    <p:animEffect transition="in" filter="fade">
                                      <p:cBhvr>
                                        <p:cTn id="17" dur="500"/>
                                        <p:tgtEl>
                                          <p:spTgt spid="1449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What’s missing in breastmilk?</a:t>
            </a:r>
          </a:p>
        </p:txBody>
      </p:sp>
      <p:sp>
        <p:nvSpPr>
          <p:cNvPr id="1458179"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Iron?</a:t>
            </a:r>
          </a:p>
          <a:p>
            <a:pPr>
              <a:lnSpc>
                <a:spcPct val="90000"/>
              </a:lnSpc>
              <a:buClr>
                <a:schemeClr val="tx1"/>
              </a:buClr>
              <a:buSzPct val="75000"/>
              <a:buFont typeface="Wingdings" pitchFamily="2" charset="2"/>
              <a:buChar char="§"/>
              <a:defRPr/>
            </a:pPr>
            <a:r>
              <a:rPr lang="en-US" sz="2400" b="1" dirty="0"/>
              <a:t>No, there is just the right amount of iron in breastmilk</a:t>
            </a:r>
          </a:p>
          <a:p>
            <a:pPr>
              <a:lnSpc>
                <a:spcPct val="90000"/>
              </a:lnSpc>
              <a:buClr>
                <a:schemeClr val="tx1"/>
              </a:buClr>
              <a:buSzPct val="75000"/>
              <a:buFont typeface="Wingdings" pitchFamily="2" charset="2"/>
              <a:buChar char="§"/>
              <a:defRPr/>
            </a:pPr>
            <a:r>
              <a:rPr lang="en-US" sz="2400" b="1" dirty="0"/>
              <a:t>Together with the stores the baby gets during pregnancy, at birth especially with delayed clamping of the cord, probably there is enough to keep the baby iron sufficient for up to 6 to 9 months</a:t>
            </a:r>
          </a:p>
          <a:p>
            <a:pPr>
              <a:lnSpc>
                <a:spcPct val="90000"/>
              </a:lnSpc>
              <a:buClr>
                <a:schemeClr val="tx1"/>
              </a:buClr>
              <a:buSzPct val="75000"/>
              <a:buFont typeface="Wingdings" pitchFamily="2" charset="2"/>
              <a:buChar char="§"/>
              <a:defRPr/>
            </a:pPr>
            <a:r>
              <a:rPr lang="en-US" sz="2400" b="1" dirty="0"/>
              <a:t>Bean counters, be careful (amounts of breastmilk babies get, the amount of protein, iron </a:t>
            </a:r>
            <a:r>
              <a:rPr lang="en-US" sz="2400" b="1" dirty="0" err="1"/>
              <a:t>etc</a:t>
            </a:r>
            <a:r>
              <a:rPr lang="en-US" sz="2400" b="1" dirty="0"/>
              <a:t>)</a:t>
            </a:r>
          </a:p>
          <a:p>
            <a:pPr>
              <a:lnSpc>
                <a:spcPct val="90000"/>
              </a:lnSpc>
              <a:buClr>
                <a:schemeClr val="tx1"/>
              </a:buClr>
              <a:buSzPct val="75000"/>
              <a:buFont typeface="Wingdings" pitchFamily="2" charset="2"/>
              <a:buAutoNum type="arabicPeriod" startAt="2"/>
              <a:defRPr/>
            </a:pPr>
            <a:r>
              <a:rPr lang="en-US" sz="2400" b="1" dirty="0"/>
              <a:t>Vitamin D?</a:t>
            </a:r>
          </a:p>
          <a:p>
            <a:pPr>
              <a:lnSpc>
                <a:spcPct val="90000"/>
              </a:lnSpc>
              <a:buClr>
                <a:schemeClr val="tx1"/>
              </a:buClr>
              <a:buSzPct val="75000"/>
              <a:buFont typeface="Wingdings" pitchFamily="2" charset="2"/>
              <a:buChar char="§"/>
              <a:defRPr/>
            </a:pPr>
            <a:r>
              <a:rPr lang="en-US" sz="2400" b="1" dirty="0"/>
              <a:t>Breastmilk does not need to supply vitamin D</a:t>
            </a:r>
          </a:p>
        </p:txBody>
      </p:sp>
    </p:spTree>
    <p:extLst>
      <p:ext uri="{BB962C8B-B14F-4D97-AF65-F5344CB8AC3E}">
        <p14:creationId xmlns:p14="http://schemas.microsoft.com/office/powerpoint/2010/main" val="3456391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8179">
                                            <p:txEl>
                                              <p:pRg st="0" end="0"/>
                                            </p:txEl>
                                          </p:spTgt>
                                        </p:tgtEl>
                                        <p:attrNameLst>
                                          <p:attrName>style.visibility</p:attrName>
                                        </p:attrNameLst>
                                      </p:cBhvr>
                                      <p:to>
                                        <p:strVal val="visible"/>
                                      </p:to>
                                    </p:set>
                                    <p:animEffect transition="in" filter="fade">
                                      <p:cBhvr>
                                        <p:cTn id="7" dur="500"/>
                                        <p:tgtEl>
                                          <p:spTgt spid="1458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8179">
                                            <p:txEl>
                                              <p:pRg st="1" end="1"/>
                                            </p:txEl>
                                          </p:spTgt>
                                        </p:tgtEl>
                                        <p:attrNameLst>
                                          <p:attrName>style.visibility</p:attrName>
                                        </p:attrNameLst>
                                      </p:cBhvr>
                                      <p:to>
                                        <p:strVal val="visible"/>
                                      </p:to>
                                    </p:set>
                                    <p:animEffect transition="in" filter="fade">
                                      <p:cBhvr>
                                        <p:cTn id="12" dur="500"/>
                                        <p:tgtEl>
                                          <p:spTgt spid="1458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58179">
                                            <p:txEl>
                                              <p:pRg st="2" end="2"/>
                                            </p:txEl>
                                          </p:spTgt>
                                        </p:tgtEl>
                                        <p:attrNameLst>
                                          <p:attrName>style.visibility</p:attrName>
                                        </p:attrNameLst>
                                      </p:cBhvr>
                                      <p:to>
                                        <p:strVal val="visible"/>
                                      </p:to>
                                    </p:set>
                                    <p:animEffect transition="in" filter="fade">
                                      <p:cBhvr>
                                        <p:cTn id="17" dur="500"/>
                                        <p:tgtEl>
                                          <p:spTgt spid="1458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58179">
                                            <p:txEl>
                                              <p:pRg st="3" end="3"/>
                                            </p:txEl>
                                          </p:spTgt>
                                        </p:tgtEl>
                                        <p:attrNameLst>
                                          <p:attrName>style.visibility</p:attrName>
                                        </p:attrNameLst>
                                      </p:cBhvr>
                                      <p:to>
                                        <p:strVal val="visible"/>
                                      </p:to>
                                    </p:set>
                                    <p:animEffect transition="in" filter="fade">
                                      <p:cBhvr>
                                        <p:cTn id="22" dur="500"/>
                                        <p:tgtEl>
                                          <p:spTgt spid="14581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58179">
                                            <p:txEl>
                                              <p:pRg st="4" end="4"/>
                                            </p:txEl>
                                          </p:spTgt>
                                        </p:tgtEl>
                                        <p:attrNameLst>
                                          <p:attrName>style.visibility</p:attrName>
                                        </p:attrNameLst>
                                      </p:cBhvr>
                                      <p:to>
                                        <p:strVal val="visible"/>
                                      </p:to>
                                    </p:set>
                                    <p:animEffect transition="in" filter="fade">
                                      <p:cBhvr>
                                        <p:cTn id="27" dur="500"/>
                                        <p:tgtEl>
                                          <p:spTgt spid="14581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58179">
                                            <p:txEl>
                                              <p:pRg st="5" end="5"/>
                                            </p:txEl>
                                          </p:spTgt>
                                        </p:tgtEl>
                                        <p:attrNameLst>
                                          <p:attrName>style.visibility</p:attrName>
                                        </p:attrNameLst>
                                      </p:cBhvr>
                                      <p:to>
                                        <p:strVal val="visible"/>
                                      </p:to>
                                    </p:set>
                                    <p:animEffect transition="in" filter="fade">
                                      <p:cBhvr>
                                        <p:cTn id="32" dur="500"/>
                                        <p:tgtEl>
                                          <p:spTgt spid="1458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What about iron?</a:t>
            </a:r>
            <a:endParaRPr lang="en-CA" sz="3200" b="1" dirty="0">
              <a:solidFill>
                <a:schemeClr val="tx1"/>
              </a:solidFill>
            </a:endParaRPr>
          </a:p>
        </p:txBody>
      </p:sp>
      <p:sp>
        <p:nvSpPr>
          <p:cNvPr id="3" name="Content Placeholder 2"/>
          <p:cNvSpPr>
            <a:spLocks noGrp="1"/>
          </p:cNvSpPr>
          <p:nvPr>
            <p:ph idx="1"/>
          </p:nvPr>
        </p:nvSpPr>
        <p:spPr/>
        <p:txBody>
          <a:bodyPr/>
          <a:lstStyle/>
          <a:p>
            <a:pPr>
              <a:buClr>
                <a:schemeClr val="tx1"/>
              </a:buClr>
              <a:buSzPct val="75000"/>
              <a:buFont typeface="Wingdings" panose="05000000000000000000" pitchFamily="2" charset="2"/>
              <a:buChar char="v"/>
              <a:defRPr/>
            </a:pPr>
            <a:r>
              <a:rPr lang="en-CA" sz="2400" b="1" dirty="0"/>
              <a:t>T</a:t>
            </a:r>
            <a:r>
              <a:rPr lang="en-CA" sz="2400" b="1" dirty="0" smtClean="0"/>
              <a:t>he following is the abstract of an article that was published in the </a:t>
            </a:r>
            <a:r>
              <a:rPr lang="en-CA" sz="2400" b="1" i="1" dirty="0" smtClean="0"/>
              <a:t>American Journal of Human Biology </a:t>
            </a:r>
            <a:r>
              <a:rPr lang="en-CA" sz="2400" b="1" dirty="0" smtClean="0"/>
              <a:t>2014:26;10-17</a:t>
            </a:r>
          </a:p>
          <a:p>
            <a:pPr>
              <a:buClr>
                <a:schemeClr val="tx1"/>
              </a:buClr>
              <a:buSzPct val="75000"/>
              <a:buFont typeface="Wingdings" pitchFamily="2" charset="2"/>
              <a:buChar char="§"/>
              <a:defRPr/>
            </a:pPr>
            <a:r>
              <a:rPr lang="en-CA" sz="2400" b="1"/>
              <a:t>It questions the basic assumption that what might be "normal" for the artificially fed baby should be considered normal for the breastfed baby</a:t>
            </a:r>
            <a:r>
              <a:rPr lang="en-CA" dirty="0" smtClean="0"/>
              <a:t/>
            </a:r>
            <a:br>
              <a:rPr lang="en-CA" dirty="0" smtClean="0"/>
            </a:br>
            <a:endParaRPr lang="en-CA" dirty="0"/>
          </a:p>
        </p:txBody>
      </p:sp>
    </p:spTree>
    <p:extLst>
      <p:ext uri="{BB962C8B-B14F-4D97-AF65-F5344CB8AC3E}">
        <p14:creationId xmlns:p14="http://schemas.microsoft.com/office/powerpoint/2010/main" val="241708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Here is the abstract</a:t>
            </a:r>
            <a:endParaRPr lang="en-CA" sz="3200" b="1" dirty="0">
              <a:solidFill>
                <a:schemeClr val="tx1"/>
              </a:solidFill>
            </a:endParaRPr>
          </a:p>
        </p:txBody>
      </p:sp>
      <p:sp>
        <p:nvSpPr>
          <p:cNvPr id="3" name="Content Placeholder 2"/>
          <p:cNvSpPr>
            <a:spLocks noGrp="1"/>
          </p:cNvSpPr>
          <p:nvPr>
            <p:ph idx="1"/>
          </p:nvPr>
        </p:nvSpPr>
        <p:spPr/>
        <p:txBody>
          <a:bodyPr/>
          <a:lstStyle/>
          <a:p>
            <a:pPr>
              <a:buClr>
                <a:schemeClr val="tx1"/>
              </a:buClr>
              <a:buSzPct val="75000"/>
              <a:buFont typeface="Wingdings" panose="05000000000000000000" pitchFamily="2" charset="2"/>
              <a:buChar char="v"/>
              <a:defRPr/>
            </a:pPr>
            <a:r>
              <a:rPr lang="en-CA" sz="2400" b="1" dirty="0" smtClean="0"/>
              <a:t>Recently, there has been considerable debate regarding the appropriate amount of iron fortification for commercial infant formula. Globally, there is considerable variation in formula iron content, from 4 to 12 mg iron/L. However, how much fortification is necessary is unclear. Human milk is low in iron (0.2–0.5 mg/L), with the majority of infant iron stores accumulated during gestation. Over the first few months of life, these stores are depleted in breastfeeding infants. </a:t>
            </a:r>
            <a:endParaRPr lang="en-CA" dirty="0"/>
          </a:p>
        </p:txBody>
      </p:sp>
    </p:spTree>
    <p:extLst>
      <p:ext uri="{BB962C8B-B14F-4D97-AF65-F5344CB8AC3E}">
        <p14:creationId xmlns:p14="http://schemas.microsoft.com/office/powerpoint/2010/main" val="4121714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Here is the abstract (continued)</a:t>
            </a:r>
            <a:endParaRPr lang="en-CA" sz="3200" dirty="0"/>
          </a:p>
        </p:txBody>
      </p:sp>
      <p:sp>
        <p:nvSpPr>
          <p:cNvPr id="3" name="Content Placeholder 2"/>
          <p:cNvSpPr>
            <a:spLocks noGrp="1"/>
          </p:cNvSpPr>
          <p:nvPr>
            <p:ph idx="1"/>
          </p:nvPr>
        </p:nvSpPr>
        <p:spPr/>
        <p:txBody>
          <a:bodyPr/>
          <a:lstStyle/>
          <a:p>
            <a:pPr>
              <a:buClr>
                <a:schemeClr val="tx1"/>
              </a:buClr>
              <a:buSzPct val="75000"/>
              <a:buFont typeface="Wingdings" pitchFamily="2" charset="2"/>
              <a:buChar char="§"/>
              <a:defRPr/>
            </a:pPr>
            <a:r>
              <a:rPr lang="en-CA" sz="2400" b="1" dirty="0" smtClean="0"/>
              <a:t>This decline has been previously largely perceived as pathological; it may be instead an adaptive mechanism to minimize iron availability to pathogens coinciding with complementary feeding. Many of the pathogens involved in infantile illnesses require iron for growth and replication. By reducing infant iron stores at the onset of complementary feeding, infant physiology may limit its availability to these pathogens, decreasing frequency and severity of infection. </a:t>
            </a:r>
            <a:endParaRPr lang="en-CA" dirty="0"/>
          </a:p>
        </p:txBody>
      </p:sp>
    </p:spTree>
    <p:extLst>
      <p:ext uri="{BB962C8B-B14F-4D97-AF65-F5344CB8AC3E}">
        <p14:creationId xmlns:p14="http://schemas.microsoft.com/office/powerpoint/2010/main" val="2169044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131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 </a:t>
            </a:r>
            <a:r>
              <a:rPr lang="en-CA" sz="3200" b="1" i="1" dirty="0" smtClean="0">
                <a:solidFill>
                  <a:schemeClr val="tx1"/>
                </a:solidFill>
              </a:rPr>
              <a:t>crucial</a:t>
            </a:r>
            <a:r>
              <a:rPr lang="en-CA" sz="3200" b="1" dirty="0" smtClean="0">
                <a:solidFill>
                  <a:schemeClr val="tx1"/>
                </a:solidFill>
              </a:rPr>
              <a:t> question</a:t>
            </a:r>
          </a:p>
        </p:txBody>
      </p:sp>
      <p:sp>
        <p:nvSpPr>
          <p:cNvPr id="1421315"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0000"/>
              <a:buFont typeface="Wingdings" pitchFamily="2" charset="2"/>
              <a:buChar char="v"/>
              <a:defRPr/>
            </a:pPr>
            <a:r>
              <a:rPr lang="en-US" sz="2400" b="1" dirty="0" smtClean="0"/>
              <a:t>Is infant formula really very near to, or almost like breastmilk?</a:t>
            </a:r>
          </a:p>
          <a:p>
            <a:pPr eaLnBrk="1" hangingPunct="1">
              <a:lnSpc>
                <a:spcPct val="90000"/>
              </a:lnSpc>
              <a:buClr>
                <a:schemeClr val="tx1"/>
              </a:buClr>
              <a:buSzPct val="70000"/>
              <a:buFont typeface="Wingdings" pitchFamily="2" charset="2"/>
              <a:buChar char="§"/>
              <a:defRPr/>
            </a:pPr>
            <a:r>
              <a:rPr lang="en-US" sz="2400" b="1" dirty="0" smtClean="0"/>
              <a:t>No!  </a:t>
            </a:r>
          </a:p>
          <a:p>
            <a:pPr eaLnBrk="1" hangingPunct="1">
              <a:lnSpc>
                <a:spcPct val="90000"/>
              </a:lnSpc>
              <a:buClr>
                <a:schemeClr val="tx1"/>
              </a:buClr>
              <a:buSzPct val="70000"/>
              <a:buFont typeface="Wingdings" pitchFamily="2" charset="2"/>
              <a:buChar char="§"/>
              <a:defRPr/>
            </a:pPr>
            <a:r>
              <a:rPr lang="en-US" sz="2400" b="1" dirty="0" smtClean="0"/>
              <a:t>Even now, formula is only superficially similar to breastmilk</a:t>
            </a:r>
          </a:p>
          <a:p>
            <a:pPr eaLnBrk="1" hangingPunct="1">
              <a:lnSpc>
                <a:spcPct val="90000"/>
              </a:lnSpc>
              <a:buClr>
                <a:schemeClr val="tx1"/>
              </a:buClr>
              <a:buSzPct val="70000"/>
              <a:buFont typeface="Wingdings" pitchFamily="2" charset="2"/>
              <a:buChar char="§"/>
              <a:defRPr/>
            </a:pPr>
            <a:r>
              <a:rPr lang="en-US" sz="2400" b="1" i="1" dirty="0" smtClean="0"/>
              <a:t>There is no question about this</a:t>
            </a:r>
            <a:r>
              <a:rPr lang="en-US" sz="2400" b="1" dirty="0" smtClean="0"/>
              <a:t>!</a:t>
            </a:r>
            <a:endParaRPr lang="en-CA" sz="2400" b="1" i="1" dirty="0" smtClean="0"/>
          </a:p>
        </p:txBody>
      </p:sp>
    </p:spTree>
    <p:extLst>
      <p:ext uri="{BB962C8B-B14F-4D97-AF65-F5344CB8AC3E}">
        <p14:creationId xmlns:p14="http://schemas.microsoft.com/office/powerpoint/2010/main" val="1733144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1315">
                                            <p:txEl>
                                              <p:pRg st="0" end="0"/>
                                            </p:txEl>
                                          </p:spTgt>
                                        </p:tgtEl>
                                        <p:attrNameLst>
                                          <p:attrName>style.visibility</p:attrName>
                                        </p:attrNameLst>
                                      </p:cBhvr>
                                      <p:to>
                                        <p:strVal val="visible"/>
                                      </p:to>
                                    </p:set>
                                    <p:animEffect transition="in" filter="fade">
                                      <p:cBhvr>
                                        <p:cTn id="7" dur="500"/>
                                        <p:tgtEl>
                                          <p:spTgt spid="142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1315">
                                            <p:txEl>
                                              <p:pRg st="1" end="1"/>
                                            </p:txEl>
                                          </p:spTgt>
                                        </p:tgtEl>
                                        <p:attrNameLst>
                                          <p:attrName>style.visibility</p:attrName>
                                        </p:attrNameLst>
                                      </p:cBhvr>
                                      <p:to>
                                        <p:strVal val="visible"/>
                                      </p:to>
                                    </p:set>
                                    <p:animEffect transition="in" filter="fade">
                                      <p:cBhvr>
                                        <p:cTn id="12" dur="500"/>
                                        <p:tgtEl>
                                          <p:spTgt spid="1421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1315">
                                            <p:txEl>
                                              <p:pRg st="2" end="2"/>
                                            </p:txEl>
                                          </p:spTgt>
                                        </p:tgtEl>
                                        <p:attrNameLst>
                                          <p:attrName>style.visibility</p:attrName>
                                        </p:attrNameLst>
                                      </p:cBhvr>
                                      <p:to>
                                        <p:strVal val="visible"/>
                                      </p:to>
                                    </p:set>
                                    <p:animEffect transition="in" filter="fade">
                                      <p:cBhvr>
                                        <p:cTn id="17" dur="500"/>
                                        <p:tgtEl>
                                          <p:spTgt spid="1421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1315">
                                            <p:txEl>
                                              <p:pRg st="3" end="3"/>
                                            </p:txEl>
                                          </p:spTgt>
                                        </p:tgtEl>
                                        <p:attrNameLst>
                                          <p:attrName>style.visibility</p:attrName>
                                        </p:attrNameLst>
                                      </p:cBhvr>
                                      <p:to>
                                        <p:strVal val="visible"/>
                                      </p:to>
                                    </p:set>
                                    <p:animEffect transition="in" filter="fade">
                                      <p:cBhvr>
                                        <p:cTn id="22" dur="500"/>
                                        <p:tgtEl>
                                          <p:spTgt spid="1421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3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FFFF"/>
                </a:solidFill>
                <a:ea typeface="+mn-ea"/>
              </a:rPr>
              <a:t>vitamin D.</a:t>
            </a:r>
            <a:endParaRPr lang="en-US" sz="6000" dirty="0"/>
          </a:p>
        </p:txBody>
      </p:sp>
      <p:sp>
        <p:nvSpPr>
          <p:cNvPr id="3" name="Content Placeholder 2"/>
          <p:cNvSpPr>
            <a:spLocks noGrp="1"/>
          </p:cNvSpPr>
          <p:nvPr>
            <p:ph idx="1"/>
          </p:nvPr>
        </p:nvSpPr>
        <p:spPr/>
        <p:txBody>
          <a:bodyPr/>
          <a:lstStyle/>
          <a:p>
            <a:pPr lvl="0">
              <a:buClr>
                <a:srgbClr val="FFFFFF"/>
              </a:buClr>
              <a:buSzPct val="75000"/>
              <a:buFont typeface="Wingdings" pitchFamily="2" charset="2"/>
              <a:buChar char="§"/>
              <a:defRPr/>
            </a:pPr>
            <a:r>
              <a:rPr lang="en-US" sz="2400" b="1" i="1" dirty="0">
                <a:solidFill>
                  <a:srgbClr val="FFFFFF"/>
                </a:solidFill>
              </a:rPr>
              <a:t>All </a:t>
            </a:r>
            <a:r>
              <a:rPr lang="en-US" sz="2400" b="1" dirty="0">
                <a:solidFill>
                  <a:srgbClr val="FFFFFF"/>
                </a:solidFill>
              </a:rPr>
              <a:t>babies need vitamin D.  Artificially fed babies have vitamin D already added artificially to the milk at the factory.  Breastfed babies unable to get adequate sunshine exposure should receive supplementation</a:t>
            </a:r>
            <a:endParaRPr lang="en-US" sz="2400" b="1" i="1" dirty="0">
              <a:solidFill>
                <a:srgbClr val="FFFFFF"/>
              </a:solidFill>
            </a:endParaRPr>
          </a:p>
          <a:p>
            <a:endParaRPr lang="en-US" dirty="0"/>
          </a:p>
        </p:txBody>
      </p:sp>
    </p:spTree>
    <p:extLst>
      <p:ext uri="{BB962C8B-B14F-4D97-AF65-F5344CB8AC3E}">
        <p14:creationId xmlns:p14="http://schemas.microsoft.com/office/powerpoint/2010/main" val="366269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What’s missing from formula?</a:t>
            </a:r>
            <a:endParaRPr lang="en-US" sz="3200" b="1" dirty="0" smtClean="0">
              <a:solidFill>
                <a:schemeClr val="tx1"/>
              </a:solidFill>
            </a:endParaRPr>
          </a:p>
        </p:txBody>
      </p:sp>
      <p:sp>
        <p:nvSpPr>
          <p:cNvPr id="146227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smtClean="0"/>
              <a:t>What about colostrum?</a:t>
            </a:r>
          </a:p>
          <a:p>
            <a:pPr eaLnBrk="1" hangingPunct="1">
              <a:buClr>
                <a:schemeClr val="tx1"/>
              </a:buClr>
              <a:buSzPct val="70000"/>
              <a:buFont typeface="Wingdings" pitchFamily="2" charset="2"/>
              <a:buChar char="§"/>
              <a:defRPr/>
            </a:pPr>
            <a:r>
              <a:rPr lang="en-CA" sz="2400" b="1" smtClean="0"/>
              <a:t>Where do I buy Similostrum?</a:t>
            </a:r>
          </a:p>
          <a:p>
            <a:pPr eaLnBrk="1" hangingPunct="1">
              <a:buClr>
                <a:schemeClr val="tx1"/>
              </a:buClr>
              <a:buSzPct val="70000"/>
              <a:buFont typeface="Wingdings" pitchFamily="2" charset="2"/>
              <a:buChar char="§"/>
              <a:defRPr/>
            </a:pPr>
            <a:r>
              <a:rPr lang="en-CA" sz="2400" b="1" smtClean="0"/>
              <a:t>Enfalostrum?</a:t>
            </a:r>
          </a:p>
          <a:p>
            <a:pPr eaLnBrk="1" hangingPunct="1">
              <a:buClr>
                <a:schemeClr val="tx1"/>
              </a:buClr>
              <a:buSzPct val="70000"/>
              <a:buFont typeface="Wingdings" pitchFamily="2" charset="2"/>
              <a:buChar char="§"/>
              <a:defRPr/>
            </a:pPr>
            <a:r>
              <a:rPr lang="en-CA" sz="2400" b="1" smtClean="0"/>
              <a:t>Good Startostrum?</a:t>
            </a:r>
            <a:endParaRPr lang="en-US" sz="2400" b="1" smtClean="0"/>
          </a:p>
        </p:txBody>
      </p:sp>
    </p:spTree>
    <p:extLst>
      <p:ext uri="{BB962C8B-B14F-4D97-AF65-F5344CB8AC3E}">
        <p14:creationId xmlns:p14="http://schemas.microsoft.com/office/powerpoint/2010/main" val="790840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2275">
                                            <p:txEl>
                                              <p:pRg st="0" end="0"/>
                                            </p:txEl>
                                          </p:spTgt>
                                        </p:tgtEl>
                                        <p:attrNameLst>
                                          <p:attrName>style.visibility</p:attrName>
                                        </p:attrNameLst>
                                      </p:cBhvr>
                                      <p:to>
                                        <p:strVal val="visible"/>
                                      </p:to>
                                    </p:set>
                                    <p:animEffect transition="in" filter="fade">
                                      <p:cBhvr>
                                        <p:cTn id="7" dur="500"/>
                                        <p:tgtEl>
                                          <p:spTgt spid="1462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2275">
                                            <p:txEl>
                                              <p:pRg st="1" end="1"/>
                                            </p:txEl>
                                          </p:spTgt>
                                        </p:tgtEl>
                                        <p:attrNameLst>
                                          <p:attrName>style.visibility</p:attrName>
                                        </p:attrNameLst>
                                      </p:cBhvr>
                                      <p:to>
                                        <p:strVal val="visible"/>
                                      </p:to>
                                    </p:set>
                                    <p:animEffect transition="in" filter="fade">
                                      <p:cBhvr>
                                        <p:cTn id="12" dur="500"/>
                                        <p:tgtEl>
                                          <p:spTgt spid="1462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2275">
                                            <p:txEl>
                                              <p:pRg st="2" end="2"/>
                                            </p:txEl>
                                          </p:spTgt>
                                        </p:tgtEl>
                                        <p:attrNameLst>
                                          <p:attrName>style.visibility</p:attrName>
                                        </p:attrNameLst>
                                      </p:cBhvr>
                                      <p:to>
                                        <p:strVal val="visible"/>
                                      </p:to>
                                    </p:set>
                                    <p:animEffect transition="in" filter="fade">
                                      <p:cBhvr>
                                        <p:cTn id="17" dur="500"/>
                                        <p:tgtEl>
                                          <p:spTgt spid="1462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2275">
                                            <p:txEl>
                                              <p:pRg st="3" end="3"/>
                                            </p:txEl>
                                          </p:spTgt>
                                        </p:tgtEl>
                                        <p:attrNameLst>
                                          <p:attrName>style.visibility</p:attrName>
                                        </p:attrNameLst>
                                      </p:cBhvr>
                                      <p:to>
                                        <p:strVal val="visible"/>
                                      </p:to>
                                    </p:set>
                                    <p:animEffect transition="in" filter="fade">
                                      <p:cBhvr>
                                        <p:cTn id="22" dur="500"/>
                                        <p:tgtEl>
                                          <p:spTgt spid="1462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27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Which formula is closest to which colostrum?</a:t>
            </a:r>
          </a:p>
        </p:txBody>
      </p:sp>
      <p:pic>
        <p:nvPicPr>
          <p:cNvPr id="1464323" name="Picture 3" descr="three colours of colostrum"/>
          <p:cNvPicPr>
            <a:picLocks noChangeAspect="1" noChangeArrowheads="1"/>
          </p:cNvPicPr>
          <p:nvPr/>
        </p:nvPicPr>
        <p:blipFill>
          <a:blip r:embed="rId3">
            <a:extLst>
              <a:ext uri="{28A0092B-C50C-407E-A947-70E740481C1C}">
                <a14:useLocalDpi xmlns:a14="http://schemas.microsoft.com/office/drawing/2010/main" val="0"/>
              </a:ext>
            </a:extLst>
          </a:blip>
          <a:srcRect l="13998" r="23016" b="23486"/>
          <a:stretch>
            <a:fillRect/>
          </a:stretch>
        </p:blipFill>
        <p:spPr bwMode="auto">
          <a:xfrm>
            <a:off x="1619250" y="1457325"/>
            <a:ext cx="59055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65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323"/>
                                        </p:tgtEl>
                                        <p:attrNameLst>
                                          <p:attrName>style.visibility</p:attrName>
                                        </p:attrNameLst>
                                      </p:cBhvr>
                                      <p:to>
                                        <p:strVal val="visible"/>
                                      </p:to>
                                    </p:set>
                                    <p:animEffect transition="in" filter="fade">
                                      <p:cBhvr>
                                        <p:cTn id="7" dur="500"/>
                                        <p:tgtEl>
                                          <p:spTgt spid="1464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0466" name="Picture 2" descr="Biologically active substances in breastmilk"/>
          <p:cNvPicPr>
            <a:picLocks noChangeAspect="1" noChangeArrowheads="1"/>
          </p:cNvPicPr>
          <p:nvPr/>
        </p:nvPicPr>
        <p:blipFill>
          <a:blip r:embed="rId3">
            <a:extLst>
              <a:ext uri="{28A0092B-C50C-407E-A947-70E740481C1C}">
                <a14:useLocalDpi xmlns:a14="http://schemas.microsoft.com/office/drawing/2010/main" val="0"/>
              </a:ext>
            </a:extLst>
          </a:blip>
          <a:srcRect l="3334" r="16667" b="5424"/>
          <a:stretch>
            <a:fillRect/>
          </a:stretch>
        </p:blipFill>
        <p:spPr bwMode="auto">
          <a:xfrm>
            <a:off x="0" y="98425"/>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0467" name="AutoShape 3"/>
          <p:cNvSpPr>
            <a:spLocks noChangeArrowheads="1"/>
          </p:cNvSpPr>
          <p:nvPr/>
        </p:nvSpPr>
        <p:spPr bwMode="auto">
          <a:xfrm>
            <a:off x="7620000" y="4800600"/>
            <a:ext cx="457200" cy="76200"/>
          </a:xfrm>
          <a:prstGeom prst="rightArrow">
            <a:avLst>
              <a:gd name="adj1" fmla="val 50000"/>
              <a:gd name="adj2" fmla="val 15000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
        <p:nvSpPr>
          <p:cNvPr id="1470468" name="AutoShape 4"/>
          <p:cNvSpPr>
            <a:spLocks noChangeArrowheads="1"/>
          </p:cNvSpPr>
          <p:nvPr/>
        </p:nvSpPr>
        <p:spPr bwMode="auto">
          <a:xfrm>
            <a:off x="7391400" y="4953000"/>
            <a:ext cx="609600" cy="76200"/>
          </a:xfrm>
          <a:prstGeom prst="rightArrow">
            <a:avLst>
              <a:gd name="adj1" fmla="val 50000"/>
              <a:gd name="adj2" fmla="val 20000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Tree>
    <p:extLst>
      <p:ext uri="{BB962C8B-B14F-4D97-AF65-F5344CB8AC3E}">
        <p14:creationId xmlns:p14="http://schemas.microsoft.com/office/powerpoint/2010/main" val="264788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0466"/>
                                        </p:tgtEl>
                                        <p:attrNameLst>
                                          <p:attrName>style.visibility</p:attrName>
                                        </p:attrNameLst>
                                      </p:cBhvr>
                                      <p:to>
                                        <p:strVal val="visible"/>
                                      </p:to>
                                    </p:set>
                                    <p:animEffect transition="in" filter="fade">
                                      <p:cBhvr>
                                        <p:cTn id="7" dur="500"/>
                                        <p:tgtEl>
                                          <p:spTgt spid="1470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0467"/>
                                        </p:tgtEl>
                                        <p:attrNameLst>
                                          <p:attrName>style.visibility</p:attrName>
                                        </p:attrNameLst>
                                      </p:cBhvr>
                                      <p:to>
                                        <p:strVal val="visible"/>
                                      </p:to>
                                    </p:set>
                                    <p:animEffect transition="in" filter="wipe(left)">
                                      <p:cBhvr>
                                        <p:cTn id="12" dur="500"/>
                                        <p:tgtEl>
                                          <p:spTgt spid="14704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0468"/>
                                        </p:tgtEl>
                                        <p:attrNameLst>
                                          <p:attrName>style.visibility</p:attrName>
                                        </p:attrNameLst>
                                      </p:cBhvr>
                                      <p:to>
                                        <p:strVal val="visible"/>
                                      </p:to>
                                    </p:set>
                                    <p:animEffect transition="in" filter="wipe(left)">
                                      <p:cBhvr>
                                        <p:cTn id="17" dur="500"/>
                                        <p:tgtEl>
                                          <p:spTgt spid="147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67" grpId="0" animBg="1"/>
      <p:bldP spid="14704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62" name="Picture 2" descr="not contra07"/>
          <p:cNvPicPr preferRelativeResize="0">
            <a:picLocks noChangeAspect="1" noChangeArrowheads="1"/>
          </p:cNvPicPr>
          <p:nvPr>
            <p:custDataLst>
              <p:tags r:id="rId1"/>
            </p:custDataLst>
          </p:nvPr>
        </p:nvPicPr>
        <p:blipFill>
          <a:blip r:embed="rId4">
            <a:lum contrast="12000"/>
            <a:extLst>
              <a:ext uri="{28A0092B-C50C-407E-A947-70E740481C1C}">
                <a14:useLocalDpi xmlns:a14="http://schemas.microsoft.com/office/drawing/2010/main" val="0"/>
              </a:ext>
            </a:extLst>
          </a:blip>
          <a:srcRect/>
          <a:stretch>
            <a:fillRect/>
          </a:stretch>
        </p:blipFill>
        <p:spPr bwMode="auto">
          <a:xfrm>
            <a:off x="2284413" y="36513"/>
            <a:ext cx="4576762" cy="678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591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562"/>
                                        </p:tgtEl>
                                        <p:attrNameLst>
                                          <p:attrName>style.visibility</p:attrName>
                                        </p:attrNameLst>
                                      </p:cBhvr>
                                      <p:to>
                                        <p:strVal val="visible"/>
                                      </p:to>
                                    </p:set>
                                    <p:animEffect transition="in" filter="fade">
                                      <p:cBhvr>
                                        <p:cTn id="7" dur="500"/>
                                        <p:tgtEl>
                                          <p:spTgt spid="147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6610" name="Picture 2" descr="cellular components of breastmi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227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6610"/>
                                        </p:tgtEl>
                                        <p:attrNameLst>
                                          <p:attrName>style.visibility</p:attrName>
                                        </p:attrNameLst>
                                      </p:cBhvr>
                                      <p:to>
                                        <p:strVal val="visible"/>
                                      </p:to>
                                    </p:set>
                                    <p:animEffect transition="in" filter="fade">
                                      <p:cBhvr>
                                        <p:cTn id="7" dur="500"/>
                                        <p:tgtEl>
                                          <p:spTgt spid="1476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Immune Factors in Breastmilk</a:t>
            </a:r>
          </a:p>
        </p:txBody>
      </p:sp>
      <p:pic>
        <p:nvPicPr>
          <p:cNvPr id="1478659" name="Picture 3" descr="Immune factors003"/>
          <p:cNvPicPr>
            <a:picLocks noChangeAspect="1" noChangeArrowheads="1"/>
          </p:cNvPicPr>
          <p:nvPr/>
        </p:nvPicPr>
        <p:blipFill>
          <a:blip r:embed="rId3">
            <a:extLst>
              <a:ext uri="{28A0092B-C50C-407E-A947-70E740481C1C}">
                <a14:useLocalDpi xmlns:a14="http://schemas.microsoft.com/office/drawing/2010/main" val="0"/>
              </a:ext>
            </a:extLst>
          </a:blip>
          <a:srcRect b="2330"/>
          <a:stretch>
            <a:fillRect/>
          </a:stretch>
        </p:blipFill>
        <p:spPr bwMode="auto">
          <a:xfrm>
            <a:off x="2084388" y="1341438"/>
            <a:ext cx="51435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1" i="0" u="none" strike="noStrike" cap="none" normalizeH="0" baseline="0" smtClean="0">
                <a:ln>
                  <a:noFill/>
                </a:ln>
                <a:solidFill>
                  <a:srgbClr val="666666"/>
                </a:solidFill>
                <a:effectLst/>
                <a:latin typeface="Helvetica" pitchFamily="34" charset="0"/>
                <a:ea typeface="Times New Roman" pitchFamily="18" charset="0"/>
                <a:cs typeface="Arial" pitchFamily="34" charset="0"/>
              </a:rPr>
              <a:t>Comparison of Human Milk and Formula</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800" b="0" i="1" u="none" strike="noStrike" cap="none" normalizeH="0" baseline="0" smtClean="0">
                <a:ln>
                  <a:noFill/>
                </a:ln>
                <a:solidFill>
                  <a:srgbClr val="9E9E9E"/>
                </a:solidFill>
                <a:effectLst/>
                <a:latin typeface="Georgia" pitchFamily="18" charset="0"/>
                <a:ea typeface="Times New Roman" pitchFamily="18" charset="0"/>
                <a:cs typeface="Arial" pitchFamily="34" charset="0"/>
              </a:rPr>
              <a:t>August 8, 2013 in </a:t>
            </a:r>
            <a:r>
              <a:rPr kumimoji="0" lang="en-US" altLang="en-US" sz="800" b="1" i="1" u="none" strike="noStrike" cap="none" normalizeH="0" baseline="0" smtClean="0">
                <a:ln>
                  <a:noFill/>
                </a:ln>
                <a:solidFill>
                  <a:srgbClr val="858585"/>
                </a:solidFill>
                <a:effectLst/>
                <a:latin typeface="Georgia" pitchFamily="18" charset="0"/>
                <a:ea typeface="Times New Roman" pitchFamily="18" charset="0"/>
                <a:cs typeface="Arial" pitchFamily="34" charset="0"/>
                <a:hlinkClick r:id="rId4"/>
              </a:rPr>
              <a:t>Why Breast is Best</a:t>
            </a:r>
            <a:r>
              <a:rPr kumimoji="0" lang="en-US" altLang="en-US" sz="800" b="1" i="1" u="none" strike="noStrike" cap="none" normalizeH="0" baseline="0" smtClean="0">
                <a:ln>
                  <a:noFill/>
                </a:ln>
                <a:solidFill>
                  <a:srgbClr val="858585"/>
                </a:solidFill>
                <a:effectLst/>
                <a:latin typeface="Georgia" pitchFamily="18" charset="0"/>
                <a:ea typeface="Times New Roman" pitchFamily="18" charset="0"/>
                <a:cs typeface="Arial" pitchFamily="34" charset="0"/>
                <a:hlinkClick r:id="rId5" tooltip="Comment on Comparison of Human Milk and Formula"/>
              </a:rPr>
              <a:t>No Comments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93477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8659"/>
                                        </p:tgtEl>
                                        <p:attrNameLst>
                                          <p:attrName>style.visibility</p:attrName>
                                        </p:attrNameLst>
                                      </p:cBhvr>
                                      <p:to>
                                        <p:strVal val="visible"/>
                                      </p:to>
                                    </p:set>
                                    <p:animEffect transition="in" filter="fade">
                                      <p:cBhvr>
                                        <p:cTn id="7" dur="500"/>
                                        <p:tgtEl>
                                          <p:spTgt spid="147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0706" name="Rectangle 2"/>
          <p:cNvSpPr>
            <a:spLocks noGrp="1" noRot="1" noChangeArrowheads="1"/>
          </p:cNvSpPr>
          <p:nvPr>
            <p:ph type="title" idx="4294967295"/>
          </p:nvPr>
        </p:nvSpPr>
        <p:spPr>
          <a:xfrm>
            <a:off x="0" y="228600"/>
            <a:ext cx="8510588" cy="1325563"/>
          </a:xfrm>
        </p:spPr>
        <p:txBody>
          <a:bodyPr/>
          <a:lstStyle/>
          <a:p>
            <a:pPr eaLnBrk="1" hangingPunct="1">
              <a:defRPr/>
            </a:pP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sz="3200" b="1" dirty="0" smtClean="0">
                <a:solidFill>
                  <a:schemeClr val="tx1"/>
                </a:solidFill>
              </a:rPr>
              <a:t>And these are not even all of the immune factors which are present in breastmilk, but absent from formulas</a:t>
            </a:r>
          </a:p>
        </p:txBody>
      </p:sp>
    </p:spTree>
    <p:extLst>
      <p:ext uri="{BB962C8B-B14F-4D97-AF65-F5344CB8AC3E}">
        <p14:creationId xmlns:p14="http://schemas.microsoft.com/office/powerpoint/2010/main" val="1848466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0706"/>
                                        </p:tgtEl>
                                        <p:attrNameLst>
                                          <p:attrName>style.visibility</p:attrName>
                                        </p:attrNameLst>
                                      </p:cBhvr>
                                      <p:to>
                                        <p:strVal val="visible"/>
                                      </p:to>
                                    </p:set>
                                    <p:animEffect transition="in" filter="fade">
                                      <p:cBhvr>
                                        <p:cTn id="7" dur="500"/>
                                        <p:tgtEl>
                                          <p:spTgt spid="1480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551837"/>
            <a:ext cx="5867400" cy="923330"/>
          </a:xfrm>
          <a:prstGeom prst="rect">
            <a:avLst/>
          </a:prstGeom>
        </p:spPr>
        <p:txBody>
          <a:bodyPr wrap="square">
            <a:spAutoFit/>
          </a:bodyPr>
          <a:lstStyle/>
          <a:p>
            <a:pPr algn="ctr"/>
            <a:r>
              <a:rPr lang="en-US" sz="5400" b="1" dirty="0" smtClean="0"/>
              <a:t>STEM CELLS</a:t>
            </a:r>
            <a:r>
              <a:rPr lang="en-US" dirty="0" smtClean="0"/>
              <a:t>.</a:t>
            </a:r>
            <a:endParaRPr lang="en-US" dirty="0"/>
          </a:p>
        </p:txBody>
      </p:sp>
    </p:spTree>
    <p:extLst>
      <p:ext uri="{BB962C8B-B14F-4D97-AF65-F5344CB8AC3E}">
        <p14:creationId xmlns:p14="http://schemas.microsoft.com/office/powerpoint/2010/main" val="1206937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467600" cy="4154984"/>
          </a:xfrm>
          <a:prstGeom prst="rect">
            <a:avLst/>
          </a:prstGeom>
        </p:spPr>
        <p:txBody>
          <a:bodyPr wrap="square">
            <a:spAutoFit/>
          </a:bodyPr>
          <a:lstStyle/>
          <a:p>
            <a:r>
              <a:rPr lang="en-US" sz="2400" dirty="0"/>
              <a:t>It was discovered seven years ago that </a:t>
            </a:r>
            <a:r>
              <a:rPr lang="en-US" sz="2400" dirty="0">
                <a:hlinkClick r:id="rId2"/>
              </a:rPr>
              <a:t>human breast milk also contains a kind of stem cell</a:t>
            </a:r>
            <a:r>
              <a:rPr lang="en-US" sz="2400" dirty="0"/>
              <a:t>. The question was whether The above now demonstrate that as in humans, mouse milk contains cells that express stem cell markers. These studies in mice provide the first evidence of migration and integration of </a:t>
            </a:r>
            <a:r>
              <a:rPr lang="en-US" sz="2400" dirty="0" err="1"/>
              <a:t>breastmilk</a:t>
            </a:r>
            <a:r>
              <a:rPr lang="en-US" sz="2400" dirty="0"/>
              <a:t> stem cells to organs of the neonate</a:t>
            </a:r>
            <a:r>
              <a:rPr lang="en-US" sz="2400" dirty="0" smtClean="0"/>
              <a:t>.</a:t>
            </a:r>
          </a:p>
          <a:p>
            <a:endParaRPr lang="en-US" sz="2400" i="1" dirty="0"/>
          </a:p>
          <a:p>
            <a:endParaRPr lang="en-US" sz="2400" i="1" dirty="0" smtClean="0"/>
          </a:p>
          <a:p>
            <a:endParaRPr lang="en-US" sz="2400" i="1" dirty="0"/>
          </a:p>
          <a:p>
            <a:r>
              <a:rPr lang="en-US" sz="2400" i="1" dirty="0" smtClean="0"/>
              <a:t> </a:t>
            </a:r>
            <a:r>
              <a:rPr lang="en-US" b="1" i="1" dirty="0">
                <a:solidFill>
                  <a:srgbClr val="FF0000"/>
                </a:solidFill>
              </a:rPr>
              <a:t>April 2014 The FASEB Journal vol. 28 no. 1 Supplement 216.4 </a:t>
            </a:r>
            <a:endParaRPr lang="en-US" b="1" dirty="0">
              <a:solidFill>
                <a:srgbClr val="FF0000"/>
              </a:solidFill>
            </a:endParaRPr>
          </a:p>
        </p:txBody>
      </p:sp>
    </p:spTree>
    <p:extLst>
      <p:ext uri="{BB962C8B-B14F-4D97-AF65-F5344CB8AC3E}">
        <p14:creationId xmlns:p14="http://schemas.microsoft.com/office/powerpoint/2010/main" val="180612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6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Is formula almost like </a:t>
            </a:r>
            <a:r>
              <a:rPr lang="en-CA" sz="3200" b="1" dirty="0" smtClean="0">
                <a:solidFill>
                  <a:schemeClr val="tx1"/>
                </a:solidFill>
              </a:rPr>
              <a:t>breast milk</a:t>
            </a:r>
            <a:r>
              <a:rPr lang="en-CA" sz="3200" b="1" dirty="0" smtClean="0">
                <a:solidFill>
                  <a:schemeClr val="tx1"/>
                </a:solidFill>
              </a:rPr>
              <a:t>?</a:t>
            </a:r>
          </a:p>
        </p:txBody>
      </p:sp>
      <p:sp>
        <p:nvSpPr>
          <p:cNvPr id="1423363"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0000"/>
              <a:buFont typeface="Wingdings" pitchFamily="2" charset="2"/>
              <a:buChar char="v"/>
              <a:defRPr/>
            </a:pPr>
            <a:r>
              <a:rPr lang="en-CA" sz="2400" b="1" dirty="0" smtClean="0"/>
              <a:t>How can it possibly be?</a:t>
            </a:r>
          </a:p>
          <a:p>
            <a:pPr eaLnBrk="1" hangingPunct="1">
              <a:lnSpc>
                <a:spcPct val="90000"/>
              </a:lnSpc>
              <a:buClr>
                <a:schemeClr val="tx1"/>
              </a:buClr>
              <a:buSzPct val="70000"/>
              <a:buFont typeface="Wingdings" pitchFamily="2" charset="2"/>
              <a:buChar char="§"/>
              <a:defRPr/>
            </a:pPr>
            <a:r>
              <a:rPr lang="en-CA" sz="2400" b="1" dirty="0" smtClean="0"/>
              <a:t>We don’t really know what is in breastmilk</a:t>
            </a:r>
          </a:p>
          <a:p>
            <a:pPr eaLnBrk="1" hangingPunct="1">
              <a:lnSpc>
                <a:spcPct val="90000"/>
              </a:lnSpc>
              <a:buClr>
                <a:schemeClr val="tx1"/>
              </a:buClr>
              <a:buSzPct val="70000"/>
              <a:buFont typeface="Wingdings" pitchFamily="2" charset="2"/>
              <a:buChar char="§"/>
              <a:defRPr/>
            </a:pPr>
            <a:r>
              <a:rPr lang="en-CA" sz="2400" b="1" dirty="0" smtClean="0"/>
              <a:t>There is no such thing as a </a:t>
            </a:r>
            <a:r>
              <a:rPr lang="en-CA" sz="2400" b="1" i="1" dirty="0" smtClean="0"/>
              <a:t>standard</a:t>
            </a:r>
            <a:r>
              <a:rPr lang="en-CA" sz="2400" b="1" dirty="0" smtClean="0"/>
              <a:t> breastmilk</a:t>
            </a:r>
          </a:p>
          <a:p>
            <a:pPr eaLnBrk="1" hangingPunct="1">
              <a:lnSpc>
                <a:spcPct val="90000"/>
              </a:lnSpc>
              <a:buClr>
                <a:schemeClr val="tx1"/>
              </a:buClr>
              <a:buSzPct val="70000"/>
              <a:buFont typeface="Wingdings" pitchFamily="2" charset="2"/>
              <a:buChar char="§"/>
              <a:defRPr/>
            </a:pPr>
            <a:r>
              <a:rPr lang="en-CA" sz="2400" b="1" dirty="0" smtClean="0"/>
              <a:t>Even the formula companies admit that not all babies need exactly the same stuff and, of course, will use this notion to market their formulas (special formulas for special babies)</a:t>
            </a:r>
          </a:p>
          <a:p>
            <a:pPr eaLnBrk="1" hangingPunct="1">
              <a:lnSpc>
                <a:spcPct val="90000"/>
              </a:lnSpc>
              <a:buClr>
                <a:schemeClr val="tx1"/>
              </a:buClr>
              <a:buSzPct val="70000"/>
              <a:buFont typeface="Wingdings" pitchFamily="2" charset="2"/>
              <a:buChar char="§"/>
              <a:defRPr/>
            </a:pPr>
            <a:r>
              <a:rPr lang="en-CA" sz="2400" b="1" dirty="0" smtClean="0"/>
              <a:t>At the same time convincing us that their formula is </a:t>
            </a:r>
            <a:r>
              <a:rPr lang="en-CA" sz="2400" b="1" i="1" dirty="0" smtClean="0"/>
              <a:t>virtually the same as breastmilk</a:t>
            </a:r>
          </a:p>
          <a:p>
            <a:pPr eaLnBrk="1" hangingPunct="1">
              <a:lnSpc>
                <a:spcPct val="90000"/>
              </a:lnSpc>
              <a:buClr>
                <a:schemeClr val="tx1"/>
              </a:buClr>
              <a:buSzPct val="70000"/>
              <a:buFont typeface="Wingdings" pitchFamily="2" charset="2"/>
              <a:buChar char="§"/>
              <a:defRPr/>
            </a:pPr>
            <a:r>
              <a:rPr lang="en-CA" sz="2400" b="1" dirty="0" smtClean="0"/>
              <a:t>But </a:t>
            </a:r>
            <a:r>
              <a:rPr lang="en-CA" sz="2400" b="1" i="1" dirty="0" smtClean="0"/>
              <a:t>different</a:t>
            </a:r>
            <a:r>
              <a:rPr lang="en-CA" sz="2400" b="1" dirty="0" smtClean="0"/>
              <a:t> and better than the formulas of their competitors, which are also virtually the same as breastmilk</a:t>
            </a:r>
          </a:p>
        </p:txBody>
      </p:sp>
    </p:spTree>
    <p:extLst>
      <p:ext uri="{BB962C8B-B14F-4D97-AF65-F5344CB8AC3E}">
        <p14:creationId xmlns:p14="http://schemas.microsoft.com/office/powerpoint/2010/main" val="2403959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63">
                                            <p:txEl>
                                              <p:pRg st="0" end="0"/>
                                            </p:txEl>
                                          </p:spTgt>
                                        </p:tgtEl>
                                        <p:attrNameLst>
                                          <p:attrName>style.visibility</p:attrName>
                                        </p:attrNameLst>
                                      </p:cBhvr>
                                      <p:to>
                                        <p:strVal val="visible"/>
                                      </p:to>
                                    </p:set>
                                    <p:animEffect transition="in" filter="fade">
                                      <p:cBhvr>
                                        <p:cTn id="7" dur="500"/>
                                        <p:tgtEl>
                                          <p:spTgt spid="142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3363">
                                            <p:txEl>
                                              <p:pRg st="1" end="1"/>
                                            </p:txEl>
                                          </p:spTgt>
                                        </p:tgtEl>
                                        <p:attrNameLst>
                                          <p:attrName>style.visibility</p:attrName>
                                        </p:attrNameLst>
                                      </p:cBhvr>
                                      <p:to>
                                        <p:strVal val="visible"/>
                                      </p:to>
                                    </p:set>
                                    <p:animEffect transition="in" filter="fade">
                                      <p:cBhvr>
                                        <p:cTn id="12" dur="500"/>
                                        <p:tgtEl>
                                          <p:spTgt spid="1423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3363">
                                            <p:txEl>
                                              <p:pRg st="2" end="2"/>
                                            </p:txEl>
                                          </p:spTgt>
                                        </p:tgtEl>
                                        <p:attrNameLst>
                                          <p:attrName>style.visibility</p:attrName>
                                        </p:attrNameLst>
                                      </p:cBhvr>
                                      <p:to>
                                        <p:strVal val="visible"/>
                                      </p:to>
                                    </p:set>
                                    <p:animEffect transition="in" filter="fade">
                                      <p:cBhvr>
                                        <p:cTn id="17" dur="500"/>
                                        <p:tgtEl>
                                          <p:spTgt spid="1423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3363">
                                            <p:txEl>
                                              <p:pRg st="3" end="3"/>
                                            </p:txEl>
                                          </p:spTgt>
                                        </p:tgtEl>
                                        <p:attrNameLst>
                                          <p:attrName>style.visibility</p:attrName>
                                        </p:attrNameLst>
                                      </p:cBhvr>
                                      <p:to>
                                        <p:strVal val="visible"/>
                                      </p:to>
                                    </p:set>
                                    <p:animEffect transition="in" filter="fade">
                                      <p:cBhvr>
                                        <p:cTn id="22" dur="500"/>
                                        <p:tgtEl>
                                          <p:spTgt spid="1423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23363">
                                            <p:txEl>
                                              <p:pRg st="4" end="4"/>
                                            </p:txEl>
                                          </p:spTgt>
                                        </p:tgtEl>
                                        <p:attrNameLst>
                                          <p:attrName>style.visibility</p:attrName>
                                        </p:attrNameLst>
                                      </p:cBhvr>
                                      <p:to>
                                        <p:strVal val="visible"/>
                                      </p:to>
                                    </p:set>
                                    <p:animEffect transition="in" filter="fade">
                                      <p:cBhvr>
                                        <p:cTn id="27" dur="500"/>
                                        <p:tgtEl>
                                          <p:spTgt spid="1423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23363">
                                            <p:txEl>
                                              <p:pRg st="5" end="5"/>
                                            </p:txEl>
                                          </p:spTgt>
                                        </p:tgtEl>
                                        <p:attrNameLst>
                                          <p:attrName>style.visibility</p:attrName>
                                        </p:attrNameLst>
                                      </p:cBhvr>
                                      <p:to>
                                        <p:strVal val="visible"/>
                                      </p:to>
                                    </p:set>
                                    <p:animEffect transition="in" filter="fade">
                                      <p:cBhvr>
                                        <p:cTn id="32" dur="500"/>
                                        <p:tgtEl>
                                          <p:spTgt spid="1423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Breastmilk made to measure</a:t>
            </a:r>
          </a:p>
        </p:txBody>
      </p:sp>
      <p:pic>
        <p:nvPicPr>
          <p:cNvPr id="1482755" name="Picture 3" descr="not contra12"/>
          <p:cNvPicPr preferRelativeResize="0">
            <a:picLocks noChangeAspect="1" noChangeArrowheads="1"/>
          </p:cNvPicPr>
          <p:nvPr>
            <p:custDataLst>
              <p:tags r:id="rId1"/>
            </p:custDataLst>
          </p:nvPr>
        </p:nvPicPr>
        <p:blipFill>
          <a:blip r:embed="rId5">
            <a:lum bright="-12000" contrast="12000"/>
            <a:extLst>
              <a:ext uri="{28A0092B-C50C-407E-A947-70E740481C1C}">
                <a14:useLocalDpi xmlns:a14="http://schemas.microsoft.com/office/drawing/2010/main" val="0"/>
              </a:ext>
            </a:extLst>
          </a:blip>
          <a:srcRect r="68906"/>
          <a:stretch>
            <a:fillRect/>
          </a:stretch>
        </p:blipFill>
        <p:spPr bwMode="auto">
          <a:xfrm>
            <a:off x="0" y="1844675"/>
            <a:ext cx="284321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2756" name="Picture 4" descr="not contra12"/>
          <p:cNvPicPr preferRelativeResize="0">
            <a:picLocks noChangeAspect="1" noChangeArrowheads="1"/>
          </p:cNvPicPr>
          <p:nvPr>
            <p:custDataLst>
              <p:tags r:id="rId2"/>
            </p:custDataLst>
          </p:nvPr>
        </p:nvPicPr>
        <p:blipFill>
          <a:blip r:embed="rId5">
            <a:lum bright="-12000" contrast="12000"/>
            <a:extLst>
              <a:ext uri="{28A0092B-C50C-407E-A947-70E740481C1C}">
                <a14:useLocalDpi xmlns:a14="http://schemas.microsoft.com/office/drawing/2010/main" val="0"/>
              </a:ext>
            </a:extLst>
          </a:blip>
          <a:srcRect l="31094"/>
          <a:stretch>
            <a:fillRect/>
          </a:stretch>
        </p:blipFill>
        <p:spPr bwMode="auto">
          <a:xfrm>
            <a:off x="2843213" y="1844675"/>
            <a:ext cx="6300787"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649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2755"/>
                                        </p:tgtEl>
                                        <p:attrNameLst>
                                          <p:attrName>style.visibility</p:attrName>
                                        </p:attrNameLst>
                                      </p:cBhvr>
                                      <p:to>
                                        <p:strVal val="visible"/>
                                      </p:to>
                                    </p:set>
                                    <p:animEffect transition="in" filter="fade">
                                      <p:cBhvr>
                                        <p:cTn id="7" dur="500"/>
                                        <p:tgtEl>
                                          <p:spTgt spid="1482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82756"/>
                                        </p:tgtEl>
                                        <p:attrNameLst>
                                          <p:attrName>style.visibility</p:attrName>
                                        </p:attrNameLst>
                                      </p:cBhvr>
                                      <p:to>
                                        <p:strVal val="visible"/>
                                      </p:to>
                                    </p:set>
                                    <p:animEffect transition="in" filter="fade">
                                      <p:cBhvr>
                                        <p:cTn id="12" dur="500"/>
                                        <p:tgtEl>
                                          <p:spTgt spid="148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02" name="Picture 2" descr="not contra16"/>
          <p:cNvPicPr preferRelativeResize="0">
            <a:picLocks noChangeAspect="1" noChangeArrowheads="1"/>
          </p:cNvPicPr>
          <p:nvPr>
            <p:custDataLst>
              <p:tags r:id="rId1"/>
            </p:custDataLst>
          </p:nvPr>
        </p:nvPicPr>
        <p:blipFill>
          <a:blip r:embed="rId4">
            <a:lum bright="-18000"/>
            <a:extLst>
              <a:ext uri="{28A0092B-C50C-407E-A947-70E740481C1C}">
                <a14:useLocalDpi xmlns:a14="http://schemas.microsoft.com/office/drawing/2010/main" val="0"/>
              </a:ext>
            </a:extLst>
          </a:blip>
          <a:srcRect/>
          <a:stretch>
            <a:fillRect/>
          </a:stretch>
        </p:blipFill>
        <p:spPr bwMode="auto">
          <a:xfrm>
            <a:off x="128588" y="0"/>
            <a:ext cx="8888412"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814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4802"/>
                                        </p:tgtEl>
                                        <p:attrNameLst>
                                          <p:attrName>style.visibility</p:attrName>
                                        </p:attrNameLst>
                                      </p:cBhvr>
                                      <p:to>
                                        <p:strVal val="visible"/>
                                      </p:to>
                                    </p:set>
                                    <p:animEffect transition="in" filter="fade">
                                      <p:cBhvr>
                                        <p:cTn id="7" dur="500"/>
                                        <p:tgtEl>
                                          <p:spTgt spid="1484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0946" name="Picture 2" descr="not contra19"/>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450850"/>
            <a:ext cx="914400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46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0946"/>
                                        </p:tgtEl>
                                        <p:attrNameLst>
                                          <p:attrName>style.visibility</p:attrName>
                                        </p:attrNameLst>
                                      </p:cBhvr>
                                      <p:to>
                                        <p:strVal val="visible"/>
                                      </p:to>
                                    </p:set>
                                    <p:animEffect transition="in" filter="fade">
                                      <p:cBhvr>
                                        <p:cTn id="7" dur="500"/>
                                        <p:tgtEl>
                                          <p:spTgt spid="1490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Do maternal antibodies pass on auto-immune disease to the baby?</a:t>
            </a:r>
            <a:endParaRPr lang="en-US" sz="3200" b="1" dirty="0">
              <a:solidFill>
                <a:schemeClr val="tx1"/>
              </a:solidFill>
            </a:endParaRPr>
          </a:p>
        </p:txBody>
      </p:sp>
      <p:sp>
        <p:nvSpPr>
          <p:cNvPr id="3" name="Content Placeholder 2"/>
          <p:cNvSpPr>
            <a:spLocks noGrp="1"/>
          </p:cNvSpPr>
          <p:nvPr>
            <p:ph idx="1"/>
          </p:nvPr>
        </p:nvSpPr>
        <p:spPr/>
        <p:txBody>
          <a:bodyPr/>
          <a:lstStyle/>
          <a:p>
            <a:pPr>
              <a:lnSpc>
                <a:spcPct val="90000"/>
              </a:lnSpc>
              <a:buClr>
                <a:schemeClr val="tx1"/>
              </a:buClr>
              <a:buSzPct val="75000"/>
              <a:buFont typeface="Wingdings" pitchFamily="2" charset="2"/>
              <a:buAutoNum type="arabicPeriod"/>
              <a:defRPr/>
            </a:pPr>
            <a:r>
              <a:rPr lang="en-CA" sz="2400" b="1" dirty="0"/>
              <a:t>The predominant immunoglobulin in human milk is secretory IgA, but there is no evidence that secretory IgA is a pathogenic antibody in autoimmune disease</a:t>
            </a:r>
          </a:p>
          <a:p>
            <a:pPr>
              <a:lnSpc>
                <a:spcPct val="90000"/>
              </a:lnSpc>
              <a:buClr>
                <a:schemeClr val="tx1"/>
              </a:buClr>
              <a:buSzPct val="75000"/>
              <a:buFont typeface="Wingdings" pitchFamily="2" charset="2"/>
              <a:buAutoNum type="arabicPeriod"/>
              <a:defRPr/>
            </a:pPr>
            <a:r>
              <a:rPr lang="en-CA" sz="2400" b="1" dirty="0"/>
              <a:t>In any case, secretory IgA is not absorbed via the gastrointestinal tract</a:t>
            </a:r>
          </a:p>
          <a:p>
            <a:pPr>
              <a:lnSpc>
                <a:spcPct val="90000"/>
              </a:lnSpc>
              <a:buClr>
                <a:schemeClr val="tx1"/>
              </a:buClr>
              <a:buSzPct val="75000"/>
              <a:buFont typeface="Wingdings" pitchFamily="2" charset="2"/>
              <a:buAutoNum type="arabicPeriod"/>
              <a:defRPr/>
            </a:pPr>
            <a:r>
              <a:rPr lang="en-CA" sz="2400" b="1" dirty="0"/>
              <a:t>There is no evidence that IgG in human milk is absorbed into the circulation of the infant</a:t>
            </a:r>
          </a:p>
          <a:p>
            <a:pPr>
              <a:lnSpc>
                <a:spcPct val="90000"/>
              </a:lnSpc>
              <a:buClr>
                <a:schemeClr val="tx1"/>
              </a:buClr>
              <a:buSzPct val="75000"/>
              <a:buFont typeface="Wingdings" pitchFamily="2" charset="2"/>
              <a:buAutoNum type="arabicPeriod"/>
              <a:defRPr/>
            </a:pPr>
            <a:r>
              <a:rPr lang="en-CA" sz="2400" b="1" dirty="0" err="1"/>
              <a:t>IgM</a:t>
            </a:r>
            <a:r>
              <a:rPr lang="en-CA" sz="2400" b="1" dirty="0"/>
              <a:t> is also excluded from the infant’s circulatory system</a:t>
            </a:r>
          </a:p>
          <a:p>
            <a:pPr>
              <a:buFont typeface="Wingdings" pitchFamily="2" charset="2"/>
              <a:buNone/>
              <a:defRPr/>
            </a:pPr>
            <a:endParaRPr lang="en-US" dirty="0"/>
          </a:p>
        </p:txBody>
      </p:sp>
    </p:spTree>
    <p:extLst>
      <p:ext uri="{BB962C8B-B14F-4D97-AF65-F5344CB8AC3E}">
        <p14:creationId xmlns:p14="http://schemas.microsoft.com/office/powerpoint/2010/main" val="2941781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9138" name="Picture 2" descr="not contra21"/>
          <p:cNvPicPr preferRelativeResize="0">
            <a:picLocks noChangeAspect="1" noChangeArrowheads="1"/>
          </p:cNvPicPr>
          <p:nvPr>
            <p:custDataLst>
              <p:tags r:id="rId1"/>
            </p:custDataLst>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1327150" y="0"/>
            <a:ext cx="6491288"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9139" name="Oval 3"/>
          <p:cNvSpPr>
            <a:spLocks noChangeArrowheads="1"/>
          </p:cNvSpPr>
          <p:nvPr/>
        </p:nvSpPr>
        <p:spPr bwMode="auto">
          <a:xfrm>
            <a:off x="3048000" y="5486400"/>
            <a:ext cx="838200" cy="685800"/>
          </a:xfrm>
          <a:prstGeom prst="ellipse">
            <a:avLst/>
          </a:pr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
        <p:nvSpPr>
          <p:cNvPr id="1499140" name="Oval 4"/>
          <p:cNvSpPr>
            <a:spLocks noChangeArrowheads="1"/>
          </p:cNvSpPr>
          <p:nvPr/>
        </p:nvSpPr>
        <p:spPr bwMode="auto">
          <a:xfrm>
            <a:off x="5105400" y="5562600"/>
            <a:ext cx="1066800" cy="685800"/>
          </a:xfrm>
          <a:prstGeom prst="ellipse">
            <a:avLst/>
          </a:pr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Tree>
    <p:extLst>
      <p:ext uri="{BB962C8B-B14F-4D97-AF65-F5344CB8AC3E}">
        <p14:creationId xmlns:p14="http://schemas.microsoft.com/office/powerpoint/2010/main" val="171627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9138"/>
                                        </p:tgtEl>
                                        <p:attrNameLst>
                                          <p:attrName>style.visibility</p:attrName>
                                        </p:attrNameLst>
                                      </p:cBhvr>
                                      <p:to>
                                        <p:strVal val="visible"/>
                                      </p:to>
                                    </p:set>
                                    <p:animEffect transition="in" filter="fade">
                                      <p:cBhvr>
                                        <p:cTn id="7" dur="500"/>
                                        <p:tgtEl>
                                          <p:spTgt spid="1499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9139"/>
                                        </p:tgtEl>
                                        <p:attrNameLst>
                                          <p:attrName>style.visibility</p:attrName>
                                        </p:attrNameLst>
                                      </p:cBhvr>
                                      <p:to>
                                        <p:strVal val="visible"/>
                                      </p:to>
                                    </p:set>
                                    <p:animEffect transition="in" filter="fade">
                                      <p:cBhvr>
                                        <p:cTn id="12" dur="500"/>
                                        <p:tgtEl>
                                          <p:spTgt spid="1499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9140"/>
                                        </p:tgtEl>
                                        <p:attrNameLst>
                                          <p:attrName>style.visibility</p:attrName>
                                        </p:attrNameLst>
                                      </p:cBhvr>
                                      <p:to>
                                        <p:strVal val="visible"/>
                                      </p:to>
                                    </p:set>
                                    <p:animEffect transition="in" filter="fade">
                                      <p:cBhvr>
                                        <p:cTn id="17" dur="500"/>
                                        <p:tgtEl>
                                          <p:spTgt spid="1499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9139" grpId="0" animBg="1"/>
      <p:bldP spid="14991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actation reg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676400"/>
            <a:ext cx="4071937" cy="4648200"/>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9459" name="Title 2"/>
          <p:cNvSpPr>
            <a:spLocks noGrp="1"/>
          </p:cNvSpPr>
          <p:nvPr>
            <p:ph type="title"/>
          </p:nvPr>
        </p:nvSpPr>
        <p:spPr>
          <a:xfrm>
            <a:off x="381000" y="0"/>
            <a:ext cx="8229600" cy="838200"/>
          </a:xfrm>
        </p:spPr>
        <p:txBody>
          <a:bodyPr/>
          <a:lstStyle/>
          <a:p>
            <a:pPr eaLnBrk="1" hangingPunct="1"/>
            <a:r>
              <a:rPr lang="en-US" altLang="en-US" sz="3200" smtClean="0"/>
              <a:t>Stimulation of milk production</a:t>
            </a:r>
          </a:p>
        </p:txBody>
      </p:sp>
      <p:sp>
        <p:nvSpPr>
          <p:cNvPr id="19460" name="Content Placeholder 4"/>
          <p:cNvSpPr>
            <a:spLocks noGrp="1"/>
          </p:cNvSpPr>
          <p:nvPr>
            <p:ph sz="half" idx="1"/>
          </p:nvPr>
        </p:nvSpPr>
        <p:spPr>
          <a:xfrm flipH="1">
            <a:off x="9144000" y="0"/>
            <a:ext cx="46038" cy="46038"/>
          </a:xfrm>
        </p:spPr>
        <p:txBody>
          <a:bodyPr/>
          <a:lstStyle/>
          <a:p>
            <a:pPr eaLnBrk="1" hangingPunct="1">
              <a:buFont typeface="Arial" charset="0"/>
              <a:buNone/>
            </a:pPr>
            <a:endParaRPr lang="en-US" altLang="en-US" smtClean="0"/>
          </a:p>
        </p:txBody>
      </p:sp>
      <p:sp>
        <p:nvSpPr>
          <p:cNvPr id="19461" name="Content Placeholder 5"/>
          <p:cNvSpPr>
            <a:spLocks noGrp="1"/>
          </p:cNvSpPr>
          <p:nvPr>
            <p:ph sz="half" idx="2"/>
          </p:nvPr>
        </p:nvSpPr>
        <p:spPr>
          <a:xfrm>
            <a:off x="4876800" y="1676400"/>
            <a:ext cx="4038600" cy="4525963"/>
          </a:xfrm>
        </p:spPr>
        <p:txBody>
          <a:bodyPr/>
          <a:lstStyle/>
          <a:p>
            <a:pPr eaLnBrk="1" hangingPunct="1">
              <a:buFont typeface="Arial" charset="0"/>
              <a:buNone/>
            </a:pPr>
            <a:r>
              <a:rPr lang="en-US" altLang="en-US" smtClean="0"/>
              <a:t>Milk ejection is promoted by ;</a:t>
            </a:r>
          </a:p>
          <a:p>
            <a:pPr eaLnBrk="1" hangingPunct="1">
              <a:buFont typeface="Arial" charset="0"/>
              <a:buNone/>
            </a:pPr>
            <a:r>
              <a:rPr lang="en-US" altLang="en-US" smtClean="0"/>
              <a:t>1-neurogenic stimulant (stimulated by suckling)</a:t>
            </a:r>
          </a:p>
          <a:p>
            <a:pPr eaLnBrk="1" hangingPunct="1">
              <a:buFont typeface="Arial" charset="0"/>
              <a:buNone/>
            </a:pPr>
            <a:r>
              <a:rPr lang="en-US" altLang="en-US" smtClean="0"/>
              <a:t>2-hormonal reflex (oxytocin)</a:t>
            </a:r>
          </a:p>
          <a:p>
            <a:pPr eaLnBrk="1" hangingPunct="1">
              <a:buFont typeface="Arial" charset="0"/>
              <a:buNone/>
            </a:pPr>
            <a:endParaRPr lang="en-US" altLang="en-US" smtClean="0"/>
          </a:p>
        </p:txBody>
      </p:sp>
    </p:spTree>
    <p:extLst>
      <p:ext uri="{BB962C8B-B14F-4D97-AF65-F5344CB8AC3E}">
        <p14:creationId xmlns:p14="http://schemas.microsoft.com/office/powerpoint/2010/main" val="3016856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lactation</a:t>
            </a:r>
            <a:endParaRPr lang="en-US" dirty="0"/>
          </a:p>
        </p:txBody>
      </p:sp>
      <p:pic>
        <p:nvPicPr>
          <p:cNvPr id="11266" name="Picture 2" descr="During suckling, a conditioned reflex is set up:  Ascending impulses from the nipple and areo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68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Formula contains the same amount of protein as breastmilk, really?</a:t>
            </a:r>
          </a:p>
        </p:txBody>
      </p:sp>
      <p:sp>
        <p:nvSpPr>
          <p:cNvPr id="1497091"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0000"/>
              <a:buFont typeface="Wingdings" pitchFamily="2" charset="2"/>
              <a:buChar char="v"/>
              <a:defRPr/>
            </a:pPr>
            <a:r>
              <a:rPr lang="en-US" sz="2400" b="1" dirty="0" smtClean="0"/>
              <a:t>Breastmilk contains at about 3 months after birth, 8 to 10 g/L of protein</a:t>
            </a:r>
          </a:p>
          <a:p>
            <a:pPr eaLnBrk="1" hangingPunct="1">
              <a:lnSpc>
                <a:spcPct val="90000"/>
              </a:lnSpc>
              <a:buClr>
                <a:schemeClr val="tx1"/>
              </a:buClr>
              <a:buSzPct val="70000"/>
              <a:buFont typeface="Wingdings" pitchFamily="2" charset="2"/>
              <a:buChar char="§"/>
              <a:defRPr/>
            </a:pPr>
            <a:r>
              <a:rPr lang="en-US" sz="2400" b="1" dirty="0" smtClean="0"/>
              <a:t>This is somewhat less than most formulas (most contain 12-15 g/L or </a:t>
            </a:r>
            <a:r>
              <a:rPr lang="en-US" sz="2400" b="1" i="1" dirty="0" smtClean="0"/>
              <a:t>more</a:t>
            </a:r>
            <a:r>
              <a:rPr lang="en-US" sz="2400" b="1" dirty="0" smtClean="0"/>
              <a:t>)</a:t>
            </a:r>
          </a:p>
          <a:p>
            <a:pPr eaLnBrk="1" hangingPunct="1">
              <a:lnSpc>
                <a:spcPct val="90000"/>
              </a:lnSpc>
              <a:buClr>
                <a:schemeClr val="tx1"/>
              </a:buClr>
              <a:buSzPct val="70000"/>
              <a:buFont typeface="Wingdings" pitchFamily="2" charset="2"/>
              <a:buChar char="v"/>
              <a:defRPr/>
            </a:pPr>
            <a:r>
              <a:rPr lang="en-US" sz="2400" b="1" dirty="0" smtClean="0"/>
              <a:t>But:</a:t>
            </a:r>
          </a:p>
          <a:p>
            <a:pPr eaLnBrk="1" hangingPunct="1">
              <a:lnSpc>
                <a:spcPct val="90000"/>
              </a:lnSpc>
              <a:buClr>
                <a:schemeClr val="tx1"/>
              </a:buClr>
              <a:buSzPct val="70000"/>
              <a:buFont typeface="Wingdings" pitchFamily="2" charset="2"/>
              <a:buChar char="§"/>
              <a:defRPr/>
            </a:pPr>
            <a:r>
              <a:rPr lang="en-US" sz="2400" b="1" dirty="0" smtClean="0"/>
              <a:t>Up to 60-65% (about 5 g/L) of the protein in breastmilk is lactoferrin, which is not absorbed from the gut!</a:t>
            </a:r>
          </a:p>
          <a:p>
            <a:pPr eaLnBrk="1" hangingPunct="1">
              <a:lnSpc>
                <a:spcPct val="90000"/>
              </a:lnSpc>
              <a:buClr>
                <a:schemeClr val="tx1"/>
              </a:buClr>
              <a:buSzPct val="70000"/>
              <a:buFont typeface="Wingdings" pitchFamily="2" charset="2"/>
              <a:buChar char="§"/>
              <a:defRPr/>
            </a:pPr>
            <a:r>
              <a:rPr lang="en-US" sz="2400" b="1" dirty="0" smtClean="0"/>
              <a:t>About 6% (0.5 g/L) of the protein is immunoglobulin, which is also not absorbed from the gut!</a:t>
            </a:r>
          </a:p>
          <a:p>
            <a:pPr eaLnBrk="1" hangingPunct="1">
              <a:lnSpc>
                <a:spcPct val="90000"/>
              </a:lnSpc>
              <a:buClr>
                <a:schemeClr val="tx1"/>
              </a:buClr>
              <a:buSzPct val="70000"/>
              <a:buFont typeface="Wingdings" pitchFamily="2" charset="2"/>
              <a:buChar char="§"/>
              <a:defRPr/>
            </a:pPr>
            <a:r>
              <a:rPr lang="en-US" sz="2400" b="1" dirty="0" smtClean="0"/>
              <a:t>So only </a:t>
            </a:r>
            <a:r>
              <a:rPr lang="en-US" sz="2400" b="1" i="1" dirty="0" smtClean="0"/>
              <a:t>at most</a:t>
            </a:r>
            <a:r>
              <a:rPr lang="en-US" sz="2400" b="1" dirty="0" smtClean="0"/>
              <a:t>, 4.5 g/L of protein</a:t>
            </a:r>
          </a:p>
          <a:p>
            <a:pPr marL="0" indent="0" eaLnBrk="1" hangingPunct="1">
              <a:lnSpc>
                <a:spcPct val="90000"/>
              </a:lnSpc>
              <a:buClr>
                <a:schemeClr val="tx1"/>
              </a:buClr>
              <a:buSzPct val="70000"/>
              <a:buFont typeface="Wingdings" pitchFamily="2" charset="2"/>
              <a:buNone/>
              <a:defRPr/>
            </a:pPr>
            <a:r>
              <a:rPr lang="en-US" sz="2400" b="1" dirty="0" smtClean="0">
                <a:sym typeface="Wingdings" pitchFamily="2" charset="2"/>
              </a:rPr>
              <a:t>Babies can’t grow on this amount, </a:t>
            </a:r>
            <a:r>
              <a:rPr lang="en-US" sz="2400" b="1" i="1" dirty="0" smtClean="0">
                <a:sym typeface="Wingdings" pitchFamily="2" charset="2"/>
              </a:rPr>
              <a:t>but they do!</a:t>
            </a:r>
            <a:endParaRPr lang="en-US" sz="2400" b="1" i="1" dirty="0" smtClean="0"/>
          </a:p>
          <a:p>
            <a:pPr eaLnBrk="1" hangingPunct="1">
              <a:lnSpc>
                <a:spcPct val="90000"/>
              </a:lnSpc>
              <a:buSzPct val="70000"/>
              <a:buFont typeface="Wingdings" pitchFamily="2" charset="2"/>
              <a:buNone/>
              <a:defRPr/>
            </a:pPr>
            <a:r>
              <a:rPr lang="en-US" sz="2400" b="1" dirty="0" smtClean="0">
                <a:sym typeface="Wingdings" pitchFamily="2" charset="2"/>
              </a:rPr>
              <a:t>formula contains way too much protein (3.5x more)</a:t>
            </a:r>
            <a:endParaRPr lang="en-US" sz="2400" b="1" dirty="0" smtClean="0"/>
          </a:p>
          <a:p>
            <a:pPr eaLnBrk="1" hangingPunct="1">
              <a:lnSpc>
                <a:spcPct val="90000"/>
              </a:lnSpc>
              <a:buFont typeface="Wingdings" pitchFamily="2" charset="2"/>
              <a:buNone/>
              <a:defRPr/>
            </a:pPr>
            <a:endParaRPr lang="en-US" sz="2800" b="1" dirty="0" smtClean="0"/>
          </a:p>
        </p:txBody>
      </p:sp>
    </p:spTree>
    <p:extLst>
      <p:ext uri="{BB962C8B-B14F-4D97-AF65-F5344CB8AC3E}">
        <p14:creationId xmlns:p14="http://schemas.microsoft.com/office/powerpoint/2010/main" val="2943923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7091">
                                            <p:txEl>
                                              <p:pRg st="0" end="0"/>
                                            </p:txEl>
                                          </p:spTgt>
                                        </p:tgtEl>
                                        <p:attrNameLst>
                                          <p:attrName>style.visibility</p:attrName>
                                        </p:attrNameLst>
                                      </p:cBhvr>
                                      <p:to>
                                        <p:strVal val="visible"/>
                                      </p:to>
                                    </p:set>
                                    <p:animEffect transition="in" filter="fade">
                                      <p:cBhvr>
                                        <p:cTn id="7" dur="500"/>
                                        <p:tgtEl>
                                          <p:spTgt spid="149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7091">
                                            <p:txEl>
                                              <p:pRg st="1" end="1"/>
                                            </p:txEl>
                                          </p:spTgt>
                                        </p:tgtEl>
                                        <p:attrNameLst>
                                          <p:attrName>style.visibility</p:attrName>
                                        </p:attrNameLst>
                                      </p:cBhvr>
                                      <p:to>
                                        <p:strVal val="visible"/>
                                      </p:to>
                                    </p:set>
                                    <p:animEffect transition="in" filter="fade">
                                      <p:cBhvr>
                                        <p:cTn id="12" dur="500"/>
                                        <p:tgtEl>
                                          <p:spTgt spid="1497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7091">
                                            <p:txEl>
                                              <p:pRg st="2" end="2"/>
                                            </p:txEl>
                                          </p:spTgt>
                                        </p:tgtEl>
                                        <p:attrNameLst>
                                          <p:attrName>style.visibility</p:attrName>
                                        </p:attrNameLst>
                                      </p:cBhvr>
                                      <p:to>
                                        <p:strVal val="visible"/>
                                      </p:to>
                                    </p:set>
                                    <p:animEffect transition="in" filter="fade">
                                      <p:cBhvr>
                                        <p:cTn id="17" dur="500"/>
                                        <p:tgtEl>
                                          <p:spTgt spid="1497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97091">
                                            <p:txEl>
                                              <p:pRg st="3" end="3"/>
                                            </p:txEl>
                                          </p:spTgt>
                                        </p:tgtEl>
                                        <p:attrNameLst>
                                          <p:attrName>style.visibility</p:attrName>
                                        </p:attrNameLst>
                                      </p:cBhvr>
                                      <p:to>
                                        <p:strVal val="visible"/>
                                      </p:to>
                                    </p:set>
                                    <p:animEffect transition="in" filter="fade">
                                      <p:cBhvr>
                                        <p:cTn id="22" dur="500"/>
                                        <p:tgtEl>
                                          <p:spTgt spid="14970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97091">
                                            <p:txEl>
                                              <p:pRg st="4" end="4"/>
                                            </p:txEl>
                                          </p:spTgt>
                                        </p:tgtEl>
                                        <p:attrNameLst>
                                          <p:attrName>style.visibility</p:attrName>
                                        </p:attrNameLst>
                                      </p:cBhvr>
                                      <p:to>
                                        <p:strVal val="visible"/>
                                      </p:to>
                                    </p:set>
                                    <p:animEffect transition="in" filter="fade">
                                      <p:cBhvr>
                                        <p:cTn id="27" dur="500"/>
                                        <p:tgtEl>
                                          <p:spTgt spid="14970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97091">
                                            <p:txEl>
                                              <p:pRg st="5" end="5"/>
                                            </p:txEl>
                                          </p:spTgt>
                                        </p:tgtEl>
                                        <p:attrNameLst>
                                          <p:attrName>style.visibility</p:attrName>
                                        </p:attrNameLst>
                                      </p:cBhvr>
                                      <p:to>
                                        <p:strVal val="visible"/>
                                      </p:to>
                                    </p:set>
                                    <p:animEffect transition="in" filter="fade">
                                      <p:cBhvr>
                                        <p:cTn id="32" dur="500"/>
                                        <p:tgtEl>
                                          <p:spTgt spid="14970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97091">
                                            <p:txEl>
                                              <p:pRg st="6" end="6"/>
                                            </p:txEl>
                                          </p:spTgt>
                                        </p:tgtEl>
                                        <p:attrNameLst>
                                          <p:attrName>style.visibility</p:attrName>
                                        </p:attrNameLst>
                                      </p:cBhvr>
                                      <p:to>
                                        <p:strVal val="visible"/>
                                      </p:to>
                                    </p:set>
                                    <p:animEffect transition="in" filter="fade">
                                      <p:cBhvr>
                                        <p:cTn id="37" dur="500"/>
                                        <p:tgtEl>
                                          <p:spTgt spid="14970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97091">
                                            <p:txEl>
                                              <p:pRg st="7" end="7"/>
                                            </p:txEl>
                                          </p:spTgt>
                                        </p:tgtEl>
                                        <p:attrNameLst>
                                          <p:attrName>style.visibility</p:attrName>
                                        </p:attrNameLst>
                                      </p:cBhvr>
                                      <p:to>
                                        <p:strVal val="visible"/>
                                      </p:to>
                                    </p:set>
                                    <p:animEffect transition="in" filter="fade">
                                      <p:cBhvr>
                                        <p:cTn id="42" dur="500"/>
                                        <p:tgtEl>
                                          <p:spTgt spid="1497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091"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11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What about S100B protein?</a:t>
            </a:r>
          </a:p>
        </p:txBody>
      </p:sp>
      <p:sp>
        <p:nvSpPr>
          <p:cNvPr id="1501187"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dirty="0" smtClean="0"/>
              <a:t>S100B is an acidic calcium-binding protein of the EF-hand family, characterized by the most common calcium binding motif of a helix-loop-helix structure</a:t>
            </a:r>
          </a:p>
          <a:p>
            <a:pPr eaLnBrk="1" hangingPunct="1">
              <a:buClr>
                <a:schemeClr val="tx1"/>
              </a:buClr>
              <a:buSzPct val="70000"/>
              <a:buFont typeface="Wingdings" pitchFamily="2" charset="2"/>
              <a:buChar char="§"/>
              <a:defRPr/>
            </a:pPr>
            <a:r>
              <a:rPr lang="en-US" sz="2400" dirty="0" smtClean="0"/>
              <a:t>The </a:t>
            </a:r>
            <a:r>
              <a:rPr lang="en-US" sz="2400" dirty="0"/>
              <a:t>protein encoded by this gene is a member of the S100 family of proteins containing 2 EF-hand calcium-binding motifs. S100 proteins are localized in the cytoplasm and/or nucleus of a wide range of cells, and involved in the regulation of a number of cellular processes such as cell cycle progression and differentiation. </a:t>
            </a:r>
            <a:r>
              <a:rPr lang="en-CA" sz="2400" b="1" dirty="0" smtClean="0"/>
              <a:t>It </a:t>
            </a:r>
            <a:r>
              <a:rPr lang="en-CA" sz="2400" b="1" dirty="0" smtClean="0"/>
              <a:t>may be important to brain </a:t>
            </a:r>
            <a:r>
              <a:rPr lang="en-CA" sz="2400" b="1" dirty="0" smtClean="0"/>
              <a:t>development</a:t>
            </a:r>
            <a:endParaRPr lang="en-CA" sz="2400" b="1" dirty="0" smtClean="0"/>
          </a:p>
        </p:txBody>
      </p:sp>
    </p:spTree>
    <p:extLst>
      <p:ext uri="{BB962C8B-B14F-4D97-AF65-F5344CB8AC3E}">
        <p14:creationId xmlns:p14="http://schemas.microsoft.com/office/powerpoint/2010/main" val="280682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1187">
                                            <p:txEl>
                                              <p:pRg st="0" end="0"/>
                                            </p:txEl>
                                          </p:spTgt>
                                        </p:tgtEl>
                                        <p:attrNameLst>
                                          <p:attrName>style.visibility</p:attrName>
                                        </p:attrNameLst>
                                      </p:cBhvr>
                                      <p:to>
                                        <p:strVal val="visible"/>
                                      </p:to>
                                    </p:set>
                                    <p:animEffect transition="in" filter="fade">
                                      <p:cBhvr>
                                        <p:cTn id="7" dur="500"/>
                                        <p:tgtEl>
                                          <p:spTgt spid="1501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1187">
                                            <p:txEl>
                                              <p:pRg st="1" end="1"/>
                                            </p:txEl>
                                          </p:spTgt>
                                        </p:tgtEl>
                                        <p:attrNameLst>
                                          <p:attrName>style.visibility</p:attrName>
                                        </p:attrNameLst>
                                      </p:cBhvr>
                                      <p:to>
                                        <p:strVal val="visible"/>
                                      </p:to>
                                    </p:set>
                                    <p:animEffect transition="in" filter="fade">
                                      <p:cBhvr>
                                        <p:cTn id="12" dur="500"/>
                                        <p:tgtEl>
                                          <p:spTgt spid="1501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8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6580"/>
            <a:ext cx="4572000" cy="6444841"/>
          </a:xfrm>
          <a:prstGeom prst="rect">
            <a:avLst/>
          </a:prstGeom>
        </p:spPr>
        <p:txBody>
          <a:bodyPr>
            <a:spAutoFit/>
          </a:bodyPr>
          <a:lstStyle/>
          <a:p>
            <a:pPr marL="342900" lvl="0" indent="-342900" fontAlgn="base">
              <a:spcBef>
                <a:spcPct val="20000"/>
              </a:spcBef>
              <a:spcAft>
                <a:spcPct val="0"/>
              </a:spcAft>
              <a:buClr>
                <a:srgbClr val="FFFFFF"/>
              </a:buClr>
              <a:buSzPct val="70000"/>
              <a:buFont typeface="Wingdings" pitchFamily="2" charset="2"/>
              <a:buChar char="§"/>
              <a:defRPr/>
            </a:pPr>
            <a:r>
              <a:rPr lang="en-US" sz="2400" kern="0" dirty="0">
                <a:solidFill>
                  <a:srgbClr val="FFFFFF"/>
                </a:solidFill>
                <a:effectLst>
                  <a:outerShdw blurRad="38100" dist="38100" dir="2700000" algn="tl">
                    <a:srgbClr val="000000"/>
                  </a:outerShdw>
                </a:effectLst>
              </a:rPr>
              <a:t>altered expression of this gene have been implicated in several neurological, neoplastic, and other types of diseases, including Alzheimer's disease, Down's syndrome, epilepsy, amyotrophic lateral sclerosis, melanoma, and type I diabetes. [provided by </a:t>
            </a:r>
            <a:r>
              <a:rPr lang="en-US" sz="2400" kern="0" dirty="0" err="1">
                <a:solidFill>
                  <a:srgbClr val="FFFFFF"/>
                </a:solidFill>
                <a:effectLst>
                  <a:outerShdw blurRad="38100" dist="38100" dir="2700000" algn="tl">
                    <a:srgbClr val="000000"/>
                  </a:outerShdw>
                </a:effectLst>
              </a:rPr>
              <a:t>RefSeq</a:t>
            </a:r>
            <a:r>
              <a:rPr lang="en-US" sz="2400" kern="0" dirty="0">
                <a:solidFill>
                  <a:srgbClr val="FFFFFF"/>
                </a:solidFill>
                <a:effectLst>
                  <a:outerShdw blurRad="38100" dist="38100" dir="2700000" algn="tl">
                    <a:srgbClr val="000000"/>
                  </a:outerShdw>
                </a:effectLst>
              </a:rPr>
              <a:t>, Jul 2008]</a:t>
            </a:r>
            <a:endParaRPr lang="en-CA" sz="2400" b="1" kern="0" dirty="0">
              <a:solidFill>
                <a:srgbClr val="FFFFFF"/>
              </a:solidFill>
              <a:effectLst>
                <a:outerShdw blurRad="38100" dist="38100" dir="2700000" algn="tl">
                  <a:srgbClr val="000000"/>
                </a:outerShdw>
              </a:effectLst>
            </a:endParaRPr>
          </a:p>
          <a:p>
            <a:pPr marL="342900" lvl="0" indent="-342900" fontAlgn="base">
              <a:spcBef>
                <a:spcPct val="20000"/>
              </a:spcBef>
              <a:spcAft>
                <a:spcPct val="0"/>
              </a:spcAft>
              <a:buClr>
                <a:srgbClr val="FFFFFF"/>
              </a:buClr>
              <a:buSzPct val="70000"/>
              <a:buFont typeface="Wingdings" pitchFamily="2" charset="2"/>
              <a:buChar char="v"/>
              <a:defRPr/>
            </a:pPr>
            <a:r>
              <a:rPr lang="en-CA" sz="2400" b="1" kern="0" dirty="0">
                <a:solidFill>
                  <a:srgbClr val="FFFFFF"/>
                </a:solidFill>
                <a:effectLst>
                  <a:outerShdw blurRad="38100" dist="38100" dir="2700000" algn="tl">
                    <a:srgbClr val="000000"/>
                  </a:outerShdw>
                </a:effectLst>
              </a:rPr>
              <a:t>Present in much higher concentrations in </a:t>
            </a:r>
            <a:r>
              <a:rPr lang="en-CA" sz="2400" b="1" kern="0" dirty="0" err="1">
                <a:solidFill>
                  <a:srgbClr val="FFFFFF"/>
                </a:solidFill>
                <a:effectLst>
                  <a:outerShdw blurRad="38100" dist="38100" dir="2700000" algn="tl">
                    <a:srgbClr val="000000"/>
                  </a:outerShdw>
                </a:effectLst>
              </a:rPr>
              <a:t>breastmilk</a:t>
            </a:r>
            <a:r>
              <a:rPr lang="en-CA" sz="2400" b="1" kern="0" dirty="0">
                <a:solidFill>
                  <a:srgbClr val="FFFFFF"/>
                </a:solidFill>
                <a:effectLst>
                  <a:outerShdw blurRad="38100" dist="38100" dir="2700000" algn="tl">
                    <a:srgbClr val="000000"/>
                  </a:outerShdw>
                </a:effectLst>
              </a:rPr>
              <a:t> than in formula (and higher in mature </a:t>
            </a:r>
            <a:r>
              <a:rPr lang="en-CA" sz="2400" b="1" kern="0" dirty="0" err="1">
                <a:solidFill>
                  <a:srgbClr val="FFFFFF"/>
                </a:solidFill>
                <a:effectLst>
                  <a:outerShdw blurRad="38100" dist="38100" dir="2700000" algn="tl">
                    <a:srgbClr val="000000"/>
                  </a:outerShdw>
                </a:effectLst>
              </a:rPr>
              <a:t>breastmilk</a:t>
            </a:r>
            <a:r>
              <a:rPr lang="en-CA" sz="2400" b="1" kern="0" dirty="0">
                <a:solidFill>
                  <a:srgbClr val="FFFFFF"/>
                </a:solidFill>
                <a:effectLst>
                  <a:outerShdw blurRad="38100" dist="38100" dir="2700000" algn="tl">
                    <a:srgbClr val="000000"/>
                  </a:outerShdw>
                </a:effectLst>
              </a:rPr>
              <a:t> than in colostrum)</a:t>
            </a:r>
          </a:p>
        </p:txBody>
      </p:sp>
    </p:spTree>
    <p:extLst>
      <p:ext uri="{BB962C8B-B14F-4D97-AF65-F5344CB8AC3E}">
        <p14:creationId xmlns:p14="http://schemas.microsoft.com/office/powerpoint/2010/main" val="123839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745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Breast milk </a:t>
            </a:r>
            <a:r>
              <a:rPr lang="en-CA" sz="3200" b="1" dirty="0" smtClean="0">
                <a:solidFill>
                  <a:schemeClr val="tx1"/>
                </a:solidFill>
              </a:rPr>
              <a:t>varies</a:t>
            </a:r>
          </a:p>
        </p:txBody>
      </p:sp>
      <p:sp>
        <p:nvSpPr>
          <p:cNvPr id="1427459"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From woman to woman</a:t>
            </a:r>
          </a:p>
          <a:p>
            <a:pPr>
              <a:lnSpc>
                <a:spcPct val="90000"/>
              </a:lnSpc>
              <a:buClr>
                <a:schemeClr val="tx1"/>
              </a:buClr>
              <a:buSzPct val="75000"/>
              <a:buFont typeface="Wingdings" pitchFamily="2" charset="2"/>
              <a:buAutoNum type="arabicPeriod"/>
              <a:defRPr/>
            </a:pPr>
            <a:r>
              <a:rPr lang="en-US" sz="2400" b="1" dirty="0"/>
              <a:t>Depending on the baby’s gestational age</a:t>
            </a:r>
          </a:p>
          <a:p>
            <a:pPr>
              <a:lnSpc>
                <a:spcPct val="90000"/>
              </a:lnSpc>
              <a:buClr>
                <a:schemeClr val="tx1"/>
              </a:buClr>
              <a:buSzPct val="75000"/>
              <a:buFont typeface="Wingdings" pitchFamily="2" charset="2"/>
              <a:buAutoNum type="arabicPeriod"/>
              <a:defRPr/>
            </a:pPr>
            <a:r>
              <a:rPr lang="en-US" sz="2400" b="1" dirty="0"/>
              <a:t>With the mother’s diet</a:t>
            </a:r>
          </a:p>
          <a:p>
            <a:pPr>
              <a:lnSpc>
                <a:spcPct val="90000"/>
              </a:lnSpc>
              <a:buClr>
                <a:schemeClr val="tx1"/>
              </a:buClr>
              <a:buSzPct val="75000"/>
              <a:buFont typeface="Wingdings" pitchFamily="2" charset="2"/>
              <a:buAutoNum type="arabicPeriod"/>
              <a:defRPr/>
            </a:pPr>
            <a:r>
              <a:rPr lang="en-US" sz="2400" b="1" dirty="0"/>
              <a:t>With the time of day</a:t>
            </a:r>
          </a:p>
          <a:p>
            <a:pPr>
              <a:lnSpc>
                <a:spcPct val="90000"/>
              </a:lnSpc>
              <a:buClr>
                <a:schemeClr val="tx1"/>
              </a:buClr>
              <a:buSzPct val="75000"/>
              <a:buFont typeface="Wingdings" pitchFamily="2" charset="2"/>
              <a:buAutoNum type="arabicPeriod"/>
              <a:defRPr/>
            </a:pPr>
            <a:r>
              <a:rPr lang="en-US" sz="2400" b="1" dirty="0"/>
              <a:t>With the length of time after birth</a:t>
            </a:r>
          </a:p>
          <a:p>
            <a:pPr>
              <a:lnSpc>
                <a:spcPct val="90000"/>
              </a:lnSpc>
              <a:buClr>
                <a:schemeClr val="tx1"/>
              </a:buClr>
              <a:buSzPct val="75000"/>
              <a:buFont typeface="Wingdings" pitchFamily="2" charset="2"/>
              <a:buAutoNum type="arabicPeriod"/>
              <a:defRPr/>
            </a:pPr>
            <a:r>
              <a:rPr lang="en-US" sz="2400" b="1" dirty="0"/>
              <a:t>During a single feeding</a:t>
            </a:r>
          </a:p>
          <a:p>
            <a:pPr>
              <a:lnSpc>
                <a:spcPct val="90000"/>
              </a:lnSpc>
              <a:buClr>
                <a:schemeClr val="tx1"/>
              </a:buClr>
              <a:buSzPct val="75000"/>
              <a:buFont typeface="Wingdings" pitchFamily="2" charset="2"/>
              <a:buAutoNum type="arabicPeriod"/>
              <a:defRPr/>
            </a:pPr>
            <a:r>
              <a:rPr lang="en-US" sz="2400" b="1" dirty="0"/>
              <a:t>With which breast is offered first</a:t>
            </a:r>
          </a:p>
          <a:p>
            <a:pPr>
              <a:lnSpc>
                <a:spcPct val="90000"/>
              </a:lnSpc>
              <a:buClr>
                <a:schemeClr val="tx1"/>
              </a:buClr>
              <a:buSzPct val="75000"/>
              <a:buFont typeface="Wingdings" pitchFamily="2" charset="2"/>
              <a:buAutoNum type="arabicPeriod"/>
              <a:defRPr/>
            </a:pPr>
            <a:r>
              <a:rPr lang="en-US" sz="2400" b="1" dirty="0"/>
              <a:t>With the time of the mother’s menstrual cycle</a:t>
            </a:r>
          </a:p>
          <a:p>
            <a:pPr>
              <a:lnSpc>
                <a:spcPct val="90000"/>
              </a:lnSpc>
              <a:buClr>
                <a:schemeClr val="tx1"/>
              </a:buClr>
              <a:buSzPct val="75000"/>
              <a:buFont typeface="Wingdings" pitchFamily="2" charset="2"/>
              <a:buAutoNum type="arabicPeriod"/>
              <a:defRPr/>
            </a:pPr>
            <a:r>
              <a:rPr lang="en-US" sz="2400" b="1" dirty="0"/>
              <a:t>With the number of previous pregnancies</a:t>
            </a:r>
          </a:p>
          <a:p>
            <a:pPr>
              <a:lnSpc>
                <a:spcPct val="90000"/>
              </a:lnSpc>
              <a:buClr>
                <a:schemeClr val="tx1"/>
              </a:buClr>
              <a:buSzPct val="75000"/>
              <a:buFont typeface="Wingdings" pitchFamily="2" charset="2"/>
              <a:buAutoNum type="arabicPeriod"/>
              <a:defRPr/>
            </a:pPr>
            <a:r>
              <a:rPr lang="en-US" sz="2400" b="1" dirty="0"/>
              <a:t>Depending on how the milk is obtained</a:t>
            </a:r>
            <a:endParaRPr lang="en-CA" sz="2400" b="1" dirty="0"/>
          </a:p>
          <a:p>
            <a:pPr marL="609600" indent="-609600" eaLnBrk="1" hangingPunct="1">
              <a:lnSpc>
                <a:spcPct val="90000"/>
              </a:lnSpc>
              <a:buFont typeface="Wingdings" pitchFamily="2" charset="2"/>
              <a:buNone/>
              <a:defRPr/>
            </a:pPr>
            <a:endParaRPr lang="en-CA" sz="2400" b="1" dirty="0" smtClean="0"/>
          </a:p>
        </p:txBody>
      </p:sp>
    </p:spTree>
    <p:extLst>
      <p:ext uri="{BB962C8B-B14F-4D97-AF65-F5344CB8AC3E}">
        <p14:creationId xmlns:p14="http://schemas.microsoft.com/office/powerpoint/2010/main" val="2885164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7459">
                                            <p:txEl>
                                              <p:pRg st="0" end="0"/>
                                            </p:txEl>
                                          </p:spTgt>
                                        </p:tgtEl>
                                        <p:attrNameLst>
                                          <p:attrName>style.visibility</p:attrName>
                                        </p:attrNameLst>
                                      </p:cBhvr>
                                      <p:to>
                                        <p:strVal val="visible"/>
                                      </p:to>
                                    </p:set>
                                    <p:animEffect transition="in" filter="fade">
                                      <p:cBhvr>
                                        <p:cTn id="7" dur="500"/>
                                        <p:tgtEl>
                                          <p:spTgt spid="142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7459">
                                            <p:txEl>
                                              <p:pRg st="1" end="1"/>
                                            </p:txEl>
                                          </p:spTgt>
                                        </p:tgtEl>
                                        <p:attrNameLst>
                                          <p:attrName>style.visibility</p:attrName>
                                        </p:attrNameLst>
                                      </p:cBhvr>
                                      <p:to>
                                        <p:strVal val="visible"/>
                                      </p:to>
                                    </p:set>
                                    <p:animEffect transition="in" filter="fade">
                                      <p:cBhvr>
                                        <p:cTn id="12" dur="500"/>
                                        <p:tgtEl>
                                          <p:spTgt spid="1427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7459">
                                            <p:txEl>
                                              <p:pRg st="2" end="2"/>
                                            </p:txEl>
                                          </p:spTgt>
                                        </p:tgtEl>
                                        <p:attrNameLst>
                                          <p:attrName>style.visibility</p:attrName>
                                        </p:attrNameLst>
                                      </p:cBhvr>
                                      <p:to>
                                        <p:strVal val="visible"/>
                                      </p:to>
                                    </p:set>
                                    <p:animEffect transition="in" filter="fade">
                                      <p:cBhvr>
                                        <p:cTn id="17" dur="500"/>
                                        <p:tgtEl>
                                          <p:spTgt spid="1427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7459">
                                            <p:txEl>
                                              <p:pRg st="3" end="3"/>
                                            </p:txEl>
                                          </p:spTgt>
                                        </p:tgtEl>
                                        <p:attrNameLst>
                                          <p:attrName>style.visibility</p:attrName>
                                        </p:attrNameLst>
                                      </p:cBhvr>
                                      <p:to>
                                        <p:strVal val="visible"/>
                                      </p:to>
                                    </p:set>
                                    <p:animEffect transition="in" filter="fade">
                                      <p:cBhvr>
                                        <p:cTn id="22" dur="500"/>
                                        <p:tgtEl>
                                          <p:spTgt spid="1427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27459">
                                            <p:txEl>
                                              <p:pRg st="4" end="4"/>
                                            </p:txEl>
                                          </p:spTgt>
                                        </p:tgtEl>
                                        <p:attrNameLst>
                                          <p:attrName>style.visibility</p:attrName>
                                        </p:attrNameLst>
                                      </p:cBhvr>
                                      <p:to>
                                        <p:strVal val="visible"/>
                                      </p:to>
                                    </p:set>
                                    <p:animEffect transition="in" filter="fade">
                                      <p:cBhvr>
                                        <p:cTn id="27" dur="500"/>
                                        <p:tgtEl>
                                          <p:spTgt spid="1427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27459">
                                            <p:txEl>
                                              <p:pRg st="5" end="5"/>
                                            </p:txEl>
                                          </p:spTgt>
                                        </p:tgtEl>
                                        <p:attrNameLst>
                                          <p:attrName>style.visibility</p:attrName>
                                        </p:attrNameLst>
                                      </p:cBhvr>
                                      <p:to>
                                        <p:strVal val="visible"/>
                                      </p:to>
                                    </p:set>
                                    <p:animEffect transition="in" filter="fade">
                                      <p:cBhvr>
                                        <p:cTn id="32" dur="500"/>
                                        <p:tgtEl>
                                          <p:spTgt spid="1427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27459">
                                            <p:txEl>
                                              <p:pRg st="6" end="6"/>
                                            </p:txEl>
                                          </p:spTgt>
                                        </p:tgtEl>
                                        <p:attrNameLst>
                                          <p:attrName>style.visibility</p:attrName>
                                        </p:attrNameLst>
                                      </p:cBhvr>
                                      <p:to>
                                        <p:strVal val="visible"/>
                                      </p:to>
                                    </p:set>
                                    <p:animEffect transition="in" filter="fade">
                                      <p:cBhvr>
                                        <p:cTn id="37" dur="500"/>
                                        <p:tgtEl>
                                          <p:spTgt spid="14274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27459">
                                            <p:txEl>
                                              <p:pRg st="7" end="7"/>
                                            </p:txEl>
                                          </p:spTgt>
                                        </p:tgtEl>
                                        <p:attrNameLst>
                                          <p:attrName>style.visibility</p:attrName>
                                        </p:attrNameLst>
                                      </p:cBhvr>
                                      <p:to>
                                        <p:strVal val="visible"/>
                                      </p:to>
                                    </p:set>
                                    <p:animEffect transition="in" filter="fade">
                                      <p:cBhvr>
                                        <p:cTn id="42" dur="500"/>
                                        <p:tgtEl>
                                          <p:spTgt spid="14274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27459">
                                            <p:txEl>
                                              <p:pRg st="8" end="8"/>
                                            </p:txEl>
                                          </p:spTgt>
                                        </p:tgtEl>
                                        <p:attrNameLst>
                                          <p:attrName>style.visibility</p:attrName>
                                        </p:attrNameLst>
                                      </p:cBhvr>
                                      <p:to>
                                        <p:strVal val="visible"/>
                                      </p:to>
                                    </p:set>
                                    <p:animEffect transition="in" filter="fade">
                                      <p:cBhvr>
                                        <p:cTn id="47" dur="500"/>
                                        <p:tgtEl>
                                          <p:spTgt spid="142745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27459">
                                            <p:txEl>
                                              <p:pRg st="9" end="9"/>
                                            </p:txEl>
                                          </p:spTgt>
                                        </p:tgtEl>
                                        <p:attrNameLst>
                                          <p:attrName>style.visibility</p:attrName>
                                        </p:attrNameLst>
                                      </p:cBhvr>
                                      <p:to>
                                        <p:strVal val="visible"/>
                                      </p:to>
                                    </p:set>
                                    <p:animEffect transition="in" filter="fade">
                                      <p:cBhvr>
                                        <p:cTn id="52" dur="500"/>
                                        <p:tgtEl>
                                          <p:spTgt spid="1427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Stem cells in breastmilk</a:t>
            </a:r>
          </a:p>
        </p:txBody>
      </p:sp>
      <p:sp>
        <p:nvSpPr>
          <p:cNvPr id="150323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See:</a:t>
            </a:r>
          </a:p>
          <a:p>
            <a:pPr eaLnBrk="1" hangingPunct="1">
              <a:buClr>
                <a:schemeClr val="tx1"/>
              </a:buClr>
              <a:buSzPct val="70000"/>
              <a:buFont typeface="Wingdings" pitchFamily="2" charset="2"/>
              <a:buChar char="§"/>
              <a:defRPr/>
            </a:pPr>
            <a:r>
              <a:rPr lang="en-US" sz="2400" b="1" smtClean="0"/>
              <a:t>Cregan MD, Fan Y, Applebee, A, </a:t>
            </a:r>
            <a:r>
              <a:rPr lang="en-US" sz="2400" b="1" i="1" smtClean="0"/>
              <a:t>et al. </a:t>
            </a:r>
            <a:r>
              <a:rPr lang="en-US" sz="2400" b="1" smtClean="0">
                <a:effectLst/>
              </a:rPr>
              <a:t>Identification of nestin-positive putative mammary stem cells in human breastmilk </a:t>
            </a:r>
            <a:r>
              <a:rPr lang="en-US" sz="2400" b="1" i="1" smtClean="0">
                <a:effectLst/>
              </a:rPr>
              <a:t>Cell Tissue Res</a:t>
            </a:r>
            <a:r>
              <a:rPr lang="en-US" sz="2400" b="1" smtClean="0">
                <a:effectLst/>
              </a:rPr>
              <a:t> (2007) 329:129–136</a:t>
            </a:r>
          </a:p>
        </p:txBody>
      </p:sp>
    </p:spTree>
    <p:extLst>
      <p:ext uri="{BB962C8B-B14F-4D97-AF65-F5344CB8AC3E}">
        <p14:creationId xmlns:p14="http://schemas.microsoft.com/office/powerpoint/2010/main" val="257023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3235">
                                            <p:txEl>
                                              <p:pRg st="0" end="0"/>
                                            </p:txEl>
                                          </p:spTgt>
                                        </p:tgtEl>
                                        <p:attrNameLst>
                                          <p:attrName>style.visibility</p:attrName>
                                        </p:attrNameLst>
                                      </p:cBhvr>
                                      <p:to>
                                        <p:strVal val="visible"/>
                                      </p:to>
                                    </p:set>
                                    <p:animEffect transition="in" filter="fade">
                                      <p:cBhvr>
                                        <p:cTn id="7" dur="500"/>
                                        <p:tgtEl>
                                          <p:spTgt spid="150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3235">
                                            <p:txEl>
                                              <p:pRg st="1" end="1"/>
                                            </p:txEl>
                                          </p:spTgt>
                                        </p:tgtEl>
                                        <p:attrNameLst>
                                          <p:attrName>style.visibility</p:attrName>
                                        </p:attrNameLst>
                                      </p:cBhvr>
                                      <p:to>
                                        <p:strVal val="visible"/>
                                      </p:to>
                                    </p:set>
                                    <p:animEffect transition="in" filter="fade">
                                      <p:cBhvr>
                                        <p:cTn id="12" dur="500"/>
                                        <p:tgtEl>
                                          <p:spTgt spid="1503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23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Is it good or bad?</a:t>
            </a:r>
          </a:p>
        </p:txBody>
      </p:sp>
      <p:sp>
        <p:nvSpPr>
          <p:cNvPr id="1944579" name="Rectangle 3"/>
          <p:cNvSpPr>
            <a:spLocks noGrp="1" noChangeArrowheads="1"/>
          </p:cNvSpPr>
          <p:nvPr>
            <p:ph type="body" idx="4294967295"/>
          </p:nvPr>
        </p:nvSpPr>
        <p:spPr>
          <a:xfrm>
            <a:off x="0" y="1676400"/>
            <a:ext cx="8540750" cy="4422775"/>
          </a:xfrm>
        </p:spPr>
        <p:txBody>
          <a:bodyPr/>
          <a:lstStyle/>
          <a:p>
            <a:pPr eaLnBrk="1" hangingPunct="1">
              <a:lnSpc>
                <a:spcPct val="80000"/>
              </a:lnSpc>
              <a:buClr>
                <a:schemeClr val="tx1"/>
              </a:buClr>
              <a:buSzPct val="70000"/>
              <a:buFont typeface="Wingdings" pitchFamily="2" charset="2"/>
              <a:buChar char="§"/>
              <a:defRPr/>
            </a:pPr>
            <a:r>
              <a:rPr lang="en-CA" sz="2400" b="1" dirty="0" err="1" smtClean="0"/>
              <a:t>Breastmilk</a:t>
            </a:r>
            <a:r>
              <a:rPr lang="en-CA" sz="2400" b="1" dirty="0" smtClean="0"/>
              <a:t> is full of immune factors</a:t>
            </a:r>
          </a:p>
          <a:p>
            <a:pPr eaLnBrk="1" hangingPunct="1">
              <a:lnSpc>
                <a:spcPct val="80000"/>
              </a:lnSpc>
              <a:buClr>
                <a:schemeClr val="tx1"/>
              </a:buClr>
              <a:buSzPct val="70000"/>
              <a:buFont typeface="Wingdings" pitchFamily="2" charset="2"/>
              <a:buChar char="§"/>
              <a:defRPr/>
            </a:pPr>
            <a:r>
              <a:rPr lang="en-CA" sz="2400" b="1" dirty="0" smtClean="0"/>
              <a:t>Immune factors in breastmilk work by lining the mucous membranes of the baby’s body and prevent pathologic bacteria from entering the baby’s body</a:t>
            </a:r>
          </a:p>
          <a:p>
            <a:pPr eaLnBrk="1" hangingPunct="1">
              <a:lnSpc>
                <a:spcPct val="80000"/>
              </a:lnSpc>
              <a:buClr>
                <a:schemeClr val="tx1"/>
              </a:buClr>
              <a:buSzPct val="70000"/>
              <a:buFont typeface="Wingdings" pitchFamily="2" charset="2"/>
              <a:buChar char="§"/>
              <a:defRPr/>
            </a:pPr>
            <a:r>
              <a:rPr lang="en-CA" sz="2400" b="1" dirty="0" smtClean="0"/>
              <a:t>When the baby spits up, immune factors line the babies upper respiratory tract and upper gut twice, once on the way down, again on the way up</a:t>
            </a:r>
          </a:p>
          <a:p>
            <a:pPr eaLnBrk="1" hangingPunct="1">
              <a:lnSpc>
                <a:spcPct val="80000"/>
              </a:lnSpc>
              <a:buClr>
                <a:schemeClr val="tx1"/>
              </a:buClr>
              <a:buSzPct val="70000"/>
              <a:buFont typeface="Wingdings" pitchFamily="2" charset="2"/>
              <a:buChar char="§"/>
              <a:defRPr/>
            </a:pPr>
            <a:r>
              <a:rPr lang="en-CA" sz="2400" b="1" dirty="0" smtClean="0"/>
              <a:t>So if the baby aspirates breastmilk?</a:t>
            </a:r>
          </a:p>
          <a:p>
            <a:pPr eaLnBrk="1" hangingPunct="1">
              <a:lnSpc>
                <a:spcPct val="80000"/>
              </a:lnSpc>
              <a:buClr>
                <a:schemeClr val="tx1"/>
              </a:buClr>
              <a:buSzPct val="70000"/>
              <a:buFont typeface="Wingdings" pitchFamily="2" charset="2"/>
              <a:buChar char="§"/>
              <a:defRPr/>
            </a:pPr>
            <a:r>
              <a:rPr lang="en-CA" sz="2400" b="1" dirty="0" smtClean="0"/>
              <a:t>formula=breastmilk?</a:t>
            </a:r>
          </a:p>
          <a:p>
            <a:pPr eaLnBrk="1" hangingPunct="1">
              <a:lnSpc>
                <a:spcPct val="80000"/>
              </a:lnSpc>
              <a:buClr>
                <a:schemeClr val="tx1"/>
              </a:buClr>
              <a:buFont typeface="Wingdings" pitchFamily="2" charset="2"/>
              <a:buChar char="§"/>
              <a:defRPr/>
            </a:pPr>
            <a:endParaRPr lang="en-CA" sz="2400" b="1" dirty="0" smtClean="0"/>
          </a:p>
        </p:txBody>
      </p:sp>
    </p:spTree>
    <p:extLst>
      <p:ext uri="{BB962C8B-B14F-4D97-AF65-F5344CB8AC3E}">
        <p14:creationId xmlns:p14="http://schemas.microsoft.com/office/powerpoint/2010/main" val="2279546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4579">
                                            <p:txEl>
                                              <p:pRg st="0" end="0"/>
                                            </p:txEl>
                                          </p:spTgt>
                                        </p:tgtEl>
                                        <p:attrNameLst>
                                          <p:attrName>style.visibility</p:attrName>
                                        </p:attrNameLst>
                                      </p:cBhvr>
                                      <p:to>
                                        <p:strVal val="visible"/>
                                      </p:to>
                                    </p:set>
                                    <p:animEffect transition="in" filter="fade">
                                      <p:cBhvr>
                                        <p:cTn id="7" dur="500"/>
                                        <p:tgtEl>
                                          <p:spTgt spid="194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4579">
                                            <p:txEl>
                                              <p:pRg st="1" end="1"/>
                                            </p:txEl>
                                          </p:spTgt>
                                        </p:tgtEl>
                                        <p:attrNameLst>
                                          <p:attrName>style.visibility</p:attrName>
                                        </p:attrNameLst>
                                      </p:cBhvr>
                                      <p:to>
                                        <p:strVal val="visible"/>
                                      </p:to>
                                    </p:set>
                                    <p:animEffect transition="in" filter="fade">
                                      <p:cBhvr>
                                        <p:cTn id="12" dur="500"/>
                                        <p:tgtEl>
                                          <p:spTgt spid="194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4579">
                                            <p:txEl>
                                              <p:pRg st="2" end="2"/>
                                            </p:txEl>
                                          </p:spTgt>
                                        </p:tgtEl>
                                        <p:attrNameLst>
                                          <p:attrName>style.visibility</p:attrName>
                                        </p:attrNameLst>
                                      </p:cBhvr>
                                      <p:to>
                                        <p:strVal val="visible"/>
                                      </p:to>
                                    </p:set>
                                    <p:animEffect transition="in" filter="fade">
                                      <p:cBhvr>
                                        <p:cTn id="17" dur="500"/>
                                        <p:tgtEl>
                                          <p:spTgt spid="194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4579">
                                            <p:txEl>
                                              <p:pRg st="3" end="3"/>
                                            </p:txEl>
                                          </p:spTgt>
                                        </p:tgtEl>
                                        <p:attrNameLst>
                                          <p:attrName>style.visibility</p:attrName>
                                        </p:attrNameLst>
                                      </p:cBhvr>
                                      <p:to>
                                        <p:strVal val="visible"/>
                                      </p:to>
                                    </p:set>
                                    <p:animEffect transition="in" filter="fade">
                                      <p:cBhvr>
                                        <p:cTn id="22" dur="500"/>
                                        <p:tgtEl>
                                          <p:spTgt spid="194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4579">
                                            <p:txEl>
                                              <p:pRg st="4" end="4"/>
                                            </p:txEl>
                                          </p:spTgt>
                                        </p:tgtEl>
                                        <p:attrNameLst>
                                          <p:attrName>style.visibility</p:attrName>
                                        </p:attrNameLst>
                                      </p:cBhvr>
                                      <p:to>
                                        <p:strVal val="visible"/>
                                      </p:to>
                                    </p:set>
                                    <p:animEffect transition="in" filter="fade">
                                      <p:cBhvr>
                                        <p:cTn id="27" dur="500"/>
                                        <p:tgtEl>
                                          <p:spTgt spid="194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4579"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28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All this is very nice, but does it make a difference to the baby?</a:t>
            </a:r>
          </a:p>
        </p:txBody>
      </p:sp>
      <p:sp>
        <p:nvSpPr>
          <p:cNvPr id="1505283" name="Rectangle 3"/>
          <p:cNvSpPr>
            <a:spLocks noGrp="1" noChangeArrowheads="1"/>
          </p:cNvSpPr>
          <p:nvPr>
            <p:ph type="body" idx="4294967295"/>
          </p:nvPr>
        </p:nvSpPr>
        <p:spPr>
          <a:xfrm>
            <a:off x="0" y="1676400"/>
            <a:ext cx="8540750" cy="4422775"/>
          </a:xfrm>
        </p:spPr>
        <p:txBody>
          <a:bodyPr/>
          <a:lstStyle/>
          <a:p>
            <a:pPr eaLnBrk="1" hangingPunct="1">
              <a:lnSpc>
                <a:spcPct val="80000"/>
              </a:lnSpc>
              <a:buClr>
                <a:schemeClr val="tx1"/>
              </a:buClr>
              <a:buSzPct val="70000"/>
              <a:buFont typeface="Wingdings" pitchFamily="2" charset="2"/>
              <a:buChar char="v"/>
              <a:defRPr/>
            </a:pPr>
            <a:r>
              <a:rPr lang="en-US" sz="2400" b="1" smtClean="0"/>
              <a:t>You bet it does!</a:t>
            </a:r>
          </a:p>
          <a:p>
            <a:pPr eaLnBrk="1" hangingPunct="1">
              <a:lnSpc>
                <a:spcPct val="80000"/>
              </a:lnSpc>
              <a:buClr>
                <a:schemeClr val="tx1"/>
              </a:buClr>
              <a:buSzPct val="70000"/>
              <a:buFont typeface="Wingdings" pitchFamily="2" charset="2"/>
              <a:buChar char="v"/>
              <a:defRPr/>
            </a:pPr>
            <a:r>
              <a:rPr lang="en-US" sz="2400" b="1" smtClean="0"/>
              <a:t>The studies are all there, but so many people prefer not to believe them because they don’t want to believe them (my baby was formula fed and he’s a PhD)</a:t>
            </a:r>
            <a:endParaRPr lang="en-CA" sz="2400" b="1" smtClean="0"/>
          </a:p>
          <a:p>
            <a:pPr eaLnBrk="1" hangingPunct="1">
              <a:lnSpc>
                <a:spcPct val="80000"/>
              </a:lnSpc>
              <a:buClr>
                <a:schemeClr val="tx1"/>
              </a:buClr>
              <a:buSzPct val="70000"/>
              <a:buFont typeface="Wingdings" pitchFamily="2" charset="2"/>
              <a:buChar char="§"/>
              <a:defRPr/>
            </a:pPr>
            <a:r>
              <a:rPr lang="en-CA" sz="2400" b="1" smtClean="0"/>
              <a:t>As soon as </a:t>
            </a:r>
            <a:r>
              <a:rPr lang="en-CA" sz="2400" b="1" i="1" smtClean="0"/>
              <a:t>one</a:t>
            </a:r>
            <a:r>
              <a:rPr lang="en-CA" sz="2400" b="1" smtClean="0"/>
              <a:t> study comes out doubting the results of </a:t>
            </a:r>
            <a:r>
              <a:rPr lang="en-CA" sz="2400" b="1" i="1" smtClean="0"/>
              <a:t>many</a:t>
            </a:r>
            <a:r>
              <a:rPr lang="en-CA" sz="2400" b="1" smtClean="0"/>
              <a:t> studies, we hear “You see?  Formula is just as good!”</a:t>
            </a:r>
          </a:p>
          <a:p>
            <a:pPr eaLnBrk="1" hangingPunct="1">
              <a:lnSpc>
                <a:spcPct val="80000"/>
              </a:lnSpc>
              <a:buClr>
                <a:schemeClr val="tx1"/>
              </a:buClr>
              <a:buSzPct val="70000"/>
              <a:buFont typeface="Wingdings" pitchFamily="2" charset="2"/>
              <a:buChar char="§"/>
              <a:defRPr/>
            </a:pPr>
            <a:r>
              <a:rPr lang="en-CA" sz="2400" b="1" smtClean="0"/>
              <a:t>Studies showing risks of formula are never as well done as studies showing no risk…</a:t>
            </a:r>
          </a:p>
          <a:p>
            <a:pPr eaLnBrk="1" hangingPunct="1">
              <a:lnSpc>
                <a:spcPct val="80000"/>
              </a:lnSpc>
              <a:buClr>
                <a:schemeClr val="tx1"/>
              </a:buClr>
              <a:buSzPct val="70000"/>
              <a:buFont typeface="Wingdings" pitchFamily="2" charset="2"/>
              <a:buChar char="§"/>
              <a:defRPr/>
            </a:pPr>
            <a:r>
              <a:rPr lang="en-CA" sz="2400" b="1" smtClean="0"/>
              <a:t>Remember, if studies showing risks of formula feeding are not perfect, the burden of proof that there is no risk to formula is on those who say it’s okay </a:t>
            </a:r>
          </a:p>
        </p:txBody>
      </p:sp>
    </p:spTree>
    <p:extLst>
      <p:ext uri="{BB962C8B-B14F-4D97-AF65-F5344CB8AC3E}">
        <p14:creationId xmlns:p14="http://schemas.microsoft.com/office/powerpoint/2010/main" val="1265693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283">
                                            <p:txEl>
                                              <p:pRg st="0" end="0"/>
                                            </p:txEl>
                                          </p:spTgt>
                                        </p:tgtEl>
                                        <p:attrNameLst>
                                          <p:attrName>style.visibility</p:attrName>
                                        </p:attrNameLst>
                                      </p:cBhvr>
                                      <p:to>
                                        <p:strVal val="visible"/>
                                      </p:to>
                                    </p:set>
                                    <p:animEffect transition="in" filter="fade">
                                      <p:cBhvr>
                                        <p:cTn id="7" dur="500"/>
                                        <p:tgtEl>
                                          <p:spTgt spid="1505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5283">
                                            <p:txEl>
                                              <p:pRg st="1" end="1"/>
                                            </p:txEl>
                                          </p:spTgt>
                                        </p:tgtEl>
                                        <p:attrNameLst>
                                          <p:attrName>style.visibility</p:attrName>
                                        </p:attrNameLst>
                                      </p:cBhvr>
                                      <p:to>
                                        <p:strVal val="visible"/>
                                      </p:to>
                                    </p:set>
                                    <p:animEffect transition="in" filter="fade">
                                      <p:cBhvr>
                                        <p:cTn id="12" dur="500"/>
                                        <p:tgtEl>
                                          <p:spTgt spid="1505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5283">
                                            <p:txEl>
                                              <p:pRg st="2" end="2"/>
                                            </p:txEl>
                                          </p:spTgt>
                                        </p:tgtEl>
                                        <p:attrNameLst>
                                          <p:attrName>style.visibility</p:attrName>
                                        </p:attrNameLst>
                                      </p:cBhvr>
                                      <p:to>
                                        <p:strVal val="visible"/>
                                      </p:to>
                                    </p:set>
                                    <p:animEffect transition="in" filter="fade">
                                      <p:cBhvr>
                                        <p:cTn id="17" dur="500"/>
                                        <p:tgtEl>
                                          <p:spTgt spid="1505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5283">
                                            <p:txEl>
                                              <p:pRg st="3" end="3"/>
                                            </p:txEl>
                                          </p:spTgt>
                                        </p:tgtEl>
                                        <p:attrNameLst>
                                          <p:attrName>style.visibility</p:attrName>
                                        </p:attrNameLst>
                                      </p:cBhvr>
                                      <p:to>
                                        <p:strVal val="visible"/>
                                      </p:to>
                                    </p:set>
                                    <p:animEffect transition="in" filter="fade">
                                      <p:cBhvr>
                                        <p:cTn id="22" dur="500"/>
                                        <p:tgtEl>
                                          <p:spTgt spid="15052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05283">
                                            <p:txEl>
                                              <p:pRg st="4" end="4"/>
                                            </p:txEl>
                                          </p:spTgt>
                                        </p:tgtEl>
                                        <p:attrNameLst>
                                          <p:attrName>style.visibility</p:attrName>
                                        </p:attrNameLst>
                                      </p:cBhvr>
                                      <p:to>
                                        <p:strVal val="visible"/>
                                      </p:to>
                                    </p:set>
                                    <p:animEffect transition="in" filter="fade">
                                      <p:cBhvr>
                                        <p:cTn id="27" dur="500"/>
                                        <p:tgtEl>
                                          <p:spTgt spid="1505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8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Formula: a heavy metal cocktail</a:t>
            </a:r>
          </a:p>
        </p:txBody>
      </p:sp>
      <p:graphicFrame>
        <p:nvGraphicFramePr>
          <p:cNvPr id="60419" name="Object 3"/>
          <p:cNvGraphicFramePr>
            <a:graphicFrameLocks noChangeAspect="1"/>
          </p:cNvGraphicFramePr>
          <p:nvPr/>
        </p:nvGraphicFramePr>
        <p:xfrm>
          <a:off x="1981200" y="1617663"/>
          <a:ext cx="5181600" cy="4983162"/>
        </p:xfrm>
        <a:graphic>
          <a:graphicData uri="http://schemas.openxmlformats.org/presentationml/2006/ole">
            <mc:AlternateContent xmlns:mc="http://schemas.openxmlformats.org/markup-compatibility/2006">
              <mc:Choice xmlns:v="urn:schemas-microsoft-com:vml" Requires="v">
                <p:oleObj spid="_x0000_s7216" name="CorelDRAW" r:id="rId4" imgW="2324100" imgH="2238375" progId="CorelDraw.Graphic.8">
                  <p:embed/>
                </p:oleObj>
              </mc:Choice>
              <mc:Fallback>
                <p:oleObj name="CorelDRAW" r:id="rId4" imgW="2324100" imgH="2238375" progId="CorelDraw.Graphic.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617663"/>
                        <a:ext cx="5181600"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49371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Too much…</a:t>
            </a:r>
          </a:p>
        </p:txBody>
      </p:sp>
      <p:sp>
        <p:nvSpPr>
          <p:cNvPr id="571395"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5000"/>
              <a:buFont typeface="Wingdings" pitchFamily="2" charset="2"/>
              <a:buChar char="v"/>
              <a:defRPr/>
            </a:pPr>
            <a:r>
              <a:rPr lang="en-US" sz="2400" b="1" dirty="0" smtClean="0"/>
              <a:t>Too much aluminum</a:t>
            </a:r>
          </a:p>
          <a:p>
            <a:pPr eaLnBrk="1" hangingPunct="1">
              <a:lnSpc>
                <a:spcPct val="90000"/>
              </a:lnSpc>
              <a:buClr>
                <a:schemeClr val="tx1"/>
              </a:buClr>
              <a:buSzPct val="75000"/>
              <a:buFont typeface="Wingdings" pitchFamily="2" charset="2"/>
              <a:buChar char="§"/>
              <a:defRPr/>
            </a:pPr>
            <a:r>
              <a:rPr lang="en-US" sz="2400" b="1" dirty="0" smtClean="0"/>
              <a:t>Cow milk formula 100x</a:t>
            </a:r>
          </a:p>
          <a:p>
            <a:pPr eaLnBrk="1" hangingPunct="1">
              <a:lnSpc>
                <a:spcPct val="90000"/>
              </a:lnSpc>
              <a:buClr>
                <a:schemeClr val="tx1"/>
              </a:buClr>
              <a:buSzPct val="75000"/>
              <a:buFont typeface="Wingdings" pitchFamily="2" charset="2"/>
              <a:buChar char="§"/>
              <a:defRPr/>
            </a:pPr>
            <a:r>
              <a:rPr lang="en-US" sz="2400" b="1" dirty="0" smtClean="0"/>
              <a:t>Soy formula up to 2000x</a:t>
            </a:r>
          </a:p>
          <a:p>
            <a:pPr eaLnBrk="1" hangingPunct="1">
              <a:lnSpc>
                <a:spcPct val="90000"/>
              </a:lnSpc>
              <a:buClr>
                <a:schemeClr val="tx1"/>
              </a:buClr>
              <a:buSzPct val="75000"/>
              <a:buFont typeface="Wingdings" pitchFamily="2" charset="2"/>
              <a:buChar char="v"/>
              <a:defRPr/>
            </a:pPr>
            <a:r>
              <a:rPr lang="en-US" sz="2400" b="1" dirty="0" smtClean="0"/>
              <a:t>Too much manganese</a:t>
            </a:r>
          </a:p>
          <a:p>
            <a:pPr eaLnBrk="1" hangingPunct="1">
              <a:lnSpc>
                <a:spcPct val="90000"/>
              </a:lnSpc>
              <a:buClr>
                <a:schemeClr val="tx1"/>
              </a:buClr>
              <a:buSzPct val="75000"/>
              <a:buFont typeface="Wingdings" pitchFamily="2" charset="2"/>
              <a:buChar char="v"/>
              <a:defRPr/>
            </a:pPr>
            <a:r>
              <a:rPr lang="en-US" sz="2400" b="1" dirty="0" smtClean="0"/>
              <a:t>Too much lead</a:t>
            </a:r>
          </a:p>
          <a:p>
            <a:pPr eaLnBrk="1" hangingPunct="1">
              <a:lnSpc>
                <a:spcPct val="90000"/>
              </a:lnSpc>
              <a:buClr>
                <a:schemeClr val="tx1"/>
              </a:buClr>
              <a:buSzPct val="75000"/>
              <a:buFont typeface="Wingdings" pitchFamily="2" charset="2"/>
              <a:buChar char="v"/>
              <a:defRPr/>
            </a:pPr>
            <a:r>
              <a:rPr lang="en-US" sz="2400" b="1" dirty="0" smtClean="0"/>
              <a:t>Too much cadmium</a:t>
            </a:r>
          </a:p>
          <a:p>
            <a:pPr eaLnBrk="1" hangingPunct="1">
              <a:lnSpc>
                <a:spcPct val="90000"/>
              </a:lnSpc>
              <a:buClr>
                <a:schemeClr val="tx1"/>
              </a:buClr>
              <a:buSzPct val="75000"/>
              <a:buFont typeface="Wingdings" pitchFamily="2" charset="2"/>
              <a:buChar char="v"/>
              <a:defRPr/>
            </a:pPr>
            <a:r>
              <a:rPr lang="en-US" sz="2400" b="1" dirty="0" smtClean="0"/>
              <a:t>Too much iron</a:t>
            </a:r>
            <a:endParaRPr lang="en-CA" sz="2400" b="1" dirty="0" smtClean="0"/>
          </a:p>
          <a:p>
            <a:pPr eaLnBrk="1" hangingPunct="1">
              <a:lnSpc>
                <a:spcPct val="90000"/>
              </a:lnSpc>
              <a:buFont typeface="Wingdings" pitchFamily="2" charset="2"/>
              <a:buNone/>
              <a:defRPr/>
            </a:pPr>
            <a:endParaRPr lang="en-CA" sz="2800" dirty="0" smtClean="0"/>
          </a:p>
        </p:txBody>
      </p:sp>
    </p:spTree>
    <p:extLst>
      <p:ext uri="{BB962C8B-B14F-4D97-AF65-F5344CB8AC3E}">
        <p14:creationId xmlns:p14="http://schemas.microsoft.com/office/powerpoint/2010/main" val="82597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fade">
                                      <p:cBhvr>
                                        <p:cTn id="7" dur="500"/>
                                        <p:tgtEl>
                                          <p:spTgt spid="571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1395">
                                            <p:txEl>
                                              <p:pRg st="1" end="1"/>
                                            </p:txEl>
                                          </p:spTgt>
                                        </p:tgtEl>
                                        <p:attrNameLst>
                                          <p:attrName>style.visibility</p:attrName>
                                        </p:attrNameLst>
                                      </p:cBhvr>
                                      <p:to>
                                        <p:strVal val="visible"/>
                                      </p:to>
                                    </p:set>
                                    <p:animEffect transition="in" filter="fade">
                                      <p:cBhvr>
                                        <p:cTn id="12" dur="500"/>
                                        <p:tgtEl>
                                          <p:spTgt spid="571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1395">
                                            <p:txEl>
                                              <p:pRg st="2" end="2"/>
                                            </p:txEl>
                                          </p:spTgt>
                                        </p:tgtEl>
                                        <p:attrNameLst>
                                          <p:attrName>style.visibility</p:attrName>
                                        </p:attrNameLst>
                                      </p:cBhvr>
                                      <p:to>
                                        <p:strVal val="visible"/>
                                      </p:to>
                                    </p:set>
                                    <p:animEffect transition="in" filter="fade">
                                      <p:cBhvr>
                                        <p:cTn id="17" dur="500"/>
                                        <p:tgtEl>
                                          <p:spTgt spid="571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1395">
                                            <p:txEl>
                                              <p:pRg st="3" end="3"/>
                                            </p:txEl>
                                          </p:spTgt>
                                        </p:tgtEl>
                                        <p:attrNameLst>
                                          <p:attrName>style.visibility</p:attrName>
                                        </p:attrNameLst>
                                      </p:cBhvr>
                                      <p:to>
                                        <p:strVal val="visible"/>
                                      </p:to>
                                    </p:set>
                                    <p:animEffect transition="in" filter="fade">
                                      <p:cBhvr>
                                        <p:cTn id="22" dur="500"/>
                                        <p:tgtEl>
                                          <p:spTgt spid="571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1395">
                                            <p:txEl>
                                              <p:pRg st="4" end="4"/>
                                            </p:txEl>
                                          </p:spTgt>
                                        </p:tgtEl>
                                        <p:attrNameLst>
                                          <p:attrName>style.visibility</p:attrName>
                                        </p:attrNameLst>
                                      </p:cBhvr>
                                      <p:to>
                                        <p:strVal val="visible"/>
                                      </p:to>
                                    </p:set>
                                    <p:animEffect transition="in" filter="fade">
                                      <p:cBhvr>
                                        <p:cTn id="27" dur="500"/>
                                        <p:tgtEl>
                                          <p:spTgt spid="5713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1395">
                                            <p:txEl>
                                              <p:pRg st="5" end="5"/>
                                            </p:txEl>
                                          </p:spTgt>
                                        </p:tgtEl>
                                        <p:attrNameLst>
                                          <p:attrName>style.visibility</p:attrName>
                                        </p:attrNameLst>
                                      </p:cBhvr>
                                      <p:to>
                                        <p:strVal val="visible"/>
                                      </p:to>
                                    </p:set>
                                    <p:animEffect transition="in" filter="fade">
                                      <p:cBhvr>
                                        <p:cTn id="32" dur="500"/>
                                        <p:tgtEl>
                                          <p:spTgt spid="5713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1395">
                                            <p:txEl>
                                              <p:pRg st="6" end="6"/>
                                            </p:txEl>
                                          </p:spTgt>
                                        </p:tgtEl>
                                        <p:attrNameLst>
                                          <p:attrName>style.visibility</p:attrName>
                                        </p:attrNameLst>
                                      </p:cBhvr>
                                      <p:to>
                                        <p:strVal val="visible"/>
                                      </p:to>
                                    </p:set>
                                    <p:animEffect transition="in" filter="fade">
                                      <p:cBhvr>
                                        <p:cTn id="37" dur="500"/>
                                        <p:tgtEl>
                                          <p:spTgt spid="571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Errors in infant formulas</a:t>
            </a:r>
          </a:p>
        </p:txBody>
      </p:sp>
      <p:graphicFrame>
        <p:nvGraphicFramePr>
          <p:cNvPr id="66563" name="Object 3"/>
          <p:cNvGraphicFramePr>
            <a:graphicFrameLocks noGrp="1" noChangeAspect="1"/>
          </p:cNvGraphicFramePr>
          <p:nvPr>
            <p:ph type="body" idx="4294967295"/>
          </p:nvPr>
        </p:nvGraphicFramePr>
        <p:xfrm>
          <a:off x="0" y="1295400"/>
          <a:ext cx="5410200" cy="5176838"/>
        </p:xfrm>
        <a:graphic>
          <a:graphicData uri="http://schemas.openxmlformats.org/presentationml/2006/ole">
            <mc:AlternateContent xmlns:mc="http://schemas.openxmlformats.org/markup-compatibility/2006">
              <mc:Choice xmlns:v="urn:schemas-microsoft-com:vml" Requires="v">
                <p:oleObj spid="_x0000_s4148" name="CorelDRAW" r:id="rId4" imgW="2266950" imgH="2171700" progId="CorelDraw.Graphic.8">
                  <p:embed/>
                </p:oleObj>
              </mc:Choice>
              <mc:Fallback>
                <p:oleObj name="CorelDRAW" r:id="rId4" imgW="2266950" imgH="2171700" progId="CorelDraw.Graphic.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5410200"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64295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Recalls of infant formulas</a:t>
            </a:r>
          </a:p>
        </p:txBody>
      </p:sp>
      <p:sp>
        <p:nvSpPr>
          <p:cNvPr id="579587"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5000"/>
              <a:buFont typeface="Wingdings" pitchFamily="2" charset="2"/>
              <a:buChar char="v"/>
              <a:defRPr/>
            </a:pPr>
            <a:r>
              <a:rPr lang="en-US" sz="2400" b="1" u="sng" dirty="0"/>
              <a:t>1978</a:t>
            </a:r>
          </a:p>
          <a:p>
            <a:pPr eaLnBrk="1" hangingPunct="1">
              <a:lnSpc>
                <a:spcPct val="90000"/>
              </a:lnSpc>
              <a:buClr>
                <a:schemeClr val="tx1"/>
              </a:buClr>
              <a:buSzPct val="75000"/>
              <a:buFont typeface="Wingdings" pitchFamily="2" charset="2"/>
              <a:buChar char="§"/>
              <a:defRPr/>
            </a:pPr>
            <a:r>
              <a:rPr lang="en-US" sz="2400" b="1" dirty="0"/>
              <a:t>Enfamil contaminated with </a:t>
            </a:r>
            <a:r>
              <a:rPr lang="en-US" sz="2400" b="1" i="1" dirty="0"/>
              <a:t>E. coli</a:t>
            </a:r>
          </a:p>
          <a:p>
            <a:pPr eaLnBrk="1" hangingPunct="1">
              <a:lnSpc>
                <a:spcPct val="90000"/>
              </a:lnSpc>
              <a:buClr>
                <a:schemeClr val="tx1"/>
              </a:buClr>
              <a:buSzPct val="75000"/>
              <a:buFont typeface="Wingdings" pitchFamily="2" charset="2"/>
              <a:buChar char="v"/>
              <a:defRPr/>
            </a:pPr>
            <a:r>
              <a:rPr lang="en-US" sz="2400" b="1" u="sng" dirty="0"/>
              <a:t>1979</a:t>
            </a:r>
          </a:p>
          <a:p>
            <a:pPr eaLnBrk="1" hangingPunct="1">
              <a:lnSpc>
                <a:spcPct val="90000"/>
              </a:lnSpc>
              <a:buClr>
                <a:schemeClr val="tx1"/>
              </a:buClr>
              <a:buSzPct val="75000"/>
              <a:buFont typeface="Wingdings" pitchFamily="2" charset="2"/>
              <a:buChar char="§"/>
              <a:defRPr/>
            </a:pPr>
            <a:r>
              <a:rPr lang="en-US" sz="2400" b="1" dirty="0"/>
              <a:t>SMA recalled (improper homogenization)</a:t>
            </a:r>
          </a:p>
          <a:p>
            <a:pPr eaLnBrk="1" hangingPunct="1">
              <a:lnSpc>
                <a:spcPct val="90000"/>
              </a:lnSpc>
              <a:buClr>
                <a:schemeClr val="tx1"/>
              </a:buClr>
              <a:buSzPct val="75000"/>
              <a:buFont typeface="Wingdings" pitchFamily="2" charset="2"/>
              <a:buChar char="§"/>
              <a:defRPr/>
            </a:pPr>
            <a:r>
              <a:rPr lang="en-US" sz="2400" b="1" dirty="0" err="1"/>
              <a:t>Neomulsoy</a:t>
            </a:r>
            <a:r>
              <a:rPr lang="en-US" sz="2400" b="1" dirty="0"/>
              <a:t> and CHO free caused </a:t>
            </a:r>
            <a:r>
              <a:rPr lang="en-US" sz="2400" b="1" dirty="0" err="1"/>
              <a:t>hypochloremic</a:t>
            </a:r>
            <a:r>
              <a:rPr lang="en-US" sz="2400" b="1" dirty="0"/>
              <a:t> alkalosis</a:t>
            </a:r>
          </a:p>
          <a:p>
            <a:pPr eaLnBrk="1" hangingPunct="1">
              <a:lnSpc>
                <a:spcPct val="90000"/>
              </a:lnSpc>
              <a:buClr>
                <a:schemeClr val="tx1"/>
              </a:buClr>
              <a:buSzPct val="75000"/>
              <a:buFont typeface="Wingdings" pitchFamily="2" charset="2"/>
              <a:buChar char="v"/>
              <a:defRPr/>
            </a:pPr>
            <a:r>
              <a:rPr lang="en-US" sz="2400" b="1" u="sng" dirty="0"/>
              <a:t>1980</a:t>
            </a:r>
          </a:p>
          <a:p>
            <a:pPr eaLnBrk="1" hangingPunct="1">
              <a:lnSpc>
                <a:spcPct val="90000"/>
              </a:lnSpc>
              <a:buClr>
                <a:schemeClr val="tx1"/>
              </a:buClr>
              <a:buSzPct val="75000"/>
              <a:buFont typeface="Wingdings" pitchFamily="2" charset="2"/>
              <a:buChar char="§"/>
              <a:defRPr/>
            </a:pPr>
            <a:r>
              <a:rPr lang="en-US" sz="2400" b="1" dirty="0" err="1"/>
              <a:t>Soyalac</a:t>
            </a:r>
            <a:r>
              <a:rPr lang="en-US" sz="2400" b="1" dirty="0"/>
              <a:t> contained too much Vitamin D</a:t>
            </a:r>
          </a:p>
          <a:p>
            <a:pPr eaLnBrk="1" hangingPunct="1">
              <a:lnSpc>
                <a:spcPct val="90000"/>
              </a:lnSpc>
              <a:buClr>
                <a:schemeClr val="tx1"/>
              </a:buClr>
              <a:buSzPct val="75000"/>
              <a:buFont typeface="Wingdings" pitchFamily="2" charset="2"/>
              <a:buChar char="§"/>
              <a:defRPr/>
            </a:pPr>
            <a:r>
              <a:rPr lang="en-US" sz="2400" b="1" dirty="0"/>
              <a:t>Enfamil recalled (sour, green, curdled)</a:t>
            </a:r>
          </a:p>
          <a:p>
            <a:pPr eaLnBrk="1" hangingPunct="1">
              <a:lnSpc>
                <a:spcPct val="90000"/>
              </a:lnSpc>
              <a:buFont typeface="Wingdings" pitchFamily="2" charset="2"/>
              <a:buNone/>
              <a:defRPr/>
            </a:pPr>
            <a:endParaRPr lang="en-US" sz="2800" b="1" dirty="0"/>
          </a:p>
        </p:txBody>
      </p:sp>
    </p:spTree>
    <p:extLst>
      <p:ext uri="{BB962C8B-B14F-4D97-AF65-F5344CB8AC3E}">
        <p14:creationId xmlns:p14="http://schemas.microsoft.com/office/powerpoint/2010/main" val="431154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animEffect transition="in" filter="fade">
                                      <p:cBhvr>
                                        <p:cTn id="7" dur="500"/>
                                        <p:tgtEl>
                                          <p:spTgt spid="579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9587">
                                            <p:txEl>
                                              <p:pRg st="1" end="1"/>
                                            </p:txEl>
                                          </p:spTgt>
                                        </p:tgtEl>
                                        <p:attrNameLst>
                                          <p:attrName>style.visibility</p:attrName>
                                        </p:attrNameLst>
                                      </p:cBhvr>
                                      <p:to>
                                        <p:strVal val="visible"/>
                                      </p:to>
                                    </p:set>
                                    <p:animEffect transition="in" filter="fade">
                                      <p:cBhvr>
                                        <p:cTn id="12" dur="500"/>
                                        <p:tgtEl>
                                          <p:spTgt spid="579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9587">
                                            <p:txEl>
                                              <p:pRg st="2" end="2"/>
                                            </p:txEl>
                                          </p:spTgt>
                                        </p:tgtEl>
                                        <p:attrNameLst>
                                          <p:attrName>style.visibility</p:attrName>
                                        </p:attrNameLst>
                                      </p:cBhvr>
                                      <p:to>
                                        <p:strVal val="visible"/>
                                      </p:to>
                                    </p:set>
                                    <p:animEffect transition="in" filter="fade">
                                      <p:cBhvr>
                                        <p:cTn id="17" dur="500"/>
                                        <p:tgtEl>
                                          <p:spTgt spid="579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9587">
                                            <p:txEl>
                                              <p:pRg st="3" end="3"/>
                                            </p:txEl>
                                          </p:spTgt>
                                        </p:tgtEl>
                                        <p:attrNameLst>
                                          <p:attrName>style.visibility</p:attrName>
                                        </p:attrNameLst>
                                      </p:cBhvr>
                                      <p:to>
                                        <p:strVal val="visible"/>
                                      </p:to>
                                    </p:set>
                                    <p:animEffect transition="in" filter="fade">
                                      <p:cBhvr>
                                        <p:cTn id="22" dur="500"/>
                                        <p:tgtEl>
                                          <p:spTgt spid="5795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9587">
                                            <p:txEl>
                                              <p:pRg st="4" end="4"/>
                                            </p:txEl>
                                          </p:spTgt>
                                        </p:tgtEl>
                                        <p:attrNameLst>
                                          <p:attrName>style.visibility</p:attrName>
                                        </p:attrNameLst>
                                      </p:cBhvr>
                                      <p:to>
                                        <p:strVal val="visible"/>
                                      </p:to>
                                    </p:set>
                                    <p:animEffect transition="in" filter="fade">
                                      <p:cBhvr>
                                        <p:cTn id="27" dur="500"/>
                                        <p:tgtEl>
                                          <p:spTgt spid="5795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9587">
                                            <p:txEl>
                                              <p:pRg st="5" end="5"/>
                                            </p:txEl>
                                          </p:spTgt>
                                        </p:tgtEl>
                                        <p:attrNameLst>
                                          <p:attrName>style.visibility</p:attrName>
                                        </p:attrNameLst>
                                      </p:cBhvr>
                                      <p:to>
                                        <p:strVal val="visible"/>
                                      </p:to>
                                    </p:set>
                                    <p:animEffect transition="in" filter="fade">
                                      <p:cBhvr>
                                        <p:cTn id="32" dur="500"/>
                                        <p:tgtEl>
                                          <p:spTgt spid="5795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9587">
                                            <p:txEl>
                                              <p:pRg st="6" end="6"/>
                                            </p:txEl>
                                          </p:spTgt>
                                        </p:tgtEl>
                                        <p:attrNameLst>
                                          <p:attrName>style.visibility</p:attrName>
                                        </p:attrNameLst>
                                      </p:cBhvr>
                                      <p:to>
                                        <p:strVal val="visible"/>
                                      </p:to>
                                    </p:set>
                                    <p:animEffect transition="in" filter="fade">
                                      <p:cBhvr>
                                        <p:cTn id="37" dur="500"/>
                                        <p:tgtEl>
                                          <p:spTgt spid="5795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9587">
                                            <p:txEl>
                                              <p:pRg st="7" end="7"/>
                                            </p:txEl>
                                          </p:spTgt>
                                        </p:tgtEl>
                                        <p:attrNameLst>
                                          <p:attrName>style.visibility</p:attrName>
                                        </p:attrNameLst>
                                      </p:cBhvr>
                                      <p:to>
                                        <p:strVal val="visible"/>
                                      </p:to>
                                    </p:set>
                                    <p:animEffect transition="in" filter="fade">
                                      <p:cBhvr>
                                        <p:cTn id="42" dur="500"/>
                                        <p:tgtEl>
                                          <p:spTgt spid="579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Just one study</a:t>
            </a:r>
            <a:endParaRPr lang="en-US" sz="3200" b="1" dirty="0">
              <a:solidFill>
                <a:schemeClr val="tx1"/>
              </a:solidFill>
            </a:endParaRPr>
          </a:p>
        </p:txBody>
      </p:sp>
      <p:sp>
        <p:nvSpPr>
          <p:cNvPr id="3" name="Content Placeholder 2"/>
          <p:cNvSpPr>
            <a:spLocks noGrp="1"/>
          </p:cNvSpPr>
          <p:nvPr>
            <p:ph idx="1"/>
          </p:nvPr>
        </p:nvSpPr>
        <p:spPr/>
        <p:txBody>
          <a:bodyPr/>
          <a:lstStyle/>
          <a:p>
            <a:pPr>
              <a:buClr>
                <a:schemeClr val="tx1"/>
              </a:buClr>
              <a:buSzPct val="75000"/>
              <a:buFont typeface="Wingdings" pitchFamily="2" charset="2"/>
              <a:buChar char="v"/>
              <a:defRPr/>
            </a:pPr>
            <a:r>
              <a:rPr lang="en-US" sz="2400" b="1" dirty="0" smtClean="0"/>
              <a:t>CONCLUSIONS: Breastfeeding is protective against SIDS, and this effect is stronger when breastfeeding is exclusive. The recommendation to breastfeed infants should be included with other SIDS risk-reduction messages to both reduce the risk of SIDS and promote breastfeeding for its many other infant and maternal health benefits. </a:t>
            </a:r>
            <a:r>
              <a:rPr lang="en-US" sz="2400" b="1" i="1" dirty="0" smtClean="0"/>
              <a:t>Pediatrics </a:t>
            </a:r>
            <a:r>
              <a:rPr lang="en-US" sz="2400" b="1" dirty="0" smtClean="0"/>
              <a:t>2011;128:103–110</a:t>
            </a:r>
          </a:p>
          <a:p>
            <a:pPr>
              <a:buClr>
                <a:schemeClr val="tx1"/>
              </a:buClr>
              <a:buSzPct val="75000"/>
              <a:buFont typeface="Wingdings" pitchFamily="2" charset="2"/>
              <a:buChar char="§"/>
              <a:defRPr/>
            </a:pPr>
            <a:r>
              <a:rPr lang="en-US" sz="2400" b="1" dirty="0" smtClean="0"/>
              <a:t>A study completely ignored it seems</a:t>
            </a:r>
            <a:endParaRPr lang="en-US" sz="2400" b="1" dirty="0"/>
          </a:p>
        </p:txBody>
      </p:sp>
    </p:spTree>
    <p:extLst>
      <p:ext uri="{BB962C8B-B14F-4D97-AF65-F5344CB8AC3E}">
        <p14:creationId xmlns:p14="http://schemas.microsoft.com/office/powerpoint/2010/main" val="2345247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93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In fact…</a:t>
            </a:r>
          </a:p>
        </p:txBody>
      </p:sp>
      <p:sp>
        <p:nvSpPr>
          <p:cNvPr id="1509379"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0000"/>
              <a:buFont typeface="Wingdings" pitchFamily="2" charset="2"/>
              <a:buChar char="v"/>
              <a:defRPr/>
            </a:pPr>
            <a:r>
              <a:rPr lang="en-CA" sz="2400" b="1" smtClean="0"/>
              <a:t>No evidence that simply adding DHA and ARA to formula gives the benefit it’s supposed to</a:t>
            </a:r>
          </a:p>
          <a:p>
            <a:pPr eaLnBrk="1" hangingPunct="1">
              <a:lnSpc>
                <a:spcPct val="90000"/>
              </a:lnSpc>
              <a:buClr>
                <a:schemeClr val="tx1"/>
              </a:buClr>
              <a:buSzPct val="70000"/>
              <a:buFont typeface="Wingdings" pitchFamily="2" charset="2"/>
              <a:buChar char="§"/>
              <a:defRPr/>
            </a:pPr>
            <a:r>
              <a:rPr lang="en-CA" sz="2400" b="1" smtClean="0"/>
              <a:t>These PUFA’s need to be added in correct proportions, and they are not absorbed from formula in the same way as they are from breastmilk</a:t>
            </a:r>
          </a:p>
          <a:p>
            <a:pPr eaLnBrk="1" hangingPunct="1">
              <a:lnSpc>
                <a:spcPct val="90000"/>
              </a:lnSpc>
              <a:buClr>
                <a:schemeClr val="tx1"/>
              </a:buClr>
              <a:buSzPct val="70000"/>
              <a:buFont typeface="Wingdings" pitchFamily="2" charset="2"/>
              <a:buChar char="§"/>
              <a:defRPr/>
            </a:pPr>
            <a:r>
              <a:rPr lang="en-CA" sz="2400" b="1" smtClean="0"/>
              <a:t>Studies do not support any benefit when added to formula</a:t>
            </a:r>
          </a:p>
          <a:p>
            <a:pPr eaLnBrk="1" hangingPunct="1">
              <a:lnSpc>
                <a:spcPct val="90000"/>
              </a:lnSpc>
              <a:buClr>
                <a:schemeClr val="tx1"/>
              </a:buClr>
              <a:buSzPct val="70000"/>
              <a:buFont typeface="Wingdings" pitchFamily="2" charset="2"/>
              <a:buChar char="v"/>
              <a:defRPr/>
            </a:pPr>
            <a:r>
              <a:rPr lang="en-CA" sz="2400" b="1" smtClean="0"/>
              <a:t>See </a:t>
            </a:r>
            <a:r>
              <a:rPr lang="en-US" sz="2400" b="1" smtClean="0">
                <a:hlinkClick r:id="rId3"/>
              </a:rPr>
              <a:t>http://cornucopia.org/DHA/DHA_FullReport.pdf</a:t>
            </a:r>
            <a:r>
              <a:rPr lang="en-US" sz="2400" smtClean="0"/>
              <a:t> </a:t>
            </a:r>
            <a:endParaRPr lang="en-CA" sz="2400" smtClean="0"/>
          </a:p>
        </p:txBody>
      </p:sp>
    </p:spTree>
    <p:extLst>
      <p:ext uri="{BB962C8B-B14F-4D97-AF65-F5344CB8AC3E}">
        <p14:creationId xmlns:p14="http://schemas.microsoft.com/office/powerpoint/2010/main" val="1620336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9379">
                                            <p:txEl>
                                              <p:pRg st="0" end="0"/>
                                            </p:txEl>
                                          </p:spTgt>
                                        </p:tgtEl>
                                        <p:attrNameLst>
                                          <p:attrName>style.visibility</p:attrName>
                                        </p:attrNameLst>
                                      </p:cBhvr>
                                      <p:to>
                                        <p:strVal val="visible"/>
                                      </p:to>
                                    </p:set>
                                    <p:animEffect transition="in" filter="fade">
                                      <p:cBhvr>
                                        <p:cTn id="7" dur="500"/>
                                        <p:tgtEl>
                                          <p:spTgt spid="1509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9379">
                                            <p:txEl>
                                              <p:pRg st="1" end="1"/>
                                            </p:txEl>
                                          </p:spTgt>
                                        </p:tgtEl>
                                        <p:attrNameLst>
                                          <p:attrName>style.visibility</p:attrName>
                                        </p:attrNameLst>
                                      </p:cBhvr>
                                      <p:to>
                                        <p:strVal val="visible"/>
                                      </p:to>
                                    </p:set>
                                    <p:animEffect transition="in" filter="fade">
                                      <p:cBhvr>
                                        <p:cTn id="12" dur="500"/>
                                        <p:tgtEl>
                                          <p:spTgt spid="1509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9379">
                                            <p:txEl>
                                              <p:pRg st="2" end="2"/>
                                            </p:txEl>
                                          </p:spTgt>
                                        </p:tgtEl>
                                        <p:attrNameLst>
                                          <p:attrName>style.visibility</p:attrName>
                                        </p:attrNameLst>
                                      </p:cBhvr>
                                      <p:to>
                                        <p:strVal val="visible"/>
                                      </p:to>
                                    </p:set>
                                    <p:animEffect transition="in" filter="fade">
                                      <p:cBhvr>
                                        <p:cTn id="17" dur="500"/>
                                        <p:tgtEl>
                                          <p:spTgt spid="1509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9379">
                                            <p:txEl>
                                              <p:pRg st="3" end="3"/>
                                            </p:txEl>
                                          </p:spTgt>
                                        </p:tgtEl>
                                        <p:attrNameLst>
                                          <p:attrName>style.visibility</p:attrName>
                                        </p:attrNameLst>
                                      </p:cBhvr>
                                      <p:to>
                                        <p:strVal val="visible"/>
                                      </p:to>
                                    </p:set>
                                    <p:animEffect transition="in" filter="fade">
                                      <p:cBhvr>
                                        <p:cTn id="22" dur="500"/>
                                        <p:tgtEl>
                                          <p:spTgt spid="150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37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22" name="Picture 2" descr="Nestle's--unfortunately"/>
          <p:cNvPicPr>
            <a:picLocks noChangeAspect="1" noChangeArrowheads="1"/>
          </p:cNvPicPr>
          <p:nvPr/>
        </p:nvPicPr>
        <p:blipFill>
          <a:blip r:embed="rId3">
            <a:extLst>
              <a:ext uri="{28A0092B-C50C-407E-A947-70E740481C1C}">
                <a14:useLocalDpi xmlns:a14="http://schemas.microsoft.com/office/drawing/2010/main" val="0"/>
              </a:ext>
            </a:extLst>
          </a:blip>
          <a:srcRect l="12746" t="23526" r="15688" b="4913"/>
          <a:stretch>
            <a:fillRect/>
          </a:stretch>
        </p:blipFill>
        <p:spPr bwMode="auto">
          <a:xfrm>
            <a:off x="0" y="355600"/>
            <a:ext cx="91440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13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3922"/>
                                        </p:tgtEl>
                                        <p:attrNameLst>
                                          <p:attrName>style.visibility</p:attrName>
                                        </p:attrNameLst>
                                      </p:cBhvr>
                                      <p:to>
                                        <p:strVal val="visible"/>
                                      </p:to>
                                    </p:set>
                                    <p:animEffect transition="in" filter="fade">
                                      <p:cBhvr>
                                        <p:cTn id="7" dur="500"/>
                                        <p:tgtEl>
                                          <p:spTgt spid="593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533400" y="274638"/>
            <a:ext cx="8153400" cy="792162"/>
          </a:xfrm>
        </p:spPr>
        <p:txBody>
          <a:bodyPr/>
          <a:lstStyle/>
          <a:p>
            <a:pPr eaLnBrk="1" hangingPunct="1"/>
            <a:r>
              <a:rPr lang="en-US" altLang="en-US" sz="3200" smtClean="0"/>
              <a:t>Human Milk</a:t>
            </a:r>
          </a:p>
        </p:txBody>
      </p:sp>
      <p:sp>
        <p:nvSpPr>
          <p:cNvPr id="2051" name="Content Placeholder 4"/>
          <p:cNvSpPr>
            <a:spLocks noGrp="1"/>
          </p:cNvSpPr>
          <p:nvPr>
            <p:ph idx="1"/>
          </p:nvPr>
        </p:nvSpPr>
        <p:spPr>
          <a:xfrm>
            <a:off x="381000" y="762000"/>
            <a:ext cx="8305800" cy="5638800"/>
          </a:xfrm>
        </p:spPr>
        <p:txBody>
          <a:bodyPr/>
          <a:lstStyle/>
          <a:p>
            <a:pPr eaLnBrk="1" hangingPunct="1"/>
            <a:r>
              <a:rPr lang="en-US" altLang="en-US" sz="2000" dirty="0" smtClean="0"/>
              <a:t>The defining characteristic of the class Mammalia is the ability to produce milk, an externally secreted fluid designed specifically to nourish the young.       </a:t>
            </a:r>
          </a:p>
          <a:p>
            <a:pPr eaLnBrk="1" hangingPunct="1"/>
            <a:r>
              <a:rPr lang="en-US" altLang="en-US" sz="2000" dirty="0" smtClean="0"/>
              <a:t> It  is a unique complex fluid  with a  composition that  is species specific.   </a:t>
            </a:r>
          </a:p>
          <a:p>
            <a:pPr eaLnBrk="1" hangingPunct="1"/>
            <a:r>
              <a:rPr lang="en-US" altLang="en-US" sz="2000" dirty="0" smtClean="0"/>
              <a:t>It is the most appropriate source of nutrition for the infant up to the age of 6 months.</a:t>
            </a:r>
          </a:p>
          <a:p>
            <a:pPr eaLnBrk="1" hangingPunct="1"/>
            <a:r>
              <a:rPr lang="en-US" altLang="en-US" sz="2000" dirty="0" smtClean="0"/>
              <a:t> It  is rich in nutrients  needed for the growth of the newborn,  and in non-nutritional bioactive components    such as the maternal antibodies, chemical mediators, vitamins, enzymes and some types of white blood cells in breast milk (particularly in colostrum) augment the action of the baby’s immune system.</a:t>
            </a:r>
          </a:p>
          <a:p>
            <a:pPr eaLnBrk="1" hangingPunct="1"/>
            <a:r>
              <a:rPr lang="en-US" altLang="en-US" sz="2000" dirty="0" smtClean="0"/>
              <a:t>This unique fluid  evolves to meet the changing needs of the baby during growth and maturation.</a:t>
            </a:r>
          </a:p>
          <a:p>
            <a:pPr eaLnBrk="1" hangingPunct="1">
              <a:buFont typeface="Arial" charset="0"/>
              <a:buNone/>
            </a:pPr>
            <a:endParaRPr lang="en-US" altLang="en-US" sz="1800" dirty="0" smtClean="0"/>
          </a:p>
          <a:p>
            <a:pPr eaLnBrk="1" hangingPunct="1"/>
            <a:endParaRPr lang="en-US" altLang="en-US" sz="1800" dirty="0" smtClean="0"/>
          </a:p>
          <a:p>
            <a:pPr eaLnBrk="1" hangingPunct="1"/>
            <a:endParaRPr lang="en-US" altLang="en-US" sz="1800" dirty="0" smtClean="0"/>
          </a:p>
        </p:txBody>
      </p:sp>
    </p:spTree>
    <p:extLst>
      <p:ext uri="{BB962C8B-B14F-4D97-AF65-F5344CB8AC3E}">
        <p14:creationId xmlns:p14="http://schemas.microsoft.com/office/powerpoint/2010/main" val="3398437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0" name="Rectangle 2"/>
          <p:cNvSpPr>
            <a:spLocks noGrp="1" noRot="1" noChangeArrowheads="1"/>
          </p:cNvSpPr>
          <p:nvPr>
            <p:ph type="title" idx="4294967295"/>
          </p:nvPr>
        </p:nvSpPr>
        <p:spPr>
          <a:xfrm>
            <a:off x="0" y="228600"/>
            <a:ext cx="8510588" cy="1325563"/>
          </a:xfrm>
        </p:spPr>
        <p:txBody>
          <a:bodyPr/>
          <a:lstStyle/>
          <a:p>
            <a:pPr eaLnBrk="1" hangingPunct="1">
              <a:defRPr/>
            </a:pP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sz="2800" b="1" dirty="0" smtClean="0">
                <a:solidFill>
                  <a:schemeClr val="tx1"/>
                </a:solidFill>
              </a:rPr>
              <a:t>FDA ALERTS PUBLIC REGARDING RECALL OF </a:t>
            </a:r>
            <a:br>
              <a:rPr lang="en-CA" sz="2800" b="1" dirty="0" smtClean="0">
                <a:solidFill>
                  <a:schemeClr val="tx1"/>
                </a:solidFill>
              </a:rPr>
            </a:br>
            <a:r>
              <a:rPr lang="en-CA" sz="2800" b="1" dirty="0" smtClean="0">
                <a:solidFill>
                  <a:schemeClr val="tx1"/>
                </a:solidFill>
              </a:rPr>
              <a:t>POWDERED INFANT FORMULA (November 1, 2002): see</a:t>
            </a:r>
            <a:r>
              <a:rPr lang="en-CA" sz="2800" b="1" dirty="0" smtClean="0"/>
              <a:t> </a:t>
            </a:r>
            <a:r>
              <a:rPr lang="en-CA" sz="2800" b="1" dirty="0" smtClean="0">
                <a:hlinkClick r:id="rId3"/>
              </a:rPr>
              <a:t>http://www.fda.gov/bbs/topics/NEWS/2002/NEW00849.html</a:t>
            </a:r>
            <a:endParaRPr lang="en-CA" sz="2800" b="1" dirty="0" smtClean="0"/>
          </a:p>
        </p:txBody>
      </p:sp>
    </p:spTree>
    <p:extLst>
      <p:ext uri="{BB962C8B-B14F-4D97-AF65-F5344CB8AC3E}">
        <p14:creationId xmlns:p14="http://schemas.microsoft.com/office/powerpoint/2010/main" val="13921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5970"/>
                                        </p:tgtEl>
                                        <p:attrNameLst>
                                          <p:attrName>style.visibility</p:attrName>
                                        </p:attrNameLst>
                                      </p:cBhvr>
                                      <p:to>
                                        <p:strVal val="visible"/>
                                      </p:to>
                                    </p:set>
                                    <p:animEffect transition="in" filter="fade">
                                      <p:cBhvr>
                                        <p:cTn id="7" dur="500"/>
                                        <p:tgtEl>
                                          <p:spTgt spid="595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Aside from many recalls of formulas over the years…</a:t>
            </a:r>
          </a:p>
        </p:txBody>
      </p:sp>
      <p:sp>
        <p:nvSpPr>
          <p:cNvPr id="60211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smtClean="0"/>
              <a:t>For those who are fond of exotic foods…</a:t>
            </a:r>
          </a:p>
          <a:p>
            <a:pPr eaLnBrk="1" hangingPunct="1">
              <a:buClr>
                <a:schemeClr val="tx1"/>
              </a:buClr>
              <a:buSzPct val="70000"/>
              <a:buFont typeface="Wingdings" pitchFamily="2" charset="2"/>
              <a:buChar char="§"/>
              <a:defRPr/>
            </a:pPr>
            <a:r>
              <a:rPr lang="en-CA" sz="2400" b="1" smtClean="0"/>
              <a:t>Interesting food that has been found in infant formulas:</a:t>
            </a:r>
          </a:p>
          <a:p>
            <a:pPr eaLnBrk="1" hangingPunct="1">
              <a:buClr>
                <a:schemeClr val="tx1"/>
              </a:buClr>
              <a:buSzPct val="70000"/>
              <a:buFontTx/>
              <a:buChar char="o"/>
              <a:defRPr/>
            </a:pPr>
            <a:r>
              <a:rPr lang="en-CA" sz="2400" b="1" smtClean="0"/>
              <a:t>Rat hair</a:t>
            </a:r>
          </a:p>
          <a:p>
            <a:pPr eaLnBrk="1" hangingPunct="1">
              <a:buClr>
                <a:schemeClr val="tx1"/>
              </a:buClr>
              <a:buSzPct val="70000"/>
              <a:buFontTx/>
              <a:buChar char="o"/>
              <a:defRPr/>
            </a:pPr>
            <a:r>
              <a:rPr lang="en-CA" sz="2400" b="1" smtClean="0"/>
              <a:t>Beetle parts and beetle larvae</a:t>
            </a:r>
          </a:p>
          <a:p>
            <a:pPr eaLnBrk="1" hangingPunct="1">
              <a:buClr>
                <a:schemeClr val="tx1"/>
              </a:buClr>
              <a:buSzPct val="70000"/>
              <a:buFontTx/>
              <a:buChar char="o"/>
              <a:defRPr/>
            </a:pPr>
            <a:r>
              <a:rPr lang="en-CA" sz="2400" b="1" smtClean="0"/>
              <a:t>Pieces of glass</a:t>
            </a:r>
          </a:p>
          <a:p>
            <a:pPr eaLnBrk="1" hangingPunct="1">
              <a:buClr>
                <a:schemeClr val="tx1"/>
              </a:buClr>
              <a:buSzPct val="70000"/>
              <a:buFontTx/>
              <a:buChar char="o"/>
              <a:defRPr/>
            </a:pPr>
            <a:r>
              <a:rPr lang="en-CA" sz="2400" b="1" smtClean="0"/>
              <a:t>Melamine—due to adulteration of milk by greedy people</a:t>
            </a:r>
          </a:p>
        </p:txBody>
      </p:sp>
    </p:spTree>
    <p:extLst>
      <p:ext uri="{BB962C8B-B14F-4D97-AF65-F5344CB8AC3E}">
        <p14:creationId xmlns:p14="http://schemas.microsoft.com/office/powerpoint/2010/main" val="3425728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animEffect transition="in" filter="fade">
                                      <p:cBhvr>
                                        <p:cTn id="7" dur="500"/>
                                        <p:tgtEl>
                                          <p:spTgt spid="602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2115">
                                            <p:txEl>
                                              <p:pRg st="1" end="1"/>
                                            </p:txEl>
                                          </p:spTgt>
                                        </p:tgtEl>
                                        <p:attrNameLst>
                                          <p:attrName>style.visibility</p:attrName>
                                        </p:attrNameLst>
                                      </p:cBhvr>
                                      <p:to>
                                        <p:strVal val="visible"/>
                                      </p:to>
                                    </p:set>
                                    <p:animEffect transition="in" filter="fade">
                                      <p:cBhvr>
                                        <p:cTn id="12" dur="500"/>
                                        <p:tgtEl>
                                          <p:spTgt spid="602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2115">
                                            <p:txEl>
                                              <p:pRg st="2" end="2"/>
                                            </p:txEl>
                                          </p:spTgt>
                                        </p:tgtEl>
                                        <p:attrNameLst>
                                          <p:attrName>style.visibility</p:attrName>
                                        </p:attrNameLst>
                                      </p:cBhvr>
                                      <p:to>
                                        <p:strVal val="visible"/>
                                      </p:to>
                                    </p:set>
                                    <p:animEffect transition="in" filter="fade">
                                      <p:cBhvr>
                                        <p:cTn id="17" dur="500"/>
                                        <p:tgtEl>
                                          <p:spTgt spid="602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2115">
                                            <p:txEl>
                                              <p:pRg st="3" end="3"/>
                                            </p:txEl>
                                          </p:spTgt>
                                        </p:tgtEl>
                                        <p:attrNameLst>
                                          <p:attrName>style.visibility</p:attrName>
                                        </p:attrNameLst>
                                      </p:cBhvr>
                                      <p:to>
                                        <p:strVal val="visible"/>
                                      </p:to>
                                    </p:set>
                                    <p:animEffect transition="in" filter="fade">
                                      <p:cBhvr>
                                        <p:cTn id="22" dur="500"/>
                                        <p:tgtEl>
                                          <p:spTgt spid="602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2115">
                                            <p:txEl>
                                              <p:pRg st="4" end="4"/>
                                            </p:txEl>
                                          </p:spTgt>
                                        </p:tgtEl>
                                        <p:attrNameLst>
                                          <p:attrName>style.visibility</p:attrName>
                                        </p:attrNameLst>
                                      </p:cBhvr>
                                      <p:to>
                                        <p:strVal val="visible"/>
                                      </p:to>
                                    </p:set>
                                    <p:animEffect transition="in" filter="fade">
                                      <p:cBhvr>
                                        <p:cTn id="27" dur="500"/>
                                        <p:tgtEl>
                                          <p:spTgt spid="6021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2115">
                                            <p:txEl>
                                              <p:pRg st="5" end="5"/>
                                            </p:txEl>
                                          </p:spTgt>
                                        </p:tgtEl>
                                        <p:attrNameLst>
                                          <p:attrName>style.visibility</p:attrName>
                                        </p:attrNameLst>
                                      </p:cBhvr>
                                      <p:to>
                                        <p:strVal val="visible"/>
                                      </p:to>
                                    </p:set>
                                    <p:animEffect transition="in" filter="fade">
                                      <p:cBhvr>
                                        <p:cTn id="32" dur="500"/>
                                        <p:tgtEl>
                                          <p:spTgt spid="602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Risks for the mother</a:t>
            </a:r>
          </a:p>
        </p:txBody>
      </p:sp>
      <p:sp>
        <p:nvSpPr>
          <p:cNvPr id="61235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Ovarian cancer</a:t>
            </a:r>
          </a:p>
          <a:p>
            <a:pPr eaLnBrk="1" hangingPunct="1">
              <a:buClr>
                <a:schemeClr val="tx1"/>
              </a:buClr>
              <a:buSzPct val="70000"/>
              <a:buFont typeface="Wingdings" pitchFamily="2" charset="2"/>
              <a:buChar char="v"/>
              <a:defRPr/>
            </a:pPr>
            <a:r>
              <a:rPr lang="en-US" sz="2400" b="1" smtClean="0"/>
              <a:t>Endometrial cancer</a:t>
            </a:r>
          </a:p>
          <a:p>
            <a:pPr eaLnBrk="1" hangingPunct="1">
              <a:buClr>
                <a:schemeClr val="tx1"/>
              </a:buClr>
              <a:buSzPct val="70000"/>
              <a:buFont typeface="Wingdings" pitchFamily="2" charset="2"/>
              <a:buChar char="v"/>
              <a:defRPr/>
            </a:pPr>
            <a:r>
              <a:rPr lang="en-US" sz="2400" b="1" smtClean="0"/>
              <a:t>Breast cancer</a:t>
            </a:r>
          </a:p>
          <a:p>
            <a:pPr eaLnBrk="1" hangingPunct="1">
              <a:buClr>
                <a:schemeClr val="tx1"/>
              </a:buClr>
              <a:buSzPct val="70000"/>
              <a:buFont typeface="Wingdings" pitchFamily="2" charset="2"/>
              <a:buChar char="v"/>
              <a:defRPr/>
            </a:pPr>
            <a:r>
              <a:rPr lang="en-US" sz="2400" b="1" smtClean="0"/>
              <a:t>Osteoporosis</a:t>
            </a:r>
          </a:p>
          <a:p>
            <a:pPr eaLnBrk="1" hangingPunct="1">
              <a:buClr>
                <a:schemeClr val="tx1"/>
              </a:buClr>
              <a:buSzPct val="70000"/>
              <a:buFont typeface="Wingdings" pitchFamily="2" charset="2"/>
              <a:buChar char="v"/>
              <a:defRPr/>
            </a:pPr>
            <a:r>
              <a:rPr lang="en-US" sz="2400" b="1" smtClean="0"/>
              <a:t>Iron deficiency</a:t>
            </a:r>
          </a:p>
          <a:p>
            <a:pPr eaLnBrk="1" hangingPunct="1">
              <a:buClr>
                <a:schemeClr val="tx1"/>
              </a:buClr>
              <a:buSzPct val="70000"/>
              <a:buFont typeface="Wingdings" pitchFamily="2" charset="2"/>
              <a:buChar char="v"/>
              <a:defRPr/>
            </a:pPr>
            <a:r>
              <a:rPr lang="en-US" sz="2400" b="1" smtClean="0"/>
              <a:t>Delayed involution of the uterus</a:t>
            </a:r>
          </a:p>
          <a:p>
            <a:pPr eaLnBrk="1" hangingPunct="1">
              <a:buFont typeface="Wingdings" pitchFamily="2" charset="2"/>
              <a:buNone/>
              <a:defRPr/>
            </a:pPr>
            <a:endParaRPr lang="en-CA" b="1" smtClean="0"/>
          </a:p>
          <a:p>
            <a:pPr eaLnBrk="1" hangingPunct="1">
              <a:buFont typeface="Wingdings" pitchFamily="2" charset="2"/>
              <a:buNone/>
              <a:defRPr/>
            </a:pPr>
            <a:endParaRPr lang="en-CA" b="1" smtClean="0"/>
          </a:p>
        </p:txBody>
      </p:sp>
    </p:spTree>
    <p:extLst>
      <p:ext uri="{BB962C8B-B14F-4D97-AF65-F5344CB8AC3E}">
        <p14:creationId xmlns:p14="http://schemas.microsoft.com/office/powerpoint/2010/main" val="1584904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animEffect transition="in" filter="fade">
                                      <p:cBhvr>
                                        <p:cTn id="7" dur="500"/>
                                        <p:tgtEl>
                                          <p:spTgt spid="612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2355">
                                            <p:txEl>
                                              <p:pRg st="1" end="1"/>
                                            </p:txEl>
                                          </p:spTgt>
                                        </p:tgtEl>
                                        <p:attrNameLst>
                                          <p:attrName>style.visibility</p:attrName>
                                        </p:attrNameLst>
                                      </p:cBhvr>
                                      <p:to>
                                        <p:strVal val="visible"/>
                                      </p:to>
                                    </p:set>
                                    <p:animEffect transition="in" filter="fade">
                                      <p:cBhvr>
                                        <p:cTn id="12" dur="500"/>
                                        <p:tgtEl>
                                          <p:spTgt spid="612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2355">
                                            <p:txEl>
                                              <p:pRg st="2" end="2"/>
                                            </p:txEl>
                                          </p:spTgt>
                                        </p:tgtEl>
                                        <p:attrNameLst>
                                          <p:attrName>style.visibility</p:attrName>
                                        </p:attrNameLst>
                                      </p:cBhvr>
                                      <p:to>
                                        <p:strVal val="visible"/>
                                      </p:to>
                                    </p:set>
                                    <p:animEffect transition="in" filter="fade">
                                      <p:cBhvr>
                                        <p:cTn id="17" dur="500"/>
                                        <p:tgtEl>
                                          <p:spTgt spid="612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2355">
                                            <p:txEl>
                                              <p:pRg st="3" end="3"/>
                                            </p:txEl>
                                          </p:spTgt>
                                        </p:tgtEl>
                                        <p:attrNameLst>
                                          <p:attrName>style.visibility</p:attrName>
                                        </p:attrNameLst>
                                      </p:cBhvr>
                                      <p:to>
                                        <p:strVal val="visible"/>
                                      </p:to>
                                    </p:set>
                                    <p:animEffect transition="in" filter="fade">
                                      <p:cBhvr>
                                        <p:cTn id="22" dur="500"/>
                                        <p:tgtEl>
                                          <p:spTgt spid="612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2355">
                                            <p:txEl>
                                              <p:pRg st="4" end="4"/>
                                            </p:txEl>
                                          </p:spTgt>
                                        </p:tgtEl>
                                        <p:attrNameLst>
                                          <p:attrName>style.visibility</p:attrName>
                                        </p:attrNameLst>
                                      </p:cBhvr>
                                      <p:to>
                                        <p:strVal val="visible"/>
                                      </p:to>
                                    </p:set>
                                    <p:animEffect transition="in" filter="fade">
                                      <p:cBhvr>
                                        <p:cTn id="27" dur="500"/>
                                        <p:tgtEl>
                                          <p:spTgt spid="612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2355">
                                            <p:txEl>
                                              <p:pRg st="5" end="5"/>
                                            </p:txEl>
                                          </p:spTgt>
                                        </p:tgtEl>
                                        <p:attrNameLst>
                                          <p:attrName>style.visibility</p:attrName>
                                        </p:attrNameLst>
                                      </p:cBhvr>
                                      <p:to>
                                        <p:strVal val="visible"/>
                                      </p:to>
                                    </p:set>
                                    <p:animEffect transition="in" filter="fade">
                                      <p:cBhvr>
                                        <p:cTn id="32" dur="500"/>
                                        <p:tgtEl>
                                          <p:spTgt spid="612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Breast cancer</a:t>
            </a:r>
          </a:p>
        </p:txBody>
      </p:sp>
      <p:sp>
        <p:nvSpPr>
          <p:cNvPr id="613379" name="Rectangle 3"/>
          <p:cNvSpPr>
            <a:spLocks noGrp="1" noChangeArrowheads="1"/>
          </p:cNvSpPr>
          <p:nvPr>
            <p:ph type="body" idx="4294967295"/>
          </p:nvPr>
        </p:nvSpPr>
        <p:spPr>
          <a:xfrm>
            <a:off x="0" y="1676400"/>
            <a:ext cx="8540750" cy="4422775"/>
          </a:xfrm>
        </p:spPr>
        <p:txBody>
          <a:bodyPr/>
          <a:lstStyle/>
          <a:p>
            <a:pPr eaLnBrk="1" hangingPunct="1">
              <a:lnSpc>
                <a:spcPct val="80000"/>
              </a:lnSpc>
              <a:buClr>
                <a:schemeClr val="tx1"/>
              </a:buClr>
              <a:buSzPct val="70000"/>
              <a:buFont typeface="Wingdings" pitchFamily="2" charset="2"/>
              <a:buChar char="v"/>
              <a:defRPr/>
            </a:pPr>
            <a:r>
              <a:rPr lang="en-CA" sz="2400" b="1" smtClean="0"/>
              <a:t>Women who breastfeed are less likely to develop breast cancer</a:t>
            </a:r>
          </a:p>
          <a:p>
            <a:pPr eaLnBrk="1" hangingPunct="1">
              <a:lnSpc>
                <a:spcPct val="80000"/>
              </a:lnSpc>
              <a:buClr>
                <a:schemeClr val="tx1"/>
              </a:buClr>
              <a:buSzPct val="70000"/>
              <a:buFont typeface="Wingdings" pitchFamily="2" charset="2"/>
              <a:buChar char="§"/>
              <a:defRPr/>
            </a:pPr>
            <a:r>
              <a:rPr lang="en-CA" sz="2400" b="1" smtClean="0"/>
              <a:t>Collaborative Group on Hormonal Factors in Breast Cancer. Breast cancer and breastfeeding: collaborative reanalysis of individual data from 47 epidemiological studies in 30 countries, including 50,302 women with breast cancer and 96, 973 women without the disease </a:t>
            </a:r>
            <a:r>
              <a:rPr lang="en-CA" sz="2400" b="1" i="1" smtClean="0"/>
              <a:t>Lancet </a:t>
            </a:r>
            <a:r>
              <a:rPr lang="en-CA" sz="2400" b="1" smtClean="0"/>
              <a:t>2002;360:187-195</a:t>
            </a:r>
          </a:p>
          <a:p>
            <a:pPr eaLnBrk="1" hangingPunct="1">
              <a:lnSpc>
                <a:spcPct val="80000"/>
              </a:lnSpc>
              <a:buClr>
                <a:schemeClr val="tx1"/>
              </a:buClr>
              <a:buSzPct val="70000"/>
              <a:buFont typeface="Wingdings" pitchFamily="2" charset="2"/>
              <a:buChar char="§"/>
              <a:defRPr/>
            </a:pPr>
            <a:r>
              <a:rPr lang="en-CA" sz="2400" b="1" smtClean="0"/>
              <a:t>This study brings together &gt;80% of the worldwide epidemiological data on breast cancer and breastfeeding</a:t>
            </a:r>
          </a:p>
          <a:p>
            <a:pPr eaLnBrk="1" hangingPunct="1">
              <a:lnSpc>
                <a:spcPct val="80000"/>
              </a:lnSpc>
              <a:buFont typeface="Wingdings" pitchFamily="2" charset="2"/>
              <a:buNone/>
              <a:defRPr/>
            </a:pPr>
            <a:endParaRPr lang="en-CA" sz="2400" smtClean="0"/>
          </a:p>
        </p:txBody>
      </p:sp>
    </p:spTree>
    <p:extLst>
      <p:ext uri="{BB962C8B-B14F-4D97-AF65-F5344CB8AC3E}">
        <p14:creationId xmlns:p14="http://schemas.microsoft.com/office/powerpoint/2010/main" val="246460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Effect transition="in" filter="fade">
                                      <p:cBhvr>
                                        <p:cTn id="7" dur="500"/>
                                        <p:tgtEl>
                                          <p:spTgt spid="613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3379">
                                            <p:txEl>
                                              <p:pRg st="1" end="1"/>
                                            </p:txEl>
                                          </p:spTgt>
                                        </p:tgtEl>
                                        <p:attrNameLst>
                                          <p:attrName>style.visibility</p:attrName>
                                        </p:attrNameLst>
                                      </p:cBhvr>
                                      <p:to>
                                        <p:strVal val="visible"/>
                                      </p:to>
                                    </p:set>
                                    <p:animEffect transition="in" filter="fade">
                                      <p:cBhvr>
                                        <p:cTn id="12" dur="500"/>
                                        <p:tgtEl>
                                          <p:spTgt spid="613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3379">
                                            <p:txEl>
                                              <p:pRg st="2" end="2"/>
                                            </p:txEl>
                                          </p:spTgt>
                                        </p:tgtEl>
                                        <p:attrNameLst>
                                          <p:attrName>style.visibility</p:attrName>
                                        </p:attrNameLst>
                                      </p:cBhvr>
                                      <p:to>
                                        <p:strVal val="visible"/>
                                      </p:to>
                                    </p:set>
                                    <p:animEffect transition="in" filter="fade">
                                      <p:cBhvr>
                                        <p:cTn id="17" dur="500"/>
                                        <p:tgtEl>
                                          <p:spTgt spid="613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More maternal risks</a:t>
            </a:r>
          </a:p>
        </p:txBody>
      </p:sp>
      <p:sp>
        <p:nvSpPr>
          <p:cNvPr id="61747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Difficulty with weight loss</a:t>
            </a:r>
          </a:p>
          <a:p>
            <a:pPr eaLnBrk="1" hangingPunct="1">
              <a:buClr>
                <a:schemeClr val="tx1"/>
              </a:buClr>
              <a:buSzPct val="70000"/>
              <a:buFont typeface="Wingdings" pitchFamily="2" charset="2"/>
              <a:buChar char="v"/>
              <a:defRPr/>
            </a:pPr>
            <a:r>
              <a:rPr lang="en-US" sz="2400" b="1" smtClean="0"/>
              <a:t>Disempowerment</a:t>
            </a:r>
          </a:p>
          <a:p>
            <a:pPr eaLnBrk="1" hangingPunct="1">
              <a:buClr>
                <a:schemeClr val="tx1"/>
              </a:buClr>
              <a:buSzPct val="70000"/>
              <a:buFont typeface="Wingdings" pitchFamily="2" charset="2"/>
              <a:buChar char="v"/>
              <a:defRPr/>
            </a:pPr>
            <a:r>
              <a:rPr lang="en-US" sz="2400" b="1" smtClean="0"/>
              <a:t>Increased difficulty in attachment with baby</a:t>
            </a:r>
          </a:p>
          <a:p>
            <a:pPr eaLnBrk="1" hangingPunct="1">
              <a:buClr>
                <a:schemeClr val="tx1"/>
              </a:buClr>
              <a:buSzPct val="70000"/>
              <a:buFont typeface="Wingdings" pitchFamily="2" charset="2"/>
              <a:buChar char="v"/>
              <a:defRPr/>
            </a:pPr>
            <a:r>
              <a:rPr lang="en-US" sz="2400" b="1" smtClean="0"/>
              <a:t>Cost</a:t>
            </a:r>
            <a:endParaRPr lang="en-CA" sz="2400" b="1" smtClean="0"/>
          </a:p>
          <a:p>
            <a:pPr eaLnBrk="1" hangingPunct="1">
              <a:buFont typeface="Wingdings" pitchFamily="2" charset="2"/>
              <a:buNone/>
              <a:defRPr/>
            </a:pPr>
            <a:endParaRPr lang="en-CA" sz="2400" b="1" smtClean="0"/>
          </a:p>
        </p:txBody>
      </p:sp>
    </p:spTree>
    <p:extLst>
      <p:ext uri="{BB962C8B-B14F-4D97-AF65-F5344CB8AC3E}">
        <p14:creationId xmlns:p14="http://schemas.microsoft.com/office/powerpoint/2010/main" val="3599116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animEffect transition="in" filter="fade">
                                      <p:cBhvr>
                                        <p:cTn id="7" dur="500"/>
                                        <p:tgtEl>
                                          <p:spTgt spid="617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7475">
                                            <p:txEl>
                                              <p:pRg st="1" end="1"/>
                                            </p:txEl>
                                          </p:spTgt>
                                        </p:tgtEl>
                                        <p:attrNameLst>
                                          <p:attrName>style.visibility</p:attrName>
                                        </p:attrNameLst>
                                      </p:cBhvr>
                                      <p:to>
                                        <p:strVal val="visible"/>
                                      </p:to>
                                    </p:set>
                                    <p:animEffect transition="in" filter="fade">
                                      <p:cBhvr>
                                        <p:cTn id="12" dur="500"/>
                                        <p:tgtEl>
                                          <p:spTgt spid="617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7475">
                                            <p:txEl>
                                              <p:pRg st="2" end="2"/>
                                            </p:txEl>
                                          </p:spTgt>
                                        </p:tgtEl>
                                        <p:attrNameLst>
                                          <p:attrName>style.visibility</p:attrName>
                                        </p:attrNameLst>
                                      </p:cBhvr>
                                      <p:to>
                                        <p:strVal val="visible"/>
                                      </p:to>
                                    </p:set>
                                    <p:animEffect transition="in" filter="fade">
                                      <p:cBhvr>
                                        <p:cTn id="17" dur="500"/>
                                        <p:tgtEl>
                                          <p:spTgt spid="617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7475">
                                            <p:txEl>
                                              <p:pRg st="3" end="3"/>
                                            </p:txEl>
                                          </p:spTgt>
                                        </p:tgtEl>
                                        <p:attrNameLst>
                                          <p:attrName>style.visibility</p:attrName>
                                        </p:attrNameLst>
                                      </p:cBhvr>
                                      <p:to>
                                        <p:strVal val="visible"/>
                                      </p:to>
                                    </p:set>
                                    <p:animEffect transition="in" filter="fade">
                                      <p:cBhvr>
                                        <p:cTn id="22" dur="500"/>
                                        <p:tgtEl>
                                          <p:spTgt spid="617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403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Type 2 diabetes</a:t>
            </a:r>
          </a:p>
        </p:txBody>
      </p:sp>
      <p:sp>
        <p:nvSpPr>
          <p:cNvPr id="68403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dirty="0" err="1" smtClean="0"/>
              <a:t>Stuebe</a:t>
            </a:r>
            <a:r>
              <a:rPr lang="en-CA" sz="2400" b="1" dirty="0" smtClean="0"/>
              <a:t> AM, Rich-Edwards JW, Willett WC, </a:t>
            </a:r>
            <a:r>
              <a:rPr lang="en-CA" sz="2400" b="1" i="1" dirty="0" smtClean="0"/>
              <a:t>et al</a:t>
            </a:r>
            <a:r>
              <a:rPr lang="en-CA" sz="2400" b="1" dirty="0" smtClean="0"/>
              <a:t>.  Duration of lactation and incidence of type 2 diabetes </a:t>
            </a:r>
            <a:r>
              <a:rPr lang="en-CA" sz="2400" b="1" i="1" dirty="0" smtClean="0"/>
              <a:t>J Am Med </a:t>
            </a:r>
            <a:r>
              <a:rPr lang="en-CA" sz="2400" b="1" i="1" dirty="0" err="1" smtClean="0"/>
              <a:t>Assoc</a:t>
            </a:r>
            <a:r>
              <a:rPr lang="en-CA" sz="2400" b="1" i="1" dirty="0" smtClean="0"/>
              <a:t> </a:t>
            </a:r>
            <a:r>
              <a:rPr lang="en-CA" sz="2400" b="1" dirty="0" smtClean="0"/>
              <a:t>2005;294:2601-2610</a:t>
            </a:r>
          </a:p>
          <a:p>
            <a:pPr eaLnBrk="1" hangingPunct="1">
              <a:buClr>
                <a:schemeClr val="tx1"/>
              </a:buClr>
              <a:buSzPct val="70000"/>
              <a:buFont typeface="Wingdings" pitchFamily="2" charset="2"/>
              <a:buChar char="§"/>
              <a:defRPr/>
            </a:pPr>
            <a:r>
              <a:rPr lang="en-CA" sz="2400" b="1" dirty="0" smtClean="0"/>
              <a:t>“Longer duration of breastfeeding was associated with reduced incidence of type 2 diabetes in 2 large cohorts of women”</a:t>
            </a:r>
            <a:endParaRPr lang="en-CA" sz="2400" dirty="0" smtClean="0"/>
          </a:p>
        </p:txBody>
      </p:sp>
    </p:spTree>
    <p:extLst>
      <p:ext uri="{BB962C8B-B14F-4D97-AF65-F5344CB8AC3E}">
        <p14:creationId xmlns:p14="http://schemas.microsoft.com/office/powerpoint/2010/main" val="329478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animEffect transition="in" filter="fade">
                                      <p:cBhvr>
                                        <p:cTn id="7" dur="500"/>
                                        <p:tgtEl>
                                          <p:spTgt spid="68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4035">
                                            <p:txEl>
                                              <p:pRg st="1" end="1"/>
                                            </p:txEl>
                                          </p:spTgt>
                                        </p:tgtEl>
                                        <p:attrNameLst>
                                          <p:attrName>style.visibility</p:attrName>
                                        </p:attrNameLst>
                                      </p:cBhvr>
                                      <p:to>
                                        <p:strVal val="visible"/>
                                      </p:to>
                                    </p:set>
                                    <p:animEffect transition="in" filter="fade">
                                      <p:cBhvr>
                                        <p:cTn id="12" dur="500"/>
                                        <p:tgtEl>
                                          <p:spTgt spid="68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Metabolic syndrome</a:t>
            </a:r>
          </a:p>
        </p:txBody>
      </p:sp>
      <p:sp>
        <p:nvSpPr>
          <p:cNvPr id="686083" name="Rectangle 3"/>
          <p:cNvSpPr>
            <a:spLocks noGrp="1" noChangeArrowheads="1"/>
          </p:cNvSpPr>
          <p:nvPr>
            <p:ph type="body" idx="4294967295"/>
          </p:nvPr>
        </p:nvSpPr>
        <p:spPr>
          <a:xfrm>
            <a:off x="0" y="1676400"/>
            <a:ext cx="8540750" cy="4422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SzPct val="70000"/>
              <a:buFont typeface="Wingdings" pitchFamily="2" charset="2"/>
              <a:buChar char="v"/>
              <a:defRPr/>
            </a:pPr>
            <a:r>
              <a:rPr lang="en-US" sz="2400" b="1" dirty="0"/>
              <a:t>Ram K, Bobby P, </a:t>
            </a:r>
            <a:r>
              <a:rPr lang="en-US" sz="2400" b="1" dirty="0" err="1"/>
              <a:t>Hailpern</a:t>
            </a:r>
            <a:r>
              <a:rPr lang="en-US" sz="2400" b="1" dirty="0"/>
              <a:t> S, et al. Duration of lactation is associated with lower prevalence of the metabolic syndrome in midlife—SWAN, the study of women’s health across the nation </a:t>
            </a:r>
            <a:r>
              <a:rPr lang="en-US" sz="2400" b="1" i="1" dirty="0"/>
              <a:t>Am J </a:t>
            </a:r>
            <a:r>
              <a:rPr lang="en-US" sz="2400" b="1" i="1" dirty="0" err="1"/>
              <a:t>Obstet</a:t>
            </a:r>
            <a:r>
              <a:rPr lang="en-US" sz="2400" b="1" i="1" dirty="0"/>
              <a:t> </a:t>
            </a:r>
            <a:r>
              <a:rPr lang="en-US" sz="2400" b="1" i="1" dirty="0" err="1"/>
              <a:t>Gynecol</a:t>
            </a:r>
            <a:r>
              <a:rPr lang="en-US" sz="2400" b="1" dirty="0"/>
              <a:t> 2008;198:268.e1-268.e6</a:t>
            </a:r>
          </a:p>
          <a:p>
            <a:pPr eaLnBrk="1" hangingPunct="1">
              <a:lnSpc>
                <a:spcPct val="90000"/>
              </a:lnSpc>
              <a:buClr>
                <a:schemeClr val="tx1"/>
              </a:buClr>
              <a:buSzPct val="70000"/>
              <a:buFont typeface="Wingdings" pitchFamily="2" charset="2"/>
              <a:buChar char="§"/>
              <a:defRPr/>
            </a:pPr>
            <a:r>
              <a:rPr lang="en-US" sz="2400" b="1" dirty="0"/>
              <a:t>“Duration of lactation is associated with lower prevalence of </a:t>
            </a:r>
            <a:r>
              <a:rPr lang="en-US" sz="2400" b="1" dirty="0" err="1"/>
              <a:t>MetSyn</a:t>
            </a:r>
            <a:r>
              <a:rPr lang="en-US" sz="2400" b="1" dirty="0"/>
              <a:t> in a dose-response manner in midlife, </a:t>
            </a:r>
            <a:r>
              <a:rPr lang="en-US" sz="2400" b="1" dirty="0" err="1"/>
              <a:t>parous</a:t>
            </a:r>
            <a:r>
              <a:rPr lang="en-US" sz="2400" b="1" dirty="0"/>
              <a:t> women”</a:t>
            </a:r>
          </a:p>
        </p:txBody>
      </p:sp>
    </p:spTree>
    <p:extLst>
      <p:ext uri="{BB962C8B-B14F-4D97-AF65-F5344CB8AC3E}">
        <p14:creationId xmlns:p14="http://schemas.microsoft.com/office/powerpoint/2010/main" val="291891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animEffect transition="in" filter="fade">
                                      <p:cBhvr>
                                        <p:cTn id="7" dur="500"/>
                                        <p:tgtEl>
                                          <p:spTgt spid="68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083">
                                            <p:txEl>
                                              <p:pRg st="1" end="1"/>
                                            </p:txEl>
                                          </p:spTgt>
                                        </p:tgtEl>
                                        <p:attrNameLst>
                                          <p:attrName>style.visibility</p:attrName>
                                        </p:attrNameLst>
                                      </p:cBhvr>
                                      <p:to>
                                        <p:strVal val="visible"/>
                                      </p:to>
                                    </p:set>
                                    <p:animEffect transition="in" filter="fade">
                                      <p:cBhvr>
                                        <p:cTn id="12" dur="500"/>
                                        <p:tgtEl>
                                          <p:spTgt spid="68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What is metabolic syndrome?</a:t>
            </a:r>
          </a:p>
        </p:txBody>
      </p:sp>
      <p:sp>
        <p:nvSpPr>
          <p:cNvPr id="688131" name="Rectangle 3"/>
          <p:cNvSpPr>
            <a:spLocks noGrp="1" noChangeArrowheads="1"/>
          </p:cNvSpPr>
          <p:nvPr>
            <p:ph type="body" idx="4294967295"/>
          </p:nvPr>
        </p:nvSpPr>
        <p:spPr>
          <a:xfrm>
            <a:off x="0" y="1676400"/>
            <a:ext cx="8540750" cy="4422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SzPct val="70000"/>
              <a:buFont typeface="Wingdings" pitchFamily="2" charset="2"/>
              <a:buChar char="v"/>
              <a:defRPr/>
            </a:pPr>
            <a:r>
              <a:rPr lang="en-US" sz="2400" b="1" dirty="0"/>
              <a:t>The metabolic syndrome is a clustering of the metabolic abnormalities: </a:t>
            </a:r>
          </a:p>
          <a:p>
            <a:pPr eaLnBrk="1" hangingPunct="1">
              <a:lnSpc>
                <a:spcPct val="90000"/>
              </a:lnSpc>
              <a:buClr>
                <a:schemeClr val="tx1"/>
              </a:buClr>
              <a:buSzPct val="70000"/>
              <a:buFont typeface="Wingdings" pitchFamily="2" charset="2"/>
              <a:buChar char="§"/>
              <a:defRPr/>
            </a:pPr>
            <a:r>
              <a:rPr lang="en-US" sz="2400" b="1" dirty="0"/>
              <a:t>Insulin resistance, dyslipidemia, hypertension, and obesity</a:t>
            </a:r>
          </a:p>
          <a:p>
            <a:pPr eaLnBrk="1" hangingPunct="1">
              <a:lnSpc>
                <a:spcPct val="90000"/>
              </a:lnSpc>
              <a:buClr>
                <a:schemeClr val="tx1"/>
              </a:buClr>
              <a:buSzPct val="70000"/>
              <a:buFont typeface="Wingdings" pitchFamily="2" charset="2"/>
              <a:buChar char="§"/>
              <a:defRPr/>
            </a:pPr>
            <a:r>
              <a:rPr lang="en-US" sz="2400" b="1" dirty="0"/>
              <a:t>Women with metabolic syndrome are at increased risk of diabetes mellitus, major cardiovascular events, and increased all-cause mortality</a:t>
            </a:r>
          </a:p>
        </p:txBody>
      </p:sp>
    </p:spTree>
    <p:extLst>
      <p:ext uri="{BB962C8B-B14F-4D97-AF65-F5344CB8AC3E}">
        <p14:creationId xmlns:p14="http://schemas.microsoft.com/office/powerpoint/2010/main" val="2156140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8131">
                                            <p:txEl>
                                              <p:pRg st="0" end="0"/>
                                            </p:txEl>
                                          </p:spTgt>
                                        </p:tgtEl>
                                        <p:attrNameLst>
                                          <p:attrName>style.visibility</p:attrName>
                                        </p:attrNameLst>
                                      </p:cBhvr>
                                      <p:to>
                                        <p:strVal val="visible"/>
                                      </p:to>
                                    </p:set>
                                    <p:animEffect transition="in" filter="fade">
                                      <p:cBhvr>
                                        <p:cTn id="7" dur="500"/>
                                        <p:tgtEl>
                                          <p:spTgt spid="68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8131">
                                            <p:txEl>
                                              <p:pRg st="1" end="1"/>
                                            </p:txEl>
                                          </p:spTgt>
                                        </p:tgtEl>
                                        <p:attrNameLst>
                                          <p:attrName>style.visibility</p:attrName>
                                        </p:attrNameLst>
                                      </p:cBhvr>
                                      <p:to>
                                        <p:strVal val="visible"/>
                                      </p:to>
                                    </p:set>
                                    <p:animEffect transition="in" filter="fade">
                                      <p:cBhvr>
                                        <p:cTn id="12" dur="500"/>
                                        <p:tgtEl>
                                          <p:spTgt spid="68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8131">
                                            <p:txEl>
                                              <p:pRg st="2" end="2"/>
                                            </p:txEl>
                                          </p:spTgt>
                                        </p:tgtEl>
                                        <p:attrNameLst>
                                          <p:attrName>style.visibility</p:attrName>
                                        </p:attrNameLst>
                                      </p:cBhvr>
                                      <p:to>
                                        <p:strVal val="visible"/>
                                      </p:to>
                                    </p:set>
                                    <p:animEffect transition="in" filter="fade">
                                      <p:cBhvr>
                                        <p:cTn id="17" dur="500"/>
                                        <p:tgtEl>
                                          <p:spTgt spid="68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1"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Risks to society</a:t>
            </a:r>
          </a:p>
        </p:txBody>
      </p:sp>
      <p:sp>
        <p:nvSpPr>
          <p:cNvPr id="619523"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Formula as an environmental hazard</a:t>
            </a:r>
          </a:p>
          <a:p>
            <a:pPr>
              <a:lnSpc>
                <a:spcPct val="90000"/>
              </a:lnSpc>
              <a:buClr>
                <a:schemeClr val="tx1"/>
              </a:buClr>
              <a:buSzPct val="75000"/>
              <a:buFont typeface="Wingdings" pitchFamily="2" charset="2"/>
              <a:buAutoNum type="arabicPeriod"/>
              <a:defRPr/>
            </a:pPr>
            <a:r>
              <a:rPr lang="en-US" sz="2400" b="1" dirty="0"/>
              <a:t>Loss of contraceptive effect</a:t>
            </a:r>
          </a:p>
          <a:p>
            <a:pPr>
              <a:lnSpc>
                <a:spcPct val="90000"/>
              </a:lnSpc>
              <a:buClr>
                <a:schemeClr val="tx1"/>
              </a:buClr>
              <a:buSzPct val="75000"/>
              <a:buFont typeface="Wingdings" pitchFamily="2" charset="2"/>
              <a:buAutoNum type="arabicPeriod"/>
              <a:defRPr/>
            </a:pPr>
            <a:r>
              <a:rPr lang="en-US" sz="2400" b="1" dirty="0"/>
              <a:t>Loss of security, stable beginning for the child</a:t>
            </a:r>
            <a:endParaRPr lang="en-CA" sz="2400" b="1" dirty="0"/>
          </a:p>
        </p:txBody>
      </p:sp>
    </p:spTree>
    <p:extLst>
      <p:ext uri="{BB962C8B-B14F-4D97-AF65-F5344CB8AC3E}">
        <p14:creationId xmlns:p14="http://schemas.microsoft.com/office/powerpoint/2010/main" val="4105263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9523">
                                            <p:txEl>
                                              <p:pRg st="0" end="0"/>
                                            </p:txEl>
                                          </p:spTgt>
                                        </p:tgtEl>
                                        <p:attrNameLst>
                                          <p:attrName>style.visibility</p:attrName>
                                        </p:attrNameLst>
                                      </p:cBhvr>
                                      <p:to>
                                        <p:strVal val="visible"/>
                                      </p:to>
                                    </p:set>
                                    <p:animEffect transition="in" filter="fade">
                                      <p:cBhvr>
                                        <p:cTn id="7" dur="500"/>
                                        <p:tgtEl>
                                          <p:spTgt spid="619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9523">
                                            <p:txEl>
                                              <p:pRg st="1" end="1"/>
                                            </p:txEl>
                                          </p:spTgt>
                                        </p:tgtEl>
                                        <p:attrNameLst>
                                          <p:attrName>style.visibility</p:attrName>
                                        </p:attrNameLst>
                                      </p:cBhvr>
                                      <p:to>
                                        <p:strVal val="visible"/>
                                      </p:to>
                                    </p:set>
                                    <p:animEffect transition="in" filter="fade">
                                      <p:cBhvr>
                                        <p:cTn id="12" dur="500"/>
                                        <p:tgtEl>
                                          <p:spTgt spid="619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9523">
                                            <p:txEl>
                                              <p:pRg st="2" end="2"/>
                                            </p:txEl>
                                          </p:spTgt>
                                        </p:tgtEl>
                                        <p:attrNameLst>
                                          <p:attrName>style.visibility</p:attrName>
                                        </p:attrNameLst>
                                      </p:cBhvr>
                                      <p:to>
                                        <p:strVal val="visible"/>
                                      </p:to>
                                    </p:set>
                                    <p:animEffect transition="in" filter="fade">
                                      <p:cBhvr>
                                        <p:cTn id="17" dur="500"/>
                                        <p:tgtEl>
                                          <p:spTgt spid="619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5394" name="Picture 2" descr="not contra41"/>
          <p:cNvPicPr preferRelativeResize="0">
            <a:picLocks noChangeAspect="1" noChangeArrowheads="1"/>
          </p:cNvPicPr>
          <p:nvPr>
            <p:custDataLst>
              <p:tags r:id="rId1"/>
            </p:custDataLst>
          </p:nvPr>
        </p:nvPicPr>
        <p:blipFill>
          <a:blip r:embed="rId4">
            <a:lum bright="6000"/>
            <a:extLst>
              <a:ext uri="{28A0092B-C50C-407E-A947-70E740481C1C}">
                <a14:useLocalDpi xmlns:a14="http://schemas.microsoft.com/office/drawing/2010/main" val="0"/>
              </a:ext>
            </a:extLst>
          </a:blip>
          <a:srcRect/>
          <a:stretch>
            <a:fillRect/>
          </a:stretch>
        </p:blipFill>
        <p:spPr bwMode="auto">
          <a:xfrm>
            <a:off x="1903413" y="6350"/>
            <a:ext cx="5338762"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657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5394"/>
                                        </p:tgtEl>
                                        <p:attrNameLst>
                                          <p:attrName>style.visibility</p:attrName>
                                        </p:attrNameLst>
                                      </p:cBhvr>
                                      <p:to>
                                        <p:strVal val="visible"/>
                                      </p:to>
                                    </p:set>
                                    <p:animEffect transition="in" filter="fade">
                                      <p:cBhvr>
                                        <p:cTn id="7" dur="500"/>
                                        <p:tgtEl>
                                          <p:spTgt spid="159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274638"/>
            <a:ext cx="8305800" cy="715962"/>
          </a:xfrm>
        </p:spPr>
        <p:txBody>
          <a:bodyPr/>
          <a:lstStyle/>
          <a:p>
            <a:pPr eaLnBrk="1" hangingPunct="1"/>
            <a:r>
              <a:rPr lang="en-US" altLang="en-US" sz="3200" smtClean="0"/>
              <a:t>Breast Anatomy</a:t>
            </a:r>
          </a:p>
        </p:txBody>
      </p:sp>
      <p:pic>
        <p:nvPicPr>
          <p:cNvPr id="3075" name="Picture 2" descr="C:\Users\halmubarak.KSU1\Pictures\breast-anatomy.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601788"/>
            <a:ext cx="6629400" cy="3479800"/>
          </a:xfrm>
        </p:spPr>
      </p:pic>
    </p:spTree>
    <p:extLst>
      <p:ext uri="{BB962C8B-B14F-4D97-AF65-F5344CB8AC3E}">
        <p14:creationId xmlns:p14="http://schemas.microsoft.com/office/powerpoint/2010/main" val="25241153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42" name="Picture 2" descr="not contra4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28575"/>
            <a:ext cx="9185275"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7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7442"/>
                                        </p:tgtEl>
                                        <p:attrNameLst>
                                          <p:attrName>style.visibility</p:attrName>
                                        </p:attrNameLst>
                                      </p:cBhvr>
                                      <p:to>
                                        <p:strVal val="visible"/>
                                      </p:to>
                                    </p:set>
                                    <p:animEffect transition="in" filter="fade">
                                      <p:cBhvr>
                                        <p:cTn id="7" dur="500"/>
                                        <p:tgtEl>
                                          <p:spTgt spid="1597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1538" name="Picture 2" descr="Breastfeeding in East Timor"/>
          <p:cNvPicPr>
            <a:picLocks noChangeAspect="1" noChangeArrowheads="1"/>
          </p:cNvPicPr>
          <p:nvPr/>
        </p:nvPicPr>
        <p:blipFill>
          <a:blip r:embed="rId3">
            <a:extLst>
              <a:ext uri="{28A0092B-C50C-407E-A947-70E740481C1C}">
                <a14:useLocalDpi xmlns:a14="http://schemas.microsoft.com/office/drawing/2010/main" val="0"/>
              </a:ext>
            </a:extLst>
          </a:blip>
          <a:srcRect r="2988" b="3003"/>
          <a:stretch>
            <a:fillRect/>
          </a:stretch>
        </p:blipFill>
        <p:spPr bwMode="auto">
          <a:xfrm>
            <a:off x="304800" y="681038"/>
            <a:ext cx="86106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09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1538"/>
                                        </p:tgtEl>
                                        <p:attrNameLst>
                                          <p:attrName>style.visibility</p:attrName>
                                        </p:attrNameLst>
                                      </p:cBhvr>
                                      <p:to>
                                        <p:strVal val="visible"/>
                                      </p:to>
                                    </p:set>
                                    <p:animEffect transition="in" filter="fade">
                                      <p:cBhvr>
                                        <p:cTn id="7" dur="500"/>
                                        <p:tgtEl>
                                          <p:spTgt spid="160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3586" name="Picture 2" descr="The Image of War"/>
          <p:cNvPicPr>
            <a:picLocks noChangeAspect="1" noChangeArrowheads="1"/>
          </p:cNvPicPr>
          <p:nvPr/>
        </p:nvPicPr>
        <p:blipFill>
          <a:blip r:embed="rId3">
            <a:extLst>
              <a:ext uri="{28A0092B-C50C-407E-A947-70E740481C1C}">
                <a14:useLocalDpi xmlns:a14="http://schemas.microsoft.com/office/drawing/2010/main" val="0"/>
              </a:ext>
            </a:extLst>
          </a:blip>
          <a:srcRect l="44611" t="12723" r="8618" b="41798"/>
          <a:stretch>
            <a:fillRect/>
          </a:stretch>
        </p:blipFill>
        <p:spPr bwMode="auto">
          <a:xfrm>
            <a:off x="2325688" y="381000"/>
            <a:ext cx="476091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7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3586"/>
                                        </p:tgtEl>
                                        <p:attrNameLst>
                                          <p:attrName>style.visibility</p:attrName>
                                        </p:attrNameLst>
                                      </p:cBhvr>
                                      <p:to>
                                        <p:strVal val="visible"/>
                                      </p:to>
                                    </p:set>
                                    <p:animEffect transition="in" filter="fade">
                                      <p:cBhvr>
                                        <p:cTn id="7" dur="1000"/>
                                        <p:tgtEl>
                                          <p:spTgt spid="1603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5634" name="Picture 2" descr="Iraq"/>
          <p:cNvPicPr>
            <a:picLocks noChangeAspect="1" noChangeArrowheads="1"/>
          </p:cNvPicPr>
          <p:nvPr/>
        </p:nvPicPr>
        <p:blipFill>
          <a:blip r:embed="rId3">
            <a:extLst>
              <a:ext uri="{28A0092B-C50C-407E-A947-70E740481C1C}">
                <a14:useLocalDpi xmlns:a14="http://schemas.microsoft.com/office/drawing/2010/main" val="0"/>
              </a:ext>
            </a:extLst>
          </a:blip>
          <a:srcRect l="1546" t="1527" r="2534" b="2528"/>
          <a:stretch>
            <a:fillRect/>
          </a:stretch>
        </p:blipFill>
        <p:spPr bwMode="auto">
          <a:xfrm>
            <a:off x="838200" y="355600"/>
            <a:ext cx="73914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081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5634"/>
                                        </p:tgtEl>
                                        <p:attrNameLst>
                                          <p:attrName>style.visibility</p:attrName>
                                        </p:attrNameLst>
                                      </p:cBhvr>
                                      <p:to>
                                        <p:strVal val="visible"/>
                                      </p:to>
                                    </p:set>
                                    <p:animEffect transition="in" filter="fade">
                                      <p:cBhvr>
                                        <p:cTn id="7" dur="500"/>
                                        <p:tgtEl>
                                          <p:spTgt spid="160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Information about the environment"/>
          <p:cNvPicPr>
            <a:picLocks noChangeAspect="1" noChangeArrowheads="1"/>
          </p:cNvPicPr>
          <p:nvPr/>
        </p:nvPicPr>
        <p:blipFill>
          <a:blip r:embed="rId3">
            <a:extLst>
              <a:ext uri="{28A0092B-C50C-407E-A947-70E740481C1C}">
                <a14:useLocalDpi xmlns:a14="http://schemas.microsoft.com/office/drawing/2010/main" val="0"/>
              </a:ext>
            </a:extLst>
          </a:blip>
          <a:srcRect l="5040" t="1628" r="7141" b="6036"/>
          <a:stretch>
            <a:fillRect/>
          </a:stretch>
        </p:blipFill>
        <p:spPr bwMode="auto">
          <a:xfrm>
            <a:off x="228600" y="6350"/>
            <a:ext cx="83058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96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5618"/>
                                        </p:tgtEl>
                                        <p:attrNameLst>
                                          <p:attrName>style.visibility</p:attrName>
                                        </p:attrNameLst>
                                      </p:cBhvr>
                                      <p:to>
                                        <p:strVal val="visible"/>
                                      </p:to>
                                    </p:set>
                                    <p:animEffect transition="in" filter="fade">
                                      <p:cBhvr>
                                        <p:cTn id="7" dur="500"/>
                                        <p:tgtEl>
                                          <p:spTgt spid="49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0978" name="Picture 2" descr="not contra4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046288" y="11113"/>
            <a:ext cx="505142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10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0978"/>
                                        </p:tgtEl>
                                        <p:attrNameLst>
                                          <p:attrName>style.visibility</p:attrName>
                                        </p:attrNameLst>
                                      </p:cBhvr>
                                      <p:to>
                                        <p:strVal val="visible"/>
                                      </p:to>
                                    </p:set>
                                    <p:animEffect transition="in" filter="fade">
                                      <p:cBhvr>
                                        <p:cTn id="7" dur="500"/>
                                        <p:tgtEl>
                                          <p:spTgt spid="115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938"/>
            <a:ext cx="84963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799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C:\Users\DR-RUBANA\Desktop\بيوميل.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5029200" cy="647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2600" y="2586335"/>
            <a:ext cx="3498073" cy="461665"/>
          </a:xfrm>
          <a:prstGeom prst="rect">
            <a:avLst/>
          </a:prstGeom>
          <a:noFill/>
        </p:spPr>
        <p:txBody>
          <a:bodyPr wrap="none" rtlCol="0">
            <a:spAutoFit/>
          </a:bodyPr>
          <a:lstStyle/>
          <a:p>
            <a:r>
              <a:rPr lang="ar-SA" sz="2400" dirty="0" smtClean="0">
                <a:solidFill>
                  <a:srgbClr val="FFC000"/>
                </a:solidFill>
              </a:rPr>
              <a:t>إلى متى المتاجرة بأرواح أطفالنا؟؟</a:t>
            </a:r>
            <a:endParaRPr lang="en-US" sz="2400" dirty="0">
              <a:solidFill>
                <a:srgbClr val="FFC000"/>
              </a:solidFill>
            </a:endParaRPr>
          </a:p>
        </p:txBody>
      </p:sp>
    </p:spTree>
    <p:extLst>
      <p:ext uri="{BB962C8B-B14F-4D97-AF65-F5344CB8AC3E}">
        <p14:creationId xmlns:p14="http://schemas.microsoft.com/office/powerpoint/2010/main" val="293161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63279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83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175" y="0"/>
            <a:ext cx="4876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3400"/>
            <a:ext cx="2085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19200"/>
            <a:ext cx="214312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726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2.jpg"/>
</p:tagLst>
</file>

<file path=ppt/tags/tag10.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1.jpg"/>
</p:tagLst>
</file>

<file path=ppt/tags/tag11.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2.jpg"/>
</p:tagLst>
</file>

<file path=ppt/tags/tag12.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5.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3.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6.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7.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2.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2.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6.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9.jpg"/>
</p:tagLst>
</file>

<file path=ppt/tags/tag9.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21.jpg"/>
</p:tagLst>
</file>

<file path=ppt/theme/theme1.xml><?xml version="1.0" encoding="utf-8"?>
<a:theme xmlns:a="http://schemas.openxmlformats.org/drawingml/2006/main" name="48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9795</TotalTime>
  <Words>3406</Words>
  <Application>Microsoft Office PowerPoint</Application>
  <PresentationFormat>On-screen Show (4:3)</PresentationFormat>
  <Paragraphs>357</Paragraphs>
  <Slides>77</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48_Clouds</vt:lpstr>
      <vt:lpstr>CorelDRAW</vt:lpstr>
      <vt:lpstr>PowerPoint Presentation</vt:lpstr>
      <vt:lpstr>     Formula=Breast milk?!</vt:lpstr>
      <vt:lpstr>A crucial question</vt:lpstr>
      <vt:lpstr>Is formula almost like breast milk?</vt:lpstr>
      <vt:lpstr>Breast milk varies</vt:lpstr>
      <vt:lpstr>Human Milk</vt:lpstr>
      <vt:lpstr>Breast Anatomy</vt:lpstr>
      <vt:lpstr>PowerPoint Presentation</vt:lpstr>
      <vt:lpstr>PowerPoint Presentation</vt:lpstr>
      <vt:lpstr>Types of Breast Milk</vt:lpstr>
      <vt:lpstr>Types of Mature Breast Milk</vt:lpstr>
      <vt:lpstr>Diurnal variation of breast milk</vt:lpstr>
      <vt:lpstr>Variation in fat content during a single feeding</vt:lpstr>
      <vt:lpstr>Composition of Mature Milk</vt:lpstr>
      <vt:lpstr>Composition of Mature Milk</vt:lpstr>
      <vt:lpstr>Proteins in Mature Milk</vt:lpstr>
      <vt:lpstr>The immunologic components of mature milk</vt:lpstr>
      <vt:lpstr>Enzymes in mature milk</vt:lpstr>
      <vt:lpstr>Cont.</vt:lpstr>
      <vt:lpstr>Vitamins &amp; Minerals</vt:lpstr>
      <vt:lpstr>Milk Carbohydrates </vt:lpstr>
      <vt:lpstr>Lipid  </vt:lpstr>
      <vt:lpstr>Colostrum is a wonderful fluid</vt:lpstr>
      <vt:lpstr>PowerPoint Presentation</vt:lpstr>
      <vt:lpstr>In addition, colostrum…</vt:lpstr>
      <vt:lpstr>What’s missing in breastmilk?</vt:lpstr>
      <vt:lpstr>What about iron?</vt:lpstr>
      <vt:lpstr>Here is the abstract</vt:lpstr>
      <vt:lpstr>Here is the abstract (continued)</vt:lpstr>
      <vt:lpstr>vitamin D.</vt:lpstr>
      <vt:lpstr>What’s missing from formula?</vt:lpstr>
      <vt:lpstr>Which formula is closest to which colostrum?</vt:lpstr>
      <vt:lpstr>PowerPoint Presentation</vt:lpstr>
      <vt:lpstr>PowerPoint Presentation</vt:lpstr>
      <vt:lpstr>PowerPoint Presentation</vt:lpstr>
      <vt:lpstr>Immune Factors in Breastmilk</vt:lpstr>
      <vt:lpstr>       And these are not even all of the immune factors which are present in breastmilk, but absent from formulas</vt:lpstr>
      <vt:lpstr>PowerPoint Presentation</vt:lpstr>
      <vt:lpstr>PowerPoint Presentation</vt:lpstr>
      <vt:lpstr>Breastmilk made to measure</vt:lpstr>
      <vt:lpstr>PowerPoint Presentation</vt:lpstr>
      <vt:lpstr>PowerPoint Presentation</vt:lpstr>
      <vt:lpstr>Do maternal antibodies pass on auto-immune disease to the baby?</vt:lpstr>
      <vt:lpstr>PowerPoint Presentation</vt:lpstr>
      <vt:lpstr>Stimulation of milk production</vt:lpstr>
      <vt:lpstr>Physiology of lactation</vt:lpstr>
      <vt:lpstr>Formula contains the same amount of protein as breastmilk, really?</vt:lpstr>
      <vt:lpstr>What about S100B protein?</vt:lpstr>
      <vt:lpstr>PowerPoint Presentation</vt:lpstr>
      <vt:lpstr>Stem cells in breastmilk</vt:lpstr>
      <vt:lpstr>Is it good or bad?</vt:lpstr>
      <vt:lpstr>All this is very nice, but does it make a difference to the baby?</vt:lpstr>
      <vt:lpstr>Formula: a heavy metal cocktail</vt:lpstr>
      <vt:lpstr>Too much…</vt:lpstr>
      <vt:lpstr>Errors in infant formulas</vt:lpstr>
      <vt:lpstr>Recalls of infant formulas</vt:lpstr>
      <vt:lpstr>Just one study</vt:lpstr>
      <vt:lpstr>In fact…</vt:lpstr>
      <vt:lpstr>PowerPoint Presentation</vt:lpstr>
      <vt:lpstr>        FDA ALERTS PUBLIC REGARDING RECALL OF  POWDERED INFANT FORMULA (November 1, 2002): see http://www.fda.gov/bbs/topics/NEWS/2002/NEW00849.html</vt:lpstr>
      <vt:lpstr>Aside from many recalls of formulas over the years…</vt:lpstr>
      <vt:lpstr>Risks for the mother</vt:lpstr>
      <vt:lpstr>Breast cancer</vt:lpstr>
      <vt:lpstr>More maternal risks</vt:lpstr>
      <vt:lpstr>Type 2 diabetes</vt:lpstr>
      <vt:lpstr>Metabolic syndrome</vt:lpstr>
      <vt:lpstr>What is metabolic syndrome?</vt:lpstr>
      <vt:lpstr>Risks to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the goal of life</dc:title>
  <dc:creator>DR-RUBANA</dc:creator>
  <cp:lastModifiedBy>DR-RUBANA</cp:lastModifiedBy>
  <cp:revision>50</cp:revision>
  <dcterms:created xsi:type="dcterms:W3CDTF">2014-11-23T16:05:35Z</dcterms:created>
  <dcterms:modified xsi:type="dcterms:W3CDTF">2016-02-08T09:42:53Z</dcterms:modified>
</cp:coreProperties>
</file>