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92" r:id="rId5"/>
    <p:sldId id="294" r:id="rId6"/>
    <p:sldId id="295" r:id="rId7"/>
    <p:sldId id="296" r:id="rId8"/>
    <p:sldId id="282" r:id="rId9"/>
    <p:sldId id="283" r:id="rId10"/>
    <p:sldId id="284" r:id="rId11"/>
    <p:sldId id="285" r:id="rId12"/>
    <p:sldId id="286" r:id="rId13"/>
    <p:sldId id="293" r:id="rId14"/>
    <p:sldId id="287" r:id="rId15"/>
    <p:sldId id="288" r:id="rId16"/>
    <p:sldId id="280" r:id="rId17"/>
    <p:sldId id="299" r:id="rId18"/>
    <p:sldId id="260" r:id="rId19"/>
    <p:sldId id="266" r:id="rId20"/>
    <p:sldId id="259" r:id="rId21"/>
    <p:sldId id="290" r:id="rId22"/>
    <p:sldId id="261" r:id="rId23"/>
    <p:sldId id="291" r:id="rId24"/>
    <p:sldId id="262" r:id="rId25"/>
    <p:sldId id="264" r:id="rId26"/>
    <p:sldId id="265" r:id="rId27"/>
    <p:sldId id="268" r:id="rId28"/>
    <p:sldId id="269" r:id="rId29"/>
    <p:sldId id="270" r:id="rId30"/>
    <p:sldId id="271" r:id="rId31"/>
    <p:sldId id="273" r:id="rId32"/>
    <p:sldId id="267" r:id="rId33"/>
    <p:sldId id="274" r:id="rId34"/>
    <p:sldId id="275" r:id="rId35"/>
    <p:sldId id="276" r:id="rId36"/>
    <p:sldId id="281" r:id="rId37"/>
    <p:sldId id="277" r:id="rId38"/>
    <p:sldId id="279" r:id="rId39"/>
    <p:sldId id="263" r:id="rId40"/>
    <p:sldId id="28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FFFFCC"/>
    <a:srgbClr val="FFFF99"/>
    <a:srgbClr val="FF7C80"/>
    <a:srgbClr val="FF9900"/>
    <a:srgbClr val="CC66FF"/>
    <a:srgbClr val="FF99FF"/>
    <a:srgbClr val="FF0066"/>
    <a:srgbClr val="9900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89520" autoAdjust="0"/>
  </p:normalViewPr>
  <p:slideViewPr>
    <p:cSldViewPr>
      <p:cViewPr varScale="1">
        <p:scale>
          <a:sx n="63" d="100"/>
          <a:sy n="63" d="100"/>
        </p:scale>
        <p:origin x="15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B08-18CC-4022-AB60-AB976E88D61C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182819C-2384-4560-BA9B-2BF660F02B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B08-18CC-4022-AB60-AB976E88D61C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2819C-2384-4560-BA9B-2BF660F02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B08-18CC-4022-AB60-AB976E88D61C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2819C-2384-4560-BA9B-2BF660F02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B08-18CC-4022-AB60-AB976E88D61C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2819C-2384-4560-BA9B-2BF660F02B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B08-18CC-4022-AB60-AB976E88D61C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182819C-2384-4560-BA9B-2BF660F02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B08-18CC-4022-AB60-AB976E88D61C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2819C-2384-4560-BA9B-2BF660F02B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B08-18CC-4022-AB60-AB976E88D61C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2819C-2384-4560-BA9B-2BF660F02B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B08-18CC-4022-AB60-AB976E88D61C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2819C-2384-4560-BA9B-2BF660F02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B08-18CC-4022-AB60-AB976E88D61C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2819C-2384-4560-BA9B-2BF660F02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B08-18CC-4022-AB60-AB976E88D61C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2819C-2384-4560-BA9B-2BF660F02B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B08-18CC-4022-AB60-AB976E88D61C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182819C-2384-4560-BA9B-2BF660F02B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557BB08-18CC-4022-AB60-AB976E88D61C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182819C-2384-4560-BA9B-2BF660F02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uzzle.com/articles/nutrition-guide-for-children-healthy-eating-for-children.html" TargetMode="External"/><Relationship Id="rId3" Type="http://schemas.openxmlformats.org/officeDocument/2006/relationships/hyperlink" Target="http://www.livestrong.com/article/512007-nutritional-issues-that-affect-infants-and-children/" TargetMode="External"/><Relationship Id="rId7" Type="http://schemas.openxmlformats.org/officeDocument/2006/relationships/hyperlink" Target="http://www.kennedykrieger.org/overview/news/kennedy-krieger-expert-offers-ways-distinguish-between-picky-eating-and-pediatric-feed" TargetMode="External"/><Relationship Id="rId2" Type="http://schemas.openxmlformats.org/officeDocument/2006/relationships/hyperlink" Target="http://www.who.int/nutrition/topics/infantfeeding_recommendation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Bernard-Bonnin%20AC%5bauth%5d" TargetMode="External"/><Relationship Id="rId5" Type="http://schemas.openxmlformats.org/officeDocument/2006/relationships/hyperlink" Target="http://www.kennedykrieger.org/patient-care/diagnoses-disorders/feeding-disorders" TargetMode="External"/><Relationship Id="rId4" Type="http://schemas.openxmlformats.org/officeDocument/2006/relationships/hyperlink" Target="http://www.livestrong.com/article/519757-5-common-nutrition-problems-in-children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583683"/>
            <a:ext cx="8229600" cy="836234"/>
          </a:xfrm>
        </p:spPr>
        <p:txBody>
          <a:bodyPr>
            <a:no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Nutrition Requirements &amp; Recommendation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 infants and children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9144000" cy="43100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8400" y="4071372"/>
            <a:ext cx="4343400" cy="26776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1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  <a:p>
            <a:pPr algn="ctr"/>
            <a:endParaRPr lang="en-US" sz="2400" b="1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en-US" sz="2400" dirty="0" err="1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itchFamily="18" charset="-78"/>
              </a:rPr>
              <a:t>Wejdan</a:t>
            </a:r>
            <a:r>
              <a:rPr lang="en-US" sz="2400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Alabdulkarim</a:t>
            </a:r>
            <a:endParaRPr lang="en-US" sz="2400" dirty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en-US" sz="2400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Pediatric Clinical Dietitian</a:t>
            </a:r>
          </a:p>
          <a:p>
            <a:pPr algn="ctr"/>
            <a:r>
              <a:rPr lang="en-US" sz="2400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King Khalid University </a:t>
            </a:r>
            <a:r>
              <a:rPr lang="en-US" sz="2400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Hospital</a:t>
            </a:r>
          </a:p>
          <a:p>
            <a:pPr algn="ctr"/>
            <a:r>
              <a:rPr lang="en-US" sz="2400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March 2016</a:t>
            </a:r>
            <a:endParaRPr lang="en-US" sz="2400" dirty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  <a:p>
            <a:pPr algn="ctr"/>
            <a:endParaRPr lang="en-US" sz="2400" b="1" dirty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>Starting Solid Foods </a:t>
            </a:r>
            <a:b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</a:br>
            <a:endParaRPr lang="en-US" sz="36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371600"/>
            <a:ext cx="6019800" cy="4754563"/>
          </a:xfrm>
        </p:spPr>
        <p:txBody>
          <a:bodyPr>
            <a:normAutofit fontScale="92500" lnSpcReduction="10000"/>
          </a:bodyPr>
          <a:lstStyle/>
          <a:p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How can you tell if your baby is ready for solid foods? Look for these signs. Your baby: </a:t>
            </a:r>
            <a:endParaRPr lang="en-US" b="1" dirty="0" smtClean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pPr marL="914400" indent="-225425">
              <a:buFont typeface="Wingdings" pitchFamily="2" charset="2"/>
              <a:buChar char="ü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Can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sit up with very little help </a:t>
            </a:r>
          </a:p>
          <a:p>
            <a:pPr marL="914400" indent="-225425">
              <a:buFont typeface="Wingdings" pitchFamily="2" charset="2"/>
              <a:buChar char="ü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Can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hold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her/his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head up </a:t>
            </a:r>
          </a:p>
          <a:p>
            <a:pPr marL="914400" indent="-225425">
              <a:buFont typeface="Wingdings" pitchFamily="2" charset="2"/>
              <a:buChar char="ü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Opens her/his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mouth when food is offered </a:t>
            </a:r>
          </a:p>
          <a:p>
            <a:pPr marL="914400" indent="-225425">
              <a:buFont typeface="Wingdings" pitchFamily="2" charset="2"/>
              <a:buChar char="ü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Is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able to take food from a spoon and swallow it </a:t>
            </a:r>
          </a:p>
          <a:p>
            <a:pPr marL="914400" indent="-225425">
              <a:buFont typeface="Wingdings" pitchFamily="2" charset="2"/>
              <a:buChar char="ü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Can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turn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her/his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head to refuse food </a:t>
            </a:r>
          </a:p>
          <a:p>
            <a:pPr marL="914400" indent="-225425">
              <a:buFont typeface="Wingdings" pitchFamily="2" charset="2"/>
              <a:buChar char="ü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Is </a:t>
            </a:r>
            <a:r>
              <a:rPr lang="en-US" b="1" dirty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six months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old. </a:t>
            </a:r>
          </a:p>
          <a:p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70496"/>
            <a:ext cx="2823972" cy="52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>
            <a:noAutofit/>
          </a:bodyPr>
          <a:lstStyle/>
          <a:p>
            <a:pPr algn="l"/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>Starting Solid Foods </a:t>
            </a:r>
            <a:b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</a:br>
            <a:endParaRPr lang="en-US" sz="36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95400"/>
            <a:ext cx="5791200" cy="51816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1- Choose </a:t>
            </a:r>
            <a:r>
              <a:rPr lang="en-US" b="1" dirty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plain infant </a:t>
            </a:r>
            <a:r>
              <a:rPr lang="en-US" sz="3600" b="1" u="sng" dirty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C</a:t>
            </a:r>
            <a:r>
              <a:rPr lang="en-US" sz="3600" b="1" u="sng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ereal</a:t>
            </a:r>
            <a:r>
              <a:rPr lang="en-US" b="1" dirty="0" smtClean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dirty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with iron, not regular </a:t>
            </a:r>
            <a:r>
              <a:rPr lang="en-US" b="1" dirty="0" smtClean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cereal. </a:t>
            </a:r>
          </a:p>
          <a:p>
            <a:pPr marL="914400" indent="-225425"/>
            <a:r>
              <a:rPr lang="en-US" dirty="0" smtClean="0">
                <a:latin typeface="Andalus" pitchFamily="18" charset="-78"/>
                <a:cs typeface="Andalus" pitchFamily="18" charset="-78"/>
              </a:rPr>
              <a:t>Start with infant  </a:t>
            </a:r>
            <a:r>
              <a:rPr lang="en-US" sz="3400" b="1" u="sng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Rice Cereal.</a:t>
            </a:r>
            <a:endParaRPr lang="en-US" b="1" u="sng" dirty="0" smtClean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  <a:p>
            <a:pPr marL="914400" indent="-225425"/>
            <a:r>
              <a:rPr lang="en-US" dirty="0" smtClean="0">
                <a:latin typeface="Andalus" pitchFamily="18" charset="-78"/>
                <a:cs typeface="Andalus" pitchFamily="18" charset="-78"/>
              </a:rPr>
              <a:t>Start with one spoon, then increase gradually.</a:t>
            </a:r>
          </a:p>
          <a:p>
            <a:pPr marL="914400" indent="-225425"/>
            <a:r>
              <a:rPr lang="en-US" dirty="0" smtClean="0">
                <a:latin typeface="Andalus" pitchFamily="18" charset="-78"/>
                <a:cs typeface="Andalus" pitchFamily="18" charset="-78"/>
              </a:rPr>
              <a:t>For other kind of cereal wait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until your baby is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older.</a:t>
            </a:r>
          </a:p>
          <a:p>
            <a:pPr marL="914400" indent="-225425">
              <a:buNone/>
            </a:pPr>
            <a:endParaRPr lang="en-US" b="1" dirty="0" smtClean="0">
              <a:solidFill>
                <a:srgbClr val="FFC000"/>
              </a:solidFill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en-US" b="1" dirty="0" smtClean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2-  next, introduce </a:t>
            </a:r>
            <a:r>
              <a:rPr lang="en-US" sz="3100" b="1" u="sng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Vegetables</a:t>
            </a:r>
            <a:r>
              <a:rPr lang="en-US" sz="31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:</a:t>
            </a:r>
            <a:r>
              <a:rPr lang="en-US" b="1" dirty="0" smtClean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  </a:t>
            </a:r>
            <a:endParaRPr lang="en-US" b="1" dirty="0">
              <a:solidFill>
                <a:srgbClr val="FFC000"/>
              </a:solidFill>
              <a:latin typeface="Andalus" pitchFamily="18" charset="-78"/>
              <a:cs typeface="Andalus" pitchFamily="18" charset="-78"/>
            </a:endParaRPr>
          </a:p>
          <a:p>
            <a:pPr marL="914400" indent="-225425"/>
            <a:r>
              <a:rPr lang="en-US" dirty="0">
                <a:latin typeface="Andalus" pitchFamily="18" charset="-78"/>
                <a:cs typeface="Andalus" pitchFamily="18" charset="-78"/>
              </a:rPr>
              <a:t>Offer pureed or mashed vegetables. </a:t>
            </a:r>
          </a:p>
          <a:p>
            <a:pPr marL="914400" indent="-225425"/>
            <a:r>
              <a:rPr lang="en-US" dirty="0" smtClean="0">
                <a:latin typeface="Andalus" pitchFamily="18" charset="-78"/>
                <a:cs typeface="Andalus" pitchFamily="18" charset="-78"/>
              </a:rPr>
              <a:t>Try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one vegetable at a time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914400" indent="-225425"/>
            <a:r>
              <a:rPr lang="en-US" dirty="0" smtClean="0">
                <a:latin typeface="Andalus" pitchFamily="18" charset="-78"/>
                <a:cs typeface="Andalus" pitchFamily="18" charset="-78"/>
              </a:rPr>
              <a:t>Wait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three to four days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before trying a new vegetable. </a:t>
            </a:r>
          </a:p>
          <a:p>
            <a:pPr marL="914400" indent="-225425"/>
            <a:r>
              <a:rPr lang="en-US" dirty="0" smtClean="0">
                <a:latin typeface="Andalus" pitchFamily="18" charset="-78"/>
                <a:cs typeface="Andalus" pitchFamily="18" charset="-78"/>
              </a:rPr>
              <a:t>Offer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vegetables separately. </a:t>
            </a:r>
            <a:r>
              <a:rPr lang="en-US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Do not mix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them.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So the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baby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can learn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the taste of each vegetable. </a:t>
            </a:r>
          </a:p>
          <a:p>
            <a:pPr>
              <a:buNone/>
            </a:pPr>
            <a:endParaRPr lang="en-US" b="1" dirty="0">
              <a:solidFill>
                <a:srgbClr val="FFFFCC"/>
              </a:solidFill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endParaRPr lang="en-US" b="1" dirty="0">
              <a:latin typeface="Andalus" pitchFamily="18" charset="-78"/>
              <a:cs typeface="Andalus" pitchFamily="18" charset="-78"/>
            </a:endParaRPr>
          </a:p>
          <a:p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14401"/>
            <a:ext cx="2743200" cy="266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62400"/>
            <a:ext cx="2743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5638800" cy="838200"/>
          </a:xfrm>
        </p:spPr>
        <p:txBody>
          <a:bodyPr>
            <a:no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> Starting Solid Foods </a:t>
            </a:r>
            <a:endParaRPr lang="en-US" sz="36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1"/>
            <a:ext cx="6172200" cy="4419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3-</a:t>
            </a: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Fruits </a:t>
            </a:r>
            <a:r>
              <a:rPr lang="en-US" sz="1600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(Make sure to introduce vegetable before starting fruits)</a:t>
            </a:r>
            <a:endParaRPr lang="en-US" sz="2400" b="1" dirty="0" smtClean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endParaRPr lang="en-US" sz="2400" b="1" dirty="0" smtClean="0">
              <a:solidFill>
                <a:srgbClr val="92D050"/>
              </a:solidFill>
              <a:latin typeface="Andalus" pitchFamily="18" charset="-78"/>
              <a:cs typeface="Andalus" pitchFamily="18" charset="-78"/>
            </a:endParaRPr>
          </a:p>
          <a:p>
            <a:pPr marL="914400" indent="-225425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Offer pureed or mashed Fruits. </a:t>
            </a:r>
          </a:p>
          <a:p>
            <a:pPr marL="914400" indent="-225425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Try </a:t>
            </a: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one fruit at a time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914400" indent="-225425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Wait </a:t>
            </a: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three to four days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before trying a new fruits. </a:t>
            </a:r>
          </a:p>
          <a:p>
            <a:pPr marL="914400" indent="-225425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Offer fruits separately. </a:t>
            </a: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Do not mix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them. So the baby can learn the taste of each one.</a:t>
            </a:r>
          </a:p>
          <a:p>
            <a:pPr marL="0" indent="0">
              <a:buNone/>
            </a:pPr>
            <a:endParaRPr lang="en-US" sz="1800" b="1" dirty="0" smtClean="0">
              <a:solidFill>
                <a:srgbClr val="FFFFCC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4003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u="sng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u="sng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u="sng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u="sng" dirty="0" smtClean="0">
                <a:solidFill>
                  <a:srgbClr val="FF0000"/>
                </a:solidFill>
                <a:latin typeface="Algerian" pitchFamily="82" charset="0"/>
              </a:rPr>
              <a:t> Starting Solid Foods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990600"/>
            <a:ext cx="8991600" cy="3581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b="1" u="sng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As for juices,</a:t>
            </a:r>
          </a:p>
          <a:p>
            <a:pPr marL="0" indent="0">
              <a:buNone/>
            </a:pPr>
            <a:endParaRPr lang="en-US" b="1" u="sng" dirty="0" smtClean="0">
              <a:solidFill>
                <a:srgbClr val="FFFF00"/>
              </a:solidFill>
              <a:latin typeface="Andalus" pitchFamily="18" charset="-78"/>
              <a:cs typeface="Andalus" pitchFamily="18" charset="-78"/>
            </a:endParaRPr>
          </a:p>
          <a:p>
            <a:pPr marL="688975" indent="-225425"/>
            <a:r>
              <a:rPr lang="en-US" dirty="0" smtClean="0">
                <a:latin typeface="Andalus" pitchFamily="18" charset="-78"/>
                <a:cs typeface="Andalus" pitchFamily="18" charset="-78"/>
              </a:rPr>
              <a:t>Babies </a:t>
            </a:r>
            <a:r>
              <a:rPr lang="en-US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do not need juice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to quench thirst. They get all the fluid they need from breast milk or formula. </a:t>
            </a:r>
            <a:r>
              <a:rPr lang="en-US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Think of juice as a food and not as a drink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marL="688975" indent="-225425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688975" indent="-225425"/>
            <a:r>
              <a:rPr lang="en-US" dirty="0" smtClean="0">
                <a:latin typeface="Andalus" pitchFamily="18" charset="-78"/>
                <a:cs typeface="Andalus" pitchFamily="18" charset="-78"/>
              </a:rPr>
              <a:t>juice </a:t>
            </a:r>
            <a:r>
              <a:rPr lang="en-US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does not have fiber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like fruit. So Fruit is a better choice. </a:t>
            </a:r>
          </a:p>
          <a:p>
            <a:pPr marL="688975" indent="-225425"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688975" indent="-225425"/>
            <a:r>
              <a:rPr lang="en-US" dirty="0" smtClean="0">
                <a:latin typeface="Andalus" pitchFamily="18" charset="-78"/>
                <a:cs typeface="Andalus" pitchFamily="18" charset="-78"/>
              </a:rPr>
              <a:t>Choose </a:t>
            </a:r>
            <a:r>
              <a:rPr lang="en-US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100% unsweetened fruit juice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or </a:t>
            </a:r>
            <a:r>
              <a:rPr lang="en-US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reduced sodium (salt) vegetable juice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688975" indent="-225425"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688975" indent="-225425"/>
            <a:r>
              <a:rPr lang="en-US" dirty="0" smtClean="0">
                <a:latin typeface="Andalus" pitchFamily="18" charset="-78"/>
                <a:cs typeface="Andalus" pitchFamily="18" charset="-78"/>
              </a:rPr>
              <a:t>Give your baby no more than 2 oz </a:t>
            </a:r>
            <a:r>
              <a:rPr lang="en-US" b="1" u="sng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(60 ml) of juice a day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Too much juice will fill your baby up. </a:t>
            </a:r>
          </a:p>
          <a:p>
            <a:pPr marL="688975" indent="-225425"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688975" indent="-225425"/>
            <a:r>
              <a:rPr lang="en-US" dirty="0" smtClean="0">
                <a:latin typeface="Andalus" pitchFamily="18" charset="-78"/>
                <a:cs typeface="Andalus" pitchFamily="18" charset="-78"/>
              </a:rPr>
              <a:t>Serve juice in a </a:t>
            </a:r>
            <a:r>
              <a:rPr lang="en-US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plastic cup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not a bottle. Your baby may keep the bottle in her mouth for too long which can cause </a:t>
            </a:r>
            <a:r>
              <a:rPr lang="en-US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tooth decay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endParaRPr lang="en-US" dirty="0"/>
          </a:p>
        </p:txBody>
      </p:sp>
      <p:pic>
        <p:nvPicPr>
          <p:cNvPr id="5" name="Content Placeholder 4" descr="fresh-juice-10726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143000" y="4648200"/>
            <a:ext cx="7315200" cy="2057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6096000" cy="1143000"/>
          </a:xfrm>
        </p:spPr>
        <p:txBody>
          <a:bodyPr>
            <a:noAutofit/>
          </a:bodyPr>
          <a:lstStyle/>
          <a:p>
            <a:pPr algn="l"/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>Starting Solid Foods </a:t>
            </a:r>
            <a:b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</a:br>
            <a:endParaRPr lang="en-US" sz="36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990600"/>
            <a:ext cx="6172200" cy="55626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4- </a:t>
            </a:r>
            <a:r>
              <a:rPr lang="en-US" sz="2800" b="1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Meat </a:t>
            </a:r>
            <a:r>
              <a:rPr lang="en-US" sz="2800" b="1" dirty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and Alternatives </a:t>
            </a:r>
            <a:endParaRPr lang="en-US" sz="2800" b="1" dirty="0" smtClean="0">
              <a:solidFill>
                <a:srgbClr val="99CC00"/>
              </a:solidFill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endParaRPr lang="en-US" b="1" dirty="0">
              <a:solidFill>
                <a:srgbClr val="99CC00"/>
              </a:solidFill>
              <a:latin typeface="Andalus" pitchFamily="18" charset="-78"/>
              <a:cs typeface="Andalus" pitchFamily="18" charset="-78"/>
            </a:endParaRPr>
          </a:p>
          <a:p>
            <a:pPr marL="688975" indent="-223838"/>
            <a:r>
              <a:rPr lang="en-US" dirty="0">
                <a:latin typeface="Andalus" pitchFamily="18" charset="-78"/>
                <a:cs typeface="Andalus" pitchFamily="18" charset="-78"/>
              </a:rPr>
              <a:t>Meat, poultry, fish and alternatives are good sources of </a:t>
            </a:r>
            <a:r>
              <a:rPr lang="en-US" b="1" dirty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protein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b="1" dirty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iron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688975" indent="-223838"/>
            <a:r>
              <a:rPr lang="en-US" dirty="0">
                <a:latin typeface="Andalus" pitchFamily="18" charset="-78"/>
                <a:cs typeface="Andalus" pitchFamily="18" charset="-78"/>
              </a:rPr>
              <a:t>Add one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pureed meat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or alternative at a time. </a:t>
            </a:r>
          </a:p>
          <a:p>
            <a:pPr marL="688975" indent="-223838"/>
            <a:r>
              <a:rPr lang="en-US" dirty="0" smtClean="0">
                <a:latin typeface="Andalus" pitchFamily="18" charset="-78"/>
                <a:cs typeface="Andalus" pitchFamily="18" charset="-78"/>
              </a:rPr>
              <a:t>Wait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three to four days before you add a new one. </a:t>
            </a:r>
          </a:p>
          <a:p>
            <a:pPr marL="688975" indent="-223838"/>
            <a:r>
              <a:rPr lang="en-US" sz="2800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Avoid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processed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meats such as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wieners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, salami, pepperoni, bologna, and sausages are not good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because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they are high in salt and fat. 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endParaRPr lang="en-US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What about eggs? </a:t>
            </a:r>
          </a:p>
          <a:p>
            <a:pPr marL="688975" indent="-223838"/>
            <a:r>
              <a:rPr lang="en-US" dirty="0">
                <a:latin typeface="Andalus" pitchFamily="18" charset="-78"/>
                <a:cs typeface="Andalus" pitchFamily="18" charset="-78"/>
              </a:rPr>
              <a:t>Eggs are a good source of protein, vitamins and minerals. 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688975" indent="-223838"/>
            <a:r>
              <a:rPr lang="en-US" dirty="0" smtClean="0">
                <a:latin typeface="Andalus" pitchFamily="18" charset="-78"/>
                <a:cs typeface="Andalus" pitchFamily="18" charset="-78"/>
              </a:rPr>
              <a:t>Infants allowed to consume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only </a:t>
            </a:r>
            <a:r>
              <a:rPr 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egg </a:t>
            </a:r>
            <a:r>
              <a:rPr lang="en-US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yolks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marL="688975" indent="-223838"/>
            <a:r>
              <a:rPr lang="en-US" dirty="0" smtClean="0">
                <a:latin typeface="Andalus" pitchFamily="18" charset="-78"/>
                <a:cs typeface="Andalus" pitchFamily="18" charset="-78"/>
              </a:rPr>
              <a:t> egg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whites and whole eggs may cause an </a:t>
            </a:r>
            <a:r>
              <a:rPr lang="en-US" b="1" dirty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allergic reaction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if given at an early age. </a:t>
            </a:r>
          </a:p>
          <a:p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371600"/>
            <a:ext cx="2381250" cy="2381250"/>
          </a:xfrm>
          <a:prstGeom prst="rect">
            <a:avLst/>
          </a:prstGeom>
        </p:spPr>
      </p:pic>
      <p:pic>
        <p:nvPicPr>
          <p:cNvPr id="6" name="Picture 5" descr="egg-yolks-hai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267200"/>
            <a:ext cx="23241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4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9378"/>
            <a:ext cx="5397674" cy="1143000"/>
          </a:xfrm>
        </p:spPr>
        <p:txBody>
          <a:bodyPr>
            <a:no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>Starting Solid Foods</a:t>
            </a:r>
            <a:endParaRPr lang="en-US" sz="36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95400"/>
            <a:ext cx="5867400" cy="4830763"/>
          </a:xfrm>
        </p:spPr>
        <p:txBody>
          <a:bodyPr>
            <a:normAutofit/>
          </a:bodyPr>
          <a:lstStyle/>
          <a:p>
            <a:endParaRPr lang="en-US" sz="2800" b="1" dirty="0" smtClean="0">
              <a:solidFill>
                <a:srgbClr val="92D050"/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28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By </a:t>
            </a:r>
            <a:r>
              <a:rPr lang="en-US" sz="2800" b="1" dirty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one year of age, most babies should be eating a variety of foods from all four food groups of </a:t>
            </a:r>
            <a:r>
              <a:rPr lang="en-US" sz="28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Food Pyramid for kids: </a:t>
            </a:r>
          </a:p>
          <a:p>
            <a:pPr>
              <a:buNone/>
            </a:pPr>
            <a:endParaRPr lang="en-US" sz="2800" b="1" dirty="0">
              <a:solidFill>
                <a:srgbClr val="92D050"/>
              </a:solidFill>
              <a:latin typeface="Andalus" pitchFamily="18" charset="-78"/>
              <a:cs typeface="Andalus" pitchFamily="18" charset="-78"/>
            </a:endParaRPr>
          </a:p>
          <a:p>
            <a:pPr marL="1377950"/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Grain Products</a:t>
            </a:r>
          </a:p>
          <a:p>
            <a:pPr marL="1377950"/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Vegetables and Fruit </a:t>
            </a:r>
            <a:endParaRPr lang="en-US" sz="2800" dirty="0">
              <a:latin typeface="Andalus" pitchFamily="18" charset="-78"/>
              <a:cs typeface="Andalus" pitchFamily="18" charset="-78"/>
            </a:endParaRPr>
          </a:p>
          <a:p>
            <a:pPr marL="1377950"/>
            <a:r>
              <a:rPr lang="en-US" sz="2800" dirty="0">
                <a:latin typeface="Andalus" pitchFamily="18" charset="-78"/>
                <a:cs typeface="Andalus" pitchFamily="18" charset="-78"/>
              </a:rPr>
              <a:t>Milk and Alternatives </a:t>
            </a:r>
          </a:p>
          <a:p>
            <a:pPr marL="1377950"/>
            <a:r>
              <a:rPr lang="en-US" sz="2800" dirty="0">
                <a:latin typeface="Andalus" pitchFamily="18" charset="-78"/>
                <a:cs typeface="Andalus" pitchFamily="18" charset="-78"/>
              </a:rPr>
              <a:t>Meat and Alternatives </a:t>
            </a:r>
          </a:p>
          <a:p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828800"/>
            <a:ext cx="3048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Table 1. Nutrient intake recommended for young children (FAO, </a:t>
            </a:r>
            <a:r>
              <a:rPr lang="en-US" dirty="0" smtClean="0"/>
              <a:t>WHO)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Nutrition Recommendation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773095"/>
              </p:ext>
            </p:extLst>
          </p:nvPr>
        </p:nvGraphicFramePr>
        <p:xfrm>
          <a:off x="609599" y="4191000"/>
          <a:ext cx="8053388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469"/>
                <a:gridCol w="997086"/>
                <a:gridCol w="920387"/>
                <a:gridCol w="1150483"/>
                <a:gridCol w="997086"/>
                <a:gridCol w="1073785"/>
                <a:gridCol w="997092"/>
              </a:tblGrid>
              <a:tr h="411480">
                <a:tc>
                  <a:txBody>
                    <a:bodyPr/>
                    <a:lstStyle/>
                    <a:p>
                      <a:r>
                        <a:rPr lang="en-US" dirty="0" smtClean="0"/>
                        <a:t>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3-6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6-9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9-12</a:t>
                      </a:r>
                      <a:r>
                        <a:rPr lang="en-US" baseline="0" dirty="0" smtClean="0"/>
                        <a:t>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1-2 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2-3 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3-5 y</a:t>
                      </a:r>
                      <a:endParaRPr lang="en-US" dirty="0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dirty="0" smtClean="0"/>
                        <a:t>Weight (kg)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16.5</a:t>
                      </a:r>
                      <a:endParaRPr lang="en-US" dirty="0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dirty="0" smtClean="0"/>
                        <a:t>Energy (kcal/day)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1550</a:t>
                      </a:r>
                      <a:endParaRPr lang="en-US" dirty="0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dirty="0" smtClean="0"/>
                        <a:t>Protein (g/day)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dirty="0" smtClean="0"/>
                        <a:t>Iron (mg/day)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606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3048000"/>
            <a:ext cx="4038600" cy="3124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92D050"/>
                </a:solidFill>
                <a:latin typeface="Algerian" pitchFamily="82" charset="0"/>
              </a:rPr>
              <a:t>Most Common Nutrition Problems in Children</a:t>
            </a:r>
            <a:endParaRPr lang="en-US" sz="4000" dirty="0">
              <a:solidFill>
                <a:srgbClr val="92D050"/>
              </a:solidFill>
              <a:latin typeface="Algerian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7200"/>
            <a:ext cx="373380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6172200" cy="868362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  <a:t/>
            </a:r>
            <a:b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</a:br>
            <a: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  <a:t/>
            </a:r>
            <a:b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</a:br>
            <a: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  <a:t/>
            </a:r>
            <a:b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</a:br>
            <a: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  <a:t/>
            </a:r>
            <a:b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</a:br>
            <a: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  <a:t> Failure to Thrive</a:t>
            </a:r>
            <a:endParaRPr lang="en-US" u="sng" dirty="0">
              <a:solidFill>
                <a:srgbClr val="FF0066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5260" y="1066800"/>
            <a:ext cx="6580340" cy="5181600"/>
          </a:xfrm>
        </p:spPr>
        <p:txBody>
          <a:bodyPr>
            <a:normAutofit fontScale="77500" lnSpcReduction="20000"/>
          </a:bodyPr>
          <a:lstStyle/>
          <a:p>
            <a:endParaRPr lang="en-US" b="1" dirty="0" smtClean="0">
              <a:solidFill>
                <a:srgbClr val="92D050"/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3000" b="1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Failure to thrive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is a term that refers to a child whose weight or weight gain is </a:t>
            </a:r>
            <a:r>
              <a:rPr lang="en-US" u="sng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not in line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with children of the </a:t>
            </a:r>
            <a:r>
              <a:rPr lang="en-US" u="sng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same age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. </a:t>
            </a:r>
          </a:p>
          <a:p>
            <a:pPr>
              <a:buNone/>
            </a:pPr>
            <a:endParaRPr lang="en-US" dirty="0" smtClean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Children may appear much </a:t>
            </a:r>
            <a:r>
              <a:rPr lang="en-US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shorter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 or </a:t>
            </a:r>
            <a:r>
              <a:rPr lang="en-US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smaller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 than others, and normal development, such as puberty, may be delayed. </a:t>
            </a:r>
          </a:p>
          <a:p>
            <a:pPr>
              <a:buNone/>
            </a:pPr>
            <a:endParaRPr lang="en-US" dirty="0" smtClean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While failure to thrive can be a symptom of </a:t>
            </a:r>
            <a:r>
              <a:rPr lang="en-US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medical conditions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such as chromosome abnormalities, chronic infections and low birth weight, </a:t>
            </a:r>
            <a:r>
              <a:rPr lang="en-US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poor nutrition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can also play a role. </a:t>
            </a:r>
          </a:p>
          <a:p>
            <a:pPr>
              <a:buNone/>
            </a:pPr>
            <a:endParaRPr lang="en-US" dirty="0" smtClean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3000" b="1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To treat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failure to thrive that is due to a poor diet, it is essential to encourage a balanced </a:t>
            </a:r>
            <a:r>
              <a:rPr lang="en-US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high calorie high protein diet</a:t>
            </a: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including fruits, vegetables as well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33400"/>
            <a:ext cx="23241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343400" y="273050"/>
            <a:ext cx="4800600" cy="5822950"/>
          </a:xfrm>
        </p:spPr>
        <p:txBody>
          <a:bodyPr>
            <a:normAutofit/>
          </a:bodyPr>
          <a:lstStyle/>
          <a:p>
            <a:endParaRPr lang="en-US" b="1" dirty="0" smtClean="0">
              <a:solidFill>
                <a:srgbClr val="FF7C80"/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b="1" dirty="0" smtClean="0">
                <a:latin typeface="Andalus" pitchFamily="18" charset="-78"/>
                <a:cs typeface="Andalus" pitchFamily="18" charset="-78"/>
              </a:rPr>
              <a:t>Introduction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Infants (6-12 months)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Food Pyramid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(2-6 y/o)</a:t>
            </a:r>
          </a:p>
          <a:p>
            <a:r>
              <a:rPr lang="en-US" b="1" dirty="0" smtClean="0">
                <a:latin typeface="Andalus" pitchFamily="18" charset="-78"/>
                <a:cs typeface="Andalus" pitchFamily="18" charset="-78"/>
              </a:rPr>
              <a:t>Most Common Nutrition Problems in Children</a:t>
            </a:r>
          </a:p>
          <a:p>
            <a:r>
              <a:rPr lang="en-US" b="1" dirty="0" smtClean="0">
                <a:latin typeface="Andalus" pitchFamily="18" charset="-78"/>
                <a:cs typeface="Andalus" pitchFamily="18" charset="-78"/>
              </a:rPr>
              <a:t>Reasons for feeding disorders </a:t>
            </a:r>
          </a:p>
          <a:p>
            <a:r>
              <a:rPr lang="en-US" b="1" dirty="0" smtClean="0">
                <a:latin typeface="Andalus" pitchFamily="18" charset="-78"/>
                <a:cs typeface="Andalus" pitchFamily="18" charset="-78"/>
              </a:rPr>
              <a:t>Complication related to feeding disorder</a:t>
            </a:r>
          </a:p>
          <a:p>
            <a:r>
              <a:rPr lang="en-US" b="1" dirty="0" smtClean="0">
                <a:latin typeface="Andalus" pitchFamily="18" charset="-78"/>
                <a:cs typeface="Andalus" pitchFamily="18" charset="-78"/>
              </a:rPr>
              <a:t>Tips for the parents for pre-scholars </a:t>
            </a:r>
          </a:p>
        </p:txBody>
      </p:sp>
      <p:pic>
        <p:nvPicPr>
          <p:cNvPr id="11" name="Picture 10" descr="Pictur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342900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5867400" cy="911420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  <a:t/>
            </a:r>
            <a:b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</a:br>
            <a: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  <a:t/>
            </a:r>
            <a:b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</a:br>
            <a: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  <a:t> Vitamin D Deficiency</a:t>
            </a:r>
            <a:endParaRPr lang="en-US" u="sng" dirty="0">
              <a:solidFill>
                <a:srgbClr val="FF0066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371600"/>
            <a:ext cx="6172200" cy="5334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dalus" pitchFamily="18" charset="-78"/>
                <a:cs typeface="Andalus" pitchFamily="18" charset="-78"/>
              </a:rPr>
              <a:t>According to the American Academy of Pediatrics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dalus" pitchFamily="18" charset="-78"/>
                <a:cs typeface="Andalus" pitchFamily="18" charset="-78"/>
              </a:rPr>
              <a:t>,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 most children do not receive the recommended daily intake of vitamin D, which plays an important role in bone growth and development.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Breastfed infants 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are also at </a:t>
            </a:r>
            <a:r>
              <a:rPr lang="en-US" sz="24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risk for vitamin D deficiency</a:t>
            </a: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since breast milk contains only small amounts. </a:t>
            </a:r>
          </a:p>
          <a:p>
            <a:r>
              <a:rPr lang="en-US" sz="24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In fact, breastfed infants who do not receive a vitamin D supplement are 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most likely to develop </a:t>
            </a:r>
            <a:r>
              <a:rPr lang="en-US" sz="2400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R</a:t>
            </a:r>
            <a:r>
              <a:rPr lang="en-US" sz="2800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ickets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,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 a condition that causes soft and weak bones and is commonly observed in the first two years of life. </a:t>
            </a:r>
            <a:endParaRPr lang="en-US" sz="2400" dirty="0" smtClean="0">
              <a:latin typeface="Andalus" pitchFamily="18" charset="-78"/>
              <a:cs typeface="Andalus" pitchFamily="18" charset="-78"/>
            </a:endParaRPr>
          </a:p>
          <a:p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85800"/>
            <a:ext cx="24384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38800" cy="1096962"/>
          </a:xfrm>
        </p:spPr>
        <p:txBody>
          <a:bodyPr>
            <a:normAutofit fontScale="90000"/>
          </a:bodyPr>
          <a:lstStyle/>
          <a:p>
            <a:r>
              <a:rPr lang="en-US" u="sng">
                <a:solidFill>
                  <a:srgbClr val="FF0066"/>
                </a:solidFill>
                <a:latin typeface="Algerian" pitchFamily="82" charset="0"/>
              </a:rPr>
              <a:t/>
            </a:r>
            <a:br>
              <a:rPr lang="en-US" u="sng">
                <a:solidFill>
                  <a:srgbClr val="FF0066"/>
                </a:solidFill>
                <a:latin typeface="Algerian" pitchFamily="82" charset="0"/>
              </a:rPr>
            </a:br>
            <a:r>
              <a:rPr lang="en-US" u="sng" smtClean="0">
                <a:solidFill>
                  <a:srgbClr val="FF0066"/>
                </a:solidFill>
                <a:latin typeface="Algerian" pitchFamily="82" charset="0"/>
              </a:rPr>
              <a:t>Vitamin D Deficiency</a:t>
            </a:r>
            <a:r>
              <a:rPr lang="en-US" u="sng">
                <a:solidFill>
                  <a:srgbClr val="FF0066"/>
                </a:solidFill>
                <a:latin typeface="Algerian" pitchFamily="82" charset="0"/>
              </a:rPr>
              <a:t/>
            </a:r>
            <a:br>
              <a:rPr lang="en-US" u="sng">
                <a:solidFill>
                  <a:srgbClr val="FF0066"/>
                </a:solidFill>
                <a:latin typeface="Algerian" pitchFamily="82" charset="0"/>
              </a:rPr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6019800" cy="4525963"/>
          </a:xfrm>
        </p:spPr>
        <p:txBody>
          <a:bodyPr>
            <a:normAutofit/>
          </a:bodyPr>
          <a:lstStyle/>
          <a:p>
            <a:endParaRPr lang="en-US" sz="2800" b="1" dirty="0" smtClean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body produces vitamin D during sunlight exposure </a:t>
            </a:r>
            <a:r>
              <a:rPr lang="en-US" sz="2800" dirty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(30 min/week undressed Or 2 hrs/week with cloth on</a:t>
            </a:r>
            <a:r>
              <a:rPr lang="en-US" sz="2800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).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 </a:t>
            </a:r>
          </a:p>
          <a:p>
            <a:pPr>
              <a:buNone/>
            </a:pPr>
            <a:endParaRPr lang="en-US" sz="2800" dirty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It </a:t>
            </a:r>
            <a:r>
              <a:rPr lang="en-US" sz="28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can also be obtained from foods like 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fish, liver, cheese, egg yolks and fortified foods.</a:t>
            </a:r>
          </a:p>
          <a:p>
            <a:endParaRPr lang="ar-S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85801"/>
            <a:ext cx="2362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581401"/>
            <a:ext cx="2362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3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6400800" cy="868362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  <a:t>Iron Deficiency Anemia</a:t>
            </a:r>
            <a:endParaRPr lang="en-US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143001"/>
            <a:ext cx="6400800" cy="51054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Iron deficiency anemia 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continues to affect infants and children and is one of the </a:t>
            </a: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most common nutritional deficiencies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 in the United States. </a:t>
            </a:r>
          </a:p>
          <a:p>
            <a:pPr>
              <a:buNone/>
            </a:pPr>
            <a:endParaRPr lang="en-US" sz="2400" dirty="0" smtClean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Breastfed babies 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older than four months who do not receive iron-fortified foods like cereals are </a:t>
            </a:r>
            <a:r>
              <a:rPr lang="en-US" sz="24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at high risk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. </a:t>
            </a:r>
          </a:p>
          <a:p>
            <a:pPr>
              <a:buNone/>
            </a:pPr>
            <a:endParaRPr lang="en-US" sz="2400" dirty="0" smtClean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It often occurs in infants between the </a:t>
            </a:r>
            <a:r>
              <a:rPr lang="en-US" sz="24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ages of 9 and 24 months</a:t>
            </a: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, whose diet consists of a lot of milk and not a lot of iron-rich foods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04800"/>
            <a:ext cx="2209800" cy="6208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6019800" cy="914400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  <a:t/>
            </a:r>
            <a:b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</a:br>
            <a: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  <a:t/>
            </a:r>
            <a:b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</a:br>
            <a:r>
              <a:rPr lang="en-US" u="sng" dirty="0" smtClean="0">
                <a:solidFill>
                  <a:srgbClr val="FF0066"/>
                </a:solidFill>
                <a:latin typeface="Algerian" pitchFamily="82" charset="0"/>
              </a:rPr>
              <a:t> Iron Deficiency Anemia (Cont.)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6096000" cy="4906963"/>
          </a:xfrm>
        </p:spPr>
        <p:txBody>
          <a:bodyPr>
            <a:normAutofit/>
          </a:bodyPr>
          <a:lstStyle/>
          <a:p>
            <a:endParaRPr lang="en-US" sz="2800" dirty="0" smtClean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Due 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to increased iron needs, children under the </a:t>
            </a:r>
            <a:r>
              <a:rPr lang="en-US" sz="3200" b="1" dirty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age of 3 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are particularly at risk for iron deficiency 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anemia </a:t>
            </a: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(FamilyDoctor.org</a:t>
            </a:r>
            <a:r>
              <a:rPr lang="en-US" sz="2000" dirty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). </a:t>
            </a:r>
            <a:endParaRPr lang="en-US" sz="2800" dirty="0" smtClean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endParaRPr lang="en-US" sz="2800" dirty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Toddlers who drink </a:t>
            </a:r>
            <a:r>
              <a:rPr lang="en-US" sz="2800" b="1" dirty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more than 3 cups of milk per day 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may also suffer from </a:t>
            </a:r>
            <a:r>
              <a:rPr lang="en-US" sz="28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iron-deficiency anemia 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since milk often replaces dietary iron sources.</a:t>
            </a:r>
          </a:p>
          <a:p>
            <a:endParaRPr lang="en-US" sz="2800" b="1" dirty="0">
              <a:latin typeface="Andalus" pitchFamily="18" charset="-78"/>
              <a:cs typeface="Andalus" pitchFamily="18" charset="-78"/>
            </a:endParaRPr>
          </a:p>
          <a:p>
            <a:endParaRPr lang="ar-SA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838200"/>
            <a:ext cx="22860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733800"/>
            <a:ext cx="2286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3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62800" cy="1143000"/>
          </a:xfrm>
        </p:spPr>
        <p:txBody>
          <a:bodyPr>
            <a:noAutofit/>
          </a:bodyPr>
          <a:lstStyle/>
          <a:p>
            <a:pPr algn="l"/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>Calcium Deficiency</a:t>
            </a:r>
            <a:b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</a:br>
            <a:endParaRPr lang="en-US" sz="36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990600"/>
            <a:ext cx="6934200" cy="5486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Low amounts of calcium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can also contribute to the development of </a:t>
            </a:r>
            <a:r>
              <a:rPr lang="en-US" sz="30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Rickets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although </a:t>
            </a:r>
            <a:r>
              <a:rPr lang="en-US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vitamin D deficiency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is the more common underlying cause. Inadequate calcium intake also contributes to higher instances of bone fractures in children, according to the American Academy of Pediatrics. </a:t>
            </a:r>
          </a:p>
          <a:p>
            <a:pPr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Adequate calcium intake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decreases the risk of developing osteoporosis later in life since it increases total bone mass and strength. </a:t>
            </a:r>
          </a:p>
          <a:p>
            <a:pPr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Infants,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toddlers and young children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usually receive </a:t>
            </a:r>
            <a:r>
              <a:rPr lang="en-US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enough calcium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from their </a:t>
            </a:r>
            <a:r>
              <a:rPr lang="en-US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diet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Most of the research demonstrating calcium deficiency has concerned </a:t>
            </a: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older children and adolescents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since most bone formation occurs at this stage.</a:t>
            </a:r>
          </a:p>
          <a:p>
            <a:endParaRPr lang="en-US" b="1" dirty="0">
              <a:solidFill>
                <a:srgbClr val="FFFFCC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33400"/>
            <a:ext cx="1800224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6400800" cy="762000"/>
          </a:xfrm>
        </p:spPr>
        <p:txBody>
          <a:bodyPr>
            <a:no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sz="3200" u="sng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3200" u="sng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sz="3200" u="sng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3200" u="sng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sz="3200" u="sng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3200" u="sng" dirty="0" smtClean="0">
                <a:solidFill>
                  <a:srgbClr val="FF0000"/>
                </a:solidFill>
                <a:latin typeface="Algerian" pitchFamily="82" charset="0"/>
              </a:rPr>
              <a:t> Allergy and Intolerance</a:t>
            </a:r>
            <a:endParaRPr lang="en-US" sz="32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6172200" cy="5257800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Food allergies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can be common in children, with the most typical allergies being </a:t>
            </a: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eggs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</a:t>
            </a: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milk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peanuts.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</a:p>
          <a:p>
            <a:r>
              <a:rPr lang="en-US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Gluten and lactose intolerances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can also be a factor;</a:t>
            </a: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If the child has an allergy, this can affect his/her ability to get certain nutrients. 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For example,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a milk allergy or lactose intolerance can affect the calcium intake of a child. </a:t>
            </a: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In this case, </a:t>
            </a:r>
            <a:r>
              <a:rPr lang="en-US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nutrient supplements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may be necessary.</a:t>
            </a:r>
          </a:p>
          <a:p>
            <a:endParaRPr lang="en-US" b="1" dirty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24000"/>
            <a:ext cx="26670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019800" cy="792162"/>
          </a:xfrm>
        </p:spPr>
        <p:txBody>
          <a:bodyPr>
            <a:no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> Food Refusal</a:t>
            </a:r>
            <a:endParaRPr lang="en-US" sz="36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95400"/>
            <a:ext cx="6705600" cy="5181600"/>
          </a:xfrm>
        </p:spPr>
        <p:txBody>
          <a:bodyPr>
            <a:normAutofit fontScale="77500" lnSpcReduction="20000"/>
          </a:bodyPr>
          <a:lstStyle/>
          <a:p>
            <a:r>
              <a:rPr lang="en-US" sz="30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Food refusal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is a big contributor to </a:t>
            </a:r>
            <a:r>
              <a:rPr lang="en-US" u="sng" dirty="0" smtClean="0">
                <a:latin typeface="Andalus" pitchFamily="18" charset="-78"/>
                <a:cs typeface="Andalus" pitchFamily="18" charset="-78"/>
              </a:rPr>
              <a:t>poor nutrition in children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Whether it is a dislike of certain colors or textures, some children are just </a:t>
            </a:r>
            <a:r>
              <a:rPr lang="en-US" sz="3000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picky</a:t>
            </a:r>
            <a:r>
              <a:rPr lang="en-US" sz="30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.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When a child refuses to eat a variety of foods and limits herself to only one food or food group, the National Institutes of Health refers to this as a </a:t>
            </a:r>
            <a:r>
              <a:rPr lang="en-US" sz="3000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food jag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 Making a rule that the child must at least </a:t>
            </a:r>
            <a:r>
              <a:rPr lang="en-US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taste each food on the plate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is a good way to work around this.</a:t>
            </a:r>
          </a:p>
          <a:p>
            <a:pPr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Food habits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will </a:t>
            </a:r>
            <a:r>
              <a:rPr lang="en-US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change with time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and, eventually, the child will begin to try other foods.</a:t>
            </a:r>
          </a:p>
          <a:p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762000"/>
            <a:ext cx="192405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1524000"/>
            <a:ext cx="8229600" cy="840132"/>
          </a:xfrm>
        </p:spPr>
        <p:txBody>
          <a:bodyPr>
            <a:norm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  <a:latin typeface="Algerian" pitchFamily="82" charset="0"/>
              </a:rPr>
              <a:t>Reasons for Feeding Disorders</a:t>
            </a:r>
            <a:endParaRPr lang="en-US" sz="3600" u="sng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8409">
            <a:off x="6165505" y="2701510"/>
            <a:ext cx="2669249" cy="3247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607">
            <a:off x="266493" y="2674673"/>
            <a:ext cx="2473796" cy="3297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81" y="2801970"/>
            <a:ext cx="2611155" cy="3254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>Feeding Disorders </a:t>
            </a:r>
            <a:endParaRPr lang="en-US" sz="36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95400"/>
            <a:ext cx="6934200" cy="5334000"/>
          </a:xfrm>
        </p:spPr>
        <p:txBody>
          <a:bodyPr>
            <a:normAutofit fontScale="70000" lnSpcReduction="20000"/>
          </a:bodyPr>
          <a:lstStyle/>
          <a:p>
            <a:endParaRPr lang="en-US" b="1" dirty="0" smtClean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Pediatric feeding disorders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 are more common, afflicting up to </a:t>
            </a:r>
            <a:r>
              <a:rPr lang="en-US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10 %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 of all infants and children, according to published literature. </a:t>
            </a: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The difference between a fussy </a:t>
            </a:r>
            <a:r>
              <a:rPr lang="en-US" sz="29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(Picky)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eater and a </a:t>
            </a:r>
            <a:r>
              <a:rPr lang="en-US" sz="29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child with a feeding disorder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is the </a:t>
            </a:r>
            <a:r>
              <a:rPr lang="en-US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impact the eating behavior has on a child’s physical and mental health,"</a:t>
            </a: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Children classified as having a feeding disorder </a:t>
            </a: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do not consume enough calories and nutrients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to promote healthy growth and development.</a:t>
            </a:r>
          </a:p>
          <a:p>
            <a:pPr>
              <a:buNone/>
            </a:pPr>
            <a:endParaRPr lang="en-US" dirty="0" smtClean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Feeding disorders typically develop for several reasons including: </a:t>
            </a:r>
          </a:p>
          <a:p>
            <a:pPr marL="1828800" indent="-449263"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Medical </a:t>
            </a:r>
          </a:p>
          <a:p>
            <a:pPr marL="1828800" indent="-449263">
              <a:buFont typeface="Wingdings" pitchFamily="2" charset="2"/>
              <a:buChar char="ü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P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sychological</a:t>
            </a:r>
          </a:p>
          <a:p>
            <a:pPr marL="1828800" indent="-449263"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Behavioral </a:t>
            </a:r>
          </a:p>
          <a:p>
            <a:pPr marL="1828800" indent="-449263">
              <a:buNone/>
            </a:pPr>
            <a:endParaRPr lang="en-US" dirty="0" smtClean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No single factor accounts for a child's feeding difficulties. Rather, several factors interact to produce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438400"/>
            <a:ext cx="184785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6172200" cy="1020762"/>
          </a:xfrm>
        </p:spPr>
        <p:txBody>
          <a:bodyPr>
            <a:normAutofit/>
          </a:bodyPr>
          <a:lstStyle/>
          <a:p>
            <a:pPr algn="l"/>
            <a:r>
              <a:rPr lang="en-US" sz="4000" u="sng" dirty="0" smtClean="0">
                <a:solidFill>
                  <a:srgbClr val="FF0000"/>
                </a:solidFill>
                <a:latin typeface="Algerian" pitchFamily="82" charset="0"/>
              </a:rPr>
              <a:t>Medical Conditions</a:t>
            </a:r>
            <a:endParaRPr lang="en-US" sz="40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19200"/>
            <a:ext cx="6781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>
                <a:latin typeface="Andalus" pitchFamily="18" charset="-78"/>
                <a:cs typeface="Andalus" pitchFamily="18" charset="-78"/>
              </a:rPr>
              <a:t>Gastroesophageal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refux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disease (GERD).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Gastrointestinal motility disorders.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Palate defects.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Failure to thrive.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Prematurity.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Oral Motor Dysfunction: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(dysfunctional swallow, dysphagia, oral motor dysphagia).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Esophagitis.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Gastritis.</a:t>
            </a:r>
          </a:p>
          <a:p>
            <a:r>
              <a:rPr lang="en-US" dirty="0" err="1" smtClean="0">
                <a:latin typeface="Andalus" pitchFamily="18" charset="-78"/>
                <a:cs typeface="Andalus" pitchFamily="18" charset="-78"/>
              </a:rPr>
              <a:t>Duodenitis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Food allergies.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Delayed exposure to a variety of foods.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Short Bowel Syndrome (SBS).</a:t>
            </a:r>
          </a:p>
          <a:p>
            <a:endParaRPr lang="en-US" dirty="0">
              <a:solidFill>
                <a:srgbClr val="FFFFCC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38200"/>
            <a:ext cx="24384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  <a:latin typeface="Algerian" pitchFamily="82" charset="0"/>
              </a:rPr>
              <a:t>Introduction</a:t>
            </a:r>
            <a:endParaRPr lang="en-US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8229600" cy="2590799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Feeding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Andalus" pitchFamily="18" charset="-78"/>
                <a:cs typeface="Andalus" pitchFamily="18" charset="-78"/>
              </a:rPr>
              <a:t>is an important part of the everyday life of infants and young children, and much </a:t>
            </a:r>
            <a:r>
              <a:rPr lang="en-US" u="sng" dirty="0" smtClean="0">
                <a:solidFill>
                  <a:schemeClr val="tx1">
                    <a:lumMod val="95000"/>
                  </a:schemeClr>
                </a:solidFill>
                <a:latin typeface="Andalus" pitchFamily="18" charset="-78"/>
                <a:cs typeface="Andalus" pitchFamily="18" charset="-78"/>
              </a:rPr>
              <a:t>parent-child interaction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Andalus" pitchFamily="18" charset="-78"/>
                <a:cs typeface="Andalus" pitchFamily="18" charset="-78"/>
              </a:rPr>
              <a:t>occurs at feeding times.</a:t>
            </a:r>
          </a:p>
          <a:p>
            <a:pPr>
              <a:buNone/>
            </a:pPr>
            <a:endParaRPr lang="en-US" dirty="0" smtClean="0">
              <a:solidFill>
                <a:schemeClr val="tx1">
                  <a:lumMod val="9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3000" b="1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Infancy and childhood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Andalus" pitchFamily="18" charset="-78"/>
                <a:cs typeface="Andalus" pitchFamily="18" charset="-78"/>
              </a:rPr>
              <a:t>are periods of rapid, significant changes. Therefore, </a:t>
            </a:r>
            <a:r>
              <a:rPr lang="en-US" u="sng" dirty="0" smtClean="0">
                <a:solidFill>
                  <a:schemeClr val="tx1">
                    <a:lumMod val="95000"/>
                  </a:schemeClr>
                </a:solidFill>
                <a:latin typeface="Andalus" pitchFamily="18" charset="-78"/>
                <a:cs typeface="Andalus" pitchFamily="18" charset="-78"/>
              </a:rPr>
              <a:t>proper nutrition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Andalus" pitchFamily="18" charset="-78"/>
                <a:cs typeface="Andalus" pitchFamily="18" charset="-78"/>
              </a:rPr>
              <a:t>is very important for the child's growth and development.</a:t>
            </a:r>
          </a:p>
        </p:txBody>
      </p:sp>
      <p:pic>
        <p:nvPicPr>
          <p:cNvPr id="5" name="Content Placeholder 4" descr="Mother-child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838200" y="4267200"/>
            <a:ext cx="7391400" cy="2057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5715000" cy="1143000"/>
          </a:xfrm>
        </p:spPr>
        <p:txBody>
          <a:bodyPr>
            <a:noAutofit/>
          </a:bodyPr>
          <a:lstStyle/>
          <a:p>
            <a:pPr algn="l"/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>Psychological and Behavioral</a:t>
            </a:r>
            <a:endParaRPr lang="en-US" sz="36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0"/>
            <a:ext cx="5791200" cy="4991100"/>
          </a:xfrm>
        </p:spPr>
        <p:txBody>
          <a:bodyPr>
            <a:normAutofit/>
          </a:bodyPr>
          <a:lstStyle/>
          <a:p>
            <a:endParaRPr lang="en-US" sz="2800" b="1" dirty="0" smtClean="0">
              <a:solidFill>
                <a:srgbClr val="FFFF99"/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Trouble accepting and swallowing different food textures.</a:t>
            </a:r>
          </a:p>
          <a:p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Throwing tantrums at mealtimes.</a:t>
            </a:r>
          </a:p>
          <a:p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Refusing to eat certain food groups.</a:t>
            </a:r>
          </a:p>
          <a:p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Refusing to eat any solids or liquids.</a:t>
            </a:r>
          </a:p>
          <a:p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Choking, gagging or vomiting when eating.</a:t>
            </a:r>
          </a:p>
          <a:p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Oral motor and sensory problems</a:t>
            </a:r>
            <a:r>
              <a:rPr lang="en-US" sz="2800" b="1" dirty="0" smtClean="0">
                <a:solidFill>
                  <a:srgbClr val="FFFF99"/>
                </a:solidFill>
                <a:latin typeface="Andalus" pitchFamily="18" charset="-78"/>
                <a:cs typeface="Andalus" pitchFamily="18" charset="-78"/>
              </a:rPr>
              <a:t>.</a:t>
            </a:r>
          </a:p>
          <a:p>
            <a:endParaRPr lang="en-US" sz="2800" b="1" dirty="0">
              <a:solidFill>
                <a:srgbClr val="FFFF99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68" y="533400"/>
            <a:ext cx="2700337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68" y="3657600"/>
            <a:ext cx="2710416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sz="3200" u="sng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3200" u="sng" dirty="0" smtClean="0">
                <a:solidFill>
                  <a:srgbClr val="FF0000"/>
                </a:solidFill>
                <a:latin typeface="Algerian" pitchFamily="82" charset="0"/>
              </a:rPr>
              <a:t>Consequences </a:t>
            </a:r>
            <a:r>
              <a:rPr lang="en-US" sz="3200" u="sng" dirty="0">
                <a:solidFill>
                  <a:srgbClr val="FF0000"/>
                </a:solidFill>
                <a:latin typeface="Algerian" pitchFamily="82" charset="0"/>
              </a:rPr>
              <a:t>of Feeding </a:t>
            </a:r>
            <a:r>
              <a:rPr lang="en-US" sz="3200" u="sng" dirty="0" smtClean="0">
                <a:solidFill>
                  <a:srgbClr val="FF0000"/>
                </a:solidFill>
                <a:latin typeface="Algerian" pitchFamily="82" charset="0"/>
              </a:rPr>
              <a:t>Disorders</a:t>
            </a:r>
            <a:endParaRPr lang="en-US" sz="32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752600"/>
            <a:ext cx="6553200" cy="43735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Children diagnosed with feeding disorders are at greater risk for compromised </a:t>
            </a:r>
            <a:r>
              <a:rPr lang="en-US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physical</a:t>
            </a:r>
            <a:r>
              <a:rPr lang="en-US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cognitive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development. </a:t>
            </a:r>
          </a:p>
          <a:p>
            <a:pPr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Children with feeding disorders may also </a:t>
            </a:r>
            <a:r>
              <a:rPr lang="en-US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develop slower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experience </a:t>
            </a:r>
            <a:r>
              <a:rPr lang="en-US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behavioral problems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and even </a:t>
            </a:r>
            <a:r>
              <a:rPr lang="en-US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fail to thrive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Severe feeding disorders can cause children to feel </a:t>
            </a:r>
            <a:r>
              <a:rPr lang="en-US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socially isolated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and often put financial strains on families.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Picture 4" descr="skinny-boy-on-sc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447800"/>
            <a:ext cx="24384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95" y="274638"/>
            <a:ext cx="6315205" cy="1143000"/>
          </a:xfrm>
        </p:spPr>
        <p:txBody>
          <a:bodyPr>
            <a:noAutofit/>
          </a:bodyPr>
          <a:lstStyle/>
          <a:p>
            <a:pPr algn="l"/>
            <a:r>
              <a:rPr lang="en-US" sz="2800" u="sng" dirty="0" smtClean="0">
                <a:solidFill>
                  <a:srgbClr val="FF0000"/>
                </a:solidFill>
                <a:latin typeface="Algerian" pitchFamily="82" charset="0"/>
              </a:rPr>
              <a:t>Evaluating feeding problems</a:t>
            </a:r>
            <a:endParaRPr lang="en-US" sz="28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66294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dalus" pitchFamily="18" charset="-78"/>
                <a:cs typeface="Andalus" pitchFamily="18" charset="-78"/>
              </a:rPr>
              <a:t>Five key elements should be considered in evaluating feeding disorders</a:t>
            </a:r>
            <a:endParaRPr lang="en-US" b="1" dirty="0" smtClean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endParaRPr lang="en-US" b="1" dirty="0" smtClean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pPr marL="1379538" indent="-239713"/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How does the problem manifest? </a:t>
            </a:r>
          </a:p>
          <a:p>
            <a:pPr marL="1379538" indent="-239713"/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Is the child suffering from disease? </a:t>
            </a:r>
          </a:p>
          <a:p>
            <a:pPr marL="1379538" indent="-239713"/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Have the child’s weight and development been affected?</a:t>
            </a:r>
          </a:p>
          <a:p>
            <a:pPr marL="1379538" indent="-239713"/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 What is the atmosphere during meals? </a:t>
            </a:r>
          </a:p>
          <a:p>
            <a:pPr marL="1379538" indent="-239713"/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Is the family under stress?</a:t>
            </a:r>
          </a:p>
          <a:p>
            <a:pPr marL="1379538" indent="-239713">
              <a:buNone/>
            </a:pPr>
            <a:endParaRPr lang="en-US" dirty="0" smtClean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30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Family physicians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are in a key position to detect problems early on, to make a differential diagnosis, to give practical advice to parents, and to initiate therapy.</a:t>
            </a:r>
          </a:p>
          <a:p>
            <a:endParaRPr lang="en-US" b="1" dirty="0">
              <a:solidFill>
                <a:schemeClr val="tx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667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685801"/>
            <a:ext cx="3962400" cy="3809999"/>
          </a:xfrm>
        </p:spPr>
        <p:txBody>
          <a:bodyPr/>
          <a:lstStyle/>
          <a:p>
            <a:r>
              <a:rPr lang="en-US" b="1" u="sng" dirty="0" smtClean="0">
                <a:solidFill>
                  <a:schemeClr val="bg1"/>
                </a:solidFill>
                <a:latin typeface="Algerian" pitchFamily="82" charset="0"/>
              </a:rPr>
              <a:t>Preventions:</a:t>
            </a:r>
            <a:endParaRPr lang="en-US" b="1" u="sng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7200"/>
            <a:ext cx="4343400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5867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lgerian" pitchFamily="82" charset="0"/>
              </a:rPr>
              <a:t> </a:t>
            </a:r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>Parents/ Caregivers</a:t>
            </a:r>
            <a:endParaRPr lang="en-US" sz="36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447800"/>
            <a:ext cx="5943600" cy="46783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Parents should be taught management skills, such as: </a:t>
            </a:r>
          </a:p>
          <a:p>
            <a:pPr marL="914400" indent="-225425"/>
            <a:r>
              <a:rPr lang="en-US" dirty="0">
                <a:latin typeface="Andalus" pitchFamily="18" charset="-78"/>
                <a:cs typeface="Andalus" pitchFamily="18" charset="-78"/>
              </a:rPr>
              <a:t>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etting clear time limits for meals,</a:t>
            </a:r>
          </a:p>
          <a:p>
            <a:pPr marL="914400" indent="-225425"/>
            <a:r>
              <a:rPr lang="en-US" dirty="0" smtClean="0">
                <a:latin typeface="Andalus" pitchFamily="18" charset="-78"/>
                <a:cs typeface="Andalus" pitchFamily="18" charset="-78"/>
              </a:rPr>
              <a:t>Ignoring non-eating behaviour, and </a:t>
            </a:r>
          </a:p>
          <a:p>
            <a:pPr marL="914400" indent="-225425"/>
            <a:r>
              <a:rPr lang="en-US" dirty="0" smtClean="0">
                <a:latin typeface="Andalus" pitchFamily="18" charset="-78"/>
                <a:cs typeface="Andalus" pitchFamily="18" charset="-78"/>
              </a:rPr>
              <a:t>Using contingencies </a:t>
            </a:r>
            <a:r>
              <a:rPr lang="en-US" dirty="0" smtClean="0">
                <a:solidFill>
                  <a:srgbClr val="99CC00"/>
                </a:solidFill>
                <a:latin typeface="Andalus" pitchFamily="18" charset="-78"/>
                <a:cs typeface="Andalus" pitchFamily="18" charset="-78"/>
              </a:rPr>
              <a:t>(active praising, positive reinforcement)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to motivate children to meet the food-intake goals that have been set</a:t>
            </a:r>
            <a:r>
              <a:rPr lang="en-US" baseline="30000" dirty="0">
                <a:latin typeface="Andalus" pitchFamily="18" charset="-78"/>
                <a:cs typeface="Andalus" pitchFamily="18" charset="-78"/>
              </a:rPr>
              <a:t>.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914400"/>
            <a:ext cx="2638425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>Important Tips for Parents for Pre- Scholars </a:t>
            </a:r>
            <a:endParaRPr lang="en-US" sz="36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6019800" cy="5105400"/>
          </a:xfrm>
        </p:spPr>
        <p:txBody>
          <a:bodyPr>
            <a:normAutofit fontScale="70000" lnSpcReduction="20000"/>
          </a:bodyPr>
          <a:lstStyle/>
          <a:p>
            <a:pPr marL="231775" indent="-288925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Parents must schedule </a:t>
            </a:r>
            <a:r>
              <a:rPr lang="en-US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Family Meals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regularly at a specific time. This will help children learn to have complete meals, rather than having quick mini-snacks. </a:t>
            </a:r>
          </a:p>
          <a:p>
            <a:pPr marL="231775" indent="-288925">
              <a:lnSpc>
                <a:spcPct val="120000"/>
              </a:lnSpc>
              <a:spcBef>
                <a:spcPts val="0"/>
              </a:spcBef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231775" indent="-288925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Set a good example </a:t>
            </a:r>
            <a:r>
              <a:rPr lang="en-US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(Role Model).</a:t>
            </a: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231775" indent="-288925">
              <a:lnSpc>
                <a:spcPct val="120000"/>
              </a:lnSpc>
              <a:spcBef>
                <a:spcPts val="0"/>
              </a:spcBef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231775" indent="-288925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Add </a:t>
            </a:r>
            <a:r>
              <a:rPr lang="en-US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Fruit and Vegetables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to their </a:t>
            </a:r>
            <a:r>
              <a:rPr lang="en-US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favorite foods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like pizzas or sandwiches.</a:t>
            </a:r>
          </a:p>
          <a:p>
            <a:pPr marL="231775" indent="-288925">
              <a:lnSpc>
                <a:spcPct val="120000"/>
              </a:lnSpc>
              <a:spcBef>
                <a:spcPts val="0"/>
              </a:spcBef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231775" indent="-288925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Give them </a:t>
            </a:r>
            <a:r>
              <a:rPr lang="en-US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Fresh Fruit Juice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to help them get their 5-a-day. But be careful - too much fruit juice can damage their teeth.</a:t>
            </a:r>
          </a:p>
          <a:p>
            <a:pPr marL="231775" indent="-288925">
              <a:lnSpc>
                <a:spcPct val="120000"/>
              </a:lnSpc>
              <a:spcBef>
                <a:spcPts val="0"/>
              </a:spcBef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231775" indent="-288925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Keep trying them out on </a:t>
            </a:r>
            <a:r>
              <a:rPr lang="en-US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new things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marL="231775" indent="-288925">
              <a:lnSpc>
                <a:spcPct val="120000"/>
              </a:lnSpc>
              <a:spcBef>
                <a:spcPts val="0"/>
              </a:spcBef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231775" indent="-288925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Children may not like a particular fruit or vegetable at first, but if you </a:t>
            </a:r>
            <a:r>
              <a:rPr lang="en-US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keep serving it again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 few days later or for several time, they will try it.</a:t>
            </a:r>
          </a:p>
          <a:p>
            <a:pPr marL="514350" indent="-514350"/>
            <a:endParaRPr lang="en-US" sz="2000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/>
            <a:endParaRPr lang="en-US" sz="2000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/>
            <a:endParaRPr lang="en-US" sz="2600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/>
            <a:endParaRPr lang="en-US" sz="26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pPr marL="514350" indent="-514350">
              <a:buNone/>
            </a:pPr>
            <a:endParaRPr lang="en-US" sz="29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Content Placeholder 4" descr="Mamma-meal-time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172200" y="2057400"/>
            <a:ext cx="28194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u="sng" dirty="0" smtClean="0">
                <a:solidFill>
                  <a:srgbClr val="FF0000"/>
                </a:solidFill>
                <a:latin typeface="Algerian" pitchFamily="82" charset="0"/>
              </a:rPr>
              <a:t>Important Tips for Parents for Pre- Scholars </a:t>
            </a:r>
            <a:endParaRPr lang="en-US" sz="36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5638800" cy="5029200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/>
            <a:r>
              <a:rPr lang="en-US" sz="2900" dirty="0" smtClean="0">
                <a:latin typeface="Andalus" pitchFamily="18" charset="-78"/>
                <a:cs typeface="Andalus" pitchFamily="18" charset="-78"/>
              </a:rPr>
              <a:t>kids like to choose and so </a:t>
            </a:r>
            <a:r>
              <a:rPr lang="en-US" sz="29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let them choose </a:t>
            </a:r>
            <a:r>
              <a:rPr lang="en-US" sz="2900" dirty="0" smtClean="0">
                <a:latin typeface="Andalus" pitchFamily="18" charset="-78"/>
                <a:cs typeface="Andalus" pitchFamily="18" charset="-78"/>
              </a:rPr>
              <a:t>between good things.</a:t>
            </a:r>
          </a:p>
          <a:p>
            <a:pPr marL="514350" indent="-514350">
              <a:buNone/>
            </a:pPr>
            <a:endParaRPr lang="en-US" sz="2900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/>
            <a:r>
              <a:rPr lang="en-US" sz="2900" dirty="0" smtClean="0">
                <a:latin typeface="Andalus" pitchFamily="18" charset="-78"/>
                <a:cs typeface="Andalus" pitchFamily="18" charset="-78"/>
              </a:rPr>
              <a:t>Encourage children to have </a:t>
            </a:r>
            <a:r>
              <a:rPr lang="en-US" sz="29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tiny tastes each time</a:t>
            </a:r>
            <a:r>
              <a:rPr lang="en-US" sz="2900" dirty="0" smtClean="0">
                <a:latin typeface="Andalus" pitchFamily="18" charset="-78"/>
                <a:cs typeface="Andalus" pitchFamily="18" charset="-78"/>
              </a:rPr>
              <a:t>. Research shows that tiny tastes can help children to change their taste preferences.</a:t>
            </a:r>
          </a:p>
          <a:p>
            <a:pPr marL="514350" indent="-514350">
              <a:buNone/>
            </a:pPr>
            <a:endParaRPr lang="en-US" sz="2900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/>
            <a:r>
              <a:rPr lang="en-US" sz="29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Make it fun</a:t>
            </a:r>
            <a:r>
              <a:rPr lang="en-US" sz="2900" dirty="0" smtClean="0">
                <a:latin typeface="Andalus" pitchFamily="18" charset="-78"/>
                <a:cs typeface="Andalus" pitchFamily="18" charset="-78"/>
              </a:rPr>
              <a:t>, for example: make fruit and vegetables into faces on their plates, or cut them into funky shapes, Turn 5-a-day into a game or challenge.</a:t>
            </a:r>
          </a:p>
          <a:p>
            <a:pPr marL="514350" indent="-514350">
              <a:buNone/>
            </a:pPr>
            <a:endParaRPr lang="en-US" sz="2900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/>
            <a:r>
              <a:rPr lang="en-US" sz="2900" dirty="0" smtClean="0">
                <a:latin typeface="Andalus" pitchFamily="18" charset="-78"/>
                <a:cs typeface="Andalus" pitchFamily="18" charset="-78"/>
              </a:rPr>
              <a:t>Get the children </a:t>
            </a:r>
            <a:r>
              <a:rPr lang="en-US" sz="29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involved in the cooking</a:t>
            </a:r>
            <a:r>
              <a:rPr lang="en-US" sz="2900" dirty="0" smtClean="0">
                <a:latin typeface="Andalus" pitchFamily="18" charset="-78"/>
                <a:cs typeface="Andalus" pitchFamily="18" charset="-78"/>
              </a:rPr>
              <a:t>. They’re more likely to try things they’ve had a hand in preparing.</a:t>
            </a:r>
          </a:p>
          <a:p>
            <a:pPr marL="514350" indent="-514350">
              <a:buNone/>
            </a:pPr>
            <a:endParaRPr lang="en-US" sz="2900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/>
            <a:r>
              <a:rPr lang="en-US" sz="2900" dirty="0" smtClean="0">
                <a:latin typeface="Andalus" pitchFamily="18" charset="-78"/>
                <a:cs typeface="Andalus" pitchFamily="18" charset="-78"/>
              </a:rPr>
              <a:t>Ask them to </a:t>
            </a:r>
            <a:r>
              <a:rPr lang="en-US" sz="29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help</a:t>
            </a:r>
            <a:r>
              <a:rPr lang="en-US" sz="2900" dirty="0" smtClean="0">
                <a:latin typeface="Andalus" pitchFamily="18" charset="-78"/>
                <a:cs typeface="Andalus" pitchFamily="18" charset="-78"/>
              </a:rPr>
              <a:t> pick fruit and vegetables at the </a:t>
            </a:r>
            <a:r>
              <a:rPr lang="en-US" sz="2900" b="1" dirty="0" smtClean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supermarket</a:t>
            </a:r>
            <a:r>
              <a:rPr lang="en-US" sz="29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514350" indent="-514350"/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>
              <a:buNone/>
            </a:pPr>
            <a:endParaRPr lang="en-US" b="1" dirty="0" smtClean="0">
              <a:solidFill>
                <a:srgbClr val="FFFF99"/>
              </a:solidFill>
              <a:latin typeface="Andalus" pitchFamily="18" charset="-78"/>
              <a:cs typeface="Andalus" pitchFamily="18" charset="-78"/>
            </a:endParaRPr>
          </a:p>
          <a:p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Content Placeholder 4" descr="Kids-eating-healthy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867400" y="990600"/>
            <a:ext cx="3086100" cy="1524000"/>
          </a:xfrm>
        </p:spPr>
      </p:pic>
      <p:pic>
        <p:nvPicPr>
          <p:cNvPr id="6" name="Picture 5" descr="Child-Tasting-Foo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590800"/>
            <a:ext cx="1752600" cy="1600200"/>
          </a:xfrm>
          <a:prstGeom prst="rect">
            <a:avLst/>
          </a:prstGeom>
        </p:spPr>
      </p:pic>
      <p:pic>
        <p:nvPicPr>
          <p:cNvPr id="7" name="Content Placeholder 4" descr="676357-taste-superm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4191000"/>
            <a:ext cx="1752600" cy="2438400"/>
          </a:xfrm>
          <a:prstGeom prst="rect">
            <a:avLst/>
          </a:prstGeom>
        </p:spPr>
      </p:pic>
      <p:pic>
        <p:nvPicPr>
          <p:cNvPr id="8" name="Picture 7" descr="Little-Taste-Test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0" y="2667000"/>
            <a:ext cx="15240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u="sng" dirty="0" smtClean="0">
                <a:solidFill>
                  <a:srgbClr val="FF0000"/>
                </a:solidFill>
                <a:latin typeface="Algerian" pitchFamily="82" charset="0"/>
              </a:rPr>
              <a:t>Don’t….</a:t>
            </a:r>
            <a:endParaRPr lang="en-US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800600"/>
          </a:xfrm>
        </p:spPr>
        <p:txBody>
          <a:bodyPr/>
          <a:lstStyle/>
          <a:p>
            <a:endParaRPr lang="en-US" b="1" dirty="0" smtClean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Don’t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reward your children with food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Don’t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force children to eat things - this will only create </a:t>
            </a:r>
            <a:r>
              <a:rPr lang="en-US" u="sng" dirty="0" smtClean="0">
                <a:latin typeface="Andalus" pitchFamily="18" charset="-78"/>
                <a:cs typeface="Andalus" pitchFamily="18" charset="-78"/>
              </a:rPr>
              <a:t>negative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associations and discourage them from trying again in the future.</a:t>
            </a:r>
          </a:p>
          <a:p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3" descr="COCUKL~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962400"/>
            <a:ext cx="3200400" cy="2266628"/>
          </a:xfrm>
          <a:prstGeom prst="rect">
            <a:avLst/>
          </a:prstGeom>
        </p:spPr>
      </p:pic>
      <p:pic>
        <p:nvPicPr>
          <p:cNvPr id="5" name="Picture 4" descr="girl_crying_over_bowl_of_vegg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962400"/>
            <a:ext cx="34290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41148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>
                <a:solidFill>
                  <a:srgbClr val="FF0000"/>
                </a:solidFill>
                <a:latin typeface="Algerian" pitchFamily="82" charset="0"/>
              </a:rPr>
              <a:t>Remember: </a:t>
            </a:r>
            <a:br>
              <a:rPr lang="en-US" u="sng" dirty="0" smtClean="0">
                <a:solidFill>
                  <a:srgbClr val="FF0000"/>
                </a:solidFill>
                <a:latin typeface="Algerian" pitchFamily="82" charset="0"/>
              </a:rPr>
            </a:br>
            <a:endParaRPr lang="en-US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981200"/>
            <a:ext cx="6400800" cy="4144963"/>
          </a:xfrm>
        </p:spPr>
        <p:txBody>
          <a:bodyPr/>
          <a:lstStyle/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It is important to encourage healthy eating habits early because what you eat as a child may affect your health in later life.</a:t>
            </a:r>
          </a:p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3" descr="iStock_000004151710X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447800"/>
            <a:ext cx="2133600" cy="2667000"/>
          </a:xfrm>
          <a:prstGeom prst="rect">
            <a:avLst/>
          </a:prstGeom>
        </p:spPr>
      </p:pic>
      <p:pic>
        <p:nvPicPr>
          <p:cNvPr id="5" name="Picture 4" descr="healthy-eat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191000"/>
            <a:ext cx="3505200" cy="226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>
            <a:normAutofit/>
          </a:bodyPr>
          <a:lstStyle/>
          <a:p>
            <a:pPr algn="l"/>
            <a:r>
              <a:rPr lang="en-US" sz="4000" u="sng" dirty="0" smtClean="0">
                <a:solidFill>
                  <a:srgbClr val="FF0000"/>
                </a:solidFill>
                <a:latin typeface="Algerian" pitchFamily="82" charset="0"/>
              </a:rPr>
              <a:t>References </a:t>
            </a:r>
            <a:endParaRPr lang="en-US" sz="40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371600"/>
            <a:ext cx="8458200" cy="5334000"/>
          </a:xfrm>
        </p:spPr>
        <p:txBody>
          <a:bodyPr>
            <a:normAutofit/>
          </a:bodyPr>
          <a:lstStyle/>
          <a:p>
            <a:endParaRPr lang="en-US" sz="1600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WHO. Nutrition: The </a:t>
            </a:r>
            <a:r>
              <a:rPr lang="en-US" sz="1600" dirty="0">
                <a:latin typeface="Andalus" pitchFamily="18" charset="-78"/>
                <a:cs typeface="Andalus" pitchFamily="18" charset="-78"/>
              </a:rPr>
              <a:t>World Health Organization's infant feeding 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recommendation</a:t>
            </a:r>
            <a:r>
              <a:rPr lang="en-US" sz="1600" dirty="0">
                <a:latin typeface="Andalus" pitchFamily="18" charset="-78"/>
                <a:cs typeface="Andalus" pitchFamily="18" charset="-78"/>
              </a:rPr>
              <a:t>. </a:t>
            </a:r>
            <a:r>
              <a:rPr lang="en-US" sz="1600" dirty="0">
                <a:latin typeface="Andalus" pitchFamily="18" charset="-78"/>
                <a:cs typeface="Andalus" pitchFamily="18" charset="-78"/>
                <a:hlinkClick r:id="rId2"/>
              </a:rPr>
              <a:t>http://www.who.int/nutrition/topics/infantfeeding_recommendation/en</a:t>
            </a:r>
            <a:r>
              <a:rPr lang="en-US" sz="1600" dirty="0" smtClean="0">
                <a:latin typeface="Andalus" pitchFamily="18" charset="-78"/>
                <a:cs typeface="Andalus" pitchFamily="18" charset="-78"/>
                <a:hlinkClick r:id="rId2"/>
              </a:rPr>
              <a:t>/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Crawford N. Nutritional Issues That Affect Infants and Children. Last Updated: Aug 09, 2011 </a:t>
            </a:r>
            <a:r>
              <a:rPr lang="en-US" sz="1600" dirty="0" smtClean="0">
                <a:latin typeface="Andalus" pitchFamily="18" charset="-78"/>
                <a:cs typeface="Andalus" pitchFamily="18" charset="-78"/>
                <a:hlinkClick r:id="rId3"/>
              </a:rPr>
              <a:t>http://www.livestrong.com/article/512007-nutritional-issues-that-affect-infants-and-children/</a:t>
            </a:r>
            <a:endParaRPr lang="en-US" sz="1600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sz="1600" dirty="0" err="1" smtClean="0">
                <a:latin typeface="Andalus" pitchFamily="18" charset="-78"/>
                <a:cs typeface="Andalus" pitchFamily="18" charset="-78"/>
              </a:rPr>
              <a:t>Braconnier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  D. 5 Common Nutrition Problems in Children. Last Updated: Oct 21, 2013. </a:t>
            </a:r>
            <a:r>
              <a:rPr lang="en-US" sz="1600" dirty="0" smtClean="0">
                <a:latin typeface="Andalus" pitchFamily="18" charset="-78"/>
                <a:cs typeface="Andalus" pitchFamily="18" charset="-78"/>
                <a:hlinkClick r:id="rId4"/>
              </a:rPr>
              <a:t>http://www.livestrong.com/article/519757-5-common-nutrition-problems-in-children/</a:t>
            </a:r>
            <a:endParaRPr lang="en-US" sz="1600" dirty="0">
              <a:latin typeface="Andalus" pitchFamily="18" charset="-78"/>
              <a:cs typeface="Andalus" pitchFamily="18" charset="-78"/>
            </a:endParaRPr>
          </a:p>
          <a:p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Online Posting: </a:t>
            </a:r>
            <a:r>
              <a:rPr lang="en-US" sz="1600" dirty="0" smtClean="0">
                <a:latin typeface="Andalus" pitchFamily="18" charset="-78"/>
                <a:cs typeface="Andalus" pitchFamily="18" charset="-78"/>
                <a:hlinkClick r:id="rId5"/>
              </a:rPr>
              <a:t>http://www.kennedykrieger.org/patient-care/diagnoses-disorders/feeding-disorders</a:t>
            </a:r>
            <a:endParaRPr lang="en-US" sz="1600" dirty="0">
              <a:latin typeface="Andalus" pitchFamily="18" charset="-78"/>
              <a:cs typeface="Andalus" pitchFamily="18" charset="-78"/>
            </a:endParaRPr>
          </a:p>
          <a:p>
            <a:r>
              <a:rPr lang="en-US" sz="1600" dirty="0" smtClean="0">
                <a:latin typeface="Andalus" pitchFamily="18" charset="-78"/>
                <a:cs typeface="Andalus" pitchFamily="18" charset="-78"/>
                <a:hlinkClick r:id="rId6"/>
              </a:rPr>
              <a:t>Claude A.  </a:t>
            </a:r>
            <a:r>
              <a:rPr lang="en-US" sz="1600" dirty="0" err="1" smtClean="0">
                <a:latin typeface="Andalus" pitchFamily="18" charset="-78"/>
                <a:cs typeface="Andalus" pitchFamily="18" charset="-78"/>
                <a:hlinkClick r:id="rId6"/>
              </a:rPr>
              <a:t>Bonnin</a:t>
            </a:r>
            <a:r>
              <a:rPr lang="en-US" sz="1600" dirty="0" smtClean="0">
                <a:latin typeface="Andalus" pitchFamily="18" charset="-78"/>
                <a:cs typeface="Andalus" pitchFamily="18" charset="-78"/>
                <a:hlinkClick r:id="rId6"/>
              </a:rPr>
              <a:t> B. 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Feeding problems of infants and toddlers. Can </a:t>
            </a:r>
            <a:r>
              <a:rPr lang="en-US" sz="1600" dirty="0" err="1" smtClean="0">
                <a:latin typeface="Andalus" pitchFamily="18" charset="-78"/>
                <a:cs typeface="Andalus" pitchFamily="18" charset="-78"/>
              </a:rPr>
              <a:t>Fam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 Physician. Oct 10, 2006; 52(10): 1247–1251. </a:t>
            </a:r>
          </a:p>
          <a:p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Kennedy Krieger Expert Offers Ways to Distinguish Between Picky Eating and a Pediatric Feeding Disorder. September 19, 2011. </a:t>
            </a:r>
            <a:r>
              <a:rPr lang="en-US" sz="1600" dirty="0" smtClean="0">
                <a:latin typeface="Andalus" pitchFamily="18" charset="-78"/>
                <a:cs typeface="Andalus" pitchFamily="18" charset="-78"/>
                <a:hlinkClick r:id="rId7"/>
              </a:rPr>
              <a:t>http://www.kennedykrieger.org/overview/news/kennedy-krieger-expert-offers-ways-distinguish-between-picky-eating-and-pediatric-feed</a:t>
            </a:r>
            <a:endParaRPr lang="en-US" sz="1600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Healthy Eating Tips for Children. </a:t>
            </a:r>
            <a:r>
              <a:rPr lang="en-US" sz="1600" dirty="0" smtClean="0">
                <a:latin typeface="Andalus" pitchFamily="18" charset="-78"/>
                <a:cs typeface="Andalus" pitchFamily="18" charset="-78"/>
                <a:hlinkClick r:id="rId8"/>
              </a:rPr>
              <a:t>http://www.buzzle.com/articles/nutrition-guide-for-children-healthy-eating-for-children.html</a:t>
            </a:r>
            <a:endParaRPr lang="en-US" sz="1600" dirty="0" smtClean="0">
              <a:latin typeface="Andalus" pitchFamily="18" charset="-78"/>
              <a:cs typeface="Andalus" pitchFamily="18" charset="-78"/>
            </a:endParaRPr>
          </a:p>
          <a:p>
            <a:endParaRPr lang="en-US" sz="1800" b="1" dirty="0" smtClean="0">
              <a:latin typeface="Andalus" pitchFamily="18" charset="-78"/>
              <a:cs typeface="Andalus" pitchFamily="18" charset="-78"/>
            </a:endParaRPr>
          </a:p>
          <a:p>
            <a:endParaRPr lang="en-US" sz="1800" b="1" dirty="0">
              <a:latin typeface="Andalus" pitchFamily="18" charset="-78"/>
              <a:cs typeface="Andalus" pitchFamily="18" charset="-78"/>
            </a:endParaRPr>
          </a:p>
          <a:p>
            <a:endParaRPr lang="en-US" sz="1800" b="1" dirty="0" smtClean="0">
              <a:latin typeface="Andalus" pitchFamily="18" charset="-78"/>
              <a:cs typeface="Andalus" pitchFamily="18" charset="-78"/>
            </a:endParaRPr>
          </a:p>
          <a:p>
            <a:endParaRPr lang="en-US" sz="1800" b="1" dirty="0" smtClean="0">
              <a:latin typeface="Andalus" pitchFamily="18" charset="-78"/>
              <a:cs typeface="Andalus" pitchFamily="18" charset="-78"/>
            </a:endParaRPr>
          </a:p>
          <a:p>
            <a:endParaRPr lang="en-US" sz="1600" b="1" dirty="0">
              <a:latin typeface="Andalus" pitchFamily="18" charset="-78"/>
              <a:cs typeface="Andalus" pitchFamily="18" charset="-78"/>
            </a:endParaRPr>
          </a:p>
          <a:p>
            <a:endParaRPr lang="en-US" sz="1600" b="1" dirty="0" smtClean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  <a:latin typeface="Algerian" pitchFamily="82" charset="0"/>
              </a:rPr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5181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Andalus" pitchFamily="18" charset="-78"/>
                <a:cs typeface="Andalus" pitchFamily="18" charset="-78"/>
              </a:rPr>
              <a:t>About </a:t>
            </a:r>
            <a:r>
              <a:rPr lang="en-US" b="1" dirty="0" smtClean="0">
                <a:solidFill>
                  <a:srgbClr val="3399FF"/>
                </a:solidFill>
                <a:latin typeface="Andalus" pitchFamily="18" charset="-78"/>
                <a:cs typeface="Andalus" pitchFamily="18" charset="-78"/>
              </a:rPr>
              <a:t>25% to 40%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Andalus" pitchFamily="18" charset="-78"/>
                <a:cs typeface="Andalus" pitchFamily="18" charset="-78"/>
              </a:rPr>
              <a:t>of infants and toddlers are reported by their caregivers to have feeding problems, mainly colic, vomiting, slow feeding, and refusal to eat.</a:t>
            </a:r>
          </a:p>
          <a:p>
            <a:pPr>
              <a:buNone/>
            </a:pPr>
            <a:endParaRPr lang="en-US" dirty="0" smtClean="0">
              <a:solidFill>
                <a:schemeClr val="tx1">
                  <a:lumMod val="9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Andalus" pitchFamily="18" charset="-78"/>
                <a:cs typeface="Andalus" pitchFamily="18" charset="-78"/>
              </a:rPr>
              <a:t>Although some of these difficulties are transient, some problems, such as refusal to eat, are found in </a:t>
            </a:r>
            <a:r>
              <a:rPr lang="en-US" b="1" dirty="0" smtClean="0">
                <a:solidFill>
                  <a:srgbClr val="3399FF"/>
                </a:solidFill>
                <a:latin typeface="Andalus" pitchFamily="18" charset="-78"/>
                <a:cs typeface="Andalus" pitchFamily="18" charset="-78"/>
              </a:rPr>
              <a:t>3% to 10%</a:t>
            </a:r>
            <a:r>
              <a:rPr lang="en-US" b="1" dirty="0" smtClean="0">
                <a:solidFill>
                  <a:schemeClr val="tx1">
                    <a:lumMod val="95000"/>
                  </a:scheme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Andalus" pitchFamily="18" charset="-78"/>
                <a:cs typeface="Andalus" pitchFamily="18" charset="-78"/>
              </a:rPr>
              <a:t>of children and tend to persist.</a:t>
            </a:r>
          </a:p>
          <a:p>
            <a:endParaRPr lang="en-US" dirty="0"/>
          </a:p>
        </p:txBody>
      </p:sp>
      <p:pic>
        <p:nvPicPr>
          <p:cNvPr id="5" name="Content Placeholder 4" descr="diskolo%20fai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562600" y="1600200"/>
            <a:ext cx="335280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5" name="TextBox 4"/>
          <p:cNvSpPr txBox="1"/>
          <p:nvPr/>
        </p:nvSpPr>
        <p:spPr>
          <a:xfrm>
            <a:off x="685800" y="76697"/>
            <a:ext cx="441960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lgerian" pitchFamily="82" charset="0"/>
              </a:rPr>
              <a:t>Any </a:t>
            </a:r>
          </a:p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lgerian" pitchFamily="82" charset="0"/>
              </a:rPr>
              <a:t>Questions !</a:t>
            </a:r>
            <a:endParaRPr lang="ar-SA" sz="4400" b="1" dirty="0">
              <a:solidFill>
                <a:srgbClr val="C0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26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Infant Feeding Recommendation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" y="3200400"/>
            <a:ext cx="747369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6248400" cy="12493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Infant Feeding Recommendation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828800"/>
            <a:ext cx="6143625" cy="4572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6 months of life:</a:t>
            </a:r>
          </a:p>
          <a:p>
            <a:r>
              <a:rPr lang="en-US" dirty="0" smtClean="0"/>
              <a:t>WHO stated that infants </a:t>
            </a:r>
            <a:r>
              <a:rPr lang="en-US" dirty="0"/>
              <a:t>should be </a:t>
            </a:r>
            <a:r>
              <a:rPr lang="en-US" b="1" dirty="0"/>
              <a:t>exclusively </a:t>
            </a:r>
            <a:r>
              <a:rPr lang="en-US" b="1" dirty="0" smtClean="0"/>
              <a:t>breastfed </a:t>
            </a:r>
            <a:r>
              <a:rPr lang="en-US" dirty="0"/>
              <a:t>for the </a:t>
            </a:r>
            <a:r>
              <a:rPr lang="en-US" b="1" dirty="0"/>
              <a:t>first six months</a:t>
            </a:r>
            <a:r>
              <a:rPr lang="en-US" dirty="0"/>
              <a:t> of life to achieve optimal growth, development and </a:t>
            </a:r>
            <a:r>
              <a:rPr lang="en-US" dirty="0" smtClean="0"/>
              <a:t>health.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months-2 years: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/>
              <a:t>I</a:t>
            </a:r>
            <a:r>
              <a:rPr lang="en-US" dirty="0" smtClean="0"/>
              <a:t>nfants </a:t>
            </a:r>
            <a:r>
              <a:rPr lang="en-US" dirty="0"/>
              <a:t>should receive nutritionally adequate and safe </a:t>
            </a:r>
            <a:r>
              <a:rPr lang="en-US" b="1" dirty="0"/>
              <a:t>complementary </a:t>
            </a:r>
            <a:r>
              <a:rPr lang="en-US" dirty="0"/>
              <a:t>foods while </a:t>
            </a:r>
            <a:r>
              <a:rPr lang="en-US" b="1" dirty="0"/>
              <a:t>breastfeeding</a:t>
            </a:r>
            <a:r>
              <a:rPr lang="en-US" dirty="0"/>
              <a:t> continues for up to two years of age or beyond.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00"/>
            <a:ext cx="3048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13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762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Infant Feeding Recommendation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Terms: 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Exclusive breastfeeding" </a:t>
            </a:r>
            <a:r>
              <a:rPr lang="en-US" dirty="0"/>
              <a:t>is defined as </a:t>
            </a:r>
            <a:r>
              <a:rPr lang="en-US" b="1" dirty="0"/>
              <a:t>no other food or drink</a:t>
            </a:r>
            <a:r>
              <a:rPr lang="en-US" dirty="0"/>
              <a:t>, not even water, except breast milk </a:t>
            </a:r>
            <a:r>
              <a:rPr lang="en-US" dirty="0" smtClean="0"/>
              <a:t>for </a:t>
            </a:r>
            <a:r>
              <a:rPr lang="en-US" dirty="0"/>
              <a:t>6 months of life, but allows the infant to receive ORS, drops and syrups (vitamins, minerals and medicines).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"Predominant breastfeeding" </a:t>
            </a:r>
            <a:r>
              <a:rPr lang="en-US" dirty="0"/>
              <a:t>means that the infant's predominant source of nourishment has been breast </a:t>
            </a:r>
            <a:r>
              <a:rPr lang="en-US" dirty="0" smtClean="0"/>
              <a:t>milk, liquids (water and water-based drinks</a:t>
            </a:r>
            <a:r>
              <a:rPr lang="en-US" dirty="0"/>
              <a:t>, fruit juice) ritual fluids and ORS, drops or syrups (vitamins, minerals and medicines). </a:t>
            </a:r>
          </a:p>
        </p:txBody>
      </p:sp>
    </p:spTree>
    <p:extLst>
      <p:ext uri="{BB962C8B-B14F-4D97-AF65-F5344CB8AC3E}">
        <p14:creationId xmlns:p14="http://schemas.microsoft.com/office/powerpoint/2010/main" val="4225623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Algerian" pitchFamily="8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lgerian" pitchFamily="82" charset="0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Algerian" pitchFamily="82" charset="0"/>
              </a:rPr>
              <a:t>nfants (6-12 months)</a:t>
            </a:r>
            <a:endParaRPr lang="en-US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975955"/>
            <a:ext cx="8848725" cy="372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5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5638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 smtClean="0">
                <a:solidFill>
                  <a:srgbClr val="FF0000"/>
                </a:solidFill>
                <a:latin typeface="Algerian" pitchFamily="82" charset="0"/>
              </a:rPr>
              <a:t>Feeding an infants (6-12 months):</a:t>
            </a:r>
            <a:endParaRPr lang="en-US" sz="3200" u="sng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447800"/>
            <a:ext cx="5943600" cy="46783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Babies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’ eating habits change during the period of 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6-12 months 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of age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None/>
            </a:pP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Breast </a:t>
            </a:r>
            <a:r>
              <a:rPr lang="en-US" sz="28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milk 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or commercial iron-fortified </a:t>
            </a:r>
            <a:r>
              <a:rPr lang="en-US" sz="28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infant formula 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is still the </a:t>
            </a:r>
            <a:r>
              <a:rPr lang="en-US" sz="2800" b="1" u="sng" dirty="0">
                <a:solidFill>
                  <a:srgbClr val="92D050"/>
                </a:solidFill>
                <a:latin typeface="Andalus" pitchFamily="18" charset="-78"/>
                <a:cs typeface="Andalus" pitchFamily="18" charset="-78"/>
              </a:rPr>
              <a:t>main source of energy and nutrients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, but babies need other foods to develop and grow properly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None/>
            </a:pP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Babies 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gradually get used to family foods during the latter part of the first year.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85800"/>
            <a:ext cx="2214372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57600"/>
            <a:ext cx="2214372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2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1068</TotalTime>
  <Words>2411</Words>
  <Application>Microsoft Office PowerPoint</Application>
  <PresentationFormat>On-screen Show (4:3)</PresentationFormat>
  <Paragraphs>306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Algerian</vt:lpstr>
      <vt:lpstr>Andalus</vt:lpstr>
      <vt:lpstr>Baskerville Old Face</vt:lpstr>
      <vt:lpstr>Franklin Gothic Book</vt:lpstr>
      <vt:lpstr>Perpetua</vt:lpstr>
      <vt:lpstr>Tahoma</vt:lpstr>
      <vt:lpstr>Times New Roman</vt:lpstr>
      <vt:lpstr>Wingdings</vt:lpstr>
      <vt:lpstr>Wingdings 2</vt:lpstr>
      <vt:lpstr>Equity</vt:lpstr>
      <vt:lpstr>Nutrition Requirements &amp; Recommendation In infants and children</vt:lpstr>
      <vt:lpstr>PowerPoint Presentation</vt:lpstr>
      <vt:lpstr>Introduction</vt:lpstr>
      <vt:lpstr>Introduction</vt:lpstr>
      <vt:lpstr>Infant Feeding Recommendation</vt:lpstr>
      <vt:lpstr>Infant Feeding Recommendation</vt:lpstr>
      <vt:lpstr>Infant Feeding Recommendation</vt:lpstr>
      <vt:lpstr> Infants (6-12 months)</vt:lpstr>
      <vt:lpstr>Feeding an infants (6-12 months):</vt:lpstr>
      <vt:lpstr> Starting Solid Foods  </vt:lpstr>
      <vt:lpstr> Starting Solid Foods  </vt:lpstr>
      <vt:lpstr>   Starting Solid Foods </vt:lpstr>
      <vt:lpstr>   Starting Solid Foods </vt:lpstr>
      <vt:lpstr> Starting Solid Foods  </vt:lpstr>
      <vt:lpstr>Starting Solid Foods</vt:lpstr>
      <vt:lpstr>PowerPoint Presentation</vt:lpstr>
      <vt:lpstr>Nutrition Recommendation</vt:lpstr>
      <vt:lpstr>Most Common Nutrition Problems in Children</vt:lpstr>
      <vt:lpstr>     Failure to Thrive</vt:lpstr>
      <vt:lpstr>   Vitamin D Deficiency</vt:lpstr>
      <vt:lpstr> Vitamin D Deficiency </vt:lpstr>
      <vt:lpstr>Iron Deficiency Anemia</vt:lpstr>
      <vt:lpstr>   Iron Deficiency Anemia (Cont.)</vt:lpstr>
      <vt:lpstr>Calcium Deficiency </vt:lpstr>
      <vt:lpstr>    Allergy and Intolerance</vt:lpstr>
      <vt:lpstr>  Food Refusal</vt:lpstr>
      <vt:lpstr>Reasons for Feeding Disorders</vt:lpstr>
      <vt:lpstr>Feeding Disorders </vt:lpstr>
      <vt:lpstr>Medical Conditions</vt:lpstr>
      <vt:lpstr> Psychological and Behavioral</vt:lpstr>
      <vt:lpstr> Consequences of Feeding Disorders</vt:lpstr>
      <vt:lpstr>Evaluating feeding problems</vt:lpstr>
      <vt:lpstr>Preventions:</vt:lpstr>
      <vt:lpstr> Parents/ Caregivers</vt:lpstr>
      <vt:lpstr>Important Tips for Parents for Pre- Scholars </vt:lpstr>
      <vt:lpstr>Important Tips for Parents for Pre- Scholars </vt:lpstr>
      <vt:lpstr>Don’t….</vt:lpstr>
      <vt:lpstr>    Remember:  </vt:lpstr>
      <vt:lpstr>References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Nutrition In Infancy and Pre-School Children</dc:title>
  <dc:creator>vaio</dc:creator>
  <cp:lastModifiedBy>Faisal</cp:lastModifiedBy>
  <cp:revision>102</cp:revision>
  <dcterms:created xsi:type="dcterms:W3CDTF">2014-03-16T19:13:49Z</dcterms:created>
  <dcterms:modified xsi:type="dcterms:W3CDTF">2016-03-02T07:43:59Z</dcterms:modified>
</cp:coreProperties>
</file>