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3"/>
  </p:notesMasterIdLst>
  <p:sldIdLst>
    <p:sldId id="296" r:id="rId2"/>
    <p:sldId id="303" r:id="rId3"/>
    <p:sldId id="297" r:id="rId4"/>
    <p:sldId id="261" r:id="rId5"/>
    <p:sldId id="285" r:id="rId6"/>
    <p:sldId id="272" r:id="rId7"/>
    <p:sldId id="273" r:id="rId8"/>
    <p:sldId id="282" r:id="rId9"/>
    <p:sldId id="283" r:id="rId10"/>
    <p:sldId id="292" r:id="rId11"/>
    <p:sldId id="298" r:id="rId12"/>
    <p:sldId id="299" r:id="rId13"/>
    <p:sldId id="300" r:id="rId14"/>
    <p:sldId id="301" r:id="rId15"/>
    <p:sldId id="302" r:id="rId16"/>
    <p:sldId id="286" r:id="rId17"/>
    <p:sldId id="293" r:id="rId18"/>
    <p:sldId id="280" r:id="rId19"/>
    <p:sldId id="291" r:id="rId20"/>
    <p:sldId id="267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0" autoAdjust="0"/>
    <p:restoredTop sz="96206" autoAdjust="0"/>
  </p:normalViewPr>
  <p:slideViewPr>
    <p:cSldViewPr>
      <p:cViewPr>
        <p:scale>
          <a:sx n="99" d="100"/>
          <a:sy n="99" d="100"/>
        </p:scale>
        <p:origin x="-1224" y="-24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E99A4-AD26-FA43-83B3-826D2345EFD8}" type="doc">
      <dgm:prSet loTypeId="urn:microsoft.com/office/officeart/2005/8/layout/cycle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0C83EC-960A-1044-83A6-C025AB682F3E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Motivation</a:t>
          </a:r>
          <a:endParaRPr lang="en-US" sz="2000" dirty="0">
            <a:latin typeface="Arial"/>
            <a:cs typeface="Arial"/>
          </a:endParaRPr>
        </a:p>
      </dgm:t>
    </dgm:pt>
    <dgm:pt modelId="{BC848172-15A5-4C4B-A818-E28D3049A7B9}" type="parTrans" cxnId="{0DF28AC3-E548-B246-80E3-4B329E7E0872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8BB52207-F8B2-F54C-AD19-0B9464845365}" type="sibTrans" cxnId="{0DF28AC3-E548-B246-80E3-4B329E7E0872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82A364D-65E5-E64C-ABF2-804FE7BA4E84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Punctuality</a:t>
          </a:r>
          <a:endParaRPr lang="en-US" sz="2000" dirty="0">
            <a:latin typeface="Arial"/>
            <a:cs typeface="Arial"/>
          </a:endParaRPr>
        </a:p>
      </dgm:t>
    </dgm:pt>
    <dgm:pt modelId="{1D096482-C24A-5145-999C-8540F7135434}" type="parTrans" cxnId="{15436CEE-73F4-2D42-BBC7-7C3D447FB17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405D57C5-3E61-324E-843C-EFF19B3A6AFF}" type="sibTrans" cxnId="{15436CEE-73F4-2D42-BBC7-7C3D447FB17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97499BC-CFA8-A041-82F8-04F7939ABFEE}">
      <dgm:prSet custT="1"/>
      <dgm:spPr/>
      <dgm:t>
        <a:bodyPr/>
        <a:lstStyle/>
        <a:p>
          <a:pPr rtl="0"/>
          <a:r>
            <a:rPr lang="en-US" sz="2000" b="1" smtClean="0">
              <a:latin typeface="Arial"/>
              <a:cs typeface="Arial"/>
            </a:rPr>
            <a:t>Clinical practice</a:t>
          </a:r>
          <a:endParaRPr lang="en-US" sz="2000">
            <a:latin typeface="Arial"/>
            <a:cs typeface="Arial"/>
          </a:endParaRPr>
        </a:p>
      </dgm:t>
    </dgm:pt>
    <dgm:pt modelId="{5FA22FAB-71BD-2A44-A5A0-F4DE3788A07B}" type="parTrans" cxnId="{503E3082-F5A1-E144-91FE-86A8AA88FD3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4D9A851-E887-4949-A4F5-2CAB773B01AD}" type="sibTrans" cxnId="{503E3082-F5A1-E144-91FE-86A8AA88FD3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D52F4F17-7118-F845-9FB6-338DDBD376AD}">
      <dgm:prSet custT="1"/>
      <dgm:spPr/>
      <dgm:t>
        <a:bodyPr/>
        <a:lstStyle/>
        <a:p>
          <a:pPr rtl="0"/>
          <a:r>
            <a:rPr lang="en-US" sz="2000" b="1" smtClean="0">
              <a:latin typeface="Arial"/>
              <a:cs typeface="Arial"/>
            </a:rPr>
            <a:t>Critical thinking</a:t>
          </a:r>
          <a:endParaRPr lang="en-US" sz="2000">
            <a:latin typeface="Arial"/>
            <a:cs typeface="Arial"/>
          </a:endParaRPr>
        </a:p>
      </dgm:t>
    </dgm:pt>
    <dgm:pt modelId="{A8AF4077-49F1-5447-A9B9-A9914532B237}" type="parTrans" cxnId="{1176D5E5-2D9B-C849-8412-336DBAB27B3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1CE54021-17B9-9A42-95D8-AF8DA90CA48A}" type="sibTrans" cxnId="{1176D5E5-2D9B-C849-8412-336DBAB27B3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7172E8E6-6388-C64D-BE87-558FB436E47C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Make good use of your teachers</a:t>
          </a:r>
          <a:endParaRPr lang="en-US" sz="2000" dirty="0">
            <a:latin typeface="Arial"/>
            <a:cs typeface="Arial"/>
          </a:endParaRPr>
        </a:p>
      </dgm:t>
    </dgm:pt>
    <dgm:pt modelId="{A5EE786D-112D-A047-AE72-A23481B51580}" type="parTrans" cxnId="{01B2FB7D-7137-D247-8845-1AB4E63F03FE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ED40565E-B34A-5F4B-8B4C-E2EF4FB13C03}" type="sibTrans" cxnId="{01B2FB7D-7137-D247-8845-1AB4E63F03FE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5AD25366-7FFC-8042-8BD2-5BEDAA20DF31}">
      <dgm:prSet custT="1"/>
      <dgm:spPr/>
      <dgm:t>
        <a:bodyPr/>
        <a:lstStyle/>
        <a:p>
          <a:pPr rtl="0"/>
          <a:r>
            <a:rPr lang="en-US" sz="2000" b="1" dirty="0" smtClean="0">
              <a:latin typeface="Arial"/>
              <a:cs typeface="Arial"/>
            </a:rPr>
            <a:t>Staying</a:t>
          </a:r>
          <a:r>
            <a:rPr lang="en-US" sz="2000" b="1" baseline="0" dirty="0" smtClean="0">
              <a:latin typeface="Arial"/>
              <a:cs typeface="Arial"/>
            </a:rPr>
            <a:t> on top of reading </a:t>
          </a:r>
          <a:endParaRPr lang="en-US" sz="2000" b="1" dirty="0">
            <a:latin typeface="Arial"/>
            <a:cs typeface="Arial"/>
          </a:endParaRPr>
        </a:p>
      </dgm:t>
    </dgm:pt>
    <dgm:pt modelId="{549F86B7-87CC-1449-B05A-80698E8DF44D}" type="parTrans" cxnId="{F477E931-D490-7145-AE50-949713ECCA7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54937101-C8AF-3F41-A056-1E4888C9F449}" type="sibTrans" cxnId="{F477E931-D490-7145-AE50-949713ECCA73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3FB38868-8AE2-F14B-9AF8-C64EC5FE7DA6}" type="pres">
      <dgm:prSet presAssocID="{923E99A4-AD26-FA43-83B3-826D2345EF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0C8014-19E7-1446-AF0E-1F8402A4A074}" type="pres">
      <dgm:prSet presAssocID="{600C83EC-960A-1044-83A6-C025AB682F3E}" presName="dummy" presStyleCnt="0"/>
      <dgm:spPr/>
    </dgm:pt>
    <dgm:pt modelId="{00848BDA-5CC3-CE4F-A171-B70807760DC0}" type="pres">
      <dgm:prSet presAssocID="{600C83EC-960A-1044-83A6-C025AB682F3E}" presName="node" presStyleLbl="revTx" presStyleIdx="0" presStyleCnt="6" custScaleX="12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627B1-E628-6342-A7A0-6EEAFD02ED95}" type="pres">
      <dgm:prSet presAssocID="{8BB52207-F8B2-F54C-AD19-0B9464845365}" presName="sibTrans" presStyleLbl="node1" presStyleIdx="0" presStyleCnt="6"/>
      <dgm:spPr/>
      <dgm:t>
        <a:bodyPr/>
        <a:lstStyle/>
        <a:p>
          <a:endParaRPr lang="en-US"/>
        </a:p>
      </dgm:t>
    </dgm:pt>
    <dgm:pt modelId="{5B4F47F0-7AD9-AB42-881D-9E175D8C4FCA}" type="pres">
      <dgm:prSet presAssocID="{682A364D-65E5-E64C-ABF2-804FE7BA4E84}" presName="dummy" presStyleCnt="0"/>
      <dgm:spPr/>
    </dgm:pt>
    <dgm:pt modelId="{3CD66144-2B65-6A42-AF56-2CD7F7A28E59}" type="pres">
      <dgm:prSet presAssocID="{682A364D-65E5-E64C-ABF2-804FE7BA4E84}" presName="node" presStyleLbl="revTx" presStyleIdx="1" presStyleCnt="6" custScaleX="176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383CD-F4DB-D641-B117-B7437E621E8C}" type="pres">
      <dgm:prSet presAssocID="{405D57C5-3E61-324E-843C-EFF19B3A6AFF}" presName="sibTrans" presStyleLbl="node1" presStyleIdx="1" presStyleCnt="6"/>
      <dgm:spPr/>
      <dgm:t>
        <a:bodyPr/>
        <a:lstStyle/>
        <a:p>
          <a:endParaRPr lang="en-US"/>
        </a:p>
      </dgm:t>
    </dgm:pt>
    <dgm:pt modelId="{FD492A42-A831-F34B-A488-6ACF8854530D}" type="pres">
      <dgm:prSet presAssocID="{697499BC-CFA8-A041-82F8-04F7939ABFEE}" presName="dummy" presStyleCnt="0"/>
      <dgm:spPr/>
    </dgm:pt>
    <dgm:pt modelId="{F2DD93DC-23CD-4F4D-82D7-85021D7AC271}" type="pres">
      <dgm:prSet presAssocID="{697499BC-CFA8-A041-82F8-04F7939ABFEE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F701B-FEE8-794E-BEAD-134A29C8F4CE}" type="pres">
      <dgm:prSet presAssocID="{64D9A851-E887-4949-A4F5-2CAB773B01AD}" presName="sibTrans" presStyleLbl="node1" presStyleIdx="2" presStyleCnt="6"/>
      <dgm:spPr/>
      <dgm:t>
        <a:bodyPr/>
        <a:lstStyle/>
        <a:p>
          <a:endParaRPr lang="en-US"/>
        </a:p>
      </dgm:t>
    </dgm:pt>
    <dgm:pt modelId="{64E252BA-A1C8-C845-962B-A0C71D9F3B7C}" type="pres">
      <dgm:prSet presAssocID="{D52F4F17-7118-F845-9FB6-338DDBD376AD}" presName="dummy" presStyleCnt="0"/>
      <dgm:spPr/>
    </dgm:pt>
    <dgm:pt modelId="{6F0190B7-3FD9-5141-9F9A-64101F222132}" type="pres">
      <dgm:prSet presAssocID="{D52F4F17-7118-F845-9FB6-338DDBD376AD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A632B-A108-BC42-96CA-F75C8924D2DF}" type="pres">
      <dgm:prSet presAssocID="{1CE54021-17B9-9A42-95D8-AF8DA90CA48A}" presName="sibTrans" presStyleLbl="node1" presStyleIdx="3" presStyleCnt="6"/>
      <dgm:spPr/>
      <dgm:t>
        <a:bodyPr/>
        <a:lstStyle/>
        <a:p>
          <a:endParaRPr lang="en-US"/>
        </a:p>
      </dgm:t>
    </dgm:pt>
    <dgm:pt modelId="{B374EF77-FCDD-E642-A86A-0F9D417FC973}" type="pres">
      <dgm:prSet presAssocID="{7172E8E6-6388-C64D-BE87-558FB436E47C}" presName="dummy" presStyleCnt="0"/>
      <dgm:spPr/>
    </dgm:pt>
    <dgm:pt modelId="{DDBBA687-80D4-B042-AED9-AA64B9A275CD}" type="pres">
      <dgm:prSet presAssocID="{7172E8E6-6388-C64D-BE87-558FB436E47C}" presName="node" presStyleLbl="revTx" presStyleIdx="4" presStyleCnt="6" custScaleX="22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5BE4-463B-2644-AC8B-FC77DA2C9ED9}" type="pres">
      <dgm:prSet presAssocID="{ED40565E-B34A-5F4B-8B4C-E2EF4FB13C03}" presName="sibTrans" presStyleLbl="node1" presStyleIdx="4" presStyleCnt="6"/>
      <dgm:spPr/>
      <dgm:t>
        <a:bodyPr/>
        <a:lstStyle/>
        <a:p>
          <a:endParaRPr lang="en-US"/>
        </a:p>
      </dgm:t>
    </dgm:pt>
    <dgm:pt modelId="{2F70134A-CC4D-8B4C-B35B-467295279381}" type="pres">
      <dgm:prSet presAssocID="{5AD25366-7FFC-8042-8BD2-5BEDAA20DF31}" presName="dummy" presStyleCnt="0"/>
      <dgm:spPr/>
    </dgm:pt>
    <dgm:pt modelId="{BF055081-028F-5245-8D03-CBDE76798001}" type="pres">
      <dgm:prSet presAssocID="{5AD25366-7FFC-8042-8BD2-5BEDAA20DF31}" presName="node" presStyleLbl="revTx" presStyleIdx="5" presStyleCnt="6" custRadScaleRad="103644" custRadScaleInc="-16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C6ECB-D1D2-4443-B34E-66478A4B3223}" type="pres">
      <dgm:prSet presAssocID="{54937101-C8AF-3F41-A056-1E4888C9F449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65439D3-DDA0-1C47-87BF-626D25CD4FBE}" type="presOf" srcId="{682A364D-65E5-E64C-ABF2-804FE7BA4E84}" destId="{3CD66144-2B65-6A42-AF56-2CD7F7A28E59}" srcOrd="0" destOrd="0" presId="urn:microsoft.com/office/officeart/2005/8/layout/cycle1"/>
    <dgm:cxn modelId="{2A6A2477-1EE0-1F44-8C72-48B7D7E23806}" type="presOf" srcId="{1CE54021-17B9-9A42-95D8-AF8DA90CA48A}" destId="{72FA632B-A108-BC42-96CA-F75C8924D2DF}" srcOrd="0" destOrd="0" presId="urn:microsoft.com/office/officeart/2005/8/layout/cycle1"/>
    <dgm:cxn modelId="{96726F1B-B3BB-D242-A987-AD8FF9947C15}" type="presOf" srcId="{5AD25366-7FFC-8042-8BD2-5BEDAA20DF31}" destId="{BF055081-028F-5245-8D03-CBDE76798001}" srcOrd="0" destOrd="0" presId="urn:microsoft.com/office/officeart/2005/8/layout/cycle1"/>
    <dgm:cxn modelId="{0DF28AC3-E548-B246-80E3-4B329E7E0872}" srcId="{923E99A4-AD26-FA43-83B3-826D2345EFD8}" destId="{600C83EC-960A-1044-83A6-C025AB682F3E}" srcOrd="0" destOrd="0" parTransId="{BC848172-15A5-4C4B-A818-E28D3049A7B9}" sibTransId="{8BB52207-F8B2-F54C-AD19-0B9464845365}"/>
    <dgm:cxn modelId="{1176D5E5-2D9B-C849-8412-336DBAB27B3C}" srcId="{923E99A4-AD26-FA43-83B3-826D2345EFD8}" destId="{D52F4F17-7118-F845-9FB6-338DDBD376AD}" srcOrd="3" destOrd="0" parTransId="{A8AF4077-49F1-5447-A9B9-A9914532B237}" sibTransId="{1CE54021-17B9-9A42-95D8-AF8DA90CA48A}"/>
    <dgm:cxn modelId="{531D7ED1-EAF0-1947-985D-234F42611BC5}" type="presOf" srcId="{923E99A4-AD26-FA43-83B3-826D2345EFD8}" destId="{3FB38868-8AE2-F14B-9AF8-C64EC5FE7DA6}" srcOrd="0" destOrd="0" presId="urn:microsoft.com/office/officeart/2005/8/layout/cycle1"/>
    <dgm:cxn modelId="{A23393F7-ACC0-4E4E-9583-922599090CA3}" type="presOf" srcId="{7172E8E6-6388-C64D-BE87-558FB436E47C}" destId="{DDBBA687-80D4-B042-AED9-AA64B9A275CD}" srcOrd="0" destOrd="0" presId="urn:microsoft.com/office/officeart/2005/8/layout/cycle1"/>
    <dgm:cxn modelId="{CDEE258C-DAD7-A348-A542-45441A089068}" type="presOf" srcId="{8BB52207-F8B2-F54C-AD19-0B9464845365}" destId="{F2D627B1-E628-6342-A7A0-6EEAFD02ED95}" srcOrd="0" destOrd="0" presId="urn:microsoft.com/office/officeart/2005/8/layout/cycle1"/>
    <dgm:cxn modelId="{01B2FB7D-7137-D247-8845-1AB4E63F03FE}" srcId="{923E99A4-AD26-FA43-83B3-826D2345EFD8}" destId="{7172E8E6-6388-C64D-BE87-558FB436E47C}" srcOrd="4" destOrd="0" parTransId="{A5EE786D-112D-A047-AE72-A23481B51580}" sibTransId="{ED40565E-B34A-5F4B-8B4C-E2EF4FB13C03}"/>
    <dgm:cxn modelId="{EED8E9F3-5849-E945-9DD4-969F5DF23866}" type="presOf" srcId="{64D9A851-E887-4949-A4F5-2CAB773B01AD}" destId="{C58F701B-FEE8-794E-BEAD-134A29C8F4CE}" srcOrd="0" destOrd="0" presId="urn:microsoft.com/office/officeart/2005/8/layout/cycle1"/>
    <dgm:cxn modelId="{7E68C2EB-B253-8548-A472-1EE4A7A19A2D}" type="presOf" srcId="{697499BC-CFA8-A041-82F8-04F7939ABFEE}" destId="{F2DD93DC-23CD-4F4D-82D7-85021D7AC271}" srcOrd="0" destOrd="0" presId="urn:microsoft.com/office/officeart/2005/8/layout/cycle1"/>
    <dgm:cxn modelId="{503E3082-F5A1-E144-91FE-86A8AA88FD33}" srcId="{923E99A4-AD26-FA43-83B3-826D2345EFD8}" destId="{697499BC-CFA8-A041-82F8-04F7939ABFEE}" srcOrd="2" destOrd="0" parTransId="{5FA22FAB-71BD-2A44-A5A0-F4DE3788A07B}" sibTransId="{64D9A851-E887-4949-A4F5-2CAB773B01AD}"/>
    <dgm:cxn modelId="{3F4C22AC-00B6-1946-A4AD-D8DC433E21EF}" type="presOf" srcId="{54937101-C8AF-3F41-A056-1E4888C9F449}" destId="{529C6ECB-D1D2-4443-B34E-66478A4B3223}" srcOrd="0" destOrd="0" presId="urn:microsoft.com/office/officeart/2005/8/layout/cycle1"/>
    <dgm:cxn modelId="{15436CEE-73F4-2D42-BBC7-7C3D447FB17C}" srcId="{923E99A4-AD26-FA43-83B3-826D2345EFD8}" destId="{682A364D-65E5-E64C-ABF2-804FE7BA4E84}" srcOrd="1" destOrd="0" parTransId="{1D096482-C24A-5145-999C-8540F7135434}" sibTransId="{405D57C5-3E61-324E-843C-EFF19B3A6AFF}"/>
    <dgm:cxn modelId="{9BC4C6CB-01BF-9449-AA1E-6FEEFC92C11D}" type="presOf" srcId="{D52F4F17-7118-F845-9FB6-338DDBD376AD}" destId="{6F0190B7-3FD9-5141-9F9A-64101F222132}" srcOrd="0" destOrd="0" presId="urn:microsoft.com/office/officeart/2005/8/layout/cycle1"/>
    <dgm:cxn modelId="{59740E10-F127-C842-B374-0847DC4258D9}" type="presOf" srcId="{405D57C5-3E61-324E-843C-EFF19B3A6AFF}" destId="{E7F383CD-F4DB-D641-B117-B7437E621E8C}" srcOrd="0" destOrd="0" presId="urn:microsoft.com/office/officeart/2005/8/layout/cycle1"/>
    <dgm:cxn modelId="{F477E931-D490-7145-AE50-949713ECCA73}" srcId="{923E99A4-AD26-FA43-83B3-826D2345EFD8}" destId="{5AD25366-7FFC-8042-8BD2-5BEDAA20DF31}" srcOrd="5" destOrd="0" parTransId="{549F86B7-87CC-1449-B05A-80698E8DF44D}" sibTransId="{54937101-C8AF-3F41-A056-1E4888C9F449}"/>
    <dgm:cxn modelId="{7DB06B7A-4C12-F549-830F-CCAABC0C113C}" type="presOf" srcId="{600C83EC-960A-1044-83A6-C025AB682F3E}" destId="{00848BDA-5CC3-CE4F-A171-B70807760DC0}" srcOrd="0" destOrd="0" presId="urn:microsoft.com/office/officeart/2005/8/layout/cycle1"/>
    <dgm:cxn modelId="{142AD014-A10E-8247-B8F8-E612E3527E3F}" type="presOf" srcId="{ED40565E-B34A-5F4B-8B4C-E2EF4FB13C03}" destId="{C6195BE4-463B-2644-AC8B-FC77DA2C9ED9}" srcOrd="0" destOrd="0" presId="urn:microsoft.com/office/officeart/2005/8/layout/cycle1"/>
    <dgm:cxn modelId="{A8EE0340-BCD6-F243-9504-DEBD9BE1F429}" type="presParOf" srcId="{3FB38868-8AE2-F14B-9AF8-C64EC5FE7DA6}" destId="{450C8014-19E7-1446-AF0E-1F8402A4A074}" srcOrd="0" destOrd="0" presId="urn:microsoft.com/office/officeart/2005/8/layout/cycle1"/>
    <dgm:cxn modelId="{FFF505F0-46D1-6B48-96F9-3F335F1C8709}" type="presParOf" srcId="{3FB38868-8AE2-F14B-9AF8-C64EC5FE7DA6}" destId="{00848BDA-5CC3-CE4F-A171-B70807760DC0}" srcOrd="1" destOrd="0" presId="urn:microsoft.com/office/officeart/2005/8/layout/cycle1"/>
    <dgm:cxn modelId="{E4565B13-0225-F849-9252-6D69E1D6302E}" type="presParOf" srcId="{3FB38868-8AE2-F14B-9AF8-C64EC5FE7DA6}" destId="{F2D627B1-E628-6342-A7A0-6EEAFD02ED95}" srcOrd="2" destOrd="0" presId="urn:microsoft.com/office/officeart/2005/8/layout/cycle1"/>
    <dgm:cxn modelId="{689C803C-2838-1245-AD6C-CC01CF0C8463}" type="presParOf" srcId="{3FB38868-8AE2-F14B-9AF8-C64EC5FE7DA6}" destId="{5B4F47F0-7AD9-AB42-881D-9E175D8C4FCA}" srcOrd="3" destOrd="0" presId="urn:microsoft.com/office/officeart/2005/8/layout/cycle1"/>
    <dgm:cxn modelId="{4809C73C-DD6C-5A4A-8767-0AAE6C6A91EF}" type="presParOf" srcId="{3FB38868-8AE2-F14B-9AF8-C64EC5FE7DA6}" destId="{3CD66144-2B65-6A42-AF56-2CD7F7A28E59}" srcOrd="4" destOrd="0" presId="urn:microsoft.com/office/officeart/2005/8/layout/cycle1"/>
    <dgm:cxn modelId="{6765B32E-6B40-5B49-87E2-AF1A2111A241}" type="presParOf" srcId="{3FB38868-8AE2-F14B-9AF8-C64EC5FE7DA6}" destId="{E7F383CD-F4DB-D641-B117-B7437E621E8C}" srcOrd="5" destOrd="0" presId="urn:microsoft.com/office/officeart/2005/8/layout/cycle1"/>
    <dgm:cxn modelId="{97BDA788-73A1-F54E-84EC-2A3D437C45BA}" type="presParOf" srcId="{3FB38868-8AE2-F14B-9AF8-C64EC5FE7DA6}" destId="{FD492A42-A831-F34B-A488-6ACF8854530D}" srcOrd="6" destOrd="0" presId="urn:microsoft.com/office/officeart/2005/8/layout/cycle1"/>
    <dgm:cxn modelId="{BB1BF92D-2F39-5842-BD5D-BE10D92B2909}" type="presParOf" srcId="{3FB38868-8AE2-F14B-9AF8-C64EC5FE7DA6}" destId="{F2DD93DC-23CD-4F4D-82D7-85021D7AC271}" srcOrd="7" destOrd="0" presId="urn:microsoft.com/office/officeart/2005/8/layout/cycle1"/>
    <dgm:cxn modelId="{6062FB29-0695-FC40-B713-E1EE6B888DD5}" type="presParOf" srcId="{3FB38868-8AE2-F14B-9AF8-C64EC5FE7DA6}" destId="{C58F701B-FEE8-794E-BEAD-134A29C8F4CE}" srcOrd="8" destOrd="0" presId="urn:microsoft.com/office/officeart/2005/8/layout/cycle1"/>
    <dgm:cxn modelId="{53500BDC-EFE8-0943-A7FD-D3383B4BF1CE}" type="presParOf" srcId="{3FB38868-8AE2-F14B-9AF8-C64EC5FE7DA6}" destId="{64E252BA-A1C8-C845-962B-A0C71D9F3B7C}" srcOrd="9" destOrd="0" presId="urn:microsoft.com/office/officeart/2005/8/layout/cycle1"/>
    <dgm:cxn modelId="{7EFEC8B2-FB64-7C43-A9E3-663756144499}" type="presParOf" srcId="{3FB38868-8AE2-F14B-9AF8-C64EC5FE7DA6}" destId="{6F0190B7-3FD9-5141-9F9A-64101F222132}" srcOrd="10" destOrd="0" presId="urn:microsoft.com/office/officeart/2005/8/layout/cycle1"/>
    <dgm:cxn modelId="{2F083C0A-3D94-E740-A14A-55CFA6D336C5}" type="presParOf" srcId="{3FB38868-8AE2-F14B-9AF8-C64EC5FE7DA6}" destId="{72FA632B-A108-BC42-96CA-F75C8924D2DF}" srcOrd="11" destOrd="0" presId="urn:microsoft.com/office/officeart/2005/8/layout/cycle1"/>
    <dgm:cxn modelId="{316C5813-889F-A549-BB64-344FFC9A3168}" type="presParOf" srcId="{3FB38868-8AE2-F14B-9AF8-C64EC5FE7DA6}" destId="{B374EF77-FCDD-E642-A86A-0F9D417FC973}" srcOrd="12" destOrd="0" presId="urn:microsoft.com/office/officeart/2005/8/layout/cycle1"/>
    <dgm:cxn modelId="{473C3257-A3D5-6945-A24A-5584D809D280}" type="presParOf" srcId="{3FB38868-8AE2-F14B-9AF8-C64EC5FE7DA6}" destId="{DDBBA687-80D4-B042-AED9-AA64B9A275CD}" srcOrd="13" destOrd="0" presId="urn:microsoft.com/office/officeart/2005/8/layout/cycle1"/>
    <dgm:cxn modelId="{474448B2-17AE-1B4C-813A-39E92BF3712A}" type="presParOf" srcId="{3FB38868-8AE2-F14B-9AF8-C64EC5FE7DA6}" destId="{C6195BE4-463B-2644-AC8B-FC77DA2C9ED9}" srcOrd="14" destOrd="0" presId="urn:microsoft.com/office/officeart/2005/8/layout/cycle1"/>
    <dgm:cxn modelId="{3C745976-5442-594E-81B8-77E3D70ECFBE}" type="presParOf" srcId="{3FB38868-8AE2-F14B-9AF8-C64EC5FE7DA6}" destId="{2F70134A-CC4D-8B4C-B35B-467295279381}" srcOrd="15" destOrd="0" presId="urn:microsoft.com/office/officeart/2005/8/layout/cycle1"/>
    <dgm:cxn modelId="{8E5C7000-BEEF-B749-8F2D-9CC1D00BA42F}" type="presParOf" srcId="{3FB38868-8AE2-F14B-9AF8-C64EC5FE7DA6}" destId="{BF055081-028F-5245-8D03-CBDE76798001}" srcOrd="16" destOrd="0" presId="urn:microsoft.com/office/officeart/2005/8/layout/cycle1"/>
    <dgm:cxn modelId="{6FB9C272-FCCA-134E-A498-D93AA3994E67}" type="presParOf" srcId="{3FB38868-8AE2-F14B-9AF8-C64EC5FE7DA6}" destId="{529C6ECB-D1D2-4443-B34E-66478A4B322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48BDA-5CC3-CE4F-A171-B70807760DC0}">
      <dsp:nvSpPr>
        <dsp:cNvPr id="0" name=""/>
        <dsp:cNvSpPr/>
      </dsp:nvSpPr>
      <dsp:spPr>
        <a:xfrm>
          <a:off x="4782105" y="10876"/>
          <a:ext cx="1323911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Motivation</a:t>
          </a:r>
          <a:endParaRPr lang="en-US" sz="2000" kern="1200" dirty="0">
            <a:latin typeface="Arial"/>
            <a:cs typeface="Arial"/>
          </a:endParaRPr>
        </a:p>
      </dsp:txBody>
      <dsp:txXfrm>
        <a:off x="4782105" y="10876"/>
        <a:ext cx="1323911" cy="1076920"/>
      </dsp:txXfrm>
    </dsp:sp>
    <dsp:sp modelId="{F2D627B1-E628-6342-A7A0-6EEAFD02ED95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20571920"/>
            <a:gd name="adj4" fmla="val 19204493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66144-2B65-6A42-AF56-2CD7F7A28E59}">
      <dsp:nvSpPr>
        <dsp:cNvPr id="0" name=""/>
        <dsp:cNvSpPr/>
      </dsp:nvSpPr>
      <dsp:spPr>
        <a:xfrm>
          <a:off x="5691887" y="2090439"/>
          <a:ext cx="1905621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Punctuality</a:t>
          </a:r>
          <a:endParaRPr lang="en-US" sz="2000" kern="1200" dirty="0">
            <a:latin typeface="Arial"/>
            <a:cs typeface="Arial"/>
          </a:endParaRPr>
        </a:p>
      </dsp:txBody>
      <dsp:txXfrm>
        <a:off x="5691887" y="2090439"/>
        <a:ext cx="1905621" cy="1076920"/>
      </dsp:txXfrm>
    </dsp:sp>
    <dsp:sp modelId="{E7F383CD-F4DB-D641-B117-B7437E621E8C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2365072"/>
            <a:gd name="adj4" fmla="val 777489"/>
            <a:gd name="adj5" fmla="val 46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DD93DC-23CD-4F4D-82D7-85021D7AC271}">
      <dsp:nvSpPr>
        <dsp:cNvPr id="0" name=""/>
        <dsp:cNvSpPr/>
      </dsp:nvSpPr>
      <dsp:spPr>
        <a:xfrm>
          <a:off x="4905601" y="4170003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/>
              <a:cs typeface="Arial"/>
            </a:rPr>
            <a:t>Clinical practice</a:t>
          </a:r>
          <a:endParaRPr lang="en-US" sz="2000" kern="1200">
            <a:latin typeface="Arial"/>
            <a:cs typeface="Arial"/>
          </a:endParaRPr>
        </a:p>
      </dsp:txBody>
      <dsp:txXfrm>
        <a:off x="4905601" y="4170003"/>
        <a:ext cx="1076920" cy="1076920"/>
      </dsp:txXfrm>
    </dsp:sp>
    <dsp:sp modelId="{C58F701B-FEE8-794E-BEAD-134A29C8F4CE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6109850"/>
            <a:gd name="adj4" fmla="val 4439559"/>
            <a:gd name="adj5" fmla="val 46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0190B7-3FD9-5141-9F9A-64101F222132}">
      <dsp:nvSpPr>
        <dsp:cNvPr id="0" name=""/>
        <dsp:cNvSpPr/>
      </dsp:nvSpPr>
      <dsp:spPr>
        <a:xfrm>
          <a:off x="2504327" y="4170003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/>
              <a:cs typeface="Arial"/>
            </a:rPr>
            <a:t>Critical thinking</a:t>
          </a:r>
          <a:endParaRPr lang="en-US" sz="2000" kern="1200">
            <a:latin typeface="Arial"/>
            <a:cs typeface="Arial"/>
          </a:endParaRPr>
        </a:p>
      </dsp:txBody>
      <dsp:txXfrm>
        <a:off x="2504327" y="4170003"/>
        <a:ext cx="1076920" cy="1076920"/>
      </dsp:txXfrm>
    </dsp:sp>
    <dsp:sp modelId="{72FA632B-A108-BC42-96CA-F75C8924D2DF}">
      <dsp:nvSpPr>
        <dsp:cNvPr id="0" name=""/>
        <dsp:cNvSpPr/>
      </dsp:nvSpPr>
      <dsp:spPr>
        <a:xfrm>
          <a:off x="1614652" y="127"/>
          <a:ext cx="5257545" cy="5257545"/>
        </a:xfrm>
        <a:prstGeom prst="circularArrow">
          <a:avLst>
            <a:gd name="adj1" fmla="val 3994"/>
            <a:gd name="adj2" fmla="val 250591"/>
            <a:gd name="adj3" fmla="val 9771920"/>
            <a:gd name="adj4" fmla="val 8184337"/>
            <a:gd name="adj5" fmla="val 46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BA687-80D4-B042-AED9-AA64B9A275CD}">
      <dsp:nvSpPr>
        <dsp:cNvPr id="0" name=""/>
        <dsp:cNvSpPr/>
      </dsp:nvSpPr>
      <dsp:spPr>
        <a:xfrm>
          <a:off x="632091" y="2090439"/>
          <a:ext cx="2420119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Make good use of your teachers</a:t>
          </a:r>
          <a:endParaRPr lang="en-US" sz="2000" kern="1200" dirty="0">
            <a:latin typeface="Arial"/>
            <a:cs typeface="Arial"/>
          </a:endParaRPr>
        </a:p>
      </dsp:txBody>
      <dsp:txXfrm>
        <a:off x="632091" y="2090439"/>
        <a:ext cx="2420119" cy="1076920"/>
      </dsp:txXfrm>
    </dsp:sp>
    <dsp:sp modelId="{C6195BE4-463B-2644-AC8B-FC77DA2C9ED9}">
      <dsp:nvSpPr>
        <dsp:cNvPr id="0" name=""/>
        <dsp:cNvSpPr/>
      </dsp:nvSpPr>
      <dsp:spPr>
        <a:xfrm>
          <a:off x="1649939" y="-186851"/>
          <a:ext cx="5257545" cy="5257545"/>
        </a:xfrm>
        <a:prstGeom prst="circularArrow">
          <a:avLst>
            <a:gd name="adj1" fmla="val 3994"/>
            <a:gd name="adj2" fmla="val 250591"/>
            <a:gd name="adj3" fmla="val 12713460"/>
            <a:gd name="adj4" fmla="val 11305007"/>
            <a:gd name="adj5" fmla="val 46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055081-028F-5245-8D03-CBDE76798001}">
      <dsp:nvSpPr>
        <dsp:cNvPr id="0" name=""/>
        <dsp:cNvSpPr/>
      </dsp:nvSpPr>
      <dsp:spPr>
        <a:xfrm>
          <a:off x="2337705" y="10870"/>
          <a:ext cx="1076920" cy="107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/>
              <a:cs typeface="Arial"/>
            </a:rPr>
            <a:t>Staying</a:t>
          </a:r>
          <a:r>
            <a:rPr lang="en-US" sz="2000" b="1" kern="1200" baseline="0" dirty="0" smtClean="0">
              <a:latin typeface="Arial"/>
              <a:cs typeface="Arial"/>
            </a:rPr>
            <a:t> on top of reading </a:t>
          </a:r>
          <a:endParaRPr lang="en-US" sz="2000" b="1" kern="1200" dirty="0">
            <a:latin typeface="Arial"/>
            <a:cs typeface="Arial"/>
          </a:endParaRPr>
        </a:p>
      </dsp:txBody>
      <dsp:txXfrm>
        <a:off x="2337705" y="10870"/>
        <a:ext cx="1076920" cy="1076920"/>
      </dsp:txXfrm>
    </dsp:sp>
    <dsp:sp modelId="{529C6ECB-D1D2-4443-B34E-66478A4B3223}">
      <dsp:nvSpPr>
        <dsp:cNvPr id="0" name=""/>
        <dsp:cNvSpPr/>
      </dsp:nvSpPr>
      <dsp:spPr>
        <a:xfrm>
          <a:off x="1458401" y="-41426"/>
          <a:ext cx="5257545" cy="5257545"/>
        </a:xfrm>
        <a:prstGeom prst="circularArrow">
          <a:avLst>
            <a:gd name="adj1" fmla="val 3994"/>
            <a:gd name="adj2" fmla="val 250591"/>
            <a:gd name="adj3" fmla="val 16958735"/>
            <a:gd name="adj4" fmla="val 15224102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LB" smtClean="0"/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1D1A4593-0DE9-4D44-AE69-A1004AC31EDD}" type="slidenum">
              <a:rPr lang="ar-LB" smtClean="0"/>
              <a:pPr eaLnBrk="1" hangingPunct="1"/>
              <a:t>5</a:t>
            </a:fld>
            <a:endParaRPr lang="ar-L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LB" smtClean="0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CF78114-8DD1-4D5D-B6B6-B485BBCC94CB}" type="slidenum">
              <a:rPr lang="ar-LB" smtClean="0"/>
              <a:pPr eaLnBrk="1" hangingPunct="1"/>
              <a:t>16</a:t>
            </a:fld>
            <a:endParaRPr lang="ar-L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7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3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pPr/>
              <a:t>16-02-06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hyperlink" Target="mailto:ralkhalifah@ksu.edu.sa" TargetMode="External"/><Relationship Id="rId6" Type="http://schemas.openxmlformats.org/officeDocument/2006/relationships/image" Target="../media/image19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5693"/>
            <a:ext cx="8738392" cy="64037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181600"/>
            <a:ext cx="3810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Dr.Reem </a:t>
            </a:r>
            <a:r>
              <a:rPr lang="en-US" sz="2800" dirty="0"/>
              <a:t>Al Khalifah</a:t>
            </a:r>
          </a:p>
          <a:p>
            <a:r>
              <a:rPr lang="en-US" sz="2800" dirty="0"/>
              <a:t>Assistant professor</a:t>
            </a:r>
          </a:p>
          <a:p>
            <a:r>
              <a:rPr lang="en-US" sz="2800" dirty="0"/>
              <a:t>Pediatric endocrinology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676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Pediatric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5181600"/>
            <a:ext cx="3581400" cy="1384995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Dr.Malak</a:t>
            </a:r>
            <a:r>
              <a:rPr lang="en-US" sz="2800" dirty="0" smtClean="0"/>
              <a:t> Al </a:t>
            </a:r>
            <a:r>
              <a:rPr lang="en-US" sz="2800" dirty="0" err="1" smtClean="0"/>
              <a:t>Ghamdi</a:t>
            </a:r>
            <a:endParaRPr lang="en-US" sz="2800" dirty="0" smtClean="0"/>
          </a:p>
          <a:p>
            <a:r>
              <a:rPr lang="en-US" sz="2800" dirty="0"/>
              <a:t>Assistant professor</a:t>
            </a:r>
          </a:p>
          <a:p>
            <a:r>
              <a:rPr lang="en-US" sz="2800" dirty="0" smtClean="0"/>
              <a:t>Genetic metabolic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065482" y="4582180"/>
            <a:ext cx="3335318" cy="523220"/>
          </a:xfrm>
          <a:prstGeom prst="rect">
            <a:avLst/>
          </a:prstGeom>
          <a:solidFill>
            <a:srgbClr val="DCE6F2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Course Coordinators:</a:t>
            </a:r>
          </a:p>
        </p:txBody>
      </p:sp>
    </p:spTree>
    <p:extLst>
      <p:ext uri="{BB962C8B-B14F-4D97-AF65-F5344CB8AC3E}">
        <p14:creationId xmlns:p14="http://schemas.microsoft.com/office/powerpoint/2010/main" val="12198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Additional Learning Resources: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Recommended Book from the Medical Education: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297363"/>
          </a:xfrm>
        </p:spPr>
        <p:txBody>
          <a:bodyPr/>
          <a:lstStyle/>
          <a:p>
            <a:r>
              <a:rPr lang="en-US" b="1" dirty="0" smtClean="0"/>
              <a:t>Case Files Paediatrics Book: </a:t>
            </a:r>
            <a:r>
              <a:rPr lang="en-US" dirty="0" smtClean="0"/>
              <a:t>Cases recommended to read are listed in your Student’s Guide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PDF will be circulated to your emails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"/>
            <a:ext cx="446405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007" y="2667000"/>
            <a:ext cx="3780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Nelson's </a:t>
            </a:r>
            <a:r>
              <a:rPr lang="en-US" sz="3600" b="1" dirty="0" smtClean="0">
                <a:solidFill>
                  <a:srgbClr val="008000"/>
                </a:solidFill>
              </a:rPr>
              <a:t>Essentials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>
                <a:solidFill>
                  <a:srgbClr val="008000"/>
                </a:solidFill>
              </a:rPr>
              <a:t>of Pediatrics</a:t>
            </a:r>
          </a:p>
        </p:txBody>
      </p:sp>
    </p:spTree>
    <p:extLst>
      <p:ext uri="{BB962C8B-B14F-4D97-AF65-F5344CB8AC3E}">
        <p14:creationId xmlns:p14="http://schemas.microsoft.com/office/powerpoint/2010/main" val="1404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4196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078" y="2362200"/>
            <a:ext cx="3204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3366FF"/>
                </a:solidFill>
              </a:rPr>
              <a:t>Paediatric</a:t>
            </a:r>
            <a:r>
              <a:rPr lang="en-US" sz="3200" b="1" dirty="0">
                <a:solidFill>
                  <a:srgbClr val="3366FF"/>
                </a:solidFill>
              </a:rPr>
              <a:t> Clinical 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r>
              <a:rPr lang="en-US" sz="3200" b="1" dirty="0" smtClean="0">
                <a:solidFill>
                  <a:srgbClr val="3366FF"/>
                </a:solidFill>
              </a:rPr>
              <a:t>Examination</a:t>
            </a:r>
            <a:r>
              <a:rPr lang="en-US" sz="3200" b="1" dirty="0">
                <a:solidFill>
                  <a:srgbClr val="3366FF"/>
                </a:solidFill>
              </a:rPr>
              <a:t>: 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r>
              <a:rPr lang="en-US" sz="3200" b="1" dirty="0" smtClean="0">
                <a:solidFill>
                  <a:srgbClr val="3366FF"/>
                </a:solidFill>
              </a:rPr>
              <a:t>Gill &amp; O’Brien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4800600" cy="645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667000"/>
            <a:ext cx="3352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</a:rPr>
              <a:t>illustrated </a:t>
            </a:r>
            <a:r>
              <a:rPr lang="en-US" sz="3600" b="1" dirty="0" smtClean="0">
                <a:solidFill>
                  <a:srgbClr val="FF6600"/>
                </a:solidFill>
              </a:rPr>
              <a:t>self</a:t>
            </a:r>
          </a:p>
          <a:p>
            <a:r>
              <a:rPr lang="en-US" sz="3600" b="1" dirty="0" smtClean="0">
                <a:solidFill>
                  <a:srgbClr val="FF6600"/>
                </a:solidFill>
              </a:rPr>
              <a:t>assessment </a:t>
            </a:r>
            <a:r>
              <a:rPr lang="en-US" sz="3600" b="1" dirty="0">
                <a:solidFill>
                  <a:srgbClr val="FF6600"/>
                </a:solidFill>
              </a:rPr>
              <a:t>in 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r>
              <a:rPr lang="en-US" sz="3600" b="1" dirty="0" smtClean="0">
                <a:solidFill>
                  <a:srgbClr val="FF6600"/>
                </a:solidFill>
              </a:rPr>
              <a:t>pediatrics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990600"/>
            <a:ext cx="3505200" cy="464820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62878" y="2674203"/>
            <a:ext cx="2171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الطفل: التاريخ </a:t>
            </a:r>
            <a:r>
              <a:rPr lang="ar-sa" sz="2400" b="1" dirty="0" smtClean="0"/>
              <a:t>المرضي</a:t>
            </a:r>
          </a:p>
          <a:p>
            <a:r>
              <a:rPr lang="ar-sa" sz="2400" b="1" dirty="0" smtClean="0"/>
              <a:t> </a:t>
            </a:r>
            <a:r>
              <a:rPr lang="ar-sa" sz="2400" b="1" dirty="0"/>
              <a:t>و الفحص السريري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495800" y="409569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/>
              <a:t>أ.د. عبدالله بن سليمان الحربش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6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3200"/>
            <a:ext cx="6096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Additional reading material will be suggested with each lecture </a:t>
            </a:r>
          </a:p>
          <a:p>
            <a:r>
              <a:rPr lang="en-CA" sz="2800" b="1" dirty="0" smtClean="0">
                <a:solidFill>
                  <a:srgbClr val="3366FF"/>
                </a:solidFill>
              </a:rPr>
              <a:t>Online resources: </a:t>
            </a:r>
          </a:p>
          <a:p>
            <a:pPr marL="457200" indent="-457200">
              <a:buFont typeface="Arial"/>
              <a:buChar char="•"/>
            </a:pPr>
            <a:r>
              <a:rPr lang="en-CA" sz="2800" dirty="0" smtClean="0"/>
              <a:t>U</a:t>
            </a:r>
            <a:r>
              <a:rPr lang="en-US" sz="2800" dirty="0" smtClean="0"/>
              <a:t>p to date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Access medicine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Youtube</a:t>
            </a:r>
            <a:r>
              <a:rPr lang="en-US" sz="2800" dirty="0" smtClean="0"/>
              <a:t> channels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Library holdings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7505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Clerking: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Should be genuine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Hand written, readable and clear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Stick to the given format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Strictly adhere to time limits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Different cases, from 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1134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474 Course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82068"/>
              </p:ext>
            </p:extLst>
          </p:nvPr>
        </p:nvGraphicFramePr>
        <p:xfrm>
          <a:off x="457200" y="1295400"/>
          <a:ext cx="406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clerking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 presentation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Observation</a:t>
                      </a:r>
                      <a:r>
                        <a:rPr lang="en-US" sz="2400" baseline="0" dirty="0" smtClean="0"/>
                        <a:t> of common cases &amp; clinical signs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Professional attitude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Clinical skill lab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DXR</a:t>
                      </a:r>
                      <a:r>
                        <a:rPr lang="en-US" sz="2400" baseline="0" dirty="0" smtClean="0"/>
                        <a:t> cases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65620"/>
              </p:ext>
            </p:extLst>
          </p:nvPr>
        </p:nvGraphicFramePr>
        <p:xfrm>
          <a:off x="4800600" y="1356361"/>
          <a:ext cx="3962400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mid-term exam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27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Final exam: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MCQ &amp; </a:t>
                      </a:r>
                      <a:r>
                        <a:rPr lang="en-US" sz="2800" dirty="0" smtClean="0"/>
                        <a:t>MEQ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800" dirty="0" smtClean="0"/>
                        <a:t>OSCE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879212">
            <a:off x="5181600" y="450970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may change soon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Leaders: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 Major groups (A,B,C); each subdivided into 3 subgroups (e.g. A1, A2, A3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Make your feedback early through the Subgroup Leaders for the Best Outcome!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841500"/>
            <a:ext cx="3771900" cy="326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304800"/>
            <a:ext cx="5410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Dates: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41437"/>
            <a:ext cx="7086600" cy="42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Mid-cycle exam: </a:t>
            </a:r>
            <a:r>
              <a:rPr lang="en-US" sz="2800" b="1" dirty="0" smtClean="0"/>
              <a:t>27/3/2016 (18/6/1437) 9am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Deadline for DXR submission: </a:t>
            </a:r>
          </a:p>
          <a:p>
            <a:pPr>
              <a:buNone/>
            </a:pPr>
            <a:r>
              <a:rPr lang="en-US" sz="2800" b="1" dirty="0" smtClean="0"/>
              <a:t>21/4/2016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Final exam:</a:t>
            </a:r>
          </a:p>
          <a:p>
            <a:pPr>
              <a:buNone/>
            </a:pPr>
            <a:r>
              <a:rPr lang="en-US" sz="2800" b="1" u="sng" dirty="0" smtClean="0"/>
              <a:t>MCQ &amp; MEQ:  </a:t>
            </a:r>
            <a:r>
              <a:rPr lang="en-US" sz="2800" b="1" dirty="0" smtClean="0"/>
              <a:t>24/4/2016 (17/7/1437) 9am</a:t>
            </a:r>
          </a:p>
          <a:p>
            <a:pPr>
              <a:buNone/>
            </a:pPr>
            <a:r>
              <a:rPr lang="en-US" sz="2800" b="1" u="sng" dirty="0" smtClean="0"/>
              <a:t>OSCE:</a:t>
            </a:r>
            <a:r>
              <a:rPr lang="en-US" sz="2800" b="1" dirty="0" smtClean="0"/>
              <a:t>27/4/2016 ( 20/7/1437) 8am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0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172200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1671220"/>
            <a:ext cx="5715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 graduate a </a:t>
            </a:r>
            <a:r>
              <a:rPr lang="en-US" sz="2800" b="1" dirty="0" smtClean="0"/>
              <a:t>physician </a:t>
            </a:r>
            <a:r>
              <a:rPr lang="en-US" sz="2800" b="1" dirty="0" smtClean="0"/>
              <a:t>who:</a:t>
            </a:r>
          </a:p>
          <a:p>
            <a:endParaRPr lang="en-US" sz="2800" b="1" dirty="0" smtClean="0"/>
          </a:p>
          <a:p>
            <a:r>
              <a:rPr lang="en-US" sz="2800" dirty="0" smtClean="0"/>
              <a:t>1- is </a:t>
            </a:r>
            <a:r>
              <a:rPr lang="en-US" sz="2800" dirty="0"/>
              <a:t>aware of the personal qualities and attitudes required by a physician caring for </a:t>
            </a:r>
            <a:r>
              <a:rPr lang="en-US" sz="2800" dirty="0" smtClean="0"/>
              <a:t>children </a:t>
            </a:r>
            <a:r>
              <a:rPr lang="en-US" sz="2800" dirty="0"/>
              <a:t>and their families e.g. empathy, concern, </a:t>
            </a:r>
            <a:r>
              <a:rPr lang="en-US" sz="2800" dirty="0" smtClean="0"/>
              <a:t>gentleness.</a:t>
            </a:r>
          </a:p>
          <a:p>
            <a:endParaRPr lang="en-US" sz="2800" dirty="0" smtClean="0"/>
          </a:p>
          <a:p>
            <a:r>
              <a:rPr lang="en-US" sz="2800" dirty="0" smtClean="0"/>
              <a:t> 2- acquired </a:t>
            </a:r>
            <a:r>
              <a:rPr lang="en-US" sz="2800" dirty="0"/>
              <a:t>adequate basic knowledge and skills in pediatrics which enable  </a:t>
            </a:r>
            <a:r>
              <a:rPr lang="en-US" sz="2800" dirty="0" smtClean="0"/>
              <a:t>her </a:t>
            </a:r>
            <a:r>
              <a:rPr lang="en-US" sz="2800" dirty="0"/>
              <a:t>to proceed into subsequent general practice</a:t>
            </a:r>
          </a:p>
          <a:p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0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200"/>
            <a:ext cx="5410200" cy="9144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Looking Ahead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0"/>
            <a:ext cx="58674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Listen to each other: both Students &amp; Faculty: to achieve best results of </a:t>
            </a:r>
            <a:r>
              <a:rPr lang="en-US" sz="2400" dirty="0" err="1" smtClean="0"/>
              <a:t>Ped</a:t>
            </a:r>
            <a:r>
              <a:rPr lang="en-US" sz="2400" dirty="0" smtClean="0"/>
              <a:t> 474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communication: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Subgroup leaders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Course coordinator : 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5"/>
              </a:rPr>
              <a:t>ralkhalifah@ksu.edu.sa</a:t>
            </a:r>
            <a:endParaRPr lang="en-US" sz="2400" dirty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400" u="sng" dirty="0" smtClean="0"/>
              <a:t>Office hours: 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Wednesday 9-10 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Sunday: 9-12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1" y="1027471"/>
            <a:ext cx="2706329" cy="2706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" y="152400"/>
            <a:ext cx="9101432" cy="6571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91000" cy="2286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dirty="0" smtClean="0">
                <a:ln w="11430"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hope that you will Enjoy Learning Pediatric with us!! </a:t>
            </a:r>
          </a:p>
          <a:p>
            <a:endParaRPr lang="en-US" sz="4000" b="1" dirty="0">
              <a:ln w="11430"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Outline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Pathway for success </a:t>
            </a:r>
          </a:p>
          <a:p>
            <a:r>
              <a:rPr lang="en-US" dirty="0" smtClean="0"/>
              <a:t>Grades </a:t>
            </a:r>
          </a:p>
          <a:p>
            <a:r>
              <a:rPr lang="en-US" dirty="0" smtClean="0"/>
              <a:t>History taking for pediatrics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511"/>
          <a:stretch/>
        </p:blipFill>
        <p:spPr>
          <a:xfrm>
            <a:off x="5867400" y="3683000"/>
            <a:ext cx="3224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648200" cy="914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Ped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474 Overview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429000"/>
            <a:ext cx="8001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2971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X</a:t>
            </a:r>
            <a:r>
              <a:rPr lang="en-US" sz="4400" dirty="0" smtClean="0">
                <a:solidFill>
                  <a:srgbClr val="FF0000"/>
                </a:solidFill>
              </a:rPr>
              <a:t>                    X                        X                 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8216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Lectures                                      course activities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362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week 6                                                     week 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266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Mid cycle </a:t>
            </a:r>
            <a:r>
              <a:rPr lang="en-US" dirty="0"/>
              <a:t>Exam   </a:t>
            </a:r>
            <a:r>
              <a:rPr lang="en-US" dirty="0" smtClean="0"/>
              <a:t>                               Final </a:t>
            </a:r>
            <a:r>
              <a:rPr lang="en-US" dirty="0"/>
              <a:t>Exams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00200" y="3810000"/>
            <a:ext cx="6172200" cy="0"/>
          </a:xfrm>
          <a:prstGeom prst="line">
            <a:avLst/>
          </a:prstGeom>
          <a:ln w="762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Course Activities that will make You Pass the Course smoothly: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Lectures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Tutorials</a:t>
            </a:r>
          </a:p>
          <a:p>
            <a:pPr>
              <a:defRPr/>
            </a:pPr>
            <a:r>
              <a:rPr lang="en-US" b="1" dirty="0" smtClean="0"/>
              <a:t>Technical Skills Stations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Clinical sessions with a faculty</a:t>
            </a:r>
          </a:p>
          <a:p>
            <a:pPr>
              <a:defRPr/>
            </a:pPr>
            <a:r>
              <a:rPr lang="en-US" b="1" dirty="0" smtClean="0"/>
              <a:t>Virtual Clinical Scenarios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Rotations in: </a:t>
            </a:r>
            <a:r>
              <a:rPr lang="en-US" b="1" dirty="0" err="1" smtClean="0">
                <a:effectLst/>
              </a:rPr>
              <a:t>Pedia</a:t>
            </a:r>
            <a:r>
              <a:rPr lang="en-US" b="1" dirty="0" smtClean="0">
                <a:effectLst/>
              </a:rPr>
              <a:t> Wards, OPD</a:t>
            </a:r>
            <a:r>
              <a:rPr lang="en-US" b="1" dirty="0" smtClean="0"/>
              <a:t>, </a:t>
            </a:r>
            <a:r>
              <a:rPr lang="en-US" b="1" dirty="0" smtClean="0">
                <a:effectLst/>
              </a:rPr>
              <a:t>ER</a:t>
            </a:r>
            <a:r>
              <a:rPr lang="en-US" b="1" dirty="0" smtClean="0"/>
              <a:t>, </a:t>
            </a:r>
            <a:r>
              <a:rPr lang="en-US" b="1" dirty="0" smtClean="0">
                <a:effectLst/>
              </a:rPr>
              <a:t>Nursery</a:t>
            </a:r>
          </a:p>
          <a:p>
            <a:pPr>
              <a:defRPr/>
            </a:pPr>
            <a:r>
              <a:rPr lang="en-US" b="1" dirty="0" smtClean="0"/>
              <a:t>Clerking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Log Book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Morning report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00199"/>
            <a:ext cx="3505200" cy="2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Course skills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216"/>
          <a:stretch/>
        </p:blipFill>
        <p:spPr>
          <a:xfrm>
            <a:off x="1828800" y="1524000"/>
            <a:ext cx="5410200" cy="51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Keys to Success in this </a:t>
            </a:r>
            <a:r>
              <a:rPr lang="en-US" b="1" dirty="0" smtClean="0">
                <a:solidFill>
                  <a:srgbClr val="00B050"/>
                </a:solidFill>
              </a:rPr>
              <a:t>course: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24367"/>
              </p:ext>
            </p:extLst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1219200"/>
            <a:ext cx="75438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“The </a:t>
            </a:r>
            <a:r>
              <a:rPr lang="en-US" sz="3600" dirty="0">
                <a:solidFill>
                  <a:srgbClr val="FF0000"/>
                </a:solidFill>
              </a:rPr>
              <a:t>very first step towards success in any occupation is to become interested in it</a:t>
            </a:r>
            <a:r>
              <a:rPr lang="en-US" sz="3600" dirty="0" smtClean="0">
                <a:solidFill>
                  <a:srgbClr val="FF0000"/>
                </a:solidFill>
              </a:rPr>
              <a:t>.”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William Osler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Guide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from the Medical Education Dept:</a:t>
            </a:r>
          </a:p>
          <a:p>
            <a:pPr lvl="1"/>
            <a:r>
              <a:rPr lang="en-US" dirty="0" smtClean="0"/>
              <a:t>Please read it well to maximize your benefits!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Learning Resources: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The recommended Book: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5334000" cy="5334000"/>
          </a:xfrm>
        </p:spPr>
      </p:pic>
      <p:pic>
        <p:nvPicPr>
          <p:cNvPr id="19464" name="Picture 8" descr="http://thumbs.dreamstime.com/z/yes-thumbs-up-1625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3505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3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Macintosh PowerPoint</Application>
  <PresentationFormat>On-screen Show (4:3)</PresentationFormat>
  <Paragraphs>124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Outline </vt:lpstr>
      <vt:lpstr>Ped 474 Overview</vt:lpstr>
      <vt:lpstr>Course Activities that will make You Pass the Course smoothly: </vt:lpstr>
      <vt:lpstr>Course skills </vt:lpstr>
      <vt:lpstr>Keys to Success in this course:</vt:lpstr>
      <vt:lpstr>Student’s Guide</vt:lpstr>
      <vt:lpstr>Learning Resources: The recommended Book:</vt:lpstr>
      <vt:lpstr>Additional Learning Resources:  Highly Recommended Book from the Medical Education: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Clerking:  </vt:lpstr>
      <vt:lpstr>Ped 474 Course Assessment</vt:lpstr>
      <vt:lpstr>Subgroup Leaders:</vt:lpstr>
      <vt:lpstr>Important Dates:</vt:lpstr>
      <vt:lpstr>Looking Ahead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2013-08-31T21:49:31Z</dcterms:created>
  <dcterms:modified xsi:type="dcterms:W3CDTF">2016-02-06T18:41:53Z</dcterms:modified>
</cp:coreProperties>
</file>