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</p:sldMasterIdLst>
  <p:notesMasterIdLst>
    <p:notesMasterId r:id="rId32"/>
  </p:notesMasterIdLst>
  <p:sldIdLst>
    <p:sldId id="256" r:id="rId9"/>
    <p:sldId id="274" r:id="rId10"/>
    <p:sldId id="257" r:id="rId11"/>
    <p:sldId id="258" r:id="rId12"/>
    <p:sldId id="259" r:id="rId13"/>
    <p:sldId id="260" r:id="rId14"/>
    <p:sldId id="261" r:id="rId15"/>
    <p:sldId id="262" r:id="rId16"/>
    <p:sldId id="276" r:id="rId17"/>
    <p:sldId id="277" r:id="rId18"/>
    <p:sldId id="278" r:id="rId19"/>
    <p:sldId id="263" r:id="rId20"/>
    <p:sldId id="275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3" r:id="rId3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639" autoAdjust="0"/>
    <p:restoredTop sz="94667" autoAdjust="0"/>
  </p:normalViewPr>
  <p:slideViewPr>
    <p:cSldViewPr>
      <p:cViewPr varScale="1">
        <p:scale>
          <a:sx n="70" d="100"/>
          <a:sy n="70" d="100"/>
        </p:scale>
        <p:origin x="67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8546AAC-DBAD-42B4-A796-9FDC684567D9}" type="datetimeFigureOut">
              <a:rPr lang="ar-SA" smtClean="0"/>
              <a:pPr/>
              <a:t>10/11/1436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5E4B805-6D82-4F30-B555-F98796D01367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09356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4B805-6D82-4F30-B555-F98796D01367}" type="slidenum">
              <a:rPr lang="ar-SA" smtClean="0"/>
              <a:pPr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92760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image" Target="../media/image4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image" Target="../media/image4.jpe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image" Target="../media/image6.jpe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4" Type="http://schemas.openxmlformats.org/officeDocument/2006/relationships/image" Target="../media/image6.jpe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4" Type="http://schemas.openxmlformats.org/officeDocument/2006/relationships/image" Target="../media/image8.jpe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4" Type="http://schemas.openxmlformats.org/officeDocument/2006/relationships/image" Target="../media/image8.jpeg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64E923D5-93F3-4CEB-93FA-8716F61CF7FF}" type="datetimeFigureOut">
              <a:rPr lang="ar-SA" smtClean="0"/>
              <a:pPr/>
              <a:t>10/11/1436</a:t>
            </a:fld>
            <a:endParaRPr lang="ar-SA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806B4BD-3BEF-4182-A811-C465333FD7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E923D5-93F3-4CEB-93FA-8716F61CF7FF}" type="datetimeFigureOut">
              <a:rPr lang="ar-SA" smtClean="0"/>
              <a:pPr/>
              <a:t>10/11/1436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6B4BD-3BEF-4182-A811-C465333FD7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E923D5-93F3-4CEB-93FA-8716F61CF7FF}" type="datetimeFigureOut">
              <a:rPr lang="ar-SA" smtClean="0"/>
              <a:pPr/>
              <a:t>10/11/1436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6B4BD-3BEF-4182-A811-C465333FD7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03A23E7-66B9-4488-876C-2D47DBA9C9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B3DD5A-1AB5-48CA-A3C2-7A9A301CF5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7484BB-27C2-4020-B83C-916D08DE82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654C81-719C-4A38-8967-4569E6DC28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6E9D36-AE80-4B87-8CE0-D94C08D494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9092CA-983B-455C-B247-5797D545B9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C05A11-7F52-4CAC-8B31-2A7281D0DA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69BFE5-EFA7-4C48-A00B-A0818D7F62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E923D5-93F3-4CEB-93FA-8716F61CF7FF}" type="datetimeFigureOut">
              <a:rPr lang="ar-SA" smtClean="0"/>
              <a:pPr/>
              <a:t>10/11/1436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6B4BD-3BEF-4182-A811-C465333FD7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C3B0B2-6CDD-46E4-B614-AEDBFBB371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45737A-285F-4ED6-8595-9696A8705E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AB3C32-2088-486B-81D0-D3B24E192C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64E923D5-93F3-4CEB-93FA-8716F61CF7FF}" type="datetimeFigureOut">
              <a:rPr lang="ar-SA" smtClean="0"/>
              <a:pPr/>
              <a:t>10/11/1436</a:t>
            </a:fld>
            <a:endParaRPr lang="ar-SA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806B4BD-3BEF-4182-A811-C465333FD7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E923D5-93F3-4CEB-93FA-8716F61CF7FF}" type="datetimeFigureOut">
              <a:rPr lang="ar-SA" smtClean="0"/>
              <a:pPr/>
              <a:t>10/11/1436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6B4BD-3BEF-4182-A811-C465333FD7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E923D5-93F3-4CEB-93FA-8716F61CF7FF}" type="datetimeFigureOut">
              <a:rPr lang="ar-SA" smtClean="0"/>
              <a:pPr/>
              <a:t>10/11/1436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6B4BD-3BEF-4182-A811-C465333FD7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E923D5-93F3-4CEB-93FA-8716F61CF7FF}" type="datetimeFigureOut">
              <a:rPr lang="ar-SA" smtClean="0"/>
              <a:pPr/>
              <a:t>10/11/1436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6B4BD-3BEF-4182-A811-C465333FD7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E923D5-93F3-4CEB-93FA-8716F61CF7FF}" type="datetimeFigureOut">
              <a:rPr lang="ar-SA" smtClean="0"/>
              <a:pPr/>
              <a:t>10/11/1436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6B4BD-3BEF-4182-A811-C465333FD7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E923D5-93F3-4CEB-93FA-8716F61CF7FF}" type="datetimeFigureOut">
              <a:rPr lang="ar-SA" smtClean="0"/>
              <a:pPr/>
              <a:t>10/11/1436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6B4BD-3BEF-4182-A811-C465333FD7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E923D5-93F3-4CEB-93FA-8716F61CF7FF}" type="datetimeFigureOut">
              <a:rPr lang="ar-SA" smtClean="0"/>
              <a:pPr/>
              <a:t>10/11/1436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6B4BD-3BEF-4182-A811-C465333FD7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E923D5-93F3-4CEB-93FA-8716F61CF7FF}" type="datetimeFigureOut">
              <a:rPr lang="ar-SA" smtClean="0"/>
              <a:pPr/>
              <a:t>10/11/1436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6B4BD-3BEF-4182-A811-C465333FD7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E923D5-93F3-4CEB-93FA-8716F61CF7FF}" type="datetimeFigureOut">
              <a:rPr lang="ar-SA" smtClean="0"/>
              <a:pPr/>
              <a:t>10/11/1436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6B4BD-3BEF-4182-A811-C465333FD7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E923D5-93F3-4CEB-93FA-8716F61CF7FF}" type="datetimeFigureOut">
              <a:rPr lang="ar-SA" smtClean="0"/>
              <a:pPr/>
              <a:t>10/11/1436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6B4BD-3BEF-4182-A811-C465333FD7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E923D5-93F3-4CEB-93FA-8716F61CF7FF}" type="datetimeFigureOut">
              <a:rPr lang="ar-SA" smtClean="0"/>
              <a:pPr/>
              <a:t>10/11/1436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6B4BD-3BEF-4182-A811-C465333FD7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E923D5-93F3-4CEB-93FA-8716F61CF7FF}" type="datetimeFigureOut">
              <a:rPr lang="ar-SA" smtClean="0"/>
              <a:pPr/>
              <a:t>10/11/1436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6B4BD-3BEF-4182-A811-C465333FD7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FD7A494-EEEF-4DC7-B1DB-511789D726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986ACB-BCCC-43F8-A8B5-71CF93F957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C6496-5AD1-4F45-A8CD-FA1B9ADDFD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5A712B-0A8C-4EFC-8D72-FF42BCFC1B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ABCEED-2997-44DD-93FC-C438D37B1B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DFE53-C5AA-44E8-AC8F-531A792A15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E923D5-93F3-4CEB-93FA-8716F61CF7FF}" type="datetimeFigureOut">
              <a:rPr lang="ar-SA" smtClean="0"/>
              <a:pPr/>
              <a:t>10/11/1436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6B4BD-3BEF-4182-A811-C465333FD7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E481F9-6BF3-4EC7-A2B7-086D4E536B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AA3973-0167-40E2-A625-19B51A5C90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1BB193-0A89-40E4-BABF-7A8BA41DFA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65653E-CD1E-46CC-A18B-33F0A479E4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0086EB-0698-4E65-B2FB-C48ACEDE60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64E923D5-93F3-4CEB-93FA-8716F61CF7FF}" type="datetimeFigureOut">
              <a:rPr lang="ar-SA" smtClean="0"/>
              <a:pPr/>
              <a:t>10/11/1436</a:t>
            </a:fld>
            <a:endParaRPr lang="ar-SA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806B4BD-3BEF-4182-A811-C465333FD7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E923D5-93F3-4CEB-93FA-8716F61CF7FF}" type="datetimeFigureOut">
              <a:rPr lang="ar-SA" smtClean="0"/>
              <a:pPr/>
              <a:t>10/11/1436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6B4BD-3BEF-4182-A811-C465333FD7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E923D5-93F3-4CEB-93FA-8716F61CF7FF}" type="datetimeFigureOut">
              <a:rPr lang="ar-SA" smtClean="0"/>
              <a:pPr/>
              <a:t>10/11/1436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6B4BD-3BEF-4182-A811-C465333FD7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E923D5-93F3-4CEB-93FA-8716F61CF7FF}" type="datetimeFigureOut">
              <a:rPr lang="ar-SA" smtClean="0"/>
              <a:pPr/>
              <a:t>10/11/1436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6B4BD-3BEF-4182-A811-C465333FD7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E923D5-93F3-4CEB-93FA-8716F61CF7FF}" type="datetimeFigureOut">
              <a:rPr lang="ar-SA" smtClean="0"/>
              <a:pPr/>
              <a:t>10/11/1436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6B4BD-3BEF-4182-A811-C465333FD7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E923D5-93F3-4CEB-93FA-8716F61CF7FF}" type="datetimeFigureOut">
              <a:rPr lang="ar-SA" smtClean="0"/>
              <a:pPr/>
              <a:t>10/11/1436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6B4BD-3BEF-4182-A811-C465333FD7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E923D5-93F3-4CEB-93FA-8716F61CF7FF}" type="datetimeFigureOut">
              <a:rPr lang="ar-SA" smtClean="0"/>
              <a:pPr/>
              <a:t>10/11/1436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6B4BD-3BEF-4182-A811-C465333FD7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E923D5-93F3-4CEB-93FA-8716F61CF7FF}" type="datetimeFigureOut">
              <a:rPr lang="ar-SA" smtClean="0"/>
              <a:pPr/>
              <a:t>10/11/1436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6B4BD-3BEF-4182-A811-C465333FD7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E923D5-93F3-4CEB-93FA-8716F61CF7FF}" type="datetimeFigureOut">
              <a:rPr lang="ar-SA" smtClean="0"/>
              <a:pPr/>
              <a:t>10/11/1436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6B4BD-3BEF-4182-A811-C465333FD7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E923D5-93F3-4CEB-93FA-8716F61CF7FF}" type="datetimeFigureOut">
              <a:rPr lang="ar-SA" smtClean="0"/>
              <a:pPr/>
              <a:t>10/11/1436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6B4BD-3BEF-4182-A811-C465333FD7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E923D5-93F3-4CEB-93FA-8716F61CF7FF}" type="datetimeFigureOut">
              <a:rPr lang="ar-SA" smtClean="0"/>
              <a:pPr/>
              <a:t>10/11/1436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6B4BD-3BEF-4182-A811-C465333FD7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E923D5-93F3-4CEB-93FA-8716F61CF7FF}" type="datetimeFigureOut">
              <a:rPr lang="ar-SA" smtClean="0"/>
              <a:pPr/>
              <a:t>10/11/1436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6B4BD-3BEF-4182-A811-C465333FD7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BDA40A9-C437-417B-96F5-3F01D3C2F5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BFC027-CEA1-420B-80B0-3302DF37AA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CCAFD5-3F2A-4B08-948E-BB6B89D0EE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EBEE7B-EDAD-4660-8D2E-FA69CBD666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E923D5-93F3-4CEB-93FA-8716F61CF7FF}" type="datetimeFigureOut">
              <a:rPr lang="ar-SA" smtClean="0"/>
              <a:pPr/>
              <a:t>10/11/1436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6B4BD-3BEF-4182-A811-C465333FD7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E1072-69AB-4D3B-AC74-067BA9E233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ABDDD3-849A-4AFC-90C6-621A483FB6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153647-DD13-49BD-9771-3EDC95184A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AE6BA5-80AC-4A0F-BB1F-5EFD4F91D6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BB435B-FC63-4349-9975-8E0408F0C3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2000D8-365B-40F7-B213-C3E2F92EC2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5674F7-BB7F-4357-92A3-4AA31E8C32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64E923D5-93F3-4CEB-93FA-8716F61CF7FF}" type="datetimeFigureOut">
              <a:rPr lang="ar-SA" smtClean="0"/>
              <a:pPr/>
              <a:t>10/11/1436</a:t>
            </a:fld>
            <a:endParaRPr lang="ar-SA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806B4BD-3BEF-4182-A811-C465333FD7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E923D5-93F3-4CEB-93FA-8716F61CF7FF}" type="datetimeFigureOut">
              <a:rPr lang="ar-SA" smtClean="0"/>
              <a:pPr/>
              <a:t>10/11/1436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6B4BD-3BEF-4182-A811-C465333FD7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E923D5-93F3-4CEB-93FA-8716F61CF7FF}" type="datetimeFigureOut">
              <a:rPr lang="ar-SA" smtClean="0"/>
              <a:pPr/>
              <a:t>10/11/1436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6B4BD-3BEF-4182-A811-C465333FD7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E923D5-93F3-4CEB-93FA-8716F61CF7FF}" type="datetimeFigureOut">
              <a:rPr lang="ar-SA" smtClean="0"/>
              <a:pPr/>
              <a:t>10/11/1436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6B4BD-3BEF-4182-A811-C465333FD7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E923D5-93F3-4CEB-93FA-8716F61CF7FF}" type="datetimeFigureOut">
              <a:rPr lang="ar-SA" smtClean="0"/>
              <a:pPr/>
              <a:t>10/11/1436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6B4BD-3BEF-4182-A811-C465333FD7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E923D5-93F3-4CEB-93FA-8716F61CF7FF}" type="datetimeFigureOut">
              <a:rPr lang="ar-SA" smtClean="0"/>
              <a:pPr/>
              <a:t>10/11/1436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6B4BD-3BEF-4182-A811-C465333FD7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E923D5-93F3-4CEB-93FA-8716F61CF7FF}" type="datetimeFigureOut">
              <a:rPr lang="ar-SA" smtClean="0"/>
              <a:pPr/>
              <a:t>10/11/1436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6B4BD-3BEF-4182-A811-C465333FD7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E923D5-93F3-4CEB-93FA-8716F61CF7FF}" type="datetimeFigureOut">
              <a:rPr lang="ar-SA" smtClean="0"/>
              <a:pPr/>
              <a:t>10/11/1436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6B4BD-3BEF-4182-A811-C465333FD7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E923D5-93F3-4CEB-93FA-8716F61CF7FF}" type="datetimeFigureOut">
              <a:rPr lang="ar-SA" smtClean="0"/>
              <a:pPr/>
              <a:t>10/11/1436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6B4BD-3BEF-4182-A811-C465333FD7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E923D5-93F3-4CEB-93FA-8716F61CF7FF}" type="datetimeFigureOut">
              <a:rPr lang="ar-SA" smtClean="0"/>
              <a:pPr/>
              <a:t>10/11/1436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6B4BD-3BEF-4182-A811-C465333FD7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E923D5-93F3-4CEB-93FA-8716F61CF7FF}" type="datetimeFigureOut">
              <a:rPr lang="ar-SA" smtClean="0"/>
              <a:pPr/>
              <a:t>10/11/1436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6B4BD-3BEF-4182-A811-C465333FD7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E923D5-93F3-4CEB-93FA-8716F61CF7FF}" type="datetimeFigureOut">
              <a:rPr lang="ar-SA" smtClean="0"/>
              <a:pPr/>
              <a:t>10/11/1436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6B4BD-3BEF-4182-A811-C465333FD7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F3458B0-2240-4A2C-AE48-CCD91D44C4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A87490-499F-4A14-8048-A1519AD6D0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E923D5-93F3-4CEB-93FA-8716F61CF7FF}" type="datetimeFigureOut">
              <a:rPr lang="ar-SA" smtClean="0"/>
              <a:pPr/>
              <a:t>10/11/1436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6B4BD-3BEF-4182-A811-C465333FD7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70DE7-F88D-4930-9AF1-06220CDE58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697915-02FD-474F-AAAE-7F74998FE4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D72722-EB56-4B39-BD10-D595EEC6C6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477593-8BF7-4740-A6EE-E3EF6488A4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D1BBF6-5CBA-4B44-8459-E9FE9040A6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155F6F-E7F3-4233-A35A-E7932E8F65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B70508-289D-4D72-827C-E02E68131E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DDC169-EDD6-46DC-A38A-76BDF95B1C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D4D02D-8334-4B48-95BB-C497105BB7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E923D5-93F3-4CEB-93FA-8716F61CF7FF}" type="datetimeFigureOut">
              <a:rPr lang="ar-SA" smtClean="0"/>
              <a:pPr/>
              <a:t>10/11/1436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6B4BD-3BEF-4182-A811-C465333FD7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ags" Target="../tags/tag9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ags" Target="../tags/tag1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ags" Target="../tags/tag13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ags" Target="../tags/tag1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ags" Target="../tags/tag1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ags" Target="../tags/tag1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ags" Target="../tags/tag21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tags" Target="../tags/tag2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tags" Target="../tags/tag25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tags" Target="../tags/tag2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tags" Target="../tags/tag29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tags" Target="../tags/tag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64E923D5-93F3-4CEB-93FA-8716F61CF7FF}" type="datetimeFigureOut">
              <a:rPr lang="ar-SA" smtClean="0"/>
              <a:pPr/>
              <a:t>10/11/1436</a:t>
            </a:fld>
            <a:endParaRPr lang="ar-S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ar-S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806B4BD-3BEF-4182-A811-C465333FD7F3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7893E28-3889-4CB4-8509-E84790DB5631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2pPr>
      <a:lvl3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3pPr>
      <a:lvl4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4pPr>
      <a:lvl5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64E923D5-93F3-4CEB-93FA-8716F61CF7FF}" type="datetimeFigureOut">
              <a:rPr lang="ar-SA" smtClean="0"/>
              <a:pPr/>
              <a:t>10/11/1436</a:t>
            </a:fld>
            <a:endParaRPr lang="ar-S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ar-S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806B4BD-3BEF-4182-A811-C465333FD7F3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B71AD18-FA38-408A-A77F-6820A4434AF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xStyles>
    <p:titleStyle>
      <a:lvl1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2pPr>
      <a:lvl3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3pPr>
      <a:lvl4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4pPr>
      <a:lvl5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64E923D5-93F3-4CEB-93FA-8716F61CF7FF}" type="datetimeFigureOut">
              <a:rPr lang="ar-SA" smtClean="0"/>
              <a:pPr/>
              <a:t>10/11/1436</a:t>
            </a:fld>
            <a:endParaRPr lang="ar-S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ar-S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806B4BD-3BEF-4182-A811-C465333FD7F3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2pPr>
      <a:lvl3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3pPr>
      <a:lvl4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4pPr>
      <a:lvl5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8316370-D88B-4EAC-850F-8CC46D6E1BC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2pPr>
      <a:lvl3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3pPr>
      <a:lvl4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4pPr>
      <a:lvl5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64E923D5-93F3-4CEB-93FA-8716F61CF7FF}" type="datetimeFigureOut">
              <a:rPr lang="ar-SA" smtClean="0"/>
              <a:pPr/>
              <a:t>10/11/1436</a:t>
            </a:fld>
            <a:endParaRPr lang="ar-S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ar-S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806B4BD-3BEF-4182-A811-C465333FD7F3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5EC290D-9D1E-49BA-9D63-C7741784D36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2pPr>
      <a:lvl3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3pPr>
      <a:lvl4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4pPr>
      <a:lvl5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1196752"/>
            <a:ext cx="6192688" cy="1944216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b="1" dirty="0"/>
              <a:t>SURGICAL  COURSE 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 smtClean="0"/>
              <a:t>451</a:t>
            </a:r>
            <a:endParaRPr lang="ar-S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3" y="3140968"/>
            <a:ext cx="6192688" cy="2376264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DR . HAMAD  AL-QAHTANI</a:t>
            </a:r>
            <a:endParaRPr lang="en-US" dirty="0">
              <a:solidFill>
                <a:srgbClr val="FF0000"/>
              </a:solidFill>
            </a:endParaRP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Associate </a:t>
            </a:r>
            <a:r>
              <a:rPr lang="en-US" b="1" dirty="0">
                <a:solidFill>
                  <a:srgbClr val="FFFF00"/>
                </a:solidFill>
              </a:rPr>
              <a:t>Professor &amp; </a:t>
            </a:r>
            <a:r>
              <a:rPr lang="en-US" b="1" dirty="0" smtClean="0">
                <a:solidFill>
                  <a:srgbClr val="FFFF00"/>
                </a:solidFill>
              </a:rPr>
              <a:t>Consultant  Hepatobiliary Surgeon</a:t>
            </a:r>
            <a:endParaRPr lang="en-US" dirty="0">
              <a:solidFill>
                <a:srgbClr val="FFFF00"/>
              </a:solidFill>
            </a:endParaRPr>
          </a:p>
          <a:p>
            <a:pPr algn="l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build="p" animBg="1"/>
      <p:bldP spid="3" grpId="1" uiExpand="1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57158" y="2285992"/>
          <a:ext cx="8501089" cy="3108960"/>
        </p:xfrm>
        <a:graphic>
          <a:graphicData uri="http://schemas.openxmlformats.org/drawingml/2006/table">
            <a:tbl>
              <a:tblPr/>
              <a:tblGrid>
                <a:gridCol w="4329258"/>
                <a:gridCol w="4171831"/>
              </a:tblGrid>
              <a:tr h="2357454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endParaRPr lang="en-US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algn="ctr" rtl="0">
                        <a:spcAft>
                          <a:spcPts val="0"/>
                        </a:spcAft>
                      </a:pPr>
                      <a:endParaRPr lang="en-US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Arial"/>
                        </a:rPr>
                        <a:t>Acute </a:t>
                      </a:r>
                      <a:r>
                        <a:rPr lang="en-US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Arial"/>
                        </a:rPr>
                        <a:t>lower gastrointestinal Hemorrhage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Arial"/>
                        </a:rPr>
                        <a:t>•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Arial"/>
                        </a:rPr>
                        <a:t>Clinical  presentation</a:t>
                      </a:r>
                      <a:endParaRPr lang="en-US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Arial"/>
                        </a:rPr>
                        <a:t>• Diagnosis </a:t>
                      </a:r>
                      <a:endParaRPr lang="en-US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Arial"/>
                        </a:rPr>
                        <a:t>( </a:t>
                      </a:r>
                      <a:r>
                        <a:rPr lang="en-US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Arial"/>
                        </a:rPr>
                        <a:t>colonoscopy , Radionuclide scanning and Mesenteric Angiography )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Arial"/>
                        </a:rPr>
                        <a:t>• </a:t>
                      </a:r>
                      <a:r>
                        <a:rPr lang="en-US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Arial"/>
                        </a:rPr>
                        <a:t>Specific causes</a:t>
                      </a:r>
                      <a:endParaRPr 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Arial"/>
                        </a:rPr>
                        <a:t>• Treatment </a:t>
                      </a:r>
                      <a:endParaRPr lang="en-US" sz="2400" b="1" dirty="0" smtClean="0">
                        <a:solidFill>
                          <a:srgbClr val="00B0F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Arial"/>
                        </a:rPr>
                        <a:t>( </a:t>
                      </a:r>
                      <a:r>
                        <a:rPr 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Arial"/>
                        </a:rPr>
                        <a:t>Medical , Endoscopic and surgical )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71472" y="1600200"/>
          <a:ext cx="7858181" cy="2971808"/>
        </p:xfrm>
        <a:graphic>
          <a:graphicData uri="http://schemas.openxmlformats.org/drawingml/2006/table">
            <a:tbl>
              <a:tblPr/>
              <a:tblGrid>
                <a:gridCol w="4001852"/>
                <a:gridCol w="3856329"/>
              </a:tblGrid>
              <a:tr h="2971808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2400" b="1" dirty="0" smtClean="0"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Arial"/>
                          <a:ea typeface="Times New Roman"/>
                          <a:cs typeface="Arial"/>
                        </a:rPr>
                        <a:t>Acute </a:t>
                      </a:r>
                      <a:r>
                        <a:rPr lang="en-US" sz="2400" b="1" dirty="0">
                          <a:latin typeface="Arial"/>
                          <a:ea typeface="Times New Roman"/>
                          <a:cs typeface="Arial"/>
                        </a:rPr>
                        <a:t>lower gastrointestinal Hemorrhage from an obscure source</a:t>
                      </a:r>
                      <a:endParaRPr lang="en-US" sz="24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2400" dirty="0" smtClean="0"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Arial"/>
                          <a:ea typeface="Times New Roman"/>
                          <a:cs typeface="Arial"/>
                        </a:rPr>
                        <a:t>• </a:t>
                      </a:r>
                      <a:r>
                        <a:rPr lang="en-US" sz="2400" dirty="0">
                          <a:solidFill>
                            <a:srgbClr val="FFFF00"/>
                          </a:solidFill>
                          <a:latin typeface="Arial"/>
                          <a:ea typeface="Times New Roman"/>
                          <a:cs typeface="Arial"/>
                        </a:rPr>
                        <a:t>Diagnosis</a:t>
                      </a:r>
                      <a:r>
                        <a:rPr lang="en-US" sz="2400" dirty="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endParaRPr lang="en-US" sz="2400" dirty="0" smtClean="0"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Arial"/>
                          <a:ea typeface="Times New Roman"/>
                          <a:cs typeface="Arial"/>
                        </a:rPr>
                        <a:t>( </a:t>
                      </a:r>
                      <a:r>
                        <a:rPr lang="en-US" sz="2400" dirty="0">
                          <a:latin typeface="Arial"/>
                          <a:ea typeface="Times New Roman"/>
                          <a:cs typeface="Arial"/>
                        </a:rPr>
                        <a:t>Endoscopy , Angiography ,  small bowel endoscopy , Video capsule endoscopy ) </a:t>
                      </a:r>
                      <a:endParaRPr lang="en-US" sz="2400" dirty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"/>
                          <a:ea typeface="Times New Roman"/>
                          <a:cs typeface="Arial"/>
                        </a:rPr>
                        <a:t>• 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Arial"/>
                        </a:rPr>
                        <a:t>Treatment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431784"/>
            <a:ext cx="8229600" cy="568324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References</a:t>
            </a:r>
            <a:endParaRPr lang="ar-S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571613"/>
            <a:ext cx="2471726" cy="785818"/>
          </a:xfrm>
          <a:solidFill>
            <a:schemeClr val="bg1">
              <a:lumMod val="65000"/>
            </a:schemeClr>
          </a:solidFill>
        </p:spPr>
        <p:txBody>
          <a:bodyPr>
            <a:noAutofit/>
          </a:bodyPr>
          <a:lstStyle/>
          <a:p>
            <a:pPr algn="l" rtl="0"/>
            <a:r>
              <a:rPr lang="en-US" sz="1400" u="sng" dirty="0" smtClean="0">
                <a:solidFill>
                  <a:srgbClr val="FFFF00"/>
                </a:solidFill>
              </a:rPr>
              <a:t>1) </a:t>
            </a:r>
            <a:r>
              <a:rPr lang="en-US" sz="1400" u="sng" dirty="0">
                <a:solidFill>
                  <a:srgbClr val="FFFF00"/>
                </a:solidFill>
              </a:rPr>
              <a:t>Clinical skills</a:t>
            </a:r>
            <a:endParaRPr lang="en-US" sz="1400" u="sng" dirty="0" smtClean="0">
              <a:solidFill>
                <a:srgbClr val="FFFF00"/>
              </a:solidFill>
            </a:endParaRPr>
          </a:p>
          <a:p>
            <a:pPr algn="ctr" rtl="0"/>
            <a:r>
              <a:rPr lang="en-US" sz="1000" dirty="0" smtClean="0">
                <a:solidFill>
                  <a:srgbClr val="FFFF00"/>
                </a:solidFill>
              </a:rPr>
              <a:t>Browse ' introduction to the symptoms and signs of surgical diseases</a:t>
            </a:r>
          </a:p>
        </p:txBody>
      </p:sp>
      <p:pic>
        <p:nvPicPr>
          <p:cNvPr id="12" name="Content Placeholder 11" descr="browse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lum bright="-27000" contrast="57000"/>
          </a:blip>
          <a:stretch>
            <a:fillRect/>
          </a:stretch>
        </p:blipFill>
        <p:spPr>
          <a:xfrm>
            <a:off x="571472" y="2857496"/>
            <a:ext cx="2091158" cy="2536825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14678" y="1571612"/>
            <a:ext cx="2714644" cy="785818"/>
          </a:xfrm>
          <a:solidFill>
            <a:schemeClr val="bg1">
              <a:lumMod val="65000"/>
            </a:schemeClr>
          </a:solidFill>
        </p:spPr>
        <p:txBody>
          <a:bodyPr>
            <a:noAutofit/>
          </a:bodyPr>
          <a:lstStyle/>
          <a:p>
            <a:pPr algn="l" rtl="0"/>
            <a:r>
              <a:rPr lang="en-US" sz="1400" u="sng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2) Clinical  Surgery </a:t>
            </a:r>
            <a:endParaRPr lang="en-US" sz="1400" u="sng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algn="ctr" rtl="0"/>
            <a:r>
              <a:rPr lang="en-US" sz="12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Principles &amp; practice of surgery – Davidson</a:t>
            </a:r>
          </a:p>
        </p:txBody>
      </p:sp>
      <p:pic>
        <p:nvPicPr>
          <p:cNvPr id="11" name="Content Placeholder 10" descr="davidson_surgery.jpg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lum bright="-2000" contrast="11000"/>
          </a:blip>
          <a:stretch>
            <a:fillRect/>
          </a:stretch>
        </p:blipFill>
        <p:spPr>
          <a:xfrm>
            <a:off x="3428992" y="2714620"/>
            <a:ext cx="2286016" cy="271464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Placeholder 3"/>
          <p:cNvSpPr txBox="1">
            <a:spLocks/>
          </p:cNvSpPr>
          <p:nvPr/>
        </p:nvSpPr>
        <p:spPr>
          <a:xfrm>
            <a:off x="6357950" y="1571612"/>
            <a:ext cx="2286016" cy="78581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lIns="91440" tIns="45720" rIns="91440" bIns="45720" rtlCol="1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3) </a:t>
            </a:r>
            <a:r>
              <a:rPr kumimoji="0" lang="en-US" sz="1400" b="1" u="sng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Pocketbook </a:t>
            </a:r>
          </a:p>
          <a:p>
            <a:pPr lvl="0" algn="ctr" rtl="0">
              <a:spcBef>
                <a:spcPct val="20000"/>
              </a:spcBef>
            </a:pPr>
            <a:r>
              <a:rPr lang="en-US" sz="1400" b="1" dirty="0" err="1">
                <a:solidFill>
                  <a:srgbClr val="00B0F0"/>
                </a:solidFill>
              </a:rPr>
              <a:t>churchill's</a:t>
            </a:r>
            <a:r>
              <a:rPr lang="en-US" sz="1400" b="1" dirty="0">
                <a:solidFill>
                  <a:srgbClr val="00B0F0"/>
                </a:solidFill>
              </a:rPr>
              <a:t> </a:t>
            </a: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2530" name="Picture 2" descr="http://images.borders.com.au/images/bau/97807020/9780702039935/0/0/plain/churchills-pocketbook-of-surgery.jpg"/>
          <p:cNvPicPr>
            <a:picLocks noChangeAspect="1" noChangeArrowheads="1"/>
          </p:cNvPicPr>
          <p:nvPr/>
        </p:nvPicPr>
        <p:blipFill>
          <a:blip r:embed="rId5" cstate="print">
            <a:lum bright="-3000" contrast="47000"/>
          </a:blip>
          <a:srcRect/>
          <a:stretch>
            <a:fillRect/>
          </a:stretch>
        </p:blipFill>
        <p:spPr bwMode="auto">
          <a:xfrm>
            <a:off x="6715140" y="3000372"/>
            <a:ext cx="1357322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p" animBg="1"/>
      <p:bldP spid="5" grpId="0" uiExpand="1" build="p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500042"/>
            <a:ext cx="7258072" cy="1143008"/>
          </a:xfrm>
          <a:solidFill>
            <a:schemeClr val="accent5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  <p:txBody>
          <a:bodyPr>
            <a:normAutofit/>
          </a:bodyPr>
          <a:lstStyle/>
          <a:p>
            <a:r>
              <a:rPr lang="en-US" b="1" dirty="0" smtClean="0"/>
              <a:t>1) Written mid-cycle exam by the end of the 5th week of the cycle</a:t>
            </a:r>
            <a:endParaRPr lang="ar-SA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2143117"/>
            <a:ext cx="6686568" cy="2571768"/>
          </a:xfrm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l" rtl="0"/>
            <a:endParaRPr lang="en-US" dirty="0">
              <a:solidFill>
                <a:srgbClr val="FF0000"/>
              </a:solidFill>
            </a:endParaRPr>
          </a:p>
          <a:p>
            <a:pPr algn="l" rtl="0">
              <a:buClr>
                <a:srgbClr val="FFFF00"/>
              </a:buClr>
            </a:pPr>
            <a:r>
              <a:rPr lang="en-US" dirty="0" smtClean="0">
                <a:solidFill>
                  <a:srgbClr val="FF0000"/>
                </a:solidFill>
              </a:rPr>
              <a:t>60 -100  </a:t>
            </a:r>
            <a:r>
              <a:rPr lang="en-US" dirty="0">
                <a:solidFill>
                  <a:srgbClr val="FF0000"/>
                </a:solidFill>
              </a:rPr>
              <a:t>MCQs 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l" rtl="0">
              <a:buClr>
                <a:srgbClr val="FFFF00"/>
              </a:buClr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92D050"/>
                </a:solidFill>
              </a:rPr>
              <a:t>From the lectures that has been given in the 1st  week </a:t>
            </a:r>
            <a:r>
              <a:rPr lang="ar-SA" dirty="0">
                <a:solidFill>
                  <a:srgbClr val="92D050"/>
                </a:solidFill>
              </a:rPr>
              <a:t>-</a:t>
            </a:r>
            <a:endParaRPr lang="en-US" dirty="0">
              <a:solidFill>
                <a:srgbClr val="92D050"/>
              </a:solidFill>
            </a:endParaRPr>
          </a:p>
          <a:p>
            <a:pPr algn="l" rtl="0">
              <a:buClr>
                <a:srgbClr val="FFFF00"/>
              </a:buClr>
            </a:pPr>
            <a:r>
              <a:rPr lang="en-US" dirty="0" smtClean="0">
                <a:solidFill>
                  <a:srgbClr val="FF3399"/>
                </a:solidFill>
              </a:rPr>
              <a:t>Recall  </a:t>
            </a:r>
            <a:r>
              <a:rPr lang="en-US" dirty="0">
                <a:solidFill>
                  <a:srgbClr val="FF3399"/>
                </a:solidFill>
              </a:rPr>
              <a:t>and  scenario based MCQs</a:t>
            </a:r>
          </a:p>
          <a:p>
            <a:pPr algn="l" rtl="0"/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4" name="Picture 3" descr="iages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3702" y="3595504"/>
            <a:ext cx="2200288" cy="3262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14" y="274638"/>
            <a:ext cx="6500857" cy="1143000"/>
          </a:xfrm>
          <a:solidFill>
            <a:srgbClr val="FFFF00"/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</p:spPr>
        <p:txBody>
          <a:bodyPr>
            <a:normAutofit/>
          </a:bodyPr>
          <a:lstStyle/>
          <a:p>
            <a:r>
              <a:rPr lang="en-US" b="1" dirty="0" smtClean="0"/>
              <a:t>2) Written Final Exam , on the 11th week of the cycle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2357430"/>
            <a:ext cx="6143668" cy="2214578"/>
          </a:xfrm>
          <a:solidFill>
            <a:schemeClr val="bg2">
              <a:lumMod val="25000"/>
            </a:schemeClr>
          </a:solidFill>
        </p:spPr>
        <p:txBody>
          <a:bodyPr/>
          <a:lstStyle/>
          <a:p>
            <a:pPr algn="l" rtl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 algn="l" rtl="0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60-100 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MCQs </a:t>
            </a:r>
            <a:r>
              <a:rPr lang="ar-SA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l" rtl="0"/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tutorials , round , references</a:t>
            </a:r>
          </a:p>
          <a:p>
            <a:pPr algn="l" rtl="0"/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Recall </a:t>
            </a: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 scenario based MCQs</a:t>
            </a:r>
          </a:p>
          <a:p>
            <a:pPr algn="l" rtl="0"/>
            <a:endParaRPr lang="ar-S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pic9_students_in_exams_h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4143380"/>
            <a:ext cx="3048000" cy="2524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285728"/>
            <a:ext cx="6316662" cy="1143000"/>
          </a:xfrm>
          <a:solidFill>
            <a:srgbClr val="FF0000"/>
          </a:solidFill>
          <a:effectLst>
            <a:glow rad="1397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  <a:scene3d>
            <a:camera prst="isometricOffAxis1Right"/>
            <a:lightRig rig="threePt" dir="t"/>
          </a:scene3d>
        </p:spPr>
        <p:txBody>
          <a:bodyPr>
            <a:normAutofit/>
          </a:bodyPr>
          <a:lstStyle/>
          <a:p>
            <a:r>
              <a:rPr lang="en-US" b="1" dirty="0" smtClean="0"/>
              <a:t>3) OSCE  on  the  11th  week  of the cycle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29" y="2143116"/>
            <a:ext cx="4429156" cy="2400304"/>
          </a:xfrm>
          <a:solidFill>
            <a:srgbClr val="FF3399"/>
          </a:solidFill>
          <a:effectLst>
            <a:reflection blurRad="6350" stA="50000" endA="300" endPos="55500" dist="50800" dir="5400000" sy="-100000" algn="bl" rotWithShape="0"/>
          </a:effectLst>
        </p:spPr>
        <p:txBody>
          <a:bodyPr/>
          <a:lstStyle/>
          <a:p>
            <a:pPr algn="l" rtl="0"/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11 stations </a:t>
            </a:r>
          </a:p>
          <a:p>
            <a:pPr algn="l" rtl="0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station general  surgery</a:t>
            </a:r>
          </a:p>
          <a:p>
            <a:pPr algn="l" rtl="0"/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5-6 stations subspecialty </a:t>
            </a:r>
          </a:p>
        </p:txBody>
      </p:sp>
      <p:pic>
        <p:nvPicPr>
          <p:cNvPr id="4" name="Picture 3" descr="osc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2132" y="4071942"/>
            <a:ext cx="3333741" cy="2500306"/>
          </a:xfrm>
          <a:prstGeom prst="rect">
            <a:avLst/>
          </a:prstGeom>
        </p:spPr>
      </p:pic>
      <p:pic>
        <p:nvPicPr>
          <p:cNvPr id="5" name="Picture 4" descr="virtual_osc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5137" y="428604"/>
            <a:ext cx="2128863" cy="15769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69000"/>
            <a:duotone>
              <a:schemeClr val="accent6">
                <a:shade val="45000"/>
                <a:satMod val="135000"/>
              </a:schemeClr>
              <a:prstClr val="white"/>
            </a:duotone>
            <a:lum bright="-40000" contrast="4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77" y="274638"/>
            <a:ext cx="6357982" cy="1143000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dirty="0" smtClean="0"/>
              <a:t>It test the following  competencies :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786" y="1600201"/>
            <a:ext cx="6357982" cy="3400436"/>
          </a:xfrm>
          <a:solidFill>
            <a:schemeClr val="accent5">
              <a:lumMod val="60000"/>
              <a:lumOff val="40000"/>
            </a:schemeClr>
          </a:solidFill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457200" indent="-457200" algn="l" rtl="0">
              <a:buFont typeface="+mj-lt"/>
              <a:buAutoNum type="alphaUcPeriod"/>
            </a:pP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 </a:t>
            </a: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skills </a:t>
            </a:r>
          </a:p>
          <a:p>
            <a:pPr marL="457200" indent="-457200" algn="l" rtl="0">
              <a:buFont typeface="+mj-lt"/>
              <a:buAutoNum type="alphaUcPeriod"/>
            </a:pPr>
            <a:r>
              <a:rPr lang="en-US" b="1" dirty="0" smtClean="0"/>
              <a:t>Diagnosis </a:t>
            </a:r>
            <a:r>
              <a:rPr lang="en-US" b="1" dirty="0"/>
              <a:t>and differential diagnosis</a:t>
            </a:r>
          </a:p>
          <a:p>
            <a:pPr marL="457200" indent="-457200" algn="l" rtl="0">
              <a:buFont typeface="+mj-lt"/>
              <a:buAutoNum type="alphaUcPeriod"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Ordering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interpreting investigations</a:t>
            </a:r>
          </a:p>
          <a:p>
            <a:pPr marL="457200" indent="-457200" algn="l" rtl="0">
              <a:buFont typeface="+mj-lt"/>
              <a:buAutoNum type="alphaUcPeriod"/>
            </a:pPr>
            <a:r>
              <a:rPr lang="en-US" b="1" dirty="0" smtClean="0">
                <a:solidFill>
                  <a:srgbClr val="FF0000"/>
                </a:solidFill>
              </a:rPr>
              <a:t>Guidelines </a:t>
            </a:r>
            <a:r>
              <a:rPr lang="en-US" b="1" dirty="0">
                <a:solidFill>
                  <a:srgbClr val="FF0000"/>
                </a:solidFill>
              </a:rPr>
              <a:t>of management of common surgical disease</a:t>
            </a:r>
          </a:p>
          <a:p>
            <a:pPr algn="l" rtl="0"/>
            <a:endParaRPr lang="ar-SA" b="1" dirty="0"/>
          </a:p>
        </p:txBody>
      </p:sp>
      <p:pic>
        <p:nvPicPr>
          <p:cNvPr id="4" name="Picture 3" descr="exam_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16" y="3929066"/>
            <a:ext cx="2000232" cy="2729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lum bright="-12000" contrast="32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24" y="357166"/>
            <a:ext cx="5654701" cy="939784"/>
          </a:xfr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0" scaled="1"/>
            <a:tileRect/>
          </a:gradFill>
          <a:effectLst>
            <a:softEdge rad="127000"/>
          </a:effectLst>
          <a:scene3d>
            <a:camera prst="perspectiveContrastingRightFacing"/>
            <a:lightRig rig="threePt" dir="t"/>
          </a:scene3d>
        </p:spPr>
        <p:txBody>
          <a:bodyPr>
            <a:normAutofit fontScale="90000"/>
          </a:bodyPr>
          <a:lstStyle/>
          <a:p>
            <a:r>
              <a:rPr lang="en-US" b="1" dirty="0" smtClean="0"/>
              <a:t>Contents of  the OSCE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48" y="1714488"/>
            <a:ext cx="4714907" cy="4525963"/>
          </a:xfrm>
          <a:gradFill flip="none" rotWithShape="1">
            <a:gsLst>
              <a:gs pos="0">
                <a:srgbClr val="000000"/>
              </a:gs>
              <a:gs pos="0">
                <a:srgbClr val="000000"/>
              </a:gs>
              <a:gs pos="0">
                <a:srgbClr val="000000"/>
              </a:gs>
              <a:gs pos="0">
                <a:srgbClr val="000000"/>
              </a:gs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pPr marL="514350" indent="-514350" algn="l" rtl="0">
              <a:buFont typeface="+mj-lt"/>
              <a:buAutoNum type="alphaUcPeriod"/>
            </a:pPr>
            <a:r>
              <a:rPr lang="en-US" sz="2800" b="1" u="sng" dirty="0" smtClean="0">
                <a:solidFill>
                  <a:srgbClr val="00B050"/>
                </a:solidFill>
              </a:rPr>
              <a:t>Patients</a:t>
            </a:r>
          </a:p>
          <a:p>
            <a:pPr marL="514350" indent="-514350" algn="l" rtl="0">
              <a:buFont typeface="+mj-lt"/>
              <a:buAutoNum type="alphaUcPeriod"/>
            </a:pPr>
            <a:r>
              <a:rPr lang="en-US" sz="2800" dirty="0" smtClean="0"/>
              <a:t> </a:t>
            </a:r>
            <a:r>
              <a:rPr lang="en-US" sz="2800" b="1" u="sng" dirty="0" smtClean="0">
                <a:solidFill>
                  <a:srgbClr val="FFFF00"/>
                </a:solidFill>
              </a:rPr>
              <a:t>Simulated patients</a:t>
            </a:r>
          </a:p>
          <a:p>
            <a:pPr marL="514350" indent="-514350" algn="l" rtl="0">
              <a:buFont typeface="+mj-lt"/>
              <a:buAutoNum type="alphaUcPeriod"/>
            </a:pPr>
            <a:r>
              <a:rPr lang="en-US" sz="2800" b="1" u="sng" dirty="0" smtClean="0">
                <a:solidFill>
                  <a:srgbClr val="FF0000"/>
                </a:solidFill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</a:rPr>
              <a:t>Manncans</a:t>
            </a:r>
            <a:endParaRPr lang="en-US" sz="2800" b="1" u="sng" dirty="0" smtClean="0">
              <a:solidFill>
                <a:srgbClr val="FF0000"/>
              </a:solidFill>
            </a:endParaRPr>
          </a:p>
          <a:p>
            <a:pPr marL="514350" indent="-514350" algn="l" rtl="0">
              <a:buFont typeface="+mj-lt"/>
              <a:buAutoNum type="alphaUcPeriod"/>
            </a:pPr>
            <a:r>
              <a:rPr lang="en-US" sz="2800" dirty="0" smtClean="0"/>
              <a:t> </a:t>
            </a:r>
            <a:r>
              <a:rPr lang="en-US" sz="28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Photos and pictures</a:t>
            </a:r>
          </a:p>
          <a:p>
            <a:pPr marL="514350" indent="-514350" algn="l" rtl="0">
              <a:buFont typeface="+mj-lt"/>
              <a:buAutoNum type="alphaUcPeriod"/>
            </a:pPr>
            <a:r>
              <a:rPr lang="en-US" sz="2800" b="1" u="sng" dirty="0" smtClean="0">
                <a:solidFill>
                  <a:srgbClr val="FFC000"/>
                </a:solidFill>
              </a:rPr>
              <a:t> Imaging </a:t>
            </a:r>
            <a:r>
              <a:rPr lang="en-US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( X-Ray , CT scan , MRI , Angiogram </a:t>
            </a:r>
            <a:r>
              <a:rPr lang="en-US" sz="2800" dirty="0" smtClean="0"/>
              <a:t>)</a:t>
            </a:r>
          </a:p>
          <a:p>
            <a:pPr marL="514350" indent="-514350" algn="l" rtl="0">
              <a:buFont typeface="+mj-lt"/>
              <a:buAutoNum type="alphaUcPeriod"/>
            </a:pPr>
            <a:r>
              <a:rPr lang="en-US" sz="2800" dirty="0" smtClean="0"/>
              <a:t> </a:t>
            </a:r>
            <a:r>
              <a:rPr lang="en-US" sz="2800" b="1" u="sng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Investigation results</a:t>
            </a:r>
          </a:p>
          <a:p>
            <a:pPr marL="514350" indent="-514350" algn="l" rtl="0">
              <a:buFont typeface="+mj-lt"/>
              <a:buAutoNum type="alphaUcPeriod"/>
            </a:pPr>
            <a:r>
              <a:rPr lang="en-US" sz="2800" b="1" u="sng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Instruments</a:t>
            </a:r>
            <a:endParaRPr lang="ar-SA" sz="2800" b="1" u="sng" dirty="0">
              <a:solidFill>
                <a:schemeClr val="accent4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4" descr="time-and-attendance-systems-2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2198" y="2357430"/>
            <a:ext cx="2628900" cy="2552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4810" y="857232"/>
            <a:ext cx="3582999" cy="774720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b="1" dirty="0" smtClean="0"/>
              <a:t>Teaching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3143248"/>
            <a:ext cx="4572032" cy="247174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/>
          <a:lstStyle/>
          <a:p>
            <a:pPr algn="l" rtl="0"/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Tutorials</a:t>
            </a:r>
          </a:p>
          <a:p>
            <a:pPr algn="l" rtl="0"/>
            <a:r>
              <a:rPr lang="en-US" b="1" dirty="0">
                <a:solidFill>
                  <a:srgbClr val="0070C0"/>
                </a:solidFill>
              </a:rPr>
              <a:t>2) Morning round</a:t>
            </a:r>
          </a:p>
          <a:p>
            <a:pPr algn="l" rtl="0"/>
            <a:r>
              <a:rPr lang="en-US" b="1" dirty="0"/>
              <a:t>3</a:t>
            </a:r>
            <a:r>
              <a:rPr lang="en-US" b="1" dirty="0">
                <a:solidFill>
                  <a:srgbClr val="FF0000"/>
                </a:solidFill>
              </a:rPr>
              <a:t>) Outpatient clinic </a:t>
            </a:r>
            <a:r>
              <a:rPr lang="en-US" b="1" dirty="0"/>
              <a:t>(OPD)</a:t>
            </a:r>
          </a:p>
          <a:p>
            <a:pPr algn="l" rtl="0"/>
            <a:r>
              <a:rPr lang="en-US" b="1" dirty="0"/>
              <a:t>4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Operation theater </a:t>
            </a:r>
            <a:r>
              <a:rPr lang="en-US" b="1" dirty="0"/>
              <a:t>(OR)</a:t>
            </a:r>
          </a:p>
          <a:p>
            <a:pPr algn="l" rtl="0"/>
            <a:endParaRPr lang="ar-SA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24" y="357166"/>
            <a:ext cx="5000660" cy="939784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Discussion points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500174"/>
            <a:ext cx="5500726" cy="4643469"/>
          </a:xfrm>
          <a:solidFill>
            <a:schemeClr val="accent1">
              <a:lumMod val="40000"/>
              <a:lumOff val="60000"/>
            </a:schemeClr>
          </a:solidFill>
          <a:scene3d>
            <a:camera prst="perspectiveContrastingRightFacing"/>
            <a:lightRig rig="threePt" dir="t"/>
          </a:scene3d>
        </p:spPr>
        <p:txBody>
          <a:bodyPr>
            <a:noAutofit/>
          </a:bodyPr>
          <a:lstStyle/>
          <a:p>
            <a:pPr algn="l" rtl="0"/>
            <a:r>
              <a:rPr lang="ar-SA" sz="1800" dirty="0" smtClean="0"/>
              <a:t> 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Duration of the course</a:t>
            </a:r>
          </a:p>
          <a:p>
            <a:pPr algn="l" rtl="0"/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Surgery </a:t>
            </a:r>
          </a:p>
          <a:p>
            <a:pPr lvl="1" algn="l" rtl="0"/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A- General  surgery</a:t>
            </a:r>
          </a:p>
          <a:p>
            <a:pPr lvl="1" algn="l" rtl="0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B- Subspecialty  </a:t>
            </a:r>
          </a:p>
          <a:p>
            <a:pPr algn="l" rtl="0"/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Week's schedule</a:t>
            </a:r>
          </a:p>
          <a:p>
            <a:pPr algn="l" rtl="0"/>
            <a:r>
              <a:rPr lang="en-US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Checklist  and  Objectives of the course</a:t>
            </a:r>
          </a:p>
          <a:p>
            <a:pPr algn="l" rtl="0"/>
            <a:r>
              <a:rPr lang="en-US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References</a:t>
            </a:r>
          </a:p>
          <a:p>
            <a:pPr algn="l" rtl="0"/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Examination </a:t>
            </a:r>
          </a:p>
          <a:p>
            <a:pPr lvl="1" algn="l" rtl="0"/>
            <a:r>
              <a:rPr lang="en-US" sz="1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test the following  competencies :</a:t>
            </a:r>
          </a:p>
          <a:p>
            <a:pPr lvl="1" algn="l" rtl="0"/>
            <a:r>
              <a:rPr lang="en-US" sz="1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Contents of  the OSCE</a:t>
            </a:r>
          </a:p>
          <a:p>
            <a:pPr algn="l" rtl="0"/>
            <a:r>
              <a:rPr lang="en-US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Teaching</a:t>
            </a:r>
          </a:p>
          <a:p>
            <a:pPr algn="l" rtl="0"/>
            <a:r>
              <a:rPr lang="en-US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Teaching staff</a:t>
            </a:r>
          </a:p>
          <a:p>
            <a:pPr algn="l" rtl="0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Marking </a:t>
            </a:r>
          </a:p>
          <a:p>
            <a:pPr algn="l" rtl="0"/>
            <a:r>
              <a:rPr lang="en-US" sz="18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Attendance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/>
            </a:r>
            <a:br>
              <a:rPr lang="en-US" sz="1800" b="1" dirty="0" smtClean="0"/>
            </a:br>
            <a:endParaRPr lang="ar-SA" sz="1800" b="1" dirty="0"/>
          </a:p>
        </p:txBody>
      </p:sp>
      <p:pic>
        <p:nvPicPr>
          <p:cNvPr id="4" name="Picture 3" descr="teaching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2000240"/>
            <a:ext cx="3343275" cy="3438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2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7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2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3513" y="274638"/>
            <a:ext cx="4511693" cy="1143000"/>
          </a:xfr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r>
              <a:rPr lang="en-US" sz="4800" b="1" dirty="0"/>
              <a:t>Teaching </a:t>
            </a:r>
            <a:r>
              <a:rPr lang="en-US" sz="4800" b="1" dirty="0" smtClean="0"/>
              <a:t>staff</a:t>
            </a:r>
            <a:endParaRPr lang="ar-SA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1604" y="2000240"/>
            <a:ext cx="5429289" cy="2900369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742950" indent="-742950" algn="l" rtl="0">
              <a:buClr>
                <a:srgbClr val="FF0000"/>
              </a:buClr>
              <a:buFont typeface="+mj-lt"/>
              <a:buAutoNum type="arabicPeriod"/>
            </a:pPr>
            <a:r>
              <a:rPr lang="en-US" sz="3600" b="1" dirty="0" smtClean="0">
                <a:solidFill>
                  <a:srgbClr val="FFC000"/>
                </a:solidFill>
              </a:rPr>
              <a:t>Academic </a:t>
            </a:r>
            <a:r>
              <a:rPr lang="en-US" sz="3600" b="1" dirty="0">
                <a:solidFill>
                  <a:srgbClr val="FFC000"/>
                </a:solidFill>
              </a:rPr>
              <a:t>staff</a:t>
            </a:r>
          </a:p>
          <a:p>
            <a:pPr marL="742950" indent="-742950" algn="l" rtl="0">
              <a:buClr>
                <a:srgbClr val="FF0000"/>
              </a:buClr>
              <a:buFont typeface="+mj-lt"/>
              <a:buAutoNum type="arabicPeriod"/>
            </a:pPr>
            <a:r>
              <a:rPr lang="en-US" sz="3600" b="1" dirty="0" smtClean="0">
                <a:solidFill>
                  <a:srgbClr val="FF0000"/>
                </a:solidFill>
              </a:rPr>
              <a:t>Consultants</a:t>
            </a:r>
            <a:endParaRPr lang="en-US" sz="3600" b="1" dirty="0">
              <a:solidFill>
                <a:srgbClr val="FF0000"/>
              </a:solidFill>
            </a:endParaRPr>
          </a:p>
          <a:p>
            <a:pPr marL="742950" indent="-742950" algn="l" rtl="0">
              <a:buClr>
                <a:srgbClr val="FF0000"/>
              </a:buClr>
              <a:buFont typeface="+mj-lt"/>
              <a:buAutoNum type="arabicPeriod"/>
            </a:pPr>
            <a:r>
              <a:rPr lang="en-US" sz="3600" b="1" dirty="0" smtClean="0">
                <a:solidFill>
                  <a:srgbClr val="0070C0"/>
                </a:solidFill>
              </a:rPr>
              <a:t>Senior </a:t>
            </a:r>
            <a:r>
              <a:rPr lang="en-US" sz="3600" b="1" dirty="0">
                <a:solidFill>
                  <a:srgbClr val="0070C0"/>
                </a:solidFill>
              </a:rPr>
              <a:t>Registrars</a:t>
            </a:r>
          </a:p>
          <a:p>
            <a:pPr marL="742950" indent="-742950" algn="l" rtl="0">
              <a:buClr>
                <a:srgbClr val="FF0000"/>
              </a:buClr>
              <a:buFont typeface="+mj-lt"/>
              <a:buAutoNum type="arabicPeriod"/>
            </a:pPr>
            <a:r>
              <a:rPr lang="en-US" sz="3600" dirty="0" smtClean="0"/>
              <a:t>Registrar</a:t>
            </a:r>
            <a:endParaRPr lang="en-US" sz="3600" dirty="0"/>
          </a:p>
          <a:p>
            <a:pPr marL="742950" indent="-742950" algn="l" rtl="0">
              <a:buClr>
                <a:srgbClr val="FF0000"/>
              </a:buClr>
              <a:buFont typeface="+mj-lt"/>
              <a:buAutoNum type="arabicPeriod"/>
            </a:pPr>
            <a:endParaRPr lang="ar-SA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3513" y="714356"/>
            <a:ext cx="3082933" cy="703282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en-US" b="1" dirty="0" smtClean="0"/>
              <a:t>Marking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4414" y="2500306"/>
            <a:ext cx="5072098" cy="323295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l" rtl="0"/>
            <a:endParaRPr lang="en-US" dirty="0"/>
          </a:p>
          <a:p>
            <a:pPr algn="l" rtl="0"/>
            <a:r>
              <a:rPr lang="en-US" dirty="0" smtClean="0"/>
              <a:t>30 </a:t>
            </a:r>
            <a:r>
              <a:rPr lang="en-US" dirty="0"/>
              <a:t>% written  </a:t>
            </a:r>
            <a:r>
              <a:rPr lang="en-US" dirty="0" smtClean="0"/>
              <a:t>Mid-cycle exam</a:t>
            </a:r>
          </a:p>
          <a:p>
            <a:pPr algn="l" rtl="0"/>
            <a:r>
              <a:rPr lang="en-US" dirty="0" smtClean="0"/>
              <a:t>5 % Participation in the tutorials  </a:t>
            </a:r>
            <a:endParaRPr lang="en-US" dirty="0"/>
          </a:p>
          <a:p>
            <a:pPr algn="l" rtl="0"/>
            <a:r>
              <a:rPr lang="en-US" smtClean="0"/>
              <a:t>25 </a:t>
            </a:r>
            <a:r>
              <a:rPr lang="en-US" dirty="0"/>
              <a:t>% Final written exam</a:t>
            </a:r>
          </a:p>
          <a:p>
            <a:pPr algn="l" rtl="0"/>
            <a:r>
              <a:rPr lang="en-US" dirty="0" smtClean="0"/>
              <a:t>40 </a:t>
            </a:r>
            <a:r>
              <a:rPr lang="en-US" dirty="0"/>
              <a:t>%  OSCE</a:t>
            </a:r>
          </a:p>
          <a:p>
            <a:pPr algn="l" rtl="0"/>
            <a:endParaRPr lang="en-US" dirty="0"/>
          </a:p>
          <a:p>
            <a:pPr algn="l" rtl="0"/>
            <a:endParaRPr lang="ar-SA" dirty="0"/>
          </a:p>
        </p:txBody>
      </p:sp>
      <p:pic>
        <p:nvPicPr>
          <p:cNvPr id="4" name="Picture 3" descr="13245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5074" y="0"/>
            <a:ext cx="2506088" cy="2858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76" y="500042"/>
            <a:ext cx="3368685" cy="70328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dirty="0" smtClean="0"/>
              <a:t>Attendance</a:t>
            </a:r>
            <a:endParaRPr lang="ar-SA" dirty="0"/>
          </a:p>
        </p:txBody>
      </p:sp>
      <p:pic>
        <p:nvPicPr>
          <p:cNvPr id="4" name="Picture 3" descr="attendance2l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4612" y="3357562"/>
            <a:ext cx="2708924" cy="3500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24" y="571480"/>
            <a:ext cx="4868883" cy="77472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SA" dirty="0" smtClean="0"/>
              <a:t> </a:t>
            </a:r>
            <a:r>
              <a:rPr lang="en-US" b="1" dirty="0" smtClean="0"/>
              <a:t>Duration of the course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714488"/>
            <a:ext cx="7072361" cy="3043246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 rtl="0">
              <a:buClr>
                <a:srgbClr val="FF0000"/>
              </a:buCl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FF0000"/>
                </a:solidFill>
              </a:rPr>
              <a:t>11  </a:t>
            </a:r>
            <a:r>
              <a:rPr lang="en-US" b="1" dirty="0">
                <a:solidFill>
                  <a:srgbClr val="FF0000"/>
                </a:solidFill>
              </a:rPr>
              <a:t>weeks </a:t>
            </a:r>
          </a:p>
          <a:p>
            <a:pPr lvl="1" algn="l" rtl="0">
              <a:buClr>
                <a:srgbClr val="FF0000"/>
              </a:buCl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FFFF00"/>
                </a:solidFill>
              </a:rPr>
              <a:t>1 </a:t>
            </a:r>
            <a:r>
              <a:rPr lang="en-US" b="1" dirty="0">
                <a:solidFill>
                  <a:srgbClr val="FFFF00"/>
                </a:solidFill>
              </a:rPr>
              <a:t>week : </a:t>
            </a:r>
            <a:r>
              <a:rPr lang="en-US" dirty="0"/>
              <a:t>lectures in the principles of surgery </a:t>
            </a:r>
            <a:r>
              <a:rPr lang="en-US" dirty="0" smtClean="0"/>
              <a:t>, from </a:t>
            </a:r>
            <a:r>
              <a:rPr lang="en-US" dirty="0"/>
              <a:t>8 am – 3 pm</a:t>
            </a:r>
          </a:p>
          <a:p>
            <a:pPr lvl="1" algn="l" rtl="0">
              <a:buClr>
                <a:srgbClr val="FF0000"/>
              </a:buCl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9  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weeks </a:t>
            </a:r>
            <a:r>
              <a:rPr lang="en-US" dirty="0"/>
              <a:t>: clinical rotation</a:t>
            </a:r>
          </a:p>
          <a:p>
            <a:pPr lvl="1" algn="l" rtl="0">
              <a:buClr>
                <a:srgbClr val="FF0000"/>
              </a:buCl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FF3399"/>
                </a:solidFill>
              </a:rPr>
              <a:t>1 </a:t>
            </a:r>
            <a:r>
              <a:rPr lang="en-US" b="1" dirty="0">
                <a:solidFill>
                  <a:srgbClr val="FF3399"/>
                </a:solidFill>
              </a:rPr>
              <a:t>week  </a:t>
            </a:r>
            <a:r>
              <a:rPr lang="en-US" b="1" dirty="0"/>
              <a:t>: </a:t>
            </a:r>
            <a:r>
              <a:rPr lang="en-US" dirty="0"/>
              <a:t>Final written and OSCE </a:t>
            </a:r>
          </a:p>
        </p:txBody>
      </p:sp>
      <p:pic>
        <p:nvPicPr>
          <p:cNvPr id="4" name="Picture 3" descr="MeetingRoles-Timer-4We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38900" y="3209925"/>
            <a:ext cx="2705100" cy="3648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ock-vector-stomach-90499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2786057"/>
            <a:ext cx="2214578" cy="2982383"/>
          </a:xfrm>
          <a:prstGeom prst="rect">
            <a:avLst/>
          </a:prstGeom>
        </p:spPr>
      </p:pic>
      <p:pic>
        <p:nvPicPr>
          <p:cNvPr id="6" name="Picture 5" descr="thmb_445c4542e9d2a_LIVER-anatomic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2214554"/>
            <a:ext cx="3524250" cy="2933700"/>
          </a:xfrm>
          <a:prstGeom prst="rect">
            <a:avLst/>
          </a:prstGeom>
        </p:spPr>
      </p:pic>
      <p:pic>
        <p:nvPicPr>
          <p:cNvPr id="7" name="Picture 6" descr="colon_rectum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43570" y="2285992"/>
            <a:ext cx="2857500" cy="3409950"/>
          </a:xfrm>
          <a:prstGeom prst="rect">
            <a:avLst/>
          </a:prstGeom>
        </p:spPr>
      </p:pic>
      <p:pic>
        <p:nvPicPr>
          <p:cNvPr id="8" name="Picture 7" descr="888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15074" y="1285860"/>
            <a:ext cx="2428860" cy="19288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 </a:t>
            </a:r>
            <a:r>
              <a:rPr lang="en-US" b="1" dirty="0" smtClean="0"/>
              <a:t>A- General  surgery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7" y="1500175"/>
            <a:ext cx="4786346" cy="271464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514350" indent="-514350" algn="l" rtl="0">
              <a:buFont typeface="+mj-lt"/>
              <a:buAutoNum type="arabicPeriod"/>
            </a:pPr>
            <a:r>
              <a:rPr lang="en-US" b="1" dirty="0" smtClean="0"/>
              <a:t>Breast </a:t>
            </a:r>
            <a:r>
              <a:rPr lang="en-US" b="1" dirty="0"/>
              <a:t>and Endocrine Surgery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Upper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GIT  Surgery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Hepatobiliary  </a:t>
            </a:r>
            <a:r>
              <a:rPr lang="en-US" b="1" dirty="0">
                <a:solidFill>
                  <a:srgbClr val="FF0000"/>
                </a:solidFill>
              </a:rPr>
              <a:t>Surgery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Colorectal  </a:t>
            </a: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Surgery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Emergency  </a:t>
            </a:r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Surgery</a:t>
            </a:r>
          </a:p>
          <a:p>
            <a:pPr algn="l" rtl="0"/>
            <a:endParaRPr lang="ar-SA" dirty="0"/>
          </a:p>
        </p:txBody>
      </p:sp>
      <p:pic>
        <p:nvPicPr>
          <p:cNvPr id="9" name="Picture 8" descr="direct-to-implant-illustration-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15074" y="3429000"/>
            <a:ext cx="2428892" cy="2214578"/>
          </a:xfrm>
          <a:prstGeom prst="rect">
            <a:avLst/>
          </a:prstGeom>
        </p:spPr>
      </p:pic>
      <p:pic>
        <p:nvPicPr>
          <p:cNvPr id="10" name="Picture 9" descr="getty_rf_photo_of_patient_going_to_surgery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14942" y="3786190"/>
            <a:ext cx="3195659" cy="21714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B- Subspecialty  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571612"/>
            <a:ext cx="5664226" cy="311468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514350" indent="-514350" algn="l" rtl="0">
              <a:buFont typeface="+mj-lt"/>
              <a:buAutoNum type="arabicPeriod"/>
            </a:pPr>
            <a:r>
              <a:rPr lang="en-U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Urology       </a:t>
            </a:r>
            <a:r>
              <a:rPr lang="en-US" dirty="0" smtClean="0"/>
              <a:t>                                                                                                        </a:t>
            </a:r>
            <a:endParaRPr lang="en-US" dirty="0"/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Neurosurgery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Plastic  Surgery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Pediatric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Surgery &amp; Thoracic Surgery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Vascular </a:t>
            </a:r>
            <a:r>
              <a:rPr lang="en-US" dirty="0"/>
              <a:t>&amp; cardiac surgery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BLS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Instruments , skills lab</a:t>
            </a:r>
          </a:p>
          <a:p>
            <a:pPr algn="l" rtl="0"/>
            <a:endParaRPr lang="ar-SA" dirty="0"/>
          </a:p>
        </p:txBody>
      </p:sp>
      <p:pic>
        <p:nvPicPr>
          <p:cNvPr id="4" name="صورة 20" descr="http://www.healthandphysicaleducationteacher.com/wp-content/uploads/2011/08/Male-Reproductive-System-3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2357430"/>
            <a:ext cx="2213303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صورة 56" descr="http://global-colleges.com/vb/storeimg/img_1293128842_20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1785926"/>
            <a:ext cx="285752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صورة 33" descr="omphalocele2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86446" y="2643182"/>
            <a:ext cx="3035173" cy="2857520"/>
          </a:xfrm>
          <a:prstGeom prst="rect">
            <a:avLst/>
          </a:prstGeom>
        </p:spPr>
      </p:pic>
      <p:pic>
        <p:nvPicPr>
          <p:cNvPr id="7" name="صورة 20" descr="causes-bilateral-pleural-thickening-800x800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29388" y="2857496"/>
            <a:ext cx="2214578" cy="3382355"/>
          </a:xfrm>
          <a:prstGeom prst="rect">
            <a:avLst/>
          </a:prstGeom>
        </p:spPr>
      </p:pic>
      <p:pic>
        <p:nvPicPr>
          <p:cNvPr id="8" name="صورة 35" descr="peripheral-vascular-disease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715008" y="3143248"/>
            <a:ext cx="2294942" cy="3071834"/>
          </a:xfrm>
          <a:prstGeom prst="rect">
            <a:avLst/>
          </a:prstGeom>
        </p:spPr>
      </p:pic>
      <p:pic>
        <p:nvPicPr>
          <p:cNvPr id="9" name="Picture 8" descr="combo.jpg"/>
          <p:cNvPicPr>
            <a:picLocks noChangeAspect="1"/>
          </p:cNvPicPr>
          <p:nvPr/>
        </p:nvPicPr>
        <p:blipFill>
          <a:blip r:embed="rId7" cstate="print"/>
          <a:srcRect l="50000"/>
          <a:stretch>
            <a:fillRect/>
          </a:stretch>
        </p:blipFill>
        <p:spPr>
          <a:xfrm>
            <a:off x="5572132" y="2214554"/>
            <a:ext cx="2857500" cy="3810000"/>
          </a:xfrm>
          <a:prstGeom prst="rect">
            <a:avLst/>
          </a:prstGeom>
        </p:spPr>
      </p:pic>
      <p:pic>
        <p:nvPicPr>
          <p:cNvPr id="10" name="Picture 9" descr="Instrument-trolley-surgery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00760" y="3764862"/>
            <a:ext cx="2307910" cy="2021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6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8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lum contrast="56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3513" y="785794"/>
            <a:ext cx="3797313" cy="63184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dirty="0"/>
              <a:t>Week's </a:t>
            </a:r>
            <a:r>
              <a:rPr lang="en-US" b="1" dirty="0" smtClean="0"/>
              <a:t>schedule</a:t>
            </a:r>
            <a:endParaRPr lang="ar-SA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6517495"/>
              </p:ext>
            </p:extLst>
          </p:nvPr>
        </p:nvGraphicFramePr>
        <p:xfrm>
          <a:off x="642912" y="1857365"/>
          <a:ext cx="7929617" cy="4386219"/>
        </p:xfrm>
        <a:graphic>
          <a:graphicData uri="http://schemas.openxmlformats.org/drawingml/2006/table">
            <a:tbl>
              <a:tblPr rtl="1"/>
              <a:tblGrid>
                <a:gridCol w="3476302"/>
                <a:gridCol w="2901261"/>
                <a:gridCol w="1552054"/>
              </a:tblGrid>
              <a:tr h="379745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Arial"/>
                        </a:rPr>
                        <a:t>PM</a:t>
                      </a:r>
                      <a:endParaRPr lang="en-US" sz="16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Arial"/>
                        </a:rPr>
                        <a:t>AM</a:t>
                      </a:r>
                      <a:endParaRPr lang="en-US" sz="16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2662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+mn-lt"/>
                          <a:ea typeface="Calibri"/>
                          <a:cs typeface="Arial"/>
                        </a:rPr>
                        <a:t>OR</a:t>
                      </a:r>
                      <a:endParaRPr lang="en-US" sz="1600" b="1" dirty="0" smtClean="0">
                        <a:latin typeface="+mn-lt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 smtClean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Arial"/>
                        </a:rPr>
                        <a:t> OR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Calibri"/>
                          <a:ea typeface="Times New Roman"/>
                          <a:cs typeface="Arial"/>
                        </a:rPr>
                        <a:t> Sunday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9524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600" b="1" i="1" u="sng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Arial"/>
                        </a:rPr>
                        <a:t>Acute abdomen</a:t>
                      </a:r>
                      <a:endParaRPr lang="en-US" sz="1200" u="sng" dirty="0" smtClean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Arial"/>
                        </a:rPr>
                        <a:t>Prof. </a:t>
                      </a:r>
                      <a:r>
                        <a:rPr lang="en-US" sz="1600" dirty="0" err="1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Arial"/>
                        </a:rPr>
                        <a:t>salamah</a:t>
                      </a:r>
                      <a:endParaRPr lang="en-US" sz="1200" dirty="0" smtClean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u="sng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Arial"/>
                        </a:rPr>
                        <a:t>Pancreatitis</a:t>
                      </a:r>
                      <a:endParaRPr lang="en-US" sz="1200" u="sng" dirty="0" smtClean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Arial"/>
                        </a:rPr>
                        <a:t>Dr. Hamad Al-Qahtani</a:t>
                      </a:r>
                      <a:endParaRPr lang="en-US" sz="1200" dirty="0" smtClean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Calibri"/>
                          <a:ea typeface="Calibri"/>
                          <a:cs typeface="Arial"/>
                        </a:rPr>
                        <a:t>Monday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5266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Arial"/>
                        </a:rPr>
                        <a:t>Preparation</a:t>
                      </a:r>
                      <a:r>
                        <a:rPr lang="en-US" sz="1600" baseline="0" dirty="0" smtClean="0">
                          <a:latin typeface="Calibri"/>
                          <a:ea typeface="Calibri"/>
                          <a:cs typeface="Arial"/>
                        </a:rPr>
                        <a:t> for </a:t>
                      </a:r>
                      <a:r>
                        <a:rPr lang="en-US" sz="1600" baseline="0" dirty="0" err="1" smtClean="0">
                          <a:latin typeface="Calibri"/>
                          <a:ea typeface="Calibri"/>
                          <a:cs typeface="Arial"/>
                        </a:rPr>
                        <a:t>grandround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u="sng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Arial"/>
                        </a:rPr>
                        <a:t>GIT bleeding </a:t>
                      </a:r>
                      <a:endParaRPr lang="en-US" sz="1200" u="sng" dirty="0" smtClean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Arial"/>
                        </a:rPr>
                        <a:t>Dr. Akeely</a:t>
                      </a:r>
                      <a:endParaRPr lang="en-US" sz="1200" dirty="0" smtClean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Calibri"/>
                          <a:ea typeface="Calibri"/>
                          <a:cs typeface="Arial"/>
                        </a:rPr>
                        <a:t>Tuesday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7070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Arial"/>
                        </a:rPr>
                        <a:t>OR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Arial"/>
                        </a:rPr>
                        <a:t>OR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Calibri"/>
                          <a:ea typeface="Times New Roman"/>
                          <a:cs typeface="Arial"/>
                        </a:rPr>
                        <a:t> Wednesday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4744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600" b="1" i="1" u="sng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Arial"/>
                        </a:rPr>
                        <a:t>Intestinal obstruction</a:t>
                      </a:r>
                      <a:endParaRPr lang="en-US" sz="1200" b="0" i="0" u="sng" dirty="0" smtClean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i="0" u="sng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(SR)</a:t>
                      </a:r>
                      <a:endParaRPr lang="en-US" sz="1200" dirty="0" smtClean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600" b="1" dirty="0" smtClean="0">
                          <a:latin typeface="Calibri"/>
                          <a:ea typeface="Times New Roman"/>
                          <a:cs typeface="Arial"/>
                        </a:rPr>
                        <a:t>Ground Round</a:t>
                      </a:r>
                      <a:endParaRPr lang="en-US" sz="1200" b="1" dirty="0" smtClean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Calibri"/>
                          <a:ea typeface="Calibri"/>
                          <a:cs typeface="Arial"/>
                        </a:rPr>
                        <a:t>Thursday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pPr algn="l" rtl="0"/>
            <a:r>
              <a:rPr lang="en-US" b="1" dirty="0"/>
              <a:t>Checklist  and  Objectives of the </a:t>
            </a:r>
            <a:r>
              <a:rPr lang="en-US" b="1" dirty="0" smtClean="0"/>
              <a:t>course</a:t>
            </a:r>
            <a:endParaRPr lang="ar-S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rtl="0"/>
            <a:r>
              <a:rPr lang="en-US" b="1" dirty="0">
                <a:solidFill>
                  <a:srgbClr val="FF0000"/>
                </a:solidFill>
              </a:rPr>
              <a:t>Acute  gastrointestinal  hemorrhage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42910" y="2500306"/>
          <a:ext cx="7715303" cy="2926080"/>
        </p:xfrm>
        <a:graphic>
          <a:graphicData uri="http://schemas.openxmlformats.org/drawingml/2006/table">
            <a:tbl>
              <a:tblPr/>
              <a:tblGrid>
                <a:gridCol w="3929089"/>
                <a:gridCol w="3786214"/>
              </a:tblGrid>
              <a:tr h="2857520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Arial"/>
                        </a:rPr>
                        <a:t>Approach  </a:t>
                      </a:r>
                      <a:r>
                        <a:rPr lang="en-US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Arial"/>
                        </a:rPr>
                        <a:t>to the Patient with Acute Gastrointestinal Hemorrhage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Arial"/>
                        </a:rPr>
                        <a:t>• </a:t>
                      </a:r>
                      <a:r>
                        <a:rPr lang="en-US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Arial"/>
                        </a:rPr>
                        <a:t>Initial Assessment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Arial"/>
                        </a:rPr>
                        <a:t>• Risk Stratification</a:t>
                      </a:r>
                      <a:endParaRPr lang="en-US" sz="24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Arial"/>
                        </a:rPr>
                        <a:t>• Resuscitation</a:t>
                      </a:r>
                      <a:endParaRPr 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Arial"/>
                        </a:rPr>
                        <a:t>• History and physical examination</a:t>
                      </a:r>
                      <a:endParaRPr lang="en-US" sz="2400" b="1" dirty="0">
                        <a:solidFill>
                          <a:srgbClr val="FF33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Arial"/>
                        </a:rPr>
                        <a:t>• Localization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Arial"/>
                        </a:rPr>
                        <a:t>•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Arial"/>
                        </a:rPr>
                        <a:t>Therapy </a:t>
                      </a:r>
                      <a:endParaRPr lang="en-US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7" descr="300px-Regions_of_stomach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85784" y="0"/>
            <a:ext cx="2214578" cy="14837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57158" y="2285992"/>
          <a:ext cx="8215370" cy="3214710"/>
        </p:xfrm>
        <a:graphic>
          <a:graphicData uri="http://schemas.openxmlformats.org/drawingml/2006/table">
            <a:tbl>
              <a:tblPr/>
              <a:tblGrid>
                <a:gridCol w="4500594"/>
                <a:gridCol w="3714776"/>
              </a:tblGrid>
              <a:tr h="3214710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endParaRPr lang="en-US" sz="2400" b="1" dirty="0" smtClean="0"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algn="ctr" rtl="0">
                        <a:spcAft>
                          <a:spcPts val="0"/>
                        </a:spcAft>
                      </a:pPr>
                      <a:endParaRPr lang="en-US" sz="2400" b="1" dirty="0" smtClean="0"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algn="ctr" rtl="0">
                        <a:spcAft>
                          <a:spcPts val="0"/>
                        </a:spcAft>
                      </a:pPr>
                      <a:endParaRPr lang="en-US" sz="2400" b="1" dirty="0" smtClean="0"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Arial"/>
                          <a:ea typeface="Times New Roman"/>
                          <a:cs typeface="Arial"/>
                        </a:rPr>
                        <a:t>Acute  </a:t>
                      </a:r>
                      <a:r>
                        <a:rPr lang="en-US" sz="2400" b="1" dirty="0">
                          <a:latin typeface="Arial"/>
                          <a:ea typeface="Times New Roman"/>
                          <a:cs typeface="Arial"/>
                        </a:rPr>
                        <a:t>upper </a:t>
                      </a:r>
                      <a:r>
                        <a:rPr lang="en-US" sz="2400" b="1" dirty="0" smtClean="0">
                          <a:latin typeface="Arial"/>
                          <a:ea typeface="Times New Roman"/>
                          <a:cs typeface="Arial"/>
                        </a:rPr>
                        <a:t>gastrointestinal</a:t>
                      </a:r>
                      <a:r>
                        <a:rPr lang="en-US" sz="2400" b="1" baseline="0" dirty="0" smtClean="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2400" b="1" dirty="0" smtClean="0">
                          <a:latin typeface="Arial"/>
                          <a:ea typeface="Times New Roman"/>
                          <a:cs typeface="Arial"/>
                        </a:rPr>
                        <a:t>Hemorrhage</a:t>
                      </a:r>
                      <a:endParaRPr lang="en-US" sz="2400" b="1" dirty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Arial"/>
                          <a:ea typeface="Times New Roman"/>
                          <a:cs typeface="Arial"/>
                        </a:rPr>
                        <a:t>   </a:t>
                      </a:r>
                      <a:endParaRPr lang="en-US" sz="24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2400" b="1" dirty="0" smtClean="0"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FF3399"/>
                          </a:solidFill>
                          <a:latin typeface="Arial"/>
                          <a:ea typeface="Times New Roman"/>
                          <a:cs typeface="Arial"/>
                        </a:rPr>
                        <a:t>• </a:t>
                      </a:r>
                      <a:r>
                        <a:rPr lang="en-US" sz="2400" b="1" dirty="0">
                          <a:solidFill>
                            <a:srgbClr val="FF3399"/>
                          </a:solidFill>
                          <a:latin typeface="Arial"/>
                          <a:ea typeface="Times New Roman"/>
                          <a:cs typeface="Arial"/>
                        </a:rPr>
                        <a:t>Clinical  presentation</a:t>
                      </a:r>
                      <a:endParaRPr lang="en-US" sz="2400" b="1" dirty="0">
                        <a:solidFill>
                          <a:srgbClr val="FF3399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Arial"/>
                        </a:rPr>
                        <a:t>• Diagnosis 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Arial"/>
                          <a:ea typeface="Times New Roman"/>
                          <a:cs typeface="Arial"/>
                        </a:rPr>
                        <a:t>• Specific causes</a:t>
                      </a:r>
                      <a:endParaRPr lang="en-US" sz="2400" b="1" dirty="0">
                        <a:solidFill>
                          <a:srgbClr val="00B05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Arial"/>
                          <a:ea typeface="Times New Roman"/>
                          <a:cs typeface="Arial"/>
                        </a:rPr>
                        <a:t>• </a:t>
                      </a:r>
                      <a:r>
                        <a:rPr lang="en-US" sz="2400" b="1" dirty="0">
                          <a:solidFill>
                            <a:srgbClr val="FFFF00"/>
                          </a:solidFill>
                          <a:latin typeface="Arial"/>
                          <a:ea typeface="Times New Roman"/>
                          <a:cs typeface="Arial"/>
                        </a:rPr>
                        <a:t>Treatment</a:t>
                      </a:r>
                      <a:r>
                        <a:rPr lang="en-US" sz="2400" b="1" dirty="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endParaRPr lang="en-US" sz="2400" b="1" dirty="0" smtClean="0"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Arial"/>
                          <a:ea typeface="Times New Roman"/>
                          <a:cs typeface="Arial"/>
                        </a:rPr>
                        <a:t>( </a:t>
                      </a:r>
                      <a:r>
                        <a:rPr lang="en-US" sz="2400" b="1" dirty="0">
                          <a:latin typeface="Arial"/>
                          <a:ea typeface="Times New Roman"/>
                          <a:cs typeface="Arial"/>
                        </a:rPr>
                        <a:t>Medical , Endoscopic and surgical )</a:t>
                      </a:r>
                      <a:endParaRPr lang="en-US" sz="24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heme/theme1.xml><?xml version="1.0" encoding="utf-8"?>
<a:theme xmlns:a="http://schemas.openxmlformats.org/drawingml/2006/main" name="Theme3">
  <a:themeElements>
    <a:clrScheme name="Office Theme 2">
      <a:dk1>
        <a:srgbClr val="333333"/>
      </a:dk1>
      <a:lt1>
        <a:srgbClr val="FFFFFF"/>
      </a:lt1>
      <a:dk2>
        <a:srgbClr val="CC3333"/>
      </a:dk2>
      <a:lt2>
        <a:srgbClr val="FFFFFF"/>
      </a:lt2>
      <a:accent1>
        <a:srgbClr val="F2853D"/>
      </a:accent1>
      <a:accent2>
        <a:srgbClr val="F285C5"/>
      </a:accent2>
      <a:accent3>
        <a:srgbClr val="E2ADAD"/>
      </a:accent3>
      <a:accent4>
        <a:srgbClr val="DADADA"/>
      </a:accent4>
      <a:accent5>
        <a:srgbClr val="F7C2AF"/>
      </a:accent5>
      <a:accent6>
        <a:srgbClr val="DB78B2"/>
      </a:accent6>
      <a:hlink>
        <a:srgbClr val="FFA6A6"/>
      </a:hlink>
      <a:folHlink>
        <a:srgbClr val="D6C2F2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Office Theme 1">
        <a:dk1>
          <a:srgbClr val="333333"/>
        </a:dk1>
        <a:lt1>
          <a:srgbClr val="FFFFFF"/>
        </a:lt1>
        <a:dk2>
          <a:srgbClr val="CC3333"/>
        </a:dk2>
        <a:lt2>
          <a:srgbClr val="FFFFFF"/>
        </a:lt2>
        <a:accent1>
          <a:srgbClr val="FA6464"/>
        </a:accent1>
        <a:accent2>
          <a:srgbClr val="FF8080"/>
        </a:accent2>
        <a:accent3>
          <a:srgbClr val="E2ADAD"/>
        </a:accent3>
        <a:accent4>
          <a:srgbClr val="DADADA"/>
        </a:accent4>
        <a:accent5>
          <a:srgbClr val="FCB8B8"/>
        </a:accent5>
        <a:accent6>
          <a:srgbClr val="E77373"/>
        </a:accent6>
        <a:hlink>
          <a:srgbClr val="FFA6A6"/>
        </a:hlink>
        <a:folHlink>
          <a:srgbClr val="FF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333333"/>
        </a:dk1>
        <a:lt1>
          <a:srgbClr val="FFFFFF"/>
        </a:lt1>
        <a:dk2>
          <a:srgbClr val="CC3333"/>
        </a:dk2>
        <a:lt2>
          <a:srgbClr val="FFFFFF"/>
        </a:lt2>
        <a:accent1>
          <a:srgbClr val="F2853D"/>
        </a:accent1>
        <a:accent2>
          <a:srgbClr val="F285C5"/>
        </a:accent2>
        <a:accent3>
          <a:srgbClr val="E2ADAD"/>
        </a:accent3>
        <a:accent4>
          <a:srgbClr val="DADADA"/>
        </a:accent4>
        <a:accent5>
          <a:srgbClr val="F7C2AF"/>
        </a:accent5>
        <a:accent6>
          <a:srgbClr val="DB78B2"/>
        </a:accent6>
        <a:hlink>
          <a:srgbClr val="FFA6A6"/>
        </a:hlink>
        <a:folHlink>
          <a:srgbClr val="D6C2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333333"/>
        </a:dk1>
        <a:lt1>
          <a:srgbClr val="FFFFFF"/>
        </a:lt1>
        <a:dk2>
          <a:srgbClr val="CC3333"/>
        </a:dk2>
        <a:lt2>
          <a:srgbClr val="FFFFFF"/>
        </a:lt2>
        <a:accent1>
          <a:srgbClr val="B0CC5C"/>
        </a:accent1>
        <a:accent2>
          <a:srgbClr val="F29191"/>
        </a:accent2>
        <a:accent3>
          <a:srgbClr val="E2ADAD"/>
        </a:accent3>
        <a:accent4>
          <a:srgbClr val="DADADA"/>
        </a:accent4>
        <a:accent5>
          <a:srgbClr val="D4E2B5"/>
        </a:accent5>
        <a:accent6>
          <a:srgbClr val="DB8383"/>
        </a:accent6>
        <a:hlink>
          <a:srgbClr val="9FC6D4"/>
        </a:hlink>
        <a:folHlink>
          <a:srgbClr val="E6C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333333"/>
        </a:dk1>
        <a:lt1>
          <a:srgbClr val="FFFFFF"/>
        </a:lt1>
        <a:dk2>
          <a:srgbClr val="CC3333"/>
        </a:dk2>
        <a:lt2>
          <a:srgbClr val="FFFFFF"/>
        </a:lt2>
        <a:accent1>
          <a:srgbClr val="70CC70"/>
        </a:accent1>
        <a:accent2>
          <a:srgbClr val="DEBD37"/>
        </a:accent2>
        <a:accent3>
          <a:srgbClr val="E2ADAD"/>
        </a:accent3>
        <a:accent4>
          <a:srgbClr val="DADADA"/>
        </a:accent4>
        <a:accent5>
          <a:srgbClr val="BBE2BB"/>
        </a:accent5>
        <a:accent6>
          <a:srgbClr val="C9AB31"/>
        </a:accent6>
        <a:hlink>
          <a:srgbClr val="C1B5FF"/>
        </a:hlink>
        <a:folHlink>
          <a:srgbClr val="FFA6A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A6464"/>
        </a:accent1>
        <a:accent2>
          <a:srgbClr val="FF8080"/>
        </a:accent2>
        <a:accent3>
          <a:srgbClr val="FFFFFF"/>
        </a:accent3>
        <a:accent4>
          <a:srgbClr val="000000"/>
        </a:accent4>
        <a:accent5>
          <a:srgbClr val="FCB8B8"/>
        </a:accent5>
        <a:accent6>
          <a:srgbClr val="E77373"/>
        </a:accent6>
        <a:hlink>
          <a:srgbClr val="FFA6A6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2853D"/>
        </a:accent1>
        <a:accent2>
          <a:srgbClr val="F285C5"/>
        </a:accent2>
        <a:accent3>
          <a:srgbClr val="FFFFFF"/>
        </a:accent3>
        <a:accent4>
          <a:srgbClr val="000000"/>
        </a:accent4>
        <a:accent5>
          <a:srgbClr val="F7C2AF"/>
        </a:accent5>
        <a:accent6>
          <a:srgbClr val="DB78B2"/>
        </a:accent6>
        <a:hlink>
          <a:srgbClr val="FFA6A6"/>
        </a:hlink>
        <a:folHlink>
          <a:srgbClr val="D6C2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B0CC5C"/>
        </a:accent1>
        <a:accent2>
          <a:srgbClr val="F29191"/>
        </a:accent2>
        <a:accent3>
          <a:srgbClr val="FFFFFF"/>
        </a:accent3>
        <a:accent4>
          <a:srgbClr val="000000"/>
        </a:accent4>
        <a:accent5>
          <a:srgbClr val="D4E2B5"/>
        </a:accent5>
        <a:accent6>
          <a:srgbClr val="DB8383"/>
        </a:accent6>
        <a:hlink>
          <a:srgbClr val="9FC6D4"/>
        </a:hlink>
        <a:folHlink>
          <a:srgbClr val="E6CF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70CC70"/>
        </a:accent1>
        <a:accent2>
          <a:srgbClr val="DEBD37"/>
        </a:accent2>
        <a:accent3>
          <a:srgbClr val="FFFFFF"/>
        </a:accent3>
        <a:accent4>
          <a:srgbClr val="000000"/>
        </a:accent4>
        <a:accent5>
          <a:srgbClr val="BBE2BB"/>
        </a:accent5>
        <a:accent6>
          <a:srgbClr val="C9AB31"/>
        </a:accent6>
        <a:hlink>
          <a:srgbClr val="C1B5FF"/>
        </a:hlink>
        <a:folHlink>
          <a:srgbClr val="FFA6A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333333"/>
      </a:dk1>
      <a:lt1>
        <a:srgbClr val="FFFFFF"/>
      </a:lt1>
      <a:dk2>
        <a:srgbClr val="CC3333"/>
      </a:dk2>
      <a:lt2>
        <a:srgbClr val="FFFFFF"/>
      </a:lt2>
      <a:accent1>
        <a:srgbClr val="F2853D"/>
      </a:accent1>
      <a:accent2>
        <a:srgbClr val="F285C5"/>
      </a:accent2>
      <a:accent3>
        <a:srgbClr val="E2ADAD"/>
      </a:accent3>
      <a:accent4>
        <a:srgbClr val="DADADA"/>
      </a:accent4>
      <a:accent5>
        <a:srgbClr val="F7C2AF"/>
      </a:accent5>
      <a:accent6>
        <a:srgbClr val="DB78B2"/>
      </a:accent6>
      <a:hlink>
        <a:srgbClr val="FFA6A6"/>
      </a:hlink>
      <a:folHlink>
        <a:srgbClr val="D6C2F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1_Default Design 1">
        <a:dk1>
          <a:srgbClr val="333333"/>
        </a:dk1>
        <a:lt1>
          <a:srgbClr val="FFFFFF"/>
        </a:lt1>
        <a:dk2>
          <a:srgbClr val="CC3333"/>
        </a:dk2>
        <a:lt2>
          <a:srgbClr val="FFFFFF"/>
        </a:lt2>
        <a:accent1>
          <a:srgbClr val="FA6464"/>
        </a:accent1>
        <a:accent2>
          <a:srgbClr val="FF8080"/>
        </a:accent2>
        <a:accent3>
          <a:srgbClr val="E2ADAD"/>
        </a:accent3>
        <a:accent4>
          <a:srgbClr val="DADADA"/>
        </a:accent4>
        <a:accent5>
          <a:srgbClr val="FCB8B8"/>
        </a:accent5>
        <a:accent6>
          <a:srgbClr val="E77373"/>
        </a:accent6>
        <a:hlink>
          <a:srgbClr val="FFA6A6"/>
        </a:hlink>
        <a:folHlink>
          <a:srgbClr val="FF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333333"/>
        </a:dk1>
        <a:lt1>
          <a:srgbClr val="FFFFFF"/>
        </a:lt1>
        <a:dk2>
          <a:srgbClr val="CC3333"/>
        </a:dk2>
        <a:lt2>
          <a:srgbClr val="FFFFFF"/>
        </a:lt2>
        <a:accent1>
          <a:srgbClr val="F2853D"/>
        </a:accent1>
        <a:accent2>
          <a:srgbClr val="F285C5"/>
        </a:accent2>
        <a:accent3>
          <a:srgbClr val="E2ADAD"/>
        </a:accent3>
        <a:accent4>
          <a:srgbClr val="DADADA"/>
        </a:accent4>
        <a:accent5>
          <a:srgbClr val="F7C2AF"/>
        </a:accent5>
        <a:accent6>
          <a:srgbClr val="DB78B2"/>
        </a:accent6>
        <a:hlink>
          <a:srgbClr val="FFA6A6"/>
        </a:hlink>
        <a:folHlink>
          <a:srgbClr val="D6C2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333333"/>
        </a:dk1>
        <a:lt1>
          <a:srgbClr val="FFFFFF"/>
        </a:lt1>
        <a:dk2>
          <a:srgbClr val="CC3333"/>
        </a:dk2>
        <a:lt2>
          <a:srgbClr val="FFFFFF"/>
        </a:lt2>
        <a:accent1>
          <a:srgbClr val="B0CC5C"/>
        </a:accent1>
        <a:accent2>
          <a:srgbClr val="F29191"/>
        </a:accent2>
        <a:accent3>
          <a:srgbClr val="E2ADAD"/>
        </a:accent3>
        <a:accent4>
          <a:srgbClr val="DADADA"/>
        </a:accent4>
        <a:accent5>
          <a:srgbClr val="D4E2B5"/>
        </a:accent5>
        <a:accent6>
          <a:srgbClr val="DB8383"/>
        </a:accent6>
        <a:hlink>
          <a:srgbClr val="9FC6D4"/>
        </a:hlink>
        <a:folHlink>
          <a:srgbClr val="E6C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333333"/>
        </a:dk1>
        <a:lt1>
          <a:srgbClr val="FFFFFF"/>
        </a:lt1>
        <a:dk2>
          <a:srgbClr val="CC3333"/>
        </a:dk2>
        <a:lt2>
          <a:srgbClr val="FFFFFF"/>
        </a:lt2>
        <a:accent1>
          <a:srgbClr val="70CC70"/>
        </a:accent1>
        <a:accent2>
          <a:srgbClr val="DEBD37"/>
        </a:accent2>
        <a:accent3>
          <a:srgbClr val="E2ADAD"/>
        </a:accent3>
        <a:accent4>
          <a:srgbClr val="DADADA"/>
        </a:accent4>
        <a:accent5>
          <a:srgbClr val="BBE2BB"/>
        </a:accent5>
        <a:accent6>
          <a:srgbClr val="C9AB31"/>
        </a:accent6>
        <a:hlink>
          <a:srgbClr val="C1B5FF"/>
        </a:hlink>
        <a:folHlink>
          <a:srgbClr val="FFA6A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A6464"/>
        </a:accent1>
        <a:accent2>
          <a:srgbClr val="FF8080"/>
        </a:accent2>
        <a:accent3>
          <a:srgbClr val="FFFFFF"/>
        </a:accent3>
        <a:accent4>
          <a:srgbClr val="000000"/>
        </a:accent4>
        <a:accent5>
          <a:srgbClr val="FCB8B8"/>
        </a:accent5>
        <a:accent6>
          <a:srgbClr val="E77373"/>
        </a:accent6>
        <a:hlink>
          <a:srgbClr val="FFA6A6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2853D"/>
        </a:accent1>
        <a:accent2>
          <a:srgbClr val="F285C5"/>
        </a:accent2>
        <a:accent3>
          <a:srgbClr val="FFFFFF"/>
        </a:accent3>
        <a:accent4>
          <a:srgbClr val="000000"/>
        </a:accent4>
        <a:accent5>
          <a:srgbClr val="F7C2AF"/>
        </a:accent5>
        <a:accent6>
          <a:srgbClr val="DB78B2"/>
        </a:accent6>
        <a:hlink>
          <a:srgbClr val="FFA6A6"/>
        </a:hlink>
        <a:folHlink>
          <a:srgbClr val="D6C2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B0CC5C"/>
        </a:accent1>
        <a:accent2>
          <a:srgbClr val="F29191"/>
        </a:accent2>
        <a:accent3>
          <a:srgbClr val="FFFFFF"/>
        </a:accent3>
        <a:accent4>
          <a:srgbClr val="000000"/>
        </a:accent4>
        <a:accent5>
          <a:srgbClr val="D4E2B5"/>
        </a:accent5>
        <a:accent6>
          <a:srgbClr val="DB8383"/>
        </a:accent6>
        <a:hlink>
          <a:srgbClr val="9FC6D4"/>
        </a:hlink>
        <a:folHlink>
          <a:srgbClr val="E6CF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70CC70"/>
        </a:accent1>
        <a:accent2>
          <a:srgbClr val="DEBD37"/>
        </a:accent2>
        <a:accent3>
          <a:srgbClr val="FFFFFF"/>
        </a:accent3>
        <a:accent4>
          <a:srgbClr val="000000"/>
        </a:accent4>
        <a:accent5>
          <a:srgbClr val="BBE2BB"/>
        </a:accent5>
        <a:accent6>
          <a:srgbClr val="C9AB31"/>
        </a:accent6>
        <a:hlink>
          <a:srgbClr val="C1B5FF"/>
        </a:hlink>
        <a:folHlink>
          <a:srgbClr val="FFA6A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eme2">
  <a:themeElements>
    <a:clrScheme name="Office Theme 2">
      <a:dk1>
        <a:srgbClr val="000000"/>
      </a:dk1>
      <a:lt1>
        <a:srgbClr val="CCFFFF"/>
      </a:lt1>
      <a:dk2>
        <a:srgbClr val="000000"/>
      </a:dk2>
      <a:lt2>
        <a:srgbClr val="B2B2B2"/>
      </a:lt2>
      <a:accent1>
        <a:srgbClr val="318C23"/>
      </a:accent1>
      <a:accent2>
        <a:srgbClr val="3268A6"/>
      </a:accent2>
      <a:accent3>
        <a:srgbClr val="E2FFFF"/>
      </a:accent3>
      <a:accent4>
        <a:srgbClr val="000000"/>
      </a:accent4>
      <a:accent5>
        <a:srgbClr val="ADC5AC"/>
      </a:accent5>
      <a:accent6>
        <a:srgbClr val="2C5E96"/>
      </a:accent6>
      <a:hlink>
        <a:srgbClr val="006E6E"/>
      </a:hlink>
      <a:folHlink>
        <a:srgbClr val="4B468C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8096"/>
        </a:accent2>
        <a:accent3>
          <a:srgbClr val="E2FFFF"/>
        </a:accent3>
        <a:accent4>
          <a:srgbClr val="000000"/>
        </a:accent4>
        <a:accent5>
          <a:srgbClr val="AAC5C5"/>
        </a:accent5>
        <a:accent6>
          <a:srgbClr val="007387"/>
        </a:accent6>
        <a:hlink>
          <a:srgbClr val="007373"/>
        </a:hlink>
        <a:folHlink>
          <a:srgbClr val="006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318C23"/>
        </a:accent1>
        <a:accent2>
          <a:srgbClr val="3268A6"/>
        </a:accent2>
        <a:accent3>
          <a:srgbClr val="E2FFFF"/>
        </a:accent3>
        <a:accent4>
          <a:srgbClr val="000000"/>
        </a:accent4>
        <a:accent5>
          <a:srgbClr val="ADC5AC"/>
        </a:accent5>
        <a:accent6>
          <a:srgbClr val="2C5E96"/>
        </a:accent6>
        <a:hlink>
          <a:srgbClr val="006E6E"/>
        </a:hlink>
        <a:folHlink>
          <a:srgbClr val="4B4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996B2E"/>
        </a:accent1>
        <a:accent2>
          <a:srgbClr val="007878"/>
        </a:accent2>
        <a:accent3>
          <a:srgbClr val="E2FFFF"/>
        </a:accent3>
        <a:accent4>
          <a:srgbClr val="000000"/>
        </a:accent4>
        <a:accent5>
          <a:srgbClr val="CABAAD"/>
        </a:accent5>
        <a:accent6>
          <a:srgbClr val="006C6C"/>
        </a:accent6>
        <a:hlink>
          <a:srgbClr val="8C3137"/>
        </a:hlink>
        <a:folHlink>
          <a:srgbClr val="802D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807D26"/>
        </a:accent1>
        <a:accent2>
          <a:srgbClr val="A65832"/>
        </a:accent2>
        <a:accent3>
          <a:srgbClr val="E2FFFF"/>
        </a:accent3>
        <a:accent4>
          <a:srgbClr val="000000"/>
        </a:accent4>
        <a:accent5>
          <a:srgbClr val="C0BFAC"/>
        </a:accent5>
        <a:accent6>
          <a:srgbClr val="964F2C"/>
        </a:accent6>
        <a:hlink>
          <a:srgbClr val="006B6B"/>
        </a:hlink>
        <a:folHlink>
          <a:srgbClr val="644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8096"/>
        </a:accent2>
        <a:accent3>
          <a:srgbClr val="FFFFFF"/>
        </a:accent3>
        <a:accent4>
          <a:srgbClr val="000000"/>
        </a:accent4>
        <a:accent5>
          <a:srgbClr val="AAC5C5"/>
        </a:accent5>
        <a:accent6>
          <a:srgbClr val="007387"/>
        </a:accent6>
        <a:hlink>
          <a:srgbClr val="007373"/>
        </a:hlink>
        <a:folHlink>
          <a:srgbClr val="006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18C23"/>
        </a:accent1>
        <a:accent2>
          <a:srgbClr val="3268A6"/>
        </a:accent2>
        <a:accent3>
          <a:srgbClr val="FFFFFF"/>
        </a:accent3>
        <a:accent4>
          <a:srgbClr val="000000"/>
        </a:accent4>
        <a:accent5>
          <a:srgbClr val="ADC5AC"/>
        </a:accent5>
        <a:accent6>
          <a:srgbClr val="2C5E96"/>
        </a:accent6>
        <a:hlink>
          <a:srgbClr val="006E6E"/>
        </a:hlink>
        <a:folHlink>
          <a:srgbClr val="4B4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96B2E"/>
        </a:accent1>
        <a:accent2>
          <a:srgbClr val="007878"/>
        </a:accent2>
        <a:accent3>
          <a:srgbClr val="FFFFFF"/>
        </a:accent3>
        <a:accent4>
          <a:srgbClr val="000000"/>
        </a:accent4>
        <a:accent5>
          <a:srgbClr val="CABAAD"/>
        </a:accent5>
        <a:accent6>
          <a:srgbClr val="006C6C"/>
        </a:accent6>
        <a:hlink>
          <a:srgbClr val="8C3137"/>
        </a:hlink>
        <a:folHlink>
          <a:srgbClr val="802D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07D26"/>
        </a:accent1>
        <a:accent2>
          <a:srgbClr val="A65832"/>
        </a:accent2>
        <a:accent3>
          <a:srgbClr val="FFFFFF"/>
        </a:accent3>
        <a:accent4>
          <a:srgbClr val="000000"/>
        </a:accent4>
        <a:accent5>
          <a:srgbClr val="C0BFAC"/>
        </a:accent5>
        <a:accent6>
          <a:srgbClr val="964F2C"/>
        </a:accent6>
        <a:hlink>
          <a:srgbClr val="006B6B"/>
        </a:hlink>
        <a:folHlink>
          <a:srgbClr val="644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1_Default Design 2">
      <a:dk1>
        <a:srgbClr val="000000"/>
      </a:dk1>
      <a:lt1>
        <a:srgbClr val="CCFFFF"/>
      </a:lt1>
      <a:dk2>
        <a:srgbClr val="000000"/>
      </a:dk2>
      <a:lt2>
        <a:srgbClr val="B2B2B2"/>
      </a:lt2>
      <a:accent1>
        <a:srgbClr val="318C23"/>
      </a:accent1>
      <a:accent2>
        <a:srgbClr val="3268A6"/>
      </a:accent2>
      <a:accent3>
        <a:srgbClr val="E2FFFF"/>
      </a:accent3>
      <a:accent4>
        <a:srgbClr val="000000"/>
      </a:accent4>
      <a:accent5>
        <a:srgbClr val="ADC5AC"/>
      </a:accent5>
      <a:accent6>
        <a:srgbClr val="2C5E96"/>
      </a:accent6>
      <a:hlink>
        <a:srgbClr val="006E6E"/>
      </a:hlink>
      <a:folHlink>
        <a:srgbClr val="4B468C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8096"/>
        </a:accent2>
        <a:accent3>
          <a:srgbClr val="E2FFFF"/>
        </a:accent3>
        <a:accent4>
          <a:srgbClr val="000000"/>
        </a:accent4>
        <a:accent5>
          <a:srgbClr val="AAC5C5"/>
        </a:accent5>
        <a:accent6>
          <a:srgbClr val="007387"/>
        </a:accent6>
        <a:hlink>
          <a:srgbClr val="007373"/>
        </a:hlink>
        <a:folHlink>
          <a:srgbClr val="006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318C23"/>
        </a:accent1>
        <a:accent2>
          <a:srgbClr val="3268A6"/>
        </a:accent2>
        <a:accent3>
          <a:srgbClr val="E2FFFF"/>
        </a:accent3>
        <a:accent4>
          <a:srgbClr val="000000"/>
        </a:accent4>
        <a:accent5>
          <a:srgbClr val="ADC5AC"/>
        </a:accent5>
        <a:accent6>
          <a:srgbClr val="2C5E96"/>
        </a:accent6>
        <a:hlink>
          <a:srgbClr val="006E6E"/>
        </a:hlink>
        <a:folHlink>
          <a:srgbClr val="4B4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996B2E"/>
        </a:accent1>
        <a:accent2>
          <a:srgbClr val="007878"/>
        </a:accent2>
        <a:accent3>
          <a:srgbClr val="E2FFFF"/>
        </a:accent3>
        <a:accent4>
          <a:srgbClr val="000000"/>
        </a:accent4>
        <a:accent5>
          <a:srgbClr val="CABAAD"/>
        </a:accent5>
        <a:accent6>
          <a:srgbClr val="006C6C"/>
        </a:accent6>
        <a:hlink>
          <a:srgbClr val="8C3137"/>
        </a:hlink>
        <a:folHlink>
          <a:srgbClr val="802D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807D26"/>
        </a:accent1>
        <a:accent2>
          <a:srgbClr val="A65832"/>
        </a:accent2>
        <a:accent3>
          <a:srgbClr val="E2FFFF"/>
        </a:accent3>
        <a:accent4>
          <a:srgbClr val="000000"/>
        </a:accent4>
        <a:accent5>
          <a:srgbClr val="C0BFAC"/>
        </a:accent5>
        <a:accent6>
          <a:srgbClr val="964F2C"/>
        </a:accent6>
        <a:hlink>
          <a:srgbClr val="006B6B"/>
        </a:hlink>
        <a:folHlink>
          <a:srgbClr val="644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8096"/>
        </a:accent2>
        <a:accent3>
          <a:srgbClr val="FFFFFF"/>
        </a:accent3>
        <a:accent4>
          <a:srgbClr val="000000"/>
        </a:accent4>
        <a:accent5>
          <a:srgbClr val="AAC5C5"/>
        </a:accent5>
        <a:accent6>
          <a:srgbClr val="007387"/>
        </a:accent6>
        <a:hlink>
          <a:srgbClr val="007373"/>
        </a:hlink>
        <a:folHlink>
          <a:srgbClr val="006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18C23"/>
        </a:accent1>
        <a:accent2>
          <a:srgbClr val="3268A6"/>
        </a:accent2>
        <a:accent3>
          <a:srgbClr val="FFFFFF"/>
        </a:accent3>
        <a:accent4>
          <a:srgbClr val="000000"/>
        </a:accent4>
        <a:accent5>
          <a:srgbClr val="ADC5AC"/>
        </a:accent5>
        <a:accent6>
          <a:srgbClr val="2C5E96"/>
        </a:accent6>
        <a:hlink>
          <a:srgbClr val="006E6E"/>
        </a:hlink>
        <a:folHlink>
          <a:srgbClr val="4B4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96B2E"/>
        </a:accent1>
        <a:accent2>
          <a:srgbClr val="007878"/>
        </a:accent2>
        <a:accent3>
          <a:srgbClr val="FFFFFF"/>
        </a:accent3>
        <a:accent4>
          <a:srgbClr val="000000"/>
        </a:accent4>
        <a:accent5>
          <a:srgbClr val="CABAAD"/>
        </a:accent5>
        <a:accent6>
          <a:srgbClr val="006C6C"/>
        </a:accent6>
        <a:hlink>
          <a:srgbClr val="8C3137"/>
        </a:hlink>
        <a:folHlink>
          <a:srgbClr val="802D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07D26"/>
        </a:accent1>
        <a:accent2>
          <a:srgbClr val="A65832"/>
        </a:accent2>
        <a:accent3>
          <a:srgbClr val="FFFFFF"/>
        </a:accent3>
        <a:accent4>
          <a:srgbClr val="000000"/>
        </a:accent4>
        <a:accent5>
          <a:srgbClr val="C0BFAC"/>
        </a:accent5>
        <a:accent6>
          <a:srgbClr val="964F2C"/>
        </a:accent6>
        <a:hlink>
          <a:srgbClr val="006B6B"/>
        </a:hlink>
        <a:folHlink>
          <a:srgbClr val="644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heme5">
  <a:themeElements>
    <a:clrScheme name="Office Theme 2">
      <a:dk1>
        <a:srgbClr val="000000"/>
      </a:dk1>
      <a:lt1>
        <a:srgbClr val="00CC99"/>
      </a:lt1>
      <a:dk2>
        <a:srgbClr val="000000"/>
      </a:dk2>
      <a:lt2>
        <a:srgbClr val="CCCCCC"/>
      </a:lt2>
      <a:accent1>
        <a:srgbClr val="3D6614"/>
      </a:accent1>
      <a:accent2>
        <a:srgbClr val="1D5B8F"/>
      </a:accent2>
      <a:accent3>
        <a:srgbClr val="AAE2CA"/>
      </a:accent3>
      <a:accent4>
        <a:srgbClr val="000000"/>
      </a:accent4>
      <a:accent5>
        <a:srgbClr val="AFB8AA"/>
      </a:accent5>
      <a:accent6>
        <a:srgbClr val="195281"/>
      </a:accent6>
      <a:hlink>
        <a:srgbClr val="665F14"/>
      </a:hlink>
      <a:folHlink>
        <a:srgbClr val="146752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00CC99"/>
        </a:lt1>
        <a:dk2>
          <a:srgbClr val="000000"/>
        </a:dk2>
        <a:lt2>
          <a:srgbClr val="CCCCCC"/>
        </a:lt2>
        <a:accent1>
          <a:srgbClr val="008A67"/>
        </a:accent1>
        <a:accent2>
          <a:srgbClr val="367062"/>
        </a:accent2>
        <a:accent3>
          <a:srgbClr val="AAE2CA"/>
        </a:accent3>
        <a:accent4>
          <a:srgbClr val="000000"/>
        </a:accent4>
        <a:accent5>
          <a:srgbClr val="AAC4B8"/>
        </a:accent5>
        <a:accent6>
          <a:srgbClr val="306558"/>
        </a:accent6>
        <a:hlink>
          <a:srgbClr val="006C50"/>
        </a:hlink>
        <a:folHlink>
          <a:srgbClr val="19463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00CC99"/>
        </a:lt1>
        <a:dk2>
          <a:srgbClr val="000000"/>
        </a:dk2>
        <a:lt2>
          <a:srgbClr val="CCCCCC"/>
        </a:lt2>
        <a:accent1>
          <a:srgbClr val="3D6614"/>
        </a:accent1>
        <a:accent2>
          <a:srgbClr val="1D5B8F"/>
        </a:accent2>
        <a:accent3>
          <a:srgbClr val="AAE2CA"/>
        </a:accent3>
        <a:accent4>
          <a:srgbClr val="000000"/>
        </a:accent4>
        <a:accent5>
          <a:srgbClr val="AFB8AA"/>
        </a:accent5>
        <a:accent6>
          <a:srgbClr val="195281"/>
        </a:accent6>
        <a:hlink>
          <a:srgbClr val="665F14"/>
        </a:hlink>
        <a:folHlink>
          <a:srgbClr val="14675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00CC99"/>
        </a:lt1>
        <a:dk2>
          <a:srgbClr val="000000"/>
        </a:dk2>
        <a:lt2>
          <a:srgbClr val="CCCCCC"/>
        </a:lt2>
        <a:accent1>
          <a:srgbClr val="8A561C"/>
        </a:accent1>
        <a:accent2>
          <a:srgbClr val="16705A"/>
        </a:accent2>
        <a:accent3>
          <a:srgbClr val="AAE2CA"/>
        </a:accent3>
        <a:accent4>
          <a:srgbClr val="000000"/>
        </a:accent4>
        <a:accent5>
          <a:srgbClr val="C4B4AB"/>
        </a:accent5>
        <a:accent6>
          <a:srgbClr val="136551"/>
        </a:accent6>
        <a:hlink>
          <a:srgbClr val="7E3F46"/>
        </a:hlink>
        <a:folHlink>
          <a:srgbClr val="65325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00CC99"/>
        </a:lt1>
        <a:dk2>
          <a:srgbClr val="000000"/>
        </a:dk2>
        <a:lt2>
          <a:srgbClr val="CCCCCC"/>
        </a:lt2>
        <a:accent1>
          <a:srgbClr val="16705A"/>
        </a:accent1>
        <a:accent2>
          <a:srgbClr val="665F14"/>
        </a:accent2>
        <a:accent3>
          <a:srgbClr val="AAE2CA"/>
        </a:accent3>
        <a:accent4>
          <a:srgbClr val="000000"/>
        </a:accent4>
        <a:accent5>
          <a:srgbClr val="ABBBB5"/>
        </a:accent5>
        <a:accent6>
          <a:srgbClr val="5C5511"/>
        </a:accent6>
        <a:hlink>
          <a:srgbClr val="854935"/>
        </a:hlink>
        <a:folHlink>
          <a:srgbClr val="5338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008A67"/>
        </a:accent1>
        <a:accent2>
          <a:srgbClr val="367062"/>
        </a:accent2>
        <a:accent3>
          <a:srgbClr val="FFFFFF"/>
        </a:accent3>
        <a:accent4>
          <a:srgbClr val="000000"/>
        </a:accent4>
        <a:accent5>
          <a:srgbClr val="AAC4B8"/>
        </a:accent5>
        <a:accent6>
          <a:srgbClr val="306558"/>
        </a:accent6>
        <a:hlink>
          <a:srgbClr val="006C50"/>
        </a:hlink>
        <a:folHlink>
          <a:srgbClr val="19463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3D6614"/>
        </a:accent1>
        <a:accent2>
          <a:srgbClr val="1D5B8F"/>
        </a:accent2>
        <a:accent3>
          <a:srgbClr val="FFFFFF"/>
        </a:accent3>
        <a:accent4>
          <a:srgbClr val="000000"/>
        </a:accent4>
        <a:accent5>
          <a:srgbClr val="AFB8AA"/>
        </a:accent5>
        <a:accent6>
          <a:srgbClr val="195281"/>
        </a:accent6>
        <a:hlink>
          <a:srgbClr val="665F14"/>
        </a:hlink>
        <a:folHlink>
          <a:srgbClr val="14675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A561C"/>
        </a:accent1>
        <a:accent2>
          <a:srgbClr val="16705A"/>
        </a:accent2>
        <a:accent3>
          <a:srgbClr val="FFFFFF"/>
        </a:accent3>
        <a:accent4>
          <a:srgbClr val="000000"/>
        </a:accent4>
        <a:accent5>
          <a:srgbClr val="C4B4AB"/>
        </a:accent5>
        <a:accent6>
          <a:srgbClr val="136551"/>
        </a:accent6>
        <a:hlink>
          <a:srgbClr val="7E3F46"/>
        </a:hlink>
        <a:folHlink>
          <a:srgbClr val="65325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16705A"/>
        </a:accent1>
        <a:accent2>
          <a:srgbClr val="665F14"/>
        </a:accent2>
        <a:accent3>
          <a:srgbClr val="FFFFFF"/>
        </a:accent3>
        <a:accent4>
          <a:srgbClr val="000000"/>
        </a:accent4>
        <a:accent5>
          <a:srgbClr val="ABBBB5"/>
        </a:accent5>
        <a:accent6>
          <a:srgbClr val="5C5511"/>
        </a:accent6>
        <a:hlink>
          <a:srgbClr val="854935"/>
        </a:hlink>
        <a:folHlink>
          <a:srgbClr val="5338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Default Design">
  <a:themeElements>
    <a:clrScheme name="1_Default Design 2">
      <a:dk1>
        <a:srgbClr val="000000"/>
      </a:dk1>
      <a:lt1>
        <a:srgbClr val="00CC99"/>
      </a:lt1>
      <a:dk2>
        <a:srgbClr val="000000"/>
      </a:dk2>
      <a:lt2>
        <a:srgbClr val="CCCCCC"/>
      </a:lt2>
      <a:accent1>
        <a:srgbClr val="3D6614"/>
      </a:accent1>
      <a:accent2>
        <a:srgbClr val="1D5B8F"/>
      </a:accent2>
      <a:accent3>
        <a:srgbClr val="AAE2CA"/>
      </a:accent3>
      <a:accent4>
        <a:srgbClr val="000000"/>
      </a:accent4>
      <a:accent5>
        <a:srgbClr val="AFB8AA"/>
      </a:accent5>
      <a:accent6>
        <a:srgbClr val="195281"/>
      </a:accent6>
      <a:hlink>
        <a:srgbClr val="665F14"/>
      </a:hlink>
      <a:folHlink>
        <a:srgbClr val="14675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00CC99"/>
        </a:lt1>
        <a:dk2>
          <a:srgbClr val="000000"/>
        </a:dk2>
        <a:lt2>
          <a:srgbClr val="CCCCCC"/>
        </a:lt2>
        <a:accent1>
          <a:srgbClr val="008A67"/>
        </a:accent1>
        <a:accent2>
          <a:srgbClr val="367062"/>
        </a:accent2>
        <a:accent3>
          <a:srgbClr val="AAE2CA"/>
        </a:accent3>
        <a:accent4>
          <a:srgbClr val="000000"/>
        </a:accent4>
        <a:accent5>
          <a:srgbClr val="AAC4B8"/>
        </a:accent5>
        <a:accent6>
          <a:srgbClr val="306558"/>
        </a:accent6>
        <a:hlink>
          <a:srgbClr val="006C50"/>
        </a:hlink>
        <a:folHlink>
          <a:srgbClr val="19463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00CC99"/>
        </a:lt1>
        <a:dk2>
          <a:srgbClr val="000000"/>
        </a:dk2>
        <a:lt2>
          <a:srgbClr val="CCCCCC"/>
        </a:lt2>
        <a:accent1>
          <a:srgbClr val="3D6614"/>
        </a:accent1>
        <a:accent2>
          <a:srgbClr val="1D5B8F"/>
        </a:accent2>
        <a:accent3>
          <a:srgbClr val="AAE2CA"/>
        </a:accent3>
        <a:accent4>
          <a:srgbClr val="000000"/>
        </a:accent4>
        <a:accent5>
          <a:srgbClr val="AFB8AA"/>
        </a:accent5>
        <a:accent6>
          <a:srgbClr val="195281"/>
        </a:accent6>
        <a:hlink>
          <a:srgbClr val="665F14"/>
        </a:hlink>
        <a:folHlink>
          <a:srgbClr val="14675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00CC99"/>
        </a:lt1>
        <a:dk2>
          <a:srgbClr val="000000"/>
        </a:dk2>
        <a:lt2>
          <a:srgbClr val="CCCCCC"/>
        </a:lt2>
        <a:accent1>
          <a:srgbClr val="8A561C"/>
        </a:accent1>
        <a:accent2>
          <a:srgbClr val="16705A"/>
        </a:accent2>
        <a:accent3>
          <a:srgbClr val="AAE2CA"/>
        </a:accent3>
        <a:accent4>
          <a:srgbClr val="000000"/>
        </a:accent4>
        <a:accent5>
          <a:srgbClr val="C4B4AB"/>
        </a:accent5>
        <a:accent6>
          <a:srgbClr val="136551"/>
        </a:accent6>
        <a:hlink>
          <a:srgbClr val="7E3F46"/>
        </a:hlink>
        <a:folHlink>
          <a:srgbClr val="65325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00CC99"/>
        </a:lt1>
        <a:dk2>
          <a:srgbClr val="000000"/>
        </a:dk2>
        <a:lt2>
          <a:srgbClr val="CCCCCC"/>
        </a:lt2>
        <a:accent1>
          <a:srgbClr val="16705A"/>
        </a:accent1>
        <a:accent2>
          <a:srgbClr val="665F14"/>
        </a:accent2>
        <a:accent3>
          <a:srgbClr val="AAE2CA"/>
        </a:accent3>
        <a:accent4>
          <a:srgbClr val="000000"/>
        </a:accent4>
        <a:accent5>
          <a:srgbClr val="ABBBB5"/>
        </a:accent5>
        <a:accent6>
          <a:srgbClr val="5C5511"/>
        </a:accent6>
        <a:hlink>
          <a:srgbClr val="854935"/>
        </a:hlink>
        <a:folHlink>
          <a:srgbClr val="5338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008A67"/>
        </a:accent1>
        <a:accent2>
          <a:srgbClr val="367062"/>
        </a:accent2>
        <a:accent3>
          <a:srgbClr val="FFFFFF"/>
        </a:accent3>
        <a:accent4>
          <a:srgbClr val="000000"/>
        </a:accent4>
        <a:accent5>
          <a:srgbClr val="AAC4B8"/>
        </a:accent5>
        <a:accent6>
          <a:srgbClr val="306558"/>
        </a:accent6>
        <a:hlink>
          <a:srgbClr val="006C50"/>
        </a:hlink>
        <a:folHlink>
          <a:srgbClr val="19463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3D6614"/>
        </a:accent1>
        <a:accent2>
          <a:srgbClr val="1D5B8F"/>
        </a:accent2>
        <a:accent3>
          <a:srgbClr val="FFFFFF"/>
        </a:accent3>
        <a:accent4>
          <a:srgbClr val="000000"/>
        </a:accent4>
        <a:accent5>
          <a:srgbClr val="AFB8AA"/>
        </a:accent5>
        <a:accent6>
          <a:srgbClr val="195281"/>
        </a:accent6>
        <a:hlink>
          <a:srgbClr val="665F14"/>
        </a:hlink>
        <a:folHlink>
          <a:srgbClr val="14675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A561C"/>
        </a:accent1>
        <a:accent2>
          <a:srgbClr val="16705A"/>
        </a:accent2>
        <a:accent3>
          <a:srgbClr val="FFFFFF"/>
        </a:accent3>
        <a:accent4>
          <a:srgbClr val="000000"/>
        </a:accent4>
        <a:accent5>
          <a:srgbClr val="C4B4AB"/>
        </a:accent5>
        <a:accent6>
          <a:srgbClr val="136551"/>
        </a:accent6>
        <a:hlink>
          <a:srgbClr val="7E3F46"/>
        </a:hlink>
        <a:folHlink>
          <a:srgbClr val="65325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16705A"/>
        </a:accent1>
        <a:accent2>
          <a:srgbClr val="665F14"/>
        </a:accent2>
        <a:accent3>
          <a:srgbClr val="FFFFFF"/>
        </a:accent3>
        <a:accent4>
          <a:srgbClr val="000000"/>
        </a:accent4>
        <a:accent5>
          <a:srgbClr val="ABBBB5"/>
        </a:accent5>
        <a:accent6>
          <a:srgbClr val="5C5511"/>
        </a:accent6>
        <a:hlink>
          <a:srgbClr val="854935"/>
        </a:hlink>
        <a:folHlink>
          <a:srgbClr val="5338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heme1">
  <a:themeElements>
    <a:clrScheme name="Default Design 14">
      <a:dk1>
        <a:srgbClr val="000000"/>
      </a:dk1>
      <a:lt1>
        <a:srgbClr val="FFFFFF"/>
      </a:lt1>
      <a:dk2>
        <a:srgbClr val="000000"/>
      </a:dk2>
      <a:lt2>
        <a:srgbClr val="828282"/>
      </a:lt2>
      <a:accent1>
        <a:srgbClr val="6759B2"/>
      </a:accent1>
      <a:accent2>
        <a:srgbClr val="00708C"/>
      </a:accent2>
      <a:accent3>
        <a:srgbClr val="FFFFFF"/>
      </a:accent3>
      <a:accent4>
        <a:srgbClr val="000000"/>
      </a:accent4>
      <a:accent5>
        <a:srgbClr val="B8B5D5"/>
      </a:accent5>
      <a:accent6>
        <a:srgbClr val="00657E"/>
      </a:accent6>
      <a:hlink>
        <a:srgbClr val="0048A6"/>
      </a:hlink>
      <a:folHlink>
        <a:srgbClr val="742E99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A62121"/>
        </a:accent1>
        <a:accent2>
          <a:srgbClr val="99001E"/>
        </a:accent2>
        <a:accent3>
          <a:srgbClr val="FFFFFF"/>
        </a:accent3>
        <a:accent4>
          <a:srgbClr val="000000"/>
        </a:accent4>
        <a:accent5>
          <a:srgbClr val="D0ABAB"/>
        </a:accent5>
        <a:accent6>
          <a:srgbClr val="8A001A"/>
        </a:accent6>
        <a:hlink>
          <a:srgbClr val="8C0000"/>
        </a:hlink>
        <a:folHlink>
          <a:srgbClr val="800F2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A14D1D"/>
        </a:accent1>
        <a:accent2>
          <a:srgbClr val="85416B"/>
        </a:accent2>
        <a:accent3>
          <a:srgbClr val="FFFFFF"/>
        </a:accent3>
        <a:accent4>
          <a:srgbClr val="000000"/>
        </a:accent4>
        <a:accent5>
          <a:srgbClr val="CDB2AB"/>
        </a:accent5>
        <a:accent6>
          <a:srgbClr val="783A60"/>
        </a:accent6>
        <a:hlink>
          <a:srgbClr val="862D2D"/>
        </a:hlink>
        <a:folHlink>
          <a:srgbClr val="73542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396C80"/>
        </a:accent1>
        <a:accent2>
          <a:srgbClr val="943E3E"/>
        </a:accent2>
        <a:accent3>
          <a:srgbClr val="FFFFFF"/>
        </a:accent3>
        <a:accent4>
          <a:srgbClr val="000000"/>
        </a:accent4>
        <a:accent5>
          <a:srgbClr val="AEBAC0"/>
        </a:accent5>
        <a:accent6>
          <a:srgbClr val="863737"/>
        </a:accent6>
        <a:hlink>
          <a:srgbClr val="3A3474"/>
        </a:hlink>
        <a:folHlink>
          <a:srgbClr val="48542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806F2B"/>
        </a:accent1>
        <a:accent2>
          <a:srgbClr val="3C7331"/>
        </a:accent2>
        <a:accent3>
          <a:srgbClr val="FFFFFF"/>
        </a:accent3>
        <a:accent4>
          <a:srgbClr val="000000"/>
        </a:accent4>
        <a:accent5>
          <a:srgbClr val="C0BBAC"/>
        </a:accent5>
        <a:accent6>
          <a:srgbClr val="35682B"/>
        </a:accent6>
        <a:hlink>
          <a:srgbClr val="862D2D"/>
        </a:hlink>
        <a:folHlink>
          <a:srgbClr val="4039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CC8500"/>
        </a:accent1>
        <a:accent2>
          <a:srgbClr val="C2940A"/>
        </a:accent2>
        <a:accent3>
          <a:srgbClr val="FFFFFF"/>
        </a:accent3>
        <a:accent4>
          <a:srgbClr val="000000"/>
        </a:accent4>
        <a:accent5>
          <a:srgbClr val="E2C2AA"/>
        </a:accent5>
        <a:accent6>
          <a:srgbClr val="B08608"/>
        </a:accent6>
        <a:hlink>
          <a:srgbClr val="A66C00"/>
        </a:hlink>
        <a:folHlink>
          <a:srgbClr val="997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B29800"/>
        </a:accent1>
        <a:accent2>
          <a:srgbClr val="C97C3C"/>
        </a:accent2>
        <a:accent3>
          <a:srgbClr val="FFFFFF"/>
        </a:accent3>
        <a:accent4>
          <a:srgbClr val="000000"/>
        </a:accent4>
        <a:accent5>
          <a:srgbClr val="D5CAAA"/>
        </a:accent5>
        <a:accent6>
          <a:srgbClr val="B67035"/>
        </a:accent6>
        <a:hlink>
          <a:srgbClr val="A66C00"/>
        </a:hlink>
        <a:folHlink>
          <a:srgbClr val="BF4F4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2B9FD9"/>
        </a:accent1>
        <a:accent2>
          <a:srgbClr val="CC8500"/>
        </a:accent2>
        <a:accent3>
          <a:srgbClr val="FFFFFF"/>
        </a:accent3>
        <a:accent4>
          <a:srgbClr val="000000"/>
        </a:accent4>
        <a:accent5>
          <a:srgbClr val="ACCDE9"/>
        </a:accent5>
        <a:accent6>
          <a:srgbClr val="B97800"/>
        </a:accent6>
        <a:hlink>
          <a:srgbClr val="8A73BF"/>
        </a:hlink>
        <a:folHlink>
          <a:srgbClr val="2E994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7AB236"/>
        </a:accent1>
        <a:accent2>
          <a:srgbClr val="CC527E"/>
        </a:accent2>
        <a:accent3>
          <a:srgbClr val="FFFFFF"/>
        </a:accent3>
        <a:accent4>
          <a:srgbClr val="000000"/>
        </a:accent4>
        <a:accent5>
          <a:srgbClr val="BED5AE"/>
        </a:accent5>
        <a:accent6>
          <a:srgbClr val="B94972"/>
        </a:accent6>
        <a:hlink>
          <a:srgbClr val="4D6BBF"/>
        </a:hlink>
        <a:folHlink>
          <a:srgbClr val="A66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9905"/>
        </a:accent1>
        <a:accent2>
          <a:srgbClr val="4D8C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457E00"/>
        </a:accent6>
        <a:hlink>
          <a:srgbClr val="008004"/>
        </a:hlink>
        <a:folHlink>
          <a:srgbClr val="3F7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678C"/>
        </a:accent1>
        <a:accent2>
          <a:srgbClr val="5E8000"/>
        </a:accent2>
        <a:accent3>
          <a:srgbClr val="FFFFFF"/>
        </a:accent3>
        <a:accent4>
          <a:srgbClr val="000000"/>
        </a:accent4>
        <a:accent5>
          <a:srgbClr val="AAB8C5"/>
        </a:accent5>
        <a:accent6>
          <a:srgbClr val="547300"/>
        </a:accent6>
        <a:hlink>
          <a:srgbClr val="006E04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A65821"/>
        </a:accent1>
        <a:accent2>
          <a:srgbClr val="008004"/>
        </a:accent2>
        <a:accent3>
          <a:srgbClr val="FFFFFF"/>
        </a:accent3>
        <a:accent4>
          <a:srgbClr val="000000"/>
        </a:accent4>
        <a:accent5>
          <a:srgbClr val="D0B4AB"/>
        </a:accent5>
        <a:accent6>
          <a:srgbClr val="007303"/>
        </a:accent6>
        <a:hlink>
          <a:srgbClr val="8C2A60"/>
        </a:hlink>
        <a:folHlink>
          <a:srgbClr val="6733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403E"/>
        </a:accent1>
        <a:accent2>
          <a:srgbClr val="2D8064"/>
        </a:accent2>
        <a:accent3>
          <a:srgbClr val="FFFFFF"/>
        </a:accent3>
        <a:accent4>
          <a:srgbClr val="000000"/>
        </a:accent4>
        <a:accent5>
          <a:srgbClr val="D5AFAF"/>
        </a:accent5>
        <a:accent6>
          <a:srgbClr val="28735A"/>
        </a:accent6>
        <a:hlink>
          <a:srgbClr val="4D3F8C"/>
        </a:hlink>
        <a:folHlink>
          <a:srgbClr val="006E0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0052C0"/>
        </a:accent1>
        <a:accent2>
          <a:srgbClr val="3239BF"/>
        </a:accent2>
        <a:accent3>
          <a:srgbClr val="FFFFFF"/>
        </a:accent3>
        <a:accent4>
          <a:srgbClr val="000000"/>
        </a:accent4>
        <a:accent5>
          <a:srgbClr val="AAB3DC"/>
        </a:accent5>
        <a:accent6>
          <a:srgbClr val="2C33AD"/>
        </a:accent6>
        <a:hlink>
          <a:srgbClr val="004299"/>
        </a:hlink>
        <a:folHlink>
          <a:srgbClr val="282D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6759B2"/>
        </a:accent1>
        <a:accent2>
          <a:srgbClr val="00708C"/>
        </a:accent2>
        <a:accent3>
          <a:srgbClr val="FFFFFF"/>
        </a:accent3>
        <a:accent4>
          <a:srgbClr val="000000"/>
        </a:accent4>
        <a:accent5>
          <a:srgbClr val="B8B5D5"/>
        </a:accent5>
        <a:accent6>
          <a:srgbClr val="00657E"/>
        </a:accent6>
        <a:hlink>
          <a:srgbClr val="0048A6"/>
        </a:hlink>
        <a:folHlink>
          <a:srgbClr val="742E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A68500"/>
        </a:accent1>
        <a:accent2>
          <a:srgbClr val="2462B2"/>
        </a:accent2>
        <a:accent3>
          <a:srgbClr val="FFFFFF"/>
        </a:accent3>
        <a:accent4>
          <a:srgbClr val="000000"/>
        </a:accent4>
        <a:accent5>
          <a:srgbClr val="D0C2AA"/>
        </a:accent5>
        <a:accent6>
          <a:srgbClr val="2058A1"/>
        </a:accent6>
        <a:hlink>
          <a:srgbClr val="546E00"/>
        </a:hlink>
        <a:folHlink>
          <a:srgbClr val="8031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628000"/>
        </a:accent1>
        <a:accent2>
          <a:srgbClr val="8C5200"/>
        </a:accent2>
        <a:accent3>
          <a:srgbClr val="FFFFFF"/>
        </a:accent3>
        <a:accent4>
          <a:srgbClr val="000000"/>
        </a:accent4>
        <a:accent5>
          <a:srgbClr val="B7C0AA"/>
        </a:accent5>
        <a:accent6>
          <a:srgbClr val="7E4900"/>
        </a:accent6>
        <a:hlink>
          <a:srgbClr val="911D65"/>
        </a:hlink>
        <a:folHlink>
          <a:srgbClr val="00459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Default Design">
  <a:themeElements>
    <a:clrScheme name="1_Default Design 14">
      <a:dk1>
        <a:srgbClr val="000000"/>
      </a:dk1>
      <a:lt1>
        <a:srgbClr val="FFFFFF"/>
      </a:lt1>
      <a:dk2>
        <a:srgbClr val="000000"/>
      </a:dk2>
      <a:lt2>
        <a:srgbClr val="828282"/>
      </a:lt2>
      <a:accent1>
        <a:srgbClr val="6759B2"/>
      </a:accent1>
      <a:accent2>
        <a:srgbClr val="00708C"/>
      </a:accent2>
      <a:accent3>
        <a:srgbClr val="FFFFFF"/>
      </a:accent3>
      <a:accent4>
        <a:srgbClr val="000000"/>
      </a:accent4>
      <a:accent5>
        <a:srgbClr val="B8B5D5"/>
      </a:accent5>
      <a:accent6>
        <a:srgbClr val="00657E"/>
      </a:accent6>
      <a:hlink>
        <a:srgbClr val="0048A6"/>
      </a:hlink>
      <a:folHlink>
        <a:srgbClr val="742E99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A62121"/>
        </a:accent1>
        <a:accent2>
          <a:srgbClr val="99001E"/>
        </a:accent2>
        <a:accent3>
          <a:srgbClr val="FFFFFF"/>
        </a:accent3>
        <a:accent4>
          <a:srgbClr val="000000"/>
        </a:accent4>
        <a:accent5>
          <a:srgbClr val="D0ABAB"/>
        </a:accent5>
        <a:accent6>
          <a:srgbClr val="8A001A"/>
        </a:accent6>
        <a:hlink>
          <a:srgbClr val="8C0000"/>
        </a:hlink>
        <a:folHlink>
          <a:srgbClr val="800F2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A14D1D"/>
        </a:accent1>
        <a:accent2>
          <a:srgbClr val="85416B"/>
        </a:accent2>
        <a:accent3>
          <a:srgbClr val="FFFFFF"/>
        </a:accent3>
        <a:accent4>
          <a:srgbClr val="000000"/>
        </a:accent4>
        <a:accent5>
          <a:srgbClr val="CDB2AB"/>
        </a:accent5>
        <a:accent6>
          <a:srgbClr val="783A60"/>
        </a:accent6>
        <a:hlink>
          <a:srgbClr val="862D2D"/>
        </a:hlink>
        <a:folHlink>
          <a:srgbClr val="73542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396C80"/>
        </a:accent1>
        <a:accent2>
          <a:srgbClr val="943E3E"/>
        </a:accent2>
        <a:accent3>
          <a:srgbClr val="FFFFFF"/>
        </a:accent3>
        <a:accent4>
          <a:srgbClr val="000000"/>
        </a:accent4>
        <a:accent5>
          <a:srgbClr val="AEBAC0"/>
        </a:accent5>
        <a:accent6>
          <a:srgbClr val="863737"/>
        </a:accent6>
        <a:hlink>
          <a:srgbClr val="3A3474"/>
        </a:hlink>
        <a:folHlink>
          <a:srgbClr val="48542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806F2B"/>
        </a:accent1>
        <a:accent2>
          <a:srgbClr val="3C7331"/>
        </a:accent2>
        <a:accent3>
          <a:srgbClr val="FFFFFF"/>
        </a:accent3>
        <a:accent4>
          <a:srgbClr val="000000"/>
        </a:accent4>
        <a:accent5>
          <a:srgbClr val="C0BBAC"/>
        </a:accent5>
        <a:accent6>
          <a:srgbClr val="35682B"/>
        </a:accent6>
        <a:hlink>
          <a:srgbClr val="862D2D"/>
        </a:hlink>
        <a:folHlink>
          <a:srgbClr val="4039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CC8500"/>
        </a:accent1>
        <a:accent2>
          <a:srgbClr val="C2940A"/>
        </a:accent2>
        <a:accent3>
          <a:srgbClr val="FFFFFF"/>
        </a:accent3>
        <a:accent4>
          <a:srgbClr val="000000"/>
        </a:accent4>
        <a:accent5>
          <a:srgbClr val="E2C2AA"/>
        </a:accent5>
        <a:accent6>
          <a:srgbClr val="B08608"/>
        </a:accent6>
        <a:hlink>
          <a:srgbClr val="A66C00"/>
        </a:hlink>
        <a:folHlink>
          <a:srgbClr val="997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B29800"/>
        </a:accent1>
        <a:accent2>
          <a:srgbClr val="C97C3C"/>
        </a:accent2>
        <a:accent3>
          <a:srgbClr val="FFFFFF"/>
        </a:accent3>
        <a:accent4>
          <a:srgbClr val="000000"/>
        </a:accent4>
        <a:accent5>
          <a:srgbClr val="D5CAAA"/>
        </a:accent5>
        <a:accent6>
          <a:srgbClr val="B67035"/>
        </a:accent6>
        <a:hlink>
          <a:srgbClr val="A66C00"/>
        </a:hlink>
        <a:folHlink>
          <a:srgbClr val="BF4F4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2B9FD9"/>
        </a:accent1>
        <a:accent2>
          <a:srgbClr val="CC8500"/>
        </a:accent2>
        <a:accent3>
          <a:srgbClr val="FFFFFF"/>
        </a:accent3>
        <a:accent4>
          <a:srgbClr val="000000"/>
        </a:accent4>
        <a:accent5>
          <a:srgbClr val="ACCDE9"/>
        </a:accent5>
        <a:accent6>
          <a:srgbClr val="B97800"/>
        </a:accent6>
        <a:hlink>
          <a:srgbClr val="8A73BF"/>
        </a:hlink>
        <a:folHlink>
          <a:srgbClr val="2E994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7AB236"/>
        </a:accent1>
        <a:accent2>
          <a:srgbClr val="CC527E"/>
        </a:accent2>
        <a:accent3>
          <a:srgbClr val="FFFFFF"/>
        </a:accent3>
        <a:accent4>
          <a:srgbClr val="000000"/>
        </a:accent4>
        <a:accent5>
          <a:srgbClr val="BED5AE"/>
        </a:accent5>
        <a:accent6>
          <a:srgbClr val="B94972"/>
        </a:accent6>
        <a:hlink>
          <a:srgbClr val="4D6BBF"/>
        </a:hlink>
        <a:folHlink>
          <a:srgbClr val="A66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9905"/>
        </a:accent1>
        <a:accent2>
          <a:srgbClr val="4D8C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457E00"/>
        </a:accent6>
        <a:hlink>
          <a:srgbClr val="008004"/>
        </a:hlink>
        <a:folHlink>
          <a:srgbClr val="3F7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678C"/>
        </a:accent1>
        <a:accent2>
          <a:srgbClr val="5E8000"/>
        </a:accent2>
        <a:accent3>
          <a:srgbClr val="FFFFFF"/>
        </a:accent3>
        <a:accent4>
          <a:srgbClr val="000000"/>
        </a:accent4>
        <a:accent5>
          <a:srgbClr val="AAB8C5"/>
        </a:accent5>
        <a:accent6>
          <a:srgbClr val="547300"/>
        </a:accent6>
        <a:hlink>
          <a:srgbClr val="006E04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A65821"/>
        </a:accent1>
        <a:accent2>
          <a:srgbClr val="008004"/>
        </a:accent2>
        <a:accent3>
          <a:srgbClr val="FFFFFF"/>
        </a:accent3>
        <a:accent4>
          <a:srgbClr val="000000"/>
        </a:accent4>
        <a:accent5>
          <a:srgbClr val="D0B4AB"/>
        </a:accent5>
        <a:accent6>
          <a:srgbClr val="007303"/>
        </a:accent6>
        <a:hlink>
          <a:srgbClr val="8C2A60"/>
        </a:hlink>
        <a:folHlink>
          <a:srgbClr val="6733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403E"/>
        </a:accent1>
        <a:accent2>
          <a:srgbClr val="2D8064"/>
        </a:accent2>
        <a:accent3>
          <a:srgbClr val="FFFFFF"/>
        </a:accent3>
        <a:accent4>
          <a:srgbClr val="000000"/>
        </a:accent4>
        <a:accent5>
          <a:srgbClr val="D5AFAF"/>
        </a:accent5>
        <a:accent6>
          <a:srgbClr val="28735A"/>
        </a:accent6>
        <a:hlink>
          <a:srgbClr val="4D3F8C"/>
        </a:hlink>
        <a:folHlink>
          <a:srgbClr val="006E0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0052C0"/>
        </a:accent1>
        <a:accent2>
          <a:srgbClr val="3239BF"/>
        </a:accent2>
        <a:accent3>
          <a:srgbClr val="FFFFFF"/>
        </a:accent3>
        <a:accent4>
          <a:srgbClr val="000000"/>
        </a:accent4>
        <a:accent5>
          <a:srgbClr val="AAB3DC"/>
        </a:accent5>
        <a:accent6>
          <a:srgbClr val="2C33AD"/>
        </a:accent6>
        <a:hlink>
          <a:srgbClr val="004299"/>
        </a:hlink>
        <a:folHlink>
          <a:srgbClr val="282D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4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6759B2"/>
        </a:accent1>
        <a:accent2>
          <a:srgbClr val="00708C"/>
        </a:accent2>
        <a:accent3>
          <a:srgbClr val="FFFFFF"/>
        </a:accent3>
        <a:accent4>
          <a:srgbClr val="000000"/>
        </a:accent4>
        <a:accent5>
          <a:srgbClr val="B8B5D5"/>
        </a:accent5>
        <a:accent6>
          <a:srgbClr val="00657E"/>
        </a:accent6>
        <a:hlink>
          <a:srgbClr val="0048A6"/>
        </a:hlink>
        <a:folHlink>
          <a:srgbClr val="742E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5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A68500"/>
        </a:accent1>
        <a:accent2>
          <a:srgbClr val="2462B2"/>
        </a:accent2>
        <a:accent3>
          <a:srgbClr val="FFFFFF"/>
        </a:accent3>
        <a:accent4>
          <a:srgbClr val="000000"/>
        </a:accent4>
        <a:accent5>
          <a:srgbClr val="D0C2AA"/>
        </a:accent5>
        <a:accent6>
          <a:srgbClr val="2058A1"/>
        </a:accent6>
        <a:hlink>
          <a:srgbClr val="546E00"/>
        </a:hlink>
        <a:folHlink>
          <a:srgbClr val="8031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6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628000"/>
        </a:accent1>
        <a:accent2>
          <a:srgbClr val="8C5200"/>
        </a:accent2>
        <a:accent3>
          <a:srgbClr val="FFFFFF"/>
        </a:accent3>
        <a:accent4>
          <a:srgbClr val="000000"/>
        </a:accent4>
        <a:accent5>
          <a:srgbClr val="B7C0AA"/>
        </a:accent5>
        <a:accent6>
          <a:srgbClr val="7E4900"/>
        </a:accent6>
        <a:hlink>
          <a:srgbClr val="911D65"/>
        </a:hlink>
        <a:folHlink>
          <a:srgbClr val="00459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Theme5</Template>
  <TotalTime>443</TotalTime>
  <Words>444</Words>
  <Application>Microsoft Office PowerPoint</Application>
  <PresentationFormat>On-screen Show (4:3)</PresentationFormat>
  <Paragraphs>149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Arial</vt:lpstr>
      <vt:lpstr>Calibri</vt:lpstr>
      <vt:lpstr>Times New Roman</vt:lpstr>
      <vt:lpstr>Wingdings</vt:lpstr>
      <vt:lpstr>Theme3</vt:lpstr>
      <vt:lpstr>1_Default Design</vt:lpstr>
      <vt:lpstr>Theme2</vt:lpstr>
      <vt:lpstr>2_Default Design</vt:lpstr>
      <vt:lpstr>Theme5</vt:lpstr>
      <vt:lpstr>3_Default Design</vt:lpstr>
      <vt:lpstr>Theme1</vt:lpstr>
      <vt:lpstr>4_Default Design</vt:lpstr>
      <vt:lpstr>SURGICAL  COURSE  451</vt:lpstr>
      <vt:lpstr>Discussion points</vt:lpstr>
      <vt:lpstr> Duration of the course</vt:lpstr>
      <vt:lpstr> A- General  surgery</vt:lpstr>
      <vt:lpstr>B- Subspecialty   </vt:lpstr>
      <vt:lpstr>Week's schedule</vt:lpstr>
      <vt:lpstr>Checklist  and  Objectives of the course</vt:lpstr>
      <vt:lpstr>Acute  gastrointestinal  hemorrhage</vt:lpstr>
      <vt:lpstr>PowerPoint Presentation</vt:lpstr>
      <vt:lpstr>PowerPoint Presentation</vt:lpstr>
      <vt:lpstr>PowerPoint Presentation</vt:lpstr>
      <vt:lpstr>References</vt:lpstr>
      <vt:lpstr>PowerPoint Presentation</vt:lpstr>
      <vt:lpstr>1) Written mid-cycle exam by the end of the 5th week of the cycle</vt:lpstr>
      <vt:lpstr>2) Written Final Exam , on the 11th week of the cycle</vt:lpstr>
      <vt:lpstr>3) OSCE  on  the  11th  week  of the cycle</vt:lpstr>
      <vt:lpstr>It test the following  competencies :</vt:lpstr>
      <vt:lpstr>Contents of  the OSCE </vt:lpstr>
      <vt:lpstr>Teaching</vt:lpstr>
      <vt:lpstr>Teaching staff</vt:lpstr>
      <vt:lpstr>Marking</vt:lpstr>
      <vt:lpstr>Attendance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SURGICAL  COURSE  451</dc:title>
  <dc:creator>Dr.Robia</dc:creator>
  <cp:lastModifiedBy>Theater-C User</cp:lastModifiedBy>
  <cp:revision>48</cp:revision>
  <dcterms:created xsi:type="dcterms:W3CDTF">2012-08-05T14:07:13Z</dcterms:created>
  <dcterms:modified xsi:type="dcterms:W3CDTF">2015-08-24T07:39:46Z</dcterms:modified>
</cp:coreProperties>
</file>