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8" r:id="rId2"/>
    <p:sldId id="257" r:id="rId3"/>
    <p:sldId id="283" r:id="rId4"/>
    <p:sldId id="258" r:id="rId5"/>
    <p:sldId id="259" r:id="rId6"/>
    <p:sldId id="311" r:id="rId7"/>
    <p:sldId id="260" r:id="rId8"/>
    <p:sldId id="261" r:id="rId9"/>
    <p:sldId id="262" r:id="rId10"/>
    <p:sldId id="263" r:id="rId11"/>
    <p:sldId id="264" r:id="rId12"/>
    <p:sldId id="265" r:id="rId13"/>
    <p:sldId id="312" r:id="rId14"/>
    <p:sldId id="266" r:id="rId15"/>
    <p:sldId id="267" r:id="rId16"/>
    <p:sldId id="268" r:id="rId17"/>
    <p:sldId id="313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15" r:id="rId29"/>
    <p:sldId id="280" r:id="rId30"/>
    <p:sldId id="281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316" r:id="rId39"/>
    <p:sldId id="290" r:id="rId40"/>
    <p:sldId id="320" r:id="rId41"/>
    <p:sldId id="291" r:id="rId42"/>
    <p:sldId id="321" r:id="rId43"/>
    <p:sldId id="292" r:id="rId44"/>
    <p:sldId id="293" r:id="rId45"/>
    <p:sldId id="294" r:id="rId46"/>
    <p:sldId id="335" r:id="rId47"/>
    <p:sldId id="298" r:id="rId48"/>
    <p:sldId id="336" r:id="rId49"/>
    <p:sldId id="317" r:id="rId50"/>
    <p:sldId id="299" r:id="rId51"/>
    <p:sldId id="318" r:id="rId52"/>
    <p:sldId id="301" r:id="rId53"/>
    <p:sldId id="302" r:id="rId54"/>
    <p:sldId id="303" r:id="rId55"/>
    <p:sldId id="337" r:id="rId56"/>
    <p:sldId id="307" r:id="rId57"/>
    <p:sldId id="308" r:id="rId58"/>
    <p:sldId id="333" r:id="rId59"/>
    <p:sldId id="319" r:id="rId60"/>
    <p:sldId id="33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1/4/2002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1/4/2002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1/4/2002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1/4/2002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1/4/2002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1/4/2002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1/4/2002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1/4/2002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1/4/2002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1/4/2002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1/4/2002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C3C3AD-72C1-44A5-9A42-F2A9B49DE8F9}" type="datetimeFigureOut">
              <a:rPr lang="en-US" smtClean="0"/>
              <a:pPr/>
              <a:t>1/4/2002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str-ly.com_1388306414_8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4006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Post op care has 3 phases</a:t>
            </a:r>
          </a:p>
          <a:p>
            <a:pPr lvl="1"/>
            <a:r>
              <a:rPr lang="en-US" sz="2400" dirty="0" smtClean="0"/>
              <a:t>Immediate post op care (Recovery phase)</a:t>
            </a:r>
          </a:p>
          <a:p>
            <a:pPr lvl="1"/>
            <a:r>
              <a:rPr lang="en-US" sz="2400" dirty="0" smtClean="0"/>
              <a:t>Care in the ward while discharging from the hospital</a:t>
            </a:r>
          </a:p>
          <a:p>
            <a:pPr lvl="1"/>
            <a:r>
              <a:rPr lang="en-US" sz="2400" dirty="0" smtClean="0"/>
              <a:t>Continued care after discharge from the hospital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230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249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MONITORING IN RECOVERY ROOM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601158" cy="40514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Immediate post operative monitoring should be done in accordance with the </a:t>
            </a:r>
            <a:r>
              <a:rPr lang="en-US" sz="2600" b="1" dirty="0" smtClean="0"/>
              <a:t>ABC</a:t>
            </a:r>
            <a:r>
              <a:rPr lang="en-US" sz="2600" dirty="0" smtClean="0"/>
              <a:t> of emergency</a:t>
            </a:r>
          </a:p>
          <a:p>
            <a:pPr marL="0" indent="0">
              <a:buNone/>
            </a:pPr>
            <a:r>
              <a:rPr lang="en-US" sz="2600" b="1" dirty="0" smtClean="0"/>
              <a:t>A</a:t>
            </a:r>
            <a:r>
              <a:rPr lang="en-US" sz="2600" dirty="0" smtClean="0"/>
              <a:t> ……. Airway         maintenance </a:t>
            </a:r>
            <a:r>
              <a:rPr lang="en-US" sz="2600" dirty="0"/>
              <a:t>of airway.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B</a:t>
            </a:r>
            <a:r>
              <a:rPr lang="en-US" sz="2600" dirty="0" smtClean="0"/>
              <a:t> ……. Breathing     ensure adequate  </a:t>
            </a:r>
            <a:r>
              <a:rPr lang="en-US" sz="2600" dirty="0"/>
              <a:t>ventilation.          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                                </a:t>
            </a:r>
          </a:p>
          <a:p>
            <a:pPr marL="0" indent="0">
              <a:buNone/>
            </a:pPr>
            <a:r>
              <a:rPr lang="en-US" sz="2600" b="1" dirty="0" smtClean="0"/>
              <a:t>C</a:t>
            </a:r>
            <a:r>
              <a:rPr lang="en-US" sz="2600" dirty="0" smtClean="0"/>
              <a:t>…….. Circulation   adequacy of circulatory status.</a:t>
            </a:r>
            <a:endParaRPr lang="en-US" sz="26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52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RECOVERY 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i="1" dirty="0" smtClean="0"/>
              <a:t>Patient should be thoroughly reassessed by both the surgeon and anesthetist before being shifted out of OR. </a:t>
            </a:r>
          </a:p>
        </p:txBody>
      </p:sp>
    </p:spTree>
    <p:extLst>
      <p:ext uri="{BB962C8B-B14F-4D97-AF65-F5344CB8AC3E}">
        <p14:creationId xmlns="" xmlns:p14="http://schemas.microsoft.com/office/powerpoint/2010/main" val="41680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RECOVERY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Clinical notes available with the patients in recovery room should include:-</a:t>
            </a:r>
          </a:p>
          <a:p>
            <a:pPr lvl="1"/>
            <a:r>
              <a:rPr lang="en-US" sz="2200" dirty="0"/>
              <a:t>Operation notes describing the procedure performed.</a:t>
            </a:r>
          </a:p>
          <a:p>
            <a:pPr lvl="1"/>
            <a:r>
              <a:rPr lang="en-US" sz="2200" dirty="0"/>
              <a:t>Anesthesia record of the  patient ‘s progress during surgery.</a:t>
            </a:r>
          </a:p>
          <a:p>
            <a:pPr lvl="1"/>
            <a:r>
              <a:rPr lang="en-US" sz="2200" dirty="0"/>
              <a:t>Post operative instructions sheet including all drugs, intravenous fluids and fluids balance sheet.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99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Complications in recovery 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Airway obstruction</a:t>
            </a:r>
          </a:p>
          <a:p>
            <a:r>
              <a:rPr lang="en-US" sz="2400" dirty="0" smtClean="0"/>
              <a:t>Acute pulmonary complications</a:t>
            </a:r>
          </a:p>
          <a:p>
            <a:r>
              <a:rPr lang="en-US" sz="2400" dirty="0" smtClean="0"/>
              <a:t>Cardio-vascular complications</a:t>
            </a:r>
          </a:p>
          <a:p>
            <a:r>
              <a:rPr lang="en-US" sz="2400" dirty="0" smtClean="0"/>
              <a:t>Fluid derangements</a:t>
            </a:r>
          </a:p>
          <a:p>
            <a:r>
              <a:rPr lang="en-US" sz="2400" dirty="0" smtClean="0"/>
              <a:t>Reactive </a:t>
            </a:r>
            <a:r>
              <a:rPr lang="en-US" sz="2400" dirty="0" err="1" smtClean="0"/>
              <a:t>haemorrhage</a:t>
            </a:r>
            <a:endParaRPr lang="en-US" sz="2400" dirty="0" smtClean="0"/>
          </a:p>
          <a:p>
            <a:pPr lvl="1" indent="-342900"/>
            <a:r>
              <a:rPr lang="en-US" sz="2200" dirty="0" smtClean="0"/>
              <a:t>Slipped ligature</a:t>
            </a:r>
          </a:p>
          <a:p>
            <a:pPr lvl="1" indent="-342900"/>
            <a:r>
              <a:rPr lang="en-US" sz="2200" dirty="0" smtClean="0"/>
              <a:t>Dislodgement of clot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6416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Discharge from the theatre and post anesthetic recovery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296357" cy="40514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Anesthetic and surgical staff should record the following items in the patients case notes:</a:t>
            </a:r>
          </a:p>
          <a:p>
            <a:pPr lvl="1"/>
            <a:r>
              <a:rPr lang="en-US" sz="2200" dirty="0" smtClean="0"/>
              <a:t>Any anesthetic, surgical or intraoperative complications.</a:t>
            </a:r>
          </a:p>
          <a:p>
            <a:pPr lvl="1"/>
            <a:r>
              <a:rPr lang="en-US" sz="2200" dirty="0" smtClean="0"/>
              <a:t>Any specific treatment or prophylaxis required(</a:t>
            </a:r>
            <a:r>
              <a:rPr lang="en-US" sz="2200" dirty="0" err="1" smtClean="0"/>
              <a:t>eg</a:t>
            </a:r>
            <a:r>
              <a:rPr lang="en-US" sz="2200" dirty="0" smtClean="0"/>
              <a:t>: fluids, nutrition, antibiotics , </a:t>
            </a:r>
            <a:r>
              <a:rPr lang="en-US" sz="2200" dirty="0" err="1" smtClean="0"/>
              <a:t>analgesia,anti</a:t>
            </a:r>
            <a:r>
              <a:rPr lang="en-US" sz="2200" dirty="0" smtClean="0"/>
              <a:t>-emetic, </a:t>
            </a:r>
            <a:r>
              <a:rPr lang="en-US" sz="2200" dirty="0" err="1" smtClean="0"/>
              <a:t>thromboprophylaxis</a:t>
            </a:r>
            <a:r>
              <a:rPr lang="en-US" sz="2200" dirty="0" smtClean="0"/>
              <a:t>) 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34304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77358" cy="924475"/>
          </a:xfrm>
        </p:spPr>
        <p:txBody>
          <a:bodyPr/>
          <a:lstStyle/>
          <a:p>
            <a:r>
              <a:rPr lang="en-US" b="1" dirty="0" smtClean="0"/>
              <a:t>First Postoperative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Its start after the patient discharge from the theatre.</a:t>
            </a:r>
          </a:p>
          <a:p>
            <a:r>
              <a:rPr lang="en-US" sz="2400" i="1" dirty="0" smtClean="0"/>
              <a:t>If the patient at risk of deterioration he need frequent assessment.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70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01158" cy="924475"/>
          </a:xfrm>
        </p:spPr>
        <p:txBody>
          <a:bodyPr/>
          <a:lstStyle/>
          <a:p>
            <a:r>
              <a:rPr lang="en-US" b="1" dirty="0"/>
              <a:t>First Postoperative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Risk factors for deterioration are:</a:t>
            </a:r>
          </a:p>
          <a:p>
            <a:pPr lvl="1"/>
            <a:r>
              <a:rPr lang="en-US" sz="2200" dirty="0"/>
              <a:t>ASA grade ≥ 3</a:t>
            </a:r>
          </a:p>
          <a:p>
            <a:pPr lvl="1"/>
            <a:r>
              <a:rPr lang="en-US" sz="2200" dirty="0"/>
              <a:t>Emergency or high risk surgery.</a:t>
            </a:r>
          </a:p>
          <a:p>
            <a:pPr lvl="1"/>
            <a:r>
              <a:rPr lang="en-US" sz="2200" dirty="0"/>
              <a:t>Operation </a:t>
            </a:r>
            <a:r>
              <a:rPr lang="en-US" sz="2200" dirty="0" smtClean="0"/>
              <a:t>out of </a:t>
            </a:r>
            <a:r>
              <a:rPr lang="en-US" sz="2200" dirty="0"/>
              <a:t>hours.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14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01158" cy="924475"/>
          </a:xfrm>
        </p:spPr>
        <p:txBody>
          <a:bodyPr/>
          <a:lstStyle/>
          <a:p>
            <a:r>
              <a:rPr lang="en-US" b="1" dirty="0"/>
              <a:t>First Postoperative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patient must be reassessed within 2hours of the 1st post operative assessment.</a:t>
            </a:r>
          </a:p>
          <a:p>
            <a:endParaRPr lang="en-US" sz="2400" dirty="0" smtClean="0"/>
          </a:p>
          <a:p>
            <a:r>
              <a:rPr lang="en-US" sz="2400" dirty="0" smtClean="0"/>
              <a:t>The doctor complete 1st postoperative assessment with the monitoring regimen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08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Check list for 1st postoperative assessment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Intraoperative</a:t>
            </a:r>
            <a:r>
              <a:rPr lang="en-US" sz="2400" dirty="0" smtClean="0"/>
              <a:t> complications</a:t>
            </a:r>
          </a:p>
          <a:p>
            <a:r>
              <a:rPr lang="en-US" sz="2400" dirty="0" smtClean="0"/>
              <a:t>Postoperative instructions</a:t>
            </a:r>
          </a:p>
          <a:p>
            <a:r>
              <a:rPr lang="en-US" sz="2400" dirty="0" smtClean="0"/>
              <a:t>Recommended Rx &amp; prophylaxis</a:t>
            </a:r>
          </a:p>
          <a:p>
            <a:r>
              <a:rPr lang="en-US" sz="2400" dirty="0" smtClean="0"/>
              <a:t>Past medical </a:t>
            </a:r>
            <a:r>
              <a:rPr lang="en-US" sz="2400" dirty="0" err="1" smtClean="0"/>
              <a:t>Hx</a:t>
            </a:r>
            <a:endParaRPr lang="en-US" sz="2400" dirty="0" smtClean="0"/>
          </a:p>
          <a:p>
            <a:r>
              <a:rPr lang="en-US" sz="2400" dirty="0" smtClean="0"/>
              <a:t>Medications</a:t>
            </a:r>
          </a:p>
          <a:p>
            <a:r>
              <a:rPr lang="en-US" sz="2400" dirty="0" smtClean="0"/>
              <a:t>Allergies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41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Post Operative Assessment and Management of Surgical Complications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00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Respiratory System:</a:t>
            </a:r>
          </a:p>
          <a:p>
            <a:r>
              <a:rPr lang="en-US" sz="2400" dirty="0" smtClean="0"/>
              <a:t>O2 saturation.</a:t>
            </a:r>
          </a:p>
          <a:p>
            <a:r>
              <a:rPr lang="en-US" sz="2400" dirty="0" smtClean="0"/>
              <a:t>Effort of breathing ..</a:t>
            </a:r>
          </a:p>
          <a:p>
            <a:r>
              <a:rPr lang="en-US" sz="2400" dirty="0" smtClean="0"/>
              <a:t>Respiratory rate.</a:t>
            </a:r>
          </a:p>
          <a:p>
            <a:r>
              <a:rPr lang="en-US" sz="2400" dirty="0" smtClean="0"/>
              <a:t>Trachea central or not.</a:t>
            </a:r>
          </a:p>
          <a:p>
            <a:r>
              <a:rPr lang="en-US" sz="2400" dirty="0" smtClean="0"/>
              <a:t>Symmetry of respiration and expiration.</a:t>
            </a:r>
          </a:p>
          <a:p>
            <a:r>
              <a:rPr lang="en-US" sz="2400" dirty="0" smtClean="0"/>
              <a:t>Breath sounds.</a:t>
            </a:r>
          </a:p>
          <a:p>
            <a:r>
              <a:rPr lang="en-US" sz="2400" dirty="0" smtClean="0"/>
              <a:t>Percussion.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53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CVS:</a:t>
            </a:r>
          </a:p>
          <a:p>
            <a:r>
              <a:rPr lang="en-US" sz="2400" dirty="0" smtClean="0"/>
              <a:t>Hands-warm or cool pink or pale.</a:t>
            </a:r>
          </a:p>
          <a:p>
            <a:r>
              <a:rPr lang="en-US" sz="2400" dirty="0" smtClean="0"/>
              <a:t>Capillary return  &lt;2s or not .</a:t>
            </a:r>
          </a:p>
          <a:p>
            <a:r>
              <a:rPr lang="en-US" sz="2400" dirty="0" smtClean="0"/>
              <a:t>Pulse rate , volume and rhythm.</a:t>
            </a:r>
          </a:p>
          <a:p>
            <a:r>
              <a:rPr lang="en-US" sz="2400" dirty="0" smtClean="0"/>
              <a:t> blood pressure.</a:t>
            </a:r>
          </a:p>
          <a:p>
            <a:r>
              <a:rPr lang="en-US" sz="2400" dirty="0" smtClean="0"/>
              <a:t>Conjunctival pallor.</a:t>
            </a:r>
          </a:p>
          <a:p>
            <a:r>
              <a:rPr lang="en-US" sz="2400" dirty="0" smtClean="0"/>
              <a:t>Jugular venous pressure.</a:t>
            </a:r>
          </a:p>
          <a:p>
            <a:r>
              <a:rPr lang="en-US" sz="2400" dirty="0" smtClean="0"/>
              <a:t>Urine color &amp; rate of production.</a:t>
            </a:r>
          </a:p>
          <a:p>
            <a:r>
              <a:rPr lang="en-US" sz="2400" dirty="0" smtClean="0"/>
              <a:t>Drainage from drains, wound&amp; NG tube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97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CNS:</a:t>
            </a:r>
          </a:p>
          <a:p>
            <a:r>
              <a:rPr lang="en-US" sz="2400" dirty="0" smtClean="0"/>
              <a:t>Patient conscious and normally responsive?(AVPU: </a:t>
            </a:r>
            <a:r>
              <a:rPr lang="en-US" sz="2400" dirty="0" err="1" smtClean="0"/>
              <a:t>Alert,respond</a:t>
            </a:r>
            <a:r>
              <a:rPr lang="en-US" sz="2400" dirty="0" smtClean="0"/>
              <a:t> for Verbal &amp; Painful </a:t>
            </a:r>
            <a:r>
              <a:rPr lang="en-US" sz="2400" dirty="0" err="1" smtClean="0"/>
              <a:t>stimuli,unresponsive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Finally RECORD any significant symptoms (e.g. chest pain, breathlessness) Pain and pain adequacy control.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30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895600"/>
            <a:ext cx="7543800" cy="9244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Post op Surgical Complications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1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OBJECTIVES</a:t>
            </a:r>
          </a:p>
          <a:p>
            <a:r>
              <a:rPr lang="en-US" sz="2400" b="1" dirty="0" smtClean="0"/>
              <a:t>RISK FACTORS</a:t>
            </a:r>
          </a:p>
          <a:p>
            <a:r>
              <a:rPr lang="en-US" sz="2400" b="1" dirty="0" smtClean="0"/>
              <a:t>TYPES OF PATHOLOGY</a:t>
            </a:r>
          </a:p>
          <a:p>
            <a:r>
              <a:rPr lang="en-US" sz="2400" b="1" dirty="0" smtClean="0"/>
              <a:t>TYPES OF SURGERY</a:t>
            </a:r>
          </a:p>
          <a:p>
            <a:r>
              <a:rPr lang="en-US" sz="2400" b="1" dirty="0" smtClean="0"/>
              <a:t>COMPLICATIONS &amp; THEIR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47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OVERVIEW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Postoperative Complications Account for: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 Considerable human pain and   	suffering.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Increased cost of the health-	care.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Can lead to postoperative death.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9124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Accept that complications are best anticipated and avoided.</a:t>
            </a:r>
          </a:p>
          <a:p>
            <a:r>
              <a:rPr lang="en-US" sz="2400" dirty="0" smtClean="0"/>
              <a:t>Recognize the incidence of co-morbidity.</a:t>
            </a:r>
          </a:p>
          <a:p>
            <a:r>
              <a:rPr lang="en-US" sz="2400" dirty="0" smtClean="0"/>
              <a:t>Understand the importance of matching the procedure to the associated risks.</a:t>
            </a:r>
          </a:p>
          <a:p>
            <a:r>
              <a:rPr lang="en-US" sz="2400" dirty="0" smtClean="0"/>
              <a:t>Appreciate the importance of recognizing complications early and treating them vigorously.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9449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Age both extremes (Very young &amp; Very old)</a:t>
            </a:r>
          </a:p>
          <a:p>
            <a:r>
              <a:rPr lang="en-US" sz="2400" dirty="0" smtClean="0"/>
              <a:t>Obesity</a:t>
            </a:r>
          </a:p>
          <a:p>
            <a:r>
              <a:rPr lang="en-US" sz="2400" dirty="0" smtClean="0"/>
              <a:t>Smoking </a:t>
            </a:r>
          </a:p>
          <a:p>
            <a:r>
              <a:rPr lang="en-US" sz="2400" dirty="0"/>
              <a:t>Drug therapy </a:t>
            </a:r>
            <a:r>
              <a:rPr lang="en-US" sz="2400" dirty="0" smtClean="0"/>
              <a:t>e.g. </a:t>
            </a:r>
            <a:r>
              <a:rPr lang="en-US" sz="2400" dirty="0"/>
              <a:t>steroids , immunosuppressant, antibiotics and contraceptive pills</a:t>
            </a:r>
          </a:p>
          <a:p>
            <a:r>
              <a:rPr lang="en-US" sz="2400" dirty="0"/>
              <a:t>Blood transfusion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24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125112" cy="4051437"/>
          </a:xfrm>
        </p:spPr>
        <p:txBody>
          <a:bodyPr>
            <a:noAutofit/>
          </a:bodyPr>
          <a:lstStyle/>
          <a:p>
            <a:r>
              <a:rPr lang="en-US" sz="2400" b="1" dirty="0"/>
              <a:t>Co-morbid conditions:</a:t>
            </a:r>
          </a:p>
          <a:p>
            <a:pPr lvl="1"/>
            <a:r>
              <a:rPr lang="en-US" sz="2200" dirty="0"/>
              <a:t>Cardiovascular diseases</a:t>
            </a:r>
          </a:p>
          <a:p>
            <a:pPr lvl="1"/>
            <a:r>
              <a:rPr lang="en-US" sz="2200" dirty="0"/>
              <a:t>Respiratory diseases</a:t>
            </a:r>
          </a:p>
          <a:p>
            <a:pPr lvl="1"/>
            <a:r>
              <a:rPr lang="en-US" sz="2200" dirty="0"/>
              <a:t>DM</a:t>
            </a:r>
          </a:p>
          <a:p>
            <a:pPr lvl="1"/>
            <a:r>
              <a:rPr lang="en-US" sz="2200" dirty="0"/>
              <a:t>Renal diseases</a:t>
            </a:r>
          </a:p>
          <a:p>
            <a:pPr lvl="1"/>
            <a:r>
              <a:rPr lang="en-US" sz="2200" dirty="0"/>
              <a:t>Metabolic factors</a:t>
            </a:r>
          </a:p>
          <a:p>
            <a:pPr lvl="1"/>
            <a:r>
              <a:rPr lang="en-US" sz="2200" dirty="0"/>
              <a:t>Infections</a:t>
            </a:r>
          </a:p>
          <a:p>
            <a:pPr lvl="1"/>
            <a:r>
              <a:rPr lang="en-US" sz="2200" dirty="0"/>
              <a:t>Wound healing</a:t>
            </a:r>
          </a:p>
          <a:p>
            <a:pPr lvl="1"/>
            <a:r>
              <a:rPr lang="en-US" sz="2200" dirty="0"/>
              <a:t>Peripheral vascular diseases</a:t>
            </a:r>
          </a:p>
        </p:txBody>
      </p:sp>
    </p:spTree>
    <p:extLst>
      <p:ext uri="{BB962C8B-B14F-4D97-AF65-F5344CB8AC3E}">
        <p14:creationId xmlns="" xmlns:p14="http://schemas.microsoft.com/office/powerpoint/2010/main" val="16118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Anesthesia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Anaphylactic reactions to medications, injury during laryngoscopy, neuropathy from positioning.</a:t>
            </a:r>
          </a:p>
          <a:p>
            <a:r>
              <a:rPr lang="en-US" sz="2400" dirty="0" smtClean="0"/>
              <a:t>Even spinal/epidural carries risk: inadequate, need to convert to general, </a:t>
            </a:r>
            <a:r>
              <a:rPr lang="en-US" sz="2400" dirty="0" err="1" smtClean="0"/>
              <a:t>sympathectomy</a:t>
            </a:r>
            <a:r>
              <a:rPr lang="en-US" sz="2400" dirty="0" smtClean="0"/>
              <a:t> with vasodilation.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54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Prof Saleh M </a:t>
            </a:r>
            <a:r>
              <a:rPr lang="en-US" sz="2800" b="1" dirty="0" err="1" smtClean="0">
                <a:solidFill>
                  <a:srgbClr val="FF0000"/>
                </a:solidFill>
              </a:rPr>
              <a:t>AlSalamah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BSc. MBBS. FRCS</a:t>
            </a:r>
          </a:p>
          <a:p>
            <a:pPr marL="0" indent="0">
              <a:buNone/>
            </a:pPr>
            <a:r>
              <a:rPr lang="en-US" sz="2400" b="1" dirty="0" smtClean="0"/>
              <a:t>Professor of Surgery &amp;Consultant General &amp; Laparoscopic Surgeon</a:t>
            </a:r>
          </a:p>
          <a:p>
            <a:pPr marL="0" indent="0">
              <a:buNone/>
            </a:pPr>
            <a:r>
              <a:rPr lang="en-US" sz="2400" b="1" dirty="0" smtClean="0"/>
              <a:t>Head </a:t>
            </a:r>
            <a:r>
              <a:rPr lang="en-US" sz="2400" b="1" dirty="0" err="1" smtClean="0"/>
              <a:t>Unversity</a:t>
            </a:r>
            <a:r>
              <a:rPr lang="en-US" sz="2400" b="1" dirty="0" smtClean="0"/>
              <a:t> Surgical Unit KSMC</a:t>
            </a:r>
          </a:p>
          <a:p>
            <a:pPr marL="0" indent="0">
              <a:buNone/>
            </a:pPr>
            <a:r>
              <a:rPr lang="en-US" sz="2400" b="1" dirty="0" smtClean="0"/>
              <a:t>College of Medicine King Saud </a:t>
            </a:r>
            <a:r>
              <a:rPr lang="en-US" sz="2400" b="1" dirty="0" err="1" smtClean="0"/>
              <a:t>University,Riyadh</a:t>
            </a:r>
            <a:r>
              <a:rPr lang="en-US" sz="2400" b="1" dirty="0" smtClean="0"/>
              <a:t> KSA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1422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OF PATHOLOGY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Obstructive Jaundice</a:t>
            </a:r>
          </a:p>
          <a:p>
            <a:r>
              <a:rPr lang="en-US" sz="2400" dirty="0" smtClean="0"/>
              <a:t>Neoplastic Diseases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75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OF SURGERY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Minimally Invasive Surgery</a:t>
            </a:r>
          </a:p>
          <a:p>
            <a:r>
              <a:rPr lang="en-US" sz="2400" dirty="0" smtClean="0"/>
              <a:t>Orthopedic Surgery</a:t>
            </a:r>
          </a:p>
          <a:p>
            <a:r>
              <a:rPr lang="en-US" sz="2400" dirty="0" smtClean="0"/>
              <a:t>Gynecology</a:t>
            </a:r>
          </a:p>
          <a:p>
            <a:r>
              <a:rPr lang="en-US" sz="2400" dirty="0" smtClean="0"/>
              <a:t>Thoracic &amp; Upper Abdominal Surgery</a:t>
            </a:r>
          </a:p>
          <a:p>
            <a:r>
              <a:rPr lang="en-US" sz="2400" dirty="0" smtClean="0"/>
              <a:t>Prolonged Operations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1266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COMPLICATIONS &amp;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 smtClean="0"/>
              <a:t>Complications of surgery may broadly be classified as those:</a:t>
            </a:r>
          </a:p>
          <a:p>
            <a:endParaRPr lang="en-US" sz="2400" dirty="0" smtClean="0"/>
          </a:p>
          <a:p>
            <a:pPr lvl="1"/>
            <a:r>
              <a:rPr lang="en-US" sz="2200" dirty="0" smtClean="0"/>
              <a:t> Due to Anesthesia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 Due to Surgery</a:t>
            </a:r>
          </a:p>
          <a:p>
            <a:pPr lvl="1"/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32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DUE TO ANESTHESIA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anesthetic complications depend upon the mode (General, Regional &amp; Local) and types of anesthetic (the anesthetic agent toxicity).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81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9144000" cy="924475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COMMON COMPLCATIONS OF ANESTHESIA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LOCAL ANESTHESIA: </a:t>
            </a:r>
          </a:p>
          <a:p>
            <a:r>
              <a:rPr lang="en-US" sz="2600" b="1" i="1" dirty="0" smtClean="0"/>
              <a:t>Injection site:</a:t>
            </a:r>
          </a:p>
          <a:p>
            <a:pPr lvl="1"/>
            <a:r>
              <a:rPr lang="en-US" sz="2400" dirty="0" smtClean="0"/>
              <a:t>Pain, </a:t>
            </a:r>
            <a:r>
              <a:rPr lang="en-US" sz="2400" dirty="0" err="1" smtClean="0"/>
              <a:t>haematoma</a:t>
            </a:r>
            <a:r>
              <a:rPr lang="en-US" sz="2400" dirty="0" smtClean="0"/>
              <a:t>, Nerve trauma, infection</a:t>
            </a:r>
          </a:p>
          <a:p>
            <a:endParaRPr lang="en-US" sz="2600" dirty="0" smtClean="0"/>
          </a:p>
          <a:p>
            <a:r>
              <a:rPr lang="en-US" sz="2600" b="1" i="1" dirty="0" smtClean="0"/>
              <a:t>Vasoconstrictors:</a:t>
            </a:r>
          </a:p>
          <a:p>
            <a:pPr lvl="1"/>
            <a:r>
              <a:rPr lang="en-US" sz="2400" dirty="0" smtClean="0"/>
              <a:t>Ischemic necrosis</a:t>
            </a:r>
          </a:p>
          <a:p>
            <a:endParaRPr lang="en-US" sz="2600" dirty="0" smtClean="0"/>
          </a:p>
          <a:p>
            <a:r>
              <a:rPr lang="en-US" sz="2600" b="1" i="1" dirty="0" smtClean="0"/>
              <a:t>Systemic effects of LA agent: </a:t>
            </a:r>
          </a:p>
          <a:p>
            <a:pPr lvl="1"/>
            <a:r>
              <a:rPr lang="en-US" sz="2400" dirty="0" smtClean="0"/>
              <a:t>Allergic reactions, toxicity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16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85800"/>
            <a:ext cx="8134558" cy="9244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SPINAL, EPIDURAL &amp; CAUDAL    ANESTHESIA: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Technical failure</a:t>
            </a:r>
          </a:p>
          <a:p>
            <a:r>
              <a:rPr lang="en-US" sz="2000" dirty="0" smtClean="0"/>
              <a:t>Headache due to loss of CSF    </a:t>
            </a:r>
          </a:p>
          <a:p>
            <a:r>
              <a:rPr lang="en-US" sz="2000" dirty="0" err="1" smtClean="0"/>
              <a:t>Intrathecal</a:t>
            </a:r>
            <a:r>
              <a:rPr lang="en-US" sz="2000" dirty="0" smtClean="0"/>
              <a:t> bleeding</a:t>
            </a:r>
          </a:p>
          <a:p>
            <a:r>
              <a:rPr lang="en-US" sz="2000" dirty="0" smtClean="0"/>
              <a:t>Permanent N. or spinal cord damage</a:t>
            </a:r>
          </a:p>
          <a:p>
            <a:r>
              <a:rPr lang="en-US" sz="2000" dirty="0" err="1" smtClean="0"/>
              <a:t>Paraspinal</a:t>
            </a:r>
            <a:r>
              <a:rPr lang="en-US" sz="2000" dirty="0" smtClean="0"/>
              <a:t> infection</a:t>
            </a:r>
          </a:p>
          <a:p>
            <a:r>
              <a:rPr lang="en-US" sz="2000" dirty="0" smtClean="0"/>
              <a:t>Systemic complications (Severe hypotension)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777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ANESTESIA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Direct trauma to mouth or pharynx.</a:t>
            </a:r>
          </a:p>
          <a:p>
            <a:r>
              <a:rPr lang="en-US" sz="2400" dirty="0" smtClean="0"/>
              <a:t>Slow recovery from anesthesia due to drug interactions OR in-appropriate choice of drugs or dosage.   </a:t>
            </a:r>
          </a:p>
          <a:p>
            <a:r>
              <a:rPr lang="en-US" sz="2400" dirty="0" smtClean="0"/>
              <a:t> Hypothermia due to long operations with extensive fluid replacement OR cold blood transfusion.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50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Allergic reactions to the anesthetic agent:</a:t>
            </a:r>
          </a:p>
          <a:p>
            <a:r>
              <a:rPr lang="en-US" sz="2600" b="1" i="1" dirty="0" smtClean="0"/>
              <a:t>Minor effects 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: Postoperative nausea &amp; vomiting                                  </a:t>
            </a:r>
          </a:p>
          <a:p>
            <a:r>
              <a:rPr lang="en-US" sz="2600" b="1" i="1" dirty="0" smtClean="0"/>
              <a:t>Major effects  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: Cardiovascular collapse,		     respiratory depression)</a:t>
            </a:r>
          </a:p>
          <a:p>
            <a:r>
              <a:rPr lang="en-US" sz="2600" b="1" i="1" dirty="0" err="1" smtClean="0"/>
              <a:t>Haemodynamic</a:t>
            </a:r>
            <a:r>
              <a:rPr lang="en-US" sz="2600" b="1" i="1" dirty="0" smtClean="0"/>
              <a:t> Problems:</a:t>
            </a:r>
          </a:p>
          <a:p>
            <a:pPr lvl="1"/>
            <a:r>
              <a:rPr lang="en-US" sz="2400" dirty="0" smtClean="0"/>
              <a:t>Vasodilation &amp; shock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91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905958" cy="924475"/>
          </a:xfrm>
        </p:spPr>
        <p:txBody>
          <a:bodyPr/>
          <a:lstStyle/>
          <a:p>
            <a:r>
              <a:rPr lang="en-US" sz="2800" b="1" i="1" dirty="0">
                <a:solidFill>
                  <a:srgbClr val="FF0000"/>
                </a:solidFill>
              </a:rPr>
              <a:t>Postoperative Surgical </a:t>
            </a:r>
            <a:r>
              <a:rPr lang="en-US" sz="2800" b="1" i="1" dirty="0" smtClean="0">
                <a:solidFill>
                  <a:srgbClr val="FF0000"/>
                </a:solidFill>
              </a:rPr>
              <a:t>Complications</a:t>
            </a:r>
            <a:r>
              <a:rPr lang="en-US" i="1" dirty="0">
                <a:solidFill>
                  <a:srgbClr val="FF0000"/>
                </a:solidFill>
              </a:rPr>
              <a:t/>
            </a:r>
            <a:br>
              <a:rPr lang="en-US" i="1" dirty="0">
                <a:solidFill>
                  <a:srgbClr val="FF0000"/>
                </a:solidFill>
              </a:rPr>
            </a:b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/>
              <a:t>Haemorrhage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000" b="1" i="1" dirty="0" smtClean="0"/>
              <a:t>Immediate:</a:t>
            </a:r>
          </a:p>
          <a:p>
            <a:pPr lvl="1"/>
            <a:r>
              <a:rPr lang="en-US" sz="6000" dirty="0" smtClean="0"/>
              <a:t>Inadequate </a:t>
            </a:r>
            <a:r>
              <a:rPr lang="en-US" sz="6000" dirty="0" err="1" smtClean="0"/>
              <a:t>haemostasis</a:t>
            </a:r>
            <a:r>
              <a:rPr lang="en-US" sz="6000" dirty="0" smtClean="0"/>
              <a:t> , unrecognized damage to blood vessels</a:t>
            </a:r>
          </a:p>
          <a:p>
            <a:r>
              <a:rPr lang="en-US" sz="6000" b="1" i="1" dirty="0" smtClean="0"/>
              <a:t>Early postoperative:</a:t>
            </a:r>
          </a:p>
          <a:p>
            <a:pPr lvl="1"/>
            <a:r>
              <a:rPr lang="en-US" sz="6000" dirty="0" smtClean="0"/>
              <a:t>defective vascular anastomosis , clotting factor deficiency , intraoperative anti </a:t>
            </a:r>
            <a:r>
              <a:rPr lang="en-US" sz="6000" dirty="0" err="1" smtClean="0"/>
              <a:t>coagulats</a:t>
            </a:r>
            <a:r>
              <a:rPr lang="en-US" sz="6000" dirty="0" smtClean="0"/>
              <a:t>  </a:t>
            </a:r>
          </a:p>
          <a:p>
            <a:pPr lvl="1"/>
            <a:r>
              <a:rPr lang="en-US" sz="6000" dirty="0" smtClean="0"/>
              <a:t>surgical re-exploring is usually required</a:t>
            </a:r>
          </a:p>
          <a:p>
            <a:r>
              <a:rPr lang="en-US" sz="6000" b="1" i="1" dirty="0" smtClean="0"/>
              <a:t>Secondary hemorrhage:</a:t>
            </a:r>
          </a:p>
          <a:p>
            <a:pPr lvl="1"/>
            <a:r>
              <a:rPr lang="en-US" sz="6000" dirty="0" smtClean="0"/>
              <a:t>Related to infection which erodes blood vessel  Several days postoperative ,  </a:t>
            </a:r>
          </a:p>
          <a:p>
            <a:pPr lvl="1"/>
            <a:r>
              <a:rPr lang="en-US" sz="6000" dirty="0" smtClean="0"/>
              <a:t>treatment of infection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63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References/ Books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Principal and practice of surgery .by James  garden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Current surgical diagnosis and treatment </a:t>
            </a:r>
            <a:r>
              <a:rPr lang="en-US" sz="2400" dirty="0"/>
              <a:t>b</a:t>
            </a:r>
            <a:r>
              <a:rPr lang="en-US" sz="2400" dirty="0" smtClean="0"/>
              <a:t>y Laurence w. way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Surgery by peter Laurence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Churchill pocket book by Andrew T. </a:t>
            </a:r>
            <a:r>
              <a:rPr lang="en-US" sz="2400" dirty="0" err="1" smtClean="0"/>
              <a:t>Raftery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8496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3"/>
            <a:ext cx="9144000" cy="68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94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Hypothermia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Drop in body temperature of 2 degrees C</a:t>
            </a:r>
          </a:p>
          <a:p>
            <a:r>
              <a:rPr lang="en-US" sz="2000" dirty="0" smtClean="0"/>
              <a:t>Causes : Trauma, Exposure, Cool Fluids – IV / Irrigation</a:t>
            </a:r>
          </a:p>
          <a:p>
            <a:r>
              <a:rPr lang="en-US" sz="2000" dirty="0" smtClean="0"/>
              <a:t>Temperature below 35 C</a:t>
            </a:r>
          </a:p>
          <a:p>
            <a:r>
              <a:rPr lang="en-US" sz="2000" dirty="0" err="1" smtClean="0"/>
              <a:t>Coagulopathic</a:t>
            </a:r>
            <a:endParaRPr lang="en-US" sz="2000" dirty="0" smtClean="0"/>
          </a:p>
          <a:p>
            <a:r>
              <a:rPr lang="en-US" sz="2000" dirty="0" smtClean="0"/>
              <a:t>Platelet dysfunction</a:t>
            </a:r>
          </a:p>
          <a:p>
            <a:r>
              <a:rPr lang="en-US" sz="2000" dirty="0" smtClean="0"/>
              <a:t>Mild - 32 – 35C = 90-95F</a:t>
            </a:r>
          </a:p>
          <a:p>
            <a:r>
              <a:rPr lang="en-US" sz="2000" dirty="0" smtClean="0"/>
              <a:t>Mod – 28 – 32C = 82–90F</a:t>
            </a:r>
          </a:p>
          <a:p>
            <a:r>
              <a:rPr lang="en-US" sz="2000" dirty="0" smtClean="0"/>
              <a:t>Severe – 25 – 28C = 77-82F</a:t>
            </a:r>
          </a:p>
          <a:p>
            <a:r>
              <a:rPr lang="en-US" sz="2000" dirty="0" smtClean="0"/>
              <a:t>Treatment with warmers and warm fluids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29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51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Postoperative Fever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61707"/>
            <a:ext cx="7601157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Pneumonia</a:t>
            </a:r>
          </a:p>
          <a:p>
            <a:r>
              <a:rPr lang="en-US" sz="2800" dirty="0"/>
              <a:t>Infections </a:t>
            </a:r>
          </a:p>
          <a:p>
            <a:r>
              <a:rPr lang="en-US" sz="2800" dirty="0"/>
              <a:t>UTI </a:t>
            </a:r>
          </a:p>
          <a:p>
            <a:r>
              <a:rPr lang="en-US" sz="2800" dirty="0"/>
              <a:t>DVT (possible PE) </a:t>
            </a:r>
          </a:p>
          <a:p>
            <a:r>
              <a:rPr lang="en-US" sz="2800" dirty="0"/>
              <a:t>Abscess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Medication</a:t>
            </a:r>
          </a:p>
          <a:p>
            <a:r>
              <a:rPr lang="en-US" sz="2800" dirty="0"/>
              <a:t>Noninfectious</a:t>
            </a:r>
          </a:p>
          <a:p>
            <a:r>
              <a:rPr lang="en-US" sz="2800" dirty="0"/>
              <a:t>Within the first 48-72 hours  (Atelectasis, anesthetic drugs)</a:t>
            </a:r>
          </a:p>
          <a:p>
            <a:r>
              <a:rPr lang="en-US" sz="2800" dirty="0"/>
              <a:t>Infectious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44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Fevers POD 3-8</a:t>
            </a:r>
          </a:p>
          <a:p>
            <a:r>
              <a:rPr lang="en-US" b="1" dirty="0" smtClean="0"/>
              <a:t>UTI  3rd POD</a:t>
            </a:r>
          </a:p>
          <a:p>
            <a:r>
              <a:rPr lang="en-US" b="1" dirty="0" smtClean="0"/>
              <a:t>Wound Infection 3rd to 5th POD</a:t>
            </a:r>
          </a:p>
          <a:p>
            <a:r>
              <a:rPr lang="en-US" b="1" dirty="0" smtClean="0"/>
              <a:t>Abscess 5th to 7th POD</a:t>
            </a:r>
          </a:p>
          <a:p>
            <a:r>
              <a:rPr lang="en-US" b="1" dirty="0" smtClean="0"/>
              <a:t>DVT  7th to 10th POD</a:t>
            </a:r>
          </a:p>
          <a:p>
            <a:r>
              <a:rPr lang="en-US" b="1" dirty="0" smtClean="0"/>
              <a:t>Standard work up includes</a:t>
            </a:r>
          </a:p>
          <a:p>
            <a:r>
              <a:rPr lang="en-US" b="1" dirty="0" smtClean="0"/>
              <a:t>Blood cultures</a:t>
            </a:r>
          </a:p>
          <a:p>
            <a:r>
              <a:rPr lang="en-US" b="1" dirty="0" smtClean="0"/>
              <a:t>UA and Urine Cultures</a:t>
            </a:r>
          </a:p>
          <a:p>
            <a:r>
              <a:rPr lang="en-US" b="1" dirty="0" smtClean="0"/>
              <a:t>CXR</a:t>
            </a:r>
          </a:p>
          <a:p>
            <a:r>
              <a:rPr lang="en-US" b="1" dirty="0" smtClean="0"/>
              <a:t>Sputum cultures</a:t>
            </a:r>
          </a:p>
          <a:p>
            <a:r>
              <a:rPr lang="en-US" b="1" dirty="0" smtClean="0"/>
              <a:t>Tylenol/Motrin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690691" cy="24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56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447800"/>
            <a:ext cx="7524958" cy="47243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Bleeding</a:t>
            </a:r>
          </a:p>
          <a:p>
            <a:r>
              <a:rPr lang="en-US" sz="2400" dirty="0" err="1" smtClean="0"/>
              <a:t>Haematoma</a:t>
            </a:r>
            <a:endParaRPr lang="en-US" sz="2400" dirty="0" smtClean="0"/>
          </a:p>
          <a:p>
            <a:r>
              <a:rPr lang="en-US" sz="2400" dirty="0" err="1" smtClean="0"/>
              <a:t>Seroma</a:t>
            </a:r>
            <a:r>
              <a:rPr lang="en-US" sz="2400" dirty="0" smtClean="0"/>
              <a:t> (pocket of clear serous fluid that sometimes develops in the body after surgery)</a:t>
            </a:r>
          </a:p>
          <a:p>
            <a:r>
              <a:rPr lang="en-US" sz="2400" dirty="0" smtClean="0"/>
              <a:t> Infection</a:t>
            </a:r>
          </a:p>
          <a:p>
            <a:r>
              <a:rPr lang="en-US" sz="2400" dirty="0" smtClean="0"/>
              <a:t> Suture sinus</a:t>
            </a:r>
          </a:p>
          <a:p>
            <a:pPr marL="400050" lvl="1" indent="0">
              <a:buNone/>
            </a:pPr>
            <a:r>
              <a:rPr lang="en-US" sz="2200" b="1" dirty="0" smtClean="0"/>
              <a:t>Breakdown: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Incisional hernia</a:t>
            </a:r>
          </a:p>
          <a:p>
            <a:pPr marL="400050" lvl="1" indent="0">
              <a:buNone/>
            </a:pPr>
            <a:r>
              <a:rPr lang="en-US" sz="2200" dirty="0" smtClean="0"/>
              <a:t>Anastomotic breakdown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59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422627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33" y="2057401"/>
            <a:ext cx="2844892" cy="284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68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MI (coronary artery thrombosis)</a:t>
            </a:r>
          </a:p>
          <a:p>
            <a:r>
              <a:rPr lang="en-US" sz="2400" dirty="0" smtClean="0"/>
              <a:t>cardiac arrest (cardiac shock) </a:t>
            </a:r>
          </a:p>
          <a:p>
            <a:r>
              <a:rPr lang="en-US" sz="2400" dirty="0" smtClean="0"/>
              <a:t>arrhythmia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959225" cy="329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70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Pulmonary </a:t>
            </a:r>
            <a:r>
              <a:rPr lang="en-US" sz="2400" dirty="0" err="1"/>
              <a:t>oedema</a:t>
            </a:r>
            <a:r>
              <a:rPr lang="en-US" sz="2400" dirty="0"/>
              <a:t> ( usually old </a:t>
            </a:r>
            <a:r>
              <a:rPr lang="en-US" sz="2400" dirty="0" err="1"/>
              <a:t>pt</a:t>
            </a:r>
            <a:r>
              <a:rPr lang="en-US" sz="2400" dirty="0"/>
              <a:t> or young with cardiac or renal disease )</a:t>
            </a:r>
          </a:p>
          <a:p>
            <a:r>
              <a:rPr lang="en-US" sz="2400" dirty="0"/>
              <a:t>Cardiogenic:  left ventricular failure , arrhythmias , Hypertensive crisis , cardiac </a:t>
            </a:r>
            <a:r>
              <a:rPr lang="en-US" sz="2400" dirty="0" err="1"/>
              <a:t>tamponade</a:t>
            </a:r>
            <a:r>
              <a:rPr lang="en-US" sz="2400" dirty="0"/>
              <a:t> , Fluid overload, e.g., from kidney failure or intravenous therapy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2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DVT</a:t>
            </a:r>
          </a:p>
          <a:p>
            <a:r>
              <a:rPr lang="en-US" sz="2400" dirty="0"/>
              <a:t>advanced age</a:t>
            </a:r>
          </a:p>
          <a:p>
            <a:r>
              <a:rPr lang="en-US" sz="2400" dirty="0"/>
              <a:t>Obesity</a:t>
            </a:r>
          </a:p>
          <a:p>
            <a:r>
              <a:rPr lang="en-US" sz="2400" dirty="0"/>
              <a:t>Hormonal therapy </a:t>
            </a:r>
          </a:p>
          <a:p>
            <a:r>
              <a:rPr lang="en-US" sz="2400" dirty="0"/>
              <a:t>Immobilization</a:t>
            </a:r>
          </a:p>
          <a:p>
            <a:r>
              <a:rPr lang="en-US" sz="2400" dirty="0"/>
              <a:t>Infection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99756"/>
            <a:ext cx="4024312" cy="305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90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lecture composed of two topics to be discussed:</a:t>
            </a:r>
          </a:p>
          <a:p>
            <a:pPr lvl="1"/>
            <a:r>
              <a:rPr lang="en-US" sz="2800" dirty="0" smtClean="0"/>
              <a:t>Post op care</a:t>
            </a:r>
          </a:p>
          <a:p>
            <a:pPr lvl="1"/>
            <a:r>
              <a:rPr lang="en-US" sz="2800" dirty="0" smtClean="0"/>
              <a:t>Post op surgical complications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362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Respiratory 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Aspiration</a:t>
            </a:r>
          </a:p>
          <a:p>
            <a:pPr lvl="1"/>
            <a:r>
              <a:rPr lang="en-US" sz="2200" dirty="0" smtClean="0"/>
              <a:t>fasting for six hours before elective surgery is enough to empty the stomach</a:t>
            </a:r>
          </a:p>
          <a:p>
            <a:r>
              <a:rPr lang="en-US" sz="2400" dirty="0" smtClean="0"/>
              <a:t>Atelectasis  </a:t>
            </a:r>
          </a:p>
          <a:p>
            <a:pPr lvl="1"/>
            <a:r>
              <a:rPr lang="en-US" sz="2200" dirty="0" smtClean="0"/>
              <a:t>post-surgical atelectasis, characterized by restricted breathing after abdominal surgery</a:t>
            </a:r>
          </a:p>
          <a:p>
            <a:pPr lvl="1"/>
            <a:r>
              <a:rPr lang="en-US" sz="2200" dirty="0" smtClean="0"/>
              <a:t>Smokers , elderly , High risk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974777" cy="360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87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Pneumothorax (iatrogenic )</a:t>
            </a:r>
          </a:p>
          <a:p>
            <a:r>
              <a:rPr lang="en-US" sz="2400" dirty="0"/>
              <a:t>Pneumonia</a:t>
            </a:r>
          </a:p>
          <a:p>
            <a:r>
              <a:rPr lang="en-US" sz="2400" dirty="0"/>
              <a:t>Hospital acquired pneumonia (nosocomial pneumonia)</a:t>
            </a:r>
          </a:p>
          <a:p>
            <a:pPr lvl="1"/>
            <a:r>
              <a:rPr lang="en-US" sz="2200" dirty="0"/>
              <a:t>mechanical ventilation</a:t>
            </a:r>
          </a:p>
          <a:p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400005" cy="293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56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Cerebral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Confusion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*sepsis</a:t>
            </a:r>
            <a:br>
              <a:rPr lang="en-US" sz="2400" dirty="0" smtClean="0"/>
            </a:br>
            <a:r>
              <a:rPr lang="en-US" sz="2400" dirty="0" smtClean="0"/>
              <a:t>*electrolyte/</a:t>
            </a:r>
            <a:r>
              <a:rPr lang="en-US" sz="2400" dirty="0" err="1" smtClean="0"/>
              <a:t>glucos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*hypoxia</a:t>
            </a:r>
            <a:br>
              <a:rPr lang="en-US" sz="2400" dirty="0" smtClean="0"/>
            </a:br>
            <a:r>
              <a:rPr lang="en-US" sz="2400" dirty="0" smtClean="0"/>
              <a:t>*alcohol withdrawal</a:t>
            </a:r>
          </a:p>
          <a:p>
            <a:endParaRPr lang="en-US" sz="2400" dirty="0" smtClean="0"/>
          </a:p>
          <a:p>
            <a:r>
              <a:rPr lang="en-US" sz="2400" b="1" dirty="0" smtClean="0"/>
              <a:t>Stroke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14800" cy="307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95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Urinary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Acute retention</a:t>
            </a:r>
          </a:p>
          <a:p>
            <a:r>
              <a:rPr lang="en-US" sz="2400" dirty="0" smtClean="0"/>
              <a:t>UTI</a:t>
            </a:r>
          </a:p>
          <a:p>
            <a:r>
              <a:rPr lang="en-US" sz="2400" dirty="0" smtClean="0"/>
              <a:t>Acute renal failure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67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Postoperative ileus</a:t>
            </a:r>
          </a:p>
          <a:p>
            <a:r>
              <a:rPr lang="en-US" sz="2400" dirty="0" smtClean="0"/>
              <a:t>Anastomotic Leak</a:t>
            </a:r>
          </a:p>
          <a:p>
            <a:r>
              <a:rPr lang="en-US" sz="2400" dirty="0" err="1" smtClean="0"/>
              <a:t>Enterocutaneous</a:t>
            </a:r>
            <a:r>
              <a:rPr lang="en-US" sz="2400" dirty="0" smtClean="0"/>
              <a:t> fistula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205480" cy="317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35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809749"/>
            <a:ext cx="3794919" cy="4051301"/>
          </a:xfrm>
        </p:spPr>
        <p:txBody>
          <a:bodyPr/>
          <a:lstStyle/>
          <a:p>
            <a:r>
              <a:rPr lang="en-US" sz="2400" dirty="0"/>
              <a:t>Adhesions</a:t>
            </a:r>
          </a:p>
          <a:p>
            <a:r>
              <a:rPr lang="en-US" sz="2400" dirty="0"/>
              <a:t>GI Bleeding</a:t>
            </a:r>
          </a:p>
          <a:p>
            <a:r>
              <a:rPr lang="en-US" sz="2400" dirty="0"/>
              <a:t>Pseudomembranous colitis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57401"/>
            <a:ext cx="4112143" cy="30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25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Neurologic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Drug Induced</a:t>
            </a:r>
          </a:p>
          <a:p>
            <a:r>
              <a:rPr lang="en-US" sz="2400" dirty="0" smtClean="0"/>
              <a:t>ICU Psychosis</a:t>
            </a:r>
          </a:p>
          <a:p>
            <a:r>
              <a:rPr lang="en-US" sz="2400" dirty="0" smtClean="0"/>
              <a:t>Neuropsychiatric Complications</a:t>
            </a:r>
          </a:p>
          <a:p>
            <a:r>
              <a:rPr lang="en-US" sz="2400" dirty="0" smtClean="0"/>
              <a:t>Operative Nerve Injuries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49"/>
          <a:stretch/>
        </p:blipFill>
        <p:spPr bwMode="auto">
          <a:xfrm>
            <a:off x="4267200" y="1219200"/>
            <a:ext cx="4426053" cy="30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59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LATE</a:t>
            </a:r>
            <a:br>
              <a:rPr lang="en-US" b="1" dirty="0" smtClean="0"/>
            </a:br>
            <a:r>
              <a:rPr lang="en-US" b="1" dirty="0" smtClean="0"/>
              <a:t>POSTOPERATIVE COMPLICATIONS: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Wound:</a:t>
            </a:r>
          </a:p>
          <a:p>
            <a:r>
              <a:rPr lang="en-US" sz="2400" dirty="0" smtClean="0"/>
              <a:t>Hypertrophic scar, keloid, wound sinus, 	implantation </a:t>
            </a:r>
            <a:r>
              <a:rPr lang="en-US" sz="2400" dirty="0" err="1" smtClean="0"/>
              <a:t>dermoids</a:t>
            </a:r>
            <a:r>
              <a:rPr lang="en-US" sz="2400" dirty="0" smtClean="0"/>
              <a:t>, incisional hernia</a:t>
            </a:r>
          </a:p>
          <a:p>
            <a:r>
              <a:rPr lang="en-US" sz="2400" b="1" dirty="0" smtClean="0"/>
              <a:t>Adhesions:</a:t>
            </a:r>
          </a:p>
          <a:p>
            <a:r>
              <a:rPr lang="en-US" sz="2400" dirty="0" smtClean="0"/>
              <a:t>Intestinal obstruction, strangulation</a:t>
            </a:r>
          </a:p>
        </p:txBody>
      </p:sp>
    </p:spTree>
    <p:extLst>
      <p:ext uri="{BB962C8B-B14F-4D97-AF65-F5344CB8AC3E}">
        <p14:creationId xmlns="" xmlns:p14="http://schemas.microsoft.com/office/powerpoint/2010/main" val="41567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12" b="9705"/>
          <a:stretch/>
        </p:blipFill>
        <p:spPr bwMode="auto">
          <a:xfrm>
            <a:off x="293621" y="1828800"/>
            <a:ext cx="4125979" cy="278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23721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74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724"/>
            <a:ext cx="8305800" cy="924475"/>
          </a:xfrm>
        </p:spPr>
        <p:txBody>
          <a:bodyPr/>
          <a:lstStyle/>
          <a:p>
            <a:r>
              <a:rPr lang="en-US" b="1" dirty="0"/>
              <a:t>LATE</a:t>
            </a:r>
            <a:br>
              <a:rPr lang="en-US" b="1" dirty="0"/>
            </a:br>
            <a:r>
              <a:rPr lang="en-US" b="1" dirty="0"/>
              <a:t>POSTOPERATIVE COMPLICATIONS: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Altered anatomy/Pathophysiology:</a:t>
            </a:r>
          </a:p>
          <a:p>
            <a:r>
              <a:rPr lang="en-US" sz="2400" dirty="0"/>
              <a:t>Bacterial overgrowth, short gut syndrome, </a:t>
            </a:r>
            <a:r>
              <a:rPr lang="en-US" sz="2400" dirty="0" err="1" smtClean="0"/>
              <a:t>postgastric</a:t>
            </a:r>
            <a:r>
              <a:rPr lang="en-US" sz="2400" dirty="0" smtClean="0"/>
              <a:t> </a:t>
            </a:r>
            <a:r>
              <a:rPr lang="en-US" sz="2400" dirty="0"/>
              <a:t>surgery syndromes, etc.</a:t>
            </a:r>
          </a:p>
          <a:p>
            <a:r>
              <a:rPr lang="en-US" sz="2400" b="1" dirty="0"/>
              <a:t>Susceptibility to other diseases:</a:t>
            </a:r>
          </a:p>
          <a:p>
            <a:r>
              <a:rPr lang="en-US" sz="2400" dirty="0"/>
              <a:t>Malabsorption, </a:t>
            </a:r>
            <a:r>
              <a:rPr lang="en-US" sz="2400" dirty="0" smtClean="0"/>
              <a:t>incidence of </a:t>
            </a:r>
            <a:r>
              <a:rPr lang="en-US" sz="2400" dirty="0"/>
              <a:t>cancer, tuber-	</a:t>
            </a:r>
            <a:r>
              <a:rPr lang="en-US" sz="2400" dirty="0" err="1"/>
              <a:t>culosis</a:t>
            </a:r>
            <a:r>
              <a:rPr lang="en-US" sz="2400" dirty="0"/>
              <a:t>,  etc.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01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 operative Care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Objective</a:t>
            </a:r>
            <a:endParaRPr lang="en-US" sz="2400" b="1" dirty="0"/>
          </a:p>
          <a:p>
            <a:pPr lvl="1"/>
            <a:r>
              <a:rPr lang="en-US" sz="2200" dirty="0"/>
              <a:t>Understand the principles of patient management in the recovery phase immediately after surgery</a:t>
            </a:r>
          </a:p>
          <a:p>
            <a:pPr lvl="1"/>
            <a:r>
              <a:rPr lang="en-US" sz="2200" dirty="0"/>
              <a:t>Understand the general management of the surgical patient in the ward</a:t>
            </a:r>
          </a:p>
          <a:p>
            <a:pPr lvl="1"/>
            <a:r>
              <a:rPr lang="en-US" sz="2200" dirty="0"/>
              <a:t>Consider the initial management of common acute complications during postop period.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870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THANK-YOU-CLIP-AR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Students will be aware of: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Common  general complications of surgery</a:t>
            </a:r>
          </a:p>
          <a:p>
            <a:r>
              <a:rPr lang="en-US" sz="2400" dirty="0" smtClean="0"/>
              <a:t>How to diagnose and manage them</a:t>
            </a:r>
          </a:p>
          <a:p>
            <a:r>
              <a:rPr lang="en-US" sz="2400" dirty="0" smtClean="0"/>
              <a:t>Impact of complications on the outcome of surgery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94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/>
          <a:lstStyle/>
          <a:p>
            <a:r>
              <a:rPr lang="en-US" b="1" dirty="0" smtClean="0"/>
              <a:t>Reducing risks of complication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Good pre-operative evaluation</a:t>
            </a:r>
          </a:p>
          <a:p>
            <a:r>
              <a:rPr lang="en-US" sz="2400" dirty="0" smtClean="0"/>
              <a:t>Optimizing the general condition of patients</a:t>
            </a:r>
          </a:p>
          <a:p>
            <a:pPr lvl="1"/>
            <a:r>
              <a:rPr lang="en-US" sz="2400" dirty="0" smtClean="0"/>
              <a:t>Medical issues</a:t>
            </a:r>
          </a:p>
          <a:p>
            <a:pPr lvl="1"/>
            <a:r>
              <a:rPr lang="en-US" sz="2400" dirty="0" smtClean="0"/>
              <a:t>Nutritional issues (malnutrition, obesity)</a:t>
            </a:r>
          </a:p>
          <a:p>
            <a:r>
              <a:rPr lang="en-US" sz="2400" dirty="0" smtClean="0"/>
              <a:t>Minimizing preoperative hospital stay</a:t>
            </a:r>
          </a:p>
          <a:p>
            <a:r>
              <a:rPr lang="en-US" sz="2400" dirty="0" smtClean="0"/>
              <a:t>Good surgical technique</a:t>
            </a:r>
          </a:p>
          <a:p>
            <a:r>
              <a:rPr lang="en-US" sz="2400" dirty="0" smtClean="0"/>
              <a:t>Early mobilization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71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p0stop </a:t>
            </a:r>
            <a:r>
              <a:rPr lang="en-US" b="1" dirty="0" smtClean="0"/>
              <a:t>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Nausea/ vomiting</a:t>
            </a:r>
          </a:p>
          <a:p>
            <a:r>
              <a:rPr lang="en-US" sz="2400" dirty="0" smtClean="0"/>
              <a:t>Persistent hiccups -gastric distension </a:t>
            </a:r>
          </a:p>
          <a:p>
            <a:r>
              <a:rPr lang="en-US" sz="2400" dirty="0" smtClean="0"/>
              <a:t>Renal failure</a:t>
            </a:r>
          </a:p>
          <a:p>
            <a:r>
              <a:rPr lang="en-US" sz="2400" dirty="0" smtClean="0"/>
              <a:t>Headache - spinal </a:t>
            </a:r>
            <a:r>
              <a:rPr lang="en-US" sz="2400" dirty="0" err="1" smtClean="0"/>
              <a:t>anaesthesia</a:t>
            </a:r>
            <a:endParaRPr lang="en-US" sz="2400" dirty="0" smtClean="0"/>
          </a:p>
          <a:p>
            <a:r>
              <a:rPr lang="en-US" sz="2400" dirty="0" smtClean="0"/>
              <a:t>IV site-  bruising, </a:t>
            </a:r>
            <a:r>
              <a:rPr lang="en-US" sz="2400" dirty="0" err="1" smtClean="0"/>
              <a:t>haematoma</a:t>
            </a:r>
            <a:r>
              <a:rPr lang="en-US" sz="2400" dirty="0" smtClean="0"/>
              <a:t>, phlebitis, </a:t>
            </a:r>
          </a:p>
          <a:p>
            <a:r>
              <a:rPr lang="en-US" sz="2400" dirty="0" smtClean="0"/>
              <a:t>Deep Vein thrombosis, air embolism, infection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98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274</TotalTime>
  <Words>1307</Words>
  <Application>Microsoft Office PowerPoint</Application>
  <PresentationFormat>عرض على الشاشة (3:4)‏</PresentationFormat>
  <Paragraphs>312</Paragraphs>
  <Slides>60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61" baseType="lpstr">
      <vt:lpstr>Spring</vt:lpstr>
      <vt:lpstr>الشريحة 1</vt:lpstr>
      <vt:lpstr>Post Operative Assessment and Management of Surgical Complications</vt:lpstr>
      <vt:lpstr>Lecturer </vt:lpstr>
      <vt:lpstr>References/ Books</vt:lpstr>
      <vt:lpstr>Overview </vt:lpstr>
      <vt:lpstr>Post operative Care </vt:lpstr>
      <vt:lpstr>Students will be aware of: </vt:lpstr>
      <vt:lpstr>Reducing risks of complication</vt:lpstr>
      <vt:lpstr>General p0stop complications</vt:lpstr>
      <vt:lpstr>Overview </vt:lpstr>
      <vt:lpstr>MONITORING IN RECOVERY ROOM </vt:lpstr>
      <vt:lpstr>IN RECOVERY ROOM</vt:lpstr>
      <vt:lpstr>IN RECOVERY ROOM</vt:lpstr>
      <vt:lpstr>Complications in recovery room</vt:lpstr>
      <vt:lpstr>Discharge from the theatre and post anesthetic recovery</vt:lpstr>
      <vt:lpstr>First Postoperative Assessment</vt:lpstr>
      <vt:lpstr>First Postoperative Assessment</vt:lpstr>
      <vt:lpstr>First Postoperative Assessment</vt:lpstr>
      <vt:lpstr>Check list for 1st postoperative assessment  </vt:lpstr>
      <vt:lpstr>Check list for 1st postoperative assessment </vt:lpstr>
      <vt:lpstr>Check list for 1st postoperative assessment </vt:lpstr>
      <vt:lpstr>Check list for 1st postoperative assessment </vt:lpstr>
      <vt:lpstr>Post op Surgical Complications </vt:lpstr>
      <vt:lpstr>الشريحة 24</vt:lpstr>
      <vt:lpstr>OVERVIEW </vt:lpstr>
      <vt:lpstr>OBJECTIVES</vt:lpstr>
      <vt:lpstr>General Risk Factors</vt:lpstr>
      <vt:lpstr>الشريحة 28</vt:lpstr>
      <vt:lpstr>Anesthesia Risk Factors</vt:lpstr>
      <vt:lpstr>TYPES OF PATHOLOGY </vt:lpstr>
      <vt:lpstr>TYPES OF SURGERY </vt:lpstr>
      <vt:lpstr>COMPLICATIONS &amp; MANAGEMENT </vt:lpstr>
      <vt:lpstr>DUE TO ANESTHESIA </vt:lpstr>
      <vt:lpstr>COMMON COMPLCATIONS OF ANESTHESIA </vt:lpstr>
      <vt:lpstr>SPINAL, EPIDURAL &amp; CAUDAL    ANESTHESIA: </vt:lpstr>
      <vt:lpstr>GENERAL ANESTESIA </vt:lpstr>
      <vt:lpstr>الشريحة 37</vt:lpstr>
      <vt:lpstr>Postoperative Surgical Complications </vt:lpstr>
      <vt:lpstr>Haemorrhage </vt:lpstr>
      <vt:lpstr>الشريحة 40</vt:lpstr>
      <vt:lpstr>Hypothermia</vt:lpstr>
      <vt:lpstr>الشريحة 42</vt:lpstr>
      <vt:lpstr>Postoperative Fever</vt:lpstr>
      <vt:lpstr>الشريحة 44</vt:lpstr>
      <vt:lpstr>Wound</vt:lpstr>
      <vt:lpstr>الشريحة 46</vt:lpstr>
      <vt:lpstr>Cardiovascular</vt:lpstr>
      <vt:lpstr>Cardiovascular</vt:lpstr>
      <vt:lpstr>Cardiovascular</vt:lpstr>
      <vt:lpstr>Respiratory Complications</vt:lpstr>
      <vt:lpstr>Respiratory Complications</vt:lpstr>
      <vt:lpstr>Cerebral </vt:lpstr>
      <vt:lpstr>Urinary </vt:lpstr>
      <vt:lpstr>GIT</vt:lpstr>
      <vt:lpstr>GIT</vt:lpstr>
      <vt:lpstr>Neurologic </vt:lpstr>
      <vt:lpstr>LATE POSTOPERATIVE COMPLICATIONS: </vt:lpstr>
      <vt:lpstr>الشريحة 58</vt:lpstr>
      <vt:lpstr>LATE POSTOPERATIVE COMPLICATIONS: </vt:lpstr>
      <vt:lpstr>الشريحة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</dc:creator>
  <cp:lastModifiedBy>msi</cp:lastModifiedBy>
  <cp:revision>65</cp:revision>
  <dcterms:created xsi:type="dcterms:W3CDTF">2014-09-12T09:33:19Z</dcterms:created>
  <dcterms:modified xsi:type="dcterms:W3CDTF">2002-01-04T08:59:13Z</dcterms:modified>
</cp:coreProperties>
</file>