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56" r:id="rId2"/>
    <p:sldId id="377" r:id="rId3"/>
    <p:sldId id="379" r:id="rId4"/>
    <p:sldId id="381" r:id="rId5"/>
    <p:sldId id="383" r:id="rId6"/>
    <p:sldId id="384" r:id="rId7"/>
    <p:sldId id="386" r:id="rId8"/>
    <p:sldId id="388" r:id="rId9"/>
    <p:sldId id="389" r:id="rId10"/>
    <p:sldId id="391" r:id="rId11"/>
    <p:sldId id="393" r:id="rId12"/>
    <p:sldId id="394" r:id="rId13"/>
    <p:sldId id="395" r:id="rId14"/>
    <p:sldId id="396" r:id="rId15"/>
    <p:sldId id="400" r:id="rId16"/>
    <p:sldId id="397" r:id="rId17"/>
    <p:sldId id="401" r:id="rId18"/>
    <p:sldId id="402" r:id="rId19"/>
    <p:sldId id="404" r:id="rId20"/>
    <p:sldId id="409" r:id="rId21"/>
    <p:sldId id="410" r:id="rId22"/>
    <p:sldId id="412" r:id="rId23"/>
    <p:sldId id="405" r:id="rId24"/>
    <p:sldId id="406" r:id="rId25"/>
    <p:sldId id="407" r:id="rId26"/>
    <p:sldId id="261" r:id="rId27"/>
    <p:sldId id="257" r:id="rId28"/>
    <p:sldId id="372" r:id="rId29"/>
    <p:sldId id="326" r:id="rId30"/>
    <p:sldId id="262" r:id="rId31"/>
    <p:sldId id="292" r:id="rId32"/>
    <p:sldId id="318" r:id="rId33"/>
    <p:sldId id="316" r:id="rId34"/>
    <p:sldId id="319" r:id="rId35"/>
    <p:sldId id="320" r:id="rId36"/>
    <p:sldId id="321" r:id="rId37"/>
    <p:sldId id="322" r:id="rId38"/>
    <p:sldId id="323" r:id="rId39"/>
    <p:sldId id="325" r:id="rId40"/>
    <p:sldId id="263" r:id="rId41"/>
    <p:sldId id="264" r:id="rId42"/>
    <p:sldId id="266" r:id="rId43"/>
    <p:sldId id="267" r:id="rId44"/>
    <p:sldId id="268" r:id="rId45"/>
    <p:sldId id="314" r:id="rId46"/>
    <p:sldId id="293" r:id="rId47"/>
    <p:sldId id="269" r:id="rId48"/>
    <p:sldId id="270" r:id="rId49"/>
    <p:sldId id="272" r:id="rId50"/>
    <p:sldId id="274" r:id="rId51"/>
    <p:sldId id="275" r:id="rId52"/>
    <p:sldId id="276" r:id="rId53"/>
    <p:sldId id="277" r:id="rId54"/>
    <p:sldId id="278" r:id="rId55"/>
    <p:sldId id="279" r:id="rId56"/>
    <p:sldId id="332" r:id="rId57"/>
    <p:sldId id="287" r:id="rId58"/>
    <p:sldId id="289" r:id="rId59"/>
    <p:sldId id="290" r:id="rId60"/>
    <p:sldId id="291" r:id="rId61"/>
    <p:sldId id="295" r:id="rId62"/>
    <p:sldId id="296" r:id="rId63"/>
    <p:sldId id="297" r:id="rId64"/>
    <p:sldId id="374" r:id="rId65"/>
    <p:sldId id="298" r:id="rId66"/>
    <p:sldId id="299" r:id="rId67"/>
    <p:sldId id="300" r:id="rId68"/>
    <p:sldId id="301" r:id="rId69"/>
    <p:sldId id="302" r:id="rId70"/>
    <p:sldId id="303" r:id="rId71"/>
    <p:sldId id="304" r:id="rId72"/>
    <p:sldId id="305" r:id="rId73"/>
    <p:sldId id="306" r:id="rId74"/>
    <p:sldId id="307" r:id="rId75"/>
    <p:sldId id="308" r:id="rId76"/>
    <p:sldId id="310" r:id="rId77"/>
    <p:sldId id="311" r:id="rId78"/>
    <p:sldId id="312" r:id="rId79"/>
    <p:sldId id="327" r:id="rId80"/>
    <p:sldId id="328" r:id="rId81"/>
    <p:sldId id="333" r:id="rId82"/>
    <p:sldId id="336" r:id="rId83"/>
    <p:sldId id="339" r:id="rId84"/>
    <p:sldId id="375" r:id="rId85"/>
    <p:sldId id="341" r:id="rId86"/>
    <p:sldId id="342" r:id="rId87"/>
    <p:sldId id="344" r:id="rId88"/>
    <p:sldId id="368" r:id="rId89"/>
    <p:sldId id="345" r:id="rId90"/>
    <p:sldId id="346" r:id="rId91"/>
    <p:sldId id="347" r:id="rId92"/>
    <p:sldId id="371" r:id="rId93"/>
    <p:sldId id="349" r:id="rId94"/>
    <p:sldId id="350" r:id="rId95"/>
    <p:sldId id="351" r:id="rId96"/>
    <p:sldId id="352" r:id="rId97"/>
    <p:sldId id="353" r:id="rId98"/>
    <p:sldId id="354" r:id="rId99"/>
    <p:sldId id="355" r:id="rId100"/>
    <p:sldId id="356" r:id="rId101"/>
    <p:sldId id="357" r:id="rId102"/>
    <p:sldId id="358" r:id="rId103"/>
    <p:sldId id="369" r:id="rId104"/>
    <p:sldId id="360" r:id="rId105"/>
    <p:sldId id="361" r:id="rId106"/>
    <p:sldId id="362" r:id="rId107"/>
    <p:sldId id="363" r:id="rId108"/>
    <p:sldId id="365" r:id="rId109"/>
    <p:sldId id="370" r:id="rId110"/>
    <p:sldId id="366" r:id="rId111"/>
    <p:sldId id="367"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9" d="100"/>
          <a:sy n="89" d="100"/>
        </p:scale>
        <p:origin x="45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04AF2-1996-4967-8771-A2FE90EF1D82}" type="datetimeFigureOut">
              <a:rPr lang="en-US" smtClean="0"/>
              <a:t>11/20/2014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ACB31-DB68-4680-ADDB-A539C709B7D1}" type="slidenum">
              <a:rPr lang="en-US" smtClean="0"/>
              <a:t>‹#›</a:t>
            </a:fld>
            <a:endParaRPr lang="en-US"/>
          </a:p>
        </p:txBody>
      </p:sp>
    </p:spTree>
    <p:extLst>
      <p:ext uri="{BB962C8B-B14F-4D97-AF65-F5344CB8AC3E}">
        <p14:creationId xmlns:p14="http://schemas.microsoft.com/office/powerpoint/2010/main" val="276214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ACB31-DB68-4680-ADDB-A539C709B7D1}" type="slidenum">
              <a:rPr lang="en-US" smtClean="0"/>
              <a:t>40</a:t>
            </a:fld>
            <a:endParaRPr lang="en-US"/>
          </a:p>
        </p:txBody>
      </p:sp>
    </p:spTree>
    <p:extLst>
      <p:ext uri="{BB962C8B-B14F-4D97-AF65-F5344CB8AC3E}">
        <p14:creationId xmlns:p14="http://schemas.microsoft.com/office/powerpoint/2010/main" val="4515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ACA873-72DE-40C7-BE8A-B0F37F47EE73}"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982A6-6E4A-4C32-990B-E2CA05BFF1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92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ACA873-72DE-40C7-BE8A-B0F37F47EE73}"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193930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ACA873-72DE-40C7-BE8A-B0F37F47EE73}"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335840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ACA873-72DE-40C7-BE8A-B0F37F47EE73}"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314145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CA873-72DE-40C7-BE8A-B0F37F47EE73}"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982A6-6E4A-4C32-990B-E2CA05BFF1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90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ACA873-72DE-40C7-BE8A-B0F37F47EE73}"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271253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ACA873-72DE-40C7-BE8A-B0F37F47EE73}"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378919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ACA873-72DE-40C7-BE8A-B0F37F47EE73}"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140531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ACA873-72DE-40C7-BE8A-B0F37F47EE73}" type="datetimeFigureOut">
              <a:rPr lang="en-US" smtClean="0"/>
              <a:t>11/20/2014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381991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6ACA873-72DE-40C7-BE8A-B0F37F47EE73}" type="datetimeFigureOut">
              <a:rPr lang="en-US" smtClean="0"/>
              <a:t>11/20/2014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25982A6-6E4A-4C32-990B-E2CA05BFF15F}" type="slidenum">
              <a:rPr lang="en-US" smtClean="0"/>
              <a:t>‹#›</a:t>
            </a:fld>
            <a:endParaRPr lang="en-US"/>
          </a:p>
        </p:txBody>
      </p:sp>
    </p:spTree>
    <p:extLst>
      <p:ext uri="{BB962C8B-B14F-4D97-AF65-F5344CB8AC3E}">
        <p14:creationId xmlns:p14="http://schemas.microsoft.com/office/powerpoint/2010/main" val="120694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CA873-72DE-40C7-BE8A-B0F37F47EE73}"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982A6-6E4A-4C32-990B-E2CA05BFF15F}" type="slidenum">
              <a:rPr lang="en-US" smtClean="0"/>
              <a:t>‹#›</a:t>
            </a:fld>
            <a:endParaRPr lang="en-US"/>
          </a:p>
        </p:txBody>
      </p:sp>
    </p:spTree>
    <p:extLst>
      <p:ext uri="{BB962C8B-B14F-4D97-AF65-F5344CB8AC3E}">
        <p14:creationId xmlns:p14="http://schemas.microsoft.com/office/powerpoint/2010/main" val="278579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ACA873-72DE-40C7-BE8A-B0F37F47EE73}" type="datetimeFigureOut">
              <a:rPr lang="en-US" smtClean="0"/>
              <a:t>11/20/2014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25982A6-6E4A-4C32-990B-E2CA05BFF15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699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Electrolyte disorders </a:t>
            </a:r>
            <a:endParaRPr lang="en-US" dirty="0"/>
          </a:p>
        </p:txBody>
      </p:sp>
      <p:sp>
        <p:nvSpPr>
          <p:cNvPr id="3" name="Subtitle 2"/>
          <p:cNvSpPr>
            <a:spLocks noGrp="1"/>
          </p:cNvSpPr>
          <p:nvPr>
            <p:ph type="subTitle" idx="1"/>
          </p:nvPr>
        </p:nvSpPr>
        <p:spPr/>
        <p:txBody>
          <a:bodyPr/>
          <a:lstStyle/>
          <a:p>
            <a:pPr algn="ctr"/>
            <a:r>
              <a:rPr lang="en-US" dirty="0" smtClean="0"/>
              <a:t>Abdullah alsakka</a:t>
            </a:r>
          </a:p>
          <a:p>
            <a:pPr algn="ctr"/>
            <a:r>
              <a:rPr lang="en-US" dirty="0" err="1" smtClean="0"/>
              <a:t>Em.consultant</a:t>
            </a:r>
            <a:r>
              <a:rPr lang="en-US" dirty="0" smtClean="0"/>
              <a:t> </a:t>
            </a:r>
            <a:endParaRPr lang="en-US" dirty="0"/>
          </a:p>
        </p:txBody>
      </p:sp>
    </p:spTree>
    <p:extLst>
      <p:ext uri="{BB962C8B-B14F-4D97-AF65-F5344CB8AC3E}">
        <p14:creationId xmlns:p14="http://schemas.microsoft.com/office/powerpoint/2010/main" val="87946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endParaRPr lang="en-US" dirty="0" smtClean="0"/>
          </a:p>
          <a:p>
            <a:r>
              <a:rPr lang="en-US" sz="8800" dirty="0"/>
              <a:t>Hyperkalemia = </a:t>
            </a:r>
            <a:r>
              <a:rPr lang="en-US" sz="8800" dirty="0">
                <a:solidFill>
                  <a:srgbClr val="C00000"/>
                </a:solidFill>
              </a:rPr>
              <a:t>EKG</a:t>
            </a:r>
            <a:endParaRPr lang="ar-SA" sz="8800" dirty="0">
              <a:solidFill>
                <a:srgbClr val="C00000"/>
              </a:solidFill>
            </a:endParaRPr>
          </a:p>
          <a:p>
            <a:pPr algn="l" rtl="0"/>
            <a:endParaRPr lang="en-US" dirty="0" smtClean="0"/>
          </a:p>
        </p:txBody>
      </p:sp>
    </p:spTree>
    <p:extLst>
      <p:ext uri="{BB962C8B-B14F-4D97-AF65-F5344CB8AC3E}">
        <p14:creationId xmlns:p14="http://schemas.microsoft.com/office/powerpoint/2010/main" val="33783362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Hypocalcemia </a:t>
            </a:r>
            <a:endParaRPr lang="en-US" dirty="0"/>
          </a:p>
        </p:txBody>
      </p:sp>
      <p:sp>
        <p:nvSpPr>
          <p:cNvPr id="3" name="Content Placeholder 2"/>
          <p:cNvSpPr>
            <a:spLocks noGrp="1"/>
          </p:cNvSpPr>
          <p:nvPr>
            <p:ph idx="1"/>
          </p:nvPr>
        </p:nvSpPr>
        <p:spPr/>
        <p:txBody>
          <a:bodyPr>
            <a:normAutofit/>
          </a:bodyPr>
          <a:lstStyle/>
          <a:p>
            <a:r>
              <a:rPr lang="en-US" sz="2800" b="1" dirty="0"/>
              <a:t>Definition and </a:t>
            </a:r>
            <a:r>
              <a:rPr lang="en-US" sz="2800" b="1" dirty="0" smtClean="0"/>
              <a:t>classification :</a:t>
            </a:r>
            <a:endParaRPr lang="en-US" sz="2800" b="1" dirty="0"/>
          </a:p>
          <a:p>
            <a:r>
              <a:rPr lang="en-US" sz="2800" dirty="0"/>
              <a:t>Hypocalcemia is defined as a Ca</a:t>
            </a:r>
            <a:r>
              <a:rPr lang="en-US" sz="2800" baseline="30000" dirty="0"/>
              <a:t>21</a:t>
            </a:r>
            <a:r>
              <a:rPr lang="en-US" sz="2800" baseline="-25000" dirty="0"/>
              <a:t>total </a:t>
            </a:r>
            <a:r>
              <a:rPr lang="en-US" sz="2800" dirty="0"/>
              <a:t>concentration of less than 8.5 mg/</a:t>
            </a:r>
            <a:r>
              <a:rPr lang="en-US" sz="2800" dirty="0" err="1"/>
              <a:t>dL</a:t>
            </a:r>
            <a:r>
              <a:rPr lang="en-US" sz="2800" dirty="0"/>
              <a:t> or a </a:t>
            </a:r>
            <a:r>
              <a:rPr lang="en-US" sz="2800" dirty="0" err="1" smtClean="0"/>
              <a:t>Ca</a:t>
            </a:r>
            <a:r>
              <a:rPr lang="en-US" sz="2800" baseline="-25000" dirty="0" err="1" smtClean="0"/>
              <a:t>ionized</a:t>
            </a:r>
            <a:r>
              <a:rPr lang="en-US" sz="2800" baseline="-25000" dirty="0" smtClean="0"/>
              <a:t> </a:t>
            </a:r>
            <a:r>
              <a:rPr lang="en-US" sz="2800" dirty="0"/>
              <a:t>concentration of less than 1.1 </a:t>
            </a:r>
            <a:r>
              <a:rPr lang="en-US" sz="2800" dirty="0" err="1"/>
              <a:t>mmol</a:t>
            </a:r>
            <a:r>
              <a:rPr lang="en-US" sz="2800" dirty="0"/>
              <a:t>/L (4.5 mg/</a:t>
            </a:r>
            <a:r>
              <a:rPr lang="en-US" sz="2800" dirty="0" err="1"/>
              <a:t>dL</a:t>
            </a:r>
            <a:r>
              <a:rPr lang="en-US" sz="2800" dirty="0"/>
              <a:t>). </a:t>
            </a:r>
            <a:endParaRPr lang="en-US" sz="2800" dirty="0" smtClean="0"/>
          </a:p>
          <a:p>
            <a:r>
              <a:rPr lang="en-US" sz="2800" dirty="0" smtClean="0"/>
              <a:t>Because </a:t>
            </a:r>
            <a:r>
              <a:rPr lang="en-US" sz="2800" dirty="0"/>
              <a:t>half of serum calcium is bound to albumin, a low </a:t>
            </a:r>
            <a:r>
              <a:rPr lang="en-US" sz="2800" dirty="0" err="1" smtClean="0"/>
              <a:t>Ca</a:t>
            </a:r>
            <a:r>
              <a:rPr lang="en-US" sz="2800" baseline="-25000" dirty="0" err="1" smtClean="0"/>
              <a:t>total</a:t>
            </a:r>
            <a:r>
              <a:rPr lang="en-US" sz="2800" baseline="-25000" dirty="0" smtClean="0"/>
              <a:t> </a:t>
            </a:r>
            <a:r>
              <a:rPr lang="en-US" sz="2800" dirty="0"/>
              <a:t>level could simply reflect </a:t>
            </a:r>
            <a:r>
              <a:rPr lang="en-US" sz="2800" dirty="0" err="1"/>
              <a:t>hypoalbuminemia</a:t>
            </a:r>
            <a:r>
              <a:rPr lang="en-US" sz="2800" dirty="0"/>
              <a:t> but not the serum level of the metabolically active ionized calcium.</a:t>
            </a:r>
          </a:p>
        </p:txBody>
      </p:sp>
    </p:spTree>
    <p:extLst>
      <p:ext uri="{BB962C8B-B14F-4D97-AF65-F5344CB8AC3E}">
        <p14:creationId xmlns:p14="http://schemas.microsoft.com/office/powerpoint/2010/main" val="3715817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43470"/>
            <a:ext cx="10058400" cy="1450757"/>
          </a:xfrm>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800" b="1" dirty="0" smtClean="0"/>
              <a:t>Causes</a:t>
            </a:r>
            <a:r>
              <a:rPr lang="en-US" sz="2800" dirty="0" smtClean="0"/>
              <a:t> :</a:t>
            </a:r>
            <a:endParaRPr lang="en-US" sz="2800" dirty="0"/>
          </a:p>
          <a:p>
            <a:r>
              <a:rPr lang="en-US" sz="2800" dirty="0"/>
              <a:t>True hypocalcemia warrants a more thorough search into the underlying cause</a:t>
            </a:r>
            <a:r>
              <a:rPr lang="en-US" sz="2800" dirty="0" smtClean="0"/>
              <a:t>.</a:t>
            </a:r>
          </a:p>
          <a:p>
            <a:r>
              <a:rPr lang="en-US" sz="2800" dirty="0" smtClean="0"/>
              <a:t>PTH </a:t>
            </a:r>
            <a:r>
              <a:rPr lang="en-US" sz="2800" dirty="0"/>
              <a:t>deficiency from </a:t>
            </a:r>
            <a:r>
              <a:rPr lang="en-US" sz="2800" dirty="0" err="1"/>
              <a:t>hypoparathyroidism</a:t>
            </a:r>
            <a:r>
              <a:rPr lang="en-US" sz="2800" dirty="0"/>
              <a:t> can be hereditary or acquired. </a:t>
            </a:r>
            <a:endParaRPr lang="en-US" sz="2800" dirty="0" smtClean="0"/>
          </a:p>
          <a:p>
            <a:r>
              <a:rPr lang="en-US" sz="2800" dirty="0" smtClean="0"/>
              <a:t>Acquired </a:t>
            </a:r>
            <a:r>
              <a:rPr lang="en-US" sz="2800" dirty="0" err="1"/>
              <a:t>hypoparathyroidism</a:t>
            </a:r>
            <a:r>
              <a:rPr lang="en-US" sz="2800" dirty="0"/>
              <a:t> may result from neck irradiation, </a:t>
            </a:r>
            <a:r>
              <a:rPr lang="en-US" sz="2800" dirty="0" err="1"/>
              <a:t>parathyroidectomy</a:t>
            </a:r>
            <a:r>
              <a:rPr lang="en-US" sz="2800" dirty="0"/>
              <a:t>, infiltrative disease, or autoimmune disease. </a:t>
            </a:r>
            <a:endParaRPr lang="en-US" sz="2800" dirty="0" smtClean="0"/>
          </a:p>
          <a:p>
            <a:r>
              <a:rPr lang="en-US" sz="2800" dirty="0" smtClean="0"/>
              <a:t>PTH </a:t>
            </a:r>
            <a:r>
              <a:rPr lang="en-US" sz="2800" dirty="0"/>
              <a:t>receptor or downstream signaling abnormalities cause PTH resistance or </a:t>
            </a:r>
            <a:r>
              <a:rPr lang="en-US" sz="2800" dirty="0" err="1"/>
              <a:t>pseudohypoparathyroidism</a:t>
            </a:r>
            <a:endParaRPr lang="en-US" sz="2800" dirty="0"/>
          </a:p>
        </p:txBody>
      </p:sp>
    </p:spTree>
    <p:extLst>
      <p:ext uri="{BB962C8B-B14F-4D97-AF65-F5344CB8AC3E}">
        <p14:creationId xmlns:p14="http://schemas.microsoft.com/office/powerpoint/2010/main" val="15439413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Severe </a:t>
            </a:r>
            <a:r>
              <a:rPr lang="en-US" sz="2800" dirty="0" err="1"/>
              <a:t>hypomagnesemia</a:t>
            </a:r>
            <a:r>
              <a:rPr lang="en-US" sz="2800" dirty="0"/>
              <a:t> and vitamin D deficiency also cause hypocalcemia by their effects on PTH</a:t>
            </a:r>
            <a:r>
              <a:rPr lang="en-US" sz="2800" dirty="0" smtClean="0"/>
              <a:t>.</a:t>
            </a:r>
          </a:p>
          <a:p>
            <a:r>
              <a:rPr lang="en-US" sz="2800" dirty="0" smtClean="0"/>
              <a:t> </a:t>
            </a:r>
            <a:r>
              <a:rPr lang="en-US" sz="2800" dirty="0"/>
              <a:t>Because phosphate avidly binds calcium, </a:t>
            </a:r>
            <a:r>
              <a:rPr lang="en-US" sz="2800" dirty="0" err="1"/>
              <a:t>hyperphosphatemia</a:t>
            </a:r>
            <a:r>
              <a:rPr lang="en-US" sz="2800" dirty="0"/>
              <a:t> (</a:t>
            </a:r>
            <a:r>
              <a:rPr lang="en-US" sz="2800" dirty="0" err="1"/>
              <a:t>eg</a:t>
            </a:r>
            <a:r>
              <a:rPr lang="en-US" sz="2800" dirty="0"/>
              <a:t>, from </a:t>
            </a:r>
            <a:r>
              <a:rPr lang="en-US" sz="2800" dirty="0" err="1"/>
              <a:t>rhabdomyolysis</a:t>
            </a:r>
            <a:r>
              <a:rPr lang="en-US" sz="2800" dirty="0"/>
              <a:t>) can cause acute hypocalcemia. </a:t>
            </a:r>
            <a:endParaRPr lang="en-US" sz="2800" dirty="0" smtClean="0"/>
          </a:p>
          <a:p>
            <a:r>
              <a:rPr lang="en-US" sz="2800" dirty="0" smtClean="0"/>
              <a:t>Acute </a:t>
            </a:r>
            <a:r>
              <a:rPr lang="en-US" sz="2800" dirty="0"/>
              <a:t>pancreatitis can be associated with hypocalcemia primarily by precipitation of calcium soaps in the abdomen</a:t>
            </a:r>
            <a:r>
              <a:rPr lang="en-US" sz="2800" dirty="0" smtClean="0"/>
              <a:t>.</a:t>
            </a:r>
            <a:r>
              <a:rPr lang="en-US" dirty="0" smtClean="0"/>
              <a:t>.</a:t>
            </a:r>
            <a:endParaRPr lang="en-US" dirty="0"/>
          </a:p>
        </p:txBody>
      </p:sp>
    </p:spTree>
    <p:extLst>
      <p:ext uri="{BB962C8B-B14F-4D97-AF65-F5344CB8AC3E}">
        <p14:creationId xmlns:p14="http://schemas.microsoft.com/office/powerpoint/2010/main" val="8982912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sz="2800" b="1" dirty="0"/>
              <a:t>Medications associated with hypocalcemia </a:t>
            </a:r>
            <a:r>
              <a:rPr lang="en-US" sz="2800" b="1" dirty="0" smtClean="0"/>
              <a:t>include </a:t>
            </a:r>
            <a:r>
              <a:rPr lang="en-US" sz="2800" dirty="0" smtClean="0"/>
              <a:t>: </a:t>
            </a:r>
          </a:p>
          <a:p>
            <a:r>
              <a:rPr lang="en-US" sz="2800" dirty="0" smtClean="0"/>
              <a:t>1- chemotherapeutic drugs </a:t>
            </a:r>
          </a:p>
          <a:p>
            <a:r>
              <a:rPr lang="en-US" sz="2800" dirty="0" smtClean="0"/>
              <a:t>2- anticonvulsants </a:t>
            </a:r>
          </a:p>
          <a:p>
            <a:r>
              <a:rPr lang="en-US" sz="2800" dirty="0" smtClean="0"/>
              <a:t>3- </a:t>
            </a:r>
            <a:r>
              <a:rPr lang="en-US" sz="2800" dirty="0" err="1" smtClean="0"/>
              <a:t>foscarnet</a:t>
            </a:r>
            <a:r>
              <a:rPr lang="en-US" sz="2800" dirty="0" smtClean="0"/>
              <a:t> </a:t>
            </a:r>
          </a:p>
          <a:p>
            <a:r>
              <a:rPr lang="en-US" sz="2800" dirty="0" smtClean="0"/>
              <a:t>4- sodium </a:t>
            </a:r>
            <a:r>
              <a:rPr lang="en-US" sz="2800" dirty="0"/>
              <a:t>phosphate </a:t>
            </a:r>
            <a:r>
              <a:rPr lang="en-US" sz="2800" dirty="0" smtClean="0"/>
              <a:t>preparations</a:t>
            </a:r>
          </a:p>
          <a:p>
            <a:r>
              <a:rPr lang="en-US" sz="2800" dirty="0" smtClean="0"/>
              <a:t>5- proton </a:t>
            </a:r>
            <a:r>
              <a:rPr lang="en-US" sz="2800" dirty="0"/>
              <a:t>pump </a:t>
            </a:r>
            <a:r>
              <a:rPr lang="en-US" sz="2800" dirty="0" smtClean="0"/>
              <a:t>inhibitors </a:t>
            </a:r>
          </a:p>
          <a:p>
            <a:r>
              <a:rPr lang="en-US" sz="2800" dirty="0" smtClean="0"/>
              <a:t>6- histamine-2 </a:t>
            </a:r>
            <a:r>
              <a:rPr lang="en-US" sz="2800" dirty="0"/>
              <a:t>receptor </a:t>
            </a:r>
            <a:r>
              <a:rPr lang="en-US" sz="2800" dirty="0" smtClean="0"/>
              <a:t>blockers</a:t>
            </a:r>
          </a:p>
          <a:p>
            <a:r>
              <a:rPr lang="en-US" sz="2800" dirty="0" smtClean="0"/>
              <a:t>7- </a:t>
            </a:r>
            <a:r>
              <a:rPr lang="en-US" sz="2800" dirty="0"/>
              <a:t>citrate in transfused blood </a:t>
            </a:r>
            <a:r>
              <a:rPr lang="en-US" sz="2800" dirty="0" smtClean="0"/>
              <a:t>products</a:t>
            </a:r>
          </a:p>
          <a:p>
            <a:r>
              <a:rPr lang="en-US" sz="2800" dirty="0" smtClean="0"/>
              <a:t>8- </a:t>
            </a:r>
            <a:r>
              <a:rPr lang="en-US" sz="2800" dirty="0"/>
              <a:t>intravenous bicarbonate</a:t>
            </a:r>
            <a:r>
              <a:rPr lang="en-US" sz="2800" dirty="0" smtClean="0"/>
              <a:t>.</a:t>
            </a:r>
          </a:p>
          <a:p>
            <a:r>
              <a:rPr lang="en-US" sz="2800" dirty="0" smtClean="0"/>
              <a:t>9- </a:t>
            </a:r>
            <a:r>
              <a:rPr lang="en-US" sz="2800" dirty="0"/>
              <a:t>acute respiratory alkalosis </a:t>
            </a:r>
          </a:p>
        </p:txBody>
      </p:sp>
    </p:spTree>
    <p:extLst>
      <p:ext uri="{BB962C8B-B14F-4D97-AF65-F5344CB8AC3E}">
        <p14:creationId xmlns:p14="http://schemas.microsoft.com/office/powerpoint/2010/main" val="15390043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Signs and </a:t>
            </a:r>
            <a:r>
              <a:rPr lang="en-US" sz="2800" b="1" dirty="0" smtClean="0"/>
              <a:t>symptoms :</a:t>
            </a:r>
            <a:endParaRPr lang="en-US" sz="2800" b="1" dirty="0"/>
          </a:p>
          <a:p>
            <a:r>
              <a:rPr lang="en-US" sz="2800" dirty="0"/>
              <a:t>Most patients with mild hypocalcemia are asymptomatic. </a:t>
            </a:r>
            <a:endParaRPr lang="en-US" sz="2800" dirty="0" smtClean="0"/>
          </a:p>
          <a:p>
            <a:r>
              <a:rPr lang="en-US" sz="2800" dirty="0" smtClean="0"/>
              <a:t>Symptom </a:t>
            </a:r>
            <a:r>
              <a:rPr lang="en-US" sz="2800" dirty="0"/>
              <a:t>severity is related to the rapid rate of change. </a:t>
            </a:r>
            <a:endParaRPr lang="en-US" sz="2800" dirty="0" smtClean="0"/>
          </a:p>
          <a:p>
            <a:r>
              <a:rPr lang="en-US" sz="2800" dirty="0" smtClean="0"/>
              <a:t>The </a:t>
            </a:r>
            <a:r>
              <a:rPr lang="en-US" sz="2800" dirty="0"/>
              <a:t>most specific symptoms of hypocalcemia are perioral numbness and </a:t>
            </a:r>
            <a:r>
              <a:rPr lang="en-US" sz="2800" dirty="0" err="1"/>
              <a:t>carpopedal</a:t>
            </a:r>
            <a:r>
              <a:rPr lang="en-US" sz="2800" dirty="0"/>
              <a:t> spasms of the hands and feet</a:t>
            </a:r>
            <a:r>
              <a:rPr lang="en-US" sz="2800" dirty="0" smtClean="0"/>
              <a:t>.</a:t>
            </a:r>
          </a:p>
          <a:p>
            <a:r>
              <a:rPr lang="en-US" sz="2800" dirty="0" smtClean="0"/>
              <a:t> </a:t>
            </a:r>
            <a:r>
              <a:rPr lang="en-US" sz="2800" dirty="0"/>
              <a:t>In some patients, these spasms can progress to tetany. </a:t>
            </a:r>
          </a:p>
        </p:txBody>
      </p:sp>
    </p:spTree>
    <p:extLst>
      <p:ext uri="{BB962C8B-B14F-4D97-AF65-F5344CB8AC3E}">
        <p14:creationId xmlns:p14="http://schemas.microsoft.com/office/powerpoint/2010/main" val="9452711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err="1"/>
              <a:t>Chvostek</a:t>
            </a:r>
            <a:r>
              <a:rPr lang="en-US" sz="2800" dirty="0"/>
              <a:t> and Trousseau signs highlight the neuromuscular </a:t>
            </a:r>
            <a:r>
              <a:rPr lang="en-US" sz="2800" dirty="0" err="1"/>
              <a:t>hyperexcitability</a:t>
            </a:r>
            <a:r>
              <a:rPr lang="en-US" sz="2800" dirty="0"/>
              <a:t> of these patients. </a:t>
            </a:r>
            <a:endParaRPr lang="en-US" sz="2800" dirty="0" smtClean="0"/>
          </a:p>
          <a:p>
            <a:r>
              <a:rPr lang="en-US" sz="2800" dirty="0" smtClean="0"/>
              <a:t>The </a:t>
            </a:r>
            <a:r>
              <a:rPr lang="en-US" sz="2800" dirty="0" err="1"/>
              <a:t>Chvostek</a:t>
            </a:r>
            <a:r>
              <a:rPr lang="en-US" sz="2800" dirty="0"/>
              <a:t> sign is the facial muscle spasm elicited by tapping the facial nerve</a:t>
            </a:r>
            <a:r>
              <a:rPr lang="en-US" sz="2800" dirty="0" smtClean="0"/>
              <a:t>.</a:t>
            </a:r>
          </a:p>
          <a:p>
            <a:r>
              <a:rPr lang="en-US" sz="2800" dirty="0"/>
              <a:t>The Trousseau sign is described as a </a:t>
            </a:r>
            <a:r>
              <a:rPr lang="en-US" sz="2800" dirty="0" err="1"/>
              <a:t>carpopedal</a:t>
            </a:r>
            <a:r>
              <a:rPr lang="en-US" sz="2800" dirty="0"/>
              <a:t> spasm seen </a:t>
            </a:r>
            <a:r>
              <a:rPr lang="en-US" sz="2800" dirty="0" err="1" smtClean="0"/>
              <a:t>with</a:t>
            </a:r>
            <a:r>
              <a:rPr lang="en-US" sz="2800" dirty="0" err="1"/>
              <a:t>inflation</a:t>
            </a:r>
            <a:r>
              <a:rPr lang="en-US" sz="2800" dirty="0"/>
              <a:t> of a sphygmomanometer cuff. </a:t>
            </a:r>
            <a:endParaRPr lang="en-US" sz="2800" dirty="0" smtClean="0"/>
          </a:p>
        </p:txBody>
      </p:sp>
    </p:spTree>
    <p:extLst>
      <p:ext uri="{BB962C8B-B14F-4D97-AF65-F5344CB8AC3E}">
        <p14:creationId xmlns:p14="http://schemas.microsoft.com/office/powerpoint/2010/main" val="8985907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In addition, patients can present with irritability, confusion, hallucinations, movement disorders, and seizures</a:t>
            </a:r>
            <a:r>
              <a:rPr lang="en-US" sz="2800" dirty="0" smtClean="0"/>
              <a:t>.</a:t>
            </a:r>
            <a:endParaRPr lang="en-US" sz="2800" dirty="0"/>
          </a:p>
          <a:p>
            <a:r>
              <a:rPr lang="en-US" sz="2800" dirty="0" smtClean="0"/>
              <a:t>Acute </a:t>
            </a:r>
            <a:r>
              <a:rPr lang="en-US" sz="2800" dirty="0"/>
              <a:t>hypocalcemia can lead to syncope, congestive heart failure, and angina because of diminished myocardial </a:t>
            </a:r>
            <a:r>
              <a:rPr lang="en-US" sz="2800" dirty="0" smtClean="0"/>
              <a:t>contractility.</a:t>
            </a:r>
            <a:endParaRPr lang="en-US" sz="2800" baseline="30000" dirty="0"/>
          </a:p>
          <a:p>
            <a:r>
              <a:rPr lang="en-US" sz="2800" dirty="0" smtClean="0"/>
              <a:t>QT </a:t>
            </a:r>
            <a:r>
              <a:rPr lang="en-US" sz="2800" dirty="0"/>
              <a:t>prolongation leading to ventricular arrhythmias can also be seen </a:t>
            </a:r>
            <a:r>
              <a:rPr lang="en-US" sz="2800" baseline="30000" dirty="0" smtClean="0"/>
              <a:t> </a:t>
            </a:r>
          </a:p>
        </p:txBody>
      </p:sp>
    </p:spTree>
    <p:extLst>
      <p:ext uri="{BB962C8B-B14F-4D97-AF65-F5344CB8AC3E}">
        <p14:creationId xmlns:p14="http://schemas.microsoft.com/office/powerpoint/2010/main" val="13574899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Changes </a:t>
            </a:r>
            <a:endParaRPr lang="en-US" dirty="0"/>
          </a:p>
        </p:txBody>
      </p:sp>
      <p:pic>
        <p:nvPicPr>
          <p:cNvPr id="4" name="Content Placeholder 3"/>
          <p:cNvPicPr>
            <a:picLocks noGrp="1"/>
          </p:cNvPicPr>
          <p:nvPr>
            <p:ph idx="1"/>
          </p:nvPr>
        </p:nvPicPr>
        <p:blipFill>
          <a:blip r:embed="rId2"/>
          <a:stretch>
            <a:fillRect/>
          </a:stretch>
        </p:blipFill>
        <p:spPr>
          <a:xfrm>
            <a:off x="2371131" y="1846263"/>
            <a:ext cx="7510064" cy="4022725"/>
          </a:xfrm>
          <a:prstGeom prst="rect">
            <a:avLst/>
          </a:prstGeom>
        </p:spPr>
      </p:pic>
    </p:spTree>
    <p:extLst>
      <p:ext uri="{BB962C8B-B14F-4D97-AF65-F5344CB8AC3E}">
        <p14:creationId xmlns:p14="http://schemas.microsoft.com/office/powerpoint/2010/main" val="96140492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smtClean="0"/>
              <a:t>Management :</a:t>
            </a:r>
            <a:endParaRPr lang="en-US" sz="2800" b="1" dirty="0"/>
          </a:p>
          <a:p>
            <a:r>
              <a:rPr lang="en-US" sz="2800" dirty="0"/>
              <a:t>Treatment of hypocalcemia depends on the cause, severity, and presence of symptoms. </a:t>
            </a:r>
            <a:endParaRPr lang="en-US" sz="2800" dirty="0" smtClean="0"/>
          </a:p>
          <a:p>
            <a:r>
              <a:rPr lang="en-US" sz="2800" dirty="0" smtClean="0"/>
              <a:t>Intravenous </a:t>
            </a:r>
            <a:r>
              <a:rPr lang="en-US" sz="2800" dirty="0"/>
              <a:t>calcium is indicated only in the setting of symptomatic hypocalcemia and should not be given to patients with </a:t>
            </a:r>
            <a:r>
              <a:rPr lang="en-US" sz="2800" dirty="0" err="1"/>
              <a:t>hyperphosphatemia</a:t>
            </a:r>
            <a:r>
              <a:rPr lang="en-US" sz="2800" dirty="0"/>
              <a:t> because of the risk of precipitation. </a:t>
            </a:r>
          </a:p>
        </p:txBody>
      </p:sp>
    </p:spTree>
    <p:extLst>
      <p:ext uri="{BB962C8B-B14F-4D97-AF65-F5344CB8AC3E}">
        <p14:creationId xmlns:p14="http://schemas.microsoft.com/office/powerpoint/2010/main" val="34541863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Intravenous calcium comes in the form of calcium gluconate (</a:t>
            </a:r>
            <a:r>
              <a:rPr lang="en-US" sz="2800"/>
              <a:t>a </a:t>
            </a:r>
            <a:r>
              <a:rPr lang="en-US" sz="2800" smtClean="0"/>
              <a:t>10-mL vial = </a:t>
            </a:r>
            <a:r>
              <a:rPr lang="en-US" sz="2800" dirty="0"/>
              <a:t>94 mg of elemental calcium) or calcium chloride (a 10-mL </a:t>
            </a:r>
            <a:r>
              <a:rPr lang="en-US" sz="2800"/>
              <a:t>vial </a:t>
            </a:r>
            <a:r>
              <a:rPr lang="en-US" sz="2800" smtClean="0"/>
              <a:t>= 273 </a:t>
            </a:r>
            <a:r>
              <a:rPr lang="en-US" sz="2800" dirty="0"/>
              <a:t>mg of elemental calcium). </a:t>
            </a:r>
          </a:p>
          <a:p>
            <a:endParaRPr lang="en-US" dirty="0"/>
          </a:p>
        </p:txBody>
      </p:sp>
    </p:spTree>
    <p:extLst>
      <p:ext uri="{BB962C8B-B14F-4D97-AF65-F5344CB8AC3E}">
        <p14:creationId xmlns:p14="http://schemas.microsoft.com/office/powerpoint/2010/main" val="273871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rtl="0">
              <a:buNone/>
            </a:pPr>
            <a:r>
              <a:rPr lang="en-US" sz="4000" dirty="0"/>
              <a:t> </a:t>
            </a:r>
            <a:r>
              <a:rPr lang="en-US" sz="4800" dirty="0">
                <a:solidFill>
                  <a:srgbClr val="C00000"/>
                </a:solidFill>
              </a:rPr>
              <a:t>Emergency </a:t>
            </a:r>
            <a:r>
              <a:rPr lang="en-US" sz="4800" dirty="0" err="1">
                <a:solidFill>
                  <a:srgbClr val="C00000"/>
                </a:solidFill>
              </a:rPr>
              <a:t>hyperkalemia</a:t>
            </a:r>
            <a:r>
              <a:rPr lang="en-US" sz="4800" dirty="0">
                <a:solidFill>
                  <a:srgbClr val="C00000"/>
                </a:solidFill>
              </a:rPr>
              <a:t> = wide QRS</a:t>
            </a:r>
            <a:endParaRPr lang="ar-SA" sz="4800" dirty="0">
              <a:solidFill>
                <a:srgbClr val="C00000"/>
              </a:solidFill>
            </a:endParaRPr>
          </a:p>
        </p:txBody>
      </p:sp>
    </p:spTree>
    <p:extLst>
      <p:ext uri="{BB962C8B-B14F-4D97-AF65-F5344CB8AC3E}">
        <p14:creationId xmlns:p14="http://schemas.microsoft.com/office/powerpoint/2010/main" val="22476822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Calcium chloride is sclerotic to veins and, thus, should be given via central venous access, unless patients are in an emergency </a:t>
            </a:r>
            <a:r>
              <a:rPr lang="en-US" sz="2800" dirty="0" smtClean="0"/>
              <a:t>situation.</a:t>
            </a:r>
            <a:endParaRPr lang="en-US" sz="2800" baseline="30000" dirty="0"/>
          </a:p>
          <a:p>
            <a:r>
              <a:rPr lang="en-US" sz="2800" baseline="30000" dirty="0" smtClean="0"/>
              <a:t> </a:t>
            </a:r>
            <a:r>
              <a:rPr lang="en-US" sz="2800" dirty="0"/>
              <a:t>Oral calcium repletion can be given to patients with asymptomatic or mild hypocalcemia. </a:t>
            </a:r>
            <a:endParaRPr lang="en-US" sz="2800" dirty="0" smtClean="0"/>
          </a:p>
          <a:p>
            <a:r>
              <a:rPr lang="en-US" sz="2800" dirty="0" smtClean="0"/>
              <a:t>Vitamin </a:t>
            </a:r>
            <a:r>
              <a:rPr lang="en-US" sz="2800" dirty="0"/>
              <a:t>D supplementation might be required to increase calcium absorption</a:t>
            </a:r>
          </a:p>
        </p:txBody>
      </p:sp>
    </p:spTree>
    <p:extLst>
      <p:ext uri="{BB962C8B-B14F-4D97-AF65-F5344CB8AC3E}">
        <p14:creationId xmlns:p14="http://schemas.microsoft.com/office/powerpoint/2010/main" val="14417078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Patients taking loop diuretics may need to be changed to thiazide diuretics to decrease urinary calcium excretion. </a:t>
            </a:r>
            <a:endParaRPr lang="en-US" sz="2800" dirty="0" smtClean="0"/>
          </a:p>
          <a:p>
            <a:r>
              <a:rPr lang="en-US" sz="2800" dirty="0" smtClean="0"/>
              <a:t>For </a:t>
            </a:r>
            <a:r>
              <a:rPr lang="en-US" sz="2800" dirty="0"/>
              <a:t>effective correction of hypocalcemia, concomitant </a:t>
            </a:r>
            <a:r>
              <a:rPr lang="en-US" sz="2800" dirty="0" err="1"/>
              <a:t>hypomagnesemia</a:t>
            </a:r>
            <a:r>
              <a:rPr lang="en-US" sz="2800" dirty="0"/>
              <a:t> should be treated.</a:t>
            </a:r>
          </a:p>
          <a:p>
            <a:endParaRPr lang="en-US" sz="2800" dirty="0"/>
          </a:p>
        </p:txBody>
      </p:sp>
    </p:spTree>
    <p:extLst>
      <p:ext uri="{BB962C8B-B14F-4D97-AF65-F5344CB8AC3E}">
        <p14:creationId xmlns:p14="http://schemas.microsoft.com/office/powerpoint/2010/main" val="1047522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ECG changes </a:t>
            </a:r>
            <a:endParaRPr lang="ar-SA"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965665" y="1821942"/>
            <a:ext cx="3124200" cy="3438525"/>
          </a:xfrm>
          <a:prstGeom prst="rect">
            <a:avLst/>
          </a:prstGeom>
          <a:noFill/>
          <a:ln w="9525">
            <a:noFill/>
            <a:miter lim="800000"/>
            <a:headEnd/>
            <a:tailEnd/>
          </a:ln>
        </p:spPr>
      </p:pic>
      <p:sp>
        <p:nvSpPr>
          <p:cNvPr id="5" name="Rectangle 4"/>
          <p:cNvSpPr/>
          <p:nvPr/>
        </p:nvSpPr>
        <p:spPr>
          <a:xfrm>
            <a:off x="5375920" y="1916832"/>
            <a:ext cx="3960440" cy="1477328"/>
          </a:xfrm>
          <a:prstGeom prst="rect">
            <a:avLst/>
          </a:prstGeom>
        </p:spPr>
        <p:txBody>
          <a:bodyPr wrap="square">
            <a:spAutoFit/>
          </a:bodyPr>
          <a:lstStyle/>
          <a:p>
            <a:pPr algn="l" rtl="0"/>
            <a:r>
              <a:rPr lang="en-US" dirty="0"/>
              <a:t>1. Tall peaked T waves(5.5-6.5)</a:t>
            </a:r>
          </a:p>
          <a:p>
            <a:pPr algn="l" rtl="0"/>
            <a:r>
              <a:rPr lang="en-US" dirty="0"/>
              <a:t>2. P-R prolongation</a:t>
            </a:r>
          </a:p>
          <a:p>
            <a:pPr algn="l" rtl="0"/>
            <a:r>
              <a:rPr lang="en-US" dirty="0"/>
              <a:t>3. Loss of p wave (6.5-7.5)</a:t>
            </a:r>
          </a:p>
          <a:p>
            <a:pPr algn="l" rtl="0"/>
            <a:r>
              <a:rPr lang="en-US" dirty="0"/>
              <a:t>4. Widening of QRS (&gt;8.0)</a:t>
            </a:r>
          </a:p>
          <a:p>
            <a:pPr algn="l" rtl="0"/>
            <a:r>
              <a:rPr lang="en-US" dirty="0"/>
              <a:t>5. Sine Wave</a:t>
            </a:r>
            <a:endParaRPr lang="ar-SA" dirty="0"/>
          </a:p>
        </p:txBody>
      </p:sp>
    </p:spTree>
    <p:extLst>
      <p:ext uri="{BB962C8B-B14F-4D97-AF65-F5344CB8AC3E}">
        <p14:creationId xmlns:p14="http://schemas.microsoft.com/office/powerpoint/2010/main" val="2996104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2401687" y="1846263"/>
            <a:ext cx="7448951" cy="4022725"/>
          </a:xfrm>
          <a:prstGeom prst="rect">
            <a:avLst/>
          </a:prstGeom>
        </p:spPr>
      </p:pic>
    </p:spTree>
    <p:extLst>
      <p:ext uri="{BB962C8B-B14F-4D97-AF65-F5344CB8AC3E}">
        <p14:creationId xmlns:p14="http://schemas.microsoft.com/office/powerpoint/2010/main" val="408224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2379574" y="1846263"/>
            <a:ext cx="7493177" cy="4022725"/>
          </a:xfrm>
          <a:prstGeom prst="rect">
            <a:avLst/>
          </a:prstGeom>
        </p:spPr>
      </p:pic>
    </p:spTree>
    <p:extLst>
      <p:ext uri="{BB962C8B-B14F-4D97-AF65-F5344CB8AC3E}">
        <p14:creationId xmlns:p14="http://schemas.microsoft.com/office/powerpoint/2010/main" val="2453865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latin typeface="Arial" panose="020B0604020202020204" pitchFamily="34" charset="0"/>
                <a:ea typeface="Calibri" panose="020F0502020204030204" pitchFamily="34" charset="0"/>
                <a:cs typeface="Calibri" panose="020F0502020204030204" pitchFamily="34" charset="0"/>
              </a:rPr>
              <a:t>Treatment of </a:t>
            </a:r>
            <a:r>
              <a:rPr lang="en-US" altLang="en-US" dirty="0" smtClean="0">
                <a:solidFill>
                  <a:srgbClr val="000000"/>
                </a:solidFill>
                <a:latin typeface="Arial" panose="020B0604020202020204" pitchFamily="34" charset="0"/>
                <a:ea typeface="Calibri" panose="020F0502020204030204" pitchFamily="34" charset="0"/>
                <a:cs typeface="Calibri" panose="020F0502020204030204" pitchFamily="34" charset="0"/>
              </a:rPr>
              <a:t>hyperkalemia </a:t>
            </a:r>
            <a:r>
              <a:rPr lang="en-US" altLang="en-US" dirty="0">
                <a:solidFill>
                  <a:srgbClr val="000000"/>
                </a:solidFill>
                <a:latin typeface="Arial" panose="020B0604020202020204" pitchFamily="34" charset="0"/>
                <a:ea typeface="Calibri" panose="020F0502020204030204" pitchFamily="34" charset="0"/>
                <a:cs typeface="Calibri" panose="020F0502020204030204" pitchFamily="34" charset="0"/>
              </a:rPr>
              <a:t>includes</a:t>
            </a:r>
            <a:endParaRPr lang="en-US" dirty="0"/>
          </a:p>
        </p:txBody>
      </p:sp>
      <p:sp>
        <p:nvSpPr>
          <p:cNvPr id="3" name="Content Placeholder 2"/>
          <p:cNvSpPr>
            <a:spLocks noGrp="1"/>
          </p:cNvSpPr>
          <p:nvPr>
            <p:ph idx="1"/>
          </p:nvPr>
        </p:nvSpPr>
        <p:spPr/>
        <p:txBody>
          <a:bodyPr>
            <a:normAutofit/>
          </a:bodyPr>
          <a:lstStyle/>
          <a:p>
            <a:pPr marL="0" lvl="0" indent="0" eaLnBrk="0" fontAlgn="base" hangingPunct="0">
              <a:lnSpc>
                <a:spcPct val="100000"/>
              </a:lnSpc>
              <a:spcBef>
                <a:spcPct val="0"/>
              </a:spcBef>
              <a:spcAft>
                <a:spcPct val="0"/>
              </a:spcAft>
              <a:buClrTx/>
              <a:buSzTx/>
              <a:buNone/>
            </a:pPr>
            <a:endParaRPr lang="en-US" altLang="en-US" sz="36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3600" dirty="0">
                <a:solidFill>
                  <a:srgbClr val="000000"/>
                </a:solidFill>
                <a:latin typeface="Arial" panose="020B0604020202020204" pitchFamily="34" charset="0"/>
                <a:ea typeface="Calibri" panose="020F0502020204030204" pitchFamily="34" charset="0"/>
                <a:cs typeface="Calibri" panose="020F0502020204030204" pitchFamily="34" charset="0"/>
              </a:rPr>
              <a:t>Cardiac membrane stabilization  </a:t>
            </a:r>
          </a:p>
          <a:p>
            <a:pPr marL="0" lvl="0" indent="0" eaLnBrk="0" fontAlgn="base" hangingPunct="0">
              <a:lnSpc>
                <a:spcPct val="100000"/>
              </a:lnSpc>
              <a:spcBef>
                <a:spcPct val="0"/>
              </a:spcBef>
              <a:spcAft>
                <a:spcPct val="0"/>
              </a:spcAft>
              <a:buClrTx/>
              <a:buSzTx/>
              <a:buNone/>
            </a:pPr>
            <a:r>
              <a:rPr lang="en-US" altLang="en-US" sz="3600" dirty="0" err="1">
                <a:solidFill>
                  <a:srgbClr val="000000"/>
                </a:solidFill>
                <a:latin typeface="Arial" panose="020B0604020202020204" pitchFamily="34" charset="0"/>
                <a:ea typeface="Calibri" panose="020F0502020204030204" pitchFamily="34" charset="0"/>
                <a:cs typeface="Calibri" panose="020F0502020204030204" pitchFamily="34" charset="0"/>
              </a:rPr>
              <a:t>Transcellular</a:t>
            </a:r>
            <a:r>
              <a:rPr lang="en-US" altLang="en-US" sz="3600" dirty="0">
                <a:solidFill>
                  <a:srgbClr val="000000"/>
                </a:solidFill>
                <a:latin typeface="Arial" panose="020B0604020202020204" pitchFamily="34" charset="0"/>
                <a:ea typeface="Calibri" panose="020F0502020204030204" pitchFamily="34" charset="0"/>
                <a:cs typeface="Calibri" panose="020F0502020204030204" pitchFamily="34" charset="0"/>
              </a:rPr>
              <a:t> shifts</a:t>
            </a:r>
            <a:endParaRPr lang="en-US" altLang="en-US" sz="36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3600" dirty="0">
                <a:solidFill>
                  <a:srgbClr val="000000"/>
                </a:solidFill>
                <a:latin typeface="Arial" panose="020B0604020202020204" pitchFamily="34" charset="0"/>
                <a:ea typeface="Calibri" panose="020F0502020204030204" pitchFamily="34" charset="0"/>
                <a:cs typeface="Calibri" panose="020F0502020204030204" pitchFamily="34" charset="0"/>
              </a:rPr>
              <a:t>Total body potassium elimination</a:t>
            </a:r>
          </a:p>
          <a:p>
            <a:pPr marL="0" lvl="0" indent="0" eaLnBrk="0" fontAlgn="base" hangingPunct="0">
              <a:lnSpc>
                <a:spcPct val="100000"/>
              </a:lnSpc>
              <a:spcBef>
                <a:spcPct val="0"/>
              </a:spcBef>
              <a:spcAft>
                <a:spcPct val="0"/>
              </a:spcAft>
              <a:buClrTx/>
              <a:buSzTx/>
              <a:buNone/>
            </a:pPr>
            <a:endParaRPr lang="en-US" altLang="en-US" sz="1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en-US" altLang="en-US" sz="1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dirty="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n-US" dirty="0"/>
          </a:p>
          <a:p>
            <a:endParaRPr lang="en-US" dirty="0"/>
          </a:p>
        </p:txBody>
      </p:sp>
    </p:spTree>
    <p:extLst>
      <p:ext uri="{BB962C8B-B14F-4D97-AF65-F5344CB8AC3E}">
        <p14:creationId xmlns:p14="http://schemas.microsoft.com/office/powerpoint/2010/main" val="2525058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grpSp>
        <p:nvGrpSpPr>
          <p:cNvPr id="4" name="Group 3"/>
          <p:cNvGrpSpPr/>
          <p:nvPr/>
        </p:nvGrpSpPr>
        <p:grpSpPr>
          <a:xfrm>
            <a:off x="3096883" y="189781"/>
            <a:ext cx="5822830" cy="6047117"/>
            <a:chOff x="0" y="0"/>
            <a:chExt cx="4452467" cy="4875848"/>
          </a:xfrm>
        </p:grpSpPr>
        <p:sp>
          <p:nvSpPr>
            <p:cNvPr id="5" name="Shape 14472"/>
            <p:cNvSpPr/>
            <p:nvPr/>
          </p:nvSpPr>
          <p:spPr>
            <a:xfrm>
              <a:off x="12960" y="5042"/>
              <a:ext cx="4276078" cy="290881"/>
            </a:xfrm>
            <a:custGeom>
              <a:avLst/>
              <a:gdLst/>
              <a:ahLst/>
              <a:cxnLst/>
              <a:rect l="0" t="0" r="0" b="0"/>
              <a:pathLst>
                <a:path w="4276078" h="290881">
                  <a:moveTo>
                    <a:pt x="0" y="0"/>
                  </a:moveTo>
                  <a:lnTo>
                    <a:pt x="4276078" y="0"/>
                  </a:lnTo>
                  <a:lnTo>
                    <a:pt x="4276078" y="290881"/>
                  </a:lnTo>
                  <a:lnTo>
                    <a:pt x="0" y="290881"/>
                  </a:lnTo>
                  <a:lnTo>
                    <a:pt x="0" y="0"/>
                  </a:lnTo>
                </a:path>
              </a:pathLst>
            </a:custGeom>
            <a:ln w="0" cap="flat">
              <a:miter lim="127000"/>
            </a:ln>
          </p:spPr>
          <p:style>
            <a:lnRef idx="0">
              <a:srgbClr val="000000">
                <a:alpha val="0"/>
              </a:srgbClr>
            </a:lnRef>
            <a:fillRef idx="1">
              <a:srgbClr val="CCCCCC"/>
            </a:fillRef>
            <a:effectRef idx="0">
              <a:scrgbClr r="0" g="0" b="0"/>
            </a:effectRef>
            <a:fontRef idx="none"/>
          </p:style>
          <p:txBody>
            <a:bodyPr/>
            <a:lstStyle/>
            <a:p>
              <a:endParaRPr lang="en-US"/>
            </a:p>
          </p:txBody>
        </p:sp>
        <p:sp>
          <p:nvSpPr>
            <p:cNvPr id="6" name="Shape 912"/>
            <p:cNvSpPr/>
            <p:nvPr/>
          </p:nvSpPr>
          <p:spPr>
            <a:xfrm>
              <a:off x="4289051" y="0"/>
              <a:ext cx="12960" cy="295923"/>
            </a:xfrm>
            <a:custGeom>
              <a:avLst/>
              <a:gdLst/>
              <a:ahLst/>
              <a:cxnLst/>
              <a:rect l="0" t="0" r="0" b="0"/>
              <a:pathLst>
                <a:path w="12960" h="295923">
                  <a:moveTo>
                    <a:pt x="0" y="0"/>
                  </a:moveTo>
                  <a:lnTo>
                    <a:pt x="12954" y="0"/>
                  </a:lnTo>
                  <a:lnTo>
                    <a:pt x="12960" y="0"/>
                  </a:lnTo>
                  <a:lnTo>
                    <a:pt x="12960"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7" name="Shape 913"/>
            <p:cNvSpPr/>
            <p:nvPr/>
          </p:nvSpPr>
          <p:spPr>
            <a:xfrm>
              <a:off x="0" y="0"/>
              <a:ext cx="12960" cy="295923"/>
            </a:xfrm>
            <a:custGeom>
              <a:avLst/>
              <a:gdLst/>
              <a:ahLst/>
              <a:cxnLst/>
              <a:rect l="0" t="0" r="0" b="0"/>
              <a:pathLst>
                <a:path w="12960" h="295923">
                  <a:moveTo>
                    <a:pt x="0" y="0"/>
                  </a:moveTo>
                  <a:lnTo>
                    <a:pt x="12960" y="0"/>
                  </a:lnTo>
                  <a:lnTo>
                    <a:pt x="12960" y="295923"/>
                  </a:lnTo>
                  <a:lnTo>
                    <a:pt x="6"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8" name="Shape 14473"/>
            <p:cNvSpPr/>
            <p:nvPr/>
          </p:nvSpPr>
          <p:spPr>
            <a:xfrm>
              <a:off x="12960" y="0"/>
              <a:ext cx="4276078" cy="12959"/>
            </a:xfrm>
            <a:custGeom>
              <a:avLst/>
              <a:gdLst/>
              <a:ahLst/>
              <a:cxnLst/>
              <a:rect l="0" t="0" r="0" b="0"/>
              <a:pathLst>
                <a:path w="4276078" h="12959">
                  <a:moveTo>
                    <a:pt x="0" y="0"/>
                  </a:moveTo>
                  <a:lnTo>
                    <a:pt x="4276078" y="0"/>
                  </a:lnTo>
                  <a:lnTo>
                    <a:pt x="4276078" y="12959"/>
                  </a:lnTo>
                  <a:lnTo>
                    <a:pt x="0" y="12959"/>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9" name="Shape 915"/>
            <p:cNvSpPr/>
            <p:nvPr/>
          </p:nvSpPr>
          <p:spPr>
            <a:xfrm>
              <a:off x="4289051" y="295923"/>
              <a:ext cx="12954" cy="4579925"/>
            </a:xfrm>
            <a:custGeom>
              <a:avLst/>
              <a:gdLst/>
              <a:ahLst/>
              <a:cxnLst/>
              <a:rect l="0" t="0" r="0" b="0"/>
              <a:pathLst>
                <a:path w="12954" h="4579925">
                  <a:moveTo>
                    <a:pt x="0" y="0"/>
                  </a:moveTo>
                  <a:lnTo>
                    <a:pt x="12954" y="0"/>
                  </a:lnTo>
                  <a:lnTo>
                    <a:pt x="12954" y="4579925"/>
                  </a:lnTo>
                  <a:lnTo>
                    <a:pt x="0" y="4567682"/>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0" name="Shape 916"/>
            <p:cNvSpPr/>
            <p:nvPr/>
          </p:nvSpPr>
          <p:spPr>
            <a:xfrm>
              <a:off x="7" y="4863593"/>
              <a:ext cx="4301998" cy="12243"/>
            </a:xfrm>
            <a:custGeom>
              <a:avLst/>
              <a:gdLst/>
              <a:ahLst/>
              <a:cxnLst/>
              <a:rect l="0" t="0" r="0" b="0"/>
              <a:pathLst>
                <a:path w="4301998" h="12243">
                  <a:moveTo>
                    <a:pt x="12954" y="0"/>
                  </a:moveTo>
                  <a:lnTo>
                    <a:pt x="4289044" y="0"/>
                  </a:lnTo>
                  <a:lnTo>
                    <a:pt x="4301998" y="12243"/>
                  </a:lnTo>
                  <a:lnTo>
                    <a:pt x="0" y="12243"/>
                  </a:lnTo>
                  <a:lnTo>
                    <a:pt x="12954"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1" name="Shape 917"/>
            <p:cNvSpPr/>
            <p:nvPr/>
          </p:nvSpPr>
          <p:spPr>
            <a:xfrm>
              <a:off x="6" y="295910"/>
              <a:ext cx="12954" cy="4579925"/>
            </a:xfrm>
            <a:custGeom>
              <a:avLst/>
              <a:gdLst/>
              <a:ahLst/>
              <a:cxnLst/>
              <a:rect l="0" t="0" r="0" b="0"/>
              <a:pathLst>
                <a:path w="12954" h="4579925">
                  <a:moveTo>
                    <a:pt x="0" y="0"/>
                  </a:moveTo>
                  <a:lnTo>
                    <a:pt x="12954" y="0"/>
                  </a:lnTo>
                  <a:lnTo>
                    <a:pt x="12954" y="4567682"/>
                  </a:lnTo>
                  <a:lnTo>
                    <a:pt x="0" y="4579925"/>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2" name="Shape 14474"/>
            <p:cNvSpPr/>
            <p:nvPr/>
          </p:nvSpPr>
          <p:spPr>
            <a:xfrm>
              <a:off x="88563" y="833755"/>
              <a:ext cx="704875" cy="12243"/>
            </a:xfrm>
            <a:custGeom>
              <a:avLst/>
              <a:gdLst/>
              <a:ahLst/>
              <a:cxnLst/>
              <a:rect l="0" t="0" r="0" b="0"/>
              <a:pathLst>
                <a:path w="704875" h="12243">
                  <a:moveTo>
                    <a:pt x="0" y="0"/>
                  </a:moveTo>
                  <a:lnTo>
                    <a:pt x="704875" y="0"/>
                  </a:lnTo>
                  <a:lnTo>
                    <a:pt x="704875"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3" name="Shape 14475"/>
            <p:cNvSpPr/>
            <p:nvPr/>
          </p:nvSpPr>
          <p:spPr>
            <a:xfrm>
              <a:off x="653764" y="833755"/>
              <a:ext cx="702716" cy="12243"/>
            </a:xfrm>
            <a:custGeom>
              <a:avLst/>
              <a:gdLst/>
              <a:ahLst/>
              <a:cxnLst/>
              <a:rect l="0" t="0" r="0" b="0"/>
              <a:pathLst>
                <a:path w="702716" h="12243">
                  <a:moveTo>
                    <a:pt x="0" y="0"/>
                  </a:moveTo>
                  <a:lnTo>
                    <a:pt x="702716" y="0"/>
                  </a:lnTo>
                  <a:lnTo>
                    <a:pt x="702716"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4" name="Shape 14476"/>
            <p:cNvSpPr/>
            <p:nvPr/>
          </p:nvSpPr>
          <p:spPr>
            <a:xfrm>
              <a:off x="1216806" y="833755"/>
              <a:ext cx="911517" cy="12243"/>
            </a:xfrm>
            <a:custGeom>
              <a:avLst/>
              <a:gdLst/>
              <a:ahLst/>
              <a:cxnLst/>
              <a:rect l="0" t="0" r="0" b="0"/>
              <a:pathLst>
                <a:path w="911517" h="12243">
                  <a:moveTo>
                    <a:pt x="0" y="0"/>
                  </a:moveTo>
                  <a:lnTo>
                    <a:pt x="911517" y="0"/>
                  </a:lnTo>
                  <a:lnTo>
                    <a:pt x="911517"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5" name="Shape 14477"/>
            <p:cNvSpPr/>
            <p:nvPr/>
          </p:nvSpPr>
          <p:spPr>
            <a:xfrm>
              <a:off x="1987912" y="833755"/>
              <a:ext cx="866165" cy="12243"/>
            </a:xfrm>
            <a:custGeom>
              <a:avLst/>
              <a:gdLst/>
              <a:ahLst/>
              <a:cxnLst/>
              <a:rect l="0" t="0" r="0" b="0"/>
              <a:pathLst>
                <a:path w="866165" h="12243">
                  <a:moveTo>
                    <a:pt x="0" y="0"/>
                  </a:moveTo>
                  <a:lnTo>
                    <a:pt x="866165" y="0"/>
                  </a:lnTo>
                  <a:lnTo>
                    <a:pt x="866165"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6" name="Shape 14478"/>
            <p:cNvSpPr/>
            <p:nvPr/>
          </p:nvSpPr>
          <p:spPr>
            <a:xfrm>
              <a:off x="2714403" y="833755"/>
              <a:ext cx="675361" cy="12243"/>
            </a:xfrm>
            <a:custGeom>
              <a:avLst/>
              <a:gdLst/>
              <a:ahLst/>
              <a:cxnLst/>
              <a:rect l="0" t="0" r="0" b="0"/>
              <a:pathLst>
                <a:path w="675361" h="12243">
                  <a:moveTo>
                    <a:pt x="0" y="0"/>
                  </a:moveTo>
                  <a:lnTo>
                    <a:pt x="675361" y="0"/>
                  </a:lnTo>
                  <a:lnTo>
                    <a:pt x="675361"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7" name="Shape 14479"/>
            <p:cNvSpPr/>
            <p:nvPr/>
          </p:nvSpPr>
          <p:spPr>
            <a:xfrm>
              <a:off x="3389764" y="833755"/>
              <a:ext cx="823684" cy="12243"/>
            </a:xfrm>
            <a:custGeom>
              <a:avLst/>
              <a:gdLst/>
              <a:ahLst/>
              <a:cxnLst/>
              <a:rect l="0" t="0" r="0" b="0"/>
              <a:pathLst>
                <a:path w="823684" h="12243">
                  <a:moveTo>
                    <a:pt x="0" y="0"/>
                  </a:moveTo>
                  <a:lnTo>
                    <a:pt x="823684" y="0"/>
                  </a:lnTo>
                  <a:lnTo>
                    <a:pt x="823684"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8" name="Shape 14480"/>
            <p:cNvSpPr/>
            <p:nvPr/>
          </p:nvSpPr>
          <p:spPr>
            <a:xfrm>
              <a:off x="88563" y="1706394"/>
              <a:ext cx="704875" cy="9144"/>
            </a:xfrm>
            <a:custGeom>
              <a:avLst/>
              <a:gdLst/>
              <a:ahLst/>
              <a:cxnLst/>
              <a:rect l="0" t="0" r="0" b="0"/>
              <a:pathLst>
                <a:path w="704875" h="9144">
                  <a:moveTo>
                    <a:pt x="0" y="0"/>
                  </a:moveTo>
                  <a:lnTo>
                    <a:pt x="704875" y="0"/>
                  </a:lnTo>
                  <a:lnTo>
                    <a:pt x="70487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9" name="Shape 14481"/>
            <p:cNvSpPr/>
            <p:nvPr/>
          </p:nvSpPr>
          <p:spPr>
            <a:xfrm>
              <a:off x="653764" y="1706394"/>
              <a:ext cx="702716" cy="9144"/>
            </a:xfrm>
            <a:custGeom>
              <a:avLst/>
              <a:gdLst/>
              <a:ahLst/>
              <a:cxnLst/>
              <a:rect l="0" t="0" r="0" b="0"/>
              <a:pathLst>
                <a:path w="702716" h="9144">
                  <a:moveTo>
                    <a:pt x="0" y="0"/>
                  </a:moveTo>
                  <a:lnTo>
                    <a:pt x="702716" y="0"/>
                  </a:lnTo>
                  <a:lnTo>
                    <a:pt x="70271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0" name="Shape 14482"/>
            <p:cNvSpPr/>
            <p:nvPr/>
          </p:nvSpPr>
          <p:spPr>
            <a:xfrm>
              <a:off x="1216806" y="1706394"/>
              <a:ext cx="911517" cy="9144"/>
            </a:xfrm>
            <a:custGeom>
              <a:avLst/>
              <a:gdLst/>
              <a:ahLst/>
              <a:cxnLst/>
              <a:rect l="0" t="0" r="0" b="0"/>
              <a:pathLst>
                <a:path w="911517" h="9144">
                  <a:moveTo>
                    <a:pt x="0" y="0"/>
                  </a:moveTo>
                  <a:lnTo>
                    <a:pt x="911517" y="0"/>
                  </a:lnTo>
                  <a:lnTo>
                    <a:pt x="911517"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1" name="Shape 14483"/>
            <p:cNvSpPr/>
            <p:nvPr/>
          </p:nvSpPr>
          <p:spPr>
            <a:xfrm>
              <a:off x="1987912" y="1706394"/>
              <a:ext cx="866165" cy="9144"/>
            </a:xfrm>
            <a:custGeom>
              <a:avLst/>
              <a:gdLst/>
              <a:ahLst/>
              <a:cxnLst/>
              <a:rect l="0" t="0" r="0" b="0"/>
              <a:pathLst>
                <a:path w="866165" h="9144">
                  <a:moveTo>
                    <a:pt x="0" y="0"/>
                  </a:moveTo>
                  <a:lnTo>
                    <a:pt x="866165" y="0"/>
                  </a:lnTo>
                  <a:lnTo>
                    <a:pt x="86616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2" name="Shape 14484"/>
            <p:cNvSpPr/>
            <p:nvPr/>
          </p:nvSpPr>
          <p:spPr>
            <a:xfrm>
              <a:off x="2714403" y="1706394"/>
              <a:ext cx="675361" cy="9144"/>
            </a:xfrm>
            <a:custGeom>
              <a:avLst/>
              <a:gdLst/>
              <a:ahLst/>
              <a:cxnLst/>
              <a:rect l="0" t="0" r="0" b="0"/>
              <a:pathLst>
                <a:path w="675361" h="9144">
                  <a:moveTo>
                    <a:pt x="0" y="0"/>
                  </a:moveTo>
                  <a:lnTo>
                    <a:pt x="675361" y="0"/>
                  </a:lnTo>
                  <a:lnTo>
                    <a:pt x="675361"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3" name="Shape 14485"/>
            <p:cNvSpPr/>
            <p:nvPr/>
          </p:nvSpPr>
          <p:spPr>
            <a:xfrm>
              <a:off x="3250089" y="1706394"/>
              <a:ext cx="963359" cy="9144"/>
            </a:xfrm>
            <a:custGeom>
              <a:avLst/>
              <a:gdLst/>
              <a:ahLst/>
              <a:cxnLst/>
              <a:rect l="0" t="0" r="0" b="0"/>
              <a:pathLst>
                <a:path w="963359" h="9144">
                  <a:moveTo>
                    <a:pt x="0" y="0"/>
                  </a:moveTo>
                  <a:lnTo>
                    <a:pt x="963359" y="0"/>
                  </a:lnTo>
                  <a:lnTo>
                    <a:pt x="963359"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4" name="Shape 14486"/>
            <p:cNvSpPr/>
            <p:nvPr/>
          </p:nvSpPr>
          <p:spPr>
            <a:xfrm>
              <a:off x="88563" y="2459517"/>
              <a:ext cx="704875" cy="9144"/>
            </a:xfrm>
            <a:custGeom>
              <a:avLst/>
              <a:gdLst/>
              <a:ahLst/>
              <a:cxnLst/>
              <a:rect l="0" t="0" r="0" b="0"/>
              <a:pathLst>
                <a:path w="704875" h="9144">
                  <a:moveTo>
                    <a:pt x="0" y="0"/>
                  </a:moveTo>
                  <a:lnTo>
                    <a:pt x="704875" y="0"/>
                  </a:lnTo>
                  <a:lnTo>
                    <a:pt x="70487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5" name="Shape 14487"/>
            <p:cNvSpPr/>
            <p:nvPr/>
          </p:nvSpPr>
          <p:spPr>
            <a:xfrm>
              <a:off x="653764" y="2459517"/>
              <a:ext cx="702716" cy="9144"/>
            </a:xfrm>
            <a:custGeom>
              <a:avLst/>
              <a:gdLst/>
              <a:ahLst/>
              <a:cxnLst/>
              <a:rect l="0" t="0" r="0" b="0"/>
              <a:pathLst>
                <a:path w="702716" h="9144">
                  <a:moveTo>
                    <a:pt x="0" y="0"/>
                  </a:moveTo>
                  <a:lnTo>
                    <a:pt x="702716" y="0"/>
                  </a:lnTo>
                  <a:lnTo>
                    <a:pt x="70271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6" name="Shape 14488"/>
            <p:cNvSpPr/>
            <p:nvPr/>
          </p:nvSpPr>
          <p:spPr>
            <a:xfrm>
              <a:off x="1216806" y="2459517"/>
              <a:ext cx="911517" cy="9144"/>
            </a:xfrm>
            <a:custGeom>
              <a:avLst/>
              <a:gdLst/>
              <a:ahLst/>
              <a:cxnLst/>
              <a:rect l="0" t="0" r="0" b="0"/>
              <a:pathLst>
                <a:path w="911517" h="9144">
                  <a:moveTo>
                    <a:pt x="0" y="0"/>
                  </a:moveTo>
                  <a:lnTo>
                    <a:pt x="911517" y="0"/>
                  </a:lnTo>
                  <a:lnTo>
                    <a:pt x="911517"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7" name="Shape 14489"/>
            <p:cNvSpPr/>
            <p:nvPr/>
          </p:nvSpPr>
          <p:spPr>
            <a:xfrm>
              <a:off x="1987912" y="2459517"/>
              <a:ext cx="866165" cy="9144"/>
            </a:xfrm>
            <a:custGeom>
              <a:avLst/>
              <a:gdLst/>
              <a:ahLst/>
              <a:cxnLst/>
              <a:rect l="0" t="0" r="0" b="0"/>
              <a:pathLst>
                <a:path w="866165" h="9144">
                  <a:moveTo>
                    <a:pt x="0" y="0"/>
                  </a:moveTo>
                  <a:lnTo>
                    <a:pt x="866165" y="0"/>
                  </a:lnTo>
                  <a:lnTo>
                    <a:pt x="86616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8" name="Shape 14490"/>
            <p:cNvSpPr/>
            <p:nvPr/>
          </p:nvSpPr>
          <p:spPr>
            <a:xfrm>
              <a:off x="2714403" y="2459517"/>
              <a:ext cx="675361" cy="9144"/>
            </a:xfrm>
            <a:custGeom>
              <a:avLst/>
              <a:gdLst/>
              <a:ahLst/>
              <a:cxnLst/>
              <a:rect l="0" t="0" r="0" b="0"/>
              <a:pathLst>
                <a:path w="675361" h="9144">
                  <a:moveTo>
                    <a:pt x="0" y="0"/>
                  </a:moveTo>
                  <a:lnTo>
                    <a:pt x="675361" y="0"/>
                  </a:lnTo>
                  <a:lnTo>
                    <a:pt x="675361"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9" name="Shape 14491"/>
            <p:cNvSpPr/>
            <p:nvPr/>
          </p:nvSpPr>
          <p:spPr>
            <a:xfrm>
              <a:off x="3250089" y="2459517"/>
              <a:ext cx="963359" cy="9144"/>
            </a:xfrm>
            <a:custGeom>
              <a:avLst/>
              <a:gdLst/>
              <a:ahLst/>
              <a:cxnLst/>
              <a:rect l="0" t="0" r="0" b="0"/>
              <a:pathLst>
                <a:path w="963359" h="9144">
                  <a:moveTo>
                    <a:pt x="0" y="0"/>
                  </a:moveTo>
                  <a:lnTo>
                    <a:pt x="963359" y="0"/>
                  </a:lnTo>
                  <a:lnTo>
                    <a:pt x="963359"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0" name="Shape 14492"/>
            <p:cNvSpPr/>
            <p:nvPr/>
          </p:nvSpPr>
          <p:spPr>
            <a:xfrm>
              <a:off x="88563" y="4053596"/>
              <a:ext cx="704875" cy="9144"/>
            </a:xfrm>
            <a:custGeom>
              <a:avLst/>
              <a:gdLst/>
              <a:ahLst/>
              <a:cxnLst/>
              <a:rect l="0" t="0" r="0" b="0"/>
              <a:pathLst>
                <a:path w="704875" h="9144">
                  <a:moveTo>
                    <a:pt x="0" y="0"/>
                  </a:moveTo>
                  <a:lnTo>
                    <a:pt x="704875" y="0"/>
                  </a:lnTo>
                  <a:lnTo>
                    <a:pt x="70487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1" name="Shape 14493"/>
            <p:cNvSpPr/>
            <p:nvPr/>
          </p:nvSpPr>
          <p:spPr>
            <a:xfrm>
              <a:off x="653764" y="4053596"/>
              <a:ext cx="702716" cy="9144"/>
            </a:xfrm>
            <a:custGeom>
              <a:avLst/>
              <a:gdLst/>
              <a:ahLst/>
              <a:cxnLst/>
              <a:rect l="0" t="0" r="0" b="0"/>
              <a:pathLst>
                <a:path w="702716" h="9144">
                  <a:moveTo>
                    <a:pt x="0" y="0"/>
                  </a:moveTo>
                  <a:lnTo>
                    <a:pt x="702716" y="0"/>
                  </a:lnTo>
                  <a:lnTo>
                    <a:pt x="70271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2" name="Shape 14494"/>
            <p:cNvSpPr/>
            <p:nvPr/>
          </p:nvSpPr>
          <p:spPr>
            <a:xfrm>
              <a:off x="1216806" y="4053596"/>
              <a:ext cx="911517" cy="9144"/>
            </a:xfrm>
            <a:custGeom>
              <a:avLst/>
              <a:gdLst/>
              <a:ahLst/>
              <a:cxnLst/>
              <a:rect l="0" t="0" r="0" b="0"/>
              <a:pathLst>
                <a:path w="911517" h="9144">
                  <a:moveTo>
                    <a:pt x="0" y="0"/>
                  </a:moveTo>
                  <a:lnTo>
                    <a:pt x="911517" y="0"/>
                  </a:lnTo>
                  <a:lnTo>
                    <a:pt x="911517"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3" name="Shape 14495"/>
            <p:cNvSpPr/>
            <p:nvPr/>
          </p:nvSpPr>
          <p:spPr>
            <a:xfrm>
              <a:off x="1987912" y="4053596"/>
              <a:ext cx="866165" cy="9144"/>
            </a:xfrm>
            <a:custGeom>
              <a:avLst/>
              <a:gdLst/>
              <a:ahLst/>
              <a:cxnLst/>
              <a:rect l="0" t="0" r="0" b="0"/>
              <a:pathLst>
                <a:path w="866165" h="9144">
                  <a:moveTo>
                    <a:pt x="0" y="0"/>
                  </a:moveTo>
                  <a:lnTo>
                    <a:pt x="866165" y="0"/>
                  </a:lnTo>
                  <a:lnTo>
                    <a:pt x="86616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4" name="Shape 14496"/>
            <p:cNvSpPr/>
            <p:nvPr/>
          </p:nvSpPr>
          <p:spPr>
            <a:xfrm>
              <a:off x="2714403" y="4053596"/>
              <a:ext cx="675361" cy="9144"/>
            </a:xfrm>
            <a:custGeom>
              <a:avLst/>
              <a:gdLst/>
              <a:ahLst/>
              <a:cxnLst/>
              <a:rect l="0" t="0" r="0" b="0"/>
              <a:pathLst>
                <a:path w="675361" h="9144">
                  <a:moveTo>
                    <a:pt x="0" y="0"/>
                  </a:moveTo>
                  <a:lnTo>
                    <a:pt x="675361" y="0"/>
                  </a:lnTo>
                  <a:lnTo>
                    <a:pt x="675361"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5" name="Shape 14497"/>
            <p:cNvSpPr/>
            <p:nvPr/>
          </p:nvSpPr>
          <p:spPr>
            <a:xfrm>
              <a:off x="3250089" y="4053596"/>
              <a:ext cx="963359" cy="9144"/>
            </a:xfrm>
            <a:custGeom>
              <a:avLst/>
              <a:gdLst/>
              <a:ahLst/>
              <a:cxnLst/>
              <a:rect l="0" t="0" r="0" b="0"/>
              <a:pathLst>
                <a:path w="963359" h="9144">
                  <a:moveTo>
                    <a:pt x="0" y="0"/>
                  </a:moveTo>
                  <a:lnTo>
                    <a:pt x="963359" y="0"/>
                  </a:lnTo>
                  <a:lnTo>
                    <a:pt x="963359"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6" name="Shape 14498"/>
            <p:cNvSpPr/>
            <p:nvPr/>
          </p:nvSpPr>
          <p:spPr>
            <a:xfrm>
              <a:off x="88563" y="4686475"/>
              <a:ext cx="704875" cy="9144"/>
            </a:xfrm>
            <a:custGeom>
              <a:avLst/>
              <a:gdLst/>
              <a:ahLst/>
              <a:cxnLst/>
              <a:rect l="0" t="0" r="0" b="0"/>
              <a:pathLst>
                <a:path w="704875" h="9144">
                  <a:moveTo>
                    <a:pt x="0" y="0"/>
                  </a:moveTo>
                  <a:lnTo>
                    <a:pt x="704875" y="0"/>
                  </a:lnTo>
                  <a:lnTo>
                    <a:pt x="70487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7" name="Shape 14499"/>
            <p:cNvSpPr/>
            <p:nvPr/>
          </p:nvSpPr>
          <p:spPr>
            <a:xfrm>
              <a:off x="653764" y="4686475"/>
              <a:ext cx="702716" cy="9144"/>
            </a:xfrm>
            <a:custGeom>
              <a:avLst/>
              <a:gdLst/>
              <a:ahLst/>
              <a:cxnLst/>
              <a:rect l="0" t="0" r="0" b="0"/>
              <a:pathLst>
                <a:path w="702716" h="9144">
                  <a:moveTo>
                    <a:pt x="0" y="0"/>
                  </a:moveTo>
                  <a:lnTo>
                    <a:pt x="702716" y="0"/>
                  </a:lnTo>
                  <a:lnTo>
                    <a:pt x="70271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8" name="Shape 14500"/>
            <p:cNvSpPr/>
            <p:nvPr/>
          </p:nvSpPr>
          <p:spPr>
            <a:xfrm>
              <a:off x="1216806" y="4686475"/>
              <a:ext cx="911517" cy="9144"/>
            </a:xfrm>
            <a:custGeom>
              <a:avLst/>
              <a:gdLst/>
              <a:ahLst/>
              <a:cxnLst/>
              <a:rect l="0" t="0" r="0" b="0"/>
              <a:pathLst>
                <a:path w="911517" h="9144">
                  <a:moveTo>
                    <a:pt x="0" y="0"/>
                  </a:moveTo>
                  <a:lnTo>
                    <a:pt x="911517" y="0"/>
                  </a:lnTo>
                  <a:lnTo>
                    <a:pt x="911517"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9" name="Shape 14501"/>
            <p:cNvSpPr/>
            <p:nvPr/>
          </p:nvSpPr>
          <p:spPr>
            <a:xfrm>
              <a:off x="1987912" y="4686475"/>
              <a:ext cx="866165" cy="9144"/>
            </a:xfrm>
            <a:custGeom>
              <a:avLst/>
              <a:gdLst/>
              <a:ahLst/>
              <a:cxnLst/>
              <a:rect l="0" t="0" r="0" b="0"/>
              <a:pathLst>
                <a:path w="866165" h="9144">
                  <a:moveTo>
                    <a:pt x="0" y="0"/>
                  </a:moveTo>
                  <a:lnTo>
                    <a:pt x="866165" y="0"/>
                  </a:lnTo>
                  <a:lnTo>
                    <a:pt x="86616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0" name="Shape 14502"/>
            <p:cNvSpPr/>
            <p:nvPr/>
          </p:nvSpPr>
          <p:spPr>
            <a:xfrm>
              <a:off x="2714403" y="4686475"/>
              <a:ext cx="675361" cy="9144"/>
            </a:xfrm>
            <a:custGeom>
              <a:avLst/>
              <a:gdLst/>
              <a:ahLst/>
              <a:cxnLst/>
              <a:rect l="0" t="0" r="0" b="0"/>
              <a:pathLst>
                <a:path w="675361" h="9144">
                  <a:moveTo>
                    <a:pt x="0" y="0"/>
                  </a:moveTo>
                  <a:lnTo>
                    <a:pt x="675361" y="0"/>
                  </a:lnTo>
                  <a:lnTo>
                    <a:pt x="675361"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1" name="Shape 14503"/>
            <p:cNvSpPr/>
            <p:nvPr/>
          </p:nvSpPr>
          <p:spPr>
            <a:xfrm>
              <a:off x="3250089" y="4686475"/>
              <a:ext cx="963359" cy="9144"/>
            </a:xfrm>
            <a:custGeom>
              <a:avLst/>
              <a:gdLst/>
              <a:ahLst/>
              <a:cxnLst/>
              <a:rect l="0" t="0" r="0" b="0"/>
              <a:pathLst>
                <a:path w="963359" h="9144">
                  <a:moveTo>
                    <a:pt x="0" y="0"/>
                  </a:moveTo>
                  <a:lnTo>
                    <a:pt x="963359" y="0"/>
                  </a:lnTo>
                  <a:lnTo>
                    <a:pt x="963359"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2" name="Rectangle 41"/>
            <p:cNvSpPr/>
            <p:nvPr/>
          </p:nvSpPr>
          <p:spPr>
            <a:xfrm>
              <a:off x="88562" y="54108"/>
              <a:ext cx="416329"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Table</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88562" y="174346"/>
              <a:ext cx="1609949"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Treatment</a:t>
              </a:r>
              <a:r>
                <a:rPr lang="en-US" sz="750" spc="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hyperkalemia</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88562" y="737378"/>
              <a:ext cx="667252"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Medication</a:t>
              </a:r>
            </a:p>
          </p:txBody>
        </p:sp>
        <p:sp>
          <p:nvSpPr>
            <p:cNvPr id="45" name="Rectangle 44"/>
            <p:cNvSpPr/>
            <p:nvPr/>
          </p:nvSpPr>
          <p:spPr>
            <a:xfrm>
              <a:off x="793447" y="737378"/>
              <a:ext cx="29418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Dose</a:t>
              </a:r>
            </a:p>
          </p:txBody>
        </p:sp>
        <p:sp>
          <p:nvSpPr>
            <p:cNvPr id="46" name="Rectangle 45"/>
            <p:cNvSpPr/>
            <p:nvPr/>
          </p:nvSpPr>
          <p:spPr>
            <a:xfrm>
              <a:off x="1356479" y="617140"/>
              <a:ext cx="84006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a:t>
              </a:r>
              <a:r>
                <a:rPr lang="en-US" sz="100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r>
                <a:rPr lang="en-US" sz="100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Onset</a:t>
              </a:r>
            </a:p>
          </p:txBody>
        </p:sp>
        <p:sp>
          <p:nvSpPr>
            <p:cNvPr id="47" name="Rectangle 46"/>
            <p:cNvSpPr/>
            <p:nvPr/>
          </p:nvSpPr>
          <p:spPr>
            <a:xfrm>
              <a:off x="1556985" y="737378"/>
              <a:ext cx="4202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1388078" y="737378"/>
              <a:ext cx="22464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a:t>
              </a:r>
            </a:p>
          </p:txBody>
        </p:sp>
        <p:sp>
          <p:nvSpPr>
            <p:cNvPr id="49" name="Rectangle 48"/>
            <p:cNvSpPr/>
            <p:nvPr/>
          </p:nvSpPr>
          <p:spPr>
            <a:xfrm>
              <a:off x="1356479" y="737378"/>
              <a:ext cx="4202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2128310" y="376655"/>
              <a:ext cx="652865"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Magnitude</a:t>
              </a:r>
            </a:p>
          </p:txBody>
        </p:sp>
        <p:sp>
          <p:nvSpPr>
            <p:cNvPr id="51" name="Rectangle 50"/>
            <p:cNvSpPr/>
            <p:nvPr/>
          </p:nvSpPr>
          <p:spPr>
            <a:xfrm>
              <a:off x="2128310" y="496893"/>
              <a:ext cx="24780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100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p>
          </p:txBody>
        </p:sp>
        <p:sp>
          <p:nvSpPr>
            <p:cNvPr id="52" name="Rectangle 51"/>
            <p:cNvSpPr/>
            <p:nvPr/>
          </p:nvSpPr>
          <p:spPr>
            <a:xfrm>
              <a:off x="2341314" y="527301"/>
              <a:ext cx="126206" cy="126079"/>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p>
          </p:txBody>
        </p:sp>
        <p:sp>
          <p:nvSpPr>
            <p:cNvPr id="53" name="Rectangle 52"/>
            <p:cNvSpPr/>
            <p:nvPr/>
          </p:nvSpPr>
          <p:spPr>
            <a:xfrm>
              <a:off x="2128310" y="617131"/>
              <a:ext cx="59758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Reduction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128310" y="737368"/>
              <a:ext cx="4202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2159909" y="737368"/>
              <a:ext cx="370541"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mEq/L</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2438512" y="737368"/>
              <a:ext cx="4202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2854062" y="496893"/>
              <a:ext cx="52539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Duratio</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2854062" y="617131"/>
              <a:ext cx="506225"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100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a:t>
              </a:r>
            </a:p>
          </p:txBody>
        </p:sp>
        <p:sp>
          <p:nvSpPr>
            <p:cNvPr id="59" name="Rectangle 58"/>
            <p:cNvSpPr/>
            <p:nvPr/>
          </p:nvSpPr>
          <p:spPr>
            <a:xfrm>
              <a:off x="2854062" y="737368"/>
              <a:ext cx="4202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2885661" y="737368"/>
              <a:ext cx="77491"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2943925" y="737368"/>
              <a:ext cx="4202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3389746" y="737368"/>
              <a:ext cx="462445"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Caveats</a:t>
              </a:r>
            </a:p>
          </p:txBody>
        </p:sp>
        <p:sp>
          <p:nvSpPr>
            <p:cNvPr id="63" name="Rectangle 62"/>
            <p:cNvSpPr/>
            <p:nvPr/>
          </p:nvSpPr>
          <p:spPr>
            <a:xfrm>
              <a:off x="793438" y="889290"/>
              <a:ext cx="6966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845818" y="889290"/>
              <a:ext cx="248184"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g</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88553" y="889290"/>
              <a:ext cx="463681"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Calcium</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p:cNvSpPr/>
            <p:nvPr/>
          </p:nvSpPr>
          <p:spPr>
            <a:xfrm>
              <a:off x="1053356" y="1009528"/>
              <a:ext cx="17479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mL</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888472" y="1009528"/>
              <a:ext cx="18135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p:cNvSpPr/>
            <p:nvPr/>
          </p:nvSpPr>
          <p:spPr>
            <a:xfrm>
              <a:off x="1184781" y="1009528"/>
              <a:ext cx="4202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2128320" y="889290"/>
              <a:ext cx="547394"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1356469" y="889290"/>
              <a:ext cx="629390"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Immediate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2223345" y="1009528"/>
              <a:ext cx="27653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on</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2431423" y="1007629"/>
              <a:ext cx="103741" cy="12608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2854062" y="889290"/>
              <a:ext cx="307564"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0.5–1</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Rectangle 76"/>
            <p:cNvSpPr/>
            <p:nvPr/>
          </p:nvSpPr>
          <p:spPr>
            <a:xfrm>
              <a:off x="3391201" y="887410"/>
              <a:ext cx="63103" cy="21808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8" name="Rectangle 77"/>
            <p:cNvSpPr/>
            <p:nvPr/>
          </p:nvSpPr>
          <p:spPr>
            <a:xfrm>
              <a:off x="3486245" y="889309"/>
              <a:ext cx="913972"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May</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potentiate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p:cNvSpPr/>
            <p:nvPr/>
          </p:nvSpPr>
          <p:spPr>
            <a:xfrm>
              <a:off x="3486245" y="1009546"/>
              <a:ext cx="85127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arrhythmias</a:t>
              </a:r>
              <a:r>
                <a:rPr lang="en-US" sz="750" spc="6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0" name="Rectangle 79"/>
            <p:cNvSpPr/>
            <p:nvPr/>
          </p:nvSpPr>
          <p:spPr>
            <a:xfrm>
              <a:off x="3486245" y="1129062"/>
              <a:ext cx="91085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digoxin</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toxicity</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3391201" y="1247402"/>
              <a:ext cx="63103" cy="21808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2" name="Rectangle 81"/>
            <p:cNvSpPr/>
            <p:nvPr/>
          </p:nvSpPr>
          <p:spPr>
            <a:xfrm>
              <a:off x="3486245" y="1249300"/>
              <a:ext cx="78967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Extravasation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3" name="Rectangle 82"/>
            <p:cNvSpPr/>
            <p:nvPr/>
          </p:nvSpPr>
          <p:spPr>
            <a:xfrm>
              <a:off x="3486245" y="1369537"/>
              <a:ext cx="93073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can</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cause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tissue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4" name="Rectangle 83"/>
            <p:cNvSpPr/>
            <p:nvPr/>
          </p:nvSpPr>
          <p:spPr>
            <a:xfrm>
              <a:off x="3486245" y="1489775"/>
              <a:ext cx="73888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damage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5" name="Rectangle 84"/>
            <p:cNvSpPr/>
            <p:nvPr/>
          </p:nvSpPr>
          <p:spPr>
            <a:xfrm>
              <a:off x="3486245" y="1610013"/>
              <a:ext cx="50570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phlebitis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Rectangle 85"/>
            <p:cNvSpPr/>
            <p:nvPr/>
          </p:nvSpPr>
          <p:spPr>
            <a:xfrm>
              <a:off x="88585" y="1766964"/>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7" name="Rectangle 86"/>
            <p:cNvSpPr/>
            <p:nvPr/>
          </p:nvSpPr>
          <p:spPr>
            <a:xfrm>
              <a:off x="172745" y="1761934"/>
              <a:ext cx="50432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Agonists</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8" name="Rectangle 87"/>
            <p:cNvSpPr/>
            <p:nvPr/>
          </p:nvSpPr>
          <p:spPr>
            <a:xfrm>
              <a:off x="141146" y="1761934"/>
              <a:ext cx="4202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0" name="Rectangle 89"/>
            <p:cNvSpPr/>
            <p:nvPr/>
          </p:nvSpPr>
          <p:spPr>
            <a:xfrm>
              <a:off x="183629" y="1882172"/>
              <a:ext cx="4202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1" name="Rectangle 90"/>
            <p:cNvSpPr/>
            <p:nvPr/>
          </p:nvSpPr>
          <p:spPr>
            <a:xfrm>
              <a:off x="215228" y="1882172"/>
              <a:ext cx="53991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Albutero</a:t>
              </a:r>
              <a:r>
                <a:rPr lang="en-US" sz="75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p:cNvSpPr/>
            <p:nvPr/>
          </p:nvSpPr>
          <p:spPr>
            <a:xfrm>
              <a:off x="1356502" y="1761934"/>
              <a:ext cx="40070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Within</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926661" y="1761934"/>
              <a:ext cx="18918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mg</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4" name="Rectangle 93"/>
            <p:cNvSpPr/>
            <p:nvPr/>
          </p:nvSpPr>
          <p:spPr>
            <a:xfrm>
              <a:off x="793461" y="1761934"/>
              <a:ext cx="13933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Rectangle 94"/>
            <p:cNvSpPr/>
            <p:nvPr/>
          </p:nvSpPr>
          <p:spPr>
            <a:xfrm>
              <a:off x="1451536" y="1882172"/>
              <a:ext cx="13933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Rectangle 95"/>
            <p:cNvSpPr/>
            <p:nvPr/>
          </p:nvSpPr>
          <p:spPr>
            <a:xfrm>
              <a:off x="1555922" y="186919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98"/>
            <p:cNvSpPr/>
            <p:nvPr/>
          </p:nvSpPr>
          <p:spPr>
            <a:xfrm>
              <a:off x="2128322" y="1761947"/>
              <a:ext cx="4126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0.5–1.5</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99"/>
            <p:cNvSpPr/>
            <p:nvPr/>
          </p:nvSpPr>
          <p:spPr>
            <a:xfrm>
              <a:off x="2477926" y="1748956"/>
              <a:ext cx="263138"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smtClean="0">
                  <a:solidFill>
                    <a:srgbClr val="3B7697"/>
                  </a:solidFill>
                  <a:effectLst/>
                  <a:latin typeface="Calibri" panose="020F0502020204030204" pitchFamily="34" charset="0"/>
                  <a:ea typeface="Calibri" panose="020F0502020204030204" pitchFamily="34" charset="0"/>
                  <a:cs typeface="Calibri" panose="020F0502020204030204" pitchFamily="34" charset="0"/>
                </a:rPr>
                <a:t>,,</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00"/>
            <p:cNvSpPr/>
            <p:nvPr/>
          </p:nvSpPr>
          <p:spPr>
            <a:xfrm>
              <a:off x="2438641" y="17489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p:cNvSpPr/>
            <p:nvPr/>
          </p:nvSpPr>
          <p:spPr>
            <a:xfrm>
              <a:off x="2854081" y="1761947"/>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p:cNvSpPr/>
            <p:nvPr/>
          </p:nvSpPr>
          <p:spPr>
            <a:xfrm>
              <a:off x="2906461" y="1761947"/>
              <a:ext cx="6310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Rectangle 104"/>
            <p:cNvSpPr/>
            <p:nvPr/>
          </p:nvSpPr>
          <p:spPr>
            <a:xfrm>
              <a:off x="2953907" y="1761947"/>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6" name="Rectangle 105"/>
            <p:cNvSpPr/>
            <p:nvPr/>
          </p:nvSpPr>
          <p:spPr>
            <a:xfrm>
              <a:off x="3006721" y="174895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a:solidFill>
                    <a:srgbClr val="3B7697"/>
                  </a:solidFill>
                  <a:effectLst/>
                  <a:latin typeface="Calibri" panose="020F0502020204030204" pitchFamily="34" charset="0"/>
                  <a:ea typeface="Calibri" panose="020F0502020204030204" pitchFamily="34" charset="0"/>
                  <a:cs typeface="Calibri" panose="020F0502020204030204" pitchFamily="34" charset="0"/>
                </a:rPr>
                <a:t>1</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7" name="Rectangle 106"/>
            <p:cNvSpPr/>
            <p:nvPr/>
          </p:nvSpPr>
          <p:spPr>
            <a:xfrm>
              <a:off x="3046006" y="1748956"/>
              <a:ext cx="47327"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solidFill>
                    <a:srgbClr val="3B7697"/>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08"/>
            <p:cNvSpPr/>
            <p:nvPr/>
          </p:nvSpPr>
          <p:spPr>
            <a:xfrm>
              <a:off x="3391201" y="1760049"/>
              <a:ext cx="63103" cy="21808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10" name="Rectangle 109"/>
            <p:cNvSpPr/>
            <p:nvPr/>
          </p:nvSpPr>
          <p:spPr>
            <a:xfrm>
              <a:off x="3486245" y="1761947"/>
              <a:ext cx="88494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taking</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1" name="Rectangle 110"/>
            <p:cNvSpPr/>
            <p:nvPr/>
          </p:nvSpPr>
          <p:spPr>
            <a:xfrm>
              <a:off x="3486245" y="1882184"/>
              <a:ext cx="72909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nonselective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2" name="Rectangle 111"/>
            <p:cNvSpPr/>
            <p:nvPr/>
          </p:nvSpPr>
          <p:spPr>
            <a:xfrm>
              <a:off x="3486245" y="2007451"/>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3" name="Rectangle 112"/>
            <p:cNvSpPr/>
            <p:nvPr/>
          </p:nvSpPr>
          <p:spPr>
            <a:xfrm>
              <a:off x="3570405" y="2002422"/>
              <a:ext cx="76647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blockers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may</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4" name="Rectangle 113"/>
            <p:cNvSpPr/>
            <p:nvPr/>
          </p:nvSpPr>
          <p:spPr>
            <a:xfrm>
              <a:off x="3538806" y="2002422"/>
              <a:ext cx="420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p:cNvSpPr/>
            <p:nvPr/>
          </p:nvSpPr>
          <p:spPr>
            <a:xfrm>
              <a:off x="3486245" y="2122660"/>
              <a:ext cx="84524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resistant</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6" name="Rectangle 115"/>
            <p:cNvSpPr/>
            <p:nvPr/>
          </p:nvSpPr>
          <p:spPr>
            <a:xfrm>
              <a:off x="3486245" y="2242897"/>
              <a:ext cx="58953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this</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7" name="Rectangle 116"/>
            <p:cNvSpPr/>
            <p:nvPr/>
          </p:nvSpPr>
          <p:spPr>
            <a:xfrm>
              <a:off x="3988324" y="222919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solidFill>
                    <a:srgbClr val="3B7697"/>
                  </a:solidFill>
                  <a:effectLst/>
                  <a:latin typeface="Calibri" panose="020F0502020204030204" pitchFamily="34" charset="0"/>
                  <a:ea typeface="Calibri" panose="020F0502020204030204" pitchFamily="34" charset="0"/>
                  <a:cs typeface="Calibri" panose="020F0502020204030204" pitchFamily="34" charset="0"/>
                </a:rPr>
                <a:t>5</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968326" y="2229197"/>
              <a:ext cx="26598"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solidFill>
                    <a:srgbClr val="3B7697"/>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9" name="Rectangle 118"/>
            <p:cNvSpPr/>
            <p:nvPr/>
          </p:nvSpPr>
          <p:spPr>
            <a:xfrm>
              <a:off x="3929041" y="222919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solidFill>
                    <a:srgbClr val="3B7697"/>
                  </a:solidFill>
                  <a:effectLst/>
                  <a:latin typeface="Calibri" panose="020F0502020204030204" pitchFamily="34" charset="0"/>
                  <a:ea typeface="Calibri" panose="020F0502020204030204" pitchFamily="34" charset="0"/>
                  <a:cs typeface="Calibri" panose="020F0502020204030204" pitchFamily="34" charset="0"/>
                </a:rPr>
                <a:t>2</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0" name="Rectangle 119"/>
            <p:cNvSpPr/>
            <p:nvPr/>
          </p:nvSpPr>
          <p:spPr>
            <a:xfrm>
              <a:off x="3391201" y="2361249"/>
              <a:ext cx="63103" cy="21808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21" name="Rectangle 120"/>
            <p:cNvSpPr/>
            <p:nvPr/>
          </p:nvSpPr>
          <p:spPr>
            <a:xfrm>
              <a:off x="3486245" y="2363147"/>
              <a:ext cx="966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Tremors,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anxiety</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2" name="Rectangle 121"/>
            <p:cNvSpPr/>
            <p:nvPr/>
          </p:nvSpPr>
          <p:spPr>
            <a:xfrm>
              <a:off x="926670" y="2515069"/>
              <a:ext cx="28762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units</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3" name="Rectangle 122"/>
            <p:cNvSpPr/>
            <p:nvPr/>
          </p:nvSpPr>
          <p:spPr>
            <a:xfrm>
              <a:off x="1508718" y="2515069"/>
              <a:ext cx="13933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4" name="Rectangle 123"/>
            <p:cNvSpPr/>
            <p:nvPr/>
          </p:nvSpPr>
          <p:spPr>
            <a:xfrm>
              <a:off x="1356511" y="2515069"/>
              <a:ext cx="13933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5" name="Rectangle 124"/>
            <p:cNvSpPr/>
            <p:nvPr/>
          </p:nvSpPr>
          <p:spPr>
            <a:xfrm>
              <a:off x="1461272" y="2515069"/>
              <a:ext cx="6310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6" name="Rectangle 125"/>
            <p:cNvSpPr/>
            <p:nvPr/>
          </p:nvSpPr>
          <p:spPr>
            <a:xfrm>
              <a:off x="88585" y="2515069"/>
              <a:ext cx="38745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Insulin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Rectangle 126"/>
            <p:cNvSpPr/>
            <p:nvPr/>
          </p:nvSpPr>
          <p:spPr>
            <a:xfrm>
              <a:off x="793470" y="2515069"/>
              <a:ext cx="13933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8" name="Rectangle 127"/>
            <p:cNvSpPr/>
            <p:nvPr/>
          </p:nvSpPr>
          <p:spPr>
            <a:xfrm>
              <a:off x="1613521" y="250135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9" name="Rectangle 128"/>
            <p:cNvSpPr/>
            <p:nvPr/>
          </p:nvSpPr>
          <p:spPr>
            <a:xfrm>
              <a:off x="1850654" y="2501357"/>
              <a:ext cx="104498"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1" name="Rectangle 130"/>
            <p:cNvSpPr/>
            <p:nvPr/>
          </p:nvSpPr>
          <p:spPr>
            <a:xfrm>
              <a:off x="2128322" y="2515067"/>
              <a:ext cx="4126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0.6–1.2</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2854081" y="2515067"/>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2906461" y="2515067"/>
              <a:ext cx="6310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2953907" y="2515067"/>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8" name="Rectangle 137"/>
            <p:cNvSpPr/>
            <p:nvPr/>
          </p:nvSpPr>
          <p:spPr>
            <a:xfrm>
              <a:off x="3006721" y="250135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9" name="Rectangle 138"/>
            <p:cNvSpPr/>
            <p:nvPr/>
          </p:nvSpPr>
          <p:spPr>
            <a:xfrm>
              <a:off x="3046006" y="2501357"/>
              <a:ext cx="105445"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dirty="0" smtClean="0">
                  <a:solidFill>
                    <a:srgbClr val="3B7697"/>
                  </a:solidFill>
                  <a:effectLst/>
                  <a:latin typeface="Calibri" panose="020F0502020204030204" pitchFamily="34" charset="0"/>
                  <a:ea typeface="Calibri" panose="020F0502020204030204" pitchFamily="34" charset="0"/>
                  <a:cs typeface="Calibri" panose="020F0502020204030204" pitchFamily="34" charset="0"/>
                </a:rPr>
                <a:t>,</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1" name="Rectangle 140"/>
            <p:cNvSpPr/>
            <p:nvPr/>
          </p:nvSpPr>
          <p:spPr>
            <a:xfrm>
              <a:off x="3391201" y="2513169"/>
              <a:ext cx="63103" cy="21808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42" name="Rectangle 141"/>
            <p:cNvSpPr/>
            <p:nvPr/>
          </p:nvSpPr>
          <p:spPr>
            <a:xfrm>
              <a:off x="3486245" y="2515067"/>
              <a:ext cx="56353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Give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with</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3" name="Rectangle 142"/>
            <p:cNvSpPr/>
            <p:nvPr/>
          </p:nvSpPr>
          <p:spPr>
            <a:xfrm>
              <a:off x="3486245" y="2635304"/>
              <a:ext cx="8564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Dextrose</a:t>
              </a:r>
              <a:r>
                <a:rPr lang="en-US" sz="750" spc="6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4" name="Rectangle 143"/>
            <p:cNvSpPr/>
            <p:nvPr/>
          </p:nvSpPr>
          <p:spPr>
            <a:xfrm>
              <a:off x="3486245" y="2755542"/>
              <a:ext cx="95929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monitor</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glucose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5" name="Rectangle 144"/>
            <p:cNvSpPr/>
            <p:nvPr/>
          </p:nvSpPr>
          <p:spPr>
            <a:xfrm>
              <a:off x="3486245" y="2875780"/>
              <a:ext cx="59984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closely</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for</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6" name="Rectangle 145"/>
            <p:cNvSpPr/>
            <p:nvPr/>
          </p:nvSpPr>
          <p:spPr>
            <a:xfrm>
              <a:off x="3486245" y="2995296"/>
              <a:ext cx="81453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hypoglycemia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7" name="Rectangle 146"/>
            <p:cNvSpPr/>
            <p:nvPr/>
          </p:nvSpPr>
          <p:spPr>
            <a:xfrm>
              <a:off x="3391201" y="3113636"/>
              <a:ext cx="63103" cy="21808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48" name="Rectangle 147"/>
            <p:cNvSpPr/>
            <p:nvPr/>
          </p:nvSpPr>
          <p:spPr>
            <a:xfrm>
              <a:off x="3486245" y="3115534"/>
              <a:ext cx="77325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with</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9" name="Rectangle 148"/>
            <p:cNvSpPr/>
            <p:nvPr/>
          </p:nvSpPr>
          <p:spPr>
            <a:xfrm>
              <a:off x="3486245" y="3235771"/>
              <a:ext cx="87242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ESRD</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are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more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0" name="Rectangle 149"/>
            <p:cNvSpPr/>
            <p:nvPr/>
          </p:nvSpPr>
          <p:spPr>
            <a:xfrm>
              <a:off x="3486245" y="3356009"/>
              <a:ext cx="80981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susceptible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to</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1" name="Rectangle 150"/>
            <p:cNvSpPr/>
            <p:nvPr/>
          </p:nvSpPr>
          <p:spPr>
            <a:xfrm>
              <a:off x="3486245" y="3476246"/>
              <a:ext cx="81453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hypoglycemia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2" name="Rectangle 151"/>
            <p:cNvSpPr/>
            <p:nvPr/>
          </p:nvSpPr>
          <p:spPr>
            <a:xfrm>
              <a:off x="3486245" y="3596484"/>
              <a:ext cx="63361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3" name="Rectangle 152"/>
            <p:cNvSpPr/>
            <p:nvPr/>
          </p:nvSpPr>
          <p:spPr>
            <a:xfrm>
              <a:off x="3486245" y="3716722"/>
              <a:ext cx="58723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decreased</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4" name="Rectangle 153"/>
            <p:cNvSpPr/>
            <p:nvPr/>
          </p:nvSpPr>
          <p:spPr>
            <a:xfrm>
              <a:off x="3486245" y="3836959"/>
              <a:ext cx="71118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excretion</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5" name="Rectangle 154"/>
            <p:cNvSpPr/>
            <p:nvPr/>
          </p:nvSpPr>
          <p:spPr>
            <a:xfrm>
              <a:off x="3486245" y="3957197"/>
              <a:ext cx="38745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insulin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6" name="Rectangle 155"/>
            <p:cNvSpPr/>
            <p:nvPr/>
          </p:nvSpPr>
          <p:spPr>
            <a:xfrm>
              <a:off x="88585" y="4109119"/>
              <a:ext cx="29557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Loop</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7" name="Rectangle 156"/>
            <p:cNvSpPr/>
            <p:nvPr/>
          </p:nvSpPr>
          <p:spPr>
            <a:xfrm>
              <a:off x="183629" y="4229356"/>
              <a:ext cx="49775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diuretics</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Rectangle 157"/>
            <p:cNvSpPr/>
            <p:nvPr/>
          </p:nvSpPr>
          <p:spPr>
            <a:xfrm>
              <a:off x="183629" y="4349594"/>
              <a:ext cx="4202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9" name="Rectangle 158"/>
            <p:cNvSpPr/>
            <p:nvPr/>
          </p:nvSpPr>
          <p:spPr>
            <a:xfrm>
              <a:off x="215228" y="4349594"/>
              <a:ext cx="31538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Lasix,</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Rectangle 159"/>
            <p:cNvSpPr/>
            <p:nvPr/>
          </p:nvSpPr>
          <p:spPr>
            <a:xfrm>
              <a:off x="183629" y="4469831"/>
              <a:ext cx="44146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Bumex)</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1" name="Rectangle 160"/>
            <p:cNvSpPr/>
            <p:nvPr/>
          </p:nvSpPr>
          <p:spPr>
            <a:xfrm>
              <a:off x="1356502" y="4109109"/>
              <a:ext cx="13933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3" name="Rectangle 162"/>
            <p:cNvSpPr/>
            <p:nvPr/>
          </p:nvSpPr>
          <p:spPr>
            <a:xfrm>
              <a:off x="2854081" y="4109147"/>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4" name="Rectangle 163"/>
            <p:cNvSpPr/>
            <p:nvPr/>
          </p:nvSpPr>
          <p:spPr>
            <a:xfrm>
              <a:off x="2906461" y="4109147"/>
              <a:ext cx="6310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5" name="Rectangle 164"/>
            <p:cNvSpPr/>
            <p:nvPr/>
          </p:nvSpPr>
          <p:spPr>
            <a:xfrm>
              <a:off x="2953907" y="4109147"/>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7" name="Rectangle 166"/>
            <p:cNvSpPr/>
            <p:nvPr/>
          </p:nvSpPr>
          <p:spPr>
            <a:xfrm>
              <a:off x="3046006" y="4096157"/>
              <a:ext cx="26598"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solidFill>
                    <a:srgbClr val="3B7697"/>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9" name="Rectangle 168"/>
            <p:cNvSpPr/>
            <p:nvPr/>
          </p:nvSpPr>
          <p:spPr>
            <a:xfrm>
              <a:off x="3389761" y="4109147"/>
              <a:ext cx="91543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Not</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a:t>
              </a:r>
              <a:r>
                <a:rPr lang="en-US" sz="750" spc="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0" name="Rectangle 169"/>
            <p:cNvSpPr/>
            <p:nvPr/>
          </p:nvSpPr>
          <p:spPr>
            <a:xfrm>
              <a:off x="3484805" y="4229384"/>
              <a:ext cx="78091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with</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1" name="Rectangle 170"/>
            <p:cNvSpPr/>
            <p:nvPr/>
          </p:nvSpPr>
          <p:spPr>
            <a:xfrm>
              <a:off x="3484805" y="4349622"/>
              <a:ext cx="79275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ESRD</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2" name="Rectangle 171"/>
            <p:cNvSpPr/>
            <p:nvPr/>
          </p:nvSpPr>
          <p:spPr>
            <a:xfrm>
              <a:off x="3484805" y="4469859"/>
              <a:ext cx="7458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longer</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make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3" name="Rectangle 172"/>
            <p:cNvSpPr/>
            <p:nvPr/>
          </p:nvSpPr>
          <p:spPr>
            <a:xfrm>
              <a:off x="3484805" y="4590096"/>
              <a:ext cx="30870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urine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4" name="Rectangle 173"/>
            <p:cNvSpPr/>
            <p:nvPr/>
          </p:nvSpPr>
          <p:spPr>
            <a:xfrm>
              <a:off x="793472" y="4742019"/>
              <a:ext cx="21669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5" name="Rectangle 174"/>
            <p:cNvSpPr/>
            <p:nvPr/>
          </p:nvSpPr>
          <p:spPr>
            <a:xfrm>
              <a:off x="88587" y="4742019"/>
              <a:ext cx="42695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Dialysis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6" name="Rectangle 175"/>
            <p:cNvSpPr/>
            <p:nvPr/>
          </p:nvSpPr>
          <p:spPr>
            <a:xfrm>
              <a:off x="1356513" y="4742019"/>
              <a:ext cx="62939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Immediate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7" name="Rectangle 176"/>
            <p:cNvSpPr/>
            <p:nvPr/>
          </p:nvSpPr>
          <p:spPr>
            <a:xfrm>
              <a:off x="2128364" y="4742019"/>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8" name="Rectangle 177"/>
            <p:cNvSpPr/>
            <p:nvPr/>
          </p:nvSpPr>
          <p:spPr>
            <a:xfrm>
              <a:off x="2180744" y="4742019"/>
              <a:ext cx="6310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9" name="Rectangle 178"/>
            <p:cNvSpPr/>
            <p:nvPr/>
          </p:nvSpPr>
          <p:spPr>
            <a:xfrm>
              <a:off x="2228190" y="4742019"/>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0" name="Rectangle 179"/>
            <p:cNvSpPr/>
            <p:nvPr/>
          </p:nvSpPr>
          <p:spPr>
            <a:xfrm>
              <a:off x="2319527" y="4728316"/>
              <a:ext cx="26598"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solidFill>
                    <a:srgbClr val="3B7697"/>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1" name="Rectangle 180"/>
            <p:cNvSpPr/>
            <p:nvPr/>
          </p:nvSpPr>
          <p:spPr>
            <a:xfrm>
              <a:off x="2339525" y="472831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2" name="Rectangle 181"/>
            <p:cNvSpPr/>
            <p:nvPr/>
          </p:nvSpPr>
          <p:spPr>
            <a:xfrm>
              <a:off x="2280242" y="4728316"/>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3" name="Rectangle 182"/>
            <p:cNvSpPr/>
            <p:nvPr/>
          </p:nvSpPr>
          <p:spPr>
            <a:xfrm>
              <a:off x="2854081" y="4742026"/>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4" name="Rectangle 183"/>
            <p:cNvSpPr/>
            <p:nvPr/>
          </p:nvSpPr>
          <p:spPr>
            <a:xfrm>
              <a:off x="2906461" y="4742026"/>
              <a:ext cx="6310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5" name="Rectangle 184"/>
            <p:cNvSpPr/>
            <p:nvPr/>
          </p:nvSpPr>
          <p:spPr>
            <a:xfrm>
              <a:off x="2953907" y="4742026"/>
              <a:ext cx="696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7" name="Rectangle 186"/>
            <p:cNvSpPr/>
            <p:nvPr/>
          </p:nvSpPr>
          <p:spPr>
            <a:xfrm>
              <a:off x="3046006" y="4728316"/>
              <a:ext cx="26598"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500">
                  <a:solidFill>
                    <a:srgbClr val="3B7697"/>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1442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eaLnBrk="0" fontAlgn="base" hangingPunct="0">
              <a:lnSpc>
                <a:spcPct val="100000"/>
              </a:lnSpc>
              <a:spcBef>
                <a:spcPct val="0"/>
              </a:spcBef>
              <a:spcAft>
                <a:spcPct val="0"/>
              </a:spcAft>
              <a:buClrTx/>
              <a:buSzTx/>
              <a:buNone/>
            </a:pPr>
            <a:r>
              <a:rPr lang="en-US" altLang="en-US" sz="2800" b="1" dirty="0">
                <a:solidFill>
                  <a:srgbClr val="000000"/>
                </a:solidFill>
                <a:latin typeface="Arial" panose="020B0604020202020204" pitchFamily="34" charset="0"/>
                <a:ea typeface="Calibri" panose="020F0502020204030204" pitchFamily="34" charset="0"/>
                <a:cs typeface="Calibri" panose="020F0502020204030204" pitchFamily="34" charset="0"/>
              </a:rPr>
              <a:t>Changes in practice</a:t>
            </a:r>
            <a:endParaRPr lang="en-US" altLang="en-US" sz="2800" b="1"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 Sodium bicarbonate is not an indicated therapy; can consider </a:t>
            </a:r>
            <a:r>
              <a:rPr lang="en-US" altLang="en-US" sz="2800" dirty="0" smtClean="0">
                <a:solidFill>
                  <a:srgbClr val="000000"/>
                </a:solidFill>
                <a:latin typeface="Arial" panose="020B0604020202020204" pitchFamily="34" charset="0"/>
                <a:ea typeface="Calibri" panose="020F0502020204030204" pitchFamily="34" charset="0"/>
                <a:cs typeface="Calibri" panose="020F0502020204030204" pitchFamily="34" charset="0"/>
              </a:rPr>
              <a:t>            its </a:t>
            </a: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use in acidotic </a:t>
            </a:r>
            <a:r>
              <a:rPr lang="en-US" altLang="en-US" sz="2800" dirty="0" smtClean="0">
                <a:solidFill>
                  <a:srgbClr val="000000"/>
                </a:solidFill>
                <a:latin typeface="Arial" panose="020B0604020202020204" pitchFamily="34" charset="0"/>
                <a:ea typeface="Calibri" panose="020F0502020204030204" pitchFamily="34" charset="0"/>
                <a:cs typeface="Calibri" panose="020F0502020204030204" pitchFamily="34" charset="0"/>
              </a:rPr>
              <a:t>patients with </a:t>
            </a: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hyperkalemia</a:t>
            </a:r>
            <a:endParaRPr lang="en-US" altLang="en-US" sz="2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 Do not give </a:t>
            </a:r>
            <a:r>
              <a:rPr lang="en-US" altLang="en-US" sz="2800" dirty="0" err="1">
                <a:solidFill>
                  <a:srgbClr val="000000"/>
                </a:solidFill>
                <a:latin typeface="Arial" panose="020B0604020202020204" pitchFamily="34" charset="0"/>
                <a:ea typeface="Calibri" panose="020F0502020204030204" pitchFamily="34" charset="0"/>
                <a:cs typeface="Calibri" panose="020F0502020204030204" pitchFamily="34" charset="0"/>
              </a:rPr>
              <a:t>Kayexalate</a:t>
            </a:r>
            <a:endParaRPr lang="en-US" altLang="en-US" sz="2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 In cases of cardiac arrest due to hyperkalemia, perform </a:t>
            </a:r>
            <a:r>
              <a:rPr lang="en-US" altLang="en-US" sz="2800" dirty="0" smtClean="0">
                <a:solidFill>
                  <a:srgbClr val="000000"/>
                </a:solidFill>
                <a:latin typeface="Arial" panose="020B0604020202020204" pitchFamily="34" charset="0"/>
                <a:ea typeface="Calibri" panose="020F0502020204030204" pitchFamily="34" charset="0"/>
                <a:cs typeface="Calibri" panose="020F0502020204030204" pitchFamily="34" charset="0"/>
              </a:rPr>
              <a:t>   prolonged </a:t>
            </a: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CPR until </a:t>
            </a:r>
            <a:r>
              <a:rPr lang="en-US" altLang="en-US" sz="2800" dirty="0" smtClean="0">
                <a:solidFill>
                  <a:srgbClr val="000000"/>
                </a:solidFill>
                <a:latin typeface="Arial" panose="020B0604020202020204" pitchFamily="34" charset="0"/>
                <a:ea typeface="Calibri" panose="020F0502020204030204" pitchFamily="34" charset="0"/>
                <a:cs typeface="Calibri" panose="020F0502020204030204" pitchFamily="34" charset="0"/>
              </a:rPr>
              <a:t>K+ </a:t>
            </a: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level is corrected; the patient should not be pronounced dead until their </a:t>
            </a:r>
            <a:r>
              <a:rPr lang="en-US" altLang="en-US" sz="2800" dirty="0" smtClean="0">
                <a:solidFill>
                  <a:srgbClr val="000000"/>
                </a:solidFill>
                <a:latin typeface="Arial" panose="020B0604020202020204" pitchFamily="34" charset="0"/>
                <a:ea typeface="Calibri" panose="020F0502020204030204" pitchFamily="34" charset="0"/>
                <a:cs typeface="Calibri" panose="020F0502020204030204" pitchFamily="34" charset="0"/>
              </a:rPr>
              <a:t>K+ </a:t>
            </a:r>
            <a:r>
              <a:rPr lang="en-US" altLang="en-US" sz="2800" dirty="0">
                <a:solidFill>
                  <a:srgbClr val="000000"/>
                </a:solidFill>
                <a:latin typeface="Arial" panose="020B0604020202020204" pitchFamily="34" charset="0"/>
                <a:ea typeface="Calibri" panose="020F0502020204030204" pitchFamily="34" charset="0"/>
                <a:cs typeface="Calibri" panose="020F0502020204030204" pitchFamily="34" charset="0"/>
              </a:rPr>
              <a:t>level is normalized</a:t>
            </a:r>
            <a:endParaRPr lang="en-US" sz="2800" dirty="0"/>
          </a:p>
        </p:txBody>
      </p:sp>
    </p:spTree>
    <p:extLst>
      <p:ext uri="{BB962C8B-B14F-4D97-AF65-F5344CB8AC3E}">
        <p14:creationId xmlns:p14="http://schemas.microsoft.com/office/powerpoint/2010/main" val="368620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800" b="1" dirty="0"/>
              <a:t>Next steps</a:t>
            </a:r>
          </a:p>
          <a:p>
            <a:r>
              <a:rPr lang="en-US" sz="2800" dirty="0"/>
              <a:t> Repeat serial </a:t>
            </a:r>
            <a:r>
              <a:rPr lang="en-US" sz="2800" dirty="0" smtClean="0"/>
              <a:t>K+ </a:t>
            </a:r>
            <a:r>
              <a:rPr lang="en-US" sz="2800" dirty="0"/>
              <a:t>measurements to monitor for rebound hyperkalemia</a:t>
            </a:r>
          </a:p>
          <a:p>
            <a:r>
              <a:rPr lang="en-US" sz="2800" dirty="0"/>
              <a:t> Prevent recurrence</a:t>
            </a:r>
          </a:p>
          <a:p>
            <a:pPr lvl="0" fontAlgn="base"/>
            <a:r>
              <a:rPr lang="en-US" sz="2800" dirty="0"/>
              <a:t>Avoid potentiating medications </a:t>
            </a:r>
          </a:p>
          <a:p>
            <a:pPr lvl="0" fontAlgn="base"/>
            <a:r>
              <a:rPr lang="en-US" sz="2800" b="1" dirty="0"/>
              <a:t>Determine and treat underlying cause </a:t>
            </a:r>
          </a:p>
          <a:p>
            <a:r>
              <a:rPr lang="en-US" sz="2800" dirty="0"/>
              <a:t> </a:t>
            </a:r>
            <a:r>
              <a:rPr lang="en-US" sz="2800" dirty="0" smtClean="0"/>
              <a:t>  Failure </a:t>
            </a:r>
            <a:r>
              <a:rPr lang="en-US" sz="2800" dirty="0"/>
              <a:t>to excrete enough </a:t>
            </a:r>
            <a:r>
              <a:rPr lang="en-US" sz="2800" dirty="0" smtClean="0"/>
              <a:t>K+ </a:t>
            </a:r>
            <a:r>
              <a:rPr lang="en-US" sz="2800" dirty="0"/>
              <a:t>to maintain a balance</a:t>
            </a:r>
          </a:p>
          <a:p>
            <a:r>
              <a:rPr lang="en-US" sz="2800" dirty="0"/>
              <a:t> </a:t>
            </a:r>
            <a:r>
              <a:rPr lang="en-US" sz="2800" dirty="0" smtClean="0"/>
              <a:t>  </a:t>
            </a:r>
            <a:r>
              <a:rPr lang="en-US" sz="2800" dirty="0" err="1" smtClean="0"/>
              <a:t>Transcellular</a:t>
            </a:r>
            <a:r>
              <a:rPr lang="en-US" sz="2800" dirty="0" smtClean="0"/>
              <a:t> </a:t>
            </a:r>
            <a:r>
              <a:rPr lang="en-US" sz="2800" dirty="0"/>
              <a:t>shifts</a:t>
            </a:r>
          </a:p>
          <a:p>
            <a:r>
              <a:rPr lang="en-US" sz="2800" dirty="0"/>
              <a:t> </a:t>
            </a:r>
            <a:r>
              <a:rPr lang="en-US" sz="2800" dirty="0" smtClean="0"/>
              <a:t>  Suspect </a:t>
            </a:r>
            <a:r>
              <a:rPr lang="en-US" sz="2800" dirty="0"/>
              <a:t>measurement error in otherwise normal patients and repeat </a:t>
            </a:r>
            <a:r>
              <a:rPr lang="en-US" sz="2800" dirty="0" smtClean="0"/>
              <a:t>  laboratory analysis before </a:t>
            </a:r>
            <a:r>
              <a:rPr lang="en-US" sz="2800" dirty="0"/>
              <a:t>initiating treatment</a:t>
            </a:r>
          </a:p>
          <a:p>
            <a:endParaRPr lang="en-US" dirty="0"/>
          </a:p>
        </p:txBody>
      </p:sp>
    </p:spTree>
    <p:extLst>
      <p:ext uri="{BB962C8B-B14F-4D97-AF65-F5344CB8AC3E}">
        <p14:creationId xmlns:p14="http://schemas.microsoft.com/office/powerpoint/2010/main" val="42127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sz="2800" dirty="0" smtClean="0"/>
              <a:t>Case</a:t>
            </a:r>
          </a:p>
          <a:p>
            <a:pPr algn="l" rtl="0">
              <a:buNone/>
            </a:pPr>
            <a:r>
              <a:rPr lang="en-US" sz="2800" dirty="0" smtClean="0"/>
              <a:t>• 32 y/o F c/o several weeks of increasing muscle </a:t>
            </a:r>
            <a:r>
              <a:rPr lang="pt-BR" sz="2800" dirty="0" smtClean="0"/>
              <a:t>weakness, generalized. No N/V, no fever, </a:t>
            </a:r>
            <a:r>
              <a:rPr lang="en-US" sz="2800" dirty="0" smtClean="0"/>
              <a:t>no vision or speech problems, no other complaints, able to ambulate short </a:t>
            </a:r>
            <a:r>
              <a:rPr lang="en-US" sz="2800" dirty="0" err="1" smtClean="0"/>
              <a:t>distanceswith</a:t>
            </a:r>
            <a:r>
              <a:rPr lang="en-US" sz="2800" dirty="0" smtClean="0"/>
              <a:t> assist.</a:t>
            </a:r>
          </a:p>
          <a:p>
            <a:pPr algn="l" rtl="0">
              <a:buNone/>
            </a:pPr>
            <a:r>
              <a:rPr lang="en-US" sz="2800" dirty="0" smtClean="0"/>
              <a:t>• PMH: </a:t>
            </a:r>
            <a:r>
              <a:rPr lang="en-US" sz="2800" dirty="0" err="1" smtClean="0"/>
              <a:t>neg</a:t>
            </a:r>
            <a:r>
              <a:rPr lang="en-US" sz="2800" dirty="0" smtClean="0"/>
              <a:t> </a:t>
            </a:r>
          </a:p>
          <a:p>
            <a:pPr algn="l" rtl="0">
              <a:buNone/>
            </a:pPr>
            <a:r>
              <a:rPr lang="en-US" sz="2800" dirty="0" smtClean="0"/>
              <a:t>• </a:t>
            </a:r>
            <a:r>
              <a:rPr lang="en-US" sz="2800" dirty="0" err="1" smtClean="0"/>
              <a:t>Px</a:t>
            </a:r>
            <a:r>
              <a:rPr lang="en-US" sz="2800" dirty="0" smtClean="0"/>
              <a:t>: VSS, exam benign except strength 3/5 throughout, symmetric, CN intact</a:t>
            </a:r>
          </a:p>
          <a:p>
            <a:pPr algn="l" rtl="0">
              <a:buNone/>
            </a:pPr>
            <a:r>
              <a:rPr lang="en-US" sz="2800" dirty="0" smtClean="0"/>
              <a:t>• Labs remarkable for K+ 1.9, total CK 1560</a:t>
            </a:r>
            <a:endParaRPr lang="ar-SA" sz="2800" dirty="0"/>
          </a:p>
        </p:txBody>
      </p:sp>
    </p:spTree>
    <p:extLst>
      <p:ext uri="{BB962C8B-B14F-4D97-AF65-F5344CB8AC3E}">
        <p14:creationId xmlns:p14="http://schemas.microsoft.com/office/powerpoint/2010/main" val="87820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Case</a:t>
            </a:r>
            <a:endParaRPr lang="ar-SA" dirty="0"/>
          </a:p>
        </p:txBody>
      </p:sp>
      <p:sp>
        <p:nvSpPr>
          <p:cNvPr id="3" name="Content Placeholder 2"/>
          <p:cNvSpPr>
            <a:spLocks noGrp="1"/>
          </p:cNvSpPr>
          <p:nvPr>
            <p:ph idx="1"/>
          </p:nvPr>
        </p:nvSpPr>
        <p:spPr/>
        <p:txBody>
          <a:bodyPr>
            <a:normAutofit/>
          </a:bodyPr>
          <a:lstStyle/>
          <a:p>
            <a:pPr algn="l" rtl="0">
              <a:buNone/>
            </a:pPr>
            <a:r>
              <a:rPr lang="en-US" dirty="0" smtClean="0"/>
              <a:t> </a:t>
            </a:r>
            <a:r>
              <a:rPr lang="en-US" sz="2800" dirty="0" smtClean="0"/>
              <a:t>• 34 y/o F, c/o weakness, nausea, dyspnea for several weeks, much worse past few days, no fever, occasional vomiting, some abdominal discomfort, no cough.</a:t>
            </a:r>
          </a:p>
          <a:p>
            <a:pPr algn="l" rtl="0">
              <a:buNone/>
            </a:pPr>
            <a:r>
              <a:rPr lang="en-US" sz="2800" dirty="0" smtClean="0"/>
              <a:t> • BP </a:t>
            </a:r>
            <a:r>
              <a:rPr lang="en-US" sz="2800" dirty="0"/>
              <a:t> </a:t>
            </a:r>
            <a:r>
              <a:rPr lang="en-US" sz="2800" dirty="0" smtClean="0"/>
              <a:t>120/80, HR 120, afebrile, RR 24, diaphoresis     </a:t>
            </a:r>
          </a:p>
          <a:p>
            <a:pPr algn="l" rtl="0">
              <a:buNone/>
            </a:pPr>
            <a:r>
              <a:rPr lang="en-US" sz="2800" dirty="0" smtClean="0"/>
              <a:t> • Lungs occasional  basilar crackle, abdomen soft, not tender, </a:t>
            </a:r>
            <a:r>
              <a:rPr lang="pt-BR" sz="2800" dirty="0" smtClean="0"/>
              <a:t>card regular, no murmer, no rub</a:t>
            </a:r>
          </a:p>
          <a:p>
            <a:pPr algn="l" rtl="0">
              <a:buNone/>
            </a:pPr>
            <a:r>
              <a:rPr lang="en-US" sz="2800" dirty="0" smtClean="0"/>
              <a:t> • IV, O2, monitor….EKG</a:t>
            </a:r>
            <a:endParaRPr lang="ar-SA" sz="2800" dirty="0"/>
          </a:p>
        </p:txBody>
      </p:sp>
    </p:spTree>
    <p:extLst>
      <p:ext uri="{BB962C8B-B14F-4D97-AF65-F5344CB8AC3E}">
        <p14:creationId xmlns:p14="http://schemas.microsoft.com/office/powerpoint/2010/main" val="2036738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2343447"/>
              </p:ext>
            </p:extLst>
          </p:nvPr>
        </p:nvGraphicFramePr>
        <p:xfrm>
          <a:off x="707367" y="172528"/>
          <a:ext cx="6431987" cy="7054140"/>
        </p:xfrm>
        <a:graphic>
          <a:graphicData uri="http://schemas.openxmlformats.org/drawingml/2006/table">
            <a:tbl>
              <a:tblPr firstRow="1" firstCol="1" bandRow="1">
                <a:tableStyleId>{5C22544A-7EE6-4342-B048-85BDC9FD1C3A}</a:tableStyleId>
              </a:tblPr>
              <a:tblGrid>
                <a:gridCol w="6431987"/>
              </a:tblGrid>
              <a:tr h="242465">
                <a:tc>
                  <a:txBody>
                    <a:bodyPr/>
                    <a:lstStyle/>
                    <a:p>
                      <a:pPr marL="0" marR="0" indent="0" algn="l">
                        <a:lnSpc>
                          <a:spcPct val="107000"/>
                        </a:lnSpc>
                        <a:spcBef>
                          <a:spcPts val="0"/>
                        </a:spcBef>
                        <a:spcAft>
                          <a:spcPts val="15"/>
                        </a:spcAft>
                      </a:pPr>
                      <a:r>
                        <a:rPr lang="en-US" sz="400" dirty="0">
                          <a:effectLst/>
                        </a:rPr>
                        <a:t>Box 6</a:t>
                      </a:r>
                      <a:endParaRPr lang="en-US" sz="500" dirty="0">
                        <a:effectLst/>
                      </a:endParaRPr>
                    </a:p>
                    <a:p>
                      <a:pPr marL="0" marR="0" indent="0" algn="l">
                        <a:lnSpc>
                          <a:spcPct val="107000"/>
                        </a:lnSpc>
                        <a:spcBef>
                          <a:spcPts val="0"/>
                        </a:spcBef>
                        <a:spcAft>
                          <a:spcPts val="0"/>
                        </a:spcAft>
                      </a:pPr>
                      <a:r>
                        <a:rPr lang="en-US" sz="1000" dirty="0">
                          <a:effectLst/>
                        </a:rPr>
                        <a:t>Disorders causing hypokalemia</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983" marR="42248" marT="27553" marB="0"/>
                </a:tc>
              </a:tr>
              <a:tr h="6443007">
                <a:tc>
                  <a:txBody>
                    <a:bodyPr/>
                    <a:lstStyle/>
                    <a:p>
                      <a:pPr marL="0" marR="0" indent="0" algn="l">
                        <a:lnSpc>
                          <a:spcPct val="107000"/>
                        </a:lnSpc>
                        <a:spcBef>
                          <a:spcPts val="0"/>
                        </a:spcBef>
                        <a:spcAft>
                          <a:spcPts val="360"/>
                        </a:spcAft>
                      </a:pPr>
                      <a:r>
                        <a:rPr lang="en-US" sz="1000" u="sng" dirty="0">
                          <a:effectLst/>
                        </a:rPr>
                        <a:t>Excessive los</a:t>
                      </a:r>
                      <a:r>
                        <a:rPr lang="en-US" sz="800" u="sng" dirty="0">
                          <a:effectLst/>
                        </a:rPr>
                        <a:t>s</a:t>
                      </a:r>
                    </a:p>
                    <a:p>
                      <a:pPr marL="0" marR="0" indent="0" algn="l">
                        <a:lnSpc>
                          <a:spcPct val="107000"/>
                        </a:lnSpc>
                        <a:spcBef>
                          <a:spcPts val="0"/>
                        </a:spcBef>
                        <a:spcAft>
                          <a:spcPts val="410"/>
                        </a:spcAft>
                      </a:pPr>
                      <a:r>
                        <a:rPr lang="en-US" sz="800" dirty="0">
                          <a:effectLst/>
                        </a:rPr>
                        <a:t>GI tract</a:t>
                      </a:r>
                    </a:p>
                    <a:p>
                      <a:pPr marL="95250" marR="0" indent="0" algn="l">
                        <a:lnSpc>
                          <a:spcPct val="107000"/>
                        </a:lnSpc>
                        <a:spcBef>
                          <a:spcPts val="0"/>
                        </a:spcBef>
                        <a:spcAft>
                          <a:spcPts val="410"/>
                        </a:spcAft>
                      </a:pPr>
                      <a:r>
                        <a:rPr lang="en-US" sz="800" dirty="0">
                          <a:effectLst/>
                        </a:rPr>
                        <a:t>Diarrhea</a:t>
                      </a:r>
                    </a:p>
                    <a:p>
                      <a:pPr marL="95250" marR="0" indent="0" algn="l">
                        <a:lnSpc>
                          <a:spcPct val="107000"/>
                        </a:lnSpc>
                        <a:spcBef>
                          <a:spcPts val="0"/>
                        </a:spcBef>
                        <a:spcAft>
                          <a:spcPts val="410"/>
                        </a:spcAft>
                      </a:pPr>
                      <a:r>
                        <a:rPr lang="en-US" sz="800" dirty="0">
                          <a:effectLst/>
                        </a:rPr>
                        <a:t>Laxative abuse</a:t>
                      </a:r>
                    </a:p>
                    <a:p>
                      <a:pPr marL="95250" marR="0" indent="0" algn="l">
                        <a:lnSpc>
                          <a:spcPct val="107000"/>
                        </a:lnSpc>
                        <a:spcBef>
                          <a:spcPts val="0"/>
                        </a:spcBef>
                        <a:spcAft>
                          <a:spcPts val="415"/>
                        </a:spcAft>
                      </a:pPr>
                      <a:r>
                        <a:rPr lang="en-US" sz="800" dirty="0">
                          <a:effectLst/>
                        </a:rPr>
                        <a:t>Fistula</a:t>
                      </a:r>
                    </a:p>
                    <a:p>
                      <a:pPr marL="95250" marR="0" indent="0" algn="l">
                        <a:lnSpc>
                          <a:spcPct val="107000"/>
                        </a:lnSpc>
                        <a:spcBef>
                          <a:spcPts val="0"/>
                        </a:spcBef>
                        <a:spcAft>
                          <a:spcPts val="410"/>
                        </a:spcAft>
                      </a:pPr>
                      <a:r>
                        <a:rPr lang="en-US" sz="800" dirty="0">
                          <a:effectLst/>
                        </a:rPr>
                        <a:t>Ileostomy</a:t>
                      </a:r>
                    </a:p>
                    <a:p>
                      <a:pPr marL="0" marR="0" indent="0" algn="l">
                        <a:lnSpc>
                          <a:spcPct val="107000"/>
                        </a:lnSpc>
                        <a:spcBef>
                          <a:spcPts val="0"/>
                        </a:spcBef>
                        <a:spcAft>
                          <a:spcPts val="460"/>
                        </a:spcAft>
                      </a:pPr>
                      <a:r>
                        <a:rPr lang="en-US" sz="800" dirty="0">
                          <a:effectLst/>
                        </a:rPr>
                        <a:t>Renal</a:t>
                      </a:r>
                    </a:p>
                    <a:p>
                      <a:pPr marL="95250" marR="0" indent="0" algn="l">
                        <a:lnSpc>
                          <a:spcPct val="107000"/>
                        </a:lnSpc>
                        <a:spcBef>
                          <a:spcPts val="0"/>
                        </a:spcBef>
                        <a:spcAft>
                          <a:spcPts val="425"/>
                        </a:spcAft>
                      </a:pPr>
                      <a:r>
                        <a:rPr lang="en-US" sz="800" dirty="0">
                          <a:effectLst/>
                        </a:rPr>
                        <a:t>Increased Na1 delivery to the distal nephron</a:t>
                      </a:r>
                    </a:p>
                    <a:p>
                      <a:pPr marL="189865" marR="0" indent="0" algn="l">
                        <a:lnSpc>
                          <a:spcPct val="107000"/>
                        </a:lnSpc>
                        <a:spcBef>
                          <a:spcPts val="0"/>
                        </a:spcBef>
                        <a:spcAft>
                          <a:spcPts val="410"/>
                        </a:spcAft>
                      </a:pPr>
                      <a:r>
                        <a:rPr lang="en-US" sz="800" dirty="0">
                          <a:effectLst/>
                        </a:rPr>
                        <a:t>High-sodium diet</a:t>
                      </a:r>
                    </a:p>
                    <a:p>
                      <a:pPr marL="189865" marR="0" indent="0" algn="l">
                        <a:lnSpc>
                          <a:spcPct val="107000"/>
                        </a:lnSpc>
                        <a:spcBef>
                          <a:spcPts val="0"/>
                        </a:spcBef>
                        <a:spcAft>
                          <a:spcPts val="410"/>
                        </a:spcAft>
                      </a:pPr>
                      <a:r>
                        <a:rPr lang="en-US" sz="800" dirty="0">
                          <a:effectLst/>
                        </a:rPr>
                        <a:t>Drugs (</a:t>
                      </a:r>
                      <a:r>
                        <a:rPr lang="en-US" sz="800" dirty="0" err="1">
                          <a:effectLst/>
                        </a:rPr>
                        <a:t>eg</a:t>
                      </a:r>
                      <a:r>
                        <a:rPr lang="en-US" sz="800" dirty="0">
                          <a:effectLst/>
                        </a:rPr>
                        <a:t>, </a:t>
                      </a:r>
                      <a:r>
                        <a:rPr lang="en-US" sz="800" dirty="0" err="1">
                          <a:effectLst/>
                        </a:rPr>
                        <a:t>penicillins</a:t>
                      </a:r>
                      <a:r>
                        <a:rPr lang="en-US" sz="800" dirty="0">
                          <a:effectLst/>
                        </a:rPr>
                        <a:t>)</a:t>
                      </a:r>
                    </a:p>
                    <a:p>
                      <a:pPr marL="95250" marR="0" indent="0" algn="l">
                        <a:lnSpc>
                          <a:spcPct val="107000"/>
                        </a:lnSpc>
                        <a:spcBef>
                          <a:spcPts val="0"/>
                        </a:spcBef>
                        <a:spcAft>
                          <a:spcPts val="410"/>
                        </a:spcAft>
                      </a:pPr>
                      <a:r>
                        <a:rPr lang="en-US" sz="800" dirty="0">
                          <a:effectLst/>
                        </a:rPr>
                        <a:t>Increased urinary flow</a:t>
                      </a:r>
                    </a:p>
                    <a:p>
                      <a:pPr marL="189865" marR="0" indent="0" algn="l">
                        <a:lnSpc>
                          <a:spcPct val="107000"/>
                        </a:lnSpc>
                        <a:spcBef>
                          <a:spcPts val="0"/>
                        </a:spcBef>
                        <a:spcAft>
                          <a:spcPts val="410"/>
                        </a:spcAft>
                      </a:pPr>
                      <a:r>
                        <a:rPr lang="en-US" sz="800" dirty="0">
                          <a:effectLst/>
                        </a:rPr>
                        <a:t>Hyperglycemia</a:t>
                      </a:r>
                    </a:p>
                    <a:p>
                      <a:pPr marL="189865" marR="0" indent="0" algn="l">
                        <a:lnSpc>
                          <a:spcPct val="107000"/>
                        </a:lnSpc>
                        <a:spcBef>
                          <a:spcPts val="0"/>
                        </a:spcBef>
                        <a:spcAft>
                          <a:spcPts val="410"/>
                        </a:spcAft>
                      </a:pPr>
                      <a:r>
                        <a:rPr lang="en-US" sz="800" dirty="0">
                          <a:effectLst/>
                        </a:rPr>
                        <a:t>Mannitol</a:t>
                      </a:r>
                    </a:p>
                    <a:p>
                      <a:pPr marL="189865" marR="0" indent="0" algn="l">
                        <a:lnSpc>
                          <a:spcPct val="107000"/>
                        </a:lnSpc>
                        <a:spcBef>
                          <a:spcPts val="0"/>
                        </a:spcBef>
                        <a:spcAft>
                          <a:spcPts val="410"/>
                        </a:spcAft>
                      </a:pPr>
                      <a:r>
                        <a:rPr lang="en-US" sz="800" dirty="0">
                          <a:effectLst/>
                        </a:rPr>
                        <a:t>High-volume IV normal saline</a:t>
                      </a:r>
                    </a:p>
                    <a:p>
                      <a:pPr marL="95250" marR="0" indent="0" algn="l">
                        <a:lnSpc>
                          <a:spcPct val="107000"/>
                        </a:lnSpc>
                        <a:spcBef>
                          <a:spcPts val="0"/>
                        </a:spcBef>
                        <a:spcAft>
                          <a:spcPts val="410"/>
                        </a:spcAft>
                      </a:pPr>
                      <a:r>
                        <a:rPr lang="en-US" sz="800" dirty="0">
                          <a:effectLst/>
                        </a:rPr>
                        <a:t>Activation of Na-K ATPase</a:t>
                      </a:r>
                    </a:p>
                    <a:p>
                      <a:pPr marL="189865" marR="0" indent="0" algn="l">
                        <a:lnSpc>
                          <a:spcPct val="107000"/>
                        </a:lnSpc>
                        <a:spcBef>
                          <a:spcPts val="0"/>
                        </a:spcBef>
                        <a:spcAft>
                          <a:spcPts val="410"/>
                        </a:spcAft>
                      </a:pPr>
                      <a:r>
                        <a:rPr lang="en-US" sz="800" dirty="0" err="1">
                          <a:effectLst/>
                        </a:rPr>
                        <a:t>Hypomagnesemia</a:t>
                      </a:r>
                      <a:endParaRPr lang="en-US" sz="800" dirty="0">
                        <a:effectLst/>
                      </a:endParaRPr>
                    </a:p>
                    <a:p>
                      <a:pPr marL="189865" marR="0" indent="0" algn="l">
                        <a:lnSpc>
                          <a:spcPct val="107000"/>
                        </a:lnSpc>
                        <a:spcBef>
                          <a:spcPts val="0"/>
                        </a:spcBef>
                        <a:spcAft>
                          <a:spcPts val="410"/>
                        </a:spcAft>
                      </a:pPr>
                      <a:r>
                        <a:rPr lang="en-US" sz="800" dirty="0">
                          <a:effectLst/>
                        </a:rPr>
                        <a:t>Renal tubular acidosis types 1 and 2</a:t>
                      </a:r>
                    </a:p>
                    <a:p>
                      <a:pPr marL="189865" marR="0" indent="0" algn="l">
                        <a:lnSpc>
                          <a:spcPct val="107000"/>
                        </a:lnSpc>
                        <a:spcBef>
                          <a:spcPts val="0"/>
                        </a:spcBef>
                        <a:spcAft>
                          <a:spcPts val="410"/>
                        </a:spcAft>
                      </a:pPr>
                      <a:r>
                        <a:rPr lang="en-US" sz="800" dirty="0" err="1">
                          <a:effectLst/>
                        </a:rPr>
                        <a:t>Liddle</a:t>
                      </a:r>
                      <a:r>
                        <a:rPr lang="en-US" sz="800" dirty="0">
                          <a:effectLst/>
                        </a:rPr>
                        <a:t> syndrome</a:t>
                      </a:r>
                    </a:p>
                    <a:p>
                      <a:pPr marL="189865" marR="0" indent="0" algn="l">
                        <a:lnSpc>
                          <a:spcPct val="107000"/>
                        </a:lnSpc>
                        <a:spcBef>
                          <a:spcPts val="0"/>
                        </a:spcBef>
                        <a:spcAft>
                          <a:spcPts val="410"/>
                        </a:spcAft>
                      </a:pPr>
                      <a:r>
                        <a:rPr lang="en-US" sz="800" dirty="0">
                          <a:effectLst/>
                        </a:rPr>
                        <a:t>High aldosterone levels</a:t>
                      </a:r>
                    </a:p>
                    <a:p>
                      <a:pPr marL="285115" marR="0" indent="0" algn="l">
                        <a:lnSpc>
                          <a:spcPct val="107000"/>
                        </a:lnSpc>
                        <a:spcBef>
                          <a:spcPts val="0"/>
                        </a:spcBef>
                        <a:spcAft>
                          <a:spcPts val="410"/>
                        </a:spcAft>
                      </a:pPr>
                      <a:r>
                        <a:rPr lang="en-US" sz="800" dirty="0">
                          <a:effectLst/>
                        </a:rPr>
                        <a:t>Primary</a:t>
                      </a:r>
                    </a:p>
                    <a:p>
                      <a:pPr marL="379730" marR="0" indent="0" algn="l">
                        <a:lnSpc>
                          <a:spcPct val="107000"/>
                        </a:lnSpc>
                        <a:spcBef>
                          <a:spcPts val="0"/>
                        </a:spcBef>
                        <a:spcAft>
                          <a:spcPts val="410"/>
                        </a:spcAft>
                      </a:pPr>
                      <a:r>
                        <a:rPr lang="en-US" sz="800" dirty="0">
                          <a:effectLst/>
                        </a:rPr>
                        <a:t>Conn syndrome</a:t>
                      </a:r>
                    </a:p>
                    <a:p>
                      <a:pPr marL="379730" marR="0" indent="0" algn="l">
                        <a:lnSpc>
                          <a:spcPct val="107000"/>
                        </a:lnSpc>
                        <a:spcBef>
                          <a:spcPts val="0"/>
                        </a:spcBef>
                        <a:spcAft>
                          <a:spcPts val="410"/>
                        </a:spcAft>
                      </a:pPr>
                      <a:r>
                        <a:rPr lang="en-US" sz="800" dirty="0">
                          <a:effectLst/>
                        </a:rPr>
                        <a:t>Cushing syndrome</a:t>
                      </a:r>
                    </a:p>
                    <a:p>
                      <a:pPr marL="285115" marR="0" indent="0" algn="l">
                        <a:lnSpc>
                          <a:spcPct val="107000"/>
                        </a:lnSpc>
                        <a:spcBef>
                          <a:spcPts val="0"/>
                        </a:spcBef>
                        <a:spcAft>
                          <a:spcPts val="410"/>
                        </a:spcAft>
                      </a:pPr>
                      <a:r>
                        <a:rPr lang="en-US" sz="800" dirty="0">
                          <a:effectLst/>
                        </a:rPr>
                        <a:t>Secondary</a:t>
                      </a:r>
                    </a:p>
                    <a:p>
                      <a:pPr marL="379730" marR="0" indent="0" algn="l">
                        <a:lnSpc>
                          <a:spcPct val="107000"/>
                        </a:lnSpc>
                        <a:spcBef>
                          <a:spcPts val="0"/>
                        </a:spcBef>
                        <a:spcAft>
                          <a:spcPts val="410"/>
                        </a:spcAft>
                      </a:pPr>
                      <a:r>
                        <a:rPr lang="en-US" sz="800" dirty="0">
                          <a:effectLst/>
                        </a:rPr>
                        <a:t>Hypovolemia (</a:t>
                      </a:r>
                      <a:r>
                        <a:rPr lang="en-US" sz="800" dirty="0" err="1">
                          <a:effectLst/>
                        </a:rPr>
                        <a:t>eg</a:t>
                      </a:r>
                      <a:r>
                        <a:rPr lang="en-US" sz="800" dirty="0">
                          <a:effectLst/>
                        </a:rPr>
                        <a:t>, vomiting)</a:t>
                      </a:r>
                    </a:p>
                    <a:p>
                      <a:pPr marL="379730" marR="0" indent="0" algn="l">
                        <a:lnSpc>
                          <a:spcPct val="107000"/>
                        </a:lnSpc>
                        <a:spcBef>
                          <a:spcPts val="0"/>
                        </a:spcBef>
                        <a:spcAft>
                          <a:spcPts val="410"/>
                        </a:spcAft>
                      </a:pPr>
                      <a:r>
                        <a:rPr lang="en-US" sz="800" dirty="0">
                          <a:effectLst/>
                        </a:rPr>
                        <a:t>Bartter syndrome</a:t>
                      </a:r>
                    </a:p>
                    <a:p>
                      <a:pPr marL="379730" marR="0" indent="0" algn="l">
                        <a:lnSpc>
                          <a:spcPct val="107000"/>
                        </a:lnSpc>
                        <a:spcBef>
                          <a:spcPts val="0"/>
                        </a:spcBef>
                        <a:spcAft>
                          <a:spcPts val="410"/>
                        </a:spcAft>
                      </a:pPr>
                      <a:r>
                        <a:rPr lang="en-US" sz="800" dirty="0" err="1">
                          <a:effectLst/>
                        </a:rPr>
                        <a:t>Gitelman</a:t>
                      </a:r>
                      <a:r>
                        <a:rPr lang="en-US" sz="800" dirty="0">
                          <a:effectLst/>
                        </a:rPr>
                        <a:t> syndrome</a:t>
                      </a:r>
                    </a:p>
                    <a:p>
                      <a:pPr marL="379730" marR="0" indent="0" algn="l">
                        <a:lnSpc>
                          <a:spcPct val="107000"/>
                        </a:lnSpc>
                        <a:spcBef>
                          <a:spcPts val="0"/>
                        </a:spcBef>
                        <a:spcAft>
                          <a:spcPts val="410"/>
                        </a:spcAft>
                      </a:pPr>
                      <a:r>
                        <a:rPr lang="en-US" sz="800" dirty="0">
                          <a:effectLst/>
                        </a:rPr>
                        <a:t>Excessive licorice intake (with </a:t>
                      </a:r>
                      <a:r>
                        <a:rPr lang="en-US" sz="800" dirty="0" err="1">
                          <a:effectLst/>
                        </a:rPr>
                        <a:t>glycyrrhizic</a:t>
                      </a:r>
                      <a:r>
                        <a:rPr lang="en-US" sz="800" dirty="0">
                          <a:effectLst/>
                        </a:rPr>
                        <a:t> acid, not sold in the United States)</a:t>
                      </a:r>
                    </a:p>
                    <a:p>
                      <a:pPr marL="0" marR="0" indent="0" algn="l">
                        <a:lnSpc>
                          <a:spcPct val="107000"/>
                        </a:lnSpc>
                        <a:spcBef>
                          <a:spcPts val="0"/>
                        </a:spcBef>
                        <a:spcAft>
                          <a:spcPts val="410"/>
                        </a:spcAft>
                      </a:pPr>
                      <a:r>
                        <a:rPr lang="en-US" sz="800" dirty="0">
                          <a:effectLst/>
                        </a:rPr>
                        <a:t>Cutaneous</a:t>
                      </a:r>
                    </a:p>
                    <a:p>
                      <a:pPr marL="95250" marR="0" indent="0" algn="l">
                        <a:lnSpc>
                          <a:spcPct val="107000"/>
                        </a:lnSpc>
                        <a:spcBef>
                          <a:spcPts val="0"/>
                        </a:spcBef>
                        <a:spcAft>
                          <a:spcPts val="410"/>
                        </a:spcAft>
                      </a:pPr>
                      <a:r>
                        <a:rPr lang="en-US" sz="800" dirty="0">
                          <a:effectLst/>
                        </a:rPr>
                        <a:t>Excessive sweating</a:t>
                      </a:r>
                    </a:p>
                    <a:p>
                      <a:pPr marL="95250" marR="0" indent="0" algn="l">
                        <a:lnSpc>
                          <a:spcPct val="107000"/>
                        </a:lnSpc>
                        <a:spcBef>
                          <a:spcPts val="0"/>
                        </a:spcBef>
                        <a:spcAft>
                          <a:spcPts val="460"/>
                        </a:spcAft>
                      </a:pPr>
                      <a:r>
                        <a:rPr lang="en-US" sz="800" dirty="0">
                          <a:effectLst/>
                        </a:rPr>
                        <a:t>Extensive burns</a:t>
                      </a:r>
                    </a:p>
                    <a:p>
                      <a:pPr marL="0" marR="0" indent="0" algn="l">
                        <a:lnSpc>
                          <a:spcPct val="107000"/>
                        </a:lnSpc>
                        <a:spcBef>
                          <a:spcPts val="0"/>
                        </a:spcBef>
                        <a:spcAft>
                          <a:spcPts val="360"/>
                        </a:spcAft>
                      </a:pPr>
                      <a:r>
                        <a:rPr lang="en-US" sz="1000" u="sng" dirty="0" err="1">
                          <a:effectLst/>
                        </a:rPr>
                        <a:t>Transcellular</a:t>
                      </a:r>
                      <a:r>
                        <a:rPr lang="en-US" sz="1000" u="sng" dirty="0">
                          <a:effectLst/>
                        </a:rPr>
                        <a:t> shift</a:t>
                      </a:r>
                    </a:p>
                    <a:p>
                      <a:pPr marL="0" marR="0" indent="0" algn="l">
                        <a:lnSpc>
                          <a:spcPct val="107000"/>
                        </a:lnSpc>
                        <a:spcBef>
                          <a:spcPts val="0"/>
                        </a:spcBef>
                        <a:spcAft>
                          <a:spcPts val="410"/>
                        </a:spcAft>
                      </a:pPr>
                      <a:r>
                        <a:rPr lang="en-US" sz="800" dirty="0">
                          <a:effectLst/>
                        </a:rPr>
                        <a:t>Alkalosis</a:t>
                      </a:r>
                    </a:p>
                    <a:p>
                      <a:pPr marL="0" marR="0" indent="0" algn="l">
                        <a:lnSpc>
                          <a:spcPct val="107000"/>
                        </a:lnSpc>
                        <a:spcBef>
                          <a:spcPts val="0"/>
                        </a:spcBef>
                        <a:spcAft>
                          <a:spcPts val="410"/>
                        </a:spcAft>
                      </a:pPr>
                      <a:r>
                        <a:rPr lang="en-US" sz="800" dirty="0" err="1">
                          <a:effectLst/>
                        </a:rPr>
                        <a:t>Hypernatremic</a:t>
                      </a:r>
                      <a:r>
                        <a:rPr lang="en-US" sz="800" dirty="0">
                          <a:effectLst/>
                        </a:rPr>
                        <a:t> hypokalemic paralysis</a:t>
                      </a:r>
                    </a:p>
                    <a:p>
                      <a:pPr marL="0" marR="0" indent="0" algn="l">
                        <a:lnSpc>
                          <a:spcPct val="107000"/>
                        </a:lnSpc>
                        <a:spcBef>
                          <a:spcPts val="0"/>
                        </a:spcBef>
                        <a:spcAft>
                          <a:spcPts val="460"/>
                        </a:spcAft>
                      </a:pPr>
                      <a:r>
                        <a:rPr lang="en-US" sz="800" dirty="0" err="1">
                          <a:effectLst/>
                        </a:rPr>
                        <a:t>Thyrotoxic</a:t>
                      </a:r>
                      <a:r>
                        <a:rPr lang="en-US" sz="800" dirty="0">
                          <a:effectLst/>
                        </a:rPr>
                        <a:t> periodic paralysis</a:t>
                      </a:r>
                    </a:p>
                    <a:p>
                      <a:pPr marL="0" marR="0" indent="0" algn="l">
                        <a:lnSpc>
                          <a:spcPct val="107000"/>
                        </a:lnSpc>
                        <a:spcBef>
                          <a:spcPts val="0"/>
                        </a:spcBef>
                        <a:spcAft>
                          <a:spcPts val="360"/>
                        </a:spcAft>
                      </a:pPr>
                      <a:r>
                        <a:rPr lang="en-US" sz="800" dirty="0">
                          <a:effectLst/>
                        </a:rPr>
                        <a:t>Other</a:t>
                      </a:r>
                    </a:p>
                    <a:p>
                      <a:pPr marL="0" marR="0" indent="0" algn="l">
                        <a:lnSpc>
                          <a:spcPct val="107000"/>
                        </a:lnSpc>
                        <a:spcBef>
                          <a:spcPts val="0"/>
                        </a:spcBef>
                        <a:spcAft>
                          <a:spcPts val="540"/>
                        </a:spcAft>
                      </a:pPr>
                      <a:r>
                        <a:rPr lang="en-US" sz="800" dirty="0">
                          <a:effectLst/>
                        </a:rPr>
                        <a:t>Low dietary intake (when chronic)</a:t>
                      </a:r>
                    </a:p>
                    <a:p>
                      <a:pPr marL="0" marR="0" indent="0" algn="l">
                        <a:lnSpc>
                          <a:spcPct val="107000"/>
                        </a:lnSpc>
                        <a:spcBef>
                          <a:spcPts val="0"/>
                        </a:spcBef>
                        <a:spcAft>
                          <a:spcPts val="0"/>
                        </a:spcAft>
                      </a:pPr>
                      <a:r>
                        <a:rPr lang="en-US" sz="800" dirty="0">
                          <a:effectLst/>
                        </a:rPr>
                        <a:t>Data from Refs.</a:t>
                      </a:r>
                      <a:r>
                        <a:rPr lang="en-US" sz="800" baseline="30000" dirty="0">
                          <a:effectLst/>
                        </a:rPr>
                        <a:t>2–4,13</a:t>
                      </a:r>
                      <a:endParaRPr lang="en-US"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983" marR="42248" marT="27553" marB="0" anchor="ctr"/>
                </a:tc>
              </a:tr>
            </a:tbl>
          </a:graphicData>
        </a:graphic>
      </p:graphicFrame>
    </p:spTree>
    <p:extLst>
      <p:ext uri="{BB962C8B-B14F-4D97-AF65-F5344CB8AC3E}">
        <p14:creationId xmlns:p14="http://schemas.microsoft.com/office/powerpoint/2010/main" val="386425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 K S&amp;S and ECG changes </a:t>
            </a:r>
            <a:endParaRPr lang="ar-SA" dirty="0"/>
          </a:p>
        </p:txBody>
      </p:sp>
      <p:sp>
        <p:nvSpPr>
          <p:cNvPr id="3" name="Content Placeholder 2"/>
          <p:cNvSpPr>
            <a:spLocks noGrp="1"/>
          </p:cNvSpPr>
          <p:nvPr>
            <p:ph idx="1"/>
          </p:nvPr>
        </p:nvSpPr>
        <p:spPr/>
        <p:txBody>
          <a:bodyPr>
            <a:normAutofit/>
          </a:bodyPr>
          <a:lstStyle/>
          <a:p>
            <a:pPr algn="l" rtl="0"/>
            <a:r>
              <a:rPr lang="en-US" dirty="0" smtClean="0"/>
              <a:t>Usually nonspecific—weakness, muscle pain, </a:t>
            </a:r>
            <a:r>
              <a:rPr lang="en-US" dirty="0" err="1" smtClean="0"/>
              <a:t>rhabdomyolosis</a:t>
            </a:r>
            <a:r>
              <a:rPr lang="en-US" dirty="0" smtClean="0"/>
              <a:t>  </a:t>
            </a:r>
          </a:p>
          <a:p>
            <a:pPr algn="l" rtl="0"/>
            <a:r>
              <a:rPr lang="en-US" dirty="0" smtClean="0"/>
              <a:t>EKG Changes of </a:t>
            </a:r>
            <a:r>
              <a:rPr lang="en-US" dirty="0" err="1" smtClean="0"/>
              <a:t>HypoK</a:t>
            </a:r>
            <a:endParaRPr lang="en-US" dirty="0" smtClean="0"/>
          </a:p>
          <a:p>
            <a:pPr algn="l" rtl="0">
              <a:buNone/>
            </a:pPr>
            <a:r>
              <a:rPr lang="en-US" dirty="0" smtClean="0"/>
              <a:t>     1) Loss of T waves</a:t>
            </a:r>
          </a:p>
          <a:p>
            <a:pPr algn="l" rtl="0">
              <a:buNone/>
            </a:pPr>
            <a:r>
              <a:rPr lang="en-US" dirty="0" smtClean="0"/>
              <a:t>     2) U waves</a:t>
            </a:r>
          </a:p>
          <a:p>
            <a:pPr algn="l" rtl="0">
              <a:buNone/>
            </a:pPr>
            <a:r>
              <a:rPr lang="en-US" dirty="0" smtClean="0"/>
              <a:t>     3) Prolonged QT</a:t>
            </a:r>
          </a:p>
          <a:p>
            <a:pPr algn="l" rtl="0">
              <a:buNone/>
            </a:pPr>
            <a:r>
              <a:rPr lang="en-US" dirty="0" smtClean="0"/>
              <a:t>     4) Arrhythmias—</a:t>
            </a:r>
          </a:p>
          <a:p>
            <a:pPr algn="l" rtl="0">
              <a:buNone/>
            </a:pPr>
            <a:r>
              <a:rPr lang="en-US" dirty="0" smtClean="0"/>
              <a:t>          </a:t>
            </a:r>
            <a:r>
              <a:rPr lang="en-US" dirty="0" err="1" smtClean="0"/>
              <a:t>Atrial</a:t>
            </a:r>
            <a:r>
              <a:rPr lang="en-US" dirty="0" smtClean="0"/>
              <a:t>—PSVT, </a:t>
            </a:r>
            <a:r>
              <a:rPr lang="en-US" dirty="0" err="1" smtClean="0"/>
              <a:t>afib</a:t>
            </a:r>
            <a:endParaRPr lang="en-US" dirty="0" smtClean="0"/>
          </a:p>
          <a:p>
            <a:pPr algn="l" rtl="0">
              <a:buNone/>
            </a:pPr>
            <a:r>
              <a:rPr lang="en-US" dirty="0" smtClean="0"/>
              <a:t>          </a:t>
            </a:r>
            <a:r>
              <a:rPr lang="en-US" dirty="0" err="1" smtClean="0"/>
              <a:t>Torsades</a:t>
            </a:r>
            <a:r>
              <a:rPr lang="en-US" dirty="0" smtClean="0"/>
              <a:t>, PVCs, VT, VF</a:t>
            </a:r>
          </a:p>
          <a:p>
            <a:pPr algn="l" rtl="0">
              <a:buNone/>
            </a:pPr>
            <a:r>
              <a:rPr lang="en-US" dirty="0" smtClean="0"/>
              <a:t>     5) NSST, T wave changes</a:t>
            </a:r>
            <a:endParaRPr lang="ar-SA" dirty="0"/>
          </a:p>
        </p:txBody>
      </p:sp>
      <p:pic>
        <p:nvPicPr>
          <p:cNvPr id="7171" name="Picture 3"/>
          <p:cNvPicPr>
            <a:picLocks noChangeAspect="1" noChangeArrowheads="1"/>
          </p:cNvPicPr>
          <p:nvPr/>
        </p:nvPicPr>
        <p:blipFill>
          <a:blip r:embed="rId2" cstate="print"/>
          <a:srcRect/>
          <a:stretch>
            <a:fillRect/>
          </a:stretch>
        </p:blipFill>
        <p:spPr bwMode="auto">
          <a:xfrm>
            <a:off x="5303098" y="2340702"/>
            <a:ext cx="3038847" cy="3528392"/>
          </a:xfrm>
          <a:prstGeom prst="rect">
            <a:avLst/>
          </a:prstGeom>
          <a:noFill/>
          <a:ln w="9525">
            <a:noFill/>
            <a:miter lim="800000"/>
            <a:headEnd/>
            <a:tailEnd/>
          </a:ln>
        </p:spPr>
      </p:pic>
    </p:spTree>
    <p:extLst>
      <p:ext uri="{BB962C8B-B14F-4D97-AF65-F5344CB8AC3E}">
        <p14:creationId xmlns:p14="http://schemas.microsoft.com/office/powerpoint/2010/main" val="3710432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 of Hypo K</a:t>
            </a:r>
            <a:br>
              <a:rPr lang="en-US" dirty="0" smtClean="0"/>
            </a:br>
            <a:endParaRPr lang="ar-SA" dirty="0"/>
          </a:p>
        </p:txBody>
      </p:sp>
      <p:pic>
        <p:nvPicPr>
          <p:cNvPr id="14338" name="Picture 2"/>
          <p:cNvPicPr>
            <a:picLocks noGrp="1" noChangeAspect="1" noChangeArrowheads="1"/>
          </p:cNvPicPr>
          <p:nvPr>
            <p:ph idx="1"/>
          </p:nvPr>
        </p:nvPicPr>
        <p:blipFill>
          <a:blip r:embed="rId2" cstate="print"/>
          <a:stretch>
            <a:fillRect/>
          </a:stretch>
        </p:blipFill>
        <p:spPr bwMode="auto">
          <a:xfrm>
            <a:off x="1847528" y="1196752"/>
            <a:ext cx="8280920" cy="4968552"/>
          </a:xfrm>
          <a:prstGeom prst="rect">
            <a:avLst/>
          </a:prstGeom>
          <a:noFill/>
          <a:ln w="9525">
            <a:noFill/>
            <a:miter lim="800000"/>
            <a:headEnd/>
            <a:tailEnd/>
          </a:ln>
        </p:spPr>
      </p:pic>
    </p:spTree>
    <p:extLst>
      <p:ext uri="{BB962C8B-B14F-4D97-AF65-F5344CB8AC3E}">
        <p14:creationId xmlns:p14="http://schemas.microsoft.com/office/powerpoint/2010/main" val="175996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 </a:t>
            </a:r>
            <a:r>
              <a:rPr lang="en-US" sz="2800" b="1" dirty="0" smtClean="0"/>
              <a:t>Treatment of symptomatic hypokalemia consists of repletion with potassium chloride</a:t>
            </a:r>
          </a:p>
          <a:p>
            <a:r>
              <a:rPr lang="en-US" sz="2800" dirty="0" smtClean="0"/>
              <a:t> Intake by mouth in pill or liquid forms</a:t>
            </a:r>
          </a:p>
          <a:p>
            <a:r>
              <a:rPr lang="en-US" sz="2800" dirty="0" smtClean="0"/>
              <a:t> </a:t>
            </a:r>
            <a:r>
              <a:rPr lang="en-US" sz="2800" dirty="0"/>
              <a:t>IV</a:t>
            </a:r>
          </a:p>
          <a:p>
            <a:pPr lvl="0" fontAlgn="base"/>
            <a:r>
              <a:rPr lang="en-US" sz="2800" dirty="0"/>
              <a:t>Max rate 10 to 20 </a:t>
            </a:r>
            <a:r>
              <a:rPr lang="en-US" sz="2800" dirty="0" err="1"/>
              <a:t>mEq</a:t>
            </a:r>
            <a:r>
              <a:rPr lang="en-US" sz="2800" dirty="0"/>
              <a:t>/h</a:t>
            </a:r>
          </a:p>
          <a:p>
            <a:r>
              <a:rPr lang="en-US" sz="2800" dirty="0"/>
              <a:t>Push rapidly over 5 to 10 minutes in cases of cardiac arrest or impending arrest (</a:t>
            </a:r>
            <a:r>
              <a:rPr lang="en-US" sz="2800" dirty="0" err="1"/>
              <a:t>VFib</a:t>
            </a:r>
            <a:r>
              <a:rPr lang="en-US" sz="2800" dirty="0"/>
              <a:t>, </a:t>
            </a:r>
            <a:r>
              <a:rPr lang="en-US" sz="2800" dirty="0" err="1" smtClean="0"/>
              <a:t>Vtach</a:t>
            </a:r>
            <a:r>
              <a:rPr lang="en-US" sz="2800" dirty="0" smtClean="0"/>
              <a:t>)</a:t>
            </a:r>
            <a:endParaRPr lang="en-US" sz="2800" dirty="0"/>
          </a:p>
        </p:txBody>
      </p:sp>
    </p:spTree>
    <p:extLst>
      <p:ext uri="{BB962C8B-B14F-4D97-AF65-F5344CB8AC3E}">
        <p14:creationId xmlns:p14="http://schemas.microsoft.com/office/powerpoint/2010/main" val="379121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a:t>Next steps</a:t>
            </a:r>
          </a:p>
          <a:p>
            <a:r>
              <a:rPr lang="en-US" sz="3200" dirty="0"/>
              <a:t> Repeat serial </a:t>
            </a:r>
            <a:r>
              <a:rPr lang="en-US" sz="3200" dirty="0" smtClean="0"/>
              <a:t>K+ </a:t>
            </a:r>
            <a:r>
              <a:rPr lang="en-US" sz="3200" dirty="0"/>
              <a:t>measurements to monitor for recurrence </a:t>
            </a:r>
            <a:r>
              <a:rPr lang="en-US" sz="3200" dirty="0" smtClean="0"/>
              <a:t>    and </a:t>
            </a:r>
            <a:r>
              <a:rPr lang="en-US" sz="3200" dirty="0"/>
              <a:t>prevent overcorrection</a:t>
            </a:r>
          </a:p>
          <a:p>
            <a:r>
              <a:rPr lang="en-US" sz="3200" dirty="0"/>
              <a:t> Remember to replete Mg along with </a:t>
            </a:r>
            <a:r>
              <a:rPr lang="en-US" sz="3200" dirty="0" smtClean="0"/>
              <a:t>K+</a:t>
            </a:r>
            <a:endParaRPr lang="en-US" sz="3200" dirty="0"/>
          </a:p>
          <a:p>
            <a:endParaRPr lang="en-US" dirty="0"/>
          </a:p>
        </p:txBody>
      </p:sp>
    </p:spTree>
    <p:extLst>
      <p:ext uri="{BB962C8B-B14F-4D97-AF65-F5344CB8AC3E}">
        <p14:creationId xmlns:p14="http://schemas.microsoft.com/office/powerpoint/2010/main" val="3026137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sz="2800" b="1" dirty="0"/>
              <a:t>Prevent recurrence</a:t>
            </a:r>
          </a:p>
          <a:p>
            <a:pPr lvl="0" fontAlgn="base"/>
            <a:r>
              <a:rPr lang="en-US" sz="2800" dirty="0"/>
              <a:t>Avoid potentiating </a:t>
            </a:r>
            <a:r>
              <a:rPr lang="en-US" sz="2800" dirty="0" smtClean="0"/>
              <a:t>medication</a:t>
            </a:r>
            <a:endParaRPr lang="en-US" sz="2800" dirty="0"/>
          </a:p>
          <a:p>
            <a:pPr lvl="0" fontAlgn="base"/>
            <a:r>
              <a:rPr lang="en-US" sz="2800" b="1" dirty="0"/>
              <a:t>Determine and treat underlying cause </a:t>
            </a:r>
          </a:p>
          <a:p>
            <a:r>
              <a:rPr lang="en-US" sz="2800" dirty="0" smtClean="0"/>
              <a:t>Increased K+ </a:t>
            </a:r>
            <a:r>
              <a:rPr lang="en-US" sz="2800" dirty="0"/>
              <a:t>losses from the body</a:t>
            </a:r>
          </a:p>
          <a:p>
            <a:r>
              <a:rPr lang="en-US" sz="2800" dirty="0"/>
              <a:t> </a:t>
            </a:r>
            <a:r>
              <a:rPr lang="en-US" sz="2800" dirty="0" smtClean="0"/>
              <a:t>    GI</a:t>
            </a:r>
            <a:endParaRPr lang="en-US" sz="2800" dirty="0"/>
          </a:p>
          <a:p>
            <a:r>
              <a:rPr lang="en-US" sz="2800" dirty="0"/>
              <a:t> </a:t>
            </a:r>
            <a:r>
              <a:rPr lang="en-US" sz="2800" dirty="0" smtClean="0"/>
              <a:t>    Renal</a:t>
            </a:r>
            <a:endParaRPr lang="en-US" sz="2800" dirty="0"/>
          </a:p>
          <a:p>
            <a:r>
              <a:rPr lang="en-US" sz="2800" dirty="0"/>
              <a:t> </a:t>
            </a:r>
            <a:r>
              <a:rPr lang="en-US" sz="2800" dirty="0" smtClean="0"/>
              <a:t>   Cutaneous</a:t>
            </a:r>
            <a:endParaRPr lang="en-US" sz="2800" dirty="0"/>
          </a:p>
          <a:p>
            <a:r>
              <a:rPr lang="en-US" sz="2800" dirty="0"/>
              <a:t> </a:t>
            </a:r>
            <a:r>
              <a:rPr lang="en-US" sz="2800" dirty="0" err="1"/>
              <a:t>Transcellular</a:t>
            </a:r>
            <a:r>
              <a:rPr lang="en-US" sz="2800" dirty="0"/>
              <a:t> shifts</a:t>
            </a:r>
          </a:p>
          <a:p>
            <a:r>
              <a:rPr lang="en-US" sz="2800" dirty="0"/>
              <a:t> Decreased </a:t>
            </a:r>
            <a:r>
              <a:rPr lang="en-US" sz="2800" dirty="0" smtClean="0"/>
              <a:t>K+ </a:t>
            </a:r>
            <a:r>
              <a:rPr lang="en-US" sz="2800" dirty="0"/>
              <a:t>intake</a:t>
            </a:r>
          </a:p>
          <a:p>
            <a:endParaRPr lang="en-US" dirty="0"/>
          </a:p>
        </p:txBody>
      </p:sp>
    </p:spTree>
    <p:extLst>
      <p:ext uri="{BB962C8B-B14F-4D97-AF65-F5344CB8AC3E}">
        <p14:creationId xmlns:p14="http://schemas.microsoft.com/office/powerpoint/2010/main" val="1334517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Hyponatremia </a:t>
            </a:r>
            <a:endParaRPr lang="en-US" dirty="0"/>
          </a:p>
        </p:txBody>
      </p:sp>
      <p:sp>
        <p:nvSpPr>
          <p:cNvPr id="3" name="Content Placeholder 2"/>
          <p:cNvSpPr>
            <a:spLocks noGrp="1"/>
          </p:cNvSpPr>
          <p:nvPr>
            <p:ph idx="1"/>
          </p:nvPr>
        </p:nvSpPr>
        <p:spPr/>
        <p:txBody>
          <a:bodyPr>
            <a:normAutofit lnSpcReduction="10000"/>
          </a:bodyPr>
          <a:lstStyle/>
          <a:p>
            <a:r>
              <a:rPr lang="en-US" sz="2800" dirty="0"/>
              <a:t>Hyponatremia is defined as a serum sodium concentration less than 135 </a:t>
            </a:r>
            <a:r>
              <a:rPr lang="en-US" sz="2800" dirty="0" err="1" smtClean="0"/>
              <a:t>mEq</a:t>
            </a:r>
            <a:r>
              <a:rPr lang="en-US" sz="2800" dirty="0" smtClean="0"/>
              <a:t>/L</a:t>
            </a:r>
            <a:endParaRPr lang="en-US" sz="2800" dirty="0"/>
          </a:p>
          <a:p>
            <a:r>
              <a:rPr lang="en-US" sz="2800" dirty="0" smtClean="0"/>
              <a:t>Approximately </a:t>
            </a:r>
            <a:r>
              <a:rPr lang="en-US" sz="2800" dirty="0"/>
              <a:t>4% of adult medicine patients encountered in the emergency department have </a:t>
            </a:r>
            <a:r>
              <a:rPr lang="en-US" sz="2800" dirty="0" smtClean="0"/>
              <a:t>hyponatremia</a:t>
            </a:r>
          </a:p>
          <a:p>
            <a:r>
              <a:rPr lang="en-US" sz="2800" dirty="0" smtClean="0"/>
              <a:t> </a:t>
            </a:r>
            <a:r>
              <a:rPr lang="en-US" sz="2800" dirty="0"/>
              <a:t>A</a:t>
            </a:r>
            <a:r>
              <a:rPr lang="en-US" sz="2800" dirty="0" smtClean="0"/>
              <a:t>pproximately </a:t>
            </a:r>
            <a:r>
              <a:rPr lang="en-US" sz="2800" dirty="0"/>
              <a:t>15% of adult patients admitted to the hospital have </a:t>
            </a:r>
            <a:r>
              <a:rPr lang="en-US" sz="2800" dirty="0" smtClean="0"/>
              <a:t>hyponatremia</a:t>
            </a:r>
          </a:p>
          <a:p>
            <a:r>
              <a:rPr lang="en-US" sz="2800" dirty="0"/>
              <a:t>Patients with hyponatremia have up to 33% higher mortality compared with </a:t>
            </a:r>
            <a:r>
              <a:rPr lang="en-US" sz="2800" dirty="0" err="1"/>
              <a:t>normonatremic</a:t>
            </a:r>
            <a:r>
              <a:rPr lang="en-US" sz="2800" dirty="0"/>
              <a:t> patients,</a:t>
            </a:r>
            <a:r>
              <a:rPr lang="en-US" sz="2800" baseline="30000" dirty="0"/>
              <a:t> </a:t>
            </a:r>
            <a:r>
              <a:rPr lang="en-US" sz="2800" dirty="0"/>
              <a:t>with an overall mortality of 3% to 29%.</a:t>
            </a:r>
          </a:p>
          <a:p>
            <a:pPr marL="0" indent="0">
              <a:buNone/>
            </a:pPr>
            <a:endParaRPr lang="en-US" dirty="0"/>
          </a:p>
        </p:txBody>
      </p:sp>
    </p:spTree>
    <p:extLst>
      <p:ext uri="{BB962C8B-B14F-4D97-AF65-F5344CB8AC3E}">
        <p14:creationId xmlns:p14="http://schemas.microsoft.com/office/powerpoint/2010/main" val="2555596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risk of mortality </a:t>
            </a:r>
            <a:r>
              <a:rPr lang="en-US" sz="2800" dirty="0" smtClean="0"/>
              <a:t>is</a:t>
            </a:r>
            <a:r>
              <a:rPr lang="en-US" sz="2800" dirty="0"/>
              <a:t> </a:t>
            </a:r>
            <a:r>
              <a:rPr lang="en-US" sz="2800" dirty="0" smtClean="0"/>
              <a:t>associated </a:t>
            </a:r>
            <a:r>
              <a:rPr lang="en-US" sz="2800" dirty="0"/>
              <a:t>with other underlying illnesses such as heart disease, pneumonia, and liver </a:t>
            </a:r>
            <a:r>
              <a:rPr lang="en-US" sz="2800" dirty="0" smtClean="0"/>
              <a:t>disease</a:t>
            </a:r>
            <a:endParaRPr lang="en-US" sz="2800" dirty="0"/>
          </a:p>
          <a:p>
            <a:r>
              <a:rPr lang="en-US" sz="2800" dirty="0" smtClean="0"/>
              <a:t> </a:t>
            </a:r>
            <a:r>
              <a:rPr lang="en-US" sz="2800" dirty="0"/>
              <a:t>N</a:t>
            </a:r>
            <a:r>
              <a:rPr lang="en-US" sz="2800" dirty="0" smtClean="0"/>
              <a:t>o </a:t>
            </a:r>
            <a:r>
              <a:rPr lang="en-US" sz="2800" dirty="0"/>
              <a:t>correlation with </a:t>
            </a:r>
            <a:r>
              <a:rPr lang="en-US" sz="2800" dirty="0" smtClean="0"/>
              <a:t>the severity </a:t>
            </a:r>
            <a:r>
              <a:rPr lang="en-US" sz="2800" dirty="0"/>
              <a:t>of hyponatremia and the risk of increased </a:t>
            </a:r>
            <a:r>
              <a:rPr lang="en-US" sz="2800" dirty="0" smtClean="0"/>
              <a:t>mortality.</a:t>
            </a:r>
            <a:endParaRPr lang="en-US" sz="2800" baseline="30000" dirty="0" smtClean="0"/>
          </a:p>
          <a:p>
            <a:pPr marL="0" indent="0">
              <a:buNone/>
            </a:pPr>
            <a:endParaRPr lang="en-US" sz="2800" dirty="0"/>
          </a:p>
        </p:txBody>
      </p:sp>
    </p:spTree>
    <p:extLst>
      <p:ext uri="{BB962C8B-B14F-4D97-AF65-F5344CB8AC3E}">
        <p14:creationId xmlns:p14="http://schemas.microsoft.com/office/powerpoint/2010/main" val="4059571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490" y="517584"/>
            <a:ext cx="9004329" cy="5402597"/>
          </a:xfrm>
        </p:spPr>
      </p:pic>
      <p:sp>
        <p:nvSpPr>
          <p:cNvPr id="6" name="Oval 5"/>
          <p:cNvSpPr/>
          <p:nvPr/>
        </p:nvSpPr>
        <p:spPr>
          <a:xfrm>
            <a:off x="4252823" y="1587259"/>
            <a:ext cx="4572000" cy="2838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sodium</a:t>
            </a:r>
            <a:endParaRPr lang="en-US" sz="8000" dirty="0"/>
          </a:p>
        </p:txBody>
      </p:sp>
    </p:spTree>
    <p:extLst>
      <p:ext uri="{BB962C8B-B14F-4D97-AF65-F5344CB8AC3E}">
        <p14:creationId xmlns:p14="http://schemas.microsoft.com/office/powerpoint/2010/main" val="2952963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3200" dirty="0" smtClean="0"/>
              <a:t>Sodium</a:t>
            </a:r>
            <a:r>
              <a:rPr lang="en-US" dirty="0" smtClean="0"/>
              <a:t>                                                             </a:t>
            </a:r>
            <a:r>
              <a:rPr lang="en-US" sz="3600" dirty="0" smtClean="0"/>
              <a:t>Brain</a:t>
            </a:r>
            <a:r>
              <a:rPr lang="en-US" dirty="0" smtClean="0"/>
              <a:t> </a:t>
            </a:r>
            <a:endParaRPr lang="en-US" dirty="0"/>
          </a:p>
        </p:txBody>
      </p:sp>
      <p:sp>
        <p:nvSpPr>
          <p:cNvPr id="4" name="Right Arrow 3"/>
          <p:cNvSpPr/>
          <p:nvPr/>
        </p:nvSpPr>
        <p:spPr>
          <a:xfrm>
            <a:off x="2469662" y="3548185"/>
            <a:ext cx="3430953" cy="93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533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a:blip r:embed="rId2" cstate="print"/>
          <a:stretch>
            <a:fillRect/>
          </a:stretch>
        </p:blipFill>
        <p:spPr bwMode="auto">
          <a:xfrm>
            <a:off x="1551204" y="931262"/>
            <a:ext cx="8662471" cy="4874001"/>
          </a:xfrm>
          <a:prstGeom prst="rect">
            <a:avLst/>
          </a:prstGeom>
          <a:noFill/>
          <a:ln w="9525">
            <a:noFill/>
            <a:miter lim="800000"/>
            <a:headEnd/>
            <a:tailEnd/>
          </a:ln>
        </p:spPr>
      </p:pic>
    </p:spTree>
    <p:extLst>
      <p:ext uri="{BB962C8B-B14F-4D97-AF65-F5344CB8AC3E}">
        <p14:creationId xmlns:p14="http://schemas.microsoft.com/office/powerpoint/2010/main" val="1859392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br>
              <a:rPr lang="en-US" dirty="0"/>
            </a:br>
            <a:endParaRPr lang="en-US" dirty="0"/>
          </a:p>
        </p:txBody>
      </p:sp>
      <p:sp>
        <p:nvSpPr>
          <p:cNvPr id="3" name="Content Placeholder 2"/>
          <p:cNvSpPr>
            <a:spLocks noGrp="1"/>
          </p:cNvSpPr>
          <p:nvPr>
            <p:ph idx="1"/>
          </p:nvPr>
        </p:nvSpPr>
        <p:spPr/>
        <p:txBody>
          <a:bodyPr>
            <a:normAutofit/>
          </a:bodyPr>
          <a:lstStyle/>
          <a:p>
            <a:r>
              <a:rPr lang="en-US" sz="2800" dirty="0" smtClean="0"/>
              <a:t>Range </a:t>
            </a:r>
            <a:r>
              <a:rPr lang="en-US" sz="2800" dirty="0"/>
              <a:t>from mild to severe: some patients are asymptomatic, others present with seizures. </a:t>
            </a:r>
            <a:endParaRPr lang="en-US" sz="2800" dirty="0" smtClean="0"/>
          </a:p>
          <a:p>
            <a:r>
              <a:rPr lang="en-US" sz="2800" dirty="0"/>
              <a:t>T</a:t>
            </a:r>
            <a:r>
              <a:rPr lang="en-US" sz="2800" dirty="0" smtClean="0"/>
              <a:t>ypically </a:t>
            </a:r>
            <a:r>
              <a:rPr lang="en-US" sz="2800" dirty="0"/>
              <a:t>related to the level and rapidity of sodium change and to the presence and degree of cerebral edema. </a:t>
            </a:r>
            <a:endParaRPr lang="en-US" sz="2800" dirty="0" smtClean="0"/>
          </a:p>
          <a:p>
            <a:r>
              <a:rPr lang="en-US" sz="2800" dirty="0" smtClean="0"/>
              <a:t> </a:t>
            </a:r>
            <a:r>
              <a:rPr lang="en-US" sz="2800" dirty="0"/>
              <a:t>P</a:t>
            </a:r>
            <a:r>
              <a:rPr lang="en-US" sz="2800" dirty="0" smtClean="0"/>
              <a:t>atients </a:t>
            </a:r>
            <a:r>
              <a:rPr lang="en-US" sz="2800" dirty="0"/>
              <a:t>begin to have headache, nausea, vomiting, restlessness, anorexia, muscle cramps, lethargy, and confusion. </a:t>
            </a:r>
            <a:endParaRPr lang="en-US" sz="2800" dirty="0" smtClean="0"/>
          </a:p>
        </p:txBody>
      </p:sp>
    </p:spTree>
    <p:extLst>
      <p:ext uri="{BB962C8B-B14F-4D97-AF65-F5344CB8AC3E}">
        <p14:creationId xmlns:p14="http://schemas.microsoft.com/office/powerpoint/2010/main" val="550969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The brain attempts to adapt quickly to hyponatremia by losing other intracellular solutes to decrease the chance of cerebral edema,</a:t>
            </a:r>
            <a:r>
              <a:rPr lang="en-US" sz="2800" baseline="30000" dirty="0" smtClean="0"/>
              <a:t> </a:t>
            </a:r>
            <a:r>
              <a:rPr lang="en-US" sz="2800" dirty="0" smtClean="0"/>
              <a:t>which then becomes a factor in treatment.</a:t>
            </a:r>
          </a:p>
          <a:p>
            <a:r>
              <a:rPr lang="en-US" sz="2800" dirty="0" smtClean="0"/>
              <a:t>Most patients with symptomatic hyponatremia have some sort of neurologic complaint</a:t>
            </a:r>
          </a:p>
          <a:p>
            <a:endParaRPr lang="en-US" dirty="0"/>
          </a:p>
        </p:txBody>
      </p:sp>
    </p:spTree>
    <p:extLst>
      <p:ext uri="{BB962C8B-B14F-4D97-AF65-F5344CB8AC3E}">
        <p14:creationId xmlns:p14="http://schemas.microsoft.com/office/powerpoint/2010/main" val="1621932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rcRect/>
          <a:stretch>
            <a:fillRect/>
          </a:stretch>
        </p:blipFill>
        <p:spPr bwMode="auto">
          <a:xfrm>
            <a:off x="1196196" y="286603"/>
            <a:ext cx="9144000" cy="595892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1280301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sz="2800" b="1" u="sng" dirty="0" smtClean="0"/>
              <a:t>Sodium less than 125 </a:t>
            </a:r>
            <a:r>
              <a:rPr lang="en-US" sz="2800" b="1" u="sng" dirty="0" err="1" smtClean="0"/>
              <a:t>mEq</a:t>
            </a:r>
            <a:r>
              <a:rPr lang="en-US" sz="2800" b="1" u="sng" dirty="0" smtClean="0"/>
              <a:t>/L </a:t>
            </a:r>
            <a:r>
              <a:rPr lang="en-US" sz="2800" dirty="0" smtClean="0"/>
              <a:t>: </a:t>
            </a:r>
          </a:p>
          <a:p>
            <a:pPr algn="l" rtl="0">
              <a:buNone/>
            </a:pPr>
            <a:r>
              <a:rPr lang="en-US" sz="2800" dirty="0" smtClean="0"/>
              <a:t>  </a:t>
            </a:r>
            <a:r>
              <a:rPr lang="en-US" sz="2800" dirty="0"/>
              <a:t>N</a:t>
            </a:r>
            <a:r>
              <a:rPr lang="en-US" sz="2800" dirty="0" smtClean="0"/>
              <a:t>ausea</a:t>
            </a:r>
            <a:r>
              <a:rPr lang="en-US" sz="2800" dirty="0"/>
              <a:t>, headache, myalgia, </a:t>
            </a:r>
            <a:r>
              <a:rPr lang="en-US" sz="2800" dirty="0" smtClean="0"/>
              <a:t>generalized malaise</a:t>
            </a:r>
            <a:r>
              <a:rPr lang="en-US" sz="2800" dirty="0"/>
              <a:t>, and depressed </a:t>
            </a:r>
            <a:r>
              <a:rPr lang="en-US" sz="2800" dirty="0" smtClean="0"/>
              <a:t>deep tendon reflexes</a:t>
            </a:r>
          </a:p>
          <a:p>
            <a:pPr algn="l" rtl="0"/>
            <a:r>
              <a:rPr lang="en-US" sz="2800" b="1" u="sng" dirty="0"/>
              <a:t>sodium </a:t>
            </a:r>
            <a:r>
              <a:rPr lang="en-US" sz="2800" b="1" u="sng" dirty="0" smtClean="0"/>
              <a:t>below </a:t>
            </a:r>
            <a:r>
              <a:rPr lang="en-US" sz="2800" b="1" u="sng" dirty="0"/>
              <a:t>115 to </a:t>
            </a:r>
            <a:r>
              <a:rPr lang="en-US" sz="2800" b="1" u="sng" dirty="0" smtClean="0"/>
              <a:t>120</a:t>
            </a:r>
          </a:p>
          <a:p>
            <a:pPr algn="l" rtl="0">
              <a:buNone/>
            </a:pPr>
            <a:r>
              <a:rPr lang="en-US" sz="2800" dirty="0" smtClean="0"/>
              <a:t>  </a:t>
            </a:r>
            <a:r>
              <a:rPr lang="en-US" sz="2800" dirty="0"/>
              <a:t>L</a:t>
            </a:r>
            <a:r>
              <a:rPr lang="en-US" sz="2800" dirty="0" smtClean="0"/>
              <a:t>ethargy</a:t>
            </a:r>
            <a:r>
              <a:rPr lang="en-US" sz="2800" dirty="0"/>
              <a:t>, </a:t>
            </a:r>
            <a:r>
              <a:rPr lang="en-US" sz="2800" dirty="0" smtClean="0"/>
              <a:t>confusion, disorientation</a:t>
            </a:r>
            <a:r>
              <a:rPr lang="en-US" sz="2800" dirty="0"/>
              <a:t>, agitation, depression, psychosis, and eventually </a:t>
            </a:r>
            <a:r>
              <a:rPr lang="en-US" sz="2800" dirty="0" smtClean="0"/>
              <a:t>seizures, coma, </a:t>
            </a:r>
            <a:r>
              <a:rPr lang="en-US" sz="2800" dirty="0"/>
              <a:t>and death</a:t>
            </a:r>
            <a:endParaRPr lang="ar-SA" sz="2800" dirty="0"/>
          </a:p>
        </p:txBody>
      </p:sp>
    </p:spTree>
    <p:extLst>
      <p:ext uri="{BB962C8B-B14F-4D97-AF65-F5344CB8AC3E}">
        <p14:creationId xmlns:p14="http://schemas.microsoft.com/office/powerpoint/2010/main" val="3835709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Diagnosis</a:t>
            </a:r>
          </a:p>
        </p:txBody>
      </p:sp>
      <p:sp>
        <p:nvSpPr>
          <p:cNvPr id="3" name="Content Placeholder 2"/>
          <p:cNvSpPr>
            <a:spLocks noGrp="1"/>
          </p:cNvSpPr>
          <p:nvPr>
            <p:ph idx="1"/>
          </p:nvPr>
        </p:nvSpPr>
        <p:spPr/>
        <p:txBody>
          <a:bodyPr/>
          <a:lstStyle/>
          <a:p>
            <a:endParaRPr lang="en-US" sz="2800" dirty="0" smtClean="0"/>
          </a:p>
          <a:p>
            <a:endParaRPr lang="en-US" dirty="0"/>
          </a:p>
          <a:p>
            <a:endParaRPr lang="en-US" dirty="0" smtClean="0"/>
          </a:p>
          <a:p>
            <a:r>
              <a:rPr lang="en-US" sz="3200" b="1" dirty="0" smtClean="0"/>
              <a:t>What is the first test you will order if sodium is low ? </a:t>
            </a:r>
            <a:endParaRPr lang="en-US" sz="3200" b="1" dirty="0"/>
          </a:p>
        </p:txBody>
      </p:sp>
    </p:spTree>
    <p:extLst>
      <p:ext uri="{BB962C8B-B14F-4D97-AF65-F5344CB8AC3E}">
        <p14:creationId xmlns:p14="http://schemas.microsoft.com/office/powerpoint/2010/main" val="897442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000" dirty="0" smtClean="0"/>
              <a:t>Serum osmolality</a:t>
            </a:r>
          </a:p>
          <a:p>
            <a:pPr marL="0" indent="0">
              <a:buNone/>
            </a:pPr>
            <a:endParaRPr lang="en-US" sz="4000" dirty="0" smtClean="0"/>
          </a:p>
          <a:p>
            <a:pPr marL="0" indent="0">
              <a:buNone/>
            </a:pPr>
            <a:r>
              <a:rPr lang="en-US" sz="4000" dirty="0" smtClean="0"/>
              <a:t>If osmolality low             true hyponatremia </a:t>
            </a:r>
          </a:p>
          <a:p>
            <a:pPr marL="0" indent="0">
              <a:buNone/>
            </a:pPr>
            <a:r>
              <a:rPr lang="en-US" sz="4000" dirty="0" smtClean="0"/>
              <a:t>If osmolality normal or high        false        hyponatremia </a:t>
            </a:r>
            <a:endParaRPr lang="en-US" sz="4000" dirty="0"/>
          </a:p>
        </p:txBody>
      </p:sp>
      <p:sp>
        <p:nvSpPr>
          <p:cNvPr id="4" name="Right Arrow 3"/>
          <p:cNvSpPr/>
          <p:nvPr/>
        </p:nvSpPr>
        <p:spPr>
          <a:xfrm>
            <a:off x="4651555" y="3531522"/>
            <a:ext cx="1156677" cy="226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904008" y="4325292"/>
            <a:ext cx="6408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8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b="1" dirty="0" smtClean="0"/>
              <a:t>What other test then you will order?</a:t>
            </a:r>
            <a:r>
              <a:rPr lang="en-US" sz="3200" dirty="0" smtClean="0"/>
              <a:t> </a:t>
            </a:r>
          </a:p>
          <a:p>
            <a:r>
              <a:rPr lang="en-US" sz="3200" dirty="0" smtClean="0"/>
              <a:t>Urine electrolyte </a:t>
            </a:r>
          </a:p>
          <a:p>
            <a:r>
              <a:rPr lang="en-US" sz="3200" dirty="0" smtClean="0"/>
              <a:t>Urine osmolality</a:t>
            </a:r>
            <a:r>
              <a:rPr lang="en-US" dirty="0" smtClean="0"/>
              <a:t> </a:t>
            </a:r>
            <a:endParaRPr lang="en-US" dirty="0"/>
          </a:p>
        </p:txBody>
      </p:sp>
    </p:spTree>
    <p:extLst>
      <p:ext uri="{BB962C8B-B14F-4D97-AF65-F5344CB8AC3E}">
        <p14:creationId xmlns:p14="http://schemas.microsoft.com/office/powerpoint/2010/main" val="130215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4000" dirty="0" smtClean="0"/>
              <a:t>If hyponatremia is true what you will do next?</a:t>
            </a:r>
            <a:endParaRPr lang="en-US" sz="4000" dirty="0"/>
          </a:p>
        </p:txBody>
      </p:sp>
    </p:spTree>
    <p:extLst>
      <p:ext uri="{BB962C8B-B14F-4D97-AF65-F5344CB8AC3E}">
        <p14:creationId xmlns:p14="http://schemas.microsoft.com/office/powerpoint/2010/main" val="372397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Asses the brain of patient </a:t>
            </a:r>
          </a:p>
          <a:p>
            <a:r>
              <a:rPr lang="en-US" sz="3200" dirty="0" smtClean="0"/>
              <a:t>If brain is ok                  chronic hyponatremia </a:t>
            </a:r>
          </a:p>
          <a:p>
            <a:r>
              <a:rPr lang="en-US" sz="3200" dirty="0" smtClean="0"/>
              <a:t>If brain is bad </a:t>
            </a:r>
            <a:r>
              <a:rPr lang="en-US" sz="3200" dirty="0"/>
              <a:t> </a:t>
            </a:r>
            <a:r>
              <a:rPr lang="en-US" sz="3200" dirty="0" smtClean="0"/>
              <a:t>              acute hyponatremia </a:t>
            </a:r>
          </a:p>
        </p:txBody>
      </p:sp>
      <p:sp>
        <p:nvSpPr>
          <p:cNvPr id="4" name="Right Arrow 3"/>
          <p:cNvSpPr/>
          <p:nvPr/>
        </p:nvSpPr>
        <p:spPr>
          <a:xfrm>
            <a:off x="3372044" y="2707662"/>
            <a:ext cx="12426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679866" y="3369162"/>
            <a:ext cx="113323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314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Asses the brain of patient </a:t>
            </a:r>
          </a:p>
          <a:p>
            <a:r>
              <a:rPr lang="en-US" sz="2800" dirty="0" smtClean="0"/>
              <a:t>If brain is ok                  chronic hyponatremia      no aggressive tr</a:t>
            </a:r>
            <a:r>
              <a:rPr lang="en-US" sz="2800" dirty="0"/>
              <a:t>.</a:t>
            </a:r>
            <a:r>
              <a:rPr lang="en-US" sz="2800" dirty="0" smtClean="0"/>
              <a:t>  </a:t>
            </a:r>
          </a:p>
          <a:p>
            <a:r>
              <a:rPr lang="en-US" sz="2800" dirty="0" smtClean="0"/>
              <a:t>If brain is bad </a:t>
            </a:r>
            <a:r>
              <a:rPr lang="en-US" sz="2800" dirty="0"/>
              <a:t> </a:t>
            </a:r>
            <a:r>
              <a:rPr lang="en-US" sz="2800" dirty="0" smtClean="0"/>
              <a:t>              acute hyponatremia      aggressive tr. </a:t>
            </a:r>
          </a:p>
        </p:txBody>
      </p:sp>
      <p:sp>
        <p:nvSpPr>
          <p:cNvPr id="4" name="Right Arrow 3"/>
          <p:cNvSpPr/>
          <p:nvPr/>
        </p:nvSpPr>
        <p:spPr>
          <a:xfrm>
            <a:off x="3001108" y="2586892"/>
            <a:ext cx="12426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214040" y="3222512"/>
            <a:ext cx="113323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588738" y="2586892"/>
            <a:ext cx="3673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377722" y="3176793"/>
            <a:ext cx="42203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824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US" sz="2800" dirty="0" smtClean="0"/>
              <a:t>Empirically treated with NaHCO3 with </a:t>
            </a:r>
          </a:p>
          <a:p>
            <a:pPr algn="l" rtl="0"/>
            <a:r>
              <a:rPr lang="en-US" sz="2800" dirty="0"/>
              <a:t>N</a:t>
            </a:r>
            <a:r>
              <a:rPr lang="en-US" sz="2800" dirty="0" smtClean="0"/>
              <a:t>arrowing of QRS</a:t>
            </a:r>
          </a:p>
          <a:p>
            <a:pPr algn="l" rtl="0"/>
            <a:r>
              <a:rPr lang="en-US" sz="2800" dirty="0" smtClean="0"/>
              <a:t>Stat K+ 8.6, previously healthy now with</a:t>
            </a:r>
          </a:p>
          <a:p>
            <a:pPr algn="l" rtl="0"/>
            <a:r>
              <a:rPr lang="en-US" sz="2800" dirty="0" smtClean="0"/>
              <a:t> ARF, acidosis</a:t>
            </a:r>
            <a:endParaRPr lang="ar-SA" sz="2800" dirty="0"/>
          </a:p>
        </p:txBody>
      </p:sp>
    </p:spTree>
    <p:extLst>
      <p:ext uri="{BB962C8B-B14F-4D97-AF65-F5344CB8AC3E}">
        <p14:creationId xmlns:p14="http://schemas.microsoft.com/office/powerpoint/2010/main" val="614186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Diagnosis</a:t>
            </a:r>
            <a:br>
              <a:rPr lang="en-US" dirty="0"/>
            </a:br>
            <a:endParaRPr lang="en-US" dirty="0"/>
          </a:p>
        </p:txBody>
      </p:sp>
      <p:pic>
        <p:nvPicPr>
          <p:cNvPr id="4" name="Content Placeholder 3"/>
          <p:cNvPicPr>
            <a:picLocks noGrp="1"/>
          </p:cNvPicPr>
          <p:nvPr>
            <p:ph idx="1"/>
          </p:nvPr>
        </p:nvPicPr>
        <p:blipFill>
          <a:blip r:embed="rId3"/>
          <a:stretch>
            <a:fillRect/>
          </a:stretch>
        </p:blipFill>
        <p:spPr>
          <a:xfrm>
            <a:off x="1828801" y="1027906"/>
            <a:ext cx="6460668" cy="5830094"/>
          </a:xfrm>
          <a:prstGeom prst="rect">
            <a:avLst/>
          </a:prstGeom>
        </p:spPr>
      </p:pic>
    </p:spTree>
    <p:extLst>
      <p:ext uri="{BB962C8B-B14F-4D97-AF65-F5344CB8AC3E}">
        <p14:creationId xmlns:p14="http://schemas.microsoft.com/office/powerpoint/2010/main" val="12935871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Hypovolemic hyponatremia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sz="2800" dirty="0" smtClean="0"/>
              <a:t>Hypovolemic </a:t>
            </a:r>
            <a:r>
              <a:rPr lang="en-US" sz="2800" dirty="0"/>
              <a:t>hyponatremia is a loss of TBW and sodium. </a:t>
            </a:r>
            <a:endParaRPr lang="en-US" sz="2800" dirty="0" smtClean="0"/>
          </a:p>
          <a:p>
            <a:r>
              <a:rPr lang="en-US" sz="2800" dirty="0"/>
              <a:t>P</a:t>
            </a:r>
            <a:r>
              <a:rPr lang="en-US" sz="2800" dirty="0" smtClean="0"/>
              <a:t>resents </a:t>
            </a:r>
            <a:r>
              <a:rPr lang="en-US" sz="2800" dirty="0"/>
              <a:t>with signs and symptoms suggestive of dehydration, including low blood pressure, nausea, vomiting, and tachycardia</a:t>
            </a:r>
            <a:r>
              <a:rPr lang="en-US" sz="2800" dirty="0" smtClean="0"/>
              <a:t>.</a:t>
            </a:r>
          </a:p>
          <a:p>
            <a:r>
              <a:rPr lang="en-US" sz="2800" dirty="0"/>
              <a:t>Examples of </a:t>
            </a:r>
            <a:r>
              <a:rPr lang="en-US" sz="2800" dirty="0" err="1"/>
              <a:t>extrarenal</a:t>
            </a:r>
            <a:r>
              <a:rPr lang="en-US" sz="2800" dirty="0"/>
              <a:t> water losses include diarrhea, vomiting, pulmonary losses, heat exposure, sweating, biliary drains, high-output gastrointestinal fistulas, third-space losses such as burns, or pancreatitis</a:t>
            </a:r>
          </a:p>
          <a:p>
            <a:pPr marL="0" indent="0">
              <a:buNone/>
            </a:pPr>
            <a:endParaRPr lang="en-US" dirty="0"/>
          </a:p>
        </p:txBody>
      </p:sp>
    </p:spTree>
    <p:extLst>
      <p:ext uri="{BB962C8B-B14F-4D97-AF65-F5344CB8AC3E}">
        <p14:creationId xmlns:p14="http://schemas.microsoft.com/office/powerpoint/2010/main" val="3517238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Examples of renal water losses include overzealous diuretic use, renal tubular acidosis, renal failure, and mineralocorticoid </a:t>
            </a:r>
            <a:r>
              <a:rPr lang="en-US" sz="2800" dirty="0" smtClean="0"/>
              <a:t>deficiency</a:t>
            </a:r>
          </a:p>
          <a:p>
            <a:r>
              <a:rPr lang="en-US" sz="2800" dirty="0"/>
              <a:t>Patients with renal </a:t>
            </a:r>
            <a:r>
              <a:rPr lang="en-US" sz="2800" dirty="0" smtClean="0"/>
              <a:t>water </a:t>
            </a:r>
            <a:r>
              <a:rPr lang="en-US" sz="2800" dirty="0"/>
              <a:t>losses tend to have high urinary sodium, whereas patients with </a:t>
            </a:r>
            <a:r>
              <a:rPr lang="en-US" sz="2800" dirty="0" err="1"/>
              <a:t>extrarenal</a:t>
            </a:r>
            <a:r>
              <a:rPr lang="en-US" sz="2800" dirty="0"/>
              <a:t> water losses have low urinary sodium.</a:t>
            </a:r>
          </a:p>
          <a:p>
            <a:endParaRPr lang="en-US" dirty="0"/>
          </a:p>
          <a:p>
            <a:endParaRPr lang="en-US" dirty="0"/>
          </a:p>
        </p:txBody>
      </p:sp>
    </p:spTree>
    <p:extLst>
      <p:ext uri="{BB962C8B-B14F-4D97-AF65-F5344CB8AC3E}">
        <p14:creationId xmlns:p14="http://schemas.microsoft.com/office/powerpoint/2010/main" val="3923474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Hypervolmic</a:t>
            </a:r>
            <a:r>
              <a:rPr lang="en-US" b="1" dirty="0" smtClean="0"/>
              <a:t> hyponatremia</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Causes</a:t>
            </a:r>
            <a:r>
              <a:rPr lang="en-US" sz="2800" dirty="0" smtClean="0"/>
              <a:t>:</a:t>
            </a:r>
          </a:p>
          <a:p>
            <a:pPr marL="0" indent="0">
              <a:buNone/>
            </a:pPr>
            <a:r>
              <a:rPr lang="en-US" sz="2800" dirty="0" smtClean="0"/>
              <a:t> </a:t>
            </a:r>
            <a:r>
              <a:rPr lang="en-US" sz="2800" dirty="0"/>
              <a:t>C</a:t>
            </a:r>
            <a:r>
              <a:rPr lang="en-US" sz="2800" dirty="0" smtClean="0"/>
              <a:t>hronic </a:t>
            </a:r>
            <a:r>
              <a:rPr lang="en-US" sz="2800" dirty="0"/>
              <a:t>renal </a:t>
            </a:r>
            <a:r>
              <a:rPr lang="en-US" sz="2800" dirty="0" smtClean="0"/>
              <a:t>failure</a:t>
            </a:r>
          </a:p>
          <a:p>
            <a:pPr marL="0" indent="0">
              <a:buNone/>
            </a:pPr>
            <a:r>
              <a:rPr lang="en-US" sz="2800" dirty="0" smtClean="0"/>
              <a:t> </a:t>
            </a:r>
            <a:r>
              <a:rPr lang="en-US" sz="2800" dirty="0"/>
              <a:t>C</a:t>
            </a:r>
            <a:r>
              <a:rPr lang="en-US" sz="2800" dirty="0" smtClean="0"/>
              <a:t>ongestive </a:t>
            </a:r>
            <a:r>
              <a:rPr lang="en-US" sz="2800" dirty="0"/>
              <a:t>heart </a:t>
            </a:r>
            <a:r>
              <a:rPr lang="en-US" sz="2800" dirty="0" smtClean="0"/>
              <a:t>failure </a:t>
            </a:r>
          </a:p>
          <a:p>
            <a:pPr marL="0" indent="0">
              <a:buNone/>
            </a:pPr>
            <a:r>
              <a:rPr lang="en-US" sz="2800" dirty="0" smtClean="0"/>
              <a:t> </a:t>
            </a:r>
            <a:r>
              <a:rPr lang="en-US" sz="2800" dirty="0"/>
              <a:t>C</a:t>
            </a:r>
            <a:r>
              <a:rPr lang="en-US" sz="2800" dirty="0" smtClean="0"/>
              <a:t>irrhosis.</a:t>
            </a:r>
            <a:endParaRPr lang="en-US" sz="2800" baseline="30000" dirty="0" smtClean="0"/>
          </a:p>
        </p:txBody>
      </p:sp>
    </p:spTree>
    <p:extLst>
      <p:ext uri="{BB962C8B-B14F-4D97-AF65-F5344CB8AC3E}">
        <p14:creationId xmlns:p14="http://schemas.microsoft.com/office/powerpoint/2010/main" val="4107692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err="1" smtClean="0"/>
              <a:t>Euvolemic</a:t>
            </a:r>
            <a:r>
              <a:rPr lang="en-US" b="1" dirty="0" smtClean="0"/>
              <a:t> hyponatremia</a:t>
            </a:r>
            <a:endParaRPr lang="en-US" b="1" dirty="0"/>
          </a:p>
        </p:txBody>
      </p:sp>
      <p:sp>
        <p:nvSpPr>
          <p:cNvPr id="3" name="Content Placeholder 2"/>
          <p:cNvSpPr>
            <a:spLocks noGrp="1"/>
          </p:cNvSpPr>
          <p:nvPr>
            <p:ph idx="1"/>
          </p:nvPr>
        </p:nvSpPr>
        <p:spPr/>
        <p:txBody>
          <a:bodyPr/>
          <a:lstStyle/>
          <a:p>
            <a:r>
              <a:rPr lang="en-US" sz="3200" dirty="0"/>
              <a:t>Patients with </a:t>
            </a:r>
            <a:r>
              <a:rPr lang="en-US" sz="3200" dirty="0" err="1"/>
              <a:t>euvolemic</a:t>
            </a:r>
            <a:r>
              <a:rPr lang="en-US" sz="3200" dirty="0"/>
              <a:t> </a:t>
            </a:r>
            <a:r>
              <a:rPr lang="en-US" sz="3200" dirty="0" smtClean="0"/>
              <a:t>have </a:t>
            </a:r>
            <a:r>
              <a:rPr lang="en-US" sz="3200" dirty="0"/>
              <a:t>normal total body sodium </a:t>
            </a:r>
            <a:r>
              <a:rPr lang="en-US" sz="3200" dirty="0" smtClean="0"/>
              <a:t>levels, have </a:t>
            </a:r>
            <a:r>
              <a:rPr lang="en-US" sz="3200" dirty="0"/>
              <a:t>slightly decreased intravascular volume, without clinical signs of symptoms of </a:t>
            </a:r>
            <a:r>
              <a:rPr lang="en-US" sz="3200" dirty="0" smtClean="0"/>
              <a:t>dehydration.</a:t>
            </a:r>
            <a:endParaRPr lang="en-US" sz="3200" baseline="30000" dirty="0" smtClean="0"/>
          </a:p>
          <a:p>
            <a:endParaRPr lang="en-US" dirty="0"/>
          </a:p>
        </p:txBody>
      </p:sp>
    </p:spTree>
    <p:extLst>
      <p:ext uri="{BB962C8B-B14F-4D97-AF65-F5344CB8AC3E}">
        <p14:creationId xmlns:p14="http://schemas.microsoft.com/office/powerpoint/2010/main" val="3259846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smtClean="0"/>
              <a:t>Common </a:t>
            </a:r>
            <a:r>
              <a:rPr lang="en-US" sz="2800" b="1" dirty="0"/>
              <a:t>cause of </a:t>
            </a:r>
            <a:r>
              <a:rPr lang="en-US" sz="2800" b="1" dirty="0" err="1"/>
              <a:t>euvolemic</a:t>
            </a:r>
            <a:r>
              <a:rPr lang="en-US" sz="2800" b="1" dirty="0"/>
              <a:t> </a:t>
            </a:r>
            <a:r>
              <a:rPr lang="en-US" sz="2800" b="1" dirty="0" smtClean="0"/>
              <a:t>hyponatremia :</a:t>
            </a:r>
          </a:p>
          <a:p>
            <a:r>
              <a:rPr lang="en-US" sz="2800" dirty="0" smtClean="0"/>
              <a:t>The </a:t>
            </a:r>
            <a:r>
              <a:rPr lang="en-US" sz="2800" dirty="0"/>
              <a:t>syndrome of inappropriate ADH (SIADH</a:t>
            </a:r>
            <a:r>
              <a:rPr lang="en-US" sz="2800" dirty="0" smtClean="0"/>
              <a:t>)</a:t>
            </a:r>
          </a:p>
          <a:p>
            <a:r>
              <a:rPr lang="en-US" sz="2800" dirty="0"/>
              <a:t>Water intoxication caused by psychogenic polydipsia. </a:t>
            </a:r>
            <a:endParaRPr lang="en-US" sz="2800" dirty="0" smtClean="0"/>
          </a:p>
          <a:p>
            <a:r>
              <a:rPr lang="en-US" sz="2800" dirty="0" smtClean="0"/>
              <a:t>Hypothyroidism</a:t>
            </a:r>
          </a:p>
          <a:p>
            <a:r>
              <a:rPr lang="en-US" sz="2800" dirty="0" smtClean="0"/>
              <a:t>Adrenal disease  </a:t>
            </a:r>
          </a:p>
          <a:p>
            <a:r>
              <a:rPr lang="en-US" sz="2800" dirty="0"/>
              <a:t>E</a:t>
            </a:r>
            <a:r>
              <a:rPr lang="en-US" sz="2800" dirty="0" smtClean="0"/>
              <a:t>xcessive </a:t>
            </a:r>
            <a:r>
              <a:rPr lang="en-US" sz="2800" dirty="0"/>
              <a:t>pain, stress, </a:t>
            </a:r>
            <a:r>
              <a:rPr lang="en-US" sz="2800" dirty="0" smtClean="0"/>
              <a:t>nausea</a:t>
            </a:r>
          </a:p>
          <a:p>
            <a:r>
              <a:rPr lang="en-US" sz="2800" dirty="0" smtClean="0"/>
              <a:t>Many </a:t>
            </a:r>
            <a:r>
              <a:rPr lang="en-US" sz="2800" dirty="0"/>
              <a:t>types of medications </a:t>
            </a:r>
            <a:endParaRPr lang="en-US" sz="2800" b="1" dirty="0" smtClean="0"/>
          </a:p>
          <a:p>
            <a:pPr marL="0" indent="0">
              <a:buNone/>
            </a:pPr>
            <a:endParaRPr lang="en-US" dirty="0"/>
          </a:p>
        </p:txBody>
      </p:sp>
    </p:spTree>
    <p:extLst>
      <p:ext uri="{BB962C8B-B14F-4D97-AF65-F5344CB8AC3E}">
        <p14:creationId xmlns:p14="http://schemas.microsoft.com/office/powerpoint/2010/main" val="358880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The most common cause of </a:t>
            </a:r>
            <a:r>
              <a:rPr lang="en-US" sz="2800" dirty="0" err="1" smtClean="0"/>
              <a:t>euvolemic</a:t>
            </a:r>
            <a:r>
              <a:rPr lang="en-US" sz="2800" dirty="0" smtClean="0"/>
              <a:t> hyponatremia is </a:t>
            </a:r>
            <a:r>
              <a:rPr lang="en-US" sz="2800" b="1" dirty="0" smtClean="0"/>
              <a:t>the syndrome of inappropriate ADH (SIADH). </a:t>
            </a:r>
          </a:p>
          <a:p>
            <a:r>
              <a:rPr lang="en-US" sz="2800" b="1" dirty="0" smtClean="0"/>
              <a:t>Causes of SIADH are </a:t>
            </a:r>
            <a:r>
              <a:rPr lang="en-US" sz="2800" dirty="0" smtClean="0"/>
              <a:t>:</a:t>
            </a:r>
          </a:p>
          <a:p>
            <a:r>
              <a:rPr lang="en-US" sz="2800" dirty="0"/>
              <a:t>C</a:t>
            </a:r>
            <a:r>
              <a:rPr lang="en-US" sz="2800" dirty="0" smtClean="0"/>
              <a:t>entral nervous system</a:t>
            </a:r>
          </a:p>
          <a:p>
            <a:r>
              <a:rPr lang="en-US" sz="2800" dirty="0"/>
              <a:t>P</a:t>
            </a:r>
            <a:r>
              <a:rPr lang="en-US" sz="2800" dirty="0" smtClean="0"/>
              <a:t>ulmonary</a:t>
            </a:r>
          </a:p>
          <a:p>
            <a:pPr marL="0" indent="0">
              <a:buNone/>
            </a:pPr>
            <a:r>
              <a:rPr lang="en-US" sz="2800" dirty="0" smtClean="0"/>
              <a:t> </a:t>
            </a:r>
            <a:r>
              <a:rPr lang="en-US" sz="2800" dirty="0"/>
              <a:t>C</a:t>
            </a:r>
            <a:r>
              <a:rPr lang="en-US" sz="2800" dirty="0" smtClean="0"/>
              <a:t>arcinoma causes </a:t>
            </a:r>
          </a:p>
          <a:p>
            <a:endParaRPr lang="en-US" dirty="0"/>
          </a:p>
        </p:txBody>
      </p:sp>
    </p:spTree>
    <p:extLst>
      <p:ext uri="{BB962C8B-B14F-4D97-AF65-F5344CB8AC3E}">
        <p14:creationId xmlns:p14="http://schemas.microsoft.com/office/powerpoint/2010/main" val="3905280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2449902" y="365125"/>
            <a:ext cx="7755147" cy="5786440"/>
            <a:chOff x="0" y="0"/>
            <a:chExt cx="4533971" cy="5445367"/>
          </a:xfrm>
        </p:grpSpPr>
        <p:sp>
          <p:nvSpPr>
            <p:cNvPr id="5" name="Shape 26331"/>
            <p:cNvSpPr/>
            <p:nvPr/>
          </p:nvSpPr>
          <p:spPr>
            <a:xfrm>
              <a:off x="12960" y="4318"/>
              <a:ext cx="4276078" cy="291605"/>
            </a:xfrm>
            <a:custGeom>
              <a:avLst/>
              <a:gdLst/>
              <a:ahLst/>
              <a:cxnLst/>
              <a:rect l="0" t="0" r="0" b="0"/>
              <a:pathLst>
                <a:path w="4276078" h="291605">
                  <a:moveTo>
                    <a:pt x="0" y="0"/>
                  </a:moveTo>
                  <a:lnTo>
                    <a:pt x="4276078" y="0"/>
                  </a:lnTo>
                  <a:lnTo>
                    <a:pt x="4276078" y="291605"/>
                  </a:lnTo>
                  <a:lnTo>
                    <a:pt x="0" y="291605"/>
                  </a:lnTo>
                  <a:lnTo>
                    <a:pt x="0" y="0"/>
                  </a:lnTo>
                </a:path>
              </a:pathLst>
            </a:custGeom>
            <a:ln w="0" cap="flat">
              <a:miter lim="127000"/>
            </a:ln>
          </p:spPr>
          <p:style>
            <a:lnRef idx="0">
              <a:srgbClr val="000000">
                <a:alpha val="0"/>
              </a:srgbClr>
            </a:lnRef>
            <a:fillRef idx="1">
              <a:srgbClr val="CCCCCC"/>
            </a:fillRef>
            <a:effectRef idx="0">
              <a:scrgbClr r="0" g="0" b="0"/>
            </a:effectRef>
            <a:fontRef idx="none"/>
          </p:style>
          <p:txBody>
            <a:bodyPr/>
            <a:lstStyle/>
            <a:p>
              <a:endParaRPr lang="en-US"/>
            </a:p>
          </p:txBody>
        </p:sp>
        <p:sp>
          <p:nvSpPr>
            <p:cNvPr id="6" name="Shape 2002"/>
            <p:cNvSpPr/>
            <p:nvPr/>
          </p:nvSpPr>
          <p:spPr>
            <a:xfrm>
              <a:off x="4289051" y="13"/>
              <a:ext cx="12960" cy="295923"/>
            </a:xfrm>
            <a:custGeom>
              <a:avLst/>
              <a:gdLst/>
              <a:ahLst/>
              <a:cxnLst/>
              <a:rect l="0" t="0" r="0" b="0"/>
              <a:pathLst>
                <a:path w="12960" h="295923">
                  <a:moveTo>
                    <a:pt x="0" y="0"/>
                  </a:moveTo>
                  <a:lnTo>
                    <a:pt x="12954" y="0"/>
                  </a:lnTo>
                  <a:lnTo>
                    <a:pt x="12960" y="0"/>
                  </a:lnTo>
                  <a:lnTo>
                    <a:pt x="12960"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7" name="Shape 2003"/>
            <p:cNvSpPr/>
            <p:nvPr/>
          </p:nvSpPr>
          <p:spPr>
            <a:xfrm>
              <a:off x="0" y="0"/>
              <a:ext cx="12960" cy="295923"/>
            </a:xfrm>
            <a:custGeom>
              <a:avLst/>
              <a:gdLst/>
              <a:ahLst/>
              <a:cxnLst/>
              <a:rect l="0" t="0" r="0" b="0"/>
              <a:pathLst>
                <a:path w="12960" h="295923">
                  <a:moveTo>
                    <a:pt x="0" y="0"/>
                  </a:moveTo>
                  <a:lnTo>
                    <a:pt x="12960" y="0"/>
                  </a:lnTo>
                  <a:lnTo>
                    <a:pt x="12960" y="295923"/>
                  </a:lnTo>
                  <a:lnTo>
                    <a:pt x="6"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8" name="Shape 26332"/>
            <p:cNvSpPr/>
            <p:nvPr/>
          </p:nvSpPr>
          <p:spPr>
            <a:xfrm>
              <a:off x="12960" y="13"/>
              <a:ext cx="4276078" cy="12240"/>
            </a:xfrm>
            <a:custGeom>
              <a:avLst/>
              <a:gdLst/>
              <a:ahLst/>
              <a:cxnLst/>
              <a:rect l="0" t="0" r="0" b="0"/>
              <a:pathLst>
                <a:path w="4276078" h="12240">
                  <a:moveTo>
                    <a:pt x="0" y="0"/>
                  </a:moveTo>
                  <a:lnTo>
                    <a:pt x="4276078" y="0"/>
                  </a:lnTo>
                  <a:lnTo>
                    <a:pt x="4276078" y="12240"/>
                  </a:lnTo>
                  <a:lnTo>
                    <a:pt x="0" y="12240"/>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9" name="Shape 2005"/>
            <p:cNvSpPr/>
            <p:nvPr/>
          </p:nvSpPr>
          <p:spPr>
            <a:xfrm>
              <a:off x="4289051" y="295923"/>
              <a:ext cx="12954" cy="5149444"/>
            </a:xfrm>
            <a:custGeom>
              <a:avLst/>
              <a:gdLst/>
              <a:ahLst/>
              <a:cxnLst/>
              <a:rect l="0" t="0" r="0" b="0"/>
              <a:pathLst>
                <a:path w="12954" h="5149444">
                  <a:moveTo>
                    <a:pt x="0" y="0"/>
                  </a:moveTo>
                  <a:lnTo>
                    <a:pt x="12954" y="0"/>
                  </a:lnTo>
                  <a:lnTo>
                    <a:pt x="12954" y="5149444"/>
                  </a:lnTo>
                  <a:lnTo>
                    <a:pt x="0" y="5136477"/>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0" name="Shape 2006"/>
            <p:cNvSpPr/>
            <p:nvPr/>
          </p:nvSpPr>
          <p:spPr>
            <a:xfrm>
              <a:off x="7" y="5432412"/>
              <a:ext cx="4301998" cy="12954"/>
            </a:xfrm>
            <a:custGeom>
              <a:avLst/>
              <a:gdLst/>
              <a:ahLst/>
              <a:cxnLst/>
              <a:rect l="0" t="0" r="0" b="0"/>
              <a:pathLst>
                <a:path w="4301998" h="12954">
                  <a:moveTo>
                    <a:pt x="12954" y="0"/>
                  </a:moveTo>
                  <a:lnTo>
                    <a:pt x="4289044" y="0"/>
                  </a:lnTo>
                  <a:lnTo>
                    <a:pt x="4301998" y="12954"/>
                  </a:lnTo>
                  <a:lnTo>
                    <a:pt x="0" y="12954"/>
                  </a:lnTo>
                  <a:lnTo>
                    <a:pt x="12954"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1" name="Shape 2007"/>
            <p:cNvSpPr/>
            <p:nvPr/>
          </p:nvSpPr>
          <p:spPr>
            <a:xfrm>
              <a:off x="6" y="295923"/>
              <a:ext cx="12954" cy="5149444"/>
            </a:xfrm>
            <a:custGeom>
              <a:avLst/>
              <a:gdLst/>
              <a:ahLst/>
              <a:cxnLst/>
              <a:rect l="0" t="0" r="0" b="0"/>
              <a:pathLst>
                <a:path w="12954" h="5149444">
                  <a:moveTo>
                    <a:pt x="0" y="0"/>
                  </a:moveTo>
                  <a:lnTo>
                    <a:pt x="12954" y="0"/>
                  </a:lnTo>
                  <a:lnTo>
                    <a:pt x="12954" y="5136489"/>
                  </a:lnTo>
                  <a:lnTo>
                    <a:pt x="0" y="5149444"/>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2" name="Shape 26333"/>
            <p:cNvSpPr/>
            <p:nvPr/>
          </p:nvSpPr>
          <p:spPr>
            <a:xfrm>
              <a:off x="88563" y="473050"/>
              <a:ext cx="1391755" cy="12243"/>
            </a:xfrm>
            <a:custGeom>
              <a:avLst/>
              <a:gdLst/>
              <a:ahLst/>
              <a:cxnLst/>
              <a:rect l="0" t="0" r="0" b="0"/>
              <a:pathLst>
                <a:path w="1391755" h="12243">
                  <a:moveTo>
                    <a:pt x="0" y="0"/>
                  </a:moveTo>
                  <a:lnTo>
                    <a:pt x="1391755" y="0"/>
                  </a:lnTo>
                  <a:lnTo>
                    <a:pt x="1391755"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3" name="Shape 26334"/>
            <p:cNvSpPr/>
            <p:nvPr/>
          </p:nvSpPr>
          <p:spPr>
            <a:xfrm>
              <a:off x="1480331" y="473050"/>
              <a:ext cx="2733116" cy="12243"/>
            </a:xfrm>
            <a:custGeom>
              <a:avLst/>
              <a:gdLst/>
              <a:ahLst/>
              <a:cxnLst/>
              <a:rect l="0" t="0" r="0" b="0"/>
              <a:pathLst>
                <a:path w="2733116" h="12243">
                  <a:moveTo>
                    <a:pt x="0" y="0"/>
                  </a:moveTo>
                  <a:lnTo>
                    <a:pt x="2733116" y="0"/>
                  </a:lnTo>
                  <a:lnTo>
                    <a:pt x="2733116" y="12243"/>
                  </a:lnTo>
                  <a:lnTo>
                    <a:pt x="0" y="12243"/>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4" name="Shape 26335"/>
            <p:cNvSpPr/>
            <p:nvPr/>
          </p:nvSpPr>
          <p:spPr>
            <a:xfrm>
              <a:off x="88563" y="2067125"/>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5" name="Shape 26336"/>
            <p:cNvSpPr/>
            <p:nvPr/>
          </p:nvSpPr>
          <p:spPr>
            <a:xfrm>
              <a:off x="1480331" y="2067125"/>
              <a:ext cx="2733116" cy="9144"/>
            </a:xfrm>
            <a:custGeom>
              <a:avLst/>
              <a:gdLst/>
              <a:ahLst/>
              <a:cxnLst/>
              <a:rect l="0" t="0" r="0" b="0"/>
              <a:pathLst>
                <a:path w="2733116" h="9144">
                  <a:moveTo>
                    <a:pt x="0" y="0"/>
                  </a:moveTo>
                  <a:lnTo>
                    <a:pt x="2733116" y="0"/>
                  </a:lnTo>
                  <a:lnTo>
                    <a:pt x="273311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6" name="Shape 26337"/>
            <p:cNvSpPr/>
            <p:nvPr/>
          </p:nvSpPr>
          <p:spPr>
            <a:xfrm>
              <a:off x="88563" y="3060011"/>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7" name="Shape 26338"/>
            <p:cNvSpPr/>
            <p:nvPr/>
          </p:nvSpPr>
          <p:spPr>
            <a:xfrm>
              <a:off x="1480331" y="3060011"/>
              <a:ext cx="2733116" cy="9144"/>
            </a:xfrm>
            <a:custGeom>
              <a:avLst/>
              <a:gdLst/>
              <a:ahLst/>
              <a:cxnLst/>
              <a:rect l="0" t="0" r="0" b="0"/>
              <a:pathLst>
                <a:path w="2733116" h="9144">
                  <a:moveTo>
                    <a:pt x="0" y="0"/>
                  </a:moveTo>
                  <a:lnTo>
                    <a:pt x="2733116" y="0"/>
                  </a:lnTo>
                  <a:lnTo>
                    <a:pt x="273311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8" name="Shape 26339"/>
            <p:cNvSpPr/>
            <p:nvPr/>
          </p:nvSpPr>
          <p:spPr>
            <a:xfrm>
              <a:off x="88563" y="5255282"/>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9" name="Shape 26340"/>
            <p:cNvSpPr/>
            <p:nvPr/>
          </p:nvSpPr>
          <p:spPr>
            <a:xfrm>
              <a:off x="1480331" y="5255282"/>
              <a:ext cx="2733116" cy="9144"/>
            </a:xfrm>
            <a:custGeom>
              <a:avLst/>
              <a:gdLst/>
              <a:ahLst/>
              <a:cxnLst/>
              <a:rect l="0" t="0" r="0" b="0"/>
              <a:pathLst>
                <a:path w="2733116" h="9144">
                  <a:moveTo>
                    <a:pt x="0" y="0"/>
                  </a:moveTo>
                  <a:lnTo>
                    <a:pt x="2733116" y="0"/>
                  </a:lnTo>
                  <a:lnTo>
                    <a:pt x="2733116"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0" name="Rectangle 19"/>
            <p:cNvSpPr/>
            <p:nvPr/>
          </p:nvSpPr>
          <p:spPr>
            <a:xfrm>
              <a:off x="88562" y="53398"/>
              <a:ext cx="41632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Table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88562" y="173635"/>
              <a:ext cx="153760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Common</a:t>
              </a:r>
              <a:r>
                <a:rPr lang="en-US" sz="75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causes</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SIADH</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p:cNvSpPr/>
            <p:nvPr/>
          </p:nvSpPr>
          <p:spPr>
            <a:xfrm>
              <a:off x="88562" y="376675"/>
              <a:ext cx="53864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Category</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2"/>
            <p:cNvSpPr/>
            <p:nvPr/>
          </p:nvSpPr>
          <p:spPr>
            <a:xfrm>
              <a:off x="1480322" y="376675"/>
              <a:ext cx="93048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Cause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SIADH</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p:cNvSpPr/>
            <p:nvPr/>
          </p:nvSpPr>
          <p:spPr>
            <a:xfrm>
              <a:off x="88562" y="527876"/>
              <a:ext cx="68176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Malignancy</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p:cNvSpPr/>
            <p:nvPr/>
          </p:nvSpPr>
          <p:spPr>
            <a:xfrm>
              <a:off x="1480332" y="527876"/>
              <a:ext cx="10987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Bladder</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carcinoma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1480313" y="648114"/>
              <a:ext cx="121845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Duodenal</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carcinoma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6"/>
            <p:cNvSpPr/>
            <p:nvPr/>
          </p:nvSpPr>
          <p:spPr>
            <a:xfrm>
              <a:off x="1480313" y="768351"/>
              <a:ext cx="88622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Ewing</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sarcoma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p:cNvSpPr/>
            <p:nvPr/>
          </p:nvSpPr>
          <p:spPr>
            <a:xfrm>
              <a:off x="1480313" y="888589"/>
              <a:ext cx="142452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Head</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neck</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carcinoma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p:cNvSpPr/>
            <p:nvPr/>
          </p:nvSpPr>
          <p:spPr>
            <a:xfrm>
              <a:off x="1480313" y="1008826"/>
              <a:ext cx="56641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Leukemia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480313" y="1129064"/>
              <a:ext cx="64799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Lymphoma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1480313" y="1249302"/>
              <a:ext cx="8424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Mesothelioma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p:cNvSpPr/>
            <p:nvPr/>
          </p:nvSpPr>
          <p:spPr>
            <a:xfrm>
              <a:off x="1480313" y="1369539"/>
              <a:ext cx="124353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Pancreatic</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carcinoma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p:cNvSpPr/>
            <p:nvPr/>
          </p:nvSpPr>
          <p:spPr>
            <a:xfrm>
              <a:off x="1480313" y="1489777"/>
              <a:ext cx="127225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Pulmonary</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carcinoma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p:cNvSpPr/>
            <p:nvPr/>
          </p:nvSpPr>
          <p:spPr>
            <a:xfrm>
              <a:off x="1480313" y="1610015"/>
              <a:ext cx="114490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Prostatic</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carcinoma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1480313" y="1730252"/>
              <a:ext cx="49662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Sarcoma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p:cNvSpPr/>
            <p:nvPr/>
          </p:nvSpPr>
          <p:spPr>
            <a:xfrm>
              <a:off x="1480313" y="1850490"/>
              <a:ext cx="58080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Thymoma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1480313" y="1970727"/>
              <a:ext cx="112358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Ureteral</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carcinoma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p:cNvSpPr/>
            <p:nvPr/>
          </p:nvSpPr>
          <p:spPr>
            <a:xfrm>
              <a:off x="88562" y="2122649"/>
              <a:ext cx="63065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Pulmonary</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p:cNvSpPr/>
            <p:nvPr/>
          </p:nvSpPr>
          <p:spPr>
            <a:xfrm>
              <a:off x="1480332" y="2122649"/>
              <a:ext cx="144118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Acute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respiratory</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failure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1480313" y="2242887"/>
              <a:ext cx="44664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Asthma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p:cNvSpPr/>
            <p:nvPr/>
          </p:nvSpPr>
          <p:spPr>
            <a:xfrm>
              <a:off x="1480313" y="2363124"/>
              <a:ext cx="78799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Cystic</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fibrosis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1480313" y="2482641"/>
              <a:ext cx="57297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Empyema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1480313" y="2602878"/>
              <a:ext cx="66611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Pneumonia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1480313" y="2723116"/>
              <a:ext cx="87014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Pneumothorax</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p:cNvSpPr/>
            <p:nvPr/>
          </p:nvSpPr>
          <p:spPr>
            <a:xfrm>
              <a:off x="1480313" y="2843353"/>
              <a:ext cx="16525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Positive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pressure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ventilation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1480313" y="2963591"/>
              <a:ext cx="71306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Tuberculosis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88562" y="3115513"/>
              <a:ext cx="13564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Central</a:t>
              </a:r>
              <a:r>
                <a:rPr lang="en-US" sz="75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nervous</a:t>
              </a:r>
              <a:r>
                <a:rPr lang="en-US" sz="75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1480341" y="3115513"/>
              <a:ext cx="171589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Acute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intermittent</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porphyria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1480313" y="3235750"/>
              <a:ext cx="91435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Acute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psychosis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1480313" y="3355988"/>
              <a:ext cx="165758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Agenesis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corpus</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callosum</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p:cNvSpPr/>
            <p:nvPr/>
          </p:nvSpPr>
          <p:spPr>
            <a:xfrm>
              <a:off x="1480313" y="3476225"/>
              <a:ext cx="210047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Atrophy</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cerebrum</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cerebellum</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1480313" y="3596462"/>
              <a:ext cx="765655"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Brain</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abscess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1480313" y="3716700"/>
              <a:ext cx="75909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Brain</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tumors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1480313" y="3836937"/>
              <a:ext cx="162633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Cavernous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sinus</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thrombosis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1480313" y="3957174"/>
              <a:ext cx="151751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Cerebrovascular</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accidents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1480313" y="4077412"/>
              <a:ext cx="101724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Delirium</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tremens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1480313" y="4197650"/>
              <a:ext cx="81314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Guillain-Barre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2053431" y="4194774"/>
              <a:ext cx="354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121108" y="4197650"/>
              <a:ext cx="574112"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syndrome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1480313" y="4317887"/>
              <a:ext cx="70145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Encephalitis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1480313" y="4438124"/>
              <a:ext cx="77139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Head</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trauma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1480313" y="4557641"/>
              <a:ext cx="87113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Hydrocephalus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1480313" y="4677879"/>
              <a:ext cx="625225"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Meningitis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1480313" y="4798116"/>
              <a:ext cx="142865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Multiple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atrophy</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1480313" y="4918353"/>
              <a:ext cx="104125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Neonatal</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hypoxia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p:cNvSpPr/>
            <p:nvPr/>
          </p:nvSpPr>
          <p:spPr>
            <a:xfrm>
              <a:off x="1480313" y="5038591"/>
              <a:ext cx="17906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Rocky</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Mountain</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spotted</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fever</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1480313" y="5158828"/>
              <a:ext cx="1575318"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Subarachnoid</a:t>
              </a:r>
              <a:r>
                <a:rPr lang="en-US" sz="750" spc="6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hemorrhage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p:cNvSpPr/>
            <p:nvPr/>
          </p:nvSpPr>
          <p:spPr>
            <a:xfrm>
              <a:off x="3080863" y="5310750"/>
              <a:ext cx="420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3112548" y="5310750"/>
              <a:ext cx="142142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continued</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on</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next</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page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4181742" y="5310750"/>
              <a:ext cx="420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61158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9793" y="1837981"/>
            <a:ext cx="10515600" cy="4657972"/>
          </a:xfrm>
        </p:spPr>
        <p:txBody>
          <a:bodyPr/>
          <a:lstStyle/>
          <a:p>
            <a:endParaRPr lang="en-US" dirty="0"/>
          </a:p>
        </p:txBody>
      </p:sp>
      <p:grpSp>
        <p:nvGrpSpPr>
          <p:cNvPr id="4" name="Group 3"/>
          <p:cNvGrpSpPr/>
          <p:nvPr/>
        </p:nvGrpSpPr>
        <p:grpSpPr>
          <a:xfrm>
            <a:off x="1242205" y="129396"/>
            <a:ext cx="9333780" cy="6182505"/>
            <a:chOff x="0" y="0"/>
            <a:chExt cx="4709477" cy="2627539"/>
          </a:xfrm>
        </p:grpSpPr>
        <p:sp>
          <p:nvSpPr>
            <p:cNvPr id="5" name="Shape 26678"/>
            <p:cNvSpPr/>
            <p:nvPr/>
          </p:nvSpPr>
          <p:spPr>
            <a:xfrm>
              <a:off x="12961" y="5042"/>
              <a:ext cx="4276078" cy="290881"/>
            </a:xfrm>
            <a:custGeom>
              <a:avLst/>
              <a:gdLst/>
              <a:ahLst/>
              <a:cxnLst/>
              <a:rect l="0" t="0" r="0" b="0"/>
              <a:pathLst>
                <a:path w="4276078" h="290881">
                  <a:moveTo>
                    <a:pt x="0" y="0"/>
                  </a:moveTo>
                  <a:lnTo>
                    <a:pt x="4276078" y="0"/>
                  </a:lnTo>
                  <a:lnTo>
                    <a:pt x="4276078" y="290881"/>
                  </a:lnTo>
                  <a:lnTo>
                    <a:pt x="0" y="290881"/>
                  </a:lnTo>
                  <a:lnTo>
                    <a:pt x="0" y="0"/>
                  </a:lnTo>
                </a:path>
              </a:pathLst>
            </a:custGeom>
            <a:ln w="0" cap="flat">
              <a:miter lim="127000"/>
            </a:ln>
          </p:spPr>
          <p:style>
            <a:lnRef idx="0">
              <a:srgbClr val="000000">
                <a:alpha val="0"/>
              </a:srgbClr>
            </a:lnRef>
            <a:fillRef idx="1">
              <a:srgbClr val="CCCCCC"/>
            </a:fillRef>
            <a:effectRef idx="0">
              <a:scrgbClr r="0" g="0" b="0"/>
            </a:effectRef>
            <a:fontRef idx="none"/>
          </p:style>
          <p:txBody>
            <a:bodyPr/>
            <a:lstStyle/>
            <a:p>
              <a:endParaRPr lang="en-US"/>
            </a:p>
          </p:txBody>
        </p:sp>
        <p:sp>
          <p:nvSpPr>
            <p:cNvPr id="6" name="Shape 2212"/>
            <p:cNvSpPr/>
            <p:nvPr/>
          </p:nvSpPr>
          <p:spPr>
            <a:xfrm>
              <a:off x="4289051" y="0"/>
              <a:ext cx="12960" cy="295923"/>
            </a:xfrm>
            <a:custGeom>
              <a:avLst/>
              <a:gdLst/>
              <a:ahLst/>
              <a:cxnLst/>
              <a:rect l="0" t="0" r="0" b="0"/>
              <a:pathLst>
                <a:path w="12960" h="295923">
                  <a:moveTo>
                    <a:pt x="0" y="0"/>
                  </a:moveTo>
                  <a:lnTo>
                    <a:pt x="12954" y="0"/>
                  </a:lnTo>
                  <a:lnTo>
                    <a:pt x="12960" y="0"/>
                  </a:lnTo>
                  <a:lnTo>
                    <a:pt x="12960"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7" name="Shape 2213"/>
            <p:cNvSpPr/>
            <p:nvPr/>
          </p:nvSpPr>
          <p:spPr>
            <a:xfrm>
              <a:off x="0" y="0"/>
              <a:ext cx="12960" cy="295923"/>
            </a:xfrm>
            <a:custGeom>
              <a:avLst/>
              <a:gdLst/>
              <a:ahLst/>
              <a:cxnLst/>
              <a:rect l="0" t="0" r="0" b="0"/>
              <a:pathLst>
                <a:path w="12960" h="295923">
                  <a:moveTo>
                    <a:pt x="0" y="0"/>
                  </a:moveTo>
                  <a:lnTo>
                    <a:pt x="12960" y="0"/>
                  </a:lnTo>
                  <a:lnTo>
                    <a:pt x="12960" y="295923"/>
                  </a:lnTo>
                  <a:lnTo>
                    <a:pt x="6" y="295923"/>
                  </a:lnTo>
                  <a:lnTo>
                    <a:pt x="0" y="295923"/>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8" name="Shape 26679"/>
            <p:cNvSpPr/>
            <p:nvPr/>
          </p:nvSpPr>
          <p:spPr>
            <a:xfrm>
              <a:off x="12961" y="0"/>
              <a:ext cx="4276078" cy="12959"/>
            </a:xfrm>
            <a:custGeom>
              <a:avLst/>
              <a:gdLst/>
              <a:ahLst/>
              <a:cxnLst/>
              <a:rect l="0" t="0" r="0" b="0"/>
              <a:pathLst>
                <a:path w="4276078" h="12959">
                  <a:moveTo>
                    <a:pt x="0" y="0"/>
                  </a:moveTo>
                  <a:lnTo>
                    <a:pt x="4276078" y="0"/>
                  </a:lnTo>
                  <a:lnTo>
                    <a:pt x="4276078" y="12959"/>
                  </a:lnTo>
                  <a:lnTo>
                    <a:pt x="0" y="12959"/>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9" name="Shape 2215"/>
            <p:cNvSpPr/>
            <p:nvPr/>
          </p:nvSpPr>
          <p:spPr>
            <a:xfrm>
              <a:off x="4289051" y="295923"/>
              <a:ext cx="12954" cy="2125434"/>
            </a:xfrm>
            <a:custGeom>
              <a:avLst/>
              <a:gdLst/>
              <a:ahLst/>
              <a:cxnLst/>
              <a:rect l="0" t="0" r="0" b="0"/>
              <a:pathLst>
                <a:path w="12954" h="2125434">
                  <a:moveTo>
                    <a:pt x="0" y="0"/>
                  </a:moveTo>
                  <a:lnTo>
                    <a:pt x="12954" y="0"/>
                  </a:lnTo>
                  <a:lnTo>
                    <a:pt x="12954" y="2125434"/>
                  </a:lnTo>
                  <a:lnTo>
                    <a:pt x="0" y="2113204"/>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0" name="Shape 2216"/>
            <p:cNvSpPr/>
            <p:nvPr/>
          </p:nvSpPr>
          <p:spPr>
            <a:xfrm>
              <a:off x="7" y="2409114"/>
              <a:ext cx="4301998" cy="12243"/>
            </a:xfrm>
            <a:custGeom>
              <a:avLst/>
              <a:gdLst/>
              <a:ahLst/>
              <a:cxnLst/>
              <a:rect l="0" t="0" r="0" b="0"/>
              <a:pathLst>
                <a:path w="4301998" h="12243">
                  <a:moveTo>
                    <a:pt x="12954" y="0"/>
                  </a:moveTo>
                  <a:lnTo>
                    <a:pt x="4289044" y="0"/>
                  </a:lnTo>
                  <a:lnTo>
                    <a:pt x="4301998" y="12243"/>
                  </a:lnTo>
                  <a:lnTo>
                    <a:pt x="0" y="12243"/>
                  </a:lnTo>
                  <a:lnTo>
                    <a:pt x="12954"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1" name="Shape 2217"/>
            <p:cNvSpPr/>
            <p:nvPr/>
          </p:nvSpPr>
          <p:spPr>
            <a:xfrm>
              <a:off x="7" y="295923"/>
              <a:ext cx="12954" cy="2125434"/>
            </a:xfrm>
            <a:custGeom>
              <a:avLst/>
              <a:gdLst/>
              <a:ahLst/>
              <a:cxnLst/>
              <a:rect l="0" t="0" r="0" b="0"/>
              <a:pathLst>
                <a:path w="12954" h="2125434">
                  <a:moveTo>
                    <a:pt x="0" y="0"/>
                  </a:moveTo>
                  <a:lnTo>
                    <a:pt x="12954" y="0"/>
                  </a:lnTo>
                  <a:lnTo>
                    <a:pt x="12954" y="2113191"/>
                  </a:lnTo>
                  <a:lnTo>
                    <a:pt x="0" y="2125434"/>
                  </a:lnTo>
                  <a:lnTo>
                    <a:pt x="0" y="0"/>
                  </a:lnTo>
                  <a:close/>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2" name="Shape 26680"/>
            <p:cNvSpPr/>
            <p:nvPr/>
          </p:nvSpPr>
          <p:spPr>
            <a:xfrm>
              <a:off x="88564" y="593280"/>
              <a:ext cx="1119594" cy="12954"/>
            </a:xfrm>
            <a:custGeom>
              <a:avLst/>
              <a:gdLst/>
              <a:ahLst/>
              <a:cxnLst/>
              <a:rect l="0" t="0" r="0" b="0"/>
              <a:pathLst>
                <a:path w="1119594" h="12954">
                  <a:moveTo>
                    <a:pt x="0" y="0"/>
                  </a:moveTo>
                  <a:lnTo>
                    <a:pt x="1119594" y="0"/>
                  </a:lnTo>
                  <a:lnTo>
                    <a:pt x="1119594" y="12954"/>
                  </a:lnTo>
                  <a:lnTo>
                    <a:pt x="0" y="1295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3" name="Shape 26681"/>
            <p:cNvSpPr/>
            <p:nvPr/>
          </p:nvSpPr>
          <p:spPr>
            <a:xfrm>
              <a:off x="871925" y="593280"/>
              <a:ext cx="2286000" cy="12954"/>
            </a:xfrm>
            <a:custGeom>
              <a:avLst/>
              <a:gdLst/>
              <a:ahLst/>
              <a:cxnLst/>
              <a:rect l="0" t="0" r="0" b="0"/>
              <a:pathLst>
                <a:path w="2286000" h="12954">
                  <a:moveTo>
                    <a:pt x="0" y="0"/>
                  </a:moveTo>
                  <a:lnTo>
                    <a:pt x="2286000" y="0"/>
                  </a:lnTo>
                  <a:lnTo>
                    <a:pt x="2286000" y="12954"/>
                  </a:lnTo>
                  <a:lnTo>
                    <a:pt x="0" y="1295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4" name="Shape 26682"/>
            <p:cNvSpPr/>
            <p:nvPr/>
          </p:nvSpPr>
          <p:spPr>
            <a:xfrm>
              <a:off x="3157926" y="593280"/>
              <a:ext cx="1055522" cy="12954"/>
            </a:xfrm>
            <a:custGeom>
              <a:avLst/>
              <a:gdLst/>
              <a:ahLst/>
              <a:cxnLst/>
              <a:rect l="0" t="0" r="0" b="0"/>
              <a:pathLst>
                <a:path w="1055522" h="12954">
                  <a:moveTo>
                    <a:pt x="0" y="0"/>
                  </a:moveTo>
                  <a:lnTo>
                    <a:pt x="1055522" y="0"/>
                  </a:lnTo>
                  <a:lnTo>
                    <a:pt x="1055522" y="12954"/>
                  </a:lnTo>
                  <a:lnTo>
                    <a:pt x="0" y="1295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5" name="Shape 26683"/>
            <p:cNvSpPr/>
            <p:nvPr/>
          </p:nvSpPr>
          <p:spPr>
            <a:xfrm>
              <a:off x="88564" y="745198"/>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6" name="Shape 26684"/>
            <p:cNvSpPr/>
            <p:nvPr/>
          </p:nvSpPr>
          <p:spPr>
            <a:xfrm>
              <a:off x="871925" y="745195"/>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7" name="Shape 26685"/>
            <p:cNvSpPr/>
            <p:nvPr/>
          </p:nvSpPr>
          <p:spPr>
            <a:xfrm>
              <a:off x="2821693" y="745195"/>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8" name="Shape 26686"/>
            <p:cNvSpPr/>
            <p:nvPr/>
          </p:nvSpPr>
          <p:spPr>
            <a:xfrm>
              <a:off x="88564" y="897116"/>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19" name="Shape 26687"/>
            <p:cNvSpPr/>
            <p:nvPr/>
          </p:nvSpPr>
          <p:spPr>
            <a:xfrm>
              <a:off x="871925" y="897120"/>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0" name="Shape 26688"/>
            <p:cNvSpPr/>
            <p:nvPr/>
          </p:nvSpPr>
          <p:spPr>
            <a:xfrm>
              <a:off x="2821693" y="897120"/>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1" name="Shape 26689"/>
            <p:cNvSpPr/>
            <p:nvPr/>
          </p:nvSpPr>
          <p:spPr>
            <a:xfrm>
              <a:off x="88564" y="1049033"/>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2" name="Shape 26690"/>
            <p:cNvSpPr/>
            <p:nvPr/>
          </p:nvSpPr>
          <p:spPr>
            <a:xfrm>
              <a:off x="871925" y="1049039"/>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3" name="Shape 26691"/>
            <p:cNvSpPr/>
            <p:nvPr/>
          </p:nvSpPr>
          <p:spPr>
            <a:xfrm>
              <a:off x="2821693" y="1049039"/>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4" name="Shape 26692"/>
            <p:cNvSpPr/>
            <p:nvPr/>
          </p:nvSpPr>
          <p:spPr>
            <a:xfrm>
              <a:off x="88564" y="1200239"/>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5" name="Shape 26693"/>
            <p:cNvSpPr/>
            <p:nvPr/>
          </p:nvSpPr>
          <p:spPr>
            <a:xfrm>
              <a:off x="871925" y="1200236"/>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6" name="Shape 26694"/>
            <p:cNvSpPr/>
            <p:nvPr/>
          </p:nvSpPr>
          <p:spPr>
            <a:xfrm>
              <a:off x="2821693" y="1200236"/>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7" name="Shape 26695"/>
            <p:cNvSpPr/>
            <p:nvPr/>
          </p:nvSpPr>
          <p:spPr>
            <a:xfrm>
              <a:off x="88564" y="1352156"/>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8" name="Shape 26696"/>
            <p:cNvSpPr/>
            <p:nvPr/>
          </p:nvSpPr>
          <p:spPr>
            <a:xfrm>
              <a:off x="871925" y="1352153"/>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29" name="Shape 26697"/>
            <p:cNvSpPr/>
            <p:nvPr/>
          </p:nvSpPr>
          <p:spPr>
            <a:xfrm>
              <a:off x="2821693" y="1352153"/>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0" name="Shape 26698"/>
            <p:cNvSpPr/>
            <p:nvPr/>
          </p:nvSpPr>
          <p:spPr>
            <a:xfrm>
              <a:off x="88564" y="1504074"/>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1" name="Shape 26699"/>
            <p:cNvSpPr/>
            <p:nvPr/>
          </p:nvSpPr>
          <p:spPr>
            <a:xfrm>
              <a:off x="871925" y="1504071"/>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2" name="Shape 26700"/>
            <p:cNvSpPr/>
            <p:nvPr/>
          </p:nvSpPr>
          <p:spPr>
            <a:xfrm>
              <a:off x="2821693" y="1504071"/>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3" name="Shape 26701"/>
            <p:cNvSpPr/>
            <p:nvPr/>
          </p:nvSpPr>
          <p:spPr>
            <a:xfrm>
              <a:off x="88564" y="1656004"/>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4" name="Shape 26702"/>
            <p:cNvSpPr/>
            <p:nvPr/>
          </p:nvSpPr>
          <p:spPr>
            <a:xfrm>
              <a:off x="871925" y="1656001"/>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5" name="Shape 26703"/>
            <p:cNvSpPr/>
            <p:nvPr/>
          </p:nvSpPr>
          <p:spPr>
            <a:xfrm>
              <a:off x="2821693" y="1656001"/>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6" name="Shape 26704"/>
            <p:cNvSpPr/>
            <p:nvPr/>
          </p:nvSpPr>
          <p:spPr>
            <a:xfrm>
              <a:off x="88564" y="1928165"/>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7" name="Shape 26705"/>
            <p:cNvSpPr/>
            <p:nvPr/>
          </p:nvSpPr>
          <p:spPr>
            <a:xfrm>
              <a:off x="871925" y="1928161"/>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8" name="Shape 26706"/>
            <p:cNvSpPr/>
            <p:nvPr/>
          </p:nvSpPr>
          <p:spPr>
            <a:xfrm>
              <a:off x="2821693" y="1928161"/>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39" name="Shape 26707"/>
            <p:cNvSpPr/>
            <p:nvPr/>
          </p:nvSpPr>
          <p:spPr>
            <a:xfrm>
              <a:off x="88564" y="2080082"/>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0" name="Shape 26708"/>
            <p:cNvSpPr/>
            <p:nvPr/>
          </p:nvSpPr>
          <p:spPr>
            <a:xfrm>
              <a:off x="871925" y="2080079"/>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1" name="Shape 26709"/>
            <p:cNvSpPr/>
            <p:nvPr/>
          </p:nvSpPr>
          <p:spPr>
            <a:xfrm>
              <a:off x="2821693" y="2080079"/>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2" name="Shape 26710"/>
            <p:cNvSpPr/>
            <p:nvPr/>
          </p:nvSpPr>
          <p:spPr>
            <a:xfrm>
              <a:off x="88564" y="2231987"/>
              <a:ext cx="1119594" cy="9144"/>
            </a:xfrm>
            <a:custGeom>
              <a:avLst/>
              <a:gdLst/>
              <a:ahLst/>
              <a:cxnLst/>
              <a:rect l="0" t="0" r="0" b="0"/>
              <a:pathLst>
                <a:path w="1119594" h="9144">
                  <a:moveTo>
                    <a:pt x="0" y="0"/>
                  </a:moveTo>
                  <a:lnTo>
                    <a:pt x="1119594" y="0"/>
                  </a:lnTo>
                  <a:lnTo>
                    <a:pt x="1119594"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3" name="Shape 26711"/>
            <p:cNvSpPr/>
            <p:nvPr/>
          </p:nvSpPr>
          <p:spPr>
            <a:xfrm>
              <a:off x="871925" y="2231993"/>
              <a:ext cx="2286000" cy="9144"/>
            </a:xfrm>
            <a:custGeom>
              <a:avLst/>
              <a:gdLst/>
              <a:ahLst/>
              <a:cxnLst/>
              <a:rect l="0" t="0" r="0" b="0"/>
              <a:pathLst>
                <a:path w="2286000" h="9144">
                  <a:moveTo>
                    <a:pt x="0" y="0"/>
                  </a:moveTo>
                  <a:lnTo>
                    <a:pt x="2286000" y="0"/>
                  </a:lnTo>
                  <a:lnTo>
                    <a:pt x="2286000"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4" name="Shape 26712"/>
            <p:cNvSpPr/>
            <p:nvPr/>
          </p:nvSpPr>
          <p:spPr>
            <a:xfrm>
              <a:off x="2821693" y="2231993"/>
              <a:ext cx="1391755" cy="9144"/>
            </a:xfrm>
            <a:custGeom>
              <a:avLst/>
              <a:gdLst/>
              <a:ahLst/>
              <a:cxnLst/>
              <a:rect l="0" t="0" r="0" b="0"/>
              <a:pathLst>
                <a:path w="1391755" h="9144">
                  <a:moveTo>
                    <a:pt x="0" y="0"/>
                  </a:moveTo>
                  <a:lnTo>
                    <a:pt x="1391755" y="0"/>
                  </a:lnTo>
                  <a:lnTo>
                    <a:pt x="1391755" y="9144"/>
                  </a:lnTo>
                  <a:lnTo>
                    <a:pt x="0" y="9144"/>
                  </a:lnTo>
                  <a:lnTo>
                    <a:pt x="0" y="0"/>
                  </a:lnTo>
                </a:path>
              </a:pathLst>
            </a:custGeom>
            <a:ln w="0" cap="rnd">
              <a:round/>
            </a:ln>
          </p:spPr>
          <p:style>
            <a:lnRef idx="1">
              <a:srgbClr val="000000"/>
            </a:lnRef>
            <a:fillRef idx="1">
              <a:srgbClr val="000000"/>
            </a:fillRef>
            <a:effectRef idx="0">
              <a:scrgbClr r="0" g="0" b="0"/>
            </a:effectRef>
            <a:fontRef idx="none"/>
          </p:style>
          <p:txBody>
            <a:bodyPr/>
            <a:lstStyle/>
            <a:p>
              <a:endParaRPr lang="en-US"/>
            </a:p>
          </p:txBody>
        </p:sp>
        <p:sp>
          <p:nvSpPr>
            <p:cNvPr id="45" name="Rectangle 44"/>
            <p:cNvSpPr/>
            <p:nvPr/>
          </p:nvSpPr>
          <p:spPr>
            <a:xfrm>
              <a:off x="88563" y="54108"/>
              <a:ext cx="416329"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Table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88563" y="174346"/>
              <a:ext cx="4620914"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Common</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medications</a:t>
              </a:r>
              <a:r>
                <a:rPr lang="en-US" sz="750" spc="6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r>
                <a:rPr lang="en-US" sz="750" spc="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classes</a:t>
              </a:r>
              <a:r>
                <a:rPr lang="en-US" sz="750" spc="6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of</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medications</a:t>
              </a:r>
              <a:r>
                <a:rPr lang="en-US" sz="750" spc="6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that</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may</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cause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hyponatremia</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88563" y="496902"/>
              <a:ext cx="940943"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Acetaminophen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1208154" y="376665"/>
              <a:ext cx="192739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Angiotensin-Converting</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Enzyme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p:cNvSpPr/>
            <p:nvPr/>
          </p:nvSpPr>
          <p:spPr>
            <a:xfrm>
              <a:off x="1208154" y="496902"/>
              <a:ext cx="569947"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Inhibitors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p:cNvSpPr/>
            <p:nvPr/>
          </p:nvSpPr>
          <p:spPr>
            <a:xfrm>
              <a:off x="3157916" y="496902"/>
              <a:ext cx="868298"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Antiaggregant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p:cNvSpPr/>
            <p:nvPr/>
          </p:nvSpPr>
          <p:spPr>
            <a:xfrm>
              <a:off x="1208163" y="648824"/>
              <a:ext cx="72130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Barbiturates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p:cNvSpPr/>
            <p:nvPr/>
          </p:nvSpPr>
          <p:spPr>
            <a:xfrm>
              <a:off x="88563" y="648824"/>
              <a:ext cx="271848"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ADH</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p:cNvSpPr/>
            <p:nvPr/>
          </p:nvSpPr>
          <p:spPr>
            <a:xfrm>
              <a:off x="3157906" y="653853"/>
              <a:ext cx="69666" cy="1246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3210467" y="648824"/>
              <a:ext cx="42026"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3242066" y="648824"/>
              <a:ext cx="483370"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Blockers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1208173" y="800746"/>
              <a:ext cx="694891"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Carboplatin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p:cNvSpPr/>
            <p:nvPr/>
          </p:nvSpPr>
          <p:spPr>
            <a:xfrm>
              <a:off x="3157935" y="800746"/>
              <a:ext cx="505708"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Cisplatin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p:cNvSpPr/>
            <p:nvPr/>
          </p:nvSpPr>
          <p:spPr>
            <a:xfrm>
              <a:off x="88563" y="800746"/>
              <a:ext cx="917140" cy="12254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Carbamazepine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1208163" y="951947"/>
              <a:ext cx="59884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Colchicine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88563" y="951947"/>
              <a:ext cx="58849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Clofibrate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3157926" y="951947"/>
              <a:ext cx="110998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Cyclophosphamide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p:cNvSpPr/>
            <p:nvPr/>
          </p:nvSpPr>
          <p:spPr>
            <a:xfrm>
              <a:off x="1208173" y="1103868"/>
              <a:ext cx="69489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Haloperidol</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88563" y="1103868"/>
              <a:ext cx="80393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Desmopressin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3157935" y="1103868"/>
              <a:ext cx="79207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Isoproterenol</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88563" y="1255790"/>
              <a:ext cx="83196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Loop</a:t>
              </a:r>
              <a:r>
                <a:rPr lang="en-US" sz="750" spc="6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diuretics</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p:cNvSpPr/>
            <p:nvPr/>
          </p:nvSpPr>
          <p:spPr>
            <a:xfrm>
              <a:off x="1208173" y="1255790"/>
              <a:ext cx="179744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Monoamine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oxidase</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inhibitors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3157953" y="1255790"/>
              <a:ext cx="58319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Morphine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p:cNvSpPr/>
            <p:nvPr/>
          </p:nvSpPr>
          <p:spPr>
            <a:xfrm>
              <a:off x="88563" y="1407711"/>
              <a:ext cx="49119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Nicotine</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p:cNvSpPr/>
            <p:nvPr/>
          </p:nvSpPr>
          <p:spPr>
            <a:xfrm>
              <a:off x="1208163" y="1407711"/>
              <a:ext cx="214554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Nonsteroidal</a:t>
              </a:r>
              <a:r>
                <a:rPr lang="en-US" sz="750" spc="55">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antiinflammatory</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drug</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p:cNvSpPr/>
            <p:nvPr/>
          </p:nvSpPr>
          <p:spPr>
            <a:xfrm>
              <a:off x="3157953" y="1407711"/>
              <a:ext cx="45055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Opioids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p:cNvSpPr/>
            <p:nvPr/>
          </p:nvSpPr>
          <p:spPr>
            <a:xfrm>
              <a:off x="88563" y="1559633"/>
              <a:ext cx="87785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Oxcarbazepine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p:cNvSpPr/>
            <p:nvPr/>
          </p:nvSpPr>
          <p:spPr>
            <a:xfrm>
              <a:off x="1208173" y="1559633"/>
              <a:ext cx="5202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Oxytocin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p:cNvSpPr/>
            <p:nvPr/>
          </p:nvSpPr>
          <p:spPr>
            <a:xfrm>
              <a:off x="3157935" y="1559633"/>
              <a:ext cx="8973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Phenothiazines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Rectangle 73"/>
            <p:cNvSpPr/>
            <p:nvPr/>
          </p:nvSpPr>
          <p:spPr>
            <a:xfrm>
              <a:off x="88563" y="1711555"/>
              <a:ext cx="78179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Proton</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pump</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5" name="Rectangle 74"/>
            <p:cNvSpPr/>
            <p:nvPr/>
          </p:nvSpPr>
          <p:spPr>
            <a:xfrm>
              <a:off x="183606" y="1831793"/>
              <a:ext cx="562122"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inhibitors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6" name="Rectangle 75"/>
            <p:cNvSpPr/>
            <p:nvPr/>
          </p:nvSpPr>
          <p:spPr>
            <a:xfrm>
              <a:off x="1208163" y="1711555"/>
              <a:ext cx="785381"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Psychotropics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Rectangle 76"/>
            <p:cNvSpPr/>
            <p:nvPr/>
          </p:nvSpPr>
          <p:spPr>
            <a:xfrm>
              <a:off x="3157926" y="1711555"/>
              <a:ext cx="1110538"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Selective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serotonin</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8" name="Rectangle 77"/>
            <p:cNvSpPr/>
            <p:nvPr/>
          </p:nvSpPr>
          <p:spPr>
            <a:xfrm>
              <a:off x="3252229" y="1831793"/>
              <a:ext cx="113324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reuptake</a:t>
              </a:r>
              <a:r>
                <a:rPr lang="en-US" sz="750" spc="5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inhibitors</a:t>
              </a: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p:cNvSpPr/>
            <p:nvPr/>
          </p:nvSpPr>
          <p:spPr>
            <a:xfrm>
              <a:off x="88563" y="1983714"/>
              <a:ext cx="1041403"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Sodium</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valproate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0" name="Rectangle 79"/>
            <p:cNvSpPr/>
            <p:nvPr/>
          </p:nvSpPr>
          <p:spPr>
            <a:xfrm>
              <a:off x="1208173" y="1983714"/>
              <a:ext cx="79219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Sulfonylureas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88563" y="2134915"/>
              <a:ext cx="103402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Thiazide</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diuretics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2" name="Rectangle 81"/>
            <p:cNvSpPr/>
            <p:nvPr/>
          </p:nvSpPr>
          <p:spPr>
            <a:xfrm>
              <a:off x="1208173" y="2134915"/>
              <a:ext cx="740830"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Tolbutamide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3" name="Rectangle 82"/>
            <p:cNvSpPr/>
            <p:nvPr/>
          </p:nvSpPr>
          <p:spPr>
            <a:xfrm>
              <a:off x="3157935" y="2134915"/>
              <a:ext cx="1402087"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Tricyclic</a:t>
              </a:r>
              <a:r>
                <a:rPr lang="en-US" sz="750" spc="6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antidepressants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4" name="Rectangle 83"/>
            <p:cNvSpPr/>
            <p:nvPr/>
          </p:nvSpPr>
          <p:spPr>
            <a:xfrm>
              <a:off x="88563" y="2286837"/>
              <a:ext cx="69670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Venlafaxine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5" name="Rectangle 84"/>
            <p:cNvSpPr/>
            <p:nvPr/>
          </p:nvSpPr>
          <p:spPr>
            <a:xfrm>
              <a:off x="1208173" y="2286837"/>
              <a:ext cx="879026"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Vinca</a:t>
              </a:r>
              <a:r>
                <a:rPr lang="en-US" sz="750" spc="5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alkaloids</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Rectangle 85"/>
            <p:cNvSpPr/>
            <p:nvPr/>
          </p:nvSpPr>
          <p:spPr>
            <a:xfrm>
              <a:off x="3157944" y="2286837"/>
              <a:ext cx="617274"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750">
                  <a:solidFill>
                    <a:srgbClr val="000000"/>
                  </a:solidFill>
                  <a:effectLst/>
                  <a:latin typeface="Calibri" panose="020F0502020204030204" pitchFamily="34" charset="0"/>
                  <a:ea typeface="Calibri" panose="020F0502020204030204" pitchFamily="34" charset="0"/>
                  <a:cs typeface="Calibri" panose="020F0502020204030204" pitchFamily="34" charset="0"/>
                </a:rPr>
                <a:t>Vincristine</a:t>
              </a:r>
              <a:endPar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7" name="Rectangle 86"/>
            <p:cNvSpPr/>
            <p:nvPr/>
          </p:nvSpPr>
          <p:spPr>
            <a:xfrm>
              <a:off x="0" y="2504993"/>
              <a:ext cx="60332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8" name="Rectangle 87"/>
            <p:cNvSpPr/>
            <p:nvPr/>
          </p:nvSpPr>
          <p:spPr>
            <a:xfrm>
              <a:off x="482402" y="2504993"/>
              <a:ext cx="279799" cy="12254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9" name="Rectangle 88"/>
            <p:cNvSpPr/>
            <p:nvPr/>
          </p:nvSpPr>
          <p:spPr>
            <a:xfrm>
              <a:off x="693362" y="2491277"/>
              <a:ext cx="52249" cy="8168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90640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
            </a:r>
            <a:br>
              <a:rPr lang="en-US" b="1" u="sng" dirty="0"/>
            </a:br>
            <a:r>
              <a:rPr lang="en-US" b="1" u="sng" dirty="0" smtClean="0"/>
              <a:t/>
            </a:r>
            <a:br>
              <a:rPr lang="en-US" b="1" u="sng" dirty="0" smtClean="0"/>
            </a:br>
            <a:r>
              <a:rPr lang="en-US" b="1" u="sng" dirty="0"/>
              <a:t/>
            </a:r>
            <a:br>
              <a:rPr lang="en-US" b="1" u="sng" dirty="0"/>
            </a:br>
            <a:r>
              <a:rPr lang="en-US" b="1" u="sng" dirty="0" smtClean="0"/>
              <a:t/>
            </a:r>
            <a:br>
              <a:rPr lang="en-US" b="1" u="sng" dirty="0" smtClean="0"/>
            </a:br>
            <a:r>
              <a:rPr lang="en-US" b="1" u="sng" dirty="0" smtClean="0"/>
              <a:t>Treatment</a:t>
            </a:r>
            <a:r>
              <a:rPr lang="en-US" b="1" u="sng" dirty="0"/>
              <a:t/>
            </a:r>
            <a:br>
              <a:rPr lang="en-US" b="1" u="sng" dirty="0"/>
            </a:br>
            <a:endParaRPr lang="en-US" b="1" u="sng" dirty="0"/>
          </a:p>
        </p:txBody>
      </p:sp>
      <p:sp>
        <p:nvSpPr>
          <p:cNvPr id="3" name="Content Placeholder 2"/>
          <p:cNvSpPr>
            <a:spLocks noGrp="1"/>
          </p:cNvSpPr>
          <p:nvPr>
            <p:ph idx="1"/>
          </p:nvPr>
        </p:nvSpPr>
        <p:spPr/>
        <p:txBody>
          <a:bodyPr>
            <a:normAutofit/>
          </a:bodyPr>
          <a:lstStyle/>
          <a:p>
            <a:r>
              <a:rPr lang="en-US" sz="2800" b="1" dirty="0"/>
              <a:t>Unstable </a:t>
            </a:r>
            <a:r>
              <a:rPr lang="en-US" sz="2800" b="1" dirty="0" smtClean="0"/>
              <a:t>patients :</a:t>
            </a:r>
          </a:p>
          <a:p>
            <a:r>
              <a:rPr lang="en-US" sz="2800" dirty="0"/>
              <a:t>In a patient who is actively </a:t>
            </a:r>
            <a:r>
              <a:rPr lang="en-US" sz="2800" dirty="0" smtClean="0"/>
              <a:t>seizing, </a:t>
            </a:r>
            <a:r>
              <a:rPr lang="en-US" sz="2800" dirty="0"/>
              <a:t>or has respiratory arrest caused by hyponatremia, a bolus of hypertonic saline, given as 3% normal saline (NS) at a dose of 2 mL/kg (maximum 100 mL) should be given.</a:t>
            </a:r>
            <a:endParaRPr lang="en-US" sz="2800" baseline="30000" dirty="0"/>
          </a:p>
          <a:p>
            <a:r>
              <a:rPr lang="en-US" sz="2800" dirty="0"/>
              <a:t>The bolus should be given over 10 to 60 minutes and can be repeated once if severe symptoms are still evident. </a:t>
            </a:r>
          </a:p>
          <a:p>
            <a:r>
              <a:rPr lang="en-US" sz="2800" dirty="0"/>
              <a:t>A bolus of 2 mL/kg increases the serum sodium level by approximately 2 </a:t>
            </a:r>
            <a:r>
              <a:rPr lang="en-US" sz="2800" dirty="0" err="1"/>
              <a:t>mEq</a:t>
            </a:r>
            <a:r>
              <a:rPr lang="en-US" sz="2800" dirty="0"/>
              <a:t>/L. </a:t>
            </a:r>
          </a:p>
          <a:p>
            <a:endParaRPr lang="en-US" sz="2800" b="1" dirty="0"/>
          </a:p>
        </p:txBody>
      </p:sp>
    </p:spTree>
    <p:extLst>
      <p:ext uri="{BB962C8B-B14F-4D97-AF65-F5344CB8AC3E}">
        <p14:creationId xmlns:p14="http://schemas.microsoft.com/office/powerpoint/2010/main" val="139374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t>Physiology, total body balance, and </a:t>
            </a:r>
            <a:r>
              <a:rPr lang="en-US" sz="2800" b="1" u="sng" dirty="0" err="1" smtClean="0"/>
              <a:t>pathophysiology</a:t>
            </a:r>
            <a:r>
              <a:rPr lang="en-US" sz="2800" b="1" u="sng" dirty="0" smtClean="0"/>
              <a:t> of potassium</a:t>
            </a:r>
            <a:endParaRPr lang="ar-SA" sz="2800" b="1" u="sng" dirty="0"/>
          </a:p>
        </p:txBody>
      </p:sp>
      <p:sp>
        <p:nvSpPr>
          <p:cNvPr id="3" name="Content Placeholder 2"/>
          <p:cNvSpPr>
            <a:spLocks noGrp="1"/>
          </p:cNvSpPr>
          <p:nvPr>
            <p:ph idx="1"/>
          </p:nvPr>
        </p:nvSpPr>
        <p:spPr/>
        <p:txBody>
          <a:bodyPr>
            <a:normAutofit/>
          </a:bodyPr>
          <a:lstStyle/>
          <a:p>
            <a:pPr algn="l" rtl="0"/>
            <a:r>
              <a:rPr lang="en-US" sz="2800" dirty="0" smtClean="0"/>
              <a:t>All disorders of potassium occur because of abnormal potassium handling in one of three ways: </a:t>
            </a:r>
          </a:p>
          <a:p>
            <a:pPr algn="l" rtl="0">
              <a:buNone/>
            </a:pPr>
            <a:r>
              <a:rPr lang="en-US" sz="2800" dirty="0" smtClean="0"/>
              <a:t>1- Problems with potassium intake </a:t>
            </a:r>
          </a:p>
          <a:p>
            <a:pPr algn="l" rtl="0">
              <a:buNone/>
            </a:pPr>
            <a:r>
              <a:rPr lang="en-US" sz="2800" dirty="0" smtClean="0"/>
              <a:t>2- Problems with distribution of potassium between the intracellular and extracellular spaces  </a:t>
            </a:r>
          </a:p>
          <a:p>
            <a:pPr algn="l" rtl="0">
              <a:buNone/>
            </a:pPr>
            <a:r>
              <a:rPr lang="en-US" sz="2800" dirty="0" smtClean="0"/>
              <a:t>3- Problems with potassium excretion </a:t>
            </a:r>
            <a:endParaRPr lang="ar-SA" sz="2800" dirty="0"/>
          </a:p>
        </p:txBody>
      </p:sp>
    </p:spTree>
    <p:extLst>
      <p:ext uri="{BB962C8B-B14F-4D97-AF65-F5344CB8AC3E}">
        <p14:creationId xmlns:p14="http://schemas.microsoft.com/office/powerpoint/2010/main" val="2062358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For the unstable </a:t>
            </a:r>
            <a:r>
              <a:rPr lang="en-US" sz="2800" dirty="0" err="1"/>
              <a:t>hyponatremic</a:t>
            </a:r>
            <a:r>
              <a:rPr lang="en-US" sz="2800" dirty="0"/>
              <a:t> patient, give 2 mL/kg of 3% NS up to 100 mL over 10 </a:t>
            </a:r>
            <a:r>
              <a:rPr lang="en-US" sz="2800" dirty="0" smtClean="0"/>
              <a:t>minutes </a:t>
            </a:r>
          </a:p>
          <a:p>
            <a:r>
              <a:rPr lang="en-US" sz="2800" dirty="0"/>
              <a:t>T</a:t>
            </a:r>
            <a:r>
              <a:rPr lang="en-US" sz="2800" dirty="0" smtClean="0"/>
              <a:t>his </a:t>
            </a:r>
            <a:r>
              <a:rPr lang="en-US" sz="2800" dirty="0"/>
              <a:t>may be repeated once if the patient continues to be unstable.</a:t>
            </a:r>
          </a:p>
          <a:p>
            <a:endParaRPr lang="en-US" dirty="0"/>
          </a:p>
        </p:txBody>
      </p:sp>
    </p:spTree>
    <p:extLst>
      <p:ext uri="{BB962C8B-B14F-4D97-AF65-F5344CB8AC3E}">
        <p14:creationId xmlns:p14="http://schemas.microsoft.com/office/powerpoint/2010/main" val="2594454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u="sng" dirty="0"/>
              <a:t>S</a:t>
            </a:r>
            <a:r>
              <a:rPr lang="en-US" sz="2800" b="1" u="sng" dirty="0" smtClean="0"/>
              <a:t>table patients</a:t>
            </a:r>
            <a:r>
              <a:rPr lang="en-US" sz="2800" b="1" dirty="0" smtClean="0"/>
              <a:t>:</a:t>
            </a:r>
          </a:p>
          <a:p>
            <a:r>
              <a:rPr lang="en-US" sz="2800" dirty="0" smtClean="0"/>
              <a:t>Based </a:t>
            </a:r>
            <a:r>
              <a:rPr lang="en-US" sz="2800" dirty="0"/>
              <a:t>on the volume status of the patient. </a:t>
            </a:r>
            <a:endParaRPr lang="en-US" sz="2800" dirty="0" smtClean="0"/>
          </a:p>
          <a:p>
            <a:r>
              <a:rPr lang="en-US" sz="2800" dirty="0" smtClean="0"/>
              <a:t>In </a:t>
            </a:r>
            <a:r>
              <a:rPr lang="en-US" sz="2800" dirty="0"/>
              <a:t>patients with hypovolemic hyponatremia, intravascular repletion of volume is paramount. </a:t>
            </a:r>
            <a:endParaRPr lang="en-US" sz="2800" dirty="0" smtClean="0"/>
          </a:p>
          <a:p>
            <a:r>
              <a:rPr lang="en-US" sz="2800" dirty="0" smtClean="0"/>
              <a:t>In </a:t>
            </a:r>
            <a:r>
              <a:rPr lang="en-US" sz="2800" dirty="0"/>
              <a:t>patients with </a:t>
            </a:r>
            <a:r>
              <a:rPr lang="en-US" sz="2800" dirty="0" err="1"/>
              <a:t>hypervolemic</a:t>
            </a:r>
            <a:r>
              <a:rPr lang="en-US" sz="2800" dirty="0"/>
              <a:t> or </a:t>
            </a:r>
            <a:r>
              <a:rPr lang="en-US" sz="2800" dirty="0" err="1"/>
              <a:t>euvolemic</a:t>
            </a:r>
            <a:r>
              <a:rPr lang="en-US" sz="2800" dirty="0"/>
              <a:t> hyponatremia, fluid restriction or removal of excess fluid dictates care.</a:t>
            </a:r>
          </a:p>
        </p:txBody>
      </p:sp>
    </p:spTree>
    <p:extLst>
      <p:ext uri="{BB962C8B-B14F-4D97-AF65-F5344CB8AC3E}">
        <p14:creationId xmlns:p14="http://schemas.microsoft.com/office/powerpoint/2010/main" val="1152527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goals of treatment are to increase serum sodium levels and to not exceed a correction rate of 10 </a:t>
            </a:r>
            <a:r>
              <a:rPr lang="en-US" sz="2800" dirty="0" err="1"/>
              <a:t>mEq</a:t>
            </a:r>
            <a:r>
              <a:rPr lang="en-US" sz="2800" dirty="0"/>
              <a:t>/L to 12 </a:t>
            </a:r>
            <a:r>
              <a:rPr lang="en-US" sz="2800" dirty="0" err="1"/>
              <a:t>mEq</a:t>
            </a:r>
            <a:r>
              <a:rPr lang="en-US" sz="2800" dirty="0"/>
              <a:t>/L in the first 24 hours, with some experts suggesting not to exceed 6 </a:t>
            </a:r>
            <a:r>
              <a:rPr lang="en-US" sz="2800" dirty="0" err="1"/>
              <a:t>mEq</a:t>
            </a:r>
            <a:r>
              <a:rPr lang="en-US" sz="2800" dirty="0"/>
              <a:t>/L in the first 24 hours. </a:t>
            </a:r>
            <a:endParaRPr lang="en-US" sz="2800" b="1" dirty="0" smtClean="0"/>
          </a:p>
          <a:p>
            <a:r>
              <a:rPr lang="en-US" sz="2800" dirty="0" smtClean="0"/>
              <a:t>Focus </a:t>
            </a:r>
            <a:r>
              <a:rPr lang="en-US" sz="2800" dirty="0"/>
              <a:t>on the cause of hyponatremia and direct their efforts to correcting that medical condition, rather than aggressively treating the hyponatremia.</a:t>
            </a:r>
          </a:p>
          <a:p>
            <a:endParaRPr lang="en-US" sz="2800" dirty="0"/>
          </a:p>
        </p:txBody>
      </p:sp>
    </p:spTree>
    <p:extLst>
      <p:ext uri="{BB962C8B-B14F-4D97-AF65-F5344CB8AC3E}">
        <p14:creationId xmlns:p14="http://schemas.microsoft.com/office/powerpoint/2010/main" val="2867931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Treatment </a:t>
            </a:r>
            <a:r>
              <a:rPr lang="en-US" sz="3600" b="1" dirty="0"/>
              <a:t>of hypovolemic hyponatremia</a:t>
            </a:r>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 </a:t>
            </a:r>
            <a:r>
              <a:rPr lang="en-US" sz="2800" dirty="0" smtClean="0"/>
              <a:t>Volume </a:t>
            </a:r>
            <a:r>
              <a:rPr lang="en-US" sz="2800" dirty="0"/>
              <a:t>expansion. </a:t>
            </a:r>
            <a:endParaRPr lang="en-US" sz="2800" dirty="0" smtClean="0"/>
          </a:p>
          <a:p>
            <a:r>
              <a:rPr lang="en-US" sz="2800" dirty="0"/>
              <a:t>U</a:t>
            </a:r>
            <a:r>
              <a:rPr lang="en-US" sz="2800" dirty="0" smtClean="0"/>
              <a:t>nderlying </a:t>
            </a:r>
            <a:r>
              <a:rPr lang="en-US" sz="2800" dirty="0"/>
              <a:t>problem causing the hypovolemic hyponatremia must be corrected, including the removal of any medications that may be contributing. </a:t>
            </a:r>
            <a:endParaRPr lang="en-US" sz="2800" dirty="0" smtClean="0"/>
          </a:p>
          <a:p>
            <a:endParaRPr lang="en-US" sz="2800" dirty="0"/>
          </a:p>
        </p:txBody>
      </p:sp>
    </p:spTree>
    <p:extLst>
      <p:ext uri="{BB962C8B-B14F-4D97-AF65-F5344CB8AC3E}">
        <p14:creationId xmlns:p14="http://schemas.microsoft.com/office/powerpoint/2010/main" val="4278937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Once the patient is clinically </a:t>
            </a:r>
            <a:r>
              <a:rPr lang="en-US" sz="2800" dirty="0" err="1" smtClean="0"/>
              <a:t>euvolemic</a:t>
            </a:r>
            <a:r>
              <a:rPr lang="en-US" sz="2800" dirty="0" smtClean="0"/>
              <a:t>, the sodium level must be reassessed. </a:t>
            </a:r>
          </a:p>
          <a:p>
            <a:r>
              <a:rPr lang="en-US" sz="2800" dirty="0" smtClean="0"/>
              <a:t>If there continues to be a sodium imbalance, the clinician must then direct their attempts at correcting the sodium level as is appropriate. </a:t>
            </a:r>
          </a:p>
          <a:p>
            <a:r>
              <a:rPr lang="en-US" sz="2800" dirty="0"/>
              <a:t>T</a:t>
            </a:r>
            <a:r>
              <a:rPr lang="en-US" sz="2800" dirty="0" smtClean="0"/>
              <a:t>he initial fluid used for resuscitation is 0.9% NS in the form of fluid boluses</a:t>
            </a:r>
          </a:p>
          <a:p>
            <a:endParaRPr lang="en-US" sz="2800" dirty="0"/>
          </a:p>
        </p:txBody>
      </p:sp>
    </p:spTree>
    <p:extLst>
      <p:ext uri="{BB962C8B-B14F-4D97-AF65-F5344CB8AC3E}">
        <p14:creationId xmlns:p14="http://schemas.microsoft.com/office/powerpoint/2010/main" val="3846172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t>Treatment of patients with </a:t>
            </a:r>
            <a:r>
              <a:rPr lang="en-US" sz="2800" b="1" u="sng" dirty="0" err="1"/>
              <a:t>hypervolemic</a:t>
            </a:r>
            <a:r>
              <a:rPr lang="en-US" sz="2800" b="1" u="sng" dirty="0"/>
              <a:t> and </a:t>
            </a:r>
            <a:r>
              <a:rPr lang="en-US" sz="2800" b="1" u="sng" dirty="0" err="1"/>
              <a:t>euvolemic</a:t>
            </a:r>
            <a:r>
              <a:rPr lang="en-US" sz="2800" b="1" u="sng" dirty="0"/>
              <a:t> hyponatremia</a:t>
            </a:r>
          </a:p>
        </p:txBody>
      </p:sp>
      <p:sp>
        <p:nvSpPr>
          <p:cNvPr id="3" name="Content Placeholder 2"/>
          <p:cNvSpPr>
            <a:spLocks noGrp="1"/>
          </p:cNvSpPr>
          <p:nvPr>
            <p:ph idx="1"/>
          </p:nvPr>
        </p:nvSpPr>
        <p:spPr/>
        <p:txBody>
          <a:bodyPr>
            <a:normAutofit/>
          </a:bodyPr>
          <a:lstStyle/>
          <a:p>
            <a:r>
              <a:rPr lang="en-US" sz="2800" dirty="0"/>
              <a:t>S</a:t>
            </a:r>
            <a:r>
              <a:rPr lang="en-US" sz="2800" dirty="0" smtClean="0"/>
              <a:t>odium </a:t>
            </a:r>
            <a:r>
              <a:rPr lang="en-US" sz="2800" dirty="0"/>
              <a:t>and water restriction, occasionally with adjunctive use of furosemide or another loop diuretic in specific situations</a:t>
            </a:r>
            <a:r>
              <a:rPr lang="en-US" sz="2800" dirty="0" smtClean="0"/>
              <a:t>.</a:t>
            </a:r>
          </a:p>
          <a:p>
            <a:r>
              <a:rPr lang="en-US" sz="2800" dirty="0"/>
              <a:t>O</a:t>
            </a:r>
            <a:r>
              <a:rPr lang="en-US" sz="2800" dirty="0" smtClean="0"/>
              <a:t>ptimization </a:t>
            </a:r>
            <a:r>
              <a:rPr lang="en-US" sz="2800" dirty="0"/>
              <a:t>of the underlying medical condition usually corrects the hyponatremia. </a:t>
            </a:r>
            <a:endParaRPr lang="en-US" sz="2800" dirty="0" smtClean="0"/>
          </a:p>
          <a:p>
            <a:r>
              <a:rPr lang="en-US" sz="2800" dirty="0" smtClean="0"/>
              <a:t>Special </a:t>
            </a:r>
            <a:r>
              <a:rPr lang="en-US" sz="2800" dirty="0"/>
              <a:t>attention must be placed on correction of hypokalemia, because repletion of potassium also increases the serum sodium level</a:t>
            </a:r>
          </a:p>
        </p:txBody>
      </p:sp>
    </p:spTree>
    <p:extLst>
      <p:ext uri="{BB962C8B-B14F-4D97-AF65-F5344CB8AC3E}">
        <p14:creationId xmlns:p14="http://schemas.microsoft.com/office/powerpoint/2010/main" val="23966371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Cerebral </a:t>
            </a:r>
            <a:r>
              <a:rPr lang="en-US" dirty="0"/>
              <a:t>Edema</a:t>
            </a:r>
            <a:br>
              <a:rPr lang="en-US" dirty="0"/>
            </a:b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10596" y="1209320"/>
            <a:ext cx="6838019" cy="493932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41586408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Osmotic </a:t>
            </a:r>
            <a:r>
              <a:rPr lang="en-US" dirty="0"/>
              <a:t>Demyelination Syndrome</a:t>
            </a:r>
            <a:br>
              <a:rPr lang="en-US" dirty="0"/>
            </a:br>
            <a:endParaRPr lang="en-US" dirty="0"/>
          </a:p>
        </p:txBody>
      </p:sp>
      <p:sp>
        <p:nvSpPr>
          <p:cNvPr id="3" name="Content Placeholder 2"/>
          <p:cNvSpPr>
            <a:spLocks noGrp="1"/>
          </p:cNvSpPr>
          <p:nvPr>
            <p:ph idx="1"/>
          </p:nvPr>
        </p:nvSpPr>
        <p:spPr/>
        <p:txBody>
          <a:bodyPr>
            <a:normAutofit/>
          </a:bodyPr>
          <a:lstStyle/>
          <a:p>
            <a:r>
              <a:rPr lang="en-US" sz="2800" dirty="0"/>
              <a:t>Osmotic demyelination </a:t>
            </a:r>
            <a:r>
              <a:rPr lang="en-US" sz="2800" dirty="0" smtClean="0"/>
              <a:t>syndrome </a:t>
            </a:r>
            <a:r>
              <a:rPr lang="en-US" sz="2800" dirty="0"/>
              <a:t>is the iatrogenic irreversible clinical syndrome of neurologic symptoms that occurs after too rapid of a correction of serum </a:t>
            </a:r>
            <a:r>
              <a:rPr lang="en-US" sz="2800" dirty="0" smtClean="0"/>
              <a:t>sodium</a:t>
            </a:r>
          </a:p>
          <a:p>
            <a:r>
              <a:rPr lang="en-US" sz="2800" dirty="0"/>
              <a:t> This severe complication is caused by exceeding corrections greater than 12 </a:t>
            </a:r>
            <a:r>
              <a:rPr lang="en-US" sz="2800" dirty="0" err="1"/>
              <a:t>mEq</a:t>
            </a:r>
            <a:r>
              <a:rPr lang="en-US" sz="2800" dirty="0"/>
              <a:t>/L in 24 hours, 25 </a:t>
            </a:r>
            <a:r>
              <a:rPr lang="en-US" sz="2800" dirty="0" err="1"/>
              <a:t>mEq</a:t>
            </a:r>
            <a:r>
              <a:rPr lang="en-US" sz="2800" dirty="0"/>
              <a:t>/L in 48 hours, or inadvertent hypernatremia during correction of hyponatremia</a:t>
            </a:r>
          </a:p>
          <a:p>
            <a:endParaRPr lang="en-US" sz="2800" baseline="30000" dirty="0" smtClean="0"/>
          </a:p>
        </p:txBody>
      </p:sp>
    </p:spTree>
    <p:extLst>
      <p:ext uri="{BB962C8B-B14F-4D97-AF65-F5344CB8AC3E}">
        <p14:creationId xmlns:p14="http://schemas.microsoft.com/office/powerpoint/2010/main" val="2740892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400" b="1" dirty="0"/>
              <a:t>Symptoms of osmotic demyelination syndrome </a:t>
            </a:r>
            <a:r>
              <a:rPr lang="en-US" sz="2400" b="1" dirty="0" smtClean="0"/>
              <a:t>include :</a:t>
            </a:r>
          </a:p>
          <a:p>
            <a:r>
              <a:rPr lang="en-US" sz="2400" dirty="0" smtClean="0"/>
              <a:t> </a:t>
            </a:r>
            <a:r>
              <a:rPr lang="en-US" sz="2400" dirty="0"/>
              <a:t>F</a:t>
            </a:r>
            <a:r>
              <a:rPr lang="en-US" sz="2400" dirty="0" smtClean="0"/>
              <a:t>luctuating </a:t>
            </a:r>
            <a:r>
              <a:rPr lang="en-US" sz="2400" dirty="0"/>
              <a:t>levels of consciousness or confusion, </a:t>
            </a:r>
            <a:endParaRPr lang="en-US" sz="2400" dirty="0" smtClean="0"/>
          </a:p>
          <a:p>
            <a:r>
              <a:rPr lang="en-US" sz="2400" dirty="0"/>
              <a:t>B</a:t>
            </a:r>
            <a:r>
              <a:rPr lang="en-US" sz="2400" dirty="0" smtClean="0"/>
              <a:t>ehavioral changes </a:t>
            </a:r>
          </a:p>
          <a:p>
            <a:r>
              <a:rPr lang="en-US" sz="2400" dirty="0" smtClean="0"/>
              <a:t>Dysarthria </a:t>
            </a:r>
          </a:p>
          <a:p>
            <a:r>
              <a:rPr lang="en-US" sz="2400" dirty="0" err="1"/>
              <a:t>M</a:t>
            </a:r>
            <a:r>
              <a:rPr lang="en-US" sz="2400" dirty="0" err="1" smtClean="0"/>
              <a:t>utism</a:t>
            </a:r>
            <a:r>
              <a:rPr lang="en-US" sz="2400" dirty="0" smtClean="0"/>
              <a:t> </a:t>
            </a:r>
          </a:p>
          <a:p>
            <a:r>
              <a:rPr lang="en-US" sz="2400" dirty="0"/>
              <a:t>D</a:t>
            </a:r>
            <a:r>
              <a:rPr lang="en-US" sz="2400" dirty="0" smtClean="0"/>
              <a:t>ysphagia </a:t>
            </a:r>
          </a:p>
          <a:p>
            <a:r>
              <a:rPr lang="en-US" sz="2400" dirty="0"/>
              <a:t>S</a:t>
            </a:r>
            <a:r>
              <a:rPr lang="en-US" sz="2400" dirty="0" smtClean="0"/>
              <a:t>eizures</a:t>
            </a:r>
            <a:endParaRPr lang="en-US" sz="2400" baseline="30000" dirty="0" smtClean="0"/>
          </a:p>
          <a:p>
            <a:r>
              <a:rPr lang="en-US" sz="2400" dirty="0" smtClean="0"/>
              <a:t>Locked-in state </a:t>
            </a:r>
          </a:p>
          <a:p>
            <a:r>
              <a:rPr lang="en-US" sz="2400" dirty="0" err="1"/>
              <a:t>Q</a:t>
            </a:r>
            <a:r>
              <a:rPr lang="en-US" sz="2400" dirty="0" err="1" smtClean="0"/>
              <a:t>uadriparesis</a:t>
            </a:r>
            <a:r>
              <a:rPr lang="en-US" sz="2400" dirty="0" smtClean="0"/>
              <a:t>.</a:t>
            </a:r>
            <a:endParaRPr lang="en-US" sz="2400" dirty="0"/>
          </a:p>
          <a:p>
            <a:endParaRPr lang="en-US" dirty="0"/>
          </a:p>
        </p:txBody>
      </p:sp>
    </p:spTree>
    <p:extLst>
      <p:ext uri="{BB962C8B-B14F-4D97-AF65-F5344CB8AC3E}">
        <p14:creationId xmlns:p14="http://schemas.microsoft.com/office/powerpoint/2010/main" val="2914925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a:t>
            </a:r>
            <a:r>
              <a:rPr lang="en-US" sz="2800" dirty="0" smtClean="0"/>
              <a:t>he </a:t>
            </a:r>
            <a:r>
              <a:rPr lang="en-US" sz="2800" dirty="0"/>
              <a:t>possibility of the syndrome should not prevent a clinician from aggressively treating symptomatic patients with hyponatremia. </a:t>
            </a:r>
            <a:endParaRPr lang="en-US" sz="2800" dirty="0" smtClean="0"/>
          </a:p>
          <a:p>
            <a:r>
              <a:rPr lang="en-US" sz="2800" dirty="0" smtClean="0"/>
              <a:t>Most </a:t>
            </a:r>
            <a:r>
              <a:rPr lang="en-US" sz="2800" dirty="0"/>
              <a:t>neurologic symptoms associated with hyponatremia are from cerebral edema and </a:t>
            </a:r>
            <a:r>
              <a:rPr lang="en-US" sz="2800" dirty="0" smtClean="0"/>
              <a:t>herniation,</a:t>
            </a:r>
            <a:r>
              <a:rPr lang="en-US" sz="2800" baseline="30000" dirty="0"/>
              <a:t> </a:t>
            </a:r>
            <a:r>
              <a:rPr lang="en-US" sz="2800" dirty="0" smtClean="0"/>
              <a:t>so </a:t>
            </a:r>
            <a:r>
              <a:rPr lang="en-US" sz="2800" dirty="0"/>
              <a:t>patients with symptomatic hyponatremia require immediate treatment.</a:t>
            </a:r>
          </a:p>
        </p:txBody>
      </p:sp>
    </p:spTree>
    <p:extLst>
      <p:ext uri="{BB962C8B-B14F-4D97-AF65-F5344CB8AC3E}">
        <p14:creationId xmlns:p14="http://schemas.microsoft.com/office/powerpoint/2010/main" val="71454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The rate of change in extracellular </a:t>
            </a:r>
            <a:r>
              <a:rPr lang="en-US" sz="2800" dirty="0" smtClean="0"/>
              <a:t>K+ </a:t>
            </a:r>
            <a:r>
              <a:rPr lang="en-US" sz="2800" dirty="0"/>
              <a:t>levels is more important than the absolute </a:t>
            </a:r>
            <a:r>
              <a:rPr lang="en-US" sz="2800" dirty="0" smtClean="0"/>
              <a:t>K+ </a:t>
            </a:r>
            <a:r>
              <a:rPr lang="en-US" sz="2800" dirty="0"/>
              <a:t>level in determining severity of symptoms and risk for deterioration, so symptoms are unreliable predictors of absolute </a:t>
            </a:r>
            <a:r>
              <a:rPr lang="en-US" sz="2800" dirty="0" smtClean="0"/>
              <a:t>K+ </a:t>
            </a:r>
            <a:r>
              <a:rPr lang="en-US" sz="2800" dirty="0"/>
              <a:t>values. </a:t>
            </a:r>
            <a:endParaRPr lang="en-US" sz="2800" dirty="0" smtClean="0"/>
          </a:p>
          <a:p>
            <a:r>
              <a:rPr lang="en-US" sz="2800" dirty="0" smtClean="0"/>
              <a:t>Workup </a:t>
            </a:r>
            <a:r>
              <a:rPr lang="en-US" sz="2800" dirty="0"/>
              <a:t>of any patient whose history suggests potassium</a:t>
            </a:r>
          </a:p>
          <a:p>
            <a:endParaRPr lang="en-US" dirty="0"/>
          </a:p>
        </p:txBody>
      </p:sp>
    </p:spTree>
    <p:extLst>
      <p:ext uri="{BB962C8B-B14F-4D97-AF65-F5344CB8AC3E}">
        <p14:creationId xmlns:p14="http://schemas.microsoft.com/office/powerpoint/2010/main" val="31642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Without prompt treatment, patients may progress to severe seizures, coma, or death; the risk to the patient outweighs the risk of osmotic demyelination syndrome when they are severely symptomatic</a:t>
            </a:r>
          </a:p>
        </p:txBody>
      </p:sp>
    </p:spTree>
    <p:extLst>
      <p:ext uri="{BB962C8B-B14F-4D97-AF65-F5344CB8AC3E}">
        <p14:creationId xmlns:p14="http://schemas.microsoft.com/office/powerpoint/2010/main" val="1184985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Hypernatremia</a:t>
            </a:r>
          </a:p>
        </p:txBody>
      </p:sp>
      <p:sp>
        <p:nvSpPr>
          <p:cNvPr id="3" name="Content Placeholder 2"/>
          <p:cNvSpPr>
            <a:spLocks noGrp="1"/>
          </p:cNvSpPr>
          <p:nvPr>
            <p:ph idx="1"/>
          </p:nvPr>
        </p:nvSpPr>
        <p:spPr/>
        <p:txBody>
          <a:bodyPr>
            <a:normAutofit/>
          </a:bodyPr>
          <a:lstStyle/>
          <a:p>
            <a:r>
              <a:rPr lang="en-US" sz="2800" dirty="0"/>
              <a:t>Hypernatremia is defined as serum sodium level greater than 145 </a:t>
            </a:r>
            <a:r>
              <a:rPr lang="en-US" sz="2800" dirty="0" err="1"/>
              <a:t>mEq</a:t>
            </a:r>
            <a:r>
              <a:rPr lang="en-US" sz="2800" dirty="0"/>
              <a:t>/L and is less common than hyponatremia</a:t>
            </a:r>
            <a:r>
              <a:rPr lang="en-US" sz="2800" dirty="0" smtClean="0"/>
              <a:t>.</a:t>
            </a:r>
          </a:p>
          <a:p>
            <a:r>
              <a:rPr lang="en-US" sz="2800" dirty="0" smtClean="0"/>
              <a:t>Most </a:t>
            </a:r>
            <a:r>
              <a:rPr lang="en-US" sz="2800" dirty="0"/>
              <a:t>commonly, hypernatremia occurs in hospitalized patients, but it can also occur in approximately 0.2% of patients who present to the emergency department</a:t>
            </a:r>
          </a:p>
        </p:txBody>
      </p:sp>
    </p:spTree>
    <p:extLst>
      <p:ext uri="{BB962C8B-B14F-4D97-AF65-F5344CB8AC3E}">
        <p14:creationId xmlns:p14="http://schemas.microsoft.com/office/powerpoint/2010/main" val="393729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O</a:t>
            </a:r>
            <a:r>
              <a:rPr lang="en-US" sz="2800" dirty="0" smtClean="0"/>
              <a:t>ccurs </a:t>
            </a:r>
            <a:r>
              <a:rPr lang="en-US" sz="2800" dirty="0"/>
              <a:t>in patients with impaired thirst mechanisms, or inability to acquire adequate free water, such as in the elderly, infants, or otherwise impaired individuals (</a:t>
            </a:r>
            <a:r>
              <a:rPr lang="en-US" sz="2800" dirty="0" err="1"/>
              <a:t>eg</a:t>
            </a:r>
            <a:r>
              <a:rPr lang="en-US" sz="2800" dirty="0"/>
              <a:t>, patients on a ventilator, in a coma)</a:t>
            </a:r>
          </a:p>
        </p:txBody>
      </p:sp>
    </p:spTree>
    <p:extLst>
      <p:ext uri="{BB962C8B-B14F-4D97-AF65-F5344CB8AC3E}">
        <p14:creationId xmlns:p14="http://schemas.microsoft.com/office/powerpoint/2010/main" val="1910093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Signs </a:t>
            </a:r>
            <a:r>
              <a:rPr lang="en-US" dirty="0"/>
              <a:t>and Symptoms</a:t>
            </a:r>
            <a:br>
              <a:rPr lang="en-US" dirty="0"/>
            </a:br>
            <a:endParaRPr lang="en-US" dirty="0"/>
          </a:p>
        </p:txBody>
      </p:sp>
      <p:sp>
        <p:nvSpPr>
          <p:cNvPr id="3" name="Content Placeholder 2"/>
          <p:cNvSpPr>
            <a:spLocks noGrp="1"/>
          </p:cNvSpPr>
          <p:nvPr>
            <p:ph idx="1"/>
          </p:nvPr>
        </p:nvSpPr>
        <p:spPr/>
        <p:txBody>
          <a:bodyPr>
            <a:normAutofit/>
          </a:bodyPr>
          <a:lstStyle/>
          <a:p>
            <a:r>
              <a:rPr lang="en-US" sz="2800" dirty="0"/>
              <a:t>During hypernatremia, brain cells shrink substantially as water moves into the extracellular space. </a:t>
            </a:r>
            <a:endParaRPr lang="en-US" sz="2800" dirty="0" smtClean="0"/>
          </a:p>
          <a:p>
            <a:r>
              <a:rPr lang="en-US" sz="2800" dirty="0" smtClean="0"/>
              <a:t>This </a:t>
            </a:r>
            <a:r>
              <a:rPr lang="en-US" sz="2800" dirty="0"/>
              <a:t>situation can cause intracerebral hemorrhage as a result of tearing of cerebral blood </a:t>
            </a:r>
            <a:r>
              <a:rPr lang="en-US" sz="2800" dirty="0" smtClean="0"/>
              <a:t>vessels.</a:t>
            </a:r>
            <a:endParaRPr lang="en-US" sz="2800" baseline="30000" dirty="0"/>
          </a:p>
          <a:p>
            <a:r>
              <a:rPr lang="en-US" sz="2800" dirty="0" smtClean="0"/>
              <a:t> Include </a:t>
            </a:r>
            <a:r>
              <a:rPr lang="en-US" sz="2800" dirty="0"/>
              <a:t>decreased left ventricular contractility, hyperventilation, impaired glucose use, muscle cramps, and </a:t>
            </a:r>
            <a:r>
              <a:rPr lang="en-US" sz="2800" dirty="0" err="1" smtClean="0"/>
              <a:t>rhabdomyolysis</a:t>
            </a:r>
            <a:r>
              <a:rPr lang="en-US" sz="2800" dirty="0" smtClean="0"/>
              <a:t>.</a:t>
            </a:r>
            <a:endParaRPr lang="en-US" sz="2800" baseline="30000" dirty="0" smtClean="0"/>
          </a:p>
          <a:p>
            <a:r>
              <a:rPr lang="en-US" sz="2800" baseline="30000" dirty="0" smtClean="0"/>
              <a:t> </a:t>
            </a:r>
            <a:r>
              <a:rPr lang="en-US" sz="2800" dirty="0"/>
              <a:t>Patients may present with lethargy, weakness, or restlessness</a:t>
            </a:r>
          </a:p>
        </p:txBody>
      </p:sp>
    </p:spTree>
    <p:extLst>
      <p:ext uri="{BB962C8B-B14F-4D97-AF65-F5344CB8AC3E}">
        <p14:creationId xmlns:p14="http://schemas.microsoft.com/office/powerpoint/2010/main" val="18311605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cstate="print"/>
          <a:srcRect/>
          <a:stretch>
            <a:fillRect/>
          </a:stretch>
        </p:blipFill>
        <p:spPr bwMode="auto">
          <a:xfrm>
            <a:off x="1196196" y="286603"/>
            <a:ext cx="9144000" cy="595892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7815851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Neurologic examination may show increased tone, nuchal rigidity, brisk reflexes, myoclonus, </a:t>
            </a:r>
            <a:r>
              <a:rPr lang="en-US" sz="2800" dirty="0" err="1"/>
              <a:t>asterixis</a:t>
            </a:r>
            <a:r>
              <a:rPr lang="en-US" sz="2800" dirty="0"/>
              <a:t>, chorea, or </a:t>
            </a:r>
            <a:r>
              <a:rPr lang="en-US" sz="2800" dirty="0" smtClean="0"/>
              <a:t>seizures.</a:t>
            </a:r>
            <a:endParaRPr lang="en-US" sz="2800" baseline="30000" dirty="0"/>
          </a:p>
          <a:p>
            <a:r>
              <a:rPr lang="en-US" sz="2800" baseline="30000" dirty="0" smtClean="0"/>
              <a:t> </a:t>
            </a:r>
            <a:r>
              <a:rPr lang="en-US" sz="2800" dirty="0"/>
              <a:t>If not assessed and treated appropriately, the patient may progress to seizures, coma, or death</a:t>
            </a:r>
          </a:p>
        </p:txBody>
      </p:sp>
    </p:spTree>
    <p:extLst>
      <p:ext uri="{BB962C8B-B14F-4D97-AF65-F5344CB8AC3E}">
        <p14:creationId xmlns:p14="http://schemas.microsoft.com/office/powerpoint/2010/main" val="41000360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a:t>
            </a:r>
            <a:r>
              <a:rPr lang="en-US" dirty="0"/>
              <a:t>and Diagnosis</a:t>
            </a:r>
            <a:br>
              <a:rPr lang="en-US" dirty="0"/>
            </a:br>
            <a:endParaRPr lang="en-US" dirty="0"/>
          </a:p>
        </p:txBody>
      </p:sp>
      <p:pic>
        <p:nvPicPr>
          <p:cNvPr id="4" name="Content Placeholder 3"/>
          <p:cNvPicPr>
            <a:picLocks noGrp="1"/>
          </p:cNvPicPr>
          <p:nvPr>
            <p:ph idx="1"/>
          </p:nvPr>
        </p:nvPicPr>
        <p:blipFill>
          <a:blip r:embed="rId2"/>
          <a:stretch>
            <a:fillRect/>
          </a:stretch>
        </p:blipFill>
        <p:spPr>
          <a:xfrm>
            <a:off x="2555631" y="1000369"/>
            <a:ext cx="7041661" cy="5783385"/>
          </a:xfrm>
          <a:prstGeom prst="rect">
            <a:avLst/>
          </a:prstGeom>
        </p:spPr>
      </p:pic>
    </p:spTree>
    <p:extLst>
      <p:ext uri="{BB962C8B-B14F-4D97-AF65-F5344CB8AC3E}">
        <p14:creationId xmlns:p14="http://schemas.microsoft.com/office/powerpoint/2010/main" val="38284741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Treatment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b="1" dirty="0"/>
              <a:t>Unstable </a:t>
            </a:r>
            <a:r>
              <a:rPr lang="en-US" sz="2800" b="1" dirty="0" smtClean="0"/>
              <a:t>patients :</a:t>
            </a:r>
            <a:endParaRPr lang="en-US" sz="2800" b="1" dirty="0"/>
          </a:p>
          <a:p>
            <a:r>
              <a:rPr lang="en-US" sz="2800" dirty="0"/>
              <a:t>Acute hypernatremia carries mortality between 28% and 70</a:t>
            </a:r>
            <a:r>
              <a:rPr lang="en-US" sz="2800" dirty="0" smtClean="0"/>
              <a:t>%.</a:t>
            </a:r>
            <a:endParaRPr lang="en-US" sz="2800" baseline="30000" dirty="0"/>
          </a:p>
          <a:p>
            <a:r>
              <a:rPr lang="en-US" sz="2800" dirty="0" smtClean="0"/>
              <a:t>Symptoms </a:t>
            </a:r>
            <a:r>
              <a:rPr lang="en-US" sz="2800" dirty="0"/>
              <a:t>most often are caused by the rapidity of change of sodium level, not necessarily the overall deficit; therefore, sodium correction should occur over roughly the same time period that it occurred</a:t>
            </a:r>
          </a:p>
        </p:txBody>
      </p:sp>
    </p:spTree>
    <p:extLst>
      <p:ext uri="{BB962C8B-B14F-4D97-AF65-F5344CB8AC3E}">
        <p14:creationId xmlns:p14="http://schemas.microsoft.com/office/powerpoint/2010/main" val="3833229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fear of cerebral edema should be displaced by the clinician when treating the patient with acute hypernatremia; </a:t>
            </a:r>
            <a:r>
              <a:rPr lang="en-US" sz="2800" dirty="0" err="1"/>
              <a:t>idiogenic</a:t>
            </a:r>
            <a:r>
              <a:rPr lang="en-US" sz="2800" dirty="0"/>
              <a:t> osmoles, organic molecules that attempt to maintain brain cell hydration, have not had time to appear in brain cells, and the risk of cerebral edema with fast correction is minimal compared with the mortality and morbidity associated with acute hypernatremia</a:t>
            </a:r>
          </a:p>
        </p:txBody>
      </p:sp>
    </p:spTree>
    <p:extLst>
      <p:ext uri="{BB962C8B-B14F-4D97-AF65-F5344CB8AC3E}">
        <p14:creationId xmlns:p14="http://schemas.microsoft.com/office/powerpoint/2010/main" val="14587693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Correction </a:t>
            </a:r>
            <a:r>
              <a:rPr lang="en-US" sz="2800" dirty="0"/>
              <a:t>of hypernatremia should be initiated with isotonic fluids and should occur over a minimum of 48 hours. </a:t>
            </a:r>
            <a:endParaRPr lang="en-US" sz="2800" dirty="0" smtClean="0"/>
          </a:p>
          <a:p>
            <a:r>
              <a:rPr lang="en-US" sz="2800" dirty="0" smtClean="0"/>
              <a:t>The </a:t>
            </a:r>
            <a:r>
              <a:rPr lang="en-US" sz="2800" dirty="0"/>
              <a:t>serum sodium level should not decrease by more than 8 to 15 </a:t>
            </a:r>
            <a:r>
              <a:rPr lang="en-US" sz="2800" dirty="0" err="1"/>
              <a:t>mEq</a:t>
            </a:r>
            <a:r>
              <a:rPr lang="en-US" sz="2800" dirty="0"/>
              <a:t>/L in any 8-hour period if the patient is </a:t>
            </a:r>
            <a:r>
              <a:rPr lang="en-US" sz="2800" dirty="0" smtClean="0"/>
              <a:t>symptomatic.</a:t>
            </a:r>
            <a:endParaRPr lang="en-US" sz="2800" baseline="30000" dirty="0"/>
          </a:p>
          <a:p>
            <a:r>
              <a:rPr lang="en-US" sz="2800" baseline="30000" dirty="0" smtClean="0"/>
              <a:t> </a:t>
            </a:r>
            <a:r>
              <a:rPr lang="en-US" sz="2800" dirty="0"/>
              <a:t>Overly rapid correction of hypernatremia with the use of hypotonic fluids may lead to seizures, permanent brain damage, or death</a:t>
            </a:r>
          </a:p>
        </p:txBody>
      </p:sp>
    </p:spTree>
    <p:extLst>
      <p:ext uri="{BB962C8B-B14F-4D97-AF65-F5344CB8AC3E}">
        <p14:creationId xmlns:p14="http://schemas.microsoft.com/office/powerpoint/2010/main" val="492056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Clinical manifestations of   </a:t>
            </a:r>
            <a:r>
              <a:rPr lang="en-US" dirty="0" err="1" smtClean="0"/>
              <a:t>hyperkalemia</a:t>
            </a:r>
            <a:endParaRPr lang="ar-SA" dirty="0"/>
          </a:p>
        </p:txBody>
      </p:sp>
      <p:sp>
        <p:nvSpPr>
          <p:cNvPr id="3" name="Content Placeholder 2"/>
          <p:cNvSpPr>
            <a:spLocks noGrp="1"/>
          </p:cNvSpPr>
          <p:nvPr>
            <p:ph idx="1"/>
          </p:nvPr>
        </p:nvSpPr>
        <p:spPr/>
        <p:txBody>
          <a:bodyPr>
            <a:normAutofit/>
          </a:bodyPr>
          <a:lstStyle/>
          <a:p>
            <a:pPr algn="l" rtl="0"/>
            <a:r>
              <a:rPr lang="en-US" sz="2800" dirty="0"/>
              <a:t>the organ systems affected are </a:t>
            </a:r>
            <a:r>
              <a:rPr lang="en-US" sz="2800" b="1" u="sng" dirty="0"/>
              <a:t>cardiac, </a:t>
            </a:r>
            <a:r>
              <a:rPr lang="en-US" sz="2800" dirty="0"/>
              <a:t>neuromuscular, and gastrointestinal. </a:t>
            </a:r>
          </a:p>
          <a:p>
            <a:pPr algn="l" rtl="0"/>
            <a:r>
              <a:rPr lang="en-US" sz="2800" dirty="0"/>
              <a:t>Patients often complain of only vague feelings of not feeling well, gastrointestinal symptoms, or generalized weakness</a:t>
            </a:r>
            <a:endParaRPr lang="ar-SA" sz="2800" dirty="0"/>
          </a:p>
        </p:txBody>
      </p:sp>
    </p:spTree>
    <p:extLst>
      <p:ext uri="{BB962C8B-B14F-4D97-AF65-F5344CB8AC3E}">
        <p14:creationId xmlns:p14="http://schemas.microsoft.com/office/powerpoint/2010/main" val="16818956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If the patient with hypernatremia shows evidence of dehydration, fluid resuscitation should take first priority, and the patient should be provided with adequate amounts of intravenous fluid to restore plasma volumes. </a:t>
            </a:r>
            <a:endParaRPr lang="en-US" sz="2800" dirty="0" smtClean="0"/>
          </a:p>
        </p:txBody>
      </p:sp>
    </p:spTree>
    <p:extLst>
      <p:ext uri="{BB962C8B-B14F-4D97-AF65-F5344CB8AC3E}">
        <p14:creationId xmlns:p14="http://schemas.microsoft.com/office/powerpoint/2010/main" val="32596376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a:t>
            </a:r>
            <a:r>
              <a:rPr lang="en-US" sz="2800" dirty="0" smtClean="0"/>
              <a:t>he </a:t>
            </a:r>
            <a:r>
              <a:rPr lang="en-US" sz="2800" dirty="0"/>
              <a:t>serum sodium must be closely monitored to prevent correction from happening too quickly and leading to additional neurologic </a:t>
            </a:r>
            <a:r>
              <a:rPr lang="en-US" sz="2800" dirty="0" smtClean="0"/>
              <a:t>problems.</a:t>
            </a:r>
            <a:endParaRPr lang="en-US" sz="2800" baseline="30000" dirty="0" smtClean="0"/>
          </a:p>
          <a:p>
            <a:r>
              <a:rPr lang="en-US" sz="2800" dirty="0" smtClean="0"/>
              <a:t>Approximately </a:t>
            </a:r>
            <a:r>
              <a:rPr lang="en-US" sz="2800" dirty="0"/>
              <a:t>half of the water deficit should be provided in the first 12 to 24 hours, and the other half should be provided over the next 24 </a:t>
            </a:r>
            <a:r>
              <a:rPr lang="en-US" sz="2800" dirty="0" smtClean="0"/>
              <a:t>hours. </a:t>
            </a:r>
            <a:endParaRPr lang="en-US" sz="2800" dirty="0"/>
          </a:p>
        </p:txBody>
      </p:sp>
    </p:spTree>
    <p:extLst>
      <p:ext uri="{BB962C8B-B14F-4D97-AF65-F5344CB8AC3E}">
        <p14:creationId xmlns:p14="http://schemas.microsoft.com/office/powerpoint/2010/main" val="2573617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800" dirty="0"/>
              <a:t> </a:t>
            </a:r>
            <a:r>
              <a:rPr lang="en-US" sz="2800" dirty="0" smtClean="0"/>
              <a:t>If </a:t>
            </a:r>
            <a:r>
              <a:rPr lang="en-US" sz="2800" dirty="0"/>
              <a:t>correction occurs too rapidly, or if the patient begins to show symptoms of cerebral edema or hyponatremia, the clinician should immediately stop treatment of hypernatremia, and treat the patient as if they have hyponatremia with fluid restriction or addition of electrolytes/saline to the fluid infusion</a:t>
            </a:r>
          </a:p>
        </p:txBody>
      </p:sp>
    </p:spTree>
    <p:extLst>
      <p:ext uri="{BB962C8B-B14F-4D97-AF65-F5344CB8AC3E}">
        <p14:creationId xmlns:p14="http://schemas.microsoft.com/office/powerpoint/2010/main" val="821727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 </a:t>
            </a:r>
            <a:endParaRPr lang="en-US" b="1" dirty="0"/>
          </a:p>
        </p:txBody>
      </p:sp>
      <p:sp>
        <p:nvSpPr>
          <p:cNvPr id="3" name="Content Placeholder 2"/>
          <p:cNvSpPr>
            <a:spLocks noGrp="1"/>
          </p:cNvSpPr>
          <p:nvPr>
            <p:ph idx="1"/>
          </p:nvPr>
        </p:nvSpPr>
        <p:spPr/>
        <p:txBody>
          <a:bodyPr/>
          <a:lstStyle/>
          <a:p>
            <a:r>
              <a:rPr lang="en-US" dirty="0"/>
              <a:t> </a:t>
            </a:r>
            <a:r>
              <a:rPr lang="en-US" sz="2800" dirty="0"/>
              <a:t>Unstable patients with hypernatremia should receive isotonic fluids, with a goal to lower the serum sodium by 8 </a:t>
            </a:r>
            <a:r>
              <a:rPr lang="en-US" sz="2800" dirty="0" err="1"/>
              <a:t>mEq</a:t>
            </a:r>
            <a:r>
              <a:rPr lang="en-US" sz="2800" dirty="0"/>
              <a:t>/L to 15 </a:t>
            </a:r>
            <a:r>
              <a:rPr lang="en-US" sz="2800" dirty="0" err="1"/>
              <a:t>mEq</a:t>
            </a:r>
            <a:r>
              <a:rPr lang="en-US" sz="2800" dirty="0"/>
              <a:t>/L over the first 8 hours.</a:t>
            </a:r>
          </a:p>
        </p:txBody>
      </p:sp>
    </p:spTree>
    <p:extLst>
      <p:ext uri="{BB962C8B-B14F-4D97-AF65-F5344CB8AC3E}">
        <p14:creationId xmlns:p14="http://schemas.microsoft.com/office/powerpoint/2010/main" val="22486246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a:t>Stable </a:t>
            </a:r>
            <a:r>
              <a:rPr lang="en-US" sz="2800" b="1" dirty="0" smtClean="0"/>
              <a:t>patients :</a:t>
            </a:r>
            <a:endParaRPr lang="en-US" sz="2800" b="1" dirty="0"/>
          </a:p>
          <a:p>
            <a:r>
              <a:rPr lang="en-US" sz="2800" dirty="0"/>
              <a:t>Chronic or slowly occurring hypernatremia does not cause as many symptoms and does not carry as high mortality, because of the presence of </a:t>
            </a:r>
            <a:r>
              <a:rPr lang="en-US" sz="2800" dirty="0" err="1"/>
              <a:t>idiogenic</a:t>
            </a:r>
            <a:r>
              <a:rPr lang="en-US" sz="2800" dirty="0"/>
              <a:t> </a:t>
            </a:r>
            <a:r>
              <a:rPr lang="en-US" sz="2800" dirty="0" smtClean="0"/>
              <a:t>osmoles.</a:t>
            </a:r>
            <a:r>
              <a:rPr lang="en-US" sz="2800" baseline="30000" dirty="0" smtClean="0"/>
              <a:t> </a:t>
            </a:r>
          </a:p>
          <a:p>
            <a:r>
              <a:rPr lang="en-US" sz="2800" dirty="0" smtClean="0"/>
              <a:t>Because </a:t>
            </a:r>
            <a:r>
              <a:rPr lang="en-US" sz="2800" dirty="0"/>
              <a:t>of the brain’s self-preservation strategy by production of </a:t>
            </a:r>
            <a:r>
              <a:rPr lang="en-US" sz="2800" dirty="0" err="1"/>
              <a:t>idiogenic</a:t>
            </a:r>
            <a:r>
              <a:rPr lang="en-US" sz="2800" dirty="0"/>
              <a:t> osmoles that allows relative maintenance of brain cell hydration</a:t>
            </a:r>
          </a:p>
        </p:txBody>
      </p:sp>
    </p:spTree>
    <p:extLst>
      <p:ext uri="{BB962C8B-B14F-4D97-AF65-F5344CB8AC3E}">
        <p14:creationId xmlns:p14="http://schemas.microsoft.com/office/powerpoint/2010/main" val="14090310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R</a:t>
            </a:r>
            <a:r>
              <a:rPr lang="en-US" sz="2800" dirty="0" smtClean="0"/>
              <a:t>apid </a:t>
            </a:r>
            <a:r>
              <a:rPr lang="en-US" sz="2800" dirty="0"/>
              <a:t>restoration of serum sodium levels to normal in patients with chronic hypernatremia may cause </a:t>
            </a:r>
            <a:r>
              <a:rPr lang="en-US" sz="2800" dirty="0" smtClean="0"/>
              <a:t>cerebral </a:t>
            </a:r>
            <a:r>
              <a:rPr lang="en-US" sz="2800" dirty="0"/>
              <a:t>edema caused by these organic </a:t>
            </a:r>
            <a:r>
              <a:rPr lang="en-US" sz="2800" dirty="0" smtClean="0"/>
              <a:t>molecules</a:t>
            </a:r>
          </a:p>
          <a:p>
            <a:r>
              <a:rPr lang="en-US" sz="2800" dirty="0"/>
              <a:t>In the asymptomatic patient, correction of the serum sodium level should occur slowly, at a rate no greater than 0.5 </a:t>
            </a:r>
            <a:r>
              <a:rPr lang="en-US" sz="2800" dirty="0" err="1"/>
              <a:t>mEq</a:t>
            </a:r>
            <a:r>
              <a:rPr lang="en-US" sz="2800" dirty="0"/>
              <a:t>/L/h and no more than 8 </a:t>
            </a:r>
            <a:r>
              <a:rPr lang="en-US" sz="2800" dirty="0" err="1"/>
              <a:t>mEq</a:t>
            </a:r>
            <a:r>
              <a:rPr lang="en-US" sz="2800" dirty="0"/>
              <a:t>/L to 15 </a:t>
            </a:r>
            <a:r>
              <a:rPr lang="en-US" sz="2800" dirty="0" err="1"/>
              <a:t>mEq</a:t>
            </a:r>
            <a:r>
              <a:rPr lang="en-US" sz="2800" dirty="0"/>
              <a:t>/L per day.</a:t>
            </a:r>
          </a:p>
          <a:p>
            <a:endParaRPr lang="en-US" sz="2800" dirty="0"/>
          </a:p>
        </p:txBody>
      </p:sp>
    </p:spTree>
    <p:extLst>
      <p:ext uri="{BB962C8B-B14F-4D97-AF65-F5344CB8AC3E}">
        <p14:creationId xmlns:p14="http://schemas.microsoft.com/office/powerpoint/2010/main" val="21893416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specific causes of hypernatremia also have specific treatments tailored to the nature of the serum sodium excess. </a:t>
            </a:r>
            <a:endParaRPr lang="en-US" sz="2800" dirty="0" smtClean="0"/>
          </a:p>
          <a:p>
            <a:r>
              <a:rPr lang="en-US" sz="2800" dirty="0" smtClean="0"/>
              <a:t>In </a:t>
            </a:r>
            <a:r>
              <a:rPr lang="en-US" sz="2800" dirty="0"/>
              <a:t>cases of accidental excess sodium excretion, removal of sodium is the goal of treatment. </a:t>
            </a:r>
            <a:endParaRPr lang="en-US" sz="2800" dirty="0" smtClean="0"/>
          </a:p>
          <a:p>
            <a:r>
              <a:rPr lang="en-US" sz="2800" dirty="0" smtClean="0"/>
              <a:t>If </a:t>
            </a:r>
            <a:r>
              <a:rPr lang="en-US" sz="2800" dirty="0"/>
              <a:t>the patient is asymptomatic and has normal renal function, then the clinician may wait for natural excretion, which should not cause large shifts in brain cell hydration status</a:t>
            </a:r>
          </a:p>
        </p:txBody>
      </p:sp>
    </p:spTree>
    <p:extLst>
      <p:ext uri="{BB962C8B-B14F-4D97-AF65-F5344CB8AC3E}">
        <p14:creationId xmlns:p14="http://schemas.microsoft.com/office/powerpoint/2010/main" val="19953377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If renal function is impaired, then excess sodium needs to be removed through phlebotomy or dialysis. </a:t>
            </a:r>
            <a:endParaRPr lang="en-US" sz="2800" dirty="0" smtClean="0"/>
          </a:p>
          <a:p>
            <a:r>
              <a:rPr lang="en-US" sz="2800" dirty="0" smtClean="0"/>
              <a:t>In </a:t>
            </a:r>
            <a:r>
              <a:rPr lang="en-US" sz="2800" dirty="0"/>
              <a:t>patients with </a:t>
            </a:r>
            <a:r>
              <a:rPr lang="en-US" sz="2800" dirty="0" err="1"/>
              <a:t>adipsia</a:t>
            </a:r>
            <a:r>
              <a:rPr lang="en-US" sz="2800" dirty="0"/>
              <a:t> or </a:t>
            </a:r>
            <a:r>
              <a:rPr lang="en-US" sz="2800" dirty="0" err="1"/>
              <a:t>hypodipsia</a:t>
            </a:r>
            <a:r>
              <a:rPr lang="en-US" sz="2800" dirty="0"/>
              <a:t>, whether primary or secondary, patient, family, and caregiver education is paramount. </a:t>
            </a:r>
            <a:endParaRPr lang="en-US" sz="2800" dirty="0" smtClean="0"/>
          </a:p>
          <a:p>
            <a:r>
              <a:rPr lang="en-US" sz="2800" dirty="0" smtClean="0"/>
              <a:t>The </a:t>
            </a:r>
            <a:r>
              <a:rPr lang="en-US" sz="2800" dirty="0"/>
              <a:t>patient, family, or caregiver needs explanation about sensible and insensible water losses, the need for replacement daily of these losses, and how to monitor and accurately adjust water needs on a day-to-day basis</a:t>
            </a:r>
          </a:p>
        </p:txBody>
      </p:sp>
    </p:spTree>
    <p:extLst>
      <p:ext uri="{BB962C8B-B14F-4D97-AF65-F5344CB8AC3E}">
        <p14:creationId xmlns:p14="http://schemas.microsoft.com/office/powerpoint/2010/main" val="40572522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r>
              <a:rPr lang="en-US" dirty="0" smtClean="0"/>
              <a:t> </a:t>
            </a:r>
            <a:r>
              <a:rPr lang="en-US" sz="3200" dirty="0"/>
              <a:t>Stable patients with hypernatremia should have serum sodium corrected by 8 </a:t>
            </a:r>
            <a:r>
              <a:rPr lang="en-US" sz="3200" dirty="0" err="1"/>
              <a:t>mEq</a:t>
            </a:r>
            <a:r>
              <a:rPr lang="en-US" sz="3200" dirty="0"/>
              <a:t>/L to 15 </a:t>
            </a:r>
            <a:r>
              <a:rPr lang="en-US" sz="3200" dirty="0" err="1"/>
              <a:t>mEq</a:t>
            </a:r>
            <a:r>
              <a:rPr lang="en-US" sz="3200" dirty="0"/>
              <a:t>/L per day until the sodium has normalized.</a:t>
            </a:r>
          </a:p>
          <a:p>
            <a:endParaRPr lang="en-US" dirty="0"/>
          </a:p>
        </p:txBody>
      </p:sp>
    </p:spTree>
    <p:extLst>
      <p:ext uri="{BB962C8B-B14F-4D97-AF65-F5344CB8AC3E}">
        <p14:creationId xmlns:p14="http://schemas.microsoft.com/office/powerpoint/2010/main" val="36157900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a:bodyPr>
          <a:lstStyle/>
          <a:p>
            <a:r>
              <a:rPr lang="en-US" sz="2800" dirty="0"/>
              <a:t>hyponatremia is often caused by a defect in water excretion, whereas hypernatremia is often caused by a defect in thirst regulation or water acquisition. </a:t>
            </a:r>
            <a:endParaRPr lang="en-US" sz="2800" dirty="0" smtClean="0"/>
          </a:p>
          <a:p>
            <a:r>
              <a:rPr lang="en-US" sz="2800" dirty="0" smtClean="0"/>
              <a:t>Because </a:t>
            </a:r>
            <a:r>
              <a:rPr lang="en-US" sz="2800" dirty="0"/>
              <a:t>of dreaded neurologic complications, the imbalance in the serum sodium should be corrected in approximately the same time frame as it initially occurred. </a:t>
            </a:r>
          </a:p>
        </p:txBody>
      </p:sp>
    </p:spTree>
    <p:extLst>
      <p:ext uri="{BB962C8B-B14F-4D97-AF65-F5344CB8AC3E}">
        <p14:creationId xmlns:p14="http://schemas.microsoft.com/office/powerpoint/2010/main" val="24828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Etiologies of </a:t>
            </a:r>
            <a:r>
              <a:rPr lang="en-US" dirty="0" err="1" smtClean="0"/>
              <a:t>hyperkalemia</a:t>
            </a:r>
            <a:endParaRPr lang="ar-SA"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741871" y="1556204"/>
            <a:ext cx="8509062" cy="4844597"/>
          </a:xfrm>
          <a:prstGeom prst="rect">
            <a:avLst/>
          </a:prstGeom>
          <a:noFill/>
          <a:ln w="9525">
            <a:noFill/>
            <a:miter lim="800000"/>
            <a:headEnd/>
            <a:tailEnd/>
          </a:ln>
        </p:spPr>
      </p:pic>
    </p:spTree>
    <p:extLst>
      <p:ext uri="{BB962C8B-B14F-4D97-AF65-F5344CB8AC3E}">
        <p14:creationId xmlns:p14="http://schemas.microsoft.com/office/powerpoint/2010/main" val="1820300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Overly rapid correction may cause osmotic demyelination syndrome in patients with hyponatremia, or cerebral edema in patients with </a:t>
            </a:r>
            <a:r>
              <a:rPr lang="en-US" sz="2800" dirty="0" smtClean="0"/>
              <a:t>hypernatremia</a:t>
            </a:r>
          </a:p>
          <a:p>
            <a:r>
              <a:rPr lang="en-US" sz="2800" dirty="0"/>
              <a:t>Narrow control of the disorder of sodium balance should be the goal of the clinician</a:t>
            </a:r>
          </a:p>
        </p:txBody>
      </p:sp>
    </p:spTree>
    <p:extLst>
      <p:ext uri="{BB962C8B-B14F-4D97-AF65-F5344CB8AC3E}">
        <p14:creationId xmlns:p14="http://schemas.microsoft.com/office/powerpoint/2010/main" val="6377828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a:t>
            </a:r>
            <a:endParaRPr lang="en-US" dirty="0"/>
          </a:p>
        </p:txBody>
      </p:sp>
      <p:sp>
        <p:nvSpPr>
          <p:cNvPr id="3" name="Content Placeholder 2"/>
          <p:cNvSpPr>
            <a:spLocks noGrp="1"/>
          </p:cNvSpPr>
          <p:nvPr>
            <p:ph idx="1"/>
          </p:nvPr>
        </p:nvSpPr>
        <p:spPr/>
        <p:txBody>
          <a:bodyPr/>
          <a:lstStyle/>
          <a:p>
            <a:r>
              <a:rPr lang="en-US" sz="2800" dirty="0" smtClean="0"/>
              <a:t>20 </a:t>
            </a:r>
            <a:r>
              <a:rPr lang="en-US" sz="2800" dirty="0"/>
              <a:t>to 30% of patients with cancer </a:t>
            </a:r>
            <a:r>
              <a:rPr lang="en-US" sz="2800" dirty="0" smtClean="0"/>
              <a:t>experience </a:t>
            </a:r>
            <a:r>
              <a:rPr lang="en-US" sz="2800" dirty="0" err="1" smtClean="0"/>
              <a:t>hypercalcemia</a:t>
            </a:r>
            <a:r>
              <a:rPr lang="en-US" sz="2800" dirty="0" smtClean="0"/>
              <a:t> </a:t>
            </a:r>
            <a:r>
              <a:rPr lang="en-US" sz="2800" dirty="0"/>
              <a:t>during the course of </a:t>
            </a:r>
            <a:r>
              <a:rPr lang="en-US" sz="2800" dirty="0" smtClean="0"/>
              <a:t>their </a:t>
            </a:r>
            <a:r>
              <a:rPr lang="en-US" sz="2800" dirty="0"/>
              <a:t>disease, and malignancy accounts for more than 30% of emergency department visits for </a:t>
            </a:r>
            <a:r>
              <a:rPr lang="en-US" sz="2800" dirty="0" err="1" smtClean="0"/>
              <a:t>hypercalcemia</a:t>
            </a:r>
            <a:r>
              <a:rPr lang="en-US" sz="2800" dirty="0" smtClean="0"/>
              <a:t>.</a:t>
            </a:r>
            <a:endParaRPr lang="en-US" sz="2800" baseline="30000" dirty="0"/>
          </a:p>
          <a:p>
            <a:r>
              <a:rPr lang="en-US" sz="2800" dirty="0" smtClean="0"/>
              <a:t>Conversely</a:t>
            </a:r>
            <a:r>
              <a:rPr lang="en-US" sz="2800" dirty="0"/>
              <a:t>, hypocalcemia is found in 88% of patients in intensive care units</a:t>
            </a:r>
          </a:p>
        </p:txBody>
      </p:sp>
    </p:spTree>
    <p:extLst>
      <p:ext uri="{BB962C8B-B14F-4D97-AF65-F5344CB8AC3E}">
        <p14:creationId xmlns:p14="http://schemas.microsoft.com/office/powerpoint/2010/main" val="36096696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Calcium is the most abundant mineral in the human body. </a:t>
            </a:r>
            <a:endParaRPr lang="en-US" sz="2800" dirty="0" smtClean="0"/>
          </a:p>
          <a:p>
            <a:r>
              <a:rPr lang="en-US" sz="2800" dirty="0" smtClean="0"/>
              <a:t>Ninety-nine </a:t>
            </a:r>
            <a:r>
              <a:rPr lang="en-US" sz="2800" dirty="0"/>
              <a:t>percent of total body calcium resides in bone, of which 99% is in the mineral phase and 1% is rapidly exchangeable. </a:t>
            </a:r>
            <a:endParaRPr lang="en-US" sz="2800" dirty="0" smtClean="0"/>
          </a:p>
          <a:p>
            <a:r>
              <a:rPr lang="en-US" sz="2800" dirty="0" smtClean="0"/>
              <a:t>Approximately </a:t>
            </a:r>
            <a:r>
              <a:rPr lang="en-US" sz="2800" dirty="0"/>
              <a:t>half of total serum calcium is bound to proteins, mainly albumin and globulins. </a:t>
            </a:r>
            <a:endParaRPr lang="en-US" sz="2800" dirty="0" smtClean="0"/>
          </a:p>
          <a:p>
            <a:r>
              <a:rPr lang="en-US" sz="2800" dirty="0" smtClean="0"/>
              <a:t>The </a:t>
            </a:r>
            <a:r>
              <a:rPr lang="en-US" sz="2800" dirty="0"/>
              <a:t>normal ionized calcium concentration in serum is 1.1 to 1.4 </a:t>
            </a:r>
            <a:r>
              <a:rPr lang="en-US" sz="2800" dirty="0" err="1"/>
              <a:t>mmol</a:t>
            </a:r>
            <a:r>
              <a:rPr lang="en-US" sz="2800" dirty="0"/>
              <a:t>/L (4.5–5.6 mg/</a:t>
            </a:r>
            <a:r>
              <a:rPr lang="en-US" sz="2800" dirty="0" err="1"/>
              <a:t>dL</a:t>
            </a:r>
            <a:r>
              <a:rPr lang="en-US" sz="2800" dirty="0"/>
              <a:t>). </a:t>
            </a:r>
          </a:p>
        </p:txBody>
      </p:sp>
    </p:spTree>
    <p:extLst>
      <p:ext uri="{BB962C8B-B14F-4D97-AF65-F5344CB8AC3E}">
        <p14:creationId xmlns:p14="http://schemas.microsoft.com/office/powerpoint/2010/main" val="15263153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HOMEOSTASIS</a:t>
            </a:r>
          </a:p>
        </p:txBody>
      </p:sp>
      <p:sp>
        <p:nvSpPr>
          <p:cNvPr id="3" name="Content Placeholder 2"/>
          <p:cNvSpPr>
            <a:spLocks noGrp="1"/>
          </p:cNvSpPr>
          <p:nvPr>
            <p:ph idx="1"/>
          </p:nvPr>
        </p:nvSpPr>
        <p:spPr/>
        <p:txBody>
          <a:bodyPr>
            <a:normAutofit/>
          </a:bodyPr>
          <a:lstStyle/>
          <a:p>
            <a:r>
              <a:rPr lang="en-US" sz="2800" dirty="0"/>
              <a:t>PTH controls the concentration of ionized calcium in the blood and extracellular fluid. </a:t>
            </a:r>
            <a:endParaRPr lang="en-US" sz="2800" dirty="0" smtClean="0"/>
          </a:p>
          <a:p>
            <a:r>
              <a:rPr lang="en-US" sz="2800" dirty="0" smtClean="0"/>
              <a:t>Low </a:t>
            </a:r>
            <a:r>
              <a:rPr lang="en-US" sz="2800" dirty="0"/>
              <a:t>calcium levels trigger PTH release, which promotes bone mineral dissolution and increases renal reabsorption of calcium. </a:t>
            </a:r>
            <a:endParaRPr lang="en-US" sz="2800" dirty="0" smtClean="0"/>
          </a:p>
        </p:txBody>
      </p:sp>
    </p:spTree>
    <p:extLst>
      <p:ext uri="{BB962C8B-B14F-4D97-AF65-F5344CB8AC3E}">
        <p14:creationId xmlns:p14="http://schemas.microsoft.com/office/powerpoint/2010/main" val="42050864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PTH also increases renal hydroxylation of inactive vitamin D to calcitriol (1,25[OH]</a:t>
            </a:r>
            <a:r>
              <a:rPr lang="en-US" sz="2800" baseline="-25000" dirty="0"/>
              <a:t>2</a:t>
            </a:r>
            <a:r>
              <a:rPr lang="en-US" sz="2800" dirty="0"/>
              <a:t>), the hormonally active form of vitamin D, which then enhances gastrointestinal absorption of dietary calcium. Increased serum calcium and calcitriol levels inhibit PTH secretion from the parathyroid glands.</a:t>
            </a:r>
          </a:p>
          <a:p>
            <a:endParaRPr lang="en-US" dirty="0"/>
          </a:p>
        </p:txBody>
      </p:sp>
    </p:spTree>
    <p:extLst>
      <p:ext uri="{BB962C8B-B14F-4D97-AF65-F5344CB8AC3E}">
        <p14:creationId xmlns:p14="http://schemas.microsoft.com/office/powerpoint/2010/main" val="17559525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Calcitonin is a thyroid hormone released in response to high calcium concentrations. </a:t>
            </a:r>
            <a:endParaRPr lang="en-US" sz="2800" dirty="0" smtClean="0"/>
          </a:p>
          <a:p>
            <a:r>
              <a:rPr lang="en-US" sz="2800" dirty="0" smtClean="0"/>
              <a:t>As </a:t>
            </a:r>
            <a:r>
              <a:rPr lang="en-US" sz="2800" dirty="0"/>
              <a:t>opposed to PTH, calcitonin inhibits bone resorption of calcium and renal reabsorption of calcium and phosphate</a:t>
            </a:r>
          </a:p>
        </p:txBody>
      </p:sp>
    </p:spTree>
    <p:extLst>
      <p:ext uri="{BB962C8B-B14F-4D97-AF65-F5344CB8AC3E}">
        <p14:creationId xmlns:p14="http://schemas.microsoft.com/office/powerpoint/2010/main" val="41337708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CALCIUM</a:t>
            </a:r>
          </a:p>
        </p:txBody>
      </p:sp>
      <p:sp>
        <p:nvSpPr>
          <p:cNvPr id="3" name="Content Placeholder 2"/>
          <p:cNvSpPr>
            <a:spLocks noGrp="1"/>
          </p:cNvSpPr>
          <p:nvPr>
            <p:ph idx="1"/>
          </p:nvPr>
        </p:nvSpPr>
        <p:spPr/>
        <p:txBody>
          <a:bodyPr>
            <a:normAutofit/>
          </a:bodyPr>
          <a:lstStyle/>
          <a:p>
            <a:r>
              <a:rPr lang="en-US" sz="2800" dirty="0"/>
              <a:t>O</a:t>
            </a:r>
            <a:r>
              <a:rPr lang="en-US" sz="2800" dirty="0" smtClean="0"/>
              <a:t>ccur </a:t>
            </a:r>
            <a:r>
              <a:rPr lang="en-US" sz="2800" dirty="0"/>
              <a:t>with disruptions in the hormonal regulation by PTH, calcitonin, and vitamin D as well as diseases of the intestine, kidney, and bone. </a:t>
            </a:r>
            <a:endParaRPr lang="en-US" sz="2800" dirty="0" smtClean="0"/>
          </a:p>
          <a:p>
            <a:r>
              <a:rPr lang="en-US" sz="2800" dirty="0"/>
              <a:t>Glucocorticoids stimulate PTH synthesis and </a:t>
            </a:r>
            <a:r>
              <a:rPr lang="en-US" sz="2800" dirty="0" smtClean="0"/>
              <a:t>release</a:t>
            </a:r>
          </a:p>
          <a:p>
            <a:r>
              <a:rPr lang="en-US" sz="2800" dirty="0"/>
              <a:t>A variety of malignancies produce PTH-related peptide (</a:t>
            </a:r>
            <a:r>
              <a:rPr lang="en-US" sz="2800" dirty="0" err="1"/>
              <a:t>PTHrP</a:t>
            </a:r>
            <a:r>
              <a:rPr lang="en-US" sz="2800" dirty="0" smtClean="0"/>
              <a:t>)</a:t>
            </a:r>
            <a:endParaRPr lang="en-US" sz="2800" dirty="0"/>
          </a:p>
        </p:txBody>
      </p:sp>
    </p:spTree>
    <p:extLst>
      <p:ext uri="{BB962C8B-B14F-4D97-AF65-F5344CB8AC3E}">
        <p14:creationId xmlns:p14="http://schemas.microsoft.com/office/powerpoint/2010/main" val="29410085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err="1" smtClean="0"/>
              <a:t>Hypercalcemia</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b="1" dirty="0"/>
              <a:t>Definition and classification</a:t>
            </a:r>
          </a:p>
          <a:p>
            <a:r>
              <a:rPr lang="en-US" sz="2800" dirty="0"/>
              <a:t>Normal serum calcium concentration is 8.5 to 10.5 mg/</a:t>
            </a:r>
            <a:r>
              <a:rPr lang="en-US" sz="2800" dirty="0" err="1"/>
              <a:t>dL</a:t>
            </a:r>
            <a:r>
              <a:rPr lang="en-US" sz="2800" dirty="0"/>
              <a:t>. </a:t>
            </a:r>
            <a:r>
              <a:rPr lang="en-US" sz="2800" dirty="0" err="1"/>
              <a:t>Hypercalcemia</a:t>
            </a:r>
            <a:r>
              <a:rPr lang="en-US" sz="2800" dirty="0"/>
              <a:t> is defined as a total serum calcium (</a:t>
            </a:r>
            <a:r>
              <a:rPr lang="en-US" sz="2800" dirty="0" err="1" smtClean="0"/>
              <a:t>Ca</a:t>
            </a:r>
            <a:r>
              <a:rPr lang="en-US" sz="2800" baseline="-25000" dirty="0" err="1" smtClean="0"/>
              <a:t>total</a:t>
            </a:r>
            <a:r>
              <a:rPr lang="en-US" sz="2800" dirty="0"/>
              <a:t>) concentration greater than 10.5 mg/</a:t>
            </a:r>
            <a:r>
              <a:rPr lang="en-US" sz="2800" dirty="0" err="1"/>
              <a:t>dL</a:t>
            </a:r>
            <a:r>
              <a:rPr lang="en-US" sz="2800" dirty="0"/>
              <a:t> or an ionized calcium (</a:t>
            </a:r>
            <a:r>
              <a:rPr lang="en-US" sz="2800" dirty="0" err="1" smtClean="0"/>
              <a:t>Ca</a:t>
            </a:r>
            <a:r>
              <a:rPr lang="en-US" sz="2800" baseline="-25000" dirty="0" err="1" smtClean="0"/>
              <a:t>ionized</a:t>
            </a:r>
            <a:r>
              <a:rPr lang="en-US" sz="2800" dirty="0"/>
              <a:t>) greater than 1.4 </a:t>
            </a:r>
            <a:r>
              <a:rPr lang="en-US" sz="2800" dirty="0" err="1"/>
              <a:t>mmol</a:t>
            </a:r>
            <a:r>
              <a:rPr lang="en-US" sz="2800" dirty="0"/>
              <a:t>/L (5.6 mg/</a:t>
            </a:r>
            <a:r>
              <a:rPr lang="en-US" sz="2800" dirty="0" err="1"/>
              <a:t>dL</a:t>
            </a:r>
            <a:r>
              <a:rPr lang="en-US" sz="2800" dirty="0"/>
              <a:t>). </a:t>
            </a:r>
            <a:r>
              <a:rPr lang="en-US" sz="2800" dirty="0" err="1"/>
              <a:t>Hypercalcemia</a:t>
            </a:r>
            <a:r>
              <a:rPr lang="en-US" sz="2800" dirty="0"/>
              <a:t> can be classified by severity. </a:t>
            </a:r>
            <a:endParaRPr lang="en-US" sz="2800" dirty="0" smtClean="0"/>
          </a:p>
          <a:p>
            <a:endParaRPr lang="en-US" dirty="0"/>
          </a:p>
        </p:txBody>
      </p:sp>
    </p:spTree>
    <p:extLst>
      <p:ext uri="{BB962C8B-B14F-4D97-AF65-F5344CB8AC3E}">
        <p14:creationId xmlns:p14="http://schemas.microsoft.com/office/powerpoint/2010/main" val="2014499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Mild </a:t>
            </a:r>
            <a:r>
              <a:rPr lang="en-US" sz="2800" dirty="0" err="1"/>
              <a:t>hypercalcemia</a:t>
            </a:r>
            <a:r>
              <a:rPr lang="en-US" sz="2800" dirty="0"/>
              <a:t> is </a:t>
            </a:r>
            <a:r>
              <a:rPr lang="en-US" sz="2800" dirty="0" err="1" smtClean="0"/>
              <a:t>Ca</a:t>
            </a:r>
            <a:r>
              <a:rPr lang="en-US" sz="2800" baseline="-25000" dirty="0" err="1" smtClean="0"/>
              <a:t>total</a:t>
            </a:r>
            <a:r>
              <a:rPr lang="en-US" sz="2800" baseline="-25000" dirty="0" smtClean="0"/>
              <a:t> </a:t>
            </a:r>
            <a:r>
              <a:rPr lang="en-US" sz="2800" dirty="0"/>
              <a:t>10.5 to 11.9 mg/</a:t>
            </a:r>
            <a:r>
              <a:rPr lang="en-US" sz="2800" dirty="0" err="1"/>
              <a:t>dL</a:t>
            </a:r>
            <a:r>
              <a:rPr lang="en-US" sz="2800" dirty="0"/>
              <a:t> or </a:t>
            </a:r>
            <a:r>
              <a:rPr lang="en-US" sz="2800" dirty="0" err="1" smtClean="0"/>
              <a:t>Ca</a:t>
            </a:r>
            <a:r>
              <a:rPr lang="en-US" sz="2800" baseline="-25000" dirty="0" err="1" smtClean="0"/>
              <a:t>ionized</a:t>
            </a:r>
            <a:r>
              <a:rPr lang="en-US" sz="2800" baseline="-25000" dirty="0" smtClean="0"/>
              <a:t> </a:t>
            </a:r>
            <a:r>
              <a:rPr lang="en-US" sz="2800" dirty="0"/>
              <a:t>1.4 to 2.0 </a:t>
            </a:r>
            <a:r>
              <a:rPr lang="en-US" sz="2800" dirty="0" err="1"/>
              <a:t>mmol</a:t>
            </a:r>
            <a:r>
              <a:rPr lang="en-US" sz="2800" dirty="0"/>
              <a:t>/L (5.6–8.0 mg/</a:t>
            </a:r>
            <a:r>
              <a:rPr lang="en-US" sz="2800" dirty="0" err="1"/>
              <a:t>dL</a:t>
            </a:r>
            <a:r>
              <a:rPr lang="en-US" sz="2800" dirty="0"/>
              <a:t>). </a:t>
            </a:r>
            <a:endParaRPr lang="en-US" sz="2800" dirty="0" smtClean="0"/>
          </a:p>
          <a:p>
            <a:r>
              <a:rPr lang="en-US" sz="2800" dirty="0" smtClean="0"/>
              <a:t>Moderate </a:t>
            </a:r>
            <a:r>
              <a:rPr lang="en-US" sz="2800" dirty="0" err="1"/>
              <a:t>hypercalcemia</a:t>
            </a:r>
            <a:r>
              <a:rPr lang="en-US" sz="2800" dirty="0"/>
              <a:t> is </a:t>
            </a:r>
            <a:r>
              <a:rPr lang="en-US" sz="2800" dirty="0" smtClean="0"/>
              <a:t>Ca</a:t>
            </a:r>
            <a:r>
              <a:rPr lang="en-US" sz="2800" baseline="-25000" dirty="0" smtClean="0"/>
              <a:t>total</a:t>
            </a:r>
            <a:r>
              <a:rPr lang="en-US" sz="2800" dirty="0" smtClean="0"/>
              <a:t>12.0 </a:t>
            </a:r>
            <a:r>
              <a:rPr lang="en-US" sz="2800" dirty="0"/>
              <a:t>to 13.9 mg/</a:t>
            </a:r>
            <a:r>
              <a:rPr lang="en-US" sz="2800" dirty="0" err="1"/>
              <a:t>dL</a:t>
            </a:r>
            <a:r>
              <a:rPr lang="en-US" sz="2800" dirty="0"/>
              <a:t> or </a:t>
            </a:r>
            <a:r>
              <a:rPr lang="en-US" sz="2800" dirty="0" err="1" smtClean="0"/>
              <a:t>Ca</a:t>
            </a:r>
            <a:r>
              <a:rPr lang="en-US" sz="2800" baseline="-25000" dirty="0" err="1" smtClean="0"/>
              <a:t>ionized</a:t>
            </a:r>
            <a:r>
              <a:rPr lang="en-US" sz="2800" baseline="-25000" dirty="0" smtClean="0"/>
              <a:t> </a:t>
            </a:r>
            <a:r>
              <a:rPr lang="en-US" sz="2800" dirty="0"/>
              <a:t>2.0 to 2.5 </a:t>
            </a:r>
            <a:r>
              <a:rPr lang="en-US" sz="2800" dirty="0" err="1"/>
              <a:t>mmol</a:t>
            </a:r>
            <a:r>
              <a:rPr lang="en-US" sz="2800" dirty="0"/>
              <a:t>/L (8–10 mg/</a:t>
            </a:r>
            <a:r>
              <a:rPr lang="en-US" sz="2800" dirty="0" err="1"/>
              <a:t>dL</a:t>
            </a:r>
            <a:r>
              <a:rPr lang="en-US" sz="2800" dirty="0"/>
              <a:t>). </a:t>
            </a:r>
          </a:p>
          <a:p>
            <a:r>
              <a:rPr lang="en-US" sz="2800" dirty="0"/>
              <a:t>Severe </a:t>
            </a:r>
            <a:r>
              <a:rPr lang="en-US" sz="2800" dirty="0" err="1"/>
              <a:t>hypercalcemia</a:t>
            </a:r>
            <a:r>
              <a:rPr lang="en-US" sz="2800" dirty="0"/>
              <a:t> is </a:t>
            </a:r>
            <a:r>
              <a:rPr lang="en-US" sz="2800" dirty="0" err="1" smtClean="0"/>
              <a:t>Ca</a:t>
            </a:r>
            <a:r>
              <a:rPr lang="en-US" sz="2800" baseline="-25000" dirty="0" err="1" smtClean="0"/>
              <a:t>total</a:t>
            </a:r>
            <a:r>
              <a:rPr lang="en-US" sz="2800" baseline="-25000" dirty="0" smtClean="0"/>
              <a:t> </a:t>
            </a:r>
            <a:r>
              <a:rPr lang="en-US" sz="2800" dirty="0"/>
              <a:t>14 mg/</a:t>
            </a:r>
            <a:r>
              <a:rPr lang="en-US" sz="2800" dirty="0" err="1"/>
              <a:t>dL</a:t>
            </a:r>
            <a:r>
              <a:rPr lang="en-US" sz="2800" dirty="0"/>
              <a:t> or more or </a:t>
            </a:r>
            <a:r>
              <a:rPr lang="en-US" sz="2800" dirty="0" err="1" smtClean="0"/>
              <a:t>Ca</a:t>
            </a:r>
            <a:r>
              <a:rPr lang="en-US" sz="2800" baseline="-25000" dirty="0" err="1" smtClean="0"/>
              <a:t>ionized</a:t>
            </a:r>
            <a:r>
              <a:rPr lang="en-US" sz="2800" baseline="-25000" dirty="0" smtClean="0"/>
              <a:t> </a:t>
            </a:r>
            <a:r>
              <a:rPr lang="en-US" sz="2800" dirty="0"/>
              <a:t>more than 2.5 </a:t>
            </a:r>
            <a:r>
              <a:rPr lang="en-US" sz="2800" dirty="0" err="1"/>
              <a:t>mmol</a:t>
            </a:r>
            <a:r>
              <a:rPr lang="en-US" sz="2800" dirty="0"/>
              <a:t>/L (&gt;10 </a:t>
            </a:r>
            <a:r>
              <a:rPr lang="en-US" dirty="0"/>
              <a:t>mg/</a:t>
            </a:r>
            <a:r>
              <a:rPr lang="en-US" dirty="0" err="1"/>
              <a:t>dL</a:t>
            </a:r>
            <a:r>
              <a:rPr lang="en-US" dirty="0"/>
              <a:t>).</a:t>
            </a:r>
          </a:p>
          <a:p>
            <a:endParaRPr lang="en-US" dirty="0"/>
          </a:p>
        </p:txBody>
      </p:sp>
    </p:spTree>
    <p:extLst>
      <p:ext uri="{BB962C8B-B14F-4D97-AF65-F5344CB8AC3E}">
        <p14:creationId xmlns:p14="http://schemas.microsoft.com/office/powerpoint/2010/main" val="11459839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Cause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800" dirty="0"/>
              <a:t>Malignancy and hyperparathyroidism account for more than 80% of cases of </a:t>
            </a:r>
            <a:r>
              <a:rPr lang="en-US" sz="2800" dirty="0" err="1" smtClean="0"/>
              <a:t>hypercalcemia</a:t>
            </a:r>
            <a:r>
              <a:rPr lang="en-US" sz="2800" dirty="0" smtClean="0"/>
              <a:t>.</a:t>
            </a:r>
            <a:endParaRPr lang="en-US" sz="2800" baseline="30000" dirty="0"/>
          </a:p>
          <a:p>
            <a:r>
              <a:rPr lang="en-US" sz="2800" baseline="30000" dirty="0" smtClean="0"/>
              <a:t> </a:t>
            </a:r>
            <a:r>
              <a:rPr lang="en-US" sz="2800" dirty="0"/>
              <a:t>In malignancy, </a:t>
            </a:r>
            <a:r>
              <a:rPr lang="en-US" sz="2800" dirty="0" err="1"/>
              <a:t>hypercalcemia</a:t>
            </a:r>
            <a:r>
              <a:rPr lang="en-US" sz="2800" dirty="0"/>
              <a:t> can result </a:t>
            </a:r>
            <a:r>
              <a:rPr lang="en-US" sz="2800" dirty="0" smtClean="0"/>
              <a:t>from :</a:t>
            </a:r>
          </a:p>
          <a:p>
            <a:r>
              <a:rPr lang="en-US" sz="2800" dirty="0" smtClean="0"/>
              <a:t>(</a:t>
            </a:r>
            <a:r>
              <a:rPr lang="en-US" sz="2800" dirty="0"/>
              <a:t>1) direct </a:t>
            </a:r>
            <a:r>
              <a:rPr lang="en-US" sz="2800" dirty="0" err="1"/>
              <a:t>osteolysis</a:t>
            </a:r>
            <a:r>
              <a:rPr lang="en-US" sz="2800" dirty="0"/>
              <a:t> by metastatic disease</a:t>
            </a:r>
            <a:r>
              <a:rPr lang="en-US" sz="2800" baseline="30000" dirty="0"/>
              <a:t>20 </a:t>
            </a:r>
            <a:r>
              <a:rPr lang="en-US" sz="2800" dirty="0"/>
              <a:t>(</a:t>
            </a:r>
            <a:r>
              <a:rPr lang="en-US" sz="2800" dirty="0" err="1"/>
              <a:t>eg</a:t>
            </a:r>
            <a:r>
              <a:rPr lang="en-US" sz="2800" dirty="0"/>
              <a:t>, breast cancer, multiple myeloma); </a:t>
            </a:r>
            <a:endParaRPr lang="en-US" sz="2800" dirty="0" smtClean="0"/>
          </a:p>
          <a:p>
            <a:r>
              <a:rPr lang="en-US" sz="2800" dirty="0" smtClean="0"/>
              <a:t>(</a:t>
            </a:r>
            <a:r>
              <a:rPr lang="en-US" sz="2800" dirty="0"/>
              <a:t>2) production of circulating factors, such as </a:t>
            </a:r>
            <a:r>
              <a:rPr lang="en-US" sz="2800" dirty="0" err="1"/>
              <a:t>PTHrP</a:t>
            </a:r>
            <a:r>
              <a:rPr lang="en-US" sz="2800" dirty="0"/>
              <a:t>, which stimulate </a:t>
            </a:r>
            <a:r>
              <a:rPr lang="en-US" sz="2800" dirty="0" err="1"/>
              <a:t>osteoclastic</a:t>
            </a:r>
            <a:r>
              <a:rPr lang="en-US" sz="2800" dirty="0"/>
              <a:t> resorption of bone; </a:t>
            </a:r>
          </a:p>
          <a:p>
            <a:r>
              <a:rPr lang="en-US" sz="2800" dirty="0" smtClean="0"/>
              <a:t>(</a:t>
            </a:r>
            <a:r>
              <a:rPr lang="en-US" sz="2800" dirty="0"/>
              <a:t>3) increased production of calcitriol, which stimulates gastrointestinal absorption of calcium (</a:t>
            </a:r>
            <a:r>
              <a:rPr lang="en-US" sz="2800" dirty="0" err="1"/>
              <a:t>eg</a:t>
            </a:r>
            <a:r>
              <a:rPr lang="en-US" sz="2800" dirty="0"/>
              <a:t>, Hodgkin lymphoma</a:t>
            </a:r>
            <a:r>
              <a:rPr lang="en-US" sz="2800" baseline="30000" dirty="0"/>
              <a:t>24</a:t>
            </a:r>
            <a:r>
              <a:rPr lang="en-US" sz="2800" dirty="0"/>
              <a:t>).</a:t>
            </a:r>
          </a:p>
          <a:p>
            <a:endParaRPr lang="en-US" sz="2800" dirty="0"/>
          </a:p>
        </p:txBody>
      </p:sp>
    </p:spTree>
    <p:extLst>
      <p:ext uri="{BB962C8B-B14F-4D97-AF65-F5344CB8AC3E}">
        <p14:creationId xmlns:p14="http://schemas.microsoft.com/office/powerpoint/2010/main" val="3637118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728" y="1596097"/>
            <a:ext cx="4281997" cy="4281997"/>
          </a:xfrm>
        </p:spPr>
      </p:pic>
      <p:sp>
        <p:nvSpPr>
          <p:cNvPr id="5" name="Oval 4"/>
          <p:cNvSpPr/>
          <p:nvPr/>
        </p:nvSpPr>
        <p:spPr>
          <a:xfrm>
            <a:off x="4045789" y="3321170"/>
            <a:ext cx="2080691" cy="1897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 </a:t>
            </a:r>
            <a:r>
              <a:rPr lang="en-US" dirty="0" err="1" smtClean="0"/>
              <a:t>k+k</a:t>
            </a:r>
            <a:r>
              <a:rPr lang="en-US" dirty="0" smtClean="0"/>
              <a:t>+</a:t>
            </a:r>
          </a:p>
          <a:p>
            <a:pPr algn="ctr"/>
            <a:r>
              <a:rPr lang="en-US" dirty="0" smtClean="0"/>
              <a:t>K+K+K+</a:t>
            </a:r>
            <a:endParaRPr lang="en-US" dirty="0"/>
          </a:p>
          <a:p>
            <a:pPr algn="ctr"/>
            <a:r>
              <a:rPr lang="en-US" dirty="0" smtClean="0"/>
              <a:t>K+K+K+</a:t>
            </a:r>
          </a:p>
          <a:p>
            <a:pPr algn="ctr"/>
            <a:r>
              <a:rPr lang="en-US" dirty="0" smtClean="0"/>
              <a:t>K+K+K+</a:t>
            </a:r>
            <a:endParaRPr lang="en-US" dirty="0"/>
          </a:p>
          <a:p>
            <a:pPr algn="ctr"/>
            <a:r>
              <a:rPr lang="en-US" dirty="0" smtClean="0"/>
              <a:t>K+K+K+</a:t>
            </a:r>
          </a:p>
          <a:p>
            <a:pPr algn="ctr"/>
            <a:r>
              <a:rPr lang="en-US" dirty="0" smtClean="0"/>
              <a:t>K+K+K+</a:t>
            </a:r>
            <a:endParaRPr lang="en-US" dirty="0"/>
          </a:p>
        </p:txBody>
      </p:sp>
    </p:spTree>
    <p:extLst>
      <p:ext uri="{BB962C8B-B14F-4D97-AF65-F5344CB8AC3E}">
        <p14:creationId xmlns:p14="http://schemas.microsoft.com/office/powerpoint/2010/main" val="18851718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Hyperparathyroidism is most commonly caused by a benign adenoma that autonomously secretes PTH. </a:t>
            </a:r>
            <a:endParaRPr lang="en-US" sz="2800" dirty="0" smtClean="0"/>
          </a:p>
        </p:txBody>
      </p:sp>
    </p:spTree>
    <p:extLst>
      <p:ext uri="{BB962C8B-B14F-4D97-AF65-F5344CB8AC3E}">
        <p14:creationId xmlns:p14="http://schemas.microsoft.com/office/powerpoint/2010/main" val="40767655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Secondary hyperparathyroidism is caused by diffuse hyperplasia of the parathyroid gland in response to hypocalcemia or </a:t>
            </a:r>
            <a:r>
              <a:rPr lang="en-US" sz="2800" dirty="0" err="1"/>
              <a:t>hyperphosphatemia</a:t>
            </a:r>
            <a:r>
              <a:rPr lang="en-US" sz="2800" dirty="0"/>
              <a:t>. </a:t>
            </a:r>
            <a:endParaRPr lang="en-US" sz="2800" dirty="0" smtClean="0"/>
          </a:p>
          <a:p>
            <a:r>
              <a:rPr lang="en-US" sz="2800" dirty="0" smtClean="0"/>
              <a:t>Tertiary </a:t>
            </a:r>
            <a:r>
              <a:rPr lang="en-US" sz="2800" dirty="0"/>
              <a:t>hyperparathyroidism often results from secondary hyperparathyroidism resulting from years of chronic kidney disease, causing hyperplastic glands to become unresponsive to calcium levels over </a:t>
            </a:r>
            <a:r>
              <a:rPr lang="en-US" sz="2800" dirty="0" smtClean="0"/>
              <a:t>time.</a:t>
            </a:r>
            <a:r>
              <a:rPr lang="en-US" sz="2800" baseline="30000" dirty="0" smtClean="0"/>
              <a:t>25</a:t>
            </a:r>
            <a:endParaRPr lang="en-US" sz="2800" dirty="0"/>
          </a:p>
        </p:txBody>
      </p:sp>
    </p:spTree>
    <p:extLst>
      <p:ext uri="{BB962C8B-B14F-4D97-AF65-F5344CB8AC3E}">
        <p14:creationId xmlns:p14="http://schemas.microsoft.com/office/powerpoint/2010/main" val="38010016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Other causes of </a:t>
            </a:r>
            <a:r>
              <a:rPr lang="en-US" sz="2800" dirty="0" err="1"/>
              <a:t>hypercalcemia</a:t>
            </a:r>
            <a:r>
              <a:rPr lang="en-US" sz="2800" dirty="0"/>
              <a:t> </a:t>
            </a:r>
            <a:r>
              <a:rPr lang="en-US" sz="2800" dirty="0" smtClean="0"/>
              <a:t>include :</a:t>
            </a:r>
          </a:p>
          <a:p>
            <a:r>
              <a:rPr lang="en-US" sz="2800" dirty="0" smtClean="0"/>
              <a:t>Thyrotoxicosis</a:t>
            </a:r>
          </a:p>
          <a:p>
            <a:r>
              <a:rPr lang="en-US" sz="2800" dirty="0" smtClean="0"/>
              <a:t>Granulomatous disease </a:t>
            </a:r>
          </a:p>
          <a:p>
            <a:r>
              <a:rPr lang="en-US" sz="2800" dirty="0"/>
              <a:t>M</a:t>
            </a:r>
            <a:r>
              <a:rPr lang="en-US" sz="2800" dirty="0" smtClean="0"/>
              <a:t>edications </a:t>
            </a:r>
          </a:p>
          <a:p>
            <a:r>
              <a:rPr lang="en-US" sz="2800" dirty="0"/>
              <a:t>T</a:t>
            </a:r>
            <a:r>
              <a:rPr lang="en-US" sz="2800" dirty="0" smtClean="0"/>
              <a:t>otal </a:t>
            </a:r>
            <a:r>
              <a:rPr lang="en-US" sz="2800" dirty="0"/>
              <a:t>parenteral </a:t>
            </a:r>
            <a:r>
              <a:rPr lang="en-US" sz="2800" dirty="0" smtClean="0"/>
              <a:t>nutrition </a:t>
            </a:r>
          </a:p>
          <a:p>
            <a:r>
              <a:rPr lang="en-US" sz="2800" dirty="0"/>
              <a:t>I</a:t>
            </a:r>
            <a:r>
              <a:rPr lang="en-US" sz="2800" dirty="0" smtClean="0"/>
              <a:t>mmobilization </a:t>
            </a:r>
          </a:p>
          <a:p>
            <a:r>
              <a:rPr lang="en-US" sz="2800" dirty="0"/>
              <a:t>W</a:t>
            </a:r>
            <a:r>
              <a:rPr lang="en-US" sz="2800" dirty="0" smtClean="0"/>
              <a:t>ide </a:t>
            </a:r>
            <a:r>
              <a:rPr lang="en-US" sz="2800" dirty="0"/>
              <a:t>variety of medications </a:t>
            </a:r>
          </a:p>
          <a:p>
            <a:endParaRPr lang="en-US" dirty="0"/>
          </a:p>
        </p:txBody>
      </p:sp>
    </p:spTree>
    <p:extLst>
      <p:ext uri="{BB962C8B-B14F-4D97-AF65-F5344CB8AC3E}">
        <p14:creationId xmlns:p14="http://schemas.microsoft.com/office/powerpoint/2010/main" val="2991972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a:t>Signs and </a:t>
            </a:r>
            <a:r>
              <a:rPr lang="en-US" sz="3200" b="1" dirty="0" smtClean="0"/>
              <a:t>symptoms :</a:t>
            </a:r>
            <a:endParaRPr lang="en-US" sz="3200" b="1" dirty="0"/>
          </a:p>
          <a:p>
            <a:r>
              <a:rPr lang="en-US" sz="3200" dirty="0"/>
              <a:t>Vague, nonspecific symptoms usually develop when the </a:t>
            </a:r>
            <a:r>
              <a:rPr lang="en-US" sz="3200" dirty="0" err="1" smtClean="0"/>
              <a:t>Ca</a:t>
            </a:r>
            <a:r>
              <a:rPr lang="en-US" sz="3200" baseline="-25000" dirty="0" err="1" smtClean="0"/>
              <a:t>total</a:t>
            </a:r>
            <a:r>
              <a:rPr lang="en-US" sz="3200" baseline="-25000" dirty="0" smtClean="0"/>
              <a:t> </a:t>
            </a:r>
            <a:r>
              <a:rPr lang="en-US" sz="3200" dirty="0"/>
              <a:t>concentration is greater than 12 mg/</a:t>
            </a:r>
            <a:r>
              <a:rPr lang="en-US" sz="3200" dirty="0" err="1"/>
              <a:t>dL</a:t>
            </a:r>
            <a:r>
              <a:rPr lang="en-US" sz="3200" dirty="0"/>
              <a:t>. </a:t>
            </a:r>
            <a:endParaRPr lang="en-US" sz="3200" dirty="0" smtClean="0"/>
          </a:p>
          <a:p>
            <a:r>
              <a:rPr lang="en-US" sz="3200" dirty="0" smtClean="0"/>
              <a:t>Severity </a:t>
            </a:r>
            <a:r>
              <a:rPr lang="en-US" sz="3200" dirty="0"/>
              <a:t>of symptoms is related to not only the absolute calcium level but also the rate of increase in serum calcium</a:t>
            </a:r>
          </a:p>
        </p:txBody>
      </p:sp>
    </p:spTree>
    <p:extLst>
      <p:ext uri="{BB962C8B-B14F-4D97-AF65-F5344CB8AC3E}">
        <p14:creationId xmlns:p14="http://schemas.microsoft.com/office/powerpoint/2010/main" val="42732567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800" dirty="0" err="1"/>
              <a:t>Hypercalcemia</a:t>
            </a:r>
            <a:r>
              <a:rPr lang="en-US" sz="2800" dirty="0"/>
              <a:t> affects nearly every organ system in the body but particularly the </a:t>
            </a:r>
            <a:r>
              <a:rPr lang="en-US" sz="2800" b="1" dirty="0"/>
              <a:t>central nervous system </a:t>
            </a:r>
            <a:r>
              <a:rPr lang="en-US" sz="2800" dirty="0"/>
              <a:t>and </a:t>
            </a:r>
            <a:r>
              <a:rPr lang="en-US" sz="2800" b="1" dirty="0"/>
              <a:t>kidneys</a:t>
            </a:r>
            <a:r>
              <a:rPr lang="en-US" sz="2800" dirty="0"/>
              <a:t>. </a:t>
            </a:r>
            <a:endParaRPr lang="en-US" sz="2800" dirty="0" smtClean="0"/>
          </a:p>
          <a:p>
            <a:r>
              <a:rPr lang="en-US" sz="2800" b="1" dirty="0" smtClean="0"/>
              <a:t>Neurologic </a:t>
            </a:r>
            <a:r>
              <a:rPr lang="en-US" sz="2800" b="1" dirty="0"/>
              <a:t>symptoms </a:t>
            </a:r>
            <a:endParaRPr lang="en-US" sz="2800" dirty="0"/>
          </a:p>
          <a:p>
            <a:r>
              <a:rPr lang="en-US" sz="2800" dirty="0"/>
              <a:t>F</a:t>
            </a:r>
            <a:r>
              <a:rPr lang="en-US" sz="2800" dirty="0" smtClean="0"/>
              <a:t>atigue </a:t>
            </a:r>
          </a:p>
          <a:p>
            <a:r>
              <a:rPr lang="en-US" sz="2800" dirty="0"/>
              <a:t>D</a:t>
            </a:r>
            <a:r>
              <a:rPr lang="en-US" sz="2800" dirty="0" smtClean="0"/>
              <a:t>epression </a:t>
            </a:r>
          </a:p>
          <a:p>
            <a:r>
              <a:rPr lang="en-US" sz="2800" dirty="0"/>
              <a:t>W</a:t>
            </a:r>
            <a:r>
              <a:rPr lang="en-US" sz="2800" dirty="0" smtClean="0"/>
              <a:t>eakness</a:t>
            </a:r>
          </a:p>
          <a:p>
            <a:r>
              <a:rPr lang="en-US" sz="2800" dirty="0"/>
              <a:t>C</a:t>
            </a:r>
            <a:r>
              <a:rPr lang="en-US" sz="2800" dirty="0" smtClean="0"/>
              <a:t>onfusion </a:t>
            </a:r>
            <a:r>
              <a:rPr lang="en-US" sz="2800" dirty="0"/>
              <a:t>and can progress to hallucination, disorientation, </a:t>
            </a:r>
            <a:r>
              <a:rPr lang="en-US" sz="2800" dirty="0" err="1"/>
              <a:t>hypotonicity</a:t>
            </a:r>
            <a:r>
              <a:rPr lang="en-US" sz="2800" dirty="0"/>
              <a:t>, seizures, and coma</a:t>
            </a:r>
            <a:r>
              <a:rPr lang="en-US" dirty="0"/>
              <a:t>.</a:t>
            </a:r>
          </a:p>
        </p:txBody>
      </p:sp>
    </p:spTree>
    <p:extLst>
      <p:ext uri="{BB962C8B-B14F-4D97-AF65-F5344CB8AC3E}">
        <p14:creationId xmlns:p14="http://schemas.microsoft.com/office/powerpoint/2010/main" val="29435620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a:t>Renal effects </a:t>
            </a:r>
            <a:r>
              <a:rPr lang="en-US" sz="2800" dirty="0"/>
              <a:t>include nephrolithiasis; calcium deposition can lead to </a:t>
            </a:r>
            <a:r>
              <a:rPr lang="en-US" sz="2800" dirty="0" err="1"/>
              <a:t>nephrogenic</a:t>
            </a:r>
            <a:r>
              <a:rPr lang="en-US" sz="2800" dirty="0"/>
              <a:t> diabetes insipidus as well as acute kidney injury. </a:t>
            </a:r>
            <a:r>
              <a:rPr lang="en-US" sz="2800" b="1" dirty="0" smtClean="0"/>
              <a:t>gastrointestinal</a:t>
            </a:r>
            <a:r>
              <a:rPr lang="en-US" sz="2800" dirty="0" smtClean="0"/>
              <a:t> </a:t>
            </a:r>
            <a:r>
              <a:rPr lang="en-US" sz="2800" dirty="0"/>
              <a:t>manifestations, such as anorexia, nausea, vomiting, and constipation, as well as nonspecific musculoskeletal tenderness</a:t>
            </a:r>
          </a:p>
        </p:txBody>
      </p:sp>
    </p:spTree>
    <p:extLst>
      <p:ext uri="{BB962C8B-B14F-4D97-AF65-F5344CB8AC3E}">
        <p14:creationId xmlns:p14="http://schemas.microsoft.com/office/powerpoint/2010/main" val="9531696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Cardiovascular signs and symptoms of </a:t>
            </a:r>
            <a:r>
              <a:rPr lang="en-US" sz="2800" dirty="0" err="1"/>
              <a:t>hypercalcemia</a:t>
            </a:r>
            <a:r>
              <a:rPr lang="en-US" sz="2800" dirty="0"/>
              <a:t> vary</a:t>
            </a:r>
            <a:r>
              <a:rPr lang="en-US" sz="2800" dirty="0" smtClean="0"/>
              <a:t>.</a:t>
            </a:r>
          </a:p>
          <a:p>
            <a:r>
              <a:rPr lang="en-US" sz="2800" dirty="0" smtClean="0"/>
              <a:t> </a:t>
            </a:r>
            <a:r>
              <a:rPr lang="en-US" sz="2800" dirty="0"/>
              <a:t>Calcium has a positive inotropic effect until levels reach more than 15 mg/</a:t>
            </a:r>
            <a:r>
              <a:rPr lang="en-US" sz="2800" dirty="0" err="1"/>
              <a:t>dL</a:t>
            </a:r>
            <a:r>
              <a:rPr lang="en-US" sz="2800" dirty="0"/>
              <a:t>, at which time myocardial depression ensues. </a:t>
            </a:r>
            <a:endParaRPr lang="en-US" sz="2800" dirty="0" smtClean="0"/>
          </a:p>
          <a:p>
            <a:r>
              <a:rPr lang="en-US" sz="2800" dirty="0" smtClean="0"/>
              <a:t>The </a:t>
            </a:r>
            <a:r>
              <a:rPr lang="en-US" sz="2800" dirty="0"/>
              <a:t>QT interval typically shortens, and the PR and QRS intervals are prolonged when the serum calcium concentration is more than 13 mg/</a:t>
            </a:r>
            <a:r>
              <a:rPr lang="en-US" sz="2800" dirty="0" err="1"/>
              <a:t>dL</a:t>
            </a:r>
            <a:r>
              <a:rPr lang="en-US" sz="2800" dirty="0"/>
              <a:t> </a:t>
            </a:r>
          </a:p>
        </p:txBody>
      </p:sp>
    </p:spTree>
    <p:extLst>
      <p:ext uri="{BB962C8B-B14F-4D97-AF65-F5344CB8AC3E}">
        <p14:creationId xmlns:p14="http://schemas.microsoft.com/office/powerpoint/2010/main" val="21128872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1682152" y="207035"/>
            <a:ext cx="9040482" cy="5891840"/>
          </a:xfrm>
          <a:prstGeom prst="rect">
            <a:avLst/>
          </a:prstGeom>
        </p:spPr>
      </p:pic>
    </p:spTree>
    <p:extLst>
      <p:ext uri="{BB962C8B-B14F-4D97-AF65-F5344CB8AC3E}">
        <p14:creationId xmlns:p14="http://schemas.microsoft.com/office/powerpoint/2010/main" val="2760322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Many patients with </a:t>
            </a:r>
            <a:r>
              <a:rPr lang="en-US" sz="2800" dirty="0" err="1"/>
              <a:t>hypercalcemia</a:t>
            </a:r>
            <a:r>
              <a:rPr lang="en-US" sz="2800" dirty="0"/>
              <a:t> develop hypokalemia, further contributing to dysrhythmia risk. </a:t>
            </a:r>
            <a:endParaRPr lang="en-US" sz="2800" dirty="0" smtClean="0"/>
          </a:p>
          <a:p>
            <a:r>
              <a:rPr lang="en-US" sz="2800" dirty="0" smtClean="0"/>
              <a:t>Atrioventricular </a:t>
            </a:r>
            <a:r>
              <a:rPr lang="en-US" sz="2800" dirty="0"/>
              <a:t>block may develop and progress to complete heart block and even cardiac arrest when </a:t>
            </a:r>
            <a:r>
              <a:rPr lang="en-US" sz="2800" dirty="0" err="1" smtClean="0"/>
              <a:t>Ca</a:t>
            </a:r>
            <a:r>
              <a:rPr lang="en-US" sz="2800" baseline="-25000" dirty="0" err="1" smtClean="0"/>
              <a:t>total</a:t>
            </a:r>
            <a:r>
              <a:rPr lang="en-US" sz="2800" baseline="-25000" dirty="0" smtClean="0"/>
              <a:t> </a:t>
            </a:r>
            <a:r>
              <a:rPr lang="en-US" sz="2800" dirty="0"/>
              <a:t>is 15 to 20 mg/</a:t>
            </a:r>
            <a:r>
              <a:rPr lang="en-US" sz="2800" dirty="0" err="1"/>
              <a:t>dL</a:t>
            </a:r>
            <a:r>
              <a:rPr lang="en-US" dirty="0"/>
              <a:t>.</a:t>
            </a:r>
          </a:p>
          <a:p>
            <a:endParaRPr lang="en-US" dirty="0"/>
          </a:p>
        </p:txBody>
      </p:sp>
    </p:spTree>
    <p:extLst>
      <p:ext uri="{BB962C8B-B14F-4D97-AF65-F5344CB8AC3E}">
        <p14:creationId xmlns:p14="http://schemas.microsoft.com/office/powerpoint/2010/main" val="16395756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u="sng" dirty="0" smtClean="0"/>
              <a:t/>
            </a:r>
            <a:br>
              <a:rPr lang="en-US" b="1" u="sng" dirty="0" smtClean="0"/>
            </a:br>
            <a:r>
              <a:rPr lang="en-US" sz="3600" b="1" dirty="0" smtClean="0"/>
              <a:t>Management</a:t>
            </a:r>
            <a:endParaRPr lang="en-US" sz="3600" b="1" dirty="0"/>
          </a:p>
        </p:txBody>
      </p:sp>
      <p:sp>
        <p:nvSpPr>
          <p:cNvPr id="3" name="Content Placeholder 2"/>
          <p:cNvSpPr>
            <a:spLocks noGrp="1"/>
          </p:cNvSpPr>
          <p:nvPr>
            <p:ph idx="1"/>
          </p:nvPr>
        </p:nvSpPr>
        <p:spPr/>
        <p:txBody>
          <a:bodyPr>
            <a:noAutofit/>
          </a:bodyPr>
          <a:lstStyle/>
          <a:p>
            <a:r>
              <a:rPr lang="en-US" b="1" dirty="0" smtClean="0"/>
              <a:t>The </a:t>
            </a:r>
            <a:r>
              <a:rPr lang="en-US" b="1" dirty="0"/>
              <a:t>treatment of </a:t>
            </a:r>
            <a:r>
              <a:rPr lang="en-US" b="1" dirty="0" err="1"/>
              <a:t>hypercalcemia</a:t>
            </a:r>
            <a:r>
              <a:rPr lang="en-US" b="1" dirty="0"/>
              <a:t> depends on the severity of symptoms and the underlying cause</a:t>
            </a:r>
            <a:r>
              <a:rPr lang="en-US" dirty="0" smtClean="0"/>
              <a:t>.</a:t>
            </a:r>
          </a:p>
          <a:p>
            <a:r>
              <a:rPr lang="en-US" dirty="0" smtClean="0"/>
              <a:t>1- </a:t>
            </a:r>
            <a:r>
              <a:rPr lang="en-US" dirty="0"/>
              <a:t>volume repletion with isotonic sodium chloride is an effective short-term </a:t>
            </a:r>
            <a:r>
              <a:rPr lang="en-US" dirty="0" smtClean="0"/>
              <a:t>treatment</a:t>
            </a:r>
          </a:p>
          <a:p>
            <a:r>
              <a:rPr lang="en-US" dirty="0" smtClean="0"/>
              <a:t>2- </a:t>
            </a:r>
            <a:r>
              <a:rPr lang="en-US" dirty="0"/>
              <a:t>loop diuretics can be administered to block sodium and calcium reabsorption, thereby facilitating renal excretion of </a:t>
            </a:r>
            <a:r>
              <a:rPr lang="en-US" dirty="0" smtClean="0"/>
              <a:t>calcium</a:t>
            </a:r>
          </a:p>
          <a:p>
            <a:r>
              <a:rPr lang="en-US" dirty="0" smtClean="0"/>
              <a:t>3- Bisphosphonates</a:t>
            </a:r>
          </a:p>
          <a:p>
            <a:r>
              <a:rPr lang="en-US" dirty="0" smtClean="0"/>
              <a:t>4- </a:t>
            </a:r>
            <a:r>
              <a:rPr lang="en-US" dirty="0"/>
              <a:t>Calcitonin </a:t>
            </a:r>
            <a:endParaRPr lang="en-US" dirty="0" smtClean="0"/>
          </a:p>
          <a:p>
            <a:r>
              <a:rPr lang="en-US" dirty="0" smtClean="0"/>
              <a:t>5- </a:t>
            </a:r>
            <a:r>
              <a:rPr lang="en-US" dirty="0"/>
              <a:t>elimination of inciting </a:t>
            </a:r>
            <a:r>
              <a:rPr lang="en-US" dirty="0" smtClean="0"/>
              <a:t>medications </a:t>
            </a:r>
            <a:r>
              <a:rPr lang="en-US" dirty="0"/>
              <a:t>as well as a decrease in dietary calcium </a:t>
            </a:r>
            <a:r>
              <a:rPr lang="en-US" dirty="0" smtClean="0"/>
              <a:t>intake</a:t>
            </a:r>
          </a:p>
          <a:p>
            <a:r>
              <a:rPr lang="en-US" dirty="0" smtClean="0"/>
              <a:t>6- </a:t>
            </a:r>
            <a:r>
              <a:rPr lang="en-US" dirty="0"/>
              <a:t>peritoneal dialysis and hemodialysis</a:t>
            </a:r>
          </a:p>
        </p:txBody>
      </p:sp>
    </p:spTree>
    <p:extLst>
      <p:ext uri="{BB962C8B-B14F-4D97-AF65-F5344CB8AC3E}">
        <p14:creationId xmlns:p14="http://schemas.microsoft.com/office/powerpoint/2010/main" val="3334785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1393</TotalTime>
  <Words>4387</Words>
  <Application>Microsoft Office PowerPoint</Application>
  <PresentationFormat>Widescreen</PresentationFormat>
  <Paragraphs>609</Paragraphs>
  <Slides>111</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111</vt:i4>
      </vt:variant>
    </vt:vector>
  </HeadingPairs>
  <TitlesOfParts>
    <vt:vector size="116" baseType="lpstr">
      <vt:lpstr>Arial</vt:lpstr>
      <vt:lpstr>Calibri</vt:lpstr>
      <vt:lpstr>Calibri Light</vt:lpstr>
      <vt:lpstr>Times New Roman</vt:lpstr>
      <vt:lpstr>Retrospect</vt:lpstr>
      <vt:lpstr>Electrolyte disorders </vt:lpstr>
      <vt:lpstr>Case</vt:lpstr>
      <vt:lpstr>PowerPoint Presentation</vt:lpstr>
      <vt:lpstr>PowerPoint Presentation</vt:lpstr>
      <vt:lpstr>Physiology, total body balance, and pathophysiology of potassium</vt:lpstr>
      <vt:lpstr>PowerPoint Presentation</vt:lpstr>
      <vt:lpstr>    Clinical manifestations of   hyperkalemia</vt:lpstr>
      <vt:lpstr>Etiologies of hyperkalemia</vt:lpstr>
      <vt:lpstr>PowerPoint Presentation</vt:lpstr>
      <vt:lpstr>PowerPoint Presentation</vt:lpstr>
      <vt:lpstr>PowerPoint Presentation</vt:lpstr>
      <vt:lpstr>ECG changes </vt:lpstr>
      <vt:lpstr>PowerPoint Presentation</vt:lpstr>
      <vt:lpstr>PowerPoint Presentation</vt:lpstr>
      <vt:lpstr>Treatment of hyperkalemia includes</vt:lpstr>
      <vt:lpstr>PowerPoint Presentation</vt:lpstr>
      <vt:lpstr>PowerPoint Presentation</vt:lpstr>
      <vt:lpstr>PowerPoint Presentation</vt:lpstr>
      <vt:lpstr>PowerPoint Presentation</vt:lpstr>
      <vt:lpstr>PowerPoint Presentation</vt:lpstr>
      <vt:lpstr>Hypo K S&amp;S and ECG changes </vt:lpstr>
      <vt:lpstr>Treatment of Hypo K </vt:lpstr>
      <vt:lpstr>PowerPoint Presentation</vt:lpstr>
      <vt:lpstr>PowerPoint Presentation</vt:lpstr>
      <vt:lpstr>PowerPoint Presentation</vt:lpstr>
      <vt:lpstr>Hyponatremia </vt:lpstr>
      <vt:lpstr>PowerPoint Presentation</vt:lpstr>
      <vt:lpstr>PowerPoint Presentation</vt:lpstr>
      <vt:lpstr>PowerPoint Presentation</vt:lpstr>
      <vt:lpstr>Signs and Symptoms </vt:lpstr>
      <vt:lpstr>PowerPoint Presentation</vt:lpstr>
      <vt:lpstr>PowerPoint Presentation</vt:lpstr>
      <vt:lpstr>PowerPoint Presentation</vt:lpstr>
      <vt:lpstr>Evaluation and Diagnosis</vt:lpstr>
      <vt:lpstr>PowerPoint Presentation</vt:lpstr>
      <vt:lpstr>PowerPoint Presentation</vt:lpstr>
      <vt:lpstr>PowerPoint Presentation</vt:lpstr>
      <vt:lpstr>PowerPoint Presentation</vt:lpstr>
      <vt:lpstr>PowerPoint Presentation</vt:lpstr>
      <vt:lpstr>Evaluation and Diagnosis </vt:lpstr>
      <vt:lpstr> Hypovolemic hyponatremia </vt:lpstr>
      <vt:lpstr>PowerPoint Presentation</vt:lpstr>
      <vt:lpstr>Hypervolmic hyponatremia</vt:lpstr>
      <vt:lpstr>     Euvolemic hyponatremia</vt:lpstr>
      <vt:lpstr>PowerPoint Presentation</vt:lpstr>
      <vt:lpstr>PowerPoint Presentation</vt:lpstr>
      <vt:lpstr>PowerPoint Presentation</vt:lpstr>
      <vt:lpstr>PowerPoint Presentation</vt:lpstr>
      <vt:lpstr>    Treatment </vt:lpstr>
      <vt:lpstr>PowerPoint Presentation</vt:lpstr>
      <vt:lpstr>PowerPoint Presentation</vt:lpstr>
      <vt:lpstr>PowerPoint Presentation</vt:lpstr>
      <vt:lpstr>Treatment of hypovolemic hyponatremia</vt:lpstr>
      <vt:lpstr>PowerPoint Presentation</vt:lpstr>
      <vt:lpstr>Treatment of patients with hypervolemic and euvolemic hyponatremia</vt:lpstr>
      <vt:lpstr> Cerebral Edema </vt:lpstr>
      <vt:lpstr>  Osmotic Demyelination Syndrome </vt:lpstr>
      <vt:lpstr>PowerPoint Presentation</vt:lpstr>
      <vt:lpstr>PowerPoint Presentation</vt:lpstr>
      <vt:lpstr>PowerPoint Presentation</vt:lpstr>
      <vt:lpstr>Hypernatremia</vt:lpstr>
      <vt:lpstr>PowerPoint Presentation</vt:lpstr>
      <vt:lpstr> Signs and Symptoms </vt:lpstr>
      <vt:lpstr>PowerPoint Presentation</vt:lpstr>
      <vt:lpstr>PowerPoint Presentation</vt:lpstr>
      <vt:lpstr>Evaluation and Diagnosis </vt:lpstr>
      <vt:lpstr>             Treatment </vt:lpstr>
      <vt:lpstr>PowerPoint Presentation</vt:lpstr>
      <vt:lpstr>PowerPoint Presentation</vt:lpstr>
      <vt:lpstr>PowerPoint Presentation</vt:lpstr>
      <vt:lpstr>PowerPoint Presentation</vt:lpstr>
      <vt:lpstr>PowerPoint Presentation</vt:lpstr>
      <vt:lpstr>Key point </vt:lpstr>
      <vt:lpstr>PowerPoint Presentation</vt:lpstr>
      <vt:lpstr>PowerPoint Presentation</vt:lpstr>
      <vt:lpstr>PowerPoint Presentation</vt:lpstr>
      <vt:lpstr>PowerPoint Presentation</vt:lpstr>
      <vt:lpstr>KEY POINT </vt:lpstr>
      <vt:lpstr>Summary </vt:lpstr>
      <vt:lpstr>PowerPoint Presentation</vt:lpstr>
      <vt:lpstr>Calcium  </vt:lpstr>
      <vt:lpstr>PowerPoint Presentation</vt:lpstr>
      <vt:lpstr>MAINTAINING HOMEOSTASIS</vt:lpstr>
      <vt:lpstr>PowerPoint Presentation</vt:lpstr>
      <vt:lpstr>PowerPoint Presentation</vt:lpstr>
      <vt:lpstr>PATHOPHYSIOLOGY OF CALCIUM</vt:lpstr>
      <vt:lpstr>    Hypercalcemia </vt:lpstr>
      <vt:lpstr>PowerPoint Presentation</vt:lpstr>
      <vt:lpstr>  Cause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Management</vt:lpstr>
      <vt:lpstr>Hypocalcemia </vt:lpstr>
      <vt:lpstr>PowerPoint Presentation</vt:lpstr>
      <vt:lpstr>PowerPoint Presentation</vt:lpstr>
      <vt:lpstr>PowerPoint Presentation</vt:lpstr>
      <vt:lpstr>PowerPoint Presentation</vt:lpstr>
      <vt:lpstr>PowerPoint Presentation</vt:lpstr>
      <vt:lpstr>PowerPoint Presentation</vt:lpstr>
      <vt:lpstr>ECG Changes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 alsakka</dc:creator>
  <cp:lastModifiedBy>abdullah alsakka</cp:lastModifiedBy>
  <cp:revision>138</cp:revision>
  <dcterms:created xsi:type="dcterms:W3CDTF">2014-10-18T13:39:07Z</dcterms:created>
  <dcterms:modified xsi:type="dcterms:W3CDTF">2014-11-20T19:14:22Z</dcterms:modified>
</cp:coreProperties>
</file>