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63"/>
  </p:notesMasterIdLst>
  <p:sldIdLst>
    <p:sldId id="256" r:id="rId2"/>
    <p:sldId id="257" r:id="rId3"/>
    <p:sldId id="258" r:id="rId4"/>
    <p:sldId id="259" r:id="rId5"/>
    <p:sldId id="260" r:id="rId6"/>
    <p:sldId id="261" r:id="rId7"/>
    <p:sldId id="307" r:id="rId8"/>
    <p:sldId id="308"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316" r:id="rId22"/>
    <p:sldId id="317" r:id="rId23"/>
    <p:sldId id="318" r:id="rId24"/>
    <p:sldId id="315" r:id="rId25"/>
    <p:sldId id="275" r:id="rId26"/>
    <p:sldId id="276" r:id="rId27"/>
    <p:sldId id="277" r:id="rId28"/>
    <p:sldId id="278" r:id="rId29"/>
    <p:sldId id="279" r:id="rId30"/>
    <p:sldId id="280" r:id="rId31"/>
    <p:sldId id="281" r:id="rId32"/>
    <p:sldId id="282" r:id="rId33"/>
    <p:sldId id="283" r:id="rId34"/>
    <p:sldId id="285" r:id="rId35"/>
    <p:sldId id="284" r:id="rId36"/>
    <p:sldId id="286" r:id="rId37"/>
    <p:sldId id="287" r:id="rId38"/>
    <p:sldId id="288" r:id="rId39"/>
    <p:sldId id="289" r:id="rId40"/>
    <p:sldId id="312" r:id="rId41"/>
    <p:sldId id="314" r:id="rId42"/>
    <p:sldId id="290" r:id="rId43"/>
    <p:sldId id="322" r:id="rId44"/>
    <p:sldId id="291" r:id="rId45"/>
    <p:sldId id="292" r:id="rId46"/>
    <p:sldId id="293" r:id="rId47"/>
    <p:sldId id="294" r:id="rId48"/>
    <p:sldId id="295" r:id="rId49"/>
    <p:sldId id="296" r:id="rId50"/>
    <p:sldId id="297" r:id="rId51"/>
    <p:sldId id="298" r:id="rId52"/>
    <p:sldId id="299" r:id="rId53"/>
    <p:sldId id="300" r:id="rId54"/>
    <p:sldId id="306" r:id="rId55"/>
    <p:sldId id="321" r:id="rId56"/>
    <p:sldId id="320" r:id="rId57"/>
    <p:sldId id="301" r:id="rId58"/>
    <p:sldId id="310" r:id="rId59"/>
    <p:sldId id="302" r:id="rId60"/>
    <p:sldId id="303" r:id="rId61"/>
    <p:sldId id="305"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8" autoAdjust="0"/>
    <p:restoredTop sz="94633" autoAdjust="0"/>
  </p:normalViewPr>
  <p:slideViewPr>
    <p:cSldViewPr>
      <p:cViewPr>
        <p:scale>
          <a:sx n="41" d="100"/>
          <a:sy n="41" d="100"/>
        </p:scale>
        <p:origin x="-2220" y="-7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F86785-6AE1-4C80-A240-FD5EB5FEC323}" type="datetimeFigureOut">
              <a:rPr lang="en-US" smtClean="0"/>
              <a:pPr/>
              <a:t>10/20/2013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029242-234C-403A-82C7-758923DDA101}" type="slidenum">
              <a:rPr lang="en-US" smtClean="0"/>
              <a:pPr/>
              <a:t>‹#›</a:t>
            </a:fld>
            <a:endParaRPr lang="en-US"/>
          </a:p>
        </p:txBody>
      </p:sp>
    </p:spTree>
    <p:extLst>
      <p:ext uri="{BB962C8B-B14F-4D97-AF65-F5344CB8AC3E}">
        <p14:creationId xmlns:p14="http://schemas.microsoft.com/office/powerpoint/2010/main" val="2253545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AD94F6B5-ABB6-4E68-8742-246D4BDD9C41}" type="slidenum">
              <a:rPr lang="ar-SA" smtClean="0"/>
              <a:pPr/>
              <a:t>31</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ar-S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pPr eaLnBrk="1" hangingPunct="1"/>
            <a:endParaRPr lang="ar-SA" smtClean="0"/>
          </a:p>
        </p:txBody>
      </p:sp>
      <p:sp>
        <p:nvSpPr>
          <p:cNvPr id="122884" name="Slide Number Placeholder 3"/>
          <p:cNvSpPr>
            <a:spLocks noGrp="1"/>
          </p:cNvSpPr>
          <p:nvPr>
            <p:ph type="sldNum" sz="quarter" idx="5"/>
          </p:nvPr>
        </p:nvSpPr>
        <p:spPr>
          <a:noFill/>
        </p:spPr>
        <p:txBody>
          <a:bodyPr/>
          <a:lstStyle/>
          <a:p>
            <a:fld id="{87332E0F-8A2B-4BDC-A394-C3734360E32A}" type="slidenum">
              <a:rPr lang="ar-SA" smtClean="0"/>
              <a:pPr/>
              <a:t>34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06C91DF-5558-4536-894C-BF659DAFE301}" type="datetimeFigureOut">
              <a:rPr lang="en-US" smtClean="0"/>
              <a:pPr/>
              <a:t>10/20/2013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47D699A-85B5-4BA5-8F0E-FE3776B84F1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6C91DF-5558-4536-894C-BF659DAFE301}" type="datetimeFigureOut">
              <a:rPr lang="en-US" smtClean="0"/>
              <a:pPr/>
              <a:t>10/20/2013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6C91DF-5558-4536-894C-BF659DAFE301}" type="datetimeFigureOut">
              <a:rPr lang="en-US" smtClean="0"/>
              <a:pPr/>
              <a:t>10/20/2013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3" name="Footer Placeholder 2"/>
          <p:cNvSpPr>
            <a:spLocks noGrp="1"/>
          </p:cNvSpPr>
          <p:nvPr>
            <p:ph type="ftr" sz="quarter" idx="10"/>
          </p:nvPr>
        </p:nvSpPr>
        <p:spPr>
          <a:xfrm>
            <a:off x="3124200" y="6248400"/>
            <a:ext cx="2895600" cy="457200"/>
          </a:xfrm>
        </p:spPr>
        <p:txBody>
          <a:bodyPr/>
          <a:lstStyle>
            <a:lvl1pPr>
              <a:defRPr/>
            </a:lvl1pPr>
          </a:lstStyle>
          <a:p>
            <a:pPr>
              <a:defRPr/>
            </a:pPr>
            <a:endParaRPr lang="en-US"/>
          </a:p>
        </p:txBody>
      </p:sp>
      <p:sp>
        <p:nvSpPr>
          <p:cNvPr id="4" name="Slide Number Placeholder 3"/>
          <p:cNvSpPr>
            <a:spLocks noGrp="1"/>
          </p:cNvSpPr>
          <p:nvPr>
            <p:ph type="sldNum" sz="quarter" idx="11"/>
          </p:nvPr>
        </p:nvSpPr>
        <p:spPr>
          <a:xfrm>
            <a:off x="6553200" y="6248400"/>
            <a:ext cx="2133600" cy="457200"/>
          </a:xfrm>
        </p:spPr>
        <p:txBody>
          <a:bodyPr/>
          <a:lstStyle>
            <a:lvl1pPr>
              <a:defRPr/>
            </a:lvl1pPr>
          </a:lstStyle>
          <a:p>
            <a:pPr>
              <a:defRPr/>
            </a:pPr>
            <a:fld id="{60601189-0102-460A-A1AB-B3B103FDCEC7}" type="slidenum">
              <a:rPr lang="ar-SA"/>
              <a:pPr>
                <a:defRPr/>
              </a:pPr>
              <a:t>‹#›</a:t>
            </a:fld>
            <a:endParaRPr lang="en-US"/>
          </a:p>
        </p:txBody>
      </p:sp>
      <p:sp>
        <p:nvSpPr>
          <p:cNvPr id="5" name="Date Placeholder 4"/>
          <p:cNvSpPr>
            <a:spLocks noGrp="1"/>
          </p:cNvSpPr>
          <p:nvPr>
            <p:ph type="dt" sz="half" idx="12"/>
          </p:nvPr>
        </p:nvSpPr>
        <p:spPr>
          <a:xfrm>
            <a:off x="457200" y="6245225"/>
            <a:ext cx="2133600" cy="476250"/>
          </a:xfrm>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ar-SA"/>
          </a:p>
        </p:txBody>
      </p:sp>
      <p:sp>
        <p:nvSpPr>
          <p:cNvPr id="3" name="Table Placeholder 2"/>
          <p:cNvSpPr>
            <a:spLocks noGrp="1"/>
          </p:cNvSpPr>
          <p:nvPr>
            <p:ph type="tbl" idx="1"/>
          </p:nvPr>
        </p:nvSpPr>
        <p:spPr>
          <a:xfrm>
            <a:off x="457200" y="1981200"/>
            <a:ext cx="8229600" cy="3886200"/>
          </a:xfrm>
        </p:spPr>
        <p:txBody>
          <a:bodyPr>
            <a:normAutofit/>
          </a:bodyPr>
          <a:lstStyle/>
          <a:p>
            <a:pPr lvl="0"/>
            <a:endParaRPr lang="ar-SA" noProof="0"/>
          </a:p>
        </p:txBody>
      </p:sp>
      <p:sp>
        <p:nvSpPr>
          <p:cNvPr id="4" name="Footer Placeholder 3"/>
          <p:cNvSpPr>
            <a:spLocks noGrp="1"/>
          </p:cNvSpPr>
          <p:nvPr>
            <p:ph type="ftr" sz="quarter" idx="10"/>
          </p:nvPr>
        </p:nvSpPr>
        <p:spPr>
          <a:xfrm>
            <a:off x="3124200" y="62484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1"/>
          </p:nvPr>
        </p:nvSpPr>
        <p:spPr>
          <a:xfrm>
            <a:off x="6553200" y="6248400"/>
            <a:ext cx="2133600" cy="457200"/>
          </a:xfrm>
        </p:spPr>
        <p:txBody>
          <a:bodyPr/>
          <a:lstStyle>
            <a:lvl1pPr>
              <a:defRPr/>
            </a:lvl1pPr>
          </a:lstStyle>
          <a:p>
            <a:pPr>
              <a:defRPr/>
            </a:pPr>
            <a:fld id="{452D94F9-2435-4A63-9756-E55B95CF06B1}" type="slidenum">
              <a:rPr lang="ar-SA"/>
              <a:pPr>
                <a:defRPr/>
              </a:pPr>
              <a:t>‹#›</a:t>
            </a:fld>
            <a:endParaRPr lang="en-US"/>
          </a:p>
        </p:txBody>
      </p:sp>
      <p:sp>
        <p:nvSpPr>
          <p:cNvPr id="6" name="Date Placeholder 5"/>
          <p:cNvSpPr>
            <a:spLocks noGrp="1"/>
          </p:cNvSpPr>
          <p:nvPr>
            <p:ph type="dt" sz="half" idx="12"/>
          </p:nvPr>
        </p:nvSpPr>
        <p:spPr>
          <a:xfrm>
            <a:off x="457200" y="6245225"/>
            <a:ext cx="2133600" cy="476250"/>
          </a:xfrm>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6C91DF-5558-4536-894C-BF659DAFE301}" type="datetimeFigureOut">
              <a:rPr lang="en-US" smtClean="0"/>
              <a:pPr/>
              <a:t>10/20/2013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06C91DF-5558-4536-894C-BF659DAFE301}" type="datetimeFigureOut">
              <a:rPr lang="en-US" smtClean="0"/>
              <a:pPr/>
              <a:t>10/20/2013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D699A-85B5-4BA5-8F0E-FE3776B84F1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06C91DF-5558-4536-894C-BF659DAFE301}" type="datetimeFigureOut">
              <a:rPr lang="en-US" smtClean="0"/>
              <a:pPr/>
              <a:t>10/20/2013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06C91DF-5558-4536-894C-BF659DAFE301}" type="datetimeFigureOut">
              <a:rPr lang="en-US" smtClean="0"/>
              <a:pPr/>
              <a:t>10/20/2013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06C91DF-5558-4536-894C-BF659DAFE301}" type="datetimeFigureOut">
              <a:rPr lang="en-US" smtClean="0"/>
              <a:pPr/>
              <a:t>10/20/2013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C91DF-5558-4536-894C-BF659DAFE301}" type="datetimeFigureOut">
              <a:rPr lang="en-US" smtClean="0"/>
              <a:pPr/>
              <a:t>10/20/2013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06C91DF-5558-4536-894C-BF659DAFE301}" type="datetimeFigureOut">
              <a:rPr lang="en-US" smtClean="0"/>
              <a:pPr/>
              <a:t>10/20/2013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D699A-85B5-4BA5-8F0E-FE3776B84F1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06C91DF-5558-4536-894C-BF659DAFE301}" type="datetimeFigureOut">
              <a:rPr lang="en-US" smtClean="0"/>
              <a:pPr/>
              <a:t>10/20/2013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47D699A-85B5-4BA5-8F0E-FE3776B84F1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06C91DF-5558-4536-894C-BF659DAFE301}" type="datetimeFigureOut">
              <a:rPr lang="en-US" smtClean="0"/>
              <a:pPr/>
              <a:t>10/20/2013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47D699A-85B5-4BA5-8F0E-FE3776B84F1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11.wmf"/><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13.wmf"/><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836712"/>
            <a:ext cx="7851648" cy="3384376"/>
          </a:xfrm>
        </p:spPr>
        <p:txBody>
          <a:bodyPr>
            <a:noAutofit/>
          </a:bodyPr>
          <a:lstStyle/>
          <a:p>
            <a:pPr algn="ctr"/>
            <a:r>
              <a:rPr lang="en-US" sz="6600" dirty="0" smtClean="0"/>
              <a:t> MULTIDISCIPLINARY APPROACH TO OBESITY</a:t>
            </a:r>
            <a:endParaRPr lang="en-US" sz="6600" dirty="0"/>
          </a:p>
        </p:txBody>
      </p:sp>
      <p:sp>
        <p:nvSpPr>
          <p:cNvPr id="3" name="Subtitle 2"/>
          <p:cNvSpPr>
            <a:spLocks noGrp="1"/>
          </p:cNvSpPr>
          <p:nvPr>
            <p:ph type="subTitle" idx="1"/>
          </p:nvPr>
        </p:nvSpPr>
        <p:spPr>
          <a:xfrm>
            <a:off x="533400" y="4437112"/>
            <a:ext cx="8071048" cy="1849408"/>
          </a:xfrm>
        </p:spPr>
        <p:txBody>
          <a:bodyPr>
            <a:noAutofit/>
          </a:bodyPr>
          <a:lstStyle/>
          <a:p>
            <a:pPr algn="ctr"/>
            <a:r>
              <a:rPr lang="en-US" sz="3200" dirty="0" smtClean="0"/>
              <a:t>Mohammed Al-</a:t>
            </a:r>
            <a:r>
              <a:rPr lang="en-US" sz="3200" dirty="0" err="1" smtClean="0"/>
              <a:t>Naami</a:t>
            </a:r>
            <a:r>
              <a:rPr lang="en-US" sz="3200" dirty="0" smtClean="0"/>
              <a:t> FRCSC, FACS</a:t>
            </a:r>
          </a:p>
          <a:p>
            <a:pPr algn="ctr"/>
            <a:r>
              <a:rPr lang="en-US" sz="3200" dirty="0" smtClean="0"/>
              <a:t>Consultant General and Bariatric Surgeon, KSU, KKUH, HMG                  </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000108"/>
            <a:ext cx="7772400" cy="428628"/>
          </a:xfrm>
        </p:spPr>
        <p:txBody>
          <a:bodyPr/>
          <a:lstStyle/>
          <a:p>
            <a:pPr algn="ctr"/>
            <a:r>
              <a:rPr lang="en-US" sz="6000" dirty="0" smtClean="0"/>
              <a:t>Etiology</a:t>
            </a:r>
            <a:endParaRPr lang="en-US" dirty="0"/>
          </a:p>
        </p:txBody>
      </p:sp>
      <p:sp>
        <p:nvSpPr>
          <p:cNvPr id="3" name="Text Placeholder 2"/>
          <p:cNvSpPr>
            <a:spLocks noGrp="1"/>
          </p:cNvSpPr>
          <p:nvPr>
            <p:ph type="body" idx="1"/>
          </p:nvPr>
        </p:nvSpPr>
        <p:spPr/>
        <p:txBody>
          <a:bodyPr/>
          <a:lstStyle/>
          <a:p>
            <a:endParaRPr lang="en-US" dirty="0"/>
          </a:p>
        </p:txBody>
      </p:sp>
      <p:pic>
        <p:nvPicPr>
          <p:cNvPr id="4" name="عنصر نائب للمحتوى 3" descr="chart.gif"/>
          <p:cNvPicPr>
            <a:picLocks noChangeAspect="1"/>
          </p:cNvPicPr>
          <p:nvPr/>
        </p:nvPicPr>
        <p:blipFill>
          <a:blip r:embed="rId2" cstate="print"/>
          <a:srcRect/>
          <a:stretch>
            <a:fillRect/>
          </a:stretch>
        </p:blipFill>
        <p:spPr bwMode="auto">
          <a:xfrm>
            <a:off x="500034" y="1643050"/>
            <a:ext cx="7786742" cy="46434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2910" y="1214422"/>
            <a:ext cx="7772400" cy="571505"/>
          </a:xfrm>
        </p:spPr>
        <p:txBody>
          <a:bodyPr/>
          <a:lstStyle/>
          <a:p>
            <a:pPr algn="ctr"/>
            <a:r>
              <a:rPr lang="en-US" sz="7200" dirty="0" smtClean="0"/>
              <a:t>Etiology</a:t>
            </a:r>
            <a:endParaRPr lang="en-US" sz="7200" dirty="0"/>
          </a:p>
        </p:txBody>
      </p:sp>
      <p:sp>
        <p:nvSpPr>
          <p:cNvPr id="3" name="Text Placeholder 2"/>
          <p:cNvSpPr>
            <a:spLocks noGrp="1"/>
          </p:cNvSpPr>
          <p:nvPr>
            <p:ph type="body" idx="1"/>
          </p:nvPr>
        </p:nvSpPr>
        <p:spPr>
          <a:xfrm>
            <a:off x="530352" y="2214554"/>
            <a:ext cx="7772400" cy="1999822"/>
          </a:xfrm>
        </p:spPr>
        <p:txBody>
          <a:bodyPr>
            <a:normAutofit fontScale="25000" lnSpcReduction="20000"/>
          </a:bodyPr>
          <a:lstStyle/>
          <a:p>
            <a:pPr marL="609600" indent="-609600">
              <a:buClr>
                <a:schemeClr val="accent6"/>
              </a:buClr>
              <a:defRPr/>
            </a:pPr>
            <a:r>
              <a:rPr lang="en-US" sz="17600" b="1" dirty="0" smtClean="0">
                <a:solidFill>
                  <a:schemeClr val="bg2">
                    <a:lumMod val="40000"/>
                    <a:lumOff val="60000"/>
                  </a:schemeClr>
                </a:solidFill>
                <a:cs typeface="Majalla UI"/>
              </a:rPr>
              <a:t>Endocrine Disorders  </a:t>
            </a:r>
          </a:p>
          <a:p>
            <a:pPr marL="609600" indent="-609600">
              <a:buClr>
                <a:schemeClr val="accent6"/>
              </a:buClr>
              <a:defRPr/>
            </a:pPr>
            <a:r>
              <a:rPr lang="en-US" sz="2400" b="1" dirty="0" smtClean="0">
                <a:solidFill>
                  <a:schemeClr val="accent3">
                    <a:lumMod val="50000"/>
                  </a:schemeClr>
                </a:solidFill>
                <a:cs typeface="Majalla UI"/>
              </a:rPr>
              <a:t>    </a:t>
            </a:r>
          </a:p>
          <a:p>
            <a:pPr marL="609600" indent="-609600">
              <a:buFont typeface="Wingdings" pitchFamily="2" charset="2"/>
              <a:buChar char="q"/>
              <a:defRPr/>
            </a:pPr>
            <a:r>
              <a:rPr lang="en-US" sz="14400" dirty="0" smtClean="0">
                <a:cs typeface="Majalla UI"/>
              </a:rPr>
              <a:t>Hypothyroidism.</a:t>
            </a:r>
          </a:p>
          <a:p>
            <a:pPr marL="609600" indent="-609600">
              <a:buFont typeface="Wingdings" pitchFamily="2" charset="2"/>
              <a:buChar char="q"/>
              <a:defRPr/>
            </a:pPr>
            <a:r>
              <a:rPr lang="en-US" sz="14400" dirty="0" smtClean="0">
                <a:cs typeface="Majalla UI"/>
              </a:rPr>
              <a:t>Cushing’s syndrome.</a:t>
            </a:r>
          </a:p>
          <a:p>
            <a:pPr marL="609600" indent="-609600">
              <a:buFont typeface="Wingdings" pitchFamily="2" charset="2"/>
              <a:buChar char="q"/>
              <a:defRPr/>
            </a:pPr>
            <a:r>
              <a:rPr lang="en-US" sz="14400" dirty="0" smtClean="0">
                <a:cs typeface="Majalla UI"/>
              </a:rPr>
              <a:t>Polycystic ovarian syndrome.</a:t>
            </a:r>
          </a:p>
          <a:p>
            <a:pPr marL="609600" indent="-609600">
              <a:buFont typeface="Wingdings" pitchFamily="2" charset="2"/>
              <a:buChar char="q"/>
              <a:defRPr/>
            </a:pPr>
            <a:r>
              <a:rPr lang="en-US" sz="14400" dirty="0" smtClean="0">
                <a:cs typeface="Majalla UI"/>
              </a:rPr>
              <a:t>Hypothalamic insufficiency.</a:t>
            </a:r>
          </a:p>
          <a:p>
            <a:pPr>
              <a:buFont typeface="Wingdings" pitchFamily="2" charset="2"/>
              <a:buChar char="q"/>
              <a:defRPr/>
            </a:pPr>
            <a:r>
              <a:rPr lang="en-US" sz="14400" dirty="0" smtClean="0"/>
              <a:t>  pancreatic </a:t>
            </a:r>
            <a:r>
              <a:rPr lang="en-US" sz="14400" dirty="0" err="1" smtClean="0"/>
              <a:t>insulinoma</a:t>
            </a:r>
            <a:endParaRPr lang="en-US" sz="14400" dirty="0" smtClean="0"/>
          </a:p>
          <a:p>
            <a:pPr marL="609600" indent="-609600">
              <a:lnSpc>
                <a:spcPct val="80000"/>
              </a:lnSpc>
              <a:buClr>
                <a:schemeClr val="accent6"/>
              </a:buClr>
              <a:buFont typeface="Arial" pitchFamily="34" charset="0"/>
              <a:buChar char="•"/>
              <a:defRPr/>
            </a:pPr>
            <a:endParaRPr lang="en-US" sz="14400" b="1" dirty="0" smtClean="0">
              <a:solidFill>
                <a:schemeClr val="accent3">
                  <a:lumMod val="50000"/>
                </a:schemeClr>
              </a:solidFill>
              <a:cs typeface="Majalla UI"/>
            </a:endParaRP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857232"/>
            <a:ext cx="7772400" cy="928694"/>
          </a:xfrm>
        </p:spPr>
        <p:txBody>
          <a:bodyPr/>
          <a:lstStyle/>
          <a:p>
            <a:pPr algn="ctr"/>
            <a:r>
              <a:rPr lang="en-US" sz="6000" dirty="0" smtClean="0"/>
              <a:t>Etiology</a:t>
            </a:r>
            <a:endParaRPr lang="en-US" dirty="0"/>
          </a:p>
        </p:txBody>
      </p:sp>
      <p:sp>
        <p:nvSpPr>
          <p:cNvPr id="3" name="Text Placeholder 2"/>
          <p:cNvSpPr>
            <a:spLocks noGrp="1"/>
          </p:cNvSpPr>
          <p:nvPr>
            <p:ph type="body" idx="1"/>
          </p:nvPr>
        </p:nvSpPr>
        <p:spPr>
          <a:xfrm>
            <a:off x="530352" y="2143116"/>
            <a:ext cx="7772400" cy="2071260"/>
          </a:xfrm>
        </p:spPr>
        <p:txBody>
          <a:bodyPr>
            <a:normAutofit fontScale="25000" lnSpcReduction="20000"/>
          </a:bodyPr>
          <a:lstStyle/>
          <a:p>
            <a:pPr marL="609600" indent="-609600">
              <a:lnSpc>
                <a:spcPct val="80000"/>
              </a:lnSpc>
              <a:buClr>
                <a:schemeClr val="accent6"/>
              </a:buClr>
              <a:buSzPct val="85000"/>
              <a:buFont typeface="Arial" pitchFamily="34" charset="0"/>
              <a:buChar char="•"/>
              <a:defRPr/>
            </a:pPr>
            <a:r>
              <a:rPr lang="en-US" sz="14400" b="1" dirty="0" smtClean="0">
                <a:solidFill>
                  <a:schemeClr val="bg2">
                    <a:lumMod val="40000"/>
                    <a:lumOff val="60000"/>
                  </a:schemeClr>
                </a:solidFill>
                <a:cs typeface="Majalla UI"/>
              </a:rPr>
              <a:t>Medications</a:t>
            </a:r>
            <a:r>
              <a:rPr lang="en-US" sz="14400" dirty="0" smtClean="0">
                <a:solidFill>
                  <a:schemeClr val="bg2">
                    <a:lumMod val="40000"/>
                    <a:lumOff val="60000"/>
                  </a:schemeClr>
                </a:solidFill>
                <a:cs typeface="Majalla UI"/>
              </a:rPr>
              <a:t>:</a:t>
            </a:r>
          </a:p>
          <a:p>
            <a:pPr marL="609600" indent="-609600">
              <a:lnSpc>
                <a:spcPct val="80000"/>
              </a:lnSpc>
              <a:buClr>
                <a:schemeClr val="accent6"/>
              </a:buClr>
              <a:buSzPct val="85000"/>
              <a:defRPr/>
            </a:pPr>
            <a:r>
              <a:rPr lang="en-US" sz="14400" dirty="0" smtClean="0">
                <a:cs typeface="Majalla UI"/>
              </a:rPr>
              <a:t> </a:t>
            </a:r>
          </a:p>
          <a:p>
            <a:pPr marL="1009650" lvl="1" indent="-609600">
              <a:lnSpc>
                <a:spcPct val="80000"/>
              </a:lnSpc>
              <a:buClr>
                <a:schemeClr val="accent2"/>
              </a:buClr>
              <a:buSzPct val="70000"/>
              <a:buFont typeface="Wingdings" pitchFamily="2" charset="2"/>
              <a:buChar char="q"/>
              <a:defRPr/>
            </a:pPr>
            <a:r>
              <a:rPr lang="en-US" sz="12800" dirty="0" smtClean="0">
                <a:solidFill>
                  <a:schemeClr val="tx2"/>
                </a:solidFill>
                <a:cs typeface="Majalla UI"/>
              </a:rPr>
              <a:t>Cortisone</a:t>
            </a:r>
          </a:p>
          <a:p>
            <a:pPr marL="1009650" lvl="1" indent="-609600">
              <a:lnSpc>
                <a:spcPct val="80000"/>
              </a:lnSpc>
              <a:buClr>
                <a:schemeClr val="accent2"/>
              </a:buClr>
              <a:buSzPct val="70000"/>
              <a:buFont typeface="Wingdings" pitchFamily="2" charset="2"/>
              <a:buChar char="q"/>
              <a:defRPr/>
            </a:pPr>
            <a:r>
              <a:rPr lang="en-US" sz="12800" dirty="0" smtClean="0">
                <a:solidFill>
                  <a:schemeClr val="tx2"/>
                </a:solidFill>
                <a:cs typeface="Majalla UI"/>
              </a:rPr>
              <a:t>Antidepressants</a:t>
            </a:r>
          </a:p>
          <a:p>
            <a:pPr marL="1009650" lvl="1" indent="-609600">
              <a:lnSpc>
                <a:spcPct val="80000"/>
              </a:lnSpc>
              <a:buClr>
                <a:schemeClr val="accent2"/>
              </a:buClr>
              <a:buSzPct val="70000"/>
              <a:buFont typeface="Wingdings" pitchFamily="2" charset="2"/>
              <a:buChar char="q"/>
              <a:defRPr/>
            </a:pPr>
            <a:r>
              <a:rPr lang="en-US" sz="12800" dirty="0" smtClean="0">
                <a:solidFill>
                  <a:schemeClr val="tx2"/>
                </a:solidFill>
                <a:cs typeface="Majalla UI"/>
              </a:rPr>
              <a:t>Antipsychotics, e.g. MAOIs </a:t>
            </a:r>
          </a:p>
          <a:p>
            <a:pPr marL="1009650" lvl="1" indent="-609600">
              <a:lnSpc>
                <a:spcPct val="80000"/>
              </a:lnSpc>
              <a:buClr>
                <a:schemeClr val="accent2"/>
              </a:buClr>
              <a:buSzPct val="70000"/>
              <a:buFont typeface="Wingdings" pitchFamily="2" charset="2"/>
              <a:buChar char="q"/>
              <a:defRPr/>
            </a:pPr>
            <a:r>
              <a:rPr lang="en-US" sz="12800" dirty="0" smtClean="0">
                <a:solidFill>
                  <a:schemeClr val="tx2"/>
                </a:solidFill>
                <a:cs typeface="Majalla UI"/>
              </a:rPr>
              <a:t>Oral contraceptives</a:t>
            </a:r>
          </a:p>
          <a:p>
            <a:pPr marL="1009650" lvl="1" indent="-609600">
              <a:lnSpc>
                <a:spcPct val="80000"/>
              </a:lnSpc>
              <a:buClr>
                <a:schemeClr val="accent2"/>
              </a:buClr>
              <a:buSzPct val="70000"/>
              <a:buFont typeface="Wingdings" pitchFamily="2" charset="2"/>
              <a:buChar char="q"/>
              <a:defRPr/>
            </a:pPr>
            <a:r>
              <a:rPr lang="en-US" sz="12800" dirty="0" smtClean="0">
                <a:solidFill>
                  <a:schemeClr val="tx2"/>
                </a:solidFill>
                <a:cs typeface="Majalla UI"/>
              </a:rPr>
              <a:t>Insulin</a:t>
            </a:r>
          </a:p>
          <a:p>
            <a:pPr marL="1009650" lvl="1" indent="-609600">
              <a:lnSpc>
                <a:spcPct val="80000"/>
              </a:lnSpc>
              <a:buClr>
                <a:schemeClr val="accent2"/>
              </a:buClr>
              <a:buSzPct val="70000"/>
              <a:buFont typeface="Wingdings" pitchFamily="2" charset="2"/>
              <a:buChar char="q"/>
              <a:defRPr/>
            </a:pPr>
            <a:r>
              <a:rPr lang="en-US" sz="12800" dirty="0" smtClean="0">
                <a:solidFill>
                  <a:schemeClr val="tx2"/>
                </a:solidFill>
                <a:cs typeface="Majalla UI"/>
              </a:rPr>
              <a:t>Sulfonylurea</a:t>
            </a:r>
          </a:p>
          <a:p>
            <a:pPr marL="1009650" lvl="1" indent="-609600">
              <a:lnSpc>
                <a:spcPct val="80000"/>
              </a:lnSpc>
              <a:buClr>
                <a:schemeClr val="accent2"/>
              </a:buClr>
              <a:buSzPct val="70000"/>
              <a:buFont typeface="Wingdings" pitchFamily="2" charset="2"/>
              <a:buChar char="q"/>
              <a:defRPr/>
            </a:pPr>
            <a:endParaRPr lang="en-US" sz="12800" dirty="0" smtClean="0">
              <a:solidFill>
                <a:schemeClr val="tx2"/>
              </a:solidFill>
              <a:cs typeface="Majalla U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71480"/>
            <a:ext cx="7772400" cy="1143008"/>
          </a:xfrm>
        </p:spPr>
        <p:txBody>
          <a:bodyPr/>
          <a:lstStyle/>
          <a:p>
            <a:pPr algn="ctr"/>
            <a:r>
              <a:rPr lang="en-US" sz="5400" dirty="0" smtClean="0"/>
              <a:t>Etiology</a:t>
            </a:r>
            <a:endParaRPr lang="en-US" dirty="0"/>
          </a:p>
        </p:txBody>
      </p:sp>
      <p:sp>
        <p:nvSpPr>
          <p:cNvPr id="3" name="Text Placeholder 2"/>
          <p:cNvSpPr>
            <a:spLocks noGrp="1"/>
          </p:cNvSpPr>
          <p:nvPr>
            <p:ph type="body" idx="1"/>
          </p:nvPr>
        </p:nvSpPr>
        <p:spPr>
          <a:xfrm>
            <a:off x="530352" y="2143116"/>
            <a:ext cx="7772400" cy="4214842"/>
          </a:xfrm>
        </p:spPr>
        <p:txBody>
          <a:bodyPr>
            <a:normAutofit/>
          </a:bodyPr>
          <a:lstStyle/>
          <a:p>
            <a:pPr>
              <a:defRPr/>
            </a:pPr>
            <a:r>
              <a:rPr lang="en-US" sz="4300" dirty="0" smtClean="0">
                <a:solidFill>
                  <a:schemeClr val="bg2">
                    <a:lumMod val="40000"/>
                    <a:lumOff val="60000"/>
                  </a:schemeClr>
                </a:solidFill>
              </a:rPr>
              <a:t>Psychiatric causes:</a:t>
            </a:r>
          </a:p>
          <a:p>
            <a:pPr lvl="1">
              <a:buFont typeface="Wingdings" pitchFamily="2" charset="2"/>
              <a:buChar char="ü"/>
              <a:defRPr/>
            </a:pPr>
            <a:endParaRPr lang="en-US" sz="2400" dirty="0" smtClean="0"/>
          </a:p>
          <a:p>
            <a:pPr lvl="1">
              <a:buFont typeface="Wingdings" pitchFamily="2" charset="2"/>
              <a:buChar char="ü"/>
              <a:defRPr/>
            </a:pPr>
            <a:r>
              <a:rPr lang="en-US" sz="4000" dirty="0" smtClean="0"/>
              <a:t>Major depression.</a:t>
            </a:r>
          </a:p>
          <a:p>
            <a:pPr lvl="1">
              <a:buFont typeface="Wingdings" pitchFamily="2" charset="2"/>
              <a:buChar char="ü"/>
              <a:defRPr/>
            </a:pPr>
            <a:r>
              <a:rPr lang="en-US" sz="4000" dirty="0" smtClean="0"/>
              <a:t>Binge eating disorders</a:t>
            </a:r>
          </a:p>
          <a:p>
            <a:pPr lvl="1">
              <a:buFont typeface="Wingdings" pitchFamily="2" charset="2"/>
              <a:buChar char="ü"/>
              <a:defRPr/>
            </a:pPr>
            <a:r>
              <a:rPr lang="en-US" sz="4000" dirty="0" smtClean="0"/>
              <a:t>Bulimia nervosa</a:t>
            </a:r>
          </a:p>
          <a:p>
            <a:pPr lvl="1">
              <a:buFont typeface="Wingdings" pitchFamily="2" charset="2"/>
              <a:buChar char="ü"/>
              <a:defRPr/>
            </a:pPr>
            <a:endParaRPr lang="en-US" sz="4000" dirty="0" smtClean="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42918"/>
            <a:ext cx="7772400" cy="928694"/>
          </a:xfrm>
        </p:spPr>
        <p:txBody>
          <a:bodyPr/>
          <a:lstStyle/>
          <a:p>
            <a:pPr algn="ctr"/>
            <a:r>
              <a:rPr lang="en-US" dirty="0" smtClean="0"/>
              <a:t>Major Co-Morbidities</a:t>
            </a:r>
            <a:endParaRPr lang="en-US" dirty="0"/>
          </a:p>
        </p:txBody>
      </p:sp>
      <p:sp>
        <p:nvSpPr>
          <p:cNvPr id="3" name="Text Placeholder 2"/>
          <p:cNvSpPr>
            <a:spLocks noGrp="1"/>
          </p:cNvSpPr>
          <p:nvPr>
            <p:ph type="body" idx="1"/>
          </p:nvPr>
        </p:nvSpPr>
        <p:spPr>
          <a:xfrm>
            <a:off x="530352" y="1928802"/>
            <a:ext cx="7772400" cy="4500594"/>
          </a:xfrm>
        </p:spPr>
        <p:txBody>
          <a:bodyPr>
            <a:noAutofit/>
          </a:bodyPr>
          <a:lstStyle/>
          <a:p>
            <a:pPr marL="682625" lvl="1" indent="-227013">
              <a:lnSpc>
                <a:spcPct val="90000"/>
              </a:lnSpc>
              <a:buClr>
                <a:srgbClr val="FF0000"/>
              </a:buClr>
              <a:buFont typeface="Times"/>
              <a:buChar char="&gt;"/>
              <a:tabLst>
                <a:tab pos="2568575" algn="l"/>
              </a:tabLst>
            </a:pPr>
            <a:r>
              <a:rPr lang="en-US" sz="2800" dirty="0" smtClean="0"/>
              <a:t>Type II Diabetes Mellitus</a:t>
            </a:r>
          </a:p>
          <a:p>
            <a:pPr marL="682625" lvl="1" indent="-227013">
              <a:lnSpc>
                <a:spcPct val="90000"/>
              </a:lnSpc>
              <a:buClr>
                <a:srgbClr val="FF0000"/>
              </a:buClr>
              <a:buFont typeface="Times"/>
              <a:buChar char="&gt;"/>
              <a:tabLst>
                <a:tab pos="2568575" algn="l"/>
              </a:tabLst>
            </a:pPr>
            <a:r>
              <a:rPr lang="en-US" sz="2800" dirty="0" smtClean="0"/>
              <a:t>Hypertension</a:t>
            </a:r>
          </a:p>
          <a:p>
            <a:pPr marL="682625" lvl="1" indent="-227013">
              <a:lnSpc>
                <a:spcPct val="90000"/>
              </a:lnSpc>
              <a:buClr>
                <a:srgbClr val="FF0000"/>
              </a:buClr>
              <a:buFont typeface="Times"/>
              <a:buChar char="&gt;"/>
              <a:tabLst>
                <a:tab pos="2568575" algn="l"/>
              </a:tabLst>
            </a:pPr>
            <a:r>
              <a:rPr lang="en-US" sz="2800" dirty="0" smtClean="0"/>
              <a:t>Cardiovascular disease/Stroke</a:t>
            </a:r>
          </a:p>
          <a:p>
            <a:pPr marL="682625" lvl="1" indent="-227013">
              <a:lnSpc>
                <a:spcPct val="90000"/>
              </a:lnSpc>
              <a:buClr>
                <a:srgbClr val="FF0000"/>
              </a:buClr>
              <a:buFont typeface="Times"/>
              <a:buChar char="&gt;"/>
              <a:tabLst>
                <a:tab pos="2568575" algn="l"/>
              </a:tabLst>
            </a:pPr>
            <a:r>
              <a:rPr lang="en-US" sz="2800" dirty="0" smtClean="0"/>
              <a:t>Dyslipidemia</a:t>
            </a:r>
          </a:p>
          <a:p>
            <a:pPr marL="682625" lvl="1" indent="-227013">
              <a:lnSpc>
                <a:spcPct val="90000"/>
              </a:lnSpc>
              <a:buClr>
                <a:srgbClr val="FF0000"/>
              </a:buClr>
              <a:buFont typeface="Times"/>
              <a:buChar char="&gt;"/>
              <a:tabLst>
                <a:tab pos="2568575" algn="l"/>
              </a:tabLst>
            </a:pPr>
            <a:r>
              <a:rPr lang="en-US" sz="2800" smtClean="0"/>
              <a:t>Obstructive Sleep  </a:t>
            </a:r>
            <a:r>
              <a:rPr lang="en-US" sz="2800" dirty="0" smtClean="0"/>
              <a:t>apnea/hypoventilation syndrome </a:t>
            </a:r>
          </a:p>
          <a:p>
            <a:pPr marL="682625" lvl="1" indent="-227013">
              <a:lnSpc>
                <a:spcPct val="90000"/>
              </a:lnSpc>
              <a:buClr>
                <a:srgbClr val="FF0000"/>
              </a:buClr>
              <a:buFont typeface="Times"/>
              <a:buChar char="&gt;"/>
              <a:tabLst>
                <a:tab pos="2568575" algn="l"/>
              </a:tabLst>
            </a:pPr>
            <a:r>
              <a:rPr lang="en-US" sz="2800" dirty="0" smtClean="0"/>
              <a:t>Degenerative joint disease (DJD)</a:t>
            </a:r>
          </a:p>
          <a:p>
            <a:pPr marL="682625" lvl="1" indent="-227013">
              <a:lnSpc>
                <a:spcPct val="90000"/>
              </a:lnSpc>
              <a:buClr>
                <a:srgbClr val="FF0000"/>
              </a:buClr>
              <a:buFont typeface="Times"/>
              <a:buChar char="&gt;"/>
              <a:tabLst>
                <a:tab pos="2568575" algn="l"/>
              </a:tabLst>
            </a:pPr>
            <a:r>
              <a:rPr lang="en-US" sz="2800" dirty="0" smtClean="0"/>
              <a:t>Infertility/Polycystic ovary syndrome</a:t>
            </a:r>
          </a:p>
          <a:p>
            <a:pPr marL="682625" lvl="1" indent="-227013">
              <a:lnSpc>
                <a:spcPct val="90000"/>
              </a:lnSpc>
              <a:buClr>
                <a:srgbClr val="FF0000"/>
              </a:buClr>
              <a:tabLst>
                <a:tab pos="2568575" algn="l"/>
              </a:tabLst>
            </a:pPr>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571480"/>
            <a:ext cx="7772400" cy="928694"/>
          </a:xfrm>
        </p:spPr>
        <p:txBody>
          <a:bodyPr/>
          <a:lstStyle/>
          <a:p>
            <a:pPr algn="ctr"/>
            <a:r>
              <a:rPr lang="en-US" dirty="0" smtClean="0"/>
              <a:t>Other Co-Morbidities</a:t>
            </a:r>
            <a:endParaRPr lang="en-US" dirty="0"/>
          </a:p>
        </p:txBody>
      </p:sp>
      <p:sp>
        <p:nvSpPr>
          <p:cNvPr id="3" name="Text Placeholder 2"/>
          <p:cNvSpPr>
            <a:spLocks noGrp="1"/>
          </p:cNvSpPr>
          <p:nvPr>
            <p:ph type="body" idx="1"/>
          </p:nvPr>
        </p:nvSpPr>
        <p:spPr>
          <a:xfrm>
            <a:off x="323528" y="1785926"/>
            <a:ext cx="8712968" cy="4643470"/>
          </a:xfrm>
        </p:spPr>
        <p:txBody>
          <a:bodyPr>
            <a:normAutofit lnSpcReduction="10000"/>
          </a:bodyPr>
          <a:lstStyle/>
          <a:p>
            <a:pPr marL="682625" lvl="1" indent="-227013">
              <a:lnSpc>
                <a:spcPct val="90000"/>
              </a:lnSpc>
              <a:buClr>
                <a:srgbClr val="FF0000"/>
              </a:buClr>
              <a:buFont typeface="Times"/>
              <a:buChar char="&gt;"/>
              <a:tabLst>
                <a:tab pos="2568575" algn="l"/>
              </a:tabLst>
            </a:pPr>
            <a:r>
              <a:rPr lang="en-US" sz="3200" dirty="0" smtClean="0"/>
              <a:t>Depression</a:t>
            </a:r>
          </a:p>
          <a:p>
            <a:pPr marL="682625" lvl="1" indent="-227013">
              <a:buClr>
                <a:srgbClr val="FF0000"/>
              </a:buClr>
              <a:buFont typeface="Times"/>
              <a:buChar char="&gt;"/>
              <a:tabLst>
                <a:tab pos="2568575" algn="l"/>
              </a:tabLst>
            </a:pPr>
            <a:r>
              <a:rPr lang="en-US" sz="3200" dirty="0" smtClean="0"/>
              <a:t>Gastroesophageal reflux disease (GERD)</a:t>
            </a:r>
          </a:p>
          <a:p>
            <a:pPr marL="682625" lvl="1" indent="-227013">
              <a:lnSpc>
                <a:spcPct val="90000"/>
              </a:lnSpc>
              <a:buClr>
                <a:srgbClr val="FF0000"/>
              </a:buClr>
              <a:buFont typeface="Times"/>
              <a:buChar char="&gt;"/>
              <a:tabLst>
                <a:tab pos="2568575" algn="l"/>
              </a:tabLst>
            </a:pPr>
            <a:r>
              <a:rPr lang="en-US" sz="3200" dirty="0" smtClean="0"/>
              <a:t>Gallstones</a:t>
            </a:r>
          </a:p>
          <a:p>
            <a:pPr marL="682625" lvl="1" indent="-227013">
              <a:lnSpc>
                <a:spcPct val="90000"/>
              </a:lnSpc>
              <a:buClr>
                <a:srgbClr val="FF0000"/>
              </a:buClr>
              <a:buFont typeface="Times"/>
              <a:buChar char="&gt;"/>
              <a:tabLst>
                <a:tab pos="2568575" algn="l"/>
              </a:tabLst>
            </a:pPr>
            <a:r>
              <a:rPr lang="en-US" sz="3200" dirty="0" smtClean="0"/>
              <a:t>Urinary stress incontinence</a:t>
            </a:r>
          </a:p>
          <a:p>
            <a:pPr marL="682625" lvl="1" indent="-227013">
              <a:lnSpc>
                <a:spcPct val="90000"/>
              </a:lnSpc>
              <a:buClr>
                <a:srgbClr val="FF0000"/>
              </a:buClr>
              <a:buFont typeface="Times"/>
              <a:buChar char="&gt;"/>
              <a:tabLst>
                <a:tab pos="2568575" algn="l"/>
              </a:tabLst>
            </a:pPr>
            <a:r>
              <a:rPr lang="en-US" sz="3200" dirty="0" smtClean="0"/>
              <a:t>Amenorrhea/</a:t>
            </a:r>
            <a:r>
              <a:rPr lang="en-US" sz="3200" dirty="0" err="1" smtClean="0"/>
              <a:t>Dysmenorrhea</a:t>
            </a:r>
            <a:endParaRPr lang="en-US" sz="3200" dirty="0" smtClean="0"/>
          </a:p>
          <a:p>
            <a:pPr marL="682625" lvl="1" indent="-227013">
              <a:lnSpc>
                <a:spcPct val="90000"/>
              </a:lnSpc>
              <a:buClr>
                <a:srgbClr val="FF0000"/>
              </a:buClr>
              <a:buFont typeface="Times"/>
              <a:buChar char="&gt;"/>
              <a:tabLst>
                <a:tab pos="2568575" algn="l"/>
              </a:tabLst>
            </a:pPr>
            <a:r>
              <a:rPr lang="en-US" sz="3200" dirty="0" smtClean="0"/>
              <a:t>Cancer </a:t>
            </a:r>
            <a:endParaRPr lang="en-US" sz="3200" dirty="0" smtClean="0"/>
          </a:p>
          <a:p>
            <a:pPr marL="912812" lvl="1" indent="-457200">
              <a:lnSpc>
                <a:spcPct val="90000"/>
              </a:lnSpc>
              <a:buClr>
                <a:srgbClr val="FF0000"/>
              </a:buClr>
              <a:buFont typeface="Wingdings" panose="05000000000000000000" pitchFamily="2" charset="2"/>
              <a:buChar char="§"/>
              <a:tabLst>
                <a:tab pos="2568575" algn="l"/>
              </a:tabLst>
            </a:pPr>
            <a:r>
              <a:rPr lang="en-US" sz="3200" dirty="0" smtClean="0"/>
              <a:t>Males(Colon, Kidney, Prostate, Gallbladder)</a:t>
            </a:r>
          </a:p>
          <a:p>
            <a:pPr marL="912812" lvl="1" indent="-457200">
              <a:lnSpc>
                <a:spcPct val="90000"/>
              </a:lnSpc>
              <a:buClr>
                <a:srgbClr val="FF0000"/>
              </a:buClr>
              <a:buFont typeface="Wingdings" panose="05000000000000000000" pitchFamily="2" charset="2"/>
              <a:buChar char="§"/>
              <a:tabLst>
                <a:tab pos="2568575" algn="l"/>
              </a:tabLst>
            </a:pPr>
            <a:r>
              <a:rPr lang="en-US" sz="3200" dirty="0" smtClean="0"/>
              <a:t>Females (Breast, Kidney, Endometrium, Colon, Gallbladder)</a:t>
            </a:r>
            <a:endParaRPr lang="en-US" sz="32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642918"/>
            <a:ext cx="7772400" cy="1285884"/>
          </a:xfrm>
        </p:spPr>
        <p:txBody>
          <a:bodyPr/>
          <a:lstStyle/>
          <a:p>
            <a:pPr algn="ctr"/>
            <a:r>
              <a:rPr lang="en-US" sz="4800" dirty="0" smtClean="0"/>
              <a:t>PSYCHOLOGICAL CONCERNS</a:t>
            </a:r>
            <a:endParaRPr lang="en-US" sz="4800" dirty="0"/>
          </a:p>
        </p:txBody>
      </p:sp>
      <p:sp>
        <p:nvSpPr>
          <p:cNvPr id="3" name="Text Placeholder 2"/>
          <p:cNvSpPr>
            <a:spLocks noGrp="1"/>
          </p:cNvSpPr>
          <p:nvPr>
            <p:ph type="body" idx="1"/>
          </p:nvPr>
        </p:nvSpPr>
        <p:spPr>
          <a:xfrm>
            <a:off x="530352" y="2704664"/>
            <a:ext cx="7772400" cy="3796170"/>
          </a:xfrm>
        </p:spPr>
        <p:txBody>
          <a:bodyPr>
            <a:normAutofit lnSpcReduction="10000"/>
          </a:bodyPr>
          <a:lstStyle/>
          <a:p>
            <a:pPr>
              <a:buFontTx/>
              <a:buChar char="&gt;"/>
            </a:pPr>
            <a:r>
              <a:rPr lang="en-US" sz="2800" dirty="0" smtClean="0"/>
              <a:t>Low self-esteem is common.</a:t>
            </a:r>
            <a:br>
              <a:rPr lang="en-US" sz="2800" dirty="0" smtClean="0"/>
            </a:br>
            <a:endParaRPr lang="en-US" sz="2800" dirty="0" smtClean="0"/>
          </a:p>
          <a:p>
            <a:pPr>
              <a:buFontTx/>
              <a:buChar char="&gt;"/>
            </a:pPr>
            <a:r>
              <a:rPr lang="en-US" sz="2800" dirty="0" smtClean="0"/>
              <a:t>Depression is very common.</a:t>
            </a:r>
          </a:p>
          <a:p>
            <a:endParaRPr lang="en-US" sz="2800" dirty="0"/>
          </a:p>
          <a:p>
            <a:pPr>
              <a:buFontTx/>
              <a:buChar char="&gt;"/>
            </a:pPr>
            <a:r>
              <a:rPr lang="en-US" sz="2800" dirty="0" smtClean="0"/>
              <a:t>Suicidal thoughts</a:t>
            </a:r>
          </a:p>
          <a:p>
            <a:endParaRPr lang="en-US" sz="2800" dirty="0" smtClean="0"/>
          </a:p>
          <a:p>
            <a:r>
              <a:rPr lang="en-US" sz="2800" dirty="0" smtClean="0"/>
              <a:t/>
            </a:r>
            <a:br>
              <a:rPr lang="en-US" sz="2800" dirty="0" smtClean="0"/>
            </a:br>
            <a:endParaRPr lang="en-US" sz="28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1071570"/>
          </a:xfrm>
        </p:spPr>
        <p:txBody>
          <a:bodyPr/>
          <a:lstStyle/>
          <a:p>
            <a:pPr algn="ctr"/>
            <a:r>
              <a:rPr lang="en-US" dirty="0" smtClean="0"/>
              <a:t>PHYSICAL CONCERNS</a:t>
            </a:r>
            <a:endParaRPr lang="en-US" dirty="0"/>
          </a:p>
        </p:txBody>
      </p:sp>
      <p:sp>
        <p:nvSpPr>
          <p:cNvPr id="3" name="Text Placeholder 2"/>
          <p:cNvSpPr>
            <a:spLocks noGrp="1"/>
          </p:cNvSpPr>
          <p:nvPr>
            <p:ph type="body" idx="1"/>
          </p:nvPr>
        </p:nvSpPr>
        <p:spPr>
          <a:xfrm>
            <a:off x="530352" y="2143116"/>
            <a:ext cx="7772400" cy="4071966"/>
          </a:xfrm>
        </p:spPr>
        <p:txBody>
          <a:bodyPr>
            <a:normAutofit/>
          </a:bodyPr>
          <a:lstStyle/>
          <a:p>
            <a:pPr>
              <a:buFontTx/>
              <a:buChar char="&gt;"/>
            </a:pPr>
            <a:r>
              <a:rPr lang="en-US" sz="2800" dirty="0" smtClean="0"/>
              <a:t>Clothing choice </a:t>
            </a:r>
          </a:p>
          <a:p>
            <a:pPr>
              <a:buFontTx/>
              <a:buChar char="&gt;"/>
            </a:pPr>
            <a:r>
              <a:rPr lang="en-US" sz="2800" dirty="0" smtClean="0"/>
              <a:t>Tying shoelaces</a:t>
            </a:r>
          </a:p>
          <a:p>
            <a:pPr>
              <a:buFontTx/>
              <a:buChar char="&gt;"/>
            </a:pPr>
            <a:r>
              <a:rPr lang="en-US" sz="2800" dirty="0" smtClean="0"/>
              <a:t>Furniture incapacity</a:t>
            </a:r>
          </a:p>
          <a:p>
            <a:pPr lvl="1"/>
            <a:r>
              <a:rPr lang="en-US" sz="2800" dirty="0" smtClean="0"/>
              <a:t>Seats in theaters, planes, and buses</a:t>
            </a:r>
          </a:p>
          <a:p>
            <a:pPr lvl="1"/>
            <a:r>
              <a:rPr lang="en-US" sz="2800" dirty="0" smtClean="0"/>
              <a:t>Restaurant booths</a:t>
            </a:r>
          </a:p>
          <a:p>
            <a:pPr lvl="1"/>
            <a:r>
              <a:rPr lang="en-US" sz="2800" dirty="0" smtClean="0"/>
              <a:t>Toilet and shower cubicles</a:t>
            </a:r>
          </a:p>
          <a:p>
            <a:pPr>
              <a:buFontTx/>
              <a:buChar char="&gt;"/>
            </a:pPr>
            <a:r>
              <a:rPr lang="en-US" sz="2800" dirty="0" smtClean="0"/>
              <a:t>Personal hygiene (limits of reach)</a:t>
            </a:r>
          </a:p>
          <a:p>
            <a:endParaRPr lang="en-US"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857256"/>
          </a:xfrm>
        </p:spPr>
        <p:txBody>
          <a:bodyPr/>
          <a:lstStyle/>
          <a:p>
            <a:pPr algn="ctr"/>
            <a:r>
              <a:rPr lang="en-US" dirty="0" smtClean="0"/>
              <a:t>ECONOMIC CONCERNS</a:t>
            </a:r>
            <a:endParaRPr lang="en-US" dirty="0"/>
          </a:p>
        </p:txBody>
      </p:sp>
      <p:sp>
        <p:nvSpPr>
          <p:cNvPr id="3" name="Text Placeholder 2"/>
          <p:cNvSpPr>
            <a:spLocks noGrp="1"/>
          </p:cNvSpPr>
          <p:nvPr>
            <p:ph type="body" idx="1"/>
          </p:nvPr>
        </p:nvSpPr>
        <p:spPr>
          <a:xfrm>
            <a:off x="530352" y="2071678"/>
            <a:ext cx="7772400" cy="4357718"/>
          </a:xfrm>
        </p:spPr>
        <p:txBody>
          <a:bodyPr>
            <a:normAutofit/>
          </a:bodyPr>
          <a:lstStyle/>
          <a:p>
            <a:pPr>
              <a:buFontTx/>
              <a:buChar char="&gt;"/>
            </a:pPr>
            <a:r>
              <a:rPr lang="en-US" sz="3200" dirty="0" smtClean="0"/>
              <a:t>Employment discrimination</a:t>
            </a:r>
          </a:p>
          <a:p>
            <a:pPr lvl="1"/>
            <a:r>
              <a:rPr lang="en-US" sz="3200" dirty="0" smtClean="0"/>
              <a:t>Getting hired</a:t>
            </a:r>
          </a:p>
          <a:p>
            <a:pPr lvl="1"/>
            <a:r>
              <a:rPr lang="en-US" sz="3200" dirty="0" smtClean="0"/>
              <a:t>Promotions</a:t>
            </a:r>
          </a:p>
          <a:p>
            <a:pPr lvl="1"/>
            <a:r>
              <a:rPr lang="en-US" sz="3200" dirty="0" smtClean="0"/>
              <a:t>Special projects or accounts</a:t>
            </a:r>
          </a:p>
          <a:p>
            <a:pPr>
              <a:buFontTx/>
              <a:buChar char="&gt;"/>
            </a:pPr>
            <a:r>
              <a:rPr lang="en-US" sz="3200" dirty="0" smtClean="0"/>
              <a:t>Education discrimination</a:t>
            </a:r>
          </a:p>
          <a:p>
            <a:pPr lvl="1"/>
            <a:r>
              <a:rPr lang="en-US" sz="3200" dirty="0" smtClean="0"/>
              <a:t>Selection in schools and universities</a:t>
            </a:r>
          </a:p>
          <a:p>
            <a:endParaRPr lang="en-US" sz="3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14356"/>
            <a:ext cx="7772400" cy="857256"/>
          </a:xfrm>
        </p:spPr>
        <p:txBody>
          <a:bodyPr/>
          <a:lstStyle/>
          <a:p>
            <a:pPr algn="ctr"/>
            <a:r>
              <a:rPr lang="en-US" dirty="0" smtClean="0"/>
              <a:t>SOCIAL CONCERNS</a:t>
            </a:r>
            <a:endParaRPr lang="en-US" dirty="0"/>
          </a:p>
        </p:txBody>
      </p:sp>
      <p:sp>
        <p:nvSpPr>
          <p:cNvPr id="3" name="Text Placeholder 2"/>
          <p:cNvSpPr>
            <a:spLocks noGrp="1"/>
          </p:cNvSpPr>
          <p:nvPr>
            <p:ph type="body" idx="1"/>
          </p:nvPr>
        </p:nvSpPr>
        <p:spPr>
          <a:xfrm>
            <a:off x="530352" y="1785926"/>
            <a:ext cx="7772400" cy="4572032"/>
          </a:xfrm>
        </p:spPr>
        <p:txBody>
          <a:bodyPr>
            <a:normAutofit/>
          </a:bodyPr>
          <a:lstStyle/>
          <a:p>
            <a:pPr>
              <a:buFontTx/>
              <a:buChar char="&gt;"/>
            </a:pPr>
            <a:r>
              <a:rPr lang="en-US" sz="3200" dirty="0" smtClean="0"/>
              <a:t>Weight harassment and prejudice </a:t>
            </a:r>
          </a:p>
          <a:p>
            <a:pPr>
              <a:buFontTx/>
              <a:buChar char="&gt;"/>
            </a:pPr>
            <a:r>
              <a:rPr lang="en-US" sz="3200" dirty="0" smtClean="0"/>
              <a:t>Studies show that society has low respect for the morbidly obese, almost as for alcoholics and drug addicts</a:t>
            </a:r>
          </a:p>
          <a:p>
            <a:pPr>
              <a:buFontTx/>
              <a:buChar char="&gt;"/>
            </a:pPr>
            <a:r>
              <a:rPr lang="en-US" sz="3200" dirty="0" smtClean="0"/>
              <a:t>Many have a limited number of friends</a:t>
            </a:r>
          </a:p>
          <a:p>
            <a:pPr>
              <a:buFontTx/>
              <a:buChar char="&gt;"/>
            </a:pPr>
            <a:r>
              <a:rPr lang="en-US" sz="3200" dirty="0" smtClean="0"/>
              <a:t>Marriage is less common</a:t>
            </a:r>
          </a:p>
          <a:p>
            <a:pPr>
              <a:buFontTx/>
              <a:buChar char="&gt;"/>
            </a:pPr>
            <a:r>
              <a:rPr lang="en-US" sz="3200" dirty="0" smtClean="0"/>
              <a:t>Social deprivation</a:t>
            </a:r>
          </a:p>
          <a:p>
            <a:endParaRPr lang="en-US"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28604"/>
            <a:ext cx="7539062" cy="785818"/>
          </a:xfrm>
        </p:spPr>
        <p:txBody>
          <a:bodyPr>
            <a:noAutofit/>
          </a:bodyPr>
          <a:lstStyle/>
          <a:p>
            <a:pPr algn="ctr"/>
            <a:r>
              <a:rPr lang="en-US" sz="5400" dirty="0" smtClean="0"/>
              <a:t>Objectives</a:t>
            </a:r>
            <a:endParaRPr lang="en-US" sz="5400" dirty="0"/>
          </a:p>
        </p:txBody>
      </p:sp>
      <p:sp>
        <p:nvSpPr>
          <p:cNvPr id="3" name="Subtitle 2"/>
          <p:cNvSpPr>
            <a:spLocks noGrp="1"/>
          </p:cNvSpPr>
          <p:nvPr>
            <p:ph type="subTitle" idx="1"/>
          </p:nvPr>
        </p:nvSpPr>
        <p:spPr>
          <a:xfrm>
            <a:off x="428596" y="1214422"/>
            <a:ext cx="8286808" cy="5643578"/>
          </a:xfrm>
        </p:spPr>
        <p:txBody>
          <a:bodyPr>
            <a:noAutofit/>
          </a:bodyPr>
          <a:lstStyle/>
          <a:p>
            <a:pPr marL="171450" indent="-171450" algn="l">
              <a:lnSpc>
                <a:spcPct val="90000"/>
              </a:lnSpc>
              <a:buFontTx/>
              <a:buChar char="&gt;"/>
            </a:pPr>
            <a:r>
              <a:rPr lang="en-US" sz="2400" dirty="0" smtClean="0"/>
              <a:t> </a:t>
            </a:r>
            <a:r>
              <a:rPr lang="en-US" sz="3200" dirty="0" smtClean="0"/>
              <a:t>Identify obesity as a chronic disease and growing  public health issue.</a:t>
            </a:r>
          </a:p>
          <a:p>
            <a:pPr marL="171450" indent="-171450" algn="l">
              <a:lnSpc>
                <a:spcPct val="90000"/>
              </a:lnSpc>
              <a:buFontTx/>
              <a:buChar char="&gt;"/>
            </a:pPr>
            <a:r>
              <a:rPr lang="en-US" sz="3200" dirty="0" smtClean="0"/>
              <a:t>  Discuss some important etiological factors </a:t>
            </a:r>
          </a:p>
          <a:p>
            <a:pPr marL="171450" indent="-171450" algn="l">
              <a:lnSpc>
                <a:spcPct val="90000"/>
              </a:lnSpc>
              <a:buFontTx/>
              <a:buChar char="&gt;"/>
            </a:pPr>
            <a:r>
              <a:rPr lang="en-US" sz="3200" dirty="0" smtClean="0"/>
              <a:t> Discuss important associated co-morbidities</a:t>
            </a:r>
          </a:p>
          <a:p>
            <a:pPr marL="171450" indent="-171450" algn="l">
              <a:lnSpc>
                <a:spcPct val="90000"/>
              </a:lnSpc>
              <a:buFontTx/>
              <a:buChar char="&gt;"/>
            </a:pPr>
            <a:r>
              <a:rPr lang="en-US" sz="3200" dirty="0" smtClean="0"/>
              <a:t> Discuss some disturbances of metabolism and metabolic factors</a:t>
            </a:r>
          </a:p>
          <a:p>
            <a:pPr marL="171450" indent="-171450" algn="l">
              <a:lnSpc>
                <a:spcPct val="90000"/>
              </a:lnSpc>
              <a:buFontTx/>
              <a:buChar char="&gt;"/>
            </a:pPr>
            <a:r>
              <a:rPr lang="en-US" sz="3200" dirty="0" smtClean="0"/>
              <a:t>Assessment (History, Physical, and investigations)</a:t>
            </a:r>
          </a:p>
          <a:p>
            <a:pPr marL="171450" indent="-171450" algn="l">
              <a:lnSpc>
                <a:spcPct val="90000"/>
              </a:lnSpc>
              <a:buFontTx/>
              <a:buChar char="&gt;"/>
            </a:pPr>
            <a:r>
              <a:rPr lang="en-US" sz="3200" dirty="0" smtClean="0"/>
              <a:t>Non-surgical </a:t>
            </a:r>
            <a:r>
              <a:rPr lang="en-US" sz="3200" dirty="0" smtClean="0"/>
              <a:t>and surgical management </a:t>
            </a:r>
            <a:r>
              <a:rPr lang="en-US" sz="3200" dirty="0" smtClean="0"/>
              <a:t>of obesity</a:t>
            </a:r>
          </a:p>
          <a:p>
            <a:pPr marL="171450" indent="-171450" algn="l">
              <a:lnSpc>
                <a:spcPct val="90000"/>
              </a:lnSpc>
              <a:buFontTx/>
              <a:buChar char="&gt;"/>
            </a:pPr>
            <a:endParaRPr lang="en-US" sz="3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857232"/>
            <a:ext cx="7772400" cy="826380"/>
          </a:xfrm>
        </p:spPr>
        <p:txBody>
          <a:bodyPr/>
          <a:lstStyle/>
          <a:p>
            <a:pPr algn="ctr"/>
            <a:r>
              <a:rPr lang="en-US" dirty="0" smtClean="0"/>
              <a:t>MORTALITY FACTS</a:t>
            </a:r>
            <a:endParaRPr lang="en-US" dirty="0"/>
          </a:p>
        </p:txBody>
      </p:sp>
      <p:sp>
        <p:nvSpPr>
          <p:cNvPr id="3" name="Text Placeholder 2"/>
          <p:cNvSpPr>
            <a:spLocks noGrp="1"/>
          </p:cNvSpPr>
          <p:nvPr>
            <p:ph type="body" idx="1"/>
          </p:nvPr>
        </p:nvSpPr>
        <p:spPr>
          <a:xfrm>
            <a:off x="530352" y="2071678"/>
            <a:ext cx="7772400" cy="4357718"/>
          </a:xfrm>
        </p:spPr>
        <p:txBody>
          <a:bodyPr>
            <a:normAutofit/>
          </a:bodyPr>
          <a:lstStyle/>
          <a:p>
            <a:pPr>
              <a:buFontTx/>
              <a:buChar char="&gt;"/>
            </a:pPr>
            <a:r>
              <a:rPr lang="en-US" sz="3200" dirty="0" smtClean="0"/>
              <a:t>Obesity worsens health and quality of life and shortens life expectancy</a:t>
            </a:r>
            <a:endParaRPr lang="en-US" sz="3200" baseline="30000" dirty="0" smtClean="0"/>
          </a:p>
          <a:p>
            <a:pPr>
              <a:buFontTx/>
              <a:buChar char="&gt;"/>
            </a:pPr>
            <a:r>
              <a:rPr lang="en-US" sz="3200" dirty="0" smtClean="0"/>
              <a:t>Recent studies concluded that obesity in adulthood is associated with a decrease in life expectancy of about seven years in both men and women</a:t>
            </a:r>
            <a:endParaRPr lang="en-US" sz="3200" baseline="30000" dirty="0" smtClean="0"/>
          </a:p>
          <a:p>
            <a:pPr>
              <a:buFontTx/>
              <a:buChar char="&gt;"/>
            </a:pPr>
            <a:r>
              <a:rPr lang="en-US" sz="3200" dirty="0" smtClean="0"/>
              <a:t>After smoking, it’s the second-leading preventable cause of death</a:t>
            </a:r>
            <a:endParaRPr lang="en-US" sz="3200" baseline="30000" dirty="0" smtClean="0"/>
          </a:p>
          <a:p>
            <a:endParaRPr lang="en-US" sz="3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836712"/>
            <a:ext cx="8146104" cy="1008112"/>
          </a:xfrm>
        </p:spPr>
        <p:txBody>
          <a:bodyPr/>
          <a:lstStyle/>
          <a:p>
            <a:r>
              <a:rPr lang="en-US" dirty="0" smtClean="0"/>
              <a:t>Disturbance of Metabolism</a:t>
            </a:r>
            <a:endParaRPr lang="en-US" dirty="0"/>
          </a:p>
        </p:txBody>
      </p:sp>
      <p:sp>
        <p:nvSpPr>
          <p:cNvPr id="3" name="Text Placeholder 2"/>
          <p:cNvSpPr>
            <a:spLocks noGrp="1"/>
          </p:cNvSpPr>
          <p:nvPr>
            <p:ph type="body" idx="1"/>
          </p:nvPr>
        </p:nvSpPr>
        <p:spPr>
          <a:xfrm>
            <a:off x="323528" y="1772816"/>
            <a:ext cx="8280920" cy="4752528"/>
          </a:xfrm>
        </p:spPr>
        <p:txBody>
          <a:bodyPr/>
          <a:lstStyle/>
          <a:p>
            <a:pPr>
              <a:buFont typeface="Arial" pitchFamily="34" charset="0"/>
              <a:buChar char="•"/>
            </a:pPr>
            <a:r>
              <a:rPr lang="en-US" dirty="0" smtClean="0"/>
              <a:t> </a:t>
            </a:r>
            <a:r>
              <a:rPr lang="en-US" sz="3200" dirty="0" smtClean="0"/>
              <a:t>Imbalance between energy intake and expenditure</a:t>
            </a:r>
          </a:p>
          <a:p>
            <a:pPr>
              <a:buFont typeface="Arial" pitchFamily="34" charset="0"/>
              <a:buChar char="•"/>
            </a:pPr>
            <a:r>
              <a:rPr lang="en-US" sz="3200" dirty="0" smtClean="0"/>
              <a:t>Daily energy requirement = 25-30 kcal/day</a:t>
            </a:r>
          </a:p>
          <a:p>
            <a:pPr>
              <a:buFont typeface="Arial" pitchFamily="34" charset="0"/>
              <a:buChar char="•"/>
            </a:pPr>
            <a:r>
              <a:rPr lang="en-US" sz="3200" dirty="0" smtClean="0"/>
              <a:t>Basal energy expenditure  (BEE) = 60%</a:t>
            </a:r>
          </a:p>
          <a:p>
            <a:pPr>
              <a:buFont typeface="Arial" pitchFamily="34" charset="0"/>
              <a:buChar char="•"/>
            </a:pPr>
            <a:r>
              <a:rPr lang="en-US" sz="3200" dirty="0" err="1" smtClean="0"/>
              <a:t>Themic</a:t>
            </a:r>
            <a:r>
              <a:rPr lang="en-US" sz="3200" dirty="0" smtClean="0"/>
              <a:t> effect of food (TEF) = 10-15%</a:t>
            </a:r>
          </a:p>
          <a:p>
            <a:pPr>
              <a:buFont typeface="Arial" pitchFamily="34" charset="0"/>
              <a:buChar char="•"/>
            </a:pPr>
            <a:r>
              <a:rPr lang="en-US" sz="3200" dirty="0" smtClean="0"/>
              <a:t>Energy expenditure of  physical activity (EEPA) =  25-30%</a:t>
            </a:r>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92696"/>
            <a:ext cx="7772400" cy="1656184"/>
          </a:xfrm>
        </p:spPr>
        <p:txBody>
          <a:bodyPr/>
          <a:lstStyle/>
          <a:p>
            <a:pPr algn="ctr"/>
            <a:r>
              <a:rPr lang="en-US" dirty="0" smtClean="0"/>
              <a:t>Factors affecting energy imbalance</a:t>
            </a:r>
            <a:endParaRPr lang="en-US" dirty="0"/>
          </a:p>
        </p:txBody>
      </p:sp>
      <p:sp>
        <p:nvSpPr>
          <p:cNvPr id="3" name="Text Placeholder 2"/>
          <p:cNvSpPr>
            <a:spLocks noGrp="1"/>
          </p:cNvSpPr>
          <p:nvPr>
            <p:ph type="body" idx="1"/>
          </p:nvPr>
        </p:nvSpPr>
        <p:spPr>
          <a:xfrm>
            <a:off x="530352" y="2348880"/>
            <a:ext cx="8290120" cy="4176464"/>
          </a:xfrm>
        </p:spPr>
        <p:txBody>
          <a:bodyPr/>
          <a:lstStyle/>
          <a:p>
            <a:pPr>
              <a:buFont typeface="Wingdings" pitchFamily="2" charset="2"/>
              <a:buChar char="Ø"/>
            </a:pPr>
            <a:r>
              <a:rPr lang="en-US" sz="2800" dirty="0" smtClean="0"/>
              <a:t>Genetic predisposition 80%</a:t>
            </a:r>
          </a:p>
          <a:p>
            <a:pPr>
              <a:buFont typeface="Wingdings" pitchFamily="2" charset="2"/>
              <a:buChar char="Ø"/>
            </a:pPr>
            <a:r>
              <a:rPr lang="en-US" sz="2800" dirty="0" smtClean="0"/>
              <a:t>Muscles Mass </a:t>
            </a:r>
          </a:p>
          <a:p>
            <a:pPr>
              <a:buFont typeface="Wingdings" pitchFamily="2" charset="2"/>
              <a:buChar char="Ø"/>
            </a:pPr>
            <a:r>
              <a:rPr lang="en-US" sz="2800" dirty="0" smtClean="0"/>
              <a:t>Aging</a:t>
            </a:r>
          </a:p>
          <a:p>
            <a:pPr>
              <a:buFont typeface="Wingdings" pitchFamily="2" charset="2"/>
              <a:buChar char="Ø"/>
            </a:pPr>
            <a:r>
              <a:rPr lang="en-US" sz="2800" dirty="0" smtClean="0"/>
              <a:t>Physiological stress</a:t>
            </a:r>
          </a:p>
          <a:p>
            <a:pPr>
              <a:buFont typeface="Wingdings" pitchFamily="2" charset="2"/>
              <a:buChar char="Ø"/>
            </a:pPr>
            <a:r>
              <a:rPr lang="en-US" sz="2800" dirty="0" smtClean="0"/>
              <a:t>Type of  food (Proteins, Carbohydrates, and Fat)</a:t>
            </a:r>
          </a:p>
          <a:p>
            <a:pPr>
              <a:buFont typeface="Wingdings" pitchFamily="2" charset="2"/>
              <a:buChar char="Ø"/>
            </a:pPr>
            <a:r>
              <a:rPr lang="en-US" sz="2800" dirty="0" smtClean="0"/>
              <a:t>Physical activity and personality</a:t>
            </a:r>
          </a:p>
          <a:p>
            <a:pPr>
              <a:buFont typeface="Wingdings" pitchFamily="2" charset="2"/>
              <a:buChar char="Ø"/>
            </a:pPr>
            <a:r>
              <a:rPr lang="en-US" sz="2800" dirty="0" smtClean="0"/>
              <a:t>Sedentary life</a:t>
            </a:r>
          </a:p>
          <a:p>
            <a:pPr>
              <a:buFont typeface="Wingdings" pitchFamily="2" charset="2"/>
              <a:buChar char="Ø"/>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64704"/>
            <a:ext cx="7772400" cy="720080"/>
          </a:xfrm>
        </p:spPr>
        <p:txBody>
          <a:bodyPr/>
          <a:lstStyle/>
          <a:p>
            <a:r>
              <a:rPr lang="en-US" sz="4000" dirty="0" smtClean="0"/>
              <a:t>Biological Control of Energy Intake </a:t>
            </a:r>
            <a:endParaRPr lang="en-US" sz="4000" dirty="0"/>
          </a:p>
        </p:txBody>
      </p:sp>
      <p:sp>
        <p:nvSpPr>
          <p:cNvPr id="3" name="Text Placeholder 2"/>
          <p:cNvSpPr>
            <a:spLocks noGrp="1"/>
          </p:cNvSpPr>
          <p:nvPr>
            <p:ph type="body" idx="1"/>
          </p:nvPr>
        </p:nvSpPr>
        <p:spPr>
          <a:xfrm>
            <a:off x="323528" y="1556792"/>
            <a:ext cx="8568952" cy="5301208"/>
          </a:xfrm>
        </p:spPr>
        <p:txBody>
          <a:bodyPr>
            <a:normAutofit/>
          </a:bodyPr>
          <a:lstStyle/>
          <a:p>
            <a:r>
              <a:rPr lang="en-US" dirty="0" smtClean="0">
                <a:solidFill>
                  <a:schemeClr val="accent4">
                    <a:lumMod val="60000"/>
                    <a:lumOff val="40000"/>
                  </a:schemeClr>
                </a:solidFill>
              </a:rPr>
              <a:t>Hunger  Center  (Increases Appetite):</a:t>
            </a:r>
          </a:p>
          <a:p>
            <a:pPr>
              <a:buFont typeface="Wingdings" pitchFamily="2" charset="2"/>
              <a:buChar char="§"/>
            </a:pPr>
            <a:r>
              <a:rPr lang="en-US" dirty="0" smtClean="0"/>
              <a:t> </a:t>
            </a:r>
            <a:r>
              <a:rPr lang="en-US" dirty="0" err="1" smtClean="0"/>
              <a:t>Ghrelin</a:t>
            </a:r>
            <a:r>
              <a:rPr lang="en-US" dirty="0" smtClean="0"/>
              <a:t> (2001)</a:t>
            </a:r>
          </a:p>
          <a:p>
            <a:pPr>
              <a:buFont typeface="Wingdings" pitchFamily="2" charset="2"/>
              <a:buChar char="§"/>
            </a:pPr>
            <a:r>
              <a:rPr lang="en-US" dirty="0" err="1" smtClean="0"/>
              <a:t>Leptin</a:t>
            </a:r>
            <a:r>
              <a:rPr lang="en-US" dirty="0" smtClean="0"/>
              <a:t> deficiency and/or resistance (1997)</a:t>
            </a:r>
          </a:p>
          <a:p>
            <a:pPr>
              <a:buFont typeface="Wingdings" pitchFamily="2" charset="2"/>
              <a:buChar char="§"/>
            </a:pPr>
            <a:r>
              <a:rPr lang="en-US" dirty="0" smtClean="0"/>
              <a:t>Insulin deficiency and/or resistance</a:t>
            </a:r>
          </a:p>
          <a:p>
            <a:pPr>
              <a:buFont typeface="Wingdings" pitchFamily="2" charset="2"/>
              <a:buChar char="§"/>
            </a:pPr>
            <a:r>
              <a:rPr lang="en-US" dirty="0" err="1" smtClean="0"/>
              <a:t>Endoconnabinoids</a:t>
            </a:r>
            <a:r>
              <a:rPr lang="en-US" dirty="0" smtClean="0"/>
              <a:t>  - </a:t>
            </a:r>
            <a:r>
              <a:rPr lang="en-US" dirty="0" err="1" smtClean="0"/>
              <a:t>Anandamide</a:t>
            </a:r>
            <a:r>
              <a:rPr lang="en-US" dirty="0" smtClean="0"/>
              <a:t> 2-AG</a:t>
            </a:r>
          </a:p>
          <a:p>
            <a:r>
              <a:rPr lang="en-US" dirty="0" smtClean="0">
                <a:solidFill>
                  <a:srgbClr val="FF0000"/>
                </a:solidFill>
              </a:rPr>
              <a:t>Satiety Center (Decreases Appetite):</a:t>
            </a:r>
          </a:p>
          <a:p>
            <a:pPr>
              <a:buFont typeface="Wingdings" pitchFamily="2" charset="2"/>
              <a:buChar char="§"/>
            </a:pPr>
            <a:r>
              <a:rPr lang="en-US" dirty="0" err="1" smtClean="0"/>
              <a:t>Leptin</a:t>
            </a:r>
            <a:endParaRPr lang="en-US" dirty="0" smtClean="0"/>
          </a:p>
          <a:p>
            <a:pPr>
              <a:buFont typeface="Wingdings" pitchFamily="2" charset="2"/>
              <a:buChar char="§"/>
            </a:pPr>
            <a:r>
              <a:rPr lang="en-US" dirty="0" smtClean="0"/>
              <a:t>Insulin</a:t>
            </a:r>
          </a:p>
          <a:p>
            <a:pPr>
              <a:buFont typeface="Wingdings" pitchFamily="2" charset="2"/>
              <a:buChar char="§"/>
            </a:pPr>
            <a:r>
              <a:rPr lang="en-US" dirty="0" err="1" smtClean="0"/>
              <a:t>Adiponectin</a:t>
            </a:r>
            <a:endParaRPr lang="en-US" dirty="0" smtClean="0"/>
          </a:p>
          <a:p>
            <a:pPr>
              <a:buFont typeface="Wingdings" pitchFamily="2" charset="2"/>
              <a:buChar char="§"/>
            </a:pPr>
            <a:r>
              <a:rPr lang="en-US" dirty="0" err="1" smtClean="0"/>
              <a:t>Resistin</a:t>
            </a:r>
            <a:endParaRPr lang="en-US" dirty="0" smtClean="0"/>
          </a:p>
          <a:p>
            <a:pPr>
              <a:buFont typeface="Wingdings" pitchFamily="2" charset="2"/>
              <a:buChar char="§"/>
            </a:pPr>
            <a:r>
              <a:rPr lang="en-US" dirty="0" err="1" smtClean="0"/>
              <a:t>Cholecystokinin</a:t>
            </a:r>
            <a:r>
              <a:rPr lang="en-US" dirty="0" smtClean="0"/>
              <a:t> (CCK)</a:t>
            </a:r>
          </a:p>
          <a:p>
            <a:pPr>
              <a:buFont typeface="Wingdings" pitchFamily="2" charset="2"/>
              <a:buChar char="§"/>
            </a:pPr>
            <a:r>
              <a:rPr lang="en-US" dirty="0" smtClean="0"/>
              <a:t>Gut Hormones ( GLP, PY, NPY, PYY) and vagal nerve stimulation</a:t>
            </a:r>
          </a:p>
          <a:p>
            <a:pPr>
              <a:buFont typeface="Wingdings" pitchFamily="2" charset="2"/>
              <a:buChar char="§"/>
            </a:pPr>
            <a:endParaRPr lang="en-US" dirty="0" smtClean="0"/>
          </a:p>
          <a:p>
            <a:pPr>
              <a:buFont typeface="Wingdings" pitchFamily="2" charset="2"/>
              <a:buChar char="§"/>
            </a:pPr>
            <a:endParaRPr lang="en-US" dirty="0"/>
          </a:p>
        </p:txBody>
      </p:sp>
      <p:pic>
        <p:nvPicPr>
          <p:cNvPr id="4" name="Picture 3" descr="eating control centers"/>
          <p:cNvPicPr/>
          <p:nvPr/>
        </p:nvPicPr>
        <p:blipFill>
          <a:blip r:embed="rId2" cstate="print"/>
          <a:srcRect/>
          <a:stretch>
            <a:fillRect/>
          </a:stretch>
        </p:blipFill>
        <p:spPr bwMode="auto">
          <a:xfrm>
            <a:off x="5940152" y="1700808"/>
            <a:ext cx="2590924" cy="4176464"/>
          </a:xfrm>
          <a:prstGeom prst="rect">
            <a:avLst/>
          </a:prstGeom>
          <a:noFill/>
          <a:ln w="3175">
            <a:solidFill>
              <a:srgbClr val="000000"/>
            </a:solidFill>
            <a:miter lim="800000"/>
            <a:headEnd/>
            <a:tailEnd/>
          </a:ln>
          <a:effectLst>
            <a:prstShdw prst="shdw13" dist="53882" dir="13500000">
              <a:srgbClr val="808080">
                <a:alpha val="50000"/>
              </a:srgbClr>
            </a:prst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332656"/>
            <a:ext cx="7772400" cy="1224136"/>
          </a:xfrm>
        </p:spPr>
        <p:txBody>
          <a:bodyPr/>
          <a:lstStyle/>
          <a:p>
            <a:r>
              <a:rPr lang="en-US" dirty="0" smtClean="0"/>
              <a:t>The </a:t>
            </a:r>
            <a:r>
              <a:rPr lang="en-US" dirty="0" err="1" smtClean="0"/>
              <a:t>Multisiciplinary</a:t>
            </a:r>
            <a:r>
              <a:rPr lang="en-US" dirty="0" smtClean="0"/>
              <a:t> Team</a:t>
            </a:r>
            <a:endParaRPr lang="en-US" dirty="0"/>
          </a:p>
        </p:txBody>
      </p:sp>
      <p:sp>
        <p:nvSpPr>
          <p:cNvPr id="3" name="Text Placeholder 2"/>
          <p:cNvSpPr>
            <a:spLocks noGrp="1"/>
          </p:cNvSpPr>
          <p:nvPr>
            <p:ph type="body" idx="1"/>
          </p:nvPr>
        </p:nvSpPr>
        <p:spPr>
          <a:xfrm>
            <a:off x="530352" y="1700808"/>
            <a:ext cx="8613648" cy="5157192"/>
          </a:xfrm>
        </p:spPr>
        <p:txBody>
          <a:bodyPr>
            <a:normAutofit/>
          </a:bodyPr>
          <a:lstStyle/>
          <a:p>
            <a:r>
              <a:rPr lang="en-US" sz="2800" dirty="0" smtClean="0"/>
              <a:t>Daily:                                          Consultations:</a:t>
            </a:r>
          </a:p>
          <a:p>
            <a:pPr>
              <a:buFont typeface="Arial" pitchFamily="34" charset="0"/>
              <a:buChar char="•"/>
            </a:pPr>
            <a:r>
              <a:rPr lang="en-US" sz="2800" dirty="0" smtClean="0"/>
              <a:t> Obesity Coordinator               * Pulmonologist</a:t>
            </a:r>
          </a:p>
          <a:p>
            <a:pPr>
              <a:buFont typeface="Arial" pitchFamily="34" charset="0"/>
              <a:buChar char="•"/>
            </a:pPr>
            <a:r>
              <a:rPr lang="en-US" sz="2800" dirty="0" smtClean="0"/>
              <a:t>Dietician                                    * Psychiatrist</a:t>
            </a:r>
          </a:p>
          <a:p>
            <a:pPr>
              <a:buFont typeface="Arial" pitchFamily="34" charset="0"/>
              <a:buChar char="•"/>
            </a:pPr>
            <a:r>
              <a:rPr lang="en-US" sz="2800" dirty="0" smtClean="0"/>
              <a:t>Psychologist                              * Physical Therapist</a:t>
            </a:r>
          </a:p>
          <a:p>
            <a:pPr>
              <a:buFont typeface="Arial" pitchFamily="34" charset="0"/>
              <a:buChar char="•"/>
            </a:pPr>
            <a:r>
              <a:rPr lang="en-US" sz="2800" dirty="0" smtClean="0"/>
              <a:t>Internist/Endocrinologist        * Radiologist</a:t>
            </a:r>
          </a:p>
          <a:p>
            <a:pPr>
              <a:buFont typeface="Arial" pitchFamily="34" charset="0"/>
              <a:buChar char="•"/>
            </a:pPr>
            <a:r>
              <a:rPr lang="en-US" sz="2800" dirty="0" smtClean="0"/>
              <a:t>Surgeon                                      * General Practitioner</a:t>
            </a:r>
          </a:p>
          <a:p>
            <a:pPr>
              <a:buFont typeface="Arial" pitchFamily="34" charset="0"/>
              <a:buChar char="•"/>
            </a:pPr>
            <a:r>
              <a:rPr lang="en-US" sz="2800" dirty="0" smtClean="0"/>
              <a:t>Gastroenterologist                    * Others as needed</a:t>
            </a:r>
          </a:p>
          <a:p>
            <a:pPr>
              <a:buFont typeface="Arial" pitchFamily="34" charset="0"/>
              <a:buChar char="•"/>
            </a:pPr>
            <a:r>
              <a:rPr lang="en-US" sz="2800" dirty="0" smtClean="0"/>
              <a:t>Anesthesiologist</a:t>
            </a:r>
          </a:p>
          <a:p>
            <a:pPr>
              <a:buFont typeface="Arial" pitchFamily="34" charset="0"/>
              <a:buChar char="•"/>
            </a:pPr>
            <a:endParaRPr lang="en-US" dirty="0" smtClean="0"/>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1143008"/>
          </a:xfrm>
        </p:spPr>
        <p:txBody>
          <a:bodyPr/>
          <a:lstStyle/>
          <a:p>
            <a:pPr algn="ctr"/>
            <a:r>
              <a:rPr lang="en-US" dirty="0" smtClean="0">
                <a:solidFill>
                  <a:schemeClr val="accent3"/>
                </a:solidFill>
              </a:rPr>
              <a:t>MEDICAL  ASSESSMENT </a:t>
            </a:r>
            <a:endParaRPr lang="en-US" dirty="0"/>
          </a:p>
        </p:txBody>
      </p:sp>
      <p:sp>
        <p:nvSpPr>
          <p:cNvPr id="3" name="Text Placeholder 2"/>
          <p:cNvSpPr>
            <a:spLocks noGrp="1"/>
          </p:cNvSpPr>
          <p:nvPr>
            <p:ph type="body" idx="1"/>
          </p:nvPr>
        </p:nvSpPr>
        <p:spPr>
          <a:xfrm>
            <a:off x="530352" y="2143116"/>
            <a:ext cx="7772400" cy="4357718"/>
          </a:xfrm>
        </p:spPr>
        <p:txBody>
          <a:bodyPr/>
          <a:lstStyle/>
          <a:p>
            <a:pPr>
              <a:buFont typeface="Arial" pitchFamily="34" charset="0"/>
              <a:buChar char="•"/>
            </a:pPr>
            <a:r>
              <a:rPr lang="en-US" sz="2400" dirty="0" smtClean="0">
                <a:ea typeface="Majalla UI"/>
                <a:cs typeface="Majalla UI"/>
              </a:rPr>
              <a:t>  Some patients are “healthy” without any recognized    illnesses. They are unhappy, so they seek medical attention in an effort to lose weight, improve their quality of life and help their self-image.</a:t>
            </a:r>
          </a:p>
          <a:p>
            <a:pPr>
              <a:buFont typeface="Arial" pitchFamily="34" charset="0"/>
              <a:buChar char="•"/>
            </a:pPr>
            <a:endParaRPr lang="en-US" sz="2400" dirty="0" smtClean="0">
              <a:ea typeface="Majalla UI"/>
              <a:cs typeface="Majalla UI"/>
            </a:endParaRPr>
          </a:p>
          <a:p>
            <a:pPr>
              <a:buFont typeface="Arial" pitchFamily="34" charset="0"/>
              <a:buChar char="•"/>
            </a:pPr>
            <a:r>
              <a:rPr lang="en-US" sz="2400" dirty="0" smtClean="0">
                <a:ea typeface="Majalla UI"/>
                <a:cs typeface="Majalla UI"/>
              </a:rPr>
              <a:t>  Other patients are already being treated for one or more of the co morbid conditions arising from obesity.</a:t>
            </a:r>
          </a:p>
          <a:p>
            <a:pPr>
              <a:buFont typeface="Arial" pitchFamily="34" charset="0"/>
              <a:buChar char="•"/>
            </a:pPr>
            <a:endParaRPr lang="en-US" sz="2400" dirty="0" smtClean="0">
              <a:ea typeface="Majalla UI"/>
              <a:cs typeface="Majalla UI"/>
            </a:endParaRPr>
          </a:p>
          <a:p>
            <a:pPr>
              <a:buFont typeface="Arial" pitchFamily="34" charset="0"/>
              <a:buChar char="•"/>
            </a:pPr>
            <a:r>
              <a:rPr lang="en-US" sz="2400" dirty="0" smtClean="0">
                <a:ea typeface="Majalla UI"/>
                <a:cs typeface="Majalla UI"/>
              </a:rPr>
              <a:t>  The medical assessment  includes a complete history, physical  examination and lab investigations.</a:t>
            </a:r>
            <a:endParaRPr lang="ar-SA" sz="2400" dirty="0" smtClean="0"/>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42918"/>
            <a:ext cx="7772400" cy="857256"/>
          </a:xfrm>
        </p:spPr>
        <p:txBody>
          <a:bodyPr/>
          <a:lstStyle/>
          <a:p>
            <a:pPr algn="ctr"/>
            <a:r>
              <a:rPr lang="en-US" sz="6600" dirty="0" smtClean="0">
                <a:solidFill>
                  <a:schemeClr val="bg2">
                    <a:lumMod val="40000"/>
                    <a:lumOff val="60000"/>
                  </a:schemeClr>
                </a:solidFill>
              </a:rPr>
              <a:t>History</a:t>
            </a:r>
            <a:endParaRPr lang="en-US" sz="6600" dirty="0">
              <a:solidFill>
                <a:schemeClr val="bg2">
                  <a:lumMod val="40000"/>
                  <a:lumOff val="60000"/>
                </a:schemeClr>
              </a:solidFill>
            </a:endParaRPr>
          </a:p>
        </p:txBody>
      </p:sp>
      <p:sp>
        <p:nvSpPr>
          <p:cNvPr id="3" name="Text Placeholder 2"/>
          <p:cNvSpPr>
            <a:spLocks noGrp="1"/>
          </p:cNvSpPr>
          <p:nvPr>
            <p:ph type="body" idx="1"/>
          </p:nvPr>
        </p:nvSpPr>
        <p:spPr>
          <a:xfrm>
            <a:off x="530352" y="1785926"/>
            <a:ext cx="7772400" cy="5072074"/>
          </a:xfrm>
        </p:spPr>
        <p:txBody>
          <a:bodyPr>
            <a:normAutofit/>
          </a:bodyPr>
          <a:lstStyle/>
          <a:p>
            <a:pPr>
              <a:lnSpc>
                <a:spcPct val="90000"/>
              </a:lnSpc>
              <a:buFont typeface="Arial" pitchFamily="34" charset="0"/>
              <a:buChar char="•"/>
            </a:pPr>
            <a:r>
              <a:rPr lang="en-US" sz="2800" dirty="0" smtClean="0">
                <a:ea typeface="Majalla UI"/>
                <a:cs typeface="Majalla UI"/>
              </a:rPr>
              <a:t>  Age of  onset of  obesity</a:t>
            </a:r>
          </a:p>
          <a:p>
            <a:pPr>
              <a:lnSpc>
                <a:spcPct val="90000"/>
              </a:lnSpc>
              <a:buFont typeface="Arial" pitchFamily="34" charset="0"/>
              <a:buChar char="•"/>
            </a:pPr>
            <a:r>
              <a:rPr lang="en-US" sz="2800" dirty="0" smtClean="0">
                <a:ea typeface="Majalla UI"/>
                <a:cs typeface="Majalla UI"/>
              </a:rPr>
              <a:t>  Pattern of weight gain and loss since  puberty. </a:t>
            </a:r>
          </a:p>
          <a:p>
            <a:pPr>
              <a:lnSpc>
                <a:spcPct val="90000"/>
              </a:lnSpc>
              <a:buFont typeface="Arial" pitchFamily="34" charset="0"/>
              <a:buChar char="•"/>
            </a:pPr>
            <a:r>
              <a:rPr lang="en-US" sz="2800" dirty="0" smtClean="0">
                <a:ea typeface="Majalla UI"/>
                <a:cs typeface="Majalla UI"/>
              </a:rPr>
              <a:t>  Diet and exercise habits.</a:t>
            </a:r>
          </a:p>
          <a:p>
            <a:pPr>
              <a:lnSpc>
                <a:spcPct val="90000"/>
              </a:lnSpc>
              <a:buFont typeface="Arial" pitchFamily="34" charset="0"/>
              <a:buChar char="•"/>
            </a:pPr>
            <a:r>
              <a:rPr lang="en-US" sz="2800" dirty="0" smtClean="0">
                <a:ea typeface="Majalla UI"/>
                <a:cs typeface="Majalla UI"/>
              </a:rPr>
              <a:t>  Life events (lifestyle changes) such as marriage, pregnancy, illness, relationship problems, job change or a family death.</a:t>
            </a:r>
          </a:p>
          <a:p>
            <a:pPr>
              <a:lnSpc>
                <a:spcPct val="90000"/>
              </a:lnSpc>
              <a:buFont typeface="Arial" pitchFamily="34" charset="0"/>
              <a:buChar char="•"/>
            </a:pPr>
            <a:r>
              <a:rPr lang="en-US" sz="2800" dirty="0" smtClean="0">
                <a:ea typeface="Majalla UI"/>
                <a:cs typeface="Majalla UI"/>
              </a:rPr>
              <a:t> Past history (co-morbidities, surgery, injury, etc.)</a:t>
            </a:r>
          </a:p>
          <a:p>
            <a:pPr>
              <a:lnSpc>
                <a:spcPct val="90000"/>
              </a:lnSpc>
              <a:buFont typeface="Arial" pitchFamily="34" charset="0"/>
              <a:buChar char="•"/>
            </a:pPr>
            <a:r>
              <a:rPr lang="en-US" sz="2800" dirty="0" smtClean="0">
                <a:ea typeface="Majalla UI"/>
                <a:cs typeface="Majalla UI"/>
              </a:rPr>
              <a:t>  Family history:</a:t>
            </a:r>
          </a:p>
          <a:p>
            <a:pPr lvl="1">
              <a:lnSpc>
                <a:spcPct val="90000"/>
              </a:lnSpc>
              <a:buFont typeface="Arial" pitchFamily="34" charset="0"/>
              <a:buChar char="•"/>
            </a:pPr>
            <a:r>
              <a:rPr lang="en-US" sz="2800" dirty="0" smtClean="0">
                <a:ea typeface="Majalla UI"/>
                <a:cs typeface="Majalla UI"/>
              </a:rPr>
              <a:t>Of obesity (degree of relatives).</a:t>
            </a:r>
          </a:p>
          <a:p>
            <a:pPr lvl="1">
              <a:lnSpc>
                <a:spcPct val="90000"/>
              </a:lnSpc>
              <a:buFont typeface="Arial" pitchFamily="34" charset="0"/>
              <a:buChar char="•"/>
            </a:pPr>
            <a:r>
              <a:rPr lang="en-US" sz="2800" dirty="0" smtClean="0">
                <a:ea typeface="Majalla UI"/>
                <a:cs typeface="Majalla UI"/>
              </a:rPr>
              <a:t>Metabolic syndrome</a:t>
            </a:r>
          </a:p>
          <a:p>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14356"/>
            <a:ext cx="7772400" cy="857256"/>
          </a:xfrm>
        </p:spPr>
        <p:txBody>
          <a:bodyPr/>
          <a:lstStyle/>
          <a:p>
            <a:pPr algn="ctr"/>
            <a:r>
              <a:rPr lang="en-US" sz="6000" dirty="0" smtClean="0">
                <a:solidFill>
                  <a:schemeClr val="bg2">
                    <a:lumMod val="40000"/>
                    <a:lumOff val="60000"/>
                  </a:schemeClr>
                </a:solidFill>
              </a:rPr>
              <a:t>History</a:t>
            </a:r>
            <a:endParaRPr lang="en-US" dirty="0"/>
          </a:p>
        </p:txBody>
      </p:sp>
      <p:sp>
        <p:nvSpPr>
          <p:cNvPr id="3" name="Text Placeholder 2"/>
          <p:cNvSpPr>
            <a:spLocks noGrp="1"/>
          </p:cNvSpPr>
          <p:nvPr>
            <p:ph type="body" idx="1"/>
          </p:nvPr>
        </p:nvSpPr>
        <p:spPr>
          <a:xfrm>
            <a:off x="530352" y="1571612"/>
            <a:ext cx="7772400" cy="4929222"/>
          </a:xfrm>
        </p:spPr>
        <p:txBody>
          <a:bodyPr>
            <a:normAutofit/>
          </a:bodyPr>
          <a:lstStyle/>
          <a:p>
            <a:pPr>
              <a:lnSpc>
                <a:spcPct val="90000"/>
              </a:lnSpc>
              <a:buFont typeface="Arial" pitchFamily="34" charset="0"/>
              <a:buChar char="•"/>
            </a:pPr>
            <a:r>
              <a:rPr lang="en-US" sz="2400" dirty="0" smtClean="0">
                <a:ea typeface="Majalla UI"/>
                <a:cs typeface="Majalla UI"/>
              </a:rPr>
              <a:t>  </a:t>
            </a:r>
            <a:r>
              <a:rPr lang="en-US" sz="2800" dirty="0" smtClean="0">
                <a:ea typeface="Majalla UI"/>
                <a:cs typeface="Majalla UI"/>
              </a:rPr>
              <a:t>Social History:</a:t>
            </a:r>
          </a:p>
          <a:p>
            <a:pPr>
              <a:lnSpc>
                <a:spcPct val="90000"/>
              </a:lnSpc>
            </a:pPr>
            <a:r>
              <a:rPr lang="en-US" sz="2800" dirty="0" smtClean="0">
                <a:ea typeface="Majalla UI"/>
                <a:cs typeface="Majalla UI"/>
              </a:rPr>
              <a:t>        Smoking, alcohol,  job , social engagement</a:t>
            </a:r>
          </a:p>
          <a:p>
            <a:pPr>
              <a:lnSpc>
                <a:spcPct val="90000"/>
              </a:lnSpc>
              <a:buFont typeface="Arial" pitchFamily="34" charset="0"/>
              <a:buChar char="•"/>
            </a:pPr>
            <a:r>
              <a:rPr lang="en-US" sz="2800" dirty="0" smtClean="0">
                <a:ea typeface="Majalla UI"/>
                <a:cs typeface="Majalla UI"/>
              </a:rPr>
              <a:t>  Drugs history:</a:t>
            </a:r>
          </a:p>
          <a:p>
            <a:pPr lvl="1">
              <a:lnSpc>
                <a:spcPct val="90000"/>
              </a:lnSpc>
              <a:buFont typeface="Arial" pitchFamily="34" charset="0"/>
              <a:buChar char="•"/>
            </a:pPr>
            <a:r>
              <a:rPr lang="en-US" sz="2800" dirty="0" smtClean="0">
                <a:ea typeface="Majalla UI"/>
                <a:cs typeface="Majalla UI"/>
              </a:rPr>
              <a:t>Present and previous medications for any problem.</a:t>
            </a:r>
          </a:p>
          <a:p>
            <a:pPr lvl="1">
              <a:lnSpc>
                <a:spcPct val="90000"/>
              </a:lnSpc>
              <a:buFont typeface="Arial" pitchFamily="34" charset="0"/>
              <a:buChar char="•"/>
            </a:pPr>
            <a:r>
              <a:rPr lang="en-US" sz="2800" dirty="0" smtClean="0">
                <a:ea typeface="Majalla UI"/>
                <a:cs typeface="Majalla UI"/>
              </a:rPr>
              <a:t>Past or present use of weight loss medications.</a:t>
            </a:r>
          </a:p>
          <a:p>
            <a:pPr lvl="1">
              <a:lnSpc>
                <a:spcPct val="90000"/>
              </a:lnSpc>
            </a:pPr>
            <a:r>
              <a:rPr lang="en-US" sz="2800" dirty="0" smtClean="0">
                <a:ea typeface="Majalla UI"/>
                <a:cs typeface="Majalla UI"/>
              </a:rPr>
              <a:t>Systemic Review:</a:t>
            </a:r>
          </a:p>
          <a:p>
            <a:pPr lvl="1">
              <a:lnSpc>
                <a:spcPct val="90000"/>
              </a:lnSpc>
            </a:pPr>
            <a:r>
              <a:rPr lang="en-US" sz="2800" dirty="0" smtClean="0">
                <a:ea typeface="Majalla UI"/>
                <a:cs typeface="Majalla UI"/>
              </a:rPr>
              <a:t>   Chronic headache/</a:t>
            </a:r>
            <a:r>
              <a:rPr lang="en-US" sz="2800" dirty="0" err="1" smtClean="0">
                <a:ea typeface="Majalla UI"/>
                <a:cs typeface="Majalla UI"/>
              </a:rPr>
              <a:t>migrain</a:t>
            </a:r>
            <a:r>
              <a:rPr lang="en-US" sz="2800" dirty="0" smtClean="0">
                <a:ea typeface="Majalla UI"/>
                <a:cs typeface="Majalla UI"/>
              </a:rPr>
              <a:t> (</a:t>
            </a:r>
            <a:r>
              <a:rPr lang="en-US" sz="2800" dirty="0" err="1" smtClean="0">
                <a:ea typeface="Majalla UI"/>
                <a:cs typeface="Majalla UI"/>
              </a:rPr>
              <a:t>pseudotumor</a:t>
            </a:r>
            <a:r>
              <a:rPr lang="en-US" sz="2800" dirty="0" smtClean="0">
                <a:ea typeface="Majalla UI"/>
                <a:cs typeface="Majalla UI"/>
              </a:rPr>
              <a:t> </a:t>
            </a:r>
            <a:r>
              <a:rPr lang="en-US" sz="2800" dirty="0" err="1" smtClean="0">
                <a:ea typeface="Majalla UI"/>
                <a:cs typeface="Majalla UI"/>
              </a:rPr>
              <a:t>cerebri</a:t>
            </a:r>
            <a:r>
              <a:rPr lang="en-US" sz="2800" dirty="0" smtClean="0">
                <a:ea typeface="Majalla UI"/>
                <a:cs typeface="Majalla UI"/>
              </a:rPr>
              <a:t>), GERD,  urinary incontinence, menstrual  history</a:t>
            </a:r>
          </a:p>
          <a:p>
            <a:pPr lvl="1">
              <a:lnSpc>
                <a:spcPct val="90000"/>
              </a:lnSpc>
              <a:buFont typeface="Arial" pitchFamily="34" charset="0"/>
              <a:buChar char="•"/>
            </a:pPr>
            <a:endParaRPr lang="en-US" sz="2200" dirty="0" smtClean="0">
              <a:ea typeface="Majalla UI"/>
              <a:cs typeface="Majalla UI"/>
            </a:endParaRPr>
          </a:p>
          <a:p>
            <a:pPr lvl="1">
              <a:lnSpc>
                <a:spcPct val="90000"/>
              </a:lnSpc>
            </a:pPr>
            <a:endParaRPr lang="en-US" sz="2200" dirty="0" smtClean="0">
              <a:ea typeface="Majalla UI"/>
              <a:cs typeface="Majalla UI"/>
            </a:endParaRPr>
          </a:p>
          <a:p>
            <a:pPr lvl="1" algn="ctr">
              <a:lnSpc>
                <a:spcPct val="90000"/>
              </a:lnSpc>
              <a:buFont typeface="Arial" pitchFamily="34" charset="0"/>
              <a:buChar char="•"/>
            </a:pPr>
            <a:endParaRPr lang="en-US" sz="2200" dirty="0" smtClean="0">
              <a:ea typeface="Majalla UI"/>
              <a:cs typeface="Majalla U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857232"/>
            <a:ext cx="7772400" cy="928694"/>
          </a:xfrm>
        </p:spPr>
        <p:txBody>
          <a:bodyPr/>
          <a:lstStyle/>
          <a:p>
            <a:pPr algn="ctr"/>
            <a:r>
              <a:rPr lang="en-US" dirty="0" smtClean="0">
                <a:solidFill>
                  <a:schemeClr val="bg2">
                    <a:lumMod val="40000"/>
                    <a:lumOff val="60000"/>
                  </a:schemeClr>
                </a:solidFill>
              </a:rPr>
              <a:t>Physical Examination</a:t>
            </a:r>
            <a:endParaRPr lang="en-US" dirty="0">
              <a:solidFill>
                <a:schemeClr val="bg2">
                  <a:lumMod val="40000"/>
                  <a:lumOff val="60000"/>
                </a:schemeClr>
              </a:solidFill>
            </a:endParaRPr>
          </a:p>
        </p:txBody>
      </p:sp>
      <p:sp>
        <p:nvSpPr>
          <p:cNvPr id="3" name="Text Placeholder 2"/>
          <p:cNvSpPr>
            <a:spLocks noGrp="1"/>
          </p:cNvSpPr>
          <p:nvPr>
            <p:ph type="body" idx="1"/>
          </p:nvPr>
        </p:nvSpPr>
        <p:spPr>
          <a:xfrm>
            <a:off x="530352" y="1928802"/>
            <a:ext cx="7772400" cy="4572032"/>
          </a:xfrm>
        </p:spPr>
        <p:txBody>
          <a:bodyPr>
            <a:noAutofit/>
          </a:bodyPr>
          <a:lstStyle/>
          <a:p>
            <a:r>
              <a:rPr lang="en-US" sz="2400" dirty="0" smtClean="0">
                <a:solidFill>
                  <a:schemeClr val="bg2">
                    <a:lumMod val="40000"/>
                    <a:lumOff val="60000"/>
                  </a:schemeClr>
                </a:solidFill>
                <a:ea typeface="Majalla UI"/>
                <a:cs typeface="Majalla UI"/>
              </a:rPr>
              <a:t>Physical examination should target signs or conditions that predispose to or are complications of obesity</a:t>
            </a:r>
            <a:endParaRPr lang="ar-SA" sz="2400" dirty="0" smtClean="0">
              <a:solidFill>
                <a:schemeClr val="bg2">
                  <a:lumMod val="40000"/>
                  <a:lumOff val="60000"/>
                </a:schemeClr>
              </a:solidFill>
            </a:endParaRPr>
          </a:p>
          <a:p>
            <a:pPr lvl="1"/>
            <a:r>
              <a:rPr lang="en-US" sz="2400" dirty="0" smtClean="0">
                <a:ea typeface="Majalla UI"/>
                <a:cs typeface="Majalla UI"/>
              </a:rPr>
              <a:t>Mild </a:t>
            </a:r>
            <a:r>
              <a:rPr lang="en-US" sz="2400" dirty="0" err="1" smtClean="0">
                <a:ea typeface="Majalla UI"/>
                <a:cs typeface="Majalla UI"/>
              </a:rPr>
              <a:t>hirsutism</a:t>
            </a:r>
            <a:r>
              <a:rPr lang="en-US" sz="2400" dirty="0" smtClean="0">
                <a:ea typeface="Majalla UI"/>
                <a:cs typeface="Majalla UI"/>
              </a:rPr>
              <a:t> in women  --------- PCOS.</a:t>
            </a:r>
          </a:p>
          <a:p>
            <a:pPr lvl="1"/>
            <a:r>
              <a:rPr lang="en-US" sz="2400" dirty="0" smtClean="0">
                <a:ea typeface="Majalla UI"/>
                <a:cs typeface="Majalla UI"/>
              </a:rPr>
              <a:t>Large neck size    --------------------Sleep apnea.</a:t>
            </a:r>
          </a:p>
          <a:p>
            <a:pPr lvl="1"/>
            <a:r>
              <a:rPr lang="en-US" sz="2400" dirty="0" smtClean="0">
                <a:ea typeface="Majalla UI"/>
                <a:cs typeface="Majalla UI"/>
              </a:rPr>
              <a:t>Thyroid tenderness or goiter  -----Hypothyroidism.</a:t>
            </a:r>
          </a:p>
          <a:p>
            <a:pPr lvl="1"/>
            <a:r>
              <a:rPr lang="en-US" sz="2400" dirty="0" smtClean="0">
                <a:ea typeface="Majalla UI"/>
                <a:cs typeface="Majalla UI"/>
              </a:rPr>
              <a:t>Dry or coarse skin and hair  --------Hypothyroidism.</a:t>
            </a:r>
          </a:p>
          <a:p>
            <a:pPr lvl="1"/>
            <a:r>
              <a:rPr lang="en-US" sz="2400" dirty="0" smtClean="0">
                <a:ea typeface="Majalla UI"/>
                <a:cs typeface="Majalla UI"/>
              </a:rPr>
              <a:t>Slowed reflexes ---------------------Hypothyroidism.</a:t>
            </a:r>
          </a:p>
          <a:p>
            <a:pPr lvl="1"/>
            <a:r>
              <a:rPr lang="en-US" sz="2400" dirty="0" smtClean="0">
                <a:ea typeface="Majalla UI"/>
                <a:cs typeface="Majalla UI"/>
              </a:rPr>
              <a:t>Proximal muscle weakness ---------Cushing’s syndrome, Hypothyroidism.</a:t>
            </a:r>
          </a:p>
          <a:p>
            <a:pPr lvl="1"/>
            <a:r>
              <a:rPr lang="en-US" sz="2400" dirty="0" smtClean="0">
                <a:ea typeface="Majalla UI"/>
                <a:cs typeface="Majalla UI"/>
              </a:rPr>
              <a:t>Skin </a:t>
            </a:r>
            <a:r>
              <a:rPr lang="en-US" sz="2400" dirty="0" err="1" smtClean="0">
                <a:ea typeface="Majalla UI"/>
                <a:cs typeface="Majalla UI"/>
              </a:rPr>
              <a:t>striae</a:t>
            </a:r>
            <a:r>
              <a:rPr lang="en-US" sz="2400" dirty="0" smtClean="0">
                <a:ea typeface="Majalla UI"/>
                <a:cs typeface="Majalla UI"/>
              </a:rPr>
              <a:t>  ------------ Cushing syndrome’s, steroid use.</a:t>
            </a:r>
          </a:p>
          <a:p>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683504"/>
          </a:xfrm>
        </p:spPr>
        <p:txBody>
          <a:bodyPr/>
          <a:lstStyle/>
          <a:p>
            <a:pPr algn="ctr"/>
            <a:r>
              <a:rPr lang="en-US" sz="7200" dirty="0" smtClean="0"/>
              <a:t>BMI</a:t>
            </a:r>
            <a:endParaRPr lang="en-US" sz="7200" dirty="0"/>
          </a:p>
        </p:txBody>
      </p:sp>
      <p:sp>
        <p:nvSpPr>
          <p:cNvPr id="3" name="Text Placeholder 2"/>
          <p:cNvSpPr>
            <a:spLocks noGrp="1"/>
          </p:cNvSpPr>
          <p:nvPr>
            <p:ph type="body" idx="1"/>
          </p:nvPr>
        </p:nvSpPr>
        <p:spPr>
          <a:xfrm>
            <a:off x="530352" y="2285992"/>
            <a:ext cx="7772400" cy="4071966"/>
          </a:xfrm>
        </p:spPr>
        <p:txBody>
          <a:bodyPr>
            <a:normAutofit/>
          </a:bodyPr>
          <a:lstStyle/>
          <a:p>
            <a:r>
              <a:rPr lang="en-US" sz="3600" dirty="0" smtClean="0"/>
              <a:t>BMI provides a measure of total body fat based on height and weight that applies to both adult men and women</a:t>
            </a:r>
          </a:p>
          <a:p>
            <a:endParaRPr lang="en-US" sz="3600" dirty="0" smtClean="0"/>
          </a:p>
          <a:p>
            <a:r>
              <a:rPr lang="en-US" sz="3600" b="1" dirty="0" smtClean="0"/>
              <a:t>BMI =  weight (kg) </a:t>
            </a:r>
            <a:r>
              <a:rPr lang="en-US" sz="3600" b="1" i="1" dirty="0" smtClean="0"/>
              <a:t>/</a:t>
            </a:r>
            <a:r>
              <a:rPr lang="en-US" sz="3600" b="1" dirty="0" smtClean="0"/>
              <a:t> [ height (m) ]²</a:t>
            </a:r>
          </a:p>
          <a:p>
            <a:endParaRPr lang="en-US" sz="3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0352" y="857232"/>
            <a:ext cx="7684986" cy="1143008"/>
          </a:xfrm>
        </p:spPr>
        <p:txBody>
          <a:bodyPr/>
          <a:lstStyle/>
          <a:p>
            <a:pPr algn="ctr"/>
            <a:r>
              <a:rPr lang="en-US" dirty="0" smtClean="0"/>
              <a:t>WHAT IS OBESITY?</a:t>
            </a:r>
            <a:endParaRPr lang="en-US" dirty="0"/>
          </a:p>
        </p:txBody>
      </p:sp>
      <p:sp>
        <p:nvSpPr>
          <p:cNvPr id="5" name="Text Placeholder 4"/>
          <p:cNvSpPr>
            <a:spLocks noGrp="1"/>
          </p:cNvSpPr>
          <p:nvPr>
            <p:ph type="body" idx="1"/>
          </p:nvPr>
        </p:nvSpPr>
        <p:spPr>
          <a:xfrm>
            <a:off x="571472" y="2500306"/>
            <a:ext cx="8185052" cy="3724732"/>
          </a:xfrm>
        </p:spPr>
        <p:txBody>
          <a:bodyPr>
            <a:normAutofit fontScale="92500" lnSpcReduction="10000"/>
          </a:bodyPr>
          <a:lstStyle/>
          <a:p>
            <a:pPr>
              <a:lnSpc>
                <a:spcPct val="90000"/>
              </a:lnSpc>
            </a:pPr>
            <a:r>
              <a:rPr lang="en-US" sz="3200" dirty="0" smtClean="0"/>
              <a:t>A </a:t>
            </a:r>
            <a:r>
              <a:rPr lang="en-US" sz="3200" dirty="0" smtClean="0">
                <a:solidFill>
                  <a:srgbClr val="FF0000"/>
                </a:solidFill>
              </a:rPr>
              <a:t>disease </a:t>
            </a:r>
            <a:r>
              <a:rPr lang="en-US" sz="3200" dirty="0" smtClean="0"/>
              <a:t>of excess fat storage with multiple co-morbidities</a:t>
            </a:r>
          </a:p>
          <a:p>
            <a:pPr>
              <a:lnSpc>
                <a:spcPct val="90000"/>
              </a:lnSpc>
              <a:buFontTx/>
              <a:buChar char="&gt;"/>
            </a:pPr>
            <a:endParaRPr lang="en-US" sz="3200" dirty="0" smtClean="0"/>
          </a:p>
          <a:p>
            <a:pPr>
              <a:lnSpc>
                <a:spcPct val="90000"/>
              </a:lnSpc>
              <a:buFontTx/>
              <a:buChar char="&gt;"/>
            </a:pPr>
            <a:r>
              <a:rPr lang="en-US" sz="3200" dirty="0" smtClean="0"/>
              <a:t> Chronic</a:t>
            </a:r>
          </a:p>
          <a:p>
            <a:pPr>
              <a:lnSpc>
                <a:spcPct val="90000"/>
              </a:lnSpc>
              <a:buFontTx/>
              <a:buChar char="&gt;"/>
            </a:pPr>
            <a:r>
              <a:rPr lang="en-US" sz="3200" dirty="0" smtClean="0"/>
              <a:t> Fatal</a:t>
            </a:r>
          </a:p>
          <a:p>
            <a:pPr>
              <a:lnSpc>
                <a:spcPct val="90000"/>
              </a:lnSpc>
              <a:buFontTx/>
              <a:buChar char="&gt;"/>
            </a:pPr>
            <a:r>
              <a:rPr lang="en-US" sz="3200" dirty="0" smtClean="0"/>
              <a:t> Costly</a:t>
            </a:r>
          </a:p>
          <a:p>
            <a:pPr>
              <a:lnSpc>
                <a:spcPct val="90000"/>
              </a:lnSpc>
              <a:buFontTx/>
              <a:buChar char="&gt;"/>
            </a:pPr>
            <a:r>
              <a:rPr lang="en-US" sz="3200" dirty="0" smtClean="0"/>
              <a:t> Genetically related</a:t>
            </a:r>
          </a:p>
          <a:p>
            <a:pPr>
              <a:lnSpc>
                <a:spcPct val="90000"/>
              </a:lnSpc>
              <a:buFontTx/>
              <a:buChar char="&gt;"/>
            </a:pPr>
            <a:r>
              <a:rPr lang="en-US" sz="3200" dirty="0" smtClean="0"/>
              <a:t> </a:t>
            </a:r>
            <a:r>
              <a:rPr lang="en-US" sz="3200" dirty="0" err="1" smtClean="0"/>
              <a:t>Multifactorial</a:t>
            </a:r>
            <a:endParaRPr lang="en-US" sz="3200"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371600"/>
            <a:ext cx="7851648" cy="914392"/>
          </a:xfrm>
        </p:spPr>
        <p:txBody>
          <a:bodyPr/>
          <a:lstStyle/>
          <a:p>
            <a:pPr algn="ctr"/>
            <a:r>
              <a:rPr lang="en-US" dirty="0" smtClean="0"/>
              <a:t>Other Measures</a:t>
            </a:r>
            <a:endParaRPr lang="en-US" dirty="0"/>
          </a:p>
        </p:txBody>
      </p:sp>
      <p:sp>
        <p:nvSpPr>
          <p:cNvPr id="3" name="Text Placeholder 2"/>
          <p:cNvSpPr>
            <a:spLocks noGrp="1"/>
          </p:cNvSpPr>
          <p:nvPr>
            <p:ph type="subTitle" idx="1"/>
          </p:nvPr>
        </p:nvSpPr>
        <p:spPr>
          <a:xfrm>
            <a:off x="395536" y="2924944"/>
            <a:ext cx="8352928" cy="3168352"/>
          </a:xfrm>
        </p:spPr>
        <p:txBody>
          <a:bodyPr>
            <a:normAutofit/>
          </a:bodyPr>
          <a:lstStyle/>
          <a:p>
            <a:pPr algn="l">
              <a:buFont typeface="Arial" pitchFamily="34" charset="0"/>
              <a:buChar char="•"/>
            </a:pPr>
            <a:r>
              <a:rPr lang="en-US" sz="4000" dirty="0" smtClean="0"/>
              <a:t> Waist to hip ratio (&gt; 0.85 F, &gt; 0.9 M)</a:t>
            </a:r>
          </a:p>
          <a:p>
            <a:pPr algn="l">
              <a:buFont typeface="Arial" pitchFamily="34" charset="0"/>
              <a:buChar char="•"/>
            </a:pPr>
            <a:r>
              <a:rPr lang="en-US" sz="4000" dirty="0" smtClean="0"/>
              <a:t>Body composition measurements</a:t>
            </a:r>
          </a:p>
          <a:p>
            <a:pPr algn="l"/>
            <a:r>
              <a:rPr lang="en-US" sz="4000" dirty="0" smtClean="0"/>
              <a:t> Fat of 32% + Females; 25%+ males     indicate obesity</a:t>
            </a:r>
            <a:endParaRPr lang="en-US" sz="4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Group 2"/>
          <p:cNvGraphicFramePr>
            <a:graphicFrameLocks noGrp="1"/>
          </p:cNvGraphicFramePr>
          <p:nvPr>
            <p:ph/>
          </p:nvPr>
        </p:nvGraphicFramePr>
        <p:xfrm>
          <a:off x="285720" y="1119166"/>
          <a:ext cx="8501121" cy="5738834"/>
        </p:xfrm>
        <a:graphic>
          <a:graphicData uri="http://schemas.openxmlformats.org/drawingml/2006/table">
            <a:tbl>
              <a:tblPr/>
              <a:tblGrid>
                <a:gridCol w="2833707"/>
                <a:gridCol w="2833707"/>
                <a:gridCol w="2833707"/>
              </a:tblGrid>
              <a:tr h="8001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dirty="0" smtClean="0">
                          <a:ln>
                            <a:noFill/>
                          </a:ln>
                          <a:solidFill>
                            <a:schemeClr val="tx1"/>
                          </a:solidFill>
                          <a:effectLst/>
                          <a:latin typeface="Arial" pitchFamily="34" charset="0"/>
                          <a:cs typeface="Arial" pitchFamily="34" charset="0"/>
                        </a:rPr>
                        <a:t>BMI Range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dirty="0" smtClean="0">
                          <a:ln>
                            <a:noFill/>
                          </a:ln>
                          <a:solidFill>
                            <a:schemeClr val="tx1"/>
                          </a:solidFill>
                          <a:effectLst/>
                          <a:latin typeface="Arial" pitchFamily="34" charset="0"/>
                          <a:cs typeface="Arial" pitchFamily="34" charset="0"/>
                        </a:rPr>
                        <a:t>Weight Classification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smtClean="0">
                          <a:ln>
                            <a:noFill/>
                          </a:ln>
                          <a:solidFill>
                            <a:schemeClr val="tx1"/>
                          </a:solidFill>
                          <a:effectLst/>
                          <a:latin typeface="Arial" pitchFamily="34" charset="0"/>
                          <a:cs typeface="Arial" pitchFamily="34" charset="0"/>
                        </a:rPr>
                        <a:t>Risk of Illness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6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smtClean="0">
                          <a:ln>
                            <a:noFill/>
                          </a:ln>
                          <a:solidFill>
                            <a:schemeClr val="tx1"/>
                          </a:solidFill>
                          <a:effectLst/>
                          <a:latin typeface="Arial" pitchFamily="34" charset="0"/>
                          <a:cs typeface="Arial" pitchFamily="34" charset="0"/>
                        </a:rPr>
                        <a:t>Less than  18.5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Underweight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Increased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10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dirty="0" smtClean="0">
                          <a:ln>
                            <a:noFill/>
                          </a:ln>
                          <a:solidFill>
                            <a:schemeClr val="tx1"/>
                          </a:solidFill>
                          <a:effectLst/>
                          <a:latin typeface="Arial" pitchFamily="34" charset="0"/>
                          <a:cs typeface="Arial" pitchFamily="34" charset="0"/>
                        </a:rPr>
                        <a:t>18.5 – 24.9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Ideal weight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Normal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10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dirty="0" smtClean="0">
                          <a:ln>
                            <a:noFill/>
                          </a:ln>
                          <a:solidFill>
                            <a:schemeClr val="tx1"/>
                          </a:solidFill>
                          <a:effectLst/>
                          <a:latin typeface="Arial" pitchFamily="34" charset="0"/>
                          <a:cs typeface="Arial" pitchFamily="34" charset="0"/>
                        </a:rPr>
                        <a:t>25 – 29.9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1" u="none" strike="noStrike" cap="none" normalizeH="0" baseline="0" smtClean="0">
                          <a:ln>
                            <a:noFill/>
                          </a:ln>
                          <a:solidFill>
                            <a:schemeClr val="tx1"/>
                          </a:solidFill>
                          <a:effectLst/>
                          <a:latin typeface="Arial" pitchFamily="34" charset="0"/>
                          <a:cs typeface="Arial" pitchFamily="34" charset="0"/>
                        </a:rPr>
                        <a:t>Overweight</a:t>
                      </a:r>
                      <a:r>
                        <a:rPr kumimoji="0" lang="en-US" sz="2400" b="1" i="0" u="none" strike="noStrike" cap="none" normalizeH="0" baseline="0" smtClean="0">
                          <a:ln>
                            <a:noFill/>
                          </a:ln>
                          <a:solidFill>
                            <a:schemeClr val="tx1"/>
                          </a:solidFill>
                          <a:effectLst/>
                          <a:latin typeface="Arial"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Increased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6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smtClean="0">
                          <a:ln>
                            <a:noFill/>
                          </a:ln>
                          <a:solidFill>
                            <a:schemeClr val="tx1"/>
                          </a:solidFill>
                          <a:effectLst/>
                          <a:latin typeface="Arial" pitchFamily="34" charset="0"/>
                          <a:cs typeface="Arial" pitchFamily="34" charset="0"/>
                        </a:rPr>
                        <a:t>30 – 39.9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smtClean="0">
                          <a:ln>
                            <a:noFill/>
                          </a:ln>
                          <a:solidFill>
                            <a:schemeClr val="tx1"/>
                          </a:solidFill>
                          <a:effectLst/>
                          <a:latin typeface="Arial" pitchFamily="34" charset="0"/>
                          <a:cs typeface="Arial" pitchFamily="34" charset="0"/>
                        </a:rPr>
                        <a:t>Obese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01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dirty="0" smtClean="0">
                          <a:ln>
                            <a:noFill/>
                          </a:ln>
                          <a:solidFill>
                            <a:schemeClr val="tx1"/>
                          </a:solidFill>
                          <a:effectLst/>
                          <a:latin typeface="Arial" pitchFamily="34" charset="0"/>
                          <a:cs typeface="Arial" pitchFamily="34" charset="0"/>
                        </a:rPr>
                        <a:t>40 – 50 </a:t>
                      </a:r>
                      <a:r>
                        <a:rPr kumimoji="0" lang="en-US" sz="2800" b="0" i="0" u="none" strike="noStrike" cap="none" normalizeH="0" baseline="0" dirty="0" smtClean="0">
                          <a:ln>
                            <a:noFill/>
                          </a:ln>
                          <a:solidFill>
                            <a:schemeClr val="tx1"/>
                          </a:solidFill>
                          <a:effectLst/>
                          <a:latin typeface="Arial" pitchFamily="34" charset="0"/>
                          <a:cs typeface="Arial"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1" u="none" strike="noStrike" cap="none" normalizeH="0" baseline="0" smtClean="0">
                          <a:ln>
                            <a:noFill/>
                          </a:ln>
                          <a:solidFill>
                            <a:schemeClr val="tx1"/>
                          </a:solidFill>
                          <a:effectLst/>
                          <a:latin typeface="Arial" pitchFamily="34" charset="0"/>
                          <a:cs typeface="Arial" pitchFamily="34" charset="0"/>
                        </a:rPr>
                        <a:t>Morbid obese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1" u="none" strike="noStrike" cap="none" normalizeH="0" baseline="0" smtClean="0">
                          <a:ln>
                            <a:noFill/>
                          </a:ln>
                          <a:solidFill>
                            <a:schemeClr val="tx1"/>
                          </a:solidFill>
                          <a:effectLst/>
                          <a:latin typeface="Arial" pitchFamily="34" charset="0"/>
                          <a:cs typeface="Arial" pitchFamily="34" charset="0"/>
                        </a:rPr>
                        <a:t>Very 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652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1" u="none" strike="noStrike" cap="none" normalizeH="0" baseline="0" dirty="0" smtClean="0">
                          <a:ln>
                            <a:noFill/>
                          </a:ln>
                          <a:solidFill>
                            <a:schemeClr val="tx1"/>
                          </a:solidFill>
                          <a:effectLst/>
                          <a:latin typeface="Arial" pitchFamily="34" charset="0"/>
                          <a:cs typeface="Arial" pitchFamily="34" charset="0"/>
                        </a:rPr>
                        <a:t>50  Or greater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1" u="none" strike="noStrike" cap="none" normalizeH="0" baseline="0" dirty="0" smtClean="0">
                          <a:ln>
                            <a:noFill/>
                          </a:ln>
                          <a:solidFill>
                            <a:schemeClr val="tx1"/>
                          </a:solidFill>
                          <a:effectLst/>
                          <a:latin typeface="Arial" pitchFamily="34" charset="0"/>
                          <a:cs typeface="Arial" pitchFamily="34" charset="0"/>
                        </a:rPr>
                        <a:t>Super obese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1" u="none" strike="noStrike" cap="none" normalizeH="0" baseline="0" dirty="0" smtClean="0">
                          <a:ln>
                            <a:noFill/>
                          </a:ln>
                          <a:solidFill>
                            <a:schemeClr val="tx1"/>
                          </a:solidFill>
                          <a:effectLst/>
                          <a:latin typeface="Arial" pitchFamily="34" charset="0"/>
                          <a:cs typeface="Arial" pitchFamily="34" charset="0"/>
                        </a:rPr>
                        <a:t>Extremely high</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1" i="1"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6000" dirty="0" smtClean="0"/>
              <a:t>Investigations</a:t>
            </a:r>
            <a:r>
              <a:rPr lang="en-US" dirty="0" smtClean="0"/>
              <a:t> </a:t>
            </a:r>
            <a:br>
              <a:rPr lang="en-US" dirty="0" smtClean="0"/>
            </a:br>
            <a:endParaRPr lang="en-US" dirty="0"/>
          </a:p>
        </p:txBody>
      </p:sp>
      <p:sp>
        <p:nvSpPr>
          <p:cNvPr id="6" name="Text Placeholder 5"/>
          <p:cNvSpPr>
            <a:spLocks noGrp="1"/>
          </p:cNvSpPr>
          <p:nvPr>
            <p:ph type="body" idx="1"/>
          </p:nvPr>
        </p:nvSpPr>
        <p:spPr>
          <a:xfrm>
            <a:off x="571472" y="1857364"/>
            <a:ext cx="7731280" cy="4643470"/>
          </a:xfrm>
        </p:spPr>
        <p:txBody>
          <a:bodyPr>
            <a:normAutofit/>
          </a:bodyPr>
          <a:lstStyle/>
          <a:p>
            <a:pPr fontAlgn="base">
              <a:buFont typeface="Arial" pitchFamily="34" charset="0"/>
              <a:buChar char="•"/>
            </a:pPr>
            <a:r>
              <a:rPr lang="en-US" sz="2800" dirty="0" smtClean="0"/>
              <a:t>  Cholesterol , Triglycerides, HDL, LDL</a:t>
            </a:r>
          </a:p>
          <a:p>
            <a:pPr fontAlgn="base">
              <a:buFont typeface="Arial" pitchFamily="34" charset="0"/>
              <a:buChar char="•"/>
            </a:pPr>
            <a:r>
              <a:rPr lang="en-US" sz="2800" dirty="0" smtClean="0"/>
              <a:t>  CBC, </a:t>
            </a:r>
            <a:r>
              <a:rPr lang="en-US" sz="2800" dirty="0" err="1" smtClean="0"/>
              <a:t>Hematocrit</a:t>
            </a:r>
            <a:r>
              <a:rPr lang="en-US" sz="2800" dirty="0" smtClean="0"/>
              <a:t> </a:t>
            </a:r>
          </a:p>
          <a:p>
            <a:pPr fontAlgn="base">
              <a:buFont typeface="Arial" pitchFamily="34" charset="0"/>
              <a:buChar char="•"/>
            </a:pPr>
            <a:r>
              <a:rPr lang="en-US" sz="2800" dirty="0" smtClean="0"/>
              <a:t>  TSH</a:t>
            </a:r>
          </a:p>
          <a:p>
            <a:pPr fontAlgn="base">
              <a:buFont typeface="Arial" pitchFamily="34" charset="0"/>
              <a:buChar char="•"/>
            </a:pPr>
            <a:r>
              <a:rPr lang="en-US" sz="2800" dirty="0" smtClean="0"/>
              <a:t>  AM </a:t>
            </a:r>
            <a:r>
              <a:rPr lang="en-US" sz="2800" dirty="0" err="1" smtClean="0"/>
              <a:t>Cortisol</a:t>
            </a:r>
            <a:r>
              <a:rPr lang="en-US" sz="2800" dirty="0" smtClean="0"/>
              <a:t>   </a:t>
            </a:r>
          </a:p>
          <a:p>
            <a:pPr fontAlgn="base">
              <a:buFont typeface="Arial" pitchFamily="34" charset="0"/>
              <a:buChar char="•"/>
            </a:pPr>
            <a:r>
              <a:rPr lang="en-US" sz="2800" dirty="0" smtClean="0"/>
              <a:t>  Serum iron </a:t>
            </a:r>
          </a:p>
          <a:p>
            <a:pPr fontAlgn="base">
              <a:buFont typeface="Arial" pitchFamily="34" charset="0"/>
              <a:buChar char="•"/>
            </a:pPr>
            <a:r>
              <a:rPr lang="en-US" sz="2800" dirty="0" smtClean="0"/>
              <a:t>  Uric acid</a:t>
            </a:r>
          </a:p>
          <a:p>
            <a:pPr fontAlgn="base">
              <a:buFont typeface="Arial" pitchFamily="34" charset="0"/>
              <a:buChar char="•"/>
            </a:pPr>
            <a:r>
              <a:rPr lang="en-US" sz="2800" dirty="0" smtClean="0"/>
              <a:t>  Hemoglobin A1c* </a:t>
            </a:r>
          </a:p>
          <a:p>
            <a:pPr fontAlgn="base">
              <a:buFont typeface="Arial" pitchFamily="34" charset="0"/>
              <a:buChar char="•"/>
            </a:pPr>
            <a:r>
              <a:rPr lang="en-US" sz="2800" dirty="0" smtClean="0"/>
              <a:t>  Blood glucose</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857256"/>
          </a:xfrm>
        </p:spPr>
        <p:txBody>
          <a:bodyPr/>
          <a:lstStyle/>
          <a:p>
            <a:pPr algn="ctr"/>
            <a:r>
              <a:rPr lang="en-US" sz="5400" dirty="0" smtClean="0"/>
              <a:t>Investigations</a:t>
            </a:r>
            <a:endParaRPr lang="en-US" dirty="0"/>
          </a:p>
        </p:txBody>
      </p:sp>
      <p:sp>
        <p:nvSpPr>
          <p:cNvPr id="3" name="Text Placeholder 2"/>
          <p:cNvSpPr>
            <a:spLocks noGrp="1"/>
          </p:cNvSpPr>
          <p:nvPr>
            <p:ph type="body" idx="1"/>
          </p:nvPr>
        </p:nvSpPr>
        <p:spPr>
          <a:xfrm>
            <a:off x="530352" y="2071678"/>
            <a:ext cx="7772400" cy="4143404"/>
          </a:xfrm>
        </p:spPr>
        <p:txBody>
          <a:bodyPr>
            <a:normAutofit/>
          </a:bodyPr>
          <a:lstStyle/>
          <a:p>
            <a:r>
              <a:rPr lang="en-US" sz="3200" dirty="0" smtClean="0">
                <a:solidFill>
                  <a:schemeClr val="bg2">
                    <a:lumMod val="40000"/>
                    <a:lumOff val="60000"/>
                  </a:schemeClr>
                </a:solidFill>
              </a:rPr>
              <a:t>Additional Tests :</a:t>
            </a:r>
          </a:p>
          <a:p>
            <a:endParaRPr lang="en-US" sz="2800" dirty="0" smtClean="0"/>
          </a:p>
          <a:p>
            <a:pPr>
              <a:buFont typeface="Arial" pitchFamily="34" charset="0"/>
              <a:buChar char="•"/>
            </a:pPr>
            <a:r>
              <a:rPr lang="en-US" sz="2800" dirty="0" smtClean="0"/>
              <a:t> ECG and echo (age&gt;45, cardiac disease)</a:t>
            </a:r>
          </a:p>
          <a:p>
            <a:pPr>
              <a:buFont typeface="Arial" pitchFamily="34" charset="0"/>
              <a:buChar char="•"/>
            </a:pPr>
            <a:r>
              <a:rPr lang="en-US" sz="2800" dirty="0" smtClean="0"/>
              <a:t> Chest X-ray (age&gt;45, COPD, smoking)</a:t>
            </a:r>
          </a:p>
          <a:p>
            <a:pPr>
              <a:buFont typeface="Arial" pitchFamily="34" charset="0"/>
              <a:buChar char="•"/>
            </a:pPr>
            <a:r>
              <a:rPr lang="en-US" sz="2800" dirty="0" smtClean="0"/>
              <a:t> Endoscopy ( to rule out GERD, PUD)</a:t>
            </a:r>
          </a:p>
          <a:p>
            <a:pPr>
              <a:buFont typeface="Arial" pitchFamily="34" charset="0"/>
              <a:buChar char="•"/>
            </a:pPr>
            <a:r>
              <a:rPr lang="en-US" sz="2800" dirty="0" smtClean="0"/>
              <a:t> Pulmonary function tests and sleep apnea tests</a:t>
            </a:r>
          </a:p>
          <a:p>
            <a:pPr>
              <a:buFont typeface="Arial" pitchFamily="34" charset="0"/>
              <a:buChar char="•"/>
            </a:pPr>
            <a:r>
              <a:rPr lang="en-US" sz="2800" dirty="0" smtClean="0"/>
              <a:t> U.S. abdomen (liver </a:t>
            </a:r>
            <a:r>
              <a:rPr lang="en-US" sz="2800" dirty="0" err="1" smtClean="0"/>
              <a:t>echotexture</a:t>
            </a:r>
            <a:r>
              <a:rPr lang="en-US" sz="2800" dirty="0" smtClean="0"/>
              <a:t>/size, gallstones)</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457200"/>
            <a:ext cx="8229600" cy="838200"/>
          </a:xfrm>
        </p:spPr>
        <p:txBody>
          <a:bodyPr>
            <a:noAutofit/>
          </a:bodyPr>
          <a:lstStyle/>
          <a:p>
            <a:pPr algn="ctr" eaLnBrk="1" hangingPunct="1"/>
            <a:r>
              <a:rPr lang="en-US" sz="3200" b="1" dirty="0" smtClean="0">
                <a:solidFill>
                  <a:schemeClr val="tx1"/>
                </a:solidFill>
              </a:rPr>
              <a:t>National institutes of health guidelines for treatment of overweight and obesity</a:t>
            </a:r>
          </a:p>
        </p:txBody>
      </p:sp>
      <p:graphicFrame>
        <p:nvGraphicFramePr>
          <p:cNvPr id="104451" name="Group 3"/>
          <p:cNvGraphicFramePr>
            <a:graphicFrameLocks noGrp="1"/>
          </p:cNvGraphicFramePr>
          <p:nvPr>
            <p:ph type="tbl" idx="1"/>
          </p:nvPr>
        </p:nvGraphicFramePr>
        <p:xfrm>
          <a:off x="563880" y="1371600"/>
          <a:ext cx="8046720" cy="4160520"/>
        </p:xfrm>
        <a:graphic>
          <a:graphicData uri="http://schemas.openxmlformats.org/drawingml/2006/table">
            <a:tbl>
              <a:tblPr rtl="1"/>
              <a:tblGrid>
                <a:gridCol w="1616075"/>
                <a:gridCol w="1616075"/>
                <a:gridCol w="1612900"/>
                <a:gridCol w="1616075"/>
                <a:gridCol w="1585595"/>
              </a:tblGrid>
              <a:tr h="11430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Surgery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err="1" smtClean="0">
                          <a:ln>
                            <a:noFill/>
                          </a:ln>
                          <a:solidFill>
                            <a:schemeClr val="tx1"/>
                          </a:solidFill>
                          <a:effectLst/>
                          <a:latin typeface="Arial" pitchFamily="34" charset="0"/>
                          <a:cs typeface="Arial" pitchFamily="34" charset="0"/>
                        </a:rPr>
                        <a:t>Endoscpballoon</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Pharmacotherapy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Behavior </a:t>
                      </a:r>
                      <a:r>
                        <a:rPr kumimoji="0" lang="en-US" sz="2800" b="0" i="0" u="none" strike="noStrike" cap="none" normalizeH="0" baseline="0" dirty="0" err="1" smtClean="0">
                          <a:ln>
                            <a:noFill/>
                          </a:ln>
                          <a:solidFill>
                            <a:schemeClr val="tx1"/>
                          </a:solidFill>
                          <a:effectLst/>
                          <a:latin typeface="Arial" pitchFamily="34" charset="0"/>
                          <a:cs typeface="Arial" pitchFamily="34" charset="0"/>
                        </a:rPr>
                        <a:t>modifica</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BMI   range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25-26.9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27-29.9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30-34.9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No/Yes*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35-39.9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74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Yes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40 or more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3295" name="Text Box 47"/>
          <p:cNvSpPr txBox="1">
            <a:spLocks noChangeArrowheads="1"/>
          </p:cNvSpPr>
          <p:nvPr/>
        </p:nvSpPr>
        <p:spPr bwMode="auto">
          <a:xfrm>
            <a:off x="762000" y="5857892"/>
            <a:ext cx="6629400" cy="707886"/>
          </a:xfrm>
          <a:prstGeom prst="rect">
            <a:avLst/>
          </a:prstGeom>
          <a:noFill/>
          <a:ln w="9525">
            <a:noFill/>
            <a:miter lim="800000"/>
            <a:headEnd/>
            <a:tailEnd/>
          </a:ln>
        </p:spPr>
        <p:txBody>
          <a:bodyPr wrap="square">
            <a:spAutoFit/>
          </a:bodyPr>
          <a:lstStyle/>
          <a:p>
            <a:pPr rtl="1"/>
            <a:r>
              <a:rPr lang="ar-SA" sz="4000" dirty="0"/>
              <a:t>  </a:t>
            </a:r>
            <a:r>
              <a:rPr lang="en-US" sz="4000" dirty="0" err="1"/>
              <a:t>comorbidities</a:t>
            </a:r>
            <a:r>
              <a:rPr lang="en-US" sz="4000" dirty="0"/>
              <a:t> present</a:t>
            </a:r>
            <a:r>
              <a:rPr lang="ar-SA" sz="4000" dirty="0"/>
              <a:t> *</a:t>
            </a:r>
            <a:endParaRPr lang="en-US" sz="4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42918"/>
            <a:ext cx="7772400" cy="1071570"/>
          </a:xfrm>
        </p:spPr>
        <p:txBody>
          <a:bodyPr/>
          <a:lstStyle/>
          <a:p>
            <a:pPr algn="ctr"/>
            <a:r>
              <a:rPr lang="en-US" sz="6600" dirty="0" smtClean="0"/>
              <a:t>Behavior Modification</a:t>
            </a:r>
            <a:endParaRPr lang="en-US" sz="6600" dirty="0"/>
          </a:p>
        </p:txBody>
      </p:sp>
      <p:sp>
        <p:nvSpPr>
          <p:cNvPr id="3" name="Text Placeholder 2"/>
          <p:cNvSpPr>
            <a:spLocks noGrp="1"/>
          </p:cNvSpPr>
          <p:nvPr>
            <p:ph type="body" idx="1"/>
          </p:nvPr>
        </p:nvSpPr>
        <p:spPr>
          <a:xfrm>
            <a:off x="530352" y="2071678"/>
            <a:ext cx="7772400" cy="4429156"/>
          </a:xfrm>
        </p:spPr>
        <p:txBody>
          <a:bodyPr>
            <a:normAutofit/>
          </a:bodyPr>
          <a:lstStyle/>
          <a:p>
            <a:pPr>
              <a:buFont typeface="Arial" pitchFamily="34" charset="0"/>
              <a:buChar char="•"/>
            </a:pPr>
            <a:r>
              <a:rPr lang="en-US" sz="3600" dirty="0" smtClean="0">
                <a:latin typeface="Times New Roman" pitchFamily="18" charset="0"/>
                <a:cs typeface="Times New Roman" pitchFamily="18" charset="0"/>
              </a:rPr>
              <a:t>  Avoid circumstances that trigger eating</a:t>
            </a:r>
          </a:p>
          <a:p>
            <a:pPr>
              <a:buFont typeface="Arial" pitchFamily="34" charset="0"/>
              <a:buChar char="•"/>
            </a:pPr>
            <a:r>
              <a:rPr lang="en-US" sz="3600" dirty="0" smtClean="0">
                <a:latin typeface="Times New Roman" pitchFamily="18" charset="0"/>
              </a:rPr>
              <a:t>  A preplanned list of g</a:t>
            </a:r>
            <a:r>
              <a:rPr lang="ar-SA" sz="3600" dirty="0" smtClean="0">
                <a:latin typeface="Times New Roman" pitchFamily="18" charset="0"/>
              </a:rPr>
              <a:t>rocery shopping </a:t>
            </a:r>
          </a:p>
          <a:p>
            <a:pPr>
              <a:buFont typeface="Arial" pitchFamily="34" charset="0"/>
              <a:buChar char="•"/>
            </a:pPr>
            <a:r>
              <a:rPr lang="en-US" sz="3600" dirty="0" smtClean="0">
                <a:latin typeface="Times New Roman" pitchFamily="18" charset="0"/>
                <a:cs typeface="Times New Roman" pitchFamily="18" charset="0"/>
              </a:rPr>
              <a:t>  Do not watch TV while eating </a:t>
            </a:r>
          </a:p>
          <a:p>
            <a:pPr>
              <a:buFont typeface="Arial" pitchFamily="34" charset="0"/>
              <a:buChar char="•"/>
            </a:pPr>
            <a:r>
              <a:rPr lang="en-US" sz="3600" dirty="0" smtClean="0">
                <a:latin typeface="Times New Roman" pitchFamily="18" charset="0"/>
                <a:cs typeface="Times New Roman" pitchFamily="18" charset="0"/>
              </a:rPr>
              <a:t>  Eat slowly</a:t>
            </a:r>
          </a:p>
          <a:p>
            <a:pPr>
              <a:buFont typeface="Arial" pitchFamily="34" charset="0"/>
              <a:buChar char="•"/>
            </a:pPr>
            <a:r>
              <a:rPr lang="en-US" sz="3600" dirty="0" smtClean="0">
                <a:latin typeface="Times New Roman" pitchFamily="18" charset="0"/>
                <a:cs typeface="Times New Roman" pitchFamily="18" charset="0"/>
              </a:rPr>
              <a:t>  Follow a balanced diet</a:t>
            </a:r>
          </a:p>
          <a:p>
            <a:pPr>
              <a:buFont typeface="Arial" pitchFamily="34" charset="0"/>
              <a:buChar char="•"/>
            </a:pPr>
            <a:r>
              <a:rPr lang="en-US" sz="3600" dirty="0" smtClean="0">
                <a:latin typeface="Times New Roman" pitchFamily="18" charset="0"/>
                <a:cs typeface="Times New Roman" pitchFamily="18" charset="0"/>
              </a:rPr>
              <a:t>  Make exercise tools upfront</a:t>
            </a:r>
          </a:p>
          <a:p>
            <a:endParaRPr lang="en-US" sz="3600" dirty="0">
              <a:solidFill>
                <a:schemeClr val="bg2">
                  <a:lumMod val="40000"/>
                  <a:lumOff val="60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0"/>
            <a:ext cx="7772400" cy="1643074"/>
          </a:xfrm>
        </p:spPr>
        <p:txBody>
          <a:bodyPr/>
          <a:lstStyle/>
          <a:p>
            <a:pPr algn="ctr"/>
            <a:r>
              <a:rPr lang="en-US" sz="7200" dirty="0" smtClean="0">
                <a:solidFill>
                  <a:schemeClr val="accent3"/>
                </a:solidFill>
                <a:cs typeface="Traditional Arabic" pitchFamily="2" charset="-78"/>
              </a:rPr>
              <a:t>Diet</a:t>
            </a:r>
            <a:endParaRPr lang="en-US" sz="7200" dirty="0"/>
          </a:p>
        </p:txBody>
      </p:sp>
      <p:sp>
        <p:nvSpPr>
          <p:cNvPr id="3" name="Text Placeholder 2"/>
          <p:cNvSpPr>
            <a:spLocks noGrp="1"/>
          </p:cNvSpPr>
          <p:nvPr>
            <p:ph type="body" idx="1"/>
          </p:nvPr>
        </p:nvSpPr>
        <p:spPr>
          <a:xfrm>
            <a:off x="530352" y="1643050"/>
            <a:ext cx="7772400" cy="4857784"/>
          </a:xfrm>
        </p:spPr>
        <p:txBody>
          <a:bodyPr/>
          <a:lstStyle/>
          <a:p>
            <a:pPr>
              <a:buFont typeface="Arial" pitchFamily="34" charset="0"/>
              <a:buChar char="•"/>
            </a:pPr>
            <a:r>
              <a:rPr lang="en-US" sz="2400" b="1" dirty="0" smtClean="0">
                <a:ea typeface="Majalla UI"/>
                <a:cs typeface="Majalla UI"/>
              </a:rPr>
              <a:t>   Low-calorie diets : </a:t>
            </a:r>
          </a:p>
          <a:p>
            <a:pPr lvl="1">
              <a:buFont typeface="Wingdings" pitchFamily="2" charset="2"/>
              <a:buChar char="Ø"/>
            </a:pPr>
            <a:r>
              <a:rPr lang="en-US" sz="2400" dirty="0" smtClean="0">
                <a:ea typeface="Majalla UI"/>
                <a:cs typeface="Majalla UI"/>
              </a:rPr>
              <a:t>Energy deficit ranging from 500 to 1000 kcal/day.</a:t>
            </a:r>
          </a:p>
          <a:p>
            <a:pPr lvl="1">
              <a:buFont typeface="Wingdings" pitchFamily="2" charset="2"/>
              <a:buChar char="Ø"/>
            </a:pPr>
            <a:r>
              <a:rPr lang="en-US" sz="2400" dirty="0" smtClean="0">
                <a:ea typeface="Majalla UI"/>
                <a:cs typeface="Majalla UI"/>
              </a:rPr>
              <a:t>Low fat diet.</a:t>
            </a:r>
          </a:p>
          <a:p>
            <a:pPr lvl="1">
              <a:buFont typeface="Wingdings" pitchFamily="2" charset="2"/>
              <a:buChar char="Ø"/>
            </a:pPr>
            <a:r>
              <a:rPr lang="en-US" sz="2400" dirty="0" smtClean="0">
                <a:ea typeface="Majalla UI"/>
                <a:cs typeface="Majalla UI"/>
              </a:rPr>
              <a:t>Helps losing 0.5 kg/week that lead to 10% weight loss over 6 months.</a:t>
            </a:r>
          </a:p>
          <a:p>
            <a:endParaRPr lang="en-US" sz="2400" b="1" dirty="0" smtClean="0">
              <a:ea typeface="Majalla UI"/>
              <a:cs typeface="Majalla UI"/>
            </a:endParaRPr>
          </a:p>
          <a:p>
            <a:pPr>
              <a:buFont typeface="Arial" pitchFamily="34" charset="0"/>
              <a:buChar char="•"/>
            </a:pPr>
            <a:r>
              <a:rPr lang="en-US" sz="2400" b="1" dirty="0" smtClean="0">
                <a:ea typeface="Majalla UI"/>
                <a:cs typeface="Majalla UI"/>
              </a:rPr>
              <a:t>   Very low-calorie diets (VLCDs):</a:t>
            </a:r>
          </a:p>
          <a:p>
            <a:pPr lvl="1">
              <a:buFont typeface="Wingdings" pitchFamily="2" charset="2"/>
              <a:buChar char="Ø"/>
            </a:pPr>
            <a:r>
              <a:rPr lang="en-US" sz="2400" dirty="0" smtClean="0">
                <a:ea typeface="Majalla UI"/>
                <a:cs typeface="Majalla UI"/>
              </a:rPr>
              <a:t>High protein diet with less fat &amp; no carbohydrates.</a:t>
            </a:r>
          </a:p>
          <a:p>
            <a:pPr lvl="1">
              <a:buFont typeface="Wingdings" pitchFamily="2" charset="2"/>
              <a:buChar char="Ø"/>
            </a:pPr>
            <a:r>
              <a:rPr lang="en-US" sz="2400" dirty="0" smtClean="0">
                <a:ea typeface="Majalla UI"/>
                <a:cs typeface="Majalla UI"/>
              </a:rPr>
              <a:t>Energy is less than 800 kcal/day.</a:t>
            </a:r>
          </a:p>
          <a:p>
            <a:pPr lvl="1">
              <a:buFont typeface="Wingdings" pitchFamily="2" charset="2"/>
              <a:buChar char="Ø"/>
            </a:pPr>
            <a:r>
              <a:rPr lang="en-US" sz="2400" dirty="0" smtClean="0">
                <a:ea typeface="Majalla UI"/>
                <a:cs typeface="Majalla UI"/>
              </a:rPr>
              <a:t>Helps losing 1 – 1.5 kg/week.</a:t>
            </a:r>
          </a:p>
          <a:p>
            <a:endParaRPr lang="en-US"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785818"/>
          </a:xfrm>
        </p:spPr>
        <p:txBody>
          <a:bodyPr/>
          <a:lstStyle/>
          <a:p>
            <a:pPr algn="ctr"/>
            <a:r>
              <a:rPr lang="en-US" sz="7200" dirty="0" smtClean="0">
                <a:solidFill>
                  <a:schemeClr val="accent3"/>
                </a:solidFill>
                <a:cs typeface="Traditional Arabic" pitchFamily="2" charset="-78"/>
              </a:rPr>
              <a:t>Exercise</a:t>
            </a:r>
            <a:endParaRPr lang="en-US" sz="7200" dirty="0"/>
          </a:p>
        </p:txBody>
      </p:sp>
      <p:sp>
        <p:nvSpPr>
          <p:cNvPr id="3" name="Text Placeholder 2"/>
          <p:cNvSpPr>
            <a:spLocks noGrp="1"/>
          </p:cNvSpPr>
          <p:nvPr>
            <p:ph type="body" idx="1"/>
          </p:nvPr>
        </p:nvSpPr>
        <p:spPr>
          <a:xfrm>
            <a:off x="500034" y="1714488"/>
            <a:ext cx="7772400" cy="5143512"/>
          </a:xfrm>
        </p:spPr>
        <p:txBody>
          <a:bodyPr/>
          <a:lstStyle/>
          <a:p>
            <a:pPr>
              <a:lnSpc>
                <a:spcPct val="70000"/>
              </a:lnSpc>
              <a:buClr>
                <a:srgbClr val="A5C249"/>
              </a:buClr>
              <a:defRPr/>
            </a:pPr>
            <a:r>
              <a:rPr lang="en-US" sz="2400" dirty="0" smtClean="0">
                <a:cs typeface="Majalla UI"/>
              </a:rPr>
              <a:t>Patients should be screened for cardiovascular and respiratory adequacy</a:t>
            </a:r>
          </a:p>
          <a:p>
            <a:pPr>
              <a:lnSpc>
                <a:spcPct val="70000"/>
              </a:lnSpc>
              <a:buClr>
                <a:srgbClr val="A5C249"/>
              </a:buClr>
              <a:defRPr/>
            </a:pPr>
            <a:endParaRPr lang="en-US" sz="2400" dirty="0" smtClean="0">
              <a:solidFill>
                <a:schemeClr val="accent3">
                  <a:lumMod val="50000"/>
                </a:schemeClr>
              </a:solidFill>
              <a:cs typeface="Majalla UI"/>
            </a:endParaRPr>
          </a:p>
          <a:p>
            <a:pPr>
              <a:lnSpc>
                <a:spcPct val="70000"/>
              </a:lnSpc>
              <a:buClr>
                <a:srgbClr val="A5C249"/>
              </a:buClr>
              <a:defRPr/>
            </a:pPr>
            <a:r>
              <a:rPr lang="en-US" sz="2400" dirty="0" smtClean="0">
                <a:solidFill>
                  <a:srgbClr val="FFFF00"/>
                </a:solidFill>
                <a:cs typeface="Majalla UI"/>
              </a:rPr>
              <a:t>Moderate intensity exercise: (walking, swimming, biking)</a:t>
            </a:r>
          </a:p>
          <a:p>
            <a:pPr lvl="1">
              <a:lnSpc>
                <a:spcPct val="70000"/>
              </a:lnSpc>
              <a:buClr>
                <a:srgbClr val="5FF3CA"/>
              </a:buClr>
              <a:defRPr/>
            </a:pPr>
            <a:r>
              <a:rPr lang="en-US" sz="2400" dirty="0" smtClean="0">
                <a:cs typeface="Majalla UI"/>
              </a:rPr>
              <a:t>Is of greatest value for subjects who are obese. </a:t>
            </a:r>
          </a:p>
          <a:p>
            <a:pPr lvl="1">
              <a:lnSpc>
                <a:spcPct val="70000"/>
              </a:lnSpc>
              <a:buClr>
                <a:srgbClr val="5FF3CA"/>
              </a:buClr>
              <a:defRPr/>
            </a:pPr>
            <a:r>
              <a:rPr lang="en-US" sz="2400" dirty="0" smtClean="0">
                <a:cs typeface="Majalla UI"/>
              </a:rPr>
              <a:t>Ultimate minimum goal:</a:t>
            </a:r>
          </a:p>
          <a:p>
            <a:pPr lvl="2">
              <a:lnSpc>
                <a:spcPct val="70000"/>
              </a:lnSpc>
              <a:buClr>
                <a:srgbClr val="5FF3CA"/>
              </a:buClr>
              <a:buFont typeface="Wingdings" pitchFamily="2" charset="2"/>
              <a:buChar char="Ø"/>
              <a:defRPr/>
            </a:pPr>
            <a:r>
              <a:rPr lang="en-US" sz="2400" dirty="0" smtClean="0">
                <a:cs typeface="Majalla UI"/>
              </a:rPr>
              <a:t>45-60 minutes of continuous aerobic exercise 5-7 times per week </a:t>
            </a:r>
            <a:r>
              <a:rPr lang="en-US" sz="2400" u="sng" dirty="0" smtClean="0">
                <a:solidFill>
                  <a:srgbClr val="FF0000"/>
                </a:solidFill>
                <a:cs typeface="Majalla UI"/>
              </a:rPr>
              <a:t>to lose weight </a:t>
            </a:r>
          </a:p>
          <a:p>
            <a:pPr lvl="2">
              <a:lnSpc>
                <a:spcPct val="70000"/>
              </a:lnSpc>
              <a:buClr>
                <a:srgbClr val="5FF3CA"/>
              </a:buClr>
              <a:buFont typeface="Wingdings" pitchFamily="2" charset="2"/>
              <a:buChar char="Ø"/>
              <a:defRPr/>
            </a:pPr>
            <a:r>
              <a:rPr lang="en-US" sz="2400" dirty="0" smtClean="0">
                <a:cs typeface="Majalla UI"/>
              </a:rPr>
              <a:t>30-60 minutes of continuous aerobic exercise 3-5 times per week </a:t>
            </a:r>
            <a:r>
              <a:rPr lang="en-US" sz="2400" u="sng" dirty="0" smtClean="0">
                <a:solidFill>
                  <a:srgbClr val="FF0000"/>
                </a:solidFill>
                <a:cs typeface="Majalla UI"/>
              </a:rPr>
              <a:t>to prevent long term weight regain. </a:t>
            </a:r>
          </a:p>
          <a:p>
            <a:pPr>
              <a:lnSpc>
                <a:spcPct val="70000"/>
              </a:lnSpc>
              <a:buClr>
                <a:srgbClr val="A5C249"/>
              </a:buClr>
              <a:defRPr/>
            </a:pPr>
            <a:endParaRPr lang="en-US" sz="2400" dirty="0" smtClean="0">
              <a:solidFill>
                <a:schemeClr val="bg2">
                  <a:lumMod val="40000"/>
                  <a:lumOff val="60000"/>
                </a:schemeClr>
              </a:solidFill>
              <a:cs typeface="Majalla UI"/>
            </a:endParaRPr>
          </a:p>
          <a:p>
            <a:pPr>
              <a:lnSpc>
                <a:spcPct val="70000"/>
              </a:lnSpc>
              <a:buClr>
                <a:srgbClr val="A5C249"/>
              </a:buClr>
              <a:defRPr/>
            </a:pPr>
            <a:r>
              <a:rPr lang="en-US" sz="2400" dirty="0" smtClean="0">
                <a:solidFill>
                  <a:srgbClr val="FFFF00"/>
                </a:solidFill>
                <a:cs typeface="Majalla UI"/>
              </a:rPr>
              <a:t>Benefits:</a:t>
            </a:r>
          </a:p>
          <a:p>
            <a:pPr lvl="1">
              <a:lnSpc>
                <a:spcPct val="70000"/>
              </a:lnSpc>
              <a:buClr>
                <a:srgbClr val="5FF3CA"/>
              </a:buClr>
              <a:defRPr/>
            </a:pPr>
            <a:r>
              <a:rPr lang="en-US" sz="2400" dirty="0" smtClean="0">
                <a:cs typeface="Majalla UI"/>
              </a:rPr>
              <a:t>Helps build muscle mass.</a:t>
            </a:r>
          </a:p>
          <a:p>
            <a:pPr lvl="1">
              <a:lnSpc>
                <a:spcPct val="70000"/>
              </a:lnSpc>
              <a:buClr>
                <a:srgbClr val="5FF3CA"/>
              </a:buClr>
              <a:defRPr/>
            </a:pPr>
            <a:r>
              <a:rPr lang="en-US" sz="2400" dirty="0" smtClean="0">
                <a:cs typeface="Majalla UI"/>
              </a:rPr>
              <a:t>Increases metabolic activity of the whole-body mass.</a:t>
            </a:r>
          </a:p>
          <a:p>
            <a:pPr lvl="1">
              <a:lnSpc>
                <a:spcPct val="70000"/>
              </a:lnSpc>
              <a:buClr>
                <a:srgbClr val="5FF3CA"/>
              </a:buClr>
              <a:defRPr/>
            </a:pPr>
            <a:r>
              <a:rPr lang="en-US" sz="2400" dirty="0" smtClean="0">
                <a:cs typeface="Majalla UI"/>
              </a:rPr>
              <a:t>Reduces body-fat proportions.</a:t>
            </a: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42918"/>
            <a:ext cx="7772400" cy="1071570"/>
          </a:xfrm>
        </p:spPr>
        <p:txBody>
          <a:bodyPr/>
          <a:lstStyle/>
          <a:p>
            <a:pPr algn="ctr"/>
            <a:r>
              <a:rPr lang="en-US" sz="7200" dirty="0" smtClean="0">
                <a:solidFill>
                  <a:schemeClr val="bg2">
                    <a:lumMod val="40000"/>
                    <a:lumOff val="60000"/>
                  </a:schemeClr>
                </a:solidFill>
              </a:rPr>
              <a:t>Pharmacotherapy</a:t>
            </a:r>
            <a:endParaRPr lang="en-US" sz="7200" dirty="0">
              <a:solidFill>
                <a:schemeClr val="bg2">
                  <a:lumMod val="40000"/>
                  <a:lumOff val="60000"/>
                </a:schemeClr>
              </a:solidFill>
            </a:endParaRPr>
          </a:p>
        </p:txBody>
      </p:sp>
      <p:sp>
        <p:nvSpPr>
          <p:cNvPr id="3" name="Text Placeholder 2"/>
          <p:cNvSpPr>
            <a:spLocks noGrp="1"/>
          </p:cNvSpPr>
          <p:nvPr>
            <p:ph type="body" idx="1"/>
          </p:nvPr>
        </p:nvSpPr>
        <p:spPr>
          <a:xfrm>
            <a:off x="530352" y="1857364"/>
            <a:ext cx="7772400" cy="4643470"/>
          </a:xfrm>
        </p:spPr>
        <p:txBody>
          <a:bodyPr/>
          <a:lstStyle/>
          <a:p>
            <a:pPr>
              <a:buFont typeface="Arial" pitchFamily="34" charset="0"/>
              <a:buChar char="•"/>
            </a:pPr>
            <a:r>
              <a:rPr lang="en-US" sz="2800" dirty="0" smtClean="0">
                <a:latin typeface="Arial" pitchFamily="34" charset="0"/>
                <a:cs typeface="Arial" pitchFamily="34" charset="0"/>
              </a:rPr>
              <a:t>  Lasts for several years</a:t>
            </a:r>
            <a:endParaRPr lang="ar-SA" sz="2800" dirty="0" smtClean="0">
              <a:latin typeface="Arial" pitchFamily="34" charset="0"/>
              <a:cs typeface="Arial" pitchFamily="34" charset="0"/>
            </a:endParaRPr>
          </a:p>
          <a:p>
            <a:pPr>
              <a:buFont typeface="Arial" pitchFamily="34" charset="0"/>
              <a:buChar char="•"/>
            </a:pPr>
            <a:r>
              <a:rPr lang="en-US" sz="2800" dirty="0" smtClean="0">
                <a:latin typeface="Arial" pitchFamily="34" charset="0"/>
                <a:cs typeface="Arial" pitchFamily="34" charset="0"/>
              </a:rPr>
              <a:t> Weight will increase again after cessation of   the drugs in most cases</a:t>
            </a:r>
          </a:p>
          <a:p>
            <a:pPr>
              <a:buFont typeface="Arial" pitchFamily="34" charset="0"/>
              <a:buChar char="•"/>
            </a:pPr>
            <a:r>
              <a:rPr lang="en-US" sz="2800" dirty="0" smtClean="0">
                <a:latin typeface="Arial" pitchFamily="34" charset="0"/>
                <a:cs typeface="Arial" pitchFamily="34" charset="0"/>
              </a:rPr>
              <a:t>  If no significant weight reduction in at least 3 months, stop the drug </a:t>
            </a:r>
          </a:p>
          <a:p>
            <a:pPr>
              <a:buFont typeface="Arial" pitchFamily="34" charset="0"/>
              <a:buChar char="•"/>
            </a:pPr>
            <a:r>
              <a:rPr lang="en-US" sz="2800" dirty="0" smtClean="0"/>
              <a:t>  Currently tow drugs are used:</a:t>
            </a:r>
          </a:p>
          <a:p>
            <a:pPr>
              <a:buFont typeface="Arial" pitchFamily="34" charset="0"/>
              <a:buChar char="•"/>
            </a:pPr>
            <a:r>
              <a:rPr lang="en-US" sz="2800" dirty="0" smtClean="0">
                <a:solidFill>
                  <a:srgbClr val="FF0000"/>
                </a:solidFill>
              </a:rPr>
              <a:t>1- </a:t>
            </a:r>
            <a:r>
              <a:rPr lang="en-US" sz="2800" dirty="0" err="1" smtClean="0">
                <a:solidFill>
                  <a:srgbClr val="FF0000"/>
                </a:solidFill>
              </a:rPr>
              <a:t>Sibutramine</a:t>
            </a:r>
            <a:r>
              <a:rPr lang="en-US" sz="2800" dirty="0" smtClean="0">
                <a:solidFill>
                  <a:srgbClr val="FF0000"/>
                </a:solidFill>
              </a:rPr>
              <a:t> (</a:t>
            </a:r>
            <a:r>
              <a:rPr lang="en-US" sz="2800" dirty="0" err="1" smtClean="0">
                <a:solidFill>
                  <a:srgbClr val="FF0000"/>
                </a:solidFill>
              </a:rPr>
              <a:t>Reductil</a:t>
            </a:r>
            <a:r>
              <a:rPr lang="en-US" sz="2800" dirty="0" smtClean="0">
                <a:solidFill>
                  <a:srgbClr val="FF0000"/>
                </a:solidFill>
              </a:rPr>
              <a:t>)</a:t>
            </a:r>
          </a:p>
          <a:p>
            <a:pPr>
              <a:buFont typeface="Arial" pitchFamily="34" charset="0"/>
              <a:buChar char="•"/>
            </a:pPr>
            <a:r>
              <a:rPr lang="en-US" sz="2800" dirty="0" smtClean="0">
                <a:solidFill>
                  <a:srgbClr val="FF0000"/>
                </a:solidFill>
              </a:rPr>
              <a:t>2- </a:t>
            </a:r>
            <a:r>
              <a:rPr lang="en-US" sz="2800" dirty="0" err="1" smtClean="0">
                <a:solidFill>
                  <a:srgbClr val="FF0000"/>
                </a:solidFill>
              </a:rPr>
              <a:t>Orlistat</a:t>
            </a:r>
            <a:r>
              <a:rPr lang="en-US" sz="2800" dirty="0" smtClean="0">
                <a:solidFill>
                  <a:srgbClr val="FF0000"/>
                </a:solidFill>
              </a:rPr>
              <a:t> (</a:t>
            </a:r>
            <a:r>
              <a:rPr lang="en-US" sz="2800" dirty="0" err="1" smtClean="0">
                <a:solidFill>
                  <a:srgbClr val="FF0000"/>
                </a:solidFill>
              </a:rPr>
              <a:t>Xenical</a:t>
            </a:r>
            <a:r>
              <a:rPr lang="en-US" sz="2800" dirty="0" smtClean="0">
                <a:solidFill>
                  <a:srgbClr val="FF0000"/>
                </a:solidFill>
              </a:rPr>
              <a:t>)</a:t>
            </a:r>
          </a:p>
          <a:p>
            <a:pPr>
              <a:buFont typeface="Arial" pitchFamily="34" charset="0"/>
              <a:buChar char="•"/>
            </a:pPr>
            <a:r>
              <a:rPr lang="en-US" sz="2800" dirty="0" smtClean="0">
                <a:solidFill>
                  <a:srgbClr val="FF0000"/>
                </a:solidFill>
              </a:rPr>
              <a:t>3- </a:t>
            </a:r>
            <a:r>
              <a:rPr lang="en-US" sz="2800" dirty="0" err="1" smtClean="0">
                <a:solidFill>
                  <a:srgbClr val="FF0000"/>
                </a:solidFill>
              </a:rPr>
              <a:t>Metformin</a:t>
            </a:r>
            <a:r>
              <a:rPr lang="en-US" sz="2800" dirty="0" smtClean="0">
                <a:solidFill>
                  <a:srgbClr val="FF0000"/>
                </a:solidFill>
              </a:rPr>
              <a:t> (</a:t>
            </a:r>
            <a:r>
              <a:rPr lang="en-US" sz="2800" dirty="0" err="1" smtClean="0">
                <a:solidFill>
                  <a:srgbClr val="FF0000"/>
                </a:solidFill>
              </a:rPr>
              <a:t>Glucophage</a:t>
            </a:r>
            <a:r>
              <a:rPr lang="en-US" sz="2800" dirty="0" smtClean="0">
                <a:solidFill>
                  <a:srgbClr val="FF0000"/>
                </a:solidFill>
              </a:rPr>
              <a:t>)       </a:t>
            </a:r>
          </a:p>
          <a:p>
            <a:endParaRPr lang="en-US" dirty="0"/>
          </a:p>
        </p:txBody>
      </p:sp>
      <p:pic>
        <p:nvPicPr>
          <p:cNvPr id="4" name="Picture 5" descr="Sibutramine2"/>
          <p:cNvPicPr>
            <a:picLocks noChangeAspect="1" noChangeArrowheads="1"/>
          </p:cNvPicPr>
          <p:nvPr/>
        </p:nvPicPr>
        <p:blipFill>
          <a:blip r:embed="rId2" cstate="print"/>
          <a:srcRect/>
          <a:stretch>
            <a:fillRect/>
          </a:stretch>
        </p:blipFill>
        <p:spPr bwMode="auto">
          <a:xfrm>
            <a:off x="6686550" y="3789040"/>
            <a:ext cx="2457450" cy="1428759"/>
          </a:xfrm>
          <a:prstGeom prst="rect">
            <a:avLst/>
          </a:prstGeom>
          <a:noFill/>
          <a:ln w="9525">
            <a:noFill/>
            <a:miter lim="800000"/>
            <a:headEnd/>
            <a:tailEnd/>
          </a:ln>
        </p:spPr>
      </p:pic>
      <p:pic>
        <p:nvPicPr>
          <p:cNvPr id="5" name="Picture 6" descr="orlistat3"/>
          <p:cNvPicPr>
            <a:picLocks noChangeAspect="1" noChangeArrowheads="1"/>
          </p:cNvPicPr>
          <p:nvPr/>
        </p:nvPicPr>
        <p:blipFill>
          <a:blip r:embed="rId3" cstate="print"/>
          <a:srcRect/>
          <a:stretch>
            <a:fillRect/>
          </a:stretch>
        </p:blipFill>
        <p:spPr bwMode="auto">
          <a:xfrm>
            <a:off x="5004048" y="4876800"/>
            <a:ext cx="1824038"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332656"/>
            <a:ext cx="7772400" cy="1152128"/>
          </a:xfrm>
        </p:spPr>
        <p:txBody>
          <a:bodyPr/>
          <a:lstStyle/>
          <a:p>
            <a:pPr algn="ctr"/>
            <a:r>
              <a:rPr lang="en-US" sz="7200" dirty="0" smtClean="0">
                <a:solidFill>
                  <a:schemeClr val="accent3"/>
                </a:solidFill>
                <a:cs typeface="Traditional Arabic" pitchFamily="2" charset="-78"/>
              </a:rPr>
              <a:t>Intra-gastric Balloon</a:t>
            </a:r>
            <a:endParaRPr lang="en-US" sz="7200" dirty="0">
              <a:solidFill>
                <a:schemeClr val="bg2">
                  <a:lumMod val="40000"/>
                  <a:lumOff val="60000"/>
                </a:schemeClr>
              </a:solidFill>
            </a:endParaRPr>
          </a:p>
        </p:txBody>
      </p:sp>
      <p:sp>
        <p:nvSpPr>
          <p:cNvPr id="3" name="Text Placeholder 2"/>
          <p:cNvSpPr>
            <a:spLocks noGrp="1"/>
          </p:cNvSpPr>
          <p:nvPr>
            <p:ph type="body" idx="1"/>
          </p:nvPr>
        </p:nvSpPr>
        <p:spPr>
          <a:xfrm>
            <a:off x="530352" y="908720"/>
            <a:ext cx="7772400" cy="5544616"/>
          </a:xfrm>
        </p:spPr>
        <p:txBody>
          <a:bodyPr>
            <a:normAutofit fontScale="25000" lnSpcReduction="20000"/>
          </a:bodyPr>
          <a:lstStyle/>
          <a:p>
            <a:endParaRPr lang="en-US" sz="2400" dirty="0" smtClean="0"/>
          </a:p>
          <a:p>
            <a:endParaRPr lang="en-US" sz="2400" dirty="0" smtClean="0">
              <a:ea typeface="Majalla UI"/>
              <a:cs typeface="Majalla UI"/>
            </a:endParaRPr>
          </a:p>
          <a:p>
            <a:endParaRPr lang="en-US" sz="2400" dirty="0" smtClean="0">
              <a:ea typeface="Majalla UI"/>
              <a:cs typeface="Majalla UI"/>
            </a:endParaRPr>
          </a:p>
          <a:p>
            <a:endParaRPr lang="en-US" sz="2400" dirty="0" smtClean="0">
              <a:ea typeface="Majalla UI"/>
              <a:cs typeface="Majalla UI"/>
            </a:endParaRPr>
          </a:p>
          <a:p>
            <a:endParaRPr lang="en-US" sz="2400" dirty="0" smtClean="0">
              <a:ea typeface="Majalla UI"/>
              <a:cs typeface="Majalla UI"/>
            </a:endParaRPr>
          </a:p>
          <a:p>
            <a:pPr>
              <a:buFont typeface="Arial" pitchFamily="34" charset="0"/>
              <a:buChar char="•"/>
            </a:pPr>
            <a:endParaRPr lang="en-US" sz="2400" dirty="0" smtClean="0"/>
          </a:p>
          <a:p>
            <a:pPr>
              <a:buFont typeface="Arial" pitchFamily="34" charset="0"/>
              <a:buChar char="•"/>
            </a:pPr>
            <a:r>
              <a:rPr lang="en-US" sz="2400" dirty="0" smtClean="0"/>
              <a:t>    </a:t>
            </a:r>
            <a:r>
              <a:rPr lang="en-US" sz="7200" dirty="0" smtClean="0"/>
              <a:t>Aim is to reduce the volume of the stomach</a:t>
            </a:r>
          </a:p>
          <a:p>
            <a:pPr>
              <a:buFont typeface="Arial" pitchFamily="34" charset="0"/>
              <a:buChar char="•"/>
            </a:pPr>
            <a:r>
              <a:rPr lang="en-US" sz="7200" dirty="0" smtClean="0"/>
              <a:t>  Leading to early satiety , less caloric intake, and subsequently weight loss </a:t>
            </a:r>
          </a:p>
          <a:p>
            <a:pPr>
              <a:buFont typeface="Arial" pitchFamily="34" charset="0"/>
              <a:buChar char="•"/>
            </a:pPr>
            <a:r>
              <a:rPr lang="en-US" sz="7200" dirty="0" smtClean="0"/>
              <a:t> Can be performed as an out-patient basis.</a:t>
            </a:r>
          </a:p>
          <a:p>
            <a:pPr>
              <a:buFont typeface="Arial" pitchFamily="34" charset="0"/>
              <a:buChar char="•"/>
            </a:pPr>
            <a:r>
              <a:rPr lang="en-US" sz="7200" dirty="0" smtClean="0">
                <a:ea typeface="Majalla UI"/>
                <a:cs typeface="Majalla UI"/>
              </a:rPr>
              <a:t> Short to medium term solution  with variable results </a:t>
            </a:r>
          </a:p>
          <a:p>
            <a:pPr>
              <a:buFont typeface="Arial" pitchFamily="34" charset="0"/>
              <a:buChar char="•"/>
            </a:pPr>
            <a:r>
              <a:rPr lang="en-US" sz="7200" dirty="0" smtClean="0">
                <a:ea typeface="Majalla UI"/>
                <a:cs typeface="Majalla UI"/>
              </a:rPr>
              <a:t> For mild obesity (BMI 25-30) who failed to reduce weight</a:t>
            </a:r>
          </a:p>
          <a:p>
            <a:pPr>
              <a:buFont typeface="Arial" pitchFamily="34" charset="0"/>
              <a:buChar char="•"/>
            </a:pPr>
            <a:r>
              <a:rPr lang="en-US" sz="7200" dirty="0" smtClean="0">
                <a:ea typeface="Majalla UI"/>
                <a:cs typeface="Majalla UI"/>
              </a:rPr>
              <a:t> Or super obesity (MBI&gt;55) who are at risk from surgery and/or anesthesia  </a:t>
            </a:r>
          </a:p>
          <a:p>
            <a:endParaRPr lang="en-US" sz="7200" dirty="0" smtClean="0">
              <a:ea typeface="Majalla UI"/>
              <a:cs typeface="Majalla UI"/>
            </a:endParaRPr>
          </a:p>
          <a:p>
            <a:r>
              <a:rPr lang="en-US" sz="7200" dirty="0" smtClean="0">
                <a:ea typeface="Majalla UI"/>
                <a:cs typeface="Majalla UI"/>
              </a:rPr>
              <a:t> </a:t>
            </a:r>
            <a:r>
              <a:rPr lang="en-US" sz="7200" dirty="0" smtClean="0">
                <a:solidFill>
                  <a:srgbClr val="FFFF00"/>
                </a:solidFill>
                <a:ea typeface="Majalla UI"/>
                <a:cs typeface="Majalla UI"/>
              </a:rPr>
              <a:t>Contraindications:</a:t>
            </a:r>
          </a:p>
          <a:p>
            <a:pPr marL="457200" indent="-457200">
              <a:buFont typeface="+mj-lt"/>
              <a:buAutoNum type="arabicPeriod"/>
            </a:pPr>
            <a:r>
              <a:rPr lang="en-US" sz="7200" dirty="0" smtClean="0">
                <a:ea typeface="Majalla UI"/>
                <a:cs typeface="Majalla UI"/>
              </a:rPr>
              <a:t>Eating Disorders</a:t>
            </a:r>
          </a:p>
          <a:p>
            <a:pPr marL="457200" indent="-457200">
              <a:buFont typeface="+mj-lt"/>
              <a:buAutoNum type="arabicPeriod"/>
            </a:pPr>
            <a:r>
              <a:rPr lang="en-US" sz="7200" dirty="0" smtClean="0">
                <a:ea typeface="Majalla UI"/>
                <a:cs typeface="Majalla UI"/>
              </a:rPr>
              <a:t>Large hiatus hernia</a:t>
            </a:r>
          </a:p>
          <a:p>
            <a:pPr marL="457200" indent="-457200">
              <a:buFont typeface="+mj-lt"/>
              <a:buAutoNum type="arabicPeriod"/>
            </a:pPr>
            <a:r>
              <a:rPr lang="en-US" sz="7200" dirty="0" err="1" smtClean="0">
                <a:ea typeface="Majalla UI"/>
                <a:cs typeface="Majalla UI"/>
              </a:rPr>
              <a:t>Esophagitis</a:t>
            </a:r>
            <a:r>
              <a:rPr lang="en-US" sz="7200" dirty="0" smtClean="0">
                <a:ea typeface="Majalla UI"/>
                <a:cs typeface="Majalla UI"/>
              </a:rPr>
              <a:t>/Gastritis/PUD</a:t>
            </a:r>
          </a:p>
          <a:p>
            <a:pPr marL="457200" indent="-457200">
              <a:buFont typeface="+mj-lt"/>
              <a:buAutoNum type="arabicPeriod"/>
            </a:pPr>
            <a:r>
              <a:rPr lang="en-US" sz="7200" dirty="0" smtClean="0">
                <a:ea typeface="Majalla UI"/>
                <a:cs typeface="Majalla UI"/>
              </a:rPr>
              <a:t>Previous gastric surgery</a:t>
            </a:r>
          </a:p>
          <a:p>
            <a:pPr marL="457200" indent="-457200">
              <a:buFont typeface="+mj-lt"/>
              <a:buAutoNum type="arabicPeriod"/>
            </a:pPr>
            <a:r>
              <a:rPr lang="en-US" sz="7200" dirty="0" smtClean="0">
                <a:ea typeface="Majalla UI"/>
                <a:cs typeface="Majalla UI"/>
              </a:rPr>
              <a:t>Prediction of poor compliance </a:t>
            </a:r>
          </a:p>
          <a:p>
            <a:pPr marL="457200" indent="-457200"/>
            <a:endParaRPr lang="en-US" sz="7200" dirty="0" smtClean="0">
              <a:ea typeface="Majalla UI"/>
              <a:cs typeface="Majalla UI"/>
            </a:endParaRPr>
          </a:p>
          <a:p>
            <a:pPr marL="457200" indent="-457200"/>
            <a:r>
              <a:rPr lang="en-US" sz="7200" dirty="0" smtClean="0">
                <a:solidFill>
                  <a:srgbClr val="FFFF00"/>
                </a:solidFill>
                <a:ea typeface="Majalla UI"/>
                <a:cs typeface="Majalla UI"/>
              </a:rPr>
              <a:t>Complications:</a:t>
            </a:r>
          </a:p>
          <a:p>
            <a:pPr marL="457200" indent="-457200">
              <a:buAutoNum type="arabicPeriod"/>
            </a:pPr>
            <a:r>
              <a:rPr lang="en-US" sz="7200" dirty="0" smtClean="0">
                <a:ea typeface="Majalla UI"/>
                <a:cs typeface="Majalla UI"/>
              </a:rPr>
              <a:t>Hypersensitivity to the balloon material</a:t>
            </a:r>
          </a:p>
          <a:p>
            <a:pPr marL="457200" indent="-457200">
              <a:buAutoNum type="arabicPeriod"/>
            </a:pPr>
            <a:r>
              <a:rPr lang="en-US" sz="7200" dirty="0" smtClean="0">
                <a:ea typeface="Majalla UI"/>
                <a:cs typeface="Majalla UI"/>
              </a:rPr>
              <a:t>Severe nausea and vomiting first 3 days</a:t>
            </a:r>
          </a:p>
          <a:p>
            <a:pPr marL="457200" indent="-457200">
              <a:buAutoNum type="arabicPeriod"/>
            </a:pPr>
            <a:r>
              <a:rPr lang="en-US" sz="7200" dirty="0" smtClean="0">
                <a:ea typeface="Majalla UI"/>
                <a:cs typeface="Majalla UI"/>
              </a:rPr>
              <a:t>Balloon rupture </a:t>
            </a:r>
          </a:p>
          <a:p>
            <a:pPr marL="457200" indent="-457200">
              <a:buAutoNum type="arabicPeriod"/>
            </a:pPr>
            <a:r>
              <a:rPr lang="en-US" sz="7200" dirty="0" smtClean="0">
                <a:ea typeface="Majalla UI"/>
                <a:cs typeface="Majalla UI"/>
              </a:rPr>
              <a:t>Balloon migration and small bowel obstruction</a:t>
            </a:r>
          </a:p>
          <a:p>
            <a:pPr marL="457200" indent="-457200"/>
            <a:endParaRPr lang="en-US" sz="7200" dirty="0" smtClean="0">
              <a:ea typeface="Majalla UI"/>
              <a:cs typeface="Majalla UI"/>
            </a:endParaRPr>
          </a:p>
          <a:p>
            <a:endParaRPr lang="en-US" dirty="0"/>
          </a:p>
        </p:txBody>
      </p:sp>
      <p:pic>
        <p:nvPicPr>
          <p:cNvPr id="6" name="Picture 4" descr="ballon_gastrique.jpg"/>
          <p:cNvPicPr>
            <a:picLocks noChangeAspect="1"/>
          </p:cNvPicPr>
          <p:nvPr/>
        </p:nvPicPr>
        <p:blipFill>
          <a:blip r:embed="rId2" cstate="print"/>
          <a:srcRect/>
          <a:stretch>
            <a:fillRect/>
          </a:stretch>
        </p:blipFill>
        <p:spPr bwMode="auto">
          <a:xfrm>
            <a:off x="6012160" y="3501008"/>
            <a:ext cx="2699792"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642918"/>
            <a:ext cx="7542110" cy="1214446"/>
          </a:xfrm>
        </p:spPr>
        <p:txBody>
          <a:bodyPr/>
          <a:lstStyle/>
          <a:p>
            <a:pPr algn="ctr"/>
            <a:r>
              <a:rPr lang="en-US" dirty="0" smtClean="0"/>
              <a:t>BMI AND OBESITY</a:t>
            </a:r>
            <a:endParaRPr lang="en-US" dirty="0"/>
          </a:p>
        </p:txBody>
      </p:sp>
      <p:sp>
        <p:nvSpPr>
          <p:cNvPr id="3" name="Text Placeholder 2"/>
          <p:cNvSpPr>
            <a:spLocks noGrp="1"/>
          </p:cNvSpPr>
          <p:nvPr>
            <p:ph type="body" idx="1"/>
          </p:nvPr>
        </p:nvSpPr>
        <p:spPr>
          <a:xfrm>
            <a:off x="530352" y="2214554"/>
            <a:ext cx="7684986" cy="4214842"/>
          </a:xfrm>
        </p:spPr>
        <p:txBody>
          <a:bodyPr>
            <a:noAutofit/>
          </a:bodyPr>
          <a:lstStyle/>
          <a:p>
            <a:pPr defTabSz="1049338">
              <a:buClr>
                <a:srgbClr val="FF000A"/>
              </a:buClr>
              <a:buSzPct val="90000"/>
              <a:buFont typeface="Times CE" charset="-18"/>
              <a:buChar char="&gt;"/>
            </a:pPr>
            <a:r>
              <a:rPr lang="en-US" sz="2800" dirty="0" smtClean="0"/>
              <a:t> Healthy weight		   18–25</a:t>
            </a:r>
          </a:p>
          <a:p>
            <a:pPr defTabSz="1049338">
              <a:buClr>
                <a:srgbClr val="FF000A"/>
              </a:buClr>
              <a:buSzPct val="90000"/>
              <a:buFont typeface="Times CE" charset="-18"/>
              <a:buChar char="&gt;"/>
            </a:pPr>
            <a:r>
              <a:rPr lang="en-US" sz="2800" dirty="0" smtClean="0"/>
              <a:t>Overweight	                 	&gt; 25–30</a:t>
            </a:r>
          </a:p>
          <a:p>
            <a:pPr defTabSz="1049338">
              <a:buClr>
                <a:srgbClr val="FF000A"/>
              </a:buClr>
              <a:buSzPct val="90000"/>
              <a:buFont typeface="Times CE" charset="-18"/>
              <a:buChar char="&gt;"/>
            </a:pPr>
            <a:r>
              <a:rPr lang="en-US" sz="2800" dirty="0" smtClean="0"/>
              <a:t> Obese			&gt; 30</a:t>
            </a:r>
          </a:p>
          <a:p>
            <a:pPr marL="490538" lvl="1" defTabSz="1049338">
              <a:buClr>
                <a:srgbClr val="FF000A"/>
              </a:buClr>
              <a:buFont typeface="Times CE" charset="-18"/>
              <a:buChar char="&gt;"/>
            </a:pPr>
            <a:r>
              <a:rPr lang="en-US" sz="2800" dirty="0" smtClean="0"/>
              <a:t> Class I  			   30–35</a:t>
            </a:r>
          </a:p>
          <a:p>
            <a:pPr marL="490538" lvl="1" defTabSz="1049338">
              <a:buClr>
                <a:srgbClr val="FF000A"/>
              </a:buClr>
              <a:buFont typeface="Times CE" charset="-18"/>
              <a:buChar char="&gt;"/>
            </a:pPr>
            <a:r>
              <a:rPr lang="en-US" sz="2800" dirty="0" smtClean="0"/>
              <a:t> Class II 			   35–40</a:t>
            </a:r>
          </a:p>
          <a:p>
            <a:pPr marL="490538" lvl="1" defTabSz="1049338">
              <a:buClr>
                <a:srgbClr val="FF000A"/>
              </a:buClr>
              <a:buFont typeface="Times CE" charset="-18"/>
              <a:buChar char="&gt;"/>
            </a:pPr>
            <a:r>
              <a:rPr lang="en-US" sz="2800" dirty="0" smtClean="0"/>
              <a:t>Class III	                       	   40–50</a:t>
            </a:r>
          </a:p>
          <a:p>
            <a:pPr defTabSz="1049338">
              <a:buClr>
                <a:srgbClr val="FF000A"/>
              </a:buClr>
              <a:buSzPct val="90000"/>
              <a:buFont typeface="Times CE" charset="-18"/>
              <a:buChar char="&gt;"/>
            </a:pPr>
            <a:r>
              <a:rPr lang="en-US" sz="2800" dirty="0" smtClean="0"/>
              <a:t> Super obese (Class IV)	             50–60</a:t>
            </a:r>
          </a:p>
          <a:p>
            <a:pPr defTabSz="1049338">
              <a:buClr>
                <a:srgbClr val="FF000A"/>
              </a:buClr>
              <a:buSzPct val="90000"/>
              <a:buFont typeface="Times CE" charset="-18"/>
              <a:buChar char="&gt;"/>
            </a:pPr>
            <a:r>
              <a:rPr lang="en-US" sz="2800" dirty="0" smtClean="0"/>
              <a:t>Super/Super obese (Class V)          &gt; 60</a:t>
            </a:r>
          </a:p>
          <a:p>
            <a:pPr defTabSz="1049338">
              <a:buClr>
                <a:srgbClr val="FF000A"/>
              </a:buClr>
              <a:buSzPct val="90000"/>
              <a:buFont typeface="Times CE" charset="-18"/>
              <a:buChar char="&gt;"/>
            </a:pPr>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836712"/>
            <a:ext cx="7851648" cy="2304256"/>
          </a:xfrm>
        </p:spPr>
        <p:txBody>
          <a:bodyPr>
            <a:noAutofit/>
          </a:bodyPr>
          <a:lstStyle/>
          <a:p>
            <a:pPr algn="ctr"/>
            <a:r>
              <a:rPr lang="en-US" sz="6600" dirty="0" smtClean="0"/>
              <a:t> BARIATRIC SURGERY: AN UPDATE</a:t>
            </a:r>
            <a:endParaRPr lang="en-US" sz="6600" dirty="0"/>
          </a:p>
        </p:txBody>
      </p:sp>
      <p:sp>
        <p:nvSpPr>
          <p:cNvPr id="3" name="Subtitle 2"/>
          <p:cNvSpPr>
            <a:spLocks noGrp="1"/>
          </p:cNvSpPr>
          <p:nvPr>
            <p:ph type="subTitle" idx="1"/>
          </p:nvPr>
        </p:nvSpPr>
        <p:spPr>
          <a:xfrm>
            <a:off x="533400" y="4437112"/>
            <a:ext cx="8071048" cy="1849408"/>
          </a:xfrm>
        </p:spPr>
        <p:txBody>
          <a:bodyPr>
            <a:noAutofit/>
          </a:bodyPr>
          <a:lstStyle/>
          <a:p>
            <a:pPr algn="ctr"/>
            <a:r>
              <a:rPr lang="en-US" sz="3200" dirty="0" smtClean="0"/>
              <a:t>Mohammed Al-</a:t>
            </a:r>
            <a:r>
              <a:rPr lang="en-US" sz="3200" dirty="0" err="1" smtClean="0"/>
              <a:t>Naami</a:t>
            </a:r>
            <a:r>
              <a:rPr lang="en-US" sz="3200" dirty="0" smtClean="0"/>
              <a:t> FRCSC, FACS</a:t>
            </a:r>
          </a:p>
          <a:p>
            <a:pPr algn="ctr"/>
            <a:r>
              <a:rPr lang="en-US" sz="3200" dirty="0" smtClean="0"/>
              <a:t>Department of Surgery, KKUH, KSU</a:t>
            </a:r>
          </a:p>
          <a:p>
            <a:pPr algn="ctr"/>
            <a:r>
              <a:rPr lang="en-US" sz="3200" dirty="0" smtClean="0"/>
              <a:t>Consultant General and Bariatric Surgeon, HMG                  </a:t>
            </a:r>
            <a:endParaRPr lang="en-US" sz="3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28604"/>
            <a:ext cx="7539062" cy="785818"/>
          </a:xfrm>
        </p:spPr>
        <p:txBody>
          <a:bodyPr>
            <a:noAutofit/>
          </a:bodyPr>
          <a:lstStyle/>
          <a:p>
            <a:pPr algn="ctr"/>
            <a:r>
              <a:rPr lang="en-US" sz="5400" dirty="0" smtClean="0"/>
              <a:t>Objectives</a:t>
            </a:r>
            <a:endParaRPr lang="en-US" sz="5400" dirty="0"/>
          </a:p>
        </p:txBody>
      </p:sp>
      <p:sp>
        <p:nvSpPr>
          <p:cNvPr id="3" name="Subtitle 2"/>
          <p:cNvSpPr>
            <a:spLocks noGrp="1"/>
          </p:cNvSpPr>
          <p:nvPr>
            <p:ph type="subTitle" idx="1"/>
          </p:nvPr>
        </p:nvSpPr>
        <p:spPr>
          <a:xfrm>
            <a:off x="428596" y="1214422"/>
            <a:ext cx="8286808" cy="5643578"/>
          </a:xfrm>
        </p:spPr>
        <p:txBody>
          <a:bodyPr>
            <a:noAutofit/>
          </a:bodyPr>
          <a:lstStyle/>
          <a:p>
            <a:pPr marL="171450" indent="-171450" algn="l">
              <a:lnSpc>
                <a:spcPct val="90000"/>
              </a:lnSpc>
              <a:buFontTx/>
              <a:buChar char="&gt;"/>
            </a:pPr>
            <a:endParaRPr lang="en-US" sz="3200" dirty="0" smtClean="0"/>
          </a:p>
          <a:p>
            <a:pPr marL="171450" indent="-171450" algn="l">
              <a:lnSpc>
                <a:spcPct val="90000"/>
              </a:lnSpc>
              <a:buFontTx/>
              <a:buChar char="&gt;"/>
            </a:pPr>
            <a:r>
              <a:rPr lang="en-US" sz="3200" dirty="0" smtClean="0"/>
              <a:t> </a:t>
            </a:r>
            <a:r>
              <a:rPr lang="en-US" sz="4000" dirty="0" smtClean="0"/>
              <a:t>Recognize the indications</a:t>
            </a:r>
            <a:r>
              <a:rPr lang="en-US" sz="4000" dirty="0" smtClean="0">
                <a:solidFill>
                  <a:srgbClr val="FF0000"/>
                </a:solidFill>
              </a:rPr>
              <a:t> </a:t>
            </a:r>
            <a:r>
              <a:rPr lang="en-US" sz="4000" dirty="0" smtClean="0"/>
              <a:t>for bariatric surgery</a:t>
            </a:r>
          </a:p>
          <a:p>
            <a:pPr marL="171450" indent="-171450" algn="l">
              <a:lnSpc>
                <a:spcPct val="90000"/>
              </a:lnSpc>
              <a:buFontTx/>
              <a:buChar char="&gt;"/>
            </a:pPr>
            <a:r>
              <a:rPr lang="en-US" sz="4000" dirty="0" smtClean="0"/>
              <a:t> Describe current bariatric techniques and share results of surgery</a:t>
            </a:r>
          </a:p>
          <a:p>
            <a:pPr marL="171450" indent="-171450" algn="l">
              <a:lnSpc>
                <a:spcPct val="90000"/>
              </a:lnSpc>
              <a:buFontTx/>
              <a:buChar char="&gt;"/>
            </a:pPr>
            <a:r>
              <a:rPr lang="en-US" sz="4000" dirty="0" smtClean="0"/>
              <a:t> Review health benefits of bariatric surgery</a:t>
            </a:r>
          </a:p>
          <a:p>
            <a:pPr algn="l"/>
            <a:endParaRPr lang="en-US" sz="4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1000132"/>
          </a:xfrm>
        </p:spPr>
        <p:txBody>
          <a:bodyPr/>
          <a:lstStyle/>
          <a:p>
            <a:pPr algn="ctr"/>
            <a:r>
              <a:rPr lang="en-US" sz="6600" dirty="0" smtClean="0">
                <a:solidFill>
                  <a:schemeClr val="bg2">
                    <a:lumMod val="40000"/>
                    <a:lumOff val="60000"/>
                  </a:schemeClr>
                </a:solidFill>
              </a:rPr>
              <a:t>Surgical Interventions</a:t>
            </a:r>
            <a:endParaRPr lang="en-US" sz="6600" dirty="0">
              <a:solidFill>
                <a:schemeClr val="bg2">
                  <a:lumMod val="40000"/>
                  <a:lumOff val="60000"/>
                </a:schemeClr>
              </a:solidFill>
            </a:endParaRPr>
          </a:p>
        </p:txBody>
      </p:sp>
      <p:sp>
        <p:nvSpPr>
          <p:cNvPr id="3" name="Text Placeholder 2"/>
          <p:cNvSpPr>
            <a:spLocks noGrp="1"/>
          </p:cNvSpPr>
          <p:nvPr>
            <p:ph type="body" idx="1"/>
          </p:nvPr>
        </p:nvSpPr>
        <p:spPr>
          <a:xfrm>
            <a:off x="530352" y="1785926"/>
            <a:ext cx="7772400" cy="4786346"/>
          </a:xfrm>
        </p:spPr>
        <p:txBody>
          <a:bodyPr>
            <a:noAutofit/>
          </a:bodyPr>
          <a:lstStyle/>
          <a:p>
            <a:r>
              <a:rPr lang="ar-SA" sz="2800" b="1" dirty="0" smtClean="0">
                <a:solidFill>
                  <a:srgbClr val="FF0000"/>
                </a:solidFill>
                <a:latin typeface="Times New Roman" pitchFamily="18" charset="0"/>
              </a:rPr>
              <a:t>Criteria:</a:t>
            </a:r>
            <a:endParaRPr lang="en-US" sz="2800" dirty="0" smtClean="0">
              <a:solidFill>
                <a:srgbClr val="FF0000"/>
              </a:solidFill>
              <a:latin typeface="Times New Roman" pitchFamily="18" charset="0"/>
              <a:cs typeface="Times New Roman" pitchFamily="18" charset="0"/>
            </a:endParaRPr>
          </a:p>
          <a:p>
            <a:pPr lvl="1" algn="just">
              <a:buFont typeface="Wingdings" pitchFamily="2" charset="2"/>
              <a:buChar char="Ø"/>
            </a:pPr>
            <a:r>
              <a:rPr lang="en-US" sz="2800" dirty="0" smtClean="0">
                <a:solidFill>
                  <a:schemeClr val="tx1"/>
                </a:solidFill>
                <a:latin typeface="Times New Roman" pitchFamily="18" charset="0"/>
                <a:cs typeface="Times New Roman" pitchFamily="18" charset="0"/>
              </a:rPr>
              <a:t>Age between  18-60 years.</a:t>
            </a:r>
          </a:p>
          <a:p>
            <a:pPr lvl="1" algn="just">
              <a:buFont typeface="Wingdings" pitchFamily="2" charset="2"/>
              <a:buChar char="Ø"/>
            </a:pPr>
            <a:r>
              <a:rPr lang="en-US" sz="2800" dirty="0" smtClean="0">
                <a:solidFill>
                  <a:schemeClr val="tx1"/>
                </a:solidFill>
                <a:latin typeface="Times New Roman" pitchFamily="18" charset="0"/>
                <a:cs typeface="Times New Roman" pitchFamily="18" charset="0"/>
              </a:rPr>
              <a:t>BMI above  40 or  35  with co-morbidity</a:t>
            </a:r>
          </a:p>
          <a:p>
            <a:pPr lvl="1" algn="just">
              <a:buFont typeface="Wingdings" pitchFamily="2" charset="2"/>
              <a:buChar char="Ø"/>
            </a:pPr>
            <a:r>
              <a:rPr lang="en-US" sz="2800" dirty="0" smtClean="0">
                <a:solidFill>
                  <a:schemeClr val="tx1"/>
                </a:solidFill>
                <a:latin typeface="Times New Roman" pitchFamily="18" charset="0"/>
                <a:cs typeface="Times New Roman" pitchFamily="18" charset="0"/>
              </a:rPr>
              <a:t>An efficient conservative treatment strategy tried.</a:t>
            </a:r>
          </a:p>
          <a:p>
            <a:pPr lvl="1" algn="just">
              <a:buFont typeface="Wingdings" pitchFamily="2" charset="2"/>
              <a:buChar char="Ø"/>
            </a:pPr>
            <a:r>
              <a:rPr lang="en-US" sz="2800" dirty="0" smtClean="0">
                <a:solidFill>
                  <a:schemeClr val="tx1"/>
                </a:solidFill>
                <a:latin typeface="Times New Roman" pitchFamily="18" charset="0"/>
                <a:cs typeface="Times New Roman" pitchFamily="18" charset="0"/>
              </a:rPr>
              <a:t> The patient is cooperative </a:t>
            </a:r>
            <a:r>
              <a:rPr lang="en-US" sz="2800" dirty="0" smtClean="0"/>
              <a:t>and willing to follow postoperative diet  instructions</a:t>
            </a:r>
            <a:endParaRPr lang="en-US" sz="2800" dirty="0" smtClean="0">
              <a:solidFill>
                <a:schemeClr val="tx1"/>
              </a:solidFill>
              <a:latin typeface="Times New Roman" pitchFamily="18" charset="0"/>
              <a:cs typeface="Times New Roman" pitchFamily="18" charset="0"/>
            </a:endParaRPr>
          </a:p>
          <a:p>
            <a:pPr algn="just">
              <a:lnSpc>
                <a:spcPct val="90000"/>
              </a:lnSpc>
              <a:buClr>
                <a:schemeClr val="accent2"/>
              </a:buClr>
              <a:buFont typeface="Wingdings" pitchFamily="2" charset="2"/>
              <a:buChar char="Ø"/>
            </a:pPr>
            <a:r>
              <a:rPr lang="en-US" sz="2800" dirty="0" smtClean="0"/>
              <a:t> Pt. must be psychologically stable</a:t>
            </a:r>
          </a:p>
          <a:p>
            <a:pPr algn="just">
              <a:lnSpc>
                <a:spcPct val="90000"/>
              </a:lnSpc>
              <a:buClr>
                <a:schemeClr val="accent2"/>
              </a:buClr>
              <a:buFont typeface="Wingdings" pitchFamily="2" charset="2"/>
              <a:buChar char="Ø"/>
            </a:pPr>
            <a:r>
              <a:rPr lang="en-US" sz="2800" dirty="0" smtClean="0"/>
              <a:t>No endocrine cause for obesity</a:t>
            </a:r>
            <a:endParaRPr lang="en-US" sz="2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3528" y="692696"/>
            <a:ext cx="8640960" cy="1080120"/>
          </a:xfrm>
        </p:spPr>
        <p:txBody>
          <a:bodyPr/>
          <a:lstStyle/>
          <a:p>
            <a:r>
              <a:rPr lang="en-US" dirty="0" smtClean="0"/>
              <a:t>Contraindications to Surgery </a:t>
            </a:r>
            <a:endParaRPr lang="ar-SA" dirty="0"/>
          </a:p>
        </p:txBody>
      </p:sp>
      <p:sp>
        <p:nvSpPr>
          <p:cNvPr id="3" name="عنصر نائب للنص 2"/>
          <p:cNvSpPr>
            <a:spLocks noGrp="1"/>
          </p:cNvSpPr>
          <p:nvPr>
            <p:ph type="body" idx="1"/>
          </p:nvPr>
        </p:nvSpPr>
        <p:spPr>
          <a:xfrm>
            <a:off x="530352" y="2132856"/>
            <a:ext cx="8362128" cy="4248472"/>
          </a:xfrm>
        </p:spPr>
        <p:txBody>
          <a:bodyPr>
            <a:normAutofit lnSpcReduction="10000"/>
          </a:bodyPr>
          <a:lstStyle/>
          <a:p>
            <a:pPr marL="342900" indent="-342900">
              <a:buFont typeface="Wingdings" panose="05000000000000000000" pitchFamily="2" charset="2"/>
              <a:buChar char="Ø"/>
            </a:pPr>
            <a:r>
              <a:rPr lang="en-US" sz="2800" dirty="0" smtClean="0"/>
              <a:t>High risk for cardiac complications</a:t>
            </a:r>
          </a:p>
          <a:p>
            <a:pPr marL="342900" indent="-342900">
              <a:buFont typeface="Wingdings" panose="05000000000000000000" pitchFamily="2" charset="2"/>
              <a:buChar char="Ø"/>
            </a:pPr>
            <a:r>
              <a:rPr lang="en-US" sz="2800" dirty="0" smtClean="0"/>
              <a:t>Poor myocardial reserve (congestive heart failure)</a:t>
            </a:r>
          </a:p>
          <a:p>
            <a:pPr marL="342900" indent="-342900">
              <a:buFont typeface="Wingdings" panose="05000000000000000000" pitchFamily="2" charset="2"/>
              <a:buChar char="Ø"/>
            </a:pPr>
            <a:r>
              <a:rPr lang="en-US" sz="2800" dirty="0" smtClean="0"/>
              <a:t>Significant COPD or respiratory dysfunction</a:t>
            </a:r>
          </a:p>
          <a:p>
            <a:pPr marL="342900" indent="-342900">
              <a:buFont typeface="Wingdings" panose="05000000000000000000" pitchFamily="2" charset="2"/>
              <a:buChar char="Ø"/>
            </a:pPr>
            <a:r>
              <a:rPr lang="en-US" sz="2800" dirty="0" smtClean="0"/>
              <a:t>Non-compliance with medical treatment</a:t>
            </a:r>
          </a:p>
          <a:p>
            <a:pPr marL="342900" indent="-342900">
              <a:buFont typeface="Wingdings" panose="05000000000000000000" pitchFamily="2" charset="2"/>
              <a:buChar char="Ø"/>
            </a:pPr>
            <a:r>
              <a:rPr lang="en-US" sz="2800" dirty="0" smtClean="0"/>
              <a:t>Significant psychological  and/or eating disorders</a:t>
            </a:r>
          </a:p>
          <a:p>
            <a:pPr marL="342900" indent="-342900">
              <a:buFont typeface="Wingdings" panose="05000000000000000000" pitchFamily="2" charset="2"/>
              <a:buChar char="Ø"/>
            </a:pPr>
            <a:r>
              <a:rPr lang="en-US" sz="2800" dirty="0" smtClean="0"/>
              <a:t>Other relative ( e.g. not fitting surgical criteria)</a:t>
            </a:r>
          </a:p>
          <a:p>
            <a:pPr marL="457200" indent="-457200">
              <a:buFont typeface="Wingdings" panose="05000000000000000000" pitchFamily="2" charset="2"/>
              <a:buChar char="q"/>
            </a:pPr>
            <a:r>
              <a:rPr lang="en-US" sz="2800" dirty="0" smtClean="0"/>
              <a:t>Predictors of high mortality include:</a:t>
            </a:r>
          </a:p>
          <a:p>
            <a:r>
              <a:rPr lang="en-US" sz="2800" dirty="0" smtClean="0"/>
              <a:t>( Wt.&gt;200kgs, male, old age, inexperienced surgeon, ASA &gt;III)</a:t>
            </a:r>
            <a:endParaRPr lang="ar-SA" sz="2800" dirty="0"/>
          </a:p>
        </p:txBody>
      </p:sp>
    </p:spTree>
    <p:extLst>
      <p:ext uri="{BB962C8B-B14F-4D97-AF65-F5344CB8AC3E}">
        <p14:creationId xmlns:p14="http://schemas.microsoft.com/office/powerpoint/2010/main" val="3825089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857256"/>
          </a:xfrm>
        </p:spPr>
        <p:txBody>
          <a:bodyPr/>
          <a:lstStyle/>
          <a:p>
            <a:pPr algn="ctr"/>
            <a:r>
              <a:rPr lang="en-US" sz="5400" dirty="0" smtClean="0">
                <a:solidFill>
                  <a:schemeClr val="bg2">
                    <a:lumMod val="20000"/>
                    <a:lumOff val="80000"/>
                  </a:schemeClr>
                </a:solidFill>
              </a:rPr>
              <a:t>Adjustable Gastric Banding</a:t>
            </a:r>
            <a:endParaRPr lang="en-US" sz="5400" dirty="0">
              <a:solidFill>
                <a:schemeClr val="bg2">
                  <a:lumMod val="20000"/>
                  <a:lumOff val="80000"/>
                </a:schemeClr>
              </a:solidFill>
            </a:endParaRPr>
          </a:p>
        </p:txBody>
      </p:sp>
      <p:sp>
        <p:nvSpPr>
          <p:cNvPr id="3" name="Text Placeholder 2"/>
          <p:cNvSpPr>
            <a:spLocks noGrp="1"/>
          </p:cNvSpPr>
          <p:nvPr>
            <p:ph type="body" idx="1"/>
          </p:nvPr>
        </p:nvSpPr>
        <p:spPr>
          <a:xfrm>
            <a:off x="530352" y="1714488"/>
            <a:ext cx="7772400" cy="4857784"/>
          </a:xfrm>
        </p:spPr>
        <p:txBody>
          <a:bodyPr/>
          <a:lstStyle/>
          <a:p>
            <a:endParaRPr lang="en-US" dirty="0"/>
          </a:p>
        </p:txBody>
      </p:sp>
      <p:pic>
        <p:nvPicPr>
          <p:cNvPr id="4" name="Picture 4" descr="lapband_full"/>
          <p:cNvPicPr>
            <a:picLocks noChangeAspect="1" noChangeArrowheads="1"/>
          </p:cNvPicPr>
          <p:nvPr/>
        </p:nvPicPr>
        <p:blipFill>
          <a:blip r:embed="rId3" cstate="print"/>
          <a:srcRect/>
          <a:stretch>
            <a:fillRect/>
          </a:stretch>
        </p:blipFill>
        <p:spPr bwMode="auto">
          <a:xfrm>
            <a:off x="500034" y="1643050"/>
            <a:ext cx="3567910" cy="5087950"/>
          </a:xfrm>
          <a:prstGeom prst="rect">
            <a:avLst/>
          </a:prstGeom>
          <a:noFill/>
          <a:ln w="9525">
            <a:noFill/>
            <a:miter lim="800000"/>
            <a:headEnd/>
            <a:tailEnd/>
          </a:ln>
        </p:spPr>
      </p:pic>
      <p:graphicFrame>
        <p:nvGraphicFramePr>
          <p:cNvPr id="1030" name="Object 6"/>
          <p:cNvGraphicFramePr>
            <a:graphicFrameLocks noChangeAspect="1"/>
          </p:cNvGraphicFramePr>
          <p:nvPr/>
        </p:nvGraphicFramePr>
        <p:xfrm>
          <a:off x="5148263" y="3213100"/>
          <a:ext cx="2286000" cy="485775"/>
        </p:xfrm>
        <a:graphic>
          <a:graphicData uri="http://schemas.openxmlformats.org/presentationml/2006/ole">
            <mc:AlternateContent xmlns:mc="http://schemas.openxmlformats.org/markup-compatibility/2006">
              <mc:Choice xmlns:v="urn:schemas-microsoft-com:vml" Requires="v">
                <p:oleObj spid="_x0000_s1049" name="Package" r:id="rId4" imgW="2286000" imgH="485640" progId="Package">
                  <p:embed/>
                </p:oleObj>
              </mc:Choice>
              <mc:Fallback>
                <p:oleObj name="Package" r:id="rId4" imgW="2286000" imgH="485640" progId="Package">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213100"/>
                        <a:ext cx="22860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326314"/>
          </a:xfrm>
        </p:spPr>
        <p:txBody>
          <a:bodyPr/>
          <a:lstStyle/>
          <a:p>
            <a:pPr algn="ctr"/>
            <a:r>
              <a:rPr lang="en-US" sz="5400" dirty="0" smtClean="0">
                <a:solidFill>
                  <a:schemeClr val="bg2">
                    <a:lumMod val="20000"/>
                    <a:lumOff val="80000"/>
                  </a:schemeClr>
                </a:solidFill>
              </a:rPr>
              <a:t>Adjustable Gastric Banding</a:t>
            </a:r>
            <a:endParaRPr lang="en-US" sz="5400" dirty="0"/>
          </a:p>
        </p:txBody>
      </p:sp>
      <p:sp>
        <p:nvSpPr>
          <p:cNvPr id="3" name="Text Placeholder 2"/>
          <p:cNvSpPr>
            <a:spLocks noGrp="1"/>
          </p:cNvSpPr>
          <p:nvPr>
            <p:ph type="body" idx="1"/>
          </p:nvPr>
        </p:nvSpPr>
        <p:spPr>
          <a:xfrm>
            <a:off x="530352" y="1785926"/>
            <a:ext cx="7772400" cy="4786346"/>
          </a:xfrm>
        </p:spPr>
        <p:txBody>
          <a:bodyPr/>
          <a:lstStyle/>
          <a:p>
            <a:r>
              <a:rPr lang="en-US" dirty="0" smtClean="0"/>
              <a:t>Mechanism  of action:</a:t>
            </a:r>
          </a:p>
          <a:p>
            <a:r>
              <a:rPr lang="en-US" dirty="0" smtClean="0"/>
              <a:t>It relies on reducing the volume of the stomach, which produces an earlier sense of fullness via vagal stimuli of  satiety center</a:t>
            </a:r>
          </a:p>
          <a:p>
            <a:endParaRPr lang="en-US" dirty="0" smtClean="0"/>
          </a:p>
          <a:p>
            <a:endParaRPr lang="en-US" dirty="0"/>
          </a:p>
        </p:txBody>
      </p:sp>
      <p:pic>
        <p:nvPicPr>
          <p:cNvPr id="4" name="Picture 3" descr="stomach and vagus nerve"/>
          <p:cNvPicPr/>
          <p:nvPr/>
        </p:nvPicPr>
        <p:blipFill>
          <a:blip r:embed="rId2" cstate="print"/>
          <a:srcRect/>
          <a:stretch>
            <a:fillRect/>
          </a:stretch>
        </p:blipFill>
        <p:spPr bwMode="auto">
          <a:xfrm>
            <a:off x="857224" y="3214686"/>
            <a:ext cx="3286148" cy="3071834"/>
          </a:xfrm>
          <a:prstGeom prst="rect">
            <a:avLst/>
          </a:prstGeom>
          <a:noFill/>
          <a:ln w="3175">
            <a:solidFill>
              <a:srgbClr val="000000"/>
            </a:solidFill>
            <a:miter lim="800000"/>
            <a:headEnd/>
            <a:tailEnd/>
          </a:ln>
          <a:effectLst>
            <a:prstShdw prst="shdw13" dist="53882" dir="13500000">
              <a:srgbClr val="808080">
                <a:alpha val="50000"/>
              </a:srgbClr>
            </a:prstShdw>
          </a:effectLst>
        </p:spPr>
      </p:pic>
      <p:pic>
        <p:nvPicPr>
          <p:cNvPr id="5" name="Picture 4" descr="eating control centers"/>
          <p:cNvPicPr/>
          <p:nvPr/>
        </p:nvPicPr>
        <p:blipFill>
          <a:blip r:embed="rId3" cstate="print"/>
          <a:srcRect/>
          <a:stretch>
            <a:fillRect/>
          </a:stretch>
        </p:blipFill>
        <p:spPr bwMode="auto">
          <a:xfrm>
            <a:off x="4714876" y="3214686"/>
            <a:ext cx="3571900" cy="3071834"/>
          </a:xfrm>
          <a:prstGeom prst="rect">
            <a:avLst/>
          </a:prstGeom>
          <a:noFill/>
          <a:ln w="3175">
            <a:solidFill>
              <a:srgbClr val="000000"/>
            </a:solidFill>
            <a:miter lim="800000"/>
            <a:headEnd/>
            <a:tailEnd/>
          </a:ln>
          <a:effectLst>
            <a:prstShdw prst="shdw13" dist="53882" dir="13500000">
              <a:srgbClr val="808080">
                <a:alpha val="50000"/>
              </a:srgbClr>
            </a:prst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0352" y="785794"/>
            <a:ext cx="7772400" cy="928694"/>
          </a:xfrm>
        </p:spPr>
        <p:txBody>
          <a:bodyPr/>
          <a:lstStyle/>
          <a:p>
            <a:pPr algn="ctr"/>
            <a:r>
              <a:rPr lang="en-US" sz="5400" dirty="0" smtClean="0">
                <a:solidFill>
                  <a:schemeClr val="bg2">
                    <a:lumMod val="20000"/>
                    <a:lumOff val="80000"/>
                  </a:schemeClr>
                </a:solidFill>
              </a:rPr>
              <a:t>Adjustable Gastric Banding</a:t>
            </a:r>
            <a:endParaRPr lang="en-US" sz="5400" dirty="0"/>
          </a:p>
        </p:txBody>
      </p:sp>
      <p:sp>
        <p:nvSpPr>
          <p:cNvPr id="3" name="Text Placeholder 2"/>
          <p:cNvSpPr>
            <a:spLocks noGrp="1"/>
          </p:cNvSpPr>
          <p:nvPr>
            <p:ph type="body" idx="1"/>
          </p:nvPr>
        </p:nvSpPr>
        <p:spPr>
          <a:xfrm>
            <a:off x="530352" y="1785926"/>
            <a:ext cx="7772400" cy="4786346"/>
          </a:xfrm>
        </p:spPr>
        <p:txBody>
          <a:bodyPr>
            <a:normAutofit lnSpcReduction="10000"/>
          </a:bodyPr>
          <a:lstStyle/>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Advantages:</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50% loss of excess body weight. </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Exercise adds 10% more of loss.</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Reduce obesity and related </a:t>
            </a:r>
            <a:r>
              <a:rPr lang="en-US" sz="2800" dirty="0" err="1" smtClean="0">
                <a:solidFill>
                  <a:schemeClr val="tx1"/>
                </a:solidFill>
                <a:latin typeface="Times New Roman" pitchFamily="18" charset="0"/>
                <a:cs typeface="Times New Roman" pitchFamily="18" charset="0"/>
              </a:rPr>
              <a:t>comorbidities</a:t>
            </a:r>
            <a:r>
              <a:rPr lang="en-US" sz="2800" dirty="0" smtClean="0">
                <a:solidFill>
                  <a:schemeClr val="tx1"/>
                </a:solidFill>
                <a:latin typeface="Times New Roman" pitchFamily="18" charset="0"/>
                <a:cs typeface="Times New Roman" pitchFamily="18" charset="0"/>
              </a:rPr>
              <a:t> (50%)</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Fully reversible.</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No cutting or stapling of the stomach.</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Short hospital stay.</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Quick recovery.</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Adjustable without further surgery.</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No </a:t>
            </a:r>
            <a:r>
              <a:rPr lang="en-US" sz="2800" dirty="0" err="1" smtClean="0">
                <a:solidFill>
                  <a:schemeClr val="tx1"/>
                </a:solidFill>
                <a:latin typeface="Times New Roman" pitchFamily="18" charset="0"/>
                <a:cs typeface="Times New Roman" pitchFamily="18" charset="0"/>
              </a:rPr>
              <a:t>malabsorption</a:t>
            </a:r>
            <a:r>
              <a:rPr lang="en-US" sz="2800" dirty="0" smtClean="0">
                <a:solidFill>
                  <a:schemeClr val="tx1"/>
                </a:solidFill>
                <a:latin typeface="Times New Roman" pitchFamily="18" charset="0"/>
                <a:cs typeface="Times New Roman" pitchFamily="18" charset="0"/>
              </a:rPr>
              <a:t> issues.</a:t>
            </a:r>
          </a:p>
          <a:p>
            <a:pPr lvl="1">
              <a:lnSpc>
                <a:spcPct val="90000"/>
              </a:lnSpc>
              <a:buClr>
                <a:srgbClr val="5C92B5"/>
              </a:buClr>
              <a:buFont typeface="Arial" pitchFamily="34" charset="0"/>
              <a:buChar char="•"/>
            </a:pPr>
            <a:r>
              <a:rPr lang="en-US" sz="2800" dirty="0" smtClean="0">
                <a:solidFill>
                  <a:schemeClr val="tx1"/>
                </a:solidFill>
                <a:latin typeface="Times New Roman" pitchFamily="18" charset="0"/>
                <a:cs typeface="Times New Roman" pitchFamily="18" charset="0"/>
              </a:rPr>
              <a:t>Fewer life-threatening complications.</a:t>
            </a:r>
          </a:p>
          <a:p>
            <a:endParaRPr lang="en-US" sz="28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397752"/>
          </a:xfrm>
        </p:spPr>
        <p:txBody>
          <a:bodyPr/>
          <a:lstStyle/>
          <a:p>
            <a:r>
              <a:rPr lang="en-US" sz="5400" dirty="0" smtClean="0">
                <a:solidFill>
                  <a:schemeClr val="bg2">
                    <a:lumMod val="20000"/>
                    <a:lumOff val="80000"/>
                  </a:schemeClr>
                </a:solidFill>
              </a:rPr>
              <a:t>Adjustable Gastric Banding</a:t>
            </a:r>
            <a:endParaRPr lang="en-US" sz="5400" dirty="0"/>
          </a:p>
        </p:txBody>
      </p:sp>
      <p:sp>
        <p:nvSpPr>
          <p:cNvPr id="3" name="Text Placeholder 2"/>
          <p:cNvSpPr>
            <a:spLocks noGrp="1"/>
          </p:cNvSpPr>
          <p:nvPr>
            <p:ph type="body" idx="1"/>
          </p:nvPr>
        </p:nvSpPr>
        <p:spPr>
          <a:xfrm>
            <a:off x="530352" y="1857364"/>
            <a:ext cx="7772400" cy="4643470"/>
          </a:xfrm>
        </p:spPr>
        <p:txBody>
          <a:bodyPr>
            <a:normAutofit lnSpcReduction="10000"/>
          </a:bodyPr>
          <a:lstStyle/>
          <a:p>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Complications:</a:t>
            </a:r>
          </a:p>
          <a:p>
            <a:pPr lvl="2">
              <a:buClr>
                <a:srgbClr val="E1A17C"/>
              </a:buClr>
              <a:buFont typeface="Arial" pitchFamily="34" charset="0"/>
              <a:buChar char="•"/>
              <a:defRPr/>
            </a:pPr>
            <a:r>
              <a:rPr lang="en-US" sz="3200" dirty="0" smtClean="0">
                <a:latin typeface="Times New Roman" pitchFamily="18" charset="0"/>
                <a:cs typeface="Times New Roman" pitchFamily="18" charset="0"/>
              </a:rPr>
              <a:t>Band </a:t>
            </a:r>
            <a:r>
              <a:rPr lang="en-US" sz="3200" dirty="0" smtClean="0">
                <a:latin typeface="Times New Roman" pitchFamily="18" charset="0"/>
                <a:cs typeface="Times New Roman" pitchFamily="18" charset="0"/>
              </a:rPr>
              <a:t>slippage / </a:t>
            </a:r>
            <a:r>
              <a:rPr lang="en-US" sz="3200" dirty="0" smtClean="0">
                <a:latin typeface="Times New Roman" pitchFamily="18" charset="0"/>
                <a:cs typeface="Times New Roman" pitchFamily="18" charset="0"/>
              </a:rPr>
              <a:t>Pouch </a:t>
            </a:r>
            <a:r>
              <a:rPr lang="en-US" sz="3200" dirty="0">
                <a:latin typeface="Times New Roman" pitchFamily="18" charset="0"/>
                <a:cs typeface="Times New Roman" pitchFamily="18" charset="0"/>
              </a:rPr>
              <a:t>dilatation (5%).</a:t>
            </a:r>
            <a:endParaRPr lang="en-US" sz="3200" dirty="0" smtClean="0">
              <a:latin typeface="Times New Roman" pitchFamily="18" charset="0"/>
              <a:cs typeface="Times New Roman" pitchFamily="18" charset="0"/>
            </a:endParaRPr>
          </a:p>
          <a:p>
            <a:pPr lvl="2">
              <a:buClr>
                <a:srgbClr val="E1A17C"/>
              </a:buClr>
              <a:buFont typeface="Arial" pitchFamily="34" charset="0"/>
              <a:buChar char="•"/>
              <a:defRPr/>
            </a:pPr>
            <a:r>
              <a:rPr lang="en-US" sz="3200" dirty="0" smtClean="0">
                <a:latin typeface="Times New Roman" pitchFamily="18" charset="0"/>
                <a:cs typeface="Times New Roman" pitchFamily="18" charset="0"/>
              </a:rPr>
              <a:t>Esophageal dilatation/ </a:t>
            </a:r>
            <a:r>
              <a:rPr lang="en-US" sz="3200" dirty="0" err="1" smtClean="0">
                <a:latin typeface="Times New Roman" pitchFamily="18" charset="0"/>
                <a:cs typeface="Times New Roman" pitchFamily="18" charset="0"/>
              </a:rPr>
              <a:t>dysmotility</a:t>
            </a:r>
            <a:r>
              <a:rPr lang="en-US" sz="3200" dirty="0" smtClean="0">
                <a:latin typeface="Times New Roman" pitchFamily="18" charset="0"/>
                <a:cs typeface="Times New Roman" pitchFamily="18" charset="0"/>
              </a:rPr>
              <a:t>.</a:t>
            </a:r>
          </a:p>
          <a:p>
            <a:pPr lvl="2">
              <a:buClr>
                <a:srgbClr val="E1A17C"/>
              </a:buClr>
              <a:buFont typeface="Arial" pitchFamily="34" charset="0"/>
              <a:buChar char="•"/>
              <a:defRPr/>
            </a:pPr>
            <a:r>
              <a:rPr lang="ar-SA" sz="3200" dirty="0" smtClean="0">
                <a:latin typeface="Times New Roman" pitchFamily="18" charset="0"/>
              </a:rPr>
              <a:t>Erosion of the band into the gastric </a:t>
            </a:r>
            <a:r>
              <a:rPr lang="ar-SA" sz="3200" dirty="0" err="1" smtClean="0">
                <a:latin typeface="Times New Roman" pitchFamily="18" charset="0"/>
              </a:rPr>
              <a:t>lume</a:t>
            </a:r>
            <a:r>
              <a:rPr lang="en-US" sz="3200" dirty="0" smtClean="0">
                <a:latin typeface="Times New Roman" pitchFamily="18" charset="0"/>
                <a:cs typeface="Times New Roman" pitchFamily="18" charset="0"/>
              </a:rPr>
              <a:t>n (0.5%).</a:t>
            </a:r>
            <a:endParaRPr lang="en-US" sz="3200" dirty="0" smtClean="0">
              <a:latin typeface="Times New Roman" pitchFamily="18" charset="0"/>
              <a:cs typeface="Times New Roman" pitchFamily="18" charset="0"/>
            </a:endParaRPr>
          </a:p>
          <a:p>
            <a:pPr lvl="2">
              <a:buClr>
                <a:srgbClr val="E1A17C"/>
              </a:buClr>
              <a:buFont typeface="Arial" pitchFamily="34" charset="0"/>
              <a:buChar char="•"/>
              <a:defRPr/>
            </a:pPr>
            <a:r>
              <a:rPr lang="en-US" sz="3200" dirty="0" smtClean="0">
                <a:latin typeface="Times New Roman" pitchFamily="18" charset="0"/>
                <a:cs typeface="Times New Roman" pitchFamily="18" charset="0"/>
              </a:rPr>
              <a:t>Port site pain/infection.</a:t>
            </a:r>
          </a:p>
          <a:p>
            <a:pPr lvl="2">
              <a:buClr>
                <a:srgbClr val="E1A17C"/>
              </a:buClr>
              <a:buFont typeface="Arial" pitchFamily="34" charset="0"/>
              <a:buChar char="•"/>
              <a:defRPr/>
            </a:pPr>
            <a:r>
              <a:rPr lang="en-US" sz="3200" dirty="0" smtClean="0">
                <a:latin typeface="Times New Roman" pitchFamily="18" charset="0"/>
                <a:cs typeface="Times New Roman" pitchFamily="18" charset="0"/>
              </a:rPr>
              <a:t>Port displacement.</a:t>
            </a:r>
          </a:p>
          <a:p>
            <a:pPr lvl="2">
              <a:buClr>
                <a:srgbClr val="E1A17C"/>
              </a:buClr>
              <a:buFont typeface="Arial" pitchFamily="34" charset="0"/>
              <a:buChar char="•"/>
              <a:defRPr/>
            </a:pPr>
            <a:r>
              <a:rPr lang="ar-SA" sz="3200" dirty="0" smtClean="0">
                <a:latin typeface="Times New Roman" pitchFamily="18" charset="0"/>
              </a:rPr>
              <a:t>Infection of the fluid within the </a:t>
            </a:r>
            <a:r>
              <a:rPr lang="ar-SA" sz="3200" dirty="0" err="1" smtClean="0">
                <a:latin typeface="Times New Roman" pitchFamily="18" charset="0"/>
              </a:rPr>
              <a:t>band</a:t>
            </a:r>
            <a:r>
              <a:rPr lang="en-US" sz="3200" dirty="0" smtClean="0">
                <a:latin typeface="Times New Roman" pitchFamily="18" charset="0"/>
                <a:cs typeface="Times New Roman" pitchFamily="18" charset="0"/>
              </a:rPr>
              <a:t>.</a:t>
            </a:r>
          </a:p>
          <a:p>
            <a:pPr lvl="2">
              <a:buClr>
                <a:srgbClr val="E1A17C"/>
              </a:buClr>
              <a:buFont typeface="Arial" pitchFamily="34" charset="0"/>
              <a:buChar char="•"/>
              <a:defRPr/>
            </a:pPr>
            <a:r>
              <a:rPr lang="en-US" sz="3200" dirty="0" smtClean="0">
                <a:latin typeface="Times New Roman" pitchFamily="18" charset="0"/>
                <a:cs typeface="Times New Roman" pitchFamily="18" charset="0"/>
              </a:rPr>
              <a:t>Mortality (0.05%)</a:t>
            </a:r>
            <a:endParaRPr lang="en-US" sz="3200" dirty="0" smtClean="0">
              <a:latin typeface="Times New Roman" pitchFamily="18" charset="0"/>
              <a:cs typeface="Times New Roman" pitchFamily="18" charset="0"/>
            </a:endParaRPr>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83438"/>
          </a:xfrm>
        </p:spPr>
        <p:txBody>
          <a:bodyPr/>
          <a:lstStyle/>
          <a:p>
            <a:r>
              <a:rPr lang="en-US" dirty="0" smtClean="0"/>
              <a:t>Gastric Bypass Procedure</a:t>
            </a:r>
            <a:endParaRPr lang="en-US" dirty="0"/>
          </a:p>
        </p:txBody>
      </p:sp>
      <p:sp>
        <p:nvSpPr>
          <p:cNvPr id="3" name="Text Placeholder 2"/>
          <p:cNvSpPr>
            <a:spLocks noGrp="1"/>
          </p:cNvSpPr>
          <p:nvPr>
            <p:ph type="body" idx="1"/>
          </p:nvPr>
        </p:nvSpPr>
        <p:spPr>
          <a:xfrm>
            <a:off x="530352" y="1500174"/>
            <a:ext cx="7772400" cy="5357826"/>
          </a:xfrm>
        </p:spPr>
        <p:txBody>
          <a:bodyPr/>
          <a:lstStyle/>
          <a:p>
            <a:endParaRPr lang="en-US" dirty="0"/>
          </a:p>
        </p:txBody>
      </p:sp>
      <p:pic>
        <p:nvPicPr>
          <p:cNvPr id="4" name="Picture 4" descr="gastric_full"/>
          <p:cNvPicPr>
            <a:picLocks noChangeAspect="1" noChangeArrowheads="1"/>
          </p:cNvPicPr>
          <p:nvPr/>
        </p:nvPicPr>
        <p:blipFill>
          <a:blip r:embed="rId3" cstate="print"/>
          <a:srcRect/>
          <a:stretch>
            <a:fillRect/>
          </a:stretch>
        </p:blipFill>
        <p:spPr bwMode="auto">
          <a:xfrm>
            <a:off x="571473" y="1500174"/>
            <a:ext cx="3496471" cy="4929222"/>
          </a:xfrm>
          <a:prstGeom prst="rect">
            <a:avLst/>
          </a:prstGeom>
          <a:noFill/>
          <a:ln w="9525">
            <a:noFill/>
            <a:miter lim="800000"/>
            <a:headEnd/>
            <a:tailEnd/>
          </a:ln>
        </p:spPr>
      </p:pic>
      <p:graphicFrame>
        <p:nvGraphicFramePr>
          <p:cNvPr id="2050" name="Object 2"/>
          <p:cNvGraphicFramePr>
            <a:graphicFrameLocks noChangeAspect="1"/>
          </p:cNvGraphicFramePr>
          <p:nvPr/>
        </p:nvGraphicFramePr>
        <p:xfrm>
          <a:off x="4860032" y="3573016"/>
          <a:ext cx="2781300" cy="485775"/>
        </p:xfrm>
        <a:graphic>
          <a:graphicData uri="http://schemas.openxmlformats.org/presentationml/2006/ole">
            <mc:AlternateContent xmlns:mc="http://schemas.openxmlformats.org/markup-compatibility/2006">
              <mc:Choice xmlns:v="urn:schemas-microsoft-com:vml" Requires="v">
                <p:oleObj spid="_x0000_s2069" name="Package" r:id="rId4" imgW="2781360" imgH="485640" progId="Package">
                  <p:embed/>
                </p:oleObj>
              </mc:Choice>
              <mc:Fallback>
                <p:oleObj name="Package" r:id="rId4" imgW="2781360" imgH="485640" progId="Package">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3573016"/>
                        <a:ext cx="27813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642918"/>
            <a:ext cx="7772400" cy="928694"/>
          </a:xfrm>
        </p:spPr>
        <p:txBody>
          <a:bodyPr/>
          <a:lstStyle/>
          <a:p>
            <a:r>
              <a:rPr lang="en-US" dirty="0" smtClean="0"/>
              <a:t>Gastric Bypass Procedure</a:t>
            </a:r>
            <a:endParaRPr lang="en-US" dirty="0"/>
          </a:p>
        </p:txBody>
      </p:sp>
      <p:sp>
        <p:nvSpPr>
          <p:cNvPr id="3" name="Text Placeholder 2"/>
          <p:cNvSpPr>
            <a:spLocks noGrp="1"/>
          </p:cNvSpPr>
          <p:nvPr>
            <p:ph type="body" idx="1"/>
          </p:nvPr>
        </p:nvSpPr>
        <p:spPr>
          <a:xfrm>
            <a:off x="530352" y="1643050"/>
            <a:ext cx="8002088" cy="4857784"/>
          </a:xfrm>
        </p:spPr>
        <p:txBody>
          <a:bodyPr>
            <a:normAutofit fontScale="92500"/>
          </a:bodyPr>
          <a:lstStyle/>
          <a:p>
            <a:r>
              <a:rPr lang="en-US" sz="2800" dirty="0" smtClean="0"/>
              <a:t>Advantages:</a:t>
            </a:r>
          </a:p>
          <a:p>
            <a:pPr>
              <a:buFont typeface="Arial" pitchFamily="34" charset="0"/>
              <a:buChar char="•"/>
            </a:pPr>
            <a:r>
              <a:rPr lang="en-US" sz="2800" dirty="0" smtClean="0"/>
              <a:t>  The oldest bariatric procedure (Gold Standard)</a:t>
            </a:r>
          </a:p>
          <a:p>
            <a:pPr>
              <a:buFont typeface="Arial" pitchFamily="34" charset="0"/>
              <a:buChar char="•"/>
            </a:pPr>
            <a:r>
              <a:rPr lang="en-US" sz="2800" dirty="0" smtClean="0"/>
              <a:t>  Both restrictive and malabsorptive</a:t>
            </a:r>
          </a:p>
          <a:p>
            <a:pPr>
              <a:buFont typeface="Arial" pitchFamily="34" charset="0"/>
              <a:buChar char="•"/>
            </a:pPr>
            <a:r>
              <a:rPr lang="en-US" sz="2800" dirty="0" smtClean="0"/>
              <a:t>  &gt;70% reduction of Excess Body Weight</a:t>
            </a:r>
          </a:p>
          <a:p>
            <a:pPr>
              <a:buFont typeface="Arial" pitchFamily="34" charset="0"/>
              <a:buChar char="•"/>
            </a:pPr>
            <a:r>
              <a:rPr lang="en-US" sz="2800" dirty="0" smtClean="0"/>
              <a:t>  Long-term weight stability</a:t>
            </a:r>
          </a:p>
          <a:p>
            <a:pPr>
              <a:buFont typeface="Arial" pitchFamily="34" charset="0"/>
              <a:buChar char="•"/>
            </a:pPr>
            <a:r>
              <a:rPr lang="en-US" sz="2800" dirty="0" smtClean="0"/>
              <a:t>  The best for  treating co-morbid diseases especially: </a:t>
            </a:r>
          </a:p>
          <a:p>
            <a:pPr marL="514350" indent="-514350">
              <a:buFont typeface="+mj-lt"/>
              <a:buAutoNum type="arabicPeriod"/>
            </a:pPr>
            <a:r>
              <a:rPr lang="en-US" sz="2800" dirty="0" smtClean="0"/>
              <a:t>DM  (&gt;80%)     </a:t>
            </a:r>
            <a:r>
              <a:rPr lang="en-US" sz="2800" dirty="0" smtClean="0"/>
              <a:t>    4. </a:t>
            </a:r>
            <a:r>
              <a:rPr lang="en-US" sz="2800" dirty="0" err="1" smtClean="0"/>
              <a:t>Hypercholestrolemia</a:t>
            </a:r>
            <a:r>
              <a:rPr lang="en-US" sz="2800" dirty="0" smtClean="0"/>
              <a:t> (65%)        </a:t>
            </a:r>
            <a:endParaRPr lang="en-US" sz="2800" dirty="0" smtClean="0"/>
          </a:p>
          <a:p>
            <a:pPr marL="514350" indent="-514350">
              <a:buFont typeface="+mj-lt"/>
              <a:buAutoNum type="arabicPeriod"/>
            </a:pPr>
            <a:r>
              <a:rPr lang="en-US" sz="2800" dirty="0" smtClean="0"/>
              <a:t>GERD (&gt;75%)       5. Obstructive Sleep Apnea (75%) </a:t>
            </a:r>
          </a:p>
          <a:p>
            <a:pPr marL="514350" indent="-514350">
              <a:buFont typeface="+mj-lt"/>
              <a:buAutoNum type="arabicPeriod"/>
            </a:pPr>
            <a:r>
              <a:rPr lang="en-US" sz="2800" dirty="0" smtClean="0"/>
              <a:t>HTN (70%)</a:t>
            </a:r>
            <a:endParaRPr 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470672" cy="540628"/>
          </a:xfrm>
        </p:spPr>
        <p:txBody>
          <a:bodyPr/>
          <a:lstStyle/>
          <a:p>
            <a:pPr algn="ctr"/>
            <a:r>
              <a:rPr lang="en-US" sz="8800" dirty="0" smtClean="0"/>
              <a:t>Content</a:t>
            </a:r>
            <a:endParaRPr lang="en-US" sz="8800" dirty="0"/>
          </a:p>
        </p:txBody>
      </p:sp>
      <p:sp>
        <p:nvSpPr>
          <p:cNvPr id="3" name="Text Placeholder 2"/>
          <p:cNvSpPr>
            <a:spLocks noGrp="1"/>
          </p:cNvSpPr>
          <p:nvPr>
            <p:ph type="body" idx="1"/>
          </p:nvPr>
        </p:nvSpPr>
        <p:spPr>
          <a:xfrm>
            <a:off x="571472" y="2071678"/>
            <a:ext cx="7772400" cy="4429156"/>
          </a:xfrm>
        </p:spPr>
        <p:txBody>
          <a:bodyPr>
            <a:normAutofit/>
          </a:bodyPr>
          <a:lstStyle/>
          <a:p>
            <a:r>
              <a:rPr lang="en-US" sz="4400" dirty="0" smtClean="0"/>
              <a:t>-Epidemiology</a:t>
            </a:r>
          </a:p>
          <a:p>
            <a:r>
              <a:rPr lang="en-US" sz="4400" dirty="0" smtClean="0"/>
              <a:t>-Etiology</a:t>
            </a:r>
            <a:endParaRPr lang="ar-SA" sz="4400" dirty="0" smtClean="0"/>
          </a:p>
          <a:p>
            <a:r>
              <a:rPr lang="en-US" sz="4400" dirty="0" smtClean="0"/>
              <a:t>-Co-morbidity.</a:t>
            </a:r>
          </a:p>
          <a:p>
            <a:r>
              <a:rPr lang="en-US" sz="4400" dirty="0" smtClean="0"/>
              <a:t>-Assessment (</a:t>
            </a:r>
            <a:r>
              <a:rPr lang="en-US" sz="4400" dirty="0" err="1" smtClean="0"/>
              <a:t>Hx</a:t>
            </a:r>
            <a:r>
              <a:rPr lang="en-US" sz="4400" dirty="0" smtClean="0"/>
              <a:t>, EX, INVST.)</a:t>
            </a:r>
          </a:p>
          <a:p>
            <a:r>
              <a:rPr lang="en-US" sz="4400" dirty="0" smtClean="0"/>
              <a:t>-Treatment</a:t>
            </a:r>
            <a:endParaRPr lang="en-US" sz="4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785818"/>
          </a:xfrm>
        </p:spPr>
        <p:txBody>
          <a:bodyPr/>
          <a:lstStyle/>
          <a:p>
            <a:r>
              <a:rPr lang="en-US" dirty="0" smtClean="0"/>
              <a:t>Gastric Bypass Procedure</a:t>
            </a:r>
            <a:endParaRPr lang="en-US" dirty="0"/>
          </a:p>
        </p:txBody>
      </p:sp>
      <p:sp>
        <p:nvSpPr>
          <p:cNvPr id="3" name="Text Placeholder 2"/>
          <p:cNvSpPr>
            <a:spLocks noGrp="1"/>
          </p:cNvSpPr>
          <p:nvPr>
            <p:ph type="body" idx="1"/>
          </p:nvPr>
        </p:nvSpPr>
        <p:spPr>
          <a:xfrm>
            <a:off x="530352" y="1643050"/>
            <a:ext cx="8074096" cy="4929222"/>
          </a:xfrm>
        </p:spPr>
        <p:txBody>
          <a:bodyPr/>
          <a:lstStyle/>
          <a:p>
            <a:r>
              <a:rPr lang="en-US" sz="2800" dirty="0" smtClean="0"/>
              <a:t>Complications:</a:t>
            </a:r>
          </a:p>
          <a:p>
            <a:pPr lvl="1">
              <a:buClr>
                <a:srgbClr val="5C92B5"/>
              </a:buClr>
              <a:buFont typeface="Arial" pitchFamily="34" charset="0"/>
              <a:buChar char="•"/>
            </a:pPr>
            <a:r>
              <a:rPr lang="ar-SA" dirty="0" smtClean="0">
                <a:cs typeface="Andalus" pitchFamily="2" charset="-78"/>
              </a:rPr>
              <a:t> </a:t>
            </a:r>
            <a:r>
              <a:rPr lang="en-US" sz="2400" dirty="0" smtClean="0">
                <a:cs typeface="Andalus" pitchFamily="2" charset="-78"/>
              </a:rPr>
              <a:t>Anastomotic </a:t>
            </a:r>
            <a:r>
              <a:rPr lang="en-US" sz="2400" dirty="0" smtClean="0">
                <a:cs typeface="Andalus" pitchFamily="2" charset="-78"/>
              </a:rPr>
              <a:t>leak (1.5%) and related mortality (0.5%)</a:t>
            </a:r>
            <a:endParaRPr lang="en-US" sz="2400" dirty="0" smtClean="0">
              <a:cs typeface="Andalus" pitchFamily="2" charset="-78"/>
            </a:endParaRPr>
          </a:p>
          <a:p>
            <a:pPr lvl="1">
              <a:buClr>
                <a:srgbClr val="5C92B5"/>
              </a:buClr>
              <a:buFont typeface="Arial" pitchFamily="34" charset="0"/>
              <a:buChar char="•"/>
            </a:pPr>
            <a:r>
              <a:rPr lang="en-US" sz="2400" dirty="0" smtClean="0">
                <a:cs typeface="Andalus" pitchFamily="2" charset="-78"/>
              </a:rPr>
              <a:t>Circular stapler related anastomotic </a:t>
            </a:r>
            <a:r>
              <a:rPr lang="en-US" sz="2400" dirty="0" smtClean="0">
                <a:cs typeface="Andalus" pitchFamily="2" charset="-78"/>
              </a:rPr>
              <a:t>stricture </a:t>
            </a:r>
            <a:r>
              <a:rPr lang="en-US" sz="2400" dirty="0" smtClean="0">
                <a:cs typeface="Andalus" pitchFamily="2" charset="-78"/>
              </a:rPr>
              <a:t>(10%)</a:t>
            </a:r>
            <a:endParaRPr lang="en-US" sz="2400" dirty="0" smtClean="0">
              <a:cs typeface="Andalus" pitchFamily="2" charset="-78"/>
            </a:endParaRPr>
          </a:p>
          <a:p>
            <a:pPr lvl="1">
              <a:buClr>
                <a:srgbClr val="5C92B5"/>
              </a:buClr>
              <a:buFont typeface="Arial" pitchFamily="34" charset="0"/>
              <a:buChar char="•"/>
            </a:pPr>
            <a:r>
              <a:rPr lang="en-US" sz="2400" dirty="0" smtClean="0">
                <a:cs typeface="Andalus" pitchFamily="2" charset="-78"/>
              </a:rPr>
              <a:t>Marginal ulceration bleeding or perforation  (1%)</a:t>
            </a:r>
            <a:endParaRPr lang="en-US" sz="2400" dirty="0" smtClean="0">
              <a:cs typeface="Andalus" pitchFamily="2" charset="-78"/>
            </a:endParaRPr>
          </a:p>
          <a:p>
            <a:pPr lvl="1">
              <a:buClr>
                <a:srgbClr val="5C92B5"/>
              </a:buClr>
              <a:buFont typeface="Arial" pitchFamily="34" charset="0"/>
              <a:buChar char="•"/>
            </a:pPr>
            <a:r>
              <a:rPr lang="en-US" sz="2400" dirty="0" smtClean="0">
                <a:cs typeface="Andalus" pitchFamily="2" charset="-78"/>
              </a:rPr>
              <a:t>Dumping syndrome</a:t>
            </a:r>
          </a:p>
          <a:p>
            <a:pPr lvl="1">
              <a:buClr>
                <a:srgbClr val="5C92B5"/>
              </a:buClr>
              <a:buFont typeface="Arial" pitchFamily="34" charset="0"/>
              <a:buChar char="•"/>
            </a:pPr>
            <a:r>
              <a:rPr lang="en-US" sz="2400" dirty="0" smtClean="0">
                <a:cs typeface="Andalus" pitchFamily="2" charset="-78"/>
              </a:rPr>
              <a:t>Life-long supplemental  vitamins and minerals</a:t>
            </a:r>
            <a:endParaRPr lang="ar-SA" sz="2400" dirty="0" smtClean="0">
              <a:cs typeface="Andalus" pitchFamily="2" charset="-78"/>
            </a:endParaRPr>
          </a:p>
          <a:p>
            <a:pPr lvl="1">
              <a:buClr>
                <a:srgbClr val="5C92B5"/>
              </a:buClr>
              <a:buFont typeface="Arial" pitchFamily="34" charset="0"/>
              <a:buChar char="•"/>
            </a:pPr>
            <a:r>
              <a:rPr lang="en-US" sz="2400" dirty="0" smtClean="0">
                <a:cs typeface="Andalus" pitchFamily="2" charset="-78"/>
              </a:rPr>
              <a:t>Nutritional </a:t>
            </a:r>
            <a:r>
              <a:rPr lang="en-US" sz="2400" dirty="0" smtClean="0">
                <a:cs typeface="Andalus" pitchFamily="2" charset="-78"/>
              </a:rPr>
              <a:t>deficiencies (iron, calcium, </a:t>
            </a:r>
            <a:r>
              <a:rPr lang="en-US" sz="2400" dirty="0" err="1" smtClean="0">
                <a:cs typeface="Andalus" pitchFamily="2" charset="-78"/>
              </a:rPr>
              <a:t>Vit</a:t>
            </a:r>
            <a:r>
              <a:rPr lang="en-US" sz="2400" dirty="0" smtClean="0">
                <a:cs typeface="Andalus" pitchFamily="2" charset="-78"/>
              </a:rPr>
              <a:t>. B12, </a:t>
            </a:r>
            <a:r>
              <a:rPr lang="en-US" sz="2400" dirty="0" err="1" smtClean="0">
                <a:cs typeface="Andalus" pitchFamily="2" charset="-78"/>
              </a:rPr>
              <a:t>folate</a:t>
            </a:r>
            <a:r>
              <a:rPr lang="en-US" sz="2400" dirty="0" smtClean="0">
                <a:cs typeface="Andalus" pitchFamily="2" charset="-78"/>
              </a:rPr>
              <a:t>)</a:t>
            </a:r>
            <a:endParaRPr lang="en-US" sz="2400" dirty="0" smtClean="0">
              <a:cs typeface="Andalus" pitchFamily="2" charset="-78"/>
            </a:endParaRPr>
          </a:p>
          <a:p>
            <a:pPr lvl="1">
              <a:buClr>
                <a:srgbClr val="5C92B5"/>
              </a:buClr>
              <a:buFont typeface="Arial" pitchFamily="34" charset="0"/>
              <a:buChar char="•"/>
            </a:pPr>
            <a:r>
              <a:rPr lang="en-US" sz="2400" dirty="0" smtClean="0">
                <a:cs typeface="Andalus" pitchFamily="2" charset="-78"/>
              </a:rPr>
              <a:t>Gallstones: due to rapid </a:t>
            </a:r>
            <a:r>
              <a:rPr lang="en-US" sz="2400" dirty="0" smtClean="0">
                <a:cs typeface="Andalus" pitchFamily="2" charset="-78"/>
              </a:rPr>
              <a:t>weight loss.</a:t>
            </a:r>
            <a:endParaRPr lang="en-US" sz="2400" dirty="0" smtClean="0">
              <a:cs typeface="Andalus" pitchFamily="2" charset="-78"/>
            </a:endParaRPr>
          </a:p>
          <a:p>
            <a:pPr lvl="1">
              <a:buClr>
                <a:srgbClr val="5C92B5"/>
              </a:buClr>
              <a:buFont typeface="Arial" pitchFamily="34" charset="0"/>
              <a:buChar char="•"/>
            </a:pPr>
            <a:r>
              <a:rPr lang="en-US" sz="2400" dirty="0" smtClean="0">
                <a:cs typeface="Andalus" pitchFamily="2" charset="-78"/>
              </a:rPr>
              <a:t>Complications of abdominal surgery: Infection, hernia,  bowel </a:t>
            </a:r>
            <a:r>
              <a:rPr lang="en-US" sz="2400" dirty="0" smtClean="0">
                <a:cs typeface="Andalus" pitchFamily="2" charset="-78"/>
              </a:rPr>
              <a:t>obstruction (2-5%)… </a:t>
            </a:r>
            <a:r>
              <a:rPr lang="en-US" sz="2400" dirty="0" smtClean="0">
                <a:cs typeface="Andalus" pitchFamily="2" charset="-78"/>
              </a:rPr>
              <a:t>etc.</a:t>
            </a:r>
            <a:endParaRPr lang="ar-SA" sz="2400" dirty="0" smtClean="0">
              <a:cs typeface="Andalus" pitchFamily="2" charset="-78"/>
            </a:endParaRPr>
          </a:p>
          <a:p>
            <a:pPr lvl="1">
              <a:buFont typeface="Arial" pitchFamily="34" charset="0"/>
              <a:buChar char="•"/>
            </a:pPr>
            <a:endParaRPr lang="en-US" sz="2400" dirty="0" smtClean="0">
              <a:cs typeface="Andalus" pitchFamily="2" charset="-78"/>
            </a:endParaRPr>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326314"/>
          </a:xfrm>
        </p:spPr>
        <p:txBody>
          <a:bodyPr/>
          <a:lstStyle/>
          <a:p>
            <a:pPr algn="ctr"/>
            <a:r>
              <a:rPr lang="en-US" sz="7200" dirty="0" smtClean="0">
                <a:solidFill>
                  <a:schemeClr val="accent3"/>
                </a:solidFill>
                <a:cs typeface="Traditional Arabic" pitchFamily="2" charset="-78"/>
              </a:rPr>
              <a:t>Sleeve Gastrectomy</a:t>
            </a:r>
            <a:endParaRPr lang="en-US" sz="7200" dirty="0"/>
          </a:p>
        </p:txBody>
      </p:sp>
      <p:sp>
        <p:nvSpPr>
          <p:cNvPr id="3" name="Text Placeholder 2"/>
          <p:cNvSpPr>
            <a:spLocks noGrp="1"/>
          </p:cNvSpPr>
          <p:nvPr>
            <p:ph type="body" idx="1"/>
          </p:nvPr>
        </p:nvSpPr>
        <p:spPr>
          <a:xfrm>
            <a:off x="530352" y="1857364"/>
            <a:ext cx="7772400" cy="3857652"/>
          </a:xfrm>
        </p:spPr>
        <p:txBody>
          <a:bodyPr/>
          <a:lstStyle/>
          <a:p>
            <a:endParaRPr lang="en-US" dirty="0"/>
          </a:p>
        </p:txBody>
      </p:sp>
      <p:pic>
        <p:nvPicPr>
          <p:cNvPr id="4" name="Picture 6" descr="gastric_sleeve"/>
          <p:cNvPicPr>
            <a:picLocks noChangeAspect="1" noChangeArrowheads="1"/>
          </p:cNvPicPr>
          <p:nvPr/>
        </p:nvPicPr>
        <p:blipFill>
          <a:blip r:embed="rId3" cstate="print"/>
          <a:srcRect/>
          <a:stretch>
            <a:fillRect/>
          </a:stretch>
        </p:blipFill>
        <p:spPr bwMode="auto">
          <a:xfrm>
            <a:off x="251520" y="1857364"/>
            <a:ext cx="3744416" cy="4429156"/>
          </a:xfrm>
          <a:prstGeom prst="rect">
            <a:avLst/>
          </a:prstGeom>
          <a:noFill/>
          <a:ln w="9525">
            <a:noFill/>
            <a:miter lim="800000"/>
            <a:headEnd/>
            <a:tailEnd/>
          </a:ln>
        </p:spPr>
      </p:pic>
      <p:graphicFrame>
        <p:nvGraphicFramePr>
          <p:cNvPr id="3074" name="Object 2"/>
          <p:cNvGraphicFramePr>
            <a:graphicFrameLocks noChangeAspect="1"/>
          </p:cNvGraphicFramePr>
          <p:nvPr/>
        </p:nvGraphicFramePr>
        <p:xfrm>
          <a:off x="4038600" y="3573016"/>
          <a:ext cx="5105400" cy="485775"/>
        </p:xfrm>
        <a:graphic>
          <a:graphicData uri="http://schemas.openxmlformats.org/presentationml/2006/ole">
            <mc:AlternateContent xmlns:mc="http://schemas.openxmlformats.org/markup-compatibility/2006">
              <mc:Choice xmlns:v="urn:schemas-microsoft-com:vml" Requires="v">
                <p:oleObj spid="_x0000_s3093" name="Package" r:id="rId4" imgW="5105520" imgH="485640" progId="Package">
                  <p:embed/>
                </p:oleObj>
              </mc:Choice>
              <mc:Fallback>
                <p:oleObj name="Package" r:id="rId4" imgW="5105520" imgH="485640" progId="Package">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573016"/>
                        <a:ext cx="51054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857232"/>
            <a:ext cx="7772400" cy="785818"/>
          </a:xfrm>
        </p:spPr>
        <p:txBody>
          <a:bodyPr/>
          <a:lstStyle/>
          <a:p>
            <a:pPr algn="ctr"/>
            <a:r>
              <a:rPr lang="en-US" sz="6000" dirty="0" smtClean="0">
                <a:solidFill>
                  <a:schemeClr val="accent3"/>
                </a:solidFill>
                <a:cs typeface="Traditional Arabic" pitchFamily="2" charset="-78"/>
              </a:rPr>
              <a:t>Sleeve Gastrectomy</a:t>
            </a:r>
            <a:endParaRPr lang="en-US" dirty="0"/>
          </a:p>
        </p:txBody>
      </p:sp>
      <p:sp>
        <p:nvSpPr>
          <p:cNvPr id="3" name="Text Placeholder 2"/>
          <p:cNvSpPr>
            <a:spLocks noGrp="1"/>
          </p:cNvSpPr>
          <p:nvPr>
            <p:ph type="body" idx="1"/>
          </p:nvPr>
        </p:nvSpPr>
        <p:spPr>
          <a:xfrm>
            <a:off x="530352" y="1714488"/>
            <a:ext cx="8218112" cy="4786346"/>
          </a:xfrm>
        </p:spPr>
        <p:txBody>
          <a:bodyPr>
            <a:normAutofit lnSpcReduction="10000"/>
          </a:bodyPr>
          <a:lstStyle/>
          <a:p>
            <a:pPr>
              <a:defRPr/>
            </a:pPr>
            <a:r>
              <a:rPr lang="en-US" sz="2800" b="1" dirty="0" smtClean="0">
                <a:solidFill>
                  <a:schemeClr val="bg2">
                    <a:lumMod val="20000"/>
                    <a:lumOff val="80000"/>
                  </a:schemeClr>
                </a:solidFill>
              </a:rPr>
              <a:t>Advantages:</a:t>
            </a:r>
          </a:p>
          <a:p>
            <a:pPr>
              <a:buFont typeface="Wingdings" pitchFamily="2" charset="2"/>
              <a:buChar char="Ø"/>
              <a:defRPr/>
            </a:pPr>
            <a:r>
              <a:rPr lang="en-US" sz="2800" dirty="0" smtClean="0"/>
              <a:t>  Early </a:t>
            </a:r>
            <a:r>
              <a:rPr lang="en-US" sz="2800" dirty="0" smtClean="0"/>
              <a:t>satiety and low appetite</a:t>
            </a:r>
          </a:p>
          <a:p>
            <a:pPr>
              <a:buFont typeface="Wingdings" pitchFamily="2" charset="2"/>
              <a:buChar char="Ø"/>
              <a:defRPr/>
            </a:pPr>
            <a:r>
              <a:rPr lang="en-US" sz="2800" dirty="0" smtClean="0"/>
              <a:t>  Stomach </a:t>
            </a:r>
            <a:r>
              <a:rPr lang="en-US" sz="2800" dirty="0" smtClean="0"/>
              <a:t>functions normally allowing food to be emulsified, just in smaller amounts.</a:t>
            </a:r>
          </a:p>
          <a:p>
            <a:pPr>
              <a:buFont typeface="Wingdings" pitchFamily="2" charset="2"/>
              <a:buChar char="Ø"/>
              <a:defRPr/>
            </a:pPr>
            <a:r>
              <a:rPr lang="en-US" sz="2800" dirty="0" smtClean="0"/>
              <a:t>  No </a:t>
            </a:r>
            <a:r>
              <a:rPr lang="en-US" sz="2800" dirty="0" smtClean="0"/>
              <a:t>dumping syndrome because the pyloric portion of the stomach is left intact.</a:t>
            </a:r>
          </a:p>
          <a:p>
            <a:pPr>
              <a:buFont typeface="Wingdings" pitchFamily="2" charset="2"/>
              <a:buChar char="Ø"/>
              <a:defRPr/>
            </a:pPr>
            <a:r>
              <a:rPr lang="en-US" sz="2800" dirty="0" smtClean="0"/>
              <a:t>  Simpler </a:t>
            </a:r>
            <a:r>
              <a:rPr lang="en-US" sz="2800" dirty="0" smtClean="0"/>
              <a:t>and less operative time than bypass </a:t>
            </a:r>
            <a:r>
              <a:rPr lang="en-US" sz="2800" dirty="0" smtClean="0"/>
              <a:t>surgery</a:t>
            </a:r>
          </a:p>
          <a:p>
            <a:pPr>
              <a:buFont typeface="Wingdings" pitchFamily="2" charset="2"/>
              <a:buChar char="Ø"/>
              <a:defRPr/>
            </a:pPr>
            <a:r>
              <a:rPr lang="en-US" sz="2800" dirty="0" smtClean="0"/>
              <a:t>  Excess Body Weight Loss (60%)</a:t>
            </a:r>
            <a:endParaRPr lang="en-US" sz="2800" dirty="0" smtClean="0"/>
          </a:p>
          <a:p>
            <a:pPr>
              <a:buFont typeface="Wingdings" pitchFamily="2" charset="2"/>
              <a:buChar char="Ø"/>
              <a:defRPr/>
            </a:pPr>
            <a:r>
              <a:rPr lang="en-US" sz="2800" dirty="0" smtClean="0"/>
              <a:t> </a:t>
            </a:r>
            <a:r>
              <a:rPr lang="en-US" sz="2800" dirty="0" smtClean="0"/>
              <a:t> Improvement </a:t>
            </a:r>
            <a:r>
              <a:rPr lang="en-US" sz="2800" dirty="0" smtClean="0"/>
              <a:t>in co-morbidities (range of 65%)</a:t>
            </a:r>
            <a:endParaRPr lang="ar-SA" sz="2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540628"/>
          </a:xfrm>
        </p:spPr>
        <p:txBody>
          <a:bodyPr/>
          <a:lstStyle/>
          <a:p>
            <a:pPr algn="ctr"/>
            <a:r>
              <a:rPr lang="en-US" sz="7200" dirty="0" smtClean="0">
                <a:solidFill>
                  <a:schemeClr val="accent3"/>
                </a:solidFill>
                <a:cs typeface="Traditional Arabic" pitchFamily="2" charset="-78"/>
              </a:rPr>
              <a:t>Sleeve Gastrectomy</a:t>
            </a:r>
            <a:endParaRPr lang="en-US" sz="7200" dirty="0"/>
          </a:p>
        </p:txBody>
      </p:sp>
      <p:sp>
        <p:nvSpPr>
          <p:cNvPr id="3" name="Text Placeholder 2"/>
          <p:cNvSpPr>
            <a:spLocks noGrp="1"/>
          </p:cNvSpPr>
          <p:nvPr>
            <p:ph type="body" idx="1"/>
          </p:nvPr>
        </p:nvSpPr>
        <p:spPr>
          <a:xfrm>
            <a:off x="530352" y="2071678"/>
            <a:ext cx="7772400" cy="4286280"/>
          </a:xfrm>
        </p:spPr>
        <p:txBody>
          <a:bodyPr/>
          <a:lstStyle/>
          <a:p>
            <a:pPr>
              <a:buFont typeface="Arial" pitchFamily="34" charset="0"/>
              <a:buChar char="•"/>
              <a:defRPr/>
            </a:pPr>
            <a:r>
              <a:rPr lang="en-US" sz="3600" b="1" dirty="0" smtClean="0">
                <a:solidFill>
                  <a:schemeClr val="bg2">
                    <a:lumMod val="20000"/>
                    <a:lumOff val="80000"/>
                  </a:schemeClr>
                </a:solidFill>
              </a:rPr>
              <a:t> Complications:</a:t>
            </a:r>
          </a:p>
          <a:p>
            <a:pPr>
              <a:buFont typeface="Wingdings" pitchFamily="2" charset="2"/>
              <a:buChar char="Ø"/>
              <a:defRPr/>
            </a:pPr>
            <a:r>
              <a:rPr lang="en-US" sz="3200" dirty="0" smtClean="0"/>
              <a:t>leakages along the staple line (5%)</a:t>
            </a:r>
          </a:p>
          <a:p>
            <a:pPr>
              <a:buFont typeface="Wingdings" pitchFamily="2" charset="2"/>
              <a:buChar char="Ø"/>
              <a:defRPr/>
            </a:pPr>
            <a:r>
              <a:rPr lang="en-US" sz="3200" dirty="0" smtClean="0"/>
              <a:t>Bleeding along the staple line (10%)</a:t>
            </a:r>
          </a:p>
          <a:p>
            <a:pPr>
              <a:buFont typeface="Wingdings" pitchFamily="2" charset="2"/>
              <a:buChar char="Ø"/>
              <a:defRPr/>
            </a:pPr>
            <a:r>
              <a:rPr lang="en-US" sz="3200" dirty="0" smtClean="0"/>
              <a:t>Gastroesophageal reflux disease</a:t>
            </a:r>
          </a:p>
          <a:p>
            <a:pPr>
              <a:buFont typeface="Wingdings" pitchFamily="2" charset="2"/>
              <a:buChar char="Ø"/>
              <a:defRPr/>
            </a:pPr>
            <a:r>
              <a:rPr lang="en-US" sz="3200" dirty="0" smtClean="0"/>
              <a:t>Gallstones</a:t>
            </a:r>
          </a:p>
          <a:p>
            <a:pPr>
              <a:buFont typeface="Wingdings" pitchFamily="2" charset="2"/>
              <a:buChar char="Ø"/>
              <a:defRPr/>
            </a:pPr>
            <a:r>
              <a:rPr lang="en-US" sz="3200" dirty="0" smtClean="0"/>
              <a:t>Gastric stricture/fistula</a:t>
            </a:r>
            <a:endParaRPr lang="ar-SA" sz="3200" dirty="0" smtClean="0"/>
          </a:p>
          <a:p>
            <a:endParaRPr lang="en-US" sz="3200" dirty="0"/>
          </a:p>
        </p:txBody>
      </p:sp>
      <p:pic>
        <p:nvPicPr>
          <p:cNvPr id="1026" name="Picture 2" descr="C:\Documents and Settings\sony_vaio\Desktop\sleeve.jpg"/>
          <p:cNvPicPr>
            <a:picLocks noChangeAspect="1" noChangeArrowheads="1"/>
          </p:cNvPicPr>
          <p:nvPr/>
        </p:nvPicPr>
        <p:blipFill>
          <a:blip r:embed="rId2" cstate="print"/>
          <a:srcRect/>
          <a:stretch>
            <a:fillRect/>
          </a:stretch>
        </p:blipFill>
        <p:spPr bwMode="auto">
          <a:xfrm>
            <a:off x="6500827" y="3929066"/>
            <a:ext cx="2643174" cy="260985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785794"/>
            <a:ext cx="7851648" cy="554974"/>
          </a:xfrm>
        </p:spPr>
        <p:txBody>
          <a:bodyPr>
            <a:normAutofit fontScale="90000"/>
          </a:bodyPr>
          <a:lstStyle/>
          <a:p>
            <a:pPr algn="ctr"/>
            <a:r>
              <a:rPr lang="en-US" sz="4400" dirty="0" smtClean="0"/>
              <a:t>Biliopancreatic Diversion Procedure</a:t>
            </a:r>
            <a:endParaRPr lang="en-US" sz="4400" dirty="0"/>
          </a:p>
        </p:txBody>
      </p:sp>
      <p:sp>
        <p:nvSpPr>
          <p:cNvPr id="5" name="Subtitle 4"/>
          <p:cNvSpPr>
            <a:spLocks noGrp="1"/>
          </p:cNvSpPr>
          <p:nvPr>
            <p:ph type="subTitle" idx="1"/>
          </p:nvPr>
        </p:nvSpPr>
        <p:spPr>
          <a:xfrm>
            <a:off x="357158" y="1571612"/>
            <a:ext cx="8501122" cy="5000660"/>
          </a:xfrm>
        </p:spPr>
        <p:txBody>
          <a:bodyPr>
            <a:normAutofit lnSpcReduction="10000"/>
          </a:bodyPr>
          <a:lstStyle/>
          <a:p>
            <a:pPr algn="l">
              <a:buFont typeface="Arial" pitchFamily="34" charset="0"/>
              <a:buChar char="•"/>
            </a:pPr>
            <a:r>
              <a:rPr lang="en-US" dirty="0" smtClean="0"/>
              <a:t> Invented by </a:t>
            </a:r>
            <a:r>
              <a:rPr lang="en-US" dirty="0" err="1" smtClean="0"/>
              <a:t>Scopinaro</a:t>
            </a:r>
            <a:r>
              <a:rPr lang="en-US" dirty="0" smtClean="0"/>
              <a:t> 1979</a:t>
            </a:r>
          </a:p>
          <a:p>
            <a:pPr algn="l">
              <a:buFont typeface="Arial" pitchFamily="34" charset="0"/>
              <a:buChar char="•"/>
            </a:pPr>
            <a:r>
              <a:rPr lang="en-US" dirty="0" smtClean="0"/>
              <a:t>Purely  malabsorptive</a:t>
            </a:r>
          </a:p>
          <a:p>
            <a:pPr algn="l">
              <a:buFont typeface="Arial" pitchFamily="34" charset="0"/>
              <a:buChar char="•"/>
            </a:pPr>
            <a:r>
              <a:rPr lang="en-US" dirty="0" smtClean="0">
                <a:solidFill>
                  <a:schemeClr val="accent4">
                    <a:lumMod val="40000"/>
                    <a:lumOff val="60000"/>
                  </a:schemeClr>
                </a:solidFill>
              </a:rPr>
              <a:t>Advantages:</a:t>
            </a:r>
          </a:p>
          <a:p>
            <a:pPr algn="l">
              <a:buFont typeface="Wingdings" pitchFamily="2" charset="2"/>
              <a:buChar char="ü"/>
            </a:pPr>
            <a:r>
              <a:rPr lang="en-US" dirty="0" smtClean="0"/>
              <a:t>Reduces about 95% of excess body weight</a:t>
            </a:r>
          </a:p>
          <a:p>
            <a:pPr algn="l">
              <a:buFont typeface="Wingdings" pitchFamily="2" charset="2"/>
              <a:buChar char="ü"/>
            </a:pPr>
            <a:r>
              <a:rPr lang="en-US" dirty="0" smtClean="0"/>
              <a:t>Cures DM II and other metabolic </a:t>
            </a:r>
          </a:p>
          <a:p>
            <a:pPr algn="l"/>
            <a:r>
              <a:rPr lang="en-US" dirty="0" smtClean="0"/>
              <a:t>    disorders (95)%</a:t>
            </a:r>
          </a:p>
          <a:p>
            <a:pPr algn="l">
              <a:buFont typeface="Wingdings" pitchFamily="2" charset="2"/>
              <a:buChar char="§"/>
            </a:pPr>
            <a:r>
              <a:rPr lang="en-US" dirty="0" smtClean="0">
                <a:solidFill>
                  <a:srgbClr val="FF0000"/>
                </a:solidFill>
              </a:rPr>
              <a:t>Disadvantages:</a:t>
            </a:r>
          </a:p>
          <a:p>
            <a:pPr algn="l">
              <a:buFont typeface="Wingdings" pitchFamily="2" charset="2"/>
              <a:buChar char="Ø"/>
            </a:pPr>
            <a:r>
              <a:rPr lang="en-US" dirty="0" smtClean="0"/>
              <a:t>Malnourishment</a:t>
            </a:r>
          </a:p>
          <a:p>
            <a:pPr algn="l">
              <a:buFont typeface="Wingdings" pitchFamily="2" charset="2"/>
              <a:buChar char="Ø"/>
            </a:pPr>
            <a:r>
              <a:rPr lang="en-US" dirty="0" smtClean="0"/>
              <a:t>Protein deficiency</a:t>
            </a:r>
          </a:p>
          <a:p>
            <a:pPr algn="l">
              <a:buFont typeface="Wingdings" pitchFamily="2" charset="2"/>
              <a:buChar char="Ø"/>
            </a:pPr>
            <a:r>
              <a:rPr lang="en-US" dirty="0" smtClean="0"/>
              <a:t>High doses of multivitamins and minerals</a:t>
            </a:r>
          </a:p>
          <a:p>
            <a:pPr algn="l">
              <a:buFont typeface="Wingdings" pitchFamily="2" charset="2"/>
              <a:buChar char="Ø"/>
            </a:pPr>
            <a:r>
              <a:rPr lang="en-US" dirty="0" smtClean="0"/>
              <a:t>Diarrhea, anemia, osteoporosis, gallstones, liver failure</a:t>
            </a:r>
          </a:p>
          <a:p>
            <a:pPr algn="l">
              <a:buFont typeface="Arial" pitchFamily="34" charset="0"/>
              <a:buChar char="•"/>
            </a:pPr>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p:txBody>
      </p:sp>
      <p:pic>
        <p:nvPicPr>
          <p:cNvPr id="7" name="Picture 6" descr="Biliopancreatic diversion"/>
          <p:cNvPicPr/>
          <p:nvPr/>
        </p:nvPicPr>
        <p:blipFill>
          <a:blip r:embed="rId2" cstate="print"/>
          <a:srcRect/>
          <a:stretch>
            <a:fillRect/>
          </a:stretch>
        </p:blipFill>
        <p:spPr bwMode="auto">
          <a:xfrm>
            <a:off x="6660232" y="1844824"/>
            <a:ext cx="2214578" cy="3888432"/>
          </a:xfrm>
          <a:prstGeom prst="rect">
            <a:avLst/>
          </a:prstGeom>
          <a:noFill/>
          <a:ln w="3175">
            <a:solidFill>
              <a:srgbClr val="000000"/>
            </a:solidFill>
            <a:miter lim="800000"/>
            <a:headEnd/>
            <a:tailEnd/>
          </a:ln>
          <a:effectLst>
            <a:prstShdw prst="shdw13" dist="53882" dir="13500000">
              <a:srgbClr val="808080">
                <a:alpha val="50000"/>
              </a:srgbClr>
            </a:prst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836712"/>
            <a:ext cx="7851648" cy="936104"/>
          </a:xfrm>
        </p:spPr>
        <p:txBody>
          <a:bodyPr>
            <a:normAutofit fontScale="90000"/>
          </a:bodyPr>
          <a:lstStyle/>
          <a:p>
            <a:pPr algn="ctr"/>
            <a:r>
              <a:rPr lang="en-US" sz="4400" dirty="0" smtClean="0"/>
              <a:t>Biliopancreatic Diversion and Duodenal Switch (BPD&amp;DS)</a:t>
            </a:r>
            <a:endParaRPr lang="en-US" sz="4400" dirty="0"/>
          </a:p>
        </p:txBody>
      </p:sp>
      <p:sp>
        <p:nvSpPr>
          <p:cNvPr id="5" name="Subtitle 4"/>
          <p:cNvSpPr>
            <a:spLocks noGrp="1"/>
          </p:cNvSpPr>
          <p:nvPr>
            <p:ph type="subTitle" idx="1"/>
          </p:nvPr>
        </p:nvSpPr>
        <p:spPr>
          <a:xfrm>
            <a:off x="357158" y="1571612"/>
            <a:ext cx="8501122" cy="5000660"/>
          </a:xfrm>
        </p:spPr>
        <p:txBody>
          <a:bodyPr>
            <a:normAutofit fontScale="77500" lnSpcReduction="20000"/>
          </a:bodyPr>
          <a:lstStyle/>
          <a:p>
            <a:pPr algn="l"/>
            <a:endParaRPr lang="en-US" dirty="0" smtClean="0"/>
          </a:p>
          <a:p>
            <a:pPr algn="l">
              <a:buFont typeface="Arial" pitchFamily="34" charset="0"/>
              <a:buChar char="•"/>
            </a:pPr>
            <a:r>
              <a:rPr lang="en-US" dirty="0" smtClean="0"/>
              <a:t>Restrictive and malabsorptive</a:t>
            </a:r>
          </a:p>
          <a:p>
            <a:pPr algn="l">
              <a:buFont typeface="Arial" pitchFamily="34" charset="0"/>
              <a:buChar char="•"/>
            </a:pPr>
            <a:r>
              <a:rPr lang="en-US" dirty="0" smtClean="0"/>
              <a:t>Invented by Marceau and Hess (1980s)</a:t>
            </a:r>
          </a:p>
          <a:p>
            <a:pPr algn="l">
              <a:buFont typeface="Arial" pitchFamily="34" charset="0"/>
              <a:buChar char="•"/>
            </a:pPr>
            <a:r>
              <a:rPr lang="en-US" dirty="0" smtClean="0"/>
              <a:t>Done </a:t>
            </a:r>
            <a:r>
              <a:rPr lang="en-US" dirty="0" err="1" smtClean="0"/>
              <a:t>laparoscopically</a:t>
            </a:r>
            <a:r>
              <a:rPr lang="en-US" dirty="0" smtClean="0"/>
              <a:t> by </a:t>
            </a:r>
            <a:r>
              <a:rPr lang="en-US" dirty="0" err="1" smtClean="0"/>
              <a:t>Gagner</a:t>
            </a:r>
            <a:r>
              <a:rPr lang="en-US" dirty="0" smtClean="0"/>
              <a:t> 1999 </a:t>
            </a:r>
          </a:p>
          <a:p>
            <a:pPr algn="l">
              <a:buFont typeface="Arial" pitchFamily="34" charset="0"/>
              <a:buChar char="•"/>
            </a:pPr>
            <a:r>
              <a:rPr lang="en-US" dirty="0" smtClean="0"/>
              <a:t>Advantages :</a:t>
            </a:r>
          </a:p>
          <a:p>
            <a:pPr algn="l">
              <a:buFont typeface="Wingdings" pitchFamily="2" charset="2"/>
              <a:buChar char="ü"/>
            </a:pPr>
            <a:r>
              <a:rPr lang="en-US" dirty="0" smtClean="0"/>
              <a:t>Cure of DM II and other metabolic </a:t>
            </a:r>
          </a:p>
          <a:p>
            <a:pPr algn="l"/>
            <a:r>
              <a:rPr lang="en-US" dirty="0" smtClean="0"/>
              <a:t>  disorders by 98%</a:t>
            </a:r>
          </a:p>
          <a:p>
            <a:pPr algn="l">
              <a:buFont typeface="Wingdings" pitchFamily="2" charset="2"/>
              <a:buChar char="ü"/>
            </a:pPr>
            <a:r>
              <a:rPr lang="en-US" dirty="0" smtClean="0"/>
              <a:t>No dumping syndrome</a:t>
            </a:r>
          </a:p>
          <a:p>
            <a:pPr algn="l">
              <a:buFont typeface="Wingdings" pitchFamily="2" charset="2"/>
              <a:buChar char="ü"/>
            </a:pPr>
            <a:r>
              <a:rPr lang="en-US" dirty="0" smtClean="0"/>
              <a:t>Less peptic and </a:t>
            </a:r>
            <a:r>
              <a:rPr lang="en-US" dirty="0" err="1" smtClean="0"/>
              <a:t>stomal</a:t>
            </a:r>
            <a:r>
              <a:rPr lang="en-US" dirty="0" smtClean="0"/>
              <a:t> </a:t>
            </a:r>
            <a:r>
              <a:rPr lang="en-US" dirty="0" smtClean="0"/>
              <a:t>ulcerations</a:t>
            </a:r>
          </a:p>
          <a:p>
            <a:pPr algn="l">
              <a:buFont typeface="Wingdings" pitchFamily="2" charset="2"/>
              <a:buChar char="ü"/>
            </a:pPr>
            <a:r>
              <a:rPr lang="en-US" dirty="0" smtClean="0"/>
              <a:t>Most surgeons recommend it for </a:t>
            </a:r>
            <a:r>
              <a:rPr lang="en-US" dirty="0" err="1" smtClean="0"/>
              <a:t>superobese</a:t>
            </a:r>
            <a:r>
              <a:rPr lang="en-US" dirty="0" smtClean="0"/>
              <a:t> </a:t>
            </a:r>
          </a:p>
          <a:p>
            <a:pPr algn="l"/>
            <a:r>
              <a:rPr lang="en-US" dirty="0"/>
              <a:t> </a:t>
            </a:r>
            <a:r>
              <a:rPr lang="en-US" dirty="0" smtClean="0"/>
              <a:t>  patients or following other failed procedures</a:t>
            </a:r>
            <a:endParaRPr lang="en-US" dirty="0" smtClean="0"/>
          </a:p>
          <a:p>
            <a:pPr algn="l">
              <a:buFont typeface="Wingdings" pitchFamily="2" charset="2"/>
              <a:buChar char="§"/>
            </a:pPr>
            <a:r>
              <a:rPr lang="en-US" dirty="0" smtClean="0">
                <a:solidFill>
                  <a:srgbClr val="FF0000"/>
                </a:solidFill>
              </a:rPr>
              <a:t>Disadvantages:</a:t>
            </a:r>
          </a:p>
          <a:p>
            <a:pPr algn="l">
              <a:buFont typeface="Wingdings" pitchFamily="2" charset="2"/>
              <a:buChar char="Ø"/>
            </a:pPr>
            <a:r>
              <a:rPr lang="en-US" dirty="0" smtClean="0">
                <a:solidFill>
                  <a:schemeClr val="tx2"/>
                </a:solidFill>
              </a:rPr>
              <a:t>The most complicated technically</a:t>
            </a:r>
          </a:p>
          <a:p>
            <a:pPr algn="l">
              <a:buFont typeface="Wingdings" pitchFamily="2" charset="2"/>
              <a:buChar char="Ø"/>
            </a:pPr>
            <a:r>
              <a:rPr lang="en-US" dirty="0" smtClean="0">
                <a:solidFill>
                  <a:schemeClr val="tx2"/>
                </a:solidFill>
              </a:rPr>
              <a:t>High postoperative complication rates</a:t>
            </a:r>
          </a:p>
          <a:p>
            <a:pPr algn="l">
              <a:buFont typeface="Wingdings" pitchFamily="2" charset="2"/>
              <a:buChar char="Ø"/>
            </a:pPr>
            <a:r>
              <a:rPr lang="en-US" dirty="0" smtClean="0"/>
              <a:t> metabolic deficiencies like BPD</a:t>
            </a:r>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p:txBody>
      </p:sp>
      <p:pic>
        <p:nvPicPr>
          <p:cNvPr id="8" name="Picture 7" descr="Sleeve gastrectomy_duodenal_switch"/>
          <p:cNvPicPr/>
          <p:nvPr/>
        </p:nvPicPr>
        <p:blipFill>
          <a:blip r:embed="rId2" cstate="print"/>
          <a:srcRect/>
          <a:stretch>
            <a:fillRect/>
          </a:stretch>
        </p:blipFill>
        <p:spPr bwMode="auto">
          <a:xfrm>
            <a:off x="6012160" y="1988840"/>
            <a:ext cx="2560368" cy="3960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785794"/>
            <a:ext cx="7851648" cy="785818"/>
          </a:xfrm>
        </p:spPr>
        <p:txBody>
          <a:bodyPr>
            <a:normAutofit/>
          </a:bodyPr>
          <a:lstStyle/>
          <a:p>
            <a:pPr algn="ctr"/>
            <a:r>
              <a:rPr lang="en-US" sz="4400" dirty="0" smtClean="0"/>
              <a:t>Gastric Plication Surgery</a:t>
            </a:r>
            <a:endParaRPr lang="en-US" sz="4400" dirty="0"/>
          </a:p>
        </p:txBody>
      </p:sp>
      <p:sp>
        <p:nvSpPr>
          <p:cNvPr id="5" name="Subtitle 4"/>
          <p:cNvSpPr>
            <a:spLocks noGrp="1"/>
          </p:cNvSpPr>
          <p:nvPr>
            <p:ph type="subTitle" idx="1"/>
          </p:nvPr>
        </p:nvSpPr>
        <p:spPr>
          <a:xfrm>
            <a:off x="357158" y="1571612"/>
            <a:ext cx="8501122" cy="5000660"/>
          </a:xfrm>
        </p:spPr>
        <p:txBody>
          <a:bodyPr>
            <a:normAutofit fontScale="92500" lnSpcReduction="10000"/>
          </a:bodyPr>
          <a:lstStyle/>
          <a:p>
            <a:pPr algn="l">
              <a:buFont typeface="Arial" pitchFamily="34" charset="0"/>
              <a:buChar char="•"/>
            </a:pPr>
            <a:r>
              <a:rPr lang="en-US" dirty="0" smtClean="0"/>
              <a:t>Invented by the Iranian Surgeon Talebpour in early 2000</a:t>
            </a:r>
          </a:p>
          <a:p>
            <a:pPr algn="l">
              <a:buFont typeface="Wingdings" pitchFamily="2" charset="2"/>
              <a:buChar char="§"/>
            </a:pPr>
            <a:r>
              <a:rPr lang="en-US" dirty="0" smtClean="0"/>
              <a:t> It is a restrictive procedure similar to the </a:t>
            </a:r>
          </a:p>
          <a:p>
            <a:pPr algn="l"/>
            <a:r>
              <a:rPr lang="en-US" dirty="0" smtClean="0"/>
              <a:t>   sleeve gastrectomy</a:t>
            </a:r>
          </a:p>
          <a:p>
            <a:pPr algn="l">
              <a:buFont typeface="Wingdings" pitchFamily="2" charset="2"/>
              <a:buChar char="§"/>
            </a:pPr>
            <a:r>
              <a:rPr lang="en-US" dirty="0" smtClean="0"/>
              <a:t> Still considered experimental </a:t>
            </a:r>
          </a:p>
          <a:p>
            <a:pPr algn="l">
              <a:buFont typeface="Arial" pitchFamily="34" charset="0"/>
              <a:buChar char="•"/>
            </a:pPr>
            <a:r>
              <a:rPr lang="en-US" dirty="0" smtClean="0"/>
              <a:t> </a:t>
            </a:r>
            <a:r>
              <a:rPr lang="en-US" dirty="0" smtClean="0">
                <a:solidFill>
                  <a:schemeClr val="accent5">
                    <a:lumMod val="20000"/>
                    <a:lumOff val="80000"/>
                  </a:schemeClr>
                </a:solidFill>
              </a:rPr>
              <a:t>Advantages:</a:t>
            </a:r>
          </a:p>
          <a:p>
            <a:pPr algn="l">
              <a:buFont typeface="Wingdings" pitchFamily="2" charset="2"/>
              <a:buChar char="ü"/>
            </a:pPr>
            <a:r>
              <a:rPr lang="en-US" dirty="0" smtClean="0"/>
              <a:t>Less leak and bleeding rates</a:t>
            </a:r>
          </a:p>
          <a:p>
            <a:pPr algn="l">
              <a:buFont typeface="Wingdings" pitchFamily="2" charset="2"/>
              <a:buChar char="ü"/>
            </a:pPr>
            <a:r>
              <a:rPr lang="en-US" dirty="0" smtClean="0"/>
              <a:t>Reversible</a:t>
            </a:r>
          </a:p>
          <a:p>
            <a:pPr algn="l">
              <a:buFont typeface="Wingdings" pitchFamily="2" charset="2"/>
              <a:buChar char="ü"/>
            </a:pPr>
            <a:r>
              <a:rPr lang="en-US" dirty="0" smtClean="0"/>
              <a:t>EWL = 40-70%</a:t>
            </a:r>
          </a:p>
          <a:p>
            <a:pPr algn="l">
              <a:buFont typeface="Wingdings" pitchFamily="2" charset="2"/>
              <a:buChar char="§"/>
            </a:pPr>
            <a:r>
              <a:rPr lang="en-US" dirty="0" smtClean="0">
                <a:solidFill>
                  <a:srgbClr val="FF0000"/>
                </a:solidFill>
              </a:rPr>
              <a:t>Disadvantages:</a:t>
            </a:r>
          </a:p>
          <a:p>
            <a:pPr algn="l">
              <a:buFont typeface="Wingdings" pitchFamily="2" charset="2"/>
              <a:buChar char="§"/>
            </a:pPr>
            <a:r>
              <a:rPr lang="en-US" dirty="0" smtClean="0">
                <a:solidFill>
                  <a:schemeClr val="tx2"/>
                </a:solidFill>
              </a:rPr>
              <a:t>Technical accuracy is difficult</a:t>
            </a:r>
          </a:p>
          <a:p>
            <a:pPr algn="l">
              <a:buFont typeface="Wingdings" pitchFamily="2" charset="2"/>
              <a:buChar char="§"/>
            </a:pPr>
            <a:r>
              <a:rPr lang="en-US" dirty="0" smtClean="0">
                <a:solidFill>
                  <a:schemeClr val="tx2"/>
                </a:solidFill>
              </a:rPr>
              <a:t>Vomiting</a:t>
            </a:r>
          </a:p>
          <a:p>
            <a:pPr algn="l">
              <a:buFont typeface="Wingdings" pitchFamily="2" charset="2"/>
              <a:buChar char="§"/>
            </a:pPr>
            <a:r>
              <a:rPr lang="en-US" dirty="0" smtClean="0">
                <a:solidFill>
                  <a:schemeClr val="tx2"/>
                </a:solidFill>
              </a:rPr>
              <a:t>Gastric wall necrosis</a:t>
            </a:r>
            <a:r>
              <a:rPr lang="en-US" dirty="0" smtClean="0"/>
              <a:t> </a:t>
            </a:r>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a:p>
            <a:pPr algn="l"/>
            <a:endParaRPr lang="en-US" dirty="0" smtClean="0"/>
          </a:p>
        </p:txBody>
      </p:sp>
      <p:pic>
        <p:nvPicPr>
          <p:cNvPr id="8194" name="Picture 2" descr="https://weightloss.clevelandclinic.org/images/GastricPlication2_2_2_1.jpg"/>
          <p:cNvPicPr>
            <a:picLocks noChangeAspect="1" noChangeArrowheads="1"/>
          </p:cNvPicPr>
          <p:nvPr/>
        </p:nvPicPr>
        <p:blipFill>
          <a:blip r:embed="rId2" cstate="print"/>
          <a:srcRect/>
          <a:stretch>
            <a:fillRect/>
          </a:stretch>
        </p:blipFill>
        <p:spPr bwMode="auto">
          <a:xfrm>
            <a:off x="6588224" y="2420888"/>
            <a:ext cx="2232248" cy="295232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857232"/>
            <a:ext cx="7772400" cy="857256"/>
          </a:xfrm>
        </p:spPr>
        <p:txBody>
          <a:bodyPr/>
          <a:lstStyle/>
          <a:p>
            <a:pPr algn="ctr"/>
            <a:r>
              <a:rPr lang="en-US" sz="6600" dirty="0" smtClean="0"/>
              <a:t>IMPACT OF CHANGE</a:t>
            </a:r>
            <a:endParaRPr lang="en-US" sz="6600" dirty="0"/>
          </a:p>
        </p:txBody>
      </p:sp>
      <p:sp>
        <p:nvSpPr>
          <p:cNvPr id="3" name="Text Placeholder 2"/>
          <p:cNvSpPr>
            <a:spLocks noGrp="1"/>
          </p:cNvSpPr>
          <p:nvPr>
            <p:ph type="body" idx="1"/>
          </p:nvPr>
        </p:nvSpPr>
        <p:spPr>
          <a:xfrm>
            <a:off x="530352" y="2071678"/>
            <a:ext cx="7772400" cy="4286280"/>
          </a:xfrm>
        </p:spPr>
        <p:txBody>
          <a:bodyPr/>
          <a:lstStyle/>
          <a:p>
            <a:pPr>
              <a:lnSpc>
                <a:spcPct val="90000"/>
              </a:lnSpc>
            </a:pPr>
            <a:r>
              <a:rPr lang="en-US" sz="3200" dirty="0" smtClean="0">
                <a:solidFill>
                  <a:schemeClr val="bg2">
                    <a:lumMod val="20000"/>
                    <a:lumOff val="80000"/>
                  </a:schemeClr>
                </a:solidFill>
              </a:rPr>
              <a:t>In most patients, bariatric surgery resolve obesity co-morbidities (e.g. LRYGBP): including</a:t>
            </a:r>
          </a:p>
          <a:p>
            <a:pPr lvl="1">
              <a:lnSpc>
                <a:spcPct val="90000"/>
              </a:lnSpc>
              <a:buFont typeface="Arial" pitchFamily="34" charset="0"/>
              <a:buChar char="•"/>
            </a:pPr>
            <a:r>
              <a:rPr lang="en-US" sz="3200" dirty="0" smtClean="0"/>
              <a:t>Type 2 diabetes–83 percent</a:t>
            </a:r>
          </a:p>
          <a:p>
            <a:pPr lvl="1">
              <a:lnSpc>
                <a:spcPct val="90000"/>
              </a:lnSpc>
              <a:buFont typeface="Arial" pitchFamily="34" charset="0"/>
              <a:buChar char="•"/>
            </a:pPr>
            <a:r>
              <a:rPr lang="en-US" sz="3200" dirty="0" smtClean="0"/>
              <a:t>Obstructive sleep apnea–85 percent</a:t>
            </a:r>
          </a:p>
          <a:p>
            <a:pPr lvl="1">
              <a:lnSpc>
                <a:spcPct val="90000"/>
              </a:lnSpc>
              <a:buFont typeface="Arial" pitchFamily="34" charset="0"/>
              <a:buChar char="•"/>
            </a:pPr>
            <a:r>
              <a:rPr lang="en-US" sz="3200" dirty="0" smtClean="0"/>
              <a:t>Hypertension–75 percent</a:t>
            </a:r>
          </a:p>
          <a:p>
            <a:pPr lvl="1">
              <a:lnSpc>
                <a:spcPct val="90000"/>
              </a:lnSpc>
              <a:buFont typeface="Arial" pitchFamily="34" charset="0"/>
              <a:buChar char="•"/>
            </a:pPr>
            <a:r>
              <a:rPr lang="en-US" sz="3200" dirty="0" smtClean="0"/>
              <a:t>Dyslipidemia–more than 93 percent are improved/resolved</a:t>
            </a:r>
          </a:p>
          <a:p>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200"/>
            <a:ext cx="9144000" cy="955576"/>
          </a:xfrm>
        </p:spPr>
        <p:txBody>
          <a:bodyPr>
            <a:normAutofit/>
          </a:bodyPr>
          <a:lstStyle/>
          <a:p>
            <a:r>
              <a:rPr lang="en-US" sz="2800" b="1" smtClean="0"/>
              <a:t>  Bariatric </a:t>
            </a:r>
            <a:r>
              <a:rPr lang="en-US" sz="2800" b="1" dirty="0" smtClean="0"/>
              <a:t>Surgery Beats Standard Therapy in Obese Diabetics</a:t>
            </a:r>
            <a:endParaRPr lang="en-US" sz="2800" b="1" dirty="0"/>
          </a:p>
        </p:txBody>
      </p:sp>
      <p:graphicFrame>
        <p:nvGraphicFramePr>
          <p:cNvPr id="6" name="Table Placeholder 5"/>
          <p:cNvGraphicFramePr>
            <a:graphicFrameLocks noGrp="1"/>
          </p:cNvGraphicFramePr>
          <p:nvPr>
            <p:ph type="tbl" idx="1"/>
          </p:nvPr>
        </p:nvGraphicFramePr>
        <p:xfrm>
          <a:off x="0" y="1844824"/>
          <a:ext cx="9144000" cy="4566019"/>
        </p:xfrm>
        <a:graphic>
          <a:graphicData uri="http://schemas.openxmlformats.org/drawingml/2006/table">
            <a:tbl>
              <a:tblPr firstRow="1" bandRow="1">
                <a:tableStyleId>{5C22544A-7EE6-4342-B048-85BDC9FD1C3A}</a:tableStyleId>
              </a:tblPr>
              <a:tblGrid>
                <a:gridCol w="1828800"/>
                <a:gridCol w="1828800"/>
                <a:gridCol w="1828800"/>
                <a:gridCol w="1768080"/>
                <a:gridCol w="1889520"/>
              </a:tblGrid>
              <a:tr h="1365619">
                <a:tc>
                  <a:txBody>
                    <a:bodyPr/>
                    <a:lstStyle/>
                    <a:p>
                      <a:r>
                        <a:rPr lang="en-US" dirty="0" smtClean="0"/>
                        <a:t>Author</a:t>
                      </a:r>
                      <a:endParaRPr lang="en-US" dirty="0"/>
                    </a:p>
                  </a:txBody>
                  <a:tcPr/>
                </a:tc>
                <a:tc>
                  <a:txBody>
                    <a:bodyPr/>
                    <a:lstStyle/>
                    <a:p>
                      <a:r>
                        <a:rPr lang="en-US" dirty="0" smtClean="0"/>
                        <a:t>Medical Therapy</a:t>
                      </a:r>
                      <a:endParaRPr lang="en-US" dirty="0"/>
                    </a:p>
                  </a:txBody>
                  <a:tcPr/>
                </a:tc>
                <a:tc>
                  <a:txBody>
                    <a:bodyPr/>
                    <a:lstStyle/>
                    <a:p>
                      <a:r>
                        <a:rPr lang="en-US" dirty="0" smtClean="0"/>
                        <a:t>Roux-en-Y Gastric  Bypass</a:t>
                      </a:r>
                      <a:endParaRPr lang="en-US" dirty="0"/>
                    </a:p>
                  </a:txBody>
                  <a:tcPr/>
                </a:tc>
                <a:tc>
                  <a:txBody>
                    <a:bodyPr/>
                    <a:lstStyle/>
                    <a:p>
                      <a:r>
                        <a:rPr lang="en-US" dirty="0" smtClean="0"/>
                        <a:t>Laparoscopic sleeve Gastrectomy</a:t>
                      </a:r>
                      <a:endParaRPr lang="en-US" dirty="0"/>
                    </a:p>
                  </a:txBody>
                  <a:tcPr/>
                </a:tc>
                <a:tc>
                  <a:txBody>
                    <a:bodyPr/>
                    <a:lstStyle/>
                    <a:p>
                      <a:r>
                        <a:rPr lang="en-US" dirty="0" err="1" smtClean="0"/>
                        <a:t>Bilopancreatic</a:t>
                      </a:r>
                      <a:r>
                        <a:rPr lang="en-US" baseline="0" dirty="0" smtClean="0"/>
                        <a:t> Diversion</a:t>
                      </a:r>
                      <a:endParaRPr lang="en-US" dirty="0"/>
                    </a:p>
                  </a:txBody>
                  <a:tcPr/>
                </a:tc>
              </a:tr>
              <a:tr h="1365619">
                <a:tc>
                  <a:txBody>
                    <a:bodyPr/>
                    <a:lstStyle/>
                    <a:p>
                      <a:r>
                        <a:rPr lang="en-US" dirty="0" smtClean="0"/>
                        <a:t>Schauer et  al.</a:t>
                      </a:r>
                    </a:p>
                    <a:p>
                      <a:r>
                        <a:rPr lang="en-US" dirty="0" smtClean="0"/>
                        <a:t>N</a:t>
                      </a:r>
                      <a:r>
                        <a:rPr lang="en-US" baseline="0" dirty="0" smtClean="0"/>
                        <a:t> Eng J Med 2012 RCT</a:t>
                      </a:r>
                    </a:p>
                    <a:p>
                      <a:r>
                        <a:rPr lang="en-US" baseline="0" dirty="0" smtClean="0"/>
                        <a:t>150 patients</a:t>
                      </a:r>
                      <a:r>
                        <a:rPr lang="en-US" dirty="0" smtClean="0"/>
                        <a:t>  over 12 months</a:t>
                      </a:r>
                      <a:endParaRPr lang="en-US" dirty="0"/>
                    </a:p>
                  </a:txBody>
                  <a:tcPr/>
                </a:tc>
                <a:tc>
                  <a:txBody>
                    <a:bodyPr/>
                    <a:lstStyle/>
                    <a:p>
                      <a:pPr algn="ctr"/>
                      <a:r>
                        <a:rPr lang="en-US" dirty="0" smtClean="0"/>
                        <a:t>12%</a:t>
                      </a:r>
                      <a:endParaRPr lang="en-US" dirty="0"/>
                    </a:p>
                  </a:txBody>
                  <a:tcPr/>
                </a:tc>
                <a:tc>
                  <a:txBody>
                    <a:bodyPr/>
                    <a:lstStyle/>
                    <a:p>
                      <a:pPr algn="ctr"/>
                      <a:r>
                        <a:rPr lang="en-US" dirty="0" smtClean="0"/>
                        <a:t>42%</a:t>
                      </a:r>
                      <a:endParaRPr lang="en-US" dirty="0"/>
                    </a:p>
                  </a:txBody>
                  <a:tcPr/>
                </a:tc>
                <a:tc>
                  <a:txBody>
                    <a:bodyPr/>
                    <a:lstStyle/>
                    <a:p>
                      <a:pPr algn="ctr"/>
                      <a:r>
                        <a:rPr lang="en-US" dirty="0" smtClean="0"/>
                        <a:t>37%</a:t>
                      </a:r>
                      <a:endParaRPr lang="en-US" dirty="0"/>
                    </a:p>
                  </a:txBody>
                  <a:tcPr/>
                </a:tc>
                <a:tc>
                  <a:txBody>
                    <a:bodyPr/>
                    <a:lstStyle/>
                    <a:p>
                      <a:endParaRPr lang="en-US"/>
                    </a:p>
                  </a:txBody>
                  <a:tcPr/>
                </a:tc>
              </a:tr>
              <a:tr h="1365619">
                <a:tc>
                  <a:txBody>
                    <a:bodyPr/>
                    <a:lstStyle/>
                    <a:p>
                      <a:r>
                        <a:rPr lang="en-US" dirty="0" err="1" smtClean="0"/>
                        <a:t>Mingrone</a:t>
                      </a:r>
                      <a:r>
                        <a:rPr lang="en-US" dirty="0" smtClean="0"/>
                        <a:t> et  al.</a:t>
                      </a:r>
                    </a:p>
                    <a:p>
                      <a:r>
                        <a:rPr lang="en-US" dirty="0" smtClean="0"/>
                        <a:t>N</a:t>
                      </a:r>
                      <a:r>
                        <a:rPr lang="en-US" baseline="0" dirty="0" smtClean="0"/>
                        <a:t> Eng J Med 2012 RCT</a:t>
                      </a:r>
                    </a:p>
                    <a:p>
                      <a:r>
                        <a:rPr lang="en-US" baseline="0" dirty="0" smtClean="0"/>
                        <a:t>60 patients</a:t>
                      </a:r>
                      <a:r>
                        <a:rPr lang="en-US" dirty="0" smtClean="0"/>
                        <a:t>  over 24 months</a:t>
                      </a:r>
                    </a:p>
                    <a:p>
                      <a:endParaRPr lang="en-US" dirty="0"/>
                    </a:p>
                  </a:txBody>
                  <a:tcPr/>
                </a:tc>
                <a:tc>
                  <a:txBody>
                    <a:bodyPr/>
                    <a:lstStyle/>
                    <a:p>
                      <a:pPr algn="ctr"/>
                      <a:r>
                        <a:rPr lang="en-US" dirty="0" smtClean="0"/>
                        <a:t>&lt;6.5%</a:t>
                      </a:r>
                      <a:endParaRPr lang="en-US" dirty="0"/>
                    </a:p>
                  </a:txBody>
                  <a:tcPr/>
                </a:tc>
                <a:tc>
                  <a:txBody>
                    <a:bodyPr/>
                    <a:lstStyle/>
                    <a:p>
                      <a:pPr algn="ctr"/>
                      <a:r>
                        <a:rPr lang="en-US" dirty="0" smtClean="0"/>
                        <a:t>75%</a:t>
                      </a:r>
                      <a:endParaRPr lang="en-US" dirty="0"/>
                    </a:p>
                  </a:txBody>
                  <a:tcPr/>
                </a:tc>
                <a:tc>
                  <a:txBody>
                    <a:bodyPr/>
                    <a:lstStyle/>
                    <a:p>
                      <a:endParaRPr lang="en-US" dirty="0"/>
                    </a:p>
                  </a:txBody>
                  <a:tcPr/>
                </a:tc>
                <a:tc>
                  <a:txBody>
                    <a:bodyPr/>
                    <a:lstStyle/>
                    <a:p>
                      <a:pPr algn="ctr"/>
                      <a:r>
                        <a:rPr lang="en-US" dirty="0" smtClean="0"/>
                        <a:t>95%</a:t>
                      </a:r>
                      <a:endParaRPr lang="en-US" dirty="0"/>
                    </a:p>
                  </a:txBody>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85794"/>
            <a:ext cx="7772400" cy="1071570"/>
          </a:xfrm>
        </p:spPr>
        <p:txBody>
          <a:bodyPr/>
          <a:lstStyle/>
          <a:p>
            <a:pPr algn="ctr"/>
            <a:r>
              <a:rPr lang="en-US" sz="6000" dirty="0" smtClean="0"/>
              <a:t>IMPACT OF CHANGE</a:t>
            </a:r>
            <a:endParaRPr lang="en-US" dirty="0"/>
          </a:p>
        </p:txBody>
      </p:sp>
      <p:sp>
        <p:nvSpPr>
          <p:cNvPr id="3" name="Text Placeholder 2"/>
          <p:cNvSpPr>
            <a:spLocks noGrp="1"/>
          </p:cNvSpPr>
          <p:nvPr>
            <p:ph type="body" idx="1"/>
          </p:nvPr>
        </p:nvSpPr>
        <p:spPr>
          <a:xfrm>
            <a:off x="530352" y="2143116"/>
            <a:ext cx="7772400" cy="4214842"/>
          </a:xfrm>
        </p:spPr>
        <p:txBody>
          <a:bodyPr>
            <a:normAutofit fontScale="92500"/>
          </a:bodyPr>
          <a:lstStyle/>
          <a:p>
            <a:pPr>
              <a:lnSpc>
                <a:spcPct val="90000"/>
              </a:lnSpc>
              <a:buFontTx/>
              <a:buChar char="&gt;"/>
            </a:pPr>
            <a:r>
              <a:rPr lang="en-US" sz="2800" dirty="0" smtClean="0"/>
              <a:t>Lower morbidity and mortality rates compared to morbidly obese controls, mostly due to lower cardiovascular risk</a:t>
            </a:r>
            <a:r>
              <a:rPr lang="en-US" sz="2800" dirty="0" smtClean="0"/>
              <a:t>. However, post op related mortality are mostly related to leaks with delayed intervention and DVT/PE.</a:t>
            </a:r>
            <a:endParaRPr lang="en-US" sz="2800" dirty="0" smtClean="0"/>
          </a:p>
          <a:p>
            <a:pPr lvl="1">
              <a:lnSpc>
                <a:spcPct val="90000"/>
              </a:lnSpc>
              <a:buFont typeface="Arial" pitchFamily="34" charset="0"/>
              <a:buChar char="•"/>
            </a:pPr>
            <a:r>
              <a:rPr lang="en-US" sz="2800" dirty="0" smtClean="0"/>
              <a:t>Gastric bypass patients have 89 percent lower mortality rates compared to morbidly obese controls in the five years following the procedure.</a:t>
            </a:r>
          </a:p>
          <a:p>
            <a:pPr lvl="1">
              <a:lnSpc>
                <a:spcPct val="90000"/>
              </a:lnSpc>
              <a:buFont typeface="Arial" pitchFamily="34" charset="0"/>
              <a:buChar char="•"/>
            </a:pPr>
            <a:r>
              <a:rPr lang="en-US" sz="2800" dirty="0" smtClean="0"/>
              <a:t>The reduction in co-morbidity rates leads to significantly lower healthcare economic utilization and cost.</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000108"/>
            <a:ext cx="7772400" cy="714380"/>
          </a:xfrm>
        </p:spPr>
        <p:txBody>
          <a:bodyPr/>
          <a:lstStyle/>
          <a:p>
            <a:pPr algn="ctr"/>
            <a:r>
              <a:rPr lang="en-US" sz="6000" dirty="0" smtClean="0"/>
              <a:t>Epidemiology</a:t>
            </a:r>
            <a:endParaRPr lang="en-US" sz="6000" dirty="0"/>
          </a:p>
        </p:txBody>
      </p:sp>
      <p:sp>
        <p:nvSpPr>
          <p:cNvPr id="3" name="Text Placeholder 2"/>
          <p:cNvSpPr>
            <a:spLocks noGrp="1"/>
          </p:cNvSpPr>
          <p:nvPr>
            <p:ph type="body" idx="1"/>
          </p:nvPr>
        </p:nvSpPr>
        <p:spPr>
          <a:xfrm>
            <a:off x="530352" y="1785926"/>
            <a:ext cx="7772400" cy="3929090"/>
          </a:xfrm>
        </p:spPr>
        <p:txBody>
          <a:bodyPr>
            <a:noAutofit/>
          </a:bodyPr>
          <a:lstStyle/>
          <a:p>
            <a:pPr>
              <a:lnSpc>
                <a:spcPct val="90000"/>
              </a:lnSpc>
            </a:pPr>
            <a:r>
              <a:rPr lang="en-US" sz="2800" dirty="0" smtClean="0"/>
              <a:t>In  1997 the WHO formally recognized obesity as a global epidemic.</a:t>
            </a:r>
          </a:p>
          <a:p>
            <a:pPr>
              <a:lnSpc>
                <a:spcPct val="90000"/>
              </a:lnSpc>
            </a:pPr>
            <a:r>
              <a:rPr lang="en-US" sz="2800" dirty="0" smtClean="0"/>
              <a:t>WHO  latest study indicate that globally in 2005:</a:t>
            </a:r>
          </a:p>
          <a:p>
            <a:pPr>
              <a:lnSpc>
                <a:spcPct val="90000"/>
              </a:lnSpc>
              <a:buFont typeface="Arial" pitchFamily="34" charset="0"/>
              <a:buChar char="•"/>
            </a:pPr>
            <a:r>
              <a:rPr lang="en-US" sz="2800" dirty="0" smtClean="0"/>
              <a:t>approximately 1.6 billion adults (age 15+) were overweight; </a:t>
            </a:r>
          </a:p>
          <a:p>
            <a:pPr>
              <a:lnSpc>
                <a:spcPct val="90000"/>
              </a:lnSpc>
              <a:buFont typeface="Arial" pitchFamily="34" charset="0"/>
              <a:buChar char="•"/>
            </a:pPr>
            <a:r>
              <a:rPr lang="en-US" sz="2800" dirty="0" smtClean="0"/>
              <a:t> and at least 400 million adults were obese. </a:t>
            </a:r>
          </a:p>
          <a:p>
            <a:pPr>
              <a:lnSpc>
                <a:spcPct val="90000"/>
              </a:lnSpc>
              <a:buFont typeface="Arial" pitchFamily="34" charset="0"/>
              <a:buChar char="•"/>
            </a:pPr>
            <a:r>
              <a:rPr lang="en-US" sz="2800" dirty="0" smtClean="0"/>
              <a:t>WHO further study that by 2015, approximately 2.3 billion adults will be overweight and more than 700 million will be obese.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14356"/>
            <a:ext cx="7772400" cy="857256"/>
          </a:xfrm>
        </p:spPr>
        <p:txBody>
          <a:bodyPr/>
          <a:lstStyle/>
          <a:p>
            <a:pPr algn="ctr"/>
            <a:r>
              <a:rPr lang="en-US" sz="6600" dirty="0" smtClean="0"/>
              <a:t>SUMMARY</a:t>
            </a:r>
            <a:endParaRPr lang="en-US" sz="6600" dirty="0"/>
          </a:p>
        </p:txBody>
      </p:sp>
      <p:sp>
        <p:nvSpPr>
          <p:cNvPr id="3" name="Text Placeholder 2"/>
          <p:cNvSpPr>
            <a:spLocks noGrp="1"/>
          </p:cNvSpPr>
          <p:nvPr>
            <p:ph type="body" idx="1"/>
          </p:nvPr>
        </p:nvSpPr>
        <p:spPr>
          <a:xfrm>
            <a:off x="530352" y="1571612"/>
            <a:ext cx="7772400" cy="4857784"/>
          </a:xfrm>
        </p:spPr>
        <p:txBody>
          <a:bodyPr/>
          <a:lstStyle/>
          <a:p>
            <a:pPr marL="342900" indent="-342900">
              <a:lnSpc>
                <a:spcPct val="80000"/>
              </a:lnSpc>
              <a:buFontTx/>
              <a:buChar char="&gt;"/>
              <a:tabLst/>
            </a:pPr>
            <a:r>
              <a:rPr lang="en-US" sz="2400" dirty="0" smtClean="0"/>
              <a:t>Obesity is  an increasing chronic disease</a:t>
            </a:r>
          </a:p>
          <a:p>
            <a:pPr marL="342900" indent="-342900">
              <a:lnSpc>
                <a:spcPct val="80000"/>
              </a:lnSpc>
              <a:buFontTx/>
              <a:buChar char="&gt;"/>
              <a:tabLst/>
            </a:pPr>
            <a:r>
              <a:rPr lang="en-US" sz="2400" dirty="0" smtClean="0"/>
              <a:t>Surgical treatment is the only proven method of achieving long-term weight control for the morbidly obese, when all other therapies have failed. </a:t>
            </a:r>
          </a:p>
          <a:p>
            <a:pPr marL="342900" indent="-342900">
              <a:lnSpc>
                <a:spcPct val="80000"/>
              </a:lnSpc>
              <a:buFontTx/>
              <a:buChar char="&gt;"/>
              <a:tabLst/>
            </a:pPr>
            <a:r>
              <a:rPr lang="en-US" sz="2400" dirty="0" smtClean="0"/>
              <a:t>Compare benefits and risks of surgery.</a:t>
            </a:r>
          </a:p>
          <a:p>
            <a:pPr marL="342900" indent="-342900">
              <a:lnSpc>
                <a:spcPct val="80000"/>
              </a:lnSpc>
              <a:buFontTx/>
              <a:buChar char="&gt;"/>
              <a:tabLst/>
            </a:pPr>
            <a:r>
              <a:rPr lang="en-US" sz="2400" dirty="0" smtClean="0"/>
              <a:t>Surgically induced weight loss in </a:t>
            </a:r>
            <a:br>
              <a:rPr lang="en-US" sz="2400" dirty="0" smtClean="0"/>
            </a:br>
            <a:r>
              <a:rPr lang="en-US" sz="2400" dirty="0" smtClean="0"/>
              <a:t>morbid obesity:</a:t>
            </a:r>
          </a:p>
          <a:p>
            <a:pPr marL="692150" lvl="1" indent="-347663">
              <a:lnSpc>
                <a:spcPct val="80000"/>
              </a:lnSpc>
              <a:tabLst/>
            </a:pPr>
            <a:r>
              <a:rPr lang="en-US" sz="2400" dirty="0" smtClean="0"/>
              <a:t>Improves or resolves co-morbidities</a:t>
            </a:r>
          </a:p>
          <a:p>
            <a:pPr marL="692150" lvl="1" indent="-347663">
              <a:lnSpc>
                <a:spcPct val="80000"/>
              </a:lnSpc>
              <a:tabLst/>
            </a:pPr>
            <a:r>
              <a:rPr lang="en-US" sz="2400" dirty="0" smtClean="0"/>
              <a:t>Decreases mortality risk</a:t>
            </a:r>
          </a:p>
          <a:p>
            <a:pPr marL="692150" lvl="1" indent="-347663">
              <a:lnSpc>
                <a:spcPct val="80000"/>
              </a:lnSpc>
              <a:tabLst/>
            </a:pPr>
            <a:r>
              <a:rPr lang="en-US" sz="2400" dirty="0" smtClean="0"/>
              <a:t>Decreases the risk of developing new </a:t>
            </a:r>
            <a:br>
              <a:rPr lang="en-US" sz="2400" dirty="0" smtClean="0"/>
            </a:br>
            <a:r>
              <a:rPr lang="en-US" sz="2400" dirty="0" smtClean="0"/>
              <a:t>health-related conditions</a:t>
            </a:r>
          </a:p>
          <a:p>
            <a:pPr marL="692150" lvl="1" indent="-347663">
              <a:lnSpc>
                <a:spcPct val="80000"/>
              </a:lnSpc>
              <a:tabLst/>
            </a:pPr>
            <a:r>
              <a:rPr lang="en-US" sz="2400" dirty="0" smtClean="0"/>
              <a:t>Reduces healthcare utilization and direct </a:t>
            </a:r>
            <a:br>
              <a:rPr lang="en-US" sz="2400" dirty="0" smtClean="0"/>
            </a:br>
            <a:r>
              <a:rPr lang="en-US" sz="2400" dirty="0" smtClean="0"/>
              <a:t>healthcare costs</a:t>
            </a:r>
          </a:p>
          <a:p>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MPj04223620000[1]"/>
          <p:cNvPicPr>
            <a:picLocks noGrp="1" noChangeAspect="1" noChangeArrowheads="1"/>
          </p:cNvPicPr>
          <p:nvPr>
            <p:ph idx="1"/>
          </p:nvPr>
        </p:nvPicPr>
        <p:blipFill>
          <a:blip r:embed="rId2" cstate="print"/>
          <a:srcRect/>
          <a:stretch>
            <a:fillRect/>
          </a:stretch>
        </p:blipFill>
        <p:spPr>
          <a:xfrm>
            <a:off x="-973138" y="115888"/>
            <a:ext cx="10585451" cy="7029450"/>
          </a:xfrm>
          <a:noFill/>
          <a:ln/>
        </p:spPr>
      </p:pic>
      <p:sp>
        <p:nvSpPr>
          <p:cNvPr id="6" name="Slide Number Placeholder 5"/>
          <p:cNvSpPr>
            <a:spLocks noGrp="1"/>
          </p:cNvSpPr>
          <p:nvPr>
            <p:ph type="sldNum" sz="quarter" idx="12"/>
          </p:nvPr>
        </p:nvSpPr>
        <p:spPr/>
        <p:txBody>
          <a:bodyPr/>
          <a:lstStyle/>
          <a:p>
            <a:fld id="{AB378FDD-DA20-4489-AE07-A8DF230D935E}" type="slidenum">
              <a:rPr lang="en-US"/>
              <a:pPr/>
              <a:t>61</a:t>
            </a:fld>
            <a:endParaRPr lang="en-US"/>
          </a:p>
        </p:txBody>
      </p:sp>
      <p:sp>
        <p:nvSpPr>
          <p:cNvPr id="48133" name="Rectangle 5"/>
          <p:cNvSpPr>
            <a:spLocks noChangeArrowheads="1"/>
          </p:cNvSpPr>
          <p:nvPr/>
        </p:nvSpPr>
        <p:spPr bwMode="auto">
          <a:xfrm>
            <a:off x="1042988" y="2565400"/>
            <a:ext cx="5905500" cy="1920875"/>
          </a:xfrm>
          <a:prstGeom prst="rect">
            <a:avLst/>
          </a:prstGeom>
          <a:noFill/>
          <a:ln w="9525">
            <a:noFill/>
            <a:miter lim="800000"/>
            <a:headEnd/>
            <a:tailEnd/>
          </a:ln>
          <a:effectLst/>
        </p:spPr>
        <p:txBody>
          <a:bodyPr>
            <a:spAutoFit/>
          </a:bodyPr>
          <a:lstStyle/>
          <a:p>
            <a:r>
              <a:rPr lang="en-US" sz="6000" i="1" dirty="0">
                <a:solidFill>
                  <a:schemeClr val="bg2">
                    <a:lumMod val="20000"/>
                    <a:lumOff val="80000"/>
                  </a:schemeClr>
                </a:solidFill>
                <a:effectLst>
                  <a:outerShdw blurRad="38100" dist="38100" dir="2700000" algn="tl">
                    <a:srgbClr val="000000"/>
                  </a:outerShdw>
                </a:effectLst>
              </a:rPr>
              <a:t>THANK </a:t>
            </a:r>
            <a:br>
              <a:rPr lang="en-US" sz="6000" i="1" dirty="0">
                <a:solidFill>
                  <a:schemeClr val="bg2">
                    <a:lumMod val="20000"/>
                    <a:lumOff val="80000"/>
                  </a:schemeClr>
                </a:solidFill>
                <a:effectLst>
                  <a:outerShdw blurRad="38100" dist="38100" dir="2700000" algn="tl">
                    <a:srgbClr val="000000"/>
                  </a:outerShdw>
                </a:effectLst>
              </a:rPr>
            </a:br>
            <a:r>
              <a:rPr lang="en-US" sz="6000" i="1" dirty="0">
                <a:solidFill>
                  <a:schemeClr val="bg2">
                    <a:lumMod val="20000"/>
                    <a:lumOff val="80000"/>
                  </a:schemeClr>
                </a:solidFill>
                <a:effectLst>
                  <a:outerShdw blurRad="38100" dist="38100" dir="2700000" algn="tl">
                    <a:srgbClr val="000000"/>
                  </a:outerShdw>
                </a:effectLst>
              </a:rPr>
              <a:t>YOU</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newsimg.bbc.co.uk/media/images/44342000/gif/_44342178_global_obesity_map416.gif"/>
          <p:cNvPicPr>
            <a:picLocks noChangeAspect="1" noChangeArrowheads="1"/>
          </p:cNvPicPr>
          <p:nvPr/>
        </p:nvPicPr>
        <p:blipFill>
          <a:blip r:embed="rId2" cstate="print"/>
          <a:srcRect/>
          <a:stretch>
            <a:fillRect/>
          </a:stretch>
        </p:blipFill>
        <p:spPr bwMode="auto">
          <a:xfrm>
            <a:off x="683568" y="836712"/>
            <a:ext cx="7272808" cy="518457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1099592"/>
          </a:xfrm>
        </p:spPr>
        <p:txBody>
          <a:bodyPr/>
          <a:lstStyle/>
          <a:p>
            <a:r>
              <a:rPr lang="en-US" dirty="0" smtClean="0"/>
              <a:t>The prevalence trend in the KSA</a:t>
            </a:r>
            <a:endParaRPr lang="en-US" dirty="0"/>
          </a:p>
        </p:txBody>
      </p:sp>
      <p:graphicFrame>
        <p:nvGraphicFramePr>
          <p:cNvPr id="6" name="Table Placeholder 5"/>
          <p:cNvGraphicFramePr>
            <a:graphicFrameLocks noGrp="1"/>
          </p:cNvGraphicFramePr>
          <p:nvPr>
            <p:ph type="tbl" idx="1"/>
          </p:nvPr>
        </p:nvGraphicFramePr>
        <p:xfrm>
          <a:off x="457200" y="1981200"/>
          <a:ext cx="8229600" cy="4328121"/>
        </p:xfrm>
        <a:graphic>
          <a:graphicData uri="http://schemas.openxmlformats.org/drawingml/2006/table">
            <a:tbl>
              <a:tblPr firstRow="1" bandRow="1">
                <a:tableStyleId>{5C22544A-7EE6-4342-B048-85BDC9FD1C3A}</a:tableStyleId>
              </a:tblPr>
              <a:tblGrid>
                <a:gridCol w="2057400"/>
                <a:gridCol w="2057400"/>
                <a:gridCol w="2057400"/>
                <a:gridCol w="2057400"/>
              </a:tblGrid>
              <a:tr h="1442707">
                <a:tc>
                  <a:txBody>
                    <a:bodyPr/>
                    <a:lstStyle/>
                    <a:p>
                      <a:r>
                        <a:rPr lang="en-US" dirty="0" smtClean="0"/>
                        <a:t>Prevalence </a:t>
                      </a:r>
                      <a:endParaRPr lang="en-US" dirty="0"/>
                    </a:p>
                  </a:txBody>
                  <a:tcPr/>
                </a:tc>
                <a:tc>
                  <a:txBody>
                    <a:bodyPr/>
                    <a:lstStyle/>
                    <a:p>
                      <a:r>
                        <a:rPr lang="en-US" dirty="0" smtClean="0"/>
                        <a:t>Gender</a:t>
                      </a:r>
                      <a:endParaRPr lang="en-US" dirty="0"/>
                    </a:p>
                  </a:txBody>
                  <a:tcPr/>
                </a:tc>
                <a:tc>
                  <a:txBody>
                    <a:bodyPr/>
                    <a:lstStyle/>
                    <a:p>
                      <a:r>
                        <a:rPr lang="en-US" dirty="0" smtClean="0"/>
                        <a:t>Al-</a:t>
                      </a:r>
                      <a:r>
                        <a:rPr lang="en-US" dirty="0" err="1" smtClean="0"/>
                        <a:t>Nuaim</a:t>
                      </a:r>
                      <a:r>
                        <a:rPr lang="en-US" baseline="0" dirty="0" smtClean="0"/>
                        <a:t> et al.</a:t>
                      </a:r>
                    </a:p>
                    <a:p>
                      <a:r>
                        <a:rPr lang="en-US" baseline="0" dirty="0" smtClean="0"/>
                        <a:t>&gt;13000 adults</a:t>
                      </a:r>
                    </a:p>
                    <a:p>
                      <a:r>
                        <a:rPr lang="en-US" baseline="0" dirty="0" smtClean="0"/>
                        <a:t>1996</a:t>
                      </a:r>
                      <a:endParaRPr lang="en-US" dirty="0"/>
                    </a:p>
                  </a:txBody>
                  <a:tcPr/>
                </a:tc>
                <a:tc>
                  <a:txBody>
                    <a:bodyPr/>
                    <a:lstStyle/>
                    <a:p>
                      <a:r>
                        <a:rPr lang="en-US" dirty="0" smtClean="0"/>
                        <a:t>Al-</a:t>
                      </a:r>
                      <a:r>
                        <a:rPr lang="en-US" dirty="0" err="1" smtClean="0"/>
                        <a:t>Nozha</a:t>
                      </a:r>
                      <a:r>
                        <a:rPr lang="en-US" dirty="0" smtClean="0"/>
                        <a:t> et al.</a:t>
                      </a:r>
                    </a:p>
                    <a:p>
                      <a:r>
                        <a:rPr lang="en-US" dirty="0" smtClean="0"/>
                        <a:t>&gt;17000 adults</a:t>
                      </a:r>
                    </a:p>
                    <a:p>
                      <a:r>
                        <a:rPr lang="en-US" dirty="0" smtClean="0"/>
                        <a:t>2005</a:t>
                      </a:r>
                      <a:endParaRPr lang="en-US" dirty="0"/>
                    </a:p>
                  </a:txBody>
                  <a:tcPr/>
                </a:tc>
              </a:tr>
              <a:tr h="1442707">
                <a:tc>
                  <a:txBody>
                    <a:bodyPr/>
                    <a:lstStyle/>
                    <a:p>
                      <a:r>
                        <a:rPr lang="en-US" dirty="0" smtClean="0"/>
                        <a:t>Overweight</a:t>
                      </a:r>
                    </a:p>
                    <a:p>
                      <a:endParaRPr lang="en-US" dirty="0" smtClean="0"/>
                    </a:p>
                    <a:p>
                      <a:r>
                        <a:rPr lang="en-US" dirty="0" smtClean="0"/>
                        <a:t>BMI</a:t>
                      </a:r>
                      <a:r>
                        <a:rPr lang="en-US" baseline="0" dirty="0" smtClean="0"/>
                        <a:t> = 25-30</a:t>
                      </a:r>
                      <a:r>
                        <a:rPr lang="en-US" dirty="0" smtClean="0"/>
                        <a:t> </a:t>
                      </a:r>
                      <a:endParaRPr lang="en-US" dirty="0"/>
                    </a:p>
                  </a:txBody>
                  <a:tcPr/>
                </a:tc>
                <a:tc>
                  <a:txBody>
                    <a:bodyPr/>
                    <a:lstStyle/>
                    <a:p>
                      <a:r>
                        <a:rPr lang="en-US" dirty="0" smtClean="0"/>
                        <a:t>Males</a:t>
                      </a:r>
                    </a:p>
                    <a:p>
                      <a:endParaRPr lang="en-US" dirty="0" smtClean="0"/>
                    </a:p>
                    <a:p>
                      <a:r>
                        <a:rPr lang="en-US" dirty="0" smtClean="0"/>
                        <a:t>Females</a:t>
                      </a:r>
                      <a:endParaRPr lang="en-US" dirty="0"/>
                    </a:p>
                  </a:txBody>
                  <a:tcPr/>
                </a:tc>
                <a:tc>
                  <a:txBody>
                    <a:bodyPr/>
                    <a:lstStyle/>
                    <a:p>
                      <a:r>
                        <a:rPr lang="en-US" dirty="0" smtClean="0"/>
                        <a:t>29%</a:t>
                      </a:r>
                    </a:p>
                    <a:p>
                      <a:endParaRPr lang="en-US" dirty="0" smtClean="0"/>
                    </a:p>
                    <a:p>
                      <a:r>
                        <a:rPr lang="en-US" dirty="0" smtClean="0"/>
                        <a:t>27%</a:t>
                      </a:r>
                      <a:endParaRPr lang="en-US" dirty="0"/>
                    </a:p>
                  </a:txBody>
                  <a:tcPr/>
                </a:tc>
                <a:tc>
                  <a:txBody>
                    <a:bodyPr/>
                    <a:lstStyle/>
                    <a:p>
                      <a:r>
                        <a:rPr lang="en-US" dirty="0" smtClean="0"/>
                        <a:t>42.4%</a:t>
                      </a:r>
                    </a:p>
                    <a:p>
                      <a:endParaRPr lang="en-US" dirty="0" smtClean="0"/>
                    </a:p>
                    <a:p>
                      <a:r>
                        <a:rPr lang="en-US" dirty="0" smtClean="0"/>
                        <a:t>31.8%</a:t>
                      </a:r>
                      <a:endParaRPr lang="en-US" dirty="0"/>
                    </a:p>
                  </a:txBody>
                  <a:tcPr/>
                </a:tc>
              </a:tr>
              <a:tr h="1442707">
                <a:tc>
                  <a:txBody>
                    <a:bodyPr/>
                    <a:lstStyle/>
                    <a:p>
                      <a:r>
                        <a:rPr lang="en-US" dirty="0" smtClean="0"/>
                        <a:t>Obesity </a:t>
                      </a:r>
                    </a:p>
                    <a:p>
                      <a:endParaRPr lang="en-US" dirty="0" smtClean="0"/>
                    </a:p>
                    <a:p>
                      <a:r>
                        <a:rPr lang="en-US" dirty="0" smtClean="0"/>
                        <a:t>BMI</a:t>
                      </a:r>
                      <a:r>
                        <a:rPr lang="en-US" baseline="0" dirty="0" smtClean="0"/>
                        <a:t> = 30-40</a:t>
                      </a:r>
                      <a:endParaRPr lang="en-US" dirty="0"/>
                    </a:p>
                  </a:txBody>
                  <a:tcPr/>
                </a:tc>
                <a:tc>
                  <a:txBody>
                    <a:bodyPr/>
                    <a:lstStyle/>
                    <a:p>
                      <a:r>
                        <a:rPr lang="en-US" dirty="0" smtClean="0"/>
                        <a:t>Males </a:t>
                      </a:r>
                    </a:p>
                    <a:p>
                      <a:endParaRPr lang="en-US" dirty="0" smtClean="0"/>
                    </a:p>
                    <a:p>
                      <a:r>
                        <a:rPr lang="en-US" dirty="0" smtClean="0"/>
                        <a:t>Females</a:t>
                      </a:r>
                      <a:endParaRPr lang="en-US" dirty="0"/>
                    </a:p>
                  </a:txBody>
                  <a:tcPr/>
                </a:tc>
                <a:tc>
                  <a:txBody>
                    <a:bodyPr/>
                    <a:lstStyle/>
                    <a:p>
                      <a:r>
                        <a:rPr lang="en-US" dirty="0" smtClean="0"/>
                        <a:t>16%</a:t>
                      </a:r>
                    </a:p>
                    <a:p>
                      <a:endParaRPr lang="en-US" dirty="0" smtClean="0"/>
                    </a:p>
                    <a:p>
                      <a:r>
                        <a:rPr lang="en-US" dirty="0" smtClean="0"/>
                        <a:t>24%</a:t>
                      </a:r>
                      <a:endParaRPr lang="en-US" dirty="0"/>
                    </a:p>
                  </a:txBody>
                  <a:tcPr/>
                </a:tc>
                <a:tc>
                  <a:txBody>
                    <a:bodyPr/>
                    <a:lstStyle/>
                    <a:p>
                      <a:r>
                        <a:rPr lang="en-US" dirty="0" smtClean="0"/>
                        <a:t>26.4%</a:t>
                      </a:r>
                    </a:p>
                    <a:p>
                      <a:endParaRPr lang="en-US" dirty="0" smtClean="0"/>
                    </a:p>
                    <a:p>
                      <a:r>
                        <a:rPr lang="en-US" dirty="0" smtClean="0"/>
                        <a:t>44%</a:t>
                      </a:r>
                      <a:endParaRPr lang="en-US" dirty="0"/>
                    </a:p>
                  </a:txBody>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397752"/>
          </a:xfrm>
        </p:spPr>
        <p:txBody>
          <a:bodyPr/>
          <a:lstStyle/>
          <a:p>
            <a:pPr algn="ctr"/>
            <a:r>
              <a:rPr lang="en-US" sz="7200" dirty="0" smtClean="0"/>
              <a:t>Etiology</a:t>
            </a:r>
            <a:endParaRPr lang="en-US" sz="7200" dirty="0"/>
          </a:p>
        </p:txBody>
      </p:sp>
      <p:sp>
        <p:nvSpPr>
          <p:cNvPr id="3" name="Text Placeholder 2"/>
          <p:cNvSpPr>
            <a:spLocks noGrp="1"/>
          </p:cNvSpPr>
          <p:nvPr>
            <p:ph type="body" idx="1"/>
          </p:nvPr>
        </p:nvSpPr>
        <p:spPr>
          <a:xfrm>
            <a:off x="571472" y="2000240"/>
            <a:ext cx="7772400" cy="4500594"/>
          </a:xfrm>
        </p:spPr>
        <p:txBody>
          <a:bodyPr>
            <a:normAutofit/>
          </a:bodyPr>
          <a:lstStyle/>
          <a:p>
            <a:pPr>
              <a:lnSpc>
                <a:spcPct val="80000"/>
              </a:lnSpc>
            </a:pPr>
            <a:r>
              <a:rPr lang="en-US" sz="2400" b="1" dirty="0" err="1" smtClean="0"/>
              <a:t>Multifactorial</a:t>
            </a:r>
            <a:r>
              <a:rPr lang="en-US" sz="2400" b="1" dirty="0" smtClean="0"/>
              <a:t> disorder</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Genetics</a:t>
            </a:r>
          </a:p>
          <a:p>
            <a:pPr lvl="1">
              <a:lnSpc>
                <a:spcPct val="80000"/>
              </a:lnSpc>
              <a:buFont typeface="Arial" pitchFamily="34" charset="0"/>
              <a:buChar char="•"/>
            </a:pPr>
            <a:r>
              <a:rPr lang="en-US" sz="2000" b="1" dirty="0" smtClean="0"/>
              <a:t>polygenic, each gene having a small contribution in the presence of precipitating environmental factors	</a:t>
            </a:r>
          </a:p>
          <a:p>
            <a:pPr lvl="1">
              <a:lnSpc>
                <a:spcPct val="80000"/>
              </a:lnSpc>
              <a:buFont typeface="Arial" pitchFamily="34" charset="0"/>
              <a:buChar char="•"/>
            </a:pPr>
            <a:r>
              <a:rPr lang="en-US" sz="2000" b="1" dirty="0" smtClean="0"/>
              <a:t>morbid obesity has a stronger genetic component than moderate level of excess overweight</a:t>
            </a:r>
          </a:p>
          <a:p>
            <a:pPr>
              <a:lnSpc>
                <a:spcPct val="80000"/>
              </a:lnSpc>
              <a:buFont typeface="Arial" pitchFamily="34" charset="0"/>
              <a:buChar char="•"/>
            </a:pPr>
            <a:r>
              <a:rPr lang="en-US" sz="2000" b="1" dirty="0" smtClean="0"/>
              <a:t>Energy imbalance </a:t>
            </a:r>
          </a:p>
          <a:p>
            <a:pPr>
              <a:lnSpc>
                <a:spcPct val="80000"/>
              </a:lnSpc>
              <a:buFont typeface="Arial" pitchFamily="34" charset="0"/>
              <a:buChar char="•"/>
            </a:pPr>
            <a:r>
              <a:rPr lang="en-US" sz="2000" b="1" dirty="0" smtClean="0"/>
              <a:t>Diet</a:t>
            </a:r>
          </a:p>
          <a:p>
            <a:pPr lvl="1">
              <a:lnSpc>
                <a:spcPct val="80000"/>
              </a:lnSpc>
              <a:buFont typeface="Arial" pitchFamily="34" charset="0"/>
              <a:buChar char="•"/>
            </a:pPr>
            <a:r>
              <a:rPr lang="en-US" sz="2000" b="1" dirty="0" smtClean="0"/>
              <a:t>obesity is associated with increased food consumption </a:t>
            </a:r>
          </a:p>
          <a:p>
            <a:pPr lvl="1">
              <a:lnSpc>
                <a:spcPct val="80000"/>
              </a:lnSpc>
              <a:buFont typeface="Arial" pitchFamily="34" charset="0"/>
              <a:buChar char="•"/>
            </a:pPr>
            <a:r>
              <a:rPr lang="en-US" sz="2000" b="1" dirty="0" smtClean="0"/>
              <a:t>Intake of excess dietary fat has been implicated as a major cause of obesity </a:t>
            </a:r>
          </a:p>
          <a:p>
            <a:pPr>
              <a:lnSpc>
                <a:spcPct val="80000"/>
              </a:lnSpc>
              <a:buFont typeface="Arial" pitchFamily="34" charset="0"/>
              <a:buChar char="•"/>
            </a:pPr>
            <a:r>
              <a:rPr lang="en-US" sz="2000" b="1" dirty="0" smtClean="0"/>
              <a:t>Exercises </a:t>
            </a:r>
          </a:p>
          <a:p>
            <a:pPr lvl="1">
              <a:lnSpc>
                <a:spcPct val="80000"/>
              </a:lnSpc>
              <a:buFont typeface="Arial" pitchFamily="34" charset="0"/>
              <a:buChar char="•"/>
            </a:pPr>
            <a:r>
              <a:rPr lang="en-US" sz="2000" b="1" dirty="0" err="1" smtClean="0"/>
              <a:t>Astrong</a:t>
            </a:r>
            <a:r>
              <a:rPr lang="en-US" sz="2000" b="1" dirty="0" smtClean="0"/>
              <a:t> link exists between physical inactivity and weight gain </a:t>
            </a:r>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7430</TotalTime>
  <Words>2388</Words>
  <Application>Microsoft Office PowerPoint</Application>
  <PresentationFormat>عرض على الشاشة (3:4)‏</PresentationFormat>
  <Paragraphs>558</Paragraphs>
  <Slides>61</Slides>
  <Notes>2</Notes>
  <HiddenSlides>0</HiddenSlides>
  <MMClips>0</MMClips>
  <ScaleCrop>false</ScaleCrop>
  <HeadingPairs>
    <vt:vector size="6" baseType="variant">
      <vt:variant>
        <vt:lpstr>نسق</vt:lpstr>
      </vt:variant>
      <vt:variant>
        <vt:i4>1</vt:i4>
      </vt:variant>
      <vt:variant>
        <vt:lpstr>خوادم OLE مضمنة</vt:lpstr>
      </vt:variant>
      <vt:variant>
        <vt:i4>1</vt:i4>
      </vt:variant>
      <vt:variant>
        <vt:lpstr>عناوين الشرائح</vt:lpstr>
      </vt:variant>
      <vt:variant>
        <vt:i4>61</vt:i4>
      </vt:variant>
    </vt:vector>
  </HeadingPairs>
  <TitlesOfParts>
    <vt:vector size="63" baseType="lpstr">
      <vt:lpstr>Flow</vt:lpstr>
      <vt:lpstr>Package</vt:lpstr>
      <vt:lpstr> MULTIDISCIPLINARY APPROACH TO OBESITY</vt:lpstr>
      <vt:lpstr>Objectives</vt:lpstr>
      <vt:lpstr>WHAT IS OBESITY?</vt:lpstr>
      <vt:lpstr>BMI AND OBESITY</vt:lpstr>
      <vt:lpstr>Content</vt:lpstr>
      <vt:lpstr>Epidemiology</vt:lpstr>
      <vt:lpstr>عرض تقديمي في PowerPoint</vt:lpstr>
      <vt:lpstr>The prevalence trend in the KSA</vt:lpstr>
      <vt:lpstr>Etiology</vt:lpstr>
      <vt:lpstr>Etiology</vt:lpstr>
      <vt:lpstr>Etiology</vt:lpstr>
      <vt:lpstr>Etiology</vt:lpstr>
      <vt:lpstr>Etiology</vt:lpstr>
      <vt:lpstr>Major Co-Morbidities</vt:lpstr>
      <vt:lpstr>Other Co-Morbidities</vt:lpstr>
      <vt:lpstr>PSYCHOLOGICAL CONCERNS</vt:lpstr>
      <vt:lpstr>PHYSICAL CONCERNS</vt:lpstr>
      <vt:lpstr>ECONOMIC CONCERNS</vt:lpstr>
      <vt:lpstr>SOCIAL CONCERNS</vt:lpstr>
      <vt:lpstr>MORTALITY FACTS</vt:lpstr>
      <vt:lpstr>Disturbance of Metabolism</vt:lpstr>
      <vt:lpstr>Factors affecting energy imbalance</vt:lpstr>
      <vt:lpstr>Biological Control of Energy Intake </vt:lpstr>
      <vt:lpstr>The Multisiciplinary Team</vt:lpstr>
      <vt:lpstr>MEDICAL  ASSESSMENT </vt:lpstr>
      <vt:lpstr>History</vt:lpstr>
      <vt:lpstr>History</vt:lpstr>
      <vt:lpstr>Physical Examination</vt:lpstr>
      <vt:lpstr>BMI</vt:lpstr>
      <vt:lpstr>Other Measures</vt:lpstr>
      <vt:lpstr>عرض تقديمي في PowerPoint</vt:lpstr>
      <vt:lpstr>Investigations  </vt:lpstr>
      <vt:lpstr>Investigations</vt:lpstr>
      <vt:lpstr>National institutes of health guidelines for treatment of overweight and obesity</vt:lpstr>
      <vt:lpstr>Behavior Modification</vt:lpstr>
      <vt:lpstr>Diet</vt:lpstr>
      <vt:lpstr>Exercise</vt:lpstr>
      <vt:lpstr>Pharmacotherapy</vt:lpstr>
      <vt:lpstr>Intra-gastric Balloon</vt:lpstr>
      <vt:lpstr> BARIATRIC SURGERY: AN UPDATE</vt:lpstr>
      <vt:lpstr>Objectives</vt:lpstr>
      <vt:lpstr>Surgical Interventions</vt:lpstr>
      <vt:lpstr>Contraindications to Surgery </vt:lpstr>
      <vt:lpstr>Adjustable Gastric Banding</vt:lpstr>
      <vt:lpstr>Adjustable Gastric Banding</vt:lpstr>
      <vt:lpstr>Adjustable Gastric Banding</vt:lpstr>
      <vt:lpstr>Adjustable Gastric Banding</vt:lpstr>
      <vt:lpstr>Gastric Bypass Procedure</vt:lpstr>
      <vt:lpstr>Gastric Bypass Procedure</vt:lpstr>
      <vt:lpstr>Gastric Bypass Procedure</vt:lpstr>
      <vt:lpstr>Sleeve Gastrectomy</vt:lpstr>
      <vt:lpstr>Sleeve Gastrectomy</vt:lpstr>
      <vt:lpstr>Sleeve Gastrectomy</vt:lpstr>
      <vt:lpstr>Biliopancreatic Diversion Procedure</vt:lpstr>
      <vt:lpstr>Biliopancreatic Diversion and Duodenal Switch (BPD&amp;DS)</vt:lpstr>
      <vt:lpstr>Gastric Plication Surgery</vt:lpstr>
      <vt:lpstr>IMPACT OF CHANGE</vt:lpstr>
      <vt:lpstr>  Bariatric Surgery Beats Standard Therapy in Obese Diabetics</vt:lpstr>
      <vt:lpstr>IMPACT OF CHANGE</vt:lpstr>
      <vt:lpstr>SUMMARY</vt:lpstr>
      <vt:lpstr>عرض تقديمي في PowerPoint</vt:lpstr>
    </vt:vector>
  </TitlesOfParts>
  <Company>Your Company Name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Obesity Surgery: Impact and Outcomes</dc:title>
  <dc:creator>Your User Name</dc:creator>
  <cp:lastModifiedBy>SAMSUNG</cp:lastModifiedBy>
  <cp:revision>237</cp:revision>
  <dcterms:created xsi:type="dcterms:W3CDTF">2009-12-18T16:41:46Z</dcterms:created>
  <dcterms:modified xsi:type="dcterms:W3CDTF">2013-10-20T05:24:17Z</dcterms:modified>
</cp:coreProperties>
</file>