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39"/>
  </p:notesMasterIdLst>
  <p:sldIdLst>
    <p:sldId id="256" r:id="rId2"/>
    <p:sldId id="257" r:id="rId3"/>
    <p:sldId id="258" r:id="rId4"/>
    <p:sldId id="283" r:id="rId5"/>
    <p:sldId id="259" r:id="rId6"/>
    <p:sldId id="272" r:id="rId7"/>
    <p:sldId id="260" r:id="rId8"/>
    <p:sldId id="261" r:id="rId9"/>
    <p:sldId id="263" r:id="rId10"/>
    <p:sldId id="345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4" r:id="rId19"/>
    <p:sldId id="275" r:id="rId20"/>
    <p:sldId id="276" r:id="rId21"/>
    <p:sldId id="285" r:id="rId22"/>
    <p:sldId id="297" r:id="rId23"/>
    <p:sldId id="301" r:id="rId24"/>
    <p:sldId id="295" r:id="rId25"/>
    <p:sldId id="296" r:id="rId26"/>
    <p:sldId id="298" r:id="rId27"/>
    <p:sldId id="302" r:id="rId28"/>
    <p:sldId id="277" r:id="rId29"/>
    <p:sldId id="280" r:id="rId30"/>
    <p:sldId id="278" r:id="rId31"/>
    <p:sldId id="281" r:id="rId32"/>
    <p:sldId id="344" r:id="rId33"/>
    <p:sldId id="334" r:id="rId34"/>
    <p:sldId id="335" r:id="rId35"/>
    <p:sldId id="336" r:id="rId36"/>
    <p:sldId id="279" r:id="rId37"/>
    <p:sldId id="28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B9363-6FDF-F24F-A84E-CB04219F06AE}" type="datetimeFigureOut">
              <a:rPr lang="en-US" smtClean="0"/>
              <a:t>24/8/15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1DA3D-E550-6045-BBDA-35D062E95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0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AE3C-9C0C-6247-A73F-8C09A7E39FB5}" type="datetimeFigureOut">
              <a:rPr lang="en-US" smtClean="0"/>
              <a:t>24/8/15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EBFC-6BEC-D64B-ACFB-A9C87D03B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0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AE3C-9C0C-6247-A73F-8C09A7E39FB5}" type="datetimeFigureOut">
              <a:rPr lang="en-US" smtClean="0"/>
              <a:t>24/8/15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EBFC-6BEC-D64B-ACFB-A9C87D03B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AE3C-9C0C-6247-A73F-8C09A7E39FB5}" type="datetimeFigureOut">
              <a:rPr lang="en-US" smtClean="0"/>
              <a:t>24/8/15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EBFC-6BEC-D64B-ACFB-A9C87D03B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4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AE3C-9C0C-6247-A73F-8C09A7E39FB5}" type="datetimeFigureOut">
              <a:rPr lang="en-US" smtClean="0"/>
              <a:t>24/8/15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EBFC-6BEC-D64B-ACFB-A9C87D03B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6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AE3C-9C0C-6247-A73F-8C09A7E39FB5}" type="datetimeFigureOut">
              <a:rPr lang="en-US" smtClean="0"/>
              <a:t>24/8/15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EBFC-6BEC-D64B-ACFB-A9C87D03B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9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AE3C-9C0C-6247-A73F-8C09A7E39FB5}" type="datetimeFigureOut">
              <a:rPr lang="en-US" smtClean="0"/>
              <a:t>24/8/15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EBFC-6BEC-D64B-ACFB-A9C87D03B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5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AE3C-9C0C-6247-A73F-8C09A7E39FB5}" type="datetimeFigureOut">
              <a:rPr lang="en-US" smtClean="0"/>
              <a:t>24/8/15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EBFC-6BEC-D64B-ACFB-A9C87D03B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0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AE3C-9C0C-6247-A73F-8C09A7E39FB5}" type="datetimeFigureOut">
              <a:rPr lang="en-US" smtClean="0"/>
              <a:t>24/8/15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EBFC-6BEC-D64B-ACFB-A9C87D03B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4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AE3C-9C0C-6247-A73F-8C09A7E39FB5}" type="datetimeFigureOut">
              <a:rPr lang="en-US" smtClean="0"/>
              <a:t>24/8/15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EBFC-6BEC-D64B-ACFB-A9C87D03B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9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AE3C-9C0C-6247-A73F-8C09A7E39FB5}" type="datetimeFigureOut">
              <a:rPr lang="en-US" smtClean="0"/>
              <a:t>24/8/15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EBFC-6BEC-D64B-ACFB-A9C87D03B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0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AE3C-9C0C-6247-A73F-8C09A7E39FB5}" type="datetimeFigureOut">
              <a:rPr lang="en-US" smtClean="0"/>
              <a:t>24/8/15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EBFC-6BEC-D64B-ACFB-A9C87D03B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2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AE3C-9C0C-6247-A73F-8C09A7E39FB5}" type="datetimeFigureOut">
              <a:rPr lang="en-US" smtClean="0"/>
              <a:t>24/8/15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2EBFC-6BEC-D64B-ACFB-A9C87D03B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8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</a:rPr>
              <a:t>SHOCK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32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Group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309343"/>
              </p:ext>
            </p:extLst>
          </p:nvPr>
        </p:nvGraphicFramePr>
        <p:xfrm>
          <a:off x="572697" y="1417638"/>
          <a:ext cx="7962900" cy="5049121"/>
        </p:xfrm>
        <a:graphic>
          <a:graphicData uri="http://schemas.openxmlformats.org/drawingml/2006/table">
            <a:tbl>
              <a:tblPr/>
              <a:tblGrid>
                <a:gridCol w="1990725"/>
                <a:gridCol w="1990725"/>
                <a:gridCol w="1990725"/>
                <a:gridCol w="1990725"/>
              </a:tblGrid>
              <a:tr h="388811"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Stage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Vital Signs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Signs and Symptoms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Pathophysiology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97423"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Compensated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Normal blood pressure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Normal to slightly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ea typeface="Cambria" pitchFamily="18" charset="0"/>
                          <a:cs typeface="Times New Roman" pitchFamily="18" charset="0"/>
                        </a:rPr>
                        <a:t>é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 heart rate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Tachypnea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Delayed capillary refill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Cool hands and feet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Pale mucous membranes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Restlessness, anxiety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Oliguria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Vasoconstriction maintains blood flow to essential organs, but tissue ischemia occurs in less essential areas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</a:tr>
              <a:tr h="1716450"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Decompensated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Blood pressure decreasing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Tachycardic &gt;120/min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Tachypneic &gt; 30-40/min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Waxen, cool, clammy skin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Pale or cyanotic mucus membranes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Profound weakness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Metabolic (lactic) acidosis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Anxiety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Absent 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ea typeface="Cambria" pitchFamily="18" charset="0"/>
                          <a:cs typeface="Times New Roman" pitchFamily="18" charset="0"/>
                        </a:rPr>
                        <a:t>ê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peripheral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 pulses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Blood pressure decreases as the vascular tone decreases. Dysfunction to all organs is imminent. Anaerobic metabolism ensues, causing lactic acidosis.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F6"/>
                    </a:solidFill>
                  </a:tcPr>
                </a:tc>
              </a:tr>
              <a:tr h="1695311"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Irreversible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Profound hypotension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Lactate &gt; 8mEq/L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Metabolic acidosis causes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postcapillary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 sphincters to open and release stagnant and coagulated blood. Excessive potassium and acid causes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dysrhythmias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mbria" pitchFamily="18" charset="0"/>
                          <a:cs typeface="Times New Roman" pitchFamily="18" charset="0"/>
                        </a:rPr>
                        <a:t>. Cellular damage is irreversible.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itchFamily="18" charset="0"/>
                        <a:ea typeface="Cambria" pitchFamily="18" charset="0"/>
                        <a:cs typeface="Times New Roman" pitchFamily="18" charset="0"/>
                      </a:endParaRPr>
                    </a:p>
                  </a:txBody>
                  <a:tcPr marL="73025" marR="73025" marT="73025" marB="73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68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5119"/>
            <a:ext cx="8229600" cy="150733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/>
            </a:r>
            <a:br>
              <a:rPr lang="en-US" sz="2800" b="1" dirty="0" smtClean="0">
                <a:solidFill>
                  <a:srgbClr val="FFFFFF"/>
                </a:solidFill>
              </a:rPr>
            </a:br>
            <a:r>
              <a:rPr lang="en-US" sz="3200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Causes That Require Improvement in Pump Function by Either Infusion of Inotropic Support or Reversal of the Cause of Pump Dysfunction</a:t>
            </a:r>
            <a:r>
              <a:rPr lang="en-US" sz="2800" dirty="0">
                <a:solidFill>
                  <a:srgbClr val="FFFFFF"/>
                </a:solidFill>
              </a:rPr>
              <a:t/>
            </a:r>
            <a:br>
              <a:rPr lang="en-US" sz="2800" dirty="0">
                <a:solidFill>
                  <a:srgbClr val="FFFFFF"/>
                </a:solidFill>
              </a:rPr>
            </a:b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62741"/>
            <a:ext cx="3995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Classification </a:t>
            </a:r>
          </a:p>
        </p:txBody>
      </p:sp>
    </p:spTree>
    <p:extLst>
      <p:ext uri="{BB962C8B-B14F-4D97-AF65-F5344CB8AC3E}">
        <p14:creationId xmlns:p14="http://schemas.microsoft.com/office/powerpoint/2010/main" val="144644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Classification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en-US" sz="3000" dirty="0" smtClean="0">
                <a:solidFill>
                  <a:srgbClr val="FFFFFF"/>
                </a:solidFill>
              </a:rPr>
              <a:t>Myocardial </a:t>
            </a:r>
            <a:r>
              <a:rPr lang="en-US" sz="3000" dirty="0">
                <a:solidFill>
                  <a:srgbClr val="FFFFFF"/>
                </a:solidFill>
              </a:rPr>
              <a:t>ischemia </a:t>
            </a:r>
            <a:endParaRPr lang="en-US" sz="3000" dirty="0" smtClean="0">
              <a:solidFill>
                <a:srgbClr val="FFFFFF"/>
              </a:solidFill>
            </a:endParaRPr>
          </a:p>
          <a:p>
            <a:pPr lvl="1">
              <a:buFont typeface="Arial"/>
              <a:buChar char="•"/>
            </a:pPr>
            <a:r>
              <a:rPr lang="en-US" sz="2600" dirty="0" smtClean="0">
                <a:solidFill>
                  <a:srgbClr val="FFFFFF"/>
                </a:solidFill>
              </a:rPr>
              <a:t>Coronary </a:t>
            </a:r>
            <a:r>
              <a:rPr lang="en-US" sz="2600" dirty="0">
                <a:solidFill>
                  <a:srgbClr val="FFFFFF"/>
                </a:solidFill>
              </a:rPr>
              <a:t>artery thrombosis </a:t>
            </a:r>
            <a:endParaRPr lang="en-US" sz="2600" dirty="0" smtClean="0">
              <a:solidFill>
                <a:srgbClr val="FFFFFF"/>
              </a:solidFill>
            </a:endParaRPr>
          </a:p>
          <a:p>
            <a:pPr lvl="1">
              <a:buFont typeface="Arial"/>
              <a:buChar char="•"/>
            </a:pPr>
            <a:r>
              <a:rPr lang="en-US" sz="2600" dirty="0" smtClean="0">
                <a:solidFill>
                  <a:srgbClr val="FFFFFF"/>
                </a:solidFill>
              </a:rPr>
              <a:t>Arterial </a:t>
            </a:r>
            <a:r>
              <a:rPr lang="en-US" sz="2600" dirty="0">
                <a:solidFill>
                  <a:srgbClr val="FFFFFF"/>
                </a:solidFill>
              </a:rPr>
              <a:t>hypotension with </a:t>
            </a:r>
            <a:r>
              <a:rPr lang="en-US" sz="2600" dirty="0" smtClean="0">
                <a:solidFill>
                  <a:srgbClr val="FFFFFF"/>
                </a:solidFill>
              </a:rPr>
              <a:t>hypoxemia</a:t>
            </a:r>
          </a:p>
          <a:p>
            <a:pPr>
              <a:buFont typeface="Wingdings" charset="2"/>
              <a:buChar char="§"/>
            </a:pPr>
            <a:r>
              <a:rPr lang="en-US" sz="3000" dirty="0">
                <a:solidFill>
                  <a:srgbClr val="FFFFFF"/>
                </a:solidFill>
              </a:rPr>
              <a:t> Cardiomyopathy </a:t>
            </a:r>
          </a:p>
          <a:p>
            <a:pPr lvl="1">
              <a:buFont typeface="Arial"/>
              <a:buChar char="•"/>
            </a:pPr>
            <a:r>
              <a:rPr lang="en-US" sz="2600" dirty="0">
                <a:solidFill>
                  <a:srgbClr val="FFFFFF"/>
                </a:solidFill>
              </a:rPr>
              <a:t>Acute myocarditits </a:t>
            </a:r>
          </a:p>
          <a:p>
            <a:pPr lvl="1">
              <a:buFont typeface="Arial"/>
              <a:buChar char="•"/>
            </a:pPr>
            <a:r>
              <a:rPr lang="en-US" sz="2600" dirty="0">
                <a:solidFill>
                  <a:srgbClr val="FFFFFF"/>
                </a:solidFill>
              </a:rPr>
              <a:t>Chronic diseases of heart muscle (ischemic, diabetic, infiltrative, </a:t>
            </a:r>
            <a:r>
              <a:rPr lang="en-US" sz="2600" dirty="0" err="1">
                <a:solidFill>
                  <a:srgbClr val="FFFFFF"/>
                </a:solidFill>
              </a:rPr>
              <a:t>endocrinologic</a:t>
            </a:r>
            <a:r>
              <a:rPr lang="en-US" sz="2600" dirty="0">
                <a:solidFill>
                  <a:srgbClr val="FFFFFF"/>
                </a:solidFill>
              </a:rPr>
              <a:t>, congenital) </a:t>
            </a:r>
          </a:p>
          <a:p>
            <a:pPr>
              <a:buFont typeface="Wingdings" charset="2"/>
              <a:buChar char="§"/>
            </a:pPr>
            <a:r>
              <a:rPr lang="en-US" sz="3000" dirty="0">
                <a:solidFill>
                  <a:srgbClr val="FFFFFF"/>
                </a:solidFill>
              </a:rPr>
              <a:t>Cardiac rhythm disturbances </a:t>
            </a:r>
          </a:p>
          <a:p>
            <a:pPr lvl="1">
              <a:buFont typeface="Arial"/>
              <a:buChar char="•"/>
            </a:pPr>
            <a:r>
              <a:rPr lang="en-US" sz="2600" dirty="0">
                <a:solidFill>
                  <a:srgbClr val="FFFFFF"/>
                </a:solidFill>
              </a:rPr>
              <a:t>Atrial fibrillation with rapid ventricular response</a:t>
            </a:r>
          </a:p>
          <a:p>
            <a:pPr lvl="1">
              <a:buFont typeface="Arial"/>
              <a:buChar char="•"/>
            </a:pPr>
            <a:r>
              <a:rPr lang="en-US" sz="2600" dirty="0">
                <a:solidFill>
                  <a:srgbClr val="FFFFFF"/>
                </a:solidFill>
              </a:rPr>
              <a:t>Ventricular tachycardia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Supraventricular tachycardia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Classification 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465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800" dirty="0">
                <a:solidFill>
                  <a:srgbClr val="FFFFFF"/>
                </a:solidFill>
              </a:rPr>
              <a:t>Hypodynamic septic shock 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800" dirty="0">
                <a:solidFill>
                  <a:srgbClr val="FFFFFF"/>
                </a:solidFill>
              </a:rPr>
              <a:t>Overdose of negative inotropic drug 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Beta-blocker 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Calcium channel antagonist overdose 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sz="2800" dirty="0">
                <a:solidFill>
                  <a:srgbClr val="FFFFFF"/>
                </a:solidFill>
              </a:rPr>
              <a:t>Structural cardiac damage 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Traumatic (e.g., flail mitral valve)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 err="1">
                <a:solidFill>
                  <a:srgbClr val="FFFFFF"/>
                </a:solidFill>
              </a:rPr>
              <a:t>Ventriculoseptal</a:t>
            </a:r>
            <a:r>
              <a:rPr lang="en-US" sz="2400" dirty="0">
                <a:solidFill>
                  <a:srgbClr val="FFFFFF"/>
                </a:solidFill>
              </a:rPr>
              <a:t> rupture 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Papillary muscle rupture </a:t>
            </a:r>
          </a:p>
        </p:txBody>
      </p:sp>
    </p:spTree>
    <p:extLst>
      <p:ext uri="{BB962C8B-B14F-4D97-AF65-F5344CB8AC3E}">
        <p14:creationId xmlns:p14="http://schemas.microsoft.com/office/powerpoint/2010/main" val="277692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3976"/>
            <a:ext cx="8229600" cy="195829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Causes That Require Volume Support and Vasopressor Support</a:t>
            </a:r>
            <a:br>
              <a:rPr lang="en-US" sz="3600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19616"/>
            <a:ext cx="3110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Classification </a:t>
            </a:r>
          </a:p>
        </p:txBody>
      </p:sp>
    </p:spTree>
    <p:extLst>
      <p:ext uri="{BB962C8B-B14F-4D97-AF65-F5344CB8AC3E}">
        <p14:creationId xmlns:p14="http://schemas.microsoft.com/office/powerpoint/2010/main" val="1185489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Classification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FF"/>
                </a:solidFill>
              </a:rPr>
              <a:t>Hyperdynamic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septic shock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Anaphylactic </a:t>
            </a:r>
            <a:r>
              <a:rPr lang="en-US" dirty="0">
                <a:solidFill>
                  <a:srgbClr val="FFFFFF"/>
                </a:solidFill>
              </a:rPr>
              <a:t>shock </a:t>
            </a:r>
          </a:p>
          <a:p>
            <a:r>
              <a:rPr lang="en-US" dirty="0">
                <a:solidFill>
                  <a:srgbClr val="FFFFFF"/>
                </a:solidFill>
              </a:rPr>
              <a:t>Central neurogenic shock 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Drug </a:t>
            </a:r>
            <a:r>
              <a:rPr lang="en-US" dirty="0">
                <a:solidFill>
                  <a:srgbClr val="FFFFFF"/>
                </a:solidFill>
              </a:rPr>
              <a:t>overdose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0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8556"/>
            <a:ext cx="8229600" cy="1738086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rgbClr val="FFFFFF"/>
                </a:solidFill>
              </a:rPr>
              <a:t>Problems </a:t>
            </a:r>
            <a:r>
              <a:rPr lang="en-US" sz="3100" b="1" dirty="0">
                <a:solidFill>
                  <a:srgbClr val="FFFFFF"/>
                </a:solidFill>
              </a:rPr>
              <a:t>That Require Immediate Relief from Obstruction to Cardiac </a:t>
            </a:r>
            <a:r>
              <a:rPr lang="en-US" sz="3100" b="1" dirty="0" smtClean="0">
                <a:solidFill>
                  <a:srgbClr val="FFFFFF"/>
                </a:solidFill>
              </a:rPr>
              <a:t>Output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533363"/>
            <a:ext cx="3110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Classification </a:t>
            </a:r>
          </a:p>
        </p:txBody>
      </p:sp>
    </p:spTree>
    <p:extLst>
      <p:ext uri="{BB962C8B-B14F-4D97-AF65-F5344CB8AC3E}">
        <p14:creationId xmlns:p14="http://schemas.microsoft.com/office/powerpoint/2010/main" val="260371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Classification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Pulmonary </a:t>
            </a:r>
            <a:r>
              <a:rPr lang="en-US" dirty="0" smtClean="0">
                <a:solidFill>
                  <a:srgbClr val="FFFFFF"/>
                </a:solidFill>
              </a:rPr>
              <a:t>embolism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Cardiac </a:t>
            </a:r>
            <a:r>
              <a:rPr lang="en-US" dirty="0" err="1">
                <a:solidFill>
                  <a:srgbClr val="FFFFFF"/>
                </a:solidFill>
              </a:rPr>
              <a:t>tamponade</a:t>
            </a:r>
            <a:r>
              <a:rPr lang="en-US" dirty="0">
                <a:solidFill>
                  <a:srgbClr val="FFFFFF"/>
                </a:solidFill>
              </a:rPr>
              <a:t> 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Pneumothorax </a:t>
            </a:r>
          </a:p>
          <a:p>
            <a:r>
              <a:rPr lang="en-US" dirty="0" err="1" smtClean="0">
                <a:solidFill>
                  <a:srgbClr val="FFFFFF"/>
                </a:solidFill>
              </a:rPr>
              <a:t>Valvular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dysfunction 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Acute </a:t>
            </a:r>
            <a:r>
              <a:rPr lang="en-US" dirty="0">
                <a:solidFill>
                  <a:srgbClr val="FFFFFF"/>
                </a:solidFill>
              </a:rPr>
              <a:t>thrombosis of prosthetic valve 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Critical </a:t>
            </a:r>
            <a:r>
              <a:rPr lang="en-US" dirty="0">
                <a:solidFill>
                  <a:srgbClr val="FFFFFF"/>
                </a:solidFill>
              </a:rPr>
              <a:t>aortic </a:t>
            </a:r>
            <a:r>
              <a:rPr lang="en-US" dirty="0" smtClean="0">
                <a:solidFill>
                  <a:srgbClr val="FFFFFF"/>
                </a:solidFill>
              </a:rPr>
              <a:t>stenosis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Congenital </a:t>
            </a:r>
            <a:r>
              <a:rPr lang="en-US" dirty="0">
                <a:solidFill>
                  <a:srgbClr val="FFFFFF"/>
                </a:solidFill>
              </a:rPr>
              <a:t>heart defects in newborn (e.g., closure of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 patent </a:t>
            </a:r>
            <a:r>
              <a:rPr lang="en-US" dirty="0" err="1">
                <a:solidFill>
                  <a:srgbClr val="FFFFFF"/>
                </a:solidFill>
              </a:rPr>
              <a:t>ductus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arteriosus</a:t>
            </a:r>
            <a:r>
              <a:rPr lang="en-US" dirty="0">
                <a:solidFill>
                  <a:srgbClr val="FFFFFF"/>
                </a:solidFill>
              </a:rPr>
              <a:t> with critical aortic </a:t>
            </a:r>
            <a:r>
              <a:rPr lang="en-US" dirty="0" err="1">
                <a:solidFill>
                  <a:srgbClr val="FFFFFF"/>
                </a:solidFill>
              </a:rPr>
              <a:t>coarctation</a:t>
            </a:r>
            <a:r>
              <a:rPr lang="en-US" dirty="0">
                <a:solidFill>
                  <a:srgbClr val="FFFFFF"/>
                </a:solidFill>
              </a:rPr>
              <a:t>) 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Critical </a:t>
            </a:r>
            <a:r>
              <a:rPr lang="en-US" dirty="0">
                <a:solidFill>
                  <a:srgbClr val="FFFFFF"/>
                </a:solidFill>
              </a:rPr>
              <a:t>idiopathic </a:t>
            </a:r>
            <a:r>
              <a:rPr lang="en-US" dirty="0" err="1">
                <a:solidFill>
                  <a:srgbClr val="FFFFFF"/>
                </a:solidFill>
              </a:rPr>
              <a:t>subaortic</a:t>
            </a:r>
            <a:r>
              <a:rPr lang="en-US" dirty="0">
                <a:solidFill>
                  <a:srgbClr val="FFFFFF"/>
                </a:solidFill>
              </a:rPr>
              <a:t> stenosis (</a:t>
            </a:r>
            <a:r>
              <a:rPr lang="en-US" dirty="0" smtClean="0">
                <a:solidFill>
                  <a:srgbClr val="FFFFFF"/>
                </a:solidFill>
              </a:rPr>
              <a:t>hypertrophic obstructive </a:t>
            </a:r>
            <a:r>
              <a:rPr lang="en-US" dirty="0">
                <a:solidFill>
                  <a:srgbClr val="FFFFFF"/>
                </a:solidFill>
              </a:rPr>
              <a:t>cardiomyopathy)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8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Approach to undifferentiated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40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57" y="605209"/>
            <a:ext cx="3187796" cy="5956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1800" b="1" dirty="0">
                <a:latin typeface="+mn-lt"/>
              </a:rPr>
              <a:t>History of trauma</a:t>
            </a:r>
            <a:r>
              <a:rPr lang="en-US" sz="1800" dirty="0">
                <a:latin typeface="+mn-lt"/>
              </a:rPr>
              <a:t>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56" y="1888311"/>
            <a:ext cx="3187797" cy="8156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ea typeface="+mj-ea"/>
                <a:cs typeface="+mj-cs"/>
              </a:rPr>
              <a:t>Evidence of gastrointestinal hemorrhage, vomiting,</a:t>
            </a:r>
            <a:br>
              <a:rPr lang="en-US" sz="1600" b="1" dirty="0">
                <a:ea typeface="+mj-ea"/>
                <a:cs typeface="+mj-cs"/>
              </a:rPr>
            </a:br>
            <a:r>
              <a:rPr lang="en-US" sz="1600" b="1" dirty="0">
                <a:ea typeface="+mj-ea"/>
                <a:cs typeface="+mj-cs"/>
              </a:rPr>
              <a:t>or diarrhea?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89037" y="368264"/>
            <a:ext cx="3211286" cy="132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ea typeface="+mj-ea"/>
                <a:cs typeface="+mj-cs"/>
              </a:rPr>
              <a:t>Search for:</a:t>
            </a:r>
          </a:p>
          <a:p>
            <a:r>
              <a:rPr lang="en-US" sz="1600" b="1" dirty="0">
                <a:ea typeface="+mj-ea"/>
                <a:cs typeface="+mj-cs"/>
              </a:rPr>
              <a:t>1. Hemorrhagic shock</a:t>
            </a:r>
          </a:p>
          <a:p>
            <a:r>
              <a:rPr lang="en-US" sz="1600" b="1" dirty="0">
                <a:ea typeface="+mj-ea"/>
                <a:cs typeface="+mj-cs"/>
              </a:rPr>
              <a:t>2. Tension pneumothorax 3. Cardiac </a:t>
            </a:r>
            <a:r>
              <a:rPr lang="en-US" sz="1600" b="1" dirty="0" err="1">
                <a:ea typeface="+mj-ea"/>
                <a:cs typeface="+mj-cs"/>
              </a:rPr>
              <a:t>tamponade</a:t>
            </a:r>
            <a:endParaRPr lang="en-US" sz="1600" b="1" dirty="0">
              <a:ea typeface="+mj-ea"/>
              <a:cs typeface="+mj-cs"/>
            </a:endParaRPr>
          </a:p>
          <a:p>
            <a:r>
              <a:rPr lang="en-US" sz="1600" b="1" dirty="0">
                <a:ea typeface="+mj-ea"/>
                <a:cs typeface="+mj-cs"/>
              </a:rPr>
              <a:t>4. Cardiac injury</a:t>
            </a:r>
          </a:p>
        </p:txBody>
      </p:sp>
      <p:sp>
        <p:nvSpPr>
          <p:cNvPr id="7" name="Rectangle 6"/>
          <p:cNvSpPr/>
          <p:nvPr/>
        </p:nvSpPr>
        <p:spPr>
          <a:xfrm>
            <a:off x="4989037" y="1995446"/>
            <a:ext cx="1839366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b="1" dirty="0">
                <a:ea typeface="+mj-ea"/>
                <a:cs typeface="+mj-cs"/>
              </a:rPr>
              <a:t>Volume resuscitate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9036" y="2916444"/>
            <a:ext cx="3067351" cy="132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ea typeface="+mj-ea"/>
                <a:cs typeface="+mj-cs"/>
              </a:rPr>
              <a:t>1. Begin treatment for sepsis syndrome</a:t>
            </a:r>
          </a:p>
          <a:p>
            <a:r>
              <a:rPr lang="en-US" sz="1600" b="1" dirty="0">
                <a:ea typeface="+mj-ea"/>
                <a:cs typeface="+mj-cs"/>
              </a:rPr>
              <a:t>2. Search for source of infection</a:t>
            </a:r>
          </a:p>
          <a:p>
            <a:r>
              <a:rPr lang="en-US" sz="1600" b="1" dirty="0">
                <a:ea typeface="+mj-ea"/>
                <a:cs typeface="+mj-cs"/>
              </a:rPr>
              <a:t>3. Consider drawing thyroid function tests</a:t>
            </a:r>
          </a:p>
        </p:txBody>
      </p:sp>
      <p:sp>
        <p:nvSpPr>
          <p:cNvPr id="9" name="Rectangle 8"/>
          <p:cNvSpPr/>
          <p:nvPr/>
        </p:nvSpPr>
        <p:spPr>
          <a:xfrm>
            <a:off x="4989037" y="4957116"/>
            <a:ext cx="3537439" cy="132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ea typeface="+mj-ea"/>
                <a:cs typeface="+mj-cs"/>
              </a:rPr>
              <a:t>1. Treat for cardiogenic shock from myocardial ischemia</a:t>
            </a:r>
          </a:p>
          <a:p>
            <a:r>
              <a:rPr lang="en-US" sz="1600" b="1" dirty="0"/>
              <a:t>2. Consider massive pulmonary embolism with right ventricular</a:t>
            </a:r>
          </a:p>
          <a:p>
            <a:r>
              <a:rPr lang="en-US" sz="1600" b="1" dirty="0"/>
              <a:t>strain effect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2257" y="3551086"/>
            <a:ext cx="3187796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ea typeface="+mj-ea"/>
                <a:cs typeface="+mj-cs"/>
              </a:rPr>
              <a:t>Fever or hypothermia?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2255" y="5203337"/>
            <a:ext cx="3187797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ea typeface="+mj-ea"/>
                <a:cs typeface="+mj-cs"/>
              </a:rPr>
              <a:t>Electrocardiographic evidence for ischemia or chest pain with major risk factors for coronary artery disease?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3829902" y="758314"/>
            <a:ext cx="1008233" cy="311476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3829902" y="1984639"/>
            <a:ext cx="1008233" cy="311476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YES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829902" y="3578164"/>
            <a:ext cx="1008233" cy="311476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YES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3829902" y="5574344"/>
            <a:ext cx="1008233" cy="311476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YES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5400000" flipV="1">
            <a:off x="1306785" y="2939461"/>
            <a:ext cx="648052" cy="35942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 rot="5400000">
            <a:off x="1196211" y="4390751"/>
            <a:ext cx="821256" cy="311478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5400000">
            <a:off x="1361430" y="1405462"/>
            <a:ext cx="490816" cy="31148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6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>
                <a:solidFill>
                  <a:srgbClr val="FFFF00"/>
                </a:solidFill>
              </a:rPr>
              <a:t>What is shock 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9424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Samuel </a:t>
            </a:r>
            <a:r>
              <a:rPr lang="en-US" sz="2800" dirty="0">
                <a:solidFill>
                  <a:schemeClr val="bg1"/>
                </a:solidFill>
              </a:rPr>
              <a:t>D. Gross defined shock as ‘‘the rude unhinging of the machinery of life.’</a:t>
            </a:r>
            <a:r>
              <a:rPr lang="en-US" sz="2800" dirty="0" smtClean="0">
                <a:solidFill>
                  <a:schemeClr val="bg1"/>
                </a:solidFill>
              </a:rPr>
              <a:t>’</a:t>
            </a:r>
          </a:p>
        </p:txBody>
      </p:sp>
      <p:pic>
        <p:nvPicPr>
          <p:cNvPr id="4" name="Picture 3" descr="475px-Samuel_David_Gross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382" y="1600200"/>
            <a:ext cx="2773418" cy="350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30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2793" y="6069384"/>
            <a:ext cx="2523422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ea typeface="+mj-ea"/>
                <a:cs typeface="+mj-cs"/>
              </a:rPr>
              <a:t>Wheezing with hives or skin flushing?</a:t>
            </a:r>
          </a:p>
        </p:txBody>
      </p:sp>
      <p:sp>
        <p:nvSpPr>
          <p:cNvPr id="7" name="Rectangle 6"/>
          <p:cNvSpPr/>
          <p:nvPr/>
        </p:nvSpPr>
        <p:spPr>
          <a:xfrm>
            <a:off x="5541091" y="6373780"/>
            <a:ext cx="2333394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ea typeface="+mj-ea"/>
                <a:cs typeface="+mj-cs"/>
              </a:rPr>
              <a:t>Treat for anaphylaxis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2793" y="4292474"/>
            <a:ext cx="2523422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ea typeface="+mj-ea"/>
                <a:cs typeface="+mj-cs"/>
              </a:rPr>
              <a:t>Abdominal or low back pain?</a:t>
            </a:r>
          </a:p>
        </p:txBody>
      </p:sp>
      <p:sp>
        <p:nvSpPr>
          <p:cNvPr id="9" name="Rectangle 8"/>
          <p:cNvSpPr/>
          <p:nvPr/>
        </p:nvSpPr>
        <p:spPr>
          <a:xfrm>
            <a:off x="5541091" y="3761060"/>
            <a:ext cx="2286000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dirty="0" smtClean="0">
                <a:ea typeface="+mj-ea"/>
                <a:cs typeface="+mj-cs"/>
              </a:rPr>
              <a:t>Volume </a:t>
            </a:r>
            <a:r>
              <a:rPr lang="en-US" sz="1600" b="1" dirty="0">
                <a:ea typeface="+mj-ea"/>
                <a:cs typeface="+mj-cs"/>
              </a:rPr>
              <a:t>resuscitate </a:t>
            </a:r>
          </a:p>
          <a:p>
            <a:pPr marL="342900" indent="-342900">
              <a:buAutoNum type="arabicPeriod"/>
            </a:pPr>
            <a:r>
              <a:rPr lang="en-US" sz="1600" b="1" dirty="0" smtClean="0">
                <a:ea typeface="+mj-ea"/>
                <a:cs typeface="+mj-cs"/>
              </a:rPr>
              <a:t>Emergent abdominal computed tomography or </a:t>
            </a:r>
            <a:r>
              <a:rPr lang="en-US" sz="1600" b="1" dirty="0">
                <a:ea typeface="+mj-ea"/>
                <a:cs typeface="+mj-cs"/>
              </a:rPr>
              <a:t>surgical </a:t>
            </a:r>
            <a:r>
              <a:rPr lang="en-US" sz="1600" b="1" dirty="0" smtClean="0">
                <a:ea typeface="+mj-ea"/>
                <a:cs typeface="+mj-cs"/>
              </a:rPr>
              <a:t>consultation to </a:t>
            </a:r>
            <a:r>
              <a:rPr lang="en-US" sz="1600" b="1" dirty="0">
                <a:ea typeface="+mj-ea"/>
                <a:cs typeface="+mj-cs"/>
              </a:rPr>
              <a:t>evaluate for peritoneal inflammation or vascular rupture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2791" y="3029078"/>
            <a:ext cx="2523423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ea typeface="+mj-ea"/>
                <a:cs typeface="+mj-cs"/>
              </a:rPr>
              <a:t>Unexplained</a:t>
            </a:r>
            <a:r>
              <a:rPr lang="en-US" sz="1600" b="1" baseline="30000" dirty="0"/>
              <a:t> </a:t>
            </a:r>
            <a:r>
              <a:rPr lang="en-US" sz="1600" b="1" dirty="0">
                <a:ea typeface="+mj-ea"/>
                <a:cs typeface="+mj-cs"/>
              </a:rPr>
              <a:t>hypoxemia</a:t>
            </a:r>
            <a:r>
              <a:rPr lang="en-US" sz="1600" b="1" baseline="30000" dirty="0"/>
              <a:t>?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5541091" y="3029078"/>
            <a:ext cx="2333394" cy="5847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ea typeface="+mj-ea"/>
                <a:cs typeface="+mj-cs"/>
              </a:rPr>
              <a:t>Rule out pulmonary embolism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2791" y="485014"/>
            <a:ext cx="2523423" cy="5847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ea typeface="+mj-ea"/>
                <a:cs typeface="+mj-cs"/>
              </a:rPr>
              <a:t>Unexplained </a:t>
            </a:r>
            <a:r>
              <a:rPr lang="en-US" sz="1600" b="1" dirty="0" err="1">
                <a:ea typeface="+mj-ea"/>
                <a:cs typeface="+mj-cs"/>
              </a:rPr>
              <a:t>bradycardia</a:t>
            </a:r>
            <a:r>
              <a:rPr lang="en-US" sz="1600" b="1" dirty="0">
                <a:ea typeface="+mj-ea"/>
                <a:cs typeface="+mj-cs"/>
              </a:rPr>
              <a:t> with hypotension?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41091" y="108983"/>
            <a:ext cx="2286000" cy="25545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lvl="0" indent="-342900">
              <a:buAutoNum type="arabicPeriod"/>
            </a:pPr>
            <a:r>
              <a:rPr lang="en-US" sz="1600" b="1" dirty="0" smtClean="0">
                <a:solidFill>
                  <a:prstClr val="black"/>
                </a:solidFill>
              </a:rPr>
              <a:t>Evaluate </a:t>
            </a:r>
            <a:r>
              <a:rPr lang="en-US" sz="1600" b="1" dirty="0">
                <a:solidFill>
                  <a:prstClr val="black"/>
                </a:solidFill>
              </a:rPr>
              <a:t>or treat for </a:t>
            </a:r>
            <a:r>
              <a:rPr lang="en-US" sz="1600" b="1" dirty="0">
                <a:ea typeface="+mj-ea"/>
                <a:cs typeface="+mj-cs"/>
              </a:rPr>
              <a:t>ingestion of negative inotropic drug</a:t>
            </a:r>
          </a:p>
          <a:p>
            <a:pPr marL="342900" lvl="0" indent="-342900">
              <a:buAutoNum type="arabicPeriod"/>
            </a:pPr>
            <a:r>
              <a:rPr lang="en-US" sz="1600" b="1" dirty="0" smtClean="0">
                <a:ea typeface="+mj-ea"/>
                <a:cs typeface="+mj-cs"/>
              </a:rPr>
              <a:t> </a:t>
            </a:r>
            <a:r>
              <a:rPr lang="en-US" sz="1600" b="1" dirty="0">
                <a:ea typeface="+mj-ea"/>
                <a:cs typeface="+mj-cs"/>
              </a:rPr>
              <a:t>Draw thyroid function </a:t>
            </a:r>
            <a:r>
              <a:rPr lang="en-US" sz="1600" b="1" dirty="0" smtClean="0">
                <a:ea typeface="+mj-ea"/>
                <a:cs typeface="+mj-cs"/>
              </a:rPr>
              <a:t>tests</a:t>
            </a:r>
          </a:p>
          <a:p>
            <a:pPr marL="342900" lvl="0" indent="-342900">
              <a:buAutoNum type="arabicPeriod"/>
            </a:pPr>
            <a:r>
              <a:rPr lang="en-US" sz="1600" b="1" dirty="0" smtClean="0">
                <a:ea typeface="+mj-ea"/>
                <a:cs typeface="+mj-cs"/>
              </a:rPr>
              <a:t>Consider </a:t>
            </a:r>
            <a:r>
              <a:rPr lang="en-US" sz="1600" b="1" dirty="0">
                <a:ea typeface="+mj-ea"/>
                <a:cs typeface="+mj-cs"/>
              </a:rPr>
              <a:t>treatment for </a:t>
            </a:r>
            <a:r>
              <a:rPr lang="en-US" sz="1600" b="1" dirty="0" err="1">
                <a:ea typeface="+mj-ea"/>
                <a:cs typeface="+mj-cs"/>
              </a:rPr>
              <a:t>addisonian</a:t>
            </a:r>
            <a:r>
              <a:rPr lang="en-US" sz="1600" b="1" dirty="0">
                <a:ea typeface="+mj-ea"/>
                <a:cs typeface="+mj-cs"/>
              </a:rPr>
              <a:t> crisis or steroid withdrawal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280174" y="758314"/>
            <a:ext cx="2009358" cy="311476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yes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719389" y="1910666"/>
            <a:ext cx="1322149" cy="311477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1049925" y="3605320"/>
            <a:ext cx="661075" cy="311479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5400000">
            <a:off x="938842" y="5349966"/>
            <a:ext cx="883245" cy="311477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280174" y="3211894"/>
            <a:ext cx="2009358" cy="311476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YES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280174" y="4292474"/>
            <a:ext cx="2009358" cy="311476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YES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280174" y="6342684"/>
            <a:ext cx="2009358" cy="311476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YES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87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EARLY DETECTION OF SHOCK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Why is it important?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1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Quantitative Resuscitation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esuscitating </a:t>
            </a:r>
            <a:r>
              <a:rPr lang="en-US" dirty="0">
                <a:solidFill>
                  <a:schemeClr val="bg1"/>
                </a:solidFill>
              </a:rPr>
              <a:t>patients to predefined physiologic endpoints </a:t>
            </a:r>
            <a:r>
              <a:rPr lang="en-US" dirty="0" smtClean="0">
                <a:solidFill>
                  <a:schemeClr val="bg1"/>
                </a:solidFill>
              </a:rPr>
              <a:t>indicat</a:t>
            </a:r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ng </a:t>
            </a:r>
            <a:r>
              <a:rPr lang="en-US" dirty="0">
                <a:solidFill>
                  <a:schemeClr val="bg1"/>
                </a:solidFill>
              </a:rPr>
              <a:t>that systemic perfusion and vital organ function have been restored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first </a:t>
            </a:r>
            <a:r>
              <a:rPr lang="en-US" dirty="0">
                <a:solidFill>
                  <a:srgbClr val="FFFFFF"/>
                </a:solidFill>
              </a:rPr>
              <a:t>described in 1988 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27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Quantitative Resuscitation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significantly reduce mortality and morbidity rates in ED patients with severe sepsis or septic shock (early goal directed therapy)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FFFFFF"/>
                </a:solidFill>
              </a:rPr>
              <a:t>importance </a:t>
            </a:r>
            <a:r>
              <a:rPr lang="en-US" dirty="0">
                <a:solidFill>
                  <a:srgbClr val="FFFFFF"/>
                </a:solidFill>
              </a:rPr>
              <a:t>of the first 6 hours of resuscitation. 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37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Monitoring Perfusion Status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basics: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Electrocardiography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pulse oximetry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89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Monitoring Perfusion Status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Arterial </a:t>
            </a:r>
            <a:r>
              <a:rPr lang="en-US" b="1" dirty="0">
                <a:solidFill>
                  <a:srgbClr val="FFFFFF"/>
                </a:solidFill>
              </a:rPr>
              <a:t>pressure monitoring </a:t>
            </a:r>
            <a:r>
              <a:rPr lang="en-US" b="1" dirty="0" smtClean="0">
                <a:solidFill>
                  <a:srgbClr val="FFFFFF"/>
                </a:solidFill>
              </a:rPr>
              <a:t>line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Accurate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When using vasoactive agents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Central </a:t>
            </a:r>
            <a:r>
              <a:rPr lang="en-US" b="1" dirty="0">
                <a:solidFill>
                  <a:srgbClr val="FFFFFF"/>
                </a:solidFill>
              </a:rPr>
              <a:t>venous pressure </a:t>
            </a:r>
            <a:endParaRPr lang="en-US" b="1" dirty="0" smtClean="0">
              <a:solidFill>
                <a:srgbClr val="FFFFFF"/>
              </a:solidFill>
            </a:endParaRPr>
          </a:p>
          <a:p>
            <a:pPr lvl="1"/>
            <a:r>
              <a:rPr lang="en-US" b="1" dirty="0" smtClean="0">
                <a:solidFill>
                  <a:srgbClr val="FFFFFF"/>
                </a:solidFill>
              </a:rPr>
              <a:t>8-12 (10-15 when ventilated)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Goal</a:t>
            </a:r>
            <a:r>
              <a:rPr lang="en-US" dirty="0">
                <a:solidFill>
                  <a:srgbClr val="FFFFFF"/>
                </a:solidFill>
              </a:rPr>
              <a:t>-directed </a:t>
            </a:r>
            <a:r>
              <a:rPr lang="en-US" dirty="0" smtClean="0">
                <a:solidFill>
                  <a:srgbClr val="FFFFFF"/>
                </a:solidFill>
              </a:rPr>
              <a:t>resuscitation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Improves </a:t>
            </a:r>
            <a:r>
              <a:rPr lang="en-US" dirty="0">
                <a:solidFill>
                  <a:srgbClr val="FFFFFF"/>
                </a:solidFill>
              </a:rPr>
              <a:t>outcome in patients with septic shock 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V</a:t>
            </a:r>
            <a:r>
              <a:rPr lang="en-US" dirty="0" smtClean="0">
                <a:solidFill>
                  <a:srgbClr val="FFFFFF"/>
                </a:solidFill>
              </a:rPr>
              <a:t>asoactive agents</a:t>
            </a:r>
          </a:p>
          <a:p>
            <a:r>
              <a:rPr lang="en-US" b="1" dirty="0">
                <a:solidFill>
                  <a:srgbClr val="FFFFFF"/>
                </a:solidFill>
              </a:rPr>
              <a:t>Urine output </a:t>
            </a:r>
            <a:endParaRPr lang="en-US" b="1" dirty="0" smtClean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1 mL/kg/</a:t>
            </a:r>
            <a:r>
              <a:rPr lang="en-US" dirty="0" err="1">
                <a:solidFill>
                  <a:srgbClr val="FFFFFF"/>
                </a:solidFill>
              </a:rPr>
              <a:t>hr</a:t>
            </a:r>
            <a:r>
              <a:rPr lang="en-US" dirty="0">
                <a:solidFill>
                  <a:srgbClr val="FFFFFF"/>
                </a:solidFill>
              </a:rPr>
              <a:t> in persons without renal disease 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FFFFFF"/>
              </a:solidFill>
            </a:endParaRPr>
          </a:p>
          <a:p>
            <a:pPr lvl="1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50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Monitoring Perfusion Status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pulmonary artery </a:t>
            </a:r>
            <a:r>
              <a:rPr lang="en-US" b="1" dirty="0" smtClean="0">
                <a:solidFill>
                  <a:srgbClr val="FFFFFF"/>
                </a:solidFill>
              </a:rPr>
              <a:t>catheter</a:t>
            </a:r>
          </a:p>
          <a:p>
            <a:pPr lvl="1"/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remains controversial 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Insufficient data have been published to support the use or avoidance of PACs in ED populations 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5 RCT’s investigating </a:t>
            </a:r>
            <a:r>
              <a:rPr lang="en-US" dirty="0">
                <a:solidFill>
                  <a:srgbClr val="FFFFFF"/>
                </a:solidFill>
              </a:rPr>
              <a:t>the management of critically ill patients with a PAC </a:t>
            </a:r>
            <a:r>
              <a:rPr lang="en-US" dirty="0" smtClean="0">
                <a:solidFill>
                  <a:srgbClr val="FFFFFF"/>
                </a:solidFill>
              </a:rPr>
              <a:t>,none </a:t>
            </a:r>
            <a:r>
              <a:rPr lang="en-US" dirty="0">
                <a:solidFill>
                  <a:srgbClr val="FFFFFF"/>
                </a:solidFill>
              </a:rPr>
              <a:t>have found a benefit in terms of survival or length of stay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77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Ventilation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RSI is </a:t>
            </a:r>
            <a:r>
              <a:rPr lang="en-US" dirty="0">
                <a:solidFill>
                  <a:schemeClr val="bg1"/>
                </a:solidFill>
              </a:rPr>
              <a:t>the preferred method of airway control in most patients with shock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132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rgbClr val="FFFF00"/>
                </a:solidFill>
              </a:rPr>
              <a:t>Hemorrhagic Shock 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Ensure </a:t>
            </a:r>
            <a:r>
              <a:rPr lang="en-US" dirty="0">
                <a:solidFill>
                  <a:schemeClr val="bg1"/>
                </a:solidFill>
              </a:rPr>
              <a:t>adequate ventilation/</a:t>
            </a:r>
            <a:r>
              <a:rPr lang="en-US" dirty="0" smtClean="0">
                <a:solidFill>
                  <a:schemeClr val="bg1"/>
                </a:solidFill>
              </a:rPr>
              <a:t>oxygenation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 </a:t>
            </a:r>
            <a:r>
              <a:rPr lang="en-US" dirty="0">
                <a:solidFill>
                  <a:schemeClr val="bg1"/>
                </a:solidFill>
              </a:rPr>
              <a:t>immediate control of hemorrhage, when possible 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>
                <a:solidFill>
                  <a:schemeClr val="bg1"/>
                </a:solidFill>
              </a:rPr>
              <a:t>e.g., traction for long bone fractures, direct pressure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Initiate </a:t>
            </a:r>
            <a:r>
              <a:rPr lang="en-US" dirty="0">
                <a:solidFill>
                  <a:schemeClr val="bg1"/>
                </a:solidFill>
              </a:rPr>
              <a:t>judicious infusion of isotonic crystalloid solution 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>
                <a:solidFill>
                  <a:schemeClr val="bg1"/>
                </a:solidFill>
              </a:rPr>
              <a:t>10–20 mL/kg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With </a:t>
            </a:r>
            <a:r>
              <a:rPr lang="en-US" dirty="0">
                <a:solidFill>
                  <a:schemeClr val="bg1"/>
                </a:solidFill>
              </a:rPr>
              <a:t>evidence of poor organ perfusion and 30-minute </a:t>
            </a:r>
            <a:r>
              <a:rPr lang="en-US" dirty="0" smtClean="0">
                <a:solidFill>
                  <a:schemeClr val="bg1"/>
                </a:solidFill>
              </a:rPr>
              <a:t> anticipated </a:t>
            </a:r>
            <a:r>
              <a:rPr lang="en-US" dirty="0">
                <a:solidFill>
                  <a:schemeClr val="bg1"/>
                </a:solidFill>
              </a:rPr>
              <a:t>delay to hemorrhage control, begin packed </a:t>
            </a:r>
            <a:r>
              <a:rPr lang="en-US" dirty="0" smtClean="0">
                <a:solidFill>
                  <a:schemeClr val="bg1"/>
                </a:solidFill>
              </a:rPr>
              <a:t> red </a:t>
            </a:r>
            <a:r>
              <a:rPr lang="en-US" dirty="0">
                <a:solidFill>
                  <a:schemeClr val="bg1"/>
                </a:solidFill>
              </a:rPr>
              <a:t>blood cell (PRBC) infusion (5–10 mL/kg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9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>
                <a:solidFill>
                  <a:srgbClr val="FFFF00"/>
                </a:solidFill>
              </a:rPr>
              <a:t>Hemorrhagic Shock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With suspected central nervous system trauma or Glasgow  Coma Scale score &lt;9, immediate PRBC transfusion may  be preferable as initial resuscitation fluid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Treat coincident dysrhythmias (e.g., atrial fibrillation with synchronized cardioversion)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5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2421" cy="55517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rgbClr val="FFFF00"/>
                </a:solidFill>
              </a:rPr>
              <a:t>What is shock ?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9389"/>
            <a:ext cx="6763656" cy="72473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FFFF"/>
                </a:solidFill>
              </a:rPr>
              <a:t>A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transition between life and death </a:t>
            </a:r>
          </a:p>
          <a:p>
            <a:endParaRPr lang="en-US" dirty="0"/>
          </a:p>
        </p:txBody>
      </p:sp>
      <p:pic>
        <p:nvPicPr>
          <p:cNvPr id="4" name="Picture 3" descr="life-after-death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935" y="1896610"/>
            <a:ext cx="6528044" cy="474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75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rgbClr val="FFFF00"/>
                </a:solidFill>
              </a:rPr>
              <a:t>Cardiogenic Shock 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Ameliorate </a:t>
            </a:r>
            <a:r>
              <a:rPr lang="en-US" sz="2800" dirty="0">
                <a:solidFill>
                  <a:srgbClr val="FFFFFF"/>
                </a:solidFill>
              </a:rPr>
              <a:t>increased work of breathing; </a:t>
            </a:r>
            <a:r>
              <a:rPr lang="en-US" sz="2800" dirty="0" smtClean="0">
                <a:solidFill>
                  <a:srgbClr val="FFFFFF"/>
                </a:solidFill>
              </a:rPr>
              <a:t>provide oxygen </a:t>
            </a:r>
            <a:r>
              <a:rPr lang="en-US" sz="2800" dirty="0">
                <a:solidFill>
                  <a:srgbClr val="FFFFFF"/>
                </a:solidFill>
              </a:rPr>
              <a:t>and positive end-expiratory </a:t>
            </a:r>
            <a:r>
              <a:rPr lang="en-US" sz="2800" dirty="0" smtClean="0">
                <a:solidFill>
                  <a:srgbClr val="FFFFFF"/>
                </a:solidFill>
              </a:rPr>
              <a:t>pressure (</a:t>
            </a:r>
            <a:r>
              <a:rPr lang="en-US" sz="2800" dirty="0">
                <a:solidFill>
                  <a:srgbClr val="FFFFFF"/>
                </a:solidFill>
              </a:rPr>
              <a:t>PEEP) for pulmonary edema </a:t>
            </a:r>
          </a:p>
          <a:p>
            <a:r>
              <a:rPr lang="en-US" sz="2800" dirty="0">
                <a:solidFill>
                  <a:srgbClr val="FFFFFF"/>
                </a:solidFill>
              </a:rPr>
              <a:t>Begin vasopressor or inotropic support</a:t>
            </a:r>
            <a:r>
              <a:rPr lang="en-US" sz="2800" dirty="0" smtClean="0">
                <a:solidFill>
                  <a:srgbClr val="FFFFFF"/>
                </a:solidFill>
              </a:rPr>
              <a:t>; </a:t>
            </a:r>
            <a:r>
              <a:rPr lang="en-US" sz="2800" dirty="0" err="1" smtClean="0">
                <a:solidFill>
                  <a:srgbClr val="FFFFFF"/>
                </a:solidFill>
              </a:rPr>
              <a:t>norepinephine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</a:rPr>
              <a:t>(0.5 mg/min) and </a:t>
            </a:r>
            <a:r>
              <a:rPr lang="en-US" sz="2800" dirty="0" err="1">
                <a:solidFill>
                  <a:srgbClr val="FFFFFF"/>
                </a:solidFill>
              </a:rPr>
              <a:t>dobutamine</a:t>
            </a:r>
            <a:r>
              <a:rPr lang="en-US" sz="2800" dirty="0">
                <a:solidFill>
                  <a:srgbClr val="FFFFFF"/>
                </a:solidFill>
              </a:rPr>
              <a:t> (</a:t>
            </a:r>
            <a:r>
              <a:rPr lang="en-US" sz="2800" dirty="0" smtClean="0">
                <a:solidFill>
                  <a:srgbClr val="FFFFFF"/>
                </a:solidFill>
              </a:rPr>
              <a:t>5 mg</a:t>
            </a:r>
            <a:r>
              <a:rPr lang="en-US" sz="2800" dirty="0">
                <a:solidFill>
                  <a:srgbClr val="FFFFFF"/>
                </a:solidFill>
              </a:rPr>
              <a:t>/kg/min) are common empirical agents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86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>
                <a:solidFill>
                  <a:srgbClr val="FFFF00"/>
                </a:solidFill>
              </a:rPr>
              <a:t>Cardiogenic Shock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FFFF"/>
                </a:solidFill>
              </a:rPr>
              <a:t>Seek to reverse the insult (e.g., initiate thrombolysis, arrange percutaneous </a:t>
            </a:r>
            <a:r>
              <a:rPr lang="en-US" sz="2800" dirty="0" err="1" smtClean="0">
                <a:solidFill>
                  <a:srgbClr val="FFFFFF"/>
                </a:solidFill>
              </a:rPr>
              <a:t>transluminal</a:t>
            </a:r>
            <a:r>
              <a:rPr lang="en-US" sz="2800" dirty="0" smtClean="0">
                <a:solidFill>
                  <a:srgbClr val="FFFFFF"/>
                </a:solidFill>
              </a:rPr>
              <a:t> angioplasty)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Consider intra-aortic balloon pump </a:t>
            </a:r>
            <a:r>
              <a:rPr lang="en-US" sz="2800" dirty="0" err="1" smtClean="0">
                <a:solidFill>
                  <a:srgbClr val="FFFFFF"/>
                </a:solidFill>
              </a:rPr>
              <a:t>counterpulsation</a:t>
            </a:r>
            <a:r>
              <a:rPr lang="en-US" sz="2800" dirty="0" smtClean="0">
                <a:solidFill>
                  <a:srgbClr val="FFFFFF"/>
                </a:solidFill>
              </a:rPr>
              <a:t> for refractory shock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5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pic>
        <p:nvPicPr>
          <p:cNvPr id="4" name="Content Placeholder 3" descr="sepsi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>
          <a:xfrm>
            <a:off x="-737511" y="274638"/>
            <a:ext cx="10639882" cy="5851525"/>
          </a:xfrm>
        </p:spPr>
      </p:pic>
    </p:spTree>
    <p:extLst>
      <p:ext uri="{BB962C8B-B14F-4D97-AF65-F5344CB8AC3E}">
        <p14:creationId xmlns:p14="http://schemas.microsoft.com/office/powerpoint/2010/main" val="402996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i="1" dirty="0">
                <a:solidFill>
                  <a:srgbClr val="FFFF00"/>
                </a:solidFill>
              </a:rPr>
              <a:t>Systemic Inflammatory Response Syndrome (SIRS)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Two </a:t>
            </a:r>
            <a:r>
              <a:rPr lang="en-US" dirty="0">
                <a:solidFill>
                  <a:schemeClr val="bg1"/>
                </a:solidFill>
              </a:rPr>
              <a:t>or more of the following: </a:t>
            </a:r>
          </a:p>
          <a:p>
            <a:r>
              <a:rPr lang="en-US" dirty="0">
                <a:solidFill>
                  <a:schemeClr val="bg1"/>
                </a:solidFill>
              </a:rPr>
              <a:t>1. Temperature &gt;38° C or &lt;36° C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2. Heart rate &gt;90 beats/min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3. Respiratory rate &gt;20 breaths/min or Paco2 &lt;32 mm Hg 4. While blood cell count &gt;12,000/mm3, &lt;4000/mm3, or </a:t>
            </a:r>
          </a:p>
          <a:p>
            <a:r>
              <a:rPr lang="en-US" dirty="0">
                <a:solidFill>
                  <a:schemeClr val="bg1"/>
                </a:solidFill>
              </a:rPr>
              <a:t>&gt;10% band </a:t>
            </a:r>
            <a:r>
              <a:rPr lang="en-US" dirty="0" err="1">
                <a:solidFill>
                  <a:schemeClr val="bg1"/>
                </a:solidFill>
              </a:rPr>
              <a:t>neutrophilia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6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rgbClr val="FFFF00"/>
                </a:solidFill>
              </a:rPr>
              <a:t>Severe Sepsis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SIRS </a:t>
            </a:r>
            <a:r>
              <a:rPr lang="en-US" dirty="0">
                <a:solidFill>
                  <a:schemeClr val="bg1"/>
                </a:solidFill>
              </a:rPr>
              <a:t>with suspected or confirmed infection and associated with organ dysfunction or hypotension; organ dysfunction may include presence of lactic acidosis, oliguria, or altered mental status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0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rgbClr val="FFFF00"/>
                </a:solidFill>
              </a:rPr>
              <a:t>Septic Shock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SIRS </a:t>
            </a:r>
            <a:r>
              <a:rPr lang="en-US" dirty="0">
                <a:solidFill>
                  <a:schemeClr val="bg1"/>
                </a:solidFill>
              </a:rPr>
              <a:t>with suspected or confirmed infection with hypotension despite adequate fluid resuscitation; septic shock should still be diagnosed if vasopressor therapy has normalized blood pressure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4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S</a:t>
            </a:r>
            <a:r>
              <a:rPr lang="en-US" sz="4000" b="1" i="1" dirty="0" smtClean="0">
                <a:solidFill>
                  <a:srgbClr val="FFFF00"/>
                </a:solidFill>
              </a:rPr>
              <a:t>ummary</a:t>
            </a:r>
            <a:endParaRPr lang="en-US" sz="4000" b="1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Ensure </a:t>
            </a:r>
            <a:r>
              <a:rPr lang="en-US" sz="2800" dirty="0">
                <a:solidFill>
                  <a:srgbClr val="FFFFFF"/>
                </a:solidFill>
              </a:rPr>
              <a:t>adequate oxygenation; remove work of </a:t>
            </a:r>
            <a:r>
              <a:rPr lang="en-US" sz="2800" dirty="0" smtClean="0">
                <a:solidFill>
                  <a:srgbClr val="FFFFFF"/>
                </a:solidFill>
              </a:rPr>
              <a:t>breathing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Administer </a:t>
            </a:r>
            <a:r>
              <a:rPr lang="en-US" sz="2800" dirty="0">
                <a:solidFill>
                  <a:srgbClr val="FFFFFF"/>
                </a:solidFill>
              </a:rPr>
              <a:t>20 mL/kg of crystalloid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8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FFFF"/>
                </a:solidFill>
              </a:rPr>
              <a:t>Begin antimicrobial therapy; attempt surgical drainage or  </a:t>
            </a:r>
            <a:r>
              <a:rPr lang="en-US" sz="2800" dirty="0" err="1" smtClean="0">
                <a:solidFill>
                  <a:srgbClr val="FFFFFF"/>
                </a:solidFill>
              </a:rPr>
              <a:t>débridement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Begin PRBC infusion for hemoglobin &lt; 8 g/</a:t>
            </a:r>
            <a:r>
              <a:rPr lang="en-US" sz="2800" dirty="0" err="1" smtClean="0">
                <a:solidFill>
                  <a:srgbClr val="FFFFFF"/>
                </a:solidFill>
              </a:rPr>
              <a:t>dL</a:t>
            </a:r>
            <a:r>
              <a:rPr lang="en-US" sz="2800" dirty="0" smtClean="0">
                <a:solidFill>
                  <a:srgbClr val="FFFFFF"/>
                </a:solidFill>
              </a:rPr>
              <a:t/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800" dirty="0" smtClean="0">
                <a:solidFill>
                  <a:srgbClr val="FFFFFF"/>
                </a:solidFill>
              </a:rPr>
              <a:t>If volume restoration fails to improve organ perfusion,  begin vasopressor support; initial choice includes dopamine, infused at 5–15 mg/kg/min, or norepinephrine, infused at 0.5 mg/min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4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What is shock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Can we define shock as hypotension?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What is shock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Shock </a:t>
            </a:r>
            <a:r>
              <a:rPr lang="en-US" sz="2800" dirty="0">
                <a:solidFill>
                  <a:srgbClr val="FFFFFF"/>
                </a:solidFill>
              </a:rPr>
              <a:t>is defined as a life-threatening condition characterized by inadequate delivery of oxygen and nutrients to vital organs relative to their metabolic demand </a:t>
            </a:r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mortality </a:t>
            </a:r>
            <a:r>
              <a:rPr lang="en-US" sz="2800" dirty="0">
                <a:solidFill>
                  <a:srgbClr val="FFFFFF"/>
                </a:solidFill>
              </a:rPr>
              <a:t>rates exceed 20% </a:t>
            </a:r>
          </a:p>
        </p:txBody>
      </p:sp>
    </p:spTree>
    <p:extLst>
      <p:ext uri="{BB962C8B-B14F-4D97-AF65-F5344CB8AC3E}">
        <p14:creationId xmlns:p14="http://schemas.microsoft.com/office/powerpoint/2010/main" val="144001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Classification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Categories </a:t>
            </a:r>
            <a:r>
              <a:rPr lang="en-US" dirty="0">
                <a:solidFill>
                  <a:srgbClr val="FFFFFF"/>
                </a:solidFill>
              </a:rPr>
              <a:t>of shock 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7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Classification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H</a:t>
            </a:r>
            <a:r>
              <a:rPr lang="en-US" dirty="0" smtClean="0">
                <a:solidFill>
                  <a:srgbClr val="FFFFFF"/>
                </a:solidFill>
              </a:rPr>
              <a:t>ematologic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Neurologic</a:t>
            </a:r>
          </a:p>
          <a:p>
            <a:r>
              <a:rPr lang="en-US" dirty="0" err="1">
                <a:solidFill>
                  <a:srgbClr val="FFFFFF"/>
                </a:solidFill>
              </a:rPr>
              <a:t>V</a:t>
            </a:r>
            <a:r>
              <a:rPr lang="en-US" dirty="0" err="1" smtClean="0">
                <a:solidFill>
                  <a:srgbClr val="FFFFFF"/>
                </a:solidFill>
              </a:rPr>
              <a:t>asogenic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C</a:t>
            </a:r>
            <a:r>
              <a:rPr lang="en-US" dirty="0" smtClean="0">
                <a:solidFill>
                  <a:srgbClr val="FFFFFF"/>
                </a:solidFill>
              </a:rPr>
              <a:t>ardiogenic 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3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629"/>
            <a:ext cx="8229600" cy="1295401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Causes That Require Primarily the Infusion of Volume</a:t>
            </a:r>
            <a:br>
              <a:rPr lang="en-US" sz="3200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endParaRPr lang="en-US" sz="3200" b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6278"/>
            <a:ext cx="8229600" cy="1072856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4000" b="1" i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Classification </a:t>
            </a:r>
          </a:p>
        </p:txBody>
      </p:sp>
    </p:spTree>
    <p:extLst>
      <p:ext uri="{BB962C8B-B14F-4D97-AF65-F5344CB8AC3E}">
        <p14:creationId xmlns:p14="http://schemas.microsoft.com/office/powerpoint/2010/main" val="3259096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i="1" dirty="0">
                <a:solidFill>
                  <a:srgbClr val="FFFF00"/>
                </a:solidFill>
              </a:rPr>
              <a:t>Classification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Hemorrhagic  shock 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Traumatic 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Gastrointestinal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Body </a:t>
            </a:r>
            <a:r>
              <a:rPr lang="en-US" dirty="0">
                <a:solidFill>
                  <a:srgbClr val="FFFFFF"/>
                </a:solidFill>
              </a:rPr>
              <a:t>cavity 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FF"/>
                </a:solidFill>
              </a:rPr>
              <a:t>Hypovolemia</a:t>
            </a:r>
            <a:endParaRPr lang="en-US" dirty="0">
              <a:solidFill>
                <a:srgbClr val="FFFFFF"/>
              </a:solidFill>
            </a:endParaRP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Gastrointestinal losses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Dehydration </a:t>
            </a:r>
            <a:r>
              <a:rPr lang="en-US" dirty="0">
                <a:solidFill>
                  <a:srgbClr val="FFFFFF"/>
                </a:solidFill>
              </a:rPr>
              <a:t>from insensible losses </a:t>
            </a:r>
            <a:endParaRPr lang="en-US" dirty="0" smtClean="0">
              <a:solidFill>
                <a:srgbClr val="FFFFFF"/>
              </a:solidFill>
            </a:endParaRP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Third</a:t>
            </a:r>
            <a:r>
              <a:rPr lang="en-US" dirty="0">
                <a:solidFill>
                  <a:srgbClr val="FFFFFF"/>
                </a:solidFill>
              </a:rPr>
              <a:t>-space sequestration from inflammation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9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8776</TotalTime>
  <Words>1089</Words>
  <Application>Microsoft Macintosh PowerPoint</Application>
  <PresentationFormat>On-screen Show (4:3)</PresentationFormat>
  <Paragraphs>200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SHOCK</vt:lpstr>
      <vt:lpstr>What is shock ?</vt:lpstr>
      <vt:lpstr>What is shock ?</vt:lpstr>
      <vt:lpstr>What is shock ?</vt:lpstr>
      <vt:lpstr>What is shock ?</vt:lpstr>
      <vt:lpstr>Classification </vt:lpstr>
      <vt:lpstr>Classification </vt:lpstr>
      <vt:lpstr>Causes That Require Primarily the Infusion of Volume </vt:lpstr>
      <vt:lpstr>Classification </vt:lpstr>
      <vt:lpstr>PowerPoint Presentation</vt:lpstr>
      <vt:lpstr> Causes That Require Improvement in Pump Function by Either Infusion of Inotropic Support or Reversal of the Cause of Pump Dysfunction </vt:lpstr>
      <vt:lpstr>Classification </vt:lpstr>
      <vt:lpstr>Classification </vt:lpstr>
      <vt:lpstr> Causes That Require Volume Support and Vasopressor Support  </vt:lpstr>
      <vt:lpstr>Classification </vt:lpstr>
      <vt:lpstr>Problems That Require Immediate Relief from Obstruction to Cardiac Output</vt:lpstr>
      <vt:lpstr>Classification </vt:lpstr>
      <vt:lpstr>Approach to undifferentiated shock</vt:lpstr>
      <vt:lpstr>History of trauma?  </vt:lpstr>
      <vt:lpstr>PowerPoint Presentation</vt:lpstr>
      <vt:lpstr>EARLY DETECTION OF SHOCK </vt:lpstr>
      <vt:lpstr>Quantitative Resuscitation </vt:lpstr>
      <vt:lpstr>Quantitative Resuscitation </vt:lpstr>
      <vt:lpstr>Monitoring Perfusion Status </vt:lpstr>
      <vt:lpstr>Monitoring Perfusion Status </vt:lpstr>
      <vt:lpstr>Monitoring Perfusion Status </vt:lpstr>
      <vt:lpstr>Ventilation </vt:lpstr>
      <vt:lpstr>Hemorrhagic Shock </vt:lpstr>
      <vt:lpstr>Hemorrhagic Shock </vt:lpstr>
      <vt:lpstr>Cardiogenic Shock </vt:lpstr>
      <vt:lpstr>Cardiogenic Shock </vt:lpstr>
      <vt:lpstr>PowerPoint Presentation</vt:lpstr>
      <vt:lpstr>Systemic Inflammatory Response Syndrome (SIRS) </vt:lpstr>
      <vt:lpstr>Severe Sepsis </vt:lpstr>
      <vt:lpstr>Septic Shock </vt:lpstr>
      <vt:lpstr>Summary</vt:lpstr>
      <vt:lpstr>Summary</vt:lpstr>
    </vt:vector>
  </TitlesOfParts>
  <Company>NGHA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Nawfal Aljerian</dc:creator>
  <cp:lastModifiedBy>Yasser Alaska</cp:lastModifiedBy>
  <cp:revision>55</cp:revision>
  <dcterms:created xsi:type="dcterms:W3CDTF">2012-06-03T19:10:40Z</dcterms:created>
  <dcterms:modified xsi:type="dcterms:W3CDTF">2015-08-25T05:17:47Z</dcterms:modified>
</cp:coreProperties>
</file>