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14" r:id="rId2"/>
    <p:sldId id="315" r:id="rId3"/>
    <p:sldId id="279" r:id="rId4"/>
    <p:sldId id="297" r:id="rId5"/>
    <p:sldId id="316" r:id="rId6"/>
    <p:sldId id="280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289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1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67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AD238-980D-48C6-A031-B1E6484A670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790D3-4E98-4C7D-80F5-8CD6B81789DE}">
      <dgm:prSet phldrT="[Text]"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endParaRPr lang="en-US" dirty="0"/>
        </a:p>
      </dgm:t>
    </dgm:pt>
    <dgm:pt modelId="{EA3562BA-504A-45C8-AE0A-3EC871CE7618}" type="parTrans" cxnId="{22A57EEC-8C15-4812-848A-0589129B2E7E}">
      <dgm:prSet/>
      <dgm:spPr/>
      <dgm:t>
        <a:bodyPr/>
        <a:lstStyle/>
        <a:p>
          <a:endParaRPr lang="en-US"/>
        </a:p>
      </dgm:t>
    </dgm:pt>
    <dgm:pt modelId="{D5B76AE8-5AEA-416A-A393-2BDFB2F44B4B}" type="sibTrans" cxnId="{22A57EEC-8C15-4812-848A-0589129B2E7E}">
      <dgm:prSet/>
      <dgm:spPr/>
      <dgm:t>
        <a:bodyPr/>
        <a:lstStyle/>
        <a:p>
          <a:endParaRPr lang="en-US"/>
        </a:p>
      </dgm:t>
    </dgm:pt>
    <dgm:pt modelId="{62A67116-F6F9-4B9E-B666-9B52324E23CC}">
      <dgm:prSet phldrT="[Text]"/>
      <dgm:spPr/>
      <dgm:t>
        <a:bodyPr/>
        <a:lstStyle/>
        <a:p>
          <a:r>
            <a:rPr lang="en-US" dirty="0" smtClean="0"/>
            <a:t>Constant PR prolongation without drop beat.</a:t>
          </a:r>
          <a:endParaRPr lang="en-US" dirty="0"/>
        </a:p>
      </dgm:t>
    </dgm:pt>
    <dgm:pt modelId="{BBC46C1D-5E3D-49A9-BA66-4E91E3FB4DF2}" type="parTrans" cxnId="{48CD6561-6E69-4E65-8A6B-2202A76C6102}">
      <dgm:prSet/>
      <dgm:spPr/>
      <dgm:t>
        <a:bodyPr/>
        <a:lstStyle/>
        <a:p>
          <a:endParaRPr lang="en-US"/>
        </a:p>
      </dgm:t>
    </dgm:pt>
    <dgm:pt modelId="{3266E04D-98BF-40EB-88BD-CCF70AFA5EF7}" type="sibTrans" cxnId="{48CD6561-6E69-4E65-8A6B-2202A76C6102}">
      <dgm:prSet/>
      <dgm:spPr/>
      <dgm:t>
        <a:bodyPr/>
        <a:lstStyle/>
        <a:p>
          <a:endParaRPr lang="en-US"/>
        </a:p>
      </dgm:t>
    </dgm:pt>
    <dgm:pt modelId="{C5DDC702-BCFF-4000-826E-4646D192BFA4}">
      <dgm:prSet phldrT="[Text]"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807E1405-10B5-41D0-8B16-4074F77A950E}" type="parTrans" cxnId="{39FF3184-D78B-4350-A42B-66C4C696E2B2}">
      <dgm:prSet/>
      <dgm:spPr/>
      <dgm:t>
        <a:bodyPr/>
        <a:lstStyle/>
        <a:p>
          <a:endParaRPr lang="en-US"/>
        </a:p>
      </dgm:t>
    </dgm:pt>
    <dgm:pt modelId="{ACA220A6-38E1-4C5C-B8D9-D6980BAA0256}" type="sibTrans" cxnId="{39FF3184-D78B-4350-A42B-66C4C696E2B2}">
      <dgm:prSet/>
      <dgm:spPr/>
      <dgm:t>
        <a:bodyPr/>
        <a:lstStyle/>
        <a:p>
          <a:endParaRPr lang="en-US"/>
        </a:p>
      </dgm:t>
    </dgm:pt>
    <dgm:pt modelId="{5D3984F6-C1B6-4007-B710-D28031FC140F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dirty="0" smtClean="0"/>
            <a:t>Progressive PR prolongation + drop beat.</a:t>
          </a:r>
          <a:endParaRPr lang="en-US" dirty="0"/>
        </a:p>
      </dgm:t>
    </dgm:pt>
    <dgm:pt modelId="{A2CE8416-B505-4D12-9639-F4CC4C975C3B}" type="parTrans" cxnId="{56D62F44-D264-4FB3-AE80-8CDF598D9F19}">
      <dgm:prSet/>
      <dgm:spPr/>
      <dgm:t>
        <a:bodyPr/>
        <a:lstStyle/>
        <a:p>
          <a:endParaRPr lang="en-US"/>
        </a:p>
      </dgm:t>
    </dgm:pt>
    <dgm:pt modelId="{409FDE94-CAD7-411F-B1E5-56FC468E33D0}" type="sibTrans" cxnId="{56D62F44-D264-4FB3-AE80-8CDF598D9F19}">
      <dgm:prSet/>
      <dgm:spPr/>
      <dgm:t>
        <a:bodyPr/>
        <a:lstStyle/>
        <a:p>
          <a:endParaRPr lang="en-US"/>
        </a:p>
      </dgm:t>
    </dgm:pt>
    <dgm:pt modelId="{E91A2ABA-BC44-494A-BDF5-C0FF6F62C2F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dirty="0" smtClean="0"/>
            <a:t>Constant PR prolongation + drop beat.  </a:t>
          </a:r>
          <a:endParaRPr lang="en-US" dirty="0"/>
        </a:p>
      </dgm:t>
    </dgm:pt>
    <dgm:pt modelId="{6131BCB7-1DFB-4B44-B310-EA1324D5AADF}" type="parTrans" cxnId="{D44F1FDD-B26C-4DD6-8909-10F50F6B38E3}">
      <dgm:prSet/>
      <dgm:spPr/>
      <dgm:t>
        <a:bodyPr/>
        <a:lstStyle/>
        <a:p>
          <a:endParaRPr lang="en-US"/>
        </a:p>
      </dgm:t>
    </dgm:pt>
    <dgm:pt modelId="{09F87FB2-AC81-41EB-B8D2-B9D23280959D}" type="sibTrans" cxnId="{D44F1FDD-B26C-4DD6-8909-10F50F6B38E3}">
      <dgm:prSet/>
      <dgm:spPr/>
      <dgm:t>
        <a:bodyPr/>
        <a:lstStyle/>
        <a:p>
          <a:endParaRPr lang="en-US"/>
        </a:p>
      </dgm:t>
    </dgm:pt>
    <dgm:pt modelId="{4FCF5F8A-CBD4-40DF-821C-AA36AA8C4F4E}">
      <dgm:prSet phldrT="[Text]"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 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1141C0FA-AD2E-4719-BB79-2FA265EFC823}" type="parTrans" cxnId="{A99AF60A-0B1B-4F40-BBB9-D133630C0D58}">
      <dgm:prSet/>
      <dgm:spPr/>
      <dgm:t>
        <a:bodyPr/>
        <a:lstStyle/>
        <a:p>
          <a:endParaRPr lang="en-US"/>
        </a:p>
      </dgm:t>
    </dgm:pt>
    <dgm:pt modelId="{56ED463C-B9EA-4439-91AC-76C9B2671360}" type="sibTrans" cxnId="{A99AF60A-0B1B-4F40-BBB9-D133630C0D58}">
      <dgm:prSet/>
      <dgm:spPr/>
      <dgm:t>
        <a:bodyPr/>
        <a:lstStyle/>
        <a:p>
          <a:endParaRPr lang="en-US"/>
        </a:p>
      </dgm:t>
    </dgm:pt>
    <dgm:pt modelId="{1672B1E4-D595-414B-B856-AFE6B9131252}">
      <dgm:prSet phldrT="[Text]"/>
      <dgm:spPr/>
      <dgm:t>
        <a:bodyPr/>
        <a:lstStyle/>
        <a:p>
          <a:r>
            <a:rPr lang="en-US" dirty="0" smtClean="0"/>
            <a:t>Complete dissociation between P and QRS.</a:t>
          </a:r>
          <a:endParaRPr lang="en-US" dirty="0"/>
        </a:p>
      </dgm:t>
    </dgm:pt>
    <dgm:pt modelId="{5D6B41F7-51EE-49BF-A7A9-5954C6A96984}" type="parTrans" cxnId="{EF8E088B-0EA5-478B-BF82-7AAC7C3BE0E4}">
      <dgm:prSet/>
      <dgm:spPr/>
      <dgm:t>
        <a:bodyPr/>
        <a:lstStyle/>
        <a:p>
          <a:endParaRPr lang="en-US"/>
        </a:p>
      </dgm:t>
    </dgm:pt>
    <dgm:pt modelId="{E1811BF4-BB4A-4364-847D-887C48C1491C}" type="sibTrans" cxnId="{EF8E088B-0EA5-478B-BF82-7AAC7C3BE0E4}">
      <dgm:prSet/>
      <dgm:spPr/>
      <dgm:t>
        <a:bodyPr/>
        <a:lstStyle/>
        <a:p>
          <a:endParaRPr lang="en-US"/>
        </a:p>
      </dgm:t>
    </dgm:pt>
    <dgm:pt modelId="{3F5098B3-B6A2-41D7-A5C5-017538830755}" type="pres">
      <dgm:prSet presAssocID="{B35AD238-980D-48C6-A031-B1E6484A6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C3C2E-3D5C-47FE-AD4C-8685243C4D58}" type="pres">
      <dgm:prSet presAssocID="{BE4790D3-4E98-4C7D-80F5-8CD6B81789DE}" presName="linNode" presStyleCnt="0"/>
      <dgm:spPr/>
    </dgm:pt>
    <dgm:pt modelId="{496A6C89-64BE-42A0-AB22-96D9BAF262C0}" type="pres">
      <dgm:prSet presAssocID="{BE4790D3-4E98-4C7D-80F5-8CD6B81789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2DF60-F149-43F4-8702-B2D8F47BE7C9}" type="pres">
      <dgm:prSet presAssocID="{BE4790D3-4E98-4C7D-80F5-8CD6B81789D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925A1-7614-4C2D-96BF-EE6FF4D44C4E}" type="pres">
      <dgm:prSet presAssocID="{D5B76AE8-5AEA-416A-A393-2BDFB2F44B4B}" presName="sp" presStyleCnt="0"/>
      <dgm:spPr/>
    </dgm:pt>
    <dgm:pt modelId="{DBFF2160-643D-4DB3-9E42-6F5414D27C63}" type="pres">
      <dgm:prSet presAssocID="{C5DDC702-BCFF-4000-826E-4646D192BFA4}" presName="linNode" presStyleCnt="0"/>
      <dgm:spPr/>
    </dgm:pt>
    <dgm:pt modelId="{A0098E59-2D1C-46CD-BF7F-787B1725B9EA}" type="pres">
      <dgm:prSet presAssocID="{C5DDC702-BCFF-4000-826E-4646D192BFA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F2-6CE4-4FE0-B1F8-763B642FBB99}" type="pres">
      <dgm:prSet presAssocID="{C5DDC702-BCFF-4000-826E-4646D192BFA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9F6AC-FAE0-41A0-B72D-3C91068AE8B5}" type="pres">
      <dgm:prSet presAssocID="{ACA220A6-38E1-4C5C-B8D9-D6980BAA0256}" presName="sp" presStyleCnt="0"/>
      <dgm:spPr/>
    </dgm:pt>
    <dgm:pt modelId="{01396C73-13F5-4B89-83F1-6DBF2D5AB2D7}" type="pres">
      <dgm:prSet presAssocID="{4FCF5F8A-CBD4-40DF-821C-AA36AA8C4F4E}" presName="linNode" presStyleCnt="0"/>
      <dgm:spPr/>
    </dgm:pt>
    <dgm:pt modelId="{87C11B80-BBB4-4203-87E0-AA0B2F54F31A}" type="pres">
      <dgm:prSet presAssocID="{4FCF5F8A-CBD4-40DF-821C-AA36AA8C4F4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72B5B-889E-4661-918E-8BD65F5ED0E8}" type="pres">
      <dgm:prSet presAssocID="{4FCF5F8A-CBD4-40DF-821C-AA36AA8C4F4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A6A07A-0357-47BD-8AF4-DD46708CEC5F}" type="presOf" srcId="{62A67116-F6F9-4B9E-B666-9B52324E23CC}" destId="{A1E2DF60-F149-43F4-8702-B2D8F47BE7C9}" srcOrd="0" destOrd="0" presId="urn:microsoft.com/office/officeart/2005/8/layout/vList5"/>
    <dgm:cxn modelId="{FC973439-8E49-487A-BB62-C9B883BFD5AF}" type="presOf" srcId="{4FCF5F8A-CBD4-40DF-821C-AA36AA8C4F4E}" destId="{87C11B80-BBB4-4203-87E0-AA0B2F54F31A}" srcOrd="0" destOrd="0" presId="urn:microsoft.com/office/officeart/2005/8/layout/vList5"/>
    <dgm:cxn modelId="{48CD6561-6E69-4E65-8A6B-2202A76C6102}" srcId="{BE4790D3-4E98-4C7D-80F5-8CD6B81789DE}" destId="{62A67116-F6F9-4B9E-B666-9B52324E23CC}" srcOrd="0" destOrd="0" parTransId="{BBC46C1D-5E3D-49A9-BA66-4E91E3FB4DF2}" sibTransId="{3266E04D-98BF-40EB-88BD-CCF70AFA5EF7}"/>
    <dgm:cxn modelId="{56D62F44-D264-4FB3-AE80-8CDF598D9F19}" srcId="{C5DDC702-BCFF-4000-826E-4646D192BFA4}" destId="{5D3984F6-C1B6-4007-B710-D28031FC140F}" srcOrd="0" destOrd="0" parTransId="{A2CE8416-B505-4D12-9639-F4CC4C975C3B}" sibTransId="{409FDE94-CAD7-411F-B1E5-56FC468E33D0}"/>
    <dgm:cxn modelId="{9867425A-950E-4B91-9823-2CB759D03204}" type="presOf" srcId="{5D3984F6-C1B6-4007-B710-D28031FC140F}" destId="{D81FD7F2-6CE4-4FE0-B1F8-763B642FBB99}" srcOrd="0" destOrd="0" presId="urn:microsoft.com/office/officeart/2005/8/layout/vList5"/>
    <dgm:cxn modelId="{705FBA04-F24C-4ADE-8DA1-AE6F105491D9}" type="presOf" srcId="{BE4790D3-4E98-4C7D-80F5-8CD6B81789DE}" destId="{496A6C89-64BE-42A0-AB22-96D9BAF262C0}" srcOrd="0" destOrd="0" presId="urn:microsoft.com/office/officeart/2005/8/layout/vList5"/>
    <dgm:cxn modelId="{BB7EF602-598D-4C57-8CE9-CC29A4F74B2E}" type="presOf" srcId="{1672B1E4-D595-414B-B856-AFE6B9131252}" destId="{0E272B5B-889E-4661-918E-8BD65F5ED0E8}" srcOrd="0" destOrd="0" presId="urn:microsoft.com/office/officeart/2005/8/layout/vList5"/>
    <dgm:cxn modelId="{D44F1FDD-B26C-4DD6-8909-10F50F6B38E3}" srcId="{C5DDC702-BCFF-4000-826E-4646D192BFA4}" destId="{E91A2ABA-BC44-494A-BDF5-C0FF6F62C2FA}" srcOrd="1" destOrd="0" parTransId="{6131BCB7-1DFB-4B44-B310-EA1324D5AADF}" sibTransId="{09F87FB2-AC81-41EB-B8D2-B9D23280959D}"/>
    <dgm:cxn modelId="{EF8E088B-0EA5-478B-BF82-7AAC7C3BE0E4}" srcId="{4FCF5F8A-CBD4-40DF-821C-AA36AA8C4F4E}" destId="{1672B1E4-D595-414B-B856-AFE6B9131252}" srcOrd="0" destOrd="0" parTransId="{5D6B41F7-51EE-49BF-A7A9-5954C6A96984}" sibTransId="{E1811BF4-BB4A-4364-847D-887C48C1491C}"/>
    <dgm:cxn modelId="{22A57EEC-8C15-4812-848A-0589129B2E7E}" srcId="{B35AD238-980D-48C6-A031-B1E6484A670E}" destId="{BE4790D3-4E98-4C7D-80F5-8CD6B81789DE}" srcOrd="0" destOrd="0" parTransId="{EA3562BA-504A-45C8-AE0A-3EC871CE7618}" sibTransId="{D5B76AE8-5AEA-416A-A393-2BDFB2F44B4B}"/>
    <dgm:cxn modelId="{A99AF60A-0B1B-4F40-BBB9-D133630C0D58}" srcId="{B35AD238-980D-48C6-A031-B1E6484A670E}" destId="{4FCF5F8A-CBD4-40DF-821C-AA36AA8C4F4E}" srcOrd="2" destOrd="0" parTransId="{1141C0FA-AD2E-4719-BB79-2FA265EFC823}" sibTransId="{56ED463C-B9EA-4439-91AC-76C9B2671360}"/>
    <dgm:cxn modelId="{E94B3BA3-410D-4E76-B769-66B82E35B218}" type="presOf" srcId="{C5DDC702-BCFF-4000-826E-4646D192BFA4}" destId="{A0098E59-2D1C-46CD-BF7F-787B1725B9EA}" srcOrd="0" destOrd="0" presId="urn:microsoft.com/office/officeart/2005/8/layout/vList5"/>
    <dgm:cxn modelId="{242FD3A7-757A-4B70-B35A-A3824E8C408D}" type="presOf" srcId="{E91A2ABA-BC44-494A-BDF5-C0FF6F62C2FA}" destId="{D81FD7F2-6CE4-4FE0-B1F8-763B642FBB99}" srcOrd="0" destOrd="1" presId="urn:microsoft.com/office/officeart/2005/8/layout/vList5"/>
    <dgm:cxn modelId="{39FF3184-D78B-4350-A42B-66C4C696E2B2}" srcId="{B35AD238-980D-48C6-A031-B1E6484A670E}" destId="{C5DDC702-BCFF-4000-826E-4646D192BFA4}" srcOrd="1" destOrd="0" parTransId="{807E1405-10B5-41D0-8B16-4074F77A950E}" sibTransId="{ACA220A6-38E1-4C5C-B8D9-D6980BAA0256}"/>
    <dgm:cxn modelId="{0897A5AF-BAD3-4080-924F-6C6C0C1B10B7}" type="presOf" srcId="{B35AD238-980D-48C6-A031-B1E6484A670E}" destId="{3F5098B3-B6A2-41D7-A5C5-017538830755}" srcOrd="0" destOrd="0" presId="urn:microsoft.com/office/officeart/2005/8/layout/vList5"/>
    <dgm:cxn modelId="{42C30499-F2D1-4AA1-9ED1-A871F505243B}" type="presParOf" srcId="{3F5098B3-B6A2-41D7-A5C5-017538830755}" destId="{C7FC3C2E-3D5C-47FE-AD4C-8685243C4D58}" srcOrd="0" destOrd="0" presId="urn:microsoft.com/office/officeart/2005/8/layout/vList5"/>
    <dgm:cxn modelId="{4DE8FF1A-3828-452E-BA8E-4AD225208E1C}" type="presParOf" srcId="{C7FC3C2E-3D5C-47FE-AD4C-8685243C4D58}" destId="{496A6C89-64BE-42A0-AB22-96D9BAF262C0}" srcOrd="0" destOrd="0" presId="urn:microsoft.com/office/officeart/2005/8/layout/vList5"/>
    <dgm:cxn modelId="{EB8DC9B3-08F6-430F-A73C-7726E82BC2B8}" type="presParOf" srcId="{C7FC3C2E-3D5C-47FE-AD4C-8685243C4D58}" destId="{A1E2DF60-F149-43F4-8702-B2D8F47BE7C9}" srcOrd="1" destOrd="0" presId="urn:microsoft.com/office/officeart/2005/8/layout/vList5"/>
    <dgm:cxn modelId="{CDAF1BAF-6375-412E-A1BC-7893E1EB6F73}" type="presParOf" srcId="{3F5098B3-B6A2-41D7-A5C5-017538830755}" destId="{386925A1-7614-4C2D-96BF-EE6FF4D44C4E}" srcOrd="1" destOrd="0" presId="urn:microsoft.com/office/officeart/2005/8/layout/vList5"/>
    <dgm:cxn modelId="{0B439BBA-B068-4C51-8637-5432AEFAFC17}" type="presParOf" srcId="{3F5098B3-B6A2-41D7-A5C5-017538830755}" destId="{DBFF2160-643D-4DB3-9E42-6F5414D27C63}" srcOrd="2" destOrd="0" presId="urn:microsoft.com/office/officeart/2005/8/layout/vList5"/>
    <dgm:cxn modelId="{A54A1AE6-3C7E-45EC-99FC-F6BCE3CE0E5B}" type="presParOf" srcId="{DBFF2160-643D-4DB3-9E42-6F5414D27C63}" destId="{A0098E59-2D1C-46CD-BF7F-787B1725B9EA}" srcOrd="0" destOrd="0" presId="urn:microsoft.com/office/officeart/2005/8/layout/vList5"/>
    <dgm:cxn modelId="{79F4D0EA-FCFC-4A67-A802-E2ABB43F820A}" type="presParOf" srcId="{DBFF2160-643D-4DB3-9E42-6F5414D27C63}" destId="{D81FD7F2-6CE4-4FE0-B1F8-763B642FBB99}" srcOrd="1" destOrd="0" presId="urn:microsoft.com/office/officeart/2005/8/layout/vList5"/>
    <dgm:cxn modelId="{883B66E7-ACC2-4CEC-A86B-82256209C36E}" type="presParOf" srcId="{3F5098B3-B6A2-41D7-A5C5-017538830755}" destId="{03D9F6AC-FAE0-41A0-B72D-3C91068AE8B5}" srcOrd="3" destOrd="0" presId="urn:microsoft.com/office/officeart/2005/8/layout/vList5"/>
    <dgm:cxn modelId="{C7DFD119-12BC-43D5-940F-4BEEF2B90E45}" type="presParOf" srcId="{3F5098B3-B6A2-41D7-A5C5-017538830755}" destId="{01396C73-13F5-4B89-83F1-6DBF2D5AB2D7}" srcOrd="4" destOrd="0" presId="urn:microsoft.com/office/officeart/2005/8/layout/vList5"/>
    <dgm:cxn modelId="{D7D56185-C3B0-45F7-89BB-7E8E5BCDECA4}" type="presParOf" srcId="{01396C73-13F5-4B89-83F1-6DBF2D5AB2D7}" destId="{87C11B80-BBB4-4203-87E0-AA0B2F54F31A}" srcOrd="0" destOrd="0" presId="urn:microsoft.com/office/officeart/2005/8/layout/vList5"/>
    <dgm:cxn modelId="{919EC863-522C-416D-8E99-BB6120D66B5A}" type="presParOf" srcId="{01396C73-13F5-4B89-83F1-6DBF2D5AB2D7}" destId="{0E272B5B-889E-4661-918E-8BD65F5ED0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DF60-F149-43F4-8702-B2D8F47BE7C9}">
      <dsp:nvSpPr>
        <dsp:cNvPr id="0" name=""/>
        <dsp:cNvSpPr/>
      </dsp:nvSpPr>
      <dsp:spPr>
        <a:xfrm rot="5400000">
          <a:off x="4628828" y="-1785924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Constant PR prolongation without drop beat.</a:t>
          </a:r>
          <a:endParaRPr lang="en-US" sz="1800" kern="1200" dirty="0"/>
        </a:p>
      </dsp:txBody>
      <dsp:txXfrm rot="-5400000">
        <a:off x="2715768" y="176045"/>
        <a:ext cx="4779123" cy="904092"/>
      </dsp:txXfrm>
    </dsp:sp>
    <dsp:sp modelId="{496A6C89-64BE-42A0-AB22-96D9BAF262C0}">
      <dsp:nvSpPr>
        <dsp:cNvPr id="0" name=""/>
        <dsp:cNvSpPr/>
      </dsp:nvSpPr>
      <dsp:spPr>
        <a:xfrm>
          <a:off x="0" y="1897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1</a:t>
          </a:r>
          <a:r>
            <a:rPr lang="en-US" sz="6300" kern="1200" baseline="30000" dirty="0" smtClean="0"/>
            <a:t>st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endParaRPr lang="en-US" sz="6300" kern="1200" dirty="0"/>
        </a:p>
      </dsp:txBody>
      <dsp:txXfrm>
        <a:off x="61137" y="63034"/>
        <a:ext cx="2593494" cy="1130114"/>
      </dsp:txXfrm>
    </dsp:sp>
    <dsp:sp modelId="{D81FD7F2-6CE4-4FE0-B1F8-763B642FBB99}">
      <dsp:nvSpPr>
        <dsp:cNvPr id="0" name=""/>
        <dsp:cNvSpPr/>
      </dsp:nvSpPr>
      <dsp:spPr>
        <a:xfrm rot="5400000">
          <a:off x="4628828" y="-470916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kern="1200" dirty="0" smtClean="0"/>
            <a:t>Progressive PR prolongation + drop beat.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sz="1800" kern="1200" dirty="0" smtClean="0"/>
            <a:t>Constant PR prolongation + drop beat.  </a:t>
          </a:r>
          <a:endParaRPr lang="en-US" sz="1800" kern="1200" dirty="0"/>
        </a:p>
      </dsp:txBody>
      <dsp:txXfrm rot="-5400000">
        <a:off x="2715768" y="1491053"/>
        <a:ext cx="4779123" cy="904092"/>
      </dsp:txXfrm>
    </dsp:sp>
    <dsp:sp modelId="{A0098E59-2D1C-46CD-BF7F-787B1725B9EA}">
      <dsp:nvSpPr>
        <dsp:cNvPr id="0" name=""/>
        <dsp:cNvSpPr/>
      </dsp:nvSpPr>
      <dsp:spPr>
        <a:xfrm>
          <a:off x="0" y="1316905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2</a:t>
          </a:r>
          <a:r>
            <a:rPr lang="en-US" sz="6300" kern="1200" baseline="30000" dirty="0" smtClean="0"/>
            <a:t>nd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r>
            <a:rPr lang="en-US" sz="6300" kern="1200" dirty="0" smtClean="0"/>
            <a:t> </a:t>
          </a:r>
          <a:endParaRPr lang="en-US" sz="6300" kern="1200" dirty="0"/>
        </a:p>
      </dsp:txBody>
      <dsp:txXfrm>
        <a:off x="61137" y="1378042"/>
        <a:ext cx="2593494" cy="1130114"/>
      </dsp:txXfrm>
    </dsp:sp>
    <dsp:sp modelId="{0E272B5B-889E-4661-918E-8BD65F5ED0E8}">
      <dsp:nvSpPr>
        <dsp:cNvPr id="0" name=""/>
        <dsp:cNvSpPr/>
      </dsp:nvSpPr>
      <dsp:spPr>
        <a:xfrm rot="5400000">
          <a:off x="4628828" y="844092"/>
          <a:ext cx="1001910" cy="48280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Complete dissociation between P and QRS.</a:t>
          </a:r>
          <a:endParaRPr lang="en-US" sz="1800" kern="1200" dirty="0"/>
        </a:p>
      </dsp:txBody>
      <dsp:txXfrm rot="-5400000">
        <a:off x="2715768" y="2806062"/>
        <a:ext cx="4779123" cy="904092"/>
      </dsp:txXfrm>
    </dsp:sp>
    <dsp:sp modelId="{87C11B80-BBB4-4203-87E0-AA0B2F54F31A}">
      <dsp:nvSpPr>
        <dsp:cNvPr id="0" name=""/>
        <dsp:cNvSpPr/>
      </dsp:nvSpPr>
      <dsp:spPr>
        <a:xfrm>
          <a:off x="0" y="2631913"/>
          <a:ext cx="2715768" cy="12523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3</a:t>
          </a:r>
          <a:r>
            <a:rPr lang="en-US" sz="6300" kern="1200" baseline="30000" dirty="0" smtClean="0"/>
            <a:t>rd </a:t>
          </a:r>
          <a:r>
            <a:rPr lang="en-US" sz="6300" kern="1200" baseline="30000" dirty="0" smtClean="0">
              <a:latin typeface="Times New Roman"/>
              <a:cs typeface="Times New Roman"/>
            </a:rPr>
            <a:t>○</a:t>
          </a:r>
          <a:r>
            <a:rPr lang="en-US" sz="6300" kern="1200" dirty="0" smtClean="0"/>
            <a:t> </a:t>
          </a:r>
          <a:endParaRPr lang="en-US" sz="6300" kern="1200" dirty="0"/>
        </a:p>
      </dsp:txBody>
      <dsp:txXfrm>
        <a:off x="61137" y="2693050"/>
        <a:ext cx="2593494" cy="113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3290-D421-457E-A348-2D193234DAB8}" type="datetimeFigureOut">
              <a:rPr lang="en-US" smtClean="0"/>
              <a:pPr/>
              <a:t>12/29/15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DDEDF-95B4-4B1C-960C-4ABA44D620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7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5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1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2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0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5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7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3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6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00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00" y="35814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Dr. Ahmad S. </a:t>
            </a:r>
            <a:r>
              <a:rPr lang="en-US" sz="2400" b="1" dirty="0" err="1">
                <a:solidFill>
                  <a:srgbClr val="FFFF00"/>
                </a:solidFill>
              </a:rPr>
              <a:t>Hersi</a:t>
            </a:r>
            <a:r>
              <a:rPr lang="en-US" sz="2400" b="1" dirty="0">
                <a:solidFill>
                  <a:srgbClr val="FFFF00"/>
                </a:solidFill>
              </a:rPr>
              <a:t>, MBBS. MSc. FRCPC</a:t>
            </a:r>
          </a:p>
          <a:p>
            <a:pPr algn="ctr">
              <a:lnSpc>
                <a:spcPct val="20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Professor </a:t>
            </a:r>
            <a:r>
              <a:rPr lang="en-US" sz="2400" b="1" dirty="0">
                <a:solidFill>
                  <a:srgbClr val="FFFF00"/>
                </a:solidFill>
              </a:rPr>
              <a:t>of Cardiac Sciences 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Consultant </a:t>
            </a:r>
            <a:r>
              <a:rPr lang="en-US" sz="2400" b="1" dirty="0" err="1" smtClean="0">
                <a:solidFill>
                  <a:srgbClr val="FFFF00"/>
                </a:solidFill>
              </a:rPr>
              <a:t>Electrophysiologist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587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ECG </a:t>
            </a:r>
            <a:r>
              <a:rPr lang="en-US" sz="5400" b="1" dirty="0" smtClean="0">
                <a:solidFill>
                  <a:prstClr val="white"/>
                </a:solidFill>
              </a:rPr>
              <a:t>med 442</a:t>
            </a:r>
          </a:p>
          <a:p>
            <a:pPr algn="ctr"/>
            <a:endParaRPr lang="en-US" sz="5400" b="1" dirty="0">
              <a:solidFill>
                <a:prstClr val="white"/>
              </a:solidFill>
            </a:endParaRPr>
          </a:p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Bradycardia</a:t>
            </a:r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965" r="736" b="23189"/>
          <a:stretch/>
        </p:blipFill>
        <p:spPr>
          <a:xfrm>
            <a:off x="6372225" y="0"/>
            <a:ext cx="2771775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4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62263"/>
            <a:ext cx="86106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609600"/>
            <a:ext cx="2097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3rd HB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7794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expertconsultbook.com/expertconsult/b/bbmapAsset?appID=NGE&amp;isbn=978-0-323-08786-5&amp;eid=4-u1.0-B978-0-323-08786-5..00017-8..f17-08-9780323087865&amp;assetType=fu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0824"/>
            <a:ext cx="8458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685800"/>
            <a:ext cx="1885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3rd HB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7535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762000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Some Conditions That May Cause Temporary AV Conduction Impairment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Autonomic factors (increased vagal tone with vasovagal syncope or sleep apnea). Trained athletes at rest may show a prolonged </a:t>
            </a:r>
            <a:r>
              <a:rPr lang="en-US" dirty="0" err="1">
                <a:solidFill>
                  <a:prstClr val="white"/>
                </a:solidFill>
              </a:rPr>
              <a:t>atrioventricular</a:t>
            </a:r>
            <a:r>
              <a:rPr lang="en-US" dirty="0">
                <a:solidFill>
                  <a:prstClr val="white"/>
                </a:solidFill>
              </a:rPr>
              <a:t> (AV) interval and even AV </a:t>
            </a:r>
            <a:r>
              <a:rPr lang="en-US" dirty="0" err="1">
                <a:solidFill>
                  <a:prstClr val="white"/>
                </a:solidFill>
              </a:rPr>
              <a:t>Wenckebach</a:t>
            </a:r>
            <a:r>
              <a:rPr lang="en-US" dirty="0">
                <a:solidFill>
                  <a:prstClr val="white"/>
                </a:solidFill>
              </a:rPr>
              <a:t> with sinus bradycardia that resolve with exercise.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Medications </a:t>
            </a:r>
            <a:r>
              <a:rPr lang="en-US" dirty="0">
                <a:solidFill>
                  <a:prstClr val="white"/>
                </a:solidFill>
              </a:rPr>
              <a:t>(especially, beta blockers; digoxin, certain calcium channel blockers) and electrolyte abnormalities (especially hyperkalemia)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Acute </a:t>
            </a:r>
            <a:r>
              <a:rPr lang="en-US" dirty="0">
                <a:solidFill>
                  <a:prstClr val="white"/>
                </a:solidFill>
              </a:rPr>
              <a:t>myocardial infarction, especially inferior (see text discussion)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Inflammatory </a:t>
            </a:r>
            <a:r>
              <a:rPr lang="en-US" dirty="0">
                <a:solidFill>
                  <a:prstClr val="white"/>
                </a:solidFill>
              </a:rPr>
              <a:t>processes (e.g., myocarditis, rheumatic fever, lupus)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Certain </a:t>
            </a:r>
            <a:r>
              <a:rPr lang="en-US" dirty="0">
                <a:solidFill>
                  <a:prstClr val="white"/>
                </a:solidFill>
              </a:rPr>
              <a:t>infections (e.g., Lyme disease, toxoplasmosis)</a:t>
            </a:r>
          </a:p>
        </p:txBody>
      </p:sp>
    </p:spTree>
    <p:extLst>
      <p:ext uri="{BB962C8B-B14F-4D97-AF65-F5344CB8AC3E}">
        <p14:creationId xmlns:p14="http://schemas.microsoft.com/office/powerpoint/2010/main" val="62273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12845"/>
            <a:ext cx="7848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Some Causes of Permanent AV Conduction System Damage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Acute myocardial infarction, especially anterior </a:t>
            </a:r>
            <a:r>
              <a:rPr lang="en-US" dirty="0" smtClean="0">
                <a:solidFill>
                  <a:prstClr val="white"/>
                </a:solidFill>
              </a:rPr>
              <a:t>wall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Infiltrative diseases (e.g., amyloid, </a:t>
            </a:r>
            <a:r>
              <a:rPr lang="en-US" dirty="0" err="1">
                <a:solidFill>
                  <a:prstClr val="white"/>
                </a:solidFill>
              </a:rPr>
              <a:t>sarcoid</a:t>
            </a:r>
            <a:r>
              <a:rPr lang="en-US" dirty="0">
                <a:solidFill>
                  <a:prstClr val="white"/>
                </a:solidFill>
              </a:rPr>
              <a:t>, lymphomas</a:t>
            </a:r>
            <a:r>
              <a:rPr lang="en-US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Degeneration of the conduction system, usually with advanced age (</a:t>
            </a:r>
            <a:r>
              <a:rPr lang="en-US" dirty="0" err="1">
                <a:solidFill>
                  <a:prstClr val="white"/>
                </a:solidFill>
              </a:rPr>
              <a:t>Lenègre’s</a:t>
            </a:r>
            <a:r>
              <a:rPr lang="en-US" dirty="0">
                <a:solidFill>
                  <a:prstClr val="white"/>
                </a:solidFill>
              </a:rPr>
              <a:t> disease) or associated with cardiac calcification around the aortic and mitral valves (Lev’s disease</a:t>
            </a:r>
            <a:r>
              <a:rPr lang="en-US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Hereditary neuromuscular diseases (e.g., </a:t>
            </a:r>
            <a:r>
              <a:rPr lang="en-US" dirty="0" err="1">
                <a:solidFill>
                  <a:prstClr val="white"/>
                </a:solidFill>
              </a:rPr>
              <a:t>myotonic</a:t>
            </a:r>
            <a:r>
              <a:rPr lang="en-US" dirty="0">
                <a:solidFill>
                  <a:prstClr val="white"/>
                </a:solidFill>
              </a:rPr>
              <a:t> dystrophy, Kearns-Sayre syndrome, </a:t>
            </a:r>
            <a:r>
              <a:rPr lang="en-US" dirty="0" err="1">
                <a:solidFill>
                  <a:prstClr val="white"/>
                </a:solidFill>
              </a:rPr>
              <a:t>Erb’s</a:t>
            </a:r>
            <a:r>
              <a:rPr lang="en-US" dirty="0">
                <a:solidFill>
                  <a:prstClr val="white"/>
                </a:solidFill>
              </a:rPr>
              <a:t> dystrophy</a:t>
            </a:r>
            <a:r>
              <a:rPr lang="en-US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Iatrogenic damage to the conduction system as the result of valve surgery or arrhythmia ablations in the area of </a:t>
            </a:r>
            <a:r>
              <a:rPr lang="en-US" dirty="0" err="1">
                <a:solidFill>
                  <a:prstClr val="white"/>
                </a:solidFill>
              </a:rPr>
              <a:t>atrioventricular</a:t>
            </a:r>
            <a:r>
              <a:rPr lang="en-US" dirty="0">
                <a:solidFill>
                  <a:prstClr val="white"/>
                </a:solidFill>
              </a:rPr>
              <a:t> (AV) node and His bundle; ethanol </a:t>
            </a:r>
            <a:r>
              <a:rPr lang="en-US" dirty="0" err="1">
                <a:solidFill>
                  <a:prstClr val="white"/>
                </a:solidFill>
              </a:rPr>
              <a:t>septal</a:t>
            </a:r>
            <a:r>
              <a:rPr lang="en-US" dirty="0">
                <a:solidFill>
                  <a:prstClr val="white"/>
                </a:solidFill>
              </a:rPr>
              <a:t> ablation for obstructive hypertrophic cardiomyopathy</a:t>
            </a:r>
          </a:p>
        </p:txBody>
      </p:sp>
    </p:spTree>
    <p:extLst>
      <p:ext uri="{BB962C8B-B14F-4D97-AF65-F5344CB8AC3E}">
        <p14:creationId xmlns:p14="http://schemas.microsoft.com/office/powerpoint/2010/main" val="314734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610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685800"/>
            <a:ext cx="222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2nd HB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3728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9800" y="1524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t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58200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62200" y="304800"/>
            <a:ext cx="2521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3048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  <p:pic>
        <p:nvPicPr>
          <p:cNvPr id="4" name="Content Placeholder 3" descr="scan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8124" y="1071563"/>
            <a:ext cx="8601075" cy="5429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2531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219200"/>
            <a:ext cx="8621713" cy="53578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23" name="Content Placeholder 3" descr="scan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540000">
            <a:off x="315913" y="928688"/>
            <a:ext cx="8281987" cy="571658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Bradyarrhythmia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Sinus bradycardia</a:t>
            </a:r>
          </a:p>
          <a:p>
            <a:endParaRPr lang="en-US" dirty="0" smtClean="0"/>
          </a:p>
          <a:p>
            <a:r>
              <a:rPr lang="en-US" dirty="0" smtClean="0"/>
              <a:t>SA node disease</a:t>
            </a:r>
          </a:p>
          <a:p>
            <a:endParaRPr lang="en-US" dirty="0" smtClean="0"/>
          </a:p>
          <a:p>
            <a:r>
              <a:rPr lang="en-US" dirty="0" smtClean="0"/>
              <a:t>AV node disease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6867" name="Content Placeholder 3" descr="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3" y="928688"/>
            <a:ext cx="8843962" cy="56435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9939" name="Content Placeholder 3" descr="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928688"/>
            <a:ext cx="8715375" cy="56435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0963" name="Content Placeholder 3" descr="scan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371600"/>
            <a:ext cx="8742362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5059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113" y="928688"/>
            <a:ext cx="8275637" cy="56435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571500"/>
            <a:ext cx="50577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67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8534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609600"/>
            <a:ext cx="4566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Sinus bradycardia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844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484290"/>
              </p:ext>
            </p:extLst>
          </p:nvPr>
        </p:nvGraphicFramePr>
        <p:xfrm>
          <a:off x="762000" y="17526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8763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685800"/>
            <a:ext cx="1996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1st HB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520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6524"/>
            <a:ext cx="87630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685800"/>
            <a:ext cx="4793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HB  </a:t>
            </a:r>
            <a:r>
              <a:rPr lang="en-US" sz="4000" dirty="0" err="1" smtClean="0"/>
              <a:t>Mobitz</a:t>
            </a:r>
            <a:r>
              <a:rPr lang="en-US" sz="4000" dirty="0" smtClean="0"/>
              <a:t> type-1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97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686800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304800"/>
            <a:ext cx="5261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HB  </a:t>
            </a:r>
            <a:r>
              <a:rPr lang="en-US" sz="4400" dirty="0" err="1" smtClean="0"/>
              <a:t>Mobitz</a:t>
            </a:r>
            <a:r>
              <a:rPr lang="en-US" sz="4400" dirty="0" smtClean="0"/>
              <a:t> type-2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955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24188"/>
            <a:ext cx="8610600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533400"/>
            <a:ext cx="5261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HB  </a:t>
            </a:r>
            <a:r>
              <a:rPr lang="en-US" sz="4400" dirty="0" err="1" smtClean="0"/>
              <a:t>Mobitz</a:t>
            </a:r>
            <a:r>
              <a:rPr lang="en-US" sz="4400" dirty="0" smtClean="0"/>
              <a:t> type-2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756085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331</Words>
  <Application>Microsoft Macintosh PowerPoint</Application>
  <PresentationFormat>On-screen Show (4:3)</PresentationFormat>
  <Paragraphs>62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Bradyarrhythmia</vt:lpstr>
      <vt:lpstr>PowerPoint Presentation</vt:lpstr>
      <vt:lpstr>PowerPoint Presentation</vt:lpstr>
      <vt:lpstr>Heart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Realty check </vt:lpstr>
      <vt:lpstr>Realty check </vt:lpstr>
      <vt:lpstr>Realty check </vt:lpstr>
      <vt:lpstr>Realty check </vt:lpstr>
      <vt:lpstr>Realty check </vt:lpstr>
      <vt:lpstr>Realty check 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</dc:creator>
  <cp:lastModifiedBy>Apple</cp:lastModifiedBy>
  <cp:revision>25</cp:revision>
  <dcterms:created xsi:type="dcterms:W3CDTF">2013-03-10T13:21:14Z</dcterms:created>
  <dcterms:modified xsi:type="dcterms:W3CDTF">2015-12-29T08:44:26Z</dcterms:modified>
</cp:coreProperties>
</file>