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9" r:id="rId29"/>
    <p:sldId id="290" r:id="rId30"/>
    <p:sldId id="292" r:id="rId31"/>
    <p:sldId id="293" r:id="rId32"/>
    <p:sldId id="294" r:id="rId33"/>
    <p:sldId id="295" r:id="rId34"/>
    <p:sldId id="285" r:id="rId35"/>
    <p:sldId id="296" r:id="rId36"/>
    <p:sldId id="297" r:id="rId37"/>
    <p:sldId id="298" r:id="rId38"/>
    <p:sldId id="299" r:id="rId39"/>
    <p:sldId id="300" r:id="rId40"/>
    <p:sldId id="301" r:id="rId41"/>
    <p:sldId id="303" r:id="rId42"/>
    <p:sldId id="307" r:id="rId43"/>
    <p:sldId id="305" r:id="rId44"/>
    <p:sldId id="306" r:id="rId45"/>
    <p:sldId id="308" r:id="rId46"/>
    <p:sldId id="310" r:id="rId47"/>
    <p:sldId id="311" r:id="rId48"/>
    <p:sldId id="309" r:id="rId49"/>
    <p:sldId id="312" r:id="rId50"/>
    <p:sldId id="313" r:id="rId51"/>
    <p:sldId id="314" r:id="rId52"/>
    <p:sldId id="315" r:id="rId53"/>
    <p:sldId id="316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6" autoAdjust="0"/>
  </p:normalViewPr>
  <p:slideViewPr>
    <p:cSldViewPr>
      <p:cViewPr varScale="1">
        <p:scale>
          <a:sx n="42" d="100"/>
          <a:sy n="42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819B71-6CD1-41BF-AB04-5E71384FB91B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3441FA-5FDA-46C2-AC44-1189E5B7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6E41BB-D5CF-4747-8494-1652B10C3B4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87F9-2AB5-437B-8CFD-AF00E63F104D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69A4-AF3B-4C1B-AD99-EA817DB95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691-D349-4904-9036-AC67EE9CA983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1E16-20C7-400F-9379-861E0A151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FE04-9D65-48A1-BD98-65905CF26E2E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BFDD-B234-43B8-9E59-947EAFF47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9663-C2D1-4B63-8625-0E6900C7CBD2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678B-920C-4F22-9613-F3E079523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7DD0-82E6-4189-A630-FAFABC2E160A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E121-11FC-407F-9CBA-123704593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9177-C882-4444-BA3E-01C87CB99194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C1E5-E04E-45C6-B4A4-F73D71A36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C9D3-9EBD-4A33-AA32-310D0C407763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951F-6B6C-4359-9140-CE829EE9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2581-CE14-4F31-8BC0-B3FC6A2F65A3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5F50-4A4D-4AFA-A628-1DA04D73B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4F73-5EB6-4B89-92BC-08E1A41954D8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BDDD-F3EC-4D7E-ADEC-9E1D5FC55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76C0-8C0A-4D43-A02C-2AF66743B022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618B-FDBA-419F-A0A0-5686E779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27B1-0147-4CDD-A805-A984A426E52C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5B1A-DCBD-4941-B601-37D8A9DAD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6069F-2443-4017-BAFC-81A13BA8E0C9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0EE651-DE8E-4C79-9B54-2B3B203C6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221297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lgerian" pitchFamily="82" charset="0"/>
              </a:rPr>
              <a:t>ANTIBIOTIC REVIEW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200" b="1" dirty="0" smtClean="0">
                <a:latin typeface="Arial Rounded MT Bold" pitchFamily="34" charset="0"/>
              </a:rPr>
              <a:t>DR. MAZIN BARRY, MD, FRCPC, FACP, DTM&amp;H</a:t>
            </a:r>
            <a:br>
              <a:rPr lang="en-US" sz="2200" b="1" dirty="0" smtClean="0">
                <a:latin typeface="Arial Rounded MT Bold" pitchFamily="34" charset="0"/>
              </a:rPr>
            </a:br>
            <a:r>
              <a:rPr lang="en-US" sz="2200" i="1" dirty="0" smtClean="0"/>
              <a:t>Assistant Professor &amp; Consultant of Medicine</a:t>
            </a:r>
            <a:br>
              <a:rPr lang="en-US" sz="2200" i="1" dirty="0" smtClean="0"/>
            </a:br>
            <a:r>
              <a:rPr lang="en-US" sz="2200" i="1" dirty="0" smtClean="0"/>
              <a:t>Division of Infectious Diseases</a:t>
            </a:r>
            <a:br>
              <a:rPr lang="en-US" sz="2200" i="1" dirty="0" smtClean="0"/>
            </a:br>
            <a:r>
              <a:rPr lang="en-US" sz="2200" i="1" dirty="0" smtClean="0"/>
              <a:t>Faculty of Medicine</a:t>
            </a:r>
            <a:br>
              <a:rPr lang="en-US" sz="2200" i="1" dirty="0" smtClean="0"/>
            </a:br>
            <a:r>
              <a:rPr lang="en-US" sz="2200" i="1" dirty="0" smtClean="0"/>
              <a:t>King Saud University, Riyadh</a:t>
            </a:r>
            <a:br>
              <a:rPr lang="en-US" sz="2200" i="1" dirty="0" smtClean="0"/>
            </a:br>
            <a:r>
              <a:rPr lang="en-US" sz="2200" i="1" dirty="0" smtClean="0"/>
              <a:t>Head of Infection Control</a:t>
            </a:r>
            <a:br>
              <a:rPr lang="en-US" sz="2200" i="1" dirty="0" smtClean="0"/>
            </a:br>
            <a:r>
              <a:rPr lang="en-US" sz="2200" i="1" dirty="0" smtClean="0"/>
              <a:t>King Khalid University Hospital</a:t>
            </a:r>
            <a:br>
              <a:rPr lang="en-US" sz="2200" i="1" dirty="0" smtClean="0"/>
            </a:br>
            <a:endParaRPr lang="en-US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– Positive (2)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b="1" i="1" dirty="0" smtClean="0"/>
              <a:t>S. </a:t>
            </a:r>
            <a:r>
              <a:rPr lang="en-US" b="1" i="1" dirty="0" err="1" smtClean="0"/>
              <a:t>pneumoniae</a:t>
            </a:r>
            <a:r>
              <a:rPr lang="en-US" b="1" i="1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--  20 – 45% have decreased susceptibility to penicillin.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~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=  Highest in children (especially daycare,  socioeconomic)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= Example:               Susceptible    Intermediate     Resistant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Penicillin                    51%                   40%                     9%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 err="1" smtClean="0"/>
              <a:t>Ceftriaxone</a:t>
            </a:r>
            <a:r>
              <a:rPr lang="en-US" sz="2400" dirty="0" smtClean="0"/>
              <a:t>               92%                  9% (6@MIC 1)    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Moxifloxacin</a:t>
            </a:r>
            <a:r>
              <a:rPr lang="en-US" sz="2400" dirty="0" smtClean="0"/>
              <a:t>             98%                  2%                        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~  CNS Infections: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=  High dose (HD) Ceftriaxone (2g IV Q 12h) + HD </a:t>
            </a:r>
            <a:r>
              <a:rPr lang="en-US" dirty="0" err="1" smtClean="0"/>
              <a:t>Vanco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~  Outside CNS: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= </a:t>
            </a:r>
            <a:r>
              <a:rPr lang="en-US" dirty="0" err="1" smtClean="0"/>
              <a:t>Ceftriaxone</a:t>
            </a:r>
            <a:r>
              <a:rPr lang="en-US" dirty="0" smtClean="0"/>
              <a:t>; Respiratory FQ if at risk for resistance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=  High dose amoxicillin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=  +/- </a:t>
            </a:r>
            <a:r>
              <a:rPr lang="en-US" dirty="0" err="1" smtClean="0"/>
              <a:t>Doxycycline</a:t>
            </a:r>
            <a:r>
              <a:rPr lang="en-US" dirty="0" smtClean="0"/>
              <a:t>, TMP / SMX, Erythromycin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– Negative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 smtClean="0"/>
              <a:t>  E. coli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 50% resistant to Ampicillin, Amp / </a:t>
            </a:r>
            <a:r>
              <a:rPr lang="en-US" sz="2200" dirty="0" err="1" smtClean="0"/>
              <a:t>Sulbactam</a:t>
            </a:r>
            <a:endParaRPr lang="en-US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 25% resistant to </a:t>
            </a:r>
            <a:r>
              <a:rPr lang="en-US" sz="2200" dirty="0" err="1" smtClean="0"/>
              <a:t>Trimeth</a:t>
            </a:r>
            <a:r>
              <a:rPr lang="en-US" sz="2200" dirty="0" smtClean="0"/>
              <a:t> / Sulfa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 33% resistant to Ciprofloxacin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 smtClean="0"/>
              <a:t>  P. aeruginosa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~ “Best” Drugs (&gt; 90%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=  </a:t>
            </a:r>
            <a:r>
              <a:rPr lang="en-US" sz="2200" dirty="0" err="1" smtClean="0"/>
              <a:t>Ceftazidime</a:t>
            </a:r>
            <a:r>
              <a:rPr lang="en-US" sz="2200" dirty="0" smtClean="0"/>
              <a:t>,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Piperacillin</a:t>
            </a:r>
            <a:r>
              <a:rPr lang="en-US" sz="2200" dirty="0" smtClean="0"/>
              <a:t> (with or w/o </a:t>
            </a:r>
            <a:r>
              <a:rPr lang="en-US" sz="2200" dirty="0" err="1" smtClean="0"/>
              <a:t>Tazo</a:t>
            </a:r>
            <a:r>
              <a:rPr lang="en-US" sz="22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=  PLUS an </a:t>
            </a:r>
            <a:r>
              <a:rPr lang="en-US" sz="2200" dirty="0" err="1" smtClean="0"/>
              <a:t>Amikacin</a:t>
            </a:r>
            <a:r>
              <a:rPr lang="en-US" sz="2200" dirty="0" smtClean="0"/>
              <a:t> for synergy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~  Less effective (80-90%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=  Tobramycin, Gentamicin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~   If C &amp; S verifies susceptibility (65 – 80%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=  </a:t>
            </a:r>
            <a:r>
              <a:rPr lang="en-US" sz="2200" dirty="0" err="1" smtClean="0"/>
              <a:t>Imipenem</a:t>
            </a:r>
            <a:r>
              <a:rPr lang="en-US" sz="2200" dirty="0" smtClean="0"/>
              <a:t>, </a:t>
            </a:r>
            <a:r>
              <a:rPr lang="en-US" sz="2200" dirty="0" err="1" smtClean="0"/>
              <a:t>Meropenem</a:t>
            </a:r>
            <a:r>
              <a:rPr lang="en-US" sz="2200" dirty="0" smtClean="0"/>
              <a:t>, </a:t>
            </a:r>
            <a:r>
              <a:rPr lang="en-US" sz="2200" dirty="0" err="1" smtClean="0"/>
              <a:t>Aztreonam</a:t>
            </a:r>
            <a:r>
              <a:rPr lang="en-US" sz="2200" dirty="0" smtClean="0"/>
              <a:t>, Ciprofloxacin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– Negative (2)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Bad </a:t>
            </a:r>
            <a:r>
              <a:rPr lang="en-US" dirty="0" err="1" smtClean="0"/>
              <a:t>nosocomial</a:t>
            </a:r>
            <a:r>
              <a:rPr lang="en-US" dirty="0" smtClean="0"/>
              <a:t> Gram – Negative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~  </a:t>
            </a:r>
            <a:r>
              <a:rPr lang="en-US" i="1" dirty="0" err="1" smtClean="0"/>
              <a:t>Acinetobacter</a:t>
            </a:r>
            <a:r>
              <a:rPr lang="en-US" i="1" dirty="0" smtClean="0"/>
              <a:t> </a:t>
            </a:r>
            <a:r>
              <a:rPr lang="en-US" i="1" dirty="0" err="1" smtClean="0"/>
              <a:t>baumanii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 Doc </a:t>
            </a:r>
            <a:r>
              <a:rPr lang="en-US" dirty="0" err="1" smtClean="0"/>
              <a:t>Colistin</a:t>
            </a:r>
            <a:r>
              <a:rPr lang="en-US" dirty="0" smtClean="0"/>
              <a:t>* with </a:t>
            </a:r>
            <a:r>
              <a:rPr lang="en-US" dirty="0" err="1" smtClean="0"/>
              <a:t>meropenem</a:t>
            </a:r>
            <a:r>
              <a:rPr lang="en-US" dirty="0" smtClean="0"/>
              <a:t> (bleaching effect)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+/- </a:t>
            </a:r>
            <a:r>
              <a:rPr lang="en-US" dirty="0" err="1" smtClean="0"/>
              <a:t>Amikacin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* Alternative is </a:t>
            </a:r>
            <a:r>
              <a:rPr lang="en-US" dirty="0" err="1" smtClean="0"/>
              <a:t>tigecycline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~  </a:t>
            </a:r>
            <a:r>
              <a:rPr lang="en-US" i="1" dirty="0" err="1" smtClean="0"/>
              <a:t>Stenotrophomonas</a:t>
            </a:r>
            <a:r>
              <a:rPr lang="en-US" i="1" dirty="0" smtClean="0"/>
              <a:t> </a:t>
            </a:r>
            <a:r>
              <a:rPr lang="en-US" i="1" dirty="0" err="1" smtClean="0"/>
              <a:t>maltophilia</a:t>
            </a:r>
            <a:r>
              <a:rPr lang="en-US" i="1" dirty="0" smtClean="0"/>
              <a:t> </a:t>
            </a:r>
            <a:r>
              <a:rPr lang="en-US" dirty="0" smtClean="0"/>
              <a:t>(resistant to </a:t>
            </a:r>
            <a:r>
              <a:rPr lang="en-US" dirty="0" err="1" smtClean="0"/>
              <a:t>Imipenem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DOC </a:t>
            </a:r>
            <a:r>
              <a:rPr lang="en-US" dirty="0" err="1" smtClean="0"/>
              <a:t>Trimethoprin</a:t>
            </a:r>
            <a:r>
              <a:rPr lang="en-US" dirty="0" smtClean="0"/>
              <a:t>/</a:t>
            </a:r>
            <a:r>
              <a:rPr lang="en-US" dirty="0" err="1" smtClean="0"/>
              <a:t>Sulfamethoxazole</a:t>
            </a:r>
            <a:r>
              <a:rPr lang="en-US" dirty="0" smtClean="0"/>
              <a:t> (</a:t>
            </a:r>
            <a:r>
              <a:rPr lang="en-US" dirty="0" err="1" smtClean="0"/>
              <a:t>Bactrim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 10 mg/kg/day of TMP components (2Ds tablets Q12h)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Most ICUs have their own flora &amp; susceptibility patterns. Patients become colonized within 48-72 hrs with these bugs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Other Bacteria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</a:t>
            </a:r>
            <a:r>
              <a:rPr lang="en-US" sz="2500" b="1" dirty="0" smtClean="0"/>
              <a:t>Anaerobes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</a:t>
            </a:r>
            <a:r>
              <a:rPr lang="en-US" sz="2500" i="1" dirty="0" err="1" smtClean="0"/>
              <a:t>Peptostreptococcus</a:t>
            </a:r>
            <a:r>
              <a:rPr lang="en-US" sz="2500" i="1" dirty="0" smtClean="0"/>
              <a:t>, Clostridium</a:t>
            </a:r>
            <a:r>
              <a:rPr lang="en-US" sz="2500" dirty="0" smtClean="0"/>
              <a:t>, &amp; </a:t>
            </a:r>
            <a:r>
              <a:rPr lang="en-US" sz="2500" i="1" dirty="0" err="1" smtClean="0"/>
              <a:t>Bacteroides</a:t>
            </a:r>
            <a:endParaRPr lang="en-US" sz="2500" i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Overall: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Amox</a:t>
            </a:r>
            <a:r>
              <a:rPr lang="en-US" sz="2500" dirty="0" smtClean="0"/>
              <a:t>/</a:t>
            </a:r>
            <a:r>
              <a:rPr lang="en-US" sz="2500" dirty="0" err="1" smtClean="0"/>
              <a:t>Clav</a:t>
            </a:r>
            <a:r>
              <a:rPr lang="en-US" sz="2500" dirty="0" smtClean="0"/>
              <a:t>, Amp/</a:t>
            </a:r>
            <a:r>
              <a:rPr lang="en-US" sz="2500" dirty="0" err="1" smtClean="0"/>
              <a:t>Sulb</a:t>
            </a:r>
            <a:r>
              <a:rPr lang="en-US" sz="2500" dirty="0" smtClean="0"/>
              <a:t>, </a:t>
            </a:r>
            <a:r>
              <a:rPr lang="en-US" sz="2500" dirty="0" err="1" smtClean="0"/>
              <a:t>Ticar</a:t>
            </a:r>
            <a:r>
              <a:rPr lang="en-US" sz="2500" dirty="0" smtClean="0"/>
              <a:t>/</a:t>
            </a:r>
            <a:r>
              <a:rPr lang="en-US" sz="2500" dirty="0" err="1" smtClean="0"/>
              <a:t>Clav</a:t>
            </a:r>
            <a:r>
              <a:rPr lang="en-US" sz="2500" dirty="0" smtClean="0"/>
              <a:t>, Pip/</a:t>
            </a:r>
            <a:r>
              <a:rPr lang="en-US" sz="2500" dirty="0" err="1" smtClean="0"/>
              <a:t>Tazo</a:t>
            </a:r>
            <a:r>
              <a:rPr lang="en-US" sz="2500" dirty="0" smtClean="0"/>
              <a:t>, </a:t>
            </a:r>
            <a:r>
              <a:rPr lang="en-US" sz="2500" dirty="0" err="1" smtClean="0"/>
              <a:t>Meropenem</a:t>
            </a:r>
            <a:r>
              <a:rPr lang="en-US" sz="2500" dirty="0" smtClean="0"/>
              <a:t>, </a:t>
            </a:r>
            <a:r>
              <a:rPr lang="en-US" sz="2500" dirty="0" err="1" smtClean="0"/>
              <a:t>Imipenem</a:t>
            </a:r>
            <a:r>
              <a:rPr lang="en-US" sz="2500" dirty="0" smtClean="0"/>
              <a:t>, and </a:t>
            </a:r>
            <a:r>
              <a:rPr lang="en-US" sz="2500" dirty="0" err="1" smtClean="0"/>
              <a:t>Tigecycline</a:t>
            </a: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Mouth &amp; Lungs: Clindamycin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Abdomen: Metronidazole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</a:t>
            </a:r>
            <a:r>
              <a:rPr lang="en-US" sz="2500" b="1" dirty="0" smtClean="0"/>
              <a:t>Atypical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</a:t>
            </a:r>
            <a:r>
              <a:rPr lang="en-US" sz="2500" i="1" dirty="0" smtClean="0"/>
              <a:t>Legionella</a:t>
            </a:r>
            <a:r>
              <a:rPr lang="en-US" sz="2500" dirty="0" smtClean="0"/>
              <a:t>, </a:t>
            </a:r>
            <a:r>
              <a:rPr lang="en-US" sz="2500" i="1" dirty="0" smtClean="0"/>
              <a:t>Mycoplasma, Chlamydia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Macrolides, Tetracycline, Respiratory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fluoroquinolones</a:t>
            </a:r>
            <a:r>
              <a:rPr lang="en-US" sz="2500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By Mechanism of Action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b="1" dirty="0" smtClean="0"/>
              <a:t>Cell –Wall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Penicillin – Binding Proteins (PBP): Beta-</a:t>
            </a:r>
            <a:r>
              <a:rPr lang="en-US" dirty="0" err="1" smtClean="0"/>
              <a:t>Lactams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=  </a:t>
            </a:r>
            <a:r>
              <a:rPr lang="en-US" dirty="0" err="1" smtClean="0"/>
              <a:t>Penicillins</a:t>
            </a:r>
            <a:r>
              <a:rPr lang="en-US" dirty="0" smtClean="0"/>
              <a:t> +/- beta-</a:t>
            </a:r>
            <a:r>
              <a:rPr lang="en-US" dirty="0" err="1" smtClean="0"/>
              <a:t>lactamase</a:t>
            </a:r>
            <a:r>
              <a:rPr lang="en-US" dirty="0" smtClean="0"/>
              <a:t> inhibitors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= 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=  Others (</a:t>
            </a:r>
            <a:r>
              <a:rPr lang="en-US" dirty="0" err="1" smtClean="0"/>
              <a:t>imipenem</a:t>
            </a:r>
            <a:r>
              <a:rPr lang="en-US" dirty="0" smtClean="0"/>
              <a:t>, </a:t>
            </a:r>
            <a:r>
              <a:rPr lang="en-US" dirty="0" err="1" smtClean="0"/>
              <a:t>aztreonam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~  </a:t>
            </a:r>
            <a:r>
              <a:rPr lang="en-US" dirty="0" err="1" smtClean="0"/>
              <a:t>Percursor</a:t>
            </a:r>
            <a:r>
              <a:rPr lang="en-US" dirty="0" smtClean="0"/>
              <a:t> molecules: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Intracellular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Ribosomes:    Macrolides (5OS), Tetracycline (30S),    	Aminoglycosides (30S &amp; 50S)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DNA </a:t>
            </a:r>
            <a:r>
              <a:rPr lang="en-US" dirty="0" err="1" smtClean="0"/>
              <a:t>gyrase</a:t>
            </a:r>
            <a:r>
              <a:rPr lang="en-US" dirty="0" smtClean="0"/>
              <a:t>:    </a:t>
            </a:r>
            <a:r>
              <a:rPr lang="en-US" dirty="0" err="1" smtClean="0"/>
              <a:t>Quinolones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</a:t>
            </a:r>
            <a:r>
              <a:rPr lang="en-US" dirty="0" err="1" smtClean="0"/>
              <a:t>Folate</a:t>
            </a:r>
            <a:r>
              <a:rPr lang="en-US" dirty="0" smtClean="0"/>
              <a:t> metabolism: </a:t>
            </a:r>
            <a:r>
              <a:rPr lang="en-US" dirty="0" err="1" smtClean="0"/>
              <a:t>Trimethoprim</a:t>
            </a:r>
            <a:r>
              <a:rPr lang="en-US" dirty="0" smtClean="0"/>
              <a:t>, Sulfa’s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524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  Mechanism of Resistance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b="1" dirty="0" smtClean="0"/>
              <a:t>Altered target – PBP’s.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~  Absolute Change = no binding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=  MRSA is resistant to all beta-lactams et 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~  Relative Change = </a:t>
            </a:r>
            <a:r>
              <a:rPr lang="en-US" dirty="0" smtClean="0">
                <a:sym typeface="Wingdings"/>
              </a:rPr>
              <a:t> binding,  MIC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= Drug resistant </a:t>
            </a:r>
            <a:r>
              <a:rPr lang="en-US" i="1" dirty="0" smtClean="0">
                <a:sym typeface="Wingdings"/>
              </a:rPr>
              <a:t>S. </a:t>
            </a:r>
            <a:r>
              <a:rPr lang="en-US" i="1" dirty="0" err="1" smtClean="0">
                <a:sym typeface="Wingdings"/>
              </a:rPr>
              <a:t>pneumoniae</a:t>
            </a:r>
            <a:endParaRPr lang="en-US" i="1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Enzymes destroy – Beta-</a:t>
            </a:r>
            <a:r>
              <a:rPr lang="en-US" b="1" dirty="0" err="1" smtClean="0">
                <a:sym typeface="Wingdings"/>
              </a:rPr>
              <a:t>lactamases</a:t>
            </a:r>
            <a:endParaRPr lang="en-US" b="1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~  </a:t>
            </a:r>
            <a:r>
              <a:rPr lang="en-US" dirty="0" err="1" smtClean="0">
                <a:sym typeface="Wingdings"/>
              </a:rPr>
              <a:t>Penicillinase</a:t>
            </a:r>
            <a:r>
              <a:rPr lang="en-US" dirty="0" smtClean="0">
                <a:sym typeface="Wingdings"/>
              </a:rPr>
              <a:t>: MSSA, </a:t>
            </a:r>
            <a:r>
              <a:rPr lang="en-US" i="1" dirty="0" smtClean="0">
                <a:sym typeface="Wingdings"/>
              </a:rPr>
              <a:t>H. </a:t>
            </a:r>
            <a:r>
              <a:rPr lang="en-US" i="1" dirty="0" err="1" smtClean="0">
                <a:sym typeface="Wingdings"/>
              </a:rPr>
              <a:t>influenzae</a:t>
            </a:r>
            <a:r>
              <a:rPr lang="en-US" dirty="0" smtClean="0">
                <a:sym typeface="Wingdings"/>
              </a:rPr>
              <a:t>, anaerobes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= Add beta – lactamase inhibitor or change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structure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~  </a:t>
            </a:r>
            <a:r>
              <a:rPr lang="en-US" dirty="0" err="1" smtClean="0">
                <a:sym typeface="Wingdings"/>
              </a:rPr>
              <a:t>Cephalosporinase</a:t>
            </a:r>
            <a:r>
              <a:rPr lang="en-US" dirty="0" smtClean="0">
                <a:sym typeface="Wingdings"/>
              </a:rPr>
              <a:t>: </a:t>
            </a:r>
            <a:r>
              <a:rPr lang="en-US" i="1" dirty="0" err="1" smtClean="0">
                <a:sym typeface="Wingdings"/>
              </a:rPr>
              <a:t>Enterobacter</a:t>
            </a:r>
            <a:r>
              <a:rPr lang="en-US" dirty="0" smtClean="0">
                <a:sym typeface="Wingdings"/>
              </a:rPr>
              <a:t> et 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~  Extended Spectrum Beta Lactamase (ESBL):                                                </a:t>
            </a:r>
            <a:r>
              <a:rPr lang="en-US" i="1" dirty="0" err="1" smtClean="0">
                <a:sym typeface="Wingdings"/>
              </a:rPr>
              <a:t>Kleb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Pneumo</a:t>
            </a:r>
            <a:r>
              <a:rPr lang="en-US" i="1" dirty="0" smtClean="0">
                <a:sym typeface="Wingdings"/>
              </a:rPr>
              <a:t>, E. coli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latin typeface="Baskerville Old Face" panose="02020602080505020303" pitchFamily="18" charset="0"/>
              </a:rPr>
              <a:t>Penicillins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Penicillin PO, IV &amp; 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</a:t>
            </a:r>
            <a:r>
              <a:rPr lang="en-US" i="1" dirty="0" smtClean="0"/>
              <a:t>Strep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Amoxicillin PO, </a:t>
            </a:r>
            <a:r>
              <a:rPr lang="en-US" dirty="0" err="1" smtClean="0"/>
              <a:t>Ampicillin</a:t>
            </a:r>
            <a:r>
              <a:rPr lang="en-US" dirty="0" smtClean="0"/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</a:t>
            </a:r>
            <a:r>
              <a:rPr lang="en-US" i="1" dirty="0" smtClean="0"/>
              <a:t>Strep</a:t>
            </a:r>
            <a:r>
              <a:rPr lang="en-US" dirty="0" smtClean="0"/>
              <a:t>), some GNR (70% </a:t>
            </a:r>
            <a:r>
              <a:rPr lang="en-US" i="1" dirty="0" smtClean="0"/>
              <a:t>H. </a:t>
            </a:r>
            <a:r>
              <a:rPr lang="en-US" i="1" dirty="0" err="1" smtClean="0"/>
              <a:t>influenzae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</a:t>
            </a:r>
            <a:r>
              <a:rPr lang="en-US" dirty="0" err="1" smtClean="0"/>
              <a:t>Cloxacillin</a:t>
            </a:r>
            <a:r>
              <a:rPr lang="en-US" dirty="0" smtClean="0"/>
              <a:t> 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GP (MSSA)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Amoxicillin / </a:t>
            </a:r>
            <a:r>
              <a:rPr lang="en-US" dirty="0" err="1" smtClean="0"/>
              <a:t>clavulanate</a:t>
            </a:r>
            <a:r>
              <a:rPr lang="en-US" dirty="0" smtClean="0"/>
              <a:t> (AUGMENTIN)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(MSSA, GNR, Anaerobes)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/ </a:t>
            </a:r>
            <a:r>
              <a:rPr lang="en-US" dirty="0" err="1" smtClean="0"/>
              <a:t>Tazobactam</a:t>
            </a:r>
            <a:r>
              <a:rPr lang="en-US" dirty="0" smtClean="0"/>
              <a:t> (</a:t>
            </a:r>
            <a:r>
              <a:rPr lang="en-US" dirty="0" err="1" smtClean="0"/>
              <a:t>Tazocin</a:t>
            </a:r>
            <a:r>
              <a:rPr lang="en-US" dirty="0" smtClean="0"/>
              <a:t>)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=  GP (MSSA), GNR (&gt; 90% PA), Anaerobes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31664"/>
              </p:ext>
            </p:extLst>
          </p:nvPr>
        </p:nvGraphicFramePr>
        <p:xfrm>
          <a:off x="0" y="304800"/>
          <a:ext cx="9144000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867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DOC</a:t>
                      </a:r>
                      <a:endParaRPr lang="en-US" sz="28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Penicillin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Syphilis, Strep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Ampicillin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Amoxicillin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Enterococcus</a:t>
                      </a:r>
                      <a:r>
                        <a:rPr lang="en-US" sz="2000" dirty="0" smtClean="0"/>
                        <a:t>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Listeria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cloxacillin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 – SA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Amox</a:t>
                      </a:r>
                      <a:r>
                        <a:rPr lang="en-US" sz="2000" dirty="0" smtClean="0"/>
                        <a:t> / </a:t>
                      </a:r>
                      <a:r>
                        <a:rPr lang="en-US" sz="2000" dirty="0" err="1" smtClean="0"/>
                        <a:t>clav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Some;</a:t>
                      </a:r>
                    </a:p>
                    <a:p>
                      <a:pPr algn="ctr"/>
                      <a:r>
                        <a:rPr lang="en-US" sz="2000" dirty="0" smtClean="0"/>
                        <a:t>H. </a:t>
                      </a:r>
                      <a:r>
                        <a:rPr lang="en-US" sz="2000" dirty="0" err="1" smtClean="0"/>
                        <a:t>Influenzae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Mixed</a:t>
                      </a:r>
                    </a:p>
                    <a:p>
                      <a:pPr algn="ctr"/>
                      <a:r>
                        <a:rPr lang="en-US" sz="2000" dirty="0" smtClean="0"/>
                        <a:t>Community</a:t>
                      </a:r>
                      <a:endParaRPr lang="en-US" sz="2000" dirty="0"/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Pip / </a:t>
                      </a:r>
                      <a:r>
                        <a:rPr lang="en-US" sz="2000" dirty="0" err="1" smtClean="0"/>
                        <a:t>Tazo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Strep</a:t>
                      </a:r>
                    </a:p>
                    <a:p>
                      <a:pPr algn="ctr"/>
                      <a:r>
                        <a:rPr lang="en-US" sz="2000" dirty="0" smtClean="0"/>
                        <a:t>MSSA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H. </a:t>
                      </a:r>
                      <a:r>
                        <a:rPr lang="en-US" sz="2000" dirty="0" err="1" smtClean="0"/>
                        <a:t>influ</a:t>
                      </a:r>
                      <a:r>
                        <a:rPr lang="en-US" sz="2000" dirty="0" smtClean="0"/>
                        <a:t>.</a:t>
                      </a:r>
                    </a:p>
                    <a:p>
                      <a:pPr algn="ctr"/>
                      <a:r>
                        <a:rPr lang="en-US" sz="2000" dirty="0" smtClean="0"/>
                        <a:t>Pa et 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Mixed</a:t>
                      </a:r>
                    </a:p>
                    <a:p>
                      <a:pPr algn="ctr"/>
                      <a:r>
                        <a:rPr lang="en-US" sz="2000" dirty="0" err="1" smtClean="0"/>
                        <a:t>Nosocomial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Baskerville Old Face" panose="02020602080505020303" pitchFamily="18" charset="0"/>
              </a:rPr>
              <a:t>Cephalosporins</a:t>
            </a:r>
            <a:r>
              <a:rPr lang="en-US" dirty="0" smtClean="0">
                <a:latin typeface="Baskerville Old Face" panose="02020602080505020303" pitchFamily="18" charset="0"/>
              </a:rPr>
              <a:t> &amp; Other Beta-</a:t>
            </a:r>
            <a:r>
              <a:rPr lang="en-US" dirty="0" err="1" smtClean="0">
                <a:latin typeface="Baskerville Old Face" panose="02020602080505020303" pitchFamily="18" charset="0"/>
              </a:rPr>
              <a:t>Lactams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 smtClean="0"/>
              <a:t>Cephalexin</a:t>
            </a:r>
            <a:r>
              <a:rPr lang="en-US" dirty="0" smtClean="0"/>
              <a:t> PO		      </a:t>
            </a:r>
            <a:r>
              <a:rPr lang="en-US" dirty="0" smtClean="0">
                <a:sym typeface="Wingdings"/>
              </a:rPr>
              <a:t>  </a:t>
            </a:r>
            <a:r>
              <a:rPr lang="en-US" dirty="0" err="1" smtClean="0">
                <a:sym typeface="Wingdings"/>
              </a:rPr>
              <a:t>Aztreonam</a:t>
            </a:r>
            <a:endParaRPr lang="en-US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     </a:t>
            </a:r>
            <a:r>
              <a:rPr lang="en-US" dirty="0" err="1" smtClean="0">
                <a:sym typeface="Wingdings"/>
              </a:rPr>
              <a:t>Cefazolin</a:t>
            </a:r>
            <a:r>
              <a:rPr lang="en-US" dirty="0" smtClean="0">
                <a:sym typeface="Wingdings"/>
              </a:rPr>
              <a:t> IV                                          - Beta-</a:t>
            </a:r>
            <a:r>
              <a:rPr lang="en-US" dirty="0" err="1" smtClean="0">
                <a:sym typeface="Wingdings"/>
              </a:rPr>
              <a:t>Lactam</a:t>
            </a:r>
            <a:r>
              <a:rPr lang="en-US" dirty="0" smtClean="0">
                <a:sym typeface="Wingdings"/>
              </a:rPr>
              <a:t> allergy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- GP (MSSA), GNR 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>Cefuroxime 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                                                                   -  GNR (80% PA)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  Ceftriaxone IV, IM                              </a:t>
            </a:r>
            <a:r>
              <a:rPr lang="en-US" dirty="0" err="1" smtClean="0">
                <a:sym typeface="Wingdings"/>
              </a:rPr>
              <a:t>Imipenem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cilastatin</a:t>
            </a:r>
            <a:endParaRPr lang="en-US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-  GP (</a:t>
            </a:r>
            <a:r>
              <a:rPr lang="en-US" i="1" dirty="0" smtClean="0">
                <a:sym typeface="Wingdings"/>
              </a:rPr>
              <a:t>S. </a:t>
            </a:r>
            <a:r>
              <a:rPr lang="en-US" i="1" dirty="0" err="1" smtClean="0">
                <a:sym typeface="Wingdings"/>
              </a:rPr>
              <a:t>pneumo</a:t>
            </a:r>
            <a:r>
              <a:rPr lang="en-US" dirty="0" smtClean="0">
                <a:sym typeface="Wingdings"/>
              </a:rPr>
              <a:t>),                               </a:t>
            </a:r>
            <a:r>
              <a:rPr lang="en-US" dirty="0" err="1" smtClean="0">
                <a:sym typeface="Wingdings"/>
              </a:rPr>
              <a:t>Meropenem</a:t>
            </a:r>
            <a:endParaRPr lang="en-US" dirty="0" smtClean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Wingdings"/>
              </a:rPr>
              <a:t>      -GNR                                           -  GP (including MSSA)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 smtClean="0">
                <a:sym typeface="Wingdings"/>
              </a:rPr>
              <a:t>Ceftazidime</a:t>
            </a:r>
            <a:r>
              <a:rPr lang="en-US" dirty="0" smtClean="0">
                <a:sym typeface="Wingdings"/>
              </a:rPr>
              <a:t> IV	                    -  95% GNR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-  GNR (&gt; 85% PA)                   -  Anaerobes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 smtClean="0">
                <a:sym typeface="Wingdings"/>
              </a:rPr>
              <a:t>Cefepime</a:t>
            </a:r>
            <a:r>
              <a:rPr lang="en-US" dirty="0" smtClean="0">
                <a:sym typeface="Wingdings"/>
              </a:rPr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-  GP (</a:t>
            </a:r>
            <a:r>
              <a:rPr lang="en-US" i="1" dirty="0" smtClean="0">
                <a:sym typeface="Wingdings"/>
              </a:rPr>
              <a:t>S. </a:t>
            </a:r>
            <a:r>
              <a:rPr lang="en-US" i="1" dirty="0" err="1" smtClean="0">
                <a:sym typeface="Wingdings"/>
              </a:rPr>
              <a:t>pneumo</a:t>
            </a:r>
            <a:r>
              <a:rPr lang="en-US" dirty="0" smtClean="0">
                <a:sym typeface="Wingdings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-  GNR (&gt;90% PA)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ym typeface="Wingdings"/>
              </a:rPr>
              <a:t>Ceftaroline</a:t>
            </a:r>
            <a:r>
              <a:rPr lang="en-US" dirty="0" smtClean="0">
                <a:sym typeface="Wingdings"/>
              </a:rPr>
              <a:t> IV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>GP (MRSA)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ym typeface="Wingdings"/>
              </a:rPr>
              <a:t>GNR (NOT PA, ESBL)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26263"/>
              </p:ext>
            </p:extLst>
          </p:nvPr>
        </p:nvGraphicFramePr>
        <p:xfrm>
          <a:off x="152400" y="381000"/>
          <a:ext cx="8839200" cy="651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371600"/>
                <a:gridCol w="2667000"/>
                <a:gridCol w="1127760"/>
                <a:gridCol w="1767840"/>
              </a:tblGrid>
              <a:tr h="63246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GP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Cefazolin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algn="ctr"/>
                      <a:r>
                        <a:rPr lang="en-US" sz="1800" dirty="0" smtClean="0"/>
                        <a:t>MSSA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/>
                        <a:t>E.Coli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SPPLX</a:t>
                      </a:r>
                    </a:p>
                    <a:p>
                      <a:pPr algn="ctr"/>
                      <a:r>
                        <a:rPr lang="en-US" sz="1800" dirty="0" smtClean="0"/>
                        <a:t>SSTI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Ceftriaxone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marL="342900" indent="-342900" algn="ctr">
                        <a:buAutoNum type="alphaUcPeriod" startAt="19"/>
                      </a:pPr>
                      <a:r>
                        <a:rPr lang="en-US" sz="1800" baseline="0" dirty="0" err="1" smtClean="0"/>
                        <a:t>Pneiumo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E.coli, </a:t>
                      </a:r>
                      <a:r>
                        <a:rPr lang="en-US" sz="1800" i="1" dirty="0" err="1" smtClean="0"/>
                        <a:t>Kleb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</a:t>
                      </a:r>
                    </a:p>
                    <a:p>
                      <a:pPr algn="ctr"/>
                      <a:r>
                        <a:rPr lang="en-US" sz="1800" dirty="0" smtClean="0"/>
                        <a:t>Meningitis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Ceftazidime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Poor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E</a:t>
                      </a:r>
                      <a:r>
                        <a:rPr lang="en-US" sz="1800" i="1" baseline="0" dirty="0" smtClean="0"/>
                        <a:t> coli, </a:t>
                      </a:r>
                      <a:r>
                        <a:rPr lang="en-US" sz="1800" i="1" baseline="0" dirty="0" err="1" smtClean="0"/>
                        <a:t>Kleb</a:t>
                      </a:r>
                      <a:r>
                        <a:rPr lang="en-US" sz="1800" i="1" baseline="0" dirty="0" smtClean="0"/>
                        <a:t>, </a:t>
                      </a:r>
                      <a:r>
                        <a:rPr lang="en-US" sz="1800" i="0" baseline="0" dirty="0" smtClean="0"/>
                        <a:t>PA</a:t>
                      </a:r>
                      <a:endParaRPr lang="en-US" sz="18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HAP et 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Cefepime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algn="ctr"/>
                      <a:r>
                        <a:rPr lang="en-US" sz="1800" dirty="0" smtClean="0"/>
                        <a:t>MSSA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 smtClean="0"/>
                        <a:t>Ecoli</a:t>
                      </a:r>
                      <a:r>
                        <a:rPr lang="en-US" sz="1800" i="1" dirty="0" smtClean="0"/>
                        <a:t>, </a:t>
                      </a:r>
                      <a:r>
                        <a:rPr lang="en-US" sz="1800" i="1" dirty="0" err="1" smtClean="0"/>
                        <a:t>Kleb</a:t>
                      </a:r>
                      <a:r>
                        <a:rPr lang="en-US" sz="1800" dirty="0" smtClean="0"/>
                        <a:t>, PA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HAP et al</a:t>
                      </a:r>
                    </a:p>
                    <a:p>
                      <a:pPr algn="ctr"/>
                      <a:r>
                        <a:rPr lang="en-US" sz="1800" dirty="0" err="1" smtClean="0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2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Imipenem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err="1" smtClean="0"/>
                        <a:t>Meropenem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Strep</a:t>
                      </a:r>
                    </a:p>
                    <a:p>
                      <a:pPr algn="ctr"/>
                      <a:r>
                        <a:rPr lang="en-US" sz="1800" dirty="0" smtClean="0"/>
                        <a:t>MSSA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Most including ESBL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Great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Mixed</a:t>
                      </a:r>
                    </a:p>
                    <a:p>
                      <a:pPr algn="ctr"/>
                      <a:r>
                        <a:rPr lang="en-US" sz="1800" dirty="0" err="1" smtClean="0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Colsitin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Most GNB</a:t>
                      </a:r>
                    </a:p>
                    <a:p>
                      <a:pPr algn="ctr"/>
                      <a:r>
                        <a:rPr lang="en-US" sz="1800" b="1" dirty="0" smtClean="0"/>
                        <a:t>(</a:t>
                      </a:r>
                      <a:r>
                        <a:rPr lang="en-US" sz="1800" b="1" u="sng" dirty="0" smtClean="0"/>
                        <a:t>No</a:t>
                      </a:r>
                      <a:r>
                        <a:rPr lang="en-US" sz="1800" b="1" u="sng" baseline="0" dirty="0" smtClean="0"/>
                        <a:t> activity against: </a:t>
                      </a:r>
                      <a:r>
                        <a:rPr lang="en-US" sz="1800" b="1" i="1" baseline="0" dirty="0" err="1" smtClean="0"/>
                        <a:t>serratia</a:t>
                      </a:r>
                      <a:r>
                        <a:rPr lang="en-US" sz="1800" b="1" baseline="0" dirty="0" smtClean="0"/>
                        <a:t>, </a:t>
                      </a:r>
                      <a:r>
                        <a:rPr lang="en-US" sz="1800" b="1" i="1" baseline="0" dirty="0" err="1" smtClean="0"/>
                        <a:t>proteus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burkholderia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moraxella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providencia</a:t>
                      </a:r>
                      <a:r>
                        <a:rPr lang="en-US" sz="1800" b="1" i="1" baseline="0" dirty="0" smtClean="0"/>
                        <a:t>, </a:t>
                      </a:r>
                      <a:r>
                        <a:rPr lang="en-US" sz="1800" b="1" i="1" baseline="0" dirty="0" err="1" smtClean="0"/>
                        <a:t>morganella</a:t>
                      </a:r>
                      <a:r>
                        <a:rPr lang="en-US" sz="1800" b="1" i="1" baseline="0" dirty="0" smtClean="0"/>
                        <a:t>) </a:t>
                      </a:r>
                      <a:endParaRPr lang="en-US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KPC, PDR PA,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acinetobacter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GENERAL</a:t>
            </a:r>
            <a:r>
              <a:rPr lang="en-US" sz="4000" b="1" dirty="0" smtClean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 </a:t>
            </a:r>
            <a:r>
              <a:rPr lang="en-US" sz="4000" b="1" dirty="0" smtClean="0">
                <a:latin typeface="Baskerville Old Face" panose="02020602080505020303" pitchFamily="18" charset="0"/>
              </a:rPr>
              <a:t> THINGS TO KNOW</a:t>
            </a:r>
            <a:endParaRPr lang="en-US" sz="40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General stuff </a:t>
            </a:r>
            <a:r>
              <a:rPr lang="en-US" dirty="0"/>
              <a:t> </a:t>
            </a:r>
            <a:r>
              <a:rPr lang="en-US" dirty="0" smtClean="0"/>
              <a:t>(Disease States, Bugs, Drugs)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Practice  - 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-  Local epidemiology (organisms &amp;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resistance trends)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  Formularies, cost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smtClean="0"/>
              <a:t>    Patient –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  Exposure history, risk factors for specific drugs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-   Allergies, organ dysfunction, interacting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medications, weight,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Beta-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Lactam</a:t>
            </a:r>
            <a:r>
              <a:rPr lang="en-US" sz="4000" dirty="0" smtClean="0">
                <a:latin typeface="Baskerville Old Face" panose="02020602080505020303" pitchFamily="18" charset="0"/>
              </a:rPr>
              <a:t> Adverse Effects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Allergic / Hypersensitivity in 3 – 10% of pts.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=  Rash (4-8%) to anaphylaxis (0.01-0.05%, 10-20 minutes)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~  </a:t>
            </a:r>
            <a:r>
              <a:rPr lang="en-US" dirty="0" err="1" smtClean="0"/>
              <a:t>Carbapenems</a:t>
            </a:r>
            <a:r>
              <a:rPr lang="en-US" dirty="0" smtClean="0"/>
              <a:t>: 5% cross reactive, </a:t>
            </a:r>
            <a:r>
              <a:rPr lang="en-US" dirty="0" err="1" smtClean="0"/>
              <a:t>Cephs</a:t>
            </a:r>
            <a:r>
              <a:rPr lang="en-US" dirty="0" smtClean="0"/>
              <a:t> 10%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~  </a:t>
            </a:r>
            <a:r>
              <a:rPr lang="en-US" dirty="0" err="1" smtClean="0"/>
              <a:t>Vasculitis</a:t>
            </a:r>
            <a:r>
              <a:rPr lang="en-US" dirty="0" smtClean="0"/>
              <a:t>, </a:t>
            </a:r>
            <a:r>
              <a:rPr lang="en-US" dirty="0" err="1" smtClean="0"/>
              <a:t>Cytopenias</a:t>
            </a:r>
            <a:r>
              <a:rPr lang="en-US" dirty="0" smtClean="0"/>
              <a:t>, Fever, Interstitial Nephritis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N/V with PO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Seizures w/ high dose in renal insufficiency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Ceftriaxone: Biliary </a:t>
            </a:r>
            <a:r>
              <a:rPr lang="en-US" dirty="0" err="1" smtClean="0"/>
              <a:t>sludging</a:t>
            </a:r>
            <a:r>
              <a:rPr lang="en-US" dirty="0" smtClean="0"/>
              <a:t> and bilirubin displacement (don’t use in neonates)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VANCOMYCIN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Exclusively Gram-Positive Spectrum, IV only*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“Last Line of Defense”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Methicillin Resistant </a:t>
            </a:r>
            <a:r>
              <a:rPr lang="en-US" sz="2200" i="1" dirty="0" smtClean="0"/>
              <a:t>Staph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Ampicillin Resistant </a:t>
            </a:r>
            <a:r>
              <a:rPr lang="en-US" sz="2200" i="1" dirty="0" smtClean="0"/>
              <a:t>Enterococcus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Multi-drug Resistant </a:t>
            </a:r>
            <a:r>
              <a:rPr lang="en-US" sz="2200" i="1" dirty="0" smtClean="0"/>
              <a:t>S. pneumonia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line for </a:t>
            </a:r>
            <a:r>
              <a:rPr lang="en-US" sz="2200" i="1" dirty="0" smtClean="0"/>
              <a:t>C. difficile </a:t>
            </a:r>
            <a:r>
              <a:rPr lang="en-US" sz="2200" dirty="0" smtClean="0"/>
              <a:t>Colitis (*only indication for PO </a:t>
            </a:r>
            <a:r>
              <a:rPr lang="en-US" sz="2200" dirty="0" err="1" smtClean="0"/>
              <a:t>Vanco</a:t>
            </a:r>
            <a:r>
              <a:rPr lang="en-US" sz="22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IV only, Check levels &amp; adjust frequency for renal impairment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Troughs = 10 – 20 (15-20 for pneumonia et al)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Peaks = 20-40 (higher in pneumonia et al) ?Clinical Utility?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15 – 20 mg/kg/dose (1g) IV Q8 – 12h (Q24h+ for </a:t>
            </a:r>
            <a:r>
              <a:rPr lang="en-US" sz="2200" dirty="0" err="1" smtClean="0"/>
              <a:t>CICr</a:t>
            </a:r>
            <a:r>
              <a:rPr lang="en-US" sz="2200" dirty="0" smtClean="0"/>
              <a:t> &lt; 60)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- Call pharmacy for help with dosing.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QUINOLONES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GNR (75% PA)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Levofloxacin, </a:t>
            </a:r>
            <a:r>
              <a:rPr lang="en-US" dirty="0" err="1" smtClean="0"/>
              <a:t>Moxifloxacin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GP (</a:t>
            </a:r>
            <a:r>
              <a:rPr lang="en-US" i="1" dirty="0" smtClean="0"/>
              <a:t>S. </a:t>
            </a:r>
            <a:r>
              <a:rPr lang="en-US" i="1" dirty="0" err="1" smtClean="0"/>
              <a:t>pneumo</a:t>
            </a:r>
            <a:r>
              <a:rPr lang="en-US" dirty="0" smtClean="0"/>
              <a:t>), GNR (respiratory; PA 	    70% w/ </a:t>
            </a:r>
            <a:r>
              <a:rPr lang="en-US" dirty="0" err="1" smtClean="0"/>
              <a:t>Levo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Cl</a:t>
            </a:r>
            <a:r>
              <a:rPr lang="en-US" dirty="0" smtClean="0"/>
              <a:t> in pregnancy &amp; children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Rash/photosensitivity, Chelates (PO),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	    CNS side effects, Tendon Rupture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	     </a:t>
            </a:r>
            <a:r>
              <a:rPr lang="en-US" dirty="0" err="1" smtClean="0"/>
              <a:t>QTc</a:t>
            </a:r>
            <a:r>
              <a:rPr lang="en-US" dirty="0" smtClean="0"/>
              <a:t> </a:t>
            </a:r>
            <a:r>
              <a:rPr lang="en-US" dirty="0" err="1" smtClean="0"/>
              <a:t>prologation</a:t>
            </a:r>
            <a:r>
              <a:rPr lang="en-US" dirty="0" smtClean="0"/>
              <a:t>, Hypo/Hyperglycemia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Baskerville Old Face" panose="02020602080505020303" pitchFamily="18" charset="0"/>
              </a:rPr>
              <a:t>AMINOGLYCOSIDES (all IV or IM)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Gentamicin, Tobramycin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GNR (</a:t>
            </a:r>
            <a:r>
              <a:rPr lang="en-US" dirty="0" err="1" smtClean="0"/>
              <a:t>Tobra</a:t>
            </a:r>
            <a:r>
              <a:rPr lang="en-US" dirty="0" smtClean="0"/>
              <a:t> &gt; Gent vs. </a:t>
            </a:r>
            <a:r>
              <a:rPr lang="en-US" i="1" dirty="0" smtClean="0"/>
              <a:t>P. aeruginosa</a:t>
            </a:r>
            <a:r>
              <a:rPr lang="en-US" dirty="0" smtClean="0"/>
              <a:t>)</a:t>
            </a:r>
            <a:endParaRPr lang="en-US" dirty="0"/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err="1" smtClean="0"/>
              <a:t>Amikacin</a:t>
            </a:r>
            <a:r>
              <a:rPr lang="en-US" sz="3000" dirty="0" smtClean="0"/>
              <a:t>, Streptomycin</a:t>
            </a:r>
          </a:p>
          <a:p>
            <a:pPr marL="742950" lvl="2" indent="-342900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/>
              <a:t>TB, Multi-drug Resistant GNR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Renal elimination, variable penetration in to tissue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/>
              <a:t>CNS &lt; 5%, Lungs 50%, Urine 10 – 100 X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Dosing: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 smtClean="0"/>
              <a:t>-  Pick dose based on site/bug and interval per renal function         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  (GFR &lt; 60).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-  “Once Daily” for select patients only GNR; good renal    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  function).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Nephrotoxicity (non-</a:t>
            </a:r>
            <a:r>
              <a:rPr lang="en-US" sz="3300" dirty="0" err="1" smtClean="0"/>
              <a:t>oliguric</a:t>
            </a:r>
            <a:r>
              <a:rPr lang="en-US" sz="3300" dirty="0" smtClean="0"/>
              <a:t>) &amp; Ototoxic</a:t>
            </a:r>
          </a:p>
          <a:p>
            <a:pPr marL="860425" lvl="3" indent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    </a:t>
            </a:r>
            <a:r>
              <a:rPr lang="en-US" sz="3100" dirty="0" smtClean="0"/>
              <a:t>Prolonged exposure to elevated levels (troughs &gt;2).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Macrolides &amp;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Lincosamides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Erythromycin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GP (Strep) &amp; </a:t>
            </a:r>
            <a:r>
              <a:rPr lang="en-US" sz="2600" dirty="0" err="1" smtClean="0"/>
              <a:t>Atypicals</a:t>
            </a:r>
            <a:endParaRPr lang="en-US" sz="2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/>
              <a:t> </a:t>
            </a:r>
            <a:r>
              <a:rPr lang="en-US" sz="2600" dirty="0" smtClean="0"/>
              <a:t>GI side effects and inhibits CYP450 = drug interactions</a:t>
            </a:r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Azithromycin IV,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Clarithromycin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-  GP (Strep), </a:t>
            </a:r>
            <a:r>
              <a:rPr lang="en-US" sz="2600" dirty="0" err="1" smtClean="0"/>
              <a:t>Atypicals</a:t>
            </a:r>
            <a:r>
              <a:rPr lang="en-US" sz="2600" dirty="0" smtClean="0"/>
              <a:t> &amp; Respiratory GNR;     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           </a:t>
            </a:r>
            <a:r>
              <a:rPr lang="en-US" sz="2600" i="1" dirty="0" smtClean="0"/>
              <a:t> Mycobacterium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Clindamycin (all PO, IV)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600" dirty="0" smtClean="0"/>
              <a:t>-  GP (GP 75% MRSA), Anaerobes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	-  </a:t>
            </a:r>
            <a:r>
              <a:rPr lang="en-US" sz="2600" i="1" dirty="0" smtClean="0"/>
              <a:t>C. </a:t>
            </a:r>
            <a:r>
              <a:rPr lang="en-US" sz="2600" i="1" dirty="0" err="1" smtClean="0"/>
              <a:t>difficile</a:t>
            </a:r>
            <a:r>
              <a:rPr lang="en-US" sz="2600" i="1" dirty="0" smtClean="0"/>
              <a:t> </a:t>
            </a:r>
            <a:r>
              <a:rPr lang="en-US" sz="2600" dirty="0" smtClean="0"/>
              <a:t>colitis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Other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Antibacterials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b="1" dirty="0" smtClean="0"/>
              <a:t>Tetracycline PO, </a:t>
            </a:r>
            <a:r>
              <a:rPr lang="en-US" b="1" dirty="0" err="1" smtClean="0"/>
              <a:t>Doycyclne</a:t>
            </a:r>
            <a:r>
              <a:rPr lang="en-US" b="1" dirty="0" smtClean="0"/>
              <a:t> PO &amp; IV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GP, GN, </a:t>
            </a:r>
            <a:r>
              <a:rPr lang="en-US" dirty="0" err="1" smtClean="0"/>
              <a:t>Atypicals</a:t>
            </a:r>
            <a:r>
              <a:rPr lang="en-US" dirty="0" smtClean="0"/>
              <a:t>; </a:t>
            </a:r>
            <a:r>
              <a:rPr lang="en-US" dirty="0" err="1" smtClean="0"/>
              <a:t>Brucella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Binds orally with calcium deposits on teeth, photosensitivity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Trimethoprim / </a:t>
            </a:r>
            <a:r>
              <a:rPr lang="en-US" b="1" dirty="0" err="1" smtClean="0"/>
              <a:t>Sulfamethoxazole</a:t>
            </a:r>
            <a:endParaRPr lang="en-US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 GP (98% MSSA &amp; MRSA), 80% GNR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Rash and other ADE’s, Drug interactions with 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Anaerobes &amp; Protozoa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Reactions with </a:t>
            </a:r>
            <a:r>
              <a:rPr lang="en-US" dirty="0" err="1" smtClean="0"/>
              <a:t>EthOH</a:t>
            </a:r>
            <a:r>
              <a:rPr lang="en-US" dirty="0" smtClean="0"/>
              <a:t>, Metallic taste, drug interactions with    		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Nitrofurantoin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UTI (including VRE)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Contraindicated at GFR &lt; 60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Know your Drugs!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an ID consult for:</a:t>
            </a:r>
          </a:p>
          <a:p>
            <a:pPr>
              <a:buFont typeface="Arial" charset="0"/>
              <a:buNone/>
            </a:pPr>
            <a:r>
              <a:rPr lang="en-US" dirty="0" smtClean="0"/>
              <a:t>	-  </a:t>
            </a:r>
            <a:r>
              <a:rPr lang="en-US" b="1" dirty="0" err="1" smtClean="0"/>
              <a:t>Linezolid</a:t>
            </a:r>
            <a:endParaRPr lang="en-US" b="1" dirty="0" smtClean="0"/>
          </a:p>
          <a:p>
            <a:pPr lvl="2">
              <a:buNone/>
            </a:pPr>
            <a:r>
              <a:rPr lang="en-US" dirty="0" smtClean="0"/>
              <a:t>MRSA, VRE lungs; </a:t>
            </a:r>
            <a:r>
              <a:rPr lang="en-US" dirty="0" err="1" smtClean="0"/>
              <a:t>bacterostatic</a:t>
            </a:r>
            <a:r>
              <a:rPr lang="en-US" dirty="0" smtClean="0"/>
              <a:t>	</a:t>
            </a:r>
          </a:p>
          <a:p>
            <a:pPr>
              <a:buFontTx/>
              <a:buChar char="-"/>
            </a:pPr>
            <a:r>
              <a:rPr lang="en-US" b="1" dirty="0" err="1" smtClean="0"/>
              <a:t>Daptomycin</a:t>
            </a:r>
            <a:endParaRPr lang="en-US" b="1" dirty="0" smtClean="0"/>
          </a:p>
          <a:p>
            <a:pPr lvl="2">
              <a:buNone/>
            </a:pPr>
            <a:r>
              <a:rPr lang="en-US" dirty="0" smtClean="0"/>
              <a:t>  MRSA, VRE; endocarditis, not lungs</a:t>
            </a:r>
          </a:p>
          <a:p>
            <a:pPr>
              <a:buFontTx/>
              <a:buChar char="-"/>
            </a:pPr>
            <a:r>
              <a:rPr lang="en-US" b="1" dirty="0" err="1" smtClean="0"/>
              <a:t>Tigecycline</a:t>
            </a:r>
            <a:r>
              <a:rPr lang="en-US" b="1" dirty="0" smtClean="0"/>
              <a:t>, </a:t>
            </a:r>
            <a:r>
              <a:rPr lang="en-US" b="1" dirty="0" err="1" smtClean="0"/>
              <a:t>Colistin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PDR </a:t>
            </a:r>
            <a:r>
              <a:rPr lang="en-US" i="1" dirty="0" err="1" smtClean="0"/>
              <a:t>Acinetobacter</a:t>
            </a:r>
            <a:r>
              <a:rPr lang="en-US" i="1" dirty="0" smtClean="0"/>
              <a:t> </a:t>
            </a:r>
            <a:r>
              <a:rPr lang="en-US" i="1" dirty="0" err="1" smtClean="0"/>
              <a:t>baumanii</a:t>
            </a:r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sz="4000" b="1" smtClean="0">
                <a:latin typeface="Baskerville Old Face" pitchFamily="18" charset="0"/>
              </a:rPr>
              <a:t>Antiviral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Antivirals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-  HSV:	Acyclovir, </a:t>
            </a:r>
            <a:r>
              <a:rPr lang="en-US" sz="2400" dirty="0" err="1" smtClean="0"/>
              <a:t>Valacyclovir</a:t>
            </a:r>
            <a:r>
              <a:rPr lang="en-US" sz="2400" dirty="0" smtClean="0"/>
              <a:t>; </a:t>
            </a:r>
            <a:r>
              <a:rPr lang="en-US" sz="2400" dirty="0" err="1" smtClean="0"/>
              <a:t>Famiclovir</a:t>
            </a: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-  CMV:    Ganciclovir, </a:t>
            </a:r>
            <a:r>
              <a:rPr lang="en-US" sz="2400" dirty="0" err="1" smtClean="0"/>
              <a:t>Valgancyclovir</a:t>
            </a:r>
            <a:r>
              <a:rPr lang="en-US" sz="2400" dirty="0" smtClean="0"/>
              <a:t>; </a:t>
            </a:r>
            <a:r>
              <a:rPr lang="en-US" sz="2400" dirty="0" err="1" smtClean="0"/>
              <a:t>Foscarnet</a:t>
            </a: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-  Influenza:  </a:t>
            </a:r>
            <a:r>
              <a:rPr lang="en-US" sz="2400" dirty="0" err="1" smtClean="0"/>
              <a:t>Oseltamivir</a:t>
            </a:r>
            <a:r>
              <a:rPr lang="en-US" sz="2400" dirty="0" smtClean="0"/>
              <a:t> (Tamiflu), </a:t>
            </a:r>
            <a:r>
              <a:rPr lang="en-US" sz="2400" dirty="0" err="1" smtClean="0"/>
              <a:t>Zanamivir</a:t>
            </a:r>
            <a:r>
              <a:rPr lang="en-US" sz="2400" dirty="0" smtClean="0"/>
              <a:t>; Amantadine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graphicFrame>
        <p:nvGraphicFramePr>
          <p:cNvPr id="40991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1659"/>
              </p:ext>
            </p:extLst>
          </p:nvPr>
        </p:nvGraphicFramePr>
        <p:xfrm>
          <a:off x="6350" y="2666999"/>
          <a:ext cx="9144000" cy="4241483"/>
        </p:xfrm>
        <a:graphic>
          <a:graphicData uri="http://schemas.openxmlformats.org/drawingml/2006/table">
            <a:tbl>
              <a:tblPr/>
              <a:tblGrid>
                <a:gridCol w="2362200"/>
                <a:gridCol w="2736850"/>
                <a:gridCol w="2057400"/>
                <a:gridCol w="198755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 Dosage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Hepatitis B Virus (HBV)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Chronic 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Lamivudine- Epivir HBV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Interferon alta 2b-Intron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Peginterferon alta 2a-Pegasys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Acelovir - Heparia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mg PO 1X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$2,452.80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7,292.40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18,712.80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8,486.05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Hepatitis C Virus (HCV)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Chonic 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Peginterferon alfa-20 PEG  lotion plus tavirin –generic  Coaguia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Bocepravir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Telapravir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1.5 mcgkg once/wk SC x 48 weeks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800-1200mg PO/d x 48 wks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180 mcg once/wk SC x 48 wks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800-1200 mg PO/d x 48 wks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19,043.04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9,852.16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13,749.12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18,712.80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9,932.16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9,354.24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Acute Hepatitis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Interferon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alfa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million___x 3 wks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Then 3d/wk x 20 wks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1,875.32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4,888.30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Antifungals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Binds </a:t>
            </a:r>
            <a:r>
              <a:rPr lang="en-US" dirty="0" err="1" smtClean="0"/>
              <a:t>Ergosterol</a:t>
            </a:r>
            <a:r>
              <a:rPr lang="en-US" dirty="0" smtClean="0"/>
              <a:t> (makes cell walls leak)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Amphotericin 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Life – Threatening systemic mycosis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Inhibit cell wall synthesis (Beta 1, 3 D </a:t>
            </a:r>
            <a:r>
              <a:rPr lang="en-US" dirty="0" err="1" smtClean="0"/>
              <a:t>glucan</a:t>
            </a:r>
            <a:r>
              <a:rPr lang="en-US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Echinocandins</a:t>
            </a:r>
            <a:r>
              <a:rPr lang="en-US" dirty="0" smtClean="0"/>
              <a:t> (</a:t>
            </a:r>
            <a:r>
              <a:rPr lang="en-US" dirty="0" err="1" smtClean="0"/>
              <a:t>Anidulafungin</a:t>
            </a:r>
            <a:r>
              <a:rPr lang="en-US" dirty="0" smtClean="0"/>
              <a:t>, </a:t>
            </a:r>
            <a:r>
              <a:rPr lang="en-US" dirty="0" err="1" smtClean="0"/>
              <a:t>Caspofungin</a:t>
            </a:r>
            <a:r>
              <a:rPr lang="en-US" dirty="0" smtClean="0"/>
              <a:t>, </a:t>
            </a:r>
            <a:r>
              <a:rPr lang="en-US" dirty="0" err="1" smtClean="0"/>
              <a:t>Micafungin</a:t>
            </a:r>
            <a:r>
              <a:rPr lang="en-US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i="1" dirty="0" smtClean="0"/>
              <a:t>Candida</a:t>
            </a:r>
            <a:r>
              <a:rPr lang="en-US" dirty="0" smtClean="0"/>
              <a:t> (including azole R </a:t>
            </a:r>
            <a:r>
              <a:rPr lang="en-US" dirty="0" err="1" smtClean="0"/>
              <a:t>sps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Azoles Inhibit </a:t>
            </a:r>
            <a:r>
              <a:rPr lang="en-US" dirty="0" err="1" smtClean="0">
                <a:latin typeface="Baskerville Old Face" panose="02020602080505020303" pitchFamily="18" charset="0"/>
              </a:rPr>
              <a:t>Ergosterol</a:t>
            </a:r>
            <a:r>
              <a:rPr lang="en-US" dirty="0" smtClean="0">
                <a:latin typeface="Baskerville Old Face" panose="02020602080505020303" pitchFamily="18" charset="0"/>
              </a:rPr>
              <a:t> Biosynthesis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2163"/>
            <a:ext cx="9144000" cy="533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Fluconazole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        Candida </a:t>
            </a:r>
            <a:r>
              <a:rPr lang="en-US" sz="1600" dirty="0" err="1" smtClean="0"/>
              <a:t>albicans</a:t>
            </a:r>
            <a:r>
              <a:rPr lang="en-US" sz="1600" dirty="0" smtClean="0"/>
              <a:t>, Crypto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 smtClean="0"/>
              <a:t>Itraconazole</a:t>
            </a:r>
            <a:r>
              <a:rPr lang="en-US" sz="1600" dirty="0" smtClean="0"/>
              <a:t> PO;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         </a:t>
            </a:r>
            <a:r>
              <a:rPr lang="en-US" sz="1600" dirty="0" err="1" smtClean="0"/>
              <a:t>Histo</a:t>
            </a:r>
            <a:r>
              <a:rPr lang="en-US" sz="1600" dirty="0" smtClean="0"/>
              <a:t>, </a:t>
            </a:r>
            <a:r>
              <a:rPr lang="en-US" sz="1600" dirty="0" err="1" smtClean="0"/>
              <a:t>Blasto</a:t>
            </a:r>
            <a:r>
              <a:rPr lang="en-US" sz="1600" dirty="0" smtClean="0"/>
              <a:t>, </a:t>
            </a:r>
            <a:r>
              <a:rPr lang="en-US" sz="1600" dirty="0" err="1" smtClean="0"/>
              <a:t>Aspergillus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Voriconazole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         </a:t>
            </a:r>
            <a:r>
              <a:rPr lang="en-US" sz="1600" dirty="0" err="1" smtClean="0"/>
              <a:t>Aspergillus</a:t>
            </a:r>
            <a:r>
              <a:rPr lang="en-US" sz="1600" dirty="0" smtClean="0"/>
              <a:t> et al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err="1" smtClean="0"/>
              <a:t>Posiconazole</a:t>
            </a:r>
            <a:r>
              <a:rPr lang="en-US" sz="1600" dirty="0" smtClean="0"/>
              <a:t> PO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</a:t>
            </a:r>
            <a:r>
              <a:rPr lang="en-US" sz="1600" dirty="0" err="1" smtClean="0"/>
              <a:t>Zygomycosis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Ketoconazole, </a:t>
            </a:r>
            <a:r>
              <a:rPr lang="en-US" sz="1600" dirty="0" err="1" smtClean="0"/>
              <a:t>Miconazole</a:t>
            </a:r>
            <a:r>
              <a:rPr lang="en-US" sz="1600" dirty="0" smtClean="0"/>
              <a:t>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&amp; </a:t>
            </a:r>
            <a:r>
              <a:rPr lang="en-US" sz="1600" dirty="0" err="1" smtClean="0"/>
              <a:t>Clotrimazole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topical/</a:t>
            </a:r>
            <a:r>
              <a:rPr lang="en-US" sz="1600" dirty="0" err="1" smtClean="0"/>
              <a:t>dermatophytes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/>
              <a:t>Isavuconazole</a:t>
            </a:r>
            <a:r>
              <a:rPr lang="en-US" sz="1600" dirty="0" smtClean="0"/>
              <a:t> 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 </a:t>
            </a:r>
            <a:r>
              <a:rPr lang="en-US" sz="1400" dirty="0" smtClean="0"/>
              <a:t>invasive </a:t>
            </a:r>
            <a:r>
              <a:rPr lang="en-US" sz="1400" dirty="0" err="1" smtClean="0"/>
              <a:t>aspergillosis</a:t>
            </a:r>
            <a:r>
              <a:rPr lang="en-US" sz="1400" dirty="0" smtClean="0"/>
              <a:t> and </a:t>
            </a:r>
            <a:r>
              <a:rPr lang="en-US" sz="1400" dirty="0" err="1" smtClean="0"/>
              <a:t>mucormycosis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38475" y="849313"/>
          <a:ext cx="6105100" cy="4941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100"/>
                <a:gridCol w="152400"/>
                <a:gridCol w="2415921"/>
                <a:gridCol w="1241679"/>
              </a:tblGrid>
              <a:tr h="427193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Table I Azoles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38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Drug</a:t>
                      </a:r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Usual Dosage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Cost</a:t>
                      </a:r>
                      <a:endParaRPr lang="en-US" sz="1200" b="1" dirty="0"/>
                    </a:p>
                  </a:txBody>
                  <a:tcPr/>
                </a:tc>
              </a:tr>
              <a:tr h="316679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Parenteral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Fluconazole-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100-800 mg 1x/d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$357.62</a:t>
                      </a:r>
                      <a:endParaRPr lang="en-US" sz="1200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Voriconazole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4 mg/kg bid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364.89</a:t>
                      </a:r>
                      <a:endParaRPr lang="en-US" sz="1200" dirty="0"/>
                    </a:p>
                  </a:txBody>
                  <a:tcPr/>
                </a:tc>
              </a:tr>
              <a:tr h="427193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Oral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Fluconazole-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100-800</a:t>
                      </a:r>
                      <a:r>
                        <a:rPr lang="en-US" sz="1200" baseline="0" dirty="0" smtClean="0"/>
                        <a:t> mg 1 x/d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57.20</a:t>
                      </a:r>
                    </a:p>
                    <a:p>
                      <a:r>
                        <a:rPr lang="en-US" sz="1200" dirty="0" smtClean="0"/>
                        <a:t>71.15</a:t>
                      </a:r>
                      <a:endParaRPr lang="en-US" sz="1200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Itraconazole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200 mg 1 x /d bid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43.75</a:t>
                      </a:r>
                      <a:endParaRPr lang="en-US" sz="1200" dirty="0"/>
                    </a:p>
                  </a:txBody>
                  <a:tcPr/>
                </a:tc>
              </a:tr>
              <a:tr h="50000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Posaconazole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100 mg 1 x/d-200 mg </a:t>
                      </a:r>
                      <a:r>
                        <a:rPr lang="en-US" sz="1200" dirty="0" err="1" smtClean="0"/>
                        <a:t>qid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145.80</a:t>
                      </a:r>
                      <a:endParaRPr lang="en-US" sz="1200" dirty="0"/>
                    </a:p>
                  </a:txBody>
                  <a:tcPr/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Voriconazole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200-300 mg bid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116.97</a:t>
                      </a:r>
                      <a:endParaRPr lang="en-US" sz="1200" dirty="0"/>
                    </a:p>
                  </a:txBody>
                  <a:tcPr/>
                </a:tc>
              </a:tr>
              <a:tr h="427193">
                <a:tc gridSpan="4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RESOURCES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  </a:t>
            </a:r>
            <a:r>
              <a:rPr lang="en-US" sz="2400" b="1" smtClean="0"/>
              <a:t>BOOKS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-  Mandell, Douglas, and Bennett’s Priciples and Practice of Infectious Disease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-  The Sanford Guide to Antimicrobial Therapy. HIV book also available.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  </a:t>
            </a:r>
            <a:r>
              <a:rPr lang="en-US" sz="2400" b="1" smtClean="0"/>
              <a:t>ARTICLES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-  Treatment Guidelines from the Medical Letter “The Choice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  of Antibacterial Drugs”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-  Mayo Clinics Proceedings series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  </a:t>
            </a:r>
            <a:r>
              <a:rPr lang="en-US" sz="2400" b="1" smtClean="0"/>
              <a:t>PEOPLE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-  Resident, attending: ID Consultation, Infection Control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           Personnel;  Pharmacy; Micro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Drugs!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700" dirty="0" smtClean="0">
                <a:latin typeface="Baskerville Old Face" panose="02020602080505020303" pitchFamily="18" charset="0"/>
              </a:rPr>
              <a:t>Pharmacodynamics</a:t>
            </a:r>
            <a:endParaRPr lang="en-US" sz="27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3"/>
            <a:ext cx="8229600" cy="58372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Pharmacodynamics (PD)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smtClean="0"/>
              <a:t>Bacteriostatic:  Inhibit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Generally avoid for endocarditis, meningitis, osteomyelitis, and febrile neutropenia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</a:t>
            </a:r>
            <a:r>
              <a:rPr lang="en-US" dirty="0" err="1" smtClean="0"/>
              <a:t>Tetracyclines</a:t>
            </a:r>
            <a:r>
              <a:rPr lang="en-US" dirty="0" smtClean="0"/>
              <a:t>, Macrolides, TMP / SMX, Linezolid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 smtClean="0"/>
              <a:t>Bacteriocidal</a:t>
            </a:r>
            <a:r>
              <a:rPr lang="en-US" b="1" dirty="0" smtClean="0"/>
              <a:t>: Kill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~  Dose dependent (</a:t>
            </a:r>
            <a:r>
              <a:rPr lang="en-US" dirty="0" err="1" smtClean="0"/>
              <a:t>Peak:MIC</a:t>
            </a:r>
            <a:r>
              <a:rPr lang="en-US" dirty="0" smtClean="0"/>
              <a:t> &gt; 10)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Aminoglycosides, Quinolones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Exposure dependent (T &gt;MIC)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Beta – lactams,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~  May require a combination of drugs (e.g., </a:t>
            </a:r>
            <a:r>
              <a:rPr lang="en-US" i="1" dirty="0" smtClean="0"/>
              <a:t>enterococci</a:t>
            </a:r>
            <a:r>
              <a:rPr lang="en-US" dirty="0" smtClean="0"/>
              <a:t>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Know your Drugs!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 smtClean="0"/>
              <a:t>Absorption:  IV  vs  PO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	</a:t>
            </a:r>
            <a:r>
              <a:rPr lang="en-US" sz="2600" dirty="0" smtClean="0"/>
              <a:t>-  Great PO absorption with fluconazole,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                </a:t>
            </a:r>
            <a:r>
              <a:rPr lang="en-US" sz="2600" dirty="0" err="1" smtClean="0"/>
              <a:t>fluoroquinolones</a:t>
            </a:r>
            <a:r>
              <a:rPr lang="en-US" sz="2600" dirty="0" smtClean="0"/>
              <a:t> (watch drug interactions),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                Metronidazole, TMP/SMX, doxycycline.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-  IV only: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</a:t>
            </a:r>
            <a:r>
              <a:rPr lang="en-US" sz="2600" dirty="0" err="1" smtClean="0"/>
              <a:t>Vancomycin</a:t>
            </a:r>
            <a:r>
              <a:rPr lang="en-US" sz="2600" dirty="0" smtClean="0"/>
              <a:t> (except </a:t>
            </a:r>
            <a:r>
              <a:rPr lang="en-US" sz="2600" i="1" dirty="0" smtClean="0"/>
              <a:t>for C. difficile</a:t>
            </a:r>
            <a:r>
              <a:rPr lang="en-US" sz="2600" dirty="0" smtClean="0"/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All </a:t>
            </a:r>
            <a:r>
              <a:rPr lang="en-US" sz="2600" dirty="0" err="1" smtClean="0"/>
              <a:t>antipseudomonal</a:t>
            </a:r>
            <a:r>
              <a:rPr lang="en-US" sz="2600" dirty="0" smtClean="0"/>
              <a:t> agents except ciprofloxacin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and 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generation </a:t>
            </a:r>
            <a:r>
              <a:rPr lang="en-US" sz="2600" dirty="0" err="1" smtClean="0"/>
              <a:t>cephalosporins</a:t>
            </a:r>
            <a:r>
              <a:rPr lang="en-US" sz="2600" dirty="0" smtClean="0"/>
              <a:t> (may give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                 IM)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</a:t>
            </a:r>
            <a:r>
              <a:rPr lang="en-US" sz="2600" dirty="0" err="1" smtClean="0"/>
              <a:t>Meropenem</a:t>
            </a:r>
            <a:r>
              <a:rPr lang="en-US" sz="2600" dirty="0" smtClean="0"/>
              <a:t>, </a:t>
            </a:r>
            <a:r>
              <a:rPr lang="en-US" sz="2600" dirty="0" err="1" smtClean="0"/>
              <a:t>Imipenem</a:t>
            </a:r>
            <a:r>
              <a:rPr lang="en-US" sz="2600" dirty="0" smtClean="0"/>
              <a:t>, </a:t>
            </a:r>
            <a:r>
              <a:rPr lang="en-US" sz="2600" dirty="0" err="1" smtClean="0"/>
              <a:t>ertapenem</a:t>
            </a:r>
            <a:r>
              <a:rPr lang="en-US" sz="2600" dirty="0" smtClean="0"/>
              <a:t> (IM available) and </a:t>
            </a:r>
            <a:r>
              <a:rPr lang="en-US" sz="2600" dirty="0" err="1" smtClean="0"/>
              <a:t>Aztreonam</a:t>
            </a:r>
            <a:endParaRPr lang="en-US" sz="26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~  Aminoglycosides (gentamicin et al)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 smtClean="0"/>
              <a:t>		-  may give small dose IM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Know Your Drugs!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32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DISTRIBUTION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 </a:t>
            </a:r>
            <a:r>
              <a:rPr lang="en-US" b="1" dirty="0" smtClean="0"/>
              <a:t>CNS Penetration: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Excellent: Metronidazole, chloramphenicol,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fluconazole, TB drugs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Adequate with high doses:  Ceftriaxone,   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ceftazidime</a:t>
            </a:r>
            <a:r>
              <a:rPr lang="en-US" dirty="0" smtClean="0"/>
              <a:t>, ampicillin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Problematic:  </a:t>
            </a:r>
            <a:r>
              <a:rPr lang="en-US" dirty="0" err="1" smtClean="0"/>
              <a:t>Vanconmycin</a:t>
            </a:r>
            <a:r>
              <a:rPr lang="en-US" dirty="0" smtClean="0"/>
              <a:t>, aminoglycosides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smtClean="0"/>
              <a:t>Lungs: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	-  Good: quinolones, Macrolides, beta-lactams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Modest: aminoglycosides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Know Your Drugs!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40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Metabolism / Elimination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b="1" dirty="0" smtClean="0"/>
              <a:t>Kidneys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Adjust for renal  dysfunction (</a:t>
            </a:r>
            <a:r>
              <a:rPr lang="en-US" dirty="0" err="1" smtClean="0"/>
              <a:t>Cl</a:t>
            </a:r>
            <a:r>
              <a:rPr lang="en-US" dirty="0" smtClean="0"/>
              <a:t> Cr)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May use lower doses for UTI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b="1" dirty="0" smtClean="0"/>
              <a:t>Liver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		-  Adjust for liver dysfunction (???)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-  Potential for drug interactions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Dosing in Renal Dysfunction</a:t>
            </a:r>
            <a:r>
              <a:rPr lang="en-US" smtClean="0">
                <a:solidFill>
                  <a:srgbClr val="000000"/>
                </a:solidFill>
                <a:latin typeface="Baskerville Old Face" pitchFamily="18" charset="0"/>
              </a:rPr>
              <a:t/>
            </a:r>
            <a:br>
              <a:rPr lang="en-US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(140 – Age) X ibw / 72 X S. Cr.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- Multiply result by 0.85 if patient female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-  Round S. Cr. Up (0.8?) if &lt;1 and elderly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Cl Cr &lt;60 adjust interval +/- dose of: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-  Penicillins (not Nafcillin, Oxacillin)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-  Cephalosporins (not Ceftriaxone)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-  Imipenem else 10 X </a:t>
            </a:r>
            <a:r>
              <a:rPr lang="en-US" sz="2400" smtClean="0">
                <a:sym typeface="Wingdings" pitchFamily="2" charset="2"/>
              </a:rPr>
              <a:t> risk seizures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	-  Aztreonam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	-  Vancomycin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ym typeface="Wingdings" pitchFamily="2" charset="2"/>
              </a:rPr>
              <a:t>	-  Aminoglycosides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Dosing in Renal Dysfunction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b="1" dirty="0" err="1" smtClean="0"/>
              <a:t>Misc</a:t>
            </a:r>
            <a:r>
              <a:rPr lang="en-US" b="1" dirty="0" smtClean="0"/>
              <a:t> agents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TMP / SMX (and generally avoid)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Fluconazole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Acyclovir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Ganciclovir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Most nucleoside RTI’s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Avoid (nephrotoxic)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Amphotericin B (lipid forms less toxic)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Dosing in Hepatic Dysfunction</a:t>
            </a:r>
            <a:r>
              <a:rPr lang="en-US" sz="4000" smtClean="0">
                <a:solidFill>
                  <a:srgbClr val="000000"/>
                </a:solidFill>
              </a:rPr>
              <a:t/>
            </a:r>
            <a:br>
              <a:rPr lang="en-US" sz="4000" smtClean="0">
                <a:solidFill>
                  <a:srgbClr val="000000"/>
                </a:solidFill>
              </a:rPr>
            </a:br>
            <a:endParaRPr lang="en-US" sz="2400" smtClean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Note – also generally don’t need to be adjusted for renal dysfunction.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Ceftriaxone, </a:t>
            </a:r>
            <a:r>
              <a:rPr lang="en-US" dirty="0" err="1" smtClean="0"/>
              <a:t>Nafcillin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Clindamycin, 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Macrolides, </a:t>
            </a:r>
            <a:r>
              <a:rPr lang="en-US" dirty="0" err="1" smtClean="0"/>
              <a:t>Tetracyclines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Rifampin, Isoniazid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Drug Interactions!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Drugs cleared by CYP 450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Statins, Cyclosporine, Benzodiazepines, Theophylline,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Anticonvulsants, oral hypoglycemic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- Levels increase by (Metabolism inhibited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 Macrolides (Erythromycin)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 Azoles (Fluconazole, </a:t>
            </a:r>
            <a:r>
              <a:rPr lang="en-US" sz="2000" dirty="0" err="1" smtClean="0">
                <a:sym typeface="Wingdings" panose="05000000000000000000" pitchFamily="2" charset="2"/>
              </a:rPr>
              <a:t>Itraconazole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 Protease inhibitors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 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- Levels decreased by (Metabolism induced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	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  Rifampicin, </a:t>
            </a:r>
            <a:r>
              <a:rPr lang="en-US" sz="2000" dirty="0" err="1" smtClean="0">
                <a:sym typeface="Wingdings" panose="05000000000000000000" pitchFamily="2" charset="2"/>
              </a:rPr>
              <a:t>rifabutin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ym typeface="Wingdings" panose="05000000000000000000" pitchFamily="2" charset="2"/>
              </a:rPr>
              <a:t>Oral Contraceptives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- Decreased with rifampin &amp; </a:t>
            </a:r>
            <a:r>
              <a:rPr lang="en-US" sz="2000" dirty="0" err="1" smtClean="0">
                <a:sym typeface="Wingdings" panose="05000000000000000000" pitchFamily="2" charset="2"/>
              </a:rPr>
              <a:t>nafcillin</a:t>
            </a:r>
            <a:r>
              <a:rPr lang="en-US" sz="2000" dirty="0" smtClean="0">
                <a:sym typeface="Wingdings" panose="05000000000000000000" pitchFamily="2" charset="2"/>
              </a:rPr>
              <a:t> +/- others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  <a:t>Drug Interactions!</a:t>
            </a:r>
            <a:br>
              <a:rPr lang="en-US" sz="400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Warfarin: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Effect &amp; INR profoundly increased by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trimethoprim/</a:t>
            </a:r>
            <a:r>
              <a:rPr lang="en-US" dirty="0" err="1" smtClean="0">
                <a:sym typeface="Wingdings" panose="05000000000000000000" pitchFamily="2" charset="2"/>
              </a:rPr>
              <a:t>sulfamethoxazole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Significant increase with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fluconazole, +/-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Decreased by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Rifampicin/</a:t>
            </a:r>
            <a:r>
              <a:rPr lang="en-US" dirty="0" err="1" smtClean="0">
                <a:sym typeface="Wingdings" panose="05000000000000000000" pitchFamily="2" charset="2"/>
              </a:rPr>
              <a:t>rifabutin</a:t>
            </a:r>
            <a:endParaRPr lang="en-US" dirty="0" smtClean="0"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ym typeface="Wingdings" panose="05000000000000000000" pitchFamily="2" charset="2"/>
              </a:rPr>
              <a:t>Multivalent </a:t>
            </a:r>
            <a:r>
              <a:rPr lang="en-US" b="1" dirty="0" err="1" smtClean="0">
                <a:sym typeface="Wingdings" panose="05000000000000000000" pitchFamily="2" charset="2"/>
              </a:rPr>
              <a:t>Cations</a:t>
            </a:r>
            <a:r>
              <a:rPr lang="en-US" b="1" dirty="0" smtClean="0">
                <a:sym typeface="Wingdings" panose="05000000000000000000" pitchFamily="2" charset="2"/>
              </a:rPr>
              <a:t> (</a:t>
            </a:r>
            <a:r>
              <a:rPr lang="en-US" b="1" dirty="0" err="1" smtClean="0">
                <a:sym typeface="Wingdings" panose="05000000000000000000" pitchFamily="2" charset="2"/>
              </a:rPr>
              <a:t>Ca</a:t>
            </a:r>
            <a:r>
              <a:rPr lang="en-US" b="1" dirty="0" smtClean="0">
                <a:sym typeface="Wingdings" panose="05000000000000000000" pitchFamily="2" charset="2"/>
              </a:rPr>
              <a:t>, Mag, Iron) +/- TF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Decreases absorption of: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Fluroquinolones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Tetracyclines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Adverse Effects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200" dirty="0" smtClean="0"/>
              <a:t>Allergies (NEJM 2006; 354-601-9)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Penicillin Allergy: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Fully cross- reactive with other </a:t>
            </a:r>
            <a:r>
              <a:rPr lang="en-US" dirty="0" err="1" smtClean="0"/>
              <a:t>penicillins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-  May cross-react with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10% to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generation, 1 – 2% to3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Not cross reactive with </a:t>
            </a:r>
            <a:r>
              <a:rPr lang="en-US" dirty="0" err="1" smtClean="0">
                <a:sym typeface="Wingdings" panose="05000000000000000000" pitchFamily="2" charset="2"/>
              </a:rPr>
              <a:t>aztreonam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ym typeface="Wingdings" panose="05000000000000000000" pitchFamily="2" charset="2"/>
              </a:rPr>
              <a:t>Sulfa Allergy: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other sulfonamides (including diuretics)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  not sulfites, sulfates; +/- </a:t>
            </a:r>
            <a:r>
              <a:rPr lang="en-US" dirty="0" err="1" smtClean="0">
                <a:sym typeface="Wingdings" panose="05000000000000000000" pitchFamily="2" charset="2"/>
              </a:rPr>
              <a:t>sulfones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Baskerville Old Face" panose="02020602080505020303" pitchFamily="18" charset="0"/>
              </a:rPr>
              <a:t>THREE WAYS ANTIBIOTIC USED</a:t>
            </a:r>
            <a:r>
              <a:rPr lang="en-US" dirty="0" smtClean="0">
                <a:latin typeface="Baskerville Old Face" panose="02020602080505020303" pitchFamily="18" charset="0"/>
              </a:rPr>
              <a:t/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000" dirty="0" smtClean="0">
                <a:latin typeface="Baskerville Old Face" panose="02020602080505020303" pitchFamily="18" charset="0"/>
              </a:rPr>
              <a:t>Prophylaxis, Empiric, Definitive</a:t>
            </a:r>
            <a:endParaRPr lang="en-US" sz="53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smtClean="0"/>
              <a:t>  </a:t>
            </a:r>
            <a:r>
              <a:rPr lang="en-US" sz="2200" b="1" smtClean="0"/>
              <a:t>PROPHYLAXIS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-  </a:t>
            </a:r>
            <a:r>
              <a:rPr lang="en-US" sz="2200" b="1" smtClean="0"/>
              <a:t>Medical:</a:t>
            </a:r>
            <a:endParaRPr lang="en-US" sz="22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~  Exposure to virulent pathogen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    -  HIV, N. meningitis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~  Immunocompromised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     -  HIV with CD4&lt;200, Asplenic, Neutropenic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-   </a:t>
            </a:r>
            <a:r>
              <a:rPr lang="en-US" sz="2200" b="1" smtClean="0"/>
              <a:t>Procedural (Surgery)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Short course recommended / preferred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              ~   Endocarditis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Adverse Effects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2700" dirty="0" smtClean="0">
                <a:latin typeface="Baskerville Old Face" panose="02020602080505020303" pitchFamily="18" charset="0"/>
              </a:rPr>
              <a:t>Other</a:t>
            </a:r>
            <a:endParaRPr lang="en-US" sz="27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2700" smtClean="0"/>
          </a:p>
          <a:p>
            <a:pPr marL="0" indent="0">
              <a:lnSpc>
                <a:spcPct val="90000"/>
              </a:lnSpc>
            </a:pPr>
            <a:r>
              <a:rPr lang="en-US" sz="2700" smtClean="0"/>
              <a:t>Antibiotics generally safe but….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/>
              <a:t>	-  Rash: almost any of them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/>
              <a:t>	-  Diarrhea, C. difficile colitis: most of them</a:t>
            </a:r>
            <a:endParaRPr lang="en-US" sz="270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-  Nephrotoxicity: Aminoglycosides, amphotericin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-  Photosensitivity: fluoroquinolones, tetracyclines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-  Relatively contraindicates in pregnancy: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700" smtClean="0">
                <a:sym typeface="Wingdings" pitchFamily="2" charset="2"/>
              </a:rPr>
              <a:t>	    Aminoglycosides, fluoroquinlones, tetracycline, fluconazole, ribavirin et al..</a:t>
            </a: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Preventing the Use of Antibiotics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Verify diagnosis &amp; need for antibiotics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 Consider other (non-infections) causes of   	     symptoms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Remember: antibiotics don’t work against   	    viruses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Vaccinate at risk patients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 Children, elderly, </a:t>
            </a:r>
            <a:r>
              <a:rPr lang="en-US" dirty="0" err="1" smtClean="0"/>
              <a:t>immunocompromised</a:t>
            </a:r>
            <a:r>
              <a:rPr lang="en-US" dirty="0" smtClean="0"/>
              <a:t>,   	    healthcare professionals.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WASH YOUR HANDS!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	</a:t>
            </a:r>
            <a:r>
              <a:rPr lang="en-US" dirty="0" smtClean="0"/>
              <a:t>- Also stethoscopes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163"/>
            <a:ext cx="9144000" cy="7921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latin typeface="Baskerville Old Face" panose="02020602080505020303" pitchFamily="18" charset="0"/>
              </a:rPr>
              <a:t>ANTIBACTERIAL AND ANTIFUNGAL PHARMACODYNAMIC CHARACTERISTICS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0"/>
          <a:ext cx="9067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  <a:gridCol w="1447800"/>
                <a:gridCol w="1447800"/>
                <a:gridCol w="2743200"/>
              </a:tblGrid>
              <a:tr h="114096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Class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Mechanism</a:t>
                      </a:r>
                      <a:r>
                        <a:rPr lang="en-US" sz="1600" b="0" baseline="0" dirty="0" smtClean="0"/>
                        <a:t> of Action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Concentration</a:t>
                      </a:r>
                    </a:p>
                    <a:p>
                      <a:pPr algn="ctr"/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vs</a:t>
                      </a:r>
                      <a:r>
                        <a:rPr lang="en-US" sz="1600" b="0" dirty="0" smtClean="0"/>
                        <a:t> Time Dependent Activity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Bactericidal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vs</a:t>
                      </a:r>
                      <a:r>
                        <a:rPr lang="en-US" sz="1600" b="0" baseline="0" dirty="0" smtClean="0"/>
                        <a:t> Bacteriostatic Activity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Mechanisms of Resistance</a:t>
                      </a:r>
                      <a:endParaRPr lang="en-US" sz="1600" b="0" dirty="0"/>
                    </a:p>
                  </a:txBody>
                  <a:tcPr/>
                </a:tc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Antibacterial Agents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 smtClean="0"/>
                        <a:t>B-Lactams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966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Penicillins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Inhibition of PBP activity resulting in </a:t>
                      </a:r>
                      <a:r>
                        <a:rPr lang="en-US" sz="1200" dirty="0" smtClean="0">
                          <a:sym typeface="Wingdings" panose="05000000000000000000" pitchFamily="2" charset="2"/>
                        </a:rPr>
                        <a:t>peptidoglycan layer synthesis</a:t>
                      </a:r>
                      <a:r>
                        <a:rPr lang="en-US" sz="1200" baseline="0" dirty="0" smtClean="0">
                          <a:sym typeface="Wingdings" panose="05000000000000000000" pitchFamily="2" charset="2"/>
                        </a:rPr>
                        <a:t> in cell wall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Altered PBP (MRSA, PRSP)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B-Lactamase production (PPNG; TEM and SHV-producing organisms; ESBL-producing K.</a:t>
                      </a:r>
                      <a:r>
                        <a:rPr lang="en-US" sz="1200" baseline="0" dirty="0" smtClean="0"/>
                        <a:t> pneumonia and E. coli; </a:t>
                      </a:r>
                      <a:r>
                        <a:rPr lang="en-US" sz="1200" baseline="0" dirty="0" err="1" smtClean="0"/>
                        <a:t>AmpC</a:t>
                      </a:r>
                      <a:r>
                        <a:rPr lang="en-US" sz="1200" baseline="0" dirty="0" smtClean="0"/>
                        <a:t> gene induction in </a:t>
                      </a:r>
                      <a:r>
                        <a:rPr lang="en-US" sz="1200" baseline="0" dirty="0" err="1" smtClean="0"/>
                        <a:t>Enterobacter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Citrobacter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Morganella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Providentia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Serratia</a:t>
                      </a:r>
                      <a:r>
                        <a:rPr lang="en-US" sz="1200" baseline="0" dirty="0" smtClean="0"/>
                        <a:t>, and Pseudomonas species)</a:t>
                      </a:r>
                      <a:endParaRPr lang="en-US" sz="1200" dirty="0"/>
                    </a:p>
                  </a:txBody>
                  <a:tcPr/>
                </a:tc>
              </a:tr>
              <a:tr h="107033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Cephalosporins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cefazolin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8457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Carbapenems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</a:t>
                      </a:r>
                      <a:r>
                        <a:rPr lang="en-US" sz="1200" baseline="0" dirty="0" smtClean="0"/>
                        <a:t>  </a:t>
                      </a:r>
                      <a:r>
                        <a:rPr lang="en-US" sz="1200" baseline="0" dirty="0" err="1" smtClean="0"/>
                        <a:t>imipenem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Loss of outer membrane </a:t>
                      </a:r>
                      <a:r>
                        <a:rPr lang="en-US" sz="1200" dirty="0" err="1" smtClean="0"/>
                        <a:t>porin</a:t>
                      </a:r>
                      <a:r>
                        <a:rPr lang="en-US" sz="1200" dirty="0" smtClean="0"/>
                        <a:t> channels for entry (Pseudomonas </a:t>
                      </a:r>
                      <a:r>
                        <a:rPr lang="en-US" sz="1200" dirty="0" err="1" smtClean="0"/>
                        <a:t>aeruginosa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12713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Aminoglycosides</a:t>
                      </a:r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gentamcin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Ionic interaction with cell wall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Disruption of protein synthesis of 30S ribosomal subunit</a:t>
                      </a:r>
                      <a:r>
                        <a:rPr lang="en-US" sz="1200" baseline="0" dirty="0" smtClean="0"/>
                        <a:t> via codon misreading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Production of aminoglycosides modifying enzymes (</a:t>
                      </a:r>
                      <a:r>
                        <a:rPr lang="en-US" sz="1200" dirty="0" err="1" smtClean="0"/>
                        <a:t>acetylases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adenylases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phosphorylases</a:t>
                      </a:r>
                      <a:r>
                        <a:rPr lang="en-US" sz="1200" dirty="0" smtClean="0"/>
                        <a:t>) resulting in drug inactivation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30S ribosomal mutation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Decreased</a:t>
                      </a:r>
                      <a:r>
                        <a:rPr lang="en-US" sz="1200" baseline="0" dirty="0" smtClean="0"/>
                        <a:t> membrane permeability</a:t>
                      </a:r>
                      <a:endParaRPr lang="en-US" sz="1200" dirty="0"/>
                    </a:p>
                  </a:txBody>
                  <a:tcPr/>
                </a:tc>
              </a:tr>
              <a:tr h="88017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Fluoroquinolones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ciprofloxacin)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Inhibition of DNA </a:t>
                      </a:r>
                      <a:r>
                        <a:rPr lang="en-US" sz="1200" dirty="0" err="1" smtClean="0"/>
                        <a:t>gyrase</a:t>
                      </a:r>
                      <a:r>
                        <a:rPr lang="en-US" sz="1200" dirty="0" smtClean="0"/>
                        <a:t> and topoisomerase IV activity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Altered binding site due to mutation in DNA </a:t>
                      </a:r>
                      <a:r>
                        <a:rPr lang="en-US" sz="1200" dirty="0" err="1" smtClean="0"/>
                        <a:t>gyrase</a:t>
                      </a:r>
                      <a:r>
                        <a:rPr lang="en-US" sz="1200" dirty="0" smtClean="0"/>
                        <a:t> and/or topoisomerase</a:t>
                      </a:r>
                      <a:r>
                        <a:rPr lang="en-US" sz="1200" baseline="0" dirty="0" smtClean="0"/>
                        <a:t> IV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Active efflux pump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38"/>
            <a:ext cx="91440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ANTIBACTERIAL AND </a:t>
            </a:r>
            <a:r>
              <a:rPr lang="en-US" sz="2400" b="1" dirty="0" smtClean="0">
                <a:latin typeface="Baskerville Old Face" panose="02020602080505020303" pitchFamily="18" charset="0"/>
              </a:rPr>
              <a:t>ANTIFUNGAL</a:t>
            </a:r>
            <a:r>
              <a:rPr lang="en-US" sz="2400" b="1" dirty="0" smtClean="0"/>
              <a:t> PHARMACODYNAMIC CHARACTERISTICS (CONT’D)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47738"/>
          <a:ext cx="9144000" cy="601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438400"/>
                <a:gridCol w="1524000"/>
                <a:gridCol w="1143000"/>
                <a:gridCol w="2514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 of Action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 smtClean="0"/>
                        <a:t>Concentration vs.</a:t>
                      </a:r>
                      <a:r>
                        <a:rPr lang="en-US" sz="1400" baseline="0" dirty="0" smtClean="0"/>
                        <a:t> Time Dependent Activity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Bactericidal </a:t>
                      </a:r>
                      <a:r>
                        <a:rPr lang="en-US" sz="1400" dirty="0" err="1" smtClean="0"/>
                        <a:t>vs</a:t>
                      </a:r>
                      <a:r>
                        <a:rPr lang="en-US" sz="1400" dirty="0" smtClean="0"/>
                        <a:t> Bacteriostatic</a:t>
                      </a:r>
                      <a:r>
                        <a:rPr lang="en-US" sz="1400" baseline="0" dirty="0" smtClean="0"/>
                        <a:t> Activity*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Mechanisms of Resistance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80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Glycopeptides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vancomycin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Binding to D-ALA-D-ALA terminus complex in peptidoglycan layer of cell wall to inhibit PBP binding &amp; activity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Ligase conversion of D-ALA-D-ALA to D-ALA-D lactate which prevents </a:t>
                      </a:r>
                      <a:r>
                        <a:rPr lang="en-US" sz="1200" dirty="0" err="1" smtClean="0"/>
                        <a:t>vancomycin</a:t>
                      </a:r>
                      <a:r>
                        <a:rPr lang="en-US" sz="1200" dirty="0" smtClean="0"/>
                        <a:t> binding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Macrolides</a:t>
                      </a:r>
                    </a:p>
                    <a:p>
                      <a:r>
                        <a:rPr lang="en-US" sz="1200" dirty="0" smtClean="0"/>
                        <a:t>(e.g., erythromycin)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Binding to 50S ribosomal subunit and interruption of protein synthesis via </a:t>
                      </a:r>
                      <a:r>
                        <a:rPr lang="en-US" sz="1200" dirty="0" err="1" smtClean="0"/>
                        <a:t>transpeptidation</a:t>
                      </a:r>
                      <a:r>
                        <a:rPr lang="en-US" sz="1200" baseline="0" dirty="0" smtClean="0"/>
                        <a:t> or translocation inhibition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(Azithromycin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n-US" sz="1200" baseline="0" dirty="0" err="1" smtClean="0"/>
                        <a:t>Conc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23S Ribosomal subunit methylation by </a:t>
                      </a:r>
                      <a:r>
                        <a:rPr lang="en-US" sz="1200" dirty="0" err="1" smtClean="0"/>
                        <a:t>erm</a:t>
                      </a:r>
                      <a:r>
                        <a:rPr lang="en-US" sz="1200" dirty="0" smtClean="0"/>
                        <a:t> gene products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Active efflux (e.g., efflux pump from </a:t>
                      </a:r>
                      <a:r>
                        <a:rPr lang="en-US" sz="1200" dirty="0" err="1" smtClean="0"/>
                        <a:t>msr</a:t>
                      </a:r>
                      <a:r>
                        <a:rPr lang="en-US" sz="1200" dirty="0" smtClean="0"/>
                        <a:t> gene </a:t>
                      </a:r>
                      <a:r>
                        <a:rPr lang="en-US" sz="1200" dirty="0" err="1" smtClean="0"/>
                        <a:t>inducton</a:t>
                      </a:r>
                      <a:r>
                        <a:rPr lang="en-US" sz="1200" baseline="0" dirty="0" smtClean="0"/>
                        <a:t> in S. </a:t>
                      </a:r>
                      <a:r>
                        <a:rPr lang="en-US" sz="1200" baseline="0" dirty="0" err="1" smtClean="0"/>
                        <a:t>aureus</a:t>
                      </a:r>
                      <a:r>
                        <a:rPr lang="en-US" sz="1200" baseline="0" dirty="0" smtClean="0"/>
                        <a:t> or from </a:t>
                      </a:r>
                      <a:r>
                        <a:rPr lang="en-US" sz="1200" baseline="0" dirty="0" err="1" smtClean="0"/>
                        <a:t>mef</a:t>
                      </a:r>
                      <a:r>
                        <a:rPr lang="en-US" sz="1200" baseline="0" dirty="0" smtClean="0"/>
                        <a:t> induction in S. pneumonia or S. </a:t>
                      </a:r>
                      <a:r>
                        <a:rPr lang="en-US" sz="1200" baseline="0" dirty="0" err="1" smtClean="0"/>
                        <a:t>pyogenes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Macrolide modification or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50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Nitroimidazoles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e.g., metronidazole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Toic</a:t>
                      </a:r>
                      <a:r>
                        <a:rPr lang="en-US" sz="1200" dirty="0" smtClean="0"/>
                        <a:t> free radical formation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Conc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Unclear / uncommon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Oxazolidinones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linezolid)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Disruption of protein synthesis at 30S/50S ribosomal subunits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 (</a:t>
                      </a:r>
                      <a:r>
                        <a:rPr lang="en-US" sz="1200" dirty="0" err="1" smtClean="0"/>
                        <a:t>cidal</a:t>
                      </a:r>
                      <a:r>
                        <a:rPr lang="en-US" sz="1200" dirty="0" smtClean="0"/>
                        <a:t>  to streptococci)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Ribosomal binding site alteration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Streptogramins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quinupristin</a:t>
                      </a:r>
                      <a:r>
                        <a:rPr lang="en-US" sz="1200" dirty="0" smtClean="0"/>
                        <a:t>/</a:t>
                      </a:r>
                    </a:p>
                    <a:p>
                      <a:r>
                        <a:rPr lang="en-US" sz="1200" dirty="0" err="1" smtClean="0"/>
                        <a:t>Dalfopristin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Binding to 50S subunit of ribosome resulting in inhibition of peptide chain elongation and </a:t>
                      </a:r>
                      <a:r>
                        <a:rPr lang="en-US" sz="1200" dirty="0" err="1" smtClean="0"/>
                        <a:t>peptidyl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transferase</a:t>
                      </a:r>
                      <a:r>
                        <a:rPr lang="en-US" sz="1200" dirty="0" smtClean="0"/>
                        <a:t> activity; </a:t>
                      </a:r>
                      <a:r>
                        <a:rPr lang="en-US" sz="1200" dirty="0" err="1" smtClean="0"/>
                        <a:t>quinupristin</a:t>
                      </a:r>
                      <a:r>
                        <a:rPr lang="en-US" sz="1200" baseline="0" dirty="0" smtClean="0"/>
                        <a:t> and </a:t>
                      </a:r>
                      <a:r>
                        <a:rPr lang="en-US" sz="1200" baseline="0" dirty="0" err="1" smtClean="0"/>
                        <a:t>dalfopristin</a:t>
                      </a:r>
                      <a:r>
                        <a:rPr lang="en-US" sz="1200" baseline="0" dirty="0" smtClean="0"/>
                        <a:t> are synergistic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(staphylococci, streptococci, Enterococcus </a:t>
                      </a:r>
                      <a:r>
                        <a:rPr lang="en-US" sz="1200" dirty="0" err="1" smtClean="0"/>
                        <a:t>faecium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Static</a:t>
                      </a:r>
                    </a:p>
                    <a:p>
                      <a:r>
                        <a:rPr lang="en-US" sz="1200" dirty="0" smtClean="0"/>
                        <a:t>(Enterococcus </a:t>
                      </a:r>
                      <a:r>
                        <a:rPr lang="en-US" sz="1200" dirty="0" err="1" smtClean="0"/>
                        <a:t>faecalis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23S Ribosomal subunit</a:t>
                      </a:r>
                      <a:r>
                        <a:rPr lang="en-US" sz="1200" baseline="0" dirty="0" smtClean="0"/>
                        <a:t> methylation by </a:t>
                      </a:r>
                      <a:r>
                        <a:rPr lang="en-US" sz="1200" baseline="0" dirty="0" err="1" smtClean="0"/>
                        <a:t>erm</a:t>
                      </a:r>
                      <a:r>
                        <a:rPr lang="en-US" sz="1200" baseline="0" dirty="0" smtClean="0"/>
                        <a:t> gene products (MLSB resistance)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Active efflux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Enzyme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590800"/>
                <a:gridCol w="1295400"/>
                <a:gridCol w="1524000"/>
                <a:gridCol w="2133600"/>
              </a:tblGrid>
              <a:tr h="8808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 of Action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 smtClean="0"/>
                        <a:t>Concentration vs.</a:t>
                      </a:r>
                      <a:r>
                        <a:rPr lang="en-US" sz="1400" baseline="0" dirty="0" smtClean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Bactericidal </a:t>
                      </a:r>
                      <a:r>
                        <a:rPr lang="en-US" sz="1400" dirty="0" err="1" smtClean="0"/>
                        <a:t>vs</a:t>
                      </a:r>
                      <a:r>
                        <a:rPr lang="en-US" sz="1400" dirty="0" smtClean="0"/>
                        <a:t> Bacteriostatic</a:t>
                      </a:r>
                      <a:r>
                        <a:rPr lang="en-US" sz="1400" baseline="0" dirty="0" smtClean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Mechanisms of Resistance</a:t>
                      </a:r>
                      <a:endParaRPr lang="en-US" sz="1400" dirty="0"/>
                    </a:p>
                  </a:txBody>
                  <a:tcPr anchor="ctr"/>
                </a:tc>
              </a:tr>
              <a:tr h="59671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Lincomycins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clindamycin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Disruption of protein synthesis</a:t>
                      </a:r>
                      <a:r>
                        <a:rPr lang="en-US" sz="1200" baseline="0" dirty="0" smtClean="0">
                          <a:latin typeface="+mj-lt"/>
                        </a:rPr>
                        <a:t> at 50S ribosomal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Time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23S ribosomal mutation/methylation (MLSB resistance)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Rifamycins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rifampin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Binding interference at 30S ribosomal subunit / mRNA complex binding interference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Time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Single step mutation in </a:t>
                      </a:r>
                      <a:r>
                        <a:rPr lang="en-US" sz="1200" dirty="0" smtClean="0">
                          <a:latin typeface="+mj-lt"/>
                          <a:cs typeface="Andalus" panose="02020603050405020304" pitchFamily="18" charset="-78"/>
                        </a:rPr>
                        <a:t>ß-subunit of DNA-dependent RNA polymerase (e.g., S. </a:t>
                      </a:r>
                      <a:r>
                        <a:rPr lang="en-US" sz="1200" dirty="0" err="1" smtClean="0">
                          <a:latin typeface="+mj-lt"/>
                          <a:cs typeface="Andalus" panose="02020603050405020304" pitchFamily="18" charset="-78"/>
                        </a:rPr>
                        <a:t>aureus</a:t>
                      </a:r>
                      <a:r>
                        <a:rPr lang="en-US" sz="1200" dirty="0" smtClean="0">
                          <a:latin typeface="+mj-lt"/>
                          <a:cs typeface="Andalus" panose="02020603050405020304" pitchFamily="18" charset="-78"/>
                        </a:rPr>
                        <a:t>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Tetracyclines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Binding to 30S ribosomal subunit and disruption</a:t>
                      </a:r>
                      <a:r>
                        <a:rPr lang="en-US" sz="1200" baseline="0" dirty="0" smtClean="0">
                          <a:latin typeface="+mj-lt"/>
                        </a:rPr>
                        <a:t> of protein synthesis at 50S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Decreased uptake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Active efflux pump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2786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Sulfa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</a:t>
                      </a:r>
                      <a:r>
                        <a:rPr lang="en-US" sz="1200" dirty="0" err="1" smtClean="0">
                          <a:latin typeface="+mj-lt"/>
                        </a:rPr>
                        <a:t>sulfamethoxazole</a:t>
                      </a:r>
                      <a:r>
                        <a:rPr lang="en-US" sz="1200" dirty="0" smtClean="0">
                          <a:latin typeface="+mj-lt"/>
                        </a:rPr>
                        <a:t>/trimethoprim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Disruption of folate synthesis;</a:t>
                      </a:r>
                      <a:r>
                        <a:rPr lang="en-US" sz="1200" baseline="0" dirty="0" smtClean="0">
                          <a:latin typeface="+mj-lt"/>
                        </a:rPr>
                        <a:t> </a:t>
                      </a:r>
                      <a:r>
                        <a:rPr lang="en-US" sz="1200" baseline="0" dirty="0" smtClean="0">
                          <a:latin typeface="+mj-lt"/>
                          <a:sym typeface="Wingdings" panose="05000000000000000000" pitchFamily="2" charset="2"/>
                        </a:rPr>
                        <a:t> DNA synthesis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Static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Production of new </a:t>
                      </a:r>
                      <a:r>
                        <a:rPr lang="en-US" sz="1200" dirty="0" err="1" smtClean="0">
                          <a:latin typeface="+mj-lt"/>
                        </a:rPr>
                        <a:t>dihydrofolate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reductase</a:t>
                      </a:r>
                      <a:r>
                        <a:rPr lang="en-US" sz="1200" dirty="0" smtClean="0">
                          <a:latin typeface="+mj-lt"/>
                        </a:rPr>
                        <a:t> and </a:t>
                      </a:r>
                      <a:r>
                        <a:rPr lang="en-US" sz="1200" dirty="0" err="1" smtClean="0">
                          <a:latin typeface="+mj-lt"/>
                        </a:rPr>
                        <a:t>dihydropteroate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synthetase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  <a:sym typeface="Wingdings" panose="05000000000000000000" pitchFamily="2" charset="2"/>
                        </a:rPr>
                        <a:t> PABA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  <a:sym typeface="Wingdings" panose="05000000000000000000" pitchFamily="2" charset="2"/>
                        </a:rPr>
                        <a:t>Decreased membrane permeability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255736">
                <a:tc gridSpan="5"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Antifungal</a:t>
                      </a:r>
                      <a:r>
                        <a:rPr lang="en-US" sz="1200" baseline="0" dirty="0" smtClean="0">
                          <a:latin typeface="+mj-lt"/>
                        </a:rPr>
                        <a:t> Agents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Polyenes</a:t>
                      </a:r>
                      <a:endParaRPr lang="en-US" sz="1200" dirty="0" smtClean="0">
                        <a:latin typeface="+mj-lt"/>
                      </a:endParaRP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(e.g., amphotericin B)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Disruption of cell membrane via intercalation with sterols, disrupting cell integrity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+mj-lt"/>
                        </a:rPr>
                        <a:t>Cidal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Uncommon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Decreased </a:t>
                      </a:r>
                      <a:r>
                        <a:rPr lang="en-US" sz="1200" dirty="0" err="1" smtClean="0">
                          <a:latin typeface="+mj-lt"/>
                        </a:rPr>
                        <a:t>ergosterol</a:t>
                      </a:r>
                      <a:r>
                        <a:rPr lang="en-US" sz="1200" dirty="0" smtClean="0">
                          <a:latin typeface="+mj-lt"/>
                        </a:rPr>
                        <a:t> cell membrane content (e.g., via previous azole use)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396239">
                <a:tc gridSpan="5"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+mj-lt"/>
                        </a:rPr>
                        <a:t>                        * Nature of activity at recommended doses against usual pathogens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latin typeface="Baskerville Old Face" panose="02020602080505020303" pitchFamily="18" charset="0"/>
              </a:rPr>
              <a:t>ANTIBACTERIAL AND ANTIFUNGAL PHARMACODYNAMIC CHARACTERISTICS (CONT’D)</a:t>
            </a:r>
            <a:endParaRPr lang="en-US" sz="2000" b="1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latin typeface="Baskerville Old Face" panose="02020602080505020303" pitchFamily="18" charset="0"/>
              </a:rPr>
              <a:t>ANTIBACTERIAL AND ANTIFUNGAL PHARMACODYNAMIC CHARACTERISTICS (CONT’D)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834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 of Action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 smtClean="0"/>
                        <a:t>Concentration vs.</a:t>
                      </a:r>
                      <a:r>
                        <a:rPr lang="en-US" sz="1400" baseline="0" dirty="0" smtClean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Bactericidal </a:t>
                      </a:r>
                      <a:r>
                        <a:rPr lang="en-US" sz="1400" dirty="0" err="1" smtClean="0"/>
                        <a:t>vs</a:t>
                      </a:r>
                      <a:r>
                        <a:rPr lang="en-US" sz="1400" dirty="0" smtClean="0"/>
                        <a:t> Bacteriostatic</a:t>
                      </a:r>
                      <a:r>
                        <a:rPr lang="en-US" sz="1400" baseline="0" dirty="0" smtClean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Mechanisms of Resistance</a:t>
                      </a:r>
                      <a:endParaRPr lang="en-US" sz="1400" dirty="0"/>
                    </a:p>
                  </a:txBody>
                  <a:tcPr anchor="ctr"/>
                </a:tc>
              </a:tr>
              <a:tr h="12815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Azoles</a:t>
                      </a:r>
                    </a:p>
                    <a:p>
                      <a:r>
                        <a:rPr lang="en-US" sz="1200" dirty="0" smtClean="0"/>
                        <a:t>(e.g., fluconazole)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Disruption</a:t>
                      </a:r>
                      <a:r>
                        <a:rPr lang="en-US" sz="1200" baseline="0" dirty="0" smtClean="0"/>
                        <a:t> of fungal sterol synthesis via inhibition of cytochrome P450-dependent 14a-demethylase which is required for conversion of </a:t>
                      </a:r>
                      <a:r>
                        <a:rPr lang="en-US" sz="1200" baseline="0" dirty="0" err="1" smtClean="0"/>
                        <a:t>lanosterol</a:t>
                      </a:r>
                      <a:r>
                        <a:rPr lang="en-US" sz="1200" baseline="0" dirty="0" smtClean="0"/>
                        <a:t> to </a:t>
                      </a:r>
                      <a:r>
                        <a:rPr lang="en-US" sz="1200" baseline="0" dirty="0" err="1" smtClean="0"/>
                        <a:t>ergosterol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Modification</a:t>
                      </a:r>
                      <a:r>
                        <a:rPr lang="en-US" sz="1200" baseline="0" dirty="0" smtClean="0"/>
                        <a:t> of cytochrome P450-dependent 14a-demethylase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Active efflux pumps</a:t>
                      </a:r>
                      <a:endParaRPr lang="en-US" sz="1200" dirty="0"/>
                    </a:p>
                  </a:txBody>
                  <a:tcPr/>
                </a:tc>
              </a:tr>
              <a:tr h="1110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5-Flucytosine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Cellular conversion to 5-fluorouracil, a false pyrimidine, and subsequent interference with DNA and protein synthesis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Common,</a:t>
                      </a:r>
                      <a:r>
                        <a:rPr lang="en-US" sz="1200" baseline="0" dirty="0" smtClean="0"/>
                        <a:t> especially if agent used alone</a:t>
                      </a:r>
                      <a:endParaRPr lang="en-US" sz="1200" dirty="0"/>
                    </a:p>
                  </a:txBody>
                  <a:tcPr/>
                </a:tc>
              </a:tr>
              <a:tr h="76890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Echinocandins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(e.g., </a:t>
                      </a:r>
                      <a:r>
                        <a:rPr lang="en-US" sz="1200" dirty="0" err="1" smtClean="0"/>
                        <a:t>caspofungin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Inhibition of </a:t>
                      </a:r>
                      <a:r>
                        <a:rPr lang="en-US" sz="12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ß-1,</a:t>
                      </a:r>
                      <a:r>
                        <a:rPr lang="en-US" sz="12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3-glucan </a:t>
                      </a:r>
                      <a:r>
                        <a:rPr lang="en-US" sz="1200" baseline="0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synthetase</a:t>
                      </a:r>
                      <a:r>
                        <a:rPr lang="en-US" sz="1200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resulting in disruption of cell membrane synthesis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Cidal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(Candida species)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Unknown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642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35194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PBP = penicillin-binding proteins</a:t>
            </a:r>
          </a:p>
          <a:p>
            <a:r>
              <a:rPr lang="en-US" sz="1200">
                <a:latin typeface="Calibri" pitchFamily="34" charset="0"/>
              </a:rPr>
              <a:t>MRSA = methicillin-resistant Staphylococcus aureus</a:t>
            </a:r>
          </a:p>
          <a:p>
            <a:r>
              <a:rPr lang="en-US" sz="1200">
                <a:latin typeface="Calibri" pitchFamily="34" charset="0"/>
              </a:rPr>
              <a:t>PRSP  =  penicillin-resistant Streptococcus pneumonia</a:t>
            </a:r>
          </a:p>
          <a:p>
            <a:r>
              <a:rPr lang="en-US" sz="1200">
                <a:latin typeface="Calibri" pitchFamily="34" charset="0"/>
              </a:rPr>
              <a:t>PPNG  =  penicillin-producing Neisseria gonorrhoeae</a:t>
            </a:r>
          </a:p>
          <a:p>
            <a:r>
              <a:rPr lang="en-US" sz="1200">
                <a:latin typeface="Calibri" pitchFamily="34" charset="0"/>
              </a:rPr>
              <a:t>ESBL  = extended-spectrum </a:t>
            </a:r>
            <a:r>
              <a:rPr lang="en-US" sz="1200">
                <a:latin typeface="Andalus" pitchFamily="2" charset="-78"/>
                <a:cs typeface="Andalus" pitchFamily="2" charset="-78"/>
              </a:rPr>
              <a:t>ß-lactamase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D-ALA  =  D-alanine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PABA  = para-aminobenzoic acid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Otitis Media (AOM)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Dx</a:t>
            </a:r>
            <a:r>
              <a:rPr lang="en-US" dirty="0" smtClean="0"/>
              <a:t>: bulging TM, or new </a:t>
            </a:r>
            <a:r>
              <a:rPr lang="en-US" dirty="0" err="1" smtClean="0"/>
              <a:t>otorrhea</a:t>
            </a:r>
            <a:endParaRPr lang="en-US" dirty="0" smtClean="0"/>
          </a:p>
          <a:p>
            <a:r>
              <a:rPr lang="en-US" dirty="0" smtClean="0"/>
              <a:t>Pathogen: </a:t>
            </a:r>
          </a:p>
          <a:p>
            <a:pPr lvl="1"/>
            <a:r>
              <a:rPr lang="en-US" dirty="0" smtClean="0"/>
              <a:t>No pathogen (4%)</a:t>
            </a:r>
          </a:p>
          <a:p>
            <a:pPr lvl="1"/>
            <a:r>
              <a:rPr lang="en-US" dirty="0" smtClean="0"/>
              <a:t>Virus (70%)</a:t>
            </a:r>
          </a:p>
          <a:p>
            <a:pPr lvl="1"/>
            <a:r>
              <a:rPr lang="en-US" dirty="0" smtClean="0"/>
              <a:t>Bacteria + virus (66%)</a:t>
            </a:r>
          </a:p>
          <a:p>
            <a:pPr lvl="1"/>
            <a:r>
              <a:rPr lang="en-US" dirty="0" smtClean="0"/>
              <a:t>Bacteria (</a:t>
            </a:r>
            <a:r>
              <a:rPr lang="en-US" dirty="0" smtClean="0"/>
              <a:t>92%)</a:t>
            </a:r>
            <a:endParaRPr lang="en-US" dirty="0" smtClean="0"/>
          </a:p>
          <a:p>
            <a:pPr lvl="2"/>
            <a:r>
              <a:rPr lang="en-US" i="1" dirty="0" err="1" smtClean="0"/>
              <a:t>Strept</a:t>
            </a:r>
            <a:r>
              <a:rPr lang="en-US" i="1" dirty="0" smtClean="0"/>
              <a:t>. </a:t>
            </a:r>
            <a:r>
              <a:rPr lang="en-US" i="1" dirty="0" err="1" smtClean="0"/>
              <a:t>Pneumo</a:t>
            </a:r>
            <a:r>
              <a:rPr lang="en-US" i="1" dirty="0" smtClean="0"/>
              <a:t> </a:t>
            </a:r>
            <a:r>
              <a:rPr lang="en-US" dirty="0" smtClean="0"/>
              <a:t>(49%)</a:t>
            </a:r>
          </a:p>
          <a:p>
            <a:pPr lvl="2"/>
            <a:r>
              <a:rPr lang="en-US" i="1" dirty="0" smtClean="0"/>
              <a:t>H. </a:t>
            </a:r>
            <a:r>
              <a:rPr lang="en-US" i="1" dirty="0" err="1" smtClean="0"/>
              <a:t>Influenzae</a:t>
            </a:r>
            <a:r>
              <a:rPr lang="en-US" i="1" dirty="0" smtClean="0"/>
              <a:t> </a:t>
            </a:r>
            <a:r>
              <a:rPr lang="en-US" dirty="0" smtClean="0"/>
              <a:t>(29%)</a:t>
            </a:r>
          </a:p>
          <a:p>
            <a:pPr lvl="2"/>
            <a:r>
              <a:rPr lang="en-US" i="1" dirty="0" smtClean="0"/>
              <a:t>Moraxella </a:t>
            </a:r>
            <a:r>
              <a:rPr lang="en-US" i="1" dirty="0" err="1" smtClean="0"/>
              <a:t>catarrhalis</a:t>
            </a:r>
            <a:r>
              <a:rPr lang="en-US" i="1" dirty="0" smtClean="0"/>
              <a:t> </a:t>
            </a:r>
            <a:r>
              <a:rPr lang="en-US" smtClean="0"/>
              <a:t>(</a:t>
            </a:r>
            <a:r>
              <a:rPr lang="en-US" smtClean="0"/>
              <a:t>28%)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prstClr val="black"/>
                </a:solidFill>
              </a:rPr>
              <a:t>Need </a:t>
            </a:r>
            <a:r>
              <a:rPr lang="en-US" sz="2700" dirty="0">
                <a:solidFill>
                  <a:prstClr val="black"/>
                </a:solidFill>
              </a:rPr>
              <a:t>to know prior antibiotic use and local  </a:t>
            </a:r>
            <a:r>
              <a:rPr lang="en-US" sz="2700" dirty="0" smtClean="0">
                <a:solidFill>
                  <a:prstClr val="black"/>
                </a:solidFill>
              </a:rPr>
              <a:t>susceptibilities </a:t>
            </a:r>
            <a:r>
              <a:rPr lang="en-US" sz="2700" dirty="0">
                <a:solidFill>
                  <a:prstClr val="black"/>
                </a:solidFill>
              </a:rPr>
              <a:t>for </a:t>
            </a:r>
            <a:r>
              <a:rPr lang="en-US" sz="2700" i="1" dirty="0">
                <a:solidFill>
                  <a:prstClr val="black"/>
                </a:solidFill>
              </a:rPr>
              <a:t>S. </a:t>
            </a:r>
            <a:r>
              <a:rPr lang="en-US" sz="2700" i="1" dirty="0" smtClean="0">
                <a:solidFill>
                  <a:prstClr val="black"/>
                </a:solidFill>
              </a:rPr>
              <a:t>pneumonia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err="1" smtClean="0">
                <a:solidFill>
                  <a:prstClr val="black"/>
                </a:solidFill>
              </a:rPr>
              <a:t>Amoxocillin</a:t>
            </a:r>
            <a:r>
              <a:rPr lang="en-US" sz="2700" dirty="0" smtClean="0">
                <a:solidFill>
                  <a:prstClr val="black"/>
                </a:solidFill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</a:rPr>
              <a:t>Amoxocillin</a:t>
            </a:r>
            <a:r>
              <a:rPr lang="en-US" sz="2700" dirty="0" smtClean="0">
                <a:solidFill>
                  <a:prstClr val="black"/>
                </a:solidFill>
              </a:rPr>
              <a:t>/</a:t>
            </a:r>
            <a:r>
              <a:rPr lang="en-US" sz="2700" dirty="0" err="1" smtClean="0">
                <a:solidFill>
                  <a:prstClr val="black"/>
                </a:solidFill>
              </a:rPr>
              <a:t>clavulinate</a:t>
            </a:r>
            <a:r>
              <a:rPr lang="en-US" sz="2700" dirty="0" smtClean="0">
                <a:solidFill>
                  <a:prstClr val="black"/>
                </a:solidFill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</a:rPr>
              <a:t>cefpodoxime</a:t>
            </a:r>
            <a:r>
              <a:rPr lang="en-US" sz="2700" dirty="0" smtClean="0">
                <a:solidFill>
                  <a:prstClr val="black"/>
                </a:solidFill>
              </a:rPr>
              <a:t>, </a:t>
            </a:r>
            <a:r>
              <a:rPr lang="en-US" sz="2700" dirty="0" err="1" smtClean="0">
                <a:solidFill>
                  <a:prstClr val="black"/>
                </a:solidFill>
              </a:rPr>
              <a:t>moxifluxacin</a:t>
            </a:r>
            <a:r>
              <a:rPr lang="en-US" sz="2700" dirty="0" smtClean="0">
                <a:solidFill>
                  <a:prstClr val="black"/>
                </a:solidFill>
              </a:rPr>
              <a:t> (10 days)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>
                <a:solidFill>
                  <a:prstClr val="black"/>
                </a:solidFill>
              </a:rPr>
              <a:t>Failure to respond in children: </a:t>
            </a:r>
            <a:r>
              <a:rPr lang="en-US" sz="2700" dirty="0" err="1" smtClean="0">
                <a:solidFill>
                  <a:prstClr val="black"/>
                </a:solidFill>
              </a:rPr>
              <a:t>tympanocentesis</a:t>
            </a:r>
            <a:endParaRPr lang="en-US" sz="2700" dirty="0" smtClean="0">
              <a:solidFill>
                <a:prstClr val="black"/>
              </a:solidFill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7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Malignant Otitis </a:t>
            </a:r>
            <a:r>
              <a:rPr lang="en-US" sz="4000" dirty="0" err="1">
                <a:latin typeface="Baskerville Old Face" panose="02020602080505020303" pitchFamily="18" charset="0"/>
              </a:rPr>
              <a:t>Externa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Sever ear pain, swelling, fever unusual, high ESR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Bony involvement common, can progress to OM of base of skull and TM joint (do CT and treat 6 weeks with surgical debridement)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RF: Elderly, DM, AIDS, chemotherapy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Usually Pseudomonas aeruginosa (95%)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Imipenem</a:t>
            </a:r>
            <a:r>
              <a:rPr lang="en-US" dirty="0" smtClean="0">
                <a:sym typeface="Wingdings" panose="05000000000000000000" pitchFamily="2" charset="2"/>
              </a:rPr>
              <a:t> or </a:t>
            </a:r>
            <a:r>
              <a:rPr lang="en-US" dirty="0" err="1" smtClean="0">
                <a:sym typeface="Wingdings" panose="05000000000000000000" pitchFamily="2" charset="2"/>
              </a:rPr>
              <a:t>Meropenem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Ceftazidime</a:t>
            </a:r>
            <a:r>
              <a:rPr lang="en-US" dirty="0" smtClean="0">
                <a:sym typeface="Wingdings" panose="05000000000000000000" pitchFamily="2" charset="2"/>
              </a:rPr>
              <a:t> or </a:t>
            </a:r>
            <a:r>
              <a:rPr lang="en-US" dirty="0" err="1" smtClean="0">
                <a:sym typeface="Wingdings" panose="05000000000000000000" pitchFamily="2" charset="2"/>
              </a:rPr>
              <a:t>Cefepime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</a:t>
            </a:r>
            <a:r>
              <a:rPr lang="en-US" dirty="0" err="1" smtClean="0">
                <a:sym typeface="Wingdings" panose="05000000000000000000" pitchFamily="2" charset="2"/>
              </a:rPr>
              <a:t>Piperacillin</a:t>
            </a:r>
            <a:r>
              <a:rPr lang="en-US" dirty="0" smtClean="0">
                <a:sym typeface="Wingdings" panose="05000000000000000000" pitchFamily="2" charset="2"/>
              </a:rPr>
              <a:t> (+/- </a:t>
            </a:r>
            <a:r>
              <a:rPr lang="en-US" dirty="0" err="1" smtClean="0">
                <a:sym typeface="Wingdings" panose="05000000000000000000" pitchFamily="2" charset="2"/>
              </a:rPr>
              <a:t>tazobactam</a:t>
            </a:r>
            <a:r>
              <a:rPr lang="en-US" dirty="0" smtClean="0">
                <a:sym typeface="Wingdings" panose="05000000000000000000" pitchFamily="2" charset="2"/>
              </a:rPr>
              <a:t>) and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         tobramycin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 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	-  PO if mild / early, check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                           susceptibilities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Tonsillitis, pharyngitis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Streptococcus</a:t>
            </a:r>
            <a:r>
              <a:rPr lang="en-US" dirty="0" smtClean="0"/>
              <a:t> sp. (Group A, C, G)</a:t>
            </a:r>
          </a:p>
          <a:p>
            <a:r>
              <a:rPr lang="en-US" dirty="0" smtClean="0"/>
              <a:t>Viral: EBV, CMV</a:t>
            </a:r>
          </a:p>
          <a:p>
            <a:r>
              <a:rPr lang="en-US" i="1" dirty="0" smtClean="0"/>
              <a:t>C. diphtheria</a:t>
            </a:r>
          </a:p>
          <a:p>
            <a:r>
              <a:rPr lang="en-US" i="1" dirty="0" err="1"/>
              <a:t>Arcanobacterium</a:t>
            </a:r>
            <a:r>
              <a:rPr lang="en-US" i="1" dirty="0"/>
              <a:t> </a:t>
            </a:r>
            <a:r>
              <a:rPr lang="en-US" i="1" dirty="0" err="1" smtClean="0"/>
              <a:t>haemolyticum</a:t>
            </a:r>
            <a:r>
              <a:rPr lang="en-US" i="1" dirty="0" smtClean="0"/>
              <a:t> </a:t>
            </a:r>
            <a:r>
              <a:rPr lang="en-US" dirty="0" smtClean="0"/>
              <a:t>(rare)</a:t>
            </a:r>
          </a:p>
          <a:p>
            <a:r>
              <a:rPr lang="en-US" i="1" dirty="0" smtClean="0"/>
              <a:t>Mycoplasma pneumonia </a:t>
            </a:r>
            <a:r>
              <a:rPr lang="en-US" dirty="0" smtClean="0"/>
              <a:t>(with cough)</a:t>
            </a:r>
          </a:p>
          <a:p>
            <a:r>
              <a:rPr lang="en-US" i="1" dirty="0" err="1" smtClean="0"/>
              <a:t>Fusobacterium</a:t>
            </a:r>
            <a:r>
              <a:rPr lang="en-US" i="1" dirty="0" smtClean="0"/>
              <a:t> </a:t>
            </a:r>
            <a:r>
              <a:rPr lang="en-US" i="1" dirty="0" err="1" smtClean="0"/>
              <a:t>necrophorum</a:t>
            </a:r>
            <a:endParaRPr lang="en-US" i="1" dirty="0" smtClean="0"/>
          </a:p>
          <a:p>
            <a:r>
              <a:rPr lang="en-US" dirty="0" smtClean="0"/>
              <a:t>STD: primary HIV, HSV, </a:t>
            </a:r>
            <a:r>
              <a:rPr lang="en-US" i="1" dirty="0" smtClean="0"/>
              <a:t>N. gonorrhea</a:t>
            </a:r>
            <a:r>
              <a:rPr lang="en-US" dirty="0" smtClean="0"/>
              <a:t>, rarely secondary syphilis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0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Baskerville Old Face" panose="02020602080505020303" pitchFamily="18" charset="0"/>
              </a:rPr>
              <a:t>THREE WAYS ANTIBIOTICS USED</a:t>
            </a:r>
            <a:br>
              <a:rPr lang="en-US" sz="3200" dirty="0" smtClean="0">
                <a:latin typeface="Baskerville Old Face" panose="02020602080505020303" pitchFamily="18" charset="0"/>
              </a:rPr>
            </a:b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2400" dirty="0" smtClean="0">
                <a:latin typeface="Baskerville Old Face" panose="02020602080505020303" pitchFamily="18" charset="0"/>
              </a:rPr>
              <a:t>Prophylaxis, Empiric, Definitive (2)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smtClean="0"/>
              <a:t>  </a:t>
            </a:r>
            <a:r>
              <a:rPr lang="en-US" sz="2500" b="1" smtClean="0"/>
              <a:t>Empiric (usually up to 72 hours</a:t>
            </a:r>
            <a:r>
              <a:rPr lang="en-US" sz="2500" smtClean="0"/>
              <a:t>)</a:t>
            </a:r>
            <a:endParaRPr lang="en-US" sz="25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-  Diagnosis of infection made based on S/S, lab, etc.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Likely pathogens suspected but specific pathogen not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yet known.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- </a:t>
            </a:r>
            <a:r>
              <a:rPr lang="en-US" sz="2500" b="1" smtClean="0"/>
              <a:t>Pick antibiotics based on: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=  Likely pathogens, local susceptibility trends, and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    patient-specific factors (allergies,  organ dysfunction)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-  </a:t>
            </a:r>
            <a:r>
              <a:rPr lang="en-US" sz="2500" b="1" smtClean="0"/>
              <a:t>Pearls: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 =  Get cultures on the front end (including special tests)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smtClean="0"/>
              <a:t>            =  Start appropriate antibiotics ASAP.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Tonsillitis, pharyngitis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Focus on group A </a:t>
            </a:r>
            <a:r>
              <a:rPr lang="en-US" sz="2400" i="1" dirty="0" err="1" smtClean="0"/>
              <a:t>strept</a:t>
            </a:r>
            <a:r>
              <a:rPr lang="en-US" sz="2400" dirty="0" smtClean="0"/>
              <a:t>. (GAS) (10%)</a:t>
            </a:r>
          </a:p>
          <a:p>
            <a:pPr lvl="1"/>
            <a:r>
              <a:rPr lang="en-US" sz="1800" dirty="0" smtClean="0"/>
              <a:t>Decrease symptoms, prevent </a:t>
            </a:r>
            <a:r>
              <a:rPr lang="en-US" sz="1800" dirty="0" err="1" smtClean="0"/>
              <a:t>suppurative</a:t>
            </a:r>
            <a:r>
              <a:rPr lang="en-US" sz="1800" dirty="0" smtClean="0"/>
              <a:t> complications, decrease contagion, eradicate GAS to prevent acute rheumatic fever</a:t>
            </a:r>
          </a:p>
          <a:p>
            <a:r>
              <a:rPr lang="en-US" sz="2400" dirty="0" err="1" smtClean="0"/>
              <a:t>Dx</a:t>
            </a:r>
            <a:r>
              <a:rPr lang="en-US" sz="2400" dirty="0" smtClean="0"/>
              <a:t>: symptom score above 1 (1 point each for):</a:t>
            </a:r>
          </a:p>
          <a:p>
            <a:pPr lvl="1"/>
            <a:r>
              <a:rPr lang="en-US" sz="2400" dirty="0" smtClean="0"/>
              <a:t>History of fever, absence of cough, tender cervical LN, </a:t>
            </a:r>
            <a:r>
              <a:rPr lang="en-US" sz="2400" dirty="0" err="1" smtClean="0"/>
              <a:t>tonsillar</a:t>
            </a:r>
            <a:r>
              <a:rPr lang="en-US" sz="2400" dirty="0" smtClean="0"/>
              <a:t> exudate</a:t>
            </a:r>
          </a:p>
          <a:p>
            <a:r>
              <a:rPr lang="en-US" sz="2400" dirty="0"/>
              <a:t>NOT </a:t>
            </a:r>
            <a:r>
              <a:rPr lang="en-US" sz="2400" dirty="0" smtClean="0"/>
              <a:t>GAS: rhinitis, hoarseness, cough then</a:t>
            </a:r>
          </a:p>
          <a:p>
            <a:r>
              <a:rPr lang="en-US" sz="2400" dirty="0" smtClean="0"/>
              <a:t>Rapid strep Ag test</a:t>
            </a:r>
          </a:p>
          <a:p>
            <a:r>
              <a:rPr lang="en-US" sz="2400" dirty="0" smtClean="0"/>
              <a:t>Rx: Penicillin V 500mh bid </a:t>
            </a:r>
            <a:r>
              <a:rPr lang="en-US" sz="2400" dirty="0"/>
              <a:t>f</a:t>
            </a:r>
            <a:r>
              <a:rPr lang="en-US" sz="2400" dirty="0" smtClean="0"/>
              <a:t>or 10 days, cefuroxime if allergic</a:t>
            </a:r>
          </a:p>
          <a:p>
            <a:pPr lvl="1"/>
            <a:r>
              <a:rPr lang="en-US" sz="2000" dirty="0" smtClean="0"/>
              <a:t>Can use clindamycin, azithromycin but resistance reported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3551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 (Acute uncomplicated)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Causes: </a:t>
            </a:r>
            <a:r>
              <a:rPr lang="en-US" sz="2400" dirty="0" err="1" smtClean="0"/>
              <a:t>Enterobacteriacaeae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E.Coli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Klebsiella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sp</a:t>
            </a:r>
            <a:r>
              <a:rPr lang="en-US" sz="2400" dirty="0" smtClean="0"/>
              <a:t>), </a:t>
            </a:r>
            <a:r>
              <a:rPr lang="en-US" sz="2400" i="1" dirty="0" smtClean="0"/>
              <a:t>Staphylococcus </a:t>
            </a:r>
            <a:r>
              <a:rPr lang="en-US" sz="2400" i="1" dirty="0" err="1" smtClean="0"/>
              <a:t>saprophyticus</a:t>
            </a:r>
            <a:r>
              <a:rPr lang="en-US" sz="2400" i="1" dirty="0" err="1"/>
              <a:t>,</a:t>
            </a:r>
            <a:r>
              <a:rPr lang="en-US" sz="2400" i="1" dirty="0" err="1" smtClean="0"/>
              <a:t>Enterococci</a:t>
            </a:r>
            <a:r>
              <a:rPr lang="en-US" sz="2400" i="1" dirty="0" smtClean="0"/>
              <a:t>, streptococcus </a:t>
            </a:r>
            <a:r>
              <a:rPr lang="en-US" sz="2400" i="1" dirty="0" err="1" smtClean="0"/>
              <a:t>agalactiae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BpB</a:t>
            </a:r>
            <a:r>
              <a:rPr lang="en-US" sz="2400" dirty="0" smtClean="0"/>
              <a:t> strep.)</a:t>
            </a:r>
          </a:p>
          <a:p>
            <a:r>
              <a:rPr lang="en-US" sz="2400" dirty="0" smtClean="0"/>
              <a:t>Rx:</a:t>
            </a:r>
          </a:p>
          <a:p>
            <a:pPr lvl="1"/>
            <a:r>
              <a:rPr lang="en-US" sz="2000" dirty="0" smtClean="0"/>
              <a:t>TMP-SMX DS 1 tab BID 3 d +/- pyridium 200mg 2 d</a:t>
            </a:r>
          </a:p>
          <a:p>
            <a:pPr lvl="1"/>
            <a:r>
              <a:rPr lang="en-US" sz="2000" dirty="0" err="1" smtClean="0"/>
              <a:t>Nitrofurontoin</a:t>
            </a:r>
            <a:r>
              <a:rPr lang="en-US" sz="2000" dirty="0" smtClean="0"/>
              <a:t> 100mg bid 5 d </a:t>
            </a:r>
          </a:p>
          <a:p>
            <a:pPr lvl="1"/>
            <a:r>
              <a:rPr lang="en-US" sz="2000" dirty="0" err="1" smtClean="0"/>
              <a:t>Fosfomycin</a:t>
            </a:r>
            <a:r>
              <a:rPr lang="en-US" sz="2000" dirty="0" smtClean="0"/>
              <a:t> 3gm 1 dose</a:t>
            </a:r>
          </a:p>
          <a:p>
            <a:pPr lvl="1"/>
            <a:r>
              <a:rPr lang="en-US" sz="2000" dirty="0" err="1" smtClean="0"/>
              <a:t>Amoxocillin</a:t>
            </a:r>
            <a:r>
              <a:rPr lang="en-US" sz="2000" dirty="0" smtClean="0"/>
              <a:t> (</a:t>
            </a:r>
            <a:r>
              <a:rPr lang="en-US" sz="2000" i="1" dirty="0" smtClean="0"/>
              <a:t>enterococcus</a:t>
            </a:r>
            <a:r>
              <a:rPr lang="en-US" sz="2000" dirty="0" smtClean="0"/>
              <a:t>) 500mg TID 5-7d</a:t>
            </a:r>
          </a:p>
          <a:p>
            <a:pPr lvl="1"/>
            <a:r>
              <a:rPr lang="en-US" sz="2000" dirty="0" err="1" smtClean="0"/>
              <a:t>Ciprofluxacin</a:t>
            </a:r>
            <a:r>
              <a:rPr lang="en-US" sz="2000" dirty="0" smtClean="0"/>
              <a:t> 250 bid 3 d</a:t>
            </a:r>
          </a:p>
          <a:p>
            <a:pPr lvl="1"/>
            <a:r>
              <a:rPr lang="en-US" sz="2000" dirty="0" smtClean="0"/>
              <a:t>Cefuroxime 500 bid 5-7 days</a:t>
            </a:r>
          </a:p>
          <a:p>
            <a:r>
              <a:rPr lang="en-US" sz="2400" dirty="0" smtClean="0"/>
              <a:t>Do urine culture if failure of Rx for 3 d</a:t>
            </a:r>
          </a:p>
          <a:p>
            <a:r>
              <a:rPr lang="en-US" sz="2400" dirty="0" smtClean="0"/>
              <a:t>Pregnant treat for 7 days (TMP-SMX stopped 2 weeks before EDC)</a:t>
            </a:r>
          </a:p>
          <a:p>
            <a:r>
              <a:rPr lang="en-US" sz="2400" u="sng" dirty="0" err="1" smtClean="0"/>
              <a:t>Ertapenem</a:t>
            </a:r>
            <a:endParaRPr lang="en-US" sz="2400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86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Asymptomatic </a:t>
            </a:r>
            <a:r>
              <a:rPr lang="en-US" dirty="0" err="1"/>
              <a:t>bacteriuria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Treat only in the following:</a:t>
            </a:r>
          </a:p>
          <a:p>
            <a:pPr lvl="1"/>
            <a:r>
              <a:rPr lang="en-US" sz="2400" dirty="0" smtClean="0"/>
              <a:t>Pregnant</a:t>
            </a:r>
          </a:p>
          <a:p>
            <a:pPr lvl="1"/>
            <a:r>
              <a:rPr lang="en-US" sz="2400" dirty="0" smtClean="0"/>
              <a:t>Renal transplant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rological procedure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41729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amesideandglossopccg.org/uploaded_files/images/Campaign_Page_Images/antibioticsBanne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682081"/>
            <a:ext cx="6667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39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Baskerville Old Face" panose="02020602080505020303" pitchFamily="18" charset="0"/>
              </a:rPr>
              <a:t>THREE WAYS ANTIBIOTICS USED</a:t>
            </a:r>
            <a:r>
              <a:rPr lang="en-US" sz="2800" dirty="0" smtClean="0">
                <a:latin typeface="Baskerville Old Face" panose="02020602080505020303" pitchFamily="18" charset="0"/>
              </a:rPr>
              <a:t/>
            </a:r>
            <a:br>
              <a:rPr lang="en-US" sz="2800" dirty="0" smtClean="0">
                <a:latin typeface="Baskerville Old Face" panose="02020602080505020303" pitchFamily="18" charset="0"/>
              </a:rPr>
            </a:br>
            <a:r>
              <a:rPr lang="en-US" sz="2400" dirty="0" smtClean="0">
                <a:latin typeface="Baskerville Old Face" panose="02020602080505020303" pitchFamily="18" charset="0"/>
              </a:rPr>
              <a:t> Prophylaxis, Empiric, Definitive (3)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  Definitive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-  Microbiologic or serologic diagnosis with susceptibilities known or presumed*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* syphilis is susceptible to penicillin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-  Caveats on susceptibility testing: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sym typeface="Wingdings"/>
              </a:rPr>
              <a:t>  Interpretation of MIC or KB zone as S, I, or R is bug-drug specific (relative to concentrations of drug in body)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  Can’t just pick the one with the lowest MIC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-   Some results to broad-spectrum agents maybe suppressed (cascaded reporting)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  Call the microbiology lab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-  Additional testing may be needed (KB or E-test)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Baskerville Old Face" panose="02020602080505020303" pitchFamily="18" charset="0"/>
              </a:rPr>
              <a:t>THREE WAYS ANTIBIOTICS USED</a:t>
            </a:r>
            <a:br>
              <a:rPr lang="en-US" sz="2800" dirty="0" smtClean="0">
                <a:latin typeface="Baskerville Old Face" panose="02020602080505020303" pitchFamily="18" charset="0"/>
              </a:rPr>
            </a:b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000" dirty="0" smtClean="0">
                <a:latin typeface="Baskerville Old Face" panose="02020602080505020303" pitchFamily="18" charset="0"/>
              </a:rPr>
              <a:t>Prophylaxis, Empiric, Definitive (4)</a:t>
            </a:r>
            <a:endParaRPr lang="en-US" sz="2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Definitive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-  Use the most effective, least toxic, narrowest spectrum, and most cost effective agent – the “Drug of Choice” (DOC)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~  May actually be a combination of drugs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    </a:t>
            </a:r>
            <a:r>
              <a:rPr lang="en-US" sz="2500" smtClean="0"/>
              <a:t>-  Ampicillin </a:t>
            </a:r>
            <a:r>
              <a:rPr lang="en-US" sz="2500" dirty="0" smtClean="0"/>
              <a:t>and Gentamicin for </a:t>
            </a:r>
            <a:r>
              <a:rPr lang="en-US" sz="2500" i="1" dirty="0" smtClean="0"/>
              <a:t>enterococcus</a:t>
            </a:r>
            <a:r>
              <a:rPr lang="en-US" sz="2500" dirty="0" smtClean="0"/>
              <a:t> endocarditis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    -  Know the alternatives especially for patients with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		        allergy to drug of choice.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-  Drug, dose, route, interval, and duration is disease state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	   and patient specific.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Baskerville Old Face" panose="02020602080505020303" pitchFamily="18" charset="0"/>
              </a:rPr>
              <a:t>How Long to Treat?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 smtClean="0"/>
              <a:t>  </a:t>
            </a:r>
            <a:r>
              <a:rPr lang="en-US" sz="2500" b="1" dirty="0" smtClean="0"/>
              <a:t>Not well defined!</a:t>
            </a: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-  Usually less than 14 days!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~ Longer for endocarditis, Osteomyelitis, Prostatitis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 (&amp; varies by bug &amp; drugs)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-  Track number of days of therapy in progress note &amp;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set endpoint!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~  </a:t>
            </a:r>
            <a:r>
              <a:rPr lang="en-US" sz="2500" dirty="0" err="1" smtClean="0"/>
              <a:t>Coag</a:t>
            </a:r>
            <a:r>
              <a:rPr lang="en-US" sz="2500" dirty="0" smtClean="0"/>
              <a:t> </a:t>
            </a:r>
            <a:r>
              <a:rPr lang="en-US" sz="2500" dirty="0" err="1" smtClean="0"/>
              <a:t>Neg</a:t>
            </a:r>
            <a:r>
              <a:rPr lang="en-US" sz="2500" dirty="0" smtClean="0"/>
              <a:t> </a:t>
            </a:r>
            <a:r>
              <a:rPr lang="en-US" sz="2500" i="1" dirty="0" smtClean="0"/>
              <a:t>Staph</a:t>
            </a:r>
            <a:r>
              <a:rPr lang="en-US" sz="2500" dirty="0" smtClean="0"/>
              <a:t> Bacteremia:     5 – 7 days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             ~  </a:t>
            </a:r>
            <a:r>
              <a:rPr lang="en-US" sz="2500" i="1" dirty="0" smtClean="0"/>
              <a:t>Staph aureus </a:t>
            </a:r>
            <a:r>
              <a:rPr lang="en-US" sz="2500" dirty="0" smtClean="0"/>
              <a:t>Bacteremia:          </a:t>
            </a:r>
            <a:r>
              <a:rPr lang="en-US" sz="2500" u="sng" dirty="0" smtClean="0"/>
              <a:t>&gt;</a:t>
            </a:r>
            <a:r>
              <a:rPr lang="en-US" sz="2500" dirty="0" smtClean="0"/>
              <a:t> 28 days (all IV)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 smtClean="0"/>
              <a:t>Prolonged unnecessary therapy increases risk of resistance, adverse effects, and  cost!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Baskerville Old Face" panose="02020602080505020303" pitchFamily="18" charset="0"/>
              </a:rPr>
              <a:t>Know Your Bugs!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sz="3100" dirty="0" smtClean="0">
                <a:latin typeface="Baskerville Old Face" panose="02020602080505020303" pitchFamily="18" charset="0"/>
              </a:rPr>
              <a:t>Gram - Positive</a:t>
            </a: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 smtClean="0"/>
              <a:t>  </a:t>
            </a:r>
            <a:r>
              <a:rPr lang="en-US" sz="2200" b="1" i="1" dirty="0" smtClean="0"/>
              <a:t>S. aureus: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-  25 – 50% Methicillin Resistant (MRSA)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   Originally in hospitals; Community Acquired strain now spreading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-  MSSA DOC: </a:t>
            </a:r>
            <a:r>
              <a:rPr lang="en-US" sz="2200" dirty="0" err="1" smtClean="0"/>
              <a:t>cloxacillin</a:t>
            </a:r>
            <a:r>
              <a:rPr lang="en-US" sz="2200" dirty="0" smtClean="0"/>
              <a:t>; </a:t>
            </a:r>
            <a:r>
              <a:rPr lang="en-US" sz="2200" dirty="0" err="1" smtClean="0"/>
              <a:t>Cefazolin</a:t>
            </a:r>
            <a:endParaRPr lang="en-US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-  CA-MRSA: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, Linezolid, </a:t>
            </a:r>
            <a:r>
              <a:rPr lang="en-US" sz="2200" dirty="0" err="1" smtClean="0"/>
              <a:t>Daptomycin</a:t>
            </a:r>
            <a:endParaRPr lang="en-US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~  If uncomplicated: </a:t>
            </a:r>
            <a:r>
              <a:rPr lang="en-US" sz="2200" dirty="0" err="1" smtClean="0"/>
              <a:t>Trimeth</a:t>
            </a:r>
            <a:r>
              <a:rPr lang="en-US" sz="2200" dirty="0" smtClean="0"/>
              <a:t>/Sulfa (99%), Clindamycin (70%)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 smtClean="0"/>
              <a:t>  </a:t>
            </a:r>
            <a:r>
              <a:rPr lang="en-US" sz="2200" b="1" i="1" dirty="0" smtClean="0"/>
              <a:t>Enterococcus: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-  DOC:  (Ampicillin or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       PLUS (Gentamicin or Streptomycin)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              </a:t>
            </a:r>
            <a:r>
              <a:rPr lang="en-US" sz="2200" dirty="0" err="1" smtClean="0"/>
              <a:t>Nitrofurantoin</a:t>
            </a:r>
            <a:r>
              <a:rPr lang="en-US" sz="2200" dirty="0" smtClean="0"/>
              <a:t>, Amp or </a:t>
            </a:r>
            <a:r>
              <a:rPr lang="en-US" sz="2200" dirty="0" err="1" smtClean="0"/>
              <a:t>Vanc</a:t>
            </a:r>
            <a:r>
              <a:rPr lang="en-US" sz="2200" dirty="0" smtClean="0"/>
              <a:t> alone for UTI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 smtClean="0"/>
              <a:t>       -  VRE, ARE, HLARE varies by 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3140</Words>
  <Application>Microsoft Office PowerPoint</Application>
  <PresentationFormat>On-screen Show (4:3)</PresentationFormat>
  <Paragraphs>778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ANTIBIOTIC REVIEW  DR. MAZIN BARRY, MD, FRCPC, FACP, DTM&amp;H Assistant Professor &amp; Consultant of Medicine Division of Infectious Diseases Faculty of Medicine King Saud University, Riyadh Head of Infection Control King Khalid University Hospital </vt:lpstr>
      <vt:lpstr>GENERAL  THINGS TO KNOW</vt:lpstr>
      <vt:lpstr>RESOURCES</vt:lpstr>
      <vt:lpstr>THREE WAYS ANTIBIOTIC USED Prophylaxis, Empiric, Definitive</vt:lpstr>
      <vt:lpstr>THREE WAYS ANTIBIOTICS USED  Prophylaxis, Empiric, Definitive (2)</vt:lpstr>
      <vt:lpstr>THREE WAYS ANTIBIOTICS USED  Prophylaxis, Empiric, Definitive (3)</vt:lpstr>
      <vt:lpstr>THREE WAYS ANTIBIOTICS USED  Prophylaxis, Empiric, Definitive (4)</vt:lpstr>
      <vt:lpstr>How Long to Treat?</vt:lpstr>
      <vt:lpstr>Know Your Bugs! Gram - Positive</vt:lpstr>
      <vt:lpstr>Know Your Bugs! Gram – Positive (2)</vt:lpstr>
      <vt:lpstr>Know Your Bugs! Gram – Negative</vt:lpstr>
      <vt:lpstr>Know Your Bugs! Gram – Negative (2)</vt:lpstr>
      <vt:lpstr>Know Your Bugs! Other Bacteria</vt:lpstr>
      <vt:lpstr>Know Your Bugs! By Mechanism of Action</vt:lpstr>
      <vt:lpstr>Know Your Bugs!   Mechanism of Resistance</vt:lpstr>
      <vt:lpstr>Penicillins</vt:lpstr>
      <vt:lpstr>PowerPoint Presentation</vt:lpstr>
      <vt:lpstr>Cephalosporins &amp; Other Beta-Lactams</vt:lpstr>
      <vt:lpstr>PowerPoint Presentation</vt:lpstr>
      <vt:lpstr>Beta-Lactam Adverse Effects</vt:lpstr>
      <vt:lpstr>VANCOMYCIN</vt:lpstr>
      <vt:lpstr>QUINOLONES</vt:lpstr>
      <vt:lpstr>AMINOGLYCOSIDES (all IV or IM)</vt:lpstr>
      <vt:lpstr>Macrolides &amp; Lincosamides</vt:lpstr>
      <vt:lpstr>Other Antibacterials</vt:lpstr>
      <vt:lpstr>Know your Drugs!</vt:lpstr>
      <vt:lpstr>Antiviral</vt:lpstr>
      <vt:lpstr>Antifungals</vt:lpstr>
      <vt:lpstr>Azoles Inhibit Ergosterol Biosynthesis</vt:lpstr>
      <vt:lpstr>Know your Drugs! Pharmacodynamics</vt:lpstr>
      <vt:lpstr>Know your Drugs! </vt:lpstr>
      <vt:lpstr>Know Your Drugs! </vt:lpstr>
      <vt:lpstr>Know Your Drugs! </vt:lpstr>
      <vt:lpstr>Dosing in Renal Dysfunction </vt:lpstr>
      <vt:lpstr>Dosing in Renal Dysfunction </vt:lpstr>
      <vt:lpstr>Dosing in Hepatic Dysfunction </vt:lpstr>
      <vt:lpstr>Drug Interactions! </vt:lpstr>
      <vt:lpstr>Drug Interactions! </vt:lpstr>
      <vt:lpstr>Adverse Effects Allergies (NEJM 2006; 354-601-9)</vt:lpstr>
      <vt:lpstr>Adverse Effects Other</vt:lpstr>
      <vt:lpstr>Preventing the Use of Antibiotics</vt:lpstr>
      <vt:lpstr>ANTIBACTERIAL AND ANTIFUNGAL PHARMACODYNAMIC CHARACTERISTICS</vt:lpstr>
      <vt:lpstr>ANTIBACTERIAL AND ANTIFUNGAL PHARMACODYNAMIC CHARACTERISTICS (CONT’D)</vt:lpstr>
      <vt:lpstr>ANTIBACTERIAL AND ANTIFUNGAL PHARMACODYNAMIC CHARACTERISTICS (CONT’D)</vt:lpstr>
      <vt:lpstr>ANTIBACTERIAL AND ANTIFUNGAL PHARMACODYNAMIC CHARACTERISTICS (CONT’D)</vt:lpstr>
      <vt:lpstr>Acute Otitis Media (AOM)</vt:lpstr>
      <vt:lpstr>AOM</vt:lpstr>
      <vt:lpstr>Malignant Otitis Externa</vt:lpstr>
      <vt:lpstr>Tonsillitis, pharyngitis</vt:lpstr>
      <vt:lpstr>Tonsillitis, pharyngitis</vt:lpstr>
      <vt:lpstr>UTI (Acute uncomplicated)</vt:lpstr>
      <vt:lpstr>Asymptomatic bacteriuria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ANTIBIOTIC REVIEW DR. MAZIN BARRY Ass. Professor &amp; Consultant in Infectious Diseases Infectious Diseases Division Department of Medicine King Saud University King Khalid University Hospital</dc:title>
  <dc:creator>Customer</dc:creator>
  <cp:lastModifiedBy>3422</cp:lastModifiedBy>
  <cp:revision>101</cp:revision>
  <dcterms:created xsi:type="dcterms:W3CDTF">2013-09-25T14:25:02Z</dcterms:created>
  <dcterms:modified xsi:type="dcterms:W3CDTF">2016-03-15T07:45:05Z</dcterms:modified>
</cp:coreProperties>
</file>