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4" r:id="rId1"/>
    <p:sldMasterId id="2147483888" r:id="rId2"/>
  </p:sldMasterIdLst>
  <p:notesMasterIdLst>
    <p:notesMasterId r:id="rId96"/>
  </p:notesMasterIdLst>
  <p:handoutMasterIdLst>
    <p:handoutMasterId r:id="rId97"/>
  </p:handoutMasterIdLst>
  <p:sldIdLst>
    <p:sldId id="256" r:id="rId3"/>
    <p:sldId id="258" r:id="rId4"/>
    <p:sldId id="288" r:id="rId5"/>
    <p:sldId id="259" r:id="rId6"/>
    <p:sldId id="310" r:id="rId7"/>
    <p:sldId id="311" r:id="rId8"/>
    <p:sldId id="313" r:id="rId9"/>
    <p:sldId id="260" r:id="rId10"/>
    <p:sldId id="261" r:id="rId11"/>
    <p:sldId id="262" r:id="rId12"/>
    <p:sldId id="263" r:id="rId13"/>
    <p:sldId id="264" r:id="rId14"/>
    <p:sldId id="266" r:id="rId15"/>
    <p:sldId id="314" r:id="rId16"/>
    <p:sldId id="268" r:id="rId17"/>
    <p:sldId id="269" r:id="rId18"/>
    <p:sldId id="267" r:id="rId19"/>
    <p:sldId id="270" r:id="rId20"/>
    <p:sldId id="271" r:id="rId21"/>
    <p:sldId id="272" r:id="rId22"/>
    <p:sldId id="290" r:id="rId23"/>
    <p:sldId id="275" r:id="rId24"/>
    <p:sldId id="292" r:id="rId25"/>
    <p:sldId id="276" r:id="rId26"/>
    <p:sldId id="315" r:id="rId27"/>
    <p:sldId id="316" r:id="rId28"/>
    <p:sldId id="317" r:id="rId29"/>
    <p:sldId id="318" r:id="rId30"/>
    <p:sldId id="319" r:id="rId31"/>
    <p:sldId id="320" r:id="rId32"/>
    <p:sldId id="323" r:id="rId33"/>
    <p:sldId id="324" r:id="rId34"/>
    <p:sldId id="325" r:id="rId35"/>
    <p:sldId id="326" r:id="rId36"/>
    <p:sldId id="327" r:id="rId37"/>
    <p:sldId id="328" r:id="rId38"/>
    <p:sldId id="297" r:id="rId39"/>
    <p:sldId id="351" r:id="rId40"/>
    <p:sldId id="352" r:id="rId41"/>
    <p:sldId id="353" r:id="rId42"/>
    <p:sldId id="354" r:id="rId43"/>
    <p:sldId id="355" r:id="rId44"/>
    <p:sldId id="329" r:id="rId45"/>
    <p:sldId id="330" r:id="rId46"/>
    <p:sldId id="331" r:id="rId47"/>
    <p:sldId id="332" r:id="rId48"/>
    <p:sldId id="333" r:id="rId49"/>
    <p:sldId id="278" r:id="rId50"/>
    <p:sldId id="283" r:id="rId51"/>
    <p:sldId id="300" r:id="rId52"/>
    <p:sldId id="349" r:id="rId53"/>
    <p:sldId id="348" r:id="rId54"/>
    <p:sldId id="280" r:id="rId55"/>
    <p:sldId id="294" r:id="rId56"/>
    <p:sldId id="279" r:id="rId57"/>
    <p:sldId id="334" r:id="rId58"/>
    <p:sldId id="293" r:id="rId59"/>
    <p:sldId id="336" r:id="rId60"/>
    <p:sldId id="362" r:id="rId61"/>
    <p:sldId id="365" r:id="rId62"/>
    <p:sldId id="337" r:id="rId63"/>
    <p:sldId id="338" r:id="rId64"/>
    <p:sldId id="339" r:id="rId65"/>
    <p:sldId id="340" r:id="rId66"/>
    <p:sldId id="356" r:id="rId67"/>
    <p:sldId id="357" r:id="rId68"/>
    <p:sldId id="341" r:id="rId69"/>
    <p:sldId id="358" r:id="rId70"/>
    <p:sldId id="359" r:id="rId71"/>
    <p:sldId id="360" r:id="rId72"/>
    <p:sldId id="361" r:id="rId73"/>
    <p:sldId id="342" r:id="rId74"/>
    <p:sldId id="335" r:id="rId75"/>
    <p:sldId id="307" r:id="rId76"/>
    <p:sldId id="301" r:id="rId77"/>
    <p:sldId id="302" r:id="rId78"/>
    <p:sldId id="304" r:id="rId79"/>
    <p:sldId id="303" r:id="rId80"/>
    <p:sldId id="306" r:id="rId81"/>
    <p:sldId id="305" r:id="rId82"/>
    <p:sldId id="284" r:id="rId83"/>
    <p:sldId id="363" r:id="rId84"/>
    <p:sldId id="364" r:id="rId85"/>
    <p:sldId id="343" r:id="rId86"/>
    <p:sldId id="345" r:id="rId87"/>
    <p:sldId id="344" r:id="rId88"/>
    <p:sldId id="308" r:id="rId89"/>
    <p:sldId id="367" r:id="rId90"/>
    <p:sldId id="366" r:id="rId91"/>
    <p:sldId id="350" r:id="rId92"/>
    <p:sldId id="346" r:id="rId93"/>
    <p:sldId id="347" r:id="rId94"/>
    <p:sldId id="298" r:id="rId95"/>
  </p:sldIdLst>
  <p:sldSz cx="9144000" cy="6858000" type="screen4x3"/>
  <p:notesSz cx="9290050" cy="7004050"/>
  <p:embeddedFontLst>
    <p:embeddedFont>
      <p:font typeface="Calibri" panose="020F0502020204030204" pitchFamily="34" charset="0"/>
      <p:regular r:id="rId98"/>
      <p:bold r:id="rId99"/>
      <p:italic r:id="rId100"/>
      <p:boldItalic r:id="rId101"/>
    </p:embeddedFont>
    <p:embeddedFont>
      <p:font typeface="Calibri Light" panose="020F0302020204030204" pitchFamily="34" charset="0"/>
      <p:regular r:id="rId102"/>
      <p:italic r:id="rId10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663300"/>
    <a:srgbClr val="A50021"/>
    <a:srgbClr val="CC3300"/>
    <a:srgbClr val="FFFF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7123" autoAdjust="0"/>
  </p:normalViewPr>
  <p:slideViewPr>
    <p:cSldViewPr>
      <p:cViewPr varScale="1">
        <p:scale>
          <a:sx n="90" d="100"/>
          <a:sy n="90" d="100"/>
        </p:scale>
        <p:origin x="22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5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handoutMaster" Target="handoutMasters/handoutMaster1.xml"/><Relationship Id="rId10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3.fntdata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font" Target="fonts/font1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15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3213"/>
            <a:ext cx="40259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150" y="6653213"/>
            <a:ext cx="40259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</a:defRPr>
            </a:lvl1pPr>
          </a:lstStyle>
          <a:p>
            <a:fld id="{0CBE5A6B-F0A2-480F-A978-91919A014E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9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2563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5463"/>
            <a:ext cx="3502025" cy="2625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3327400"/>
            <a:ext cx="743267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3213"/>
            <a:ext cx="4025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2563" y="6653213"/>
            <a:ext cx="4025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D3AFECC5-9B35-4BF8-83D3-2D7A3B2BF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0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notebook.com/ID139.htm" TargetMode="External"/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pnotebook.com/ID155.htm" TargetMode="External"/><Relationship Id="rId4" Type="http://schemas.openxmlformats.org/officeDocument/2006/relationships/hyperlink" Target="http://www.fpnotebook.com/ID143.htm" TargetMode="Externa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pnotebook.com/ID180.htm" TargetMode="External"/><Relationship Id="rId3" Type="http://schemas.openxmlformats.org/officeDocument/2006/relationships/hyperlink" Target="http://www.fpnotebook.com/LUN153.htm" TargetMode="External"/><Relationship Id="rId7" Type="http://schemas.openxmlformats.org/officeDocument/2006/relationships/hyperlink" Target="http://www.fpnotebook.com/LUN127.htm" TargetMode="External"/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pnotebook.com/ID174.htm" TargetMode="External"/><Relationship Id="rId5" Type="http://schemas.openxmlformats.org/officeDocument/2006/relationships/hyperlink" Target="http://www.fpnotebook.com/ID179.htm" TargetMode="External"/><Relationship Id="rId4" Type="http://schemas.openxmlformats.org/officeDocument/2006/relationships/hyperlink" Target="http://www.fpnotebook.com/ID162.htm" TargetMode="External"/><Relationship Id="rId9" Type="http://schemas.openxmlformats.org/officeDocument/2006/relationships/hyperlink" Target="http://www.fpnotebook.com/ID139.htm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ippocrates.ouhsc.edu/showcase/Clinical/C.S.PNEUMOTHORAX/Pneumothorax_hi-lited_475x650.jpg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D9551-AC84-45CC-892C-9E6EF0F241E5}" type="slidenum">
              <a:rPr lang="en-US"/>
              <a:pPr/>
              <a:t>48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Underpenetrated; right upper lobe pneumonia (bordered inferiorly by the minor fissure) and a more patchy left lower lobe pneumonia. </a:t>
            </a:r>
          </a:p>
        </p:txBody>
      </p:sp>
    </p:spTree>
    <p:extLst>
      <p:ext uri="{BB962C8B-B14F-4D97-AF65-F5344CB8AC3E}">
        <p14:creationId xmlns:p14="http://schemas.microsoft.com/office/powerpoint/2010/main" val="1167806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DC5B-2147-49A7-B3C7-86D7C9417EC6}" type="slidenum">
              <a:rPr lang="en-US"/>
              <a:pPr/>
              <a:t>75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Bilateral aspiration pna</a:t>
            </a:r>
          </a:p>
          <a:p>
            <a:r>
              <a:rPr lang="en-US" b="1"/>
              <a:t>Management: Antibiotics</a:t>
            </a:r>
            <a:r>
              <a:rPr lang="en-US"/>
              <a:t> </a:t>
            </a:r>
          </a:p>
          <a:p>
            <a:r>
              <a:rPr lang="en-US"/>
              <a:t>First Line </a:t>
            </a:r>
          </a:p>
          <a:p>
            <a:pPr lvl="1"/>
            <a:r>
              <a:rPr lang="en-US">
                <a:hlinkClick r:id="rId3"/>
              </a:rPr>
              <a:t>Clindamycin</a:t>
            </a:r>
            <a:r>
              <a:rPr lang="en-US"/>
              <a:t> 450-900 mg IV q8 hours </a:t>
            </a:r>
          </a:p>
          <a:p>
            <a:r>
              <a:rPr lang="en-US"/>
              <a:t>Alternative </a:t>
            </a:r>
          </a:p>
          <a:p>
            <a:pPr lvl="1"/>
            <a:r>
              <a:rPr lang="en-US">
                <a:hlinkClick r:id="rId4"/>
              </a:rPr>
              <a:t>Cefoxitin</a:t>
            </a:r>
            <a:r>
              <a:rPr lang="en-US"/>
              <a:t> 2 grams IV q8 hours </a:t>
            </a:r>
          </a:p>
          <a:p>
            <a:pPr lvl="1"/>
            <a:r>
              <a:rPr lang="en-US">
                <a:hlinkClick r:id="rId5"/>
              </a:rPr>
              <a:t>Ticarcillin</a:t>
            </a:r>
            <a:r>
              <a:rPr lang="en-US"/>
              <a:t>-Clavulanate (</a:t>
            </a:r>
            <a:r>
              <a:rPr lang="en-US">
                <a:hlinkClick r:id="rId5"/>
              </a:rPr>
              <a:t>Timentin</a:t>
            </a:r>
            <a:r>
              <a:rPr lang="en-US"/>
              <a:t>) 3.1 grams IV q6h </a:t>
            </a:r>
          </a:p>
          <a:p>
            <a:pPr lvl="1"/>
            <a:r>
              <a:rPr lang="en-US">
                <a:hlinkClick r:id="rId5"/>
              </a:rPr>
              <a:t>Piperacillin</a:t>
            </a:r>
            <a:r>
              <a:rPr lang="en-US"/>
              <a:t>-Tazobactam (Zosyn) 3.375 g IV q6 hours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84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D9512-74ED-4A20-9262-E9E603AA8C68}" type="slidenum">
              <a:rPr lang="en-US"/>
              <a:pPr/>
              <a:t>76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Diffuse bilateral </a:t>
            </a:r>
            <a:r>
              <a:rPr lang="en-US">
                <a:hlinkClick r:id="rId3"/>
              </a:rPr>
              <a:t>Interstitial Infiltrate</a:t>
            </a:r>
            <a:r>
              <a:rPr lang="en-US"/>
              <a:t>s (80-95%) :  </a:t>
            </a:r>
            <a:r>
              <a:rPr lang="en-US" b="1"/>
              <a:t>Pneumocystis carinii Pneumonia</a:t>
            </a:r>
            <a:r>
              <a:rPr lang="en-US"/>
              <a:t> </a:t>
            </a:r>
          </a:p>
          <a:p>
            <a:pPr marL="228600" indent="-228600"/>
            <a:r>
              <a:rPr lang="en-US" b="1"/>
              <a:t>Management: Antibiotics</a:t>
            </a:r>
            <a:r>
              <a:rPr lang="en-US"/>
              <a:t> </a:t>
            </a:r>
          </a:p>
          <a:p>
            <a:pPr marL="228600" indent="-228600"/>
            <a:r>
              <a:rPr lang="en-US"/>
              <a:t>First Line treatment </a:t>
            </a:r>
          </a:p>
          <a:p>
            <a:pPr marL="685800" lvl="1" indent="-228600"/>
            <a:r>
              <a:rPr lang="en-US">
                <a:hlinkClick r:id="rId4"/>
              </a:rPr>
              <a:t>Bactrim</a:t>
            </a:r>
            <a:r>
              <a:rPr lang="en-US"/>
              <a:t> PO or IV (15 mg/kg of trimethoprim/day) </a:t>
            </a:r>
          </a:p>
          <a:p>
            <a:pPr marL="1143000" lvl="2" indent="-228600"/>
            <a:r>
              <a:rPr lang="en-US"/>
              <a:t>Adverse reactions occur in 40-60% within 3 weeks </a:t>
            </a:r>
          </a:p>
          <a:p>
            <a:pPr marL="228600" indent="-228600"/>
            <a:r>
              <a:rPr lang="en-US"/>
              <a:t>Other agents (</a:t>
            </a:r>
            <a:r>
              <a:rPr lang="en-US">
                <a:hlinkClick r:id="rId4"/>
              </a:rPr>
              <a:t>Bactrim</a:t>
            </a:r>
            <a:r>
              <a:rPr lang="en-US"/>
              <a:t> intolerance) </a:t>
            </a:r>
          </a:p>
          <a:p>
            <a:pPr marL="685800" lvl="1" indent="-228600"/>
            <a:r>
              <a:rPr lang="en-US">
                <a:hlinkClick r:id="rId5"/>
              </a:rPr>
              <a:t>Pentamidine</a:t>
            </a:r>
            <a:r>
              <a:rPr lang="en-US"/>
              <a:t> 4 mg/kg/day IV or IM </a:t>
            </a:r>
          </a:p>
          <a:p>
            <a:pPr marL="685800" lvl="1" indent="-228600"/>
            <a:r>
              <a:rPr lang="en-US">
                <a:hlinkClick r:id="rId6"/>
              </a:rPr>
              <a:t>Atovaquone</a:t>
            </a:r>
            <a:r>
              <a:rPr lang="en-US"/>
              <a:t> 750 mg PO bid </a:t>
            </a:r>
          </a:p>
          <a:p>
            <a:pPr marL="685800" lvl="1" indent="-228600"/>
            <a:r>
              <a:rPr lang="en-US">
                <a:hlinkClick r:id="rId7"/>
              </a:rPr>
              <a:t>Dapsone</a:t>
            </a:r>
            <a:r>
              <a:rPr lang="en-US"/>
              <a:t> and Trimethoprim </a:t>
            </a:r>
          </a:p>
          <a:p>
            <a:pPr marL="1143000" lvl="2" indent="-228600"/>
            <a:r>
              <a:rPr lang="en-US"/>
              <a:t>Indicated for mild-moderate Pneumocystis </a:t>
            </a:r>
          </a:p>
          <a:p>
            <a:pPr marL="1143000" lvl="2" indent="-228600"/>
            <a:r>
              <a:rPr lang="en-US"/>
              <a:t>Fewer dose limiting adverse reactions </a:t>
            </a:r>
          </a:p>
          <a:p>
            <a:pPr marL="685800" lvl="1" indent="-228600"/>
            <a:r>
              <a:rPr lang="en-US">
                <a:hlinkClick r:id="rId8"/>
              </a:rPr>
              <a:t>Primaquine</a:t>
            </a:r>
            <a:r>
              <a:rPr lang="en-US"/>
              <a:t> and </a:t>
            </a:r>
            <a:r>
              <a:rPr lang="en-US">
                <a:hlinkClick r:id="rId9"/>
              </a:rPr>
              <a:t>Clindamycin</a:t>
            </a:r>
            <a:r>
              <a:rPr lang="en-US"/>
              <a:t> </a:t>
            </a:r>
          </a:p>
          <a:p>
            <a:pPr marL="1143000" lvl="2" indent="-228600"/>
            <a:r>
              <a:rPr lang="en-US"/>
              <a:t>Indicated for intolerance for other regimens </a:t>
            </a:r>
          </a:p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0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F39B4-9ADC-457F-BD51-D9F09271270E}" type="slidenum">
              <a:rPr lang="en-US"/>
              <a:pPr/>
              <a:t>77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LUL pna</a:t>
            </a:r>
          </a:p>
        </p:txBody>
      </p:sp>
    </p:spTree>
    <p:extLst>
      <p:ext uri="{BB962C8B-B14F-4D97-AF65-F5344CB8AC3E}">
        <p14:creationId xmlns:p14="http://schemas.microsoft.com/office/powerpoint/2010/main" val="4093468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6B2B6-F958-40EF-8426-0B901380AEE7}" type="slidenum">
              <a:rPr lang="en-US"/>
              <a:pPr/>
              <a:t>78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Severe pulmonary TB</a:t>
            </a:r>
          </a:p>
        </p:txBody>
      </p:sp>
    </p:spTree>
    <p:extLst>
      <p:ext uri="{BB962C8B-B14F-4D97-AF65-F5344CB8AC3E}">
        <p14:creationId xmlns:p14="http://schemas.microsoft.com/office/powerpoint/2010/main" val="2264950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8A6B6-E834-422A-A252-817C91A469F0}" type="slidenum">
              <a:rPr lang="en-US"/>
              <a:pPr/>
              <a:t>79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chest x-ray shows a shadow in the left lung, which was later diagnosed as lung cancer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74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7F959-19CE-4F14-BDAE-E422FA589F5C}" type="slidenum">
              <a:rPr lang="en-US"/>
              <a:pPr/>
              <a:t>80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Cardiomegaly and pulmonary congestion with fluid in horizontal fissure.</a:t>
            </a:r>
          </a:p>
        </p:txBody>
      </p:sp>
    </p:spTree>
    <p:extLst>
      <p:ext uri="{BB962C8B-B14F-4D97-AF65-F5344CB8AC3E}">
        <p14:creationId xmlns:p14="http://schemas.microsoft.com/office/powerpoint/2010/main" val="1111427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24AC6-CA0E-4107-BC11-F42BC03CD8E1}" type="slidenum">
              <a:rPr lang="en-US"/>
              <a:pPr/>
              <a:t>87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point is to read radiographs SYSTEMATICALLY.</a:t>
            </a:r>
          </a:p>
          <a:p>
            <a:endParaRPr lang="en-US"/>
          </a:p>
          <a:p>
            <a:r>
              <a:rPr lang="en-US"/>
              <a:t>FYI: residents must review all X-rays and EKGs with a faculty member</a:t>
            </a:r>
          </a:p>
        </p:txBody>
      </p:sp>
    </p:spTree>
    <p:extLst>
      <p:ext uri="{BB962C8B-B14F-4D97-AF65-F5344CB8AC3E}">
        <p14:creationId xmlns:p14="http://schemas.microsoft.com/office/powerpoint/2010/main" val="247404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93FC0-66B6-4AEB-BC69-F03DB1DF9469}" type="slidenum">
              <a:rPr lang="en-US"/>
              <a:pPr/>
              <a:t>49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Patient with multiple bilateral pulmonary abscesses, due to tuberculosis. Note the air-fluid levels within several of these cavitary lesions. </a:t>
            </a:r>
          </a:p>
        </p:txBody>
      </p:sp>
    </p:spTree>
    <p:extLst>
      <p:ext uri="{BB962C8B-B14F-4D97-AF65-F5344CB8AC3E}">
        <p14:creationId xmlns:p14="http://schemas.microsoft.com/office/powerpoint/2010/main" val="341034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B231E-884D-4AFD-83F1-4E67FFD6423D}" type="slidenum">
              <a:rPr lang="en-US"/>
              <a:pPr/>
              <a:t>50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28 </a:t>
            </a:r>
            <a:r>
              <a:rPr lang="en-US" dirty="0" err="1"/>
              <a:t>y.o</a:t>
            </a:r>
            <a:r>
              <a:rPr lang="en-US" dirty="0"/>
              <a:t>. female was jogging this morning when she experienced sudden onset of shortness of breath.</a:t>
            </a:r>
            <a:endParaRPr lang="en-US" b="1" u="sng" dirty="0"/>
          </a:p>
          <a:p>
            <a:r>
              <a:rPr lang="en-US" b="1" u="sng" dirty="0"/>
              <a:t>Diagnosis</a:t>
            </a:r>
            <a:r>
              <a:rPr lang="en-US" dirty="0"/>
              <a:t>:</a:t>
            </a:r>
            <a:endParaRPr lang="en-US" b="1" i="1" dirty="0"/>
          </a:p>
          <a:p>
            <a:r>
              <a:rPr lang="en-US" b="1" i="1" dirty="0"/>
              <a:t>Left Spontaneous </a:t>
            </a:r>
            <a:r>
              <a:rPr lang="en-US" b="1" i="1" dirty="0">
                <a:hlinkClick r:id="rId3"/>
              </a:rPr>
              <a:t>Pneumothorax</a:t>
            </a:r>
            <a:endParaRPr lang="en-US" b="1" u="sng" dirty="0"/>
          </a:p>
          <a:p>
            <a:r>
              <a:rPr lang="en-US" b="1" u="sng" dirty="0"/>
              <a:t>Trivia Question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How much air is required to see a pneumothorax on a chest radiograph?</a:t>
            </a:r>
            <a:endParaRPr lang="en-US" b="1" i="1" dirty="0"/>
          </a:p>
          <a:p>
            <a:r>
              <a:rPr lang="en-US" b="1" i="1" dirty="0"/>
              <a:t>Answer: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About 500 ml</a:t>
            </a:r>
            <a:endParaRPr lang="en-US" b="1" u="sng" dirty="0"/>
          </a:p>
          <a:p>
            <a:r>
              <a:rPr lang="en-US" b="1" u="sng" dirty="0"/>
              <a:t>Not-so-trivia Question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Besides pleural blebs featured in this case, what are some other causes of a pneumothorax?</a:t>
            </a:r>
            <a:endParaRPr lang="en-US" b="1" i="1" dirty="0"/>
          </a:p>
          <a:p>
            <a:r>
              <a:rPr lang="en-US" b="1" i="1" dirty="0"/>
              <a:t>Answer: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Bullae, emphysema and interstitial lung disease can also cause spontaneous </a:t>
            </a:r>
            <a:r>
              <a:rPr lang="en-US" dirty="0" err="1"/>
              <a:t>pneumothoraces</a:t>
            </a:r>
            <a:r>
              <a:rPr lang="en-US" dirty="0"/>
              <a:t>. Traumatic and iatrogenic causes include penetrating wounds, line placements, lung biopsies and mechanical ventilators.</a:t>
            </a:r>
          </a:p>
        </p:txBody>
      </p:sp>
    </p:spTree>
    <p:extLst>
      <p:ext uri="{BB962C8B-B14F-4D97-AF65-F5344CB8AC3E}">
        <p14:creationId xmlns:p14="http://schemas.microsoft.com/office/powerpoint/2010/main" val="44938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A512C-CE2F-4028-88E6-EF703F16DBBF}" type="slidenum">
              <a:rPr lang="en-US"/>
              <a:pPr/>
              <a:t>53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RML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81142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CAB48-1F26-4ACB-950E-84831D4B4590}" type="slidenum">
              <a:rPr lang="en-US"/>
              <a:pPr/>
              <a:t>54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Plain film of pneumonia infiltrating the right lower lobe </a:t>
            </a:r>
          </a:p>
        </p:txBody>
      </p:sp>
    </p:spTree>
    <p:extLst>
      <p:ext uri="{BB962C8B-B14F-4D97-AF65-F5344CB8AC3E}">
        <p14:creationId xmlns:p14="http://schemas.microsoft.com/office/powerpoint/2010/main" val="94848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B97F2-23C5-4C33-8829-C6FB45D29C3E}" type="slidenum">
              <a:rPr lang="en-US"/>
              <a:pPr/>
              <a:t>55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Increased pulm vasc markings, otherwise normal</a:t>
            </a:r>
          </a:p>
        </p:txBody>
      </p:sp>
    </p:spTree>
    <p:extLst>
      <p:ext uri="{BB962C8B-B14F-4D97-AF65-F5344CB8AC3E}">
        <p14:creationId xmlns:p14="http://schemas.microsoft.com/office/powerpoint/2010/main" val="1901303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B8FD2-8896-4573-B4CF-052F10F478C6}" type="slidenum">
              <a:rPr lang="en-US"/>
              <a:pPr/>
              <a:t>57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Widened mediastinum; concern for aortic injury (s/p airplane crash)</a:t>
            </a:r>
          </a:p>
        </p:txBody>
      </p:sp>
    </p:spTree>
    <p:extLst>
      <p:ext uri="{BB962C8B-B14F-4D97-AF65-F5344CB8AC3E}">
        <p14:creationId xmlns:p14="http://schemas.microsoft.com/office/powerpoint/2010/main" val="262640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227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6535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C0E9E-91A9-43A0-BF99-3073499A3C58}" type="slidenum">
              <a:rPr lang="en-US"/>
              <a:pPr/>
              <a:t>74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dilatation of the main pulmonary artery with decreased peripheral vascular markings. </a:t>
            </a:r>
          </a:p>
        </p:txBody>
      </p:sp>
    </p:spTree>
    <p:extLst>
      <p:ext uri="{BB962C8B-B14F-4D97-AF65-F5344CB8AC3E}">
        <p14:creationId xmlns:p14="http://schemas.microsoft.com/office/powerpoint/2010/main" val="169068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83D-09C6-4F6A-AE70-2248FA5B8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BEF-39D7-452B-9AA7-A7AB262FCD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9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CA95-B599-46B1-88DC-A39D3FEEB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0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FB33B3-85B8-4934-8E69-1240BF70F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4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8B02D2F-24DE-4202-AD9C-590F266EE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88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4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7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75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58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7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3C0-410E-42BB-B52B-AC92DED61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11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53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347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9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606A-2BFF-40D3-9E4B-9D0025D18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66B-CB46-4A84-9E19-CDAF52DBD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6C35-4BA5-45A6-A48B-D47EDE2D7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44A-BC15-4953-9AEC-662B82E0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CAF2-3E63-4DD5-ACDF-BCB2CD5D3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0851-49EF-49F9-A10D-78BE9C6C9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3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A943-1541-4248-8F9B-A95183FC5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9009-A8EF-4288-9B54-A8BE88163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57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87238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0"/>
        </a:spcAft>
        <a:buClr>
          <a:schemeClr val="hlink"/>
        </a:buClr>
        <a:buSzPct val="100000"/>
        <a:buChar char="•"/>
        <a:defRPr sz="4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1038" indent="-223838" algn="l" rtl="0" eaLnBrk="0" fontAlgn="base" hangingPunct="0">
        <a:lnSpc>
          <a:spcPct val="68000"/>
        </a:lnSpc>
        <a:spcBef>
          <a:spcPct val="15000"/>
        </a:spcBef>
        <a:spcAft>
          <a:spcPct val="0"/>
        </a:spcAft>
        <a:buClr>
          <a:schemeClr val="hlink"/>
        </a:buClr>
        <a:buSzPct val="100000"/>
        <a:buChar char="–"/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776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http://www.med-ed.virginia.edu/courses/rad/cxr/web%20images/kerley_B2.jpg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Owner\My%20Documents\My%20Videos\Transformers\CitroenC4_TV_ad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229600" cy="18288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/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Plain Chest Radiographs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92166" name="Picture 1030" descr="chest_xray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95600"/>
            <a:ext cx="1135063" cy="149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0"/>
            <a:ext cx="8229600" cy="2222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9933"/>
                </a:solidFill>
                <a:latin typeface="Times New Roman" pitchFamily="18" charset="0"/>
              </a:rPr>
              <a:t>Underpenetrated Film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Hemidiaphragms are obscured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Pulmonary markings more prominent than they actually are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629400" cy="5135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6</a:t>
            </a:r>
            <a:r>
              <a:rPr lang="en-US" sz="2800"/>
              <a:t>.  </a:t>
            </a:r>
            <a:r>
              <a:rPr lang="en-US" sz="2800">
                <a:solidFill>
                  <a:srgbClr val="FF9933"/>
                </a:solidFill>
              </a:rPr>
              <a:t>Inspiration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Should be able to count 9-10 posterior ribs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Heart shadow should not be hidden by the diaphragm</a:t>
            </a:r>
          </a:p>
        </p:txBody>
      </p:sp>
      <p:pic>
        <p:nvPicPr>
          <p:cNvPr id="36868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172200" y="19050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019800" y="2209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715000" y="2590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638800" y="2971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562600" y="34290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486400" y="38100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5486400" y="42672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7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486400" y="4800600"/>
            <a:ext cx="381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8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5562600" y="5334000"/>
            <a:ext cx="5334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5943600" y="5638800"/>
            <a:ext cx="4572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6" grpId="0"/>
      <p:bldP spid="36877" grpId="0"/>
      <p:bldP spid="36878" grpId="0"/>
      <p:bldP spid="36879" grpId="0"/>
      <p:bldP spid="36880" grpId="0"/>
      <p:bldP spid="36881" grpId="0"/>
      <p:bldP spid="36882" grpId="0"/>
      <p:bldP spid="36883" grpId="0"/>
      <p:bldP spid="368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866775" y="1279525"/>
            <a:ext cx="3252788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ar-SA" sz="2400">
              <a:latin typeface="Times New Roman" pitchFamily="18" charset="0"/>
            </a:endParaRPr>
          </a:p>
        </p:txBody>
      </p:sp>
      <p:grpSp>
        <p:nvGrpSpPr>
          <p:cNvPr id="37900" name="Group 12"/>
          <p:cNvGrpSpPr>
            <a:grpSpLocks noChangeAspect="1"/>
          </p:cNvGrpSpPr>
          <p:nvPr/>
        </p:nvGrpSpPr>
        <p:grpSpPr bwMode="auto">
          <a:xfrm>
            <a:off x="4800600" y="3284538"/>
            <a:ext cx="4343400" cy="3573462"/>
            <a:chOff x="1604" y="1070"/>
            <a:chExt cx="2631" cy="2166"/>
          </a:xfrm>
        </p:grpSpPr>
        <p:grpSp>
          <p:nvGrpSpPr>
            <p:cNvPr id="37902" name="Group 14"/>
            <p:cNvGrpSpPr>
              <a:grpSpLocks noChangeAspect="1"/>
            </p:cNvGrpSpPr>
            <p:nvPr/>
          </p:nvGrpSpPr>
          <p:grpSpPr bwMode="auto">
            <a:xfrm>
              <a:off x="1604" y="1070"/>
              <a:ext cx="2631" cy="2166"/>
              <a:chOff x="1707" y="1070"/>
              <a:chExt cx="2631" cy="2166"/>
            </a:xfrm>
          </p:grpSpPr>
          <p:pic>
            <p:nvPicPr>
              <p:cNvPr id="37904" name="Picture 16" descr="3Inspiratory Fil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07" y="1070"/>
                <a:ext cx="2631" cy="2163"/>
              </a:xfrm>
              <a:prstGeom prst="rect">
                <a:avLst/>
              </a:prstGeom>
              <a:noFill/>
            </p:spPr>
          </p:pic>
          <p:sp>
            <p:nvSpPr>
              <p:cNvPr id="3790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715" y="3014"/>
                <a:ext cx="2610" cy="22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2"/>
                    </a:solidFill>
                    <a:cs typeface="Arial" pitchFamily="34" charset="0"/>
                  </a:rPr>
                  <a:t>9-10 posterior ribs are showing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7901" name="Text Box 13"/>
            <p:cNvSpPr txBox="1">
              <a:spLocks noChangeAspect="1" noChangeArrowheads="1"/>
            </p:cNvSpPr>
            <p:nvPr/>
          </p:nvSpPr>
          <p:spPr bwMode="auto">
            <a:xfrm>
              <a:off x="2230" y="2613"/>
              <a:ext cx="333" cy="16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C7354D"/>
                  </a:solidFill>
                  <a:cs typeface="Arial" pitchFamily="34" charset="0"/>
                </a:rPr>
                <a:t>9</a:t>
              </a:r>
              <a:endParaRPr lang="en-US" sz="2400" b="1">
                <a:latin typeface="Times New Roman" pitchFamily="18" charset="0"/>
              </a:endParaRPr>
            </a:p>
          </p:txBody>
        </p:sp>
      </p:grpSp>
      <p:grpSp>
        <p:nvGrpSpPr>
          <p:cNvPr id="37895" name="Group 7"/>
          <p:cNvGrpSpPr>
            <a:grpSpLocks noChangeAspect="1"/>
          </p:cNvGrpSpPr>
          <p:nvPr/>
        </p:nvGrpSpPr>
        <p:grpSpPr bwMode="auto">
          <a:xfrm>
            <a:off x="0" y="0"/>
            <a:ext cx="4953000" cy="3622675"/>
            <a:chOff x="1408" y="1015"/>
            <a:chExt cx="2957" cy="2163"/>
          </a:xfrm>
        </p:grpSpPr>
        <p:grpSp>
          <p:nvGrpSpPr>
            <p:cNvPr id="37897" name="Group 9"/>
            <p:cNvGrpSpPr>
              <a:grpSpLocks noChangeAspect="1"/>
            </p:cNvGrpSpPr>
            <p:nvPr/>
          </p:nvGrpSpPr>
          <p:grpSpPr bwMode="auto">
            <a:xfrm>
              <a:off x="1408" y="1015"/>
              <a:ext cx="2957" cy="2163"/>
              <a:chOff x="1512" y="1002"/>
              <a:chExt cx="2957" cy="2163"/>
            </a:xfrm>
          </p:grpSpPr>
          <p:pic>
            <p:nvPicPr>
              <p:cNvPr id="37899" name="Picture 11" descr="3Expiratory fil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12" y="1002"/>
                <a:ext cx="2957" cy="2163"/>
              </a:xfrm>
              <a:prstGeom prst="rect">
                <a:avLst/>
              </a:prstGeom>
              <a:noFill/>
            </p:spPr>
          </p:pic>
          <p:sp>
            <p:nvSpPr>
              <p:cNvPr id="37898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1572" y="2935"/>
                <a:ext cx="2843" cy="219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2"/>
                    </a:solidFill>
                    <a:cs typeface="Arial" pitchFamily="34" charset="0"/>
                  </a:rPr>
                  <a:t>About 8 posterior ribs are showing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7896" name="Text Box 8"/>
            <p:cNvSpPr txBox="1">
              <a:spLocks noChangeAspect="1" noChangeArrowheads="1"/>
            </p:cNvSpPr>
            <p:nvPr/>
          </p:nvSpPr>
          <p:spPr bwMode="auto">
            <a:xfrm>
              <a:off x="2061" y="2548"/>
              <a:ext cx="333" cy="16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C7354D"/>
                  </a:solidFill>
                  <a:cs typeface="Arial" pitchFamily="34" charset="0"/>
                </a:rPr>
                <a:t>8</a:t>
              </a:r>
              <a:endParaRPr lang="en-US" sz="2400" b="1">
                <a:latin typeface="Times New Roman" pitchFamily="18" charset="0"/>
              </a:endParaRPr>
            </a:p>
          </p:txBody>
        </p:sp>
      </p:grpSp>
      <p:sp>
        <p:nvSpPr>
          <p:cNvPr id="37911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5257800" y="228600"/>
            <a:ext cx="3886200" cy="2971800"/>
          </a:xfrm>
          <a:noFill/>
          <a:ln/>
        </p:spPr>
        <p:txBody>
          <a:bodyPr/>
          <a:lstStyle/>
          <a:p>
            <a:r>
              <a:rPr lang="en-US" sz="3200">
                <a:solidFill>
                  <a:srgbClr val="FF9933"/>
                </a:solidFill>
              </a:rPr>
              <a:t>Poor inspiration can crowd lung markings producing pseudo-airspace disease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4191000"/>
            <a:ext cx="4724400" cy="1563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857250"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sz="2800" b="1">
                <a:solidFill>
                  <a:schemeClr val="tx2"/>
                </a:solidFill>
                <a:cs typeface="Arial" pitchFamily="34" charset="0"/>
              </a:rPr>
              <a:t>With better inspiration, the “disease process” at the lung bases has cleared</a:t>
            </a:r>
            <a:endParaRPr lang="en-US" sz="3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7</a:t>
            </a:r>
            <a:r>
              <a:rPr lang="en-US" sz="2800"/>
              <a:t>.  </a:t>
            </a:r>
            <a:r>
              <a:rPr lang="en-US" sz="2800" b="1">
                <a:solidFill>
                  <a:srgbClr val="FF9933"/>
                </a:solidFill>
              </a:rPr>
              <a:t>Rotation</a:t>
            </a:r>
          </a:p>
          <a:p>
            <a:pPr lvl="1"/>
            <a:endParaRPr lang="en-US" sz="2400" b="1">
              <a:solidFill>
                <a:srgbClr val="FF9933"/>
              </a:solidFill>
            </a:endParaRPr>
          </a:p>
          <a:p>
            <a:pPr lvl="1"/>
            <a:r>
              <a:rPr lang="en-US" sz="2400"/>
              <a:t>Medial ends of bilateral clavicles are equidistant from the midline or vertebral bodies</a:t>
            </a:r>
          </a:p>
        </p:txBody>
      </p:sp>
      <p:pic>
        <p:nvPicPr>
          <p:cNvPr id="39940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4582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Rotation</a:t>
            </a:r>
            <a:endParaRPr lang="en-US" b="1" smtClean="0"/>
          </a:p>
        </p:txBody>
      </p:sp>
      <p:pic>
        <p:nvPicPr>
          <p:cNvPr id="12291" name="Picture 4" descr="C:\1_MedicalFinals\NottinghamAXR_Stuff\CXR_HTML_Version\cxr teaching sep 06_files\CXRrotation_016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4538"/>
            <a:ext cx="81534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ormalP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61363" cy="10058400"/>
          </a:xfrm>
          <a:prstGeom prst="rect">
            <a:avLst/>
          </a:prstGeom>
          <a:noFill/>
        </p:spPr>
      </p:pic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4267200" y="2286000"/>
            <a:ext cx="0" cy="1143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oval" w="sm" len="sm"/>
            <a:tailEnd type="oval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5334000" y="2286000"/>
            <a:ext cx="0" cy="1143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oval" w="sm" len="sm"/>
            <a:tailEnd type="oval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4800600" y="1447800"/>
            <a:ext cx="0" cy="29718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diamond" w="sm" len="sm"/>
            <a:tailEnd type="diamond" w="sm" len="sm"/>
          </a:ln>
          <a:effectLst/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003300" y="2800350"/>
            <a:ext cx="7253288" cy="7239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30000"/>
              </a:spcBef>
            </a:pPr>
            <a:r>
              <a:rPr lang="en-US" b="1">
                <a:cs typeface="Arial" pitchFamily="34" charset="0"/>
              </a:rPr>
              <a:t>If spinous process appears closer to the right clavicle (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red arrow</a:t>
            </a:r>
            <a:r>
              <a:rPr lang="en-US" b="1">
                <a:cs typeface="Arial" pitchFamily="34" charset="0"/>
              </a:rPr>
              <a:t>), the patient is rotated toward their own </a:t>
            </a:r>
            <a:r>
              <a:rPr lang="en-US" b="1">
                <a:solidFill>
                  <a:srgbClr val="FF9933"/>
                </a:solidFill>
                <a:cs typeface="Arial" pitchFamily="34" charset="0"/>
              </a:rPr>
              <a:t>left side</a:t>
            </a:r>
            <a:endParaRPr lang="en-US" b="1">
              <a:solidFill>
                <a:srgbClr val="FF9933"/>
              </a:solidFill>
              <a:sym typeface="Monotype Sorts" charset="2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830263" y="5753100"/>
            <a:ext cx="7600950" cy="7239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30000"/>
              </a:spcBef>
            </a:pPr>
            <a:r>
              <a:rPr lang="en-US" b="1">
                <a:cs typeface="Arial" pitchFamily="34" charset="0"/>
              </a:rPr>
              <a:t>If spinous process appears closer to the left clavicle (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red arrow</a:t>
            </a:r>
            <a:r>
              <a:rPr lang="en-US" b="1">
                <a:cs typeface="Arial" pitchFamily="34" charset="0"/>
              </a:rPr>
              <a:t>), </a:t>
            </a:r>
            <a:br>
              <a:rPr lang="en-US" b="1">
                <a:cs typeface="Arial" pitchFamily="34" charset="0"/>
              </a:rPr>
            </a:br>
            <a:r>
              <a:rPr lang="en-US" b="1">
                <a:cs typeface="Arial" pitchFamily="34" charset="0"/>
              </a:rPr>
              <a:t>the patient is rotated toward their own </a:t>
            </a:r>
            <a:r>
              <a:rPr lang="en-US" b="1">
                <a:solidFill>
                  <a:srgbClr val="FF9933"/>
                </a:solidFill>
                <a:cs typeface="Arial" pitchFamily="34" charset="0"/>
              </a:rPr>
              <a:t>right side</a:t>
            </a:r>
            <a:endParaRPr lang="en-US" b="1">
              <a:solidFill>
                <a:srgbClr val="FF9933"/>
              </a:solidFill>
              <a:sym typeface="Monotype Sorts" charset="2"/>
            </a:endParaRPr>
          </a:p>
        </p:txBody>
      </p:sp>
      <p:pic>
        <p:nvPicPr>
          <p:cNvPr id="43017" name="Picture 9" descr="Chest-rotated right-R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211388" y="3603625"/>
            <a:ext cx="4838700" cy="2181225"/>
          </a:xfrm>
          <a:prstGeom prst="rect">
            <a:avLst/>
          </a:prstGeom>
          <a:noFill/>
        </p:spPr>
      </p:pic>
      <p:pic>
        <p:nvPicPr>
          <p:cNvPr id="43016" name="Picture 8" descr="Chest-rotated left-R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247900" y="457200"/>
            <a:ext cx="4838700" cy="2238375"/>
          </a:xfrm>
          <a:prstGeom prst="rect">
            <a:avLst/>
          </a:prstGeom>
          <a:noFill/>
        </p:spPr>
      </p:pic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3581400" y="762000"/>
            <a:ext cx="690563" cy="406400"/>
          </a:xfrm>
          <a:prstGeom prst="line">
            <a:avLst/>
          </a:prstGeom>
          <a:noFill/>
          <a:ln w="50800">
            <a:solidFill>
              <a:srgbClr val="F5155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5202238" y="4022725"/>
            <a:ext cx="508000" cy="468313"/>
          </a:xfrm>
          <a:prstGeom prst="line">
            <a:avLst/>
          </a:prstGeom>
          <a:noFill/>
          <a:ln w="50800">
            <a:solidFill>
              <a:srgbClr val="F5155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343400" y="914400"/>
            <a:ext cx="0" cy="5334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5105400" y="914400"/>
            <a:ext cx="0" cy="5334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4343400" y="4267200"/>
            <a:ext cx="0" cy="5334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05400" y="4267200"/>
            <a:ext cx="0" cy="5334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648200" y="685800"/>
            <a:ext cx="0" cy="114300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4800600" y="4038600"/>
            <a:ext cx="0" cy="114300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3014" grpId="0" animBg="1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7244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8.</a:t>
            </a:r>
            <a:r>
              <a:rPr lang="en-US"/>
              <a:t>  </a:t>
            </a:r>
            <a:r>
              <a:rPr lang="en-US" b="1">
                <a:solidFill>
                  <a:srgbClr val="FF9933"/>
                </a:solidFill>
              </a:rPr>
              <a:t>Angulation</a:t>
            </a:r>
          </a:p>
          <a:p>
            <a:pPr lvl="2"/>
            <a:endParaRPr lang="en-US"/>
          </a:p>
          <a:p>
            <a:pPr lvl="1"/>
            <a:r>
              <a:rPr lang="en-US"/>
              <a:t>Clavicle should lay over 3</a:t>
            </a:r>
            <a:r>
              <a:rPr lang="en-US" baseline="30000"/>
              <a:t>rd</a:t>
            </a:r>
            <a:r>
              <a:rPr lang="en-US"/>
              <a:t> rib</a:t>
            </a:r>
          </a:p>
        </p:txBody>
      </p:sp>
      <p:pic>
        <p:nvPicPr>
          <p:cNvPr id="40964" name="Picture 4" descr="NormalP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1163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172200" y="19050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019800" y="2209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943600" y="2590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6400800" y="2667000"/>
            <a:ext cx="1981200" cy="152400"/>
          </a:xfrm>
          <a:prstGeom prst="lef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/>
      <p:bldP spid="409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914400" y="228600"/>
            <a:ext cx="67818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6676" tIns="42228" rIns="86676" bIns="42228" anchor="ctr"/>
          <a:lstStyle/>
          <a:p>
            <a:pPr defTabSz="857250" eaLnBrk="1" hangingPunct="1">
              <a:lnSpc>
                <a:spcPct val="90000"/>
              </a:lnSpc>
            </a:pPr>
            <a:r>
              <a:rPr lang="en-US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Pitfall Due to Angulation</a:t>
            </a:r>
            <a:endParaRPr lang="en-US" sz="44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914400" y="5715000"/>
            <a:ext cx="7246938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6676" tIns="42228" rIns="86676" bIns="42228"/>
          <a:lstStyle/>
          <a:p>
            <a:pPr marL="342900" indent="-342900" algn="ctr" defTabSz="857250" eaLnBrk="1" hangingPunct="1">
              <a:lnSpc>
                <a:spcPct val="95000"/>
              </a:lnSpc>
              <a:spcBef>
                <a:spcPct val="3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 film which is apical lordotic (beam is angled up toward head) will have an unusually shaped heart and the usually sharp border of the left hemidiaphragm will be absent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0127" name="Group 15"/>
          <p:cNvGrpSpPr>
            <a:grpSpLocks noChangeAspect="1"/>
          </p:cNvGrpSpPr>
          <p:nvPr/>
        </p:nvGrpSpPr>
        <p:grpSpPr bwMode="auto">
          <a:xfrm>
            <a:off x="609600" y="936625"/>
            <a:ext cx="8077200" cy="4622800"/>
            <a:chOff x="638" y="912"/>
            <a:chExt cx="4193" cy="2400"/>
          </a:xfrm>
        </p:grpSpPr>
        <p:grpSp>
          <p:nvGrpSpPr>
            <p:cNvPr id="90126" name="Group 14"/>
            <p:cNvGrpSpPr>
              <a:grpSpLocks noChangeAspect="1"/>
            </p:cNvGrpSpPr>
            <p:nvPr/>
          </p:nvGrpSpPr>
          <p:grpSpPr bwMode="auto">
            <a:xfrm>
              <a:off x="638" y="912"/>
              <a:ext cx="4193" cy="2400"/>
              <a:chOff x="638" y="912"/>
              <a:chExt cx="4193" cy="2400"/>
            </a:xfrm>
          </p:grpSpPr>
          <p:pic>
            <p:nvPicPr>
              <p:cNvPr id="90119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638" y="912"/>
                <a:ext cx="2196" cy="2400"/>
              </a:xfrm>
              <a:prstGeom prst="rect">
                <a:avLst/>
              </a:prstGeom>
              <a:noFill/>
            </p:spPr>
          </p:pic>
          <p:pic>
            <p:nvPicPr>
              <p:cNvPr id="90118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2832" y="912"/>
                <a:ext cx="1999" cy="2400"/>
              </a:xfrm>
              <a:prstGeom prst="rect">
                <a:avLst/>
              </a:prstGeom>
              <a:noFill/>
            </p:spPr>
          </p:pic>
        </p:grpSp>
        <p:sp>
          <p:nvSpPr>
            <p:cNvPr id="90116" name="Text Box 4"/>
            <p:cNvSpPr txBox="1">
              <a:spLocks noChangeAspect="1" noChangeArrowheads="1"/>
            </p:cNvSpPr>
            <p:nvPr/>
          </p:nvSpPr>
          <p:spPr bwMode="auto">
            <a:xfrm>
              <a:off x="863" y="3097"/>
              <a:ext cx="1792" cy="15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Apical lordotic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0115" name="Text Box 3"/>
            <p:cNvSpPr txBox="1">
              <a:spLocks noChangeAspect="1" noChangeArrowheads="1"/>
            </p:cNvSpPr>
            <p:nvPr/>
          </p:nvSpPr>
          <p:spPr bwMode="auto">
            <a:xfrm>
              <a:off x="2962" y="3097"/>
              <a:ext cx="1779" cy="15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Same patient, not lordotic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9</a:t>
            </a:r>
            <a:r>
              <a:rPr lang="en-US"/>
              <a:t>. </a:t>
            </a:r>
            <a:r>
              <a:rPr lang="en-US" b="1">
                <a:solidFill>
                  <a:srgbClr val="1ED4F8"/>
                </a:solidFill>
              </a:rPr>
              <a:t>Soft tissue and bony structures</a:t>
            </a:r>
          </a:p>
          <a:p>
            <a:pPr lvl="1"/>
            <a:r>
              <a:rPr lang="en-US"/>
              <a:t> Check for </a:t>
            </a:r>
          </a:p>
          <a:p>
            <a:pPr lvl="2"/>
            <a:r>
              <a:rPr lang="en-US"/>
              <a:t>Symmetry</a:t>
            </a:r>
          </a:p>
          <a:p>
            <a:pPr lvl="2"/>
            <a:r>
              <a:rPr lang="en-US"/>
              <a:t>Deformities</a:t>
            </a:r>
          </a:p>
          <a:p>
            <a:pPr lvl="2"/>
            <a:r>
              <a:rPr lang="en-US"/>
              <a:t>Fractures</a:t>
            </a:r>
          </a:p>
          <a:p>
            <a:pPr lvl="2"/>
            <a:r>
              <a:rPr lang="en-US"/>
              <a:t>Masses</a:t>
            </a:r>
          </a:p>
          <a:p>
            <a:pPr lvl="2"/>
            <a:r>
              <a:rPr lang="en-US"/>
              <a:t>Calcifications</a:t>
            </a:r>
          </a:p>
          <a:p>
            <a:pPr lvl="2"/>
            <a:r>
              <a:rPr lang="en-US"/>
              <a:t>Lytic lesions</a:t>
            </a:r>
          </a:p>
          <a:p>
            <a:pPr lvl="2"/>
            <a:endParaRPr lang="en-US"/>
          </a:p>
        </p:txBody>
      </p:sp>
      <p:pic>
        <p:nvPicPr>
          <p:cNvPr id="91140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371600"/>
            <a:ext cx="4081463" cy="4911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ormalP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007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10</a:t>
            </a:r>
            <a:r>
              <a:rPr lang="en-US"/>
              <a:t>.  </a:t>
            </a:r>
            <a:r>
              <a:rPr lang="en-US" b="1">
                <a:solidFill>
                  <a:srgbClr val="1ED4F8"/>
                </a:solidFill>
              </a:rPr>
              <a:t>Mediastinum</a:t>
            </a:r>
          </a:p>
          <a:p>
            <a:pPr lvl="1"/>
            <a:r>
              <a:rPr lang="en-US" sz="3200"/>
              <a:t> Check for </a:t>
            </a:r>
          </a:p>
          <a:p>
            <a:pPr lvl="2"/>
            <a:r>
              <a:rPr lang="en-US" sz="2800"/>
              <a:t>Cardiomegaly</a:t>
            </a:r>
          </a:p>
          <a:p>
            <a:pPr lvl="2"/>
            <a:r>
              <a:rPr lang="en-US" sz="2800"/>
              <a:t>Mediastinal and Hilar contours for increase densities or deformities</a:t>
            </a:r>
          </a:p>
        </p:txBody>
      </p:sp>
      <p:pic>
        <p:nvPicPr>
          <p:cNvPr id="92164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11</a:t>
            </a:r>
            <a:r>
              <a:rPr lang="en-US" sz="2800"/>
              <a:t>.  </a:t>
            </a:r>
            <a:r>
              <a:rPr lang="en-US" sz="2800" b="1">
                <a:solidFill>
                  <a:srgbClr val="1ED4F8"/>
                </a:solidFill>
              </a:rPr>
              <a:t>Diaphragms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Check sharpness of borders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Right is normally higher than left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Check for free air, gastric bubble, pleural effusions</a:t>
            </a:r>
          </a:p>
          <a:p>
            <a:pPr lvl="2"/>
            <a:endParaRPr lang="en-US" sz="2000"/>
          </a:p>
        </p:txBody>
      </p:sp>
      <p:pic>
        <p:nvPicPr>
          <p:cNvPr id="126980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4419600" cy="4302125"/>
          </a:xfrm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12</a:t>
            </a:r>
            <a:r>
              <a:rPr lang="en-US" sz="2800"/>
              <a:t>. </a:t>
            </a:r>
            <a:r>
              <a:rPr lang="en-US" sz="2800" b="1">
                <a:solidFill>
                  <a:srgbClr val="1ED4F8"/>
                </a:solidFill>
              </a:rPr>
              <a:t>The Lung Fields!</a:t>
            </a:r>
          </a:p>
          <a:p>
            <a:pPr lvl="1"/>
            <a:r>
              <a:rPr lang="en-US" sz="2400"/>
              <a:t>To help you determine abnormalities and their location…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Use silhouettes of other thoracic structures</a:t>
            </a:r>
          </a:p>
          <a:p>
            <a:pPr lvl="3"/>
            <a:endParaRPr lang="en-US" sz="1800"/>
          </a:p>
          <a:p>
            <a:pPr lvl="2"/>
            <a:r>
              <a:rPr lang="en-US" sz="2000"/>
              <a:t>Use fissures</a:t>
            </a:r>
          </a:p>
        </p:txBody>
      </p:sp>
      <p:pic>
        <p:nvPicPr>
          <p:cNvPr id="95281" name="Picture 49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rgbClr val="1ED4F8"/>
                </a:solidFill>
              </a:rPr>
              <a:t>Lung Fields: Using Structures / Silhouettes</a:t>
            </a:r>
          </a:p>
        </p:txBody>
      </p:sp>
      <p:pic>
        <p:nvPicPr>
          <p:cNvPr id="132147" name="Picture 51" descr="NormalPA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600200"/>
            <a:ext cx="4116388" cy="4953000"/>
          </a:xfrm>
          <a:noFill/>
          <a:ln/>
        </p:spPr>
      </p:pic>
      <p:sp>
        <p:nvSpPr>
          <p:cNvPr id="132149" name="Rectangle 53"/>
          <p:cNvSpPr>
            <a:spLocks noChangeArrowheads="1"/>
          </p:cNvSpPr>
          <p:nvPr/>
        </p:nvSpPr>
        <p:spPr bwMode="auto">
          <a:xfrm>
            <a:off x="152400" y="1524000"/>
            <a:ext cx="20574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Upper right heart border / ascending aorta </a:t>
            </a:r>
          </a:p>
          <a:p>
            <a:pPr eaLnBrk="1" hangingPunct="1"/>
            <a:r>
              <a:rPr lang="en-US"/>
              <a:t>(anterior RUL)</a:t>
            </a:r>
          </a:p>
        </p:txBody>
      </p:sp>
      <p:sp>
        <p:nvSpPr>
          <p:cNvPr id="132151" name="Rectangle 55"/>
          <p:cNvSpPr>
            <a:spLocks noChangeArrowheads="1"/>
          </p:cNvSpPr>
          <p:nvPr/>
        </p:nvSpPr>
        <p:spPr bwMode="auto">
          <a:xfrm>
            <a:off x="152400" y="3581400"/>
            <a:ext cx="2025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Right heart border</a:t>
            </a:r>
          </a:p>
          <a:p>
            <a:r>
              <a:rPr lang="en-US"/>
              <a:t>(medial RML)</a:t>
            </a:r>
          </a:p>
        </p:txBody>
      </p:sp>
      <p:sp>
        <p:nvSpPr>
          <p:cNvPr id="132198" name="Rectangle 102"/>
          <p:cNvSpPr>
            <a:spLocks noChangeArrowheads="1"/>
          </p:cNvSpPr>
          <p:nvPr/>
        </p:nvSpPr>
        <p:spPr bwMode="auto">
          <a:xfrm>
            <a:off x="152400" y="5181600"/>
            <a:ext cx="19050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Anterior hemidiaphragms</a:t>
            </a:r>
          </a:p>
          <a:p>
            <a:pPr eaLnBrk="1" hangingPunct="1"/>
            <a:r>
              <a:rPr lang="en-US"/>
              <a:t>(anterior </a:t>
            </a:r>
          </a:p>
          <a:p>
            <a:pPr eaLnBrk="1" hangingPunct="1"/>
            <a:r>
              <a:rPr lang="en-US"/>
              <a:t>lower lobes)</a:t>
            </a:r>
          </a:p>
        </p:txBody>
      </p:sp>
      <p:sp>
        <p:nvSpPr>
          <p:cNvPr id="132199" name="Rectangle 103"/>
          <p:cNvSpPr>
            <a:spLocks noChangeArrowheads="1"/>
          </p:cNvSpPr>
          <p:nvPr/>
        </p:nvSpPr>
        <p:spPr bwMode="auto">
          <a:xfrm>
            <a:off x="7315200" y="3276600"/>
            <a:ext cx="14478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Upper left heart border</a:t>
            </a:r>
          </a:p>
          <a:p>
            <a:pPr eaLnBrk="1" hangingPunct="1"/>
            <a:r>
              <a:rPr lang="en-US"/>
              <a:t>(anterior LUL)</a:t>
            </a:r>
          </a:p>
        </p:txBody>
      </p:sp>
      <p:sp>
        <p:nvSpPr>
          <p:cNvPr id="132200" name="Rectangle 104"/>
          <p:cNvSpPr>
            <a:spLocks noChangeArrowheads="1"/>
          </p:cNvSpPr>
          <p:nvPr/>
        </p:nvSpPr>
        <p:spPr bwMode="auto">
          <a:xfrm>
            <a:off x="7467600" y="4648200"/>
            <a:ext cx="14478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Left heart border</a:t>
            </a:r>
          </a:p>
          <a:p>
            <a:pPr eaLnBrk="1" hangingPunct="1"/>
            <a:r>
              <a:rPr lang="en-US"/>
              <a:t>(lingula; anterior)</a:t>
            </a:r>
          </a:p>
        </p:txBody>
      </p:sp>
      <p:sp>
        <p:nvSpPr>
          <p:cNvPr id="132201" name="Rectangle 105"/>
          <p:cNvSpPr>
            <a:spLocks noChangeArrowheads="1"/>
          </p:cNvSpPr>
          <p:nvPr/>
        </p:nvSpPr>
        <p:spPr bwMode="auto">
          <a:xfrm>
            <a:off x="7086600" y="1905000"/>
            <a:ext cx="16764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Aortic knob</a:t>
            </a:r>
          </a:p>
          <a:p>
            <a:pPr eaLnBrk="1" hangingPunct="1"/>
            <a:r>
              <a:rPr lang="en-US"/>
              <a:t>(Apical portion of LUL )</a:t>
            </a:r>
          </a:p>
        </p:txBody>
      </p:sp>
      <p:sp>
        <p:nvSpPr>
          <p:cNvPr id="132202" name="AutoShape 106"/>
          <p:cNvSpPr>
            <a:spLocks noChangeArrowheads="1"/>
          </p:cNvSpPr>
          <p:nvPr/>
        </p:nvSpPr>
        <p:spPr bwMode="auto">
          <a:xfrm rot="2015667" flipV="1">
            <a:off x="1828800" y="2887663"/>
            <a:ext cx="2425700" cy="144462"/>
          </a:xfrm>
          <a:prstGeom prst="rightArrow">
            <a:avLst>
              <a:gd name="adj1" fmla="val 50000"/>
              <a:gd name="adj2" fmla="val 419782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3" name="AutoShape 107"/>
          <p:cNvSpPr>
            <a:spLocks noChangeArrowheads="1"/>
          </p:cNvSpPr>
          <p:nvPr/>
        </p:nvSpPr>
        <p:spPr bwMode="auto">
          <a:xfrm rot="637180">
            <a:off x="2052638" y="4149725"/>
            <a:ext cx="1981200" cy="1524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4" name="AutoShape 108"/>
          <p:cNvSpPr>
            <a:spLocks noChangeArrowheads="1"/>
          </p:cNvSpPr>
          <p:nvPr/>
        </p:nvSpPr>
        <p:spPr bwMode="auto">
          <a:xfrm>
            <a:off x="1219200" y="5867400"/>
            <a:ext cx="1600200" cy="152400"/>
          </a:xfrm>
          <a:prstGeom prst="rightArrow">
            <a:avLst>
              <a:gd name="adj1" fmla="val 50000"/>
              <a:gd name="adj2" fmla="val 26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5" name="AutoShape 109"/>
          <p:cNvSpPr>
            <a:spLocks noChangeArrowheads="1"/>
          </p:cNvSpPr>
          <p:nvPr/>
        </p:nvSpPr>
        <p:spPr bwMode="auto">
          <a:xfrm rot="-427501">
            <a:off x="1216025" y="6138863"/>
            <a:ext cx="4572000" cy="152400"/>
          </a:xfrm>
          <a:prstGeom prst="rightArrow">
            <a:avLst>
              <a:gd name="adj1" fmla="val 50000"/>
              <a:gd name="adj2" fmla="val 7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6" name="AutoShape 110"/>
          <p:cNvSpPr>
            <a:spLocks noChangeArrowheads="1"/>
          </p:cNvSpPr>
          <p:nvPr/>
        </p:nvSpPr>
        <p:spPr bwMode="auto">
          <a:xfrm rot="-23288126">
            <a:off x="4876800" y="2819400"/>
            <a:ext cx="2286000" cy="269875"/>
          </a:xfrm>
          <a:prstGeom prst="leftArrow">
            <a:avLst>
              <a:gd name="adj1" fmla="val 50000"/>
              <a:gd name="adj2" fmla="val 21176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7" name="AutoShape 111"/>
          <p:cNvSpPr>
            <a:spLocks noChangeArrowheads="1"/>
          </p:cNvSpPr>
          <p:nvPr/>
        </p:nvSpPr>
        <p:spPr bwMode="auto">
          <a:xfrm rot="-859363">
            <a:off x="5494338" y="4017963"/>
            <a:ext cx="1828800" cy="247650"/>
          </a:xfrm>
          <a:prstGeom prst="leftArrow">
            <a:avLst>
              <a:gd name="adj1" fmla="val 50000"/>
              <a:gd name="adj2" fmla="val 18461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8" name="AutoShape 112"/>
          <p:cNvSpPr>
            <a:spLocks noChangeArrowheads="1"/>
          </p:cNvSpPr>
          <p:nvPr/>
        </p:nvSpPr>
        <p:spPr bwMode="auto">
          <a:xfrm>
            <a:off x="5715000" y="4876800"/>
            <a:ext cx="1752600" cy="228600"/>
          </a:xfrm>
          <a:prstGeom prst="leftArrow">
            <a:avLst>
              <a:gd name="adj1" fmla="val 50000"/>
              <a:gd name="adj2" fmla="val 19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49" grpId="0"/>
      <p:bldP spid="132151" grpId="0"/>
      <p:bldP spid="132198" grpId="0"/>
      <p:bldP spid="132199" grpId="0"/>
      <p:bldP spid="132200" grpId="0"/>
      <p:bldP spid="132201" grpId="0"/>
      <p:bldP spid="132202" grpId="0" animBg="1"/>
      <p:bldP spid="132203" grpId="0" animBg="1"/>
      <p:bldP spid="132204" grpId="0" animBg="1"/>
      <p:bldP spid="132205" grpId="0" animBg="1"/>
      <p:bldP spid="132206" grpId="0" animBg="1"/>
      <p:bldP spid="132207" grpId="0" animBg="1"/>
      <p:bldP spid="1322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Lung Fields: Fissures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535113"/>
          </a:xfrm>
        </p:spPr>
        <p:txBody>
          <a:bodyPr/>
          <a:lstStyle/>
          <a:p>
            <a:r>
              <a:rPr lang="en-US"/>
              <a:t>The fissures can also help you to determine the boundaries of pathology</a:t>
            </a:r>
          </a:p>
        </p:txBody>
      </p:sp>
      <p:grpSp>
        <p:nvGrpSpPr>
          <p:cNvPr id="96325" name="Group 69"/>
          <p:cNvGrpSpPr>
            <a:grpSpLocks/>
          </p:cNvGrpSpPr>
          <p:nvPr/>
        </p:nvGrpSpPr>
        <p:grpSpPr bwMode="auto">
          <a:xfrm>
            <a:off x="533400" y="3200400"/>
            <a:ext cx="7696200" cy="2362200"/>
            <a:chOff x="-3" y="-3"/>
            <a:chExt cx="6425" cy="870"/>
          </a:xfrm>
        </p:grpSpPr>
        <p:grpSp>
          <p:nvGrpSpPr>
            <p:cNvPr id="96323" name="Group 67"/>
            <p:cNvGrpSpPr>
              <a:grpSpLocks/>
            </p:cNvGrpSpPr>
            <p:nvPr/>
          </p:nvGrpSpPr>
          <p:grpSpPr bwMode="auto">
            <a:xfrm>
              <a:off x="0" y="0"/>
              <a:ext cx="6419" cy="864"/>
              <a:chOff x="0" y="0"/>
              <a:chExt cx="6419" cy="864"/>
            </a:xfrm>
          </p:grpSpPr>
          <p:grpSp>
            <p:nvGrpSpPr>
              <p:cNvPr id="96312" name="Group 56"/>
              <p:cNvGrpSpPr>
                <a:grpSpLocks/>
              </p:cNvGrpSpPr>
              <p:nvPr/>
            </p:nvGrpSpPr>
            <p:grpSpPr bwMode="auto">
              <a:xfrm>
                <a:off x="0" y="0"/>
                <a:ext cx="2904" cy="288"/>
                <a:chOff x="0" y="0"/>
                <a:chExt cx="2904" cy="288"/>
              </a:xfrm>
            </p:grpSpPr>
            <p:sp>
              <p:nvSpPr>
                <p:cNvPr id="96305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0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Major Oblique Fissure</a:t>
                  </a:r>
                </a:p>
              </p:txBody>
            </p:sp>
            <p:sp>
              <p:nvSpPr>
                <p:cNvPr id="96311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04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14" name="Group 58"/>
              <p:cNvGrpSpPr>
                <a:grpSpLocks/>
              </p:cNvGrpSpPr>
              <p:nvPr/>
            </p:nvGrpSpPr>
            <p:grpSpPr bwMode="auto">
              <a:xfrm>
                <a:off x="2904" y="0"/>
                <a:ext cx="3515" cy="288"/>
                <a:chOff x="2904" y="0"/>
                <a:chExt cx="3515" cy="288"/>
              </a:xfrm>
            </p:grpSpPr>
            <p:sp>
              <p:nvSpPr>
                <p:cNvPr id="96306" name="Rectangle 50"/>
                <p:cNvSpPr>
                  <a:spLocks noChangeArrowheads="1"/>
                </p:cNvSpPr>
                <p:nvPr/>
              </p:nvSpPr>
              <p:spPr bwMode="auto">
                <a:xfrm>
                  <a:off x="2904" y="0"/>
                  <a:ext cx="3515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Separates the LUL from the LLL</a:t>
                  </a:r>
                </a:p>
              </p:txBody>
            </p:sp>
            <p:sp>
              <p:nvSpPr>
                <p:cNvPr id="96313" name="Rectangle 57"/>
                <p:cNvSpPr>
                  <a:spLocks noChangeArrowheads="1"/>
                </p:cNvSpPr>
                <p:nvPr/>
              </p:nvSpPr>
              <p:spPr bwMode="auto">
                <a:xfrm>
                  <a:off x="2904" y="0"/>
                  <a:ext cx="3515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16" name="Group 60"/>
              <p:cNvGrpSpPr>
                <a:grpSpLocks/>
              </p:cNvGrpSpPr>
              <p:nvPr/>
            </p:nvGrpSpPr>
            <p:grpSpPr bwMode="auto">
              <a:xfrm>
                <a:off x="0" y="288"/>
                <a:ext cx="2904" cy="288"/>
                <a:chOff x="0" y="288"/>
                <a:chExt cx="2904" cy="288"/>
              </a:xfrm>
            </p:grpSpPr>
            <p:sp>
              <p:nvSpPr>
                <p:cNvPr id="96307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88"/>
                  <a:ext cx="290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Right Major Fissure</a:t>
                  </a:r>
                </a:p>
              </p:txBody>
            </p:sp>
            <p:sp>
              <p:nvSpPr>
                <p:cNvPr id="96315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288"/>
                  <a:ext cx="2904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18" name="Group 62"/>
              <p:cNvGrpSpPr>
                <a:grpSpLocks/>
              </p:cNvGrpSpPr>
              <p:nvPr/>
            </p:nvGrpSpPr>
            <p:grpSpPr bwMode="auto">
              <a:xfrm>
                <a:off x="2904" y="288"/>
                <a:ext cx="3515" cy="288"/>
                <a:chOff x="2904" y="288"/>
                <a:chExt cx="3515" cy="288"/>
              </a:xfrm>
            </p:grpSpPr>
            <p:sp>
              <p:nvSpPr>
                <p:cNvPr id="96308" name="Rectangle 52"/>
                <p:cNvSpPr>
                  <a:spLocks noChangeArrowheads="1"/>
                </p:cNvSpPr>
                <p:nvPr/>
              </p:nvSpPr>
              <p:spPr bwMode="auto">
                <a:xfrm>
                  <a:off x="2904" y="288"/>
                  <a:ext cx="3515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Separates the RUL/RML from the RLL</a:t>
                  </a:r>
                </a:p>
              </p:txBody>
            </p:sp>
            <p:sp>
              <p:nvSpPr>
                <p:cNvPr id="96317" name="Rectangle 61"/>
                <p:cNvSpPr>
                  <a:spLocks noChangeArrowheads="1"/>
                </p:cNvSpPr>
                <p:nvPr/>
              </p:nvSpPr>
              <p:spPr bwMode="auto">
                <a:xfrm>
                  <a:off x="2904" y="288"/>
                  <a:ext cx="3515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20" name="Group 64"/>
              <p:cNvGrpSpPr>
                <a:grpSpLocks/>
              </p:cNvGrpSpPr>
              <p:nvPr/>
            </p:nvGrpSpPr>
            <p:grpSpPr bwMode="auto">
              <a:xfrm>
                <a:off x="0" y="576"/>
                <a:ext cx="2904" cy="288"/>
                <a:chOff x="0" y="576"/>
                <a:chExt cx="2904" cy="288"/>
              </a:xfrm>
            </p:grpSpPr>
            <p:sp>
              <p:nvSpPr>
                <p:cNvPr id="96309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290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Right Minor Fissure</a:t>
                  </a:r>
                </a:p>
              </p:txBody>
            </p:sp>
            <p:sp>
              <p:nvSpPr>
                <p:cNvPr id="96319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2904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22" name="Group 66"/>
              <p:cNvGrpSpPr>
                <a:grpSpLocks/>
              </p:cNvGrpSpPr>
              <p:nvPr/>
            </p:nvGrpSpPr>
            <p:grpSpPr bwMode="auto">
              <a:xfrm>
                <a:off x="2904" y="576"/>
                <a:ext cx="3515" cy="288"/>
                <a:chOff x="2904" y="576"/>
                <a:chExt cx="3515" cy="288"/>
              </a:xfrm>
            </p:grpSpPr>
            <p:sp>
              <p:nvSpPr>
                <p:cNvPr id="96310" name="Rectangle 54"/>
                <p:cNvSpPr>
                  <a:spLocks noChangeArrowheads="1"/>
                </p:cNvSpPr>
                <p:nvPr/>
              </p:nvSpPr>
              <p:spPr bwMode="auto">
                <a:xfrm>
                  <a:off x="2904" y="576"/>
                  <a:ext cx="3515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Separates the RUL from the RML</a:t>
                  </a:r>
                </a:p>
              </p:txBody>
            </p:sp>
            <p:sp>
              <p:nvSpPr>
                <p:cNvPr id="96321" name="Rectangle 65"/>
                <p:cNvSpPr>
                  <a:spLocks noChangeArrowheads="1"/>
                </p:cNvSpPr>
                <p:nvPr/>
              </p:nvSpPr>
              <p:spPr bwMode="auto">
                <a:xfrm>
                  <a:off x="2904" y="576"/>
                  <a:ext cx="3515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</p:grpSp>
        <p:sp>
          <p:nvSpPr>
            <p:cNvPr id="96324" name="Rectangle 68"/>
            <p:cNvSpPr>
              <a:spLocks noChangeArrowheads="1"/>
            </p:cNvSpPr>
            <p:nvPr/>
          </p:nvSpPr>
          <p:spPr bwMode="auto">
            <a:xfrm>
              <a:off x="-3" y="-3"/>
              <a:ext cx="6425" cy="870"/>
            </a:xfrm>
            <a:prstGeom prst="rect">
              <a:avLst/>
            </a:prstGeom>
            <a:noFill/>
            <a:ln w="9525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endParaRPr lang="en-US" b="1" smtClean="0"/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  <a:noFill/>
        </p:spPr>
        <p:txBody>
          <a:bodyPr/>
          <a:lstStyle/>
          <a:p>
            <a:pPr algn="l">
              <a:buFontTx/>
              <a:buChar char="•"/>
            </a:pPr>
            <a:r>
              <a:rPr lang="ar-SA" sz="2400" smtClean="0">
                <a:solidFill>
                  <a:schemeClr val="bg1"/>
                </a:solidFill>
                <a:latin typeface="Arial" panose="020B0604020202020204" pitchFamily="34" charset="0"/>
              </a:rPr>
              <a:t> Right upper lobe:</a:t>
            </a:r>
            <a:endParaRPr lang="ar-SA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Picture 4" descr="C:\1_MedicalFinals\NottinghamAXR_Stuff\CXR_HTML_Version\cxr teaching sep 06_files\cxr_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C:\1_MedicalFinals\NottinghamAXR_Stuff\CXR_HTML_Version\cxr teaching sep 06_files\cxr_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9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Right middle lobe: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0484" name="Picture 6" descr="C:\1_MedicalFinals\NottinghamAXR_Stuff\CXR_HTML_Version\cxr teaching sep 06_files\cxr_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C:\1_MedicalFinals\NottinghamAXR_Stuff\CXR_HTML_Version\cxr teaching sep 06_files\cxr_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1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Right lower lobe: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1508" name="Picture 6" descr="C:\1_MedicalFinals\NottinghamAXR_Stuff\CXR_HTML_Version\cxr teaching sep 06_files\cxr_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C:\1_MedicalFinals\NottinghamAXR_Stuff\CXR_HTML_Version\cxr teaching sep 06_files\cxr_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0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Left lower lobe: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2532" name="Picture 5" descr="C:\1_MedicalFinals\NottinghamAXR_Stuff\CXR_HTML_Version\cxr teaching sep 06_files\cxr_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C:\1_MedicalFinals\NottinghamAXR_Stuff\CXR_HTML_Version\cxr teaching sep 06_files\cxr_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3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Left upper lobe with Lingula: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3556" name="Picture 7" descr="C:\1_MedicalFinals\NottinghamAXR_Stuff\CXR_HTML_Version\cxr teaching sep 06_files\cxr_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C:\1_MedicalFinals\NottinghamAXR_Stuff\CXR_HTML_Version\cxr teaching sep 06_files\cxr_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12-Step Program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1</a:t>
            </a:r>
            <a:r>
              <a:rPr lang="en-US" sz="2400">
                <a:solidFill>
                  <a:srgbClr val="FFFF00"/>
                </a:solidFill>
              </a:rPr>
              <a:t>:  </a:t>
            </a:r>
            <a:r>
              <a:rPr lang="en-US" sz="2400"/>
              <a:t>Name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2</a:t>
            </a:r>
            <a:r>
              <a:rPr lang="en-US" sz="2400">
                <a:solidFill>
                  <a:srgbClr val="FFFF00"/>
                </a:solidFill>
              </a:rPr>
              <a:t>:  </a:t>
            </a:r>
            <a:r>
              <a:rPr lang="en-US" sz="2400"/>
              <a:t>Date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3</a:t>
            </a:r>
            <a:r>
              <a:rPr lang="en-US" sz="2400"/>
              <a:t>:  Old films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4</a:t>
            </a:r>
            <a:r>
              <a:rPr lang="en-US" sz="2400"/>
              <a:t>:  What type of </a:t>
            </a:r>
            <a:r>
              <a:rPr lang="en-US" sz="2800" b="1"/>
              <a:t>view(s)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5</a:t>
            </a:r>
            <a:r>
              <a:rPr lang="en-US" sz="2400"/>
              <a:t>:  Penetration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6</a:t>
            </a:r>
            <a:r>
              <a:rPr lang="en-US" sz="2400"/>
              <a:t>:  Inspiration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7</a:t>
            </a:r>
            <a:r>
              <a:rPr lang="en-US" sz="2400"/>
              <a:t>:  Rotation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8</a:t>
            </a:r>
            <a:r>
              <a:rPr lang="en-US" sz="2400"/>
              <a:t>:  Angulation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9</a:t>
            </a:r>
            <a:r>
              <a:rPr lang="en-US" sz="2400"/>
              <a:t>:  Soft tissues / bony structures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10</a:t>
            </a:r>
            <a:r>
              <a:rPr lang="en-US" sz="2400"/>
              <a:t>:  Mediastinum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11</a:t>
            </a:r>
            <a:r>
              <a:rPr lang="en-US" sz="2400"/>
              <a:t>:  Diaphragms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12</a:t>
            </a:r>
            <a:r>
              <a:rPr lang="en-US" sz="2400"/>
              <a:t>:  Lung Fields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810000" y="35814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096000" y="51054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3276600" y="2743200"/>
            <a:ext cx="1066800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FF9933"/>
                </a:solidFill>
              </a:rPr>
              <a:t>}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410200" y="4267200"/>
            <a:ext cx="1066800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1ED4F8"/>
                </a:solidFill>
              </a:rPr>
              <a:t>}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429000" y="18288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Pre-read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895600" y="1295400"/>
            <a:ext cx="1066800" cy="1433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66FF33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4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4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4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4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1" grpId="0"/>
      <p:bldP spid="121862" grpId="0"/>
      <p:bldP spid="121863" grpId="0"/>
      <p:bldP spid="121864" grpId="0"/>
      <p:bldP spid="1218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Lingula: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4580" name="Picture 6" descr="C:\1_MedicalFinals\NottinghamAXR_Stuff\CXR_HTML_Version\cxr teaching sep 06_files\cxr_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Heart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762000"/>
            <a:ext cx="1219200" cy="1524000"/>
          </a:xfrm>
        </p:spPr>
        <p:txBody>
          <a:bodyPr/>
          <a:lstStyle/>
          <a:p>
            <a:pPr algn="l"/>
            <a:endParaRPr lang="en-GB" smtClean="0">
              <a:solidFill>
                <a:schemeClr val="bg1"/>
              </a:solidFill>
            </a:endParaRPr>
          </a:p>
        </p:txBody>
      </p:sp>
      <p:pic>
        <p:nvPicPr>
          <p:cNvPr id="28676" name="Picture 4" descr="C:\1_MedicalFinals\NottinghamAXR_Stuff\CXR_HTML_Version\cxr teaching sep 06_files\CXR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3165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Heart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14400"/>
            <a:ext cx="5562600" cy="457200"/>
          </a:xfrm>
        </p:spPr>
        <p:txBody>
          <a:bodyPr/>
          <a:lstStyle/>
          <a:p>
            <a:pPr algn="l"/>
            <a:endParaRPr lang="en-GB" smtClean="0"/>
          </a:p>
        </p:txBody>
      </p:sp>
      <p:pic>
        <p:nvPicPr>
          <p:cNvPr id="29700" name="Picture 5" descr="C:\1_MedicalFinals\NottinghamAXR_Stuff\CXR_HTML_Version\cxr teaching sep 06_files\cxr_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79742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C:\1_MedicalFinals\NottinghamAXR_Stuff\CXR_HTML_Version\cxr teaching sep 06_files\cxr_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Mediastinum</a:t>
            </a:r>
            <a:endParaRPr lang="en-US" b="1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14400"/>
            <a:ext cx="5562600" cy="533400"/>
          </a:xfrm>
        </p:spPr>
        <p:txBody>
          <a:bodyPr/>
          <a:lstStyle/>
          <a:p>
            <a:pPr algn="l"/>
            <a:endParaRPr lang="en-GB" smtClean="0"/>
          </a:p>
        </p:txBody>
      </p:sp>
      <p:pic>
        <p:nvPicPr>
          <p:cNvPr id="31748" name="Picture 6" descr="C:\1_MedicalFinals\NottinghamAXR_Stuff\CXR_HTML_Version\cxr teaching sep 06_files\cxr_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5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latin typeface="Arial" panose="020B0604020202020204" pitchFamily="34" charset="0"/>
              </a:rPr>
              <a:t>Hilum</a:t>
            </a:r>
            <a:endParaRPr lang="en-US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143000"/>
            <a:ext cx="6934200" cy="4724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Made of:</a:t>
            </a:r>
          </a:p>
          <a:p>
            <a:pPr algn="l"/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1.  Pulmonary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Art.+Veins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2.  The Bronchi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   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Left Hilum higher (max 1-2,5 cm)</a:t>
            </a:r>
          </a:p>
          <a:p>
            <a:pPr algn="l"/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Identical: size, shape, density</a:t>
            </a:r>
          </a:p>
        </p:txBody>
      </p:sp>
    </p:spTree>
    <p:extLst>
      <p:ext uri="{BB962C8B-B14F-4D97-AF65-F5344CB8AC3E}">
        <p14:creationId xmlns:p14="http://schemas.microsoft.com/office/powerpoint/2010/main" val="31846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Hilum</a:t>
            </a:r>
            <a:endParaRPr lang="en-US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838200"/>
            <a:ext cx="6858000" cy="457200"/>
          </a:xfrm>
        </p:spPr>
        <p:txBody>
          <a:bodyPr>
            <a:normAutofit lnSpcReduction="10000"/>
          </a:bodyPr>
          <a:lstStyle/>
          <a:p>
            <a:pPr algn="l"/>
            <a:endParaRPr lang="en-GB" sz="2800" smtClean="0">
              <a:latin typeface="Arial" panose="020B0604020202020204" pitchFamily="34" charset="0"/>
            </a:endParaRPr>
          </a:p>
        </p:txBody>
      </p:sp>
      <p:pic>
        <p:nvPicPr>
          <p:cNvPr id="33796" name="Picture 4" descr="C:\1_MedicalFinals\NottinghamAXR_Stuff\CXR_HTML_Version\cxr teaching sep 06_files\cxr_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5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6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0800"/>
            <a:ext cx="8229600" cy="5334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Ribs</a:t>
            </a:r>
            <a:endParaRPr 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838200"/>
            <a:ext cx="6858000" cy="457200"/>
          </a:xfrm>
        </p:spPr>
        <p:txBody>
          <a:bodyPr>
            <a:normAutofit lnSpcReduction="10000"/>
          </a:bodyPr>
          <a:lstStyle/>
          <a:p>
            <a:pPr algn="l"/>
            <a:endParaRPr lang="en-GB" sz="2800" smtClean="0">
              <a:latin typeface="Arial" panose="020B0604020202020204" pitchFamily="34" charset="0"/>
            </a:endParaRPr>
          </a:p>
        </p:txBody>
      </p:sp>
      <p:pic>
        <p:nvPicPr>
          <p:cNvPr id="34820" name="Picture 5" descr="C:\1_MedicalFinals\NottinghamAXR_Stuff\CXR_HTML_Version\cxr teaching sep 06_files\cxr_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5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Now for the Cases…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91000"/>
            <a:ext cx="8229600" cy="1254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Remember… be systematic!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152400"/>
            <a:ext cx="8450262" cy="838200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Normal </a:t>
            </a:r>
            <a:r>
              <a:rPr lang="en-US" sz="3200" smtClean="0"/>
              <a:t>(62 year old male)</a:t>
            </a:r>
            <a:endParaRPr lang="en-US" smtClean="0"/>
          </a:p>
        </p:txBody>
      </p:sp>
      <p:pic>
        <p:nvPicPr>
          <p:cNvPr id="11267" name="Picture 8" descr="CXR Normal Blemsa Ralph 31634064 032902 62M2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143000"/>
            <a:ext cx="40751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CXR Normal Blemsa Ralph 31634064 032902 62M1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3514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5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Normal </a:t>
            </a:r>
            <a:r>
              <a:rPr lang="en-US" sz="3200" smtClean="0"/>
              <a:t>(22 year old female)</a:t>
            </a:r>
            <a:endParaRPr lang="en-US" smtClean="0"/>
          </a:p>
        </p:txBody>
      </p:sp>
      <p:pic>
        <p:nvPicPr>
          <p:cNvPr id="12291" name="Picture 6" descr="Normal PA CXR Thoma Elizabeth 31677932  21F 052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813"/>
            <a:ext cx="50800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Normal PA LAT Thoma Elizabeth 31677932  21F 052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066800"/>
            <a:ext cx="41354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FF33"/>
                </a:solidFill>
              </a:rPr>
              <a:t>Pre-Reading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1</a:t>
            </a:r>
            <a:r>
              <a:rPr lang="en-US"/>
              <a:t>.  </a:t>
            </a:r>
            <a:r>
              <a:rPr lang="en-US">
                <a:solidFill>
                  <a:srgbClr val="66FF33"/>
                </a:solidFill>
              </a:rPr>
              <a:t>Check the name</a:t>
            </a:r>
          </a:p>
          <a:p>
            <a:r>
              <a:rPr lang="en-US" b="1">
                <a:solidFill>
                  <a:srgbClr val="FFFF00"/>
                </a:solidFill>
              </a:rPr>
              <a:t>2</a:t>
            </a:r>
            <a:r>
              <a:rPr lang="en-US"/>
              <a:t>.  </a:t>
            </a:r>
            <a:r>
              <a:rPr lang="en-US">
                <a:solidFill>
                  <a:srgbClr val="66FF33"/>
                </a:solidFill>
              </a:rPr>
              <a:t>Check the date</a:t>
            </a:r>
          </a:p>
          <a:p>
            <a:r>
              <a:rPr lang="en-US" b="1">
                <a:solidFill>
                  <a:srgbClr val="FFFF00"/>
                </a:solidFill>
              </a:rPr>
              <a:t>3</a:t>
            </a:r>
            <a:r>
              <a:rPr lang="en-US"/>
              <a:t>.  </a:t>
            </a:r>
            <a:r>
              <a:rPr lang="en-US">
                <a:solidFill>
                  <a:srgbClr val="66FF33"/>
                </a:solidFill>
              </a:rPr>
              <a:t>Obtain old films if available</a:t>
            </a:r>
          </a:p>
          <a:p>
            <a:endParaRPr lang="en-US">
              <a:solidFill>
                <a:srgbClr val="66FF33"/>
              </a:solidFill>
            </a:endParaRPr>
          </a:p>
          <a:p>
            <a:r>
              <a:rPr lang="en-US" b="1">
                <a:solidFill>
                  <a:srgbClr val="FFFF00"/>
                </a:solidFill>
              </a:rPr>
              <a:t>4</a:t>
            </a:r>
            <a:r>
              <a:rPr lang="en-US"/>
              <a:t>.  Which </a:t>
            </a:r>
            <a:r>
              <a:rPr lang="en-US" sz="3600" b="1"/>
              <a:t>view(s)</a:t>
            </a:r>
            <a:r>
              <a:rPr lang="en-US"/>
              <a:t> do you have?</a:t>
            </a:r>
          </a:p>
          <a:p>
            <a:pPr lvl="1"/>
            <a:r>
              <a:rPr lang="en-US"/>
              <a:t>PA / AP, lateral, decubitus, AP lordotic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Patterns of abnormality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 smtClean="0"/>
              <a:t> </a:t>
            </a:r>
            <a:r>
              <a:rPr lang="en-US" sz="3600" b="0" dirty="0"/>
              <a:t>Clues</a:t>
            </a:r>
            <a:r>
              <a:rPr lang="en-US" sz="2400" b="0" dirty="0"/>
              <a:t> </a:t>
            </a:r>
          </a:p>
          <a:p>
            <a:pPr lvl="1">
              <a:defRPr/>
            </a:pPr>
            <a:r>
              <a:rPr lang="en-US" sz="3200" b="0" dirty="0" smtClean="0"/>
              <a:t>Is </a:t>
            </a:r>
            <a:r>
              <a:rPr lang="en-US" sz="3200" b="0" dirty="0"/>
              <a:t>it black where it should be white?</a:t>
            </a:r>
          </a:p>
          <a:p>
            <a:pPr lvl="1">
              <a:defRPr/>
            </a:pPr>
            <a:r>
              <a:rPr lang="en-US" sz="3200" b="0" dirty="0" smtClean="0"/>
              <a:t>Is </a:t>
            </a:r>
            <a:r>
              <a:rPr lang="en-US" sz="3200" b="0" dirty="0"/>
              <a:t>it white where it should be black?</a:t>
            </a:r>
          </a:p>
          <a:p>
            <a:pPr lvl="1">
              <a:defRPr/>
            </a:pPr>
            <a:r>
              <a:rPr lang="en-US" sz="3200" b="0" dirty="0" smtClean="0"/>
              <a:t>Is </a:t>
            </a:r>
            <a:r>
              <a:rPr lang="en-US" sz="3200" b="0" dirty="0"/>
              <a:t>the anatomy </a:t>
            </a:r>
            <a:r>
              <a:rPr lang="en-US" sz="3200" b="0" dirty="0" smtClean="0"/>
              <a:t>too </a:t>
            </a:r>
            <a:r>
              <a:rPr lang="en-US" sz="3200" b="0" dirty="0"/>
              <a:t>big or </a:t>
            </a:r>
            <a:r>
              <a:rPr lang="en-US" sz="3200" b="0" dirty="0" smtClean="0"/>
              <a:t>too </a:t>
            </a:r>
            <a:r>
              <a:rPr lang="en-US" sz="3200" b="0" dirty="0"/>
              <a:t>small?</a:t>
            </a:r>
          </a:p>
          <a:p>
            <a:pPr lvl="1">
              <a:defRPr/>
            </a:pPr>
            <a:r>
              <a:rPr lang="en-US" sz="3200" b="0" dirty="0" smtClean="0"/>
              <a:t>Is </a:t>
            </a:r>
            <a:r>
              <a:rPr lang="en-US" sz="3200" b="0" dirty="0"/>
              <a:t>something out of </a:t>
            </a:r>
            <a:r>
              <a:rPr lang="en-US" sz="3200" b="0" dirty="0" smtClean="0"/>
              <a:t>place</a:t>
            </a:r>
          </a:p>
          <a:p>
            <a:pPr lvl="1">
              <a:defRPr/>
            </a:pPr>
            <a:r>
              <a:rPr lang="en-US" sz="3200" b="0" dirty="0" smtClean="0"/>
              <a:t>Summation </a:t>
            </a:r>
            <a:endParaRPr lang="en-US" sz="3200" b="0" dirty="0"/>
          </a:p>
          <a:p>
            <a:pPr>
              <a:defRPr/>
            </a:pPr>
            <a:r>
              <a:rPr lang="en-US" sz="3600" b="0" dirty="0" smtClean="0"/>
              <a:t>Missing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8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3143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5400" dirty="0" smtClean="0"/>
              <a:t>Patterns of abnormality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482725"/>
            <a:ext cx="7772400" cy="485775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/>
              <a:t> Increased opacity</a:t>
            </a:r>
          </a:p>
          <a:p>
            <a:pPr lvl="1">
              <a:defRPr/>
            </a:pPr>
            <a:r>
              <a:rPr lang="en-US" sz="2000" b="0" dirty="0" smtClean="0"/>
              <a:t>Consolidation/Collapse</a:t>
            </a:r>
          </a:p>
          <a:p>
            <a:pPr lvl="1">
              <a:defRPr/>
            </a:pPr>
            <a:r>
              <a:rPr lang="en-US" sz="2000" b="0" dirty="0" smtClean="0"/>
              <a:t>Effusion</a:t>
            </a:r>
          </a:p>
          <a:p>
            <a:pPr lvl="1">
              <a:defRPr/>
            </a:pPr>
            <a:r>
              <a:rPr lang="en-US" sz="2000" b="0" dirty="0" smtClean="0"/>
              <a:t>Interstitial lung disease</a:t>
            </a:r>
          </a:p>
          <a:p>
            <a:pPr lvl="1">
              <a:defRPr/>
            </a:pPr>
            <a:r>
              <a:rPr lang="en-US" sz="2000" b="0" dirty="0" smtClean="0"/>
              <a:t>Edema</a:t>
            </a:r>
          </a:p>
          <a:p>
            <a:pPr lvl="1">
              <a:defRPr/>
            </a:pPr>
            <a:r>
              <a:rPr lang="en-US" sz="2000" b="0" dirty="0" smtClean="0"/>
              <a:t>Nodules and masses</a:t>
            </a:r>
            <a:endParaRPr lang="en-US" sz="2000" b="0" dirty="0"/>
          </a:p>
          <a:p>
            <a:pPr>
              <a:defRPr/>
            </a:pPr>
            <a:r>
              <a:rPr lang="en-US" sz="3200" b="0" dirty="0" smtClean="0"/>
              <a:t> Abnormal </a:t>
            </a:r>
            <a:r>
              <a:rPr lang="en-US" sz="3200" b="0" dirty="0" err="1" smtClean="0"/>
              <a:t>lucency</a:t>
            </a:r>
            <a:endParaRPr lang="en-US" sz="3200" b="0" dirty="0" smtClean="0"/>
          </a:p>
          <a:p>
            <a:pPr lvl="1">
              <a:defRPr/>
            </a:pPr>
            <a:r>
              <a:rPr lang="en-US" sz="2000" b="0" dirty="0" smtClean="0"/>
              <a:t>Emphysema</a:t>
            </a:r>
          </a:p>
          <a:p>
            <a:pPr lvl="1">
              <a:defRPr/>
            </a:pPr>
            <a:r>
              <a:rPr lang="en-US" sz="2000" b="0" dirty="0" smtClean="0"/>
              <a:t>Pneumothorax</a:t>
            </a:r>
          </a:p>
          <a:p>
            <a:pPr lvl="1">
              <a:defRPr/>
            </a:pPr>
            <a:r>
              <a:rPr lang="en-US" sz="2000" b="0" dirty="0" err="1" smtClean="0"/>
              <a:t>Pneumomediastinum</a:t>
            </a:r>
            <a:endParaRPr lang="en-US" sz="2000" b="0" dirty="0" smtClean="0"/>
          </a:p>
          <a:p>
            <a:pPr lvl="1">
              <a:defRPr/>
            </a:pPr>
            <a:r>
              <a:rPr lang="en-US" sz="2000" b="0" dirty="0" smtClean="0"/>
              <a:t>Air trapping</a:t>
            </a:r>
            <a:endParaRPr lang="en-US" sz="2000" b="0" dirty="0"/>
          </a:p>
          <a:p>
            <a:pPr>
              <a:defRPr/>
            </a:pPr>
            <a:r>
              <a:rPr lang="en-US" sz="3200" b="0" dirty="0" smtClean="0"/>
              <a:t> Altered anatomy</a:t>
            </a:r>
          </a:p>
          <a:p>
            <a:pPr lvl="1">
              <a:defRPr/>
            </a:pPr>
            <a:r>
              <a:rPr lang="en-US" sz="2000" b="0" dirty="0" err="1" smtClean="0"/>
              <a:t>Mediastinal</a:t>
            </a:r>
            <a:r>
              <a:rPr lang="en-US" sz="2000" b="0" dirty="0" smtClean="0"/>
              <a:t> shift</a:t>
            </a:r>
          </a:p>
          <a:p>
            <a:pPr lvl="1">
              <a:defRPr/>
            </a:pPr>
            <a:r>
              <a:rPr lang="en-US" sz="2000" b="0" dirty="0" smtClean="0"/>
              <a:t>Cardiomegaly</a:t>
            </a:r>
          </a:p>
          <a:p>
            <a:pPr lvl="1">
              <a:defRPr/>
            </a:pPr>
            <a:r>
              <a:rPr lang="en-US" sz="2000" b="0" dirty="0" smtClean="0"/>
              <a:t>Altered pulmonary vasculature</a:t>
            </a:r>
          </a:p>
          <a:p>
            <a:pPr lvl="1">
              <a:defRPr/>
            </a:pPr>
            <a:endParaRPr lang="en-US" sz="2000" b="0" dirty="0"/>
          </a:p>
          <a:p>
            <a:pPr marL="0" indent="0">
              <a:buFontTx/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00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Patterns of abnormality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Predominant pattern</a:t>
            </a:r>
          </a:p>
          <a:p>
            <a:pPr lvl="1">
              <a:defRPr/>
            </a:pPr>
            <a:r>
              <a:rPr lang="en-US" dirty="0" smtClean="0"/>
              <a:t>Opacity (nodules, lines etc.)</a:t>
            </a:r>
          </a:p>
          <a:p>
            <a:pPr lvl="1">
              <a:defRPr/>
            </a:pPr>
            <a:r>
              <a:rPr lang="en-US" dirty="0" err="1" smtClean="0"/>
              <a:t>Lucency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Distribution </a:t>
            </a:r>
          </a:p>
          <a:p>
            <a:pPr lvl="1">
              <a:defRPr/>
            </a:pPr>
            <a:r>
              <a:rPr lang="en-US" dirty="0" smtClean="0"/>
              <a:t>Focal, lobar, basal, peripheral, central, bilateral, unilateral etc.</a:t>
            </a:r>
          </a:p>
          <a:p>
            <a:pPr>
              <a:defRPr/>
            </a:pPr>
            <a:r>
              <a:rPr lang="en-US" dirty="0" smtClean="0"/>
              <a:t>Anatomical correlation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62611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RUL pneumonia</a:t>
            </a:r>
          </a:p>
        </p:txBody>
      </p:sp>
      <p:pic>
        <p:nvPicPr>
          <p:cNvPr id="51204" name="Picture 4" descr="87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0229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62103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RML pneumonia</a:t>
            </a:r>
          </a:p>
        </p:txBody>
      </p:sp>
      <p:pic>
        <p:nvPicPr>
          <p:cNvPr id="52228" name="Picture 5" descr="5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1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2103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RLL pneumonia</a:t>
            </a:r>
          </a:p>
        </p:txBody>
      </p:sp>
      <p:pic>
        <p:nvPicPr>
          <p:cNvPr id="53252" name="Picture 5" descr="RLLpneumoniaANTsegPA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395913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7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3119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LUL pneumonia</a:t>
            </a:r>
          </a:p>
        </p:txBody>
      </p:sp>
      <p:pic>
        <p:nvPicPr>
          <p:cNvPr id="54276" name="Picture 5" descr="LUL_pneumonia_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516562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4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3119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LLL pneumonia</a:t>
            </a:r>
          </a:p>
        </p:txBody>
      </p:sp>
      <p:pic>
        <p:nvPicPr>
          <p:cNvPr id="55300" name="Picture 5" descr="5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443663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BilatPneum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34950"/>
            <a:ext cx="6781800" cy="6623050"/>
          </a:xfrm>
          <a:prstGeom prst="rect">
            <a:avLst/>
          </a:prstGeom>
          <a:noFill/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685800" y="3962400"/>
            <a:ext cx="7848600" cy="1054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RUL infiltrate / consolidation, bordered by minor fissure inferiorly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Patchy LLL infiltrate that obscures the left hemidiaphragm; right and left heart borders obscured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RUL and LLL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95" name="Picture 23" descr="MultAbs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183313" cy="6858000"/>
          </a:xfrm>
          <a:prstGeom prst="rect">
            <a:avLst/>
          </a:prstGeom>
          <a:noFill/>
        </p:spPr>
      </p:pic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1143000" y="3962400"/>
            <a:ext cx="6781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Multiple bilateral cavitary lesions with air-fluid levels c/w pulmonary abscesses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2133600" y="53340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Tuberculosis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6" grpId="0"/>
      <p:bldP spid="1054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anose="020B0604020202020204" pitchFamily="34" charset="0"/>
              </a:rPr>
              <a:t>Techniques - Projection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7010400" cy="533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>
              <a:buFontTx/>
              <a:buChar char="•"/>
            </a:pPr>
            <a:r>
              <a:rPr lang="en-US" sz="2800" smtClean="0">
                <a:latin typeface="Arial" panose="020B0604020202020204" pitchFamily="34" charset="0"/>
              </a:rPr>
              <a:t>P-A  (relation of x-ray beam to patient)</a:t>
            </a:r>
          </a:p>
        </p:txBody>
      </p:sp>
      <p:pic>
        <p:nvPicPr>
          <p:cNvPr id="6148" name="Picture 9" descr="C:\1_MedicalFinals\NottinghamAXR_Stuff\CXR_HTML_Version\cxr teaching sep 06_files\CXR_PAcxr_rotated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959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C:\1_MedicalFinals\NottinghamAXR_Stuff\CXR_HTML_Version\cxr teaching sep 06_files\CXR_006_rot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851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219200" y="1143000"/>
            <a:ext cx="6781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28 y/o female with sudden onset SOB while jogging this morning</a:t>
            </a:r>
          </a:p>
        </p:txBody>
      </p:sp>
      <p:pic>
        <p:nvPicPr>
          <p:cNvPr id="177159" name="Picture 7" descr="Pneumothorax_475x6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307138" cy="8534400"/>
          </a:xfrm>
          <a:prstGeom prst="rect">
            <a:avLst/>
          </a:prstGeom>
          <a:noFill/>
        </p:spPr>
      </p:pic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838200" y="4267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Well demarcated paucity of pulmonary vascular markings in right apex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2133600" y="48768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Left spontaneous pneumothorax</a:t>
            </a:r>
          </a:p>
        </p:txBody>
      </p:sp>
      <p:sp>
        <p:nvSpPr>
          <p:cNvPr id="177166" name="Freeform 14"/>
          <p:cNvSpPr>
            <a:spLocks/>
          </p:cNvSpPr>
          <p:nvPr/>
        </p:nvSpPr>
        <p:spPr bwMode="auto">
          <a:xfrm>
            <a:off x="4495800" y="228600"/>
            <a:ext cx="1981200" cy="10668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96" y="432"/>
              </a:cxn>
              <a:cxn ang="0">
                <a:pos x="192" y="384"/>
              </a:cxn>
              <a:cxn ang="0">
                <a:pos x="384" y="288"/>
              </a:cxn>
              <a:cxn ang="0">
                <a:pos x="480" y="240"/>
              </a:cxn>
              <a:cxn ang="0">
                <a:pos x="624" y="240"/>
              </a:cxn>
              <a:cxn ang="0">
                <a:pos x="720" y="288"/>
              </a:cxn>
              <a:cxn ang="0">
                <a:pos x="816" y="336"/>
              </a:cxn>
              <a:cxn ang="0">
                <a:pos x="912" y="384"/>
              </a:cxn>
              <a:cxn ang="0">
                <a:pos x="1104" y="480"/>
              </a:cxn>
              <a:cxn ang="0">
                <a:pos x="1296" y="624"/>
              </a:cxn>
              <a:cxn ang="0">
                <a:pos x="1104" y="432"/>
              </a:cxn>
              <a:cxn ang="0">
                <a:pos x="1008" y="336"/>
              </a:cxn>
              <a:cxn ang="0">
                <a:pos x="816" y="192"/>
              </a:cxn>
              <a:cxn ang="0">
                <a:pos x="624" y="48"/>
              </a:cxn>
              <a:cxn ang="0">
                <a:pos x="480" y="0"/>
              </a:cxn>
              <a:cxn ang="0">
                <a:pos x="384" y="0"/>
              </a:cxn>
              <a:cxn ang="0">
                <a:pos x="336" y="0"/>
              </a:cxn>
              <a:cxn ang="0">
                <a:pos x="192" y="96"/>
              </a:cxn>
              <a:cxn ang="0">
                <a:pos x="96" y="240"/>
              </a:cxn>
              <a:cxn ang="0">
                <a:pos x="48" y="336"/>
              </a:cxn>
              <a:cxn ang="0">
                <a:pos x="0" y="480"/>
              </a:cxn>
            </a:cxnLst>
            <a:rect l="0" t="0" r="r" b="b"/>
            <a:pathLst>
              <a:path w="1296" h="624">
                <a:moveTo>
                  <a:pt x="0" y="480"/>
                </a:moveTo>
                <a:lnTo>
                  <a:pt x="96" y="432"/>
                </a:lnTo>
                <a:lnTo>
                  <a:pt x="192" y="384"/>
                </a:lnTo>
                <a:lnTo>
                  <a:pt x="384" y="288"/>
                </a:lnTo>
                <a:lnTo>
                  <a:pt x="480" y="240"/>
                </a:lnTo>
                <a:lnTo>
                  <a:pt x="624" y="240"/>
                </a:lnTo>
                <a:lnTo>
                  <a:pt x="720" y="288"/>
                </a:lnTo>
                <a:lnTo>
                  <a:pt x="816" y="336"/>
                </a:lnTo>
                <a:lnTo>
                  <a:pt x="912" y="384"/>
                </a:lnTo>
                <a:lnTo>
                  <a:pt x="1104" y="480"/>
                </a:lnTo>
                <a:lnTo>
                  <a:pt x="1296" y="624"/>
                </a:lnTo>
                <a:lnTo>
                  <a:pt x="1104" y="432"/>
                </a:lnTo>
                <a:lnTo>
                  <a:pt x="1008" y="336"/>
                </a:lnTo>
                <a:lnTo>
                  <a:pt x="816" y="192"/>
                </a:lnTo>
                <a:lnTo>
                  <a:pt x="624" y="48"/>
                </a:lnTo>
                <a:lnTo>
                  <a:pt x="480" y="0"/>
                </a:lnTo>
                <a:lnTo>
                  <a:pt x="384" y="0"/>
                </a:lnTo>
                <a:lnTo>
                  <a:pt x="336" y="0"/>
                </a:lnTo>
                <a:lnTo>
                  <a:pt x="192" y="96"/>
                </a:lnTo>
                <a:lnTo>
                  <a:pt x="96" y="240"/>
                </a:lnTo>
                <a:lnTo>
                  <a:pt x="48" y="336"/>
                </a:lnTo>
                <a:lnTo>
                  <a:pt x="0" y="480"/>
                </a:lnTo>
                <a:close/>
              </a:path>
            </a:pathLst>
          </a:custGeom>
          <a:noFill/>
          <a:ln w="1905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/>
      <p:bldP spid="177161" grpId="0"/>
      <p:bldP spid="17716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r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419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hest X-Ray Adult Tension Pneumo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3050"/>
            <a:ext cx="5486400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83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Pneumo306-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</p:spPr>
      </p:pic>
      <p:pic>
        <p:nvPicPr>
          <p:cNvPr id="137218" name="Picture 2" descr="Pneumo306-L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2813" y="-152400"/>
            <a:ext cx="5513387" cy="7010400"/>
          </a:xfrm>
          <a:prstGeom prst="rect">
            <a:avLst/>
          </a:prstGeom>
          <a:noFill/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838200" y="4267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RML consolidation that appears wedge shaped on lateral view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133600" y="48768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RML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1372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9" name="Picture 9" descr="Right Lower Lobe Pneumoni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28600"/>
            <a:ext cx="6267450" cy="6324600"/>
          </a:xfrm>
          <a:noFill/>
          <a:ln/>
        </p:spPr>
      </p:pic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838200" y="4267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RLL infiltrate / consolidation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2133600" y="48768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RLL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1" grpId="0"/>
      <p:bldP spid="15873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inspiraton 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299200" cy="6858000"/>
          </a:xfrm>
          <a:prstGeom prst="rect">
            <a:avLst/>
          </a:prstGeom>
          <a:noFill/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09600" y="4495800"/>
            <a:ext cx="7848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Increased vascular markings; otherwise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311900"/>
            <a:ext cx="4537075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Hilar m l</a:t>
            </a:r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7348" name="Picture 5" descr="283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84676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3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609600" y="1143000"/>
            <a:ext cx="8077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Patient BIBA to ER s/p airplane crash.</a:t>
            </a:r>
          </a:p>
        </p:txBody>
      </p:sp>
      <p:pic>
        <p:nvPicPr>
          <p:cNvPr id="155659" name="Picture 11" descr="Chest xray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714500" y="785019"/>
            <a:ext cx="5715000" cy="4838700"/>
          </a:xfrm>
          <a:noFill/>
          <a:ln/>
        </p:spPr>
      </p:pic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838200" y="4267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Widened mediastinum</a:t>
            </a: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2133600" y="48768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Concern for aortic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0" grpId="0"/>
      <p:bldP spid="15566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10300"/>
            <a:ext cx="6121400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 Hilar Lymphadenopathy - BL</a:t>
            </a:r>
          </a:p>
        </p:txBody>
      </p:sp>
      <p:pic>
        <p:nvPicPr>
          <p:cNvPr id="60420" name="Picture 5" descr="cxr hilar lymphadenopa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443662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7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77863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Pulmonary Edema</a:t>
            </a:r>
            <a:endParaRPr lang="en-US" smtClean="0"/>
          </a:p>
        </p:txBody>
      </p:sp>
      <p:pic>
        <p:nvPicPr>
          <p:cNvPr id="27651" name="Picture 9" descr="Pulmonary edema Krull Eric 12478926 CXR LAT 052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066800"/>
            <a:ext cx="41322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Pulmonary edema Krull Eric 12478926 CXR PA 052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080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0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anose="020B0604020202020204" pitchFamily="34" charset="0"/>
              </a:rPr>
              <a:t>Techniques - Projection </a:t>
            </a:r>
            <a:r>
              <a:rPr lang="en-US" sz="2000" smtClean="0">
                <a:latin typeface="Arial" panose="020B0604020202020204" pitchFamily="34" charset="0"/>
              </a:rPr>
              <a:t>(continued)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765175"/>
            <a:ext cx="7010400" cy="533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Char char="•"/>
            </a:pPr>
            <a:r>
              <a:rPr lang="en-US" sz="2800" smtClean="0">
                <a:latin typeface="Arial" panose="020B0604020202020204" pitchFamily="34" charset="0"/>
              </a:rPr>
              <a:t>Lateral</a:t>
            </a:r>
            <a:endParaRPr lang="en-US" sz="280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1628775"/>
            <a:ext cx="35258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144" y="1626394"/>
            <a:ext cx="46212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5400" smtClean="0"/>
              <a:t>Simple Pleural Effusion</a:t>
            </a: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5257800" y="2590800"/>
            <a:ext cx="3352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CXR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meniscus</a:t>
            </a: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29700" name="Picture 4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116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3048000"/>
            <a:ext cx="1219200" cy="838200"/>
            <a:chOff x="480" y="1920"/>
            <a:chExt cx="768" cy="528"/>
          </a:xfrm>
        </p:grpSpPr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 flipH="1">
              <a:off x="480" y="1920"/>
              <a:ext cx="144" cy="2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 flipH="1">
              <a:off x="672" y="1968"/>
              <a:ext cx="96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1104" y="1968"/>
              <a:ext cx="144" cy="2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1008" y="2016"/>
              <a:ext cx="96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 flipH="1">
              <a:off x="864" y="2016"/>
              <a:ext cx="48" cy="4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5529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10300"/>
            <a:ext cx="6121400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Pleural Effusion</a:t>
            </a:r>
          </a:p>
        </p:txBody>
      </p:sp>
      <p:pic>
        <p:nvPicPr>
          <p:cNvPr id="62468" name="Picture 5" descr="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927725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10300"/>
            <a:ext cx="6121400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64516" name="Picture 5" descr="http://www.med-ed.virginia.edu/courses/rad/cxr/web%20images/kerley_B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5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10300"/>
            <a:ext cx="6121400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Heart failure</a:t>
            </a:r>
          </a:p>
        </p:txBody>
      </p:sp>
      <p:pic>
        <p:nvPicPr>
          <p:cNvPr id="65540" name="Picture 5" descr="3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33730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9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Pneumothorax</a:t>
            </a:r>
          </a:p>
        </p:txBody>
      </p:sp>
      <p:pic>
        <p:nvPicPr>
          <p:cNvPr id="66564" name="Picture 5" descr="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799137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Lung collapse- the grey area is collapsed</a:t>
            </a:r>
            <a:endParaRPr lang="en-US" dirty="0"/>
          </a:p>
        </p:txBody>
      </p:sp>
      <p:pic>
        <p:nvPicPr>
          <p:cNvPr id="41987" name="Picture 2" descr="http://robochest.com/WebHelp/Images/Airway/atele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6688" y="1600200"/>
            <a:ext cx="62706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Right upper lobe collapse</a:t>
            </a:r>
            <a:endParaRPr lang="en-US" sz="4800" dirty="0"/>
          </a:p>
        </p:txBody>
      </p:sp>
      <p:pic>
        <p:nvPicPr>
          <p:cNvPr id="43011" name="Picture 2" descr="sup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520825"/>
            <a:ext cx="63023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1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RUL collapse</a:t>
            </a:r>
          </a:p>
        </p:txBody>
      </p:sp>
      <p:pic>
        <p:nvPicPr>
          <p:cNvPr id="67588" name="Picture 5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665788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Middle lobe collapse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5300"/>
            <a:ext cx="4289425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765300"/>
            <a:ext cx="3678237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5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8" y="425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Right lower lobe collapse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820863"/>
            <a:ext cx="39909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1820863"/>
            <a:ext cx="42100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8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anose="020B0604020202020204" pitchFamily="34" charset="0"/>
              </a:rPr>
              <a:t>Techniques - Projection </a:t>
            </a:r>
            <a:r>
              <a:rPr lang="en-US" sz="2000" smtClean="0">
                <a:latin typeface="Arial" panose="020B0604020202020204" pitchFamily="34" charset="0"/>
              </a:rPr>
              <a:t>(continued)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7010400" cy="533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Char char="•"/>
            </a:pPr>
            <a:r>
              <a:rPr lang="en-US" sz="2800" smtClean="0">
                <a:latin typeface="Arial" panose="020B0604020202020204" pitchFamily="34" charset="0"/>
              </a:rPr>
              <a:t>Lateral Decubitus</a:t>
            </a:r>
          </a:p>
        </p:txBody>
      </p:sp>
      <p:pic>
        <p:nvPicPr>
          <p:cNvPr id="9220" name="Picture 6" descr="C:\1_MedicalFinals\NottinghamAXR_Stuff\CXR_HTML_Version\cxr teaching sep 06_files\CXR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286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:\1_MedicalFinals\NottinghamAXR_Stuff\CXR_HTML_Version\cxr teaching sep 06_files\CXR_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14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0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effectLst/>
              </a:rPr>
              <a:t>LUL COLLAPSE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08175"/>
            <a:ext cx="3722687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908175"/>
            <a:ext cx="3430587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Left lower lobe </a:t>
            </a:r>
            <a:r>
              <a:rPr lang="en-US" sz="4800" dirty="0" err="1" smtClean="0"/>
              <a:t>collpase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327150"/>
            <a:ext cx="44545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7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Air under the diaphragm</a:t>
            </a:r>
          </a:p>
        </p:txBody>
      </p:sp>
      <p:pic>
        <p:nvPicPr>
          <p:cNvPr id="69636" name="Picture 5" descr="2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5881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311900"/>
            <a:ext cx="4537075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Multiple Masses</a:t>
            </a:r>
            <a:endParaRPr lang="en-GB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59396" name="Picture 4" descr="18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7175"/>
            <a:ext cx="7561262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2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 descr="3g1c.jpg (38773 bytes)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0"/>
            <a:ext cx="7162800" cy="6786563"/>
          </a:xfrm>
          <a:noFill/>
          <a:ln/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4343400" y="3124200"/>
            <a:ext cx="4251325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>
                <a:solidFill>
                  <a:srgbClr val="FF0000"/>
                </a:solidFill>
              </a:rPr>
              <a:t>Dilatation of the main pulmonary artery with decreased peripheral vascular markings</a:t>
            </a: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4800600" y="4724400"/>
            <a:ext cx="2952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>
                <a:solidFill>
                  <a:srgbClr val="FF0000"/>
                </a:solidFill>
              </a:rPr>
              <a:t>?? Pulmonary embolism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5" name="Picture 5" descr="RadAspirationPneumoniaPaMedPix60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52400"/>
            <a:ext cx="6781800" cy="6473825"/>
          </a:xfrm>
          <a:noFill/>
          <a:ln/>
        </p:spPr>
      </p:pic>
      <p:pic>
        <p:nvPicPr>
          <p:cNvPr id="179208" name="Picture 8" descr="RadAspirationPneumoniaLateralMedPix605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-685800"/>
            <a:ext cx="5286375" cy="7772400"/>
          </a:xfrm>
          <a:noFill/>
          <a:ln/>
        </p:spPr>
      </p:pic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914400" y="5029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Obscuring of the right and left heart borders; infiltrate at the bases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1981200" y="5791200"/>
            <a:ext cx="5334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Bilateral aspiration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/>
      <p:bldP spid="1792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5" name="Picture 5" descr="RadPneumocystisPneumoniaMedPix112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597102" y="277813"/>
            <a:ext cx="5949796" cy="5853112"/>
          </a:xfrm>
          <a:noFill/>
          <a:ln/>
        </p:spPr>
      </p:pic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914400" y="51054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Diffuse bilateral fluffy interstitial infiltrates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981200" y="5867400"/>
            <a:ext cx="5334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Pneumocystis carinii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1" name="Picture 5" descr="CH04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6011863" cy="6781800"/>
          </a:xfrm>
          <a:noFill/>
          <a:ln/>
        </p:spPr>
      </p:pic>
      <p:pic>
        <p:nvPicPr>
          <p:cNvPr id="188424" name="Picture 8" descr="CH0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57600" y="-609600"/>
            <a:ext cx="4978400" cy="7467600"/>
          </a:xfrm>
          <a:noFill/>
          <a:ln/>
        </p:spPr>
      </p:pic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1905000" y="4267200"/>
            <a:ext cx="2743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LUL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3" descr="9O$y: /f$H*:%z$y7P,VDY-+*M52.V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0"/>
            <a:ext cx="6983413" cy="7543800"/>
          </a:xfrm>
          <a:noFill/>
          <a:ln/>
        </p:spPr>
      </p:pic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3505200" y="5715000"/>
            <a:ext cx="23939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Severe pulmonary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3" descr="283b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8692" y="1825625"/>
            <a:ext cx="3626115" cy="4351338"/>
          </a:xfrm>
          <a:noFill/>
          <a:ln/>
        </p:spPr>
      </p:pic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752600" y="4876800"/>
            <a:ext cx="5410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Left lung opacity</a:t>
            </a: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1752600" y="5486400"/>
            <a:ext cx="5410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Later diagnosed as lung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5</a:t>
            </a:r>
            <a:r>
              <a:rPr lang="en-US" sz="2800"/>
              <a:t>.  </a:t>
            </a:r>
            <a:r>
              <a:rPr lang="en-US" sz="2800" b="1">
                <a:solidFill>
                  <a:srgbClr val="FF9933"/>
                </a:solidFill>
              </a:rPr>
              <a:t>Penetration</a:t>
            </a:r>
          </a:p>
          <a:p>
            <a:pPr lvl="2"/>
            <a:endParaRPr lang="en-US" sz="2000" b="1">
              <a:solidFill>
                <a:srgbClr val="FF9933"/>
              </a:solidFill>
            </a:endParaRPr>
          </a:p>
          <a:p>
            <a:pPr lvl="1"/>
            <a:r>
              <a:rPr lang="en-US" sz="2400"/>
              <a:t>Should see ribs through the heart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Barely see the spine through the heart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Should see pulmonary vessels nearly to the edges of the lungs</a:t>
            </a:r>
          </a:p>
        </p:txBody>
      </p:sp>
      <p:pic>
        <p:nvPicPr>
          <p:cNvPr id="33796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447800"/>
            <a:ext cx="3990975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 descr="103b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52400"/>
            <a:ext cx="6858000" cy="6638925"/>
          </a:xfrm>
          <a:noFill/>
          <a:ln/>
        </p:spPr>
      </p:pic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1752600" y="4876800"/>
            <a:ext cx="54102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Cardiomegaly, increased pulmonary vascular markings, fluid in the horizontal fissure</a:t>
            </a: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1905000" y="5791200"/>
            <a:ext cx="5410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CHF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  <p:bldP spid="19149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5562600" y="914400"/>
            <a:ext cx="3352800" cy="5794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cs typeface="Arial" pitchFamily="34" charset="0"/>
              </a:rPr>
              <a:t>Kerley B Lines</a:t>
            </a:r>
            <a:endParaRPr lang="en-US" sz="4000">
              <a:latin typeface="Times New Roman" pitchFamily="18" charset="0"/>
            </a:endParaRPr>
          </a:p>
        </p:txBody>
      </p:sp>
      <p:grpSp>
        <p:nvGrpSpPr>
          <p:cNvPr id="106525" name="Group 29"/>
          <p:cNvGrpSpPr>
            <a:grpSpLocks noChangeAspect="1"/>
          </p:cNvGrpSpPr>
          <p:nvPr/>
        </p:nvGrpSpPr>
        <p:grpSpPr bwMode="auto">
          <a:xfrm>
            <a:off x="1066800" y="457200"/>
            <a:ext cx="4352925" cy="5486400"/>
            <a:chOff x="1901" y="837"/>
            <a:chExt cx="2059" cy="2595"/>
          </a:xfrm>
        </p:grpSpPr>
        <p:pic>
          <p:nvPicPr>
            <p:cNvPr id="106523" name="Picture 27" descr="kerley b lines-good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901" y="837"/>
              <a:ext cx="1946" cy="2595"/>
            </a:xfrm>
            <a:prstGeom prst="rect">
              <a:avLst/>
            </a:prstGeom>
            <a:noFill/>
          </p:spPr>
        </p:pic>
        <p:sp>
          <p:nvSpPr>
            <p:cNvPr id="106521" name="Line 25"/>
            <p:cNvSpPr>
              <a:spLocks noChangeAspect="1" noChangeShapeType="1"/>
            </p:cNvSpPr>
            <p:nvPr/>
          </p:nvSpPr>
          <p:spPr bwMode="auto">
            <a:xfrm flipH="1">
              <a:off x="3110" y="1459"/>
              <a:ext cx="850" cy="58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6520" name="Line 24"/>
            <p:cNvSpPr>
              <a:spLocks noChangeAspect="1" noChangeShapeType="1"/>
            </p:cNvSpPr>
            <p:nvPr/>
          </p:nvSpPr>
          <p:spPr bwMode="auto">
            <a:xfrm flipH="1" flipV="1">
              <a:off x="3136" y="2368"/>
              <a:ext cx="614" cy="819"/>
            </a:xfrm>
            <a:prstGeom prst="line">
              <a:avLst/>
            </a:prstGeom>
            <a:noFill/>
            <a:ln w="50800">
              <a:solidFill>
                <a:srgbClr val="1ED4F8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5638800" y="1870075"/>
            <a:ext cx="3124200" cy="30130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Arial" pitchFamily="34" charset="0"/>
              </a:rPr>
              <a:t>Short (1 -2 cm) white lines at the lung bases, perpendicular to the pleural surface representing distended interlobular septa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40386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ED4F8"/>
                </a:solidFill>
              </a:rPr>
              <a:t>What do the arrows indicate?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2" grpId="0" autoUpdateAnimBg="0"/>
      <p:bldP spid="106518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77863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Pulmonary Edema</a:t>
            </a:r>
            <a:endParaRPr lang="en-US" smtClean="0"/>
          </a:p>
        </p:txBody>
      </p:sp>
      <p:pic>
        <p:nvPicPr>
          <p:cNvPr id="27651" name="Picture 9" descr="Pulmonary edema Krull Eric 12478926 CXR LAT 052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066800"/>
            <a:ext cx="41322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Pulmonary edema Krull Eric 12478926 CXR PA 052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080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Pulmonary Edema</a:t>
            </a:r>
            <a:endParaRPr lang="en-US" smtClean="0"/>
          </a:p>
        </p:txBody>
      </p:sp>
      <p:pic>
        <p:nvPicPr>
          <p:cNvPr id="28675" name="Picture 5" descr="Chargile Ajanee 3276107  052402  CXR pulmonary ed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2025"/>
            <a:ext cx="60960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391275" y="1587500"/>
            <a:ext cx="27273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-Perihilar interstitial</a:t>
            </a:r>
          </a:p>
          <a:p>
            <a:r>
              <a:rPr lang="en-US" altLang="en-US"/>
              <a:t> &amp; airspace opacities</a:t>
            </a:r>
          </a:p>
          <a:p>
            <a:endParaRPr lang="en-US" altLang="en-US"/>
          </a:p>
          <a:p>
            <a:r>
              <a:rPr lang="en-US" altLang="en-US"/>
              <a:t>-Bilateral and</a:t>
            </a:r>
          </a:p>
          <a:p>
            <a:r>
              <a:rPr lang="en-US" altLang="en-US"/>
              <a:t>  symmetric</a:t>
            </a:r>
          </a:p>
          <a:p>
            <a:endParaRPr lang="en-US" altLang="en-US"/>
          </a:p>
          <a:p>
            <a:r>
              <a:rPr lang="en-US" altLang="en-US"/>
              <a:t>-”Batwing” or</a:t>
            </a:r>
          </a:p>
          <a:p>
            <a:r>
              <a:rPr lang="en-US" altLang="en-US"/>
              <a:t>  “butterfly”</a:t>
            </a:r>
          </a:p>
          <a:p>
            <a:r>
              <a:rPr lang="en-US" altLang="en-US"/>
              <a:t>  configuration</a:t>
            </a:r>
          </a:p>
          <a:p>
            <a:endParaRPr lang="en-US" altLang="en-US"/>
          </a:p>
          <a:p>
            <a:r>
              <a:rPr lang="en-US" altLang="en-US"/>
              <a:t>-In </a:t>
            </a:r>
            <a:r>
              <a:rPr lang="en-US" altLang="en-US" b="1" i="1"/>
              <a:t>upright</a:t>
            </a:r>
            <a:r>
              <a:rPr lang="en-US" altLang="en-US"/>
              <a:t> patient,</a:t>
            </a:r>
          </a:p>
          <a:p>
            <a:r>
              <a:rPr lang="en-US" altLang="en-US"/>
              <a:t>  lower &gt; upper</a:t>
            </a:r>
          </a:p>
        </p:txBody>
      </p:sp>
    </p:spTree>
    <p:extLst>
      <p:ext uri="{BB962C8B-B14F-4D97-AF65-F5344CB8AC3E}">
        <p14:creationId xmlns:p14="http://schemas.microsoft.com/office/powerpoint/2010/main" val="27689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Cavitating lesion</a:t>
            </a:r>
          </a:p>
        </p:txBody>
      </p:sp>
      <p:pic>
        <p:nvPicPr>
          <p:cNvPr id="72708" name="Picture 6" descr="cx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092950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Miliary shadowing</a:t>
            </a:r>
          </a:p>
        </p:txBody>
      </p:sp>
      <p:pic>
        <p:nvPicPr>
          <p:cNvPr id="74756" name="Picture 7" descr="04235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44366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Hiatus hernia</a:t>
            </a:r>
          </a:p>
        </p:txBody>
      </p:sp>
      <p:pic>
        <p:nvPicPr>
          <p:cNvPr id="73732" name="Picture 5" descr="64818_6481pi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447357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6" descr="159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908050"/>
            <a:ext cx="4478337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2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12-Step Program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FF00"/>
                </a:solidFill>
              </a:rPr>
              <a:t>1</a:t>
            </a:r>
            <a:r>
              <a:rPr lang="en-US" sz="2400">
                <a:solidFill>
                  <a:srgbClr val="00FF00"/>
                </a:solidFill>
              </a:rPr>
              <a:t>:  Name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FF00"/>
                </a:solidFill>
              </a:rPr>
              <a:t>2</a:t>
            </a:r>
            <a:r>
              <a:rPr lang="en-US" sz="2400">
                <a:solidFill>
                  <a:srgbClr val="00FF00"/>
                </a:solidFill>
              </a:rPr>
              <a:t>:  Date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FF00"/>
                </a:solidFill>
              </a:rPr>
              <a:t>3</a:t>
            </a:r>
            <a:r>
              <a:rPr lang="en-US" sz="2400">
                <a:solidFill>
                  <a:srgbClr val="00FF00"/>
                </a:solidFill>
              </a:rPr>
              <a:t>:  Old films</a:t>
            </a:r>
          </a:p>
          <a:p>
            <a:pPr>
              <a:lnSpc>
                <a:spcPct val="80000"/>
              </a:lnSpc>
            </a:pPr>
            <a:r>
              <a:rPr lang="en-US" sz="2400" b="1"/>
              <a:t>4</a:t>
            </a:r>
            <a:r>
              <a:rPr lang="en-US" sz="2400"/>
              <a:t>:  What type of </a:t>
            </a:r>
            <a:r>
              <a:rPr lang="en-US" sz="2800" b="1"/>
              <a:t>view(s)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9933"/>
                </a:solidFill>
              </a:rPr>
              <a:t>5</a:t>
            </a:r>
            <a:r>
              <a:rPr lang="en-US" sz="2400">
                <a:solidFill>
                  <a:srgbClr val="FF9933"/>
                </a:solidFill>
              </a:rPr>
              <a:t>:  Penetration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9933"/>
                </a:solidFill>
              </a:rPr>
              <a:t>6</a:t>
            </a:r>
            <a:r>
              <a:rPr lang="en-US" sz="2400">
                <a:solidFill>
                  <a:srgbClr val="FF9933"/>
                </a:solidFill>
              </a:rPr>
              <a:t>:  Inspiration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9933"/>
                </a:solidFill>
              </a:rPr>
              <a:t>7</a:t>
            </a:r>
            <a:r>
              <a:rPr lang="en-US" sz="2400">
                <a:solidFill>
                  <a:srgbClr val="FF9933"/>
                </a:solidFill>
              </a:rPr>
              <a:t>:  Rotation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9933"/>
                </a:solidFill>
              </a:rPr>
              <a:t>8</a:t>
            </a:r>
            <a:r>
              <a:rPr lang="en-US" sz="2400">
                <a:solidFill>
                  <a:srgbClr val="FF9933"/>
                </a:solidFill>
              </a:rPr>
              <a:t>:  Angulation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hlink"/>
                </a:solidFill>
              </a:rPr>
              <a:t>9</a:t>
            </a:r>
            <a:r>
              <a:rPr lang="en-US" sz="2400">
                <a:solidFill>
                  <a:schemeClr val="hlink"/>
                </a:solidFill>
              </a:rPr>
              <a:t>:  Soft tissues / bony structures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hlink"/>
                </a:solidFill>
              </a:rPr>
              <a:t>10</a:t>
            </a:r>
            <a:r>
              <a:rPr lang="en-US" sz="2400">
                <a:solidFill>
                  <a:schemeClr val="hlink"/>
                </a:solidFill>
              </a:rPr>
              <a:t>:  Mediastinum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hlink"/>
                </a:solidFill>
              </a:rPr>
              <a:t>11</a:t>
            </a:r>
            <a:r>
              <a:rPr lang="en-US" sz="2400">
                <a:solidFill>
                  <a:schemeClr val="hlink"/>
                </a:solidFill>
              </a:rPr>
              <a:t>:  Diaphragms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hlink"/>
                </a:solidFill>
              </a:rPr>
              <a:t>12</a:t>
            </a:r>
            <a:r>
              <a:rPr lang="en-US" sz="2400">
                <a:solidFill>
                  <a:schemeClr val="hlink"/>
                </a:solidFill>
              </a:rPr>
              <a:t>:  Lung Fields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810000" y="35814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6096000" y="51054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3276600" y="2743200"/>
            <a:ext cx="1066800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FF9933"/>
                </a:solidFill>
              </a:rPr>
              <a:t>}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5410200" y="4267200"/>
            <a:ext cx="1066800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1ED4F8"/>
                </a:solidFill>
              </a:rPr>
              <a:t>}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3429000" y="18288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Pre-read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2895600" y="1295400"/>
            <a:ext cx="1066800" cy="1433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66FF33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95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Normal ETT Position</a:t>
            </a:r>
            <a:endParaRPr lang="en-US" smtClean="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2438400"/>
            <a:ext cx="21002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FFFF"/>
                </a:solidFill>
              </a:rPr>
              <a:t>2 - 4 cm above the  carina</a:t>
            </a:r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65540" name="Picture 11" descr="Chargile Ajanee 3276107  052402  CXR pulmonary ed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928688"/>
            <a:ext cx="6096000" cy="5862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24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Line 6"/>
          <p:cNvSpPr>
            <a:spLocks noChangeShapeType="1"/>
          </p:cNvSpPr>
          <p:nvPr/>
        </p:nvSpPr>
        <p:spPr bwMode="auto">
          <a:xfrm flipH="1">
            <a:off x="5351463" y="2209800"/>
            <a:ext cx="108267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6024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4400" smtClean="0"/>
              <a:t>Central Venous Lines: Nl and Abnl</a:t>
            </a:r>
          </a:p>
        </p:txBody>
      </p:sp>
      <p:pic>
        <p:nvPicPr>
          <p:cNvPr id="69635" name="Picture 3" descr="Spaulding 38341261 L IJ line in R IJ1_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990600"/>
            <a:ext cx="37449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Spaulding 38341261 L IJ line in R IJ2_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960438"/>
            <a:ext cx="3873500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1287463" y="2276475"/>
            <a:ext cx="40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219200" y="2809875"/>
            <a:ext cx="40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1219200" y="3267075"/>
            <a:ext cx="3381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1084263" y="3724275"/>
            <a:ext cx="40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1084263" y="4181475"/>
            <a:ext cx="40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203200" y="2514600"/>
            <a:ext cx="881063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 IJ in distal SVC</a:t>
            </a:r>
            <a:endParaRPr lang="en-US"/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3386138" y="2667000"/>
            <a:ext cx="88106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72D0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IJ in RA</a:t>
            </a:r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V="1">
            <a:off x="3116263" y="2209800"/>
            <a:ext cx="406400" cy="0"/>
          </a:xfrm>
          <a:prstGeom prst="line">
            <a:avLst/>
          </a:prstGeom>
          <a:noFill/>
          <a:ln w="28575">
            <a:solidFill>
              <a:srgbClr val="72D0D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V="1">
            <a:off x="3048000" y="2743200"/>
            <a:ext cx="406400" cy="0"/>
          </a:xfrm>
          <a:prstGeom prst="line">
            <a:avLst/>
          </a:prstGeom>
          <a:noFill/>
          <a:ln w="28575">
            <a:solidFill>
              <a:srgbClr val="72D0D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Line 15"/>
          <p:cNvSpPr>
            <a:spLocks noChangeShapeType="1"/>
          </p:cNvSpPr>
          <p:nvPr/>
        </p:nvSpPr>
        <p:spPr bwMode="auto">
          <a:xfrm>
            <a:off x="2709863" y="3276600"/>
            <a:ext cx="406400" cy="152400"/>
          </a:xfrm>
          <a:prstGeom prst="line">
            <a:avLst/>
          </a:prstGeom>
          <a:noFill/>
          <a:ln w="28575">
            <a:solidFill>
              <a:srgbClr val="72D0D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Line 16"/>
          <p:cNvSpPr>
            <a:spLocks noChangeShapeType="1"/>
          </p:cNvSpPr>
          <p:nvPr/>
        </p:nvSpPr>
        <p:spPr bwMode="auto">
          <a:xfrm flipV="1">
            <a:off x="1625600" y="5105400"/>
            <a:ext cx="406400" cy="0"/>
          </a:xfrm>
          <a:prstGeom prst="line">
            <a:avLst/>
          </a:prstGeom>
          <a:noFill/>
          <a:ln w="28575">
            <a:solidFill>
              <a:srgbClr val="72D0D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Line 17"/>
          <p:cNvSpPr>
            <a:spLocks noChangeShapeType="1"/>
          </p:cNvSpPr>
          <p:nvPr/>
        </p:nvSpPr>
        <p:spPr bwMode="auto">
          <a:xfrm>
            <a:off x="1760538" y="4267200"/>
            <a:ext cx="474662" cy="152400"/>
          </a:xfrm>
          <a:prstGeom prst="line">
            <a:avLst/>
          </a:prstGeom>
          <a:noFill/>
          <a:ln w="28575">
            <a:solidFill>
              <a:srgbClr val="72D0D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Line 18"/>
          <p:cNvSpPr>
            <a:spLocks noChangeShapeType="1"/>
          </p:cNvSpPr>
          <p:nvPr/>
        </p:nvSpPr>
        <p:spPr bwMode="auto">
          <a:xfrm>
            <a:off x="2370138" y="3733800"/>
            <a:ext cx="406400" cy="152400"/>
          </a:xfrm>
          <a:prstGeom prst="line">
            <a:avLst/>
          </a:prstGeom>
          <a:noFill/>
          <a:ln w="28575">
            <a:solidFill>
              <a:srgbClr val="72D0D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9" name="Text Box 19"/>
          <p:cNvSpPr txBox="1">
            <a:spLocks noChangeArrowheads="1"/>
          </p:cNvSpPr>
          <p:nvPr/>
        </p:nvSpPr>
        <p:spPr bwMode="auto">
          <a:xfrm>
            <a:off x="8177213" y="2743200"/>
            <a:ext cx="881062" cy="10191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72D0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IJ in R IJ</a:t>
            </a:r>
            <a:endParaRPr lang="en-US"/>
          </a:p>
        </p:txBody>
      </p:sp>
      <p:sp>
        <p:nvSpPr>
          <p:cNvPr id="69651" name="Line 20"/>
          <p:cNvSpPr>
            <a:spLocks noChangeShapeType="1"/>
          </p:cNvSpPr>
          <p:nvPr/>
        </p:nvSpPr>
        <p:spPr bwMode="auto">
          <a:xfrm>
            <a:off x="7586663" y="2057400"/>
            <a:ext cx="396875" cy="1127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Line 21"/>
          <p:cNvSpPr>
            <a:spLocks noChangeShapeType="1"/>
          </p:cNvSpPr>
          <p:nvPr/>
        </p:nvSpPr>
        <p:spPr bwMode="auto">
          <a:xfrm flipV="1">
            <a:off x="7586663" y="2819400"/>
            <a:ext cx="406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Line 22"/>
          <p:cNvSpPr>
            <a:spLocks noChangeShapeType="1"/>
          </p:cNvSpPr>
          <p:nvPr/>
        </p:nvSpPr>
        <p:spPr bwMode="auto">
          <a:xfrm>
            <a:off x="7383463" y="3505200"/>
            <a:ext cx="338137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Line 23"/>
          <p:cNvSpPr>
            <a:spLocks noChangeShapeType="1"/>
          </p:cNvSpPr>
          <p:nvPr/>
        </p:nvSpPr>
        <p:spPr bwMode="auto">
          <a:xfrm flipH="1" flipV="1">
            <a:off x="5621338" y="2819400"/>
            <a:ext cx="406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Line 24"/>
          <p:cNvSpPr>
            <a:spLocks noChangeShapeType="1"/>
          </p:cNvSpPr>
          <p:nvPr/>
        </p:nvSpPr>
        <p:spPr bwMode="auto">
          <a:xfrm flipH="1">
            <a:off x="5892800" y="3733800"/>
            <a:ext cx="338138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Line 25"/>
          <p:cNvSpPr>
            <a:spLocks noChangeShapeType="1"/>
          </p:cNvSpPr>
          <p:nvPr/>
        </p:nvSpPr>
        <p:spPr bwMode="auto">
          <a:xfrm>
            <a:off x="6840538" y="40005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ver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997450" cy="6238875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3657600" cy="3805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9933"/>
                </a:solidFill>
                <a:latin typeface="Times New Roman" pitchFamily="18" charset="0"/>
              </a:rPr>
              <a:t>Overpenetrated Film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Lung fields darker than normal—may obscure subtle pathologies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See spine well beyond the diaphragms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Inadequate lung detail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XR%20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87228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308725"/>
            <a:ext cx="8280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Chest Tube,   NG Tube,    Pulm. artery  cath</a:t>
            </a:r>
          </a:p>
        </p:txBody>
      </p:sp>
      <p:pic>
        <p:nvPicPr>
          <p:cNvPr id="75780" name="Picture 5" descr="33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6292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0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308725"/>
            <a:ext cx="8280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Dextrocardia</a:t>
            </a:r>
          </a:p>
        </p:txBody>
      </p:sp>
      <p:pic>
        <p:nvPicPr>
          <p:cNvPr id="76804" name="Picture 5" descr="29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16585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8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99187"/>
          </a:xfrm>
        </p:spPr>
        <p:txBody>
          <a:bodyPr/>
          <a:lstStyle/>
          <a:p>
            <a:r>
              <a:rPr lang="en-US" sz="5400">
                <a:solidFill>
                  <a:srgbClr val="FFFF00"/>
                </a:solidFill>
              </a:rPr>
              <a:t>The End</a:t>
            </a:r>
            <a:br>
              <a:rPr lang="en-US" sz="5400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169994" name="CitroenC4_TV_ad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905000"/>
            <a:ext cx="3781425" cy="283686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0" fill="hold"/>
                                        <p:tgtEl>
                                          <p:spTgt spid="169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999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9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9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9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HRCT lecture/S">
  <a:themeElements>
    <a:clrScheme name="">
      <a:dk1>
        <a:srgbClr val="919191"/>
      </a:dk1>
      <a:lt1>
        <a:srgbClr val="DADADA"/>
      </a:lt1>
      <a:dk2>
        <a:srgbClr val="00279F"/>
      </a:dk2>
      <a:lt2>
        <a:srgbClr val="FFFF00"/>
      </a:lt2>
      <a:accent1>
        <a:srgbClr val="618FFD"/>
      </a:accent1>
      <a:accent2>
        <a:srgbClr val="00AE00"/>
      </a:accent2>
      <a:accent3>
        <a:srgbClr val="AAACCD"/>
      </a:accent3>
      <a:accent4>
        <a:srgbClr val="BABABA"/>
      </a:accent4>
      <a:accent5>
        <a:srgbClr val="B7C6FE"/>
      </a:accent5>
      <a:accent6>
        <a:srgbClr val="009D00"/>
      </a:accent6>
      <a:hlink>
        <a:srgbClr val="FF0000"/>
      </a:hlink>
      <a:folHlink>
        <a:srgbClr val="CECECE"/>
      </a:folHlink>
    </a:clrScheme>
    <a:fontScheme name="HRCT lecture/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RCT lecture/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CT lecture/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CT lecture/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CT lecture/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CT lecture/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CT lecture/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CT lecture/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2241</TotalTime>
  <Words>1466</Words>
  <Application>Microsoft Office PowerPoint</Application>
  <PresentationFormat>On-screen Show (4:3)</PresentationFormat>
  <Paragraphs>357</Paragraphs>
  <Slides>93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101" baseType="lpstr">
      <vt:lpstr>Calibri</vt:lpstr>
      <vt:lpstr>Monotype Sorts</vt:lpstr>
      <vt:lpstr>Times New Roman</vt:lpstr>
      <vt:lpstr>Wingdings</vt:lpstr>
      <vt:lpstr>Arial</vt:lpstr>
      <vt:lpstr>Calibri Light</vt:lpstr>
      <vt:lpstr>Office Theme</vt:lpstr>
      <vt:lpstr>HRCT lecture/S</vt:lpstr>
      <vt:lpstr> Plain Chest Radiographs</vt:lpstr>
      <vt:lpstr>PowerPoint Presentation</vt:lpstr>
      <vt:lpstr>The 12-Step Program</vt:lpstr>
      <vt:lpstr>Pre-Reading</vt:lpstr>
      <vt:lpstr>Techniques - Projection</vt:lpstr>
      <vt:lpstr>Techniques - Projection (continued)</vt:lpstr>
      <vt:lpstr>Techniques - Projection (continued)</vt:lpstr>
      <vt:lpstr>Quality Control</vt:lpstr>
      <vt:lpstr>PowerPoint Presentation</vt:lpstr>
      <vt:lpstr>PowerPoint Presentation</vt:lpstr>
      <vt:lpstr>Quality Control</vt:lpstr>
      <vt:lpstr>Poor inspiration can crowd lung markings producing pseudo-airspace disease</vt:lpstr>
      <vt:lpstr>Quality Control</vt:lpstr>
      <vt:lpstr>Rotation</vt:lpstr>
      <vt:lpstr>PowerPoint Presentation</vt:lpstr>
      <vt:lpstr>PowerPoint Presentation</vt:lpstr>
      <vt:lpstr>Quality Control</vt:lpstr>
      <vt:lpstr>PowerPoint Presentation</vt:lpstr>
      <vt:lpstr>Findings</vt:lpstr>
      <vt:lpstr>Findings</vt:lpstr>
      <vt:lpstr>Findings</vt:lpstr>
      <vt:lpstr>Findings</vt:lpstr>
      <vt:lpstr>Lung Fields: Using Structures / Silhouettes</vt:lpstr>
      <vt:lpstr>Lung Fields: Fissures</vt:lpstr>
      <vt:lpstr>Lobes</vt:lpstr>
      <vt:lpstr>Lobes (continued)</vt:lpstr>
      <vt:lpstr>Lobes (continued)</vt:lpstr>
      <vt:lpstr>Lobes (continued)</vt:lpstr>
      <vt:lpstr>Lobes (continued)</vt:lpstr>
      <vt:lpstr>Lobes (continued)</vt:lpstr>
      <vt:lpstr>Heart (continued)</vt:lpstr>
      <vt:lpstr>Heart (continued)</vt:lpstr>
      <vt:lpstr>Mediastinum</vt:lpstr>
      <vt:lpstr>Hilum</vt:lpstr>
      <vt:lpstr>Hilum</vt:lpstr>
      <vt:lpstr>Ribs</vt:lpstr>
      <vt:lpstr>Now for the Cases…</vt:lpstr>
      <vt:lpstr>Normal (62 year old male)</vt:lpstr>
      <vt:lpstr>Normal (22 year old female)</vt:lpstr>
      <vt:lpstr>Patterns of abnormality</vt:lpstr>
      <vt:lpstr>Patterns of abnormality</vt:lpstr>
      <vt:lpstr>Patterns of abnormality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Pulmonary Edema</vt:lpstr>
      <vt:lpstr>Simple Pleural Effusion</vt:lpstr>
      <vt:lpstr>PowerPoint Presentation</vt:lpstr>
      <vt:lpstr>PowerPoint Presentation</vt:lpstr>
      <vt:lpstr>PowerPoint Presentation</vt:lpstr>
      <vt:lpstr>PowerPoint Presentation</vt:lpstr>
      <vt:lpstr>Lung collapse- the grey area is collapsed</vt:lpstr>
      <vt:lpstr>Right upper lobe collapse</vt:lpstr>
      <vt:lpstr>PowerPoint Presentation</vt:lpstr>
      <vt:lpstr>Middle lobe collapse</vt:lpstr>
      <vt:lpstr>Right lower lobe collapse</vt:lpstr>
      <vt:lpstr>LUL COLLAPSE</vt:lpstr>
      <vt:lpstr>Left lower lobe collpase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Pulmonary Edema</vt:lpstr>
      <vt:lpstr>Pulmonary Edema</vt:lpstr>
      <vt:lpstr>PowerPoint Presentation</vt:lpstr>
      <vt:lpstr>PowerPoint Presentation</vt:lpstr>
      <vt:lpstr>PowerPoint Presentation</vt:lpstr>
      <vt:lpstr>The 12-Step Program</vt:lpstr>
      <vt:lpstr>Normal ETT Position</vt:lpstr>
      <vt:lpstr>Central Venous Lines: Nl and Abnl</vt:lpstr>
      <vt:lpstr>PowerPoint Presentation</vt:lpstr>
      <vt:lpstr>PowerPoint Presentation</vt:lpstr>
      <vt:lpstr>PowerPoint Presentation</vt:lpstr>
      <vt:lpstr>The End    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X-Rays</dc:title>
  <dc:creator/>
  <cp:lastModifiedBy>Ahmed R. Nadama</cp:lastModifiedBy>
  <cp:revision>56</cp:revision>
  <dcterms:modified xsi:type="dcterms:W3CDTF">2016-10-05T09:30:29Z</dcterms:modified>
</cp:coreProperties>
</file>