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68" r:id="rId2"/>
    <p:sldId id="257" r:id="rId3"/>
    <p:sldId id="259" r:id="rId4"/>
    <p:sldId id="312" r:id="rId5"/>
    <p:sldId id="317" r:id="rId6"/>
    <p:sldId id="266" r:id="rId7"/>
    <p:sldId id="260" r:id="rId8"/>
    <p:sldId id="263" r:id="rId9"/>
    <p:sldId id="264" r:id="rId10"/>
    <p:sldId id="262" r:id="rId11"/>
    <p:sldId id="265" r:id="rId12"/>
    <p:sldId id="267" r:id="rId13"/>
    <p:sldId id="274" r:id="rId14"/>
    <p:sldId id="313" r:id="rId15"/>
    <p:sldId id="276" r:id="rId16"/>
    <p:sldId id="275" r:id="rId17"/>
    <p:sldId id="277" r:id="rId18"/>
    <p:sldId id="278" r:id="rId19"/>
    <p:sldId id="279" r:id="rId20"/>
    <p:sldId id="280" r:id="rId21"/>
    <p:sldId id="281" r:id="rId22"/>
    <p:sldId id="282" r:id="rId23"/>
    <p:sldId id="283" r:id="rId24"/>
    <p:sldId id="284" r:id="rId25"/>
    <p:sldId id="318" r:id="rId26"/>
    <p:sldId id="285" r:id="rId27"/>
    <p:sldId id="286" r:id="rId28"/>
    <p:sldId id="288" r:id="rId29"/>
    <p:sldId id="289" r:id="rId30"/>
    <p:sldId id="290" r:id="rId31"/>
    <p:sldId id="291" r:id="rId32"/>
    <p:sldId id="314" r:id="rId33"/>
    <p:sldId id="315"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6"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45E703-A4B8-4BE1-85D1-E0CFFA9A1A05}">
          <p14:sldIdLst>
            <p14:sldId id="268"/>
            <p14:sldId id="257"/>
            <p14:sldId id="259"/>
            <p14:sldId id="312"/>
            <p14:sldId id="317"/>
            <p14:sldId id="266"/>
            <p14:sldId id="260"/>
            <p14:sldId id="263"/>
            <p14:sldId id="264"/>
            <p14:sldId id="262"/>
            <p14:sldId id="265"/>
            <p14:sldId id="267"/>
            <p14:sldId id="274"/>
            <p14:sldId id="313"/>
            <p14:sldId id="276"/>
            <p14:sldId id="275"/>
            <p14:sldId id="277"/>
            <p14:sldId id="278"/>
            <p14:sldId id="279"/>
            <p14:sldId id="280"/>
            <p14:sldId id="281"/>
            <p14:sldId id="282"/>
            <p14:sldId id="283"/>
            <p14:sldId id="284"/>
            <p14:sldId id="318"/>
            <p14:sldId id="285"/>
            <p14:sldId id="286"/>
            <p14:sldId id="288"/>
            <p14:sldId id="289"/>
            <p14:sldId id="290"/>
            <p14:sldId id="291"/>
            <p14:sldId id="314"/>
            <p14:sldId id="315"/>
            <p14:sldId id="292"/>
            <p14:sldId id="293"/>
            <p14:sldId id="294"/>
            <p14:sldId id="295"/>
            <p14:sldId id="296"/>
          </p14:sldIdLst>
        </p14:section>
        <p14:section name="Untitled Section" id="{81AD9DC4-973D-4DFE-9338-9E6E1E782EE3}">
          <p14:sldIdLst>
            <p14:sldId id="297"/>
            <p14:sldId id="298"/>
            <p14:sldId id="299"/>
            <p14:sldId id="300"/>
            <p14:sldId id="301"/>
            <p14:sldId id="302"/>
            <p14:sldId id="303"/>
            <p14:sldId id="304"/>
            <p14:sldId id="305"/>
            <p14:sldId id="306"/>
            <p14:sldId id="307"/>
            <p14:sldId id="308"/>
            <p14:sldId id="309"/>
            <p14:sldId id="310"/>
            <p14:sldId id="311"/>
            <p14:sldId id="31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7" autoAdjust="0"/>
    <p:restoredTop sz="94660"/>
  </p:normalViewPr>
  <p:slideViewPr>
    <p:cSldViewPr snapToGrid="0">
      <p:cViewPr varScale="1">
        <p:scale>
          <a:sx n="89" d="100"/>
          <a:sy n="89" d="100"/>
        </p:scale>
        <p:origin x="432" y="53"/>
      </p:cViewPr>
      <p:guideLst>
        <p:guide orient="horz" pos="2160"/>
        <p:guide pos="3840"/>
      </p:guideLst>
    </p:cSldViewPr>
  </p:slideViewPr>
  <p:notesTextViewPr>
    <p:cViewPr>
      <p:scale>
        <a:sx n="1" d="1"/>
        <a:sy n="1" d="1"/>
      </p:scale>
      <p:origin x="0" y="0"/>
    </p:cViewPr>
  </p:notesTextViewPr>
  <p:sorterViewPr>
    <p:cViewPr>
      <p:scale>
        <a:sx n="100" d="100"/>
        <a:sy n="100" d="100"/>
      </p:scale>
      <p:origin x="0" y="-115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cat>
            <c:strRef>
              <c:f>Sheet1!$A$2:$A$3</c:f>
              <c:strCache>
                <c:ptCount val="2"/>
                <c:pt idx="0">
                  <c:v>Un Aware</c:v>
                </c:pt>
                <c:pt idx="1">
                  <c:v>Aware </c:v>
                </c:pt>
              </c:strCache>
            </c:strRef>
          </c:cat>
          <c:val>
            <c:numRef>
              <c:f>Sheet1!$B$2:$B$3</c:f>
              <c:numCache>
                <c:formatCode>0%</c:formatCode>
                <c:ptCount val="2"/>
                <c:pt idx="0">
                  <c:v>0.57999999999999996</c:v>
                </c:pt>
                <c:pt idx="1">
                  <c:v>0.42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1016881971784777"/>
          <c:y val="0.85685877321158055"/>
          <c:w val="0.78230068897637783"/>
          <c:h val="0.1401984323942807"/>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3"/>
                <c:pt idx="0">
                  <c:v>Treated, Uncontrolled</c:v>
                </c:pt>
                <c:pt idx="1">
                  <c:v>Treated, Controlled</c:v>
                </c:pt>
                <c:pt idx="2">
                  <c:v>Diagnosed, untreated</c:v>
                </c:pt>
              </c:strCache>
            </c:strRef>
          </c:cat>
          <c:val>
            <c:numRef>
              <c:f>Sheet1!$B$2:$B$5</c:f>
              <c:numCache>
                <c:formatCode>0.00%</c:formatCode>
                <c:ptCount val="4"/>
                <c:pt idx="0">
                  <c:v>0.47599999999999998</c:v>
                </c:pt>
                <c:pt idx="1">
                  <c:v>0.39400000000000002</c:v>
                </c:pt>
                <c:pt idx="2" formatCode="0%">
                  <c:v>0.13</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3"/>
        <c:delete val="1"/>
      </c:legendEntry>
      <c:layout>
        <c:manualLayout>
          <c:xMode val="edge"/>
          <c:yMode val="edge"/>
          <c:x val="4.4396530511811028E-2"/>
          <c:y val="0.90100068912366371"/>
          <c:w val="0.91941047408136478"/>
          <c:h val="9.8999310876336358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32590-D55F-4997-8E04-4FC7D44ADA14}" type="datetimeFigureOut">
              <a:rPr lang="en-GB" smtClean="0"/>
              <a:t>05/10/2016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5D961E-9ABA-43E9-AA4E-7BC71B78D502}" type="slidenum">
              <a:rPr lang="en-GB" smtClean="0"/>
              <a:t>‹#›</a:t>
            </a:fld>
            <a:endParaRPr lang="en-GB"/>
          </a:p>
        </p:txBody>
      </p:sp>
    </p:spTree>
    <p:extLst>
      <p:ext uri="{BB962C8B-B14F-4D97-AF65-F5344CB8AC3E}">
        <p14:creationId xmlns:p14="http://schemas.microsoft.com/office/powerpoint/2010/main" val="3429723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kumimoji="1" sz="2400" b="1">
                <a:solidFill>
                  <a:schemeClr val="tx2"/>
                </a:solidFill>
                <a:latin typeface="Arial" pitchFamily="34" charset="0"/>
              </a:defRPr>
            </a:lvl1pPr>
            <a:lvl2pPr marL="742950" indent="-285750" defTabSz="966788">
              <a:defRPr kumimoji="1" sz="2400" b="1">
                <a:solidFill>
                  <a:schemeClr val="tx2"/>
                </a:solidFill>
                <a:latin typeface="Arial" pitchFamily="34" charset="0"/>
              </a:defRPr>
            </a:lvl2pPr>
            <a:lvl3pPr marL="1143000" indent="-228600" defTabSz="966788">
              <a:defRPr kumimoji="1" sz="2400" b="1">
                <a:solidFill>
                  <a:schemeClr val="tx2"/>
                </a:solidFill>
                <a:latin typeface="Arial" pitchFamily="34" charset="0"/>
              </a:defRPr>
            </a:lvl3pPr>
            <a:lvl4pPr marL="1600200" indent="-228600" defTabSz="966788">
              <a:defRPr kumimoji="1" sz="2400" b="1">
                <a:solidFill>
                  <a:schemeClr val="tx2"/>
                </a:solidFill>
                <a:latin typeface="Arial" pitchFamily="34" charset="0"/>
              </a:defRPr>
            </a:lvl4pPr>
            <a:lvl5pPr marL="2057400" indent="-228600" defTabSz="966788">
              <a:defRPr kumimoji="1" sz="2400" b="1">
                <a:solidFill>
                  <a:schemeClr val="tx2"/>
                </a:solidFill>
                <a:latin typeface="Arial" pitchFamily="34" charset="0"/>
              </a:defRPr>
            </a:lvl5pPr>
            <a:lvl6pPr marL="2514600" indent="-228600" algn="ctr" defTabSz="966788"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defTabSz="966788"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defTabSz="966788"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defTabSz="966788"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eaLnBrk="1" hangingPunct="1"/>
            <a:fld id="{D21D6319-C976-4022-8C3E-EEE63E56F555}" type="slidenum">
              <a:rPr kumimoji="0" lang="en-US" sz="1200" b="0">
                <a:solidFill>
                  <a:prstClr val="black"/>
                </a:solidFill>
                <a:latin typeface="Times New Roman" pitchFamily="18" charset="0"/>
              </a:rPr>
              <a:pPr eaLnBrk="1" hangingPunct="1"/>
              <a:t>27</a:t>
            </a:fld>
            <a:endParaRPr kumimoji="0" lang="en-US" sz="1200" b="0">
              <a:solidFill>
                <a:prstClr val="black"/>
              </a:solidFill>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4508" y="4343144"/>
            <a:ext cx="5028986" cy="4115019"/>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SA" smtClean="0"/>
          </a:p>
        </p:txBody>
      </p:sp>
    </p:spTree>
    <p:extLst>
      <p:ext uri="{BB962C8B-B14F-4D97-AF65-F5344CB8AC3E}">
        <p14:creationId xmlns:p14="http://schemas.microsoft.com/office/powerpoint/2010/main" val="1316003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fld id="{0E6811F9-AF2C-4C82-931E-DF37271F0E94}" type="slidenum">
              <a:rPr lang="en-US" smtClean="0">
                <a:latin typeface="Arial" charset="0"/>
              </a:rPr>
              <a:pPr eaLnBrk="1" hangingPunct="1"/>
              <a:t>52</a:t>
            </a:fld>
            <a:endParaRPr lang="en-US" smtClean="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3784266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r" eaLnBrk="1" hangingPunct="1"/>
            <a:fld id="{2E13EE85-8393-4EE7-A03E-DC29F7403451}" type="slidenum">
              <a:rPr lang="fr-FR" sz="1200">
                <a:solidFill>
                  <a:srgbClr val="000000"/>
                </a:solidFill>
                <a:latin typeface="Times New Roman" pitchFamily="18" charset="0"/>
              </a:rPr>
              <a:pPr algn="r" eaLnBrk="1" hangingPunct="1"/>
              <a:t>31</a:t>
            </a:fld>
            <a:endParaRPr lang="fr-FR" sz="1200">
              <a:solidFill>
                <a:srgbClr val="000000"/>
              </a:solidFill>
              <a:latin typeface="Times New Roman" pitchFamily="18" charset="0"/>
            </a:endParaRPr>
          </a:p>
        </p:txBody>
      </p:sp>
      <p:sp>
        <p:nvSpPr>
          <p:cNvPr id="113667" name="Rectangle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smtClean="0"/>
          </a:p>
        </p:txBody>
      </p:sp>
    </p:spTree>
    <p:extLst>
      <p:ext uri="{BB962C8B-B14F-4D97-AF65-F5344CB8AC3E}">
        <p14:creationId xmlns:p14="http://schemas.microsoft.com/office/powerpoint/2010/main" val="851492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eaLnBrk="0" hangingPunct="0">
              <a:defRPr sz="2400">
                <a:solidFill>
                  <a:schemeClr val="tx1"/>
                </a:solidFill>
                <a:latin typeface="Calibri" panose="020F0502020204030204" pitchFamily="34" charset="0"/>
                <a:ea typeface="MS PGothic" pitchFamily="34" charset="-128"/>
              </a:defRPr>
            </a:lvl1pPr>
            <a:lvl2pPr marL="742950" indent="-285750" eaLnBrk="0" hangingPunct="0">
              <a:defRPr sz="2400">
                <a:solidFill>
                  <a:schemeClr val="tx1"/>
                </a:solidFill>
                <a:latin typeface="Calibri" panose="020F0502020204030204" pitchFamily="34" charset="0"/>
                <a:ea typeface="MS PGothic" pitchFamily="34" charset="-128"/>
              </a:defRPr>
            </a:lvl2pPr>
            <a:lvl3pPr marL="1143000" indent="-228600" eaLnBrk="0" hangingPunct="0">
              <a:defRPr sz="2400">
                <a:solidFill>
                  <a:schemeClr val="tx1"/>
                </a:solidFill>
                <a:latin typeface="Calibri" panose="020F0502020204030204" pitchFamily="34" charset="0"/>
                <a:ea typeface="MS PGothic" pitchFamily="34" charset="-128"/>
              </a:defRPr>
            </a:lvl3pPr>
            <a:lvl4pPr marL="1600200" indent="-228600" eaLnBrk="0" hangingPunct="0">
              <a:defRPr sz="2400">
                <a:solidFill>
                  <a:schemeClr val="tx1"/>
                </a:solidFill>
                <a:latin typeface="Calibri" panose="020F0502020204030204" pitchFamily="34" charset="0"/>
                <a:ea typeface="MS PGothic" pitchFamily="34" charset="-128"/>
              </a:defRPr>
            </a:lvl4pPr>
            <a:lvl5pPr marL="2057400" indent="-228600" eaLnBrk="0" hangingPunct="0">
              <a:defRPr sz="2400">
                <a:solidFill>
                  <a:schemeClr val="tx1"/>
                </a:solidFill>
                <a:latin typeface="Calibri" panose="020F0502020204030204"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9pPr>
          </a:lstStyle>
          <a:p>
            <a:pPr algn="r" eaLnBrk="1" hangingPunct="1"/>
            <a:fld id="{D2844809-7D4C-4EBA-96D2-282A706E4435}" type="slidenum">
              <a:rPr lang="fr-FR" sz="1200">
                <a:solidFill>
                  <a:srgbClr val="000000"/>
                </a:solidFill>
                <a:latin typeface="Times New Roman" panose="02020603050405020304" pitchFamily="18" charset="0"/>
              </a:rPr>
              <a:pPr algn="r" eaLnBrk="1" hangingPunct="1"/>
              <a:t>32</a:t>
            </a:fld>
            <a:endParaRPr lang="fr-FR" sz="1200">
              <a:solidFill>
                <a:srgbClr val="000000"/>
              </a:solidFill>
              <a:latin typeface="Times New Roman" panose="02020603050405020304" pitchFamily="18" charset="0"/>
            </a:endParaRPr>
          </a:p>
        </p:txBody>
      </p:sp>
      <p:sp>
        <p:nvSpPr>
          <p:cNvPr id="59394" name="Rectangle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Note: the extent of blood pressure change from each intervention should not be compared because the participants, the type and duration of intervention, and the basic design of the trials differed substantially.</a:t>
            </a:r>
          </a:p>
          <a:p>
            <a:pPr eaLnBrk="1" hangingPunct="1">
              <a:spcBef>
                <a:spcPct val="0"/>
              </a:spcBef>
            </a:pPr>
            <a:endParaRPr lang="en-US" smtClean="0"/>
          </a:p>
        </p:txBody>
      </p:sp>
    </p:spTree>
    <p:extLst>
      <p:ext uri="{BB962C8B-B14F-4D97-AF65-F5344CB8AC3E}">
        <p14:creationId xmlns:p14="http://schemas.microsoft.com/office/powerpoint/2010/main" val="4022885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nchor="b"/>
          <a:lstStyle>
            <a:lvl1pPr eaLnBrk="0" hangingPunct="0">
              <a:defRPr sz="2400">
                <a:solidFill>
                  <a:schemeClr val="tx1"/>
                </a:solidFill>
                <a:latin typeface="Calibri" panose="020F0502020204030204" pitchFamily="34" charset="0"/>
                <a:ea typeface="MS PGothic" pitchFamily="34" charset="-128"/>
              </a:defRPr>
            </a:lvl1pPr>
            <a:lvl2pPr marL="742950" indent="-285750" eaLnBrk="0" hangingPunct="0">
              <a:defRPr sz="2400">
                <a:solidFill>
                  <a:schemeClr val="tx1"/>
                </a:solidFill>
                <a:latin typeface="Calibri" panose="020F0502020204030204" pitchFamily="34" charset="0"/>
                <a:ea typeface="MS PGothic" pitchFamily="34" charset="-128"/>
              </a:defRPr>
            </a:lvl2pPr>
            <a:lvl3pPr marL="1143000" indent="-228600" eaLnBrk="0" hangingPunct="0">
              <a:defRPr sz="2400">
                <a:solidFill>
                  <a:schemeClr val="tx1"/>
                </a:solidFill>
                <a:latin typeface="Calibri" panose="020F0502020204030204" pitchFamily="34" charset="0"/>
                <a:ea typeface="MS PGothic" pitchFamily="34" charset="-128"/>
              </a:defRPr>
            </a:lvl3pPr>
            <a:lvl4pPr marL="1600200" indent="-228600" eaLnBrk="0" hangingPunct="0">
              <a:defRPr sz="2400">
                <a:solidFill>
                  <a:schemeClr val="tx1"/>
                </a:solidFill>
                <a:latin typeface="Calibri" panose="020F0502020204030204" pitchFamily="34" charset="0"/>
                <a:ea typeface="MS PGothic" pitchFamily="34" charset="-128"/>
              </a:defRPr>
            </a:lvl4pPr>
            <a:lvl5pPr marL="2057400" indent="-228600" eaLnBrk="0" hangingPunct="0">
              <a:defRPr sz="2400">
                <a:solidFill>
                  <a:schemeClr val="tx1"/>
                </a:solidFill>
                <a:latin typeface="Calibri" panose="020F0502020204030204"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9pPr>
          </a:lstStyle>
          <a:p>
            <a:pPr algn="r" eaLnBrk="1" hangingPunct="1"/>
            <a:fld id="{FF127A18-777D-473A-A097-B5C0E19EE435}" type="slidenum">
              <a:rPr lang="fr-FR" sz="1200">
                <a:solidFill>
                  <a:srgbClr val="000000"/>
                </a:solidFill>
                <a:latin typeface="Times New Roman" panose="02020603050405020304" pitchFamily="18" charset="0"/>
              </a:rPr>
              <a:pPr algn="r" eaLnBrk="1" hangingPunct="1"/>
              <a:t>33</a:t>
            </a:fld>
            <a:endParaRPr lang="fr-FR" sz="1200">
              <a:solidFill>
                <a:srgbClr val="000000"/>
              </a:solidFill>
              <a:latin typeface="Times New Roman" panose="02020603050405020304" pitchFamily="18" charset="0"/>
            </a:endParaRPr>
          </a:p>
        </p:txBody>
      </p:sp>
      <p:sp>
        <p:nvSpPr>
          <p:cNvPr id="61442" name="Rectangle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6"/>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Note: the extent of blood pressure change from each intervention should not be compared because the participants, the type and duration of intervention, and the basic design of the trials differed substantially.</a:t>
            </a:r>
          </a:p>
          <a:p>
            <a:pPr eaLnBrk="1" hangingPunct="1">
              <a:spcBef>
                <a:spcPct val="0"/>
              </a:spcBef>
            </a:pPr>
            <a:endParaRPr lang="en-US" smtClean="0"/>
          </a:p>
        </p:txBody>
      </p:sp>
    </p:spTree>
    <p:extLst>
      <p:ext uri="{BB962C8B-B14F-4D97-AF65-F5344CB8AC3E}">
        <p14:creationId xmlns:p14="http://schemas.microsoft.com/office/powerpoint/2010/main" val="4243173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fld id="{3F9848BE-D51D-40ED-961B-DF19EEBA8F69}" type="slidenum">
              <a:rPr lang="en-US" smtClean="0">
                <a:latin typeface="Arial" charset="0"/>
              </a:rPr>
              <a:pPr eaLnBrk="1" hangingPunct="1"/>
              <a:t>37</a:t>
            </a:fld>
            <a:endParaRPr lang="en-US" smtClean="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RISK OF IMMINENT TARGET ORGAN DAMAGE ALTHOUGH INJURY HAS NOT YET OCCURRED</a:t>
            </a:r>
          </a:p>
          <a:p>
            <a:pPr eaLnBrk="1" hangingPunct="1"/>
            <a:endParaRPr lang="en-US" smtClean="0"/>
          </a:p>
          <a:p>
            <a:pPr eaLnBrk="1" hangingPunct="1"/>
            <a:r>
              <a:rPr lang="en-US" smtClean="0"/>
              <a:t>NO EVIDENCE BASED DATA EXISTS TO GUIDE PRACTITIONER</a:t>
            </a:r>
          </a:p>
          <a:p>
            <a:pPr eaLnBrk="1" hangingPunct="1"/>
            <a:endParaRPr lang="en-US" smtClean="0"/>
          </a:p>
          <a:p>
            <a:pPr eaLnBrk="1" hangingPunct="1"/>
            <a:r>
              <a:rPr lang="en-US" smtClean="0"/>
              <a:t>IN MANY CASES CLINICIANS MAY BE FORCED TO INITIATE ANTI-HTN TREATMENT WITHOUT BEING CERTAIN OF DIAGNOSTIC CLASSIFICATION</a:t>
            </a:r>
          </a:p>
          <a:p>
            <a:pPr eaLnBrk="1" hangingPunct="1"/>
            <a:endParaRPr lang="en-US" smtClean="0"/>
          </a:p>
        </p:txBody>
      </p:sp>
    </p:spTree>
    <p:extLst>
      <p:ext uri="{BB962C8B-B14F-4D97-AF65-F5344CB8AC3E}">
        <p14:creationId xmlns:p14="http://schemas.microsoft.com/office/powerpoint/2010/main" val="4169814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fld id="{F2982DE9-9698-441C-A0B2-67AF1BB86A7C}" type="slidenum">
              <a:rPr lang="en-US" smtClean="0">
                <a:latin typeface="Arial" charset="0"/>
              </a:rPr>
              <a:pPr eaLnBrk="1" hangingPunct="1"/>
              <a:t>43</a:t>
            </a:fld>
            <a:endParaRPr lang="en-US" smtClean="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688" eaLnBrk="1" hangingPunct="1">
              <a:spcBef>
                <a:spcPts val="413"/>
              </a:spcBef>
            </a:pPr>
            <a:r>
              <a:rPr lang="en-US" smtClean="0">
                <a:solidFill>
                  <a:srgbClr val="000000"/>
                </a:solidFill>
                <a:cs typeface="Times" charset="0"/>
                <a:sym typeface="Times" charset="0"/>
              </a:rPr>
              <a:t>COTTON WOOL EXUDATES</a:t>
            </a:r>
          </a:p>
          <a:p>
            <a:pPr marL="39688" eaLnBrk="1" hangingPunct="1">
              <a:spcBef>
                <a:spcPts val="413"/>
              </a:spcBef>
            </a:pPr>
            <a:endParaRPr lang="en-US" smtClean="0">
              <a:solidFill>
                <a:srgbClr val="000000"/>
              </a:solidFill>
              <a:cs typeface="Times" charset="0"/>
              <a:sym typeface="Times" charset="0"/>
            </a:endParaRPr>
          </a:p>
          <a:p>
            <a:pPr marL="39688" eaLnBrk="1" hangingPunct="1">
              <a:spcBef>
                <a:spcPts val="413"/>
              </a:spcBef>
            </a:pPr>
            <a:r>
              <a:rPr lang="en-US" smtClean="0">
                <a:solidFill>
                  <a:srgbClr val="000000"/>
                </a:solidFill>
                <a:cs typeface="Times" charset="0"/>
                <a:sym typeface="Times" charset="0"/>
              </a:rPr>
              <a:t>PAPILLEDEMA</a:t>
            </a:r>
          </a:p>
        </p:txBody>
      </p:sp>
    </p:spTree>
    <p:extLst>
      <p:ext uri="{BB962C8B-B14F-4D97-AF65-F5344CB8AC3E}">
        <p14:creationId xmlns:p14="http://schemas.microsoft.com/office/powerpoint/2010/main" val="4056880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fld id="{1A46B9B2-4584-46E0-924D-765617D031B4}" type="slidenum">
              <a:rPr lang="en-US" smtClean="0">
                <a:latin typeface="Arial" charset="0"/>
              </a:rPr>
              <a:pPr eaLnBrk="1" hangingPunct="1"/>
              <a:t>45</a:t>
            </a:fld>
            <a:endParaRPr lang="en-US" smtClean="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MAIN CAUSE IS OF HYPERTENSIVE URGENCY IS MEDICATION NON-COMPLIANCE SO GENERALLY FIND OUT WHY NOT TAKING AND RESTART OR CHOOSE NEW AGENTS.</a:t>
            </a:r>
          </a:p>
          <a:p>
            <a:pPr eaLnBrk="1" hangingPunct="1"/>
            <a:endParaRPr lang="en-US" smtClean="0"/>
          </a:p>
        </p:txBody>
      </p:sp>
    </p:spTree>
    <p:extLst>
      <p:ext uri="{BB962C8B-B14F-4D97-AF65-F5344CB8AC3E}">
        <p14:creationId xmlns:p14="http://schemas.microsoft.com/office/powerpoint/2010/main" val="151841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fld id="{2783551F-1917-49F9-B654-034909708158}" type="slidenum">
              <a:rPr lang="en-US" smtClean="0">
                <a:latin typeface="Arial" charset="0"/>
              </a:rPr>
              <a:pPr eaLnBrk="1" hangingPunct="1"/>
              <a:t>46</a:t>
            </a:fld>
            <a:endParaRPr lang="en-US" smtClean="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947968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fld id="{20403C95-38BD-4BED-867C-0D89FF56489B}" type="slidenum">
              <a:rPr lang="en-US" smtClean="0">
                <a:latin typeface="Arial" charset="0"/>
              </a:rPr>
              <a:pPr eaLnBrk="1" hangingPunct="1"/>
              <a:t>50</a:t>
            </a:fld>
            <a:endParaRPr lang="en-US" smtClean="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As an aside…always do what your surroundings will allow.  Nursing availability, med. availability.  Till with NTG in flash pulmonary edema. </a:t>
            </a:r>
          </a:p>
        </p:txBody>
      </p:sp>
    </p:spTree>
    <p:extLst>
      <p:ext uri="{BB962C8B-B14F-4D97-AF65-F5344CB8AC3E}">
        <p14:creationId xmlns:p14="http://schemas.microsoft.com/office/powerpoint/2010/main" val="220790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516625"/>
            <a:ext cx="9753600" cy="2595025"/>
          </a:xfrm>
        </p:spPr>
        <p:txBody>
          <a:bodyPr>
            <a:normAutofit/>
          </a:bodyPr>
          <a:lstStyle>
            <a:lvl1pPr>
              <a:defRPr sz="4800">
                <a:solidFill>
                  <a:srgbClr val="FFFF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19200" y="5166530"/>
            <a:ext cx="97536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8561C76-0602-41A5-9F77-208E745AC136}" type="datetimeFigureOut">
              <a:rPr lang="en-GB" smtClean="0"/>
              <a:t>05/10/2016</a:t>
            </a:fld>
            <a:endParaRPr lang="en-GB"/>
          </a:p>
        </p:txBody>
      </p:sp>
      <p:sp>
        <p:nvSpPr>
          <p:cNvPr id="8" name="Slide Number Placeholder 7"/>
          <p:cNvSpPr>
            <a:spLocks noGrp="1"/>
          </p:cNvSpPr>
          <p:nvPr>
            <p:ph type="sldNum" sz="quarter" idx="11"/>
          </p:nvPr>
        </p:nvSpPr>
        <p:spPr/>
        <p:txBody>
          <a:bodyPr/>
          <a:lstStyle/>
          <a:p>
            <a:fld id="{9EC118C5-EB7F-4DF7-AD98-6706D847447A}"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61C76-0602-41A5-9F77-208E745AC136}" type="datetimeFigureOut">
              <a:rPr lang="en-GB" smtClean="0"/>
              <a:t>05/10/2016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31201" y="1826709"/>
            <a:ext cx="19899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39365" y="1826709"/>
            <a:ext cx="6988635"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561C76-0602-41A5-9F77-208E745AC136}" type="datetimeFigureOut">
              <a:rPr lang="en-GB" smtClean="0"/>
              <a:t>05/10/2016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10363200" cy="7620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914400" y="1600200"/>
            <a:ext cx="10363200" cy="4495800"/>
          </a:xfrm>
        </p:spPr>
        <p:txBody>
          <a:bodyPr rtlCol="0">
            <a:normAutofit/>
          </a:bodyPr>
          <a:lstStyle/>
          <a:p>
            <a:pPr lvl="0"/>
            <a:endParaRPr lang="en-CA" noProof="0" smtClean="0"/>
          </a:p>
        </p:txBody>
      </p:sp>
      <p:sp>
        <p:nvSpPr>
          <p:cNvPr id="4" name="Rectangle 4"/>
          <p:cNvSpPr>
            <a:spLocks noGrp="1" noChangeArrowheads="1"/>
          </p:cNvSpPr>
          <p:nvPr>
            <p:ph type="dt" sz="half" idx="10"/>
          </p:nvPr>
        </p:nvSpPr>
        <p:spPr/>
        <p:txBody>
          <a:bodyPr rtlCol="0"/>
          <a:lstStyle>
            <a:lvl1pPr fontAlgn="auto">
              <a:spcBef>
                <a:spcPts val="0"/>
              </a:spcBef>
              <a:spcAft>
                <a:spcPts val="0"/>
              </a:spcAft>
              <a:defRPr>
                <a:solidFill>
                  <a:schemeClr val="tx1">
                    <a:tint val="75000"/>
                  </a:schemeClr>
                </a:solidFill>
                <a:latin typeface="+mn-lt"/>
                <a:ea typeface="+mn-ea"/>
                <a:cs typeface="+mn-cs"/>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2235DE62-90E4-4E44-8E2A-67276CF9104F}" type="slidenum">
              <a:rPr lang="en-US"/>
              <a:pPr/>
              <a:t>‹#›</a:t>
            </a:fld>
            <a:endParaRPr lang="en-US"/>
          </a:p>
        </p:txBody>
      </p:sp>
    </p:spTree>
    <p:extLst>
      <p:ext uri="{BB962C8B-B14F-4D97-AF65-F5344CB8AC3E}">
        <p14:creationId xmlns:p14="http://schemas.microsoft.com/office/powerpoint/2010/main" val="105599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561C76-0602-41A5-9F77-208E745AC136}" type="datetimeFigureOut">
              <a:rPr lang="en-GB" smtClean="0"/>
              <a:t>05/10/2016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5017572"/>
            <a:ext cx="97536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1219200" y="3865098"/>
            <a:ext cx="97536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561C76-0602-41A5-9F77-208E745AC136}" type="datetimeFigureOut">
              <a:rPr lang="en-GB" smtClean="0"/>
              <a:t>05/10/2016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561C76-0602-41A5-9F77-208E745AC136}" type="datetimeFigureOut">
              <a:rPr lang="en-GB" smtClean="0"/>
              <a:t>05/10/2016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118C5-EB7F-4DF7-AD98-6706D847447A}" type="slidenum">
              <a:rPr lang="en-GB" smtClean="0"/>
              <a:t>‹#›</a:t>
            </a:fld>
            <a:endParaRPr lang="en-GB"/>
          </a:p>
        </p:txBody>
      </p:sp>
      <p:sp>
        <p:nvSpPr>
          <p:cNvPr id="9" name="Title 8"/>
          <p:cNvSpPr>
            <a:spLocks noGrp="1"/>
          </p:cNvSpPr>
          <p:nvPr>
            <p:ph type="title"/>
          </p:nvPr>
        </p:nvSpPr>
        <p:spPr>
          <a:xfrm>
            <a:off x="1219200" y="1544716"/>
            <a:ext cx="9753600" cy="1154097"/>
          </a:xfrm>
        </p:spPr>
        <p:txBody>
          <a:bodyPr/>
          <a:lstStyle>
            <a:lvl1pPr>
              <a:defRPr>
                <a:solidFill>
                  <a:srgbClr val="FFFF00"/>
                </a:solidFill>
              </a:defRPr>
            </a:lvl1pPr>
          </a:lstStyle>
          <a:p>
            <a:r>
              <a:rPr lang="en-US" dirty="0" smtClean="0"/>
              <a:t>Click to edit Master title style</a:t>
            </a:r>
            <a:endParaRPr lang="en-US" dirty="0"/>
          </a:p>
        </p:txBody>
      </p:sp>
      <p:sp>
        <p:nvSpPr>
          <p:cNvPr id="8" name="Content Placeholder 7"/>
          <p:cNvSpPr>
            <a:spLocks noGrp="1"/>
          </p:cNvSpPr>
          <p:nvPr>
            <p:ph sz="quarter" idx="13"/>
          </p:nvPr>
        </p:nvSpPr>
        <p:spPr>
          <a:xfrm>
            <a:off x="1219200" y="2743200"/>
            <a:ext cx="475488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242304" y="2743201"/>
            <a:ext cx="475488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88464" y="2743200"/>
            <a:ext cx="4486656"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513526" y="2743200"/>
            <a:ext cx="4482749"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28561C76-0602-41A5-9F77-208E745AC136}" type="datetimeFigureOut">
              <a:rPr lang="en-GB" smtClean="0"/>
              <a:t>05/10/2016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EC118C5-EB7F-4DF7-AD98-6706D847447A}" type="slidenum">
              <a:rPr lang="en-GB" smtClean="0"/>
              <a:t>‹#›</a:t>
            </a:fld>
            <a:endParaRPr lang="en-GB"/>
          </a:p>
        </p:txBody>
      </p:sp>
      <p:sp>
        <p:nvSpPr>
          <p:cNvPr id="10" name="Title 9"/>
          <p:cNvSpPr>
            <a:spLocks noGrp="1"/>
          </p:cNvSpPr>
          <p:nvPr>
            <p:ph type="title"/>
          </p:nvPr>
        </p:nvSpPr>
        <p:spPr>
          <a:xfrm>
            <a:off x="1219200" y="1544716"/>
            <a:ext cx="97536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1219200" y="3383280"/>
            <a:ext cx="475488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6242303" y="3383280"/>
            <a:ext cx="475488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561C76-0602-41A5-9F77-208E745AC136}" type="datetimeFigureOut">
              <a:rPr lang="en-GB" smtClean="0"/>
              <a:t>05/10/2016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61C76-0602-41A5-9F77-208E745AC136}" type="datetimeFigureOut">
              <a:rPr lang="en-GB" smtClean="0"/>
              <a:t>05/10/2016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5363"/>
            <a:ext cx="3934581"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5362336" y="1826709"/>
            <a:ext cx="5610464"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19200" y="4061096"/>
            <a:ext cx="3934581"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61C76-0602-41A5-9F77-208E745AC136}" type="datetimeFigureOut">
              <a:rPr lang="en-GB" smtClean="0"/>
              <a:t>05/10/2016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8800"/>
            <a:ext cx="3938016"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5588000" y="2286000"/>
            <a:ext cx="53848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219200" y="4059936"/>
            <a:ext cx="3938016"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561C76-0602-41A5-9F77-208E745AC136}" type="datetimeFigureOut">
              <a:rPr lang="en-GB" smtClean="0"/>
              <a:t>05/10/2016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EC118C5-EB7F-4DF7-AD98-6706D847447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11247024" y="573807"/>
            <a:ext cx="114981"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25892" y="573807"/>
            <a:ext cx="76809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19200" y="1544716"/>
            <a:ext cx="97536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19200" y="2769834"/>
            <a:ext cx="97536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8010254" y="548797"/>
            <a:ext cx="1585509"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28561C76-0602-41A5-9F77-208E745AC136}" type="datetimeFigureOut">
              <a:rPr lang="en-GB" smtClean="0"/>
              <a:t>05/10/2016</a:t>
            </a:fld>
            <a:endParaRPr lang="en-GB"/>
          </a:p>
        </p:txBody>
      </p:sp>
      <p:sp>
        <p:nvSpPr>
          <p:cNvPr id="6" name="Slide Number Placeholder 5"/>
          <p:cNvSpPr>
            <a:spLocks noGrp="1"/>
          </p:cNvSpPr>
          <p:nvPr>
            <p:ph type="sldNum" sz="quarter" idx="4"/>
          </p:nvPr>
        </p:nvSpPr>
        <p:spPr>
          <a:xfrm>
            <a:off x="9752554" y="548797"/>
            <a:ext cx="1254937" cy="301752"/>
          </a:xfrm>
          <a:prstGeom prst="rect">
            <a:avLst/>
          </a:prstGeom>
        </p:spPr>
        <p:txBody>
          <a:bodyPr vert="horz" lIns="91440" tIns="45720" rIns="91440" bIns="45720" rtlCol="0" anchor="ctr"/>
          <a:lstStyle>
            <a:lvl1pPr algn="r">
              <a:defRPr sz="1200">
                <a:solidFill>
                  <a:schemeClr val="tx1"/>
                </a:solidFill>
              </a:defRPr>
            </a:lvl1pPr>
          </a:lstStyle>
          <a:p>
            <a:fld id="{9EC118C5-EB7F-4DF7-AD98-6706D847447A}" type="slidenum">
              <a:rPr lang="en-GB" smtClean="0"/>
              <a:t>‹#›</a:t>
            </a:fld>
            <a:endParaRPr lang="en-GB"/>
          </a:p>
        </p:txBody>
      </p:sp>
      <p:sp>
        <p:nvSpPr>
          <p:cNvPr id="5" name="Footer Placeholder 4"/>
          <p:cNvSpPr>
            <a:spLocks noGrp="1"/>
          </p:cNvSpPr>
          <p:nvPr>
            <p:ph type="ftr" sz="quarter" idx="3"/>
          </p:nvPr>
        </p:nvSpPr>
        <p:spPr>
          <a:xfrm>
            <a:off x="8011585" y="855957"/>
            <a:ext cx="2995319" cy="301227"/>
          </a:xfrm>
          <a:prstGeom prst="rect">
            <a:avLst/>
          </a:prstGeom>
        </p:spPr>
        <p:txBody>
          <a:bodyPr vert="horz" lIns="91440" tIns="0" rIns="91440" bIns="45720" rtlCol="0" anchor="t"/>
          <a:lstStyle>
            <a:lvl1pPr algn="l">
              <a:defRPr sz="1000">
                <a:solidFill>
                  <a:schemeClr val="tx1"/>
                </a:solidFill>
              </a:defRPr>
            </a:lvl1pPr>
          </a:lstStyle>
          <a:p>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imgres?imgurl=tipiwiki.free.fr/img/target.jpg&amp;imgrefurl=http://tipiwiki.free.fr/index.php?CourseAuTresor&amp;h=364&amp;w=396&amp;sz=28&amp;tbnid=ifvay1cavs8J:&amp;tbnh=110&amp;tbnw=119&amp;prev=/images?q=target&amp;hl=en&amp;lr=&amp;ie=UTF-8&amp;oe=UTF-8&amp;sa=G"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Approach to Management of Hypertension </a:t>
            </a:r>
            <a:br>
              <a:rPr lang="en-GB" dirty="0" smtClean="0"/>
            </a:br>
            <a:endParaRPr lang="en-GB" dirty="0"/>
          </a:p>
        </p:txBody>
      </p:sp>
      <p:sp>
        <p:nvSpPr>
          <p:cNvPr id="3" name="Subtitle 2"/>
          <p:cNvSpPr>
            <a:spLocks noGrp="1"/>
          </p:cNvSpPr>
          <p:nvPr>
            <p:ph type="subTitle" idx="1"/>
          </p:nvPr>
        </p:nvSpPr>
        <p:spPr/>
        <p:txBody>
          <a:bodyPr/>
          <a:lstStyle/>
          <a:p>
            <a:pPr algn="ctr"/>
            <a:r>
              <a:rPr lang="en-GB" dirty="0" smtClean="0"/>
              <a:t>Prof. Abdulkareem Al-Suwaida, MD, FRCPC, MSc</a:t>
            </a:r>
          </a:p>
          <a:p>
            <a:pPr algn="ctr"/>
            <a:r>
              <a:rPr lang="en-GB" dirty="0" smtClean="0"/>
              <a:t>442- 2016</a:t>
            </a:r>
          </a:p>
          <a:p>
            <a:endParaRPr lang="en-GB" dirty="0"/>
          </a:p>
        </p:txBody>
      </p:sp>
    </p:spTree>
    <p:extLst>
      <p:ext uri="{BB962C8B-B14F-4D97-AF65-F5344CB8AC3E}">
        <p14:creationId xmlns:p14="http://schemas.microsoft.com/office/powerpoint/2010/main" val="2746882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Criteria for the diagnosis of </a:t>
            </a:r>
            <a:r>
              <a:rPr lang="en-US" dirty="0" smtClean="0"/>
              <a:t>hypertension</a:t>
            </a:r>
            <a:endParaRPr lang="en-GB" dirty="0"/>
          </a:p>
        </p:txBody>
      </p:sp>
      <p:sp>
        <p:nvSpPr>
          <p:cNvPr id="3" name="Content Placeholder 2"/>
          <p:cNvSpPr>
            <a:spLocks noGrp="1"/>
          </p:cNvSpPr>
          <p:nvPr>
            <p:ph idx="1"/>
          </p:nvPr>
        </p:nvSpPr>
        <p:spPr/>
        <p:txBody>
          <a:bodyPr>
            <a:normAutofit/>
          </a:bodyPr>
          <a:lstStyle/>
          <a:p>
            <a:pPr marL="45720" indent="0">
              <a:buNone/>
            </a:pPr>
            <a:endParaRPr lang="en-GB" dirty="0"/>
          </a:p>
          <a:p>
            <a:r>
              <a:rPr lang="en-GB" dirty="0" smtClean="0"/>
              <a:t>Home </a:t>
            </a:r>
            <a:r>
              <a:rPr lang="en-GB" dirty="0"/>
              <a:t>blood pressure </a:t>
            </a:r>
            <a:r>
              <a:rPr lang="en-GB" dirty="0" smtClean="0"/>
              <a:t>monitoring</a:t>
            </a:r>
          </a:p>
          <a:p>
            <a:pPr lvl="1"/>
            <a:r>
              <a:rPr lang="en-GB" dirty="0"/>
              <a:t>at least 12 to 14 </a:t>
            </a:r>
            <a:r>
              <a:rPr lang="en-GB" dirty="0" smtClean="0"/>
              <a:t>measurements; </a:t>
            </a:r>
          </a:p>
          <a:p>
            <a:pPr lvl="1"/>
            <a:r>
              <a:rPr lang="en-GB" dirty="0" smtClean="0"/>
              <a:t>morning </a:t>
            </a:r>
            <a:r>
              <a:rPr lang="en-GB" dirty="0"/>
              <a:t>and evening measurements taken, over a period of one </a:t>
            </a:r>
            <a:r>
              <a:rPr lang="en-GB" dirty="0" smtClean="0"/>
              <a:t>week</a:t>
            </a:r>
            <a:r>
              <a:rPr lang="en-GB" dirty="0"/>
              <a:t>;</a:t>
            </a:r>
            <a:endParaRPr lang="en-GB" dirty="0" smtClean="0"/>
          </a:p>
          <a:p>
            <a:pPr lvl="1"/>
            <a:r>
              <a:rPr lang="en-GB" dirty="0" smtClean="0"/>
              <a:t>BP </a:t>
            </a:r>
            <a:r>
              <a:rPr lang="en-GB" dirty="0"/>
              <a:t>greater than or equal to 135/85 </a:t>
            </a:r>
            <a:r>
              <a:rPr lang="en-GB" dirty="0" smtClean="0"/>
              <a:t>mmHg.</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1615904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defRPr/>
            </a:pPr>
            <a:r>
              <a:rPr lang="en-US" dirty="0" smtClean="0"/>
              <a:t>Hypertension Definitions </a:t>
            </a:r>
            <a:endParaRPr lang="en-US" dirty="0"/>
          </a:p>
        </p:txBody>
      </p:sp>
      <p:sp>
        <p:nvSpPr>
          <p:cNvPr id="5" name="Content Placeholder 2"/>
          <p:cNvSpPr>
            <a:spLocks noGrp="1"/>
          </p:cNvSpPr>
          <p:nvPr>
            <p:ph idx="1"/>
          </p:nvPr>
        </p:nvSpPr>
        <p:spPr/>
        <p:txBody>
          <a:bodyPr/>
          <a:lstStyle/>
          <a:p>
            <a:pPr>
              <a:defRPr/>
            </a:pPr>
            <a:r>
              <a:rPr lang="en-US" dirty="0">
                <a:solidFill>
                  <a:srgbClr val="FFFF00"/>
                </a:solidFill>
              </a:rPr>
              <a:t>Prehypertension – </a:t>
            </a:r>
            <a:r>
              <a:rPr lang="en-US" dirty="0"/>
              <a:t>systolic 120 to 139 mmHg or diastolic 80 to 89 </a:t>
            </a:r>
            <a:r>
              <a:rPr lang="en-US" dirty="0" smtClean="0"/>
              <a:t>mmHg.</a:t>
            </a:r>
          </a:p>
          <a:p>
            <a:pPr>
              <a:defRPr/>
            </a:pPr>
            <a:endParaRPr lang="en-US" dirty="0">
              <a:solidFill>
                <a:srgbClr val="FFFF00"/>
              </a:solidFill>
            </a:endParaRPr>
          </a:p>
          <a:p>
            <a:pPr>
              <a:defRPr/>
            </a:pPr>
            <a:r>
              <a:rPr lang="en-US" dirty="0" smtClean="0">
                <a:solidFill>
                  <a:srgbClr val="FFFF00"/>
                </a:solidFill>
              </a:rPr>
              <a:t>Stage 1 hypertension </a:t>
            </a:r>
            <a:r>
              <a:rPr lang="en-US" dirty="0" smtClean="0"/>
              <a:t>- clinic readings ≥140/90 mm Hg and ABPM/HBPM ≥135/85 mm Hg.</a:t>
            </a:r>
          </a:p>
          <a:p>
            <a:pPr marL="45720" indent="0">
              <a:buNone/>
              <a:defRPr/>
            </a:pPr>
            <a:endParaRPr lang="en-US" dirty="0" smtClean="0"/>
          </a:p>
          <a:p>
            <a:pPr>
              <a:defRPr/>
            </a:pPr>
            <a:r>
              <a:rPr lang="en-US" dirty="0" smtClean="0">
                <a:solidFill>
                  <a:srgbClr val="FFFF00"/>
                </a:solidFill>
              </a:rPr>
              <a:t>Stage 2 hypertension </a:t>
            </a:r>
            <a:r>
              <a:rPr lang="en-US" dirty="0" smtClean="0"/>
              <a:t>- clinic readings ≥160/100 mm Hg and ABPM/HBPM ≥150/95 mm Hg.</a:t>
            </a:r>
          </a:p>
          <a:p>
            <a:pPr>
              <a:defRPr/>
            </a:pPr>
            <a:endParaRPr lang="en-US" dirty="0"/>
          </a:p>
        </p:txBody>
      </p:sp>
    </p:spTree>
    <p:extLst>
      <p:ext uri="{BB962C8B-B14F-4D97-AF65-F5344CB8AC3E}">
        <p14:creationId xmlns:p14="http://schemas.microsoft.com/office/powerpoint/2010/main" val="596504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FF00"/>
                </a:solidFill>
              </a:rPr>
              <a:t>His average ABPM readings is 145/90 mm Hg </a:t>
            </a:r>
            <a:endParaRPr lang="en-GB" dirty="0">
              <a:solidFill>
                <a:srgbClr val="FFFF00"/>
              </a:solidFill>
            </a:endParaRPr>
          </a:p>
        </p:txBody>
      </p:sp>
      <p:sp>
        <p:nvSpPr>
          <p:cNvPr id="3" name="Content Placeholder 2"/>
          <p:cNvSpPr>
            <a:spLocks noGrp="1"/>
          </p:cNvSpPr>
          <p:nvPr>
            <p:ph idx="1"/>
          </p:nvPr>
        </p:nvSpPr>
        <p:spPr/>
        <p:txBody>
          <a:bodyPr/>
          <a:lstStyle/>
          <a:p>
            <a:pPr marL="45720" indent="0">
              <a:buNone/>
            </a:pPr>
            <a:r>
              <a:rPr lang="en-GB" dirty="0"/>
              <a:t>Which of the following is the most accurate clinical assessment of his present situation</a:t>
            </a:r>
            <a:r>
              <a:rPr lang="en-GB" dirty="0" smtClean="0"/>
              <a:t>?</a:t>
            </a:r>
          </a:p>
          <a:p>
            <a:pPr marL="45720" indent="0">
              <a:buNone/>
            </a:pPr>
            <a:endParaRPr lang="en-GB" dirty="0"/>
          </a:p>
          <a:p>
            <a:pPr marL="45720" indent="0">
              <a:buNone/>
            </a:pPr>
            <a:r>
              <a:rPr lang="en-GB" dirty="0"/>
              <a:t>A. Pre-Hypertension</a:t>
            </a:r>
          </a:p>
          <a:p>
            <a:pPr marL="45720" indent="0">
              <a:buNone/>
            </a:pPr>
            <a:r>
              <a:rPr lang="en-GB" dirty="0"/>
              <a:t>B. White coat hypertension</a:t>
            </a:r>
          </a:p>
          <a:p>
            <a:pPr marL="45720" indent="0">
              <a:buNone/>
            </a:pPr>
            <a:r>
              <a:rPr lang="en-GB" dirty="0"/>
              <a:t>C. Stage 1 hypertension</a:t>
            </a:r>
          </a:p>
          <a:p>
            <a:pPr marL="45720" indent="0">
              <a:buNone/>
            </a:pPr>
            <a:r>
              <a:rPr lang="en-GB" dirty="0"/>
              <a:t>D. Stage 2 hypertension</a:t>
            </a:r>
          </a:p>
          <a:p>
            <a:pPr marL="45720" indent="0">
              <a:buNone/>
            </a:pPr>
            <a:r>
              <a:rPr lang="en-GB" dirty="0"/>
              <a:t>E. Hypertensive Emergency</a:t>
            </a:r>
          </a:p>
        </p:txBody>
      </p:sp>
    </p:spTree>
    <p:extLst>
      <p:ext uri="{BB962C8B-B14F-4D97-AF65-F5344CB8AC3E}">
        <p14:creationId xmlns:p14="http://schemas.microsoft.com/office/powerpoint/2010/main" val="4099037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t>What would you do next? </a:t>
            </a:r>
            <a:endParaRPr lang="en-GB" dirty="0"/>
          </a:p>
        </p:txBody>
      </p:sp>
      <p:sp>
        <p:nvSpPr>
          <p:cNvPr id="7" name="Subtitle 6"/>
          <p:cNvSpPr>
            <a:spLocks noGrp="1"/>
          </p:cNvSpPr>
          <p:nvPr>
            <p:ph type="subTitle" idx="1"/>
          </p:nvPr>
        </p:nvSpPr>
        <p:spPr/>
        <p:txBody>
          <a:bodyPr/>
          <a:lstStyle/>
          <a:p>
            <a:endParaRPr lang="en-GB"/>
          </a:p>
        </p:txBody>
      </p:sp>
    </p:spTree>
    <p:extLst>
      <p:ext uri="{BB962C8B-B14F-4D97-AF65-F5344CB8AC3E}">
        <p14:creationId xmlns:p14="http://schemas.microsoft.com/office/powerpoint/2010/main" val="2850137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FF00"/>
                </a:solidFill>
              </a:rPr>
              <a:t>Evaluation of patients with documented </a:t>
            </a:r>
            <a:r>
              <a:rPr lang="en-US" dirty="0" smtClean="0">
                <a:solidFill>
                  <a:srgbClr val="FFFF00"/>
                </a:solidFill>
              </a:rPr>
              <a:t>HTN:  </a:t>
            </a:r>
            <a:r>
              <a:rPr lang="en-US" dirty="0">
                <a:solidFill>
                  <a:srgbClr val="FFFF00"/>
                </a:solidFill>
              </a:rPr>
              <a:t/>
            </a:r>
            <a:br>
              <a:rPr lang="en-US" dirty="0">
                <a:solidFill>
                  <a:srgbClr val="FFFF00"/>
                </a:solidFill>
              </a:rPr>
            </a:br>
            <a:endParaRPr lang="en-GB" dirty="0"/>
          </a:p>
        </p:txBody>
      </p:sp>
      <p:sp>
        <p:nvSpPr>
          <p:cNvPr id="4" name="Content Placeholder 2"/>
          <p:cNvSpPr>
            <a:spLocks noGrp="1"/>
          </p:cNvSpPr>
          <p:nvPr>
            <p:ph idx="1"/>
          </p:nvPr>
        </p:nvSpPr>
        <p:spPr/>
        <p:txBody>
          <a:bodyPr/>
          <a:lstStyle/>
          <a:p>
            <a:r>
              <a:rPr lang="en-US" dirty="0" smtClean="0"/>
              <a:t>Look for clues for secondary causes </a:t>
            </a:r>
            <a:r>
              <a:rPr lang="en-US" dirty="0"/>
              <a:t>of high BP</a:t>
            </a:r>
            <a:r>
              <a:rPr lang="en-US" dirty="0" smtClean="0"/>
              <a:t>.</a:t>
            </a:r>
          </a:p>
          <a:p>
            <a:endParaRPr lang="en-US" dirty="0" smtClean="0"/>
          </a:p>
          <a:p>
            <a:r>
              <a:rPr lang="en-US" dirty="0"/>
              <a:t>Identify CV risk factors or concomitant disorders.</a:t>
            </a:r>
          </a:p>
          <a:p>
            <a:endParaRPr lang="en-US" dirty="0"/>
          </a:p>
          <a:p>
            <a:r>
              <a:rPr lang="en-US" dirty="0"/>
              <a:t>Assess </a:t>
            </a:r>
            <a:r>
              <a:rPr lang="en-US" dirty="0" smtClean="0"/>
              <a:t>for target </a:t>
            </a:r>
            <a:r>
              <a:rPr lang="en-US" dirty="0"/>
              <a:t>organ damage and CVD.</a:t>
            </a:r>
          </a:p>
          <a:p>
            <a:endParaRPr lang="en-US" dirty="0"/>
          </a:p>
        </p:txBody>
      </p:sp>
    </p:spTree>
    <p:extLst>
      <p:ext uri="{BB962C8B-B14F-4D97-AF65-F5344CB8AC3E}">
        <p14:creationId xmlns:p14="http://schemas.microsoft.com/office/powerpoint/2010/main" val="1301857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Causes of Secondary Hypertension </a:t>
            </a:r>
            <a:endParaRPr lang="en-GB" dirty="0"/>
          </a:p>
        </p:txBody>
      </p:sp>
      <p:sp>
        <p:nvSpPr>
          <p:cNvPr id="6" name="Content Placeholder 5"/>
          <p:cNvSpPr>
            <a:spLocks noGrp="1"/>
          </p:cNvSpPr>
          <p:nvPr>
            <p:ph idx="1"/>
          </p:nvPr>
        </p:nvSpPr>
        <p:spPr/>
        <p:txBody>
          <a:bodyPr>
            <a:normAutofit/>
          </a:bodyPr>
          <a:lstStyle/>
          <a:p>
            <a:r>
              <a:rPr lang="en-GB" dirty="0">
                <a:solidFill>
                  <a:srgbClr val="FFFF00"/>
                </a:solidFill>
              </a:rPr>
              <a:t>Chronic kidney disease</a:t>
            </a:r>
          </a:p>
          <a:p>
            <a:r>
              <a:rPr lang="en-GB" dirty="0">
                <a:solidFill>
                  <a:srgbClr val="FFFF00"/>
                </a:solidFill>
              </a:rPr>
              <a:t>Primary </a:t>
            </a:r>
            <a:r>
              <a:rPr lang="en-GB" dirty="0" err="1">
                <a:solidFill>
                  <a:srgbClr val="FFFF00"/>
                </a:solidFill>
              </a:rPr>
              <a:t>aldosteronism</a:t>
            </a:r>
            <a:endParaRPr lang="en-GB" dirty="0">
              <a:solidFill>
                <a:srgbClr val="FFFF00"/>
              </a:solidFill>
            </a:endParaRPr>
          </a:p>
          <a:p>
            <a:r>
              <a:rPr lang="en-GB" dirty="0" err="1">
                <a:solidFill>
                  <a:srgbClr val="FFFF00"/>
                </a:solidFill>
              </a:rPr>
              <a:t>Renovascular</a:t>
            </a:r>
            <a:r>
              <a:rPr lang="en-GB" dirty="0">
                <a:solidFill>
                  <a:srgbClr val="FFFF00"/>
                </a:solidFill>
              </a:rPr>
              <a:t> disease</a:t>
            </a:r>
          </a:p>
          <a:p>
            <a:r>
              <a:rPr lang="en-GB" dirty="0" smtClean="0">
                <a:solidFill>
                  <a:srgbClr val="FFFF00"/>
                </a:solidFill>
              </a:rPr>
              <a:t>Sleep </a:t>
            </a:r>
            <a:r>
              <a:rPr lang="en-GB" dirty="0" err="1">
                <a:solidFill>
                  <a:srgbClr val="FFFF00"/>
                </a:solidFill>
              </a:rPr>
              <a:t>apnea</a:t>
            </a:r>
            <a:endParaRPr lang="en-GB" dirty="0">
              <a:solidFill>
                <a:srgbClr val="FFFF00"/>
              </a:solidFill>
            </a:endParaRPr>
          </a:p>
          <a:p>
            <a:r>
              <a:rPr lang="en-GB" dirty="0" smtClean="0">
                <a:solidFill>
                  <a:srgbClr val="FFFF00"/>
                </a:solidFill>
              </a:rPr>
              <a:t>Drug-induced </a:t>
            </a:r>
            <a:r>
              <a:rPr lang="en-GB" dirty="0">
                <a:solidFill>
                  <a:srgbClr val="FFFF00"/>
                </a:solidFill>
              </a:rPr>
              <a:t>causes</a:t>
            </a:r>
          </a:p>
          <a:p>
            <a:r>
              <a:rPr lang="en-GB" dirty="0" smtClean="0"/>
              <a:t>Steroid </a:t>
            </a:r>
            <a:r>
              <a:rPr lang="en-GB" dirty="0"/>
              <a:t>therapy and Cushing’s syndrome</a:t>
            </a:r>
          </a:p>
          <a:p>
            <a:r>
              <a:rPr lang="en-GB" dirty="0" err="1"/>
              <a:t>Pheochromocytoma</a:t>
            </a:r>
            <a:endParaRPr lang="en-GB" dirty="0"/>
          </a:p>
          <a:p>
            <a:r>
              <a:rPr lang="en-GB" dirty="0" err="1"/>
              <a:t>Coarctation</a:t>
            </a:r>
            <a:r>
              <a:rPr lang="en-GB" dirty="0"/>
              <a:t> of the aorta</a:t>
            </a:r>
          </a:p>
          <a:p>
            <a:r>
              <a:rPr lang="en-GB" dirty="0"/>
              <a:t>Thyroid or parathyroid </a:t>
            </a:r>
            <a:r>
              <a:rPr lang="en-GB" dirty="0" smtClean="0"/>
              <a:t>disease</a:t>
            </a:r>
          </a:p>
          <a:p>
            <a:endParaRPr lang="en-GB" dirty="0"/>
          </a:p>
        </p:txBody>
      </p:sp>
    </p:spTree>
    <p:extLst>
      <p:ext uri="{BB962C8B-B14F-4D97-AF65-F5344CB8AC3E}">
        <p14:creationId xmlns:p14="http://schemas.microsoft.com/office/powerpoint/2010/main" val="3281216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3"/>
          <p:cNvSpPr>
            <a:spLocks noGrp="1" noChangeArrowheads="1"/>
          </p:cNvSpPr>
          <p:nvPr>
            <p:ph sz="half" idx="4294967295"/>
          </p:nvPr>
        </p:nvSpPr>
        <p:spPr>
          <a:xfrm>
            <a:off x="5486400" y="1825625"/>
            <a:ext cx="5867400" cy="4351338"/>
          </a:xfrm>
          <a:prstGeom prst="rect">
            <a:avLst/>
          </a:prstGeom>
        </p:spPr>
        <p:txBody>
          <a:bodyPr>
            <a:normAutofit lnSpcReduction="10000"/>
          </a:bodyPr>
          <a:lstStyle/>
          <a:p>
            <a:pPr>
              <a:lnSpc>
                <a:spcPct val="90000"/>
              </a:lnSpc>
            </a:pPr>
            <a:r>
              <a:rPr lang="en-US" sz="1600" b="1" dirty="0" smtClean="0">
                <a:latin typeface="Arial" pitchFamily="34" charset="0"/>
              </a:rPr>
              <a:t>Cerebrovascular disease</a:t>
            </a:r>
          </a:p>
          <a:p>
            <a:pPr lvl="1">
              <a:lnSpc>
                <a:spcPct val="90000"/>
              </a:lnSpc>
            </a:pPr>
            <a:r>
              <a:rPr lang="en-US" sz="1600" dirty="0" smtClean="0">
                <a:latin typeface="Arial" pitchFamily="34" charset="0"/>
              </a:rPr>
              <a:t>transient ischemic attacks</a:t>
            </a:r>
          </a:p>
          <a:p>
            <a:pPr lvl="1">
              <a:lnSpc>
                <a:spcPct val="90000"/>
              </a:lnSpc>
            </a:pPr>
            <a:r>
              <a:rPr lang="en-US" sz="1600" dirty="0" smtClean="0">
                <a:latin typeface="Arial" pitchFamily="34" charset="0"/>
              </a:rPr>
              <a:t>ischemic or hemorrhagic stroke</a:t>
            </a:r>
          </a:p>
          <a:p>
            <a:pPr lvl="1">
              <a:lnSpc>
                <a:spcPct val="90000"/>
              </a:lnSpc>
            </a:pPr>
            <a:r>
              <a:rPr lang="en-US" sz="1600" dirty="0" smtClean="0">
                <a:latin typeface="Arial" pitchFamily="34" charset="0"/>
              </a:rPr>
              <a:t>vascular dementia</a:t>
            </a:r>
          </a:p>
          <a:p>
            <a:pPr>
              <a:lnSpc>
                <a:spcPct val="90000"/>
              </a:lnSpc>
            </a:pPr>
            <a:r>
              <a:rPr lang="en-US" sz="1600" b="1" dirty="0" smtClean="0">
                <a:latin typeface="Arial" pitchFamily="34" charset="0"/>
              </a:rPr>
              <a:t>Hypertensive retinopathy</a:t>
            </a:r>
          </a:p>
          <a:p>
            <a:pPr>
              <a:lnSpc>
                <a:spcPct val="90000"/>
              </a:lnSpc>
            </a:pPr>
            <a:r>
              <a:rPr lang="en-US" sz="1600" b="1" dirty="0" smtClean="0">
                <a:latin typeface="Arial" pitchFamily="34" charset="0"/>
              </a:rPr>
              <a:t>Left ventricular dysfunction</a:t>
            </a:r>
          </a:p>
          <a:p>
            <a:pPr>
              <a:lnSpc>
                <a:spcPct val="90000"/>
              </a:lnSpc>
            </a:pPr>
            <a:r>
              <a:rPr lang="en-US" sz="1600" b="1" dirty="0" smtClean="0">
                <a:latin typeface="Arial" pitchFamily="34" charset="0"/>
              </a:rPr>
              <a:t>Left ventricular hypertrophy</a:t>
            </a:r>
          </a:p>
          <a:p>
            <a:pPr>
              <a:lnSpc>
                <a:spcPct val="90000"/>
              </a:lnSpc>
            </a:pPr>
            <a:r>
              <a:rPr lang="en-US" sz="1600" b="1" dirty="0" smtClean="0">
                <a:latin typeface="Arial" pitchFamily="34" charset="0"/>
              </a:rPr>
              <a:t>Coronary artery disease</a:t>
            </a:r>
          </a:p>
          <a:p>
            <a:pPr lvl="1">
              <a:lnSpc>
                <a:spcPct val="90000"/>
              </a:lnSpc>
            </a:pPr>
            <a:r>
              <a:rPr lang="en-US" sz="1600" dirty="0" smtClean="0">
                <a:latin typeface="Arial" pitchFamily="34" charset="0"/>
              </a:rPr>
              <a:t>myocardial infarction</a:t>
            </a:r>
          </a:p>
          <a:p>
            <a:pPr lvl="1">
              <a:lnSpc>
                <a:spcPct val="90000"/>
              </a:lnSpc>
            </a:pPr>
            <a:r>
              <a:rPr lang="en-US" sz="1600" dirty="0" smtClean="0">
                <a:latin typeface="Arial" pitchFamily="34" charset="0"/>
              </a:rPr>
              <a:t>angina pectoris</a:t>
            </a:r>
          </a:p>
          <a:p>
            <a:pPr lvl="1">
              <a:lnSpc>
                <a:spcPct val="90000"/>
              </a:lnSpc>
            </a:pPr>
            <a:r>
              <a:rPr lang="en-US" sz="1600" dirty="0" smtClean="0">
                <a:latin typeface="Arial" pitchFamily="34" charset="0"/>
              </a:rPr>
              <a:t>congestive heart failure</a:t>
            </a:r>
          </a:p>
          <a:p>
            <a:pPr>
              <a:lnSpc>
                <a:spcPct val="90000"/>
              </a:lnSpc>
            </a:pPr>
            <a:r>
              <a:rPr lang="en-US" sz="1600" b="1" dirty="0" smtClean="0">
                <a:latin typeface="Arial" pitchFamily="34" charset="0"/>
              </a:rPr>
              <a:t>Chronic kidney disease</a:t>
            </a:r>
          </a:p>
          <a:p>
            <a:pPr lvl="1">
              <a:lnSpc>
                <a:spcPct val="90000"/>
              </a:lnSpc>
            </a:pPr>
            <a:r>
              <a:rPr lang="en-US" sz="1600" dirty="0" smtClean="0">
                <a:latin typeface="Arial" pitchFamily="34" charset="0"/>
              </a:rPr>
              <a:t>hypertensive nephropathy (GFR &lt; 60 ml/min/1.73 m2)</a:t>
            </a:r>
          </a:p>
          <a:p>
            <a:pPr lvl="1">
              <a:lnSpc>
                <a:spcPct val="90000"/>
              </a:lnSpc>
            </a:pPr>
            <a:r>
              <a:rPr lang="en-US" sz="1600" dirty="0" smtClean="0">
                <a:latin typeface="Arial" pitchFamily="34" charset="0"/>
              </a:rPr>
              <a:t>albuminuria</a:t>
            </a:r>
          </a:p>
          <a:p>
            <a:pPr>
              <a:lnSpc>
                <a:spcPct val="90000"/>
              </a:lnSpc>
            </a:pPr>
            <a:r>
              <a:rPr lang="en-US" sz="1600" b="1" dirty="0" smtClean="0">
                <a:latin typeface="Arial" pitchFamily="34" charset="0"/>
              </a:rPr>
              <a:t>Peripheral artery disease</a:t>
            </a:r>
          </a:p>
          <a:p>
            <a:pPr lvl="1">
              <a:lnSpc>
                <a:spcPct val="90000"/>
              </a:lnSpc>
            </a:pPr>
            <a:r>
              <a:rPr lang="en-US" sz="1600" dirty="0" smtClean="0">
                <a:latin typeface="Arial" pitchFamily="34" charset="0"/>
              </a:rPr>
              <a:t>intermittent claudication</a:t>
            </a:r>
          </a:p>
          <a:p>
            <a:pPr lvl="1">
              <a:lnSpc>
                <a:spcPct val="90000"/>
              </a:lnSpc>
            </a:pPr>
            <a:r>
              <a:rPr lang="en-US" sz="1600" dirty="0" smtClean="0">
                <a:latin typeface="Arial" pitchFamily="34" charset="0"/>
              </a:rPr>
              <a:t>ankle brachial index &lt; 0.9 </a:t>
            </a:r>
          </a:p>
        </p:txBody>
      </p:sp>
      <p:pic>
        <p:nvPicPr>
          <p:cNvPr id="6" name="Picture 2"/>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2548440" y="1825625"/>
            <a:ext cx="1761119"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1167926" y="433763"/>
            <a:ext cx="9753600" cy="1154097"/>
          </a:xfrm>
        </p:spPr>
        <p:txBody>
          <a:bodyPr>
            <a:normAutofit/>
          </a:bodyPr>
          <a:lstStyle/>
          <a:p>
            <a:r>
              <a:rPr lang="en-US" sz="2400" dirty="0"/>
              <a:t>Assessment of the overall cardiovascular </a:t>
            </a:r>
            <a:r>
              <a:rPr lang="en-US" sz="2400" dirty="0" smtClean="0"/>
              <a:t>risk and Search </a:t>
            </a:r>
            <a:r>
              <a:rPr lang="en-US" sz="2400" dirty="0"/>
              <a:t>for target organ damage</a:t>
            </a:r>
          </a:p>
        </p:txBody>
      </p:sp>
    </p:spTree>
    <p:extLst>
      <p:ext uri="{BB962C8B-B14F-4D97-AF65-F5344CB8AC3E}">
        <p14:creationId xmlns:p14="http://schemas.microsoft.com/office/powerpoint/2010/main" val="4064338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Routine Laboratory Tests</a:t>
            </a:r>
            <a:endParaRPr lang="en-GB" dirty="0"/>
          </a:p>
        </p:txBody>
      </p:sp>
      <p:sp>
        <p:nvSpPr>
          <p:cNvPr id="4" name="Rectangle 9"/>
          <p:cNvSpPr>
            <a:spLocks noGrp="1" noChangeArrowheads="1"/>
          </p:cNvSpPr>
          <p:nvPr>
            <p:ph idx="1"/>
          </p:nvPr>
        </p:nvSpPr>
        <p:spPr/>
        <p:txBody>
          <a:bodyPr/>
          <a:lstStyle/>
          <a:p>
            <a:pPr marL="0" indent="0" defTabSz="261938">
              <a:lnSpc>
                <a:spcPct val="80000"/>
              </a:lnSpc>
              <a:buFontTx/>
              <a:buNone/>
              <a:defRPr/>
            </a:pPr>
            <a:r>
              <a:rPr lang="en-US" sz="2200" dirty="0"/>
              <a:t>Preliminary Investigations of patients with hypertension</a:t>
            </a:r>
          </a:p>
          <a:p>
            <a:pPr marL="0" indent="0" defTabSz="261938">
              <a:lnSpc>
                <a:spcPct val="80000"/>
              </a:lnSpc>
              <a:defRPr/>
            </a:pPr>
            <a:endParaRPr lang="en-US" sz="2200" dirty="0"/>
          </a:p>
          <a:p>
            <a:pPr marL="522288" lvl="1" indent="-342900" defTabSz="261938">
              <a:lnSpc>
                <a:spcPct val="85000"/>
              </a:lnSpc>
              <a:buFontTx/>
              <a:buAutoNum type="arabicPeriod"/>
              <a:defRPr/>
            </a:pPr>
            <a:r>
              <a:rPr lang="en-US" dirty="0"/>
              <a:t>Urinalysis</a:t>
            </a:r>
          </a:p>
          <a:p>
            <a:pPr marL="522288" lvl="1" indent="-342900" defTabSz="261938">
              <a:lnSpc>
                <a:spcPct val="85000"/>
              </a:lnSpc>
              <a:buFontTx/>
              <a:buAutoNum type="arabicPeriod"/>
              <a:defRPr/>
            </a:pPr>
            <a:r>
              <a:rPr lang="en-US" dirty="0"/>
              <a:t>Blood chemistry </a:t>
            </a:r>
            <a:r>
              <a:rPr lang="en-US" sz="2000" dirty="0"/>
              <a:t>(potassium, sodium and creatinine)</a:t>
            </a:r>
          </a:p>
          <a:p>
            <a:pPr marL="522288" lvl="1" indent="-342900" defTabSz="261938">
              <a:lnSpc>
                <a:spcPct val="85000"/>
              </a:lnSpc>
              <a:buFontTx/>
              <a:buAutoNum type="arabicPeriod"/>
              <a:defRPr/>
            </a:pPr>
            <a:r>
              <a:rPr lang="en-US" dirty="0"/>
              <a:t>Fasting glucose</a:t>
            </a:r>
          </a:p>
          <a:p>
            <a:pPr marL="522288" lvl="1" indent="-342900" defTabSz="261938">
              <a:lnSpc>
                <a:spcPct val="85000"/>
              </a:lnSpc>
              <a:buFontTx/>
              <a:buAutoNum type="arabicPeriod"/>
              <a:defRPr/>
            </a:pPr>
            <a:r>
              <a:rPr lang="en-US" dirty="0" smtClean="0"/>
              <a:t>Fasting or Non Fasting lipid profile</a:t>
            </a:r>
            <a:endParaRPr lang="en-US" dirty="0"/>
          </a:p>
          <a:p>
            <a:pPr marL="522288" lvl="1" indent="-342900" defTabSz="261938">
              <a:lnSpc>
                <a:spcPct val="85000"/>
              </a:lnSpc>
              <a:buFontTx/>
              <a:buAutoNum type="arabicPeriod"/>
              <a:defRPr/>
            </a:pPr>
            <a:r>
              <a:rPr lang="en-US" dirty="0"/>
              <a:t>Standard 12-leads </a:t>
            </a:r>
            <a:r>
              <a:rPr lang="en-US" dirty="0" smtClean="0"/>
              <a:t>ECG</a:t>
            </a:r>
          </a:p>
          <a:p>
            <a:pPr marL="522288" lvl="1" indent="-342900" defTabSz="261938">
              <a:lnSpc>
                <a:spcPct val="85000"/>
              </a:lnSpc>
              <a:buFontTx/>
              <a:buAutoNum type="arabicPeriod"/>
              <a:defRPr/>
            </a:pPr>
            <a:r>
              <a:rPr lang="en-US" dirty="0">
                <a:effectLst/>
              </a:rPr>
              <a:t>Optional tests </a:t>
            </a:r>
          </a:p>
          <a:p>
            <a:pPr marL="1039813" lvl="2" indent="-514350" defTabSz="261938">
              <a:lnSpc>
                <a:spcPct val="85000"/>
              </a:lnSpc>
              <a:buAutoNum type="alphaLcPeriod"/>
              <a:defRPr/>
            </a:pPr>
            <a:r>
              <a:rPr lang="en-US" sz="2000" dirty="0" smtClean="0">
                <a:effectLst/>
              </a:rPr>
              <a:t>Urinary </a:t>
            </a:r>
            <a:r>
              <a:rPr lang="en-US" sz="2000" dirty="0">
                <a:effectLst/>
              </a:rPr>
              <a:t>albumin excretion </a:t>
            </a:r>
            <a:r>
              <a:rPr lang="en-US" sz="2000" dirty="0" smtClean="0">
                <a:effectLst/>
              </a:rPr>
              <a:t>or albumin/creatinine ratio</a:t>
            </a:r>
          </a:p>
          <a:p>
            <a:pPr marL="1039813" lvl="2" indent="-514350" defTabSz="261938">
              <a:lnSpc>
                <a:spcPct val="85000"/>
              </a:lnSpc>
              <a:buAutoNum type="alphaLcPeriod"/>
              <a:defRPr/>
            </a:pPr>
            <a:r>
              <a:rPr lang="en-US" sz="2000" dirty="0" smtClean="0">
                <a:effectLst/>
              </a:rPr>
              <a:t>Limited Echo for LVH</a:t>
            </a:r>
            <a:endParaRPr lang="en-US" sz="2000" dirty="0">
              <a:effectLst/>
            </a:endParaRPr>
          </a:p>
        </p:txBody>
      </p:sp>
    </p:spTree>
    <p:extLst>
      <p:ext uri="{BB962C8B-B14F-4D97-AF65-F5344CB8AC3E}">
        <p14:creationId xmlns:p14="http://schemas.microsoft.com/office/powerpoint/2010/main" val="11749793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(continue)</a:t>
            </a:r>
            <a:endParaRPr lang="en-GB" dirty="0"/>
          </a:p>
        </p:txBody>
      </p:sp>
      <p:sp>
        <p:nvSpPr>
          <p:cNvPr id="3" name="Content Placeholder 2"/>
          <p:cNvSpPr>
            <a:spLocks noGrp="1"/>
          </p:cNvSpPr>
          <p:nvPr>
            <p:ph idx="1"/>
          </p:nvPr>
        </p:nvSpPr>
        <p:spPr/>
        <p:txBody>
          <a:bodyPr/>
          <a:lstStyle/>
          <a:p>
            <a:pPr>
              <a:defRPr/>
            </a:pPr>
            <a:r>
              <a:rPr lang="en-US" dirty="0"/>
              <a:t>Laboratory Findings:</a:t>
            </a:r>
          </a:p>
          <a:p>
            <a:pPr lvl="1">
              <a:defRPr/>
            </a:pPr>
            <a:r>
              <a:rPr lang="en-US" dirty="0"/>
              <a:t>Urine: No Protein, No RBC &amp; No WBC</a:t>
            </a:r>
          </a:p>
          <a:p>
            <a:pPr lvl="1">
              <a:defRPr/>
            </a:pPr>
            <a:r>
              <a:rPr lang="en-US" dirty="0"/>
              <a:t>EKG: LVH</a:t>
            </a:r>
          </a:p>
          <a:p>
            <a:pPr lvl="1">
              <a:defRPr/>
            </a:pPr>
            <a:r>
              <a:rPr lang="en-US" dirty="0"/>
              <a:t>Na 140</a:t>
            </a:r>
          </a:p>
          <a:p>
            <a:pPr lvl="1">
              <a:defRPr/>
            </a:pPr>
            <a:r>
              <a:rPr lang="en-US" dirty="0"/>
              <a:t>K 3.9</a:t>
            </a:r>
          </a:p>
          <a:p>
            <a:pPr lvl="1">
              <a:defRPr/>
            </a:pPr>
            <a:r>
              <a:rPr lang="en-US" dirty="0"/>
              <a:t>FBS </a:t>
            </a:r>
            <a:r>
              <a:rPr lang="en-US" dirty="0" smtClean="0"/>
              <a:t>12 </a:t>
            </a:r>
            <a:r>
              <a:rPr lang="en-US" dirty="0" err="1"/>
              <a:t>mmol</a:t>
            </a:r>
            <a:r>
              <a:rPr lang="en-US" dirty="0"/>
              <a:t>/l</a:t>
            </a:r>
          </a:p>
          <a:p>
            <a:pPr lvl="1">
              <a:defRPr/>
            </a:pPr>
            <a:r>
              <a:rPr lang="en-US" dirty="0"/>
              <a:t>Creatinine 105 </a:t>
            </a:r>
            <a:r>
              <a:rPr lang="en-US" dirty="0" err="1"/>
              <a:t>umol</a:t>
            </a:r>
            <a:r>
              <a:rPr lang="en-US" dirty="0"/>
              <a:t>/l</a:t>
            </a:r>
          </a:p>
          <a:p>
            <a:pPr lvl="1">
              <a:defRPr/>
            </a:pPr>
            <a:r>
              <a:rPr lang="en-US" dirty="0"/>
              <a:t>Cholesterol 6.9 (LDL 5.4, HDL 1.1)</a:t>
            </a:r>
          </a:p>
          <a:p>
            <a:pPr lvl="1">
              <a:defRPr/>
            </a:pPr>
            <a:r>
              <a:rPr lang="en-US" dirty="0"/>
              <a:t>Triglycerides 2.8</a:t>
            </a:r>
          </a:p>
          <a:p>
            <a:pPr lvl="1">
              <a:defRPr/>
            </a:pPr>
            <a:r>
              <a:rPr lang="en-US" dirty="0" err="1"/>
              <a:t>Hb</a:t>
            </a:r>
            <a:r>
              <a:rPr lang="en-US" dirty="0"/>
              <a:t> 18.1 </a:t>
            </a:r>
          </a:p>
          <a:p>
            <a:endParaRPr lang="en-GB" dirty="0"/>
          </a:p>
        </p:txBody>
      </p:sp>
    </p:spTree>
    <p:extLst>
      <p:ext uri="{BB962C8B-B14F-4D97-AF65-F5344CB8AC3E}">
        <p14:creationId xmlns:p14="http://schemas.microsoft.com/office/powerpoint/2010/main" val="17928411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Diagnosis of Mr. M</a:t>
            </a:r>
            <a:endParaRPr lang="en-GB" dirty="0"/>
          </a:p>
        </p:txBody>
      </p:sp>
      <p:sp>
        <p:nvSpPr>
          <p:cNvPr id="3" name="Content Placeholder 2"/>
          <p:cNvSpPr>
            <a:spLocks noGrp="1"/>
          </p:cNvSpPr>
          <p:nvPr>
            <p:ph idx="1"/>
          </p:nvPr>
        </p:nvSpPr>
        <p:spPr/>
        <p:txBody>
          <a:bodyPr/>
          <a:lstStyle/>
          <a:p>
            <a:r>
              <a:rPr lang="en-US" dirty="0"/>
              <a:t>Stage 1 HTN, Obese with Diabetes and Hyperlipidemia. </a:t>
            </a:r>
          </a:p>
          <a:p>
            <a:endParaRPr lang="en-GB" dirty="0"/>
          </a:p>
        </p:txBody>
      </p:sp>
    </p:spTree>
    <p:extLst>
      <p:ext uri="{BB962C8B-B14F-4D97-AF65-F5344CB8AC3E}">
        <p14:creationId xmlns:p14="http://schemas.microsoft.com/office/powerpoint/2010/main" val="648874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 of The Lecture</a:t>
            </a:r>
            <a:endParaRPr lang="en-GB" dirty="0"/>
          </a:p>
        </p:txBody>
      </p:sp>
      <p:sp>
        <p:nvSpPr>
          <p:cNvPr id="4" name="Content Placeholder 2"/>
          <p:cNvSpPr>
            <a:spLocks noGrp="1"/>
          </p:cNvSpPr>
          <p:nvPr>
            <p:ph idx="1"/>
          </p:nvPr>
        </p:nvSpPr>
        <p:spPr/>
        <p:txBody>
          <a:bodyPr/>
          <a:lstStyle/>
          <a:p>
            <a:r>
              <a:rPr lang="en-US" dirty="0" smtClean="0"/>
              <a:t>Prevalence of HTN in KSA</a:t>
            </a:r>
          </a:p>
          <a:p>
            <a:r>
              <a:rPr lang="en-US" dirty="0" smtClean="0"/>
              <a:t>Diagnosis of Hypertension</a:t>
            </a:r>
          </a:p>
          <a:p>
            <a:r>
              <a:rPr lang="en-US" dirty="0" smtClean="0"/>
              <a:t>Evaluation and Risk Assessment</a:t>
            </a:r>
          </a:p>
          <a:p>
            <a:r>
              <a:rPr lang="en-US" dirty="0" smtClean="0"/>
              <a:t>Screening for Secondary Causes of HTN</a:t>
            </a:r>
          </a:p>
          <a:p>
            <a:r>
              <a:rPr lang="en-US" dirty="0" smtClean="0"/>
              <a:t>Management </a:t>
            </a:r>
          </a:p>
          <a:p>
            <a:pPr lvl="1"/>
            <a:r>
              <a:rPr lang="en-US" dirty="0" smtClean="0"/>
              <a:t>Life style modifications</a:t>
            </a:r>
          </a:p>
          <a:p>
            <a:pPr lvl="1"/>
            <a:r>
              <a:rPr lang="en-US" dirty="0" smtClean="0"/>
              <a:t>Drug therapy </a:t>
            </a:r>
            <a:endParaRPr lang="en-US" dirty="0"/>
          </a:p>
        </p:txBody>
      </p:sp>
    </p:spTree>
    <p:extLst>
      <p:ext uri="{BB962C8B-B14F-4D97-AF65-F5344CB8AC3E}">
        <p14:creationId xmlns:p14="http://schemas.microsoft.com/office/powerpoint/2010/main" val="1302219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Benefits of Lowering BP</a:t>
            </a:r>
          </a:p>
        </p:txBody>
      </p:sp>
      <p:sp>
        <p:nvSpPr>
          <p:cNvPr id="4" name="Content Placeholder 2"/>
          <p:cNvSpPr>
            <a:spLocks noGrp="1"/>
          </p:cNvSpPr>
          <p:nvPr>
            <p:ph idx="1"/>
          </p:nvPr>
        </p:nvSpPr>
        <p:spPr/>
        <p:txBody>
          <a:bodyPr/>
          <a:lstStyle/>
          <a:p>
            <a:pPr marL="0" indent="0">
              <a:buNone/>
            </a:pPr>
            <a:r>
              <a:rPr lang="en-US" dirty="0" smtClean="0"/>
              <a:t>	</a:t>
            </a:r>
            <a:r>
              <a:rPr lang="en-US" u="sng" dirty="0" smtClean="0"/>
              <a:t>Average </a:t>
            </a:r>
            <a:r>
              <a:rPr lang="en-US" u="sng" dirty="0"/>
              <a:t>Percent Reduction</a:t>
            </a:r>
          </a:p>
          <a:p>
            <a:endParaRPr lang="en-US" dirty="0"/>
          </a:p>
          <a:p>
            <a:pPr>
              <a:lnSpc>
                <a:spcPct val="150000"/>
              </a:lnSpc>
            </a:pPr>
            <a:r>
              <a:rPr lang="en-US" dirty="0"/>
              <a:t>Stroke incidence 		</a:t>
            </a:r>
            <a:r>
              <a:rPr lang="en-US" dirty="0">
                <a:solidFill>
                  <a:srgbClr val="FFFF00"/>
                </a:solidFill>
              </a:rPr>
              <a:t>35–40%</a:t>
            </a:r>
            <a:r>
              <a:rPr lang="en-US" dirty="0"/>
              <a:t>  </a:t>
            </a:r>
          </a:p>
          <a:p>
            <a:pPr>
              <a:lnSpc>
                <a:spcPct val="150000"/>
              </a:lnSpc>
            </a:pPr>
            <a:r>
              <a:rPr lang="en-US" dirty="0" smtClean="0"/>
              <a:t>Myocardial </a:t>
            </a:r>
            <a:r>
              <a:rPr lang="en-US" dirty="0"/>
              <a:t>infarction 	</a:t>
            </a:r>
            <a:r>
              <a:rPr lang="en-US" dirty="0" smtClean="0"/>
              <a:t>	</a:t>
            </a:r>
            <a:r>
              <a:rPr lang="en-US" dirty="0" smtClean="0">
                <a:solidFill>
                  <a:srgbClr val="FFFF00"/>
                </a:solidFill>
              </a:rPr>
              <a:t>20–25</a:t>
            </a:r>
            <a:r>
              <a:rPr lang="en-US" dirty="0">
                <a:solidFill>
                  <a:srgbClr val="FFFF00"/>
                </a:solidFill>
              </a:rPr>
              <a:t>%</a:t>
            </a:r>
            <a:r>
              <a:rPr lang="en-US" dirty="0"/>
              <a:t> </a:t>
            </a:r>
            <a:endParaRPr lang="en-US" dirty="0" smtClean="0"/>
          </a:p>
          <a:p>
            <a:pPr>
              <a:lnSpc>
                <a:spcPct val="150000"/>
              </a:lnSpc>
            </a:pPr>
            <a:r>
              <a:rPr lang="en-US" dirty="0" smtClean="0"/>
              <a:t>Heart </a:t>
            </a:r>
            <a:r>
              <a:rPr lang="en-US" dirty="0"/>
              <a:t>failure		</a:t>
            </a:r>
            <a:r>
              <a:rPr lang="en-US" dirty="0" smtClean="0"/>
              <a:t>	</a:t>
            </a:r>
            <a:r>
              <a:rPr lang="en-US" dirty="0" smtClean="0">
                <a:solidFill>
                  <a:srgbClr val="FFFF00"/>
                </a:solidFill>
              </a:rPr>
              <a:t>50</a:t>
            </a:r>
            <a:r>
              <a:rPr lang="en-US" dirty="0">
                <a:solidFill>
                  <a:srgbClr val="FFFF00"/>
                </a:solidFill>
              </a:rPr>
              <a:t>%</a:t>
            </a:r>
            <a:r>
              <a:rPr lang="en-US" dirty="0"/>
              <a:t> </a:t>
            </a:r>
          </a:p>
        </p:txBody>
      </p:sp>
    </p:spTree>
    <p:extLst>
      <p:ext uri="{BB962C8B-B14F-4D97-AF65-F5344CB8AC3E}">
        <p14:creationId xmlns:p14="http://schemas.microsoft.com/office/powerpoint/2010/main" val="104142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45720" indent="0">
              <a:buNone/>
            </a:pPr>
            <a:r>
              <a:rPr lang="en-US" sz="3600" dirty="0"/>
              <a:t>How low should you go</a:t>
            </a:r>
            <a:r>
              <a:rPr lang="en-US" sz="3600" dirty="0" smtClean="0"/>
              <a:t>?</a:t>
            </a:r>
          </a:p>
          <a:p>
            <a:endParaRPr lang="en-US" sz="3600" dirty="0"/>
          </a:p>
          <a:p>
            <a:pPr marL="45720" indent="0">
              <a:buNone/>
            </a:pPr>
            <a:r>
              <a:rPr lang="en-US" sz="3600" dirty="0"/>
              <a:t>What drugs and doses should you use</a:t>
            </a:r>
            <a:r>
              <a:rPr lang="en-US" sz="3600" dirty="0" smtClean="0"/>
              <a:t>?</a:t>
            </a:r>
          </a:p>
          <a:p>
            <a:endParaRPr lang="en-US" sz="3600" dirty="0"/>
          </a:p>
          <a:p>
            <a:pPr marL="45720" indent="0">
              <a:buNone/>
            </a:pPr>
            <a:r>
              <a:rPr lang="en-US" sz="3600" dirty="0"/>
              <a:t>How many medications will you need?</a:t>
            </a:r>
          </a:p>
          <a:p>
            <a:pPr marL="0" indent="0">
              <a:buNone/>
            </a:pPr>
            <a:endParaRPr lang="en-GB" sz="3600" dirty="0"/>
          </a:p>
        </p:txBody>
      </p:sp>
    </p:spTree>
    <p:extLst>
      <p:ext uri="{BB962C8B-B14F-4D97-AF65-F5344CB8AC3E}">
        <p14:creationId xmlns:p14="http://schemas.microsoft.com/office/powerpoint/2010/main" val="1457659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8800" dirty="0">
                <a:solidFill>
                  <a:srgbClr val="FFFF00"/>
                </a:solidFill>
              </a:rPr>
              <a:t>?</a:t>
            </a:r>
          </a:p>
        </p:txBody>
      </p:sp>
      <p:sp>
        <p:nvSpPr>
          <p:cNvPr id="3" name="Content Placeholder 2"/>
          <p:cNvSpPr>
            <a:spLocks noGrp="1"/>
          </p:cNvSpPr>
          <p:nvPr>
            <p:ph idx="1"/>
          </p:nvPr>
        </p:nvSpPr>
        <p:spPr/>
        <p:txBody>
          <a:bodyPr/>
          <a:lstStyle/>
          <a:p>
            <a:pPr marL="0" indent="0">
              <a:buNone/>
            </a:pPr>
            <a:r>
              <a:rPr lang="en-US" dirty="0"/>
              <a:t>Which of the following is most appropriate BP goal in this patient</a:t>
            </a:r>
            <a:r>
              <a:rPr lang="en-US" dirty="0" smtClean="0"/>
              <a:t>?</a:t>
            </a:r>
          </a:p>
          <a:p>
            <a:pPr marL="514350" indent="-514350">
              <a:buAutoNum type="alphaLcPeriod"/>
            </a:pPr>
            <a:r>
              <a:rPr lang="en-US" dirty="0" smtClean="0"/>
              <a:t>&lt;125/75</a:t>
            </a:r>
          </a:p>
          <a:p>
            <a:pPr marL="514350" indent="-514350">
              <a:buAutoNum type="alphaLcPeriod"/>
            </a:pPr>
            <a:r>
              <a:rPr lang="en-US" dirty="0" smtClean="0"/>
              <a:t>&lt;130/80</a:t>
            </a:r>
          </a:p>
          <a:p>
            <a:pPr marL="514350" indent="-514350">
              <a:buAutoNum type="alphaLcPeriod"/>
            </a:pPr>
            <a:r>
              <a:rPr lang="en-US" dirty="0" smtClean="0"/>
              <a:t>&lt;140/90</a:t>
            </a:r>
          </a:p>
          <a:p>
            <a:pPr marL="514350" indent="-514350">
              <a:buAutoNum type="alphaLcPeriod"/>
            </a:pPr>
            <a:r>
              <a:rPr lang="en-US" dirty="0" smtClean="0"/>
              <a:t>&lt;150/100</a:t>
            </a:r>
            <a:endParaRPr lang="en-GB" dirty="0"/>
          </a:p>
        </p:txBody>
      </p:sp>
    </p:spTree>
    <p:extLst>
      <p:ext uri="{BB962C8B-B14F-4D97-AF65-F5344CB8AC3E}">
        <p14:creationId xmlns:p14="http://schemas.microsoft.com/office/powerpoint/2010/main" val="767257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What </a:t>
            </a:r>
            <a:r>
              <a:rPr lang="en-US" dirty="0"/>
              <a:t>BP should I aim to get </a:t>
            </a:r>
            <a:r>
              <a:rPr lang="en-US" dirty="0" smtClean="0"/>
              <a:t>Mr. M </a:t>
            </a:r>
            <a:r>
              <a:rPr lang="en-US" dirty="0"/>
              <a:t>to?</a:t>
            </a:r>
          </a:p>
        </p:txBody>
      </p:sp>
    </p:spTree>
    <p:extLst>
      <p:ext uri="{BB962C8B-B14F-4D97-AF65-F5344CB8AC3E}">
        <p14:creationId xmlns:p14="http://schemas.microsoft.com/office/powerpoint/2010/main" val="9771715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effectLst>
                  <a:outerShdw blurRad="38100" dist="38100" dir="2700000" algn="tl">
                    <a:srgbClr val="C0C0C0"/>
                  </a:outerShdw>
                </a:effectLst>
              </a:rPr>
              <a:t>Evidence Based Goals </a:t>
            </a:r>
            <a:r>
              <a:rPr lang="en-US" dirty="0" smtClean="0">
                <a:effectLst>
                  <a:outerShdw blurRad="38100" dist="38100" dir="2700000" algn="tl">
                    <a:srgbClr val="C0C0C0"/>
                  </a:outerShdw>
                </a:effectLst>
              </a:rPr>
              <a:t>2016</a:t>
            </a:r>
            <a:endParaRPr lang="en-US" dirty="0"/>
          </a:p>
        </p:txBody>
      </p:sp>
      <p:sp>
        <p:nvSpPr>
          <p:cNvPr id="3" name="Content Placeholder 2"/>
          <p:cNvSpPr>
            <a:spLocks noGrp="1"/>
          </p:cNvSpPr>
          <p:nvPr>
            <p:ph idx="1"/>
          </p:nvPr>
        </p:nvSpPr>
        <p:spPr/>
        <p:txBody>
          <a:bodyPr/>
          <a:lstStyle/>
          <a:p>
            <a:pPr>
              <a:defRPr/>
            </a:pPr>
            <a:endParaRPr lang="en-US" sz="5400" dirty="0"/>
          </a:p>
          <a:p>
            <a:pPr marL="0" indent="0">
              <a:buNone/>
              <a:defRPr/>
            </a:pPr>
            <a:r>
              <a:rPr lang="en-US" sz="5400" dirty="0"/>
              <a:t>	&lt; 140/90 for &lt; </a:t>
            </a:r>
            <a:r>
              <a:rPr lang="en-US" sz="5400" dirty="0" smtClean="0"/>
              <a:t>60 Year-old</a:t>
            </a:r>
          </a:p>
          <a:p>
            <a:pPr marL="0" indent="0">
              <a:buNone/>
              <a:defRPr/>
            </a:pPr>
            <a:r>
              <a:rPr lang="en-US" sz="5400" dirty="0" smtClean="0"/>
              <a:t> </a:t>
            </a:r>
            <a:r>
              <a:rPr lang="en-US" sz="5400" dirty="0"/>
              <a:t>	&lt; 150/90 for &gt;=</a:t>
            </a:r>
            <a:r>
              <a:rPr lang="en-US" sz="5400" dirty="0" smtClean="0"/>
              <a:t>60 Year-old</a:t>
            </a:r>
            <a:endParaRPr lang="en-US" sz="5400" dirty="0"/>
          </a:p>
          <a:p>
            <a:pPr marL="0" indent="0">
              <a:buNone/>
              <a:defRPr/>
            </a:pPr>
            <a:endParaRPr lang="en-US" sz="5400" dirty="0"/>
          </a:p>
          <a:p>
            <a:pPr marL="0" indent="0">
              <a:buNone/>
              <a:defRPr/>
            </a:pPr>
            <a:endParaRPr lang="en-US" sz="5400" dirty="0"/>
          </a:p>
          <a:p>
            <a:pPr>
              <a:defRPr/>
            </a:pPr>
            <a:endParaRPr lang="en-US" dirty="0"/>
          </a:p>
        </p:txBody>
      </p:sp>
    </p:spTree>
    <p:extLst>
      <p:ext uri="{BB962C8B-B14F-4D97-AF65-F5344CB8AC3E}">
        <p14:creationId xmlns:p14="http://schemas.microsoft.com/office/powerpoint/2010/main" val="42663289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effectLst>
                  <a:outerShdw blurRad="38100" dist="38100" dir="2700000" algn="tl">
                    <a:srgbClr val="C0C0C0"/>
                  </a:outerShdw>
                </a:effectLst>
              </a:rPr>
              <a:t>Evidence Based Goals </a:t>
            </a:r>
            <a:r>
              <a:rPr lang="en-US" dirty="0" smtClean="0">
                <a:effectLst>
                  <a:outerShdw blurRad="38100" dist="38100" dir="2700000" algn="tl">
                    <a:srgbClr val="C0C0C0"/>
                  </a:outerShdw>
                </a:effectLst>
              </a:rPr>
              <a:t>2016</a:t>
            </a:r>
            <a:endParaRPr lang="en-US" dirty="0"/>
          </a:p>
        </p:txBody>
      </p:sp>
      <p:sp>
        <p:nvSpPr>
          <p:cNvPr id="3" name="Content Placeholder 2"/>
          <p:cNvSpPr>
            <a:spLocks noGrp="1"/>
          </p:cNvSpPr>
          <p:nvPr>
            <p:ph idx="1"/>
          </p:nvPr>
        </p:nvSpPr>
        <p:spPr>
          <a:xfrm>
            <a:off x="326571" y="2769834"/>
            <a:ext cx="11451772" cy="3539527"/>
          </a:xfrm>
        </p:spPr>
        <p:txBody>
          <a:bodyPr>
            <a:normAutofit/>
          </a:bodyPr>
          <a:lstStyle/>
          <a:p>
            <a:pPr>
              <a:defRPr/>
            </a:pPr>
            <a:endParaRPr lang="en-US" sz="5400" dirty="0"/>
          </a:p>
          <a:p>
            <a:pPr marL="0" indent="0">
              <a:buNone/>
              <a:defRPr/>
            </a:pPr>
            <a:r>
              <a:rPr lang="en-US" sz="5400" dirty="0" smtClean="0"/>
              <a:t>High Risk: SBP &lt;120 and DBP NA</a:t>
            </a:r>
          </a:p>
          <a:p>
            <a:pPr marL="0" indent="0">
              <a:buNone/>
              <a:defRPr/>
            </a:pPr>
            <a:r>
              <a:rPr lang="en-US" sz="5400" dirty="0" smtClean="0"/>
              <a:t>DM: SBP&lt;130 and DBP&lt;80</a:t>
            </a:r>
            <a:endParaRPr lang="en-US" sz="5400" dirty="0"/>
          </a:p>
          <a:p>
            <a:pPr marL="0" indent="0">
              <a:buNone/>
              <a:defRPr/>
            </a:pPr>
            <a:endParaRPr lang="en-US" sz="5400" dirty="0"/>
          </a:p>
          <a:p>
            <a:pPr marL="0" indent="0">
              <a:buNone/>
              <a:defRPr/>
            </a:pPr>
            <a:endParaRPr lang="en-US" sz="5400" dirty="0"/>
          </a:p>
          <a:p>
            <a:pPr>
              <a:defRPr/>
            </a:pPr>
            <a:endParaRPr lang="en-US" dirty="0"/>
          </a:p>
        </p:txBody>
      </p:sp>
    </p:spTree>
    <p:extLst>
      <p:ext uri="{BB962C8B-B14F-4D97-AF65-F5344CB8AC3E}">
        <p14:creationId xmlns:p14="http://schemas.microsoft.com/office/powerpoint/2010/main" val="32606710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056830" y="493735"/>
            <a:ext cx="9753600" cy="1154097"/>
          </a:xfrm>
        </p:spPr>
        <p:txBody>
          <a:bodyPr>
            <a:normAutofit fontScale="90000"/>
          </a:bodyPr>
          <a:lstStyle/>
          <a:p>
            <a:pPr>
              <a:defRPr/>
            </a:pPr>
            <a:r>
              <a:rPr lang="en-US" dirty="0"/>
              <a:t>Goals of therapy in </a:t>
            </a:r>
            <a:r>
              <a:rPr lang="en-US" dirty="0" smtClean="0"/>
              <a:t>JNC8 </a:t>
            </a:r>
            <a:r>
              <a:rPr lang="en-US" dirty="0"/>
              <a:t>&amp; Euro Guidelines</a:t>
            </a:r>
            <a:r>
              <a:rPr lang="en-US" sz="4000" dirty="0"/>
              <a:t> </a:t>
            </a:r>
          </a:p>
        </p:txBody>
      </p:sp>
      <p:pic>
        <p:nvPicPr>
          <p:cNvPr id="32772" name="Picture 4" descr="target">
            <a:hlinkClick r:id="rId2"/>
          </p:cNvPr>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tretch>
            <a:fillRect/>
          </a:stretch>
        </p:blipFill>
        <p:spPr>
          <a:xfrm>
            <a:off x="9176700" y="3448073"/>
            <a:ext cx="1511300" cy="1397000"/>
          </a:xfrm>
          <a:prstGeom prst="rect">
            <a:avLst/>
          </a:prstGeom>
        </p:spPr>
      </p:pic>
      <p:sp>
        <p:nvSpPr>
          <p:cNvPr id="65539" name="Rectangle 3"/>
          <p:cNvSpPr>
            <a:spLocks noGrp="1" noChangeArrowheads="1"/>
          </p:cNvSpPr>
          <p:nvPr>
            <p:ph sz="half" idx="4294967295"/>
          </p:nvPr>
        </p:nvSpPr>
        <p:spPr>
          <a:xfrm>
            <a:off x="632745" y="2131019"/>
            <a:ext cx="10601770" cy="4351338"/>
          </a:xfrm>
          <a:prstGeom prst="rect">
            <a:avLst/>
          </a:prstGeom>
        </p:spPr>
        <p:txBody>
          <a:bodyPr>
            <a:normAutofit/>
          </a:bodyPr>
          <a:lstStyle/>
          <a:p>
            <a:pPr>
              <a:lnSpc>
                <a:spcPct val="90000"/>
              </a:lnSpc>
              <a:defRPr/>
            </a:pPr>
            <a:r>
              <a:rPr lang="en-US" sz="2400" dirty="0"/>
              <a:t>Maximum reduction in long-term total risk of cardiovascular morbidity and mortality:</a:t>
            </a:r>
          </a:p>
          <a:p>
            <a:pPr lvl="1">
              <a:lnSpc>
                <a:spcPct val="90000"/>
              </a:lnSpc>
              <a:defRPr/>
            </a:pPr>
            <a:r>
              <a:rPr lang="en-US" sz="2400" dirty="0"/>
              <a:t> Smoking</a:t>
            </a:r>
          </a:p>
          <a:p>
            <a:pPr lvl="1">
              <a:lnSpc>
                <a:spcPct val="90000"/>
              </a:lnSpc>
              <a:defRPr/>
            </a:pPr>
            <a:r>
              <a:rPr lang="en-US" sz="2400" dirty="0"/>
              <a:t>Life style modification </a:t>
            </a:r>
          </a:p>
          <a:p>
            <a:pPr lvl="1">
              <a:lnSpc>
                <a:spcPct val="90000"/>
              </a:lnSpc>
              <a:defRPr/>
            </a:pPr>
            <a:r>
              <a:rPr lang="en-US" sz="2400" dirty="0"/>
              <a:t>Lipid</a:t>
            </a:r>
          </a:p>
          <a:p>
            <a:pPr lvl="1">
              <a:lnSpc>
                <a:spcPct val="90000"/>
              </a:lnSpc>
              <a:defRPr/>
            </a:pPr>
            <a:r>
              <a:rPr lang="en-US" sz="2400" dirty="0"/>
              <a:t>Diabetes</a:t>
            </a:r>
          </a:p>
          <a:p>
            <a:pPr lvl="1">
              <a:lnSpc>
                <a:spcPct val="90000"/>
              </a:lnSpc>
              <a:defRPr/>
            </a:pPr>
            <a:r>
              <a:rPr lang="en-US" sz="2400" dirty="0"/>
              <a:t>Blood </a:t>
            </a:r>
            <a:r>
              <a:rPr lang="en-US" sz="2400" dirty="0" smtClean="0"/>
              <a:t>pressure</a:t>
            </a:r>
            <a:endParaRPr lang="en-US" sz="2400" dirty="0"/>
          </a:p>
        </p:txBody>
      </p:sp>
    </p:spTree>
    <p:extLst>
      <p:ext uri="{BB962C8B-B14F-4D97-AF65-F5344CB8AC3E}">
        <p14:creationId xmlns:p14="http://schemas.microsoft.com/office/powerpoint/2010/main" val="23583292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21292" y="884237"/>
            <a:ext cx="10101129" cy="508002"/>
          </a:xfrm>
        </p:spPr>
        <p:txBody>
          <a:bodyPr>
            <a:noAutofit/>
          </a:bodyPr>
          <a:lstStyle/>
          <a:p>
            <a:pPr eaLnBrk="1" hangingPunct="1">
              <a:defRPr/>
            </a:pPr>
            <a:r>
              <a:rPr lang="en-US" sz="2800" dirty="0" smtClean="0"/>
              <a:t>Effect of Long-Term Modest Reductions in CV Risk Factors</a:t>
            </a:r>
          </a:p>
        </p:txBody>
      </p:sp>
      <p:sp>
        <p:nvSpPr>
          <p:cNvPr id="33795" name="Text Box 3"/>
          <p:cNvSpPr txBox="1">
            <a:spLocks noChangeArrowheads="1"/>
          </p:cNvSpPr>
          <p:nvPr/>
        </p:nvSpPr>
        <p:spPr bwMode="auto">
          <a:xfrm>
            <a:off x="2795588" y="6265863"/>
            <a:ext cx="71739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defRPr kumimoji="1" sz="2400" b="1">
                <a:solidFill>
                  <a:schemeClr val="tx2"/>
                </a:solidFill>
                <a:latin typeface="Arial" pitchFamily="34" charset="0"/>
              </a:defRPr>
            </a:lvl1pPr>
            <a:lvl2pPr marL="742950" indent="-285750">
              <a:defRPr kumimoji="1" sz="2400" b="1">
                <a:solidFill>
                  <a:schemeClr val="tx2"/>
                </a:solidFill>
                <a:latin typeface="Arial" pitchFamily="34" charset="0"/>
              </a:defRPr>
            </a:lvl2pPr>
            <a:lvl3pPr marL="1143000" indent="-228600">
              <a:defRPr kumimoji="1" sz="2400" b="1">
                <a:solidFill>
                  <a:schemeClr val="tx2"/>
                </a:solidFill>
                <a:latin typeface="Arial" pitchFamily="34" charset="0"/>
              </a:defRPr>
            </a:lvl3pPr>
            <a:lvl4pPr marL="1600200" indent="-228600">
              <a:defRPr kumimoji="1" sz="2400" b="1">
                <a:solidFill>
                  <a:schemeClr val="tx2"/>
                </a:solidFill>
                <a:latin typeface="Arial" pitchFamily="34" charset="0"/>
              </a:defRPr>
            </a:lvl4pPr>
            <a:lvl5pPr marL="2057400" indent="-228600">
              <a:defRPr kumimoji="1" sz="2400" b="1">
                <a:solidFill>
                  <a:schemeClr val="tx2"/>
                </a:solidFill>
                <a:latin typeface="Arial" pitchFamily="34" charset="0"/>
              </a:defRPr>
            </a:lvl5pPr>
            <a:lvl6pPr marL="25146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algn="r" eaLnBrk="0" fontAlgn="base" hangingPunct="0">
              <a:spcBef>
                <a:spcPct val="50000"/>
              </a:spcBef>
              <a:spcAft>
                <a:spcPct val="0"/>
              </a:spcAft>
            </a:pPr>
            <a:r>
              <a:rPr lang="en-US" sz="1600">
                <a:solidFill>
                  <a:srgbClr val="FFFFFF"/>
                </a:solidFill>
              </a:rPr>
              <a:t>Emberson et al. </a:t>
            </a:r>
            <a:r>
              <a:rPr lang="en-US" sz="1600" i="1">
                <a:solidFill>
                  <a:srgbClr val="FFFFFF"/>
                </a:solidFill>
              </a:rPr>
              <a:t>Eur Heart J.</a:t>
            </a:r>
            <a:r>
              <a:rPr lang="en-US" sz="1600">
                <a:solidFill>
                  <a:srgbClr val="FFFFFF"/>
                </a:solidFill>
              </a:rPr>
              <a:t> 2004;25:484-491. </a:t>
            </a:r>
          </a:p>
        </p:txBody>
      </p:sp>
      <p:grpSp>
        <p:nvGrpSpPr>
          <p:cNvPr id="2" name="Group 4"/>
          <p:cNvGrpSpPr>
            <a:grpSpLocks/>
          </p:cNvGrpSpPr>
          <p:nvPr/>
        </p:nvGrpSpPr>
        <p:grpSpPr bwMode="auto">
          <a:xfrm>
            <a:off x="2074863" y="2281238"/>
            <a:ext cx="2347912" cy="1693862"/>
            <a:chOff x="347" y="1445"/>
            <a:chExt cx="1479" cy="1067"/>
          </a:xfrm>
        </p:grpSpPr>
        <p:sp>
          <p:nvSpPr>
            <p:cNvPr id="33806" name="AutoShape 5"/>
            <p:cNvSpPr>
              <a:spLocks noChangeArrowheads="1"/>
            </p:cNvSpPr>
            <p:nvPr/>
          </p:nvSpPr>
          <p:spPr bwMode="auto">
            <a:xfrm>
              <a:off x="347" y="1445"/>
              <a:ext cx="1479" cy="1067"/>
            </a:xfrm>
            <a:prstGeom prst="downArrow">
              <a:avLst>
                <a:gd name="adj1" fmla="val 62676"/>
                <a:gd name="adj2" fmla="val 25958"/>
              </a:avLst>
            </a:prstGeom>
            <a:solidFill>
              <a:srgbClr val="FF99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fontAlgn="base" hangingPunct="0">
                <a:spcBef>
                  <a:spcPct val="50000"/>
                </a:spcBef>
                <a:spcAft>
                  <a:spcPct val="0"/>
                </a:spcAft>
                <a:buFont typeface="Monotype Sorts" pitchFamily="-80" charset="2"/>
                <a:buChar char="4"/>
              </a:pPr>
              <a:endParaRPr kumimoji="1" lang="ar-SA" sz="2400" b="1">
                <a:solidFill>
                  <a:srgbClr val="FFBA3E"/>
                </a:solidFill>
              </a:endParaRPr>
            </a:p>
          </p:txBody>
        </p:sp>
        <p:sp>
          <p:nvSpPr>
            <p:cNvPr id="33807" name="Text Box 6"/>
            <p:cNvSpPr txBox="1">
              <a:spLocks noChangeArrowheads="1"/>
            </p:cNvSpPr>
            <p:nvPr/>
          </p:nvSpPr>
          <p:spPr bwMode="auto">
            <a:xfrm>
              <a:off x="583" y="1578"/>
              <a:ext cx="1032"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b="1">
                  <a:solidFill>
                    <a:schemeClr val="tx2"/>
                  </a:solidFill>
                  <a:latin typeface="Arial" pitchFamily="34" charset="0"/>
                </a:defRPr>
              </a:lvl1pPr>
              <a:lvl2pPr marL="742950" indent="-285750">
                <a:defRPr kumimoji="1" sz="2400" b="1">
                  <a:solidFill>
                    <a:schemeClr val="tx2"/>
                  </a:solidFill>
                  <a:latin typeface="Arial" pitchFamily="34" charset="0"/>
                </a:defRPr>
              </a:lvl2pPr>
              <a:lvl3pPr marL="1143000" indent="-228600">
                <a:defRPr kumimoji="1" sz="2400" b="1">
                  <a:solidFill>
                    <a:schemeClr val="tx2"/>
                  </a:solidFill>
                  <a:latin typeface="Arial" pitchFamily="34" charset="0"/>
                </a:defRPr>
              </a:lvl3pPr>
              <a:lvl4pPr marL="1600200" indent="-228600">
                <a:defRPr kumimoji="1" sz="2400" b="1">
                  <a:solidFill>
                    <a:schemeClr val="tx2"/>
                  </a:solidFill>
                  <a:latin typeface="Arial" pitchFamily="34" charset="0"/>
                </a:defRPr>
              </a:lvl4pPr>
              <a:lvl5pPr marL="2057400" indent="-228600">
                <a:defRPr kumimoji="1" sz="2400" b="1">
                  <a:solidFill>
                    <a:schemeClr val="tx2"/>
                  </a:solidFill>
                  <a:latin typeface="Arial" pitchFamily="34" charset="0"/>
                </a:defRPr>
              </a:lvl5pPr>
              <a:lvl6pPr marL="25146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algn="ctr" fontAlgn="base">
                <a:spcBef>
                  <a:spcPct val="50000"/>
                </a:spcBef>
                <a:spcAft>
                  <a:spcPct val="0"/>
                </a:spcAft>
              </a:pPr>
              <a:r>
                <a:rPr lang="en-US" sz="2000">
                  <a:solidFill>
                    <a:srgbClr val="000084"/>
                  </a:solidFill>
                </a:rPr>
                <a:t>10% Reduction</a:t>
              </a:r>
              <a:br>
                <a:rPr lang="en-US" sz="2000">
                  <a:solidFill>
                    <a:srgbClr val="000084"/>
                  </a:solidFill>
                </a:rPr>
              </a:br>
              <a:r>
                <a:rPr lang="en-US" sz="2000">
                  <a:solidFill>
                    <a:srgbClr val="000084"/>
                  </a:solidFill>
                </a:rPr>
                <a:t>in BP</a:t>
              </a:r>
            </a:p>
          </p:txBody>
        </p:sp>
      </p:grpSp>
      <p:grpSp>
        <p:nvGrpSpPr>
          <p:cNvPr id="3" name="Group 7"/>
          <p:cNvGrpSpPr>
            <a:grpSpLocks/>
          </p:cNvGrpSpPr>
          <p:nvPr/>
        </p:nvGrpSpPr>
        <p:grpSpPr bwMode="auto">
          <a:xfrm>
            <a:off x="4283075" y="2305051"/>
            <a:ext cx="2871788" cy="1693863"/>
            <a:chOff x="1738" y="1452"/>
            <a:chExt cx="1809" cy="1067"/>
          </a:xfrm>
        </p:grpSpPr>
        <p:sp>
          <p:nvSpPr>
            <p:cNvPr id="33802" name="AutoShape 8"/>
            <p:cNvSpPr>
              <a:spLocks noChangeArrowheads="1"/>
            </p:cNvSpPr>
            <p:nvPr/>
          </p:nvSpPr>
          <p:spPr bwMode="auto">
            <a:xfrm>
              <a:off x="2068" y="1452"/>
              <a:ext cx="1479" cy="1067"/>
            </a:xfrm>
            <a:prstGeom prst="downArrow">
              <a:avLst>
                <a:gd name="adj1" fmla="val 62676"/>
                <a:gd name="adj2" fmla="val 25958"/>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fontAlgn="base" hangingPunct="0">
                <a:spcBef>
                  <a:spcPct val="50000"/>
                </a:spcBef>
                <a:spcAft>
                  <a:spcPct val="0"/>
                </a:spcAft>
                <a:buFont typeface="Monotype Sorts" pitchFamily="-80" charset="2"/>
                <a:buChar char="4"/>
              </a:pPr>
              <a:endParaRPr kumimoji="1" lang="ar-SA" sz="2400" b="1">
                <a:solidFill>
                  <a:srgbClr val="FFBA3E"/>
                </a:solidFill>
              </a:endParaRPr>
            </a:p>
          </p:txBody>
        </p:sp>
        <p:grpSp>
          <p:nvGrpSpPr>
            <p:cNvPr id="33803" name="Group 9"/>
            <p:cNvGrpSpPr>
              <a:grpSpLocks/>
            </p:cNvGrpSpPr>
            <p:nvPr/>
          </p:nvGrpSpPr>
          <p:grpSpPr bwMode="auto">
            <a:xfrm>
              <a:off x="1738" y="1578"/>
              <a:ext cx="1513" cy="634"/>
              <a:chOff x="1738" y="1578"/>
              <a:chExt cx="1513" cy="634"/>
            </a:xfrm>
          </p:grpSpPr>
          <p:sp>
            <p:nvSpPr>
              <p:cNvPr id="33804" name="Text Box 10"/>
              <p:cNvSpPr txBox="1">
                <a:spLocks noChangeArrowheads="1"/>
              </p:cNvSpPr>
              <p:nvPr/>
            </p:nvSpPr>
            <p:spPr bwMode="auto">
              <a:xfrm>
                <a:off x="2331" y="1578"/>
                <a:ext cx="920"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b="1">
                    <a:solidFill>
                      <a:schemeClr val="tx2"/>
                    </a:solidFill>
                    <a:latin typeface="Arial" pitchFamily="34" charset="0"/>
                  </a:defRPr>
                </a:lvl1pPr>
                <a:lvl2pPr marL="742950" indent="-285750">
                  <a:defRPr kumimoji="1" sz="2400" b="1">
                    <a:solidFill>
                      <a:schemeClr val="tx2"/>
                    </a:solidFill>
                    <a:latin typeface="Arial" pitchFamily="34" charset="0"/>
                  </a:defRPr>
                </a:lvl2pPr>
                <a:lvl3pPr marL="1143000" indent="-228600">
                  <a:defRPr kumimoji="1" sz="2400" b="1">
                    <a:solidFill>
                      <a:schemeClr val="tx2"/>
                    </a:solidFill>
                    <a:latin typeface="Arial" pitchFamily="34" charset="0"/>
                  </a:defRPr>
                </a:lvl3pPr>
                <a:lvl4pPr marL="1600200" indent="-228600">
                  <a:defRPr kumimoji="1" sz="2400" b="1">
                    <a:solidFill>
                      <a:schemeClr val="tx2"/>
                    </a:solidFill>
                    <a:latin typeface="Arial" pitchFamily="34" charset="0"/>
                  </a:defRPr>
                </a:lvl4pPr>
                <a:lvl5pPr marL="2057400" indent="-228600">
                  <a:defRPr kumimoji="1" sz="2400" b="1">
                    <a:solidFill>
                      <a:schemeClr val="tx2"/>
                    </a:solidFill>
                    <a:latin typeface="Arial" pitchFamily="34" charset="0"/>
                  </a:defRPr>
                </a:lvl5pPr>
                <a:lvl6pPr marL="25146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algn="ctr" fontAlgn="base">
                  <a:spcBef>
                    <a:spcPct val="50000"/>
                  </a:spcBef>
                  <a:spcAft>
                    <a:spcPct val="0"/>
                  </a:spcAft>
                </a:pPr>
                <a:r>
                  <a:rPr lang="en-US" sz="2000">
                    <a:solidFill>
                      <a:srgbClr val="000000"/>
                    </a:solidFill>
                  </a:rPr>
                  <a:t>10% Reduction</a:t>
                </a:r>
                <a:br>
                  <a:rPr lang="en-US" sz="2000">
                    <a:solidFill>
                      <a:srgbClr val="000000"/>
                    </a:solidFill>
                  </a:rPr>
                </a:br>
                <a:r>
                  <a:rPr lang="en-US" sz="2000">
                    <a:solidFill>
                      <a:srgbClr val="000000"/>
                    </a:solidFill>
                  </a:rPr>
                  <a:t>in Total-C</a:t>
                </a:r>
              </a:p>
            </p:txBody>
          </p:sp>
          <p:sp>
            <p:nvSpPr>
              <p:cNvPr id="33805" name="Text Box 11"/>
              <p:cNvSpPr txBox="1">
                <a:spLocks noChangeArrowheads="1"/>
              </p:cNvSpPr>
              <p:nvPr/>
            </p:nvSpPr>
            <p:spPr bwMode="auto">
              <a:xfrm>
                <a:off x="1738" y="1578"/>
                <a:ext cx="489"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b="1">
                    <a:solidFill>
                      <a:schemeClr val="tx2"/>
                    </a:solidFill>
                    <a:latin typeface="Arial" pitchFamily="34" charset="0"/>
                  </a:defRPr>
                </a:lvl1pPr>
                <a:lvl2pPr marL="742950" indent="-285750">
                  <a:defRPr kumimoji="1" sz="2400" b="1">
                    <a:solidFill>
                      <a:schemeClr val="tx2"/>
                    </a:solidFill>
                    <a:latin typeface="Arial" pitchFamily="34" charset="0"/>
                  </a:defRPr>
                </a:lvl2pPr>
                <a:lvl3pPr marL="1143000" indent="-228600">
                  <a:defRPr kumimoji="1" sz="2400" b="1">
                    <a:solidFill>
                      <a:schemeClr val="tx2"/>
                    </a:solidFill>
                    <a:latin typeface="Arial" pitchFamily="34" charset="0"/>
                  </a:defRPr>
                </a:lvl3pPr>
                <a:lvl4pPr marL="1600200" indent="-228600">
                  <a:defRPr kumimoji="1" sz="2400" b="1">
                    <a:solidFill>
                      <a:schemeClr val="tx2"/>
                    </a:solidFill>
                    <a:latin typeface="Arial" pitchFamily="34" charset="0"/>
                  </a:defRPr>
                </a:lvl4pPr>
                <a:lvl5pPr marL="2057400" indent="-228600">
                  <a:defRPr kumimoji="1" sz="2400" b="1">
                    <a:solidFill>
                      <a:schemeClr val="tx2"/>
                    </a:solidFill>
                    <a:latin typeface="Arial" pitchFamily="34" charset="0"/>
                  </a:defRPr>
                </a:lvl5pPr>
                <a:lvl6pPr marL="25146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algn="ctr" fontAlgn="base">
                  <a:spcBef>
                    <a:spcPct val="50000"/>
                  </a:spcBef>
                  <a:spcAft>
                    <a:spcPct val="0"/>
                  </a:spcAft>
                </a:pPr>
                <a:r>
                  <a:rPr lang="en-US" sz="6000">
                    <a:solidFill>
                      <a:srgbClr val="6B6BCE"/>
                    </a:solidFill>
                  </a:rPr>
                  <a:t>+</a:t>
                </a:r>
              </a:p>
            </p:txBody>
          </p:sp>
        </p:grpSp>
      </p:grpSp>
      <p:grpSp>
        <p:nvGrpSpPr>
          <p:cNvPr id="5" name="Group 12"/>
          <p:cNvGrpSpPr>
            <a:grpSpLocks/>
          </p:cNvGrpSpPr>
          <p:nvPr/>
        </p:nvGrpSpPr>
        <p:grpSpPr bwMode="auto">
          <a:xfrm>
            <a:off x="6865939" y="2270125"/>
            <a:ext cx="3398837" cy="2609850"/>
            <a:chOff x="3365" y="1430"/>
            <a:chExt cx="2141" cy="1644"/>
          </a:xfrm>
        </p:grpSpPr>
        <p:sp>
          <p:nvSpPr>
            <p:cNvPr id="33799" name="AutoShape 13"/>
            <p:cNvSpPr>
              <a:spLocks noChangeArrowheads="1"/>
            </p:cNvSpPr>
            <p:nvPr/>
          </p:nvSpPr>
          <p:spPr bwMode="auto">
            <a:xfrm>
              <a:off x="3718" y="1430"/>
              <a:ext cx="1788" cy="1644"/>
            </a:xfrm>
            <a:prstGeom prst="downArrow">
              <a:avLst>
                <a:gd name="adj1" fmla="val 65796"/>
                <a:gd name="adj2" fmla="val 24431"/>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fontAlgn="base" hangingPunct="0">
                <a:spcBef>
                  <a:spcPct val="50000"/>
                </a:spcBef>
                <a:spcAft>
                  <a:spcPct val="0"/>
                </a:spcAft>
                <a:buFont typeface="Monotype Sorts" pitchFamily="-80" charset="2"/>
                <a:buChar char="4"/>
              </a:pPr>
              <a:endParaRPr kumimoji="1" lang="ar-SA" sz="2400" b="1">
                <a:solidFill>
                  <a:srgbClr val="FFBA3E"/>
                </a:solidFill>
              </a:endParaRPr>
            </a:p>
          </p:txBody>
        </p:sp>
        <p:sp>
          <p:nvSpPr>
            <p:cNvPr id="33800" name="Text Box 14"/>
            <p:cNvSpPr txBox="1">
              <a:spLocks noChangeArrowheads="1"/>
            </p:cNvSpPr>
            <p:nvPr/>
          </p:nvSpPr>
          <p:spPr bwMode="auto">
            <a:xfrm>
              <a:off x="3939" y="1521"/>
              <a:ext cx="1341" cy="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b="1">
                  <a:solidFill>
                    <a:schemeClr val="tx2"/>
                  </a:solidFill>
                  <a:latin typeface="Arial" pitchFamily="34" charset="0"/>
                </a:defRPr>
              </a:lvl1pPr>
              <a:lvl2pPr marL="742950" indent="-285750">
                <a:defRPr kumimoji="1" sz="2400" b="1">
                  <a:solidFill>
                    <a:schemeClr val="tx2"/>
                  </a:solidFill>
                  <a:latin typeface="Arial" pitchFamily="34" charset="0"/>
                </a:defRPr>
              </a:lvl2pPr>
              <a:lvl3pPr marL="1143000" indent="-228600">
                <a:defRPr kumimoji="1" sz="2400" b="1">
                  <a:solidFill>
                    <a:schemeClr val="tx2"/>
                  </a:solidFill>
                  <a:latin typeface="Arial" pitchFamily="34" charset="0"/>
                </a:defRPr>
              </a:lvl3pPr>
              <a:lvl4pPr marL="1600200" indent="-228600">
                <a:defRPr kumimoji="1" sz="2400" b="1">
                  <a:solidFill>
                    <a:schemeClr val="tx2"/>
                  </a:solidFill>
                  <a:latin typeface="Arial" pitchFamily="34" charset="0"/>
                </a:defRPr>
              </a:lvl4pPr>
              <a:lvl5pPr marL="2057400" indent="-228600">
                <a:defRPr kumimoji="1" sz="2400" b="1">
                  <a:solidFill>
                    <a:schemeClr val="tx2"/>
                  </a:solidFill>
                  <a:latin typeface="Arial" pitchFamily="34" charset="0"/>
                </a:defRPr>
              </a:lvl5pPr>
              <a:lvl6pPr marL="25146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algn="ctr" fontAlgn="base">
                <a:spcBef>
                  <a:spcPct val="50000"/>
                </a:spcBef>
                <a:spcAft>
                  <a:spcPct val="0"/>
                </a:spcAft>
              </a:pPr>
              <a:r>
                <a:rPr lang="en-US" sz="2800">
                  <a:solidFill>
                    <a:srgbClr val="002060"/>
                  </a:solidFill>
                </a:rPr>
                <a:t>45% Reduction</a:t>
              </a:r>
              <a:br>
                <a:rPr lang="en-US" sz="2800">
                  <a:solidFill>
                    <a:srgbClr val="002060"/>
                  </a:solidFill>
                </a:rPr>
              </a:br>
              <a:r>
                <a:rPr lang="en-US" sz="2800">
                  <a:solidFill>
                    <a:srgbClr val="002060"/>
                  </a:solidFill>
                </a:rPr>
                <a:t>in CVD</a:t>
              </a:r>
            </a:p>
          </p:txBody>
        </p:sp>
        <p:sp>
          <p:nvSpPr>
            <p:cNvPr id="33801" name="Text Box 15"/>
            <p:cNvSpPr txBox="1">
              <a:spLocks noChangeArrowheads="1"/>
            </p:cNvSpPr>
            <p:nvPr/>
          </p:nvSpPr>
          <p:spPr bwMode="auto">
            <a:xfrm>
              <a:off x="3365" y="1578"/>
              <a:ext cx="635"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b="1">
                  <a:solidFill>
                    <a:schemeClr val="tx2"/>
                  </a:solidFill>
                  <a:latin typeface="Arial" pitchFamily="34" charset="0"/>
                </a:defRPr>
              </a:lvl1pPr>
              <a:lvl2pPr marL="742950" indent="-285750">
                <a:defRPr kumimoji="1" sz="2400" b="1">
                  <a:solidFill>
                    <a:schemeClr val="tx2"/>
                  </a:solidFill>
                  <a:latin typeface="Arial" pitchFamily="34" charset="0"/>
                </a:defRPr>
              </a:lvl2pPr>
              <a:lvl3pPr marL="1143000" indent="-228600">
                <a:defRPr kumimoji="1" sz="2400" b="1">
                  <a:solidFill>
                    <a:schemeClr val="tx2"/>
                  </a:solidFill>
                  <a:latin typeface="Arial" pitchFamily="34" charset="0"/>
                </a:defRPr>
              </a:lvl3pPr>
              <a:lvl4pPr marL="1600200" indent="-228600">
                <a:defRPr kumimoji="1" sz="2400" b="1">
                  <a:solidFill>
                    <a:schemeClr val="tx2"/>
                  </a:solidFill>
                  <a:latin typeface="Arial" pitchFamily="34" charset="0"/>
                </a:defRPr>
              </a:lvl4pPr>
              <a:lvl5pPr marL="2057400" indent="-228600">
                <a:defRPr kumimoji="1" sz="2400" b="1">
                  <a:solidFill>
                    <a:schemeClr val="tx2"/>
                  </a:solidFill>
                  <a:latin typeface="Arial" pitchFamily="34" charset="0"/>
                </a:defRPr>
              </a:lvl5pPr>
              <a:lvl6pPr marL="25146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6pPr>
              <a:lvl7pPr marL="29718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7pPr>
              <a:lvl8pPr marL="34290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8pPr>
              <a:lvl9pPr marL="3886200" indent="-228600" algn="ctr" eaLnBrk="0" fontAlgn="base" hangingPunct="0">
                <a:spcBef>
                  <a:spcPct val="50000"/>
                </a:spcBef>
                <a:spcAft>
                  <a:spcPct val="0"/>
                </a:spcAft>
                <a:buFont typeface="Monotype Sorts" pitchFamily="-80" charset="2"/>
                <a:buChar char="4"/>
                <a:defRPr kumimoji="1" sz="2400" b="1">
                  <a:solidFill>
                    <a:schemeClr val="tx2"/>
                  </a:solidFill>
                  <a:latin typeface="Arial" pitchFamily="34" charset="0"/>
                </a:defRPr>
              </a:lvl9pPr>
            </a:lstStyle>
            <a:p>
              <a:pPr algn="ctr" fontAlgn="base">
                <a:spcBef>
                  <a:spcPct val="50000"/>
                </a:spcBef>
                <a:spcAft>
                  <a:spcPct val="0"/>
                </a:spcAft>
              </a:pPr>
              <a:r>
                <a:rPr lang="en-US" sz="6000">
                  <a:solidFill>
                    <a:srgbClr val="6B6BCE"/>
                  </a:solidFill>
                </a:rPr>
                <a:t>=</a:t>
              </a:r>
            </a:p>
          </p:txBody>
        </p:sp>
      </p:grpSp>
    </p:spTree>
    <p:extLst>
      <p:ext uri="{BB962C8B-B14F-4D97-AF65-F5344CB8AC3E}">
        <p14:creationId xmlns:p14="http://schemas.microsoft.com/office/powerpoint/2010/main" val="32628300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973" y="-152400"/>
            <a:ext cx="7772400" cy="1403461"/>
          </a:xfrm>
        </p:spPr>
        <p:txBody>
          <a:bodyPr>
            <a:normAutofit fontScale="90000"/>
          </a:bodyPr>
          <a:lstStyle/>
          <a:p>
            <a:pPr algn="ctr"/>
            <a:r>
              <a:rPr lang="en-US" sz="9600" dirty="0">
                <a:solidFill>
                  <a:srgbClr val="FFFF00"/>
                </a:solidFill>
              </a:rPr>
              <a:t>?</a:t>
            </a:r>
          </a:p>
        </p:txBody>
      </p:sp>
      <p:sp>
        <p:nvSpPr>
          <p:cNvPr id="3" name="Content Placeholder 2"/>
          <p:cNvSpPr>
            <a:spLocks noGrp="1"/>
          </p:cNvSpPr>
          <p:nvPr>
            <p:ph idx="1"/>
          </p:nvPr>
        </p:nvSpPr>
        <p:spPr>
          <a:xfrm>
            <a:off x="666572" y="1447801"/>
            <a:ext cx="10237862" cy="3199337"/>
          </a:xfrm>
        </p:spPr>
        <p:txBody>
          <a:bodyPr>
            <a:noAutofit/>
          </a:bodyPr>
          <a:lstStyle/>
          <a:p>
            <a:pPr marL="45720" indent="0">
              <a:buNone/>
            </a:pPr>
            <a:r>
              <a:rPr lang="en-US" sz="2800" dirty="0">
                <a:solidFill>
                  <a:srgbClr val="FFFF00"/>
                </a:solidFill>
              </a:rPr>
              <a:t>According to Guidelines, This </a:t>
            </a:r>
            <a:r>
              <a:rPr lang="en-US" sz="2800" dirty="0" smtClean="0">
                <a:solidFill>
                  <a:srgbClr val="FFFF00"/>
                </a:solidFill>
              </a:rPr>
              <a:t>patient should </a:t>
            </a:r>
            <a:r>
              <a:rPr lang="en-US" sz="2800" dirty="0">
                <a:solidFill>
                  <a:srgbClr val="FFFF00"/>
                </a:solidFill>
              </a:rPr>
              <a:t>be treated by </a:t>
            </a:r>
            <a:r>
              <a:rPr lang="en-US" sz="2800" dirty="0" smtClean="0">
                <a:solidFill>
                  <a:srgbClr val="FFFF00"/>
                </a:solidFill>
              </a:rPr>
              <a:t>...</a:t>
            </a:r>
          </a:p>
          <a:p>
            <a:pPr marL="320040" lvl="1" indent="0">
              <a:buNone/>
            </a:pPr>
            <a:r>
              <a:rPr lang="en-US" sz="2800" dirty="0" smtClean="0"/>
              <a:t>a. Pharmacological </a:t>
            </a:r>
            <a:r>
              <a:rPr lang="en-US" sz="2800" dirty="0"/>
              <a:t>treatment only</a:t>
            </a:r>
          </a:p>
          <a:p>
            <a:pPr marL="320040" lvl="1" indent="0">
              <a:buNone/>
            </a:pPr>
            <a:r>
              <a:rPr lang="en-US" sz="2800" dirty="0" smtClean="0"/>
              <a:t>b. Lifestyle </a:t>
            </a:r>
            <a:r>
              <a:rPr lang="en-US" sz="2800" dirty="0"/>
              <a:t>modification only</a:t>
            </a:r>
          </a:p>
          <a:p>
            <a:pPr marL="320040" lvl="1" indent="0">
              <a:buNone/>
            </a:pPr>
            <a:r>
              <a:rPr lang="en-US" sz="2800" dirty="0" smtClean="0"/>
              <a:t>c. Pharmacological </a:t>
            </a:r>
            <a:r>
              <a:rPr lang="en-US" sz="2800" dirty="0"/>
              <a:t>treatment &amp; Lifestyle modification</a:t>
            </a:r>
          </a:p>
          <a:p>
            <a:pPr marL="320040" lvl="1" indent="0">
              <a:buNone/>
            </a:pPr>
            <a:r>
              <a:rPr lang="en-US" sz="2800" dirty="0" smtClean="0"/>
              <a:t>d. Just </a:t>
            </a:r>
            <a:r>
              <a:rPr lang="en-US" sz="2800" dirty="0"/>
              <a:t>Stop Smoking</a:t>
            </a:r>
          </a:p>
        </p:txBody>
      </p:sp>
    </p:spTree>
    <p:extLst>
      <p:ext uri="{BB962C8B-B14F-4D97-AF65-F5344CB8AC3E}">
        <p14:creationId xmlns:p14="http://schemas.microsoft.com/office/powerpoint/2010/main" val="2768135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01497" y="227157"/>
            <a:ext cx="6008406" cy="1470025"/>
          </a:xfrm>
        </p:spPr>
        <p:txBody>
          <a:bodyPr/>
          <a:lstStyle/>
          <a:p>
            <a:pPr>
              <a:defRPr/>
            </a:pPr>
            <a:r>
              <a:rPr lang="en-US" sz="2400" dirty="0"/>
              <a:t>BLOOD PRESSURE</a:t>
            </a:r>
            <a:br>
              <a:rPr lang="en-US" sz="2400" dirty="0"/>
            </a:br>
            <a:r>
              <a:rPr lang="en-US" sz="2400" dirty="0"/>
              <a:t>(Repeated Readings)</a:t>
            </a:r>
          </a:p>
        </p:txBody>
      </p:sp>
      <p:sp>
        <p:nvSpPr>
          <p:cNvPr id="3075" name="Rectangle 3"/>
          <p:cNvSpPr>
            <a:spLocks noGrp="1" noChangeArrowheads="1"/>
          </p:cNvSpPr>
          <p:nvPr>
            <p:ph type="subTitle" idx="1"/>
          </p:nvPr>
        </p:nvSpPr>
        <p:spPr>
          <a:xfrm>
            <a:off x="2286000" y="2743200"/>
            <a:ext cx="2286000" cy="762000"/>
          </a:xfrm>
          <a:ln>
            <a:solidFill>
              <a:schemeClr val="tx1"/>
            </a:solidFill>
          </a:ln>
        </p:spPr>
        <p:txBody>
          <a:bodyPr vert="horz" lIns="91440" tIns="45720" rIns="91440" bIns="91440" rtlCol="0">
            <a:normAutofit/>
          </a:bodyPr>
          <a:lstStyle/>
          <a:p>
            <a:pPr algn="ctr">
              <a:lnSpc>
                <a:spcPct val="80000"/>
              </a:lnSpc>
              <a:defRPr/>
            </a:pPr>
            <a:r>
              <a:rPr lang="en-US" sz="3200" dirty="0" smtClean="0"/>
              <a:t>Stage 1</a:t>
            </a:r>
            <a:endParaRPr lang="en-US" sz="3200" dirty="0"/>
          </a:p>
        </p:txBody>
      </p:sp>
      <p:sp>
        <p:nvSpPr>
          <p:cNvPr id="35844" name="Line 4"/>
          <p:cNvSpPr>
            <a:spLocks noChangeShapeType="1"/>
          </p:cNvSpPr>
          <p:nvPr/>
        </p:nvSpPr>
        <p:spPr bwMode="auto">
          <a:xfrm>
            <a:off x="6096000" y="1752600"/>
            <a:ext cx="0" cy="457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45" name="Line 5"/>
          <p:cNvSpPr>
            <a:spLocks noChangeShapeType="1"/>
          </p:cNvSpPr>
          <p:nvPr/>
        </p:nvSpPr>
        <p:spPr bwMode="auto">
          <a:xfrm>
            <a:off x="3429000" y="2209800"/>
            <a:ext cx="266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46" name="Line 6"/>
          <p:cNvSpPr>
            <a:spLocks noChangeShapeType="1"/>
          </p:cNvSpPr>
          <p:nvPr/>
        </p:nvSpPr>
        <p:spPr bwMode="auto">
          <a:xfrm>
            <a:off x="3429000" y="2209800"/>
            <a:ext cx="0" cy="533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47" name="Line 7"/>
          <p:cNvSpPr>
            <a:spLocks noChangeShapeType="1"/>
          </p:cNvSpPr>
          <p:nvPr/>
        </p:nvSpPr>
        <p:spPr bwMode="auto">
          <a:xfrm>
            <a:off x="8763000" y="2209800"/>
            <a:ext cx="0" cy="533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48" name="Rectangle 8"/>
          <p:cNvSpPr>
            <a:spLocks noChangeArrowheads="1"/>
          </p:cNvSpPr>
          <p:nvPr/>
        </p:nvSpPr>
        <p:spPr bwMode="auto">
          <a:xfrm>
            <a:off x="7620000" y="2743200"/>
            <a:ext cx="22860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91440" bIns="91440"/>
          <a:lstStyle/>
          <a:p>
            <a:pPr algn="ctr" eaLnBrk="0" fontAlgn="base" hangingPunct="0">
              <a:lnSpc>
                <a:spcPct val="80000"/>
              </a:lnSpc>
              <a:spcBef>
                <a:spcPct val="20000"/>
              </a:spcBef>
              <a:spcAft>
                <a:spcPct val="0"/>
              </a:spcAft>
              <a:buFont typeface="Monotype Sorts" pitchFamily="-80" charset="2"/>
              <a:buNone/>
            </a:pPr>
            <a:r>
              <a:rPr kumimoji="1" lang="en-US" sz="2800" b="1" dirty="0" smtClean="0">
                <a:solidFill>
                  <a:srgbClr val="FFBA3E"/>
                </a:solidFill>
              </a:rPr>
              <a:t>Stage 2</a:t>
            </a:r>
            <a:endParaRPr kumimoji="1" lang="en-US" sz="2800" b="1" dirty="0">
              <a:solidFill>
                <a:srgbClr val="FFBA3E"/>
              </a:solidFill>
            </a:endParaRPr>
          </a:p>
        </p:txBody>
      </p:sp>
      <p:sp>
        <p:nvSpPr>
          <p:cNvPr id="35849" name="Line 9"/>
          <p:cNvSpPr>
            <a:spLocks noChangeShapeType="1"/>
          </p:cNvSpPr>
          <p:nvPr/>
        </p:nvSpPr>
        <p:spPr bwMode="auto">
          <a:xfrm>
            <a:off x="3429000" y="3505199"/>
            <a:ext cx="0" cy="613873"/>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50" name="Rectangle 10"/>
          <p:cNvSpPr>
            <a:spLocks noChangeArrowheads="1"/>
          </p:cNvSpPr>
          <p:nvPr/>
        </p:nvSpPr>
        <p:spPr bwMode="auto">
          <a:xfrm>
            <a:off x="2514600" y="4191000"/>
            <a:ext cx="1828800" cy="76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91440" bIns="91440"/>
          <a:lstStyle/>
          <a:p>
            <a:pPr algn="ctr" eaLnBrk="0" fontAlgn="base" hangingPunct="0">
              <a:lnSpc>
                <a:spcPct val="80000"/>
              </a:lnSpc>
              <a:spcBef>
                <a:spcPct val="20000"/>
              </a:spcBef>
              <a:spcAft>
                <a:spcPct val="0"/>
              </a:spcAft>
              <a:buFont typeface="Monotype Sorts" pitchFamily="-80" charset="2"/>
              <a:buNone/>
            </a:pPr>
            <a:r>
              <a:rPr kumimoji="1" lang="en-US" sz="2400" b="1" dirty="0">
                <a:solidFill>
                  <a:srgbClr val="FFBA3E"/>
                </a:solidFill>
              </a:rPr>
              <a:t>Life Style</a:t>
            </a:r>
          </a:p>
        </p:txBody>
      </p:sp>
      <p:sp>
        <p:nvSpPr>
          <p:cNvPr id="35851" name="Line 11"/>
          <p:cNvSpPr>
            <a:spLocks noChangeShapeType="1"/>
          </p:cNvSpPr>
          <p:nvPr/>
        </p:nvSpPr>
        <p:spPr bwMode="auto">
          <a:xfrm>
            <a:off x="8763000" y="3505200"/>
            <a:ext cx="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52" name="Rectangle 12"/>
          <p:cNvSpPr>
            <a:spLocks noChangeArrowheads="1"/>
          </p:cNvSpPr>
          <p:nvPr/>
        </p:nvSpPr>
        <p:spPr bwMode="auto">
          <a:xfrm>
            <a:off x="8000999" y="4191000"/>
            <a:ext cx="2023217" cy="103048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91440" bIns="91440" anchor="ctr"/>
          <a:lstStyle/>
          <a:p>
            <a:pPr algn="ctr" eaLnBrk="0" fontAlgn="base" hangingPunct="0">
              <a:lnSpc>
                <a:spcPct val="80000"/>
              </a:lnSpc>
              <a:spcBef>
                <a:spcPct val="20000"/>
              </a:spcBef>
              <a:spcAft>
                <a:spcPct val="0"/>
              </a:spcAft>
              <a:buFont typeface="Monotype Sorts" pitchFamily="-80" charset="2"/>
              <a:buNone/>
            </a:pPr>
            <a:r>
              <a:rPr kumimoji="1" lang="en-US" sz="2400" b="1" dirty="0">
                <a:solidFill>
                  <a:srgbClr val="FFBA3E"/>
                </a:solidFill>
              </a:rPr>
              <a:t>Life style + Drug Treatment</a:t>
            </a:r>
          </a:p>
        </p:txBody>
      </p:sp>
      <p:sp>
        <p:nvSpPr>
          <p:cNvPr id="35854" name="Line 14"/>
          <p:cNvSpPr>
            <a:spLocks noChangeShapeType="1"/>
          </p:cNvSpPr>
          <p:nvPr/>
        </p:nvSpPr>
        <p:spPr bwMode="auto">
          <a:xfrm>
            <a:off x="6096000" y="2209800"/>
            <a:ext cx="2667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55" name="Line 15"/>
          <p:cNvSpPr>
            <a:spLocks noChangeShapeType="1"/>
          </p:cNvSpPr>
          <p:nvPr/>
        </p:nvSpPr>
        <p:spPr bwMode="auto">
          <a:xfrm>
            <a:off x="4648200" y="3124200"/>
            <a:ext cx="1447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35856" name="Line 16"/>
          <p:cNvSpPr>
            <a:spLocks noChangeShapeType="1"/>
          </p:cNvSpPr>
          <p:nvPr/>
        </p:nvSpPr>
        <p:spPr bwMode="auto">
          <a:xfrm>
            <a:off x="7219772" y="4710157"/>
            <a:ext cx="6858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
        <p:nvSpPr>
          <p:cNvPr id="18" name="Rectangle 10"/>
          <p:cNvSpPr>
            <a:spLocks noChangeArrowheads="1"/>
          </p:cNvSpPr>
          <p:nvPr/>
        </p:nvSpPr>
        <p:spPr bwMode="auto">
          <a:xfrm>
            <a:off x="4760007" y="4038600"/>
            <a:ext cx="2459765" cy="12683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91440" bIns="91440"/>
          <a:lstStyle/>
          <a:p>
            <a:pPr algn="ctr" eaLnBrk="0" fontAlgn="base" hangingPunct="0">
              <a:lnSpc>
                <a:spcPct val="80000"/>
              </a:lnSpc>
              <a:spcBef>
                <a:spcPct val="20000"/>
              </a:spcBef>
              <a:spcAft>
                <a:spcPct val="0"/>
              </a:spcAft>
              <a:buFont typeface="Monotype Sorts" pitchFamily="-80" charset="2"/>
              <a:buNone/>
            </a:pPr>
            <a:r>
              <a:rPr kumimoji="1" lang="en-US" sz="2400" b="1" dirty="0">
                <a:solidFill>
                  <a:srgbClr val="FFBA3E"/>
                </a:solidFill>
              </a:rPr>
              <a:t>OD, CKD stage≥ 3 or DM </a:t>
            </a:r>
          </a:p>
        </p:txBody>
      </p:sp>
      <p:sp>
        <p:nvSpPr>
          <p:cNvPr id="19" name="Line 11"/>
          <p:cNvSpPr>
            <a:spLocks noChangeShapeType="1"/>
          </p:cNvSpPr>
          <p:nvPr/>
        </p:nvSpPr>
        <p:spPr bwMode="auto">
          <a:xfrm>
            <a:off x="6096000" y="3221182"/>
            <a:ext cx="0" cy="685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algn="ctr" eaLnBrk="0" fontAlgn="base" hangingPunct="0">
              <a:spcBef>
                <a:spcPct val="50000"/>
              </a:spcBef>
              <a:spcAft>
                <a:spcPct val="0"/>
              </a:spcAft>
              <a:buFont typeface="Monotype Sorts" pitchFamily="-80" charset="2"/>
              <a:buChar char="4"/>
            </a:pPr>
            <a:endParaRPr kumimoji="1" lang="en-US" sz="2400" b="1">
              <a:solidFill>
                <a:srgbClr val="FFBA3E"/>
              </a:solidFill>
            </a:endParaRPr>
          </a:p>
        </p:txBody>
      </p:sp>
    </p:spTree>
    <p:extLst>
      <p:ext uri="{BB962C8B-B14F-4D97-AF65-F5344CB8AC3E}">
        <p14:creationId xmlns:p14="http://schemas.microsoft.com/office/powerpoint/2010/main" val="2828321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70495"/>
            <a:ext cx="9753600" cy="1154097"/>
          </a:xfrm>
        </p:spPr>
        <p:txBody>
          <a:bodyPr/>
          <a:lstStyle/>
          <a:p>
            <a:r>
              <a:rPr lang="en-GB" dirty="0" smtClean="0"/>
              <a:t>PREVELANCE OF HYPERTENSION</a:t>
            </a:r>
            <a:endParaRPr lang="en-GB" dirty="0"/>
          </a:p>
        </p:txBody>
      </p:sp>
      <p:sp>
        <p:nvSpPr>
          <p:cNvPr id="4" name="Content Placeholder 2"/>
          <p:cNvSpPr>
            <a:spLocks noGrp="1"/>
          </p:cNvSpPr>
          <p:nvPr>
            <p:ph idx="1"/>
          </p:nvPr>
        </p:nvSpPr>
        <p:spPr>
          <a:xfrm>
            <a:off x="1219200" y="2102266"/>
            <a:ext cx="9753600" cy="4207096"/>
          </a:xfrm>
        </p:spPr>
        <p:txBody>
          <a:bodyPr/>
          <a:lstStyle/>
          <a:p>
            <a:r>
              <a:rPr lang="en-US" dirty="0"/>
              <a:t>Hypertension is a leading risk factor for death in the Kingdom of Saudi Arabia.</a:t>
            </a:r>
          </a:p>
          <a:p>
            <a:endParaRPr lang="en-US" dirty="0"/>
          </a:p>
          <a:p>
            <a:r>
              <a:rPr lang="en-US" dirty="0"/>
              <a:t>Hypertension accounted for about </a:t>
            </a:r>
            <a:r>
              <a:rPr lang="en-US" dirty="0" smtClean="0"/>
              <a:t>one fourth of </a:t>
            </a:r>
            <a:r>
              <a:rPr lang="en-US" dirty="0"/>
              <a:t>total deaths from cardiovascular and circulatory diseases</a:t>
            </a:r>
            <a:r>
              <a:rPr lang="en-US" dirty="0" smtClean="0"/>
              <a:t>.</a:t>
            </a:r>
          </a:p>
          <a:p>
            <a:pPr marL="45720" indent="0">
              <a:buNone/>
            </a:pPr>
            <a:endParaRPr lang="en-US" dirty="0"/>
          </a:p>
          <a:p>
            <a:r>
              <a:rPr lang="en-US" dirty="0" smtClean="0"/>
              <a:t>The prevalence of HTN is 25% </a:t>
            </a:r>
            <a:r>
              <a:rPr lang="en-US" dirty="0"/>
              <a:t>among individuals 15–64 years old </a:t>
            </a:r>
            <a:r>
              <a:rPr lang="en-US" dirty="0" smtClean="0"/>
              <a:t>in Saudi Arabia</a:t>
            </a:r>
          </a:p>
          <a:p>
            <a:endParaRPr lang="en-US" dirty="0" smtClean="0"/>
          </a:p>
          <a:p>
            <a:r>
              <a:rPr lang="en-US" dirty="0" smtClean="0"/>
              <a:t>40% </a:t>
            </a:r>
            <a:r>
              <a:rPr lang="en-US" dirty="0"/>
              <a:t>of Saudis (15–64 years </a:t>
            </a:r>
            <a:r>
              <a:rPr lang="en-US" dirty="0" smtClean="0"/>
              <a:t>old), had </a:t>
            </a:r>
            <a:r>
              <a:rPr lang="en-US" dirty="0"/>
              <a:t>borderline </a:t>
            </a:r>
            <a:r>
              <a:rPr lang="en-US" dirty="0" smtClean="0"/>
              <a:t>hypertension</a:t>
            </a:r>
          </a:p>
          <a:p>
            <a:endParaRPr lang="en-US" dirty="0" smtClean="0"/>
          </a:p>
        </p:txBody>
      </p:sp>
      <p:sp>
        <p:nvSpPr>
          <p:cNvPr id="3" name="TextBox 2"/>
          <p:cNvSpPr txBox="1"/>
          <p:nvPr/>
        </p:nvSpPr>
        <p:spPr>
          <a:xfrm>
            <a:off x="3495230" y="5554766"/>
            <a:ext cx="8289420" cy="954107"/>
          </a:xfrm>
          <a:prstGeom prst="rect">
            <a:avLst/>
          </a:prstGeom>
          <a:noFill/>
        </p:spPr>
        <p:txBody>
          <a:bodyPr wrap="square" rtlCol="0">
            <a:spAutoFit/>
          </a:bodyPr>
          <a:lstStyle/>
          <a:p>
            <a:r>
              <a:rPr lang="en-US" sz="1400" dirty="0" smtClean="0"/>
              <a:t>* Institute for Health Metrics and Evaluation (IHME), “GBD arrow Diagram, Saudi Arabia. Risk of deaths.1990–2010,” IHME, University of Washington, Seattle, Wash, USA, 2013</a:t>
            </a:r>
          </a:p>
          <a:p>
            <a:r>
              <a:rPr lang="en-US" sz="1400" dirty="0" smtClean="0"/>
              <a:t>* The </a:t>
            </a:r>
            <a:r>
              <a:rPr lang="en-US" sz="1400" dirty="0"/>
              <a:t>Global Burden of Disease 2010 (GBD 2010)</a:t>
            </a:r>
          </a:p>
          <a:p>
            <a:endParaRPr lang="en-GB" sz="1400" dirty="0"/>
          </a:p>
        </p:txBody>
      </p:sp>
    </p:spTree>
    <p:extLst>
      <p:ext uri="{BB962C8B-B14F-4D97-AF65-F5344CB8AC3E}">
        <p14:creationId xmlns:p14="http://schemas.microsoft.com/office/powerpoint/2010/main" val="36993668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9531" y="197978"/>
            <a:ext cx="7772400" cy="1286506"/>
          </a:xfrm>
        </p:spPr>
        <p:txBody>
          <a:bodyPr>
            <a:normAutofit fontScale="90000"/>
          </a:bodyPr>
          <a:lstStyle/>
          <a:p>
            <a:pPr algn="ctr"/>
            <a:r>
              <a:rPr lang="en-GB" sz="8800" dirty="0">
                <a:solidFill>
                  <a:srgbClr val="FFFF00"/>
                </a:solidFill>
              </a:rPr>
              <a:t>?</a:t>
            </a:r>
          </a:p>
        </p:txBody>
      </p:sp>
      <p:sp>
        <p:nvSpPr>
          <p:cNvPr id="3" name="Content Placeholder 2"/>
          <p:cNvSpPr>
            <a:spLocks noGrp="1"/>
          </p:cNvSpPr>
          <p:nvPr>
            <p:ph idx="1"/>
          </p:nvPr>
        </p:nvSpPr>
        <p:spPr>
          <a:xfrm>
            <a:off x="828942" y="1849454"/>
            <a:ext cx="10109675" cy="3359381"/>
          </a:xfrm>
        </p:spPr>
        <p:txBody>
          <a:bodyPr>
            <a:normAutofit/>
          </a:bodyPr>
          <a:lstStyle/>
          <a:p>
            <a:pPr marL="45720" indent="0">
              <a:buNone/>
            </a:pPr>
            <a:r>
              <a:rPr lang="en-US" sz="2400" dirty="0">
                <a:solidFill>
                  <a:srgbClr val="FFFF00"/>
                </a:solidFill>
              </a:rPr>
              <a:t>Which of the following is the most appropriate recommendation to </a:t>
            </a:r>
            <a:r>
              <a:rPr lang="en-US" sz="2400" dirty="0" smtClean="0">
                <a:solidFill>
                  <a:srgbClr val="FFFF00"/>
                </a:solidFill>
              </a:rPr>
              <a:t>start his </a:t>
            </a:r>
            <a:r>
              <a:rPr lang="en-US" sz="2400" dirty="0">
                <a:solidFill>
                  <a:srgbClr val="FFFF00"/>
                </a:solidFill>
              </a:rPr>
              <a:t>antihypertensive regimen</a:t>
            </a:r>
            <a:r>
              <a:rPr lang="en-US" sz="2400" dirty="0" smtClean="0">
                <a:solidFill>
                  <a:srgbClr val="FFFF00"/>
                </a:solidFill>
              </a:rPr>
              <a:t>?</a:t>
            </a:r>
          </a:p>
          <a:p>
            <a:pPr marL="514350" indent="-514350">
              <a:buAutoNum type="alphaLcPeriod"/>
            </a:pPr>
            <a:r>
              <a:rPr lang="en-US" sz="2400" dirty="0" smtClean="0"/>
              <a:t>Amlodipine 5 mg daily</a:t>
            </a:r>
          </a:p>
          <a:p>
            <a:pPr marL="514350" indent="-514350">
              <a:buAutoNum type="alphaLcPeriod"/>
            </a:pPr>
            <a:r>
              <a:rPr lang="en-US" sz="2400" dirty="0" err="1" smtClean="0"/>
              <a:t>Irbesartan</a:t>
            </a:r>
            <a:r>
              <a:rPr lang="en-US" sz="2400" dirty="0" smtClean="0"/>
              <a:t> 150 mg daily</a:t>
            </a:r>
          </a:p>
          <a:p>
            <a:pPr marL="514350" indent="-514350">
              <a:buAutoNum type="alphaLcPeriod"/>
            </a:pPr>
            <a:r>
              <a:rPr lang="en-US" sz="2400" dirty="0" smtClean="0"/>
              <a:t>Hydrochlorothiazide 12.5 mg daily</a:t>
            </a:r>
          </a:p>
          <a:p>
            <a:pPr marL="514350" indent="-514350">
              <a:buAutoNum type="alphaLcPeriod"/>
            </a:pPr>
            <a:r>
              <a:rPr lang="en-US" sz="2400" dirty="0" err="1" smtClean="0"/>
              <a:t>Furosamide</a:t>
            </a:r>
            <a:r>
              <a:rPr lang="en-US" sz="2400" dirty="0" smtClean="0"/>
              <a:t> 20 mg daily</a:t>
            </a:r>
            <a:endParaRPr lang="en-GB" sz="2400" dirty="0"/>
          </a:p>
        </p:txBody>
      </p:sp>
    </p:spTree>
    <p:extLst>
      <p:ext uri="{BB962C8B-B14F-4D97-AF65-F5344CB8AC3E}">
        <p14:creationId xmlns:p14="http://schemas.microsoft.com/office/powerpoint/2010/main" val="20697134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8"/>
          <p:cNvSpPr>
            <a:spLocks noChangeArrowheads="1"/>
          </p:cNvSpPr>
          <p:nvPr/>
        </p:nvSpPr>
        <p:spPr bwMode="auto">
          <a:xfrm>
            <a:off x="7758082" y="4359275"/>
            <a:ext cx="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0" tIns="0" rIns="0" bIns="0">
            <a:spAutoFit/>
          </a:bodyPr>
          <a:lstStyle/>
          <a:p>
            <a:pPr algn="ctr"/>
            <a:endParaRPr lang="en-CA" sz="1400">
              <a:solidFill>
                <a:srgbClr val="000000"/>
              </a:solidFill>
              <a:latin typeface="Helvetica" charset="0"/>
            </a:endParaRPr>
          </a:p>
        </p:txBody>
      </p:sp>
      <p:sp>
        <p:nvSpPr>
          <p:cNvPr id="36867" name="Rectangle 25"/>
          <p:cNvSpPr>
            <a:spLocks noGrp="1" noChangeArrowheads="1"/>
          </p:cNvSpPr>
          <p:nvPr>
            <p:ph type="title"/>
          </p:nvPr>
        </p:nvSpPr>
        <p:spPr>
          <a:xfrm>
            <a:off x="2895600" y="288870"/>
            <a:ext cx="7315200" cy="701731"/>
          </a:xfrm>
        </p:spPr>
        <p:txBody>
          <a:bodyPr>
            <a:normAutofit fontScale="90000"/>
          </a:bodyPr>
          <a:lstStyle/>
          <a:p>
            <a:pPr eaLnBrk="1" hangingPunct="1"/>
            <a:r>
              <a:rPr lang="en-CA" dirty="0">
                <a:latin typeface="Arial" pitchFamily="34" charset="0"/>
              </a:rPr>
              <a:t>T</a:t>
            </a:r>
            <a:r>
              <a:rPr lang="en-CA" sz="2000" dirty="0">
                <a:latin typeface="Arial" pitchFamily="34" charset="0"/>
              </a:rPr>
              <a:t>reatment of Adults with </a:t>
            </a:r>
            <a:r>
              <a:rPr lang="en-US" sz="2000" dirty="0">
                <a:latin typeface="Arial" pitchFamily="34" charset="0"/>
              </a:rPr>
              <a:t>Systolic/Diastolic </a:t>
            </a:r>
            <a:r>
              <a:rPr lang="en-CA" sz="2000" dirty="0">
                <a:latin typeface="Arial" pitchFamily="34" charset="0"/>
              </a:rPr>
              <a:t>Hypertension without Other Compelling Indications</a:t>
            </a:r>
            <a:endParaRPr lang="en-US" sz="2000" dirty="0">
              <a:latin typeface="Arial" pitchFamily="34" charset="0"/>
            </a:endParaRPr>
          </a:p>
        </p:txBody>
      </p:sp>
      <p:sp>
        <p:nvSpPr>
          <p:cNvPr id="36868" name="Rectangle 72"/>
          <p:cNvSpPr>
            <a:spLocks noChangeArrowheads="1"/>
          </p:cNvSpPr>
          <p:nvPr/>
        </p:nvSpPr>
        <p:spPr bwMode="auto">
          <a:xfrm>
            <a:off x="4638676" y="1263650"/>
            <a:ext cx="2803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nchor="ctr">
            <a:spAutoFit/>
          </a:bodyPr>
          <a:lstStyle/>
          <a:p>
            <a:pPr algn="ctr">
              <a:spcBef>
                <a:spcPct val="50000"/>
              </a:spcBef>
            </a:pPr>
            <a:r>
              <a:rPr lang="en-US" b="1" dirty="0">
                <a:solidFill>
                  <a:srgbClr val="FFFF00"/>
                </a:solidFill>
                <a:latin typeface="Arial" pitchFamily="34" charset="0"/>
                <a:cs typeface="Arial" pitchFamily="34" charset="0"/>
              </a:rPr>
              <a:t>TARGET &lt;140/90 mmHg</a:t>
            </a:r>
          </a:p>
        </p:txBody>
      </p:sp>
      <p:sp>
        <p:nvSpPr>
          <p:cNvPr id="36870" name="Rectangle 93"/>
          <p:cNvSpPr>
            <a:spLocks noChangeArrowheads="1"/>
          </p:cNvSpPr>
          <p:nvPr/>
        </p:nvSpPr>
        <p:spPr bwMode="auto">
          <a:xfrm>
            <a:off x="3352800" y="5181600"/>
            <a:ext cx="5365750" cy="292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sz="1300" b="1" dirty="0">
                <a:solidFill>
                  <a:srgbClr val="000000"/>
                </a:solidFill>
                <a:latin typeface="Arial" pitchFamily="34" charset="0"/>
                <a:cs typeface="Arial" pitchFamily="34" charset="0"/>
              </a:rPr>
              <a:t>*</a:t>
            </a:r>
            <a:r>
              <a:rPr lang="en-US" sz="1300" b="1" dirty="0">
                <a:latin typeface="Arial" pitchFamily="34" charset="0"/>
                <a:cs typeface="Arial" pitchFamily="34" charset="0"/>
              </a:rPr>
              <a:t>BBs are not indicated as first line therapy for age 60 and above</a:t>
            </a:r>
          </a:p>
        </p:txBody>
      </p:sp>
      <p:sp>
        <p:nvSpPr>
          <p:cNvPr id="63495" name="Freeform 15"/>
          <p:cNvSpPr>
            <a:spLocks/>
          </p:cNvSpPr>
          <p:nvPr/>
        </p:nvSpPr>
        <p:spPr bwMode="auto">
          <a:xfrm>
            <a:off x="4116388" y="2051051"/>
            <a:ext cx="3829050" cy="715963"/>
          </a:xfrm>
          <a:custGeom>
            <a:avLst/>
            <a:gdLst>
              <a:gd name="T0" fmla="*/ 0 w 2372"/>
              <a:gd name="T1" fmla="*/ 0 h 679"/>
              <a:gd name="T2" fmla="*/ 2147483647 w 2372"/>
              <a:gd name="T3" fmla="*/ 0 h 679"/>
              <a:gd name="T4" fmla="*/ 2147483647 w 2372"/>
              <a:gd name="T5" fmla="*/ 2147483647 h 679"/>
              <a:gd name="T6" fmla="*/ 2147483647 w 2372"/>
              <a:gd name="T7" fmla="*/ 2147483647 h 679"/>
              <a:gd name="T8" fmla="*/ 0 w 2372"/>
              <a:gd name="T9" fmla="*/ 2147483647 h 679"/>
              <a:gd name="T10" fmla="*/ 0 w 2372"/>
              <a:gd name="T11" fmla="*/ 0 h 679"/>
              <a:gd name="T12" fmla="*/ 0 60000 65536"/>
              <a:gd name="T13" fmla="*/ 0 60000 65536"/>
              <a:gd name="T14" fmla="*/ 0 60000 65536"/>
              <a:gd name="T15" fmla="*/ 0 60000 65536"/>
              <a:gd name="T16" fmla="*/ 0 60000 65536"/>
              <a:gd name="T17" fmla="*/ 0 60000 65536"/>
              <a:gd name="T18" fmla="*/ 0 w 2372"/>
              <a:gd name="T19" fmla="*/ 0 h 679"/>
              <a:gd name="T20" fmla="*/ 2372 w 2372"/>
              <a:gd name="T21" fmla="*/ 679 h 679"/>
            </a:gdLst>
            <a:ahLst/>
            <a:cxnLst>
              <a:cxn ang="T12">
                <a:pos x="T0" y="T1"/>
              </a:cxn>
              <a:cxn ang="T13">
                <a:pos x="T2" y="T3"/>
              </a:cxn>
              <a:cxn ang="T14">
                <a:pos x="T4" y="T5"/>
              </a:cxn>
              <a:cxn ang="T15">
                <a:pos x="T6" y="T7"/>
              </a:cxn>
              <a:cxn ang="T16">
                <a:pos x="T8" y="T9"/>
              </a:cxn>
              <a:cxn ang="T17">
                <a:pos x="T10" y="T11"/>
              </a:cxn>
            </a:cxnLst>
            <a:rect l="T18" t="T19" r="T20" b="T21"/>
            <a:pathLst>
              <a:path w="2372" h="679">
                <a:moveTo>
                  <a:pt x="0" y="0"/>
                </a:moveTo>
                <a:lnTo>
                  <a:pt x="2372" y="0"/>
                </a:lnTo>
                <a:lnTo>
                  <a:pt x="2372" y="344"/>
                </a:lnTo>
                <a:lnTo>
                  <a:pt x="1191" y="679"/>
                </a:lnTo>
                <a:lnTo>
                  <a:pt x="0" y="344"/>
                </a:lnTo>
                <a:lnTo>
                  <a:pt x="0" y="0"/>
                </a:lnTo>
                <a:close/>
              </a:path>
            </a:pathLst>
          </a:custGeom>
          <a:solidFill>
            <a:schemeClr val="accent3">
              <a:lumMod val="60000"/>
              <a:lumOff val="40000"/>
            </a:schemeClr>
          </a:solidFill>
          <a:ln w="25400">
            <a:solidFill>
              <a:srgbClr val="FFFF00"/>
            </a:solidFill>
            <a:round/>
            <a:headEnd/>
            <a:tailEnd/>
          </a:ln>
        </p:spPr>
        <p:txBody>
          <a:bodyPr/>
          <a:lstStyle/>
          <a:p>
            <a:pPr>
              <a:defRPr/>
            </a:pPr>
            <a:endParaRPr lang="en-CA"/>
          </a:p>
        </p:txBody>
      </p:sp>
      <p:cxnSp>
        <p:nvCxnSpPr>
          <p:cNvPr id="63496" name="AutoShape 35"/>
          <p:cNvCxnSpPr>
            <a:cxnSpLocks noChangeShapeType="1"/>
          </p:cNvCxnSpPr>
          <p:nvPr/>
        </p:nvCxnSpPr>
        <p:spPr bwMode="auto">
          <a:xfrm rot="16200000" flipH="1">
            <a:off x="6928645" y="1874045"/>
            <a:ext cx="1030287" cy="2809875"/>
          </a:xfrm>
          <a:prstGeom prst="bentConnector3">
            <a:avLst>
              <a:gd name="adj1" fmla="val 49921"/>
            </a:avLst>
          </a:prstGeom>
          <a:ln>
            <a:headEnd/>
            <a:tailEnd type="triangle" w="med" len="med"/>
          </a:ln>
          <a:extLst/>
        </p:spPr>
        <p:style>
          <a:lnRef idx="1">
            <a:schemeClr val="accent5"/>
          </a:lnRef>
          <a:fillRef idx="0">
            <a:schemeClr val="accent5"/>
          </a:fillRef>
          <a:effectRef idx="0">
            <a:schemeClr val="accent5"/>
          </a:effectRef>
          <a:fontRef idx="minor">
            <a:schemeClr val="tx1"/>
          </a:fontRef>
        </p:style>
      </p:cxnSp>
      <p:sp>
        <p:nvSpPr>
          <p:cNvPr id="36873" name="Rectangle 19"/>
          <p:cNvSpPr>
            <a:spLocks noChangeArrowheads="1"/>
          </p:cNvSpPr>
          <p:nvPr/>
        </p:nvSpPr>
        <p:spPr bwMode="auto">
          <a:xfrm>
            <a:off x="8285164" y="3827463"/>
            <a:ext cx="1125537" cy="577850"/>
          </a:xfrm>
          <a:prstGeom prst="rect">
            <a:avLst/>
          </a:prstGeom>
          <a:solidFill>
            <a:srgbClr val="FFFF00"/>
          </a:solidFill>
          <a:ln w="25400">
            <a:solidFill>
              <a:srgbClr val="00FFFF"/>
            </a:solidFill>
            <a:miter lim="800000"/>
            <a:headEnd/>
            <a:tailEnd/>
          </a:ln>
        </p:spPr>
        <p:txBody>
          <a:bodyPr anchor="ctr"/>
          <a:lstStyle/>
          <a:p>
            <a:pPr algn="ctr">
              <a:lnSpc>
                <a:spcPct val="90000"/>
              </a:lnSpc>
            </a:pPr>
            <a:r>
              <a:rPr lang="en-CA" sz="1400" b="1" dirty="0">
                <a:solidFill>
                  <a:srgbClr val="000000"/>
                </a:solidFill>
                <a:latin typeface="Arial" pitchFamily="34" charset="0"/>
                <a:cs typeface="Arial" pitchFamily="34" charset="0"/>
              </a:rPr>
              <a:t>Beta-</a:t>
            </a:r>
            <a:br>
              <a:rPr lang="en-CA" sz="1400" b="1" dirty="0">
                <a:solidFill>
                  <a:srgbClr val="000000"/>
                </a:solidFill>
                <a:latin typeface="Arial" pitchFamily="34" charset="0"/>
                <a:cs typeface="Arial" pitchFamily="34" charset="0"/>
              </a:rPr>
            </a:br>
            <a:r>
              <a:rPr lang="en-CA" sz="1400" b="1" dirty="0">
                <a:solidFill>
                  <a:srgbClr val="000000"/>
                </a:solidFill>
                <a:latin typeface="Arial" pitchFamily="34" charset="0"/>
                <a:cs typeface="Arial" pitchFamily="34" charset="0"/>
              </a:rPr>
              <a:t>blocker*</a:t>
            </a:r>
            <a:endParaRPr lang="en-US" sz="1400" b="1" dirty="0">
              <a:solidFill>
                <a:srgbClr val="000000"/>
              </a:solidFill>
              <a:latin typeface="Arial" pitchFamily="34" charset="0"/>
              <a:cs typeface="Arial" pitchFamily="34" charset="0"/>
            </a:endParaRPr>
          </a:p>
        </p:txBody>
      </p:sp>
      <p:sp>
        <p:nvSpPr>
          <p:cNvPr id="36874" name="Rectangle 8"/>
          <p:cNvSpPr>
            <a:spLocks noChangeArrowheads="1"/>
          </p:cNvSpPr>
          <p:nvPr/>
        </p:nvSpPr>
        <p:spPr bwMode="auto">
          <a:xfrm>
            <a:off x="7051675" y="3827463"/>
            <a:ext cx="1131888" cy="577850"/>
          </a:xfrm>
          <a:prstGeom prst="rect">
            <a:avLst/>
          </a:prstGeom>
          <a:solidFill>
            <a:srgbClr val="B3FFFF"/>
          </a:solidFill>
          <a:ln w="25400">
            <a:solidFill>
              <a:srgbClr val="00FFFF"/>
            </a:solidFill>
            <a:miter lim="800000"/>
            <a:headEnd/>
            <a:tailEnd/>
          </a:ln>
        </p:spPr>
        <p:txBody>
          <a:bodyPr anchor="ctr"/>
          <a:lstStyle/>
          <a:p>
            <a:pPr algn="ctr">
              <a:lnSpc>
                <a:spcPct val="90000"/>
              </a:lnSpc>
            </a:pPr>
            <a:r>
              <a:rPr lang="en-CA" sz="1400" b="1">
                <a:solidFill>
                  <a:srgbClr val="000000"/>
                </a:solidFill>
                <a:latin typeface="Arial" pitchFamily="34" charset="0"/>
                <a:cs typeface="Arial" pitchFamily="34" charset="0"/>
              </a:rPr>
              <a:t>Long-acting</a:t>
            </a:r>
          </a:p>
          <a:p>
            <a:pPr algn="ctr">
              <a:lnSpc>
                <a:spcPct val="90000"/>
              </a:lnSpc>
            </a:pPr>
            <a:r>
              <a:rPr lang="en-CA" sz="1400" b="1">
                <a:solidFill>
                  <a:srgbClr val="000000"/>
                </a:solidFill>
                <a:latin typeface="Arial" pitchFamily="34" charset="0"/>
                <a:cs typeface="Arial" pitchFamily="34" charset="0"/>
              </a:rPr>
              <a:t>CCB</a:t>
            </a:r>
            <a:endParaRPr lang="en-US" sz="1300" b="1">
              <a:solidFill>
                <a:srgbClr val="000000"/>
              </a:solidFill>
              <a:latin typeface="Arial" pitchFamily="34" charset="0"/>
              <a:cs typeface="Arial" pitchFamily="34" charset="0"/>
            </a:endParaRPr>
          </a:p>
        </p:txBody>
      </p:sp>
      <p:sp>
        <p:nvSpPr>
          <p:cNvPr id="36875" name="Rectangle 11"/>
          <p:cNvSpPr>
            <a:spLocks noChangeArrowheads="1"/>
          </p:cNvSpPr>
          <p:nvPr/>
        </p:nvSpPr>
        <p:spPr bwMode="auto">
          <a:xfrm>
            <a:off x="3429001" y="3810000"/>
            <a:ext cx="1122363" cy="577850"/>
          </a:xfrm>
          <a:prstGeom prst="rect">
            <a:avLst/>
          </a:prstGeom>
          <a:solidFill>
            <a:srgbClr val="B3FFFF"/>
          </a:solidFill>
          <a:ln w="25400">
            <a:solidFill>
              <a:srgbClr val="00FFFF"/>
            </a:solidFill>
            <a:miter lim="800000"/>
            <a:headEnd/>
            <a:tailEnd/>
          </a:ln>
        </p:spPr>
        <p:txBody>
          <a:bodyPr anchor="ctr"/>
          <a:lstStyle/>
          <a:p>
            <a:pPr algn="ctr">
              <a:lnSpc>
                <a:spcPct val="90000"/>
              </a:lnSpc>
            </a:pPr>
            <a:r>
              <a:rPr lang="en-CA" sz="1400" b="1">
                <a:solidFill>
                  <a:srgbClr val="000000"/>
                </a:solidFill>
                <a:latin typeface="Arial" pitchFamily="34" charset="0"/>
                <a:cs typeface="Arial" pitchFamily="34" charset="0"/>
              </a:rPr>
              <a:t>Thiazide</a:t>
            </a:r>
            <a:endParaRPr lang="en-US" sz="1300" b="1">
              <a:solidFill>
                <a:srgbClr val="000000"/>
              </a:solidFill>
              <a:latin typeface="Arial" pitchFamily="34" charset="0"/>
              <a:cs typeface="Arial" pitchFamily="34" charset="0"/>
            </a:endParaRPr>
          </a:p>
        </p:txBody>
      </p:sp>
      <p:grpSp>
        <p:nvGrpSpPr>
          <p:cNvPr id="36876" name="Group 79"/>
          <p:cNvGrpSpPr>
            <a:grpSpLocks/>
          </p:cNvGrpSpPr>
          <p:nvPr/>
        </p:nvGrpSpPr>
        <p:grpSpPr bwMode="auto">
          <a:xfrm>
            <a:off x="4635500" y="3810000"/>
            <a:ext cx="1130300" cy="577850"/>
            <a:chOff x="1812" y="2655"/>
            <a:chExt cx="468" cy="364"/>
          </a:xfrm>
        </p:grpSpPr>
        <p:sp>
          <p:nvSpPr>
            <p:cNvPr id="36887" name="Rectangle 7"/>
            <p:cNvSpPr>
              <a:spLocks noChangeArrowheads="1"/>
            </p:cNvSpPr>
            <p:nvPr/>
          </p:nvSpPr>
          <p:spPr bwMode="auto">
            <a:xfrm>
              <a:off x="1812" y="2655"/>
              <a:ext cx="468" cy="364"/>
            </a:xfrm>
            <a:prstGeom prst="rect">
              <a:avLst/>
            </a:prstGeom>
            <a:solidFill>
              <a:srgbClr val="B3FFFF"/>
            </a:solidFill>
            <a:ln w="25400">
              <a:solidFill>
                <a:srgbClr val="00FFFF"/>
              </a:solidFill>
              <a:miter lim="800000"/>
              <a:headEnd/>
              <a:tailEnd/>
            </a:ln>
          </p:spPr>
          <p:txBody>
            <a:bodyPr/>
            <a:lstStyle/>
            <a:p>
              <a:pPr>
                <a:spcBef>
                  <a:spcPct val="50000"/>
                </a:spcBef>
              </a:pPr>
              <a:endParaRPr lang="en-CA" sz="1300">
                <a:solidFill>
                  <a:srgbClr val="000000"/>
                </a:solidFill>
                <a:latin typeface="Arial" pitchFamily="34" charset="0"/>
                <a:cs typeface="Arial" pitchFamily="34" charset="0"/>
              </a:endParaRPr>
            </a:p>
          </p:txBody>
        </p:sp>
        <p:sp>
          <p:nvSpPr>
            <p:cNvPr id="36888" name="Rectangle 62"/>
            <p:cNvSpPr>
              <a:spLocks noChangeArrowheads="1"/>
            </p:cNvSpPr>
            <p:nvPr/>
          </p:nvSpPr>
          <p:spPr bwMode="auto">
            <a:xfrm>
              <a:off x="1846" y="2784"/>
              <a:ext cx="399"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0" tIns="0" rIns="0" bIns="0">
              <a:spAutoFit/>
            </a:bodyPr>
            <a:lstStyle/>
            <a:p>
              <a:pPr algn="ctr">
                <a:lnSpc>
                  <a:spcPct val="90000"/>
                </a:lnSpc>
              </a:pPr>
              <a:r>
                <a:rPr lang="en-CA" sz="1400">
                  <a:solidFill>
                    <a:srgbClr val="000000"/>
                  </a:solidFill>
                </a:rPr>
                <a:t> </a:t>
              </a:r>
              <a:r>
                <a:rPr lang="en-CA" sz="1400" b="1">
                  <a:solidFill>
                    <a:srgbClr val="000000"/>
                  </a:solidFill>
                </a:rPr>
                <a:t>ACEI </a:t>
              </a:r>
              <a:endParaRPr lang="en-CA">
                <a:solidFill>
                  <a:srgbClr val="000000"/>
                </a:solidFill>
                <a:latin typeface="Helvetica" charset="0"/>
              </a:endParaRPr>
            </a:p>
          </p:txBody>
        </p:sp>
      </p:grpSp>
      <p:grpSp>
        <p:nvGrpSpPr>
          <p:cNvPr id="36877" name="Group 81"/>
          <p:cNvGrpSpPr>
            <a:grpSpLocks/>
          </p:cNvGrpSpPr>
          <p:nvPr/>
        </p:nvGrpSpPr>
        <p:grpSpPr bwMode="auto">
          <a:xfrm>
            <a:off x="5834064" y="3825875"/>
            <a:ext cx="1125537" cy="577850"/>
            <a:chOff x="2319" y="2652"/>
            <a:chExt cx="497" cy="364"/>
          </a:xfrm>
        </p:grpSpPr>
        <p:sp>
          <p:nvSpPr>
            <p:cNvPr id="36885" name="Rectangle 75"/>
            <p:cNvSpPr>
              <a:spLocks noChangeArrowheads="1"/>
            </p:cNvSpPr>
            <p:nvPr/>
          </p:nvSpPr>
          <p:spPr bwMode="auto">
            <a:xfrm>
              <a:off x="2319" y="2652"/>
              <a:ext cx="497" cy="364"/>
            </a:xfrm>
            <a:prstGeom prst="rect">
              <a:avLst/>
            </a:prstGeom>
            <a:solidFill>
              <a:srgbClr val="B3FFFF"/>
            </a:solidFill>
            <a:ln w="25400">
              <a:solidFill>
                <a:srgbClr val="00FFFF"/>
              </a:solidFill>
              <a:miter lim="800000"/>
              <a:headEnd/>
              <a:tailEnd/>
            </a:ln>
          </p:spPr>
          <p:txBody>
            <a:bodyPr/>
            <a:lstStyle/>
            <a:p>
              <a:pPr>
                <a:spcBef>
                  <a:spcPct val="50000"/>
                </a:spcBef>
              </a:pPr>
              <a:endParaRPr lang="en-CA" sz="1300">
                <a:solidFill>
                  <a:srgbClr val="000000"/>
                </a:solidFill>
                <a:latin typeface="Arial" pitchFamily="34" charset="0"/>
                <a:cs typeface="Arial" pitchFamily="34" charset="0"/>
              </a:endParaRPr>
            </a:p>
          </p:txBody>
        </p:sp>
        <p:sp>
          <p:nvSpPr>
            <p:cNvPr id="36886" name="Rectangle 9"/>
            <p:cNvSpPr>
              <a:spLocks noChangeArrowheads="1"/>
            </p:cNvSpPr>
            <p:nvPr/>
          </p:nvSpPr>
          <p:spPr bwMode="auto">
            <a:xfrm>
              <a:off x="2344" y="2773"/>
              <a:ext cx="44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0" tIns="0" rIns="0" bIns="0">
              <a:spAutoFit/>
            </a:bodyPr>
            <a:lstStyle/>
            <a:p>
              <a:pPr algn="ctr">
                <a:lnSpc>
                  <a:spcPct val="90000"/>
                </a:lnSpc>
              </a:pPr>
              <a:r>
                <a:rPr lang="en-CA" sz="1400" b="1">
                  <a:solidFill>
                    <a:srgbClr val="000000"/>
                  </a:solidFill>
                </a:rPr>
                <a:t>ARB</a:t>
              </a:r>
              <a:endParaRPr lang="en-CA">
                <a:solidFill>
                  <a:srgbClr val="000000"/>
                </a:solidFill>
                <a:latin typeface="Helvetica" charset="0"/>
              </a:endParaRPr>
            </a:p>
          </p:txBody>
        </p:sp>
      </p:grpSp>
      <p:sp>
        <p:nvSpPr>
          <p:cNvPr id="63502" name="Line 76"/>
          <p:cNvSpPr>
            <a:spLocks noChangeShapeType="1"/>
          </p:cNvSpPr>
          <p:nvPr/>
        </p:nvSpPr>
        <p:spPr bwMode="auto">
          <a:xfrm>
            <a:off x="7632700" y="3284538"/>
            <a:ext cx="0" cy="495300"/>
          </a:xfrm>
          <a:prstGeom prst="line">
            <a:avLst/>
          </a:prstGeom>
          <a:ln>
            <a:headEnd/>
            <a:tailEnd type="triangle" w="med" len="med"/>
          </a:ln>
          <a:extLst/>
        </p:spPr>
        <p:style>
          <a:lnRef idx="1">
            <a:schemeClr val="accent5"/>
          </a:lnRef>
          <a:fillRef idx="0">
            <a:schemeClr val="accent5"/>
          </a:fillRef>
          <a:effectRef idx="0">
            <a:schemeClr val="accent5"/>
          </a:effectRef>
          <a:fontRef idx="minor">
            <a:schemeClr val="tx1"/>
          </a:fontRef>
        </p:style>
        <p:txBody>
          <a:bodyPr wrap="none" anchor="ctr">
            <a:spAutoFit/>
          </a:bodyPr>
          <a:lstStyle/>
          <a:p>
            <a:pPr>
              <a:defRPr/>
            </a:pPr>
            <a:endParaRPr lang="en-CA"/>
          </a:p>
        </p:txBody>
      </p:sp>
      <p:sp>
        <p:nvSpPr>
          <p:cNvPr id="36879" name="Rectangle 16"/>
          <p:cNvSpPr>
            <a:spLocks noChangeArrowheads="1"/>
          </p:cNvSpPr>
          <p:nvPr/>
        </p:nvSpPr>
        <p:spPr bwMode="auto">
          <a:xfrm>
            <a:off x="5105401" y="2122488"/>
            <a:ext cx="18383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0" tIns="0" rIns="0" bIns="0">
            <a:spAutoFit/>
          </a:bodyPr>
          <a:lstStyle/>
          <a:p>
            <a:pPr algn="ctr"/>
            <a:r>
              <a:rPr lang="en-CA" sz="1400" b="1">
                <a:solidFill>
                  <a:srgbClr val="000000"/>
                </a:solidFill>
                <a:latin typeface="Arial" pitchFamily="34" charset="0"/>
                <a:cs typeface="Arial" pitchFamily="34" charset="0"/>
              </a:rPr>
              <a:t>Lifestyle modification</a:t>
            </a:r>
          </a:p>
          <a:p>
            <a:pPr algn="ctr"/>
            <a:r>
              <a:rPr lang="en-CA" sz="1400" b="1">
                <a:solidFill>
                  <a:srgbClr val="000000"/>
                </a:solidFill>
                <a:latin typeface="Arial" pitchFamily="34" charset="0"/>
                <a:cs typeface="Arial" pitchFamily="34" charset="0"/>
              </a:rPr>
              <a:t>therapy</a:t>
            </a:r>
          </a:p>
        </p:txBody>
      </p:sp>
      <p:sp>
        <p:nvSpPr>
          <p:cNvPr id="63504" name="Line 95"/>
          <p:cNvSpPr>
            <a:spLocks noChangeShapeType="1"/>
          </p:cNvSpPr>
          <p:nvPr/>
        </p:nvSpPr>
        <p:spPr bwMode="auto">
          <a:xfrm>
            <a:off x="6361113" y="3284538"/>
            <a:ext cx="0" cy="495300"/>
          </a:xfrm>
          <a:prstGeom prst="line">
            <a:avLst/>
          </a:prstGeom>
          <a:ln>
            <a:headEnd/>
            <a:tailEnd type="triangle" w="med" len="med"/>
          </a:ln>
          <a:extLst/>
        </p:spPr>
        <p:style>
          <a:lnRef idx="1">
            <a:schemeClr val="accent5"/>
          </a:lnRef>
          <a:fillRef idx="0">
            <a:schemeClr val="accent5"/>
          </a:fillRef>
          <a:effectRef idx="0">
            <a:schemeClr val="accent5"/>
          </a:effectRef>
          <a:fontRef idx="minor">
            <a:schemeClr val="tx1"/>
          </a:fontRef>
        </p:style>
        <p:txBody>
          <a:bodyPr wrap="none" anchor="ctr">
            <a:spAutoFit/>
          </a:bodyPr>
          <a:lstStyle/>
          <a:p>
            <a:pPr>
              <a:defRPr/>
            </a:pPr>
            <a:endParaRPr lang="en-CA"/>
          </a:p>
        </p:txBody>
      </p:sp>
      <p:cxnSp>
        <p:nvCxnSpPr>
          <p:cNvPr id="63505" name="AutoShape 99"/>
          <p:cNvCxnSpPr>
            <a:cxnSpLocks noChangeShapeType="1"/>
          </p:cNvCxnSpPr>
          <p:nvPr/>
        </p:nvCxnSpPr>
        <p:spPr bwMode="auto">
          <a:xfrm rot="-5400000" flipH="1" flipV="1">
            <a:off x="4732338" y="2347913"/>
            <a:ext cx="533400" cy="2390775"/>
          </a:xfrm>
          <a:prstGeom prst="bentConnector3">
            <a:avLst>
              <a:gd name="adj1" fmla="val 2079"/>
            </a:avLst>
          </a:prstGeom>
          <a:ln>
            <a:headEnd/>
            <a:tailEnd type="triangle" w="med" len="med"/>
          </a:ln>
          <a:extLst/>
        </p:spPr>
        <p:style>
          <a:lnRef idx="1">
            <a:schemeClr val="accent5"/>
          </a:lnRef>
          <a:fillRef idx="0">
            <a:schemeClr val="accent5"/>
          </a:fillRef>
          <a:effectRef idx="0">
            <a:schemeClr val="accent5"/>
          </a:effectRef>
          <a:fontRef idx="minor">
            <a:schemeClr val="tx1"/>
          </a:fontRef>
        </p:style>
      </p:cxnSp>
      <p:sp>
        <p:nvSpPr>
          <p:cNvPr id="36882" name="Text Box 102"/>
          <p:cNvSpPr txBox="1">
            <a:spLocks noChangeArrowheads="1"/>
          </p:cNvSpPr>
          <p:nvPr/>
        </p:nvSpPr>
        <p:spPr bwMode="auto">
          <a:xfrm>
            <a:off x="1752600" y="5540375"/>
            <a:ext cx="8686800" cy="523220"/>
          </a:xfrm>
          <a:prstGeom prst="rect">
            <a:avLst/>
          </a:prstGeom>
          <a:solidFill>
            <a:srgbClr val="FABEFA"/>
          </a:solidFill>
          <a:ln w="38100">
            <a:solidFill>
              <a:schemeClr val="hlink"/>
            </a:solidFill>
            <a:miter lim="800000"/>
            <a:headEnd/>
            <a:tailEnd/>
          </a:ln>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spcBef>
                <a:spcPct val="50000"/>
              </a:spcBef>
            </a:pPr>
            <a:r>
              <a:rPr lang="en-US" sz="1400" b="1">
                <a:solidFill>
                  <a:srgbClr val="000000"/>
                </a:solidFill>
                <a:latin typeface="Arial" pitchFamily="34" charset="0"/>
              </a:rPr>
              <a:t>ACEI, ARB and direct renin inhibitors are contraindicated in pregnancy and caution is required in prescribing to women of child bearing potential</a:t>
            </a:r>
          </a:p>
        </p:txBody>
      </p:sp>
      <p:sp>
        <p:nvSpPr>
          <p:cNvPr id="36883" name="Text Box 103"/>
          <p:cNvSpPr txBox="1">
            <a:spLocks noChangeArrowheads="1"/>
          </p:cNvSpPr>
          <p:nvPr/>
        </p:nvSpPr>
        <p:spPr bwMode="auto">
          <a:xfrm>
            <a:off x="1752600" y="4549775"/>
            <a:ext cx="8686800" cy="523220"/>
          </a:xfrm>
          <a:prstGeom prst="rect">
            <a:avLst/>
          </a:prstGeom>
          <a:solidFill>
            <a:schemeClr val="bg1"/>
          </a:solidFill>
          <a:ln w="38100">
            <a:solidFill>
              <a:srgbClr val="FF0000"/>
            </a:solidFill>
            <a:miter lim="800000"/>
            <a:headEnd/>
            <a:tailEnd/>
          </a:ln>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eaLnBrk="1" hangingPunct="1">
              <a:spcBef>
                <a:spcPct val="50000"/>
              </a:spcBef>
            </a:pPr>
            <a:r>
              <a:rPr lang="en-US" sz="1400" b="1" dirty="0">
                <a:latin typeface="Arial" pitchFamily="34" charset="0"/>
              </a:rPr>
              <a:t>A combination of 2 first line drugs may be considered as initial therapy if the blood pressure is </a:t>
            </a:r>
            <a:r>
              <a:rPr lang="en-US" sz="1400" b="1" u="sng" dirty="0">
                <a:latin typeface="Arial" pitchFamily="34" charset="0"/>
              </a:rPr>
              <a:t>&gt;</a:t>
            </a:r>
            <a:r>
              <a:rPr lang="en-US" sz="1400" b="1" dirty="0">
                <a:latin typeface="Arial" pitchFamily="34" charset="0"/>
              </a:rPr>
              <a:t>20 mmHg systolic or </a:t>
            </a:r>
            <a:r>
              <a:rPr lang="en-US" sz="1400" b="1" u="sng" dirty="0">
                <a:latin typeface="Arial" pitchFamily="34" charset="0"/>
              </a:rPr>
              <a:t>&gt;</a:t>
            </a:r>
            <a:r>
              <a:rPr lang="en-US" sz="1400" b="1" dirty="0">
                <a:latin typeface="Arial" pitchFamily="34" charset="0"/>
              </a:rPr>
              <a:t>10 mmHg diastolic above target</a:t>
            </a:r>
          </a:p>
        </p:txBody>
      </p:sp>
      <p:sp>
        <p:nvSpPr>
          <p:cNvPr id="63508" name="Line 95"/>
          <p:cNvSpPr>
            <a:spLocks noChangeShapeType="1"/>
          </p:cNvSpPr>
          <p:nvPr/>
        </p:nvSpPr>
        <p:spPr bwMode="auto">
          <a:xfrm>
            <a:off x="5218113" y="3284538"/>
            <a:ext cx="0" cy="495300"/>
          </a:xfrm>
          <a:prstGeom prst="line">
            <a:avLst/>
          </a:prstGeom>
          <a:ln>
            <a:headEnd/>
            <a:tailEnd type="triangle" w="med" len="med"/>
          </a:ln>
          <a:extLst/>
        </p:spPr>
        <p:style>
          <a:lnRef idx="1">
            <a:schemeClr val="accent5"/>
          </a:lnRef>
          <a:fillRef idx="0">
            <a:schemeClr val="accent5"/>
          </a:fillRef>
          <a:effectRef idx="0">
            <a:schemeClr val="accent5"/>
          </a:effectRef>
          <a:fontRef idx="minor">
            <a:schemeClr val="tx1"/>
          </a:fontRef>
        </p:style>
        <p:txBody>
          <a:bodyPr wrap="none" anchor="ctr">
            <a:spAutoFit/>
          </a:bodyPr>
          <a:lstStyle/>
          <a:p>
            <a:pPr>
              <a:defRPr/>
            </a:pPr>
            <a:endParaRPr lang="en-CA"/>
          </a:p>
        </p:txBody>
      </p:sp>
    </p:spTree>
    <p:extLst>
      <p:ext uri="{BB962C8B-B14F-4D97-AF65-F5344CB8AC3E}">
        <p14:creationId xmlns:p14="http://schemas.microsoft.com/office/powerpoint/2010/main" val="130332992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1"/>
          <p:cNvSpPr>
            <a:spLocks noGrp="1" noChangeArrowheads="1"/>
          </p:cNvSpPr>
          <p:nvPr>
            <p:ph type="title"/>
          </p:nvPr>
        </p:nvSpPr>
        <p:spPr>
          <a:xfrm>
            <a:off x="1580972" y="930067"/>
            <a:ext cx="8307224" cy="762000"/>
          </a:xfrm>
        </p:spPr>
        <p:txBody>
          <a:bodyPr>
            <a:normAutofit fontScale="90000"/>
          </a:bodyPr>
          <a:lstStyle/>
          <a:p>
            <a:pPr eaLnBrk="1" hangingPunct="1"/>
            <a:r>
              <a:rPr lang="en-US" dirty="0" smtClean="0">
                <a:latin typeface="Arial" panose="020B0604020202020204" pitchFamily="34" charset="0"/>
              </a:rPr>
              <a:t>Impact of Lifestyle Therapies on Blood Pressure in Hypertensive Adults</a:t>
            </a:r>
          </a:p>
        </p:txBody>
      </p:sp>
      <p:graphicFrame>
        <p:nvGraphicFramePr>
          <p:cNvPr id="262180" name="Group 36"/>
          <p:cNvGraphicFramePr>
            <a:graphicFrameLocks noGrp="1"/>
          </p:cNvGraphicFramePr>
          <p:nvPr>
            <p:ph idx="1"/>
            <p:extLst>
              <p:ext uri="{D42A27DB-BD31-4B8C-83A1-F6EECF244321}">
                <p14:modId xmlns:p14="http://schemas.microsoft.com/office/powerpoint/2010/main" val="1010825847"/>
              </p:ext>
            </p:extLst>
          </p:nvPr>
        </p:nvGraphicFramePr>
        <p:xfrm>
          <a:off x="2209800" y="1828801"/>
          <a:ext cx="7772400" cy="3200401"/>
        </p:xfrm>
        <a:graphic>
          <a:graphicData uri="http://schemas.openxmlformats.org/drawingml/2006/table">
            <a:tbl>
              <a:tblPr>
                <a:tableStyleId>{BDBED569-4797-4DF1-A0F4-6AAB3CD982D8}</a:tableStyleId>
              </a:tblPr>
              <a:tblGrid>
                <a:gridCol w="2590800"/>
                <a:gridCol w="2590800"/>
                <a:gridCol w="2590800"/>
              </a:tblGrid>
              <a:tr h="601663">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400" b="1" i="0" u="none" strike="noStrike" kern="1200" cap="none" normalizeH="0" baseline="0" dirty="0" smtClean="0">
                          <a:ln>
                            <a:noFill/>
                          </a:ln>
                          <a:solidFill>
                            <a:srgbClr val="FFFF00"/>
                          </a:solidFill>
                          <a:effectLst/>
                          <a:latin typeface="Arial" pitchFamily="34" charset="0"/>
                          <a:ea typeface="MS PGothic" pitchFamily="34" charset="-128"/>
                          <a:cs typeface="Arial" pitchFamily="34" charset="0"/>
                        </a:rPr>
                        <a:t>Intervention </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2400" b="1" i="0" u="none" strike="noStrike" kern="1200" cap="none" normalizeH="0" baseline="0" dirty="0" smtClean="0">
                          <a:ln>
                            <a:noFill/>
                          </a:ln>
                          <a:solidFill>
                            <a:srgbClr val="FFFF00"/>
                          </a:solidFill>
                          <a:effectLst/>
                          <a:latin typeface="Arial" pitchFamily="34" charset="0"/>
                          <a:ea typeface="MS PGothic" pitchFamily="34" charset="-128"/>
                          <a:cs typeface="Arial" pitchFamily="34" charset="0"/>
                        </a:rPr>
                        <a:t>Intervention</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2400" b="1" i="0" u="none" strike="noStrike" kern="1200" cap="none" normalizeH="0" baseline="0" dirty="0" smtClean="0">
                          <a:ln>
                            <a:noFill/>
                          </a:ln>
                          <a:solidFill>
                            <a:srgbClr val="FFFF00"/>
                          </a:solidFill>
                          <a:effectLst/>
                          <a:latin typeface="Arial" pitchFamily="34" charset="0"/>
                          <a:ea typeface="MS PGothic" pitchFamily="34" charset="-128"/>
                          <a:cs typeface="Arial" pitchFamily="34" charset="0"/>
                        </a:rPr>
                        <a:t>SBP/DBP</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922338">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Reduce sodium intake</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-1800 mg/day sodium</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Hypertensive</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-5.1 / -2.7</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533400">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Weight loss</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 per kg lost </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-1.1 / -0.9</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457200">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Aerobic exercise</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120-150 min/week</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-4.9 / -3.7</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685800">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Dietary patterns</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DASH diet</a:t>
                      </a:r>
                    </a:p>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Hypertensive</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en-US" sz="1800"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-11.4 / -5.5</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bl>
          </a:graphicData>
        </a:graphic>
      </p:graphicFrame>
      <p:sp>
        <p:nvSpPr>
          <p:cNvPr id="58396" name="Rectangle 41"/>
          <p:cNvSpPr>
            <a:spLocks noChangeArrowheads="1"/>
          </p:cNvSpPr>
          <p:nvPr/>
        </p:nvSpPr>
        <p:spPr bwMode="auto">
          <a:xfrm>
            <a:off x="6496050" y="5740400"/>
            <a:ext cx="38862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itchFamily="34" charset="-128"/>
              </a:defRPr>
            </a:lvl1pPr>
            <a:lvl2pPr marL="742950" indent="-285750" eaLnBrk="0" hangingPunct="0">
              <a:defRPr sz="2400">
                <a:solidFill>
                  <a:schemeClr val="tx1"/>
                </a:solidFill>
                <a:latin typeface="Calibri" panose="020F0502020204030204" pitchFamily="34" charset="0"/>
                <a:ea typeface="MS PGothic" pitchFamily="34" charset="-128"/>
              </a:defRPr>
            </a:lvl2pPr>
            <a:lvl3pPr marL="1143000" indent="-228600" eaLnBrk="0" hangingPunct="0">
              <a:defRPr sz="2400">
                <a:solidFill>
                  <a:schemeClr val="tx1"/>
                </a:solidFill>
                <a:latin typeface="Calibri" panose="020F0502020204030204" pitchFamily="34" charset="0"/>
                <a:ea typeface="MS PGothic" pitchFamily="34" charset="-128"/>
              </a:defRPr>
            </a:lvl3pPr>
            <a:lvl4pPr marL="1600200" indent="-228600" eaLnBrk="0" hangingPunct="0">
              <a:defRPr sz="2400">
                <a:solidFill>
                  <a:schemeClr val="tx1"/>
                </a:solidFill>
                <a:latin typeface="Calibri" panose="020F0502020204030204" pitchFamily="34" charset="0"/>
                <a:ea typeface="MS PGothic" pitchFamily="34" charset="-128"/>
              </a:defRPr>
            </a:lvl4pPr>
            <a:lvl5pPr marL="2057400" indent="-228600" eaLnBrk="0" hangingPunct="0">
              <a:defRPr sz="2400">
                <a:solidFill>
                  <a:schemeClr val="tx1"/>
                </a:solidFill>
                <a:latin typeface="Calibri" panose="020F0502020204030204"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itchFamily="34" charset="-128"/>
              </a:defRPr>
            </a:lvl9pPr>
          </a:lstStyle>
          <a:p>
            <a:pPr algn="r" eaLnBrk="1" hangingPunct="1"/>
            <a:r>
              <a:rPr lang="en-US" sz="1100">
                <a:solidFill>
                  <a:srgbClr val="000000"/>
                </a:solidFill>
                <a:latin typeface="Arial" panose="020B0604020202020204" pitchFamily="34" charset="0"/>
                <a:cs typeface="Arial" panose="020B0604020202020204" pitchFamily="34" charset="0"/>
              </a:rPr>
              <a:t>Padwal R et al. </a:t>
            </a:r>
            <a:r>
              <a:rPr lang="en-US" sz="1100" i="1">
                <a:solidFill>
                  <a:srgbClr val="000000"/>
                </a:solidFill>
                <a:latin typeface="Arial" panose="020B0604020202020204" pitchFamily="34" charset="0"/>
                <a:cs typeface="Arial" panose="020B0604020202020204" pitchFamily="34" charset="0"/>
              </a:rPr>
              <a:t>CMAJ</a:t>
            </a:r>
            <a:r>
              <a:rPr lang="en-US" sz="1100">
                <a:solidFill>
                  <a:srgbClr val="000000"/>
                </a:solidFill>
                <a:latin typeface="Arial" panose="020B0604020202020204" pitchFamily="34" charset="0"/>
                <a:cs typeface="Arial" panose="020B0604020202020204" pitchFamily="34" charset="0"/>
              </a:rPr>
              <a:t>  2005;173;(7);749-751</a:t>
            </a:r>
          </a:p>
        </p:txBody>
      </p:sp>
    </p:spTree>
    <p:extLst>
      <p:ext uri="{BB962C8B-B14F-4D97-AF65-F5344CB8AC3E}">
        <p14:creationId xmlns:p14="http://schemas.microsoft.com/office/powerpoint/2010/main" val="359384098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39"/>
          <p:cNvSpPr>
            <a:spLocks noGrp="1" noChangeArrowheads="1"/>
          </p:cNvSpPr>
          <p:nvPr>
            <p:ph type="title"/>
          </p:nvPr>
        </p:nvSpPr>
        <p:spPr>
          <a:xfrm>
            <a:off x="555477" y="749893"/>
            <a:ext cx="10662302" cy="762000"/>
          </a:xfrm>
        </p:spPr>
        <p:txBody>
          <a:bodyPr>
            <a:noAutofit/>
          </a:bodyPr>
          <a:lstStyle/>
          <a:p>
            <a:pPr eaLnBrk="1" hangingPunct="1"/>
            <a:r>
              <a:rPr lang="en-US" sz="3200" dirty="0" smtClean="0">
                <a:latin typeface="Arial" panose="020B0604020202020204" pitchFamily="34" charset="0"/>
              </a:rPr>
              <a:t>Lifestyle Therapies in Adults with Hypertension: Summary</a:t>
            </a:r>
          </a:p>
        </p:txBody>
      </p:sp>
      <p:graphicFrame>
        <p:nvGraphicFramePr>
          <p:cNvPr id="264236" name="Group 44"/>
          <p:cNvGraphicFramePr>
            <a:graphicFrameLocks noGrp="1"/>
          </p:cNvGraphicFramePr>
          <p:nvPr>
            <p:ph idx="1"/>
            <p:extLst>
              <p:ext uri="{D42A27DB-BD31-4B8C-83A1-F6EECF244321}">
                <p14:modId xmlns:p14="http://schemas.microsoft.com/office/powerpoint/2010/main" val="3089570399"/>
              </p:ext>
            </p:extLst>
          </p:nvPr>
        </p:nvGraphicFramePr>
        <p:xfrm>
          <a:off x="2209800" y="1812925"/>
          <a:ext cx="7772400" cy="3810632"/>
        </p:xfrm>
        <a:graphic>
          <a:graphicData uri="http://schemas.openxmlformats.org/drawingml/2006/table">
            <a:tbl>
              <a:tblPr>
                <a:tableStyleId>{BDBED569-4797-4DF1-A0F4-6AAB3CD982D8}</a:tableStyleId>
              </a:tblPr>
              <a:tblGrid>
                <a:gridCol w="2589213"/>
                <a:gridCol w="1016000"/>
                <a:gridCol w="4167187"/>
              </a:tblGrid>
              <a:tr h="56037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Arial" charset="0"/>
                          <a:ea typeface="MS PGothic" pitchFamily="34" charset="-128"/>
                          <a:cs typeface="+mn-cs"/>
                        </a:rPr>
                        <a:t>Intervention </a:t>
                      </a: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2000" b="1" i="0" u="none" strike="noStrike" kern="1200" cap="none" normalizeH="0" baseline="0" dirty="0" smtClean="0">
                        <a:ln>
                          <a:noFill/>
                        </a:ln>
                        <a:solidFill>
                          <a:srgbClr val="FFFF00"/>
                        </a:solidFill>
                        <a:effectLst/>
                        <a:latin typeface="Arial" charset="0"/>
                        <a:ea typeface="MS PGothic" pitchFamily="34" charset="-128"/>
                        <a:cs typeface="+mn-cs"/>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228600" marR="0" lvl="0" indent="-228600" algn="l" defTabSz="914400" rtl="0" eaLnBrk="1" fontAlgn="base" latinLnBrk="0" hangingPunct="1">
                        <a:lnSpc>
                          <a:spcPct val="90000"/>
                        </a:lnSpc>
                        <a:spcBef>
                          <a:spcPct val="20000"/>
                        </a:spcBef>
                        <a:spcAft>
                          <a:spcPct val="0"/>
                        </a:spcAft>
                        <a:buClrTx/>
                        <a:buSzTx/>
                        <a:buFontTx/>
                        <a:buNone/>
                        <a:tabLst/>
                      </a:pPr>
                      <a:r>
                        <a:rPr kumimoji="0" lang="en-US" sz="2000" b="1" i="0" u="none" strike="noStrike" kern="1200" cap="none" normalizeH="0" baseline="0" dirty="0" smtClean="0">
                          <a:ln>
                            <a:noFill/>
                          </a:ln>
                          <a:solidFill>
                            <a:srgbClr val="FFFF00"/>
                          </a:solidFill>
                          <a:effectLst/>
                          <a:latin typeface="Arial" charset="0"/>
                          <a:ea typeface="MS PGothic" pitchFamily="34" charset="-128"/>
                          <a:cs typeface="+mn-cs"/>
                        </a:rPr>
                        <a:t>Target</a:t>
                      </a: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585212">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Reduce foods with added sodium</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&lt; 2300 mg /day</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34130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Weight loss</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BMI &lt;25 kg/m</a:t>
                      </a:r>
                      <a:r>
                        <a:rPr kumimoji="0" lang="en-US" sz="1800" u="none" strike="noStrike" cap="none" normalizeH="0" baseline="30000" dirty="0" smtClean="0">
                          <a:ln>
                            <a:noFill/>
                          </a:ln>
                          <a:effectLst/>
                          <a:latin typeface="Arial" pitchFamily="34" charset="0"/>
                          <a:cs typeface="Arial" pitchFamily="34" charset="0"/>
                        </a:rPr>
                        <a:t>2</a:t>
                      </a:r>
                      <a:endParaRPr kumimoji="0" lang="en-US" sz="1800" b="1"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417504">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dirty="0" smtClean="0">
                          <a:ln>
                            <a:noFill/>
                          </a:ln>
                          <a:effectLst/>
                          <a:latin typeface="Arial" pitchFamily="34" charset="0"/>
                          <a:cs typeface="Arial" pitchFamily="34" charset="0"/>
                        </a:rPr>
                        <a:t>Alcohol avoidance </a:t>
                      </a: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34130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Physical activity</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30-60 minutes 4-7 days/week</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341305">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Dietary patterns</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DASH diet</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492114">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Smoking cessation</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0" lang="en-US" sz="1800" u="none" strike="noStrike" cap="none" normalizeH="0" baseline="0" smtClean="0">
                          <a:ln>
                            <a:noFill/>
                          </a:ln>
                          <a:effectLst/>
                          <a:latin typeface="Arial" pitchFamily="34" charset="0"/>
                          <a:cs typeface="Arial" pitchFamily="34" charset="0"/>
                        </a:rPr>
                        <a:t>Smoke free environment</a:t>
                      </a:r>
                      <a:endParaRPr kumimoji="0" lang="en-US" sz="18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3657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800" kern="1200" dirty="0" smtClean="0">
                          <a:latin typeface="Arial" pitchFamily="34" charset="0"/>
                          <a:cs typeface="Arial" pitchFamily="34" charset="0"/>
                        </a:rPr>
                        <a:t>Waist circumference </a:t>
                      </a:r>
                      <a:endParaRPr lang="en-US" sz="1800" b="0" kern="1200" dirty="0" smtClean="0">
                        <a:solidFill>
                          <a:schemeClr val="tx1"/>
                        </a:solidFill>
                        <a:latin typeface="Arial" pitchFamily="34" charset="0"/>
                        <a:ea typeface="+mn-ea"/>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lang="en-US" sz="1800" dirty="0" smtClean="0">
                          <a:latin typeface="Arial" pitchFamily="34" charset="0"/>
                          <a:cs typeface="Arial" pitchFamily="34" charset="0"/>
                        </a:rPr>
                        <a:t>Men &lt;102 cm 	Women</a:t>
                      </a:r>
                      <a:r>
                        <a:rPr lang="en-US" sz="1600" dirty="0" smtClean="0">
                          <a:latin typeface="Arial" pitchFamily="34" charset="0"/>
                          <a:cs typeface="Arial" pitchFamily="34" charset="0"/>
                        </a:rPr>
                        <a:t>	</a:t>
                      </a:r>
                      <a:r>
                        <a:rPr lang="en-US" sz="1800" kern="1200" dirty="0" smtClean="0">
                          <a:solidFill>
                            <a:schemeClr val="tx1"/>
                          </a:solidFill>
                          <a:latin typeface="Arial" pitchFamily="34" charset="0"/>
                          <a:ea typeface="+mn-ea"/>
                          <a:cs typeface="Arial" pitchFamily="34" charset="0"/>
                        </a:rPr>
                        <a:t>&lt;88 cm</a:t>
                      </a: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r h="3657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800" b="0" kern="1200" dirty="0" smtClean="0">
                          <a:solidFill>
                            <a:schemeClr val="tx1"/>
                          </a:solidFill>
                          <a:latin typeface="Arial" pitchFamily="34" charset="0"/>
                          <a:ea typeface="+mn-ea"/>
                          <a:cs typeface="Arial" pitchFamily="34" charset="0"/>
                        </a:rPr>
                        <a:t>Increase</a:t>
                      </a:r>
                      <a:r>
                        <a:rPr lang="en-US" sz="1800" b="0" kern="1200" baseline="0" dirty="0" smtClean="0">
                          <a:solidFill>
                            <a:schemeClr val="tx1"/>
                          </a:solidFill>
                          <a:latin typeface="Arial" pitchFamily="34" charset="0"/>
                          <a:ea typeface="+mn-ea"/>
                          <a:cs typeface="Arial" pitchFamily="34" charset="0"/>
                        </a:rPr>
                        <a:t> Potassium </a:t>
                      </a:r>
                      <a:endParaRPr lang="en-US" sz="1800" b="0" kern="1200" dirty="0" smtClean="0">
                        <a:solidFill>
                          <a:schemeClr val="tx1"/>
                        </a:solidFill>
                        <a:latin typeface="Arial" pitchFamily="34" charset="0"/>
                        <a:ea typeface="+mn-ea"/>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ctr" defTabSz="914400" rtl="0" eaLnBrk="1" fontAlgn="base" latinLnBrk="0" hangingPunct="1">
                        <a:lnSpc>
                          <a:spcPct val="90000"/>
                        </a:lnSpc>
                        <a:spcBef>
                          <a:spcPct val="20000"/>
                        </a:spcBef>
                        <a:spcAft>
                          <a:spcPct val="0"/>
                        </a:spcAft>
                        <a:buClrTx/>
                        <a:buSzTx/>
                        <a:buFontTx/>
                        <a:buNone/>
                        <a:tabLst/>
                      </a:pPr>
                      <a:endParaRPr kumimoji="0" lang="fr-FR" sz="1800" b="0" i="0" u="none" strike="noStrike" cap="none" normalizeH="0" baseline="0" dirty="0" smtClean="0">
                        <a:ln>
                          <a:noFill/>
                        </a:ln>
                        <a:solidFill>
                          <a:srgbClr val="FF0000"/>
                        </a:solidFill>
                        <a:effectLst/>
                        <a:latin typeface="Arial" pitchFamily="34" charset="0"/>
                        <a:ea typeface="MS PGothic" pitchFamily="34" charset="-128"/>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defRPr/>
                      </a:pPr>
                      <a:r>
                        <a:rPr lang="en-US" sz="1800" kern="1200" dirty="0" smtClean="0">
                          <a:solidFill>
                            <a:schemeClr val="tx1"/>
                          </a:solidFill>
                          <a:latin typeface="Arial" pitchFamily="34" charset="0"/>
                          <a:ea typeface="+mn-ea"/>
                          <a:cs typeface="Arial" pitchFamily="34" charset="0"/>
                        </a:rPr>
                        <a:t>Be careful in CKD/&gt;4.5/ACE/</a:t>
                      </a:r>
                      <a:r>
                        <a:rPr lang="en-US" sz="1800" kern="1200" dirty="0" err="1" smtClean="0">
                          <a:solidFill>
                            <a:schemeClr val="tx1"/>
                          </a:solidFill>
                          <a:latin typeface="Arial" pitchFamily="34" charset="0"/>
                          <a:ea typeface="+mn-ea"/>
                          <a:cs typeface="Arial" pitchFamily="34" charset="0"/>
                        </a:rPr>
                        <a:t>Arb</a:t>
                      </a:r>
                      <a:endParaRPr lang="en-US" sz="1800" kern="1200" dirty="0" smtClean="0">
                        <a:solidFill>
                          <a:schemeClr val="tx1"/>
                        </a:solidFill>
                        <a:latin typeface="Arial" pitchFamily="34" charset="0"/>
                        <a:ea typeface="+mn-ea"/>
                        <a:cs typeface="Arial" pitchFamily="34" charset="0"/>
                      </a:endParaRPr>
                    </a:p>
                  </a:txBody>
                  <a:tcPr marT="45718" marB="4571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2492985262"/>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480" y="487563"/>
            <a:ext cx="9819118" cy="818686"/>
          </a:xfrm>
        </p:spPr>
        <p:txBody>
          <a:bodyPr>
            <a:normAutofit fontScale="90000"/>
          </a:bodyPr>
          <a:lstStyle/>
          <a:p>
            <a:r>
              <a:rPr lang="en-US" dirty="0"/>
              <a:t>Hypertension </a:t>
            </a:r>
            <a:r>
              <a:rPr lang="en-US" dirty="0" smtClean="0"/>
              <a:t>with </a:t>
            </a:r>
            <a:r>
              <a:rPr lang="en-US" dirty="0"/>
              <a:t>Other Compelling Indications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1530863"/>
              </p:ext>
            </p:extLst>
          </p:nvPr>
        </p:nvGraphicFramePr>
        <p:xfrm>
          <a:off x="2672697" y="2063098"/>
          <a:ext cx="6554788" cy="4216400"/>
        </p:xfrm>
        <a:graphic>
          <a:graphicData uri="http://schemas.openxmlformats.org/drawingml/2006/table">
            <a:tbl>
              <a:tblPr firstRow="1" bandRow="1">
                <a:tableStyleId>{5C22544A-7EE6-4342-B048-85BDC9FD1C3A}</a:tableStyleId>
              </a:tblPr>
              <a:tblGrid>
                <a:gridCol w="3277394"/>
                <a:gridCol w="3277394"/>
              </a:tblGrid>
              <a:tr h="370840">
                <a:tc>
                  <a:txBody>
                    <a:bodyPr/>
                    <a:lstStyle/>
                    <a:p>
                      <a:pPr algn="l"/>
                      <a:r>
                        <a:rPr lang="en-US" dirty="0" smtClean="0"/>
                        <a:t>Indications</a:t>
                      </a:r>
                      <a:r>
                        <a:rPr lang="en-US" baseline="0" dirty="0" smtClean="0"/>
                        <a:t> </a:t>
                      </a:r>
                      <a:endParaRPr lang="en-US" dirty="0"/>
                    </a:p>
                  </a:txBody>
                  <a:tcPr marL="83383" marR="83383"/>
                </a:tc>
                <a:tc>
                  <a:txBody>
                    <a:bodyPr/>
                    <a:lstStyle/>
                    <a:p>
                      <a:pPr algn="l" rtl="0"/>
                      <a:r>
                        <a:rPr lang="en-US" dirty="0" smtClean="0"/>
                        <a:t>Preferred anti HTN </a:t>
                      </a:r>
                      <a:endParaRPr lang="en-US" dirty="0"/>
                    </a:p>
                  </a:txBody>
                  <a:tcPr marL="83383" marR="83383"/>
                </a:tc>
              </a:tr>
              <a:tr h="370840">
                <a:tc>
                  <a:txBody>
                    <a:bodyPr/>
                    <a:lstStyle/>
                    <a:p>
                      <a:pPr algn="l" rtl="0"/>
                      <a:r>
                        <a:rPr lang="en-US" dirty="0" smtClean="0"/>
                        <a:t>Recent MI</a:t>
                      </a:r>
                      <a:endParaRPr lang="en-US" dirty="0"/>
                    </a:p>
                  </a:txBody>
                  <a:tcPr marL="83383" marR="83383"/>
                </a:tc>
                <a:tc>
                  <a:txBody>
                    <a:bodyPr/>
                    <a:lstStyle/>
                    <a:p>
                      <a:pPr algn="l"/>
                      <a:r>
                        <a:rPr lang="en-US" dirty="0" smtClean="0"/>
                        <a:t>Beta-blocker and ACEI or ARB </a:t>
                      </a:r>
                    </a:p>
                    <a:p>
                      <a:pPr algn="l"/>
                      <a:endParaRPr lang="en-US" dirty="0"/>
                    </a:p>
                  </a:txBody>
                  <a:tcPr marL="83383" marR="83383"/>
                </a:tc>
              </a:tr>
              <a:tr h="370840">
                <a:tc>
                  <a:txBody>
                    <a:bodyPr/>
                    <a:lstStyle/>
                    <a:p>
                      <a:pPr algn="l"/>
                      <a:r>
                        <a:rPr lang="en-US" dirty="0" smtClean="0"/>
                        <a:t>Stable angina</a:t>
                      </a:r>
                    </a:p>
                    <a:p>
                      <a:pPr algn="l"/>
                      <a:endParaRPr lang="en-US" dirty="0"/>
                    </a:p>
                  </a:txBody>
                  <a:tcPr marL="83383" marR="8338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ACE,</a:t>
                      </a:r>
                      <a:r>
                        <a:rPr lang="en-US" baseline="0" dirty="0" smtClean="0"/>
                        <a:t> </a:t>
                      </a:r>
                      <a:r>
                        <a:rPr lang="en-US" dirty="0" smtClean="0"/>
                        <a:t>B-blocker Long-acting CCB</a:t>
                      </a:r>
                    </a:p>
                    <a:p>
                      <a:pPr algn="l"/>
                      <a:endParaRPr lang="en-US" dirty="0"/>
                    </a:p>
                  </a:txBody>
                  <a:tcPr marL="83383" marR="83383"/>
                </a:tc>
              </a:tr>
              <a:tr h="370840">
                <a:tc>
                  <a:txBody>
                    <a:bodyPr/>
                    <a:lstStyle/>
                    <a:p>
                      <a:pPr algn="l" rtl="0"/>
                      <a:r>
                        <a:rPr lang="en-US" dirty="0" smtClean="0"/>
                        <a:t>Systolic dysfunction</a:t>
                      </a:r>
                    </a:p>
                    <a:p>
                      <a:pPr algn="l" rtl="0"/>
                      <a:endParaRPr lang="en-US" dirty="0"/>
                    </a:p>
                  </a:txBody>
                  <a:tcPr marL="83383" marR="83383"/>
                </a:tc>
                <a:tc>
                  <a:txBody>
                    <a:bodyPr/>
                    <a:lstStyle/>
                    <a:p>
                      <a:pPr algn="l"/>
                      <a:r>
                        <a:rPr lang="en-US" dirty="0" smtClean="0"/>
                        <a:t> ACEI and Diuretics </a:t>
                      </a:r>
                    </a:p>
                    <a:p>
                      <a:pPr algn="l"/>
                      <a:endParaRPr lang="en-US" dirty="0"/>
                    </a:p>
                  </a:txBody>
                  <a:tcPr marL="83383" marR="83383"/>
                </a:tc>
              </a:tr>
              <a:tr h="370840">
                <a:tc>
                  <a:txBody>
                    <a:bodyPr/>
                    <a:lstStyle/>
                    <a:p>
                      <a:pPr algn="l" rtl="0"/>
                      <a:r>
                        <a:rPr lang="en-US" dirty="0" smtClean="0"/>
                        <a:t>Stroke or TIA</a:t>
                      </a:r>
                    </a:p>
                    <a:p>
                      <a:pPr algn="l" rtl="0"/>
                      <a:endParaRPr lang="en-US" dirty="0"/>
                    </a:p>
                  </a:txBody>
                  <a:tcPr marL="83383" marR="83383"/>
                </a:tc>
                <a:tc>
                  <a:txBody>
                    <a:bodyPr/>
                    <a:lstStyle/>
                    <a:p>
                      <a:pPr algn="l" rtl="0"/>
                      <a:r>
                        <a:rPr lang="en-US" dirty="0" smtClean="0"/>
                        <a:t>ACEI / diuretic combination </a:t>
                      </a:r>
                    </a:p>
                    <a:p>
                      <a:endParaRPr lang="en-US" dirty="0"/>
                    </a:p>
                  </a:txBody>
                  <a:tcPr marL="83383" marR="83383"/>
                </a:tc>
              </a:tr>
              <a:tr h="370840">
                <a:tc>
                  <a:txBody>
                    <a:bodyPr/>
                    <a:lstStyle/>
                    <a:p>
                      <a:pPr algn="l" rtl="0"/>
                      <a:r>
                        <a:rPr lang="en-US" dirty="0" smtClean="0"/>
                        <a:t>LVH</a:t>
                      </a:r>
                    </a:p>
                  </a:txBody>
                  <a:tcPr marL="83383" marR="83383"/>
                </a:tc>
                <a:tc>
                  <a:txBody>
                    <a:bodyPr/>
                    <a:lstStyle/>
                    <a:p>
                      <a:pPr algn="l" rtl="0"/>
                      <a:r>
                        <a:rPr lang="en-US" dirty="0" smtClean="0"/>
                        <a:t>ACEI,</a:t>
                      </a:r>
                      <a:r>
                        <a:rPr lang="en-US" baseline="0" dirty="0" smtClean="0"/>
                        <a:t> </a:t>
                      </a:r>
                      <a:r>
                        <a:rPr lang="en-US" dirty="0" smtClean="0"/>
                        <a:t>ARB,</a:t>
                      </a:r>
                      <a:r>
                        <a:rPr lang="en-US" baseline="0" dirty="0" smtClean="0"/>
                        <a:t> </a:t>
                      </a:r>
                      <a:r>
                        <a:rPr lang="en-US" dirty="0" smtClean="0"/>
                        <a:t>CCB,</a:t>
                      </a:r>
                      <a:r>
                        <a:rPr lang="en-US" baseline="0" dirty="0" smtClean="0"/>
                        <a:t> </a:t>
                      </a:r>
                      <a:r>
                        <a:rPr lang="en-US" dirty="0" smtClean="0"/>
                        <a:t>Thiazide</a:t>
                      </a:r>
                    </a:p>
                    <a:p>
                      <a:pPr algn="l" rtl="0"/>
                      <a:endParaRPr lang="en-US" dirty="0"/>
                    </a:p>
                  </a:txBody>
                  <a:tcPr marL="83383" marR="83383"/>
                </a:tc>
              </a:tr>
              <a:tr h="370840">
                <a:tc>
                  <a:txBody>
                    <a:bodyPr/>
                    <a:lstStyle/>
                    <a:p>
                      <a:pPr algn="l" rtl="0"/>
                      <a:r>
                        <a:rPr lang="en-US" dirty="0" smtClean="0"/>
                        <a:t>DM </a:t>
                      </a:r>
                      <a:endParaRPr lang="en-US" dirty="0"/>
                    </a:p>
                  </a:txBody>
                  <a:tcPr marL="83383" marR="83383"/>
                </a:tc>
                <a:tc>
                  <a:txBody>
                    <a:bodyPr/>
                    <a:lstStyle/>
                    <a:p>
                      <a:pPr algn="l" rtl="0"/>
                      <a:r>
                        <a:rPr lang="en-US" dirty="0" smtClean="0"/>
                        <a:t>ACE or ARB</a:t>
                      </a:r>
                      <a:endParaRPr lang="en-US" dirty="0"/>
                    </a:p>
                  </a:txBody>
                  <a:tcPr marL="83383" marR="83383"/>
                </a:tc>
              </a:tr>
            </a:tbl>
          </a:graphicData>
        </a:graphic>
      </p:graphicFrame>
    </p:spTree>
    <p:extLst>
      <p:ext uri="{BB962C8B-B14F-4D97-AF65-F5344CB8AC3E}">
        <p14:creationId xmlns:p14="http://schemas.microsoft.com/office/powerpoint/2010/main" val="17512227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472" y="544858"/>
            <a:ext cx="9753600" cy="1154097"/>
          </a:xfrm>
        </p:spPr>
        <p:txBody>
          <a:bodyPr>
            <a:normAutofit fontScale="90000"/>
          </a:bodyPr>
          <a:lstStyle/>
          <a:p>
            <a:r>
              <a:rPr lang="en-US" dirty="0"/>
              <a:t>Compelling and possible contra-indications</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775158" y="1837346"/>
            <a:ext cx="8249059" cy="4892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87386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50834" y="1516767"/>
            <a:ext cx="9753600" cy="2595025"/>
          </a:xfrm>
        </p:spPr>
        <p:txBody>
          <a:bodyPr>
            <a:normAutofit/>
          </a:bodyPr>
          <a:lstStyle/>
          <a:p>
            <a:pPr eaLnBrk="1" hangingPunct="1"/>
            <a:r>
              <a:rPr lang="en-US" sz="3600" b="1" dirty="0" smtClean="0">
                <a:solidFill>
                  <a:srgbClr val="FFFF00"/>
                </a:solidFill>
              </a:rPr>
              <a:t>Management of Hypertensive Emergencies  </a:t>
            </a:r>
          </a:p>
        </p:txBody>
      </p:sp>
      <p:sp>
        <p:nvSpPr>
          <p:cNvPr id="2" name="Subtitle 1"/>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052422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vert="horz" lIns="137160" tIns="0" rIns="164592" bIns="0" rtlCol="0" anchor="ctr">
            <a:normAutofit/>
          </a:bodyPr>
          <a:lstStyle/>
          <a:p>
            <a:pPr eaLnBrk="1" hangingPunct="1"/>
            <a:r>
              <a:rPr lang="en-US" dirty="0" smtClean="0">
                <a:solidFill>
                  <a:srgbClr val="FFFF00"/>
                </a:solidFill>
              </a:rPr>
              <a:t>Hypertensive Urgency</a:t>
            </a:r>
          </a:p>
        </p:txBody>
      </p:sp>
      <p:sp>
        <p:nvSpPr>
          <p:cNvPr id="10243" name="Rectangle 3"/>
          <p:cNvSpPr>
            <a:spLocks noGrp="1" noChangeArrowheads="1"/>
          </p:cNvSpPr>
          <p:nvPr>
            <p:ph idx="1"/>
          </p:nvPr>
        </p:nvSpPr>
        <p:spPr>
          <a:xfrm>
            <a:off x="1219200" y="2121764"/>
            <a:ext cx="9753600" cy="3539527"/>
          </a:xfrm>
        </p:spPr>
        <p:txBody>
          <a:bodyPr vert="horz" lIns="45720" tIns="0" rIns="45720" bIns="0" rtlCol="0">
            <a:normAutofit/>
          </a:bodyPr>
          <a:lstStyle/>
          <a:p>
            <a:pPr marL="336550" indent="-336550"/>
            <a:endParaRPr lang="en-US" dirty="0" smtClean="0"/>
          </a:p>
          <a:p>
            <a:pPr marL="336550" indent="-336550"/>
            <a:endParaRPr lang="en-US" dirty="0" smtClean="0"/>
          </a:p>
          <a:p>
            <a:pPr marL="336550" indent="-336550"/>
            <a:r>
              <a:rPr lang="en-US" sz="2800" dirty="0" smtClean="0"/>
              <a:t>“Severe elevation of blood pressure”</a:t>
            </a:r>
          </a:p>
          <a:p>
            <a:pPr marL="777875" lvl="1" indent="-327025"/>
            <a:r>
              <a:rPr lang="en-US" sz="2800" dirty="0" smtClean="0"/>
              <a:t>Generally DBP &gt;115-130</a:t>
            </a:r>
          </a:p>
          <a:p>
            <a:pPr marL="777875" lvl="1" indent="-327025"/>
            <a:r>
              <a:rPr lang="en-US" sz="2800" dirty="0" smtClean="0"/>
              <a:t>No </a:t>
            </a:r>
            <a:r>
              <a:rPr lang="en-US" sz="2800" i="1" dirty="0" smtClean="0">
                <a:latin typeface="Times" charset="0"/>
                <a:cs typeface="Times" charset="0"/>
                <a:sym typeface="Times" charset="0"/>
              </a:rPr>
              <a:t>progressive </a:t>
            </a:r>
            <a:r>
              <a:rPr lang="en-US" sz="2800" dirty="0" smtClean="0"/>
              <a:t>end organ damage</a:t>
            </a:r>
          </a:p>
        </p:txBody>
      </p:sp>
    </p:spTree>
    <p:extLst>
      <p:ext uri="{BB962C8B-B14F-4D97-AF65-F5344CB8AC3E}">
        <p14:creationId xmlns:p14="http://schemas.microsoft.com/office/powerpoint/2010/main" val="4069617596"/>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10243"/>
                                        </p:tgtEl>
                                        <p:attrNameLst>
                                          <p:attrName>style.visibility</p:attrName>
                                        </p:attrNameLst>
                                      </p:cBhvr>
                                      <p:to>
                                        <p:strVal val="visible"/>
                                      </p:to>
                                    </p:set>
                                    <p:animEffect transition="in" filter="fade">
                                      <p:cBhvr>
                                        <p:cTn id="7"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654301" y="3021013"/>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endParaRPr lang="en-GB">
              <a:latin typeface="Garamond" pitchFamily="18" charset="0"/>
            </a:endParaRPr>
          </a:p>
        </p:txBody>
      </p:sp>
      <p:sp>
        <p:nvSpPr>
          <p:cNvPr id="156676" name="Rectangle 4"/>
          <p:cNvSpPr>
            <a:spLocks noChangeArrowheads="1"/>
          </p:cNvSpPr>
          <p:nvPr/>
        </p:nvSpPr>
        <p:spPr bwMode="auto">
          <a:xfrm>
            <a:off x="818972" y="2148555"/>
            <a:ext cx="8331200" cy="3048000"/>
          </a:xfrm>
          <a:prstGeom prst="rect">
            <a:avLst/>
          </a:prstGeom>
          <a:noFill/>
          <a:ln w="12700">
            <a:noFill/>
            <a:miter lim="800000"/>
            <a:headEnd/>
            <a:tailEnd/>
          </a:ln>
          <a:effectLst/>
        </p:spPr>
        <p:txBody>
          <a:bodyPr lIns="90488" tIns="44450" rIns="90488" bIns="44450"/>
          <a:lstStyle/>
          <a:p>
            <a:pPr lvl="1" eaLnBrk="0" hangingPunct="0">
              <a:spcBef>
                <a:spcPct val="20000"/>
              </a:spcBef>
              <a:buClr>
                <a:schemeClr val="hlink"/>
              </a:buClr>
              <a:buSzPct val="120000"/>
              <a:defRPr/>
            </a:pPr>
            <a:r>
              <a:rPr lang="en-US" sz="3200" b="1" i="1" dirty="0" smtClean="0">
                <a:solidFill>
                  <a:srgbClr val="FFFF00"/>
                </a:solidFill>
                <a:latin typeface="Arial" charset="0"/>
              </a:rPr>
              <a:t>Hypertensive Emergency</a:t>
            </a:r>
            <a:endParaRPr lang="en-US" sz="3200" b="1" i="1" dirty="0">
              <a:solidFill>
                <a:srgbClr val="FFFF00"/>
              </a:solidFill>
              <a:latin typeface="Arial" charset="0"/>
            </a:endParaRPr>
          </a:p>
          <a:p>
            <a:pPr marL="742950" lvl="1" indent="-285750" eaLnBrk="0" hangingPunct="0">
              <a:spcBef>
                <a:spcPct val="20000"/>
              </a:spcBef>
              <a:buClr>
                <a:schemeClr val="hlink"/>
              </a:buClr>
              <a:buSzPct val="120000"/>
              <a:defRPr/>
            </a:pPr>
            <a:r>
              <a:rPr lang="en-US" sz="2800" i="1" dirty="0">
                <a:effectLst>
                  <a:outerShdw blurRad="38100" dist="38100" dir="2700000" algn="tl">
                    <a:srgbClr val="C0C0C0"/>
                  </a:outerShdw>
                </a:effectLst>
                <a:latin typeface="Arial" charset="0"/>
              </a:rPr>
              <a:t>	Severe elevation in blood pressure in the presence of acute or ongoing end-organ damage.</a:t>
            </a:r>
            <a:r>
              <a:rPr lang="en-US" sz="2800" dirty="0">
                <a:latin typeface="Garamond" pitchFamily="18" charset="0"/>
              </a:rPr>
              <a:t> </a:t>
            </a:r>
          </a:p>
          <a:p>
            <a:pPr marL="742950" lvl="1" indent="-285750" eaLnBrk="0" hangingPunct="0">
              <a:spcBef>
                <a:spcPct val="20000"/>
              </a:spcBef>
              <a:buClr>
                <a:schemeClr val="hlink"/>
              </a:buClr>
              <a:buSzPct val="120000"/>
              <a:buFont typeface="Wingdings" pitchFamily="2" charset="2"/>
              <a:buChar char="§"/>
              <a:defRPr/>
            </a:pPr>
            <a:endParaRPr lang="en-US" sz="3200" b="1" i="1" dirty="0">
              <a:latin typeface="Arial" charset="0"/>
            </a:endParaRPr>
          </a:p>
          <a:p>
            <a:pPr marL="742950" lvl="1" indent="-285750" eaLnBrk="0" hangingPunct="0">
              <a:spcBef>
                <a:spcPct val="20000"/>
              </a:spcBef>
              <a:buClr>
                <a:schemeClr val="hlink"/>
              </a:buClr>
              <a:buSzPct val="120000"/>
              <a:defRPr/>
            </a:pPr>
            <a:endParaRPr lang="en-US" sz="700" b="1" i="1" dirty="0">
              <a:latin typeface="Arial" charset="0"/>
            </a:endParaRPr>
          </a:p>
        </p:txBody>
      </p:sp>
    </p:spTree>
    <p:extLst>
      <p:ext uri="{BB962C8B-B14F-4D97-AF65-F5344CB8AC3E}">
        <p14:creationId xmlns:p14="http://schemas.microsoft.com/office/powerpoint/2010/main" val="19020685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ctrTitle"/>
          </p:nvPr>
        </p:nvSpPr>
        <p:spPr>
          <a:xfrm>
            <a:off x="1219200" y="2516625"/>
            <a:ext cx="9753600" cy="1388803"/>
          </a:xfrm>
        </p:spPr>
        <p:txBody>
          <a:bodyPr/>
          <a:lstStyle/>
          <a:p>
            <a:pPr algn="ctr"/>
            <a:r>
              <a:rPr lang="en-US" dirty="0" smtClean="0"/>
              <a:t>Target Organs </a:t>
            </a:r>
          </a:p>
        </p:txBody>
      </p:sp>
      <p:sp>
        <p:nvSpPr>
          <p:cNvPr id="9219" name="Subtitle 4"/>
          <p:cNvSpPr>
            <a:spLocks noGrp="1"/>
          </p:cNvSpPr>
          <p:nvPr>
            <p:ph type="subTitle" idx="1"/>
          </p:nvPr>
        </p:nvSpPr>
        <p:spPr/>
        <p:txBody>
          <a:bodyPr/>
          <a:lstStyle/>
          <a:p>
            <a:endParaRPr lang="en-US" smtClean="0"/>
          </a:p>
        </p:txBody>
      </p:sp>
    </p:spTree>
    <p:extLst>
      <p:ext uri="{BB962C8B-B14F-4D97-AF65-F5344CB8AC3E}">
        <p14:creationId xmlns:p14="http://schemas.microsoft.com/office/powerpoint/2010/main" val="3167259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91997"/>
            <a:ext cx="9753600" cy="1154097"/>
          </a:xfrm>
        </p:spPr>
        <p:txBody>
          <a:bodyPr>
            <a:normAutofit fontScale="90000"/>
          </a:bodyPr>
          <a:lstStyle/>
          <a:p>
            <a:r>
              <a:rPr lang="en-GB" dirty="0" smtClean="0"/>
              <a:t>Percent distribution of HTN </a:t>
            </a:r>
            <a:r>
              <a:rPr lang="en-GB" dirty="0" err="1" smtClean="0"/>
              <a:t>Awarness</a:t>
            </a:r>
            <a:r>
              <a:rPr lang="en-GB" dirty="0" smtClean="0"/>
              <a:t> among hypertensive Saudi aged 15 years or older, 2013.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59972613"/>
              </p:ext>
            </p:extLst>
          </p:nvPr>
        </p:nvGraphicFramePr>
        <p:xfrm>
          <a:off x="1219200" y="2281727"/>
          <a:ext cx="9753600" cy="431562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6358071" y="4409630"/>
            <a:ext cx="982766" cy="369332"/>
          </a:xfrm>
          <a:prstGeom prst="rect">
            <a:avLst/>
          </a:prstGeom>
          <a:noFill/>
        </p:spPr>
        <p:txBody>
          <a:bodyPr wrap="square" rtlCol="0">
            <a:spAutoFit/>
          </a:bodyPr>
          <a:lstStyle/>
          <a:p>
            <a:r>
              <a:rPr lang="en-GB" dirty="0" smtClean="0"/>
              <a:t>58%</a:t>
            </a:r>
            <a:endParaRPr lang="en-GB" dirty="0"/>
          </a:p>
        </p:txBody>
      </p:sp>
      <p:sp>
        <p:nvSpPr>
          <p:cNvPr id="11" name="TextBox 10"/>
          <p:cNvSpPr txBox="1"/>
          <p:nvPr/>
        </p:nvSpPr>
        <p:spPr>
          <a:xfrm>
            <a:off x="4929499" y="3629114"/>
            <a:ext cx="982766" cy="369332"/>
          </a:xfrm>
          <a:prstGeom prst="rect">
            <a:avLst/>
          </a:prstGeom>
          <a:noFill/>
        </p:spPr>
        <p:txBody>
          <a:bodyPr wrap="square" rtlCol="0">
            <a:spAutoFit/>
          </a:bodyPr>
          <a:lstStyle/>
          <a:p>
            <a:r>
              <a:rPr lang="en-GB" dirty="0" smtClean="0"/>
              <a:t>42%</a:t>
            </a:r>
            <a:endParaRPr lang="en-GB" dirty="0"/>
          </a:p>
        </p:txBody>
      </p:sp>
    </p:spTree>
    <p:extLst>
      <p:ext uri="{BB962C8B-B14F-4D97-AF65-F5344CB8AC3E}">
        <p14:creationId xmlns:p14="http://schemas.microsoft.com/office/powerpoint/2010/main" val="1538490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sz="quarter" idx="4294967295"/>
          </p:nvPr>
        </p:nvSpPr>
        <p:spPr>
          <a:xfrm>
            <a:off x="1273323" y="2017713"/>
            <a:ext cx="5243365" cy="4114800"/>
          </a:xfrm>
          <a:prstGeom prst="rect">
            <a:avLst/>
          </a:prstGeom>
        </p:spPr>
        <p:txBody>
          <a:bodyPr/>
          <a:lstStyle/>
          <a:p>
            <a:pPr>
              <a:buClr>
                <a:schemeClr val="hlink"/>
              </a:buClr>
              <a:buSzPct val="120000"/>
              <a:buFont typeface="Wingdings" pitchFamily="2" charset="2"/>
              <a:buChar char="§"/>
            </a:pPr>
            <a:r>
              <a:rPr lang="en-US" sz="3600" i="1" dirty="0" smtClean="0">
                <a:solidFill>
                  <a:srgbClr val="FFFF00"/>
                </a:solidFill>
                <a:latin typeface="Arial" charset="0"/>
              </a:rPr>
              <a:t>Cardiac Emergencies</a:t>
            </a:r>
          </a:p>
          <a:p>
            <a:pPr lvl="1">
              <a:buFontTx/>
              <a:buChar char="•"/>
            </a:pPr>
            <a:r>
              <a:rPr lang="en-US" sz="2000" dirty="0">
                <a:latin typeface="Arial" charset="0"/>
              </a:rPr>
              <a:t>Acute CHF</a:t>
            </a:r>
          </a:p>
          <a:p>
            <a:pPr lvl="1">
              <a:buFontTx/>
              <a:buChar char="•"/>
            </a:pPr>
            <a:r>
              <a:rPr lang="en-US" sz="2000" dirty="0">
                <a:latin typeface="Arial" charset="0"/>
              </a:rPr>
              <a:t>Acute coronary insufficiency</a:t>
            </a:r>
          </a:p>
          <a:p>
            <a:pPr lvl="1">
              <a:buFontTx/>
              <a:buChar char="•"/>
            </a:pPr>
            <a:r>
              <a:rPr lang="en-US" sz="2000" dirty="0">
                <a:latin typeface="Arial" charset="0"/>
              </a:rPr>
              <a:t>Aortic dissection</a:t>
            </a:r>
          </a:p>
          <a:p>
            <a:pPr>
              <a:buFont typeface="Wingdings" pitchFamily="2" charset="2"/>
              <a:buNone/>
            </a:pPr>
            <a:endParaRPr lang="en-US" dirty="0" smtClean="0"/>
          </a:p>
        </p:txBody>
      </p:sp>
      <p:pic>
        <p:nvPicPr>
          <p:cNvPr id="10245" name="Picture 2" descr="http://www.med.yale.edu/intmed/cardio/imaging/findings/pulmonary_edema/graphics/rad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1" y="2209800"/>
            <a:ext cx="3743325" cy="305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73232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95600" y="522780"/>
            <a:ext cx="7772400" cy="467820"/>
          </a:xfrm>
        </p:spPr>
        <p:txBody>
          <a:bodyPr>
            <a:normAutofit fontScale="90000"/>
          </a:bodyPr>
          <a:lstStyle/>
          <a:p>
            <a:r>
              <a:rPr lang="en-US" sz="3200" dirty="0">
                <a:solidFill>
                  <a:srgbClr val="FFFF00"/>
                </a:solidFill>
              </a:rPr>
              <a:t>Hypertensive Emergency Key Points</a:t>
            </a:r>
          </a:p>
        </p:txBody>
      </p:sp>
      <p:sp>
        <p:nvSpPr>
          <p:cNvPr id="11267" name="Content Placeholder 3"/>
          <p:cNvSpPr>
            <a:spLocks noGrp="1"/>
          </p:cNvSpPr>
          <p:nvPr>
            <p:ph sz="half" idx="4294967295"/>
          </p:nvPr>
        </p:nvSpPr>
        <p:spPr>
          <a:xfrm>
            <a:off x="1981200" y="2174875"/>
            <a:ext cx="4419600" cy="3951288"/>
          </a:xfrm>
          <a:prstGeom prst="rect">
            <a:avLst/>
          </a:prstGeom>
        </p:spPr>
        <p:txBody>
          <a:bodyPr/>
          <a:lstStyle/>
          <a:p>
            <a:pPr>
              <a:buClr>
                <a:schemeClr val="hlink"/>
              </a:buClr>
              <a:buSzPct val="120000"/>
              <a:buFont typeface="Wingdings" pitchFamily="2" charset="2"/>
              <a:buChar char="§"/>
            </a:pPr>
            <a:r>
              <a:rPr lang="en-US" sz="3600" i="1" dirty="0" smtClean="0">
                <a:solidFill>
                  <a:srgbClr val="FFFF00"/>
                </a:solidFill>
                <a:latin typeface="Arial" charset="0"/>
              </a:rPr>
              <a:t>CNS Emergencies</a:t>
            </a:r>
          </a:p>
          <a:p>
            <a:pPr lvl="1">
              <a:buSzPct val="120000"/>
              <a:buFont typeface="Wingdings" pitchFamily="2" charset="2"/>
              <a:buChar char="§"/>
            </a:pPr>
            <a:r>
              <a:rPr lang="en-US" dirty="0" smtClean="0">
                <a:latin typeface="Arial" charset="0"/>
              </a:rPr>
              <a:t>Hypertensive encephalopathy</a:t>
            </a:r>
          </a:p>
          <a:p>
            <a:pPr lvl="1">
              <a:buSzPct val="120000"/>
              <a:buFont typeface="Wingdings" pitchFamily="2" charset="2"/>
              <a:buChar char="§"/>
            </a:pPr>
            <a:r>
              <a:rPr lang="en-US" dirty="0" err="1" smtClean="0">
                <a:latin typeface="Arial" charset="0"/>
              </a:rPr>
              <a:t>Intracerebral</a:t>
            </a:r>
            <a:r>
              <a:rPr lang="en-US" dirty="0" smtClean="0">
                <a:latin typeface="Arial" charset="0"/>
              </a:rPr>
              <a:t> or </a:t>
            </a:r>
            <a:r>
              <a:rPr lang="en-US" dirty="0" err="1" smtClean="0">
                <a:latin typeface="Arial" charset="0"/>
              </a:rPr>
              <a:t>subarachnoidal</a:t>
            </a:r>
            <a:r>
              <a:rPr lang="en-US" dirty="0" smtClean="0">
                <a:latin typeface="Arial" charset="0"/>
              </a:rPr>
              <a:t> hemorrhage</a:t>
            </a:r>
          </a:p>
          <a:p>
            <a:pPr lvl="1">
              <a:buSzPct val="120000"/>
              <a:buFont typeface="Wingdings" pitchFamily="2" charset="2"/>
              <a:buChar char="§"/>
            </a:pPr>
            <a:r>
              <a:rPr lang="en-US" dirty="0" smtClean="0">
                <a:latin typeface="Arial" charset="0"/>
              </a:rPr>
              <a:t>Thrombotic brain infarction with severe HTN</a:t>
            </a:r>
            <a:endParaRPr lang="en-US" b="1" i="1" dirty="0" smtClean="0">
              <a:solidFill>
                <a:schemeClr val="hlink"/>
              </a:solidFill>
              <a:latin typeface="Arial" charset="0"/>
            </a:endParaRPr>
          </a:p>
        </p:txBody>
      </p:sp>
      <p:pic>
        <p:nvPicPr>
          <p:cNvPr id="11268" name="Picture 2" descr="http://www.merck.com/media/mmhe2/figures/MMHE_06_086_04_eps.gif"/>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6624230" y="1143000"/>
            <a:ext cx="3080567" cy="3149600"/>
          </a:xfrm>
          <a:prstGeom prst="rect">
            <a:avLst/>
          </a:prstGeom>
          <a:noFill/>
        </p:spPr>
      </p:pic>
    </p:spTree>
    <p:extLst>
      <p:ext uri="{BB962C8B-B14F-4D97-AF65-F5344CB8AC3E}">
        <p14:creationId xmlns:p14="http://schemas.microsoft.com/office/powerpoint/2010/main" val="34579598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895600" y="243380"/>
            <a:ext cx="7772400" cy="467820"/>
          </a:xfrm>
        </p:spPr>
        <p:txBody>
          <a:bodyPr>
            <a:normAutofit fontScale="90000"/>
          </a:bodyPr>
          <a:lstStyle/>
          <a:p>
            <a:r>
              <a:rPr lang="en-US" sz="3200" dirty="0">
                <a:solidFill>
                  <a:srgbClr val="FFFF00"/>
                </a:solidFill>
              </a:rPr>
              <a:t>Hypertensive Emergency Key Points</a:t>
            </a:r>
          </a:p>
        </p:txBody>
      </p:sp>
      <p:sp>
        <p:nvSpPr>
          <p:cNvPr id="3" name="Content Placeholder 2"/>
          <p:cNvSpPr>
            <a:spLocks noGrp="1"/>
          </p:cNvSpPr>
          <p:nvPr>
            <p:ph sz="quarter" idx="4294967295"/>
          </p:nvPr>
        </p:nvSpPr>
        <p:spPr>
          <a:xfrm>
            <a:off x="828148" y="1259793"/>
            <a:ext cx="5136816" cy="3759200"/>
          </a:xfrm>
          <a:prstGeom prst="rect">
            <a:avLst/>
          </a:prstGeom>
        </p:spPr>
        <p:txBody>
          <a:bodyPr/>
          <a:lstStyle/>
          <a:p>
            <a:pPr>
              <a:buClr>
                <a:schemeClr val="hlink"/>
              </a:buClr>
              <a:buSzPct val="120000"/>
              <a:buFont typeface="Wingdings" pitchFamily="2" charset="2"/>
              <a:buChar char="§"/>
              <a:defRPr/>
            </a:pPr>
            <a:r>
              <a:rPr lang="en-US" sz="2800" i="1" dirty="0">
                <a:solidFill>
                  <a:srgbClr val="FFFF00"/>
                </a:solidFill>
                <a:effectLst>
                  <a:outerShdw blurRad="38100" dist="38100" dir="2700000" algn="tl">
                    <a:srgbClr val="C0C0C0"/>
                  </a:outerShdw>
                </a:effectLst>
                <a:latin typeface="Arial" charset="0"/>
              </a:rPr>
              <a:t>Renal Emergencies</a:t>
            </a:r>
          </a:p>
          <a:p>
            <a:pPr lvl="1">
              <a:buSzPct val="120000"/>
              <a:buFont typeface="Wingdings" pitchFamily="2" charset="2"/>
              <a:buChar char="§"/>
              <a:defRPr/>
            </a:pPr>
            <a:r>
              <a:rPr lang="en-US" sz="2000" dirty="0">
                <a:effectLst>
                  <a:outerShdw blurRad="38100" dist="38100" dir="2700000" algn="tl">
                    <a:srgbClr val="C0C0C0"/>
                  </a:outerShdw>
                </a:effectLst>
                <a:latin typeface="Arial" charset="0"/>
              </a:rPr>
              <a:t>Rapidly progressive renal failure </a:t>
            </a:r>
          </a:p>
          <a:p>
            <a:pPr>
              <a:defRPr/>
            </a:pPr>
            <a:endParaRPr lang="en-US" dirty="0"/>
          </a:p>
        </p:txBody>
      </p:sp>
      <p:pic>
        <p:nvPicPr>
          <p:cNvPr id="12293" name="Picture 2" descr="http://www.pathguy.com/lectures/malignant_hyperten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6700" y="2247634"/>
            <a:ext cx="3784600" cy="257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7" descr="http://library.med.utah.edu/WebPath/jpeg5/CV07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4773" y="2295259"/>
            <a:ext cx="3890963" cy="253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6000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vert="horz" lIns="137160" tIns="0" rIns="164592" bIns="0" rtlCol="0" anchor="ctr">
            <a:normAutofit/>
          </a:bodyPr>
          <a:lstStyle/>
          <a:p>
            <a:pPr eaLnBrk="1" hangingPunct="1"/>
            <a:r>
              <a:rPr lang="en-US" smtClean="0"/>
              <a:t>Fundoscopy/ Neuro</a:t>
            </a:r>
          </a:p>
        </p:txBody>
      </p:sp>
      <p:pic>
        <p:nvPicPr>
          <p:cNvPr id="13315"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2700" y="2432050"/>
            <a:ext cx="7081838"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Box 3"/>
          <p:cNvSpPr txBox="1">
            <a:spLocks noChangeArrowheads="1"/>
          </p:cNvSpPr>
          <p:nvPr/>
        </p:nvSpPr>
        <p:spPr bwMode="auto">
          <a:xfrm>
            <a:off x="2667000" y="4724400"/>
            <a:ext cx="3505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charset="0"/>
                <a:cs typeface="Arial" charset="0"/>
              </a:defRPr>
            </a:lvl1pPr>
            <a:lvl2pPr marL="742950" indent="-285750" eaLnBrk="0" hangingPunct="0">
              <a:defRPr>
                <a:solidFill>
                  <a:schemeClr val="tx1"/>
                </a:solidFill>
                <a:latin typeface="Tahoma" charset="0"/>
                <a:cs typeface="Arial" charset="0"/>
              </a:defRPr>
            </a:lvl2pPr>
            <a:lvl3pPr marL="1143000" indent="-228600" eaLnBrk="0" hangingPunct="0">
              <a:defRPr>
                <a:solidFill>
                  <a:schemeClr val="tx1"/>
                </a:solidFill>
                <a:latin typeface="Tahoma" charset="0"/>
                <a:cs typeface="Arial" charset="0"/>
              </a:defRPr>
            </a:lvl3pPr>
            <a:lvl4pPr marL="1600200" indent="-228600" eaLnBrk="0" hangingPunct="0">
              <a:defRPr>
                <a:solidFill>
                  <a:schemeClr val="tx1"/>
                </a:solidFill>
                <a:latin typeface="Tahoma" charset="0"/>
                <a:cs typeface="Arial" charset="0"/>
              </a:defRPr>
            </a:lvl4pPr>
            <a:lvl5pPr marL="2057400" indent="-228600" eaLnBrk="0" hangingPunct="0">
              <a:defRPr>
                <a:solidFill>
                  <a:schemeClr val="tx1"/>
                </a:solidFill>
                <a:latin typeface="Tahoma" charset="0"/>
                <a:cs typeface="Arial" charset="0"/>
              </a:defRPr>
            </a:lvl5pPr>
            <a:lvl6pPr marL="2514600" indent="-228600" eaLnBrk="0" fontAlgn="base" hangingPunct="0">
              <a:spcBef>
                <a:spcPct val="0"/>
              </a:spcBef>
              <a:spcAft>
                <a:spcPct val="0"/>
              </a:spcAft>
              <a:defRPr>
                <a:solidFill>
                  <a:schemeClr val="tx1"/>
                </a:solidFill>
                <a:latin typeface="Tahoma" charset="0"/>
                <a:cs typeface="Arial" charset="0"/>
              </a:defRPr>
            </a:lvl6pPr>
            <a:lvl7pPr marL="2971800" indent="-228600" eaLnBrk="0" fontAlgn="base" hangingPunct="0">
              <a:spcBef>
                <a:spcPct val="0"/>
              </a:spcBef>
              <a:spcAft>
                <a:spcPct val="0"/>
              </a:spcAft>
              <a:defRPr>
                <a:solidFill>
                  <a:schemeClr val="tx1"/>
                </a:solidFill>
                <a:latin typeface="Tahoma" charset="0"/>
                <a:cs typeface="Arial" charset="0"/>
              </a:defRPr>
            </a:lvl7pPr>
            <a:lvl8pPr marL="3429000" indent="-228600" eaLnBrk="0" fontAlgn="base" hangingPunct="0">
              <a:spcBef>
                <a:spcPct val="0"/>
              </a:spcBef>
              <a:spcAft>
                <a:spcPct val="0"/>
              </a:spcAft>
              <a:defRPr>
                <a:solidFill>
                  <a:schemeClr val="tx1"/>
                </a:solidFill>
                <a:latin typeface="Tahoma" charset="0"/>
                <a:cs typeface="Arial" charset="0"/>
              </a:defRPr>
            </a:lvl8pPr>
            <a:lvl9pPr marL="3886200" indent="-228600" eaLnBrk="0" fontAlgn="base" hangingPunct="0">
              <a:spcBef>
                <a:spcPct val="0"/>
              </a:spcBef>
              <a:spcAft>
                <a:spcPct val="0"/>
              </a:spcAft>
              <a:defRPr>
                <a:solidFill>
                  <a:schemeClr val="tx1"/>
                </a:solidFill>
                <a:latin typeface="Tahoma" charset="0"/>
                <a:cs typeface="Arial" charset="0"/>
              </a:defRPr>
            </a:lvl9pPr>
          </a:lstStyle>
          <a:p>
            <a:pPr eaLnBrk="1" hangingPunct="1">
              <a:buFont typeface="Arial" charset="0"/>
              <a:buChar char="•"/>
            </a:pPr>
            <a:r>
              <a:rPr lang="en-US"/>
              <a:t> Hemorrhages</a:t>
            </a:r>
          </a:p>
          <a:p>
            <a:pPr eaLnBrk="1" hangingPunct="1">
              <a:buFont typeface="Arial" charset="0"/>
              <a:buChar char="•"/>
            </a:pPr>
            <a:r>
              <a:rPr lang="en-US"/>
              <a:t> Exudates</a:t>
            </a:r>
          </a:p>
          <a:p>
            <a:pPr eaLnBrk="1" hangingPunct="1">
              <a:buFont typeface="Arial" charset="0"/>
              <a:buChar char="•"/>
            </a:pPr>
            <a:r>
              <a:rPr lang="en-US"/>
              <a:t> Papillodema</a:t>
            </a:r>
          </a:p>
          <a:p>
            <a:pPr eaLnBrk="1" hangingPunct="1">
              <a:buFont typeface="Arial" charset="0"/>
              <a:buChar char="•"/>
            </a:pPr>
            <a:endParaRPr lang="en-US"/>
          </a:p>
        </p:txBody>
      </p:sp>
    </p:spTree>
    <p:extLst>
      <p:ext uri="{BB962C8B-B14F-4D97-AF65-F5344CB8AC3E}">
        <p14:creationId xmlns:p14="http://schemas.microsoft.com/office/powerpoint/2010/main" val="2452542894"/>
      </p:ext>
    </p:extLst>
  </p:cSld>
  <p:clrMapOvr>
    <a:masterClrMapping/>
  </p:clrMapOvr>
  <p:transition spd="med">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Urgency vs. Emergency</a:t>
            </a:r>
          </a:p>
        </p:txBody>
      </p:sp>
      <p:sp>
        <p:nvSpPr>
          <p:cNvPr id="14339" name="Content Placeholder 2"/>
          <p:cNvSpPr>
            <a:spLocks noGrp="1"/>
          </p:cNvSpPr>
          <p:nvPr>
            <p:ph idx="1"/>
          </p:nvPr>
        </p:nvSpPr>
        <p:spPr/>
        <p:txBody>
          <a:bodyPr/>
          <a:lstStyle/>
          <a:p>
            <a:r>
              <a:rPr lang="en-US" smtClean="0"/>
              <a:t>Distinguishing between hypertensive emergency and urgency is a crucial step in appropriate management</a:t>
            </a:r>
          </a:p>
        </p:txBody>
      </p:sp>
    </p:spTree>
    <p:extLst>
      <p:ext uri="{BB962C8B-B14F-4D97-AF65-F5344CB8AC3E}">
        <p14:creationId xmlns:p14="http://schemas.microsoft.com/office/powerpoint/2010/main" val="5440045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vert="horz" lIns="137160" tIns="0" rIns="164592" bIns="0" rtlCol="0" anchor="ctr">
            <a:normAutofit/>
          </a:bodyPr>
          <a:lstStyle/>
          <a:p>
            <a:pPr eaLnBrk="1" hangingPunct="1"/>
            <a:r>
              <a:rPr lang="en-US" dirty="0" smtClean="0"/>
              <a:t>Urgency vs. Emergency</a:t>
            </a:r>
          </a:p>
        </p:txBody>
      </p:sp>
      <p:sp>
        <p:nvSpPr>
          <p:cNvPr id="14339" name="Rectangle 3"/>
          <p:cNvSpPr>
            <a:spLocks noGrp="1" noChangeArrowheads="1"/>
          </p:cNvSpPr>
          <p:nvPr>
            <p:ph idx="1"/>
          </p:nvPr>
        </p:nvSpPr>
        <p:spPr/>
        <p:txBody>
          <a:bodyPr vert="horz" lIns="45720" tIns="0" rIns="45720" bIns="0" rtlCol="0">
            <a:normAutofit/>
          </a:bodyPr>
          <a:lstStyle/>
          <a:p>
            <a:pPr marL="336550" indent="-336550">
              <a:defRPr/>
            </a:pPr>
            <a:r>
              <a:rPr lang="en-US" sz="2400" b="1" dirty="0" smtClean="0"/>
              <a:t>Urgency</a:t>
            </a:r>
          </a:p>
          <a:p>
            <a:pPr marL="777875" lvl="1" indent="-327025">
              <a:defRPr/>
            </a:pPr>
            <a:r>
              <a:rPr lang="en-US" sz="2400" dirty="0" smtClean="0"/>
              <a:t>No need to acutely lower blood pressure</a:t>
            </a:r>
          </a:p>
          <a:p>
            <a:pPr marL="777875" lvl="1" indent="-327025">
              <a:defRPr/>
            </a:pPr>
            <a:r>
              <a:rPr lang="en-US" sz="2400" dirty="0" smtClean="0"/>
              <a:t>May be harmful to rapidly lower blood pressure</a:t>
            </a:r>
          </a:p>
          <a:p>
            <a:pPr marL="777875" lvl="1" indent="-327025">
              <a:defRPr/>
            </a:pPr>
            <a:r>
              <a:rPr lang="en-US" sz="2400" dirty="0" smtClean="0"/>
              <a:t>Death </a:t>
            </a:r>
            <a:r>
              <a:rPr lang="en-US" sz="2400" b="1" dirty="0" smtClean="0">
                <a:latin typeface="Times" charset="0"/>
                <a:cs typeface="Times" charset="0"/>
                <a:sym typeface="Times" charset="0"/>
              </a:rPr>
              <a:t>not</a:t>
            </a:r>
            <a:r>
              <a:rPr lang="en-US" sz="2400" dirty="0" smtClean="0"/>
              <a:t> imminent</a:t>
            </a:r>
          </a:p>
          <a:p>
            <a:pPr marL="336550" indent="-336550">
              <a:defRPr/>
            </a:pPr>
            <a:r>
              <a:rPr lang="en-US" sz="2400" b="1" dirty="0" smtClean="0"/>
              <a:t>Emergency</a:t>
            </a:r>
          </a:p>
          <a:p>
            <a:pPr marL="777875" lvl="1" indent="-327025">
              <a:defRPr/>
            </a:pPr>
            <a:r>
              <a:rPr lang="en-US" sz="2400" dirty="0" smtClean="0">
                <a:solidFill>
                  <a:srgbClr val="FFC000"/>
                </a:solidFill>
                <a:effectLst>
                  <a:outerShdw blurRad="38100" dist="38100" dir="2700000" algn="tl">
                    <a:srgbClr val="C0C0C0"/>
                  </a:outerShdw>
                </a:effectLst>
              </a:rPr>
              <a:t>Immediate control of BP essential</a:t>
            </a:r>
          </a:p>
          <a:p>
            <a:pPr marL="777875" lvl="1" indent="-327025">
              <a:defRPr/>
            </a:pPr>
            <a:r>
              <a:rPr lang="en-US" sz="2400" dirty="0" smtClean="0">
                <a:solidFill>
                  <a:srgbClr val="FFC000"/>
                </a:solidFill>
                <a:effectLst>
                  <a:outerShdw blurRad="38100" dist="38100" dir="2700000" algn="tl">
                    <a:srgbClr val="C0C0C0"/>
                  </a:outerShdw>
                </a:effectLst>
              </a:rPr>
              <a:t>Irreversible end organ damage or death within hours</a:t>
            </a:r>
          </a:p>
        </p:txBody>
      </p:sp>
    </p:spTree>
    <p:extLst>
      <p:ext uri="{BB962C8B-B14F-4D97-AF65-F5344CB8AC3E}">
        <p14:creationId xmlns:p14="http://schemas.microsoft.com/office/powerpoint/2010/main" val="590486120"/>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209800" y="2540000"/>
            <a:ext cx="7772400" cy="1143000"/>
          </a:xfrm>
        </p:spPr>
        <p:txBody>
          <a:bodyPr vert="horz" lIns="137160" tIns="0" rIns="164592" bIns="0" rtlCol="0" anchor="ctr">
            <a:normAutofit/>
          </a:bodyPr>
          <a:lstStyle/>
          <a:p>
            <a:pPr eaLnBrk="1" hangingPunct="1">
              <a:defRPr/>
            </a:pPr>
            <a:r>
              <a:rPr lang="en-US" smtClean="0">
                <a:effectLst>
                  <a:outerShdw blurRad="38100" dist="38100" dir="2700000" algn="tl">
                    <a:srgbClr val="C0C0C0"/>
                  </a:outerShdw>
                </a:effectLst>
              </a:rPr>
              <a:t>Goals of Treatment</a:t>
            </a:r>
          </a:p>
        </p:txBody>
      </p:sp>
    </p:spTree>
    <p:extLst>
      <p:ext uri="{BB962C8B-B14F-4D97-AF65-F5344CB8AC3E}">
        <p14:creationId xmlns:p14="http://schemas.microsoft.com/office/powerpoint/2010/main" val="752112406"/>
      </p:ext>
    </p:extLst>
  </p:cSld>
  <p:clrMapOvr>
    <a:masterClrMapping/>
  </p:clrMapOvr>
  <p:transition spd="med" advClick="0" advTm="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895600" y="184902"/>
            <a:ext cx="7772400" cy="526298"/>
          </a:xfrm>
        </p:spPr>
        <p:txBody>
          <a:bodyPr>
            <a:normAutofit fontScale="90000"/>
          </a:bodyPr>
          <a:lstStyle/>
          <a:p>
            <a:pPr eaLnBrk="1" hangingPunct="1"/>
            <a:r>
              <a:rPr lang="en-US" sz="3600" dirty="0">
                <a:solidFill>
                  <a:srgbClr val="FFFF00"/>
                </a:solidFill>
              </a:rPr>
              <a:t>HTN Urgencies: Goals of Therapy </a:t>
            </a:r>
          </a:p>
        </p:txBody>
      </p:sp>
      <p:sp>
        <p:nvSpPr>
          <p:cNvPr id="28675" name="Rectangle 3"/>
          <p:cNvSpPr>
            <a:spLocks noGrp="1" noChangeArrowheads="1"/>
          </p:cNvSpPr>
          <p:nvPr>
            <p:ph idx="1"/>
          </p:nvPr>
        </p:nvSpPr>
        <p:spPr>
          <a:xfrm>
            <a:off x="1384419" y="2110811"/>
            <a:ext cx="8292981" cy="4609845"/>
          </a:xfrm>
        </p:spPr>
        <p:txBody>
          <a:bodyPr>
            <a:normAutofit/>
          </a:bodyPr>
          <a:lstStyle/>
          <a:p>
            <a:pPr eaLnBrk="1" hangingPunct="1"/>
            <a:r>
              <a:rPr lang="en-US" sz="2400" dirty="0"/>
              <a:t>No proven benefit of rapid BP reduction in asymptomatic patients</a:t>
            </a:r>
          </a:p>
          <a:p>
            <a:pPr eaLnBrk="1" hangingPunct="1"/>
            <a:r>
              <a:rPr lang="en-US" sz="2400" dirty="0"/>
              <a:t>Goal BP &lt;160/110 mm Hg over several hours, oral therapy</a:t>
            </a:r>
          </a:p>
          <a:p>
            <a:pPr eaLnBrk="1" hangingPunct="1"/>
            <a:r>
              <a:rPr lang="en-US" sz="2400" dirty="0"/>
              <a:t>Initial BP fall less than 25% in first six hours</a:t>
            </a:r>
          </a:p>
          <a:p>
            <a:r>
              <a:rPr lang="en-US" sz="2400" dirty="0"/>
              <a:t>can be managed using oral antihypertensive agents in an outpatient or same-day observational setting</a:t>
            </a:r>
          </a:p>
          <a:p>
            <a:pPr eaLnBrk="1" hangingPunct="1"/>
            <a:r>
              <a:rPr lang="en-US" sz="2400" dirty="0"/>
              <a:t>Ensure follow-up: Long-term management 	 </a:t>
            </a:r>
          </a:p>
        </p:txBody>
      </p:sp>
    </p:spTree>
    <p:extLst>
      <p:ext uri="{BB962C8B-B14F-4D97-AF65-F5344CB8AC3E}">
        <p14:creationId xmlns:p14="http://schemas.microsoft.com/office/powerpoint/2010/main" val="36507538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809002" y="194480"/>
            <a:ext cx="9753600" cy="1154097"/>
          </a:xfrm>
        </p:spPr>
        <p:txBody>
          <a:bodyPr/>
          <a:lstStyle/>
          <a:p>
            <a:r>
              <a:rPr lang="en-US" dirty="0" smtClean="0"/>
              <a:t>HTN Urgencies: Therapy </a:t>
            </a:r>
          </a:p>
        </p:txBody>
      </p:sp>
      <p:sp>
        <p:nvSpPr>
          <p:cNvPr id="29699" name="Content Placeholder 2"/>
          <p:cNvSpPr>
            <a:spLocks noGrp="1"/>
          </p:cNvSpPr>
          <p:nvPr>
            <p:ph idx="1"/>
          </p:nvPr>
        </p:nvSpPr>
        <p:spPr>
          <a:xfrm>
            <a:off x="709301" y="2387838"/>
            <a:ext cx="9027920" cy="3203954"/>
          </a:xfrm>
        </p:spPr>
        <p:txBody>
          <a:bodyPr>
            <a:noAutofit/>
          </a:bodyPr>
          <a:lstStyle/>
          <a:p>
            <a:r>
              <a:rPr lang="en-US" sz="2800" dirty="0"/>
              <a:t>The calcium channel blocker </a:t>
            </a:r>
            <a:r>
              <a:rPr lang="en-US" sz="2800" dirty="0" err="1"/>
              <a:t>nicardipine</a:t>
            </a:r>
            <a:r>
              <a:rPr lang="en-US" sz="2800" dirty="0"/>
              <a:t>, 30 mg, q 8 hours until the target BP</a:t>
            </a:r>
          </a:p>
          <a:p>
            <a:r>
              <a:rPr lang="en-US" sz="2800" dirty="0" err="1"/>
              <a:t>Labetolol</a:t>
            </a:r>
            <a:r>
              <a:rPr lang="en-US" sz="2800" dirty="0"/>
              <a:t>, the starting dose is 200 mg orally, which can be repeated every 3 to 4 hours</a:t>
            </a:r>
          </a:p>
          <a:p>
            <a:r>
              <a:rPr lang="en-US" sz="2800" dirty="0"/>
              <a:t>Clonidine is a central sympatholytic a 0.1 to 0.2 mg loading dose followed by 0.05 to 0.1 mg every hour until target BP is achieved (Max 0.7 mg).</a:t>
            </a:r>
          </a:p>
        </p:txBody>
      </p:sp>
    </p:spTree>
    <p:extLst>
      <p:ext uri="{BB962C8B-B14F-4D97-AF65-F5344CB8AC3E}">
        <p14:creationId xmlns:p14="http://schemas.microsoft.com/office/powerpoint/2010/main" val="24581865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073922" y="293704"/>
            <a:ext cx="9753600" cy="1154097"/>
          </a:xfrm>
        </p:spPr>
        <p:txBody>
          <a:bodyPr/>
          <a:lstStyle/>
          <a:p>
            <a:r>
              <a:rPr lang="en-US" dirty="0" smtClean="0"/>
              <a:t>Hypertensive Emergency </a:t>
            </a:r>
          </a:p>
        </p:txBody>
      </p:sp>
      <p:sp>
        <p:nvSpPr>
          <p:cNvPr id="30723" name="Content Placeholder 2"/>
          <p:cNvSpPr>
            <a:spLocks noGrp="1"/>
          </p:cNvSpPr>
          <p:nvPr>
            <p:ph idx="1"/>
          </p:nvPr>
        </p:nvSpPr>
        <p:spPr>
          <a:xfrm>
            <a:off x="1418602" y="1618717"/>
            <a:ext cx="8267344" cy="4119589"/>
          </a:xfrm>
        </p:spPr>
        <p:txBody>
          <a:bodyPr/>
          <a:lstStyle/>
          <a:p>
            <a:r>
              <a:rPr lang="en-US" sz="2800" dirty="0" smtClean="0"/>
              <a:t>ICU with close monitoring</a:t>
            </a:r>
          </a:p>
          <a:p>
            <a:r>
              <a:rPr lang="en-US" sz="2800" dirty="0" smtClean="0"/>
              <a:t>IV and Short acting medications</a:t>
            </a:r>
          </a:p>
          <a:p>
            <a:pPr lvl="1"/>
            <a:r>
              <a:rPr lang="en-US" sz="2800" dirty="0" smtClean="0"/>
              <a:t>Avoid sublingual or IM</a:t>
            </a:r>
          </a:p>
          <a:p>
            <a:r>
              <a:rPr lang="en-US" sz="2800" dirty="0" smtClean="0"/>
              <a:t>Arterial line</a:t>
            </a:r>
          </a:p>
          <a:p>
            <a:r>
              <a:rPr lang="en-US" sz="2800" dirty="0"/>
              <a:t>Prevent end organ damage</a:t>
            </a:r>
          </a:p>
          <a:p>
            <a:pPr lvl="1"/>
            <a:r>
              <a:rPr lang="en-US" sz="2800" dirty="0"/>
              <a:t>NOT normalize BP</a:t>
            </a:r>
          </a:p>
          <a:p>
            <a:pPr lvl="1"/>
            <a:r>
              <a:rPr lang="en-US" sz="2800" dirty="0"/>
              <a:t>Exceptions??</a:t>
            </a:r>
          </a:p>
          <a:p>
            <a:endParaRPr lang="en-US" dirty="0" smtClean="0"/>
          </a:p>
        </p:txBody>
      </p:sp>
    </p:spTree>
    <p:extLst>
      <p:ext uri="{BB962C8B-B14F-4D97-AF65-F5344CB8AC3E}">
        <p14:creationId xmlns:p14="http://schemas.microsoft.com/office/powerpoint/2010/main" val="1441299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91997"/>
            <a:ext cx="9753600" cy="1154097"/>
          </a:xfrm>
        </p:spPr>
        <p:txBody>
          <a:bodyPr>
            <a:normAutofit fontScale="90000"/>
          </a:bodyPr>
          <a:lstStyle/>
          <a:p>
            <a:r>
              <a:rPr lang="en-GB" dirty="0" smtClean="0"/>
              <a:t>Percent distribution of diagnosis and treatment status among hypertensive Saudi aged 15 years or older, 2013.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26803571"/>
              </p:ext>
            </p:extLst>
          </p:nvPr>
        </p:nvGraphicFramePr>
        <p:xfrm>
          <a:off x="1219200" y="2281727"/>
          <a:ext cx="9753600" cy="4315626"/>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6358071" y="4409630"/>
            <a:ext cx="982766" cy="369332"/>
          </a:xfrm>
          <a:prstGeom prst="rect">
            <a:avLst/>
          </a:prstGeom>
          <a:noFill/>
        </p:spPr>
        <p:txBody>
          <a:bodyPr wrap="square" rtlCol="0">
            <a:spAutoFit/>
          </a:bodyPr>
          <a:lstStyle/>
          <a:p>
            <a:r>
              <a:rPr lang="en-GB" dirty="0" smtClean="0"/>
              <a:t>47.6%</a:t>
            </a:r>
            <a:endParaRPr lang="en-GB" dirty="0"/>
          </a:p>
        </p:txBody>
      </p:sp>
      <p:sp>
        <p:nvSpPr>
          <p:cNvPr id="9" name="TextBox 8"/>
          <p:cNvSpPr txBox="1"/>
          <p:nvPr/>
        </p:nvSpPr>
        <p:spPr>
          <a:xfrm>
            <a:off x="4929499" y="4510755"/>
            <a:ext cx="982766" cy="369332"/>
          </a:xfrm>
          <a:prstGeom prst="rect">
            <a:avLst/>
          </a:prstGeom>
          <a:noFill/>
        </p:spPr>
        <p:txBody>
          <a:bodyPr wrap="square" rtlCol="0">
            <a:spAutoFit/>
          </a:bodyPr>
          <a:lstStyle/>
          <a:p>
            <a:r>
              <a:rPr lang="en-GB" dirty="0" smtClean="0"/>
              <a:t>39.4%</a:t>
            </a:r>
            <a:endParaRPr lang="en-GB" dirty="0"/>
          </a:p>
        </p:txBody>
      </p:sp>
      <p:sp>
        <p:nvSpPr>
          <p:cNvPr id="10" name="TextBox 9"/>
          <p:cNvSpPr txBox="1"/>
          <p:nvPr/>
        </p:nvSpPr>
        <p:spPr>
          <a:xfrm>
            <a:off x="5375305" y="2908530"/>
            <a:ext cx="982766" cy="369332"/>
          </a:xfrm>
          <a:prstGeom prst="rect">
            <a:avLst/>
          </a:prstGeom>
          <a:noFill/>
        </p:spPr>
        <p:txBody>
          <a:bodyPr wrap="square" rtlCol="0">
            <a:spAutoFit/>
          </a:bodyPr>
          <a:lstStyle/>
          <a:p>
            <a:r>
              <a:rPr lang="en-GB" dirty="0" smtClean="0"/>
              <a:t>13%</a:t>
            </a:r>
            <a:endParaRPr lang="en-GB" dirty="0"/>
          </a:p>
        </p:txBody>
      </p:sp>
    </p:spTree>
    <p:extLst>
      <p:ext uri="{BB962C8B-B14F-4D97-AF65-F5344CB8AC3E}">
        <p14:creationId xmlns:p14="http://schemas.microsoft.com/office/powerpoint/2010/main" val="39520270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vert="horz" lIns="137160" tIns="0" rIns="164592" bIns="0" rtlCol="0" anchor="ctr">
            <a:normAutofit/>
          </a:bodyPr>
          <a:lstStyle/>
          <a:p>
            <a:pPr eaLnBrk="1" hangingPunct="1"/>
            <a:r>
              <a:rPr lang="en-US" smtClean="0"/>
              <a:t>Goals of Treatment</a:t>
            </a:r>
          </a:p>
        </p:txBody>
      </p:sp>
      <p:sp>
        <p:nvSpPr>
          <p:cNvPr id="51203" name="Rectangle 3"/>
          <p:cNvSpPr>
            <a:spLocks noGrp="1" noChangeArrowheads="1"/>
          </p:cNvSpPr>
          <p:nvPr>
            <p:ph idx="1"/>
          </p:nvPr>
        </p:nvSpPr>
        <p:spPr/>
        <p:txBody>
          <a:bodyPr vert="horz" lIns="45720" tIns="0" rIns="45720" bIns="0" rtlCol="0">
            <a:normAutofit/>
          </a:bodyPr>
          <a:lstStyle/>
          <a:p>
            <a:pPr marL="336550" indent="-336550"/>
            <a:r>
              <a:rPr lang="en-US" sz="2800" dirty="0" smtClean="0"/>
              <a:t>Within 1-2 </a:t>
            </a:r>
            <a:r>
              <a:rPr lang="en-US" sz="2800" dirty="0" err="1" smtClean="0"/>
              <a:t>hrs</a:t>
            </a:r>
            <a:r>
              <a:rPr lang="en-US" sz="2800" dirty="0" smtClean="0"/>
              <a:t> </a:t>
            </a:r>
          </a:p>
          <a:p>
            <a:pPr marL="336550" indent="-336550"/>
            <a:r>
              <a:rPr lang="en-US" sz="2800" dirty="0" smtClean="0"/>
              <a:t>Lower MAP 20-25%</a:t>
            </a:r>
          </a:p>
          <a:p>
            <a:pPr marL="777875" lvl="1" indent="-327025"/>
            <a:r>
              <a:rPr lang="en-US" sz="2800" dirty="0" smtClean="0"/>
              <a:t>CONTROLLED</a:t>
            </a:r>
          </a:p>
          <a:p>
            <a:pPr marL="1136650" lvl="2"/>
            <a:r>
              <a:rPr lang="en-US" sz="2800" dirty="0" smtClean="0"/>
              <a:t>IV </a:t>
            </a:r>
            <a:r>
              <a:rPr lang="en-US" sz="2800" dirty="0" err="1" smtClean="0"/>
              <a:t>titratable</a:t>
            </a:r>
            <a:r>
              <a:rPr lang="en-US" sz="2800" dirty="0" smtClean="0"/>
              <a:t> meds</a:t>
            </a:r>
          </a:p>
          <a:p>
            <a:pPr marL="336550" indent="-336550"/>
            <a:endParaRPr lang="en-US" dirty="0" smtClean="0"/>
          </a:p>
          <a:p>
            <a:pPr marL="336550" indent="-336550">
              <a:buNone/>
            </a:pPr>
            <a:endParaRPr lang="en-US" dirty="0" smtClean="0">
              <a:solidFill>
                <a:srgbClr val="999999"/>
              </a:solidFill>
            </a:endParaRPr>
          </a:p>
        </p:txBody>
      </p:sp>
    </p:spTree>
    <p:extLst>
      <p:ext uri="{BB962C8B-B14F-4D97-AF65-F5344CB8AC3E}">
        <p14:creationId xmlns:p14="http://schemas.microsoft.com/office/powerpoint/2010/main" val="130058722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500"/>
                                        <p:tgtEl>
                                          <p:spTgt spid="51203">
                                            <p:txEl>
                                              <p:pRg st="0" end="0"/>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animEffect transition="in" filter="fade">
                                      <p:cBhvr>
                                        <p:cTn id="11" dur="500"/>
                                        <p:tgtEl>
                                          <p:spTgt spid="51203">
                                            <p:txEl>
                                              <p:pRg st="1" end="1"/>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1203">
                                            <p:txEl>
                                              <p:pRg st="2" end="2"/>
                                            </p:txEl>
                                          </p:spTgt>
                                        </p:tgtEl>
                                        <p:attrNameLst>
                                          <p:attrName>style.visibility</p:attrName>
                                        </p:attrNameLst>
                                      </p:cBhvr>
                                      <p:to>
                                        <p:strVal val="visible"/>
                                      </p:to>
                                    </p:set>
                                    <p:animEffect transition="in" filter="fade">
                                      <p:cBhvr>
                                        <p:cTn id="14" dur="500"/>
                                        <p:tgtEl>
                                          <p:spTgt spid="51203">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1203">
                                            <p:txEl>
                                              <p:pRg st="3" end="3"/>
                                            </p:txEl>
                                          </p:spTgt>
                                        </p:tgtEl>
                                        <p:attrNameLst>
                                          <p:attrName>style.visibility</p:attrName>
                                        </p:attrNameLst>
                                      </p:cBhvr>
                                      <p:to>
                                        <p:strVal val="visible"/>
                                      </p:to>
                                    </p:set>
                                    <p:animEffect transition="in" filter="fade">
                                      <p:cBhvr>
                                        <p:cTn id="17"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advAuto="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8273" y="682240"/>
            <a:ext cx="7772400" cy="818686"/>
          </a:xfrm>
        </p:spPr>
        <p:txBody>
          <a:bodyPr>
            <a:normAutofit fontScale="90000"/>
          </a:bodyPr>
          <a:lstStyle/>
          <a:p>
            <a:pPr eaLnBrk="1" hangingPunct="1"/>
            <a:r>
              <a:rPr lang="en-US" dirty="0" smtClean="0"/>
              <a:t>Complications for rapid BP Reduction in Severe Hypertension</a:t>
            </a:r>
          </a:p>
        </p:txBody>
      </p:sp>
      <p:sp>
        <p:nvSpPr>
          <p:cNvPr id="32771" name="Rectangle 3"/>
          <p:cNvSpPr>
            <a:spLocks noGrp="1" noChangeArrowheads="1"/>
          </p:cNvSpPr>
          <p:nvPr>
            <p:ph idx="1"/>
          </p:nvPr>
        </p:nvSpPr>
        <p:spPr>
          <a:xfrm>
            <a:off x="1142288" y="2103262"/>
            <a:ext cx="9753600" cy="3539527"/>
          </a:xfrm>
        </p:spPr>
        <p:txBody>
          <a:bodyPr/>
          <a:lstStyle/>
          <a:p>
            <a:pPr eaLnBrk="1" hangingPunct="1"/>
            <a:endParaRPr lang="en-US" dirty="0" smtClean="0"/>
          </a:p>
          <a:p>
            <a:r>
              <a:rPr lang="en-US" sz="3200" dirty="0" smtClean="0"/>
              <a:t> Widening Neurologic Deficits</a:t>
            </a:r>
          </a:p>
          <a:p>
            <a:r>
              <a:rPr lang="en-US" sz="3200" dirty="0" smtClean="0"/>
              <a:t> Retinal ischemia and Blindness</a:t>
            </a:r>
          </a:p>
          <a:p>
            <a:r>
              <a:rPr lang="en-US" sz="3200" dirty="0" smtClean="0"/>
              <a:t> Acute MI</a:t>
            </a:r>
          </a:p>
          <a:p>
            <a:r>
              <a:rPr lang="en-US" sz="3200" dirty="0" smtClean="0"/>
              <a:t> Deteriorating renal function</a:t>
            </a:r>
          </a:p>
          <a:p>
            <a:pPr eaLnBrk="1" hangingPunct="1"/>
            <a:endParaRPr lang="en-US" dirty="0" smtClean="0"/>
          </a:p>
        </p:txBody>
      </p:sp>
    </p:spTree>
    <p:extLst>
      <p:ext uri="{BB962C8B-B14F-4D97-AF65-F5344CB8AC3E}">
        <p14:creationId xmlns:p14="http://schemas.microsoft.com/office/powerpoint/2010/main" val="15658852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209800" y="2540000"/>
            <a:ext cx="7772400" cy="1143000"/>
          </a:xfrm>
        </p:spPr>
        <p:txBody>
          <a:bodyPr vert="horz" lIns="137160" tIns="0" rIns="164592" bIns="0" rtlCol="0" anchor="ctr">
            <a:normAutofit/>
          </a:bodyPr>
          <a:lstStyle/>
          <a:p>
            <a:pPr eaLnBrk="1" hangingPunct="1">
              <a:defRPr/>
            </a:pPr>
            <a:r>
              <a:rPr lang="en-US" smtClean="0">
                <a:effectLst>
                  <a:outerShdw blurRad="38100" dist="38100" dir="2700000" algn="tl">
                    <a:srgbClr val="C0C0C0"/>
                  </a:outerShdw>
                </a:effectLst>
              </a:rPr>
              <a:t>Pharmacotherapy</a:t>
            </a:r>
          </a:p>
        </p:txBody>
      </p:sp>
    </p:spTree>
    <p:extLst>
      <p:ext uri="{BB962C8B-B14F-4D97-AF65-F5344CB8AC3E}">
        <p14:creationId xmlns:p14="http://schemas.microsoft.com/office/powerpoint/2010/main" val="471020659"/>
      </p:ext>
    </p:extLst>
  </p:cSld>
  <p:clrMapOvr>
    <a:masterClrMapping/>
  </p:clrMapOvr>
  <p:transition spd="med" advClick="0" advTm="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53250"/>
                                        </p:tgtEl>
                                        <p:attrNameLst>
                                          <p:attrName>style.visibility</p:attrName>
                                        </p:attrNameLst>
                                      </p:cBhvr>
                                      <p:to>
                                        <p:strVal val="visible"/>
                                      </p:to>
                                    </p:set>
                                    <p:animEffect transition="in" filter="fade">
                                      <p:cBhvr>
                                        <p:cTn id="7" dur="500"/>
                                        <p:tgtEl>
                                          <p:spTgt spid="53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471738" y="1981200"/>
            <a:ext cx="8229600" cy="1143000"/>
          </a:xfrm>
          <a:noFill/>
        </p:spPr>
        <p:txBody>
          <a:bodyPr vert="horz" lIns="90488" tIns="44450" rIns="90488" bIns="44450" rtlCol="0" anchor="t">
            <a:normAutofit fontScale="90000"/>
          </a:bodyPr>
          <a:lstStyle/>
          <a:p>
            <a:pPr eaLnBrk="1" hangingPunct="1"/>
            <a:r>
              <a:rPr lang="en-US" sz="3600" dirty="0"/>
              <a:t>Given by continuous </a:t>
            </a:r>
            <a:r>
              <a:rPr lang="en-US" sz="3600" dirty="0" smtClean="0"/>
              <a:t>infusion</a:t>
            </a:r>
            <a:br>
              <a:rPr lang="en-US" sz="3600" dirty="0" smtClean="0"/>
            </a:br>
            <a:r>
              <a:rPr lang="en-US" sz="3600" dirty="0"/>
              <a:t/>
            </a:r>
            <a:br>
              <a:rPr lang="en-US" sz="3600" dirty="0"/>
            </a:br>
            <a:endParaRPr lang="en-US" sz="3600" dirty="0"/>
          </a:p>
        </p:txBody>
      </p:sp>
      <p:sp>
        <p:nvSpPr>
          <p:cNvPr id="36867" name="Rectangle 3"/>
          <p:cNvSpPr>
            <a:spLocks noGrp="1" noChangeArrowheads="1"/>
          </p:cNvSpPr>
          <p:nvPr>
            <p:ph idx="1"/>
          </p:nvPr>
        </p:nvSpPr>
        <p:spPr>
          <a:xfrm>
            <a:off x="3767138" y="2514601"/>
            <a:ext cx="5783262" cy="4181475"/>
          </a:xfrm>
          <a:noFill/>
        </p:spPr>
        <p:txBody>
          <a:bodyPr vert="horz" lIns="90488" tIns="44450" rIns="90488" bIns="44450" rtlCol="0">
            <a:normAutofit/>
          </a:bodyPr>
          <a:lstStyle/>
          <a:p>
            <a:pPr eaLnBrk="1" hangingPunct="1"/>
            <a:r>
              <a:rPr lang="en-US" sz="3600"/>
              <a:t>Sodium nitroprusside</a:t>
            </a:r>
          </a:p>
          <a:p>
            <a:pPr eaLnBrk="1" hangingPunct="1"/>
            <a:r>
              <a:rPr lang="en-US" sz="3600"/>
              <a:t>Nitroglycerin</a:t>
            </a:r>
          </a:p>
          <a:p>
            <a:pPr eaLnBrk="1" hangingPunct="1"/>
            <a:r>
              <a:rPr lang="en-US" sz="3600"/>
              <a:t>Nicardipine </a:t>
            </a:r>
          </a:p>
          <a:p>
            <a:pPr eaLnBrk="1" hangingPunct="1"/>
            <a:r>
              <a:rPr lang="en-US" sz="3600"/>
              <a:t>Labetalol</a:t>
            </a:r>
          </a:p>
          <a:p>
            <a:pPr eaLnBrk="1" hangingPunct="1"/>
            <a:r>
              <a:rPr lang="en-US" sz="3600"/>
              <a:t>Esmolol</a:t>
            </a:r>
          </a:p>
          <a:p>
            <a:pPr eaLnBrk="1" hangingPunct="1"/>
            <a:r>
              <a:rPr lang="en-US" sz="3600"/>
              <a:t>Fenoldapam</a:t>
            </a:r>
          </a:p>
        </p:txBody>
      </p:sp>
      <p:sp>
        <p:nvSpPr>
          <p:cNvPr id="36868" name="Rectangle 4"/>
          <p:cNvSpPr>
            <a:spLocks noRot="1" noChangeArrowheads="1"/>
          </p:cNvSpPr>
          <p:nvPr/>
        </p:nvSpPr>
        <p:spPr bwMode="auto">
          <a:xfrm>
            <a:off x="478564" y="876300"/>
            <a:ext cx="1022277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r>
              <a:rPr lang="en-US" sz="3600" dirty="0">
                <a:solidFill>
                  <a:srgbClr val="FFFF00"/>
                </a:solidFill>
              </a:rPr>
              <a:t>Antihypertensive Drugs for Hypertensive Crisis</a:t>
            </a:r>
          </a:p>
        </p:txBody>
      </p:sp>
    </p:spTree>
    <p:extLst>
      <p:ext uri="{BB962C8B-B14F-4D97-AF65-F5344CB8AC3E}">
        <p14:creationId xmlns:p14="http://schemas.microsoft.com/office/powerpoint/2010/main" val="1882463157"/>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 indent="0" algn="ctr">
              <a:buNone/>
            </a:pPr>
            <a:r>
              <a:rPr lang="en-GB" sz="9600" dirty="0" smtClean="0">
                <a:solidFill>
                  <a:srgbClr val="FFFF00"/>
                </a:solidFill>
              </a:rPr>
              <a:t>Questions</a:t>
            </a:r>
            <a:endParaRPr lang="en-GB" sz="9600" dirty="0">
              <a:solidFill>
                <a:srgbClr val="FFFF00"/>
              </a:solidFill>
            </a:endParaRPr>
          </a:p>
        </p:txBody>
      </p:sp>
    </p:spTree>
    <p:extLst>
      <p:ext uri="{BB962C8B-B14F-4D97-AF65-F5344CB8AC3E}">
        <p14:creationId xmlns:p14="http://schemas.microsoft.com/office/powerpoint/2010/main" val="2616533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a:t>
            </a:r>
            <a:endParaRPr lang="en-GB" dirty="0"/>
          </a:p>
        </p:txBody>
      </p:sp>
      <p:sp>
        <p:nvSpPr>
          <p:cNvPr id="4" name="Content Placeholder 2"/>
          <p:cNvSpPr>
            <a:spLocks noGrp="1"/>
          </p:cNvSpPr>
          <p:nvPr>
            <p:ph idx="1"/>
          </p:nvPr>
        </p:nvSpPr>
        <p:spPr/>
        <p:txBody>
          <a:bodyPr>
            <a:normAutofit lnSpcReduction="10000"/>
          </a:bodyPr>
          <a:lstStyle/>
          <a:p>
            <a:r>
              <a:rPr lang="en-US" dirty="0" smtClean="0"/>
              <a:t>Mr. M </a:t>
            </a:r>
            <a:r>
              <a:rPr lang="en-US" dirty="0"/>
              <a:t>is a 48-year-old </a:t>
            </a:r>
            <a:r>
              <a:rPr lang="en-US" dirty="0" smtClean="0"/>
              <a:t>teacher who </a:t>
            </a:r>
            <a:r>
              <a:rPr lang="en-US" dirty="0"/>
              <a:t>sees you occasionally for </a:t>
            </a:r>
            <a:r>
              <a:rPr lang="en-US" dirty="0" smtClean="0"/>
              <a:t>upper </a:t>
            </a:r>
            <a:r>
              <a:rPr lang="en-US" dirty="0"/>
              <a:t>respiratory tract infections. </a:t>
            </a:r>
            <a:endParaRPr lang="en-US" dirty="0" smtClean="0"/>
          </a:p>
          <a:p>
            <a:endParaRPr lang="en-US" dirty="0" smtClean="0"/>
          </a:p>
          <a:p>
            <a:r>
              <a:rPr lang="en-US" dirty="0" smtClean="0"/>
              <a:t>He has </a:t>
            </a:r>
            <a:r>
              <a:rPr lang="en-US" dirty="0"/>
              <a:t>no significant past medical </a:t>
            </a:r>
            <a:r>
              <a:rPr lang="en-US" dirty="0" smtClean="0"/>
              <a:t>history is </a:t>
            </a:r>
            <a:r>
              <a:rPr lang="en-US" dirty="0"/>
              <a:t>taking no </a:t>
            </a:r>
            <a:r>
              <a:rPr lang="en-US" dirty="0" smtClean="0"/>
              <a:t>medicines has </a:t>
            </a:r>
            <a:r>
              <a:rPr lang="en-US" dirty="0"/>
              <a:t>no known </a:t>
            </a:r>
            <a:r>
              <a:rPr lang="en-US" dirty="0" smtClean="0"/>
              <a:t>allergies is </a:t>
            </a:r>
            <a:r>
              <a:rPr lang="en-US" dirty="0"/>
              <a:t>a regular </a:t>
            </a:r>
            <a:r>
              <a:rPr lang="en-US" dirty="0" smtClean="0"/>
              <a:t>smoker</a:t>
            </a:r>
            <a:r>
              <a:rPr lang="en-US" dirty="0"/>
              <a:t>. </a:t>
            </a:r>
            <a:r>
              <a:rPr lang="en-US" dirty="0" smtClean="0"/>
              <a:t>Father has hypertension </a:t>
            </a:r>
            <a:r>
              <a:rPr lang="en-US" dirty="0"/>
              <a:t>&amp; </a:t>
            </a:r>
            <a:r>
              <a:rPr lang="en-US" dirty="0" smtClean="0"/>
              <a:t>IHD.</a:t>
            </a:r>
          </a:p>
          <a:p>
            <a:endParaRPr lang="en-US" dirty="0" smtClean="0"/>
          </a:p>
          <a:p>
            <a:r>
              <a:rPr lang="en-US" dirty="0" smtClean="0"/>
              <a:t>You noticed that his Pulse </a:t>
            </a:r>
            <a:r>
              <a:rPr lang="en-US" dirty="0"/>
              <a:t>rate 78, </a:t>
            </a:r>
            <a:r>
              <a:rPr lang="en-US" dirty="0" smtClean="0"/>
              <a:t>regular blood </a:t>
            </a:r>
            <a:r>
              <a:rPr lang="en-US" dirty="0"/>
              <a:t>pressure (BP) 148/94 </a:t>
            </a:r>
            <a:r>
              <a:rPr lang="en-US" dirty="0" smtClean="0"/>
              <a:t>mmHg. </a:t>
            </a:r>
            <a:r>
              <a:rPr lang="en-US" dirty="0" err="1" smtClean="0"/>
              <a:t>Ht</a:t>
            </a:r>
            <a:r>
              <a:rPr lang="en-US" dirty="0" smtClean="0"/>
              <a:t> 170 cm and weight 98 Kg.</a:t>
            </a:r>
          </a:p>
          <a:p>
            <a:endParaRPr lang="en-US" dirty="0"/>
          </a:p>
          <a:p>
            <a:r>
              <a:rPr lang="en-US" sz="2800" dirty="0">
                <a:solidFill>
                  <a:srgbClr val="FFFF00"/>
                </a:solidFill>
              </a:rPr>
              <a:t>Does </a:t>
            </a:r>
            <a:r>
              <a:rPr lang="en-US" sz="2800" dirty="0" smtClean="0">
                <a:solidFill>
                  <a:srgbClr val="FFFF00"/>
                </a:solidFill>
              </a:rPr>
              <a:t>Mr. M </a:t>
            </a:r>
            <a:r>
              <a:rPr lang="en-US" sz="2800" dirty="0">
                <a:solidFill>
                  <a:srgbClr val="FFFF00"/>
                </a:solidFill>
              </a:rPr>
              <a:t>have hypertension?</a:t>
            </a:r>
          </a:p>
        </p:txBody>
      </p:sp>
    </p:spTree>
    <p:extLst>
      <p:ext uri="{BB962C8B-B14F-4D97-AF65-F5344CB8AC3E}">
        <p14:creationId xmlns:p14="http://schemas.microsoft.com/office/powerpoint/2010/main" val="2286129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Criteria for the diagnosis of hypertension and recommendations for follow-up</a:t>
            </a:r>
            <a:endParaRPr lang="en-GB" dirty="0"/>
          </a:p>
        </p:txBody>
      </p:sp>
      <p:sp>
        <p:nvSpPr>
          <p:cNvPr id="3" name="Content Placeholder 2"/>
          <p:cNvSpPr>
            <a:spLocks noGrp="1"/>
          </p:cNvSpPr>
          <p:nvPr>
            <p:ph idx="1"/>
          </p:nvPr>
        </p:nvSpPr>
        <p:spPr/>
        <p:txBody>
          <a:bodyPr>
            <a:normAutofit lnSpcReduction="10000"/>
          </a:bodyPr>
          <a:lstStyle/>
          <a:p>
            <a:r>
              <a:rPr lang="en-GB" dirty="0"/>
              <a:t>Hypertension can be diagnosed using one of the following three </a:t>
            </a:r>
            <a:r>
              <a:rPr lang="en-GB" dirty="0" smtClean="0"/>
              <a:t>strategies:</a:t>
            </a:r>
            <a:endParaRPr lang="en-GB" dirty="0"/>
          </a:p>
          <a:p>
            <a:endParaRPr lang="en-GB" dirty="0"/>
          </a:p>
          <a:p>
            <a:endParaRPr lang="en-GB" dirty="0"/>
          </a:p>
          <a:p>
            <a:pPr marL="320040" lvl="1" indent="0">
              <a:buNone/>
            </a:pPr>
            <a:r>
              <a:rPr lang="en-GB" dirty="0" smtClean="0"/>
              <a:t>1. Ambulatory </a:t>
            </a:r>
            <a:r>
              <a:rPr lang="en-GB" dirty="0"/>
              <a:t>blood pressure monitoring (ABPM)</a:t>
            </a:r>
          </a:p>
          <a:p>
            <a:endParaRPr lang="en-GB" dirty="0"/>
          </a:p>
          <a:p>
            <a:endParaRPr lang="en-GB" dirty="0"/>
          </a:p>
          <a:p>
            <a:pPr marL="320040" lvl="1" indent="0">
              <a:buNone/>
            </a:pPr>
            <a:r>
              <a:rPr lang="en-GB" dirty="0" smtClean="0"/>
              <a:t>2. Home </a:t>
            </a:r>
            <a:r>
              <a:rPr lang="en-GB" dirty="0"/>
              <a:t>blood pressure monitoring</a:t>
            </a:r>
          </a:p>
          <a:p>
            <a:endParaRPr lang="en-GB" dirty="0"/>
          </a:p>
          <a:p>
            <a:endParaRPr lang="en-GB" dirty="0"/>
          </a:p>
          <a:p>
            <a:pPr marL="320040" lvl="1" indent="0">
              <a:buNone/>
            </a:pPr>
            <a:r>
              <a:rPr lang="en-GB" dirty="0" smtClean="0"/>
              <a:t>3. Office-based </a:t>
            </a:r>
            <a:r>
              <a:rPr lang="en-GB" dirty="0"/>
              <a:t>blood pressure measurements</a:t>
            </a:r>
          </a:p>
          <a:p>
            <a:endParaRPr lang="en-GB" dirty="0"/>
          </a:p>
        </p:txBody>
      </p:sp>
    </p:spTree>
    <p:extLst>
      <p:ext uri="{BB962C8B-B14F-4D97-AF65-F5344CB8AC3E}">
        <p14:creationId xmlns:p14="http://schemas.microsoft.com/office/powerpoint/2010/main" val="684865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Criteria for the diagnosis of </a:t>
            </a:r>
            <a:r>
              <a:rPr lang="en-US" dirty="0" smtClean="0"/>
              <a:t>hypertension</a:t>
            </a:r>
            <a:endParaRPr lang="en-GB" dirty="0"/>
          </a:p>
        </p:txBody>
      </p:sp>
      <p:sp>
        <p:nvSpPr>
          <p:cNvPr id="3" name="Content Placeholder 2"/>
          <p:cNvSpPr>
            <a:spLocks noGrp="1"/>
          </p:cNvSpPr>
          <p:nvPr>
            <p:ph idx="1"/>
          </p:nvPr>
        </p:nvSpPr>
        <p:spPr/>
        <p:txBody>
          <a:bodyPr>
            <a:normAutofit/>
          </a:bodyPr>
          <a:lstStyle/>
          <a:p>
            <a:pPr marL="45720" indent="0">
              <a:buNone/>
            </a:pPr>
            <a:endParaRPr lang="en-GB" dirty="0"/>
          </a:p>
          <a:p>
            <a:r>
              <a:rPr lang="en-GB" dirty="0" smtClean="0"/>
              <a:t>Office-based </a:t>
            </a:r>
            <a:r>
              <a:rPr lang="en-GB" dirty="0"/>
              <a:t>blood pressure </a:t>
            </a:r>
            <a:r>
              <a:rPr lang="en-GB" dirty="0" smtClean="0"/>
              <a:t>measurements</a:t>
            </a:r>
          </a:p>
          <a:p>
            <a:pPr lvl="1"/>
            <a:r>
              <a:rPr lang="en-GB" dirty="0" smtClean="0"/>
              <a:t>High BP readings in at least </a:t>
            </a:r>
            <a:r>
              <a:rPr lang="en-GB" dirty="0"/>
              <a:t>three </a:t>
            </a:r>
            <a:r>
              <a:rPr lang="en-GB" dirty="0" smtClean="0"/>
              <a:t>visits (&gt;=140/90 mm Hg), </a:t>
            </a:r>
            <a:r>
              <a:rPr lang="en-GB" dirty="0"/>
              <a:t>spaced over a period of one week or </a:t>
            </a:r>
            <a:r>
              <a:rPr lang="en-GB" dirty="0" smtClean="0"/>
              <a:t>more.</a:t>
            </a:r>
          </a:p>
          <a:p>
            <a:pPr lvl="1"/>
            <a:r>
              <a:rPr lang="en-GB" dirty="0" smtClean="0"/>
              <a:t>One reading is enough if hypertensive emergency or SBP&gt;= 180 or DBP &gt;=110.</a:t>
            </a:r>
            <a:endParaRPr lang="en-GB" dirty="0"/>
          </a:p>
          <a:p>
            <a:endParaRPr lang="en-GB" dirty="0"/>
          </a:p>
        </p:txBody>
      </p:sp>
    </p:spTree>
    <p:extLst>
      <p:ext uri="{BB962C8B-B14F-4D97-AF65-F5344CB8AC3E}">
        <p14:creationId xmlns:p14="http://schemas.microsoft.com/office/powerpoint/2010/main" val="2348350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Criteria for the diagnosis of </a:t>
            </a:r>
            <a:r>
              <a:rPr lang="en-US" dirty="0" smtClean="0"/>
              <a:t>hypertension</a:t>
            </a:r>
            <a:endParaRPr lang="en-GB" dirty="0"/>
          </a:p>
        </p:txBody>
      </p:sp>
      <p:sp>
        <p:nvSpPr>
          <p:cNvPr id="3" name="Content Placeholder 2"/>
          <p:cNvSpPr>
            <a:spLocks noGrp="1"/>
          </p:cNvSpPr>
          <p:nvPr>
            <p:ph idx="1"/>
          </p:nvPr>
        </p:nvSpPr>
        <p:spPr/>
        <p:txBody>
          <a:bodyPr>
            <a:normAutofit/>
          </a:bodyPr>
          <a:lstStyle/>
          <a:p>
            <a:endParaRPr lang="en-GB" dirty="0"/>
          </a:p>
          <a:p>
            <a:r>
              <a:rPr lang="en-GB" dirty="0" smtClean="0"/>
              <a:t>Ambulatory </a:t>
            </a:r>
            <a:r>
              <a:rPr lang="en-GB" dirty="0"/>
              <a:t>blood pressure monitoring (ABPM)</a:t>
            </a:r>
          </a:p>
          <a:p>
            <a:endParaRPr lang="en-GB" dirty="0"/>
          </a:p>
          <a:p>
            <a:pPr lvl="1"/>
            <a:r>
              <a:rPr lang="en-GB" dirty="0" smtClean="0"/>
              <a:t>a </a:t>
            </a:r>
            <a:r>
              <a:rPr lang="en-GB" dirty="0"/>
              <a:t>24-hour average BP greater than or equal to 130/80 mmHg</a:t>
            </a:r>
          </a:p>
        </p:txBody>
      </p:sp>
    </p:spTree>
    <p:extLst>
      <p:ext uri="{BB962C8B-B14F-4D97-AF65-F5344CB8AC3E}">
        <p14:creationId xmlns:p14="http://schemas.microsoft.com/office/powerpoint/2010/main" val="23483505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Perspective</Template>
  <TotalTime>2442</TotalTime>
  <Words>1757</Words>
  <Application>Microsoft Office PowerPoint</Application>
  <PresentationFormat>Widescreen</PresentationFormat>
  <Paragraphs>365</Paragraphs>
  <Slides>54</Slides>
  <Notes>10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54</vt:i4>
      </vt:variant>
    </vt:vector>
  </HeadingPairs>
  <TitlesOfParts>
    <vt:vector size="65" baseType="lpstr">
      <vt:lpstr>MS PGothic</vt:lpstr>
      <vt:lpstr>Arial</vt:lpstr>
      <vt:lpstr>Calibri</vt:lpstr>
      <vt:lpstr>Garamond</vt:lpstr>
      <vt:lpstr>Helvetica</vt:lpstr>
      <vt:lpstr>Monotype Sorts</vt:lpstr>
      <vt:lpstr>Tahoma</vt:lpstr>
      <vt:lpstr>Times</vt:lpstr>
      <vt:lpstr>Times New Roman</vt:lpstr>
      <vt:lpstr>Wingdings</vt:lpstr>
      <vt:lpstr>Perspective</vt:lpstr>
      <vt:lpstr>Approach to Management of Hypertension  </vt:lpstr>
      <vt:lpstr>Outline of The Lecture</vt:lpstr>
      <vt:lpstr>PREVELANCE OF HYPERTENSION</vt:lpstr>
      <vt:lpstr>Percent distribution of HTN Awarness among hypertensive Saudi aged 15 years or older, 2013.</vt:lpstr>
      <vt:lpstr>Percent distribution of diagnosis and treatment status among hypertensive Saudi aged 15 years or older, 2013.</vt:lpstr>
      <vt:lpstr>Case Study</vt:lpstr>
      <vt:lpstr>Criteria for the diagnosis of hypertension and recommendations for follow-up</vt:lpstr>
      <vt:lpstr>Criteria for the diagnosis of hypertension</vt:lpstr>
      <vt:lpstr>Criteria for the diagnosis of hypertension</vt:lpstr>
      <vt:lpstr>Criteria for the diagnosis of hypertension</vt:lpstr>
      <vt:lpstr>Hypertension Definitions </vt:lpstr>
      <vt:lpstr>His average ABPM readings is 145/90 mm Hg </vt:lpstr>
      <vt:lpstr>What would you do next? </vt:lpstr>
      <vt:lpstr>Evaluation of patients with documented HTN:   </vt:lpstr>
      <vt:lpstr>Causes of Secondary Hypertension </vt:lpstr>
      <vt:lpstr>Assessment of the overall cardiovascular risk and Search for target organ damage</vt:lpstr>
      <vt:lpstr>Routine Laboratory Tests</vt:lpstr>
      <vt:lpstr>Case Study (continue)</vt:lpstr>
      <vt:lpstr>Diagnosis of Mr. M</vt:lpstr>
      <vt:lpstr>Benefits of Lowering BP</vt:lpstr>
      <vt:lpstr>PowerPoint Presentation</vt:lpstr>
      <vt:lpstr>?</vt:lpstr>
      <vt:lpstr>PowerPoint Presentation</vt:lpstr>
      <vt:lpstr>Evidence Based Goals 2016</vt:lpstr>
      <vt:lpstr>Evidence Based Goals 2016</vt:lpstr>
      <vt:lpstr>Goals of therapy in JNC8 &amp; Euro Guidelines </vt:lpstr>
      <vt:lpstr>Effect of Long-Term Modest Reductions in CV Risk Factors</vt:lpstr>
      <vt:lpstr>?</vt:lpstr>
      <vt:lpstr>BLOOD PRESSURE (Repeated Readings)</vt:lpstr>
      <vt:lpstr>?</vt:lpstr>
      <vt:lpstr>Treatment of Adults with Systolic/Diastolic Hypertension without Other Compelling Indications</vt:lpstr>
      <vt:lpstr>Impact of Lifestyle Therapies on Blood Pressure in Hypertensive Adults</vt:lpstr>
      <vt:lpstr>Lifestyle Therapies in Adults with Hypertension: Summary</vt:lpstr>
      <vt:lpstr>Hypertension with Other Compelling Indications</vt:lpstr>
      <vt:lpstr>Compelling and possible contra-indications</vt:lpstr>
      <vt:lpstr>Management of Hypertensive Emergencies  </vt:lpstr>
      <vt:lpstr>Hypertensive Urgency</vt:lpstr>
      <vt:lpstr>PowerPoint Presentation</vt:lpstr>
      <vt:lpstr>Target Organs </vt:lpstr>
      <vt:lpstr>PowerPoint Presentation</vt:lpstr>
      <vt:lpstr>Hypertensive Emergency Key Points</vt:lpstr>
      <vt:lpstr>Hypertensive Emergency Key Points</vt:lpstr>
      <vt:lpstr>Fundoscopy/ Neuro</vt:lpstr>
      <vt:lpstr>Urgency vs. Emergency</vt:lpstr>
      <vt:lpstr>Urgency vs. Emergency</vt:lpstr>
      <vt:lpstr>Goals of Treatment</vt:lpstr>
      <vt:lpstr>HTN Urgencies: Goals of Therapy </vt:lpstr>
      <vt:lpstr>HTN Urgencies: Therapy </vt:lpstr>
      <vt:lpstr>Hypertensive Emergency </vt:lpstr>
      <vt:lpstr>Goals of Treatment</vt:lpstr>
      <vt:lpstr>Complications for rapid BP Reduction in Severe Hypertension</vt:lpstr>
      <vt:lpstr>Pharmacotherapy</vt:lpstr>
      <vt:lpstr>Given by continuous infusion  </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Abdulkareem Alsuwaida</dc:creator>
  <cp:lastModifiedBy>Abdulkareem Alsuwaida</cp:lastModifiedBy>
  <cp:revision>46</cp:revision>
  <dcterms:created xsi:type="dcterms:W3CDTF">2015-09-07T03:22:01Z</dcterms:created>
  <dcterms:modified xsi:type="dcterms:W3CDTF">2016-10-05T04:36:05Z</dcterms:modified>
</cp:coreProperties>
</file>