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54"/>
  </p:notesMasterIdLst>
  <p:handoutMasterIdLst>
    <p:handoutMasterId r:id="rId55"/>
  </p:handoutMasterIdLst>
  <p:sldIdLst>
    <p:sldId id="256" r:id="rId2"/>
    <p:sldId id="302" r:id="rId3"/>
    <p:sldId id="286" r:id="rId4"/>
    <p:sldId id="257" r:id="rId5"/>
    <p:sldId id="310" r:id="rId6"/>
    <p:sldId id="258" r:id="rId7"/>
    <p:sldId id="290" r:id="rId8"/>
    <p:sldId id="289" r:id="rId9"/>
    <p:sldId id="259" r:id="rId10"/>
    <p:sldId id="291" r:id="rId11"/>
    <p:sldId id="301" r:id="rId12"/>
    <p:sldId id="311" r:id="rId13"/>
    <p:sldId id="260" r:id="rId14"/>
    <p:sldId id="293" r:id="rId15"/>
    <p:sldId id="292" r:id="rId16"/>
    <p:sldId id="261" r:id="rId17"/>
    <p:sldId id="294" r:id="rId18"/>
    <p:sldId id="262" r:id="rId19"/>
    <p:sldId id="263" r:id="rId20"/>
    <p:sldId id="312" r:id="rId21"/>
    <p:sldId id="264" r:id="rId22"/>
    <p:sldId id="265" r:id="rId23"/>
    <p:sldId id="295" r:id="rId24"/>
    <p:sldId id="271" r:id="rId25"/>
    <p:sldId id="313" r:id="rId26"/>
    <p:sldId id="268" r:id="rId27"/>
    <p:sldId id="269" r:id="rId28"/>
    <p:sldId id="270" r:id="rId29"/>
    <p:sldId id="285" r:id="rId30"/>
    <p:sldId id="279" r:id="rId31"/>
    <p:sldId id="284" r:id="rId32"/>
    <p:sldId id="272" r:id="rId33"/>
    <p:sldId id="298" r:id="rId34"/>
    <p:sldId id="314" r:id="rId35"/>
    <p:sldId id="299" r:id="rId36"/>
    <p:sldId id="287" r:id="rId37"/>
    <p:sldId id="275" r:id="rId38"/>
    <p:sldId id="276" r:id="rId39"/>
    <p:sldId id="277" r:id="rId40"/>
    <p:sldId id="280" r:id="rId41"/>
    <p:sldId id="288" r:id="rId42"/>
    <p:sldId id="316" r:id="rId43"/>
    <p:sldId id="266" r:id="rId44"/>
    <p:sldId id="267" r:id="rId45"/>
    <p:sldId id="297" r:id="rId46"/>
    <p:sldId id="303" r:id="rId47"/>
    <p:sldId id="296" r:id="rId48"/>
    <p:sldId id="315" r:id="rId49"/>
    <p:sldId id="281" r:id="rId50"/>
    <p:sldId id="282" r:id="rId51"/>
    <p:sldId id="283" r:id="rId52"/>
    <p:sldId id="300"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FFCC"/>
    <a:srgbClr val="FFCE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78" autoAdjust="0"/>
    <p:restoredTop sz="94662"/>
  </p:normalViewPr>
  <p:slideViewPr>
    <p:cSldViewPr>
      <p:cViewPr>
        <p:scale>
          <a:sx n="84" d="100"/>
          <a:sy n="84" d="100"/>
        </p:scale>
        <p:origin x="1368" y="3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A20FE6-F5FF-4D69-9015-D203E828D810}" type="datetimeFigureOut">
              <a:rPr lang="en-US" smtClean="0"/>
              <a:pPr/>
              <a:t>3/19/17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A98CD2-DF8C-4CD9-BD37-78EDEF7AFDFC}" type="slidenum">
              <a:rPr lang="en-US" smtClean="0"/>
              <a:pPr/>
              <a:t>‹#›</a:t>
            </a:fld>
            <a:endParaRPr lang="en-US"/>
          </a:p>
        </p:txBody>
      </p:sp>
    </p:spTree>
    <p:extLst>
      <p:ext uri="{BB962C8B-B14F-4D97-AF65-F5344CB8AC3E}">
        <p14:creationId xmlns:p14="http://schemas.microsoft.com/office/powerpoint/2010/main" val="818361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6DAA83-28F9-4EA0-8F4E-9A189E017055}" type="datetimeFigureOut">
              <a:rPr lang="en-US" smtClean="0"/>
              <a:pPr/>
              <a:t>3/19/17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401F1F-C986-4A34-8ECE-0DBDE3DB2346}" type="slidenum">
              <a:rPr lang="en-US" smtClean="0"/>
              <a:pPr/>
              <a:t>‹#›</a:t>
            </a:fld>
            <a:endParaRPr lang="en-US"/>
          </a:p>
        </p:txBody>
      </p:sp>
    </p:spTree>
    <p:extLst>
      <p:ext uri="{BB962C8B-B14F-4D97-AF65-F5344CB8AC3E}">
        <p14:creationId xmlns:p14="http://schemas.microsoft.com/office/powerpoint/2010/main" val="2600363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401F1F-C986-4A34-8ECE-0DBDE3DB2346}" type="slidenum">
              <a:rPr lang="en-US" smtClean="0"/>
              <a:pPr/>
              <a:t>1</a:t>
            </a:fld>
            <a:endParaRPr lang="en-US"/>
          </a:p>
        </p:txBody>
      </p:sp>
    </p:spTree>
    <p:extLst>
      <p:ext uri="{BB962C8B-B14F-4D97-AF65-F5344CB8AC3E}">
        <p14:creationId xmlns:p14="http://schemas.microsoft.com/office/powerpoint/2010/main" val="682059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4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2DAAF7-53FF-4631-94C8-4C6101AC14CE}" type="slidenum">
              <a:rPr lang="en-US">
                <a:solidFill>
                  <a:srgbClr val="000000"/>
                </a:solidFill>
                <a:cs typeface="Arial" charset="0"/>
              </a:rPr>
              <a:pPr fontAlgn="base">
                <a:spcBef>
                  <a:spcPct val="0"/>
                </a:spcBef>
                <a:spcAft>
                  <a:spcPct val="0"/>
                </a:spcAft>
              </a:pPr>
              <a:t>18</a:t>
            </a:fld>
            <a:endParaRPr lang="en-US">
              <a:solidFill>
                <a:srgbClr val="000000"/>
              </a:solidFill>
              <a:cs typeface="Arial" charset="0"/>
            </a:endParaRPr>
          </a:p>
        </p:txBody>
      </p:sp>
    </p:spTree>
    <p:extLst>
      <p:ext uri="{BB962C8B-B14F-4D97-AF65-F5344CB8AC3E}">
        <p14:creationId xmlns:p14="http://schemas.microsoft.com/office/powerpoint/2010/main" val="24613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503F08-7D2E-4F1E-BBB4-D78A68A289BA}" type="slidenum">
              <a:rPr lang="en-US">
                <a:solidFill>
                  <a:srgbClr val="000000"/>
                </a:solidFill>
                <a:cs typeface="Arial" charset="0"/>
              </a:rPr>
              <a:pPr fontAlgn="base">
                <a:spcBef>
                  <a:spcPct val="0"/>
                </a:spcBef>
                <a:spcAft>
                  <a:spcPct val="0"/>
                </a:spcAft>
              </a:pPr>
              <a:t>19</a:t>
            </a:fld>
            <a:endParaRPr lang="en-US">
              <a:solidFill>
                <a:srgbClr val="000000"/>
              </a:solidFill>
              <a:cs typeface="Arial" charset="0"/>
            </a:endParaRPr>
          </a:p>
        </p:txBody>
      </p:sp>
    </p:spTree>
    <p:extLst>
      <p:ext uri="{BB962C8B-B14F-4D97-AF65-F5344CB8AC3E}">
        <p14:creationId xmlns:p14="http://schemas.microsoft.com/office/powerpoint/2010/main" val="1370469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401F1F-C986-4A34-8ECE-0DBDE3DB2346}" type="slidenum">
              <a:rPr lang="en-US" smtClean="0"/>
              <a:pPr/>
              <a:t>20</a:t>
            </a:fld>
            <a:endParaRPr lang="en-US"/>
          </a:p>
        </p:txBody>
      </p:sp>
    </p:spTree>
    <p:extLst>
      <p:ext uri="{BB962C8B-B14F-4D97-AF65-F5344CB8AC3E}">
        <p14:creationId xmlns:p14="http://schemas.microsoft.com/office/powerpoint/2010/main" val="1722234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6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E8EF20-C731-4C87-BE38-DB964EF42BCC}" type="slidenum">
              <a:rPr lang="en-US">
                <a:solidFill>
                  <a:srgbClr val="000000"/>
                </a:solidFill>
                <a:cs typeface="Arial" charset="0"/>
              </a:rPr>
              <a:pPr fontAlgn="base">
                <a:spcBef>
                  <a:spcPct val="0"/>
                </a:spcBef>
                <a:spcAft>
                  <a:spcPct val="0"/>
                </a:spcAft>
              </a:pPr>
              <a:t>21</a:t>
            </a:fld>
            <a:endParaRPr lang="en-US">
              <a:solidFill>
                <a:srgbClr val="000000"/>
              </a:solidFill>
              <a:cs typeface="Arial" charset="0"/>
            </a:endParaRPr>
          </a:p>
        </p:txBody>
      </p:sp>
    </p:spTree>
    <p:extLst>
      <p:ext uri="{BB962C8B-B14F-4D97-AF65-F5344CB8AC3E}">
        <p14:creationId xmlns:p14="http://schemas.microsoft.com/office/powerpoint/2010/main" val="1813454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7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43A9C5-9B56-4D69-8773-075C9D5E33C4}" type="slidenum">
              <a:rPr lang="en-US">
                <a:solidFill>
                  <a:srgbClr val="000000"/>
                </a:solidFill>
                <a:cs typeface="Arial" charset="0"/>
              </a:rPr>
              <a:pPr fontAlgn="base">
                <a:spcBef>
                  <a:spcPct val="0"/>
                </a:spcBef>
                <a:spcAft>
                  <a:spcPct val="0"/>
                </a:spcAft>
              </a:pPr>
              <a:t>22</a:t>
            </a:fld>
            <a:endParaRPr lang="en-US">
              <a:solidFill>
                <a:srgbClr val="000000"/>
              </a:solidFill>
              <a:cs typeface="Arial" charset="0"/>
            </a:endParaRPr>
          </a:p>
        </p:txBody>
      </p:sp>
    </p:spTree>
    <p:extLst>
      <p:ext uri="{BB962C8B-B14F-4D97-AF65-F5344CB8AC3E}">
        <p14:creationId xmlns:p14="http://schemas.microsoft.com/office/powerpoint/2010/main" val="1633510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3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157AE-5021-4B8E-A8BB-E3E3746F8A37}" type="slidenum">
              <a:rPr lang="en-US">
                <a:solidFill>
                  <a:srgbClr val="000000"/>
                </a:solidFill>
                <a:cs typeface="Arial" charset="0"/>
              </a:rPr>
              <a:pPr fontAlgn="base">
                <a:spcBef>
                  <a:spcPct val="0"/>
                </a:spcBef>
                <a:spcAft>
                  <a:spcPct val="0"/>
                </a:spcAft>
              </a:pPr>
              <a:t>24</a:t>
            </a:fld>
            <a:endParaRPr lang="en-US">
              <a:solidFill>
                <a:srgbClr val="000000"/>
              </a:solidFill>
              <a:cs typeface="Arial" charset="0"/>
            </a:endParaRPr>
          </a:p>
        </p:txBody>
      </p:sp>
    </p:spTree>
    <p:extLst>
      <p:ext uri="{BB962C8B-B14F-4D97-AF65-F5344CB8AC3E}">
        <p14:creationId xmlns:p14="http://schemas.microsoft.com/office/powerpoint/2010/main" val="974937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401F1F-C986-4A34-8ECE-0DBDE3DB2346}" type="slidenum">
              <a:rPr lang="en-US" smtClean="0"/>
              <a:pPr/>
              <a:t>25</a:t>
            </a:fld>
            <a:endParaRPr lang="en-US"/>
          </a:p>
        </p:txBody>
      </p:sp>
    </p:spTree>
    <p:extLst>
      <p:ext uri="{BB962C8B-B14F-4D97-AF65-F5344CB8AC3E}">
        <p14:creationId xmlns:p14="http://schemas.microsoft.com/office/powerpoint/2010/main" val="478218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0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330AFE-C969-44BC-97A4-3063AFFDD690}" type="slidenum">
              <a:rPr lang="en-US">
                <a:solidFill>
                  <a:srgbClr val="000000"/>
                </a:solidFill>
                <a:cs typeface="Arial" charset="0"/>
              </a:rPr>
              <a:pPr fontAlgn="base">
                <a:spcBef>
                  <a:spcPct val="0"/>
                </a:spcBef>
                <a:spcAft>
                  <a:spcPct val="0"/>
                </a:spcAft>
              </a:pPr>
              <a:t>26</a:t>
            </a:fld>
            <a:endParaRPr lang="en-US">
              <a:solidFill>
                <a:srgbClr val="000000"/>
              </a:solidFill>
              <a:cs typeface="Arial" charset="0"/>
            </a:endParaRPr>
          </a:p>
        </p:txBody>
      </p:sp>
    </p:spTree>
    <p:extLst>
      <p:ext uri="{BB962C8B-B14F-4D97-AF65-F5344CB8AC3E}">
        <p14:creationId xmlns:p14="http://schemas.microsoft.com/office/powerpoint/2010/main" val="1531278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1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BFD00C-0AA2-44B5-8BF5-BC9D566FADA5}" type="slidenum">
              <a:rPr lang="en-US">
                <a:solidFill>
                  <a:srgbClr val="000000"/>
                </a:solidFill>
                <a:cs typeface="Arial" charset="0"/>
              </a:rPr>
              <a:pPr fontAlgn="base">
                <a:spcBef>
                  <a:spcPct val="0"/>
                </a:spcBef>
                <a:spcAft>
                  <a:spcPct val="0"/>
                </a:spcAft>
              </a:pPr>
              <a:t>27</a:t>
            </a:fld>
            <a:endParaRPr lang="en-US">
              <a:solidFill>
                <a:srgbClr val="000000"/>
              </a:solidFill>
              <a:cs typeface="Arial" charset="0"/>
            </a:endParaRPr>
          </a:p>
        </p:txBody>
      </p:sp>
    </p:spTree>
    <p:extLst>
      <p:ext uri="{BB962C8B-B14F-4D97-AF65-F5344CB8AC3E}">
        <p14:creationId xmlns:p14="http://schemas.microsoft.com/office/powerpoint/2010/main" val="756665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2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8BEFFA-A537-4FEA-B315-B440CAF148F2}" type="slidenum">
              <a:rPr lang="en-US">
                <a:solidFill>
                  <a:srgbClr val="000000"/>
                </a:solidFill>
                <a:cs typeface="Arial" charset="0"/>
              </a:rPr>
              <a:pPr fontAlgn="base">
                <a:spcBef>
                  <a:spcPct val="0"/>
                </a:spcBef>
                <a:spcAft>
                  <a:spcPct val="0"/>
                </a:spcAft>
              </a:pPr>
              <a:t>28</a:t>
            </a:fld>
            <a:endParaRPr lang="en-US">
              <a:solidFill>
                <a:srgbClr val="000000"/>
              </a:solidFill>
              <a:cs typeface="Arial" charset="0"/>
            </a:endParaRPr>
          </a:p>
        </p:txBody>
      </p:sp>
    </p:spTree>
    <p:extLst>
      <p:ext uri="{BB962C8B-B14F-4D97-AF65-F5344CB8AC3E}">
        <p14:creationId xmlns:p14="http://schemas.microsoft.com/office/powerpoint/2010/main" val="2019275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90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4DC90B-7128-4773-AC09-6A7A356EC6E1}" type="slidenum">
              <a:rPr lang="en-US">
                <a:solidFill>
                  <a:srgbClr val="000000"/>
                </a:solidFill>
                <a:cs typeface="Arial" charset="0"/>
              </a:rPr>
              <a:pPr fontAlgn="base">
                <a:spcBef>
                  <a:spcPct val="0"/>
                </a:spcBef>
                <a:spcAft>
                  <a:spcPct val="0"/>
                </a:spcAft>
              </a:pPr>
              <a:t>4</a:t>
            </a:fld>
            <a:endParaRPr lang="en-US">
              <a:solidFill>
                <a:srgbClr val="000000"/>
              </a:solidFill>
              <a:cs typeface="Arial" charset="0"/>
            </a:endParaRPr>
          </a:p>
        </p:txBody>
      </p:sp>
    </p:spTree>
    <p:extLst>
      <p:ext uri="{BB962C8B-B14F-4D97-AF65-F5344CB8AC3E}">
        <p14:creationId xmlns:p14="http://schemas.microsoft.com/office/powerpoint/2010/main" val="112645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Side effects of phototherapy</a:t>
            </a:r>
          </a:p>
          <a:p>
            <a:r>
              <a:rPr lang="en-US" dirty="0" smtClean="0"/>
              <a:t>1. Insensible water loss is increased in infants undergoing phototherapy, especially those under radiant warmers. The increase may be as much as 40% for term and 80% to 190% in premature infants. Incubators with </a:t>
            </a:r>
            <a:r>
              <a:rPr lang="en-US" dirty="0" err="1" smtClean="0"/>
              <a:t>servocontrolled</a:t>
            </a:r>
            <a:r>
              <a:rPr lang="en-US" dirty="0" smtClean="0"/>
              <a:t> warmers will decrease this water loss. Extra fluid must be given to make up for these losses (see Chap. 9).</a:t>
            </a:r>
          </a:p>
          <a:p>
            <a:r>
              <a:rPr lang="en-US" dirty="0" smtClean="0"/>
              <a:t>2. Redistribution of blood flow. In term infants, left ventricular output and renal blood flow velocity decrease, whereas left pulmonary artery and cerebral blood flow velocity increase. All velocities return to baseline after discontinuation of phototherapy. In the preterm infant, cerebral blood flow velocity also increases and renal vascular resistance increases with a reduction of renal blood flow velocity. In ventilated preterm infants the changes in blood flow velocities do not return to baseline even after discontinuation of phototherapy. In addition, in preterm infants under conventional phototherapy, it has been shown that the usual postprandial increase in superior mesenteric blood flow is blunted. </a:t>
            </a:r>
            <a:r>
              <a:rPr lang="en-US" dirty="0" err="1" smtClean="0"/>
              <a:t>Fiberoptic</a:t>
            </a:r>
            <a:r>
              <a:rPr lang="en-US" dirty="0" smtClean="0"/>
              <a:t> phototherapy did not seem to affect the postprandial response. Although, the changes in cerebral, renal, and superior mesenteric artery blood flow with phototherapy treatment in preterm infants is of potential concern, no detrimental clinical effects due to these changes have been determined.</a:t>
            </a:r>
          </a:p>
          <a:p>
            <a:r>
              <a:rPr lang="en-US" dirty="0" smtClean="0"/>
              <a:t>3. Watery diarrhea and increased fecal water loss may occur. The diarrhea may be caused by increased bile salts and UCB in the bowel.</a:t>
            </a:r>
          </a:p>
          <a:p>
            <a:r>
              <a:rPr lang="en-US" dirty="0" smtClean="0"/>
              <a:t>4. Low calcium levels have been described in preterm infants under phototherapy.</a:t>
            </a:r>
          </a:p>
          <a:p>
            <a:r>
              <a:rPr lang="en-US" dirty="0" smtClean="0"/>
              <a:t>5. Retinal damage has been described in animals whose eyes have been exposed to phototherapy lamps. The eyes should be shielded with eye patches. Follow-up studies of infants whose eyes have been adequately shielded show normal vision and </a:t>
            </a:r>
            <a:r>
              <a:rPr lang="en-US" dirty="0" err="1" smtClean="0"/>
              <a:t>electroretinography</a:t>
            </a:r>
            <a:r>
              <a:rPr lang="en-US" dirty="0" smtClean="0"/>
              <a:t>.</a:t>
            </a:r>
          </a:p>
          <a:p>
            <a:r>
              <a:rPr lang="en-US" dirty="0" smtClean="0"/>
              <a:t>6. Tanning of the skin of black infants. </a:t>
            </a:r>
            <a:r>
              <a:rPr lang="en-US" dirty="0" err="1" smtClean="0"/>
              <a:t>Erythemia</a:t>
            </a:r>
            <a:r>
              <a:rPr lang="en-US" dirty="0" smtClean="0"/>
              <a:t> and increased skin blood flow may also be seen.</a:t>
            </a:r>
          </a:p>
          <a:p>
            <a:r>
              <a:rPr lang="en-US" dirty="0" smtClean="0"/>
              <a:t>7. “Bronze baby” syndrome.</a:t>
            </a:r>
          </a:p>
          <a:p>
            <a:r>
              <a:rPr lang="en-US" dirty="0" smtClean="0"/>
              <a:t>8. Mutations, sister </a:t>
            </a:r>
            <a:r>
              <a:rPr lang="en-US" dirty="0" err="1" smtClean="0"/>
              <a:t>chromatid</a:t>
            </a:r>
            <a:r>
              <a:rPr lang="en-US" dirty="0" smtClean="0"/>
              <a:t> exchange, and DNA strand breaks have been described in cell culture. It may be wise to shield the scrotum during phototherapy.</a:t>
            </a:r>
          </a:p>
          <a:p>
            <a:r>
              <a:rPr lang="en-US" dirty="0" smtClean="0"/>
              <a:t>9. Tryptophan is reduced in amino acid solutions exposed to phototherapy. </a:t>
            </a:r>
            <a:r>
              <a:rPr lang="en-US" dirty="0" err="1" smtClean="0"/>
              <a:t>Methionine</a:t>
            </a:r>
            <a:r>
              <a:rPr lang="en-US" dirty="0" smtClean="0"/>
              <a:t> and </a:t>
            </a:r>
            <a:r>
              <a:rPr lang="en-US" dirty="0" err="1" smtClean="0"/>
              <a:t>histidine</a:t>
            </a:r>
            <a:r>
              <a:rPr lang="en-US" dirty="0" smtClean="0"/>
              <a:t> are also reduced in these solutions if multivitamins are added. These solutions should probably be shielded from phototherapy by using aluminum foil on the lines and bottles.</a:t>
            </a:r>
          </a:p>
          <a:p>
            <a:r>
              <a:rPr lang="en-US" dirty="0" smtClean="0"/>
              <a:t>10. No significant long-term developmental differences have been found in infants treated with phototherapy compared with controls.</a:t>
            </a:r>
          </a:p>
          <a:p>
            <a:r>
              <a:rPr lang="en-US" dirty="0" smtClean="0"/>
              <a:t>11. Phototherapy upsets maternal-infant interactions and therefore should be used only with adequate thought and explanation.</a:t>
            </a:r>
          </a:p>
        </p:txBody>
      </p:sp>
      <p:sp>
        <p:nvSpPr>
          <p:cNvPr id="4" name="Slide Number Placeholder 3"/>
          <p:cNvSpPr>
            <a:spLocks noGrp="1"/>
          </p:cNvSpPr>
          <p:nvPr>
            <p:ph type="sldNum" sz="quarter" idx="10"/>
          </p:nvPr>
        </p:nvSpPr>
        <p:spPr/>
        <p:txBody>
          <a:bodyPr/>
          <a:lstStyle/>
          <a:p>
            <a:fld id="{88401F1F-C986-4A34-8ECE-0DBDE3DB2346}" type="slidenum">
              <a:rPr lang="en-US" smtClean="0"/>
              <a:pPr/>
              <a:t>29</a:t>
            </a:fld>
            <a:endParaRPr lang="en-US"/>
          </a:p>
        </p:txBody>
      </p:sp>
    </p:spTree>
    <p:extLst>
      <p:ext uri="{BB962C8B-B14F-4D97-AF65-F5344CB8AC3E}">
        <p14:creationId xmlns:p14="http://schemas.microsoft.com/office/powerpoint/2010/main" val="1275086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1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4F383E-02D8-4C1C-81AF-471571CB68A8}" type="slidenum">
              <a:rPr lang="en-US">
                <a:solidFill>
                  <a:srgbClr val="000000"/>
                </a:solidFill>
                <a:cs typeface="Arial" charset="0"/>
              </a:rPr>
              <a:pPr fontAlgn="base">
                <a:spcBef>
                  <a:spcPct val="0"/>
                </a:spcBef>
                <a:spcAft>
                  <a:spcPct val="0"/>
                </a:spcAft>
              </a:pPr>
              <a:t>30</a:t>
            </a:fld>
            <a:endParaRPr lang="en-US">
              <a:solidFill>
                <a:srgbClr val="000000"/>
              </a:solidFill>
              <a:cs typeface="Arial" charset="0"/>
            </a:endParaRPr>
          </a:p>
        </p:txBody>
      </p:sp>
    </p:spTree>
    <p:extLst>
      <p:ext uri="{BB962C8B-B14F-4D97-AF65-F5344CB8AC3E}">
        <p14:creationId xmlns:p14="http://schemas.microsoft.com/office/powerpoint/2010/main" val="644920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4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21EB04-2104-462D-AD1D-AC2B7BEA35E8}" type="slidenum">
              <a:rPr lang="en-US">
                <a:solidFill>
                  <a:srgbClr val="000000"/>
                </a:solidFill>
                <a:cs typeface="Arial" charset="0"/>
              </a:rPr>
              <a:pPr fontAlgn="base">
                <a:spcBef>
                  <a:spcPct val="0"/>
                </a:spcBef>
                <a:spcAft>
                  <a:spcPct val="0"/>
                </a:spcAft>
              </a:pPr>
              <a:t>32</a:t>
            </a:fld>
            <a:endParaRPr lang="en-US">
              <a:solidFill>
                <a:srgbClr val="000000"/>
              </a:solidFill>
              <a:cs typeface="Arial" charset="0"/>
            </a:endParaRPr>
          </a:p>
        </p:txBody>
      </p:sp>
    </p:spTree>
    <p:extLst>
      <p:ext uri="{BB962C8B-B14F-4D97-AF65-F5344CB8AC3E}">
        <p14:creationId xmlns:p14="http://schemas.microsoft.com/office/powerpoint/2010/main" val="833045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Hemolysis due to Rh or ABO incompatibility between mother and fetus </a:t>
            </a:r>
          </a:p>
          <a:p>
            <a:endParaRPr lang="en-US" dirty="0"/>
          </a:p>
        </p:txBody>
      </p:sp>
      <p:sp>
        <p:nvSpPr>
          <p:cNvPr id="4" name="Slide Number Placeholder 3"/>
          <p:cNvSpPr>
            <a:spLocks noGrp="1"/>
          </p:cNvSpPr>
          <p:nvPr>
            <p:ph type="sldNum" sz="quarter" idx="10"/>
          </p:nvPr>
        </p:nvSpPr>
        <p:spPr/>
        <p:txBody>
          <a:bodyPr/>
          <a:lstStyle/>
          <a:p>
            <a:fld id="{88401F1F-C986-4A34-8ECE-0DBDE3DB2346}" type="slidenum">
              <a:rPr lang="en-US" smtClean="0"/>
              <a:pPr/>
              <a:t>34</a:t>
            </a:fld>
            <a:endParaRPr lang="en-US"/>
          </a:p>
        </p:txBody>
      </p:sp>
    </p:spTree>
    <p:extLst>
      <p:ext uri="{BB962C8B-B14F-4D97-AF65-F5344CB8AC3E}">
        <p14:creationId xmlns:p14="http://schemas.microsoft.com/office/powerpoint/2010/main" val="1545235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01F1F-C986-4A34-8ECE-0DBDE3DB2346}" type="slidenum">
              <a:rPr lang="en-US" smtClean="0"/>
              <a:pPr/>
              <a:t>36</a:t>
            </a:fld>
            <a:endParaRPr lang="en-US"/>
          </a:p>
        </p:txBody>
      </p:sp>
    </p:spTree>
    <p:extLst>
      <p:ext uri="{BB962C8B-B14F-4D97-AF65-F5344CB8AC3E}">
        <p14:creationId xmlns:p14="http://schemas.microsoft.com/office/powerpoint/2010/main" val="2761806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21DC3F-C399-45DA-837C-AB929ADF6FA3}" type="slidenum">
              <a:rPr lang="en-US">
                <a:solidFill>
                  <a:srgbClr val="000000"/>
                </a:solidFill>
                <a:cs typeface="Arial" charset="0"/>
              </a:rPr>
              <a:pPr fontAlgn="base">
                <a:spcBef>
                  <a:spcPct val="0"/>
                </a:spcBef>
                <a:spcAft>
                  <a:spcPct val="0"/>
                </a:spcAft>
              </a:pPr>
              <a:t>37</a:t>
            </a:fld>
            <a:endParaRPr lang="en-US">
              <a:solidFill>
                <a:srgbClr val="000000"/>
              </a:solidFill>
              <a:cs typeface="Arial" charset="0"/>
            </a:endParaRPr>
          </a:p>
        </p:txBody>
      </p:sp>
    </p:spTree>
    <p:extLst>
      <p:ext uri="{BB962C8B-B14F-4D97-AF65-F5344CB8AC3E}">
        <p14:creationId xmlns:p14="http://schemas.microsoft.com/office/powerpoint/2010/main" val="322916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14400" rtl="0" eaLnBrk="1" fontAlgn="auto" latinLnBrk="0" hangingPunct="1">
              <a:lnSpc>
                <a:spcPct val="100000"/>
              </a:lnSpc>
              <a:spcBef>
                <a:spcPct val="0"/>
              </a:spcBef>
              <a:spcAft>
                <a:spcPts val="0"/>
              </a:spcAft>
              <a:buClrTx/>
              <a:buSzTx/>
              <a:buFontTx/>
              <a:buNone/>
              <a:tabLst/>
              <a:defRPr/>
            </a:pPr>
            <a:r>
              <a:rPr lang="en-US" dirty="0" smtClean="0"/>
              <a:t>A milder form manifests with gradual onset of anemia and slight</a:t>
            </a:r>
            <a:r>
              <a:rPr lang="en-US" baseline="0" dirty="0" smtClean="0"/>
              <a:t> </a:t>
            </a:r>
            <a:r>
              <a:rPr lang="en-US" dirty="0" smtClean="0"/>
              <a:t>jaundice in the first few days or weeks</a:t>
            </a:r>
          </a:p>
          <a:p>
            <a:pPr>
              <a:spcBef>
                <a:spcPct val="0"/>
              </a:spcBef>
            </a:pPr>
            <a:endParaRPr lang="en-US" dirty="0" smtClean="0"/>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178123-9BCD-4C23-9538-EE4834B59070}" type="slidenum">
              <a:rPr lang="en-US">
                <a:solidFill>
                  <a:srgbClr val="000000"/>
                </a:solidFill>
                <a:cs typeface="Arial" charset="0"/>
              </a:rPr>
              <a:pPr fontAlgn="base">
                <a:spcBef>
                  <a:spcPct val="0"/>
                </a:spcBef>
                <a:spcAft>
                  <a:spcPct val="0"/>
                </a:spcAft>
              </a:pPr>
              <a:t>38</a:t>
            </a:fld>
            <a:endParaRPr lang="en-US">
              <a:solidFill>
                <a:srgbClr val="000000"/>
              </a:solidFill>
              <a:cs typeface="Arial" charset="0"/>
            </a:endParaRPr>
          </a:p>
        </p:txBody>
      </p:sp>
    </p:spTree>
    <p:extLst>
      <p:ext uri="{BB962C8B-B14F-4D97-AF65-F5344CB8AC3E}">
        <p14:creationId xmlns:p14="http://schemas.microsoft.com/office/powerpoint/2010/main" val="562103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C00EEB-981F-4BF8-B749-774E58977D50}" type="slidenum">
              <a:rPr lang="en-US">
                <a:solidFill>
                  <a:srgbClr val="000000"/>
                </a:solidFill>
                <a:cs typeface="Arial" charset="0"/>
              </a:rPr>
              <a:pPr fontAlgn="base">
                <a:spcBef>
                  <a:spcPct val="0"/>
                </a:spcBef>
                <a:spcAft>
                  <a:spcPct val="0"/>
                </a:spcAft>
              </a:pPr>
              <a:t>39</a:t>
            </a:fld>
            <a:endParaRPr lang="en-US">
              <a:solidFill>
                <a:srgbClr val="000000"/>
              </a:solidFill>
              <a:cs typeface="Arial" charset="0"/>
            </a:endParaRPr>
          </a:p>
        </p:txBody>
      </p:sp>
    </p:spTree>
    <p:extLst>
      <p:ext uri="{BB962C8B-B14F-4D97-AF65-F5344CB8AC3E}">
        <p14:creationId xmlns:p14="http://schemas.microsoft.com/office/powerpoint/2010/main" val="490020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2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F01F9A-EF12-462C-BCD5-23D557E8051B}" type="slidenum">
              <a:rPr lang="en-US">
                <a:solidFill>
                  <a:srgbClr val="000000"/>
                </a:solidFill>
                <a:cs typeface="Arial" charset="0"/>
              </a:rPr>
              <a:pPr fontAlgn="base">
                <a:spcBef>
                  <a:spcPct val="0"/>
                </a:spcBef>
                <a:spcAft>
                  <a:spcPct val="0"/>
                </a:spcAft>
              </a:pPr>
              <a:t>40</a:t>
            </a:fld>
            <a:endParaRPr lang="en-US">
              <a:solidFill>
                <a:srgbClr val="000000"/>
              </a:solidFill>
              <a:cs typeface="Arial" charset="0"/>
            </a:endParaRPr>
          </a:p>
        </p:txBody>
      </p:sp>
    </p:spTree>
    <p:extLst>
      <p:ext uri="{BB962C8B-B14F-4D97-AF65-F5344CB8AC3E}">
        <p14:creationId xmlns:p14="http://schemas.microsoft.com/office/powerpoint/2010/main" val="168404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Hemolysis due to Rh or ABO incompatibility between mother and fetus </a:t>
            </a:r>
          </a:p>
          <a:p>
            <a:endParaRPr lang="en-US" dirty="0"/>
          </a:p>
        </p:txBody>
      </p:sp>
      <p:sp>
        <p:nvSpPr>
          <p:cNvPr id="4" name="Slide Number Placeholder 3"/>
          <p:cNvSpPr>
            <a:spLocks noGrp="1"/>
          </p:cNvSpPr>
          <p:nvPr>
            <p:ph type="sldNum" sz="quarter" idx="10"/>
          </p:nvPr>
        </p:nvSpPr>
        <p:spPr/>
        <p:txBody>
          <a:bodyPr/>
          <a:lstStyle/>
          <a:p>
            <a:fld id="{88401F1F-C986-4A34-8ECE-0DBDE3DB2346}" type="slidenum">
              <a:rPr lang="en-US" smtClean="0"/>
              <a:pPr/>
              <a:t>42</a:t>
            </a:fld>
            <a:endParaRPr lang="en-US"/>
          </a:p>
        </p:txBody>
      </p:sp>
    </p:spTree>
    <p:extLst>
      <p:ext uri="{BB962C8B-B14F-4D97-AF65-F5344CB8AC3E}">
        <p14:creationId xmlns:p14="http://schemas.microsoft.com/office/powerpoint/2010/main" val="424152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401F1F-C986-4A34-8ECE-0DBDE3DB2346}" type="slidenum">
              <a:rPr lang="en-US" smtClean="0"/>
              <a:pPr/>
              <a:t>5</a:t>
            </a:fld>
            <a:endParaRPr lang="en-US"/>
          </a:p>
        </p:txBody>
      </p:sp>
    </p:spTree>
    <p:extLst>
      <p:ext uri="{BB962C8B-B14F-4D97-AF65-F5344CB8AC3E}">
        <p14:creationId xmlns:p14="http://schemas.microsoft.com/office/powerpoint/2010/main" val="12923127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8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972C9F-943F-4F3C-AA48-7393AC834E36}" type="slidenum">
              <a:rPr lang="en-US">
                <a:solidFill>
                  <a:srgbClr val="000000"/>
                </a:solidFill>
                <a:cs typeface="Arial" charset="0"/>
              </a:rPr>
              <a:pPr fontAlgn="base">
                <a:spcBef>
                  <a:spcPct val="0"/>
                </a:spcBef>
                <a:spcAft>
                  <a:spcPct val="0"/>
                </a:spcAft>
              </a:pPr>
              <a:t>43</a:t>
            </a:fld>
            <a:endParaRPr lang="en-US">
              <a:solidFill>
                <a:srgbClr val="000000"/>
              </a:solidFill>
              <a:cs typeface="Arial" charset="0"/>
            </a:endParaRPr>
          </a:p>
        </p:txBody>
      </p:sp>
    </p:spTree>
    <p:extLst>
      <p:ext uri="{BB962C8B-B14F-4D97-AF65-F5344CB8AC3E}">
        <p14:creationId xmlns:p14="http://schemas.microsoft.com/office/powerpoint/2010/main" val="12388095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9206E3-84E7-4083-8804-97B9DBDA5693}" type="slidenum">
              <a:rPr lang="en-US">
                <a:solidFill>
                  <a:srgbClr val="000000"/>
                </a:solidFill>
                <a:cs typeface="Arial" charset="0"/>
              </a:rPr>
              <a:pPr fontAlgn="base">
                <a:spcBef>
                  <a:spcPct val="0"/>
                </a:spcBef>
                <a:spcAft>
                  <a:spcPct val="0"/>
                </a:spcAft>
              </a:pPr>
              <a:t>44</a:t>
            </a:fld>
            <a:endParaRPr lang="en-US">
              <a:solidFill>
                <a:srgbClr val="000000"/>
              </a:solidFill>
              <a:cs typeface="Arial" charset="0"/>
            </a:endParaRPr>
          </a:p>
        </p:txBody>
      </p:sp>
    </p:spTree>
    <p:extLst>
      <p:ext uri="{BB962C8B-B14F-4D97-AF65-F5344CB8AC3E}">
        <p14:creationId xmlns:p14="http://schemas.microsoft.com/office/powerpoint/2010/main" val="818855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Hemolysis due to Rh or ABO incompatibility between mother and fetus </a:t>
            </a:r>
          </a:p>
          <a:p>
            <a:endParaRPr lang="en-US" dirty="0"/>
          </a:p>
        </p:txBody>
      </p:sp>
      <p:sp>
        <p:nvSpPr>
          <p:cNvPr id="4" name="Slide Number Placeholder 3"/>
          <p:cNvSpPr>
            <a:spLocks noGrp="1"/>
          </p:cNvSpPr>
          <p:nvPr>
            <p:ph type="sldNum" sz="quarter" idx="10"/>
          </p:nvPr>
        </p:nvSpPr>
        <p:spPr/>
        <p:txBody>
          <a:bodyPr/>
          <a:lstStyle/>
          <a:p>
            <a:fld id="{88401F1F-C986-4A34-8ECE-0DBDE3DB2346}" type="slidenum">
              <a:rPr lang="en-US" smtClean="0"/>
              <a:pPr/>
              <a:t>48</a:t>
            </a:fld>
            <a:endParaRPr lang="en-US"/>
          </a:p>
        </p:txBody>
      </p:sp>
    </p:spTree>
    <p:extLst>
      <p:ext uri="{BB962C8B-B14F-4D97-AF65-F5344CB8AC3E}">
        <p14:creationId xmlns:p14="http://schemas.microsoft.com/office/powerpoint/2010/main" val="21335775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08F245-9E79-41C1-AA5F-3D738454C308}" type="slidenum">
              <a:rPr lang="en-US">
                <a:solidFill>
                  <a:srgbClr val="000000"/>
                </a:solidFill>
                <a:cs typeface="Arial" charset="0"/>
              </a:rPr>
              <a:pPr fontAlgn="base">
                <a:spcBef>
                  <a:spcPct val="0"/>
                </a:spcBef>
                <a:spcAft>
                  <a:spcPct val="0"/>
                </a:spcAft>
              </a:pPr>
              <a:t>49</a:t>
            </a:fld>
            <a:endParaRPr lang="en-US">
              <a:solidFill>
                <a:srgbClr val="000000"/>
              </a:solidFill>
              <a:cs typeface="Arial" charset="0"/>
            </a:endParaRPr>
          </a:p>
        </p:txBody>
      </p:sp>
    </p:spTree>
    <p:extLst>
      <p:ext uri="{BB962C8B-B14F-4D97-AF65-F5344CB8AC3E}">
        <p14:creationId xmlns:p14="http://schemas.microsoft.com/office/powerpoint/2010/main" val="3561805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4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D494E5-EC35-42EE-85D1-A39DFF2C5CDC}" type="slidenum">
              <a:rPr lang="en-US">
                <a:solidFill>
                  <a:srgbClr val="000000"/>
                </a:solidFill>
                <a:cs typeface="Arial" charset="0"/>
              </a:rPr>
              <a:pPr fontAlgn="base">
                <a:spcBef>
                  <a:spcPct val="0"/>
                </a:spcBef>
                <a:spcAft>
                  <a:spcPct val="0"/>
                </a:spcAft>
              </a:pPr>
              <a:t>50</a:t>
            </a:fld>
            <a:endParaRPr lang="en-US">
              <a:solidFill>
                <a:srgbClr val="000000"/>
              </a:solidFill>
              <a:cs typeface="Arial" charset="0"/>
            </a:endParaRPr>
          </a:p>
        </p:txBody>
      </p:sp>
    </p:spTree>
    <p:extLst>
      <p:ext uri="{BB962C8B-B14F-4D97-AF65-F5344CB8AC3E}">
        <p14:creationId xmlns:p14="http://schemas.microsoft.com/office/powerpoint/2010/main" val="12894452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5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319B11-09CD-4313-A1FD-366D6A79BBF0}" type="slidenum">
              <a:rPr lang="en-US">
                <a:solidFill>
                  <a:srgbClr val="000000"/>
                </a:solidFill>
                <a:cs typeface="Arial" charset="0"/>
              </a:rPr>
              <a:pPr fontAlgn="base">
                <a:spcBef>
                  <a:spcPct val="0"/>
                </a:spcBef>
                <a:spcAft>
                  <a:spcPct val="0"/>
                </a:spcAft>
              </a:pPr>
              <a:t>51</a:t>
            </a:fld>
            <a:endParaRPr lang="en-US">
              <a:solidFill>
                <a:srgbClr val="000000"/>
              </a:solidFill>
              <a:cs typeface="Arial" charset="0"/>
            </a:endParaRPr>
          </a:p>
        </p:txBody>
      </p:sp>
    </p:spTree>
    <p:extLst>
      <p:ext uri="{BB962C8B-B14F-4D97-AF65-F5344CB8AC3E}">
        <p14:creationId xmlns:p14="http://schemas.microsoft.com/office/powerpoint/2010/main" val="14480785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401F1F-C986-4A34-8ECE-0DBDE3DB2346}" type="slidenum">
              <a:rPr lang="en-US" smtClean="0"/>
              <a:pPr/>
              <a:t>52</a:t>
            </a:fld>
            <a:endParaRPr lang="en-US"/>
          </a:p>
        </p:txBody>
      </p:sp>
    </p:spTree>
    <p:extLst>
      <p:ext uri="{BB962C8B-B14F-4D97-AF65-F5344CB8AC3E}">
        <p14:creationId xmlns:p14="http://schemas.microsoft.com/office/powerpoint/2010/main" val="1422102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0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6B044B-12FF-4C3C-BA8D-0E72E91A43AE}" type="slidenum">
              <a:rPr lang="en-US">
                <a:solidFill>
                  <a:srgbClr val="000000"/>
                </a:solidFill>
                <a:cs typeface="Arial" charset="0"/>
              </a:rPr>
              <a:pPr fontAlgn="base">
                <a:spcBef>
                  <a:spcPct val="0"/>
                </a:spcBef>
                <a:spcAft>
                  <a:spcPct val="0"/>
                </a:spcAft>
              </a:pPr>
              <a:t>6</a:t>
            </a:fld>
            <a:endParaRPr lang="en-US">
              <a:solidFill>
                <a:srgbClr val="000000"/>
              </a:solidFill>
              <a:cs typeface="Arial" charset="0"/>
            </a:endParaRPr>
          </a:p>
        </p:txBody>
      </p:sp>
    </p:spTree>
    <p:extLst>
      <p:ext uri="{BB962C8B-B14F-4D97-AF65-F5344CB8AC3E}">
        <p14:creationId xmlns:p14="http://schemas.microsoft.com/office/powerpoint/2010/main" val="251018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1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6B2B53-6B0E-4EE1-ADD2-0ED63F673B44}" type="slidenum">
              <a:rPr lang="en-US">
                <a:solidFill>
                  <a:srgbClr val="000000"/>
                </a:solidFill>
                <a:cs typeface="Arial" charset="0"/>
              </a:rPr>
              <a:pPr fontAlgn="base">
                <a:spcBef>
                  <a:spcPct val="0"/>
                </a:spcBef>
                <a:spcAft>
                  <a:spcPct val="0"/>
                </a:spcAft>
              </a:pPr>
              <a:t>9</a:t>
            </a:fld>
            <a:endParaRPr lang="en-US">
              <a:solidFill>
                <a:srgbClr val="000000"/>
              </a:solidFill>
              <a:cs typeface="Arial" charset="0"/>
            </a:endParaRPr>
          </a:p>
        </p:txBody>
      </p:sp>
    </p:spTree>
    <p:extLst>
      <p:ext uri="{BB962C8B-B14F-4D97-AF65-F5344CB8AC3E}">
        <p14:creationId xmlns:p14="http://schemas.microsoft.com/office/powerpoint/2010/main" val="1214920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01F1F-C986-4A34-8ECE-0DBDE3DB2346}" type="slidenum">
              <a:rPr lang="en-US" smtClean="0"/>
              <a:pPr/>
              <a:t>10</a:t>
            </a:fld>
            <a:endParaRPr lang="en-US"/>
          </a:p>
        </p:txBody>
      </p:sp>
    </p:spTree>
    <p:extLst>
      <p:ext uri="{BB962C8B-B14F-4D97-AF65-F5344CB8AC3E}">
        <p14:creationId xmlns:p14="http://schemas.microsoft.com/office/powerpoint/2010/main" val="1599873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401F1F-C986-4A34-8ECE-0DBDE3DB2346}" type="slidenum">
              <a:rPr lang="en-US" smtClean="0"/>
              <a:pPr/>
              <a:t>12</a:t>
            </a:fld>
            <a:endParaRPr lang="en-US"/>
          </a:p>
        </p:txBody>
      </p:sp>
    </p:spTree>
    <p:extLst>
      <p:ext uri="{BB962C8B-B14F-4D97-AF65-F5344CB8AC3E}">
        <p14:creationId xmlns:p14="http://schemas.microsoft.com/office/powerpoint/2010/main" val="1492409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2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DA5597-EE40-4F58-A741-DB1C7F2EF121}" type="slidenum">
              <a:rPr lang="en-US">
                <a:solidFill>
                  <a:srgbClr val="000000"/>
                </a:solidFill>
                <a:cs typeface="Arial" charset="0"/>
              </a:rPr>
              <a:pPr fontAlgn="base">
                <a:spcBef>
                  <a:spcPct val="0"/>
                </a:spcBef>
                <a:spcAft>
                  <a:spcPct val="0"/>
                </a:spcAft>
              </a:pPr>
              <a:t>13</a:t>
            </a:fld>
            <a:endParaRPr lang="en-US">
              <a:solidFill>
                <a:srgbClr val="000000"/>
              </a:solidFill>
              <a:cs typeface="Arial" charset="0"/>
            </a:endParaRPr>
          </a:p>
        </p:txBody>
      </p:sp>
    </p:spTree>
    <p:extLst>
      <p:ext uri="{BB962C8B-B14F-4D97-AF65-F5344CB8AC3E}">
        <p14:creationId xmlns:p14="http://schemas.microsoft.com/office/powerpoint/2010/main" val="319469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3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819DEE-0F5A-4EAA-B253-0BC8E3D7C3E6}" type="slidenum">
              <a:rPr lang="en-US">
                <a:solidFill>
                  <a:srgbClr val="000000"/>
                </a:solidFill>
                <a:cs typeface="Arial" charset="0"/>
              </a:rPr>
              <a:pPr fontAlgn="base">
                <a:spcBef>
                  <a:spcPct val="0"/>
                </a:spcBef>
                <a:spcAft>
                  <a:spcPct val="0"/>
                </a:spcAft>
              </a:pPr>
              <a:t>16</a:t>
            </a:fld>
            <a:endParaRPr lang="en-US">
              <a:solidFill>
                <a:srgbClr val="000000"/>
              </a:solidFill>
              <a:cs typeface="Arial" charset="0"/>
            </a:endParaRPr>
          </a:p>
        </p:txBody>
      </p:sp>
    </p:spTree>
    <p:extLst>
      <p:ext uri="{BB962C8B-B14F-4D97-AF65-F5344CB8AC3E}">
        <p14:creationId xmlns:p14="http://schemas.microsoft.com/office/powerpoint/2010/main" val="615995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6C701E9-B688-4F70-AC55-637482857575}" type="datetimeFigureOut">
              <a:rPr lang="en-US" smtClean="0"/>
              <a:pPr/>
              <a:t>3/19/17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0F5BF-D34A-472C-887C-2A147DC69BD0}"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ln>
                <a:solidFill>
                  <a:srgbClr val="FF0000"/>
                </a:solidFill>
              </a:ln>
              <a:solidFill>
                <a:srgbClr val="FF0000"/>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C701E9-B688-4F70-AC55-637482857575}" type="datetimeFigureOut">
              <a:rPr lang="en-US" smtClean="0"/>
              <a:pPr/>
              <a:t>3/19/17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0F5BF-D34A-472C-887C-2A147DC69B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C701E9-B688-4F70-AC55-637482857575}" type="datetimeFigureOut">
              <a:rPr lang="en-US" smtClean="0"/>
              <a:pPr/>
              <a:t>3/19/17</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EC80F5BF-D34A-472C-887C-2A147DC69BD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08FDC6C-F900-45EC-94E3-9B179DDDA573}" type="slidenum">
              <a:rPr lang="x-none" altLang="en-US"/>
              <a:pPr>
                <a:defRPr/>
              </a:pPr>
              <a:t>‹#›</a:t>
            </a:fld>
            <a:endParaRPr lang="en-US" altLang="en-US"/>
          </a:p>
        </p:txBody>
      </p:sp>
    </p:spTree>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lvl1pPr>
              <a:defRPr b="0">
                <a:latin typeface="Calibri" pitchFamily="34" charset="0"/>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spcBef>
                <a:spcPts val="600"/>
              </a:spcBef>
              <a:spcAft>
                <a:spcPts val="600"/>
              </a:spcAft>
              <a:defRPr>
                <a:latin typeface="Calibri" pitchFamily="34" charset="0"/>
              </a:defRPr>
            </a:lvl1pPr>
            <a:lvl2pPr>
              <a:spcBef>
                <a:spcPts val="600"/>
              </a:spcBef>
              <a:spcAft>
                <a:spcPts val="600"/>
              </a:spcAft>
              <a:defRPr>
                <a:latin typeface="Calibri" pitchFamily="34" charset="0"/>
              </a:defRPr>
            </a:lvl2pPr>
            <a:lvl3pPr>
              <a:spcBef>
                <a:spcPts val="600"/>
              </a:spcBef>
              <a:spcAft>
                <a:spcPts val="600"/>
              </a:spcAft>
              <a:defRPr>
                <a:latin typeface="Calibri" pitchFamily="34" charset="0"/>
              </a:defRPr>
            </a:lvl3pPr>
            <a:lvl4pPr>
              <a:spcBef>
                <a:spcPts val="600"/>
              </a:spcBef>
              <a:spcAft>
                <a:spcPts val="600"/>
              </a:spcAft>
              <a:defRPr>
                <a:latin typeface="Calibri" pitchFamily="34" charset="0"/>
              </a:defRPr>
            </a:lvl4pPr>
            <a:lvl5pPr>
              <a:spcBef>
                <a:spcPts val="600"/>
              </a:spcBef>
              <a:spcAft>
                <a:spcPts val="600"/>
              </a:spcAft>
              <a:defRPr>
                <a:latin typeface="Calibri" pitchFamily="34" charset="0"/>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C6C701E9-B688-4F70-AC55-637482857575}" type="datetimeFigureOut">
              <a:rPr lang="en-US" smtClean="0"/>
              <a:pPr/>
              <a:t>3/19/17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0F5BF-D34A-472C-887C-2A147DC69B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6C701E9-B688-4F70-AC55-637482857575}" type="datetimeFigureOut">
              <a:rPr lang="en-US" smtClean="0"/>
              <a:pPr/>
              <a:t>3/19/17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0F5BF-D34A-472C-887C-2A147DC69BD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6C701E9-B688-4F70-AC55-637482857575}" type="datetimeFigureOut">
              <a:rPr lang="en-US" smtClean="0"/>
              <a:pPr/>
              <a:t>3/19/17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0F5BF-D34A-472C-887C-2A147DC69B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6C701E9-B688-4F70-AC55-637482857575}" type="datetimeFigureOut">
              <a:rPr lang="en-US" smtClean="0"/>
              <a:pPr/>
              <a:t>3/19/17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80F5BF-D34A-472C-887C-2A147DC69B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6C701E9-B688-4F70-AC55-637482857575}" type="datetimeFigureOut">
              <a:rPr lang="en-US" smtClean="0"/>
              <a:pPr/>
              <a:t>3/19/17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80F5BF-D34A-472C-887C-2A147DC69B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C701E9-B688-4F70-AC55-637482857575}" type="datetimeFigureOut">
              <a:rPr lang="en-US" smtClean="0"/>
              <a:pPr/>
              <a:t>3/19/17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80F5BF-D34A-472C-887C-2A147DC69B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6C701E9-B688-4F70-AC55-637482857575}" type="datetimeFigureOut">
              <a:rPr lang="en-US" smtClean="0"/>
              <a:pPr/>
              <a:t>3/19/17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0F5BF-D34A-472C-887C-2A147DC69BD0}"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6C701E9-B688-4F70-AC55-637482857575}" type="datetimeFigureOut">
              <a:rPr lang="en-US" smtClean="0"/>
              <a:pPr/>
              <a:t>3/19/17</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C80F5BF-D34A-472C-887C-2A147DC69BD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6C701E9-B688-4F70-AC55-637482857575}" type="datetimeFigureOut">
              <a:rPr lang="en-US" smtClean="0"/>
              <a:pPr/>
              <a:t>3/19/17</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C80F5BF-D34A-472C-887C-2A147DC69B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28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 Id="rId3" Type="http://schemas.microsoft.com/office/2007/relationships/hdphoto" Target="../media/hdphoto2.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3.wdp"/><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 Id="rId3" Type="http://schemas.openxmlformats.org/officeDocument/2006/relationships/image" Target="../media/image1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4" Type="http://schemas.microsoft.com/office/2007/relationships/hdphoto" Target="../media/hdphoto4.wdp"/><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2.xml.rels><?xml version="1.0" encoding="UTF-8" standalone="yes"?>
<Relationships xmlns="http://schemas.openxmlformats.org/package/2006/relationships"><Relationship Id="rId3" Type="http://schemas.openxmlformats.org/officeDocument/2006/relationships/hyperlink" Target="mailto:kaltirkawi@ksu.edu.sa" TargetMode="External"/><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8077200" cy="1673352"/>
          </a:xfrm>
          <a:ln>
            <a:noFill/>
          </a:ln>
        </p:spPr>
        <p:txBody>
          <a:bodyPr>
            <a:noAutofit/>
          </a:bodyPr>
          <a:lstStyle/>
          <a:p>
            <a:pPr>
              <a:lnSpc>
                <a:spcPct val="120000"/>
              </a:lnSpc>
            </a:pPr>
            <a:r>
              <a:rPr lang="en-US" sz="7200" b="0" dirty="0" smtClean="0">
                <a:ln w="3175">
                  <a:solidFill>
                    <a:schemeClr val="tx1"/>
                  </a:solidFill>
                </a:ln>
                <a:latin typeface="Calibri" charset="0"/>
                <a:ea typeface="Calibri" charset="0"/>
                <a:cs typeface="Calibri" charset="0"/>
              </a:rPr>
              <a:t>NEONATAL </a:t>
            </a:r>
            <a:r>
              <a:rPr lang="en-US" sz="7200" b="0" dirty="0" smtClean="0">
                <a:ln w="3175">
                  <a:solidFill>
                    <a:schemeClr val="tx1"/>
                  </a:solidFill>
                </a:ln>
                <a:latin typeface="Calibri" charset="0"/>
                <a:ea typeface="Calibri" charset="0"/>
                <a:cs typeface="Calibri" charset="0"/>
              </a:rPr>
              <a:t/>
            </a:r>
            <a:br>
              <a:rPr lang="en-US" sz="7200" b="0" dirty="0" smtClean="0">
                <a:ln w="3175">
                  <a:solidFill>
                    <a:schemeClr val="tx1"/>
                  </a:solidFill>
                </a:ln>
                <a:latin typeface="Calibri" charset="0"/>
                <a:ea typeface="Calibri" charset="0"/>
                <a:cs typeface="Calibri" charset="0"/>
              </a:rPr>
            </a:br>
            <a:r>
              <a:rPr lang="en-US" sz="7200" b="0" dirty="0" smtClean="0">
                <a:ln w="3175">
                  <a:solidFill>
                    <a:schemeClr val="tx1"/>
                  </a:solidFill>
                </a:ln>
                <a:latin typeface="Calibri" charset="0"/>
                <a:ea typeface="Calibri" charset="0"/>
                <a:cs typeface="Calibri" charset="0"/>
              </a:rPr>
              <a:t>JAUNDICE</a:t>
            </a:r>
            <a:r>
              <a:rPr lang="en-US" sz="7200" b="0" dirty="0" smtClean="0">
                <a:ln w="3175">
                  <a:solidFill>
                    <a:schemeClr val="tx1"/>
                  </a:solidFill>
                </a:ln>
                <a:latin typeface="Calibri" charset="0"/>
                <a:ea typeface="Calibri" charset="0"/>
                <a:cs typeface="Calibri" charset="0"/>
              </a:rPr>
              <a:t/>
            </a:r>
            <a:br>
              <a:rPr lang="en-US" sz="7200" b="0" dirty="0" smtClean="0">
                <a:ln w="3175">
                  <a:solidFill>
                    <a:schemeClr val="tx1"/>
                  </a:solidFill>
                </a:ln>
                <a:latin typeface="Calibri" charset="0"/>
                <a:ea typeface="Calibri" charset="0"/>
                <a:cs typeface="Calibri" charset="0"/>
              </a:rPr>
            </a:br>
            <a:r>
              <a:rPr lang="en-US" sz="800" b="0" dirty="0" smtClean="0">
                <a:ln w="3175">
                  <a:solidFill>
                    <a:schemeClr val="tx1"/>
                  </a:solidFill>
                </a:ln>
                <a:latin typeface="Times New Roman"/>
                <a:cs typeface="Times New Roman"/>
              </a:rPr>
              <a:t/>
            </a:r>
            <a:br>
              <a:rPr lang="en-US" sz="800" b="0" dirty="0" smtClean="0">
                <a:ln w="3175">
                  <a:solidFill>
                    <a:schemeClr val="tx1"/>
                  </a:solidFill>
                </a:ln>
                <a:latin typeface="Times New Roman"/>
                <a:cs typeface="Times New Roman"/>
              </a:rPr>
            </a:br>
            <a:r>
              <a:rPr lang="en-US" sz="3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Hyperbilirubinemia </a:t>
            </a:r>
            <a:r>
              <a:rPr lang="en-US" sz="3800" b="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of</a:t>
            </a:r>
            <a:r>
              <a:rPr lang="en-US" sz="3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 </a:t>
            </a:r>
            <a:r>
              <a:rPr lang="en-US" sz="3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 The </a:t>
            </a:r>
            <a:r>
              <a:rPr lang="en-US" sz="3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Newborn</a:t>
            </a:r>
            <a:endParaRPr lang="en-US" sz="3800" dirty="0">
              <a:ln w="3175" cmpd="sng">
                <a:solidFill>
                  <a:schemeClr val="tx1"/>
                </a:solidFill>
              </a:ln>
              <a:solidFill>
                <a:schemeClr val="bg1"/>
              </a:solidFill>
              <a:latin typeface="Arial"/>
              <a:cs typeface="Arial"/>
            </a:endParaRPr>
          </a:p>
        </p:txBody>
      </p:sp>
      <p:sp>
        <p:nvSpPr>
          <p:cNvPr id="3" name="Subtitle 2"/>
          <p:cNvSpPr>
            <a:spLocks noGrp="1"/>
          </p:cNvSpPr>
          <p:nvPr>
            <p:ph type="subTitle" idx="1"/>
          </p:nvPr>
        </p:nvSpPr>
        <p:spPr>
          <a:xfrm>
            <a:off x="762000" y="5053584"/>
            <a:ext cx="8077200" cy="1499616"/>
          </a:xfrm>
          <a:ln>
            <a:noFill/>
          </a:ln>
        </p:spPr>
        <p:txBody>
          <a:bodyPr>
            <a:normAutofit/>
          </a:bodyPr>
          <a:lstStyle/>
          <a:p>
            <a:r>
              <a:rPr lang="en-US" sz="2800" dirty="0" smtClean="0">
                <a:ln w="3175">
                  <a:solidFill>
                    <a:schemeClr val="bg1"/>
                  </a:solidFill>
                </a:ln>
                <a:solidFill>
                  <a:schemeClr val="tx1"/>
                </a:solidFill>
                <a:latin typeface="Calibri" pitchFamily="34" charset="0"/>
              </a:rPr>
              <a:t>Khalid Altirkawi, M.D</a:t>
            </a:r>
          </a:p>
          <a:p>
            <a:endParaRPr lang="en-US" sz="400" dirty="0" smtClean="0">
              <a:effectLst>
                <a:outerShdw blurRad="38100" dist="38100" dir="2700000" algn="tl">
                  <a:srgbClr val="000000">
                    <a:alpha val="43137"/>
                  </a:srgbClr>
                </a:outerShdw>
              </a:effectLst>
              <a:latin typeface="Calibri" pitchFamily="34" charset="0"/>
            </a:endParaRPr>
          </a:p>
          <a:p>
            <a:r>
              <a:rPr lang="en-US" sz="14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Assistant Professor, Pediatrics</a:t>
            </a:r>
          </a:p>
          <a:p>
            <a:r>
              <a:rPr lang="en-US" sz="14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King </a:t>
            </a:r>
            <a:r>
              <a:rPr lang="en-US" sz="14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Saud University</a:t>
            </a:r>
          </a:p>
          <a:p>
            <a:r>
              <a:rPr lang="en-US" sz="14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Riyadh, Saudi Arabia	</a:t>
            </a:r>
            <a:endParaRPr lang="en-US" sz="1400"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2" descr="C:\Users\Khalid\Desktop\NNJ\jaundice.png"/>
          <p:cNvPicPr>
            <a:picLocks noChangeAspect="1" noChangeArrowheads="1"/>
          </p:cNvPicPr>
          <p:nvPr/>
        </p:nvPicPr>
        <p:blipFill rotWithShape="1">
          <a:blip r:embed="rId3" cstate="print"/>
          <a:srcRect l="11291" t="2521" r="2030" b="6721"/>
          <a:stretch/>
        </p:blipFill>
        <p:spPr bwMode="auto">
          <a:xfrm>
            <a:off x="5486400" y="838200"/>
            <a:ext cx="3112941" cy="2011680"/>
          </a:xfrm>
          <a:prstGeom prst="rect">
            <a:avLst/>
          </a:prstGeom>
          <a:ln>
            <a:solidFill>
              <a:schemeClr val="tx1"/>
            </a:solidFill>
          </a:ln>
          <a:effectLst>
            <a:outerShdw blurRad="292100" dist="139700" dir="2700000" algn="tl" rotWithShape="0">
              <a:srgbClr val="333333">
                <a:alpha val="65000"/>
              </a:srgbClr>
            </a:outerShdw>
          </a:effectLst>
        </p:spPr>
      </p:pic>
      <p:sp>
        <p:nvSpPr>
          <p:cNvPr id="6" name="Rectangle 5"/>
          <p:cNvSpPr/>
          <p:nvPr/>
        </p:nvSpPr>
        <p:spPr>
          <a:xfrm flipH="1">
            <a:off x="6553200" y="5410200"/>
            <a:ext cx="2286000" cy="1200329"/>
          </a:xfrm>
          <a:prstGeom prst="rect">
            <a:avLst/>
          </a:prstGeom>
        </p:spPr>
        <p:txBody>
          <a:bodyPr wrap="square">
            <a:spAutoFit/>
          </a:bodyPr>
          <a:lstStyle/>
          <a:p>
            <a:pPr algn="ctr"/>
            <a:r>
              <a:rPr lang="en-US" sz="7200" dirty="0" smtClean="0">
                <a:ln w="127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charset="0"/>
                <a:ea typeface="Calibri" charset="0"/>
                <a:cs typeface="Calibri" charset="0"/>
              </a:rPr>
              <a:t>2017</a:t>
            </a:r>
            <a:endParaRPr lang="en-US" sz="7200" dirty="0">
              <a:ln w="127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charset="0"/>
              <a:ea typeface="Calibri" charset="0"/>
              <a:cs typeface="Calibri"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Bilirubin Metabolism </a:t>
            </a:r>
            <a:endParaRPr lang="en-US" dirty="0"/>
          </a:p>
        </p:txBody>
      </p:sp>
      <p:sp>
        <p:nvSpPr>
          <p:cNvPr id="3" name="Content Placeholder 2"/>
          <p:cNvSpPr>
            <a:spLocks noGrp="1"/>
          </p:cNvSpPr>
          <p:nvPr>
            <p:ph idx="1"/>
          </p:nvPr>
        </p:nvSpPr>
        <p:spPr/>
        <p:txBody>
          <a:bodyPr>
            <a:normAutofit lnSpcReduction="10000"/>
          </a:bodyPr>
          <a:lstStyle/>
          <a:p>
            <a:r>
              <a:rPr lang="en-US" dirty="0" smtClean="0"/>
              <a:t>Excretion</a:t>
            </a:r>
          </a:p>
          <a:p>
            <a:pPr lvl="1"/>
            <a:r>
              <a:rPr lang="en-US" sz="2600" dirty="0" smtClean="0"/>
              <a:t>Conjugated Bilirubin is excreted </a:t>
            </a:r>
            <a:r>
              <a:rPr lang="en-US" sz="2600" b="1" dirty="0" smtClean="0">
                <a:solidFill>
                  <a:srgbClr val="FF0000"/>
                </a:solidFill>
              </a:rPr>
              <a:t>into the bile</a:t>
            </a:r>
          </a:p>
          <a:p>
            <a:pPr lvl="1"/>
            <a:r>
              <a:rPr lang="en-US" dirty="0" smtClean="0"/>
              <a:t>Under the effect of </a:t>
            </a:r>
            <a:r>
              <a:rPr lang="en-US" sz="2600" dirty="0" smtClean="0"/>
              <a:t>the intestinal flora </a:t>
            </a:r>
          </a:p>
          <a:p>
            <a:pPr lvl="2"/>
            <a:r>
              <a:rPr lang="en-US" dirty="0" smtClean="0">
                <a:sym typeface="Symbol"/>
              </a:rPr>
              <a:t>Enzyme </a:t>
            </a:r>
            <a:r>
              <a:rPr lang="en-US" i="1" dirty="0" smtClean="0">
                <a:sym typeface="Symbol"/>
              </a:rPr>
              <a:t> </a:t>
            </a:r>
            <a:r>
              <a:rPr lang="en-US" i="1" dirty="0" err="1" smtClean="0"/>
              <a:t>glucouronidase</a:t>
            </a:r>
            <a:r>
              <a:rPr lang="en-US" i="1" dirty="0" smtClean="0"/>
              <a:t> </a:t>
            </a:r>
            <a:r>
              <a:rPr lang="en-US" dirty="0" smtClean="0"/>
              <a:t>unconjugates it. </a:t>
            </a:r>
          </a:p>
          <a:p>
            <a:pPr lvl="2"/>
            <a:r>
              <a:rPr lang="en-US" dirty="0" smtClean="0"/>
              <a:t>Bilirubin 	</a:t>
            </a:r>
            <a:r>
              <a:rPr lang="en-US" dirty="0" err="1" smtClean="0"/>
              <a:t>urobilinogin</a:t>
            </a:r>
            <a:r>
              <a:rPr lang="en-US" dirty="0" smtClean="0"/>
              <a:t> 	     </a:t>
            </a:r>
            <a:r>
              <a:rPr lang="en-US" dirty="0" err="1" smtClean="0"/>
              <a:t>stercobilin</a:t>
            </a:r>
            <a:r>
              <a:rPr lang="en-US" dirty="0" smtClean="0"/>
              <a:t>    					</a:t>
            </a:r>
            <a:r>
              <a:rPr lang="en-US" sz="1900" dirty="0" smtClean="0"/>
              <a:t>	       </a:t>
            </a:r>
            <a:r>
              <a:rPr lang="en-US" sz="1800" b="1" dirty="0" smtClean="0">
                <a:solidFill>
                  <a:srgbClr val="0000FF"/>
                </a:solidFill>
              </a:rPr>
              <a:t>(~85%, in the stool)</a:t>
            </a:r>
          </a:p>
          <a:p>
            <a:pPr marL="768096" lvl="2" indent="0">
              <a:buNone/>
            </a:pPr>
            <a:r>
              <a:rPr lang="en-US" dirty="0"/>
              <a:t>	</a:t>
            </a:r>
            <a:r>
              <a:rPr lang="en-US" dirty="0" smtClean="0"/>
              <a:t>		</a:t>
            </a:r>
            <a:r>
              <a:rPr lang="en-US" dirty="0" err="1" smtClean="0"/>
              <a:t>Urobilin</a:t>
            </a:r>
            <a:r>
              <a:rPr lang="en-US" dirty="0" smtClean="0"/>
              <a:t> (reabsorbed into blood) 	</a:t>
            </a:r>
            <a:r>
              <a:rPr lang="en-US" sz="2000" dirty="0" smtClean="0"/>
              <a:t>		          			</a:t>
            </a:r>
            <a:r>
              <a:rPr lang="en-US" sz="1800" dirty="0" smtClean="0"/>
              <a:t>                       </a:t>
            </a:r>
            <a:r>
              <a:rPr lang="en-US" sz="1800" dirty="0" smtClean="0"/>
              <a:t>     </a:t>
            </a:r>
            <a:r>
              <a:rPr lang="en-US" sz="1800" b="1" dirty="0" smtClean="0">
                <a:solidFill>
                  <a:srgbClr val="0000FF"/>
                </a:solidFill>
              </a:rPr>
              <a:t>(~</a:t>
            </a:r>
            <a:r>
              <a:rPr lang="en-US" sz="1800" b="1" dirty="0" smtClean="0">
                <a:solidFill>
                  <a:srgbClr val="0000FF"/>
                </a:solidFill>
              </a:rPr>
              <a:t>1% in the urine)</a:t>
            </a:r>
          </a:p>
          <a:p>
            <a:pPr lvl="2"/>
            <a:r>
              <a:rPr lang="en-US" dirty="0" smtClean="0"/>
              <a:t>Some is reabsorbed </a:t>
            </a:r>
            <a:r>
              <a:rPr lang="en-US" dirty="0"/>
              <a:t>and transported back to liver </a:t>
            </a:r>
            <a:r>
              <a:rPr lang="en-US" sz="2000" dirty="0"/>
              <a:t>				</a:t>
            </a:r>
            <a:r>
              <a:rPr lang="en-US" sz="1800" dirty="0" smtClean="0"/>
              <a:t>           </a:t>
            </a:r>
            <a:r>
              <a:rPr lang="en-US" sz="1800" dirty="0" smtClean="0"/>
              <a:t>        </a:t>
            </a:r>
            <a:r>
              <a:rPr lang="en-US" sz="1800" b="1" dirty="0" smtClean="0">
                <a:solidFill>
                  <a:srgbClr val="0000FF"/>
                </a:solidFill>
              </a:rPr>
              <a:t>(~15%, Enterohepatic </a:t>
            </a:r>
            <a:r>
              <a:rPr lang="en-US" sz="1800" b="1" dirty="0">
                <a:solidFill>
                  <a:srgbClr val="0000FF"/>
                </a:solidFill>
              </a:rPr>
              <a:t>circulation)</a:t>
            </a:r>
          </a:p>
          <a:p>
            <a:pPr marL="768096" lvl="2" indent="0">
              <a:buNone/>
            </a:pPr>
            <a:endParaRPr lang="en-US" sz="2000" b="1" dirty="0" smtClean="0">
              <a:solidFill>
                <a:srgbClr val="0000FF"/>
              </a:solidFill>
            </a:endParaRPr>
          </a:p>
        </p:txBody>
      </p:sp>
      <p:cxnSp>
        <p:nvCxnSpPr>
          <p:cNvPr id="5" name="Straight Arrow Connector 4"/>
          <p:cNvCxnSpPr/>
          <p:nvPr/>
        </p:nvCxnSpPr>
        <p:spPr>
          <a:xfrm flipV="1">
            <a:off x="4800600" y="4114800"/>
            <a:ext cx="533400" cy="1524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6" name="Straight Arrow Connector 5"/>
          <p:cNvCxnSpPr/>
          <p:nvPr/>
        </p:nvCxnSpPr>
        <p:spPr>
          <a:xfrm>
            <a:off x="2667000" y="4114800"/>
            <a:ext cx="457200"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3505200" y="4282440"/>
            <a:ext cx="304800" cy="36576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t>BILIRUBIN</a:t>
            </a:r>
            <a:r>
              <a:rPr lang="en-US" sz="3600" dirty="0" smtClean="0"/>
              <a:t> </a:t>
            </a:r>
            <a:br>
              <a:rPr lang="en-US" sz="3600" dirty="0" smtClean="0"/>
            </a:br>
            <a:r>
              <a:rPr lang="en-US" dirty="0" smtClean="0"/>
              <a:t>Metabolism Pathways</a:t>
            </a:r>
            <a:endParaRPr lang="en-US" dirty="0"/>
          </a:p>
        </p:txBody>
      </p:sp>
      <p:sp>
        <p:nvSpPr>
          <p:cNvPr id="16" name="Picture Placeholder 15"/>
          <p:cNvSpPr>
            <a:spLocks noGrp="1"/>
          </p:cNvSpPr>
          <p:nvPr>
            <p:ph type="pic" idx="1"/>
          </p:nvPr>
        </p:nvSpPr>
        <p:spPr/>
      </p:sp>
      <p:sp>
        <p:nvSpPr>
          <p:cNvPr id="17" name="Text Placeholder 16"/>
          <p:cNvSpPr>
            <a:spLocks noGrp="1"/>
          </p:cNvSpPr>
          <p:nvPr>
            <p:ph type="body" sz="half" idx="2"/>
          </p:nvPr>
        </p:nvSpPr>
        <p:spPr/>
        <p:txBody>
          <a:bodyPr/>
          <a:lstStyle/>
          <a:p>
            <a:endParaRPr lang="en-US" dirty="0"/>
          </a:p>
        </p:txBody>
      </p:sp>
      <p:pic>
        <p:nvPicPr>
          <p:cNvPr id="12" name="Picture 11"/>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l="2244" t="3552" r="2833" b="2245"/>
          <a:stretch/>
        </p:blipFill>
        <p:spPr>
          <a:xfrm>
            <a:off x="2819400" y="0"/>
            <a:ext cx="6381750" cy="6858000"/>
          </a:xfrm>
          <a:prstGeom prst="rect">
            <a:avLst/>
          </a:prstGeom>
          <a:ln>
            <a:solidFill>
              <a:srgbClr val="002060"/>
            </a:solidFill>
          </a:ln>
          <a:effectLst>
            <a:outerShdw blurRad="50800" dist="762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000000"/>
            </a:gs>
            <a:gs pos="1000">
              <a:schemeClr val="bg1"/>
            </a:gs>
            <a:gs pos="85000">
              <a:schemeClr val="accent1">
                <a:lumMod val="20000"/>
                <a:lumOff val="80000"/>
              </a:schemeClr>
            </a:gs>
            <a:gs pos="99000">
              <a:srgbClr val="FF6600"/>
            </a:gs>
          </a:gsLst>
          <a:lin ang="0" scaled="1"/>
          <a:tileRect/>
        </a:gradFill>
        <a:effectLst/>
      </p:bgPr>
    </p:bg>
    <p:spTree>
      <p:nvGrpSpPr>
        <p:cNvPr id="1" name=""/>
        <p:cNvGrpSpPr/>
        <p:nvPr/>
      </p:nvGrpSpPr>
      <p:grpSpPr>
        <a:xfrm>
          <a:off x="0" y="0"/>
          <a:ext cx="0" cy="0"/>
          <a:chOff x="0" y="0"/>
          <a:chExt cx="0" cy="0"/>
        </a:xfrm>
      </p:grpSpPr>
      <p:sp>
        <p:nvSpPr>
          <p:cNvPr id="4" name="Rectangle 3"/>
          <p:cNvSpPr/>
          <p:nvPr/>
        </p:nvSpPr>
        <p:spPr>
          <a:xfrm>
            <a:off x="324020" y="5064204"/>
            <a:ext cx="4878259" cy="1107996"/>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pPr algn="ctr"/>
            <a:r>
              <a:rPr lang="en-US" sz="6600" b="1" spc="150" dirty="0" smtClean="0">
                <a:ln w="3175" cmpd="sng">
                  <a:solidFill>
                    <a:schemeClr val="tx1"/>
                  </a:solidFill>
                </a:ln>
                <a:solidFill>
                  <a:srgbClr val="FF6600"/>
                </a:solidFill>
                <a:effectLst>
                  <a:outerShdw blurRad="50800" dist="38100" dir="2700000" algn="tl" rotWithShape="0">
                    <a:prstClr val="black">
                      <a:alpha val="40000"/>
                    </a:prstClr>
                  </a:outerShdw>
                </a:effectLst>
                <a:latin typeface="Times New Roman"/>
                <a:cs typeface="Times New Roman"/>
              </a:rPr>
              <a:t> </a:t>
            </a:r>
            <a:r>
              <a:rPr lang="en-US" sz="6000" spc="150" dirty="0" smtClean="0">
                <a:ln w="3175" cmpd="sng">
                  <a:solidFill>
                    <a:schemeClr val="tx1"/>
                  </a:solidFill>
                </a:ln>
                <a:solidFill>
                  <a:srgbClr val="FF0000"/>
                </a:solidFill>
                <a:effectLst>
                  <a:outerShdw blurRad="50800" dist="38100" dir="2700000" algn="tl" rotWithShape="0">
                    <a:prstClr val="black">
                      <a:alpha val="40000"/>
                    </a:prstClr>
                  </a:outerShdw>
                </a:effectLst>
                <a:latin typeface="Calibri" charset="0"/>
                <a:ea typeface="Calibri" charset="0"/>
                <a:cs typeface="Calibri" charset="0"/>
              </a:rPr>
              <a:t>Pathogenesis</a:t>
            </a:r>
            <a:endParaRPr lang="en-US" sz="6000" spc="150" dirty="0">
              <a:ln w="3175" cmpd="sng">
                <a:solidFill>
                  <a:schemeClr val="tx1"/>
                </a:solidFill>
              </a:ln>
              <a:solidFill>
                <a:srgbClr val="FF0000"/>
              </a:solidFill>
              <a:effectLst>
                <a:outerShdw blurRad="50800" dist="38100" dir="2700000" algn="tl" rotWithShape="0">
                  <a:prstClr val="black">
                    <a:alpha val="40000"/>
                  </a:prstClr>
                </a:outerShdw>
              </a:effectLst>
              <a:latin typeface="Calibri" charset="0"/>
              <a:ea typeface="Calibri" charset="0"/>
              <a:cs typeface="Calibri" charset="0"/>
            </a:endParaRPr>
          </a:p>
        </p:txBody>
      </p:sp>
      <p:pic>
        <p:nvPicPr>
          <p:cNvPr id="5" name="Picture 4"/>
          <p:cNvPicPr>
            <a:picLocks noChangeAspect="1"/>
          </p:cNvPicPr>
          <p:nvPr/>
        </p:nvPicPr>
        <p:blipFill>
          <a:blip r:embed="rId3"/>
          <a:stretch>
            <a:fillRect/>
          </a:stretch>
        </p:blipFill>
        <p:spPr>
          <a:xfrm>
            <a:off x="4572000" y="401407"/>
            <a:ext cx="4114800" cy="3342055"/>
          </a:xfrm>
          <a:prstGeom prst="rect">
            <a:avLst/>
          </a:prstGeom>
          <a:ln>
            <a:noFill/>
          </a:ln>
          <a:effectLst>
            <a:outerShdw blurRad="292100" dist="139700" dir="2700000" algn="tl" rotWithShape="0">
              <a:srgbClr val="333333">
                <a:alpha val="65000"/>
              </a:srgbClr>
            </a:outerShdw>
            <a:reflection blurRad="6350" stA="50000" endA="300" endPos="56000" dist="50800" dir="5400000" sy="-100000" algn="bl" rotWithShape="0"/>
          </a:effectLst>
        </p:spPr>
      </p:pic>
    </p:spTree>
    <p:extLst>
      <p:ext uri="{BB962C8B-B14F-4D97-AF65-F5344CB8AC3E}">
        <p14:creationId xmlns:p14="http://schemas.microsoft.com/office/powerpoint/2010/main" val="2277694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Pathogenesis</a:t>
            </a:r>
            <a:endParaRPr lang="en-US" dirty="0"/>
          </a:p>
        </p:txBody>
      </p:sp>
      <p:sp>
        <p:nvSpPr>
          <p:cNvPr id="68610" name="Rectangle 2"/>
          <p:cNvSpPr>
            <a:spLocks noGrp="1" noChangeArrowheads="1"/>
          </p:cNvSpPr>
          <p:nvPr>
            <p:ph idx="1"/>
          </p:nvPr>
        </p:nvSpPr>
        <p:spPr/>
        <p:txBody>
          <a:bodyPr>
            <a:normAutofit/>
          </a:bodyPr>
          <a:lstStyle/>
          <a:p>
            <a:r>
              <a:rPr lang="en-US" b="1" dirty="0" err="1" smtClean="0">
                <a:solidFill>
                  <a:srgbClr val="FF0000"/>
                </a:solidFill>
              </a:rPr>
              <a:t>Unconjugated</a:t>
            </a:r>
            <a:r>
              <a:rPr lang="en-US" dirty="0" smtClean="0">
                <a:solidFill>
                  <a:srgbClr val="FF0000"/>
                </a:solidFill>
              </a:rPr>
              <a:t> </a:t>
            </a:r>
            <a:r>
              <a:rPr lang="en-US" dirty="0" err="1" smtClean="0"/>
              <a:t>hyperbilirubinemia</a:t>
            </a:r>
            <a:r>
              <a:rPr lang="en-US" dirty="0" smtClean="0"/>
              <a:t>:</a:t>
            </a:r>
          </a:p>
          <a:p>
            <a:pPr marL="971550" lvl="1" indent="-514350">
              <a:buFont typeface="+mj-lt"/>
              <a:buAutoNum type="arabicPeriod"/>
            </a:pPr>
            <a:r>
              <a:rPr lang="en-US" sz="2600" b="1" dirty="0" smtClean="0"/>
              <a:t>D</a:t>
            </a:r>
            <a:r>
              <a:rPr lang="en-US" sz="2600" dirty="0" smtClean="0"/>
              <a:t>efective conjugation</a:t>
            </a:r>
          </a:p>
          <a:p>
            <a:pPr marL="971550" lvl="1" indent="-514350">
              <a:buFont typeface="+mj-lt"/>
              <a:buAutoNum type="arabicPeriod"/>
            </a:pPr>
            <a:r>
              <a:rPr lang="en-US" sz="2600" b="1" dirty="0" smtClean="0"/>
              <a:t>I</a:t>
            </a:r>
            <a:r>
              <a:rPr lang="en-US" sz="2600" dirty="0" smtClean="0"/>
              <a:t>ncreased production (e.g. hemolysis)</a:t>
            </a:r>
          </a:p>
          <a:p>
            <a:pPr marL="971550" lvl="1" indent="-514350">
              <a:buFont typeface="+mj-lt"/>
              <a:buAutoNum type="arabicPeriod"/>
            </a:pPr>
            <a:r>
              <a:rPr lang="en-US" sz="2600" b="1" dirty="0" smtClean="0"/>
              <a:t>I</a:t>
            </a:r>
            <a:r>
              <a:rPr lang="en-US" sz="2600" dirty="0" smtClean="0"/>
              <a:t>ncreased bilirubin load (e.g. </a:t>
            </a:r>
            <a:r>
              <a:rPr lang="en-US" sz="2600" dirty="0" err="1" smtClean="0"/>
              <a:t>cephalhematoma</a:t>
            </a:r>
            <a:r>
              <a:rPr lang="en-US" sz="2600" dirty="0" smtClean="0"/>
              <a:t>)</a:t>
            </a:r>
          </a:p>
          <a:p>
            <a:pPr marL="971550" lvl="1" indent="-514350">
              <a:buFont typeface="+mj-lt"/>
              <a:buAutoNum type="arabicPeriod"/>
            </a:pPr>
            <a:r>
              <a:rPr lang="en-US" sz="2600" b="1" dirty="0" smtClean="0"/>
              <a:t>O</a:t>
            </a:r>
            <a:r>
              <a:rPr lang="en-US" sz="2600" dirty="0" smtClean="0"/>
              <a:t>ther unidentified mechanisms </a:t>
            </a:r>
          </a:p>
        </p:txBody>
      </p:sp>
      <p:sp>
        <p:nvSpPr>
          <p:cNvPr id="68611" name="Rectangle 3"/>
          <p:cNvSpPr>
            <a:spLocks noChangeArrowheads="1"/>
          </p:cNvSpPr>
          <p:nvPr/>
        </p:nvSpPr>
        <p:spPr bwMode="auto">
          <a:xfrm>
            <a:off x="457200" y="2778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a:t>
            </a:r>
            <a:endParaRPr lang="en-US" dirty="0"/>
          </a:p>
        </p:txBody>
      </p:sp>
      <p:sp>
        <p:nvSpPr>
          <p:cNvPr id="3" name="Content Placeholder 2"/>
          <p:cNvSpPr>
            <a:spLocks noGrp="1"/>
          </p:cNvSpPr>
          <p:nvPr>
            <p:ph idx="1"/>
          </p:nvPr>
        </p:nvSpPr>
        <p:spPr/>
        <p:txBody>
          <a:bodyPr/>
          <a:lstStyle/>
          <a:p>
            <a:r>
              <a:rPr lang="en-US" dirty="0" smtClean="0"/>
              <a:t>Defective conjugation</a:t>
            </a:r>
          </a:p>
          <a:p>
            <a:pPr lvl="1"/>
            <a:r>
              <a:rPr lang="en-US" sz="2600" dirty="0" smtClean="0"/>
              <a:t>Physiological Jaundice</a:t>
            </a:r>
          </a:p>
          <a:p>
            <a:pPr lvl="1"/>
            <a:r>
              <a:rPr lang="en-US" sz="2600" dirty="0" smtClean="0"/>
              <a:t>Congenital hypothyroidism</a:t>
            </a:r>
          </a:p>
          <a:p>
            <a:pPr lvl="1"/>
            <a:r>
              <a:rPr lang="en-US" sz="2600" dirty="0" smtClean="0"/>
              <a:t>Enzyme deficiency (e.g. </a:t>
            </a:r>
            <a:r>
              <a:rPr lang="en-US" sz="2600" dirty="0" err="1" smtClean="0"/>
              <a:t>Crigler-Najjar</a:t>
            </a:r>
            <a:r>
              <a:rPr lang="en-US" sz="2600" dirty="0" smtClean="0"/>
              <a:t> syndrome)</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Pathogenesis</a:t>
            </a:r>
            <a:endParaRPr lang="en-US" dirty="0"/>
          </a:p>
        </p:txBody>
      </p:sp>
      <p:sp>
        <p:nvSpPr>
          <p:cNvPr id="3" name="Content Placeholder 2"/>
          <p:cNvSpPr>
            <a:spLocks noGrp="1"/>
          </p:cNvSpPr>
          <p:nvPr>
            <p:ph idx="1"/>
          </p:nvPr>
        </p:nvSpPr>
        <p:spPr>
          <a:xfrm>
            <a:off x="457200" y="1775191"/>
            <a:ext cx="8382000" cy="4625609"/>
          </a:xfrm>
        </p:spPr>
        <p:txBody>
          <a:bodyPr>
            <a:normAutofit/>
          </a:bodyPr>
          <a:lstStyle/>
          <a:p>
            <a:pPr>
              <a:lnSpc>
                <a:spcPct val="110000"/>
              </a:lnSpc>
            </a:pPr>
            <a:r>
              <a:rPr lang="en-US" dirty="0"/>
              <a:t>Increased production </a:t>
            </a:r>
            <a:r>
              <a:rPr lang="en-US" dirty="0" smtClean="0"/>
              <a:t>(Hemolysis) </a:t>
            </a:r>
          </a:p>
          <a:p>
            <a:pPr lvl="1">
              <a:lnSpc>
                <a:spcPct val="110000"/>
              </a:lnSpc>
            </a:pPr>
            <a:r>
              <a:rPr lang="en-US" sz="2600" dirty="0" smtClean="0"/>
              <a:t>Immune  </a:t>
            </a:r>
          </a:p>
          <a:p>
            <a:pPr lvl="2">
              <a:lnSpc>
                <a:spcPct val="110000"/>
              </a:lnSpc>
            </a:pPr>
            <a:r>
              <a:rPr lang="en-US" i="1" dirty="0" err="1" smtClean="0"/>
              <a:t>Iso</a:t>
            </a:r>
            <a:r>
              <a:rPr lang="en-US" i="1" dirty="0" smtClean="0"/>
              <a:t>-immune</a:t>
            </a:r>
            <a:r>
              <a:rPr lang="en-US" dirty="0" smtClean="0"/>
              <a:t> </a:t>
            </a:r>
            <a:r>
              <a:rPr lang="en-US" sz="2000" dirty="0" smtClean="0"/>
              <a:t>(hemolytic disease of the newborn)</a:t>
            </a:r>
          </a:p>
          <a:p>
            <a:pPr lvl="2">
              <a:lnSpc>
                <a:spcPct val="110000"/>
              </a:lnSpc>
            </a:pPr>
            <a:r>
              <a:rPr lang="en-US" i="1" dirty="0" smtClean="0"/>
              <a:t>Auto-immune</a:t>
            </a:r>
            <a:r>
              <a:rPr lang="en-US" dirty="0" smtClean="0"/>
              <a:t> </a:t>
            </a:r>
            <a:r>
              <a:rPr lang="en-US" sz="2000" dirty="0" smtClean="0"/>
              <a:t>(Maternal auto-antibodies): e.g. SLE</a:t>
            </a:r>
          </a:p>
          <a:p>
            <a:pPr lvl="1">
              <a:lnSpc>
                <a:spcPct val="110000"/>
              </a:lnSpc>
            </a:pPr>
            <a:r>
              <a:rPr lang="en-US" dirty="0" smtClean="0"/>
              <a:t>Non immune</a:t>
            </a:r>
          </a:p>
          <a:p>
            <a:pPr lvl="2">
              <a:lnSpc>
                <a:spcPct val="110000"/>
              </a:lnSpc>
            </a:pPr>
            <a:r>
              <a:rPr lang="en-US" dirty="0" smtClean="0"/>
              <a:t>Inherited hemolytic </a:t>
            </a:r>
            <a:r>
              <a:rPr lang="en-US" dirty="0" err="1" smtClean="0"/>
              <a:t>anemias</a:t>
            </a:r>
            <a:r>
              <a:rPr lang="en-US" dirty="0" smtClean="0"/>
              <a:t> </a:t>
            </a:r>
            <a:r>
              <a:rPr lang="en-US" sz="2000" dirty="0" smtClean="0"/>
              <a:t>(</a:t>
            </a:r>
            <a:r>
              <a:rPr lang="en-US" sz="2000" dirty="0"/>
              <a:t>e.g. </a:t>
            </a:r>
            <a:r>
              <a:rPr lang="en-US" sz="2000" dirty="0" err="1" smtClean="0"/>
              <a:t>hemoglobinopathies</a:t>
            </a:r>
            <a:r>
              <a:rPr lang="en-US" sz="2000" dirty="0" smtClean="0"/>
              <a:t>, G6PD, Spherocytosis)</a:t>
            </a:r>
          </a:p>
          <a:p>
            <a:pPr lvl="2">
              <a:lnSpc>
                <a:spcPct val="110000"/>
              </a:lnSpc>
            </a:pPr>
            <a:r>
              <a:rPr lang="en-US" sz="2600" dirty="0" smtClean="0"/>
              <a:t>Others:</a:t>
            </a:r>
            <a:r>
              <a:rPr lang="en-US" sz="2600" dirty="0"/>
              <a:t> </a:t>
            </a:r>
            <a:r>
              <a:rPr lang="en-US" sz="2000" dirty="0" smtClean="0">
                <a:solidFill>
                  <a:srgbClr val="000000"/>
                </a:solidFill>
              </a:rPr>
              <a:t>Vitamin E deficiency</a:t>
            </a:r>
            <a:r>
              <a:rPr lang="en-US" sz="2000" dirty="0">
                <a:solidFill>
                  <a:srgbClr val="000000"/>
                </a:solidFill>
              </a:rPr>
              <a:t>, Drugs, Infections, sepsis, </a:t>
            </a:r>
            <a:r>
              <a:rPr lang="en-US" sz="2000" dirty="0" smtClean="0">
                <a:solidFill>
                  <a:srgbClr val="000000"/>
                </a:solidFill>
              </a:rPr>
              <a:t>DIC</a:t>
            </a:r>
            <a:r>
              <a:rPr lang="en-US" sz="2000" dirty="0">
                <a:solidFill>
                  <a:srgbClr val="000000"/>
                </a:solidFill>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Pathogenesis</a:t>
            </a:r>
            <a:endParaRPr lang="en-US" dirty="0"/>
          </a:p>
        </p:txBody>
      </p:sp>
      <p:sp>
        <p:nvSpPr>
          <p:cNvPr id="69634" name="Rectangle 2"/>
          <p:cNvSpPr>
            <a:spLocks noGrp="1" noChangeArrowheads="1"/>
          </p:cNvSpPr>
          <p:nvPr>
            <p:ph idx="1"/>
          </p:nvPr>
        </p:nvSpPr>
        <p:spPr/>
        <p:txBody>
          <a:bodyPr/>
          <a:lstStyle/>
          <a:p>
            <a:r>
              <a:rPr lang="en-US" dirty="0" smtClean="0"/>
              <a:t>Increased bilirubin load</a:t>
            </a:r>
          </a:p>
          <a:p>
            <a:pPr lvl="1"/>
            <a:r>
              <a:rPr lang="en-US" sz="2600" dirty="0" err="1" smtClean="0"/>
              <a:t>Extravascular</a:t>
            </a:r>
            <a:r>
              <a:rPr lang="en-US" sz="2600" dirty="0" smtClean="0"/>
              <a:t> blood collection</a:t>
            </a:r>
          </a:p>
          <a:p>
            <a:pPr lvl="1"/>
            <a:r>
              <a:rPr lang="en-US" sz="2600" dirty="0" err="1" smtClean="0"/>
              <a:t>Polycythemia</a:t>
            </a:r>
            <a:endParaRPr lang="en-US" sz="2600" dirty="0" smtClean="0"/>
          </a:p>
          <a:p>
            <a:pPr lvl="1"/>
            <a:r>
              <a:rPr lang="en-US" sz="2600" dirty="0" smtClean="0"/>
              <a:t>Dehydration </a:t>
            </a:r>
          </a:p>
          <a:p>
            <a:pPr lvl="1"/>
            <a:r>
              <a:rPr lang="en-US" sz="2600" dirty="0" smtClean="0"/>
              <a:t>Increased </a:t>
            </a:r>
            <a:r>
              <a:rPr lang="en-US" sz="2600" dirty="0" err="1" smtClean="0"/>
              <a:t>enterohepatic</a:t>
            </a:r>
            <a:r>
              <a:rPr lang="en-US" sz="2600" dirty="0" smtClean="0"/>
              <a:t> circulation</a:t>
            </a:r>
          </a:p>
          <a:p>
            <a:pPr lvl="2"/>
            <a:r>
              <a:rPr lang="en-US" dirty="0" smtClean="0"/>
              <a:t>Paralytic </a:t>
            </a:r>
            <a:r>
              <a:rPr lang="en-US" dirty="0" err="1" smtClean="0"/>
              <a:t>ileus</a:t>
            </a:r>
            <a:endParaRPr lang="en-US" dirty="0" smtClean="0"/>
          </a:p>
          <a:p>
            <a:pPr lvl="2"/>
            <a:r>
              <a:rPr lang="en-US" dirty="0" err="1" smtClean="0"/>
              <a:t>Hirschsprung’s</a:t>
            </a:r>
            <a:r>
              <a:rPr lang="en-US" dirty="0" smtClean="0"/>
              <a:t> disease</a:t>
            </a:r>
          </a:p>
          <a:p>
            <a:pPr lvl="2"/>
            <a:r>
              <a:rPr lang="en-US" dirty="0" smtClean="0"/>
              <a:t>Intestinal </a:t>
            </a:r>
            <a:r>
              <a:rPr lang="en-US" dirty="0" err="1" smtClean="0"/>
              <a:t>stenosis</a:t>
            </a:r>
            <a:r>
              <a:rPr lang="en-US" dirty="0" smtClean="0"/>
              <a:t> or </a:t>
            </a:r>
            <a:r>
              <a:rPr lang="en-US" dirty="0" err="1" smtClean="0"/>
              <a:t>atresia</a:t>
            </a:r>
            <a:endParaRPr lang="en-US" dirty="0" smtClean="0"/>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a:t>
            </a:r>
            <a:endParaRPr lang="en-US" dirty="0"/>
          </a:p>
        </p:txBody>
      </p:sp>
      <p:sp>
        <p:nvSpPr>
          <p:cNvPr id="3" name="Content Placeholder 2"/>
          <p:cNvSpPr>
            <a:spLocks noGrp="1"/>
          </p:cNvSpPr>
          <p:nvPr>
            <p:ph idx="1"/>
          </p:nvPr>
        </p:nvSpPr>
        <p:spPr/>
        <p:txBody>
          <a:bodyPr/>
          <a:lstStyle/>
          <a:p>
            <a:r>
              <a:rPr lang="en-US" dirty="0" smtClean="0"/>
              <a:t>Uncertain mechanisms</a:t>
            </a:r>
          </a:p>
          <a:p>
            <a:pPr lvl="1"/>
            <a:r>
              <a:rPr lang="en-US" sz="2600" dirty="0" smtClean="0"/>
              <a:t>Breast milk jaundice</a:t>
            </a:r>
          </a:p>
          <a:p>
            <a:pPr lvl="1"/>
            <a:r>
              <a:rPr lang="en-US" sz="2600" dirty="0" smtClean="0"/>
              <a:t>Breast feeding jaundice</a:t>
            </a:r>
          </a:p>
          <a:p>
            <a:pPr lvl="1"/>
            <a:r>
              <a:rPr lang="en-US" sz="2600" dirty="0" smtClean="0"/>
              <a:t>Some ethnic groups</a:t>
            </a:r>
            <a:endParaRPr lang="en-US" sz="2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Pathogenesis </a:t>
            </a:r>
            <a:endParaRPr lang="en-US" dirty="0"/>
          </a:p>
        </p:txBody>
      </p:sp>
      <p:sp>
        <p:nvSpPr>
          <p:cNvPr id="70658" name="Rectangle 2"/>
          <p:cNvSpPr>
            <a:spLocks noGrp="1" noChangeArrowheads="1"/>
          </p:cNvSpPr>
          <p:nvPr>
            <p:ph idx="1"/>
          </p:nvPr>
        </p:nvSpPr>
        <p:spPr/>
        <p:txBody>
          <a:bodyPr>
            <a:normAutofit/>
          </a:bodyPr>
          <a:lstStyle/>
          <a:p>
            <a:r>
              <a:rPr lang="en-US" b="1" dirty="0" smtClean="0">
                <a:solidFill>
                  <a:srgbClr val="FF0000"/>
                </a:solidFill>
              </a:rPr>
              <a:t>Conjugated</a:t>
            </a:r>
            <a:r>
              <a:rPr lang="en-US" dirty="0" smtClean="0">
                <a:solidFill>
                  <a:srgbClr val="FF0000"/>
                </a:solidFill>
              </a:rPr>
              <a:t> </a:t>
            </a:r>
            <a:r>
              <a:rPr lang="en-US" dirty="0" err="1" smtClean="0"/>
              <a:t>hyperbilirubinemia</a:t>
            </a:r>
            <a:r>
              <a:rPr lang="en-US" dirty="0" smtClean="0"/>
              <a:t> </a:t>
            </a:r>
          </a:p>
          <a:p>
            <a:pPr lvl="1"/>
            <a:r>
              <a:rPr lang="en-US" sz="2600" dirty="0" smtClean="0"/>
              <a:t>Decreased excretion rate</a:t>
            </a:r>
          </a:p>
          <a:p>
            <a:pPr lvl="2"/>
            <a:r>
              <a:rPr lang="en-US" dirty="0" smtClean="0"/>
              <a:t>Obstructive lesions </a:t>
            </a:r>
          </a:p>
          <a:p>
            <a:pPr lvl="3"/>
            <a:r>
              <a:rPr lang="en-US" sz="2200" dirty="0" smtClean="0"/>
              <a:t>Congenital </a:t>
            </a:r>
            <a:r>
              <a:rPr lang="en-US" sz="2200" dirty="0" err="1" smtClean="0"/>
              <a:t>biliary</a:t>
            </a:r>
            <a:r>
              <a:rPr lang="en-US" sz="2200" dirty="0" smtClean="0"/>
              <a:t> </a:t>
            </a:r>
            <a:r>
              <a:rPr lang="en-US" sz="2200" dirty="0" err="1" smtClean="0"/>
              <a:t>atresia</a:t>
            </a:r>
            <a:r>
              <a:rPr lang="en-US" sz="2200" dirty="0" smtClean="0"/>
              <a:t> </a:t>
            </a:r>
          </a:p>
          <a:p>
            <a:pPr lvl="3"/>
            <a:r>
              <a:rPr lang="en-US" sz="2200" dirty="0" smtClean="0"/>
              <a:t>Tumors or cyst</a:t>
            </a:r>
          </a:p>
          <a:p>
            <a:pPr lvl="3"/>
            <a:r>
              <a:rPr lang="en-US" sz="2200" dirty="0" err="1" smtClean="0"/>
              <a:t>Inspissated</a:t>
            </a:r>
            <a:r>
              <a:rPr lang="en-US" sz="2200" dirty="0" smtClean="0"/>
              <a:t> bile</a:t>
            </a:r>
          </a:p>
          <a:p>
            <a:pPr lvl="2"/>
            <a:r>
              <a:rPr lang="en-US" dirty="0" smtClean="0"/>
              <a:t>Metabolic and endocrine abnormalities </a:t>
            </a:r>
          </a:p>
          <a:p>
            <a:pPr lvl="3"/>
            <a:r>
              <a:rPr lang="en-US" sz="2200" dirty="0" smtClean="0"/>
              <a:t>Hypothyroidism</a:t>
            </a:r>
          </a:p>
          <a:p>
            <a:pPr lvl="3"/>
            <a:r>
              <a:rPr lang="en-US" sz="2200" dirty="0" err="1" smtClean="0"/>
              <a:t>Galactosemia</a:t>
            </a:r>
            <a:endParaRPr lang="en-US" sz="2200" dirty="0" smtClean="0"/>
          </a:p>
        </p:txBody>
      </p:sp>
      <p:sp>
        <p:nvSpPr>
          <p:cNvPr id="70659" name="Rectangle 3"/>
          <p:cNvSpPr>
            <a:spLocks noChangeArrowheads="1"/>
          </p:cNvSpPr>
          <p:nvPr/>
        </p:nvSpPr>
        <p:spPr bwMode="auto">
          <a:xfrm>
            <a:off x="457200" y="2778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Pathogenesis </a:t>
            </a:r>
            <a:endParaRPr lang="en-US" dirty="0"/>
          </a:p>
        </p:txBody>
      </p:sp>
      <p:sp>
        <p:nvSpPr>
          <p:cNvPr id="71682" name="Rectangle 2"/>
          <p:cNvSpPr>
            <a:spLocks noGrp="1" noChangeArrowheads="1"/>
          </p:cNvSpPr>
          <p:nvPr>
            <p:ph idx="1"/>
          </p:nvPr>
        </p:nvSpPr>
        <p:spPr/>
        <p:txBody>
          <a:bodyPr>
            <a:normAutofit lnSpcReduction="10000"/>
          </a:bodyPr>
          <a:lstStyle/>
          <a:p>
            <a:r>
              <a:rPr lang="en-US" b="1" dirty="0" smtClean="0">
                <a:solidFill>
                  <a:srgbClr val="FF0000"/>
                </a:solidFill>
              </a:rPr>
              <a:t>Mixed</a:t>
            </a:r>
            <a:r>
              <a:rPr lang="en-US" dirty="0" smtClean="0">
                <a:solidFill>
                  <a:srgbClr val="FF0000"/>
                </a:solidFill>
              </a:rPr>
              <a:t> </a:t>
            </a:r>
            <a:r>
              <a:rPr lang="en-US" dirty="0" err="1" smtClean="0"/>
              <a:t>hyperbilirubinemia</a:t>
            </a:r>
            <a:r>
              <a:rPr lang="en-US" dirty="0" smtClean="0"/>
              <a:t> </a:t>
            </a:r>
          </a:p>
          <a:p>
            <a:pPr lvl="1"/>
            <a:r>
              <a:rPr lang="en-US" sz="2600" dirty="0" err="1" smtClean="0"/>
              <a:t>Hepatocyte</a:t>
            </a:r>
            <a:r>
              <a:rPr lang="en-US" sz="2600" dirty="0" smtClean="0"/>
              <a:t> abnormalities</a:t>
            </a:r>
          </a:p>
          <a:p>
            <a:pPr lvl="2"/>
            <a:r>
              <a:rPr lang="en-US" dirty="0" smtClean="0"/>
              <a:t>Sepsis</a:t>
            </a:r>
          </a:p>
          <a:p>
            <a:pPr lvl="2"/>
            <a:r>
              <a:rPr lang="en-US" dirty="0" smtClean="0"/>
              <a:t>Intrauterine infections</a:t>
            </a:r>
          </a:p>
          <a:p>
            <a:pPr lvl="2"/>
            <a:r>
              <a:rPr lang="en-US" dirty="0" smtClean="0"/>
              <a:t>Neonatal hepatitis</a:t>
            </a:r>
          </a:p>
          <a:p>
            <a:pPr lvl="3"/>
            <a:r>
              <a:rPr lang="en-US" sz="2200" dirty="0" smtClean="0"/>
              <a:t>Hepatitis viruses</a:t>
            </a:r>
          </a:p>
          <a:p>
            <a:pPr lvl="3"/>
            <a:r>
              <a:rPr lang="en-US" sz="2200" dirty="0" smtClean="0"/>
              <a:t>TORCH</a:t>
            </a:r>
          </a:p>
          <a:p>
            <a:pPr lvl="3"/>
            <a:r>
              <a:rPr lang="en-US" sz="2200" dirty="0" smtClean="0"/>
              <a:t>Idiopathic hepatitis</a:t>
            </a:r>
          </a:p>
          <a:p>
            <a:pPr lvl="2"/>
            <a:r>
              <a:rPr lang="en-US" dirty="0" smtClean="0"/>
              <a:t>Hypoxic insult</a:t>
            </a:r>
          </a:p>
        </p:txBody>
      </p:sp>
      <p:sp>
        <p:nvSpPr>
          <p:cNvPr id="71683" name="Rectangle 3"/>
          <p:cNvSpPr>
            <a:spLocks noChangeArrowheads="1"/>
          </p:cNvSpPr>
          <p:nvPr/>
        </p:nvSpPr>
        <p:spPr bwMode="auto">
          <a:xfrm>
            <a:off x="457200" y="2778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Disclaimer</a:t>
            </a:r>
            <a:endParaRPr lang="en-US" dirty="0"/>
          </a:p>
        </p:txBody>
      </p:sp>
      <p:sp>
        <p:nvSpPr>
          <p:cNvPr id="3" name="Content Placeholder 2"/>
          <p:cNvSpPr>
            <a:spLocks noGrp="1"/>
          </p:cNvSpPr>
          <p:nvPr>
            <p:ph idx="1"/>
          </p:nvPr>
        </p:nvSpPr>
        <p:spPr>
          <a:solidFill>
            <a:schemeClr val="bg1">
              <a:lumMod val="95000"/>
            </a:schemeClr>
          </a:solidFill>
          <a:ln w="3175" cmpd="sng">
            <a:solidFill>
              <a:schemeClr val="bg1">
                <a:lumMod val="50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normAutofit/>
          </a:bodyPr>
          <a:lstStyle/>
          <a:p>
            <a:pPr marL="365760">
              <a:lnSpc>
                <a:spcPct val="120000"/>
              </a:lnSpc>
              <a:spcBef>
                <a:spcPts val="0"/>
              </a:spcBef>
              <a:spcAft>
                <a:spcPts val="0"/>
              </a:spcAft>
              <a:buNone/>
            </a:pPr>
            <a:r>
              <a:rPr lang="en-US" sz="3600" dirty="0" smtClean="0"/>
              <a:t>	</a:t>
            </a:r>
            <a:r>
              <a:rPr lang="en-US" sz="4000" dirty="0" smtClean="0">
                <a:solidFill>
                  <a:schemeClr val="tx1"/>
                </a:solidFill>
                <a:effectLst>
                  <a:outerShdw blurRad="50800" dist="38100" dir="2700000" algn="tl" rotWithShape="0">
                    <a:prstClr val="black">
                      <a:alpha val="40000"/>
                    </a:prstClr>
                  </a:outerShdw>
                </a:effectLst>
                <a:latin typeface="Calibri" charset="0"/>
                <a:ea typeface="Calibri" charset="0"/>
                <a:cs typeface="Calibri" charset="0"/>
              </a:rPr>
              <a:t>This presentation is meant to guide students when rotating in the NICU. </a:t>
            </a:r>
          </a:p>
          <a:p>
            <a:pPr marL="365760">
              <a:lnSpc>
                <a:spcPct val="120000"/>
              </a:lnSpc>
              <a:spcBef>
                <a:spcPts val="0"/>
              </a:spcBef>
              <a:spcAft>
                <a:spcPts val="0"/>
              </a:spcAft>
              <a:buNone/>
            </a:pPr>
            <a:r>
              <a:rPr lang="en-US" sz="4000" dirty="0">
                <a:solidFill>
                  <a:schemeClr val="tx1"/>
                </a:solidFill>
                <a:effectLst>
                  <a:outerShdw blurRad="50800" dist="38100" dir="2700000" algn="tl" rotWithShape="0">
                    <a:prstClr val="black">
                      <a:alpha val="40000"/>
                    </a:prstClr>
                  </a:outerShdw>
                </a:effectLst>
                <a:latin typeface="Calibri" charset="0"/>
                <a:ea typeface="Calibri" charset="0"/>
                <a:cs typeface="Calibri" charset="0"/>
              </a:rPr>
              <a:t>	</a:t>
            </a:r>
            <a:r>
              <a:rPr lang="en-US" sz="4000" dirty="0" smtClean="0">
                <a:solidFill>
                  <a:schemeClr val="tx1"/>
                </a:solidFill>
                <a:effectLst>
                  <a:outerShdw blurRad="50800" dist="38100" dir="2700000" algn="tl" rotWithShape="0">
                    <a:prstClr val="black">
                      <a:alpha val="40000"/>
                    </a:prstClr>
                  </a:outerShdw>
                </a:effectLst>
                <a:latin typeface="Calibri" charset="0"/>
                <a:ea typeface="Calibri" charset="0"/>
                <a:cs typeface="Calibri" charset="0"/>
              </a:rPr>
              <a:t>It </a:t>
            </a:r>
            <a:r>
              <a:rPr lang="en-US" sz="4000" dirty="0">
                <a:solidFill>
                  <a:schemeClr val="tx1"/>
                </a:solidFill>
                <a:effectLst>
                  <a:outerShdw blurRad="50800" dist="38100" dir="2700000" algn="tl" rotWithShape="0">
                    <a:prstClr val="black">
                      <a:alpha val="40000"/>
                    </a:prstClr>
                  </a:outerShdw>
                </a:effectLst>
                <a:latin typeface="Calibri" charset="0"/>
                <a:ea typeface="Calibri" charset="0"/>
                <a:cs typeface="Calibri" charset="0"/>
              </a:rPr>
              <a:t>i</a:t>
            </a:r>
            <a:r>
              <a:rPr lang="en-US" sz="4000" dirty="0" smtClean="0">
                <a:solidFill>
                  <a:schemeClr val="tx1"/>
                </a:solidFill>
                <a:effectLst>
                  <a:outerShdw blurRad="50800" dist="38100" dir="2700000" algn="tl" rotWithShape="0">
                    <a:prstClr val="black">
                      <a:alpha val="40000"/>
                    </a:prstClr>
                  </a:outerShdw>
                </a:effectLst>
                <a:latin typeface="Calibri" charset="0"/>
                <a:ea typeface="Calibri" charset="0"/>
                <a:cs typeface="Calibri" charset="0"/>
              </a:rPr>
              <a:t>s not to replace the recommended textbooks.</a:t>
            </a:r>
          </a:p>
          <a:p>
            <a:pPr marL="365760">
              <a:lnSpc>
                <a:spcPct val="120000"/>
              </a:lnSpc>
              <a:spcBef>
                <a:spcPts val="0"/>
              </a:spcBef>
              <a:spcAft>
                <a:spcPts val="0"/>
              </a:spcAft>
              <a:buNone/>
            </a:pPr>
            <a:r>
              <a:rPr lang="en-US" sz="4000" dirty="0" smtClean="0">
                <a:solidFill>
                  <a:schemeClr val="tx1"/>
                </a:solidFill>
                <a:effectLst>
                  <a:outerShdw blurRad="50800" dist="38100" dir="2700000" algn="tl" rotWithShape="0">
                    <a:prstClr val="black">
                      <a:alpha val="40000"/>
                    </a:prstClr>
                  </a:outerShdw>
                </a:effectLst>
                <a:latin typeface="Calibri" charset="0"/>
                <a:ea typeface="Calibri" charset="0"/>
                <a:cs typeface="Calibri" charset="0"/>
              </a:rPr>
              <a:t>					</a:t>
            </a:r>
            <a:r>
              <a:rPr lang="en-US" sz="3200" dirty="0" smtClean="0">
                <a:solidFill>
                  <a:schemeClr val="tx1"/>
                </a:solidFill>
                <a:effectLst>
                  <a:outerShdw blurRad="50800" dist="38100" dir="2700000" algn="tl" rotWithShape="0">
                    <a:prstClr val="black">
                      <a:alpha val="40000"/>
                    </a:prstClr>
                  </a:outerShdw>
                </a:effectLst>
                <a:latin typeface="Calibri" charset="0"/>
                <a:ea typeface="Calibri" charset="0"/>
                <a:cs typeface="Calibri" charset="0"/>
              </a:rPr>
              <a:t>Khalid Altirkawi, MD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000000"/>
            </a:gs>
            <a:gs pos="85000">
              <a:schemeClr val="accent1">
                <a:lumMod val="20000"/>
                <a:lumOff val="80000"/>
              </a:schemeClr>
            </a:gs>
            <a:gs pos="99000">
              <a:srgbClr val="FF6600"/>
            </a:gs>
          </a:gsLst>
          <a:lin ang="0" scaled="1"/>
          <a:tileRect/>
        </a:gradFill>
        <a:effectLst/>
      </p:bgPr>
    </p:bg>
    <p:spTree>
      <p:nvGrpSpPr>
        <p:cNvPr id="1" name=""/>
        <p:cNvGrpSpPr/>
        <p:nvPr/>
      </p:nvGrpSpPr>
      <p:grpSpPr>
        <a:xfrm>
          <a:off x="0" y="0"/>
          <a:ext cx="0" cy="0"/>
          <a:chOff x="0" y="0"/>
          <a:chExt cx="0" cy="0"/>
        </a:xfrm>
      </p:grpSpPr>
      <p:sp>
        <p:nvSpPr>
          <p:cNvPr id="4" name="Rectangle 3"/>
          <p:cNvSpPr/>
          <p:nvPr/>
        </p:nvSpPr>
        <p:spPr>
          <a:xfrm>
            <a:off x="484767" y="4191000"/>
            <a:ext cx="4710520" cy="1938992"/>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en-US" sz="6000" spc="150" dirty="0" smtClean="0">
                <a:ln w="3175" cmpd="sng">
                  <a:solidFill>
                    <a:schemeClr val="tx1"/>
                  </a:solidFill>
                </a:ln>
                <a:solidFill>
                  <a:srgbClr val="FF0000"/>
                </a:solidFill>
                <a:effectLst>
                  <a:outerShdw blurRad="50800" dist="38100" dir="2700000" algn="tl" rotWithShape="0">
                    <a:prstClr val="black">
                      <a:alpha val="40000"/>
                    </a:prstClr>
                  </a:outerShdw>
                </a:effectLst>
                <a:latin typeface="Calibri" charset="0"/>
                <a:ea typeface="Calibri" charset="0"/>
                <a:cs typeface="Calibri" charset="0"/>
              </a:rPr>
              <a:t>Clinical </a:t>
            </a:r>
            <a:endParaRPr lang="en-US" sz="6000" spc="150" dirty="0" smtClean="0">
              <a:ln w="3175" cmpd="sng">
                <a:solidFill>
                  <a:schemeClr val="tx1"/>
                </a:solidFill>
              </a:ln>
              <a:solidFill>
                <a:srgbClr val="FF0000"/>
              </a:solidFill>
              <a:effectLst>
                <a:outerShdw blurRad="50800" dist="38100" dir="2700000" algn="tl" rotWithShape="0">
                  <a:prstClr val="black">
                    <a:alpha val="40000"/>
                  </a:prstClr>
                </a:outerShdw>
              </a:effectLst>
              <a:latin typeface="Calibri" charset="0"/>
              <a:ea typeface="Calibri" charset="0"/>
              <a:cs typeface="Calibri" charset="0"/>
            </a:endParaRPr>
          </a:p>
          <a:p>
            <a:r>
              <a:rPr lang="en-US" sz="6000" spc="150" dirty="0" smtClean="0">
                <a:ln w="3175" cmpd="sng">
                  <a:solidFill>
                    <a:schemeClr val="tx1"/>
                  </a:solidFill>
                </a:ln>
                <a:solidFill>
                  <a:srgbClr val="FF0000"/>
                </a:solidFill>
                <a:effectLst>
                  <a:outerShdw blurRad="50800" dist="38100" dir="2700000" algn="tl" rotWithShape="0">
                    <a:prstClr val="black">
                      <a:alpha val="40000"/>
                    </a:prstClr>
                  </a:outerShdw>
                </a:effectLst>
                <a:latin typeface="Calibri" charset="0"/>
                <a:ea typeface="Calibri" charset="0"/>
                <a:cs typeface="Calibri" charset="0"/>
              </a:rPr>
              <a:t>Presentations</a:t>
            </a:r>
            <a:endParaRPr lang="en-US" sz="6000" spc="150" dirty="0">
              <a:ln w="3175" cmpd="sng">
                <a:solidFill>
                  <a:schemeClr val="tx1"/>
                </a:solidFill>
              </a:ln>
              <a:solidFill>
                <a:srgbClr val="FF0000"/>
              </a:solidFill>
              <a:effectLst>
                <a:outerShdw blurRad="50800" dist="38100" dir="2700000" algn="tl" rotWithShape="0">
                  <a:prstClr val="black">
                    <a:alpha val="40000"/>
                  </a:prstClr>
                </a:outerShdw>
              </a:effectLst>
              <a:latin typeface="Calibri" charset="0"/>
              <a:ea typeface="Calibri" charset="0"/>
              <a:cs typeface="Calibri" charset="0"/>
            </a:endParaRPr>
          </a:p>
        </p:txBody>
      </p:sp>
      <p:pic>
        <p:nvPicPr>
          <p:cNvPr id="5" name="Picture 4"/>
          <p:cNvPicPr>
            <a:picLocks noChangeAspect="1"/>
          </p:cNvPicPr>
          <p:nvPr/>
        </p:nvPicPr>
        <p:blipFill>
          <a:blip r:embed="rId3"/>
          <a:stretch>
            <a:fillRect/>
          </a:stretch>
        </p:blipFill>
        <p:spPr>
          <a:xfrm>
            <a:off x="4572000" y="401407"/>
            <a:ext cx="4114800" cy="3342055"/>
          </a:xfrm>
          <a:prstGeom prst="rect">
            <a:avLst/>
          </a:prstGeom>
          <a:ln>
            <a:noFill/>
          </a:ln>
          <a:effectLst>
            <a:outerShdw blurRad="292100" dist="139700" dir="2700000" algn="tl" rotWithShape="0">
              <a:srgbClr val="333333">
                <a:alpha val="65000"/>
              </a:srgbClr>
            </a:outerShdw>
            <a:reflection blurRad="6350" stA="50000" endA="300" endPos="56000" dist="50800" dir="5400000" sy="-100000" algn="bl" rotWithShape="0"/>
          </a:effectLst>
        </p:spPr>
      </p:pic>
    </p:spTree>
    <p:extLst>
      <p:ext uri="{BB962C8B-B14F-4D97-AF65-F5344CB8AC3E}">
        <p14:creationId xmlns:p14="http://schemas.microsoft.com/office/powerpoint/2010/main" val="1607323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3"/>
          <p:cNvSpPr>
            <a:spLocks noChangeArrowheads="1"/>
          </p:cNvSpPr>
          <p:nvPr/>
        </p:nvSpPr>
        <p:spPr bwMode="auto">
          <a:xfrm>
            <a:off x="457200" y="2778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pic>
        <p:nvPicPr>
          <p:cNvPr id="72708" name="Picture 5"/>
          <p:cNvPicPr>
            <a:picLocks noChangeAspect="1" noChangeArrowheads="1"/>
          </p:cNvPicPr>
          <p:nvPr/>
        </p:nvPicPr>
        <p:blipFill>
          <a:blip r:embed="rId3" cstate="print"/>
          <a:srcRect/>
          <a:stretch>
            <a:fillRect/>
          </a:stretch>
        </p:blipFill>
        <p:spPr bwMode="auto">
          <a:xfrm>
            <a:off x="500856" y="1706563"/>
            <a:ext cx="8142288" cy="4541837"/>
          </a:xfrm>
          <a:prstGeom prst="rect">
            <a:avLst/>
          </a:prstGeom>
          <a:noFill/>
          <a:ln w="9525">
            <a:noFill/>
            <a:miter lim="800000"/>
            <a:headEnd/>
            <a:tailEnd/>
          </a:ln>
        </p:spPr>
      </p:pic>
      <p:sp>
        <p:nvSpPr>
          <p:cNvPr id="289798" name="Text Box 6"/>
          <p:cNvSpPr txBox="1">
            <a:spLocks noChangeArrowheads="1"/>
          </p:cNvSpPr>
          <p:nvPr/>
        </p:nvSpPr>
        <p:spPr bwMode="auto">
          <a:xfrm>
            <a:off x="3284538" y="1660524"/>
            <a:ext cx="2125662" cy="369332"/>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p>
            <a:pPr>
              <a:spcBef>
                <a:spcPct val="50000"/>
              </a:spcBef>
            </a:pPr>
            <a:r>
              <a:rPr lang="en-US" b="1" dirty="0">
                <a:solidFill>
                  <a:schemeClr val="bg1"/>
                </a:solidFill>
                <a:latin typeface="Calibri" pitchFamily="34" charset="0"/>
              </a:rPr>
              <a:t>Severe hemolysis</a:t>
            </a:r>
          </a:p>
        </p:txBody>
      </p:sp>
      <p:sp>
        <p:nvSpPr>
          <p:cNvPr id="289799" name="Text Box 7"/>
          <p:cNvSpPr txBox="1">
            <a:spLocks noChangeArrowheads="1"/>
          </p:cNvSpPr>
          <p:nvPr/>
        </p:nvSpPr>
        <p:spPr bwMode="auto">
          <a:xfrm>
            <a:off x="4419600" y="4876800"/>
            <a:ext cx="2244725" cy="1754326"/>
          </a:xfrm>
          <a:prstGeom prst="rect">
            <a:avLst/>
          </a:prstGeom>
          <a:solidFill>
            <a:schemeClr val="accent4">
              <a:lumMod val="75000"/>
            </a:schemeClr>
          </a:solidFill>
          <a:ln>
            <a:headEnd/>
            <a:tailEnd/>
          </a:ln>
        </p:spPr>
        <p:style>
          <a:lnRef idx="3">
            <a:schemeClr val="lt1"/>
          </a:lnRef>
          <a:fillRef idx="1">
            <a:schemeClr val="accent4"/>
          </a:fillRef>
          <a:effectRef idx="1">
            <a:schemeClr val="accent4"/>
          </a:effectRef>
          <a:fontRef idx="minor">
            <a:schemeClr val="lt1"/>
          </a:fontRef>
        </p:style>
        <p:txBody>
          <a:bodyPr wrap="square">
            <a:spAutoFit/>
          </a:bodyPr>
          <a:lstStyle/>
          <a:p>
            <a:r>
              <a:rPr lang="en-US" b="1" dirty="0">
                <a:solidFill>
                  <a:schemeClr val="bg1"/>
                </a:solidFill>
                <a:latin typeface="Calibri" pitchFamily="34" charset="0"/>
              </a:rPr>
              <a:t>Physiological </a:t>
            </a:r>
          </a:p>
          <a:p>
            <a:r>
              <a:rPr lang="en-US" b="1" dirty="0" smtClean="0">
                <a:solidFill>
                  <a:schemeClr val="bg1"/>
                </a:solidFill>
                <a:latin typeface="Calibri" pitchFamily="34" charset="0"/>
              </a:rPr>
              <a:t>Dehydration</a:t>
            </a:r>
          </a:p>
          <a:p>
            <a:r>
              <a:rPr lang="en-US" b="1" dirty="0" smtClean="0">
                <a:solidFill>
                  <a:schemeClr val="bg1"/>
                </a:solidFill>
                <a:latin typeface="Calibri" pitchFamily="34" charset="0"/>
              </a:rPr>
              <a:t>Sepsis</a:t>
            </a:r>
          </a:p>
          <a:p>
            <a:r>
              <a:rPr lang="en-US" b="1" dirty="0" smtClean="0">
                <a:solidFill>
                  <a:schemeClr val="bg1"/>
                </a:solidFill>
                <a:latin typeface="Calibri" pitchFamily="34" charset="0"/>
              </a:rPr>
              <a:t>Cephalohematoma</a:t>
            </a:r>
          </a:p>
          <a:p>
            <a:r>
              <a:rPr lang="en-US" b="1" dirty="0" smtClean="0">
                <a:solidFill>
                  <a:schemeClr val="bg1"/>
                </a:solidFill>
                <a:latin typeface="Calibri" pitchFamily="34" charset="0"/>
              </a:rPr>
              <a:t>Polycythemia</a:t>
            </a:r>
          </a:p>
          <a:p>
            <a:r>
              <a:rPr lang="en-US" b="1" dirty="0" smtClean="0">
                <a:solidFill>
                  <a:schemeClr val="bg1"/>
                </a:solidFill>
                <a:latin typeface="Calibri" pitchFamily="34" charset="0"/>
              </a:rPr>
              <a:t>Crigler-Najjar</a:t>
            </a:r>
            <a:endParaRPr lang="en-US" dirty="0">
              <a:solidFill>
                <a:schemeClr val="bg1"/>
              </a:solidFill>
              <a:latin typeface="Calibri" pitchFamily="34" charset="0"/>
            </a:endParaRPr>
          </a:p>
        </p:txBody>
      </p:sp>
      <p:sp>
        <p:nvSpPr>
          <p:cNvPr id="289800" name="Text Box 8"/>
          <p:cNvSpPr txBox="1">
            <a:spLocks noChangeArrowheads="1"/>
          </p:cNvSpPr>
          <p:nvPr/>
        </p:nvSpPr>
        <p:spPr bwMode="auto">
          <a:xfrm>
            <a:off x="6781800" y="3810000"/>
            <a:ext cx="2003616" cy="1779080"/>
          </a:xfrm>
          <a:prstGeom prst="rect">
            <a:avLst/>
          </a:prstGeom>
          <a:solidFill>
            <a:schemeClr val="accent5">
              <a:lumMod val="75000"/>
            </a:schemeClr>
          </a:solidFill>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r>
              <a:rPr lang="en-US" b="1" dirty="0">
                <a:solidFill>
                  <a:schemeClr val="bg1"/>
                </a:solidFill>
                <a:latin typeface="Calibri" pitchFamily="34" charset="0"/>
              </a:rPr>
              <a:t>Prematurity</a:t>
            </a:r>
          </a:p>
          <a:p>
            <a:r>
              <a:rPr lang="en-US" b="1" dirty="0">
                <a:solidFill>
                  <a:schemeClr val="bg1"/>
                </a:solidFill>
                <a:latin typeface="Calibri" pitchFamily="34" charset="0"/>
              </a:rPr>
              <a:t>Infection</a:t>
            </a:r>
          </a:p>
          <a:p>
            <a:r>
              <a:rPr lang="en-US" b="1" dirty="0">
                <a:solidFill>
                  <a:schemeClr val="bg1"/>
                </a:solidFill>
                <a:latin typeface="Calibri" pitchFamily="34" charset="0"/>
              </a:rPr>
              <a:t>Hypothyroidism </a:t>
            </a:r>
          </a:p>
          <a:p>
            <a:r>
              <a:rPr lang="en-US" b="1" dirty="0">
                <a:solidFill>
                  <a:schemeClr val="bg1"/>
                </a:solidFill>
                <a:latin typeface="Calibri" pitchFamily="34" charset="0"/>
              </a:rPr>
              <a:t>Breast milk jaundice</a:t>
            </a:r>
          </a:p>
          <a:p>
            <a:r>
              <a:rPr lang="en-US" b="1" dirty="0">
                <a:solidFill>
                  <a:schemeClr val="bg1"/>
                </a:solidFill>
                <a:latin typeface="Calibri" pitchFamily="34" charset="0"/>
              </a:rPr>
              <a:t>Crigler-Najjar</a:t>
            </a:r>
          </a:p>
        </p:txBody>
      </p:sp>
      <p:sp>
        <p:nvSpPr>
          <p:cNvPr id="289801" name="Text Box 9"/>
          <p:cNvSpPr txBox="1">
            <a:spLocks noChangeArrowheads="1"/>
          </p:cNvSpPr>
          <p:nvPr/>
        </p:nvSpPr>
        <p:spPr bwMode="auto">
          <a:xfrm>
            <a:off x="6705600" y="1981200"/>
            <a:ext cx="2286000" cy="923330"/>
          </a:xfrm>
          <a:prstGeom prst="rect">
            <a:avLst/>
          </a:prstGeom>
          <a:solidFill>
            <a:schemeClr val="accent2">
              <a:lumMod val="75000"/>
            </a:schemeClr>
          </a:solidFill>
          <a:ln>
            <a:headEnd/>
            <a:tailEnd/>
          </a:ln>
        </p:spPr>
        <p:style>
          <a:lnRef idx="3">
            <a:schemeClr val="lt1"/>
          </a:lnRef>
          <a:fillRef idx="1">
            <a:schemeClr val="accent2"/>
          </a:fillRef>
          <a:effectRef idx="1">
            <a:schemeClr val="accent2"/>
          </a:effectRef>
          <a:fontRef idx="minor">
            <a:schemeClr val="lt1"/>
          </a:fontRef>
        </p:style>
        <p:txBody>
          <a:bodyPr wrap="square">
            <a:spAutoFit/>
          </a:bodyPr>
          <a:lstStyle/>
          <a:p>
            <a:r>
              <a:rPr lang="en-US" b="1" dirty="0">
                <a:solidFill>
                  <a:schemeClr val="bg1"/>
                </a:solidFill>
              </a:rPr>
              <a:t>Obstructive lesion</a:t>
            </a:r>
          </a:p>
          <a:p>
            <a:r>
              <a:rPr lang="en-US" b="1" dirty="0">
                <a:solidFill>
                  <a:schemeClr val="bg1"/>
                </a:solidFill>
              </a:rPr>
              <a:t>Biliary atresia</a:t>
            </a:r>
          </a:p>
          <a:p>
            <a:r>
              <a:rPr lang="en-US" b="1" dirty="0">
                <a:solidFill>
                  <a:schemeClr val="bg1"/>
                </a:solidFill>
              </a:rPr>
              <a:t>Neonatal hepatitis</a:t>
            </a:r>
          </a:p>
        </p:txBody>
      </p:sp>
      <p:sp>
        <p:nvSpPr>
          <p:cNvPr id="13" name="Title 12"/>
          <p:cNvSpPr>
            <a:spLocks noGrp="1"/>
          </p:cNvSpPr>
          <p:nvPr>
            <p:ph type="title"/>
          </p:nvPr>
        </p:nvSpPr>
        <p:spPr/>
        <p:txBody>
          <a:bodyPr/>
          <a:lstStyle/>
          <a:p>
            <a:r>
              <a:rPr lang="en-US" dirty="0" smtClean="0"/>
              <a:t>Patterns of neonatal jaundice </a:t>
            </a:r>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9798"/>
                                        </p:tgtEl>
                                        <p:attrNameLst>
                                          <p:attrName>style.visibility</p:attrName>
                                        </p:attrNameLst>
                                      </p:cBhvr>
                                      <p:to>
                                        <p:strVal val="visible"/>
                                      </p:to>
                                    </p:set>
                                    <p:animEffect transition="in" filter="blinds(horizontal)">
                                      <p:cBhvr>
                                        <p:cTn id="7" dur="500"/>
                                        <p:tgtEl>
                                          <p:spTgt spid="2897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89798"/>
                                        </p:tgtEl>
                                      </p:cBhvr>
                                    </p:animEffect>
                                    <p:set>
                                      <p:cBhvr>
                                        <p:cTn id="12" dur="1" fill="hold">
                                          <p:stCondLst>
                                            <p:cond delay="499"/>
                                          </p:stCondLst>
                                        </p:cTn>
                                        <p:tgtEl>
                                          <p:spTgt spid="289798"/>
                                        </p:tgtEl>
                                        <p:attrNameLst>
                                          <p:attrName>style.visibility</p:attrName>
                                        </p:attrNameLst>
                                      </p:cBhvr>
                                      <p:to>
                                        <p:strVal val="hidden"/>
                                      </p:to>
                                    </p:set>
                                  </p:childTnLst>
                                </p:cTn>
                              </p:par>
                              <p:par>
                                <p:cTn id="13" presetID="3" presetClass="entr" presetSubtype="10" fill="hold" grpId="0" nodeType="withEffect">
                                  <p:stCondLst>
                                    <p:cond delay="0"/>
                                  </p:stCondLst>
                                  <p:childTnLst>
                                    <p:set>
                                      <p:cBhvr>
                                        <p:cTn id="14" dur="1" fill="hold">
                                          <p:stCondLst>
                                            <p:cond delay="0"/>
                                          </p:stCondLst>
                                        </p:cTn>
                                        <p:tgtEl>
                                          <p:spTgt spid="289799"/>
                                        </p:tgtEl>
                                        <p:attrNameLst>
                                          <p:attrName>style.visibility</p:attrName>
                                        </p:attrNameLst>
                                      </p:cBhvr>
                                      <p:to>
                                        <p:strVal val="visible"/>
                                      </p:to>
                                    </p:set>
                                    <p:animEffect transition="in" filter="blinds(horizontal)">
                                      <p:cBhvr>
                                        <p:cTn id="15" dur="500"/>
                                        <p:tgtEl>
                                          <p:spTgt spid="28979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289799"/>
                                        </p:tgtEl>
                                      </p:cBhvr>
                                    </p:animEffect>
                                    <p:set>
                                      <p:cBhvr>
                                        <p:cTn id="20" dur="1" fill="hold">
                                          <p:stCondLst>
                                            <p:cond delay="499"/>
                                          </p:stCondLst>
                                        </p:cTn>
                                        <p:tgtEl>
                                          <p:spTgt spid="289799"/>
                                        </p:tgtEl>
                                        <p:attrNameLst>
                                          <p:attrName>style.visibility</p:attrName>
                                        </p:attrNameLst>
                                      </p:cBhvr>
                                      <p:to>
                                        <p:strVal val="hidden"/>
                                      </p:to>
                                    </p:set>
                                  </p:childTnLst>
                                </p:cTn>
                              </p:par>
                              <p:par>
                                <p:cTn id="21" presetID="3" presetClass="entr" presetSubtype="10" fill="hold" grpId="0" nodeType="withEffect">
                                  <p:stCondLst>
                                    <p:cond delay="0"/>
                                  </p:stCondLst>
                                  <p:childTnLst>
                                    <p:set>
                                      <p:cBhvr>
                                        <p:cTn id="22" dur="1" fill="hold">
                                          <p:stCondLst>
                                            <p:cond delay="0"/>
                                          </p:stCondLst>
                                        </p:cTn>
                                        <p:tgtEl>
                                          <p:spTgt spid="289800"/>
                                        </p:tgtEl>
                                        <p:attrNameLst>
                                          <p:attrName>style.visibility</p:attrName>
                                        </p:attrNameLst>
                                      </p:cBhvr>
                                      <p:to>
                                        <p:strVal val="visible"/>
                                      </p:to>
                                    </p:set>
                                    <p:animEffect transition="in" filter="blinds(horizontal)">
                                      <p:cBhvr>
                                        <p:cTn id="23" dur="500"/>
                                        <p:tgtEl>
                                          <p:spTgt spid="28980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289800"/>
                                        </p:tgtEl>
                                      </p:cBhvr>
                                    </p:animEffect>
                                    <p:set>
                                      <p:cBhvr>
                                        <p:cTn id="28" dur="1" fill="hold">
                                          <p:stCondLst>
                                            <p:cond delay="499"/>
                                          </p:stCondLst>
                                        </p:cTn>
                                        <p:tgtEl>
                                          <p:spTgt spid="289800"/>
                                        </p:tgtEl>
                                        <p:attrNameLst>
                                          <p:attrName>style.visibility</p:attrName>
                                        </p:attrNameLst>
                                      </p:cBhvr>
                                      <p:to>
                                        <p:strVal val="hidden"/>
                                      </p:to>
                                    </p:set>
                                  </p:childTnLst>
                                </p:cTn>
                              </p:par>
                              <p:par>
                                <p:cTn id="29" presetID="3" presetClass="entr" presetSubtype="10" fill="hold" grpId="0" nodeType="withEffect">
                                  <p:stCondLst>
                                    <p:cond delay="0"/>
                                  </p:stCondLst>
                                  <p:childTnLst>
                                    <p:set>
                                      <p:cBhvr>
                                        <p:cTn id="30" dur="1" fill="hold">
                                          <p:stCondLst>
                                            <p:cond delay="0"/>
                                          </p:stCondLst>
                                        </p:cTn>
                                        <p:tgtEl>
                                          <p:spTgt spid="289801"/>
                                        </p:tgtEl>
                                        <p:attrNameLst>
                                          <p:attrName>style.visibility</p:attrName>
                                        </p:attrNameLst>
                                      </p:cBhvr>
                                      <p:to>
                                        <p:strVal val="visible"/>
                                      </p:to>
                                    </p:set>
                                    <p:animEffect transition="in" filter="blinds(horizontal)">
                                      <p:cBhvr>
                                        <p:cTn id="31" dur="500"/>
                                        <p:tgtEl>
                                          <p:spTgt spid="289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8" grpId="0" animBg="1"/>
      <p:bldP spid="289798" grpId="1" animBg="1"/>
      <p:bldP spid="289799" grpId="0" animBg="1"/>
      <p:bldP spid="289799" grpId="1" animBg="1"/>
      <p:bldP spid="289800" grpId="0" animBg="1"/>
      <p:bldP spid="289800" grpId="1" animBg="1"/>
      <p:bldP spid="28980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b="0" dirty="0" smtClean="0"/>
              <a:t>Causes by the age of onset</a:t>
            </a:r>
            <a:endParaRPr lang="en-US" b="0" dirty="0"/>
          </a:p>
        </p:txBody>
      </p:sp>
      <p:sp>
        <p:nvSpPr>
          <p:cNvPr id="9" name="Text Placeholder 8"/>
          <p:cNvSpPr>
            <a:spLocks noGrp="1"/>
          </p:cNvSpPr>
          <p:nvPr>
            <p:ph type="body" idx="1"/>
          </p:nvPr>
        </p:nvSpPr>
        <p:spPr>
          <a:solidFill>
            <a:schemeClr val="bg1">
              <a:lumMod val="85000"/>
            </a:schemeClr>
          </a:solidFill>
          <a:ln>
            <a:noFill/>
          </a:ln>
          <a:effectLst>
            <a:outerShdw blurRad="50800" dist="38100" dir="2700000" algn="tl" rotWithShape="0">
              <a:prstClr val="black">
                <a:alpha val="40000"/>
              </a:prstClr>
            </a:outerShdw>
          </a:effectLst>
        </p:spPr>
        <p:txBody>
          <a:bodyPr/>
          <a:lstStyle/>
          <a:p>
            <a:pPr algn="ctr"/>
            <a:r>
              <a:rPr lang="en-US" cap="none" dirty="0" smtClean="0">
                <a:solidFill>
                  <a:schemeClr val="bg2">
                    <a:lumMod val="25000"/>
                  </a:schemeClr>
                </a:solidFill>
              </a:rPr>
              <a:t>At Birth or Within 24h</a:t>
            </a:r>
            <a:endParaRPr lang="en-US" cap="none" dirty="0">
              <a:solidFill>
                <a:schemeClr val="bg2">
                  <a:lumMod val="25000"/>
                </a:schemeClr>
              </a:solidFill>
            </a:endParaRPr>
          </a:p>
        </p:txBody>
      </p:sp>
      <p:sp>
        <p:nvSpPr>
          <p:cNvPr id="73730" name="Rectangle 2"/>
          <p:cNvSpPr>
            <a:spLocks noGrp="1" noChangeArrowheads="1"/>
          </p:cNvSpPr>
          <p:nvPr>
            <p:ph sz="half" idx="2"/>
          </p:nvPr>
        </p:nvSpPr>
        <p:spPr>
          <a:xfrm>
            <a:off x="457200" y="2525712"/>
            <a:ext cx="4040188" cy="3951288"/>
          </a:xfrm>
          <a:gradFill flip="none" rotWithShape="1">
            <a:gsLst>
              <a:gs pos="99000">
                <a:schemeClr val="bg1">
                  <a:lumMod val="95000"/>
                </a:schemeClr>
              </a:gs>
              <a:gs pos="100000">
                <a:srgbClr val="000000"/>
              </a:gs>
            </a:gsLst>
            <a:lin ang="5400000" scaled="0"/>
            <a:tileRect/>
          </a:gradFill>
          <a:ln w="3175" cmpd="sng">
            <a:noFill/>
          </a:ln>
          <a:effectLst>
            <a:outerShdw blurRad="50800" dist="38100" dir="2700000" algn="tl" rotWithShape="0">
              <a:prstClr val="black">
                <a:alpha val="40000"/>
              </a:prstClr>
            </a:outerShdw>
          </a:effectLst>
        </p:spPr>
        <p:txBody>
          <a:bodyPr/>
          <a:lstStyle/>
          <a:p>
            <a:endParaRPr lang="en-US" dirty="0" smtClean="0"/>
          </a:p>
          <a:p>
            <a:r>
              <a:rPr lang="en-US" dirty="0" smtClean="0"/>
              <a:t>Hemolysis (Blood group incompatibility)</a:t>
            </a:r>
          </a:p>
          <a:p>
            <a:r>
              <a:rPr lang="en-US" dirty="0" smtClean="0"/>
              <a:t>Congenital infection (TORCH)</a:t>
            </a:r>
          </a:p>
          <a:p>
            <a:r>
              <a:rPr lang="en-US" dirty="0" smtClean="0"/>
              <a:t>Sepsis</a:t>
            </a:r>
          </a:p>
        </p:txBody>
      </p:sp>
      <p:sp>
        <p:nvSpPr>
          <p:cNvPr id="10" name="Text Placeholder 9"/>
          <p:cNvSpPr>
            <a:spLocks noGrp="1"/>
          </p:cNvSpPr>
          <p:nvPr>
            <p:ph type="body" sz="quarter" idx="3"/>
          </p:nvPr>
        </p:nvSpPr>
        <p:spPr>
          <a:solidFill>
            <a:schemeClr val="bg1">
              <a:lumMod val="85000"/>
            </a:schemeClr>
          </a:solidFill>
          <a:ln>
            <a:noFill/>
          </a:ln>
          <a:effectLst>
            <a:outerShdw blurRad="50800" dist="38100" dir="2700000" algn="tl" rotWithShape="0">
              <a:prstClr val="black">
                <a:alpha val="40000"/>
              </a:prstClr>
            </a:outerShdw>
          </a:effectLst>
        </p:spPr>
        <p:txBody>
          <a:bodyPr/>
          <a:lstStyle/>
          <a:p>
            <a:pPr algn="ctr"/>
            <a:r>
              <a:rPr lang="en-US" cap="none" dirty="0" smtClean="0">
                <a:solidFill>
                  <a:schemeClr val="bg2">
                    <a:lumMod val="25000"/>
                  </a:schemeClr>
                </a:solidFill>
              </a:rPr>
              <a:t>Within The 1</a:t>
            </a:r>
            <a:r>
              <a:rPr lang="en-US" cap="none" baseline="30000" dirty="0" smtClean="0">
                <a:solidFill>
                  <a:schemeClr val="bg2">
                    <a:lumMod val="25000"/>
                  </a:schemeClr>
                </a:solidFill>
              </a:rPr>
              <a:t>st</a:t>
            </a:r>
            <a:r>
              <a:rPr lang="en-US" cap="none" dirty="0" smtClean="0">
                <a:solidFill>
                  <a:schemeClr val="bg2">
                    <a:lumMod val="25000"/>
                  </a:schemeClr>
                </a:solidFill>
              </a:rPr>
              <a:t> Week</a:t>
            </a:r>
          </a:p>
        </p:txBody>
      </p:sp>
      <p:sp>
        <p:nvSpPr>
          <p:cNvPr id="73731" name="Rectangle 6"/>
          <p:cNvSpPr>
            <a:spLocks noGrp="1" noChangeArrowheads="1"/>
          </p:cNvSpPr>
          <p:nvPr>
            <p:ph sz="quarter" idx="4"/>
          </p:nvPr>
        </p:nvSpPr>
        <p:spPr>
          <a:xfrm>
            <a:off x="4645025" y="2525712"/>
            <a:ext cx="4041775" cy="3951288"/>
          </a:xfrm>
          <a:gradFill flip="none" rotWithShape="1">
            <a:gsLst>
              <a:gs pos="99000">
                <a:schemeClr val="bg1">
                  <a:lumMod val="95000"/>
                </a:schemeClr>
              </a:gs>
              <a:gs pos="100000">
                <a:srgbClr val="000000"/>
              </a:gs>
            </a:gsLst>
            <a:lin ang="5400000" scaled="0"/>
            <a:tileRect/>
          </a:gradFill>
          <a:ln w="3175" cmpd="sng">
            <a:noFill/>
          </a:ln>
          <a:effectLst>
            <a:outerShdw blurRad="50800" dist="38100" dir="2700000" algn="tl" rotWithShape="0">
              <a:prstClr val="black">
                <a:alpha val="40000"/>
              </a:prstClr>
            </a:outerShdw>
          </a:effectLst>
        </p:spPr>
        <p:txBody>
          <a:bodyPr/>
          <a:lstStyle/>
          <a:p>
            <a:endParaRPr lang="en-US" dirty="0" smtClean="0"/>
          </a:p>
          <a:p>
            <a:r>
              <a:rPr lang="en-US" dirty="0" smtClean="0"/>
              <a:t>Physiological jaundice</a:t>
            </a:r>
          </a:p>
          <a:p>
            <a:r>
              <a:rPr lang="en-US" dirty="0" smtClean="0">
                <a:solidFill>
                  <a:schemeClr val="tx1">
                    <a:lumMod val="50000"/>
                    <a:lumOff val="50000"/>
                  </a:schemeClr>
                </a:solidFill>
              </a:rPr>
              <a:t>Congenital infection (TORCH)</a:t>
            </a:r>
          </a:p>
          <a:p>
            <a:r>
              <a:rPr lang="en-US" dirty="0" smtClean="0">
                <a:solidFill>
                  <a:schemeClr val="tx1">
                    <a:lumMod val="50000"/>
                    <a:lumOff val="50000"/>
                  </a:schemeClr>
                </a:solidFill>
              </a:rPr>
              <a:t>Sepsis</a:t>
            </a:r>
          </a:p>
          <a:p>
            <a:r>
              <a:rPr lang="en-US" dirty="0" smtClean="0">
                <a:solidFill>
                  <a:schemeClr val="tx1">
                    <a:lumMod val="50000"/>
                    <a:lumOff val="50000"/>
                  </a:schemeClr>
                </a:solidFill>
              </a:rPr>
              <a:t>Concealed hemorrhage </a:t>
            </a:r>
          </a:p>
          <a:p>
            <a:r>
              <a:rPr lang="en-US" dirty="0" err="1" smtClean="0">
                <a:solidFill>
                  <a:schemeClr val="tx1">
                    <a:lumMod val="50000"/>
                    <a:lumOff val="50000"/>
                  </a:schemeClr>
                </a:solidFill>
              </a:rPr>
              <a:t>Crigler-Najjar</a:t>
            </a:r>
            <a:r>
              <a:rPr lang="en-US" dirty="0" smtClean="0">
                <a:solidFill>
                  <a:schemeClr val="tx1">
                    <a:lumMod val="50000"/>
                    <a:lumOff val="50000"/>
                  </a:schemeClr>
                </a:solidFill>
              </a:rPr>
              <a:t> syndrome </a:t>
            </a:r>
          </a:p>
          <a:p>
            <a:pPr lvl="1"/>
            <a:endParaRPr lang="en-US" dirty="0" smtClean="0"/>
          </a:p>
          <a:p>
            <a:endParaRPr lang="en-US" dirty="0" smtClean="0"/>
          </a:p>
        </p:txBody>
      </p:sp>
      <p:sp>
        <p:nvSpPr>
          <p:cNvPr id="73732" name="Rectangle 3"/>
          <p:cNvSpPr>
            <a:spLocks noChangeArrowheads="1"/>
          </p:cNvSpPr>
          <p:nvPr/>
        </p:nvSpPr>
        <p:spPr bwMode="auto">
          <a:xfrm>
            <a:off x="468313" y="1889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Causes by the age of onset</a:t>
            </a:r>
            <a:endParaRPr lang="en-US" b="0" dirty="0"/>
          </a:p>
        </p:txBody>
      </p:sp>
      <p:sp>
        <p:nvSpPr>
          <p:cNvPr id="5" name="Text Placeholder 4"/>
          <p:cNvSpPr>
            <a:spLocks noGrp="1"/>
          </p:cNvSpPr>
          <p:nvPr>
            <p:ph type="body" idx="1"/>
          </p:nvPr>
        </p:nvSpPr>
        <p:spPr>
          <a:solidFill>
            <a:schemeClr val="bg1">
              <a:lumMod val="85000"/>
            </a:schemeClr>
          </a:solidFill>
          <a:ln>
            <a:noFill/>
          </a:ln>
          <a:effectLst>
            <a:outerShdw blurRad="50800" dist="38100" dir="2700000" algn="tl" rotWithShape="0">
              <a:prstClr val="black">
                <a:alpha val="40000"/>
              </a:prstClr>
            </a:outerShdw>
          </a:effectLst>
        </p:spPr>
        <p:txBody>
          <a:bodyPr/>
          <a:lstStyle/>
          <a:p>
            <a:pPr algn="ctr"/>
            <a:r>
              <a:rPr lang="en-US" cap="none" dirty="0" smtClean="0">
                <a:solidFill>
                  <a:schemeClr val="bg2">
                    <a:lumMod val="25000"/>
                  </a:schemeClr>
                </a:solidFill>
              </a:rPr>
              <a:t>After The 1</a:t>
            </a:r>
            <a:r>
              <a:rPr lang="en-US" cap="none" baseline="30000" dirty="0" smtClean="0">
                <a:solidFill>
                  <a:schemeClr val="bg2">
                    <a:lumMod val="25000"/>
                  </a:schemeClr>
                </a:solidFill>
              </a:rPr>
              <a:t>st</a:t>
            </a:r>
            <a:r>
              <a:rPr lang="en-US" cap="none" dirty="0" smtClean="0">
                <a:solidFill>
                  <a:schemeClr val="bg2">
                    <a:lumMod val="25000"/>
                  </a:schemeClr>
                </a:solidFill>
              </a:rPr>
              <a:t> Week</a:t>
            </a:r>
          </a:p>
        </p:txBody>
      </p:sp>
      <p:sp>
        <p:nvSpPr>
          <p:cNvPr id="3" name="Content Placeholder 2"/>
          <p:cNvSpPr>
            <a:spLocks noGrp="1"/>
          </p:cNvSpPr>
          <p:nvPr>
            <p:ph sz="half" idx="2"/>
          </p:nvPr>
        </p:nvSpPr>
        <p:spPr>
          <a:xfrm>
            <a:off x="457200" y="2525712"/>
            <a:ext cx="4040188" cy="3951288"/>
          </a:xfrm>
          <a:gradFill flip="none" rotWithShape="1">
            <a:gsLst>
              <a:gs pos="99000">
                <a:schemeClr val="bg1">
                  <a:lumMod val="95000"/>
                </a:schemeClr>
              </a:gs>
              <a:gs pos="100000">
                <a:srgbClr val="000000"/>
              </a:gs>
            </a:gsLst>
            <a:lin ang="5400000" scaled="0"/>
            <a:tileRect/>
          </a:gradFill>
          <a:ln w="3175" cmpd="sng">
            <a:noFill/>
          </a:ln>
          <a:effectLst>
            <a:outerShdw blurRad="50800" dist="38100" dir="2700000" algn="tl" rotWithShape="0">
              <a:prstClr val="black">
                <a:alpha val="40000"/>
              </a:prstClr>
            </a:outerShdw>
          </a:effectLst>
        </p:spPr>
        <p:txBody>
          <a:bodyPr>
            <a:normAutofit/>
          </a:bodyPr>
          <a:lstStyle/>
          <a:p>
            <a:endParaRPr lang="en-US" dirty="0" smtClean="0"/>
          </a:p>
          <a:p>
            <a:r>
              <a:rPr lang="en-US" dirty="0" smtClean="0"/>
              <a:t>Breast milk jaundice</a:t>
            </a:r>
          </a:p>
          <a:p>
            <a:r>
              <a:rPr lang="en-US" dirty="0" smtClean="0">
                <a:solidFill>
                  <a:srgbClr val="7F7F7F"/>
                </a:solidFill>
              </a:rPr>
              <a:t>Sepsis</a:t>
            </a:r>
          </a:p>
          <a:p>
            <a:r>
              <a:rPr lang="en-US" dirty="0" smtClean="0">
                <a:solidFill>
                  <a:srgbClr val="7F7F7F"/>
                </a:solidFill>
              </a:rPr>
              <a:t>Hepatitis</a:t>
            </a:r>
          </a:p>
          <a:p>
            <a:r>
              <a:rPr lang="en-US" dirty="0" err="1" smtClean="0">
                <a:solidFill>
                  <a:srgbClr val="7F7F7F"/>
                </a:solidFill>
              </a:rPr>
              <a:t>Biliary</a:t>
            </a:r>
            <a:r>
              <a:rPr lang="en-US" dirty="0" smtClean="0">
                <a:solidFill>
                  <a:srgbClr val="7F7F7F"/>
                </a:solidFill>
              </a:rPr>
              <a:t> </a:t>
            </a:r>
            <a:r>
              <a:rPr lang="en-US" dirty="0" err="1" smtClean="0">
                <a:solidFill>
                  <a:srgbClr val="7F7F7F"/>
                </a:solidFill>
              </a:rPr>
              <a:t>atresia</a:t>
            </a:r>
            <a:endParaRPr lang="en-US" dirty="0" smtClean="0">
              <a:solidFill>
                <a:srgbClr val="7F7F7F"/>
              </a:solidFill>
            </a:endParaRPr>
          </a:p>
          <a:p>
            <a:r>
              <a:rPr lang="en-US" dirty="0" smtClean="0">
                <a:solidFill>
                  <a:srgbClr val="7F7F7F"/>
                </a:solidFill>
              </a:rPr>
              <a:t>Hypothyroidism</a:t>
            </a:r>
          </a:p>
          <a:p>
            <a:r>
              <a:rPr lang="en-US" dirty="0" err="1" smtClean="0">
                <a:solidFill>
                  <a:srgbClr val="7F7F7F"/>
                </a:solidFill>
              </a:rPr>
              <a:t>Galactosemia</a:t>
            </a:r>
            <a:endParaRPr lang="en-US" dirty="0" smtClean="0">
              <a:solidFill>
                <a:srgbClr val="7F7F7F"/>
              </a:solidFill>
            </a:endParaRPr>
          </a:p>
          <a:p>
            <a:r>
              <a:rPr lang="en-US" dirty="0" smtClean="0">
                <a:solidFill>
                  <a:srgbClr val="7F7F7F"/>
                </a:solidFill>
              </a:rPr>
              <a:t>Inherited hemolytic anemia </a:t>
            </a:r>
          </a:p>
          <a:p>
            <a:endParaRPr lang="en-US" dirty="0"/>
          </a:p>
        </p:txBody>
      </p:sp>
      <p:sp>
        <p:nvSpPr>
          <p:cNvPr id="6" name="Text Placeholder 5"/>
          <p:cNvSpPr>
            <a:spLocks noGrp="1"/>
          </p:cNvSpPr>
          <p:nvPr>
            <p:ph type="body" sz="quarter" idx="3"/>
          </p:nvPr>
        </p:nvSpPr>
        <p:spPr>
          <a:solidFill>
            <a:schemeClr val="bg1">
              <a:lumMod val="85000"/>
            </a:schemeClr>
          </a:solidFill>
          <a:ln>
            <a:noFill/>
          </a:ln>
          <a:effectLst>
            <a:outerShdw blurRad="50800" dist="38100" dir="2700000" algn="tl" rotWithShape="0">
              <a:prstClr val="black">
                <a:alpha val="40000"/>
              </a:prstClr>
            </a:outerShdw>
          </a:effectLst>
        </p:spPr>
        <p:txBody>
          <a:bodyPr>
            <a:normAutofit/>
          </a:bodyPr>
          <a:lstStyle/>
          <a:p>
            <a:pPr algn="ctr"/>
            <a:r>
              <a:rPr lang="en-US" cap="none" dirty="0" smtClean="0">
                <a:solidFill>
                  <a:schemeClr val="bg2">
                    <a:lumMod val="25000"/>
                  </a:schemeClr>
                </a:solidFill>
              </a:rPr>
              <a:t>Persistent After 2</a:t>
            </a:r>
            <a:r>
              <a:rPr lang="en-US" cap="none" baseline="30000" dirty="0" smtClean="0">
                <a:solidFill>
                  <a:schemeClr val="bg2">
                    <a:lumMod val="25000"/>
                  </a:schemeClr>
                </a:solidFill>
              </a:rPr>
              <a:t>nd</a:t>
            </a:r>
            <a:r>
              <a:rPr lang="en-US" cap="none" dirty="0" smtClean="0">
                <a:solidFill>
                  <a:schemeClr val="bg2">
                    <a:lumMod val="25000"/>
                  </a:schemeClr>
                </a:solidFill>
              </a:rPr>
              <a:t>  Week</a:t>
            </a:r>
          </a:p>
        </p:txBody>
      </p:sp>
      <p:sp>
        <p:nvSpPr>
          <p:cNvPr id="4" name="Content Placeholder 3"/>
          <p:cNvSpPr>
            <a:spLocks noGrp="1"/>
          </p:cNvSpPr>
          <p:nvPr>
            <p:ph sz="quarter" idx="4"/>
          </p:nvPr>
        </p:nvSpPr>
        <p:spPr>
          <a:xfrm>
            <a:off x="4645025" y="2525712"/>
            <a:ext cx="4041775" cy="3951288"/>
          </a:xfrm>
          <a:gradFill flip="none" rotWithShape="1">
            <a:gsLst>
              <a:gs pos="99000">
                <a:schemeClr val="bg1">
                  <a:lumMod val="95000"/>
                </a:schemeClr>
              </a:gs>
              <a:gs pos="100000">
                <a:srgbClr val="000000"/>
              </a:gs>
            </a:gsLst>
            <a:lin ang="5400000" scaled="0"/>
            <a:tileRect/>
          </a:gradFill>
          <a:ln w="3175" cmpd="sng">
            <a:noFill/>
          </a:ln>
          <a:effectLst>
            <a:outerShdw blurRad="50800" dist="38100" dir="2700000" algn="tl" rotWithShape="0">
              <a:prstClr val="black">
                <a:alpha val="40000"/>
              </a:prstClr>
            </a:outerShdw>
          </a:effectLst>
        </p:spPr>
        <p:txBody>
          <a:bodyPr>
            <a:normAutofit/>
          </a:bodyPr>
          <a:lstStyle/>
          <a:p>
            <a:endParaRPr lang="en-US" dirty="0" smtClean="0"/>
          </a:p>
          <a:p>
            <a:r>
              <a:rPr lang="en-US" dirty="0" smtClean="0"/>
              <a:t>Neonatal hepatitis</a:t>
            </a:r>
          </a:p>
          <a:p>
            <a:r>
              <a:rPr lang="en-US" dirty="0" err="1" smtClean="0"/>
              <a:t>Biliary</a:t>
            </a:r>
            <a:r>
              <a:rPr lang="en-US" dirty="0" smtClean="0"/>
              <a:t> </a:t>
            </a:r>
            <a:r>
              <a:rPr lang="en-US" dirty="0" err="1" smtClean="0"/>
              <a:t>atresia</a:t>
            </a:r>
            <a:endParaRPr lang="en-US" dirty="0" smtClean="0"/>
          </a:p>
          <a:p>
            <a:r>
              <a:rPr lang="en-US" dirty="0" err="1" smtClean="0"/>
              <a:t>Inspissated</a:t>
            </a:r>
            <a:r>
              <a:rPr lang="en-US" dirty="0" smtClean="0"/>
              <a:t> bile syndrome</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b="0" dirty="0" smtClean="0"/>
              <a:t>Physiological vs. Pathological</a:t>
            </a:r>
            <a:endParaRPr lang="en-US" b="0" dirty="0"/>
          </a:p>
        </p:txBody>
      </p:sp>
      <p:graphicFrame>
        <p:nvGraphicFramePr>
          <p:cNvPr id="302143" name="Group 63"/>
          <p:cNvGraphicFramePr>
            <a:graphicFrameLocks noGrp="1"/>
          </p:cNvGraphicFramePr>
          <p:nvPr>
            <p:ph idx="4294967295"/>
            <p:extLst>
              <p:ext uri="{D42A27DB-BD31-4B8C-83A1-F6EECF244321}">
                <p14:modId xmlns:p14="http://schemas.microsoft.com/office/powerpoint/2010/main" val="365118380"/>
              </p:ext>
            </p:extLst>
          </p:nvPr>
        </p:nvGraphicFramePr>
        <p:xfrm>
          <a:off x="457200" y="1676400"/>
          <a:ext cx="8229600" cy="4876800"/>
        </p:xfrm>
        <a:graphic>
          <a:graphicData uri="http://schemas.openxmlformats.org/drawingml/2006/table">
            <a:tbl>
              <a:tblPr>
                <a:effectLst>
                  <a:outerShdw blurRad="50800" dist="38100" dir="2700000" algn="tl" rotWithShape="0">
                    <a:prstClr val="black">
                      <a:alpha val="40000"/>
                    </a:prstClr>
                  </a:outerShdw>
                </a:effectLst>
                <a:tableStyleId>{073A0DAA-6AF3-43AB-8588-CEC1D06C72B9}</a:tableStyleId>
              </a:tblPr>
              <a:tblGrid>
                <a:gridCol w="2057400"/>
                <a:gridCol w="3352800"/>
                <a:gridCol w="2819400"/>
              </a:tblGrid>
              <a:tr h="399606">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6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Physiological</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horzOverflow="overflow">
                    <a:solidFill>
                      <a:schemeClr val="bg1">
                        <a:lumMod val="6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Pathological </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horzOverflow="overflow">
                    <a:solidFill>
                      <a:schemeClr val="bg1">
                        <a:lumMod val="65000"/>
                      </a:schemeClr>
                    </a:solidFill>
                  </a:tcPr>
                </a:tc>
              </a:tr>
              <a:tr h="699312">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Onset</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2</a:t>
                      </a:r>
                      <a:r>
                        <a:rPr kumimoji="0" lang="en-US" sz="1800" u="none" strike="noStrike" cap="none" normalizeH="0" baseline="30000" dirty="0" smtClean="0">
                          <a:ln>
                            <a:noFill/>
                          </a:ln>
                          <a:effectLst/>
                          <a:latin typeface="Calibri" pitchFamily="34" charset="0"/>
                        </a:rPr>
                        <a:t>nd</a:t>
                      </a:r>
                      <a:r>
                        <a:rPr kumimoji="0" lang="en-US" sz="1800" u="none" strike="noStrike" cap="none" normalizeH="0" baseline="0" dirty="0" smtClean="0">
                          <a:ln>
                            <a:noFill/>
                          </a:ln>
                          <a:effectLst/>
                          <a:latin typeface="Calibri" pitchFamily="34" charset="0"/>
                        </a:rPr>
                        <a:t>-3</a:t>
                      </a:r>
                      <a:r>
                        <a:rPr kumimoji="0" lang="en-US" sz="1800" u="none" strike="noStrike" cap="none" normalizeH="0" baseline="30000" dirty="0" smtClean="0">
                          <a:ln>
                            <a:noFill/>
                          </a:ln>
                          <a:effectLst/>
                          <a:latin typeface="Calibri" pitchFamily="34" charset="0"/>
                        </a:rPr>
                        <a:t>rd</a:t>
                      </a:r>
                      <a:r>
                        <a:rPr kumimoji="0" lang="en-US" sz="1800" u="none" strike="noStrike" cap="none" normalizeH="0" baseline="0" dirty="0" smtClean="0">
                          <a:ln>
                            <a:noFill/>
                          </a:ln>
                          <a:effectLst/>
                          <a:latin typeface="Calibri" pitchFamily="34" charset="0"/>
                        </a:rPr>
                        <a:t> day of life</a:t>
                      </a: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At any time</a:t>
                      </a: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anchor="ctr" horzOverflow="overflow"/>
                </a:tc>
              </a:tr>
              <a:tr h="549807">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Level of Bilirubin</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Usually lower</a:t>
                      </a: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Usually higher</a:t>
                      </a: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anchor="ctr" horzOverflow="overflow"/>
                </a:tc>
              </a:tr>
              <a:tr h="471758">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Type of Bilirubin</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0" i="0" u="none" strike="noStrike" cap="none" normalizeH="0" baseline="0" dirty="0" err="1" smtClean="0">
                          <a:ln>
                            <a:noFill/>
                          </a:ln>
                          <a:solidFill>
                            <a:schemeClr val="tx1"/>
                          </a:solidFill>
                          <a:effectLst/>
                          <a:latin typeface="Calibri" pitchFamily="34" charset="0"/>
                          <a:cs typeface="Arial" charset="0"/>
                        </a:rPr>
                        <a:t>Unconjugated</a:t>
                      </a:r>
                      <a:r>
                        <a:rPr kumimoji="0" lang="en-US" sz="1800" b="0" i="0" u="none" strike="noStrike" cap="none" normalizeH="0" baseline="0" dirty="0" smtClean="0">
                          <a:ln>
                            <a:noFill/>
                          </a:ln>
                          <a:solidFill>
                            <a:schemeClr val="tx1"/>
                          </a:solidFill>
                          <a:effectLst/>
                          <a:latin typeface="Calibri" pitchFamily="34" charset="0"/>
                          <a:cs typeface="Arial" charset="0"/>
                        </a:rPr>
                        <a:t> </a:t>
                      </a:r>
                    </a:p>
                  </a:txBody>
                  <a:tcPr anchor="ctr" horzOverflow="overflow"/>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Any</a:t>
                      </a: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anchor="ctr" horzOverflow="overflow"/>
                </a:tc>
              </a:tr>
              <a:tr h="782564">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Rate of increase</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Slow increase</a:t>
                      </a:r>
                    </a:p>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600" i="1" u="none" strike="noStrike" cap="none" normalizeH="0" baseline="0" dirty="0" smtClean="0">
                          <a:ln>
                            <a:noFill/>
                          </a:ln>
                          <a:effectLst/>
                          <a:latin typeface="Calibri" pitchFamily="34" charset="0"/>
                        </a:rPr>
                        <a:t>(usually &lt;85</a:t>
                      </a:r>
                      <a:r>
                        <a:rPr kumimoji="0" lang="en-US" sz="1600" i="1" u="none" strike="noStrike" cap="none" normalizeH="0" baseline="0" dirty="0" smtClean="0">
                          <a:ln>
                            <a:noFill/>
                          </a:ln>
                          <a:effectLst/>
                          <a:latin typeface="Calibri" pitchFamily="34" charset="0"/>
                          <a:sym typeface="Symbol"/>
                        </a:rPr>
                        <a:t>mol</a:t>
                      </a:r>
                      <a:r>
                        <a:rPr kumimoji="0" lang="en-US" sz="1600" i="1" u="none" strike="noStrike" cap="none" normalizeH="0" baseline="0" dirty="0" smtClean="0">
                          <a:ln>
                            <a:noFill/>
                          </a:ln>
                          <a:effectLst/>
                          <a:latin typeface="Calibri" pitchFamily="34" charset="0"/>
                        </a:rPr>
                        <a:t>/L/24h)</a:t>
                      </a:r>
                      <a:endParaRPr kumimoji="0" lang="en-US" sz="1600" b="0" i="1" u="none" strike="noStrike" cap="none" normalizeH="0" baseline="0" dirty="0" smtClean="0">
                        <a:ln>
                          <a:noFill/>
                        </a:ln>
                        <a:solidFill>
                          <a:schemeClr val="tx1"/>
                        </a:solidFill>
                        <a:effectLst/>
                        <a:latin typeface="Calibri" pitchFamily="34"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May be faster </a:t>
                      </a:r>
                    </a:p>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600" i="1" u="none" strike="noStrike" cap="none" normalizeH="0" baseline="0" dirty="0" smtClean="0">
                          <a:ln>
                            <a:noFill/>
                          </a:ln>
                          <a:effectLst/>
                          <a:latin typeface="Calibri" pitchFamily="34" charset="0"/>
                        </a:rPr>
                        <a:t>(usually &gt;85</a:t>
                      </a:r>
                      <a:r>
                        <a:rPr kumimoji="0" lang="en-US" sz="1600" i="1" u="none" strike="noStrike" cap="none" normalizeH="0" baseline="0" dirty="0" smtClean="0">
                          <a:ln>
                            <a:noFill/>
                          </a:ln>
                          <a:effectLst/>
                          <a:latin typeface="Calibri" pitchFamily="34" charset="0"/>
                          <a:sym typeface="Symbol"/>
                        </a:rPr>
                        <a:t>mol</a:t>
                      </a:r>
                      <a:r>
                        <a:rPr kumimoji="0" lang="en-US" sz="1600" i="1" u="none" strike="noStrike" cap="none" normalizeH="0" baseline="0" dirty="0" smtClean="0">
                          <a:ln>
                            <a:noFill/>
                          </a:ln>
                          <a:effectLst/>
                          <a:latin typeface="Calibri" pitchFamily="34" charset="0"/>
                        </a:rPr>
                        <a:t>/L/24h)</a:t>
                      </a:r>
                      <a:endParaRPr kumimoji="0" lang="en-US" sz="1600" b="0" i="1" u="none" strike="noStrike" cap="none" normalizeH="0" baseline="0" dirty="0" smtClean="0">
                        <a:ln>
                          <a:noFill/>
                        </a:ln>
                        <a:solidFill>
                          <a:schemeClr val="tx1"/>
                        </a:solidFill>
                        <a:effectLst/>
                        <a:latin typeface="Calibri" pitchFamily="34" charset="0"/>
                        <a:cs typeface="Arial" charset="0"/>
                      </a:endParaRPr>
                    </a:p>
                  </a:txBody>
                  <a:tcPr anchor="ctr" horzOverflow="overflow"/>
                </a:tc>
              </a:tr>
              <a:tr h="1165520">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Duration</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Shorter </a:t>
                      </a:r>
                    </a:p>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600" i="1" u="none" strike="noStrike" cap="none" normalizeH="0" baseline="0" dirty="0" smtClean="0">
                          <a:ln>
                            <a:noFill/>
                          </a:ln>
                          <a:effectLst/>
                          <a:latin typeface="Calibri" pitchFamily="34" charset="0"/>
                        </a:rPr>
                        <a:t>(7-10 days in the term &amp; </a:t>
                      </a:r>
                    </a:p>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600" i="1" u="none" strike="noStrike" cap="none" normalizeH="0" baseline="0" dirty="0" smtClean="0">
                          <a:ln>
                            <a:noFill/>
                          </a:ln>
                          <a:effectLst/>
                          <a:latin typeface="Calibri" pitchFamily="34" charset="0"/>
                        </a:rPr>
                        <a:t>14 days in the Preterm)</a:t>
                      </a:r>
                      <a:endParaRPr kumimoji="0" lang="en-US" sz="1600" b="0" i="1" u="none" strike="noStrike" cap="none" normalizeH="0" baseline="0" dirty="0" smtClean="0">
                        <a:ln>
                          <a:noFill/>
                        </a:ln>
                        <a:solidFill>
                          <a:schemeClr val="tx1"/>
                        </a:solidFill>
                        <a:effectLst/>
                        <a:latin typeface="Calibri" pitchFamily="34"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May be longer</a:t>
                      </a: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anchor="ctr" horzOverflow="overflow"/>
                </a:tc>
              </a:tr>
              <a:tr h="808233">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Physical Exam and Lab. tests</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Normal, healthy infant</a:t>
                      </a: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Abnormal </a:t>
                      </a: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anchor="ctr" horzOverflow="overflow"/>
                </a:tc>
              </a:tr>
            </a:tbl>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000000"/>
            </a:gs>
            <a:gs pos="85000">
              <a:schemeClr val="accent1">
                <a:lumMod val="20000"/>
                <a:lumOff val="80000"/>
              </a:schemeClr>
            </a:gs>
            <a:gs pos="99000">
              <a:srgbClr val="FF6600"/>
            </a:gs>
          </a:gsLst>
          <a:lin ang="0" scaled="1"/>
          <a:tileRect/>
        </a:gradFill>
        <a:effectLst/>
      </p:bgPr>
    </p:bg>
    <p:spTree>
      <p:nvGrpSpPr>
        <p:cNvPr id="1" name=""/>
        <p:cNvGrpSpPr/>
        <p:nvPr/>
      </p:nvGrpSpPr>
      <p:grpSpPr>
        <a:xfrm>
          <a:off x="0" y="0"/>
          <a:ext cx="0" cy="0"/>
          <a:chOff x="0" y="0"/>
          <a:chExt cx="0" cy="0"/>
        </a:xfrm>
      </p:grpSpPr>
      <p:sp>
        <p:nvSpPr>
          <p:cNvPr id="4" name="Rectangle 3"/>
          <p:cNvSpPr/>
          <p:nvPr/>
        </p:nvSpPr>
        <p:spPr>
          <a:xfrm>
            <a:off x="247518" y="4267200"/>
            <a:ext cx="6543779" cy="1938992"/>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en-US" sz="6000" spc="150" dirty="0" smtClean="0">
                <a:ln w="3175" cmpd="sng">
                  <a:solidFill>
                    <a:schemeClr val="tx1"/>
                  </a:solidFill>
                </a:ln>
                <a:solidFill>
                  <a:srgbClr val="FF0000"/>
                </a:solidFill>
                <a:effectLst>
                  <a:outerShdw blurRad="50800" dist="38100" dir="2700000" algn="tl" rotWithShape="0">
                    <a:prstClr val="black">
                      <a:alpha val="40000"/>
                    </a:prstClr>
                  </a:outerShdw>
                </a:effectLst>
                <a:latin typeface="Calibri" charset="0"/>
                <a:ea typeface="Calibri" charset="0"/>
                <a:cs typeface="Calibri" charset="0"/>
              </a:rPr>
              <a:t>Unconjugated </a:t>
            </a:r>
            <a:endParaRPr lang="en-US" sz="6000" spc="150" dirty="0" smtClean="0">
              <a:ln w="3175" cmpd="sng">
                <a:solidFill>
                  <a:schemeClr val="tx1"/>
                </a:solidFill>
              </a:ln>
              <a:solidFill>
                <a:srgbClr val="FF0000"/>
              </a:solidFill>
              <a:effectLst>
                <a:outerShdw blurRad="50800" dist="38100" dir="2700000" algn="tl" rotWithShape="0">
                  <a:prstClr val="black">
                    <a:alpha val="40000"/>
                  </a:prstClr>
                </a:outerShdw>
              </a:effectLst>
              <a:latin typeface="Calibri" charset="0"/>
              <a:ea typeface="Calibri" charset="0"/>
              <a:cs typeface="Calibri" charset="0"/>
            </a:endParaRPr>
          </a:p>
          <a:p>
            <a:r>
              <a:rPr lang="en-US" sz="6000" spc="150" dirty="0" err="1" smtClean="0">
                <a:ln w="3175" cmpd="sng">
                  <a:solidFill>
                    <a:schemeClr val="tx1"/>
                  </a:solidFill>
                </a:ln>
                <a:solidFill>
                  <a:srgbClr val="FF0000"/>
                </a:solidFill>
                <a:effectLst>
                  <a:outerShdw blurRad="50800" dist="38100" dir="2700000" algn="tl" rotWithShape="0">
                    <a:prstClr val="black">
                      <a:alpha val="40000"/>
                    </a:prstClr>
                  </a:outerShdw>
                </a:effectLst>
                <a:latin typeface="Calibri" charset="0"/>
                <a:ea typeface="Calibri" charset="0"/>
                <a:cs typeface="Calibri" charset="0"/>
              </a:rPr>
              <a:t>Hyperbilirubinemia</a:t>
            </a:r>
            <a:endParaRPr lang="en-US" sz="6000" spc="150" dirty="0">
              <a:ln w="3175" cmpd="sng">
                <a:solidFill>
                  <a:schemeClr val="tx1"/>
                </a:solidFill>
              </a:ln>
              <a:solidFill>
                <a:srgbClr val="FF0000"/>
              </a:solidFill>
              <a:effectLst>
                <a:outerShdw blurRad="50800" dist="38100" dir="2700000" algn="tl" rotWithShape="0">
                  <a:prstClr val="black">
                    <a:alpha val="40000"/>
                  </a:prstClr>
                </a:outerShdw>
              </a:effectLst>
              <a:latin typeface="Calibri" charset="0"/>
              <a:ea typeface="Calibri" charset="0"/>
              <a:cs typeface="Calibri" charset="0"/>
            </a:endParaRPr>
          </a:p>
        </p:txBody>
      </p:sp>
      <p:pic>
        <p:nvPicPr>
          <p:cNvPr id="5" name="Picture 4"/>
          <p:cNvPicPr>
            <a:picLocks noChangeAspect="1"/>
          </p:cNvPicPr>
          <p:nvPr/>
        </p:nvPicPr>
        <p:blipFill>
          <a:blip r:embed="rId3"/>
          <a:stretch>
            <a:fillRect/>
          </a:stretch>
        </p:blipFill>
        <p:spPr>
          <a:xfrm>
            <a:off x="4572000" y="401407"/>
            <a:ext cx="4114800" cy="3342055"/>
          </a:xfrm>
          <a:prstGeom prst="rect">
            <a:avLst/>
          </a:prstGeom>
          <a:ln>
            <a:noFill/>
          </a:ln>
          <a:effectLst>
            <a:outerShdw blurRad="292100" dist="139700" dir="2700000" algn="tl" rotWithShape="0">
              <a:srgbClr val="333333">
                <a:alpha val="65000"/>
              </a:srgbClr>
            </a:outerShdw>
            <a:reflection blurRad="6350" stA="50000" endA="300" endPos="56000" dist="50800" dir="5400000" sy="-100000" algn="bl" rotWithShape="0"/>
          </a:effectLst>
        </p:spPr>
      </p:pic>
    </p:spTree>
    <p:extLst>
      <p:ext uri="{BB962C8B-B14F-4D97-AF65-F5344CB8AC3E}">
        <p14:creationId xmlns:p14="http://schemas.microsoft.com/office/powerpoint/2010/main" val="16073236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mtClean="0"/>
              <a:t>Physiological jaundice</a:t>
            </a:r>
            <a:endParaRPr lang="en-US" dirty="0"/>
          </a:p>
        </p:txBody>
      </p:sp>
      <p:sp>
        <p:nvSpPr>
          <p:cNvPr id="76802" name="Rectangle 2"/>
          <p:cNvSpPr>
            <a:spLocks noGrp="1" noChangeArrowheads="1"/>
          </p:cNvSpPr>
          <p:nvPr>
            <p:ph idx="1"/>
          </p:nvPr>
        </p:nvSpPr>
        <p:spPr>
          <a:xfrm>
            <a:off x="457200" y="1775191"/>
            <a:ext cx="5181600" cy="4625609"/>
          </a:xfrm>
        </p:spPr>
        <p:txBody>
          <a:bodyPr>
            <a:normAutofit/>
          </a:bodyPr>
          <a:lstStyle/>
          <a:p>
            <a:r>
              <a:rPr lang="en-US" sz="2800" dirty="0" smtClean="0"/>
              <a:t>Due to:</a:t>
            </a:r>
          </a:p>
          <a:p>
            <a:pPr lvl="1"/>
            <a:r>
              <a:rPr lang="en-US" sz="2600" dirty="0" smtClean="0"/>
              <a:t>Increased synthesis </a:t>
            </a:r>
            <a:r>
              <a:rPr lang="en-US" sz="2400" dirty="0" smtClean="0"/>
              <a:t>(excessive RBCs load)</a:t>
            </a:r>
          </a:p>
          <a:p>
            <a:pPr lvl="1"/>
            <a:r>
              <a:rPr lang="en-US" sz="2600" dirty="0" smtClean="0"/>
              <a:t>Relative immaturity of hepatic </a:t>
            </a:r>
            <a:r>
              <a:rPr lang="en-US" sz="2600" b="1" i="1" dirty="0" err="1" smtClean="0"/>
              <a:t>glucoronyl</a:t>
            </a:r>
            <a:r>
              <a:rPr lang="en-US" sz="2600" b="1" i="1" dirty="0" smtClean="0"/>
              <a:t> </a:t>
            </a:r>
            <a:r>
              <a:rPr lang="en-US" sz="2600" b="1" i="1" dirty="0" err="1" smtClean="0"/>
              <a:t>transferase</a:t>
            </a:r>
            <a:endParaRPr lang="en-US" sz="2600" b="1" i="1" dirty="0" smtClean="0"/>
          </a:p>
          <a:p>
            <a:r>
              <a:rPr lang="en-US" sz="2800" dirty="0" smtClean="0"/>
              <a:t>Onset usually on 2</a:t>
            </a:r>
            <a:r>
              <a:rPr lang="en-US" sz="2800" baseline="30000" dirty="0" smtClean="0"/>
              <a:t>nd</a:t>
            </a:r>
            <a:r>
              <a:rPr lang="en-US" sz="2800" dirty="0" smtClean="0"/>
              <a:t>-3</a:t>
            </a:r>
            <a:r>
              <a:rPr lang="en-US" sz="2800" baseline="30000" dirty="0" smtClean="0"/>
              <a:t>rd</a:t>
            </a:r>
            <a:r>
              <a:rPr lang="en-US" sz="2800" dirty="0" smtClean="0"/>
              <a:t> day</a:t>
            </a:r>
          </a:p>
          <a:p>
            <a:r>
              <a:rPr lang="en-US" sz="2800" dirty="0" smtClean="0"/>
              <a:t>Disappear around day 7-10</a:t>
            </a:r>
          </a:p>
          <a:p>
            <a:r>
              <a:rPr lang="en-US" sz="2800" dirty="0" smtClean="0"/>
              <a:t>Infant is usually healthy</a:t>
            </a:r>
          </a:p>
        </p:txBody>
      </p:sp>
      <p:pic>
        <p:nvPicPr>
          <p:cNvPr id="9" name="Picture 3" descr="C:\Users\Khalid\Desktop\NNJ\NNJ2.jpg"/>
          <p:cNvPicPr>
            <a:picLocks noGrp="1" noChangeAspect="1" noChangeArrowheads="1"/>
          </p:cNvPicPr>
          <p:nvPr>
            <p:ph sz="half" idx="4294967295"/>
          </p:nvPr>
        </p:nvPicPr>
        <p:blipFill>
          <a:blip r:embed="rId3" cstate="print"/>
          <a:srcRect/>
          <a:stretch>
            <a:fillRect/>
          </a:stretch>
        </p:blipFill>
        <p:spPr>
          <a:xfrm rot="16200000">
            <a:off x="4983163" y="2620963"/>
            <a:ext cx="4572000" cy="3108325"/>
          </a:xfrm>
          <a:prstGeom prst="rect">
            <a:avLst/>
          </a:prstGeom>
          <a:ln w="3175">
            <a:solidFill>
              <a:schemeClr val="tx2">
                <a:lumMod val="75000"/>
              </a:schemeClr>
            </a:solidFill>
          </a:ln>
          <a:effectLst>
            <a:outerShdw blurRad="292100" dist="139700" dir="2700000" algn="tl" rotWithShape="0">
              <a:srgbClr val="333333">
                <a:alpha val="65000"/>
              </a:srgbClr>
            </a:outerShdw>
          </a:effectLst>
        </p:spPr>
      </p:pic>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Physiological jaundice</a:t>
            </a:r>
            <a:endParaRPr lang="en-US" dirty="0"/>
          </a:p>
        </p:txBody>
      </p:sp>
      <p:sp>
        <p:nvSpPr>
          <p:cNvPr id="77826" name="Rectangle 2"/>
          <p:cNvSpPr>
            <a:spLocks noGrp="1" noChangeArrowheads="1"/>
          </p:cNvSpPr>
          <p:nvPr>
            <p:ph idx="1"/>
          </p:nvPr>
        </p:nvSpPr>
        <p:spPr/>
        <p:txBody>
          <a:bodyPr>
            <a:normAutofit/>
          </a:bodyPr>
          <a:lstStyle/>
          <a:p>
            <a:r>
              <a:rPr lang="en-US" sz="2800" dirty="0" smtClean="0"/>
              <a:t>Exacerbating Factors</a:t>
            </a:r>
            <a:endParaRPr lang="en-US" sz="2800" b="1" dirty="0" smtClean="0">
              <a:solidFill>
                <a:srgbClr val="FF0000"/>
              </a:solidFill>
            </a:endParaRPr>
          </a:p>
          <a:p>
            <a:pPr lvl="1"/>
            <a:r>
              <a:rPr lang="en-US" sz="2600" dirty="0" smtClean="0"/>
              <a:t>Prematurity</a:t>
            </a:r>
          </a:p>
          <a:p>
            <a:pPr lvl="1"/>
            <a:r>
              <a:rPr lang="en-US" sz="2600" dirty="0" smtClean="0"/>
              <a:t>Polycythemia</a:t>
            </a:r>
          </a:p>
          <a:p>
            <a:pPr lvl="1"/>
            <a:r>
              <a:rPr lang="en-US" sz="2600" dirty="0" smtClean="0"/>
              <a:t>Dehydration</a:t>
            </a:r>
          </a:p>
          <a:p>
            <a:pPr lvl="1"/>
            <a:r>
              <a:rPr lang="en-US" sz="2600" dirty="0" smtClean="0"/>
              <a:t>Breast feeding </a:t>
            </a:r>
            <a:r>
              <a:rPr lang="en-US" sz="2000" b="1" dirty="0" smtClean="0">
                <a:solidFill>
                  <a:srgbClr val="0000FF"/>
                </a:solidFill>
              </a:rPr>
              <a:t>(usually higher by 50-65 </a:t>
            </a:r>
            <a:r>
              <a:rPr lang="en-US" sz="2000" b="1" dirty="0" smtClean="0">
                <a:solidFill>
                  <a:srgbClr val="0000FF"/>
                </a:solidFill>
                <a:sym typeface="Symbol"/>
              </a:rPr>
              <a:t>mol</a:t>
            </a:r>
            <a:r>
              <a:rPr lang="en-US" sz="2000" b="1" dirty="0" smtClean="0">
                <a:solidFill>
                  <a:srgbClr val="0000FF"/>
                </a:solidFill>
              </a:rPr>
              <a:t>/L than formula fed)</a:t>
            </a:r>
          </a:p>
          <a:p>
            <a:r>
              <a:rPr lang="en-US" sz="2800" dirty="0" smtClean="0"/>
              <a:t>Laboratory</a:t>
            </a:r>
          </a:p>
          <a:p>
            <a:pPr lvl="1"/>
            <a:r>
              <a:rPr lang="en-US" sz="2400" dirty="0" smtClean="0"/>
              <a:t>Rate of accumulation is &lt; 85</a:t>
            </a:r>
            <a:r>
              <a:rPr lang="en-US" sz="2400" dirty="0" smtClean="0">
                <a:sym typeface="Symbol"/>
              </a:rPr>
              <a:t>mol</a:t>
            </a:r>
            <a:r>
              <a:rPr lang="en-US" sz="2400" dirty="0" smtClean="0"/>
              <a:t>/L/day</a:t>
            </a: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Physiological jaundice</a:t>
            </a:r>
            <a:endParaRPr lang="en-US" dirty="0"/>
          </a:p>
        </p:txBody>
      </p:sp>
      <p:sp>
        <p:nvSpPr>
          <p:cNvPr id="78850" name="Rectangle 2"/>
          <p:cNvSpPr>
            <a:spLocks noGrp="1" noChangeArrowheads="1"/>
          </p:cNvSpPr>
          <p:nvPr>
            <p:ph idx="1"/>
          </p:nvPr>
        </p:nvSpPr>
        <p:spPr/>
        <p:txBody>
          <a:bodyPr/>
          <a:lstStyle/>
          <a:p>
            <a:r>
              <a:rPr lang="en-US" dirty="0" smtClean="0"/>
              <a:t>Treatment: </a:t>
            </a:r>
          </a:p>
          <a:p>
            <a:pPr lvl="1"/>
            <a:r>
              <a:rPr lang="en-US" dirty="0" smtClean="0"/>
              <a:t>Maintain sufficient feeding</a:t>
            </a:r>
          </a:p>
          <a:p>
            <a:pPr lvl="1"/>
            <a:r>
              <a:rPr lang="en-US" dirty="0" smtClean="0"/>
              <a:t>Serial measurements of serum bilirubin </a:t>
            </a:r>
          </a:p>
          <a:p>
            <a:pPr lvl="1"/>
            <a:r>
              <a:rPr lang="en-US" dirty="0" smtClean="0"/>
              <a:t>Look for pathological causes if bilirubin level exceeds the expected for age </a:t>
            </a:r>
          </a:p>
          <a:p>
            <a:pPr lvl="1"/>
            <a:r>
              <a:rPr lang="en-US" dirty="0" smtClean="0"/>
              <a:t>Phototherapy if needed</a:t>
            </a: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Management</a:t>
            </a:r>
            <a:endParaRPr lang="en-US" dirty="0"/>
          </a:p>
        </p:txBody>
      </p:sp>
      <p:pic>
        <p:nvPicPr>
          <p:cNvPr id="8195" name="Picture 3" descr="C:\Users\Khalid\Desktop\NNJ\NNJ1.jpg"/>
          <p:cNvPicPr>
            <a:picLocks noGrp="1" noChangeAspect="1" noChangeArrowheads="1"/>
          </p:cNvPicPr>
          <p:nvPr>
            <p:ph idx="1"/>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213360" y="1752600"/>
            <a:ext cx="6949440" cy="4917513"/>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pic>
        <p:nvPicPr>
          <p:cNvPr id="8194" name="Picture 2" descr="C:\Users\Khalid\Desktop\NNJ\kernictus4.jpg"/>
          <p:cNvPicPr>
            <a:picLocks noChangeAspect="1" noChangeArrowheads="1"/>
          </p:cNvPicPr>
          <p:nvPr/>
        </p:nvPicPr>
        <p:blipFill>
          <a:blip r:embed="rId5" cstate="print">
            <a:lum contrast="10000"/>
          </a:blip>
          <a:srcRect/>
          <a:stretch>
            <a:fillRect/>
          </a:stretch>
        </p:blipFill>
        <p:spPr bwMode="auto">
          <a:xfrm>
            <a:off x="5334000" y="152400"/>
            <a:ext cx="3657600" cy="2493816"/>
          </a:xfrm>
          <a:prstGeom prst="rect">
            <a:avLst/>
          </a:prstGeom>
          <a:ln>
            <a:solidFill>
              <a:schemeClr val="tx2">
                <a:lumMod val="50000"/>
              </a:schemeClr>
            </a:solid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Objectives </a:t>
            </a:r>
            <a:endParaRPr lang="en-US" dirty="0"/>
          </a:p>
        </p:txBody>
      </p:sp>
      <p:sp>
        <p:nvSpPr>
          <p:cNvPr id="3" name="Content Placeholder 2"/>
          <p:cNvSpPr>
            <a:spLocks noGrp="1"/>
          </p:cNvSpPr>
          <p:nvPr>
            <p:ph idx="1"/>
          </p:nvPr>
        </p:nvSpPr>
        <p:spPr>
          <a:xfrm>
            <a:off x="457200" y="1775191"/>
            <a:ext cx="8229600" cy="4778009"/>
          </a:xfrm>
        </p:spPr>
        <p:txBody>
          <a:bodyPr>
            <a:normAutofit lnSpcReduction="10000"/>
          </a:bodyPr>
          <a:lstStyle/>
          <a:p>
            <a:r>
              <a:rPr lang="en-US" dirty="0" smtClean="0"/>
              <a:t>By the end of this presentation, students should be able to:</a:t>
            </a:r>
          </a:p>
          <a:p>
            <a:endParaRPr lang="en-US" sz="100" dirty="0" smtClean="0"/>
          </a:p>
          <a:p>
            <a:pPr lvl="1"/>
            <a:r>
              <a:rPr lang="en-US" dirty="0" smtClean="0"/>
              <a:t>Describe the metabolic pathways of bilirubin.</a:t>
            </a:r>
          </a:p>
          <a:p>
            <a:pPr lvl="1"/>
            <a:endParaRPr lang="en-US" sz="100" dirty="0" smtClean="0"/>
          </a:p>
          <a:p>
            <a:pPr lvl="1"/>
            <a:r>
              <a:rPr lang="en-US" dirty="0" smtClean="0"/>
              <a:t>Differentiate between physiological and pathological types of neonatal jaundice.</a:t>
            </a:r>
          </a:p>
          <a:p>
            <a:pPr lvl="1"/>
            <a:endParaRPr lang="en-US" sz="100" dirty="0" smtClean="0"/>
          </a:p>
          <a:p>
            <a:pPr lvl="1"/>
            <a:r>
              <a:rPr lang="en-US" dirty="0" smtClean="0"/>
              <a:t>Tell the appropriate diagnostic tests for evaluating jaundiced infants.</a:t>
            </a:r>
          </a:p>
          <a:p>
            <a:pPr lvl="1"/>
            <a:endParaRPr lang="en-US" sz="100" dirty="0" smtClean="0"/>
          </a:p>
          <a:p>
            <a:pPr lvl="1"/>
            <a:r>
              <a:rPr lang="en-US" dirty="0" smtClean="0"/>
              <a:t>Mention the strategies for prevention and treatment of neonatal jaundice.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Phototherapy</a:t>
            </a:r>
            <a:endParaRPr lang="en-US" dirty="0"/>
          </a:p>
        </p:txBody>
      </p:sp>
      <p:sp>
        <p:nvSpPr>
          <p:cNvPr id="88066" name="Rectangle 2"/>
          <p:cNvSpPr>
            <a:spLocks noGrp="1" noChangeArrowheads="1"/>
          </p:cNvSpPr>
          <p:nvPr>
            <p:ph idx="1"/>
          </p:nvPr>
        </p:nvSpPr>
        <p:spPr/>
        <p:txBody>
          <a:bodyPr>
            <a:normAutofit/>
          </a:bodyPr>
          <a:lstStyle/>
          <a:p>
            <a:r>
              <a:rPr lang="en-US" dirty="0" smtClean="0"/>
              <a:t>Indicated if bilirubin level exceeds a set point</a:t>
            </a:r>
          </a:p>
          <a:p>
            <a:r>
              <a:rPr lang="en-US" dirty="0" smtClean="0"/>
              <a:t>Exposure of infant to light with wave length around 450 nm</a:t>
            </a:r>
          </a:p>
          <a:p>
            <a:r>
              <a:rPr lang="en-US" dirty="0" smtClean="0"/>
              <a:t>Isomerization of bilirubin to nontoxic water soluble form</a:t>
            </a:r>
          </a:p>
          <a:p>
            <a:r>
              <a:rPr lang="en-US" dirty="0" smtClean="0"/>
              <a:t>Eyes should be protected</a:t>
            </a:r>
          </a:p>
          <a:p>
            <a:r>
              <a:rPr lang="en-US" dirty="0" smtClean="0"/>
              <a:t>Control for temperature and fluid balance is important</a:t>
            </a:r>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Phototherapy</a:t>
            </a:r>
            <a:r>
              <a:rPr lang="en-US" dirty="0" smtClean="0"/>
              <a:t> </a:t>
            </a:r>
            <a:endParaRPr lang="en-US" dirty="0"/>
          </a:p>
        </p:txBody>
      </p:sp>
      <p:pic>
        <p:nvPicPr>
          <p:cNvPr id="16" name="Picture 3" descr="C:\Users\Khalid\Desktop\NNJ\PHOTO 3.jpg"/>
          <p:cNvPicPr>
            <a:picLocks noGrp="1" noChangeAspect="1" noChangeArrowheads="1"/>
          </p:cNvPicPr>
          <p:nvPr>
            <p:ph sz="half" idx="1"/>
          </p:nvPr>
        </p:nvPicPr>
        <p:blipFill>
          <a:blip r:embed="rId2" cstate="print"/>
          <a:stretch>
            <a:fillRect/>
          </a:stretch>
        </p:blipFill>
        <p:spPr bwMode="auto">
          <a:xfrm>
            <a:off x="228600" y="1676400"/>
            <a:ext cx="3044951" cy="4572000"/>
          </a:xfrm>
          <a:prstGeom prst="rect">
            <a:avLst/>
          </a:prstGeom>
          <a:ln>
            <a:solidFill>
              <a:schemeClr val="bg1"/>
            </a:solidFill>
          </a:ln>
          <a:effectLst>
            <a:outerShdw blurRad="292100" dist="139700" dir="2700000" algn="tl" rotWithShape="0">
              <a:srgbClr val="333333">
                <a:alpha val="65000"/>
              </a:srgbClr>
            </a:outerShdw>
          </a:effectLst>
        </p:spPr>
      </p:pic>
      <p:pic>
        <p:nvPicPr>
          <p:cNvPr id="18" name="Picture 2" descr="C:\Users\Khalid\Desktop\newborn jaundice.jpg"/>
          <p:cNvPicPr>
            <a:picLocks noGrp="1" noChangeAspect="1" noChangeArrowheads="1"/>
          </p:cNvPicPr>
          <p:nvPr>
            <p:ph sz="half" idx="2"/>
          </p:nvPr>
        </p:nvPicPr>
        <p:blipFill>
          <a:blip r:embed="rId3" cstate="print"/>
          <a:srcRect r="10937"/>
          <a:stretch>
            <a:fillRect/>
          </a:stretch>
        </p:blipFill>
        <p:spPr bwMode="auto">
          <a:xfrm>
            <a:off x="3486149" y="1676400"/>
            <a:ext cx="5429251" cy="4572000"/>
          </a:xfrm>
          <a:prstGeom prst="rect">
            <a:avLst/>
          </a:prstGeom>
          <a:ln>
            <a:solidFill>
              <a:schemeClr val="bg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Breast </a:t>
            </a:r>
            <a:r>
              <a:rPr lang="en-US" dirty="0" smtClean="0">
                <a:solidFill>
                  <a:srgbClr val="FF0000"/>
                </a:solidFill>
              </a:rPr>
              <a:t>MILK</a:t>
            </a:r>
            <a:r>
              <a:rPr lang="en-US" dirty="0" smtClean="0"/>
              <a:t> Jaundice</a:t>
            </a:r>
            <a:endParaRPr lang="en-US" dirty="0"/>
          </a:p>
        </p:txBody>
      </p:sp>
      <p:sp>
        <p:nvSpPr>
          <p:cNvPr id="80898" name="Rectangle 2"/>
          <p:cNvSpPr>
            <a:spLocks noGrp="1" noChangeArrowheads="1"/>
          </p:cNvSpPr>
          <p:nvPr>
            <p:ph idx="1"/>
          </p:nvPr>
        </p:nvSpPr>
        <p:spPr>
          <a:xfrm>
            <a:off x="457200" y="1775191"/>
            <a:ext cx="8229600" cy="4701809"/>
          </a:xfrm>
        </p:spPr>
        <p:txBody>
          <a:bodyPr>
            <a:normAutofit fontScale="92500" lnSpcReduction="10000"/>
          </a:bodyPr>
          <a:lstStyle/>
          <a:p>
            <a:pPr>
              <a:lnSpc>
                <a:spcPct val="110000"/>
              </a:lnSpc>
            </a:pPr>
            <a:r>
              <a:rPr lang="en-US" sz="3000" dirty="0" smtClean="0"/>
              <a:t>Unconjugated hyperbilirubineamia beyond 2</a:t>
            </a:r>
            <a:r>
              <a:rPr lang="en-US" sz="3000" baseline="30000" dirty="0" smtClean="0"/>
              <a:t>nd</a:t>
            </a:r>
            <a:r>
              <a:rPr lang="en-US" sz="3000" dirty="0" smtClean="0"/>
              <a:t> week of life</a:t>
            </a:r>
            <a:r>
              <a:rPr lang="en-US" sz="3100" dirty="0" smtClean="0"/>
              <a:t> </a:t>
            </a:r>
          </a:p>
          <a:p>
            <a:pPr lvl="1">
              <a:lnSpc>
                <a:spcPct val="110000"/>
              </a:lnSpc>
            </a:pPr>
            <a:r>
              <a:rPr lang="en-US" dirty="0" smtClean="0"/>
              <a:t>Disappears within 2 days of breast feeding discontinuation</a:t>
            </a:r>
          </a:p>
          <a:p>
            <a:pPr lvl="1">
              <a:lnSpc>
                <a:spcPct val="110000"/>
              </a:lnSpc>
            </a:pPr>
            <a:r>
              <a:rPr lang="en-US" dirty="0" smtClean="0"/>
              <a:t>May take up to 3 months to resolve completely</a:t>
            </a:r>
          </a:p>
          <a:p>
            <a:pPr lvl="1">
              <a:lnSpc>
                <a:spcPct val="110000"/>
              </a:lnSpc>
            </a:pPr>
            <a:r>
              <a:rPr lang="en-US" dirty="0" smtClean="0"/>
              <a:t>Due to (?) a substance in human milk that </a:t>
            </a:r>
            <a:r>
              <a:rPr lang="en-US" dirty="0"/>
              <a:t>inhibits the </a:t>
            </a:r>
            <a:r>
              <a:rPr lang="en-US" dirty="0" smtClean="0"/>
              <a:t>activity of </a:t>
            </a:r>
            <a:r>
              <a:rPr lang="en-US" b="1" i="1" dirty="0" err="1" smtClean="0"/>
              <a:t>glucoronyl</a:t>
            </a:r>
            <a:r>
              <a:rPr lang="en-US" b="1" i="1" dirty="0" smtClean="0"/>
              <a:t> </a:t>
            </a:r>
            <a:r>
              <a:rPr lang="en-US" b="1" i="1" dirty="0" err="1" smtClean="0"/>
              <a:t>transferase</a:t>
            </a:r>
            <a:endParaRPr lang="en-US" b="1" i="1" dirty="0" smtClean="0"/>
          </a:p>
          <a:p>
            <a:pPr>
              <a:lnSpc>
                <a:spcPct val="110000"/>
              </a:lnSpc>
            </a:pPr>
            <a:r>
              <a:rPr lang="en-US" sz="3000" dirty="0" smtClean="0"/>
              <a:t>Treatment: </a:t>
            </a:r>
          </a:p>
          <a:p>
            <a:pPr lvl="1">
              <a:lnSpc>
                <a:spcPct val="110000"/>
              </a:lnSpc>
            </a:pPr>
            <a:r>
              <a:rPr lang="en-US" b="1" dirty="0" smtClean="0"/>
              <a:t>Reassurance </a:t>
            </a:r>
            <a:r>
              <a:rPr lang="en-US" dirty="0" smtClean="0"/>
              <a:t>after exclusion of other pathologies</a:t>
            </a:r>
          </a:p>
          <a:p>
            <a:pPr lvl="1">
              <a:lnSpc>
                <a:spcPct val="110000"/>
              </a:lnSpc>
            </a:pPr>
            <a:r>
              <a:rPr lang="en-US" dirty="0" smtClean="0"/>
              <a:t>Stoppage </a:t>
            </a:r>
            <a:r>
              <a:rPr lang="en-US" dirty="0"/>
              <a:t>of breast </a:t>
            </a:r>
            <a:r>
              <a:rPr lang="en-US" dirty="0" smtClean="0"/>
              <a:t>feeding is </a:t>
            </a:r>
            <a:r>
              <a:rPr lang="en-US" b="1" dirty="0" smtClean="0">
                <a:solidFill>
                  <a:srgbClr val="FF0000"/>
                </a:solidFill>
              </a:rPr>
              <a:t>NOT</a:t>
            </a:r>
            <a:r>
              <a:rPr lang="en-US" dirty="0" smtClean="0">
                <a:solidFill>
                  <a:srgbClr val="FF0000"/>
                </a:solidFill>
              </a:rPr>
              <a:t> </a:t>
            </a:r>
            <a:r>
              <a:rPr lang="en-US" dirty="0" smtClean="0"/>
              <a:t>recommended</a:t>
            </a:r>
            <a:endParaRPr lang="en-US" dirty="0"/>
          </a:p>
        </p:txBody>
      </p:sp>
      <p:sp>
        <p:nvSpPr>
          <p:cNvPr id="80899" name="Rectangle 3"/>
          <p:cNvSpPr>
            <a:spLocks noChangeArrowheads="1"/>
          </p:cNvSpPr>
          <p:nvPr/>
        </p:nvSpPr>
        <p:spPr bwMode="auto">
          <a:xfrm>
            <a:off x="457200" y="2778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Breast </a:t>
            </a:r>
            <a:r>
              <a:rPr lang="en-US" dirty="0" smtClean="0">
                <a:solidFill>
                  <a:srgbClr val="FF0000"/>
                </a:solidFill>
              </a:rPr>
              <a:t>FEEDING</a:t>
            </a:r>
            <a:r>
              <a:rPr lang="en-US" dirty="0" smtClean="0"/>
              <a:t> Jaundice</a:t>
            </a:r>
            <a:endParaRPr lang="en-US" dirty="0"/>
          </a:p>
        </p:txBody>
      </p:sp>
      <p:sp>
        <p:nvSpPr>
          <p:cNvPr id="3" name="Content Placeholder 2"/>
          <p:cNvSpPr>
            <a:spLocks noGrp="1"/>
          </p:cNvSpPr>
          <p:nvPr>
            <p:ph idx="1"/>
          </p:nvPr>
        </p:nvSpPr>
        <p:spPr/>
        <p:txBody>
          <a:bodyPr>
            <a:normAutofit/>
          </a:bodyPr>
          <a:lstStyle/>
          <a:p>
            <a:r>
              <a:rPr lang="en-US" sz="2600" dirty="0" smtClean="0"/>
              <a:t>May be related to decreased amount of milk consumed by the infant </a:t>
            </a:r>
            <a:r>
              <a:rPr lang="en-US" sz="2600" dirty="0" smtClean="0">
                <a:solidFill>
                  <a:srgbClr val="FF0000"/>
                </a:solidFill>
              </a:rPr>
              <a:t>(breast-feeding failure )</a:t>
            </a:r>
          </a:p>
          <a:p>
            <a:r>
              <a:rPr lang="en-US" sz="2600" dirty="0" smtClean="0"/>
              <a:t>More effective nursing may prevent early “starvation” in breastfed newborns and  reduce the incidence of this type of jaundice</a:t>
            </a:r>
            <a:endParaRPr lang="en-US" sz="2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000000"/>
            </a:gs>
            <a:gs pos="85000">
              <a:schemeClr val="accent1">
                <a:lumMod val="20000"/>
                <a:lumOff val="80000"/>
              </a:schemeClr>
            </a:gs>
            <a:gs pos="99000">
              <a:srgbClr val="FF6600"/>
            </a:gs>
          </a:gsLst>
          <a:lin ang="0" scaled="1"/>
          <a:tileRect/>
        </a:gradFill>
        <a:effectLst/>
      </p:bgPr>
    </p:bg>
    <p:spTree>
      <p:nvGrpSpPr>
        <p:cNvPr id="1" name=""/>
        <p:cNvGrpSpPr/>
        <p:nvPr/>
      </p:nvGrpSpPr>
      <p:grpSpPr>
        <a:xfrm>
          <a:off x="0" y="0"/>
          <a:ext cx="0" cy="0"/>
          <a:chOff x="0" y="0"/>
          <a:chExt cx="0" cy="0"/>
        </a:xfrm>
      </p:grpSpPr>
      <p:sp>
        <p:nvSpPr>
          <p:cNvPr id="4" name="Rectangle 3"/>
          <p:cNvSpPr/>
          <p:nvPr/>
        </p:nvSpPr>
        <p:spPr>
          <a:xfrm>
            <a:off x="228600" y="4385608"/>
            <a:ext cx="8228663" cy="1938992"/>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en-US" sz="6000" spc="150" dirty="0" smtClean="0">
                <a:ln w="3175" cmpd="sng">
                  <a:solidFill>
                    <a:schemeClr val="tx1"/>
                  </a:solidFill>
                </a:ln>
                <a:solidFill>
                  <a:srgbClr val="FF0000"/>
                </a:solidFill>
                <a:effectLst>
                  <a:outerShdw blurRad="50800" dist="38100" dir="2700000" algn="tl" rotWithShape="0">
                    <a:prstClr val="black">
                      <a:alpha val="40000"/>
                    </a:prstClr>
                  </a:outerShdw>
                </a:effectLst>
                <a:latin typeface="Calibri" charset="0"/>
                <a:ea typeface="Calibri" charset="0"/>
                <a:cs typeface="Calibri" charset="0"/>
              </a:rPr>
              <a:t>Hemolytic </a:t>
            </a:r>
            <a:endParaRPr lang="en-US" sz="6000" spc="150" dirty="0" smtClean="0">
              <a:ln w="3175" cmpd="sng">
                <a:solidFill>
                  <a:schemeClr val="tx1"/>
                </a:solidFill>
              </a:ln>
              <a:solidFill>
                <a:srgbClr val="FF0000"/>
              </a:solidFill>
              <a:effectLst>
                <a:outerShdw blurRad="50800" dist="38100" dir="2700000" algn="tl" rotWithShape="0">
                  <a:prstClr val="black">
                    <a:alpha val="40000"/>
                  </a:prstClr>
                </a:outerShdw>
              </a:effectLst>
              <a:latin typeface="Calibri" charset="0"/>
              <a:ea typeface="Calibri" charset="0"/>
              <a:cs typeface="Calibri" charset="0"/>
            </a:endParaRPr>
          </a:p>
          <a:p>
            <a:r>
              <a:rPr lang="en-US" sz="6000" spc="150" dirty="0" smtClean="0">
                <a:ln w="3175" cmpd="sng">
                  <a:solidFill>
                    <a:schemeClr val="tx1"/>
                  </a:solidFill>
                </a:ln>
                <a:solidFill>
                  <a:srgbClr val="FF0000"/>
                </a:solidFill>
                <a:effectLst>
                  <a:outerShdw blurRad="50800" dist="38100" dir="2700000" algn="tl" rotWithShape="0">
                    <a:prstClr val="black">
                      <a:alpha val="40000"/>
                    </a:prstClr>
                  </a:outerShdw>
                </a:effectLst>
                <a:latin typeface="Calibri" charset="0"/>
                <a:ea typeface="Calibri" charset="0"/>
                <a:cs typeface="Calibri" charset="0"/>
              </a:rPr>
              <a:t>Disease of The Newborn</a:t>
            </a:r>
            <a:endParaRPr lang="en-US" sz="6000" spc="150" dirty="0">
              <a:ln w="3175" cmpd="sng">
                <a:solidFill>
                  <a:schemeClr val="tx1"/>
                </a:solidFill>
              </a:ln>
              <a:solidFill>
                <a:srgbClr val="FF0000"/>
              </a:solidFill>
              <a:effectLst>
                <a:outerShdw blurRad="50800" dist="38100" dir="2700000" algn="tl" rotWithShape="0">
                  <a:prstClr val="black">
                    <a:alpha val="40000"/>
                  </a:prstClr>
                </a:outerShdw>
              </a:effectLst>
              <a:latin typeface="Calibri" charset="0"/>
              <a:ea typeface="Calibri" charset="0"/>
              <a:cs typeface="Calibri" charset="0"/>
            </a:endParaRPr>
          </a:p>
        </p:txBody>
      </p:sp>
      <p:pic>
        <p:nvPicPr>
          <p:cNvPr id="5" name="Picture 4"/>
          <p:cNvPicPr>
            <a:picLocks noChangeAspect="1"/>
          </p:cNvPicPr>
          <p:nvPr/>
        </p:nvPicPr>
        <p:blipFill>
          <a:blip r:embed="rId3"/>
          <a:stretch>
            <a:fillRect/>
          </a:stretch>
        </p:blipFill>
        <p:spPr>
          <a:xfrm>
            <a:off x="4572000" y="401407"/>
            <a:ext cx="4114800" cy="3342055"/>
          </a:xfrm>
          <a:prstGeom prst="rect">
            <a:avLst/>
          </a:prstGeom>
          <a:ln>
            <a:noFill/>
          </a:ln>
          <a:effectLst>
            <a:outerShdw blurRad="292100" dist="139700" dir="2700000" algn="tl" rotWithShape="0">
              <a:srgbClr val="333333">
                <a:alpha val="65000"/>
              </a:srgbClr>
            </a:outerShdw>
            <a:reflection blurRad="6350" stA="50000" endA="300" endPos="56000" dist="50800" dir="5400000" sy="-100000" algn="bl" rotWithShape="0"/>
          </a:effectLst>
        </p:spPr>
      </p:pic>
    </p:spTree>
    <p:extLst>
      <p:ext uri="{BB962C8B-B14F-4D97-AF65-F5344CB8AC3E}">
        <p14:creationId xmlns:p14="http://schemas.microsoft.com/office/powerpoint/2010/main" val="9633354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Hemolytic disease of the newborn</a:t>
            </a:r>
            <a:endParaRPr lang="en-US" dirty="0"/>
          </a:p>
        </p:txBody>
      </p:sp>
      <p:sp>
        <p:nvSpPr>
          <p:cNvPr id="3" name="Content Placeholder 2"/>
          <p:cNvSpPr>
            <a:spLocks noGrp="1"/>
          </p:cNvSpPr>
          <p:nvPr>
            <p:ph idx="1"/>
          </p:nvPr>
        </p:nvSpPr>
        <p:spPr/>
        <p:txBody>
          <a:bodyPr>
            <a:normAutofit lnSpcReduction="10000"/>
          </a:bodyPr>
          <a:lstStyle/>
          <a:p>
            <a:r>
              <a:rPr lang="en-US" dirty="0" err="1" smtClean="0"/>
              <a:t>Rh</a:t>
            </a:r>
            <a:r>
              <a:rPr lang="en-US" dirty="0" smtClean="0"/>
              <a:t> </a:t>
            </a:r>
            <a:r>
              <a:rPr lang="en-US" dirty="0" err="1" smtClean="0"/>
              <a:t>isoimmunization</a:t>
            </a:r>
            <a:r>
              <a:rPr lang="en-US" dirty="0" smtClean="0"/>
              <a:t> </a:t>
            </a:r>
          </a:p>
          <a:p>
            <a:pPr lvl="1"/>
            <a:r>
              <a:rPr lang="en-US" dirty="0" smtClean="0"/>
              <a:t>Mother is </a:t>
            </a:r>
            <a:r>
              <a:rPr lang="en-US" dirty="0" err="1" smtClean="0"/>
              <a:t>Rh–ve</a:t>
            </a:r>
            <a:r>
              <a:rPr lang="en-US" dirty="0" smtClean="0"/>
              <a:t> </a:t>
            </a:r>
            <a:r>
              <a:rPr lang="en-US" dirty="0" err="1" smtClean="0"/>
              <a:t>abd</a:t>
            </a:r>
            <a:r>
              <a:rPr lang="en-US" dirty="0" smtClean="0"/>
              <a:t> the fetus is </a:t>
            </a:r>
            <a:r>
              <a:rPr lang="en-US" dirty="0" err="1" smtClean="0"/>
              <a:t>Rh+ve</a:t>
            </a:r>
            <a:endParaRPr lang="en-US" dirty="0" smtClean="0"/>
          </a:p>
          <a:p>
            <a:pPr lvl="1"/>
            <a:r>
              <a:rPr lang="en-US" dirty="0" smtClean="0"/>
              <a:t>First pregnancy usually goes with no fetal problems</a:t>
            </a:r>
          </a:p>
          <a:p>
            <a:pPr lvl="1"/>
            <a:r>
              <a:rPr lang="en-US" dirty="0" smtClean="0"/>
              <a:t>Mother is sensitized by fetal </a:t>
            </a:r>
            <a:r>
              <a:rPr lang="en-US" dirty="0" err="1" smtClean="0"/>
              <a:t>Rh+ve</a:t>
            </a:r>
            <a:r>
              <a:rPr lang="en-US" dirty="0" smtClean="0"/>
              <a:t> RBCs</a:t>
            </a:r>
          </a:p>
          <a:p>
            <a:pPr lvl="1"/>
            <a:r>
              <a:rPr lang="en-US" dirty="0" smtClean="0"/>
              <a:t>Antibodies to </a:t>
            </a:r>
            <a:r>
              <a:rPr lang="en-US" dirty="0" err="1" smtClean="0"/>
              <a:t>Rh+ve</a:t>
            </a:r>
            <a:r>
              <a:rPr lang="en-US" dirty="0" smtClean="0"/>
              <a:t> RBCs is formed and it is transmitted to the fetus during second pregnancy</a:t>
            </a:r>
          </a:p>
          <a:p>
            <a:pPr lvl="1"/>
            <a:r>
              <a:rPr lang="en-US" dirty="0" smtClean="0"/>
              <a:t>~ 1/100 pregnancies and not in every </a:t>
            </a:r>
            <a:r>
              <a:rPr lang="en-US" dirty="0" err="1" smtClean="0"/>
              <a:t>Rh-ve</a:t>
            </a:r>
            <a:r>
              <a:rPr lang="en-US" dirty="0" smtClean="0"/>
              <a:t> mother</a:t>
            </a:r>
          </a:p>
          <a:p>
            <a:pPr lvl="1"/>
            <a:r>
              <a:rPr lang="en-US" dirty="0" smtClean="0"/>
              <a:t>May be prevented by Anti-D administered to the mother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Hemolytic disease of the newborn</a:t>
            </a:r>
            <a:endParaRPr lang="en-US" dirty="0"/>
          </a:p>
        </p:txBody>
      </p:sp>
      <p:pic>
        <p:nvPicPr>
          <p:cNvPr id="9218" name="Picture 2" descr="C:\Users\Khalid\Desktop\NNJ\NNJ3.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Lst>
          </a:blip>
          <a:srcRect t="31185" b="4000"/>
          <a:stretch>
            <a:fillRect/>
          </a:stretch>
        </p:blipFill>
        <p:spPr bwMode="auto">
          <a:xfrm>
            <a:off x="457200" y="1600200"/>
            <a:ext cx="8229600" cy="4000500"/>
          </a:xfrm>
          <a:prstGeom prst="rect">
            <a:avLst/>
          </a:prstGeom>
          <a:noFill/>
        </p:spPr>
      </p:pic>
      <p:pic>
        <p:nvPicPr>
          <p:cNvPr id="6" name="Picture 2" descr="C:\Users\Khalid\Desktop\NNJ\NNJ3.png"/>
          <p:cNvPicPr>
            <a:picLocks noChangeAspect="1" noChangeArrowheads="1"/>
          </p:cNvPicPr>
          <p:nvPr/>
        </p:nvPicPr>
        <p:blipFill>
          <a:blip r:embed="rId5" cstate="print"/>
          <a:srcRect t="51185" r="75833" b="-25631"/>
          <a:stretch>
            <a:fillRect/>
          </a:stretch>
        </p:blipFill>
        <p:spPr bwMode="auto">
          <a:xfrm>
            <a:off x="511790" y="1600200"/>
            <a:ext cx="1774210" cy="4572000"/>
          </a:xfrm>
          <a:prstGeom prst="rect">
            <a:avLst/>
          </a:prstGeom>
          <a:noFill/>
        </p:spPr>
      </p:pic>
      <p:sp>
        <p:nvSpPr>
          <p:cNvPr id="7" name="Rectangle 6"/>
          <p:cNvSpPr/>
          <p:nvPr/>
        </p:nvSpPr>
        <p:spPr>
          <a:xfrm>
            <a:off x="533400" y="4572000"/>
            <a:ext cx="24384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09600" y="5715000"/>
            <a:ext cx="7924800" cy="492443"/>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2600" dirty="0" smtClean="0"/>
              <a:t>Pathogenesis </a:t>
            </a:r>
            <a:r>
              <a:rPr lang="en-US" sz="2600" dirty="0"/>
              <a:t>of Hemolytic Disease of The Newborn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Hemolytic disease of the newborn</a:t>
            </a:r>
            <a:endParaRPr lang="en-US" dirty="0"/>
          </a:p>
        </p:txBody>
      </p:sp>
      <p:sp>
        <p:nvSpPr>
          <p:cNvPr id="83970" name="Rectangle 2"/>
          <p:cNvSpPr>
            <a:spLocks noGrp="1" noChangeArrowheads="1"/>
          </p:cNvSpPr>
          <p:nvPr>
            <p:ph idx="1"/>
          </p:nvPr>
        </p:nvSpPr>
        <p:spPr/>
        <p:txBody>
          <a:bodyPr>
            <a:normAutofit/>
          </a:bodyPr>
          <a:lstStyle/>
          <a:p>
            <a:r>
              <a:rPr lang="en-US" dirty="0" smtClean="0"/>
              <a:t>ABO incompatibility (</a:t>
            </a:r>
            <a:r>
              <a:rPr lang="en-US" dirty="0" smtClean="0">
                <a:solidFill>
                  <a:srgbClr val="FF0000"/>
                </a:solidFill>
              </a:rPr>
              <a:t>milder</a:t>
            </a:r>
            <a:r>
              <a:rPr lang="en-US" dirty="0" smtClean="0"/>
              <a:t> disease)</a:t>
            </a:r>
          </a:p>
          <a:p>
            <a:pPr lvl="1"/>
            <a:r>
              <a:rPr lang="en-US" dirty="0" smtClean="0"/>
              <a:t>The anti-A or Anti-B </a:t>
            </a:r>
            <a:r>
              <a:rPr lang="en-US" dirty="0" err="1" smtClean="0"/>
              <a:t>hemolysins</a:t>
            </a:r>
            <a:r>
              <a:rPr lang="en-US" dirty="0" smtClean="0"/>
              <a:t> (antibodies) present in a mother with blood group O is transferred to the fetus of A or B blood group</a:t>
            </a:r>
          </a:p>
          <a:p>
            <a:pPr lvl="1"/>
            <a:r>
              <a:rPr lang="en-US" dirty="0" smtClean="0"/>
              <a:t>This results in </a:t>
            </a:r>
            <a:r>
              <a:rPr lang="en-US" dirty="0" err="1" smtClean="0"/>
              <a:t>hemolysis</a:t>
            </a:r>
            <a:r>
              <a:rPr lang="en-US" dirty="0" smtClean="0"/>
              <a:t> (most transferred antibodies can be neutralized by the baby)</a:t>
            </a:r>
          </a:p>
          <a:p>
            <a:pPr lvl="1"/>
            <a:r>
              <a:rPr lang="en-US" dirty="0" smtClean="0"/>
              <a:t>1 in every 200 births </a:t>
            </a:r>
          </a:p>
          <a:p>
            <a:pPr lvl="1"/>
            <a:r>
              <a:rPr lang="en-US" dirty="0" smtClean="0"/>
              <a:t>The first baby can be affected</a:t>
            </a:r>
          </a:p>
        </p:txBody>
      </p:sp>
      <p:sp>
        <p:nvSpPr>
          <p:cNvPr id="83971" name="Rectangle 3"/>
          <p:cNvSpPr>
            <a:spLocks noChangeArrowheads="1"/>
          </p:cNvSpPr>
          <p:nvPr/>
        </p:nvSpPr>
        <p:spPr bwMode="auto">
          <a:xfrm>
            <a:off x="457200" y="2778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5" descr="5"/>
          <p:cNvPicPr>
            <a:picLocks noGrp="1" noChangeAspect="1" noChangeArrowheads="1"/>
          </p:cNvPicPr>
          <p:nvPr>
            <p:ph sz="half" idx="4294967295"/>
          </p:nvPr>
        </p:nvPicPr>
        <p:blipFill>
          <a:blip r:embed="rId3" cstate="print"/>
          <a:srcRect l="4163" t="1111" r="14118"/>
          <a:stretch>
            <a:fillRect/>
          </a:stretch>
        </p:blipFill>
        <p:spPr>
          <a:xfrm>
            <a:off x="6858000" y="2114550"/>
            <a:ext cx="2057400" cy="3941763"/>
          </a:xfrm>
          <a:prstGeom prst="rect">
            <a:avLst/>
          </a:prstGeom>
          <a:ln w="3175" cmpd="sng">
            <a:solidFill>
              <a:schemeClr val="tx1"/>
            </a:solidFill>
          </a:ln>
          <a:effectLst>
            <a:outerShdw blurRad="292100" dist="139700" dir="2700000" algn="tl" rotWithShape="0">
              <a:srgbClr val="333333">
                <a:alpha val="65000"/>
              </a:srgbClr>
            </a:outerShdw>
          </a:effectLst>
        </p:spPr>
      </p:pic>
      <p:sp>
        <p:nvSpPr>
          <p:cNvPr id="7" name="Title 6"/>
          <p:cNvSpPr>
            <a:spLocks noGrp="1"/>
          </p:cNvSpPr>
          <p:nvPr>
            <p:ph type="title"/>
          </p:nvPr>
        </p:nvSpPr>
        <p:spPr/>
        <p:txBody>
          <a:bodyPr>
            <a:normAutofit/>
          </a:bodyPr>
          <a:lstStyle/>
          <a:p>
            <a:r>
              <a:rPr lang="en-US" smtClean="0"/>
              <a:t>Hemolytic disease of the newborn</a:t>
            </a:r>
            <a:endParaRPr lang="en-US" dirty="0"/>
          </a:p>
        </p:txBody>
      </p:sp>
      <p:sp>
        <p:nvSpPr>
          <p:cNvPr id="84994" name="Rectangle 2"/>
          <p:cNvSpPr>
            <a:spLocks noGrp="1" noChangeArrowheads="1"/>
          </p:cNvSpPr>
          <p:nvPr>
            <p:ph idx="1"/>
          </p:nvPr>
        </p:nvSpPr>
        <p:spPr/>
        <p:txBody>
          <a:bodyPr>
            <a:normAutofit/>
          </a:bodyPr>
          <a:lstStyle/>
          <a:p>
            <a:r>
              <a:rPr lang="en-US" dirty="0" smtClean="0"/>
              <a:t>Severe </a:t>
            </a:r>
            <a:r>
              <a:rPr lang="en-US" dirty="0" err="1" smtClean="0"/>
              <a:t>hemolysis</a:t>
            </a:r>
            <a:r>
              <a:rPr lang="en-US" dirty="0" smtClean="0"/>
              <a:t> manifestations </a:t>
            </a:r>
          </a:p>
          <a:p>
            <a:pPr lvl="1"/>
            <a:r>
              <a:rPr lang="en-US" dirty="0" err="1" smtClean="0"/>
              <a:t>Hydrops</a:t>
            </a:r>
            <a:r>
              <a:rPr lang="en-US" dirty="0" smtClean="0"/>
              <a:t> </a:t>
            </a:r>
            <a:r>
              <a:rPr lang="en-US" dirty="0" err="1" smtClean="0"/>
              <a:t>fetalis</a:t>
            </a:r>
            <a:endParaRPr lang="en-US" dirty="0" smtClean="0"/>
          </a:p>
          <a:p>
            <a:pPr lvl="2"/>
            <a:r>
              <a:rPr lang="en-US" dirty="0" smtClean="0"/>
              <a:t>The most severe form</a:t>
            </a:r>
          </a:p>
          <a:p>
            <a:pPr lvl="2"/>
            <a:r>
              <a:rPr lang="en-US" dirty="0" smtClean="0"/>
              <a:t>Often still birth with severe anemia and                           massive edema and </a:t>
            </a:r>
            <a:r>
              <a:rPr lang="en-US" dirty="0" err="1" smtClean="0"/>
              <a:t>ascitis</a:t>
            </a:r>
            <a:r>
              <a:rPr lang="en-US" dirty="0" smtClean="0"/>
              <a:t>  </a:t>
            </a:r>
          </a:p>
          <a:p>
            <a:pPr lvl="1"/>
            <a:r>
              <a:rPr lang="en-US" dirty="0" err="1" smtClean="0"/>
              <a:t>Icterus</a:t>
            </a:r>
            <a:r>
              <a:rPr lang="en-US" dirty="0" smtClean="0"/>
              <a:t> gravis </a:t>
            </a:r>
            <a:r>
              <a:rPr lang="en-US" dirty="0" err="1" smtClean="0"/>
              <a:t>neonatorum</a:t>
            </a:r>
            <a:endParaRPr lang="en-US" dirty="0" smtClean="0"/>
          </a:p>
          <a:p>
            <a:pPr lvl="2"/>
            <a:r>
              <a:rPr lang="en-US" dirty="0" smtClean="0"/>
              <a:t>Jaundice in the first 24hr, not at birth</a:t>
            </a:r>
          </a:p>
          <a:p>
            <a:pPr lvl="2"/>
            <a:r>
              <a:rPr lang="en-US" dirty="0" smtClean="0"/>
              <a:t>Variable degree of hemolytic anemia</a:t>
            </a:r>
          </a:p>
          <a:p>
            <a:pPr lvl="2"/>
            <a:r>
              <a:rPr lang="en-US" dirty="0" err="1" smtClean="0"/>
              <a:t>Hepatosplenomegaly</a:t>
            </a:r>
            <a:r>
              <a:rPr lang="en-US" dirty="0" smtClean="0"/>
              <a:t> </a:t>
            </a:r>
          </a:p>
        </p:txBody>
      </p:sp>
      <p:sp>
        <p:nvSpPr>
          <p:cNvPr id="84995" name="Rectangle 3"/>
          <p:cNvSpPr>
            <a:spLocks noChangeArrowheads="1"/>
          </p:cNvSpPr>
          <p:nvPr/>
        </p:nvSpPr>
        <p:spPr bwMode="auto">
          <a:xfrm>
            <a:off x="457200" y="2778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mtClean="0"/>
              <a:t>Hemolytic disease of the newborn</a:t>
            </a:r>
            <a:endParaRPr lang="en-US" dirty="0"/>
          </a:p>
        </p:txBody>
      </p:sp>
      <p:sp>
        <p:nvSpPr>
          <p:cNvPr id="86018" name="Rectangle 2"/>
          <p:cNvSpPr>
            <a:spLocks noGrp="1" noChangeArrowheads="1"/>
          </p:cNvSpPr>
          <p:nvPr>
            <p:ph idx="1"/>
          </p:nvPr>
        </p:nvSpPr>
        <p:spPr>
          <a:xfrm>
            <a:off x="457200" y="1775191"/>
            <a:ext cx="8229600" cy="4854209"/>
          </a:xfrm>
        </p:spPr>
        <p:txBody>
          <a:bodyPr>
            <a:normAutofit/>
          </a:bodyPr>
          <a:lstStyle/>
          <a:p>
            <a:r>
              <a:rPr lang="en-US" dirty="0" smtClean="0"/>
              <a:t>Prevention</a:t>
            </a:r>
          </a:p>
          <a:p>
            <a:pPr lvl="1"/>
            <a:r>
              <a:rPr lang="en-US" sz="2400" dirty="0" smtClean="0"/>
              <a:t>Anti-D within 72 hrs after delivery of </a:t>
            </a:r>
            <a:r>
              <a:rPr lang="en-US" sz="2400" dirty="0" err="1" smtClean="0"/>
              <a:t>Rh+ve</a:t>
            </a:r>
            <a:r>
              <a:rPr lang="en-US" sz="2400" dirty="0" smtClean="0"/>
              <a:t> child or abortion.</a:t>
            </a:r>
          </a:p>
          <a:p>
            <a:r>
              <a:rPr lang="en-US" dirty="0" smtClean="0"/>
              <a:t>Management:</a:t>
            </a:r>
          </a:p>
          <a:p>
            <a:pPr lvl="1"/>
            <a:r>
              <a:rPr lang="en-US" sz="2400" dirty="0" smtClean="0"/>
              <a:t>Life support </a:t>
            </a:r>
          </a:p>
          <a:p>
            <a:pPr lvl="1"/>
            <a:r>
              <a:rPr lang="en-US" sz="2400" dirty="0" smtClean="0"/>
              <a:t>Establish diagnosis</a:t>
            </a:r>
          </a:p>
          <a:p>
            <a:pPr lvl="1"/>
            <a:r>
              <a:rPr lang="en-US" sz="2400" dirty="0" smtClean="0"/>
              <a:t>Early phototherapy</a:t>
            </a:r>
          </a:p>
          <a:p>
            <a:pPr lvl="1"/>
            <a:r>
              <a:rPr lang="en-US" sz="2400" dirty="0" smtClean="0"/>
              <a:t>Transfusion to restore normal hemoglobin level</a:t>
            </a:r>
          </a:p>
          <a:p>
            <a:pPr lvl="1"/>
            <a:r>
              <a:rPr lang="en-US" sz="2400" dirty="0" smtClean="0"/>
              <a:t>Exchange transfusion if </a:t>
            </a:r>
            <a:r>
              <a:rPr lang="en-US" sz="2400" dirty="0"/>
              <a:t>needed</a:t>
            </a:r>
            <a:r>
              <a:rPr lang="en-US" sz="2400" dirty="0" smtClean="0"/>
              <a:t>.</a:t>
            </a:r>
          </a:p>
          <a:p>
            <a:pPr lvl="1"/>
            <a:endParaRPr lang="en-US" dirty="0" smtClean="0"/>
          </a:p>
        </p:txBody>
      </p:sp>
      <p:sp>
        <p:nvSpPr>
          <p:cNvPr id="86019" name="Rectangle 3"/>
          <p:cNvSpPr>
            <a:spLocks noChangeArrowheads="1"/>
          </p:cNvSpPr>
          <p:nvPr/>
        </p:nvSpPr>
        <p:spPr bwMode="auto">
          <a:xfrm>
            <a:off x="457200" y="2778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Introduction </a:t>
            </a:r>
            <a:endParaRPr lang="en-US" dirty="0"/>
          </a:p>
        </p:txBody>
      </p:sp>
      <p:sp>
        <p:nvSpPr>
          <p:cNvPr id="65538" name="Rectangle 2"/>
          <p:cNvSpPr>
            <a:spLocks noGrp="1" noChangeArrowheads="1"/>
          </p:cNvSpPr>
          <p:nvPr>
            <p:ph idx="1"/>
          </p:nvPr>
        </p:nvSpPr>
        <p:spPr/>
        <p:txBody>
          <a:bodyPr>
            <a:normAutofit/>
          </a:bodyPr>
          <a:lstStyle/>
          <a:p>
            <a:r>
              <a:rPr lang="en-US" dirty="0" smtClean="0"/>
              <a:t>Neonatal Jaundice:</a:t>
            </a:r>
          </a:p>
          <a:p>
            <a:pPr lvl="1"/>
            <a:r>
              <a:rPr lang="en-US" dirty="0" smtClean="0"/>
              <a:t>A yellow discoloration of </a:t>
            </a:r>
            <a:r>
              <a:rPr lang="en-US" dirty="0"/>
              <a:t>skin </a:t>
            </a:r>
            <a:r>
              <a:rPr lang="en-US" dirty="0" smtClean="0"/>
              <a:t>and sclera due to an increased concentration of serum bilirubin. </a:t>
            </a:r>
          </a:p>
          <a:p>
            <a:pPr lvl="1"/>
            <a:r>
              <a:rPr lang="en-US" dirty="0" smtClean="0"/>
              <a:t>Usually appears in the newborn infant when serum bilirubin concentration &gt; 85 </a:t>
            </a:r>
            <a:r>
              <a:rPr lang="en-US" dirty="0" smtClean="0">
                <a:sym typeface="Symbol"/>
              </a:rPr>
              <a:t>mol</a:t>
            </a:r>
            <a:r>
              <a:rPr lang="en-US" dirty="0" smtClean="0"/>
              <a:t>/L.</a:t>
            </a:r>
          </a:p>
          <a:p>
            <a:pPr lvl="1"/>
            <a:r>
              <a:rPr lang="en-US" dirty="0" smtClean="0"/>
              <a:t>Occurs in the majority </a:t>
            </a:r>
            <a:r>
              <a:rPr lang="en-US" sz="2400" dirty="0" smtClean="0"/>
              <a:t>(</a:t>
            </a:r>
            <a:r>
              <a:rPr lang="en-US" sz="2400" dirty="0" smtClean="0"/>
              <a:t>&gt;50% term and 80% preterm) </a:t>
            </a:r>
            <a:r>
              <a:rPr lang="en-US" dirty="0" smtClean="0"/>
              <a:t>of infants</a:t>
            </a:r>
            <a:endParaRPr lang="en-US" dirty="0" smtClean="0"/>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Exchange transfusion</a:t>
            </a:r>
            <a:endParaRPr lang="en-US" dirty="0"/>
          </a:p>
        </p:txBody>
      </p:sp>
      <p:sp>
        <p:nvSpPr>
          <p:cNvPr id="89090" name="Rectangle 2"/>
          <p:cNvSpPr>
            <a:spLocks noGrp="1" noChangeArrowheads="1"/>
          </p:cNvSpPr>
          <p:nvPr>
            <p:ph idx="1"/>
          </p:nvPr>
        </p:nvSpPr>
        <p:spPr/>
        <p:txBody>
          <a:bodyPr>
            <a:normAutofit/>
          </a:bodyPr>
          <a:lstStyle/>
          <a:p>
            <a:r>
              <a:rPr lang="en-US" dirty="0" smtClean="0"/>
              <a:t>Indicated in</a:t>
            </a:r>
          </a:p>
          <a:p>
            <a:pPr lvl="1"/>
            <a:r>
              <a:rPr lang="en-US" sz="2400" dirty="0" err="1" smtClean="0"/>
              <a:t>Kernictrus</a:t>
            </a:r>
            <a:r>
              <a:rPr lang="en-US" sz="2400" dirty="0" smtClean="0"/>
              <a:t> </a:t>
            </a:r>
          </a:p>
          <a:p>
            <a:pPr lvl="1"/>
            <a:r>
              <a:rPr lang="en-US" sz="2400" dirty="0" smtClean="0"/>
              <a:t>Cord bilirubin &gt;85</a:t>
            </a:r>
            <a:r>
              <a:rPr lang="en-US" sz="2400" dirty="0" smtClean="0">
                <a:sym typeface="Symbol"/>
              </a:rPr>
              <a:t>mol/L</a:t>
            </a:r>
            <a:r>
              <a:rPr lang="en-US" sz="2400" dirty="0" smtClean="0"/>
              <a:t> </a:t>
            </a:r>
            <a:r>
              <a:rPr lang="en-US" sz="2400" b="1" i="1" dirty="0" smtClean="0"/>
              <a:t>or</a:t>
            </a:r>
          </a:p>
          <a:p>
            <a:pPr lvl="1"/>
            <a:r>
              <a:rPr lang="en-US" sz="2400" dirty="0" smtClean="0"/>
              <a:t>Cord hemoglobin &lt;100 g/L</a:t>
            </a:r>
          </a:p>
          <a:p>
            <a:pPr lvl="1"/>
            <a:r>
              <a:rPr lang="en-US" sz="2400" dirty="0" smtClean="0"/>
              <a:t>Rate of bilirubin rise &gt; 8.5 </a:t>
            </a:r>
            <a:r>
              <a:rPr lang="en-US" sz="2400" dirty="0" smtClean="0">
                <a:sym typeface="Symbol"/>
              </a:rPr>
              <a:t>mol</a:t>
            </a:r>
            <a:r>
              <a:rPr lang="en-US" sz="2400" dirty="0" smtClean="0"/>
              <a:t>/L/hour</a:t>
            </a:r>
          </a:p>
          <a:p>
            <a:pPr lvl="1"/>
            <a:r>
              <a:rPr lang="en-US" sz="2400" dirty="0" smtClean="0"/>
              <a:t>Unconjugated bilirubin level &gt; 340 </a:t>
            </a:r>
            <a:r>
              <a:rPr lang="en-US" sz="2400" dirty="0" smtClean="0">
                <a:sym typeface="Symbol"/>
              </a:rPr>
              <a:t>mol</a:t>
            </a:r>
            <a:r>
              <a:rPr lang="en-US" sz="2400" dirty="0" smtClean="0"/>
              <a:t>/L at any age </a:t>
            </a:r>
            <a:r>
              <a:rPr lang="en-US" sz="2000" dirty="0" smtClean="0"/>
              <a:t>(at a lower level in presence of risk factor such as sepsis)</a:t>
            </a:r>
          </a:p>
          <a:p>
            <a:r>
              <a:rPr lang="en-US" dirty="0" smtClean="0"/>
              <a:t>Double volume exchange transfusion</a:t>
            </a:r>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transfusion</a:t>
            </a:r>
            <a:endParaRPr lang="en-US" dirty="0"/>
          </a:p>
        </p:txBody>
      </p:sp>
      <p:sp>
        <p:nvSpPr>
          <p:cNvPr id="3" name="Content Placeholder 2"/>
          <p:cNvSpPr>
            <a:spLocks noGrp="1"/>
          </p:cNvSpPr>
          <p:nvPr>
            <p:ph idx="1"/>
          </p:nvPr>
        </p:nvSpPr>
        <p:spPr/>
        <p:txBody>
          <a:bodyPr/>
          <a:lstStyle/>
          <a:p>
            <a:endParaRPr lang="en-US"/>
          </a:p>
        </p:txBody>
      </p:sp>
      <p:pic>
        <p:nvPicPr>
          <p:cNvPr id="4" name="Picture 2" descr="C:\Users\Khalid\Desktop\NNJ\AJ_hyperbilirubinemia_tx.jpg"/>
          <p:cNvPicPr>
            <a:picLocks noChangeAspect="1" noChangeArrowheads="1"/>
          </p:cNvPicPr>
          <p:nvPr/>
        </p:nvPicPr>
        <p:blipFill>
          <a:blip r:embed="rId2" cstate="print"/>
          <a:srcRect l="21770" t="57183" r="21769" b="2396"/>
          <a:stretch>
            <a:fillRect/>
          </a:stretch>
        </p:blipFill>
        <p:spPr bwMode="auto">
          <a:xfrm>
            <a:off x="1937658" y="1676400"/>
            <a:ext cx="5268685" cy="5029200"/>
          </a:xfrm>
          <a:prstGeom prst="rect">
            <a:avLst/>
          </a:prstGeom>
          <a:noFill/>
        </p:spPr>
      </p:pic>
      <p:sp>
        <p:nvSpPr>
          <p:cNvPr id="5" name="Rectangle 4"/>
          <p:cNvSpPr/>
          <p:nvPr/>
        </p:nvSpPr>
        <p:spPr>
          <a:xfrm>
            <a:off x="5867400" y="4724400"/>
            <a:ext cx="2286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000000"/>
            </a:gs>
            <a:gs pos="85000">
              <a:schemeClr val="accent1">
                <a:lumMod val="20000"/>
                <a:lumOff val="80000"/>
              </a:schemeClr>
            </a:gs>
            <a:gs pos="99000">
              <a:srgbClr val="FF6600"/>
            </a:gs>
          </a:gsLst>
          <a:lin ang="0" scaled="1"/>
          <a:tileRect/>
        </a:gradFill>
        <a:effectLst/>
      </p:bgPr>
    </p:bg>
    <p:spTree>
      <p:nvGrpSpPr>
        <p:cNvPr id="1" name=""/>
        <p:cNvGrpSpPr/>
        <p:nvPr/>
      </p:nvGrpSpPr>
      <p:grpSpPr>
        <a:xfrm>
          <a:off x="0" y="0"/>
          <a:ext cx="0" cy="0"/>
          <a:chOff x="0" y="0"/>
          <a:chExt cx="0" cy="0"/>
        </a:xfrm>
      </p:grpSpPr>
      <p:sp>
        <p:nvSpPr>
          <p:cNvPr id="4" name="Rectangle 3"/>
          <p:cNvSpPr/>
          <p:nvPr/>
        </p:nvSpPr>
        <p:spPr>
          <a:xfrm>
            <a:off x="451277" y="4353342"/>
            <a:ext cx="4706738" cy="1938992"/>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en-US" sz="6000" spc="150" dirty="0" smtClean="0">
                <a:ln w="3175" cmpd="sng">
                  <a:solidFill>
                    <a:schemeClr val="tx1"/>
                  </a:solidFill>
                </a:ln>
                <a:solidFill>
                  <a:srgbClr val="FF0000"/>
                </a:solidFill>
                <a:effectLst>
                  <a:outerShdw blurRad="50800" dist="38100" dir="2700000" algn="tl" rotWithShape="0">
                    <a:prstClr val="black">
                      <a:alpha val="40000"/>
                    </a:prstClr>
                  </a:outerShdw>
                </a:effectLst>
                <a:latin typeface="Calibri" charset="0"/>
                <a:ea typeface="Calibri" charset="0"/>
                <a:cs typeface="Calibri" charset="0"/>
              </a:rPr>
              <a:t>Bilirubin</a:t>
            </a:r>
            <a:endParaRPr lang="en-US" sz="6000" spc="150" dirty="0" smtClean="0">
              <a:ln w="3175" cmpd="sng">
                <a:solidFill>
                  <a:schemeClr val="tx1"/>
                </a:solidFill>
              </a:ln>
              <a:solidFill>
                <a:srgbClr val="FF0000"/>
              </a:solidFill>
              <a:effectLst>
                <a:outerShdw blurRad="50800" dist="38100" dir="2700000" algn="tl" rotWithShape="0">
                  <a:prstClr val="black">
                    <a:alpha val="40000"/>
                  </a:prstClr>
                </a:outerShdw>
              </a:effectLst>
              <a:latin typeface="Calibri" charset="0"/>
              <a:ea typeface="Calibri" charset="0"/>
              <a:cs typeface="Calibri" charset="0"/>
            </a:endParaRPr>
          </a:p>
          <a:p>
            <a:r>
              <a:rPr lang="en-US" sz="6000" spc="150" dirty="0" smtClean="0">
                <a:ln w="3175" cmpd="sng">
                  <a:solidFill>
                    <a:schemeClr val="tx1"/>
                  </a:solidFill>
                </a:ln>
                <a:solidFill>
                  <a:srgbClr val="FF0000"/>
                </a:solidFill>
                <a:effectLst>
                  <a:outerShdw blurRad="50800" dist="38100" dir="2700000" algn="tl" rotWithShape="0">
                    <a:prstClr val="black">
                      <a:alpha val="40000"/>
                    </a:prstClr>
                  </a:outerShdw>
                </a:effectLst>
                <a:latin typeface="Calibri" charset="0"/>
                <a:ea typeface="Calibri" charset="0"/>
                <a:cs typeface="Calibri" charset="0"/>
              </a:rPr>
              <a:t>Neurotoxicity</a:t>
            </a:r>
            <a:endParaRPr lang="en-US" sz="6000" spc="150" dirty="0">
              <a:ln w="3175" cmpd="sng">
                <a:solidFill>
                  <a:schemeClr val="tx1"/>
                </a:solidFill>
              </a:ln>
              <a:solidFill>
                <a:srgbClr val="FF0000"/>
              </a:solidFill>
              <a:effectLst>
                <a:outerShdw blurRad="50800" dist="38100" dir="2700000" algn="tl" rotWithShape="0">
                  <a:prstClr val="black">
                    <a:alpha val="40000"/>
                  </a:prstClr>
                </a:outerShdw>
              </a:effectLst>
              <a:latin typeface="Calibri" charset="0"/>
              <a:ea typeface="Calibri" charset="0"/>
              <a:cs typeface="Calibri" charset="0"/>
            </a:endParaRPr>
          </a:p>
        </p:txBody>
      </p:sp>
      <p:pic>
        <p:nvPicPr>
          <p:cNvPr id="5" name="Picture 4"/>
          <p:cNvPicPr>
            <a:picLocks noChangeAspect="1"/>
          </p:cNvPicPr>
          <p:nvPr/>
        </p:nvPicPr>
        <p:blipFill>
          <a:blip r:embed="rId3"/>
          <a:stretch>
            <a:fillRect/>
          </a:stretch>
        </p:blipFill>
        <p:spPr>
          <a:xfrm>
            <a:off x="4572000" y="401407"/>
            <a:ext cx="4114800" cy="3342055"/>
          </a:xfrm>
          <a:prstGeom prst="rect">
            <a:avLst/>
          </a:prstGeom>
          <a:ln>
            <a:noFill/>
          </a:ln>
          <a:effectLst>
            <a:outerShdw blurRad="292100" dist="139700" dir="2700000" algn="tl" rotWithShape="0">
              <a:srgbClr val="333333">
                <a:alpha val="65000"/>
              </a:srgbClr>
            </a:outerShdw>
            <a:reflection blurRad="6350" stA="50000" endA="300" endPos="56000" dist="50800" dir="5400000" sy="-100000" algn="bl" rotWithShape="0"/>
          </a:effectLst>
        </p:spPr>
      </p:pic>
    </p:spTree>
    <p:extLst>
      <p:ext uri="{BB962C8B-B14F-4D97-AF65-F5344CB8AC3E}">
        <p14:creationId xmlns:p14="http://schemas.microsoft.com/office/powerpoint/2010/main" val="35005224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Bilirubin neurotoxicity</a:t>
            </a:r>
            <a:endParaRPr lang="en-US" dirty="0"/>
          </a:p>
        </p:txBody>
      </p:sp>
      <p:sp>
        <p:nvSpPr>
          <p:cNvPr id="74754" name="Rectangle 2"/>
          <p:cNvSpPr>
            <a:spLocks noGrp="1" noChangeArrowheads="1"/>
          </p:cNvSpPr>
          <p:nvPr>
            <p:ph idx="1"/>
          </p:nvPr>
        </p:nvSpPr>
        <p:spPr/>
        <p:txBody>
          <a:bodyPr>
            <a:normAutofit/>
          </a:bodyPr>
          <a:lstStyle/>
          <a:p>
            <a:r>
              <a:rPr lang="en-US" sz="2800" dirty="0" smtClean="0"/>
              <a:t>Cause: </a:t>
            </a:r>
          </a:p>
          <a:p>
            <a:pPr lvl="1"/>
            <a:r>
              <a:rPr lang="en-US" sz="2600" dirty="0" smtClean="0"/>
              <a:t>Crossing of </a:t>
            </a:r>
            <a:r>
              <a:rPr lang="en-US" sz="2600" b="1" dirty="0" smtClean="0">
                <a:solidFill>
                  <a:srgbClr val="FF0000"/>
                </a:solidFill>
              </a:rPr>
              <a:t>unconjugated</a:t>
            </a:r>
            <a:r>
              <a:rPr lang="en-US" sz="2600" dirty="0" smtClean="0"/>
              <a:t> bilirubin to the brain.</a:t>
            </a:r>
          </a:p>
          <a:p>
            <a:r>
              <a:rPr lang="en-US" sz="2800" dirty="0" smtClean="0"/>
              <a:t>The level at which injury happens depends on:</a:t>
            </a:r>
          </a:p>
          <a:p>
            <a:pPr lvl="1"/>
            <a:r>
              <a:rPr lang="en-US" sz="2600" dirty="0" smtClean="0"/>
              <a:t>Maturity/Postnatal age</a:t>
            </a:r>
          </a:p>
          <a:p>
            <a:pPr lvl="1"/>
            <a:r>
              <a:rPr lang="en-US" sz="2600" dirty="0" smtClean="0"/>
              <a:t>Binding capacity in the blood (S. Albumin)</a:t>
            </a:r>
          </a:p>
          <a:p>
            <a:pPr lvl="1"/>
            <a:r>
              <a:rPr lang="en-US" sz="2600" dirty="0" smtClean="0"/>
              <a:t>Associated risk factors (acidosis, infection, asphyxia…)</a:t>
            </a:r>
          </a:p>
        </p:txBody>
      </p:sp>
      <p:sp>
        <p:nvSpPr>
          <p:cNvPr id="74755" name="Rectangle 3"/>
          <p:cNvSpPr>
            <a:spLocks noChangeArrowheads="1"/>
          </p:cNvSpPr>
          <p:nvPr/>
        </p:nvSpPr>
        <p:spPr bwMode="auto">
          <a:xfrm>
            <a:off x="457200" y="2778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0" dirty="0" smtClean="0"/>
              <a:t>Bilirubin neurotoxicity</a:t>
            </a:r>
            <a:endParaRPr lang="en-US" b="0" dirty="0"/>
          </a:p>
        </p:txBody>
      </p:sp>
      <p:sp>
        <p:nvSpPr>
          <p:cNvPr id="7" name="Text Placeholder 6"/>
          <p:cNvSpPr>
            <a:spLocks noGrp="1"/>
          </p:cNvSpPr>
          <p:nvPr>
            <p:ph type="body" idx="1"/>
          </p:nvPr>
        </p:nvSpPr>
        <p:spPr>
          <a:solidFill>
            <a:schemeClr val="bg1">
              <a:lumMod val="85000"/>
            </a:schemeClr>
          </a:solidFill>
          <a:ln w="6350" cmpd="sng">
            <a:noFill/>
            <a:prstDash val="dot"/>
          </a:ln>
          <a:effectLst>
            <a:outerShdw blurRad="50800" dist="38100" dir="2700000" algn="tl" rotWithShape="0">
              <a:prstClr val="black">
                <a:alpha val="40000"/>
              </a:prstClr>
            </a:outerShdw>
          </a:effectLst>
        </p:spPr>
        <p:txBody>
          <a:bodyPr/>
          <a:lstStyle/>
          <a:p>
            <a:pPr algn="ctr"/>
            <a:r>
              <a:rPr lang="en-US" cap="none" dirty="0" smtClean="0">
                <a:solidFill>
                  <a:srgbClr val="0D0D0D"/>
                </a:solidFill>
              </a:rPr>
              <a:t>Acute Encephalopathy </a:t>
            </a:r>
          </a:p>
        </p:txBody>
      </p:sp>
      <p:sp>
        <p:nvSpPr>
          <p:cNvPr id="75778" name="Rectangle 2"/>
          <p:cNvSpPr>
            <a:spLocks noGrp="1" noChangeArrowheads="1"/>
          </p:cNvSpPr>
          <p:nvPr>
            <p:ph sz="half" idx="2"/>
          </p:nvPr>
        </p:nvSpPr>
        <p:spPr>
          <a:xfrm>
            <a:off x="457200" y="2525712"/>
            <a:ext cx="4040188" cy="3951288"/>
          </a:xfrm>
          <a:solidFill>
            <a:schemeClr val="bg1">
              <a:lumMod val="95000"/>
            </a:schemeClr>
          </a:solidFill>
          <a:ln w="3175" cmpd="sng">
            <a:noFill/>
            <a:prstDash val="dot"/>
          </a:ln>
          <a:effectLst>
            <a:outerShdw blurRad="50800" dist="38100" dir="2700000" algn="tl" rotWithShape="0">
              <a:prstClr val="black">
                <a:alpha val="40000"/>
              </a:prstClr>
            </a:outerShdw>
          </a:effectLst>
        </p:spPr>
        <p:txBody>
          <a:bodyPr>
            <a:normAutofit/>
          </a:bodyPr>
          <a:lstStyle/>
          <a:p>
            <a:r>
              <a:rPr lang="en-US" dirty="0" smtClean="0"/>
              <a:t>Three phases</a:t>
            </a:r>
          </a:p>
          <a:p>
            <a:pPr lvl="1"/>
            <a:r>
              <a:rPr lang="en-US" dirty="0" err="1" smtClean="0"/>
              <a:t>Hypotonia</a:t>
            </a:r>
            <a:r>
              <a:rPr lang="en-US" dirty="0" smtClean="0"/>
              <a:t>, lethargy, high pitched cry and poor sucking</a:t>
            </a:r>
          </a:p>
          <a:p>
            <a:pPr lvl="1"/>
            <a:r>
              <a:rPr lang="en-US" dirty="0" smtClean="0"/>
              <a:t>Extensors hypertonia, </a:t>
            </a:r>
            <a:r>
              <a:rPr lang="en-US" dirty="0" err="1" smtClean="0"/>
              <a:t>opithotonus</a:t>
            </a:r>
            <a:r>
              <a:rPr lang="en-US" dirty="0" smtClean="0"/>
              <a:t>, fever and seizures</a:t>
            </a:r>
          </a:p>
          <a:p>
            <a:pPr lvl="1"/>
            <a:r>
              <a:rPr lang="en-US" dirty="0" err="1" smtClean="0"/>
              <a:t>Hypotonia</a:t>
            </a:r>
            <a:r>
              <a:rPr lang="en-US" dirty="0" smtClean="0"/>
              <a:t> replaces hypertonia in a week</a:t>
            </a:r>
          </a:p>
          <a:p>
            <a:r>
              <a:rPr lang="en-US" dirty="0" smtClean="0"/>
              <a:t>Death may occur up the second phase</a:t>
            </a:r>
          </a:p>
        </p:txBody>
      </p:sp>
      <p:sp>
        <p:nvSpPr>
          <p:cNvPr id="9" name="Text Placeholder 8"/>
          <p:cNvSpPr>
            <a:spLocks noGrp="1"/>
          </p:cNvSpPr>
          <p:nvPr>
            <p:ph type="body" sz="quarter" idx="3"/>
          </p:nvPr>
        </p:nvSpPr>
        <p:spPr>
          <a:solidFill>
            <a:schemeClr val="bg1">
              <a:lumMod val="85000"/>
            </a:schemeClr>
          </a:solidFill>
          <a:ln w="6350" cmpd="sng">
            <a:noFill/>
            <a:prstDash val="dot"/>
          </a:ln>
          <a:effectLst>
            <a:outerShdw blurRad="50800" dist="38100" dir="2700000" algn="tl" rotWithShape="0">
              <a:prstClr val="black">
                <a:alpha val="40000"/>
              </a:prstClr>
            </a:outerShdw>
          </a:effectLst>
        </p:spPr>
        <p:txBody>
          <a:bodyPr>
            <a:normAutofit/>
          </a:bodyPr>
          <a:lstStyle/>
          <a:p>
            <a:pPr algn="ctr"/>
            <a:r>
              <a:rPr lang="en-US" cap="none" dirty="0" smtClean="0">
                <a:solidFill>
                  <a:schemeClr val="tx1">
                    <a:lumMod val="95000"/>
                    <a:lumOff val="5000"/>
                  </a:schemeClr>
                </a:solidFill>
              </a:rPr>
              <a:t>Chronic Encephalopathy </a:t>
            </a:r>
          </a:p>
        </p:txBody>
      </p:sp>
      <p:sp>
        <p:nvSpPr>
          <p:cNvPr id="6" name="Content Placeholder 5"/>
          <p:cNvSpPr>
            <a:spLocks noGrp="1"/>
          </p:cNvSpPr>
          <p:nvPr>
            <p:ph sz="quarter" idx="4"/>
          </p:nvPr>
        </p:nvSpPr>
        <p:spPr>
          <a:xfrm>
            <a:off x="4645025" y="2525712"/>
            <a:ext cx="4041775" cy="3951288"/>
          </a:xfrm>
          <a:solidFill>
            <a:schemeClr val="bg1">
              <a:lumMod val="95000"/>
            </a:schemeClr>
          </a:solidFill>
          <a:ln w="3175" cmpd="sng">
            <a:noFill/>
            <a:prstDash val="dot"/>
          </a:ln>
          <a:effectLst>
            <a:outerShdw blurRad="50800" dist="38100" dir="2700000" algn="tl" rotWithShape="0">
              <a:prstClr val="black">
                <a:alpha val="40000"/>
              </a:prstClr>
            </a:outerShdw>
          </a:effectLst>
        </p:spPr>
        <p:txBody>
          <a:bodyPr/>
          <a:lstStyle/>
          <a:p>
            <a:r>
              <a:rPr lang="en-US" dirty="0" err="1" smtClean="0"/>
              <a:t>Athetosis</a:t>
            </a:r>
            <a:endParaRPr lang="en-US" dirty="0" smtClean="0"/>
          </a:p>
          <a:p>
            <a:r>
              <a:rPr lang="en-US" dirty="0" err="1" smtClean="0"/>
              <a:t>Sensorineural</a:t>
            </a:r>
            <a:r>
              <a:rPr lang="en-US" dirty="0" smtClean="0"/>
              <a:t> hearing deficit</a:t>
            </a:r>
          </a:p>
          <a:p>
            <a:r>
              <a:rPr lang="en-US" dirty="0" smtClean="0"/>
              <a:t>Limited upward gaze</a:t>
            </a:r>
          </a:p>
          <a:p>
            <a:r>
              <a:rPr lang="en-US" dirty="0" smtClean="0"/>
              <a:t>Dental dysplasia</a:t>
            </a:r>
          </a:p>
          <a:p>
            <a:r>
              <a:rPr lang="en-US" dirty="0" smtClean="0"/>
              <a:t>Intellectual deficit</a:t>
            </a:r>
          </a:p>
          <a:p>
            <a:endParaRPr lang="en-US" dirty="0"/>
          </a:p>
        </p:txBody>
      </p:sp>
      <p:sp>
        <p:nvSpPr>
          <p:cNvPr id="75779" name="Rectangle 3"/>
          <p:cNvSpPr>
            <a:spLocks noChangeArrowheads="1"/>
          </p:cNvSpPr>
          <p:nvPr/>
        </p:nvSpPr>
        <p:spPr bwMode="auto">
          <a:xfrm>
            <a:off x="457200" y="2778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t>Kernicterus</a:t>
            </a:r>
            <a:endParaRPr lang="en-US" sz="3600" dirty="0"/>
          </a:p>
        </p:txBody>
      </p:sp>
      <p:sp>
        <p:nvSpPr>
          <p:cNvPr id="2" name="Content Placeholder 1"/>
          <p:cNvSpPr>
            <a:spLocks noGrp="1"/>
          </p:cNvSpPr>
          <p:nvPr>
            <p:ph idx="1"/>
          </p:nvPr>
        </p:nvSpPr>
        <p:spPr/>
        <p:txBody>
          <a:bodyPr/>
          <a:lstStyle/>
          <a:p>
            <a:endParaRPr lang="en-US" dirty="0"/>
          </a:p>
        </p:txBody>
      </p:sp>
      <p:sp>
        <p:nvSpPr>
          <p:cNvPr id="3" name="Text Placeholder 2"/>
          <p:cNvSpPr>
            <a:spLocks noGrp="1"/>
          </p:cNvSpPr>
          <p:nvPr>
            <p:ph type="body" sz="half" idx="2"/>
          </p:nvPr>
        </p:nvSpPr>
        <p:spPr>
          <a:solidFill>
            <a:schemeClr val="bg1">
              <a:lumMod val="95000"/>
            </a:schemeClr>
          </a:solidFill>
          <a:ln w="3175" cmpd="sng">
            <a:solidFill>
              <a:schemeClr val="tx1"/>
            </a:solidFill>
          </a:ln>
          <a:effectLst>
            <a:outerShdw blurRad="50800" dist="38100" dir="2700000" algn="tl" rotWithShape="0">
              <a:prstClr val="black">
                <a:alpha val="40000"/>
              </a:prstClr>
            </a:outerShdw>
          </a:effectLst>
        </p:spPr>
        <p:txBody>
          <a:bodyPr/>
          <a:lstStyle/>
          <a:p>
            <a:r>
              <a:rPr lang="en-US" sz="2000" b="1" dirty="0" smtClean="0"/>
              <a:t>Notice:</a:t>
            </a:r>
          </a:p>
          <a:p>
            <a:r>
              <a:rPr lang="en-US" sz="2000" dirty="0" smtClean="0"/>
              <a:t>Opithotonus position and </a:t>
            </a:r>
            <a:r>
              <a:rPr lang="en-US" sz="2000" dirty="0"/>
              <a:t>f</a:t>
            </a:r>
            <a:r>
              <a:rPr lang="en-US" sz="2000" dirty="0" smtClean="0"/>
              <a:t>isted hands</a:t>
            </a:r>
          </a:p>
          <a:p>
            <a:endParaRPr lang="en-US" dirty="0"/>
          </a:p>
        </p:txBody>
      </p:sp>
      <p:pic>
        <p:nvPicPr>
          <p:cNvPr id="7" name="Picture 3" descr="C:\Users\Khalid\Desktop\NNJ\KI3.jpg"/>
          <p:cNvPicPr>
            <a:picLocks noChangeAspect="1" noChangeArrowheads="1"/>
          </p:cNvPicPr>
          <p:nvPr/>
        </p:nvPicPr>
        <p:blipFill>
          <a:blip r:embed="rId2" cstate="print"/>
          <a:stretch>
            <a:fillRect/>
          </a:stretch>
        </p:blipFill>
        <p:spPr bwMode="auto">
          <a:xfrm>
            <a:off x="2819401" y="3"/>
            <a:ext cx="5772381" cy="6309355"/>
          </a:xfrm>
          <a:prstGeom prst="rect">
            <a:avLst/>
          </a:prstGeom>
          <a:ln w="3175" cmpd="sng">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Bilirubin neurotoxicity</a:t>
            </a:r>
          </a:p>
        </p:txBody>
      </p:sp>
      <p:sp>
        <p:nvSpPr>
          <p:cNvPr id="3" name="Content Placeholder 2"/>
          <p:cNvSpPr>
            <a:spLocks noGrp="1"/>
          </p:cNvSpPr>
          <p:nvPr>
            <p:ph idx="1"/>
          </p:nvPr>
        </p:nvSpPr>
        <p:spPr/>
        <p:txBody>
          <a:bodyPr/>
          <a:lstStyle/>
          <a:p>
            <a:r>
              <a:rPr lang="en-US" sz="3000" dirty="0"/>
              <a:t>Kernicterus:</a:t>
            </a:r>
          </a:p>
          <a:p>
            <a:pPr lvl="1"/>
            <a:r>
              <a:rPr lang="en-US" sz="2600" dirty="0"/>
              <a:t>Yellowish staining of the brain tissue by bilirubin deposition </a:t>
            </a:r>
            <a:endParaRPr lang="en-US" sz="2600" dirty="0" smtClean="0"/>
          </a:p>
          <a:p>
            <a:pPr lvl="1"/>
            <a:r>
              <a:rPr lang="en-US" sz="2600" dirty="0" smtClean="0"/>
              <a:t>Associated </a:t>
            </a:r>
            <a:r>
              <a:rPr lang="en-US" sz="2600" dirty="0"/>
              <a:t>with evidence of neuronal injury</a:t>
            </a:r>
          </a:p>
          <a:p>
            <a:pPr lvl="1"/>
            <a:r>
              <a:rPr lang="en-US" sz="2600" dirty="0"/>
              <a:t>Mostly affects basal ganglia, brain stem and cerebellar nuclei and anterior horn cells</a:t>
            </a:r>
          </a:p>
          <a:p>
            <a:endParaRPr lang="en-US" dirty="0"/>
          </a:p>
        </p:txBody>
      </p:sp>
    </p:spTree>
    <p:extLst>
      <p:ext uri="{BB962C8B-B14F-4D97-AF65-F5344CB8AC3E}">
        <p14:creationId xmlns:p14="http://schemas.microsoft.com/office/powerpoint/2010/main" val="42533447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dirty="0"/>
              <a:t>Bilirubin </a:t>
            </a:r>
            <a:r>
              <a:rPr lang="en-US" sz="3200" dirty="0" smtClean="0"/>
              <a:t>neurotoxicity </a:t>
            </a:r>
            <a:r>
              <a:rPr lang="en-US" dirty="0" smtClean="0"/>
              <a:t>/ Kernicterus</a:t>
            </a:r>
            <a:endParaRPr lang="en-US" dirty="0"/>
          </a:p>
        </p:txBody>
      </p:sp>
      <p:sp>
        <p:nvSpPr>
          <p:cNvPr id="8" name="Content Placeholder 7"/>
          <p:cNvSpPr>
            <a:spLocks noGrp="1"/>
          </p:cNvSpPr>
          <p:nvPr>
            <p:ph idx="1"/>
          </p:nvPr>
        </p:nvSpPr>
        <p:spPr/>
        <p:txBody>
          <a:bodyPr/>
          <a:lstStyle/>
          <a:p>
            <a:endParaRPr lang="en-US" dirty="0"/>
          </a:p>
        </p:txBody>
      </p:sp>
      <p:pic>
        <p:nvPicPr>
          <p:cNvPr id="4" name="Picture 2" descr="C:\Users\Khalid\Desktop\NNJ\KI1.jpg"/>
          <p:cNvPicPr>
            <a:picLocks noChangeAspect="1" noChangeArrowheads="1"/>
          </p:cNvPicPr>
          <p:nvPr/>
        </p:nvPicPr>
        <p:blipFill>
          <a:blip r:embed="rId2" cstate="print"/>
          <a:stretch>
            <a:fillRect/>
          </a:stretch>
        </p:blipFill>
        <p:spPr bwMode="auto">
          <a:xfrm>
            <a:off x="1145677" y="1828800"/>
            <a:ext cx="6852646" cy="4572000"/>
          </a:xfrm>
          <a:prstGeom prst="rect">
            <a:avLst/>
          </a:prstGeom>
          <a:noFill/>
          <a:ln>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F6600"/>
            </a:gs>
            <a:gs pos="85000">
              <a:schemeClr val="accent1">
                <a:lumMod val="20000"/>
                <a:lumOff val="80000"/>
              </a:schemeClr>
            </a:gs>
          </a:gsLst>
          <a:lin ang="0" scaled="1"/>
          <a:tileRect/>
        </a:gradFill>
        <a:effectLst/>
      </p:bgPr>
    </p:bg>
    <p:spTree>
      <p:nvGrpSpPr>
        <p:cNvPr id="1" name=""/>
        <p:cNvGrpSpPr/>
        <p:nvPr/>
      </p:nvGrpSpPr>
      <p:grpSpPr>
        <a:xfrm>
          <a:off x="0" y="0"/>
          <a:ext cx="0" cy="0"/>
          <a:chOff x="0" y="0"/>
          <a:chExt cx="0" cy="0"/>
        </a:xfrm>
      </p:grpSpPr>
      <p:sp>
        <p:nvSpPr>
          <p:cNvPr id="4" name="Rectangle 3"/>
          <p:cNvSpPr/>
          <p:nvPr/>
        </p:nvSpPr>
        <p:spPr>
          <a:xfrm>
            <a:off x="609600" y="4277142"/>
            <a:ext cx="6596678" cy="1938992"/>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en-US" sz="6000" spc="150" dirty="0" smtClean="0">
                <a:ln w="3175" cmpd="sng">
                  <a:solidFill>
                    <a:schemeClr val="tx1"/>
                  </a:solidFill>
                </a:ln>
                <a:solidFill>
                  <a:srgbClr val="FF0000"/>
                </a:solidFill>
                <a:effectLst>
                  <a:outerShdw blurRad="50800" dist="38100" dir="2700000" algn="tl" rotWithShape="0">
                    <a:prstClr val="black">
                      <a:alpha val="40000"/>
                    </a:prstClr>
                  </a:outerShdw>
                </a:effectLst>
                <a:latin typeface="Calibri" charset="0"/>
                <a:ea typeface="Calibri" charset="0"/>
                <a:cs typeface="Calibri" charset="0"/>
              </a:rPr>
              <a:t>Conjugated</a:t>
            </a:r>
          </a:p>
          <a:p>
            <a:r>
              <a:rPr lang="en-US" sz="6000" spc="150" dirty="0" err="1" smtClean="0">
                <a:ln w="3175" cmpd="sng">
                  <a:solidFill>
                    <a:schemeClr val="tx1"/>
                  </a:solidFill>
                </a:ln>
                <a:solidFill>
                  <a:srgbClr val="FF0000"/>
                </a:solidFill>
                <a:effectLst>
                  <a:outerShdw blurRad="50800" dist="38100" dir="2700000" algn="tl" rotWithShape="0">
                    <a:prstClr val="black">
                      <a:alpha val="40000"/>
                    </a:prstClr>
                  </a:outerShdw>
                </a:effectLst>
                <a:latin typeface="Calibri" charset="0"/>
                <a:ea typeface="Calibri" charset="0"/>
                <a:cs typeface="Calibri" charset="0"/>
              </a:rPr>
              <a:t>Hyperbilirubinemia</a:t>
            </a:r>
            <a:endParaRPr lang="en-US" sz="6000" spc="150" dirty="0">
              <a:ln w="3175" cmpd="sng">
                <a:solidFill>
                  <a:schemeClr val="tx1"/>
                </a:solidFill>
              </a:ln>
              <a:solidFill>
                <a:srgbClr val="FF0000"/>
              </a:solidFill>
              <a:effectLst>
                <a:outerShdw blurRad="50800" dist="38100" dir="2700000" algn="tl" rotWithShape="0">
                  <a:prstClr val="black">
                    <a:alpha val="40000"/>
                  </a:prstClr>
                </a:outerShdw>
              </a:effectLst>
              <a:latin typeface="Calibri" charset="0"/>
              <a:ea typeface="Calibri" charset="0"/>
              <a:cs typeface="Calibri" charset="0"/>
            </a:endParaRPr>
          </a:p>
        </p:txBody>
      </p:sp>
      <p:pic>
        <p:nvPicPr>
          <p:cNvPr id="5" name="Picture 4"/>
          <p:cNvPicPr>
            <a:picLocks noChangeAspect="1"/>
          </p:cNvPicPr>
          <p:nvPr/>
        </p:nvPicPr>
        <p:blipFill>
          <a:blip r:embed="rId3"/>
          <a:stretch>
            <a:fillRect/>
          </a:stretch>
        </p:blipFill>
        <p:spPr>
          <a:xfrm>
            <a:off x="4572000" y="401407"/>
            <a:ext cx="4114800" cy="3342055"/>
          </a:xfrm>
          <a:prstGeom prst="rect">
            <a:avLst/>
          </a:prstGeom>
          <a:ln>
            <a:noFill/>
          </a:ln>
          <a:effectLst>
            <a:outerShdw blurRad="292100" dist="139700" dir="2700000" algn="tl" rotWithShape="0">
              <a:srgbClr val="333333">
                <a:alpha val="65000"/>
              </a:srgbClr>
            </a:outerShdw>
            <a:reflection blurRad="6350" stA="50000" endA="300" endPos="56000" dist="50800" dir="5400000" sy="-100000" algn="bl" rotWithShape="0"/>
          </a:effectLst>
        </p:spPr>
      </p:pic>
    </p:spTree>
    <p:extLst>
      <p:ext uri="{BB962C8B-B14F-4D97-AF65-F5344CB8AC3E}">
        <p14:creationId xmlns:p14="http://schemas.microsoft.com/office/powerpoint/2010/main" val="35005224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rgbClr val="FF0000"/>
                </a:solidFill>
              </a:rPr>
              <a:t>Conjugated </a:t>
            </a:r>
            <a:r>
              <a:rPr lang="en-US" dirty="0" err="1" smtClean="0"/>
              <a:t>hyperbilirubinemia</a:t>
            </a:r>
            <a:endParaRPr lang="en-US" dirty="0"/>
          </a:p>
        </p:txBody>
      </p:sp>
      <p:sp>
        <p:nvSpPr>
          <p:cNvPr id="90114" name="Rectangle 2"/>
          <p:cNvSpPr>
            <a:spLocks noGrp="1" noChangeArrowheads="1"/>
          </p:cNvSpPr>
          <p:nvPr>
            <p:ph idx="1"/>
          </p:nvPr>
        </p:nvSpPr>
        <p:spPr/>
        <p:txBody>
          <a:bodyPr>
            <a:normAutofit fontScale="92500" lnSpcReduction="10000"/>
          </a:bodyPr>
          <a:lstStyle/>
          <a:p>
            <a:r>
              <a:rPr lang="en-US" b="1" dirty="0" smtClean="0"/>
              <a:t>Always pathological</a:t>
            </a:r>
          </a:p>
          <a:p>
            <a:r>
              <a:rPr lang="en-US" dirty="0" smtClean="0"/>
              <a:t>Direct bilirubin &gt;34</a:t>
            </a:r>
            <a:r>
              <a:rPr lang="en-US" dirty="0" smtClean="0">
                <a:sym typeface="Symbol"/>
              </a:rPr>
              <a:t>mol/L</a:t>
            </a:r>
            <a:r>
              <a:rPr lang="en-US" dirty="0" smtClean="0"/>
              <a:t> </a:t>
            </a:r>
          </a:p>
          <a:p>
            <a:r>
              <a:rPr lang="en-US" dirty="0" smtClean="0"/>
              <a:t>Evaluation </a:t>
            </a:r>
            <a:endParaRPr lang="en-US" sz="2600" i="1" dirty="0" smtClean="0"/>
          </a:p>
          <a:p>
            <a:pPr lvl="1"/>
            <a:r>
              <a:rPr lang="en-US" dirty="0" smtClean="0"/>
              <a:t>Serum bilirubin</a:t>
            </a:r>
          </a:p>
          <a:p>
            <a:pPr lvl="1"/>
            <a:r>
              <a:rPr lang="en-US" dirty="0" smtClean="0"/>
              <a:t>Liver function tests</a:t>
            </a:r>
          </a:p>
          <a:p>
            <a:pPr lvl="1"/>
            <a:r>
              <a:rPr lang="en-US" dirty="0" smtClean="0"/>
              <a:t>Cultures (blood, urine,….)</a:t>
            </a:r>
          </a:p>
          <a:p>
            <a:pPr lvl="1"/>
            <a:r>
              <a:rPr lang="en-US" dirty="0" smtClean="0"/>
              <a:t>Abdominal ultra sound</a:t>
            </a:r>
          </a:p>
          <a:p>
            <a:pPr lvl="1"/>
            <a:r>
              <a:rPr lang="en-US" dirty="0" smtClean="0"/>
              <a:t>Isotopic scan (scintegraphy)</a:t>
            </a:r>
          </a:p>
          <a:p>
            <a:pPr lvl="1"/>
            <a:r>
              <a:rPr lang="en-US" dirty="0" smtClean="0"/>
              <a:t>Liver biopsy</a:t>
            </a: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000000"/>
            </a:gs>
            <a:gs pos="85000">
              <a:schemeClr val="accent1">
                <a:lumMod val="20000"/>
                <a:lumOff val="80000"/>
              </a:schemeClr>
            </a:gs>
            <a:gs pos="99000">
              <a:srgbClr val="FF6600"/>
            </a:gs>
          </a:gsLst>
          <a:lin ang="0" scaled="1"/>
          <a:tileRect/>
        </a:gradFill>
        <a:effectLst/>
      </p:bgPr>
    </p:bg>
    <p:spTree>
      <p:nvGrpSpPr>
        <p:cNvPr id="1" name=""/>
        <p:cNvGrpSpPr/>
        <p:nvPr/>
      </p:nvGrpSpPr>
      <p:grpSpPr>
        <a:xfrm>
          <a:off x="0" y="0"/>
          <a:ext cx="0" cy="0"/>
          <a:chOff x="0" y="0"/>
          <a:chExt cx="0" cy="0"/>
        </a:xfrm>
      </p:grpSpPr>
      <p:sp>
        <p:nvSpPr>
          <p:cNvPr id="4" name="Rectangle 3"/>
          <p:cNvSpPr/>
          <p:nvPr/>
        </p:nvSpPr>
        <p:spPr>
          <a:xfrm>
            <a:off x="670103" y="4277142"/>
            <a:ext cx="3693383" cy="1938992"/>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en-US" sz="6000" spc="150" dirty="0" smtClean="0">
                <a:ln w="3175" cmpd="sng">
                  <a:solidFill>
                    <a:schemeClr val="tx1"/>
                  </a:solidFill>
                </a:ln>
                <a:solidFill>
                  <a:srgbClr val="FF0000"/>
                </a:solidFill>
                <a:effectLst>
                  <a:outerShdw blurRad="50800" dist="38100" dir="2700000" algn="tl" rotWithShape="0">
                    <a:prstClr val="black">
                      <a:alpha val="40000"/>
                    </a:prstClr>
                  </a:outerShdw>
                </a:effectLst>
                <a:latin typeface="Calibri" charset="0"/>
                <a:ea typeface="Calibri" charset="0"/>
                <a:cs typeface="Calibri" charset="0"/>
              </a:rPr>
              <a:t>Metabolic </a:t>
            </a:r>
          </a:p>
          <a:p>
            <a:r>
              <a:rPr lang="en-US" sz="6000" spc="150" dirty="0" smtClean="0">
                <a:ln w="3175" cmpd="sng">
                  <a:solidFill>
                    <a:schemeClr val="tx1"/>
                  </a:solidFill>
                </a:ln>
                <a:solidFill>
                  <a:srgbClr val="FF0000"/>
                </a:solidFill>
                <a:effectLst>
                  <a:outerShdw blurRad="50800" dist="38100" dir="2700000" algn="tl" rotWithShape="0">
                    <a:prstClr val="black">
                      <a:alpha val="40000"/>
                    </a:prstClr>
                  </a:outerShdw>
                </a:effectLst>
                <a:latin typeface="Calibri" charset="0"/>
                <a:ea typeface="Calibri" charset="0"/>
                <a:cs typeface="Calibri" charset="0"/>
              </a:rPr>
              <a:t>Pathways</a:t>
            </a:r>
            <a:endParaRPr lang="en-US" sz="6000" spc="150" dirty="0">
              <a:ln w="3175" cmpd="sng">
                <a:solidFill>
                  <a:schemeClr val="tx1"/>
                </a:solidFill>
              </a:ln>
              <a:solidFill>
                <a:srgbClr val="FF0000"/>
              </a:solidFill>
              <a:effectLst>
                <a:outerShdw blurRad="50800" dist="38100" dir="2700000" algn="tl" rotWithShape="0">
                  <a:prstClr val="black">
                    <a:alpha val="40000"/>
                  </a:prstClr>
                </a:outerShdw>
              </a:effectLst>
              <a:latin typeface="Calibri" charset="0"/>
              <a:ea typeface="Calibri" charset="0"/>
              <a:cs typeface="Calibri" charset="0"/>
            </a:endParaRPr>
          </a:p>
        </p:txBody>
      </p:sp>
      <p:pic>
        <p:nvPicPr>
          <p:cNvPr id="2" name="Picture 1"/>
          <p:cNvPicPr>
            <a:picLocks noChangeAspect="1"/>
          </p:cNvPicPr>
          <p:nvPr/>
        </p:nvPicPr>
        <p:blipFill>
          <a:blip r:embed="rId3"/>
          <a:stretch>
            <a:fillRect/>
          </a:stretch>
        </p:blipFill>
        <p:spPr>
          <a:xfrm>
            <a:off x="4572000" y="401407"/>
            <a:ext cx="4114800" cy="3342055"/>
          </a:xfrm>
          <a:prstGeom prst="rect">
            <a:avLst/>
          </a:prstGeom>
          <a:ln>
            <a:noFill/>
          </a:ln>
          <a:effectLst>
            <a:outerShdw blurRad="292100" dist="139700" dir="2700000" algn="tl" rotWithShape="0">
              <a:srgbClr val="333333">
                <a:alpha val="65000"/>
              </a:srgbClr>
            </a:outerShdw>
            <a:reflection blurRad="6350" stA="50000" endA="300" endPos="56000" dist="50800" dir="5400000" sy="-100000" algn="bl" rotWithShape="0"/>
          </a:effectLst>
        </p:spPr>
      </p:pic>
    </p:spTree>
    <p:extLst>
      <p:ext uri="{BB962C8B-B14F-4D97-AF65-F5344CB8AC3E}">
        <p14:creationId xmlns:p14="http://schemas.microsoft.com/office/powerpoint/2010/main" val="39658664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solidFill>
                  <a:srgbClr val="FF0000"/>
                </a:solidFill>
              </a:rPr>
              <a:t>Conjugated</a:t>
            </a:r>
            <a:r>
              <a:rPr lang="en-US" dirty="0" smtClean="0"/>
              <a:t> </a:t>
            </a:r>
            <a:r>
              <a:rPr lang="en-US" dirty="0" err="1" smtClean="0"/>
              <a:t>hyperbilirubinemia</a:t>
            </a:r>
            <a:endParaRPr lang="en-US" dirty="0"/>
          </a:p>
        </p:txBody>
      </p:sp>
      <p:graphicFrame>
        <p:nvGraphicFramePr>
          <p:cNvPr id="318543" name="Group 79"/>
          <p:cNvGraphicFramePr>
            <a:graphicFrameLocks noGrp="1"/>
          </p:cNvGraphicFramePr>
          <p:nvPr>
            <p:ph idx="1"/>
            <p:extLst>
              <p:ext uri="{D42A27DB-BD31-4B8C-83A1-F6EECF244321}">
                <p14:modId xmlns:p14="http://schemas.microsoft.com/office/powerpoint/2010/main" val="1956713092"/>
              </p:ext>
            </p:extLst>
          </p:nvPr>
        </p:nvGraphicFramePr>
        <p:xfrm>
          <a:off x="457200" y="1752600"/>
          <a:ext cx="8229600" cy="4648196"/>
        </p:xfrm>
        <a:graphic>
          <a:graphicData uri="http://schemas.openxmlformats.org/drawingml/2006/table">
            <a:tbl>
              <a:tblPr>
                <a:effectLst>
                  <a:outerShdw blurRad="50800" dist="38100" dir="2700000" algn="tl" rotWithShape="0">
                    <a:prstClr val="black">
                      <a:alpha val="40000"/>
                    </a:prstClr>
                  </a:outerShdw>
                </a:effectLst>
                <a:tableStyleId>{073A0DAA-6AF3-43AB-8588-CEC1D06C72B9}</a:tableStyleId>
              </a:tblPr>
              <a:tblGrid>
                <a:gridCol w="1981200"/>
                <a:gridCol w="3048000"/>
                <a:gridCol w="3200400"/>
              </a:tblGrid>
              <a:tr h="448558">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65000"/>
                      </a:schemeClr>
                    </a:solidFill>
                  </a:tcPr>
                </a:tc>
                <a:tc>
                  <a:txBody>
                    <a:bodyPr/>
                    <a:lstStyle/>
                    <a:p>
                      <a:pPr marL="0" marR="0" lvl="0" indent="0" algn="l" defTabSz="914400" rtl="0" eaLnBrk="1" fontAlgn="base" latinLnBrk="0" hangingPunct="1">
                        <a:lnSpc>
                          <a:spcPct val="100000"/>
                        </a:lnSpc>
                        <a:spcBef>
                          <a:spcPts val="1200"/>
                        </a:spcBef>
                        <a:spcAft>
                          <a:spcPts val="12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Neonatal hepatitis</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65000"/>
                      </a:schemeClr>
                    </a:solidFill>
                  </a:tcPr>
                </a:tc>
                <a:tc>
                  <a:txBody>
                    <a:bodyPr/>
                    <a:lstStyle/>
                    <a:p>
                      <a:pPr marL="0" marR="0" lvl="0" indent="0" algn="l" defTabSz="914400" rtl="0" eaLnBrk="1" fontAlgn="base" latinLnBrk="0" hangingPunct="1">
                        <a:lnSpc>
                          <a:spcPct val="100000"/>
                        </a:lnSpc>
                        <a:spcBef>
                          <a:spcPts val="1200"/>
                        </a:spcBef>
                        <a:spcAft>
                          <a:spcPts val="12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Biliary atresia</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65000"/>
                      </a:schemeClr>
                    </a:solidFill>
                  </a:tcPr>
                </a:tc>
              </a:tr>
              <a:tr h="448558">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Stool color</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Intermittent pale</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smtClean="0">
                          <a:ln>
                            <a:noFill/>
                          </a:ln>
                          <a:effectLst/>
                          <a:latin typeface="Calibri" pitchFamily="34" charset="0"/>
                        </a:rPr>
                        <a:t>Persistent pale</a:t>
                      </a:r>
                      <a:endParaRPr kumimoji="0" lang="en-US" sz="1800" b="1" i="0" u="none" strike="noStrike" cap="none" normalizeH="0" baseline="0" smtClean="0">
                        <a:ln>
                          <a:noFill/>
                        </a:ln>
                        <a:solidFill>
                          <a:schemeClr val="tx1"/>
                        </a:solidFill>
                        <a:effectLst/>
                        <a:latin typeface="Calibri" pitchFamily="34" charset="0"/>
                        <a:cs typeface="Arial" charset="0"/>
                      </a:endParaRPr>
                    </a:p>
                  </a:txBody>
                  <a:tcPr anchor="ctr" horzOverflow="overflow"/>
                </a:tc>
              </a:tr>
              <a:tr h="448558">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Serum Bilirubin</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Biphasic</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Mainly conjugated</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tc>
              </a:tr>
              <a:tr h="448558">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ALT, AST</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Marked increase</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Mild increase</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tc>
              </a:tr>
              <a:tr h="448558">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Alk. Phosphatase</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Mild increase</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smtClean="0">
                          <a:ln>
                            <a:noFill/>
                          </a:ln>
                          <a:effectLst/>
                          <a:latin typeface="Calibri" pitchFamily="34" charset="0"/>
                        </a:rPr>
                        <a:t>Marked increase</a:t>
                      </a:r>
                      <a:endParaRPr kumimoji="0" lang="en-US" sz="1800" b="1" i="0" u="none" strike="noStrike" cap="none" normalizeH="0" baseline="0" smtClean="0">
                        <a:ln>
                          <a:noFill/>
                        </a:ln>
                        <a:solidFill>
                          <a:schemeClr val="tx1"/>
                        </a:solidFill>
                        <a:effectLst/>
                        <a:latin typeface="Calibri" pitchFamily="34" charset="0"/>
                        <a:cs typeface="Arial" charset="0"/>
                      </a:endParaRPr>
                    </a:p>
                  </a:txBody>
                  <a:tcPr anchor="ctr" horzOverflow="overflow"/>
                </a:tc>
              </a:tr>
              <a:tr h="1041296">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Liver scintegraphy</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Uptake: Sluggish </a:t>
                      </a:r>
                    </a:p>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Excretion of isotope: happens eventually  </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Uptake: Intact </a:t>
                      </a:r>
                    </a:p>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Excretion of Isotope into intestine is </a:t>
                      </a:r>
                      <a:r>
                        <a:rPr kumimoji="0" lang="en-US" sz="1800" b="1" i="1" u="none" strike="noStrike" cap="none" normalizeH="0" baseline="0" dirty="0" smtClean="0">
                          <a:ln>
                            <a:noFill/>
                          </a:ln>
                          <a:effectLst/>
                          <a:latin typeface="Calibri" pitchFamily="34" charset="0"/>
                        </a:rPr>
                        <a:t>absent</a:t>
                      </a:r>
                      <a:endParaRPr kumimoji="0" lang="en-US" sz="1800" b="1" i="1" u="none" strike="noStrike" cap="none" normalizeH="0" baseline="0" dirty="0" smtClean="0">
                        <a:ln>
                          <a:noFill/>
                        </a:ln>
                        <a:solidFill>
                          <a:schemeClr val="tx1"/>
                        </a:solidFill>
                        <a:effectLst/>
                        <a:latin typeface="Calibri" pitchFamily="34" charset="0"/>
                        <a:cs typeface="Arial" charset="0"/>
                      </a:endParaRPr>
                    </a:p>
                  </a:txBody>
                  <a:tcPr anchor="ctr" horzOverflow="overflow"/>
                </a:tc>
              </a:tr>
              <a:tr h="1364110">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Liver biopsy</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Inflammatory Infiltration.</a:t>
                      </a:r>
                    </a:p>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Distorted lobular </a:t>
                      </a:r>
                      <a:r>
                        <a:rPr kumimoji="0" lang="en-US" sz="1800" u="none" strike="noStrike" cap="none" normalizeH="0" baseline="0" dirty="0" err="1" smtClean="0">
                          <a:ln>
                            <a:noFill/>
                          </a:ln>
                          <a:effectLst/>
                          <a:latin typeface="Calibri" pitchFamily="34" charset="0"/>
                        </a:rPr>
                        <a:t>archit-ecture</a:t>
                      </a:r>
                      <a:r>
                        <a:rPr kumimoji="0" lang="en-US" sz="1800" u="none" strike="noStrike" cap="none" normalizeH="0" baseline="0" dirty="0" smtClean="0">
                          <a:ln>
                            <a:noFill/>
                          </a:ln>
                          <a:effectLst/>
                          <a:latin typeface="Calibri" pitchFamily="34" charset="0"/>
                        </a:rPr>
                        <a:t>.</a:t>
                      </a:r>
                    </a:p>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Focal necrosis</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Intact lobular architecture.</a:t>
                      </a:r>
                    </a:p>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Bile ductular proliferation or paucity.</a:t>
                      </a:r>
                    </a:p>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Perilobular edema &amp; fibrosis</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tc>
              </a:tr>
            </a:tbl>
          </a:graphicData>
        </a:graphic>
      </p:graphicFrame>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rgbClr val="FF0000"/>
                </a:solidFill>
              </a:rPr>
              <a:t>Conjugated </a:t>
            </a:r>
            <a:r>
              <a:rPr lang="en-US" dirty="0" err="1" smtClean="0"/>
              <a:t>hyperbilirubinemia</a:t>
            </a:r>
            <a:endParaRPr lang="en-US" dirty="0"/>
          </a:p>
        </p:txBody>
      </p:sp>
      <p:sp>
        <p:nvSpPr>
          <p:cNvPr id="92162" name="Rectangle 2"/>
          <p:cNvSpPr>
            <a:spLocks noGrp="1" noChangeArrowheads="1"/>
          </p:cNvSpPr>
          <p:nvPr>
            <p:ph idx="1"/>
          </p:nvPr>
        </p:nvSpPr>
        <p:spPr/>
        <p:txBody>
          <a:bodyPr>
            <a:normAutofit/>
          </a:bodyPr>
          <a:lstStyle/>
          <a:p>
            <a:r>
              <a:rPr lang="en-US" dirty="0" smtClean="0"/>
              <a:t>Treatment of chronic </a:t>
            </a:r>
            <a:r>
              <a:rPr lang="en-US" dirty="0" err="1" smtClean="0"/>
              <a:t>cholestasis</a:t>
            </a:r>
            <a:endParaRPr lang="en-US" dirty="0" smtClean="0"/>
          </a:p>
          <a:p>
            <a:pPr lvl="1"/>
            <a:r>
              <a:rPr lang="en-US" dirty="0" smtClean="0"/>
              <a:t>Treatment of the cause</a:t>
            </a:r>
          </a:p>
          <a:p>
            <a:pPr lvl="1"/>
            <a:r>
              <a:rPr lang="en-US" dirty="0" smtClean="0"/>
              <a:t>Supportive</a:t>
            </a:r>
          </a:p>
          <a:p>
            <a:pPr lvl="2"/>
            <a:r>
              <a:rPr lang="en-US" dirty="0" smtClean="0"/>
              <a:t>Fat soluble vitamins</a:t>
            </a:r>
          </a:p>
          <a:p>
            <a:pPr lvl="2"/>
            <a:r>
              <a:rPr lang="en-US" dirty="0" smtClean="0"/>
              <a:t>Use of MCT-containing formula</a:t>
            </a:r>
          </a:p>
          <a:p>
            <a:pPr lvl="2"/>
            <a:r>
              <a:rPr lang="en-US" dirty="0" smtClean="0"/>
              <a:t>Attention to micronutrients as Ca, Ph, Zinc</a:t>
            </a:r>
          </a:p>
          <a:p>
            <a:pPr lvl="1"/>
            <a:r>
              <a:rPr lang="en-US" dirty="0" smtClean="0"/>
              <a:t>Surgical interference</a:t>
            </a:r>
          </a:p>
          <a:p>
            <a:pPr lvl="2"/>
            <a:r>
              <a:rPr lang="en-US" dirty="0" smtClean="0"/>
              <a:t>Biliary atresia: Kasai operation, Liver transplantation</a:t>
            </a:r>
          </a:p>
        </p:txBody>
      </p:sp>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90000">
              <a:schemeClr val="accent1">
                <a:lumMod val="20000"/>
                <a:lumOff val="80000"/>
              </a:schemeClr>
            </a:gs>
            <a:gs pos="100000">
              <a:schemeClr val="accent1"/>
            </a:gs>
            <a:gs pos="20000">
              <a:schemeClr val="bg1"/>
            </a:gs>
          </a:gsLst>
          <a:lin ang="0" scaled="0"/>
          <a:tileRect/>
        </a:gradFill>
        <a:effectLst/>
      </p:bgPr>
    </p:bg>
    <p:spTree>
      <p:nvGrpSpPr>
        <p:cNvPr id="1" name=""/>
        <p:cNvGrpSpPr/>
        <p:nvPr/>
      </p:nvGrpSpPr>
      <p:grpSpPr>
        <a:xfrm>
          <a:off x="0" y="0"/>
          <a:ext cx="0" cy="0"/>
          <a:chOff x="0" y="0"/>
          <a:chExt cx="0" cy="0"/>
        </a:xfrm>
      </p:grpSpPr>
      <p:sp>
        <p:nvSpPr>
          <p:cNvPr id="4" name="Rectangle 3"/>
          <p:cNvSpPr/>
          <p:nvPr/>
        </p:nvSpPr>
        <p:spPr>
          <a:xfrm>
            <a:off x="466792" y="5247382"/>
            <a:ext cx="5695790" cy="1015663"/>
          </a:xfrm>
          <a:prstGeom prst="rect">
            <a:avLst/>
          </a:prstGeom>
          <a:effectLst/>
        </p:spPr>
        <p:txBody>
          <a:bodyPr wrap="none">
            <a:spAutoFit/>
            <a:scene3d>
              <a:camera prst="orthographicFront"/>
              <a:lightRig rig="soft" dir="t">
                <a:rot lat="0" lon="0" rev="10800000"/>
              </a:lightRig>
            </a:scene3d>
            <a:sp3d>
              <a:bevelT w="27940" h="12700"/>
              <a:contourClr>
                <a:srgbClr val="DDDDDD"/>
              </a:contourClr>
            </a:sp3d>
          </a:bodyPr>
          <a:lstStyle/>
          <a:p>
            <a:r>
              <a:rPr lang="en-US" sz="3200" dirty="0" smtClean="0">
                <a:ln w="18415" cmpd="sng">
                  <a:noFill/>
                  <a:prstDash val="solid"/>
                </a:ln>
                <a:effectLst>
                  <a:outerShdw blurRad="63500" dir="3600000" algn="tl" rotWithShape="0">
                    <a:srgbClr val="000000">
                      <a:alpha val="70000"/>
                    </a:srgbClr>
                  </a:outerShdw>
                </a:effectLst>
                <a:latin typeface="Arial"/>
                <a:cs typeface="Arial"/>
              </a:rPr>
              <a:t>Please </a:t>
            </a:r>
            <a:r>
              <a:rPr lang="en-US" sz="3200" dirty="0">
                <a:ln w="18415" cmpd="sng">
                  <a:noFill/>
                  <a:prstDash val="solid"/>
                </a:ln>
                <a:effectLst>
                  <a:outerShdw blurRad="63500" dir="3600000" algn="tl" rotWithShape="0">
                    <a:srgbClr val="000000">
                      <a:alpha val="70000"/>
                    </a:srgbClr>
                  </a:outerShdw>
                </a:effectLst>
                <a:latin typeface="Arial"/>
                <a:cs typeface="Arial"/>
              </a:rPr>
              <a:t>send </a:t>
            </a:r>
            <a:r>
              <a:rPr lang="en-US" sz="3200" dirty="0" smtClean="0">
                <a:ln w="18415" cmpd="sng">
                  <a:noFill/>
                  <a:prstDash val="solid"/>
                </a:ln>
                <a:effectLst>
                  <a:outerShdw blurRad="63500" dir="3600000" algn="tl" rotWithShape="0">
                    <a:srgbClr val="000000">
                      <a:alpha val="70000"/>
                    </a:srgbClr>
                  </a:outerShdw>
                </a:effectLst>
                <a:latin typeface="Arial"/>
                <a:cs typeface="Arial"/>
              </a:rPr>
              <a:t>your </a:t>
            </a:r>
            <a:r>
              <a:rPr lang="en-US" sz="3200" dirty="0">
                <a:ln w="18415" cmpd="sng">
                  <a:noFill/>
                  <a:prstDash val="solid"/>
                </a:ln>
                <a:effectLst>
                  <a:outerShdw blurRad="63500" dir="3600000" algn="tl" rotWithShape="0">
                    <a:srgbClr val="000000">
                      <a:alpha val="70000"/>
                    </a:srgbClr>
                  </a:outerShdw>
                </a:effectLst>
                <a:latin typeface="Arial"/>
                <a:cs typeface="Arial"/>
              </a:rPr>
              <a:t>feedback </a:t>
            </a:r>
            <a:r>
              <a:rPr lang="en-US" sz="3200" dirty="0" smtClean="0">
                <a:ln w="18415" cmpd="sng">
                  <a:noFill/>
                  <a:prstDash val="solid"/>
                </a:ln>
                <a:effectLst>
                  <a:outerShdw blurRad="63500" dir="3600000" algn="tl" rotWithShape="0">
                    <a:srgbClr val="000000">
                      <a:alpha val="70000"/>
                    </a:srgbClr>
                  </a:outerShdw>
                </a:effectLst>
                <a:latin typeface="Arial"/>
                <a:cs typeface="Arial"/>
              </a:rPr>
              <a:t>to:</a:t>
            </a:r>
          </a:p>
          <a:p>
            <a:r>
              <a:rPr lang="en-US" sz="2800" dirty="0" smtClean="0">
                <a:solidFill>
                  <a:srgbClr val="0000FF"/>
                </a:solidFill>
                <a:latin typeface="Arial"/>
                <a:cs typeface="Arial"/>
                <a:hlinkClick r:id="rId3"/>
              </a:rPr>
              <a:t>kaltirkawi</a:t>
            </a:r>
            <a:r>
              <a:rPr lang="en-US" sz="2800" dirty="0">
                <a:solidFill>
                  <a:srgbClr val="0000FF"/>
                </a:solidFill>
                <a:latin typeface="Arial"/>
                <a:cs typeface="Arial"/>
                <a:hlinkClick r:id="rId3"/>
              </a:rPr>
              <a:t>@</a:t>
            </a:r>
            <a:r>
              <a:rPr lang="en-US" sz="2800" dirty="0" smtClean="0">
                <a:solidFill>
                  <a:srgbClr val="0000FF"/>
                </a:solidFill>
                <a:latin typeface="Arial"/>
                <a:cs typeface="Arial"/>
                <a:hlinkClick r:id="rId3"/>
              </a:rPr>
              <a:t>ksu.edu.sa</a:t>
            </a:r>
            <a:endParaRPr lang="en-US" sz="2800" dirty="0">
              <a:solidFill>
                <a:srgbClr val="0000FF"/>
              </a:solidFill>
              <a:latin typeface="Arial"/>
              <a:cs typeface="Arial"/>
            </a:endParaRPr>
          </a:p>
        </p:txBody>
      </p:sp>
      <p:pic>
        <p:nvPicPr>
          <p:cNvPr id="2" name="Picture 1"/>
          <p:cNvPicPr>
            <a:picLocks noChangeAspect="1"/>
          </p:cNvPicPr>
          <p:nvPr/>
        </p:nvPicPr>
        <p:blipFill>
          <a:blip r:embed="rId4"/>
          <a:stretch>
            <a:fillRect/>
          </a:stretch>
        </p:blipFill>
        <p:spPr>
          <a:xfrm>
            <a:off x="4670208" y="401406"/>
            <a:ext cx="3940392" cy="3200400"/>
          </a:xfrm>
          <a:prstGeom prst="rect">
            <a:avLst/>
          </a:prstGeom>
          <a:ln>
            <a:noFill/>
          </a:ln>
          <a:effectLst>
            <a:outerShdw blurRad="292100" dist="139700" dir="2700000" algn="tl" rotWithShape="0">
              <a:srgbClr val="333333">
                <a:alpha val="65000"/>
              </a:srgbClr>
            </a:outerShdw>
            <a:reflection blurRad="6350" stA="50000" endA="300" endPos="55500" dist="508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Bilirubin Metabolism</a:t>
            </a:r>
            <a:endParaRPr lang="en-US" dirty="0"/>
          </a:p>
        </p:txBody>
      </p:sp>
      <p:sp>
        <p:nvSpPr>
          <p:cNvPr id="66562" name="Rectangle 2"/>
          <p:cNvSpPr>
            <a:spLocks noGrp="1" noChangeArrowheads="1"/>
          </p:cNvSpPr>
          <p:nvPr>
            <p:ph idx="1"/>
          </p:nvPr>
        </p:nvSpPr>
        <p:spPr/>
        <p:txBody>
          <a:bodyPr/>
          <a:lstStyle/>
          <a:p>
            <a:r>
              <a:rPr lang="en-US" dirty="0" smtClean="0"/>
              <a:t>Synthesis </a:t>
            </a:r>
          </a:p>
          <a:p>
            <a:pPr lvl="1"/>
            <a:r>
              <a:rPr lang="en-US" sz="2600" dirty="0" smtClean="0"/>
              <a:t>From the breakdown of the </a:t>
            </a:r>
            <a:r>
              <a:rPr lang="en-US" sz="2600" b="1" dirty="0" err="1" smtClean="0">
                <a:solidFill>
                  <a:srgbClr val="FF0000"/>
                </a:solidFill>
              </a:rPr>
              <a:t>heme</a:t>
            </a:r>
            <a:r>
              <a:rPr lang="en-US" sz="2600" dirty="0" smtClean="0"/>
              <a:t> molecule:</a:t>
            </a:r>
          </a:p>
          <a:p>
            <a:pPr lvl="3"/>
            <a:r>
              <a:rPr lang="en-US" sz="2200" dirty="0" smtClean="0"/>
              <a:t>The hemoglobin </a:t>
            </a:r>
            <a:r>
              <a:rPr lang="is-IS" sz="2200" dirty="0" smtClean="0"/>
              <a:t>…</a:t>
            </a:r>
            <a:r>
              <a:rPr lang="en-US" sz="2200" dirty="0" smtClean="0"/>
              <a:t>	</a:t>
            </a:r>
            <a:r>
              <a:rPr lang="is-IS" sz="2200" dirty="0" smtClean="0"/>
              <a:t>… ... ... ... ... ... ... ... …</a:t>
            </a:r>
            <a:r>
              <a:rPr lang="en-US" sz="2200" dirty="0"/>
              <a:t> </a:t>
            </a:r>
            <a:r>
              <a:rPr lang="is-IS" sz="2200" dirty="0" smtClean="0"/>
              <a:t>… </a:t>
            </a:r>
            <a:r>
              <a:rPr lang="is-IS" sz="2200" dirty="0" smtClean="0"/>
              <a:t>... ...  </a:t>
            </a:r>
            <a:r>
              <a:rPr lang="en-US" sz="2200" b="1" dirty="0" smtClean="0">
                <a:solidFill>
                  <a:srgbClr val="3366FF"/>
                </a:solidFill>
              </a:rPr>
              <a:t>(80%)</a:t>
            </a:r>
          </a:p>
          <a:p>
            <a:pPr lvl="3"/>
            <a:r>
              <a:rPr lang="en-US" sz="2200" dirty="0" err="1" smtClean="0"/>
              <a:t>Nonerytheroid</a:t>
            </a:r>
            <a:r>
              <a:rPr lang="en-US" sz="2200" dirty="0" smtClean="0"/>
              <a:t> </a:t>
            </a:r>
            <a:r>
              <a:rPr lang="en-US" sz="2200" dirty="0" err="1" smtClean="0"/>
              <a:t>heme</a:t>
            </a:r>
            <a:r>
              <a:rPr lang="en-US" sz="2200" dirty="0" smtClean="0"/>
              <a:t> (cytochrome, myoglobin..) </a:t>
            </a:r>
            <a:r>
              <a:rPr lang="mr-IN" sz="2200" dirty="0" smtClean="0"/>
              <a:t>…</a:t>
            </a:r>
            <a:r>
              <a:rPr lang="en-US" sz="2200" dirty="0" smtClean="0"/>
              <a:t> </a:t>
            </a:r>
            <a:r>
              <a:rPr lang="en-US" sz="2200" b="1" dirty="0" smtClean="0">
                <a:solidFill>
                  <a:srgbClr val="3366FF"/>
                </a:solidFill>
              </a:rPr>
              <a:t>(20%)</a:t>
            </a:r>
          </a:p>
          <a:p>
            <a:pPr lvl="1"/>
            <a:r>
              <a:rPr lang="en-US" sz="2600" dirty="0" smtClean="0"/>
              <a:t>Bilirubin produced is</a:t>
            </a:r>
          </a:p>
          <a:p>
            <a:pPr lvl="3"/>
            <a:r>
              <a:rPr lang="en-US" sz="2200" b="1" dirty="0" smtClean="0">
                <a:solidFill>
                  <a:srgbClr val="FF0000"/>
                </a:solidFill>
              </a:rPr>
              <a:t>Unconjugated</a:t>
            </a:r>
            <a:r>
              <a:rPr lang="en-US" sz="2200" b="1" dirty="0" smtClean="0"/>
              <a:t> </a:t>
            </a:r>
            <a:r>
              <a:rPr lang="en-US" sz="2200" dirty="0" smtClean="0"/>
              <a:t>(indirect).</a:t>
            </a:r>
          </a:p>
          <a:p>
            <a:pPr lvl="3"/>
            <a:r>
              <a:rPr lang="en-US" sz="2200" b="1" dirty="0" smtClean="0">
                <a:solidFill>
                  <a:srgbClr val="FF0000"/>
                </a:solidFill>
              </a:rPr>
              <a:t>Lipid soluble </a:t>
            </a:r>
            <a:r>
              <a:rPr lang="en-US" sz="2200" dirty="0" smtClean="0"/>
              <a:t>(pass through BBB.</a:t>
            </a:r>
          </a:p>
        </p:txBody>
      </p:sp>
      <p:sp>
        <p:nvSpPr>
          <p:cNvPr id="66563" name="Rectangle 3"/>
          <p:cNvSpPr>
            <a:spLocks noChangeArrowheads="1"/>
          </p:cNvSpPr>
          <p:nvPr/>
        </p:nvSpPr>
        <p:spPr bwMode="auto">
          <a:xfrm>
            <a:off x="457200" y="2778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Bilirubin Metabolism</a:t>
            </a:r>
            <a:endParaRPr lang="en-US" dirty="0"/>
          </a:p>
        </p:txBody>
      </p:sp>
      <p:sp>
        <p:nvSpPr>
          <p:cNvPr id="3" name="Content Placeholder 2"/>
          <p:cNvSpPr>
            <a:spLocks noGrp="1"/>
          </p:cNvSpPr>
          <p:nvPr>
            <p:ph idx="1"/>
          </p:nvPr>
        </p:nvSpPr>
        <p:spPr/>
        <p:txBody>
          <a:bodyPr/>
          <a:lstStyle/>
          <a:p>
            <a:r>
              <a:rPr lang="en-US" dirty="0" smtClean="0"/>
              <a:t>Transport</a:t>
            </a:r>
          </a:p>
          <a:p>
            <a:pPr lvl="1"/>
            <a:r>
              <a:rPr lang="en-US" sz="2600" dirty="0" smtClean="0"/>
              <a:t>Unconjugated bilirubin is </a:t>
            </a:r>
            <a:r>
              <a:rPr lang="en-US" sz="2600" b="1" dirty="0" smtClean="0">
                <a:solidFill>
                  <a:srgbClr val="FF0000"/>
                </a:solidFill>
              </a:rPr>
              <a:t>bound to albumin </a:t>
            </a:r>
            <a:r>
              <a:rPr lang="en-US" sz="2600" dirty="0" smtClean="0"/>
              <a:t>and carried </a:t>
            </a:r>
            <a:r>
              <a:rPr lang="en-US" sz="2600" dirty="0" smtClean="0"/>
              <a:t>to </a:t>
            </a:r>
            <a:r>
              <a:rPr lang="en-US" sz="2600" dirty="0" smtClean="0"/>
              <a:t>liver.</a:t>
            </a:r>
          </a:p>
          <a:p>
            <a:pPr lvl="1"/>
            <a:r>
              <a:rPr lang="en-US" sz="2600" dirty="0" smtClean="0"/>
              <a:t>Hepatocytes uptake this Bilirubin and transport it intracellular where it is metabolized</a:t>
            </a:r>
            <a:endParaRPr lang="en-US" sz="2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Bilirubin Metabolism</a:t>
            </a:r>
            <a:endParaRPr lang="en-US" dirty="0"/>
          </a:p>
        </p:txBody>
      </p:sp>
      <p:pic>
        <p:nvPicPr>
          <p:cNvPr id="4" name="Picture 2" descr="C:\Users\Khalid\Desktop\NNJ\GRAPH 1.jpg"/>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Lst>
          </a:blip>
          <a:srcRect t="10035"/>
          <a:stretch>
            <a:fillRect/>
          </a:stretch>
        </p:blipFill>
        <p:spPr bwMode="auto">
          <a:xfrm>
            <a:off x="1209298" y="1981200"/>
            <a:ext cx="6725405" cy="4114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Bilirubin Metabolism </a:t>
            </a:r>
            <a:endParaRPr lang="en-US" dirty="0"/>
          </a:p>
        </p:txBody>
      </p:sp>
      <p:sp>
        <p:nvSpPr>
          <p:cNvPr id="67586" name="Rectangle 2"/>
          <p:cNvSpPr>
            <a:spLocks noGrp="1" noChangeArrowheads="1"/>
          </p:cNvSpPr>
          <p:nvPr>
            <p:ph idx="1"/>
          </p:nvPr>
        </p:nvSpPr>
        <p:spPr/>
        <p:txBody>
          <a:bodyPr>
            <a:normAutofit/>
          </a:bodyPr>
          <a:lstStyle/>
          <a:p>
            <a:r>
              <a:rPr lang="en-US" dirty="0" smtClean="0"/>
              <a:t>Conjugation </a:t>
            </a:r>
          </a:p>
          <a:p>
            <a:pPr lvl="1"/>
            <a:r>
              <a:rPr lang="en-US" sz="2600" dirty="0" smtClean="0"/>
              <a:t>Bilirubin is conjugated to</a:t>
            </a:r>
            <a:r>
              <a:rPr lang="en-US" sz="2600" b="1" i="1" dirty="0" smtClean="0"/>
              <a:t> </a:t>
            </a:r>
            <a:r>
              <a:rPr lang="en-US" sz="2600" b="1" dirty="0" err="1" smtClean="0">
                <a:solidFill>
                  <a:srgbClr val="FF0000"/>
                </a:solidFill>
              </a:rPr>
              <a:t>glucoronic</a:t>
            </a:r>
            <a:r>
              <a:rPr lang="en-US" sz="2600" b="1" dirty="0" smtClean="0">
                <a:solidFill>
                  <a:srgbClr val="FF0000"/>
                </a:solidFill>
              </a:rPr>
              <a:t> acid </a:t>
            </a:r>
            <a:r>
              <a:rPr lang="en-US" sz="2600" dirty="0" smtClean="0"/>
              <a:t>by the enzyme </a:t>
            </a:r>
            <a:r>
              <a:rPr lang="en-US" sz="2600" dirty="0" err="1" smtClean="0"/>
              <a:t>glucoronyl</a:t>
            </a:r>
            <a:r>
              <a:rPr lang="en-US" sz="2600" dirty="0" smtClean="0"/>
              <a:t> </a:t>
            </a:r>
            <a:r>
              <a:rPr lang="en-US" sz="2600" dirty="0" err="1" smtClean="0"/>
              <a:t>transferase</a:t>
            </a:r>
            <a:endParaRPr lang="en-US" sz="2600" dirty="0" smtClean="0"/>
          </a:p>
          <a:p>
            <a:pPr lvl="1"/>
            <a:r>
              <a:rPr lang="en-US" sz="2600" b="1" dirty="0" smtClean="0">
                <a:solidFill>
                  <a:srgbClr val="FF0000"/>
                </a:solidFill>
              </a:rPr>
              <a:t>Conjugated</a:t>
            </a:r>
            <a:r>
              <a:rPr lang="en-US" sz="2600" dirty="0" smtClean="0"/>
              <a:t> bilirubin (Direct) is </a:t>
            </a:r>
            <a:r>
              <a:rPr lang="en-US" sz="2600" b="1" dirty="0" smtClean="0">
                <a:solidFill>
                  <a:srgbClr val="FF0000"/>
                </a:solidFill>
              </a:rPr>
              <a:t>water-soluble </a:t>
            </a:r>
            <a:r>
              <a:rPr lang="en-US" sz="2600" dirty="0" smtClean="0"/>
              <a:t>(pass in urine) but not lipid soluble</a:t>
            </a:r>
          </a:p>
        </p:txBody>
      </p:sp>
    </p:spTree>
  </p:cSld>
  <p:clrMapOvr>
    <a:masterClrMapping/>
  </p:clrMapOvr>
  <p:transition advClick="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1074</TotalTime>
  <Words>1908</Words>
  <Application>Microsoft Macintosh PowerPoint</Application>
  <PresentationFormat>On-screen Show (4:3)</PresentationFormat>
  <Paragraphs>399</Paragraphs>
  <Slides>52</Slides>
  <Notes>36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Calibri</vt:lpstr>
      <vt:lpstr>Corbel</vt:lpstr>
      <vt:lpstr>Garamond</vt:lpstr>
      <vt:lpstr>Mangal</vt:lpstr>
      <vt:lpstr>Symbol</vt:lpstr>
      <vt:lpstr>Times New Roman</vt:lpstr>
      <vt:lpstr>Wingdings</vt:lpstr>
      <vt:lpstr>Wingdings 2</vt:lpstr>
      <vt:lpstr>Wingdings 3</vt:lpstr>
      <vt:lpstr>Arial</vt:lpstr>
      <vt:lpstr>Module</vt:lpstr>
      <vt:lpstr>NEONATAL  JAUNDICE  Hyperbilirubinemia of  The Newborn</vt:lpstr>
      <vt:lpstr>Disclaimer</vt:lpstr>
      <vt:lpstr>Objectives </vt:lpstr>
      <vt:lpstr>Introduction </vt:lpstr>
      <vt:lpstr>PowerPoint Presentation</vt:lpstr>
      <vt:lpstr>Bilirubin Metabolism</vt:lpstr>
      <vt:lpstr>Bilirubin Metabolism</vt:lpstr>
      <vt:lpstr>Bilirubin Metabolism</vt:lpstr>
      <vt:lpstr>Bilirubin Metabolism </vt:lpstr>
      <vt:lpstr>Bilirubin Metabolism </vt:lpstr>
      <vt:lpstr>BILIRUBIN  Metabolism Pathways</vt:lpstr>
      <vt:lpstr>PowerPoint Presentation</vt:lpstr>
      <vt:lpstr>Pathogenesis</vt:lpstr>
      <vt:lpstr>Pathogenesis</vt:lpstr>
      <vt:lpstr>Pathogenesis</vt:lpstr>
      <vt:lpstr>Pathogenesis</vt:lpstr>
      <vt:lpstr>Pathogenesis</vt:lpstr>
      <vt:lpstr>Pathogenesis </vt:lpstr>
      <vt:lpstr>Pathogenesis </vt:lpstr>
      <vt:lpstr>PowerPoint Presentation</vt:lpstr>
      <vt:lpstr>Patterns of neonatal jaundice </vt:lpstr>
      <vt:lpstr>Causes by the age of onset</vt:lpstr>
      <vt:lpstr>Causes by the age of onset</vt:lpstr>
      <vt:lpstr>Physiological vs. Pathological</vt:lpstr>
      <vt:lpstr>PowerPoint Presentation</vt:lpstr>
      <vt:lpstr>Physiological jaundice</vt:lpstr>
      <vt:lpstr>Physiological jaundice</vt:lpstr>
      <vt:lpstr>Physiological jaundice</vt:lpstr>
      <vt:lpstr>Management</vt:lpstr>
      <vt:lpstr>Phototherapy</vt:lpstr>
      <vt:lpstr>Phototherapy </vt:lpstr>
      <vt:lpstr>Breast MILK Jaundice</vt:lpstr>
      <vt:lpstr>Breast FEEDING Jaundice</vt:lpstr>
      <vt:lpstr>PowerPoint Presentation</vt:lpstr>
      <vt:lpstr>Hemolytic disease of the newborn</vt:lpstr>
      <vt:lpstr>Hemolytic disease of the newborn</vt:lpstr>
      <vt:lpstr>Hemolytic disease of the newborn</vt:lpstr>
      <vt:lpstr>Hemolytic disease of the newborn</vt:lpstr>
      <vt:lpstr>Hemolytic disease of the newborn</vt:lpstr>
      <vt:lpstr>Exchange transfusion</vt:lpstr>
      <vt:lpstr>Exchange transfusion</vt:lpstr>
      <vt:lpstr>PowerPoint Presentation</vt:lpstr>
      <vt:lpstr>Bilirubin neurotoxicity</vt:lpstr>
      <vt:lpstr>Bilirubin neurotoxicity</vt:lpstr>
      <vt:lpstr>Kernicterus</vt:lpstr>
      <vt:lpstr>Bilirubin neurotoxicity</vt:lpstr>
      <vt:lpstr>Bilirubin neurotoxicity / Kernicterus</vt:lpstr>
      <vt:lpstr>PowerPoint Presentation</vt:lpstr>
      <vt:lpstr>Conjugated hyperbilirubinemia</vt:lpstr>
      <vt:lpstr>Conjugated hyperbilirubinemia</vt:lpstr>
      <vt:lpstr>Conjugated hyperbilirubinemia</vt:lpstr>
      <vt:lpstr>PowerPoint Presentation</vt:lpstr>
    </vt:vector>
  </TitlesOfParts>
  <Company>Hewlett-Packard</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Neonatal jaundice</dc:title>
  <dc:creator>Khalid</dc:creator>
  <cp:lastModifiedBy>Microsoft Office User</cp:lastModifiedBy>
  <cp:revision>120</cp:revision>
  <dcterms:created xsi:type="dcterms:W3CDTF">2012-12-05T08:05:35Z</dcterms:created>
  <dcterms:modified xsi:type="dcterms:W3CDTF">2017-03-19T15:58:31Z</dcterms:modified>
</cp:coreProperties>
</file>