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handoutMasterIdLst>
    <p:handoutMasterId r:id="rId129"/>
  </p:handoutMasterIdLst>
  <p:sldIdLst>
    <p:sldId id="257" r:id="rId2"/>
    <p:sldId id="421" r:id="rId3"/>
    <p:sldId id="258" r:id="rId4"/>
    <p:sldId id="259" r:id="rId5"/>
    <p:sldId id="422" r:id="rId6"/>
    <p:sldId id="429" r:id="rId7"/>
    <p:sldId id="260" r:id="rId8"/>
    <p:sldId id="394" r:id="rId9"/>
    <p:sldId id="395" r:id="rId10"/>
    <p:sldId id="396" r:id="rId11"/>
    <p:sldId id="397" r:id="rId12"/>
    <p:sldId id="398" r:id="rId13"/>
    <p:sldId id="261" r:id="rId14"/>
    <p:sldId id="266" r:id="rId15"/>
    <p:sldId id="430" r:id="rId16"/>
    <p:sldId id="267" r:id="rId17"/>
    <p:sldId id="268" r:id="rId18"/>
    <p:sldId id="269" r:id="rId19"/>
    <p:sldId id="444" r:id="rId20"/>
    <p:sldId id="271" r:id="rId21"/>
    <p:sldId id="270" r:id="rId22"/>
    <p:sldId id="272" r:id="rId23"/>
    <p:sldId id="273" r:id="rId24"/>
    <p:sldId id="274" r:id="rId25"/>
    <p:sldId id="275" r:id="rId26"/>
    <p:sldId id="276" r:id="rId27"/>
    <p:sldId id="400" r:id="rId28"/>
    <p:sldId id="277" r:id="rId29"/>
    <p:sldId id="278" r:id="rId30"/>
    <p:sldId id="431" r:id="rId31"/>
    <p:sldId id="440" r:id="rId32"/>
    <p:sldId id="401" r:id="rId33"/>
    <p:sldId id="441" r:id="rId34"/>
    <p:sldId id="432" r:id="rId35"/>
    <p:sldId id="280" r:id="rId36"/>
    <p:sldId id="282" r:id="rId37"/>
    <p:sldId id="402" r:id="rId38"/>
    <p:sldId id="284" r:id="rId39"/>
    <p:sldId id="285" r:id="rId40"/>
    <p:sldId id="286" r:id="rId41"/>
    <p:sldId id="403" r:id="rId42"/>
    <p:sldId id="287" r:id="rId43"/>
    <p:sldId id="289" r:id="rId44"/>
    <p:sldId id="290" r:id="rId45"/>
    <p:sldId id="291" r:id="rId46"/>
    <p:sldId id="433" r:id="rId47"/>
    <p:sldId id="293" r:id="rId48"/>
    <p:sldId id="295" r:id="rId49"/>
    <p:sldId id="296" r:id="rId50"/>
    <p:sldId id="404" r:id="rId51"/>
    <p:sldId id="298" r:id="rId52"/>
    <p:sldId id="300" r:id="rId53"/>
    <p:sldId id="301" r:id="rId54"/>
    <p:sldId id="302" r:id="rId55"/>
    <p:sldId id="303" r:id="rId56"/>
    <p:sldId id="304" r:id="rId57"/>
    <p:sldId id="305" r:id="rId58"/>
    <p:sldId id="306" r:id="rId59"/>
    <p:sldId id="307" r:id="rId60"/>
    <p:sldId id="308" r:id="rId61"/>
    <p:sldId id="311" r:id="rId62"/>
    <p:sldId id="309" r:id="rId63"/>
    <p:sldId id="313" r:id="rId64"/>
    <p:sldId id="314" r:id="rId65"/>
    <p:sldId id="315" r:id="rId66"/>
    <p:sldId id="317" r:id="rId67"/>
    <p:sldId id="434" r:id="rId68"/>
    <p:sldId id="318" r:id="rId69"/>
    <p:sldId id="319" r:id="rId70"/>
    <p:sldId id="320" r:id="rId71"/>
    <p:sldId id="321" r:id="rId72"/>
    <p:sldId id="322" r:id="rId73"/>
    <p:sldId id="435" r:id="rId74"/>
    <p:sldId id="436" r:id="rId75"/>
    <p:sldId id="437"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438" r:id="rId91"/>
    <p:sldId id="344" r:id="rId92"/>
    <p:sldId id="439" r:id="rId93"/>
    <p:sldId id="346" r:id="rId94"/>
    <p:sldId id="365" r:id="rId95"/>
    <p:sldId id="418" r:id="rId96"/>
    <p:sldId id="370" r:id="rId97"/>
    <p:sldId id="375" r:id="rId98"/>
    <p:sldId id="372" r:id="rId99"/>
    <p:sldId id="377" r:id="rId100"/>
    <p:sldId id="378" r:id="rId101"/>
    <p:sldId id="379" r:id="rId102"/>
    <p:sldId id="380" r:id="rId103"/>
    <p:sldId id="381" r:id="rId104"/>
    <p:sldId id="382" r:id="rId105"/>
    <p:sldId id="383" r:id="rId106"/>
    <p:sldId id="384" r:id="rId107"/>
    <p:sldId id="385" r:id="rId108"/>
    <p:sldId id="387" r:id="rId109"/>
    <p:sldId id="388" r:id="rId110"/>
    <p:sldId id="389" r:id="rId111"/>
    <p:sldId id="443" r:id="rId112"/>
    <p:sldId id="425" r:id="rId113"/>
    <p:sldId id="426" r:id="rId114"/>
    <p:sldId id="427" r:id="rId115"/>
    <p:sldId id="424" r:id="rId116"/>
    <p:sldId id="423" r:id="rId117"/>
    <p:sldId id="446" r:id="rId118"/>
    <p:sldId id="447" r:id="rId119"/>
    <p:sldId id="448" r:id="rId120"/>
    <p:sldId id="449" r:id="rId121"/>
    <p:sldId id="450" r:id="rId122"/>
    <p:sldId id="451" r:id="rId123"/>
    <p:sldId id="452" r:id="rId124"/>
    <p:sldId id="453" r:id="rId125"/>
    <p:sldId id="445" r:id="rId126"/>
    <p:sldId id="393" r:id="rId1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289" autoAdjust="0"/>
    <p:restoredTop sz="94660"/>
  </p:normalViewPr>
  <p:slideViewPr>
    <p:cSldViewPr>
      <p:cViewPr varScale="1">
        <p:scale>
          <a:sx n="73" d="100"/>
          <a:sy n="73" d="100"/>
        </p:scale>
        <p:origin x="-12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647" tIns="46324" rIns="92647" bIns="46324" rtlCol="0"/>
          <a:lstStyle>
            <a:lvl1pPr algn="r">
              <a:defRPr sz="1200"/>
            </a:lvl1pPr>
          </a:lstStyle>
          <a:p>
            <a:fld id="{E91511B7-AE2D-4912-9B05-DD9F25CE47D3}" type="datetimeFigureOut">
              <a:rPr lang="en-US" smtClean="0"/>
              <a:pPr/>
              <a:t>10/9/2013</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647" tIns="46324" rIns="92647" bIns="46324" rtlCol="0" anchor="b"/>
          <a:lstStyle>
            <a:lvl1pPr algn="r">
              <a:defRPr sz="1200"/>
            </a:lvl1pPr>
          </a:lstStyle>
          <a:p>
            <a:fld id="{167811E5-FC21-4F2F-A6C4-938806C62C6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647" tIns="46324" rIns="92647" bIns="46324" rtlCol="0"/>
          <a:lstStyle>
            <a:lvl1pPr algn="r">
              <a:defRPr sz="1200"/>
            </a:lvl1pPr>
          </a:lstStyle>
          <a:p>
            <a:fld id="{F45002C6-AAD8-4E35-AC24-98AF02BB30E4}" type="datetimeFigureOut">
              <a:rPr lang="en-US" smtClean="0"/>
              <a:pPr/>
              <a:t>10/9/2013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647" tIns="46324" rIns="92647" bIns="46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647" tIns="46324" rIns="92647" bIns="4632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647" tIns="46324" rIns="92647" bIns="46324" rtlCol="0" anchor="b"/>
          <a:lstStyle>
            <a:lvl1pPr algn="r">
              <a:defRPr sz="1200"/>
            </a:lvl1pPr>
          </a:lstStyle>
          <a:p>
            <a:fld id="{7CE38DF8-694C-4E9F-960E-486D2736C8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81E0F0-9F5F-44BE-96BC-4D137BF24DB2}"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26F28B-D566-4E0A-AA8D-2574FC95D639}" type="slidenum">
              <a:rPr lang="en-US" smtClean="0"/>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26F28B-D566-4E0A-AA8D-2574FC95D639}" type="slidenum">
              <a:rPr lang="en-US" smtClean="0"/>
              <a:pPr/>
              <a:t>33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26F28B-D566-4E0A-AA8D-2574FC95D639}" type="slidenum">
              <a:rPr lang="en-US" smtClean="0"/>
              <a:pPr/>
              <a:t>34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1D5B34-D33A-47B6-B3A2-0B67CEB1024B}"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D5B34-D33A-47B6-B3A2-0B67CEB1024B}"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D5B34-D33A-47B6-B3A2-0B67CEB1024B}"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8EE704-F61C-4DE3-971B-7EFB536BDDE6}" type="slidenum">
              <a:rPr lang="en-US"/>
              <a:pPr>
                <a:defRPr/>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D5B34-D33A-47B6-B3A2-0B67CEB1024B}"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D5B34-D33A-47B6-B3A2-0B67CEB1024B}"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D5B34-D33A-47B6-B3A2-0B67CEB1024B}"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D5B34-D33A-47B6-B3A2-0B67CEB1024B}" type="datetimeFigureOut">
              <a:rPr lang="en-US" smtClean="0"/>
              <a:pPr/>
              <a:t>10/9/2013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D5B34-D33A-47B6-B3A2-0B67CEB1024B}" type="datetimeFigureOut">
              <a:rPr lang="en-US" smtClean="0"/>
              <a:pPr/>
              <a:t>10/9/2013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D5B34-D33A-47B6-B3A2-0B67CEB1024B}" type="datetimeFigureOut">
              <a:rPr lang="en-US" smtClean="0"/>
              <a:pPr/>
              <a:t>10/9/2013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D5B34-D33A-47B6-B3A2-0B67CEB1024B}"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D5B34-D33A-47B6-B3A2-0B67CEB1024B}"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D5B34-D33A-47B6-B3A2-0B67CEB1024B}" type="datetimeFigureOut">
              <a:rPr lang="en-US" smtClean="0"/>
              <a:pPr/>
              <a:t>10/9/2013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5A49D-543F-4DCB-92BD-8FF277A4CB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0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9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9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8.jpeg"/><Relationship Id="rId7"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hyperlink" Target="//upload.wikimedia.org/wikipedia/commons/3/35/Abetalipoproteinemia_-_intermed_mag.jpg" TargetMode="External"/><Relationship Id="rId9" Type="http://schemas.openxmlformats.org/officeDocument/2006/relationships/image" Target="../media/image63.png"/></Relationships>
</file>

<file path=ppt/slides/_rels/slide93.xml.rels><?xml version="1.0" encoding="UTF-8" standalone="yes"?>
<Relationships xmlns="http://schemas.openxmlformats.org/package/2006/relationships"><Relationship Id="rId3" Type="http://schemas.openxmlformats.org/officeDocument/2006/relationships/hyperlink" Target="//upload.wikimedia.org/wikipedia/commons/e/e4/Abetalipoproteinemia_-_high_mag.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9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68.jpeg"/><Relationship Id="rId4" Type="http://schemas.openxmlformats.org/officeDocument/2006/relationships/image" Target="../media/image67.jpeg"/></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685800" y="1676400"/>
            <a:ext cx="8001000" cy="1524000"/>
          </a:xfrm>
        </p:spPr>
        <p:txBody>
          <a:bodyPr/>
          <a:lstStyle/>
          <a:p>
            <a:pPr algn="ctr" eaLnBrk="1" fontAlgn="auto" hangingPunct="1">
              <a:spcAft>
                <a:spcPts val="0"/>
              </a:spcAft>
              <a:defRPr/>
            </a:pPr>
            <a:r>
              <a:rPr lang="en-US" dirty="0" smtClean="0">
                <a:solidFill>
                  <a:srgbClr val="0000FF"/>
                </a:solidFill>
                <a:latin typeface="Arial Black" pitchFamily="34" charset="0"/>
              </a:rPr>
              <a:t>CHRONIC DIARRHEA IN CHILDREN</a:t>
            </a:r>
          </a:p>
        </p:txBody>
      </p:sp>
      <p:sp>
        <p:nvSpPr>
          <p:cNvPr id="8195" name="Rectangle 3"/>
          <p:cNvSpPr>
            <a:spLocks noGrp="1" noChangeArrowheads="1"/>
          </p:cNvSpPr>
          <p:nvPr>
            <p:ph idx="1"/>
          </p:nvPr>
        </p:nvSpPr>
        <p:spPr>
          <a:xfrm>
            <a:off x="990600" y="3124200"/>
            <a:ext cx="7313613" cy="2860675"/>
          </a:xfrm>
        </p:spPr>
        <p:txBody>
          <a:bodyPr>
            <a:normAutofit lnSpcReduction="10000"/>
          </a:bodyPr>
          <a:lstStyle/>
          <a:p>
            <a:pPr eaLnBrk="1" hangingPunct="1">
              <a:buFont typeface="Wingdings" pitchFamily="2" charset="2"/>
              <a:buNone/>
            </a:pPr>
            <a:endParaRPr lang="en-US" dirty="0" smtClean="0"/>
          </a:p>
          <a:p>
            <a:pPr algn="ctr" eaLnBrk="1" hangingPunct="1">
              <a:buFont typeface="Wingdings" pitchFamily="2" charset="2"/>
              <a:buNone/>
            </a:pPr>
            <a:r>
              <a:rPr lang="en-US" sz="2500" b="1" dirty="0" smtClean="0"/>
              <a:t> </a:t>
            </a:r>
            <a:r>
              <a:rPr lang="en-US" sz="2500" b="1" dirty="0" err="1" smtClean="0"/>
              <a:t>Asaad</a:t>
            </a:r>
            <a:r>
              <a:rPr lang="en-US" sz="2500" b="1" dirty="0" smtClean="0"/>
              <a:t> M. A. Abdullah </a:t>
            </a:r>
            <a:r>
              <a:rPr lang="en-US" sz="2500" b="1" dirty="0" err="1" smtClean="0"/>
              <a:t>Assiri</a:t>
            </a:r>
            <a:endParaRPr lang="en-US" sz="2500" b="1" dirty="0" smtClean="0"/>
          </a:p>
          <a:p>
            <a:pPr algn="ctr" eaLnBrk="1" hangingPunct="1">
              <a:buFont typeface="Wingdings" pitchFamily="2" charset="2"/>
              <a:buNone/>
            </a:pPr>
            <a:r>
              <a:rPr lang="en-US" sz="2500" b="1" dirty="0" smtClean="0"/>
              <a:t>Professor of Pediatrics &amp; </a:t>
            </a:r>
          </a:p>
          <a:p>
            <a:pPr algn="ctr" eaLnBrk="1" hangingPunct="1">
              <a:buFont typeface="Wingdings" pitchFamily="2" charset="2"/>
              <a:buNone/>
            </a:pPr>
            <a:r>
              <a:rPr lang="en-US" sz="2500" b="1" dirty="0" smtClean="0"/>
              <a:t>Consultant Pediatric Gastroenterologist</a:t>
            </a:r>
          </a:p>
          <a:p>
            <a:pPr algn="ctr" eaLnBrk="1" hangingPunct="1">
              <a:buFont typeface="Wingdings" pitchFamily="2" charset="2"/>
              <a:buNone/>
            </a:pPr>
            <a:r>
              <a:rPr lang="en-US" sz="2500" b="1" dirty="0" smtClean="0"/>
              <a:t>Department of Pediatrics</a:t>
            </a:r>
          </a:p>
          <a:p>
            <a:pPr algn="ctr" eaLnBrk="1" hangingPunct="1">
              <a:buFont typeface="Wingdings" pitchFamily="2" charset="2"/>
              <a:buNone/>
            </a:pPr>
            <a:r>
              <a:rPr lang="en-US" sz="2500" b="1" dirty="0" smtClean="0"/>
              <a:t>King Khalid University Hospital </a:t>
            </a:r>
          </a:p>
        </p:txBody>
      </p:sp>
      <p:sp>
        <p:nvSpPr>
          <p:cNvPr id="3076" name="Slide Number Placeholder 3"/>
          <p:cNvSpPr>
            <a:spLocks noGrp="1"/>
          </p:cNvSpPr>
          <p:nvPr>
            <p:ph type="sldNum" sz="quarter" idx="12"/>
          </p:nvPr>
        </p:nvSpPr>
        <p:spPr/>
        <p:txBody>
          <a:bodyPr>
            <a:normAutofit/>
          </a:bodyPr>
          <a:lstStyle/>
          <a:p>
            <a:pPr>
              <a:defRPr/>
            </a:pPr>
            <a:fld id="{42C03386-A868-49E6-93CD-E618E9A96ECF}" type="slidenum">
              <a:rPr lang="en-US"/>
              <a:pPr>
                <a:defRPr/>
              </a:pPr>
              <a:t>1</a:t>
            </a:fld>
            <a:endParaRPr lang="en-US"/>
          </a:p>
        </p:txBody>
      </p:sp>
      <p:sp>
        <p:nvSpPr>
          <p:cNvPr id="6" name="مستطيل 5"/>
          <p:cNvSpPr/>
          <p:nvPr/>
        </p:nvSpPr>
        <p:spPr>
          <a:xfrm>
            <a:off x="285720" y="5286388"/>
            <a:ext cx="1928826" cy="1571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يوجد </a:t>
            </a:r>
          </a:p>
          <a:p>
            <a:pPr algn="ctr"/>
            <a:r>
              <a:rPr lang="en-US" dirty="0" smtClean="0"/>
              <a:t>Cases </a:t>
            </a:r>
          </a:p>
          <a:p>
            <a:pPr algn="ctr"/>
            <a:r>
              <a:rPr lang="ar-SA" dirty="0" err="1" smtClean="0"/>
              <a:t>مهمه</a:t>
            </a:r>
            <a:r>
              <a:rPr lang="ar-SA" dirty="0" smtClean="0"/>
              <a:t> </a:t>
            </a:r>
            <a:r>
              <a:rPr lang="ar-SA" dirty="0" err="1" smtClean="0"/>
              <a:t>باخر</a:t>
            </a:r>
            <a:r>
              <a:rPr lang="ar-SA" dirty="0" smtClean="0"/>
              <a:t> </a:t>
            </a:r>
            <a:r>
              <a:rPr lang="ar-SA" dirty="0" err="1" smtClean="0"/>
              <a:t>المحاضره</a:t>
            </a:r>
            <a:r>
              <a:rPr lang="ar-SA" dirty="0" smtClean="0"/>
              <a:t> </a:t>
            </a:r>
            <a:endParaRPr lang="ar-SA" dirty="0"/>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146" name="Rectangle 2"/>
          <p:cNvSpPr>
            <a:spLocks noGrp="1" noChangeArrowheads="1"/>
          </p:cNvSpPr>
          <p:nvPr>
            <p:ph type="title"/>
          </p:nvPr>
        </p:nvSpPr>
        <p:spPr>
          <a:xfrm>
            <a:off x="457200" y="274638"/>
            <a:ext cx="8229600" cy="1498178"/>
          </a:xfrm>
        </p:spPr>
        <p:txBody>
          <a:bodyPr anchorCtr="1">
            <a:normAutofit/>
          </a:bodyPr>
          <a:lstStyle/>
          <a:p>
            <a:pPr algn="ctr" eaLnBrk="1" fontAlgn="auto" hangingPunct="1">
              <a:spcAft>
                <a:spcPts val="0"/>
              </a:spcAft>
              <a:defRPr/>
            </a:pPr>
            <a:r>
              <a:rPr lang="en-US" sz="3200" dirty="0" smtClean="0">
                <a:latin typeface="Arial Black" pitchFamily="34" charset="0"/>
              </a:rPr>
              <a:t/>
            </a:r>
            <a:br>
              <a:rPr lang="en-US" sz="3200" dirty="0" smtClean="0">
                <a:latin typeface="Arial Black" pitchFamily="34" charset="0"/>
              </a:rPr>
            </a:br>
            <a:endParaRPr lang="en-US" sz="3200" dirty="0" smtClean="0">
              <a:latin typeface="Arial Black" pitchFamily="34" charset="0"/>
            </a:endParaRPr>
          </a:p>
        </p:txBody>
      </p:sp>
      <p:sp>
        <p:nvSpPr>
          <p:cNvPr id="11267" name="Rectangle 3"/>
          <p:cNvSpPr>
            <a:spLocks noGrp="1" noChangeArrowheads="1"/>
          </p:cNvSpPr>
          <p:nvPr>
            <p:ph idx="1"/>
          </p:nvPr>
        </p:nvSpPr>
        <p:spPr>
          <a:xfrm>
            <a:off x="971600" y="1124744"/>
            <a:ext cx="7086600" cy="4953000"/>
          </a:xfrm>
        </p:spPr>
        <p:txBody>
          <a:bodyPr/>
          <a:lstStyle/>
          <a:p>
            <a:pPr algn="ctr" eaLnBrk="1" hangingPunct="1">
              <a:buFont typeface="Wingdings" pitchFamily="2" charset="2"/>
              <a:buNone/>
            </a:pPr>
            <a:endParaRPr lang="en-US" sz="2800" b="1" dirty="0" smtClean="0">
              <a:latin typeface="Arial" charset="0"/>
              <a:cs typeface="Arial" charset="0"/>
            </a:endParaRPr>
          </a:p>
          <a:p>
            <a:pPr algn="ctr" eaLnBrk="1" hangingPunct="1">
              <a:buFont typeface="Wingdings" pitchFamily="2" charset="2"/>
              <a:buNone/>
            </a:pPr>
            <a:endParaRPr lang="en-US" sz="2800" b="1" dirty="0" smtClean="0">
              <a:latin typeface="Arial" charset="0"/>
              <a:cs typeface="Arial" charset="0"/>
            </a:endParaRPr>
          </a:p>
          <a:p>
            <a:pPr eaLnBrk="1" hangingPunct="1">
              <a:lnSpc>
                <a:spcPct val="150000"/>
              </a:lnSpc>
              <a:buFont typeface="Wingdings" pitchFamily="2" charset="2"/>
              <a:buChar char="§"/>
            </a:pPr>
            <a:r>
              <a:rPr lang="en-US" sz="2800" b="1" dirty="0" smtClean="0">
                <a:latin typeface="Arial" charset="0"/>
                <a:cs typeface="Arial" charset="0"/>
              </a:rPr>
              <a:t>Abdominal Distention</a:t>
            </a:r>
          </a:p>
          <a:p>
            <a:pPr eaLnBrk="1" hangingPunct="1">
              <a:lnSpc>
                <a:spcPct val="150000"/>
              </a:lnSpc>
              <a:buFont typeface="Wingdings" pitchFamily="2" charset="2"/>
              <a:buChar char="§"/>
            </a:pPr>
            <a:r>
              <a:rPr lang="en-US" sz="2800" b="1" dirty="0" smtClean="0">
                <a:latin typeface="Arial" charset="0"/>
                <a:cs typeface="Arial" charset="0"/>
              </a:rPr>
              <a:t>Diarrhea</a:t>
            </a:r>
          </a:p>
          <a:p>
            <a:pPr eaLnBrk="1" hangingPunct="1">
              <a:lnSpc>
                <a:spcPct val="150000"/>
              </a:lnSpc>
              <a:buNone/>
            </a:pPr>
            <a:endParaRPr lang="en-US" sz="2800" b="1" dirty="0" smtClean="0">
              <a:latin typeface="Arial" charset="0"/>
              <a:cs typeface="Arial" charset="0"/>
            </a:endParaRPr>
          </a:p>
          <a:p>
            <a:pPr eaLnBrk="1" hangingPunct="1">
              <a:lnSpc>
                <a:spcPct val="125000"/>
              </a:lnSpc>
              <a:buFont typeface="Wingdings" pitchFamily="2" charset="2"/>
              <a:buChar char="§"/>
            </a:pPr>
            <a:endParaRPr lang="en-US" sz="2400" b="1" dirty="0" smtClean="0">
              <a:latin typeface="Arial" charset="0"/>
              <a:cs typeface="Arial" charset="0"/>
            </a:endParaRPr>
          </a:p>
        </p:txBody>
      </p:sp>
      <p:sp>
        <p:nvSpPr>
          <p:cNvPr id="6148" name="Slide Number Placeholder 3"/>
          <p:cNvSpPr>
            <a:spLocks noGrp="1"/>
          </p:cNvSpPr>
          <p:nvPr>
            <p:ph type="sldNum" sz="quarter" idx="12"/>
          </p:nvPr>
        </p:nvSpPr>
        <p:spPr/>
        <p:txBody>
          <a:bodyPr/>
          <a:lstStyle/>
          <a:p>
            <a:pPr>
              <a:defRPr/>
            </a:pPr>
            <a:fld id="{40FF8307-F09F-4E11-B2F0-9A5F2309CB0E}" type="slidenum">
              <a:rPr lang="en-US"/>
              <a:pPr>
                <a:defRPr/>
              </a:pPr>
              <a:t>10</a:t>
            </a:fld>
            <a:endParaRPr lang="en-US"/>
          </a:p>
        </p:txBody>
      </p:sp>
    </p:spTree>
  </p:cSld>
  <p:clrMapOvr>
    <a:masterClrMapping/>
  </p:clrMapOvr>
  <p:transition spd="slow">
    <p:push di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6803" name="Rectangle 2"/>
          <p:cNvSpPr>
            <a:spLocks noGrp="1" noChangeArrowheads="1"/>
          </p:cNvSpPr>
          <p:nvPr>
            <p:ph type="title"/>
          </p:nvPr>
        </p:nvSpPr>
        <p:spPr>
          <a:xfrm>
            <a:off x="990600" y="304800"/>
            <a:ext cx="7313612" cy="1524000"/>
          </a:xfrm>
        </p:spPr>
        <p:txBody>
          <a:bodyPr anchorCtr="1"/>
          <a:lstStyle/>
          <a:p>
            <a:pPr eaLnBrk="1" fontAlgn="auto" hangingPunct="1">
              <a:spcAft>
                <a:spcPts val="0"/>
              </a:spcAft>
              <a:defRPr/>
            </a:pPr>
            <a:r>
              <a:rPr lang="en-US" sz="3200" dirty="0" smtClean="0">
                <a:latin typeface="Arial Black" pitchFamily="34" charset="0"/>
              </a:rPr>
              <a:t>15- Short </a:t>
            </a:r>
            <a:r>
              <a:rPr lang="en-US" sz="3200" dirty="0" smtClean="0">
                <a:latin typeface="Arial Black" pitchFamily="34" charset="0"/>
              </a:rPr>
              <a:t>Gut </a:t>
            </a:r>
            <a:r>
              <a:rPr lang="en-US" sz="3200" dirty="0" smtClean="0">
                <a:latin typeface="Arial Black" pitchFamily="34" charset="0"/>
              </a:rPr>
              <a:t>Syndrome</a:t>
            </a:r>
            <a:br>
              <a:rPr lang="en-US" sz="3200" dirty="0" smtClean="0">
                <a:latin typeface="Arial Black" pitchFamily="34" charset="0"/>
              </a:rPr>
            </a:br>
            <a:r>
              <a:rPr lang="ar-SA" sz="3200" dirty="0" smtClean="0">
                <a:latin typeface="Arial Black" pitchFamily="34" charset="0"/>
              </a:rPr>
              <a:t>مهم</a:t>
            </a:r>
            <a:endParaRPr lang="en-US" sz="3200" dirty="0" smtClean="0">
              <a:latin typeface="Arial Black" pitchFamily="34" charset="0"/>
            </a:endParaRPr>
          </a:p>
        </p:txBody>
      </p:sp>
      <p:sp>
        <p:nvSpPr>
          <p:cNvPr id="76802" name="Slide Number Placeholder 3"/>
          <p:cNvSpPr>
            <a:spLocks noGrp="1"/>
          </p:cNvSpPr>
          <p:nvPr>
            <p:ph type="sldNum" sz="quarter" idx="12"/>
          </p:nvPr>
        </p:nvSpPr>
        <p:spPr/>
        <p:txBody>
          <a:bodyPr/>
          <a:lstStyle/>
          <a:p>
            <a:pPr>
              <a:defRPr/>
            </a:pPr>
            <a:fld id="{BFC0B25C-A04A-4311-A04B-E47520A81300}" type="slidenum">
              <a:rPr lang="en-US"/>
              <a:pPr>
                <a:defRPr/>
              </a:pPr>
              <a:t>100</a:t>
            </a:fld>
            <a:endParaRPr lang="en-US"/>
          </a:p>
        </p:txBody>
      </p:sp>
      <p:sp>
        <p:nvSpPr>
          <p:cNvPr id="6" name="Rectangle 3"/>
          <p:cNvSpPr txBox="1">
            <a:spLocks noChangeArrowheads="1"/>
          </p:cNvSpPr>
          <p:nvPr/>
        </p:nvSpPr>
        <p:spPr bwMode="auto">
          <a:xfrm>
            <a:off x="609600" y="1828800"/>
            <a:ext cx="8382000" cy="4114800"/>
          </a:xfrm>
          <a:prstGeom prst="rect">
            <a:avLst/>
          </a:prstGeom>
          <a:noFill/>
          <a:ln w="9525">
            <a:noFill/>
            <a:miter lim="800000"/>
            <a:headEnd/>
            <a:tailEnd/>
          </a:ln>
        </p:spPr>
        <p:txBody>
          <a:bodyPr/>
          <a:lstStyle/>
          <a:p>
            <a:pPr marL="342900" indent="-342900">
              <a:lnSpc>
                <a:spcPct val="200000"/>
              </a:lnSpc>
              <a:spcBef>
                <a:spcPct val="20000"/>
              </a:spcBef>
              <a:buClr>
                <a:schemeClr val="tx2"/>
              </a:buClr>
              <a:buSzPct val="70000"/>
              <a:buFont typeface="Wingdings" pitchFamily="2" charset="2"/>
              <a:buChar char="v"/>
              <a:defRPr/>
            </a:pPr>
            <a:r>
              <a:rPr lang="en-US" sz="2800" b="1" kern="0" dirty="0">
                <a:latin typeface="Arial Black" pitchFamily="34" charset="0"/>
                <a:cs typeface="Arial" pitchFamily="34" charset="0"/>
              </a:rPr>
              <a:t>Surgical resection of the small intestine</a:t>
            </a:r>
          </a:p>
          <a:p>
            <a:pPr marL="342900" indent="-342900">
              <a:lnSpc>
                <a:spcPct val="200000"/>
              </a:lnSpc>
              <a:spcBef>
                <a:spcPct val="20000"/>
              </a:spcBef>
              <a:buClr>
                <a:schemeClr val="tx2"/>
              </a:buClr>
              <a:buSzPct val="70000"/>
              <a:buFont typeface="Wingdings" pitchFamily="2" charset="2"/>
              <a:buChar char="v"/>
              <a:defRPr/>
            </a:pPr>
            <a:r>
              <a:rPr lang="en-US" sz="2800" b="1" kern="0" dirty="0" err="1">
                <a:latin typeface="Arial Black" pitchFamily="34" charset="0"/>
                <a:cs typeface="Arial" pitchFamily="34" charset="0"/>
              </a:rPr>
              <a:t>Volvulus</a:t>
            </a:r>
            <a:endParaRPr lang="en-US" sz="2800" b="1" kern="0" dirty="0">
              <a:latin typeface="Arial Black" pitchFamily="34" charset="0"/>
              <a:cs typeface="Arial" pitchFamily="34" charset="0"/>
            </a:endParaRPr>
          </a:p>
          <a:p>
            <a:pPr marL="342900" indent="-342900">
              <a:lnSpc>
                <a:spcPct val="200000"/>
              </a:lnSpc>
              <a:spcBef>
                <a:spcPct val="20000"/>
              </a:spcBef>
              <a:buClr>
                <a:schemeClr val="tx2"/>
              </a:buClr>
              <a:buSzPct val="70000"/>
              <a:buFont typeface="Wingdings" pitchFamily="2" charset="2"/>
              <a:buChar char="v"/>
              <a:defRPr/>
            </a:pPr>
            <a:r>
              <a:rPr lang="en-US" sz="2800" b="1" kern="0" dirty="0" smtClean="0">
                <a:latin typeface="Arial Black" pitchFamily="34" charset="0"/>
                <a:cs typeface="Arial" pitchFamily="34" charset="0"/>
              </a:rPr>
              <a:t>Adhesions</a:t>
            </a:r>
            <a:endParaRPr lang="en-US" sz="2800" b="1" kern="0" dirty="0" smtClean="0">
              <a:latin typeface="Arial Black" pitchFamily="34" charset="0"/>
              <a:cs typeface="Arial" pitchFamily="34" charset="0"/>
            </a:endParaRPr>
          </a:p>
          <a:p>
            <a:pPr marL="342900" indent="-342900">
              <a:lnSpc>
                <a:spcPct val="200000"/>
              </a:lnSpc>
              <a:spcBef>
                <a:spcPct val="20000"/>
              </a:spcBef>
              <a:buClr>
                <a:schemeClr val="tx2"/>
              </a:buClr>
              <a:buSzPct val="70000"/>
              <a:buFont typeface="Wingdings" pitchFamily="2" charset="2"/>
              <a:buChar char="v"/>
              <a:defRPr/>
            </a:pPr>
            <a:r>
              <a:rPr lang="en-US" sz="2800" b="1" kern="0" dirty="0" smtClean="0">
                <a:latin typeface="Arial Black" pitchFamily="34" charset="0"/>
                <a:cs typeface="Arial" pitchFamily="34" charset="0"/>
              </a:rPr>
              <a:t>Show watery diarrhea </a:t>
            </a:r>
            <a:r>
              <a:rPr lang="ar-SA" sz="2800" b="1" kern="0" dirty="0" err="1" smtClean="0">
                <a:latin typeface="Arial Black" pitchFamily="34" charset="0"/>
                <a:cs typeface="Arial" pitchFamily="34" charset="0"/>
              </a:rPr>
              <a:t>مهمه</a:t>
            </a:r>
            <a:r>
              <a:rPr lang="ar-SA" sz="2800" b="1" kern="0" dirty="0" smtClean="0">
                <a:latin typeface="Arial Black" pitchFamily="34" charset="0"/>
                <a:cs typeface="Arial" pitchFamily="34" charset="0"/>
              </a:rPr>
              <a:t> </a:t>
            </a:r>
            <a:endParaRPr lang="en-US" sz="2400" b="1" kern="0" dirty="0">
              <a:latin typeface="Arial Black" pitchFamily="34" charset="0"/>
              <a:cs typeface="Arial" pitchFamily="34" charset="0"/>
            </a:endParaRPr>
          </a:p>
          <a:p>
            <a:pPr marL="342900" indent="-342900">
              <a:lnSpc>
                <a:spcPct val="140000"/>
              </a:lnSpc>
              <a:spcBef>
                <a:spcPct val="20000"/>
              </a:spcBef>
              <a:buClr>
                <a:schemeClr val="tx2"/>
              </a:buClr>
              <a:buSzPct val="70000"/>
              <a:buFont typeface="Wingdings" pitchFamily="2" charset="2"/>
              <a:buChar char="v"/>
              <a:defRPr/>
            </a:pPr>
            <a:endParaRPr lang="en-US" sz="2900" kern="0" dirty="0">
              <a:latin typeface="+mn-lt"/>
              <a:cs typeface="+mn-cs"/>
            </a:endParaRPr>
          </a:p>
        </p:txBody>
      </p:sp>
      <p:sp>
        <p:nvSpPr>
          <p:cNvPr id="134149"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7826" name="Rectangle 2"/>
          <p:cNvSpPr>
            <a:spLocks noGrp="1" noChangeArrowheads="1"/>
          </p:cNvSpPr>
          <p:nvPr>
            <p:ph type="title"/>
          </p:nvPr>
        </p:nvSpPr>
        <p:spPr/>
        <p:txBody>
          <a:bodyPr>
            <a:normAutofit/>
          </a:bodyPr>
          <a:lstStyle/>
          <a:p>
            <a:pPr algn="ctr" eaLnBrk="1" fontAlgn="auto" hangingPunct="1">
              <a:spcAft>
                <a:spcPts val="0"/>
              </a:spcAft>
              <a:defRPr/>
            </a:pPr>
            <a:r>
              <a:rPr lang="en-US" sz="3200" dirty="0" err="1" smtClean="0">
                <a:latin typeface="Arial Black" pitchFamily="34" charset="0"/>
              </a:rPr>
              <a:t>Vasoactive</a:t>
            </a:r>
            <a:r>
              <a:rPr lang="en-US" sz="3200" dirty="0" smtClean="0">
                <a:latin typeface="Arial Black" pitchFamily="34" charset="0"/>
              </a:rPr>
              <a:t> </a:t>
            </a:r>
            <a:r>
              <a:rPr lang="en-US" sz="3200" dirty="0" smtClean="0">
                <a:latin typeface="Arial Black" pitchFamily="34" charset="0"/>
              </a:rPr>
              <a:t>Intestinal Polypeptide-</a:t>
            </a:r>
            <a:br>
              <a:rPr lang="en-US" sz="3200" dirty="0" smtClean="0">
                <a:latin typeface="Arial Black" pitchFamily="34" charset="0"/>
              </a:rPr>
            </a:br>
            <a:r>
              <a:rPr lang="en-US" sz="3200" dirty="0" smtClean="0">
                <a:latin typeface="Arial Black" pitchFamily="34" charset="0"/>
              </a:rPr>
              <a:t>Secreting Tumors</a:t>
            </a:r>
          </a:p>
        </p:txBody>
      </p:sp>
      <p:sp>
        <p:nvSpPr>
          <p:cNvPr id="135171" name="Rectangle 3"/>
          <p:cNvSpPr>
            <a:spLocks noGrp="1" noChangeArrowheads="1"/>
          </p:cNvSpPr>
          <p:nvPr>
            <p:ph sz="half" idx="1"/>
          </p:nvPr>
        </p:nvSpPr>
        <p:spPr>
          <a:xfrm>
            <a:off x="251520" y="1556792"/>
            <a:ext cx="4038600" cy="4525963"/>
          </a:xfrm>
        </p:spPr>
        <p:txBody>
          <a:bodyPr>
            <a:normAutofit fontScale="92500"/>
          </a:bodyPr>
          <a:lstStyle/>
          <a:p>
            <a:pPr eaLnBrk="1" hangingPunct="1">
              <a:lnSpc>
                <a:spcPct val="125000"/>
              </a:lnSpc>
            </a:pPr>
            <a:r>
              <a:rPr lang="en-US" sz="2800" b="1" dirty="0" smtClean="0">
                <a:latin typeface="Arial" charset="0"/>
                <a:cs typeface="Arial" charset="0"/>
              </a:rPr>
              <a:t>Pediatric:</a:t>
            </a:r>
          </a:p>
          <a:p>
            <a:pPr lvl="1" eaLnBrk="1" hangingPunct="1">
              <a:lnSpc>
                <a:spcPct val="125000"/>
              </a:lnSpc>
              <a:buFont typeface="Wingdings" pitchFamily="2" charset="2"/>
              <a:buChar char="Ø"/>
            </a:pPr>
            <a:r>
              <a:rPr lang="en-US" sz="2400" b="1" dirty="0" err="1" smtClean="0">
                <a:latin typeface="Arial" charset="0"/>
                <a:cs typeface="Arial" charset="0"/>
              </a:rPr>
              <a:t>Ganglioneuroma</a:t>
            </a:r>
            <a:endParaRPr lang="en-US" sz="2400" b="1" dirty="0" smtClean="0">
              <a:latin typeface="Arial" charset="0"/>
              <a:cs typeface="Arial" charset="0"/>
            </a:endParaRPr>
          </a:p>
          <a:p>
            <a:pPr lvl="1" eaLnBrk="1" hangingPunct="1">
              <a:lnSpc>
                <a:spcPct val="125000"/>
              </a:lnSpc>
              <a:buFont typeface="Wingdings" pitchFamily="2" charset="2"/>
              <a:buChar char="Ø"/>
            </a:pPr>
            <a:r>
              <a:rPr lang="en-US" sz="2400" b="1" dirty="0" err="1" smtClean="0">
                <a:latin typeface="Arial" charset="0"/>
                <a:cs typeface="Arial" charset="0"/>
              </a:rPr>
              <a:t>Ganglioneuroblastoma</a:t>
            </a:r>
            <a:endParaRPr lang="en-US" sz="2400" b="1" dirty="0" smtClean="0">
              <a:latin typeface="Arial" charset="0"/>
              <a:cs typeface="Arial" charset="0"/>
            </a:endParaRPr>
          </a:p>
          <a:p>
            <a:pPr lvl="1" eaLnBrk="1" hangingPunct="1">
              <a:lnSpc>
                <a:spcPct val="125000"/>
              </a:lnSpc>
              <a:buFont typeface="Wingdings" pitchFamily="2" charset="2"/>
              <a:buChar char="Ø"/>
            </a:pPr>
            <a:r>
              <a:rPr lang="en-US" sz="2400" b="1" dirty="0" err="1" smtClean="0">
                <a:latin typeface="Arial" charset="0"/>
                <a:cs typeface="Arial" charset="0"/>
              </a:rPr>
              <a:t>Pheochromocytoma</a:t>
            </a:r>
            <a:endParaRPr lang="en-US" sz="2400" b="1" dirty="0" smtClean="0">
              <a:latin typeface="Arial" charset="0"/>
              <a:cs typeface="Arial" charset="0"/>
            </a:endParaRPr>
          </a:p>
          <a:p>
            <a:pPr lvl="1" eaLnBrk="1" hangingPunct="1">
              <a:lnSpc>
                <a:spcPct val="125000"/>
              </a:lnSpc>
              <a:buFont typeface="Wingdings" pitchFamily="2" charset="2"/>
              <a:buChar char="Ø"/>
            </a:pPr>
            <a:r>
              <a:rPr lang="en-US" sz="2400" b="1" dirty="0" err="1" smtClean="0">
                <a:latin typeface="Arial" charset="0"/>
                <a:cs typeface="Arial" charset="0"/>
              </a:rPr>
              <a:t>Mastocytoma</a:t>
            </a:r>
            <a:endParaRPr lang="en-US" sz="2400" b="1" dirty="0" smtClean="0">
              <a:latin typeface="Arial" charset="0"/>
              <a:cs typeface="Arial" charset="0"/>
            </a:endParaRPr>
          </a:p>
          <a:p>
            <a:pPr lvl="1" eaLnBrk="1" hangingPunct="1">
              <a:lnSpc>
                <a:spcPct val="125000"/>
              </a:lnSpc>
              <a:buFont typeface="Wingdings" pitchFamily="2" charset="2"/>
              <a:buChar char="Ø"/>
            </a:pPr>
            <a:r>
              <a:rPr lang="en-US" sz="2400" b="1" dirty="0" smtClean="0">
                <a:latin typeface="Arial" charset="0"/>
                <a:cs typeface="Arial" charset="0"/>
              </a:rPr>
              <a:t>Non-beta cell hyperplasia</a:t>
            </a:r>
          </a:p>
          <a:p>
            <a:pPr lvl="1" eaLnBrk="1" hangingPunct="1">
              <a:lnSpc>
                <a:spcPct val="125000"/>
              </a:lnSpc>
              <a:buFont typeface="Wingdings" pitchFamily="2" charset="2"/>
              <a:buChar char="Ø"/>
            </a:pPr>
            <a:r>
              <a:rPr lang="en-US" sz="2400" b="1" dirty="0" err="1" smtClean="0">
                <a:latin typeface="Arial" charset="0"/>
                <a:cs typeface="Arial" charset="0"/>
              </a:rPr>
              <a:t>Medullary</a:t>
            </a:r>
            <a:r>
              <a:rPr lang="en-US" sz="2400" b="1" dirty="0" smtClean="0">
                <a:latin typeface="Arial" charset="0"/>
                <a:cs typeface="Arial" charset="0"/>
              </a:rPr>
              <a:t> thyroid carcinoma</a:t>
            </a:r>
          </a:p>
        </p:txBody>
      </p:sp>
      <p:sp>
        <p:nvSpPr>
          <p:cNvPr id="77828" name="Slide Number Placeholder 3"/>
          <p:cNvSpPr>
            <a:spLocks noGrp="1"/>
          </p:cNvSpPr>
          <p:nvPr>
            <p:ph type="sldNum" sz="quarter" idx="12"/>
          </p:nvPr>
        </p:nvSpPr>
        <p:spPr/>
        <p:txBody>
          <a:bodyPr/>
          <a:lstStyle/>
          <a:p>
            <a:pPr>
              <a:defRPr/>
            </a:pPr>
            <a:fld id="{FEC1FFEA-47DC-458E-8F02-61B6BA1DC54A}" type="slidenum">
              <a:rPr lang="en-US"/>
              <a:pPr>
                <a:defRPr/>
              </a:pPr>
              <a:t>101</a:t>
            </a:fld>
            <a:endParaRPr lang="en-US"/>
          </a:p>
        </p:txBody>
      </p:sp>
      <p:pic>
        <p:nvPicPr>
          <p:cNvPr id="22529" name="Picture 1" descr="C:\Documents and Settings\MARIA\Desktop\YEOJ\JOEY\PROF. ASSIRI\chronic diarrhea\pics\ner2.png"/>
          <p:cNvPicPr>
            <a:picLocks noGrp="1" noChangeAspect="1" noChangeArrowheads="1"/>
          </p:cNvPicPr>
          <p:nvPr>
            <p:ph sz="half" idx="2"/>
          </p:nvPr>
        </p:nvPicPr>
        <p:blipFill>
          <a:blip r:embed="rId3" cstate="print"/>
          <a:srcRect/>
          <a:stretch>
            <a:fillRect/>
          </a:stretch>
        </p:blipFill>
        <p:spPr bwMode="auto">
          <a:xfrm>
            <a:off x="4341198" y="1700808"/>
            <a:ext cx="4946818" cy="410445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8850" name="Rectangle 2"/>
          <p:cNvSpPr>
            <a:spLocks noGrp="1" noChangeArrowheads="1"/>
          </p:cNvSpPr>
          <p:nvPr>
            <p:ph type="title"/>
          </p:nvPr>
        </p:nvSpPr>
        <p:spPr>
          <a:xfrm>
            <a:off x="1219200" y="304800"/>
            <a:ext cx="7313612" cy="1295400"/>
          </a:xfrm>
        </p:spPr>
        <p:txBody>
          <a:bodyPr/>
          <a:lstStyle/>
          <a:p>
            <a:pPr algn="ctr" eaLnBrk="1" fontAlgn="auto" hangingPunct="1">
              <a:spcAft>
                <a:spcPts val="0"/>
              </a:spcAft>
              <a:defRPr/>
            </a:pPr>
            <a:r>
              <a:rPr lang="en-US" sz="3600" dirty="0" err="1" smtClean="0">
                <a:latin typeface="Arial Black" pitchFamily="34" charset="0"/>
              </a:rPr>
              <a:t>VIPoma</a:t>
            </a:r>
            <a:r>
              <a:rPr lang="en-US" sz="3600" dirty="0" smtClean="0">
                <a:latin typeface="Arial Black" pitchFamily="34" charset="0"/>
              </a:rPr>
              <a:t> and WDHA</a:t>
            </a:r>
          </a:p>
        </p:txBody>
      </p:sp>
      <p:sp>
        <p:nvSpPr>
          <p:cNvPr id="136195" name="Rectangle 3"/>
          <p:cNvSpPr>
            <a:spLocks noGrp="1" noChangeArrowheads="1"/>
          </p:cNvSpPr>
          <p:nvPr>
            <p:ph idx="1"/>
          </p:nvPr>
        </p:nvSpPr>
        <p:spPr>
          <a:xfrm>
            <a:off x="827584" y="1412776"/>
            <a:ext cx="7924800" cy="4876800"/>
          </a:xfrm>
        </p:spPr>
        <p:txBody>
          <a:bodyPr/>
          <a:lstStyle/>
          <a:p>
            <a:pPr eaLnBrk="1" hangingPunct="1">
              <a:lnSpc>
                <a:spcPct val="90000"/>
              </a:lnSpc>
            </a:pPr>
            <a:r>
              <a:rPr lang="en-US" sz="2800" b="1" dirty="0" err="1" smtClean="0">
                <a:latin typeface="Arial" charset="0"/>
                <a:cs typeface="Arial" charset="0"/>
              </a:rPr>
              <a:t>Vasoactive</a:t>
            </a:r>
            <a:r>
              <a:rPr lang="en-US" sz="2800" b="1" dirty="0" smtClean="0">
                <a:latin typeface="Arial" charset="0"/>
                <a:cs typeface="Arial" charset="0"/>
              </a:rPr>
              <a:t> intestinal polypeptide (VIP)</a:t>
            </a:r>
          </a:p>
          <a:p>
            <a:pPr eaLnBrk="1" hangingPunct="1">
              <a:lnSpc>
                <a:spcPct val="90000"/>
              </a:lnSpc>
              <a:buFont typeface="Wingdings" pitchFamily="2" charset="2"/>
              <a:buNone/>
            </a:pPr>
            <a:endParaRPr lang="en-US" sz="2800" b="1" dirty="0" smtClean="0">
              <a:latin typeface="Arial" charset="0"/>
              <a:cs typeface="Arial" charset="0"/>
            </a:endParaRPr>
          </a:p>
          <a:p>
            <a:pPr eaLnBrk="1" hangingPunct="1">
              <a:lnSpc>
                <a:spcPct val="90000"/>
              </a:lnSpc>
            </a:pPr>
            <a:r>
              <a:rPr lang="en-US" sz="2800" b="1" dirty="0" smtClean="0">
                <a:latin typeface="Arial" charset="0"/>
                <a:cs typeface="Arial" charset="0"/>
              </a:rPr>
              <a:t>Chronic, high-volume, watery diarrhea, </a:t>
            </a:r>
            <a:r>
              <a:rPr lang="en-US" sz="2800" b="1" dirty="0" err="1" smtClean="0">
                <a:latin typeface="Arial" charset="0"/>
                <a:cs typeface="Arial" charset="0"/>
              </a:rPr>
              <a:t>hypokalemia</a:t>
            </a:r>
            <a:r>
              <a:rPr lang="en-US" sz="2800" b="1" dirty="0" smtClean="0">
                <a:latin typeface="Arial" charset="0"/>
                <a:cs typeface="Arial" charset="0"/>
              </a:rPr>
              <a:t>, and alkalosis (WDHA).</a:t>
            </a:r>
          </a:p>
          <a:p>
            <a:pPr eaLnBrk="1" hangingPunct="1">
              <a:lnSpc>
                <a:spcPct val="90000"/>
              </a:lnSpc>
              <a:buFont typeface="Wingdings" pitchFamily="2" charset="2"/>
              <a:buNone/>
            </a:pPr>
            <a:endParaRPr lang="en-US" sz="2800" b="1" dirty="0" smtClean="0">
              <a:latin typeface="Arial" charset="0"/>
              <a:cs typeface="Arial" charset="0"/>
            </a:endParaRPr>
          </a:p>
          <a:p>
            <a:pPr eaLnBrk="1" hangingPunct="1">
              <a:lnSpc>
                <a:spcPct val="90000"/>
              </a:lnSpc>
            </a:pPr>
            <a:r>
              <a:rPr lang="en-US" sz="2800" b="1" dirty="0" smtClean="0">
                <a:latin typeface="Arial" charset="0"/>
                <a:cs typeface="Arial" charset="0"/>
              </a:rPr>
              <a:t>Age range from 1 to 3 year olds.</a:t>
            </a:r>
          </a:p>
          <a:p>
            <a:pPr eaLnBrk="1" hangingPunct="1">
              <a:lnSpc>
                <a:spcPct val="90000"/>
              </a:lnSpc>
              <a:buFont typeface="Wingdings" pitchFamily="2" charset="2"/>
              <a:buNone/>
            </a:pPr>
            <a:endParaRPr lang="en-US" sz="2800" b="1" dirty="0" smtClean="0">
              <a:latin typeface="Arial" charset="0"/>
              <a:cs typeface="Arial" charset="0"/>
            </a:endParaRPr>
          </a:p>
          <a:p>
            <a:pPr eaLnBrk="1" hangingPunct="1">
              <a:lnSpc>
                <a:spcPct val="90000"/>
              </a:lnSpc>
            </a:pPr>
            <a:r>
              <a:rPr lang="en-US" sz="2800" b="1" dirty="0" smtClean="0">
                <a:latin typeface="Arial" charset="0"/>
                <a:cs typeface="Arial" charset="0"/>
              </a:rPr>
              <a:t>VIP is strikingly elevated, or imaging studies that show a mass in the adrenal gland or along sympathetic ganglia in abdomen or thorax</a:t>
            </a:r>
          </a:p>
        </p:txBody>
      </p:sp>
      <p:sp>
        <p:nvSpPr>
          <p:cNvPr id="78852" name="Slide Number Placeholder 3"/>
          <p:cNvSpPr>
            <a:spLocks noGrp="1"/>
          </p:cNvSpPr>
          <p:nvPr>
            <p:ph type="sldNum" sz="quarter" idx="12"/>
          </p:nvPr>
        </p:nvSpPr>
        <p:spPr/>
        <p:txBody>
          <a:bodyPr/>
          <a:lstStyle/>
          <a:p>
            <a:pPr>
              <a:defRPr/>
            </a:pPr>
            <a:fld id="{3A6DDAB8-C23D-4E57-A518-928470BCF324}" type="slidenum">
              <a:rPr lang="en-US"/>
              <a:pPr>
                <a:defRPr/>
              </a:pPr>
              <a:t>102</a:t>
            </a:fld>
            <a:endParaRPr lang="en-US"/>
          </a:p>
        </p:txBody>
      </p:sp>
    </p:spTree>
  </p:cSld>
  <p:clrMapOvr>
    <a:masterClrMapping/>
  </p:clrMapOvr>
  <p:transition>
    <p:wheel spokes="8"/>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9874" name="Rectangle 2"/>
          <p:cNvSpPr>
            <a:spLocks noGrp="1" noChangeArrowheads="1"/>
          </p:cNvSpPr>
          <p:nvPr>
            <p:ph type="title"/>
          </p:nvPr>
        </p:nvSpPr>
        <p:spPr>
          <a:xfrm>
            <a:off x="304800" y="152400"/>
            <a:ext cx="8610600" cy="1905000"/>
          </a:xfrm>
        </p:spPr>
        <p:txBody>
          <a:bodyPr/>
          <a:lstStyle/>
          <a:p>
            <a:pPr algn="ctr" eaLnBrk="1" fontAlgn="auto" hangingPunct="1">
              <a:spcAft>
                <a:spcPts val="0"/>
              </a:spcAft>
              <a:defRPr/>
            </a:pPr>
            <a:r>
              <a:rPr lang="en-US" sz="3200" dirty="0" smtClean="0">
                <a:latin typeface="Arial Black" pitchFamily="34" charset="0"/>
              </a:rPr>
              <a:t>16- Chronic </a:t>
            </a:r>
            <a:r>
              <a:rPr lang="en-US" sz="3200" dirty="0" smtClean="0">
                <a:latin typeface="Arial Black" pitchFamily="34" charset="0"/>
              </a:rPr>
              <a:t>Nonspecific Diarrhea (CNSD</a:t>
            </a:r>
            <a:r>
              <a:rPr lang="en-US" sz="3200" dirty="0" smtClean="0">
                <a:latin typeface="Arial Black" pitchFamily="34" charset="0"/>
              </a:rPr>
              <a:t>) </a:t>
            </a:r>
            <a:r>
              <a:rPr lang="ar-SA" sz="3200" dirty="0" smtClean="0">
                <a:latin typeface="Arial Black" pitchFamily="34" charset="0"/>
              </a:rPr>
              <a:t>موضوع مهم جدا </a:t>
            </a:r>
            <a:r>
              <a:rPr lang="en-US" sz="3200" dirty="0" smtClean="0">
                <a:latin typeface="Arial Black" pitchFamily="34" charset="0"/>
              </a:rPr>
              <a:t>/</a:t>
            </a:r>
            <a:r>
              <a:rPr lang="en-US" sz="3200" dirty="0" smtClean="0">
                <a:latin typeface="Arial Black" pitchFamily="34" charset="0"/>
              </a:rPr>
              <a:t/>
            </a:r>
            <a:br>
              <a:rPr lang="en-US" sz="3200" dirty="0" smtClean="0">
                <a:latin typeface="Arial Black" pitchFamily="34" charset="0"/>
              </a:rPr>
            </a:br>
            <a:r>
              <a:rPr lang="en-US" sz="3200" dirty="0" smtClean="0">
                <a:latin typeface="Arial Black" pitchFamily="34" charset="0"/>
              </a:rPr>
              <a:t>Irritable Bowel Syndrome (IBS)</a:t>
            </a:r>
          </a:p>
        </p:txBody>
      </p:sp>
      <p:sp>
        <p:nvSpPr>
          <p:cNvPr id="137219" name="Rectangle 3"/>
          <p:cNvSpPr>
            <a:spLocks noGrp="1" noChangeArrowheads="1"/>
          </p:cNvSpPr>
          <p:nvPr>
            <p:ph idx="1"/>
          </p:nvPr>
        </p:nvSpPr>
        <p:spPr>
          <a:xfrm>
            <a:off x="457200" y="1828800"/>
            <a:ext cx="8534400" cy="5237163"/>
          </a:xfrm>
        </p:spPr>
        <p:txBody>
          <a:bodyPr/>
          <a:lstStyle/>
          <a:p>
            <a:pPr eaLnBrk="1" hangingPunct="1">
              <a:lnSpc>
                <a:spcPct val="110000"/>
              </a:lnSpc>
            </a:pPr>
            <a:r>
              <a:rPr lang="en-US" sz="2400" b="1" dirty="0" smtClean="0">
                <a:latin typeface="Arial Black" pitchFamily="34" charset="0"/>
                <a:cs typeface="Arial" charset="0"/>
              </a:rPr>
              <a:t>Symptoms</a:t>
            </a:r>
          </a:p>
          <a:p>
            <a:pPr lvl="1" eaLnBrk="1" hangingPunct="1">
              <a:lnSpc>
                <a:spcPct val="110000"/>
              </a:lnSpc>
              <a:buFont typeface="Wingdings" pitchFamily="2" charset="2"/>
              <a:buChar char="Ø"/>
            </a:pPr>
            <a:r>
              <a:rPr lang="en-US" sz="2200" dirty="0" smtClean="0">
                <a:latin typeface="Arial" charset="0"/>
                <a:cs typeface="Arial" charset="0"/>
              </a:rPr>
              <a:t>Onset: 6 to 18 months of age</a:t>
            </a:r>
          </a:p>
          <a:p>
            <a:pPr lvl="1" eaLnBrk="1" hangingPunct="1">
              <a:lnSpc>
                <a:spcPct val="110000"/>
              </a:lnSpc>
              <a:buFont typeface="Wingdings" pitchFamily="2" charset="2"/>
              <a:buChar char="Ø"/>
            </a:pPr>
            <a:r>
              <a:rPr lang="en-US" sz="2200" dirty="0" smtClean="0">
                <a:latin typeface="Arial" charset="0"/>
                <a:cs typeface="Arial" charset="0"/>
              </a:rPr>
              <a:t>Loose, explosive bowel movement containing food particles</a:t>
            </a:r>
          </a:p>
          <a:p>
            <a:pPr lvl="1" eaLnBrk="1" hangingPunct="1">
              <a:lnSpc>
                <a:spcPct val="110000"/>
              </a:lnSpc>
              <a:buFont typeface="Wingdings" pitchFamily="2" charset="2"/>
              <a:buChar char="Ø"/>
            </a:pPr>
            <a:r>
              <a:rPr lang="en-US" sz="2200" dirty="0" smtClean="0">
                <a:latin typeface="Arial" charset="0"/>
                <a:cs typeface="Arial" charset="0"/>
              </a:rPr>
              <a:t>Bowel movement frequency: 6 to 12/d</a:t>
            </a:r>
          </a:p>
          <a:p>
            <a:pPr lvl="1" eaLnBrk="1" hangingPunct="1">
              <a:lnSpc>
                <a:spcPct val="110000"/>
              </a:lnSpc>
              <a:buFont typeface="Wingdings" pitchFamily="2" charset="2"/>
              <a:buChar char="Ø"/>
            </a:pPr>
            <a:r>
              <a:rPr lang="en-US" sz="2200" dirty="0" smtClean="0">
                <a:latin typeface="Arial" charset="0"/>
                <a:cs typeface="Arial" charset="0"/>
              </a:rPr>
              <a:t>Growth: </a:t>
            </a:r>
            <a:r>
              <a:rPr lang="en-US" sz="2200" dirty="0" smtClean="0">
                <a:latin typeface="Arial" charset="0"/>
                <a:cs typeface="Arial" charset="0"/>
              </a:rPr>
              <a:t>Normal </a:t>
            </a:r>
            <a:r>
              <a:rPr lang="ar-SA" sz="2200" dirty="0" err="1" smtClean="0">
                <a:latin typeface="Arial" charset="0"/>
                <a:cs typeface="Arial" charset="0"/>
              </a:rPr>
              <a:t>مهمه</a:t>
            </a:r>
            <a:r>
              <a:rPr lang="ar-SA" sz="2200" dirty="0" smtClean="0">
                <a:latin typeface="Arial" charset="0"/>
                <a:cs typeface="Arial" charset="0"/>
              </a:rPr>
              <a:t> </a:t>
            </a:r>
            <a:r>
              <a:rPr lang="en-US" sz="2200" dirty="0" smtClean="0">
                <a:latin typeface="Arial" charset="0"/>
                <a:cs typeface="Arial" charset="0"/>
              </a:rPr>
              <a:t>  + normal </a:t>
            </a:r>
            <a:r>
              <a:rPr lang="en-US" sz="2200" dirty="0" err="1" smtClean="0">
                <a:latin typeface="Arial" charset="0"/>
                <a:cs typeface="Arial" charset="0"/>
              </a:rPr>
              <a:t>Wg</a:t>
            </a:r>
            <a:r>
              <a:rPr lang="en-US" sz="2200" dirty="0" smtClean="0">
                <a:latin typeface="Arial" charset="0"/>
                <a:cs typeface="Arial" charset="0"/>
              </a:rPr>
              <a:t>  </a:t>
            </a:r>
            <a:r>
              <a:rPr lang="en-US" sz="2200" dirty="0" smtClean="0">
                <a:latin typeface="Arial" charset="0"/>
                <a:cs typeface="Arial" charset="0"/>
              </a:rPr>
              <a:t>(if not on restrictive diet)</a:t>
            </a:r>
          </a:p>
          <a:p>
            <a:pPr eaLnBrk="1" hangingPunct="1">
              <a:lnSpc>
                <a:spcPct val="110000"/>
              </a:lnSpc>
            </a:pPr>
            <a:r>
              <a:rPr lang="en-US" sz="2400" b="1" dirty="0" smtClean="0">
                <a:latin typeface="Arial Black" pitchFamily="34" charset="0"/>
                <a:cs typeface="Arial" charset="0"/>
              </a:rPr>
              <a:t>Red Flags (Not Compatible with CNSD/IBS)</a:t>
            </a:r>
          </a:p>
          <a:p>
            <a:pPr lvl="1" eaLnBrk="1" hangingPunct="1">
              <a:lnSpc>
                <a:spcPct val="110000"/>
              </a:lnSpc>
              <a:buFont typeface="Wingdings" pitchFamily="2" charset="2"/>
              <a:buChar char="Ø"/>
            </a:pPr>
            <a:r>
              <a:rPr lang="en-US" sz="2200" dirty="0" err="1" smtClean="0">
                <a:latin typeface="Arial" charset="0"/>
                <a:cs typeface="Arial" charset="0"/>
              </a:rPr>
              <a:t>Hematochezia</a:t>
            </a:r>
            <a:r>
              <a:rPr lang="en-US" sz="2200" dirty="0" smtClean="0">
                <a:latin typeface="Arial" charset="0"/>
                <a:cs typeface="Arial" charset="0"/>
              </a:rPr>
              <a:t> or </a:t>
            </a:r>
            <a:r>
              <a:rPr lang="en-US" sz="2200" dirty="0" err="1" smtClean="0">
                <a:latin typeface="Arial" charset="0"/>
                <a:cs typeface="Arial" charset="0"/>
              </a:rPr>
              <a:t>melena</a:t>
            </a:r>
            <a:endParaRPr lang="en-US" sz="2200" dirty="0" smtClean="0">
              <a:latin typeface="Arial" charset="0"/>
              <a:cs typeface="Arial" charset="0"/>
            </a:endParaRPr>
          </a:p>
          <a:p>
            <a:pPr lvl="1" eaLnBrk="1" hangingPunct="1">
              <a:lnSpc>
                <a:spcPct val="110000"/>
              </a:lnSpc>
              <a:buFont typeface="Wingdings" pitchFamily="2" charset="2"/>
              <a:buChar char="Ø"/>
            </a:pPr>
            <a:r>
              <a:rPr lang="en-US" sz="2200" dirty="0" smtClean="0">
                <a:latin typeface="Arial" charset="0"/>
                <a:cs typeface="Arial" charset="0"/>
              </a:rPr>
              <a:t>Persistent fever</a:t>
            </a:r>
          </a:p>
          <a:p>
            <a:pPr lvl="1" eaLnBrk="1" hangingPunct="1">
              <a:lnSpc>
                <a:spcPct val="110000"/>
              </a:lnSpc>
              <a:buFont typeface="Wingdings" pitchFamily="2" charset="2"/>
              <a:buChar char="Ø"/>
            </a:pPr>
            <a:r>
              <a:rPr lang="en-US" sz="2200" dirty="0" smtClean="0">
                <a:latin typeface="Arial" charset="0"/>
                <a:cs typeface="Arial" charset="0"/>
              </a:rPr>
              <a:t>Weight loss or growth arrest</a:t>
            </a:r>
          </a:p>
          <a:p>
            <a:pPr lvl="1" eaLnBrk="1" hangingPunct="1">
              <a:lnSpc>
                <a:spcPct val="110000"/>
              </a:lnSpc>
              <a:buFont typeface="Wingdings" pitchFamily="2" charset="2"/>
              <a:buChar char="Ø"/>
            </a:pPr>
            <a:r>
              <a:rPr lang="en-US" sz="2200" dirty="0" smtClean="0">
                <a:latin typeface="Arial" charset="0"/>
                <a:cs typeface="Arial" charset="0"/>
              </a:rPr>
              <a:t>Anemia</a:t>
            </a:r>
          </a:p>
          <a:p>
            <a:pPr lvl="2" eaLnBrk="1" hangingPunct="1">
              <a:lnSpc>
                <a:spcPct val="90000"/>
              </a:lnSpc>
              <a:buFont typeface="Wingdings" pitchFamily="2" charset="2"/>
              <a:buNone/>
            </a:pPr>
            <a:endParaRPr lang="en-US" dirty="0" smtClean="0"/>
          </a:p>
        </p:txBody>
      </p:sp>
      <p:sp>
        <p:nvSpPr>
          <p:cNvPr id="79876" name="Slide Number Placeholder 3"/>
          <p:cNvSpPr>
            <a:spLocks noGrp="1"/>
          </p:cNvSpPr>
          <p:nvPr>
            <p:ph type="sldNum" sz="quarter" idx="12"/>
          </p:nvPr>
        </p:nvSpPr>
        <p:spPr/>
        <p:txBody>
          <a:bodyPr/>
          <a:lstStyle/>
          <a:p>
            <a:pPr>
              <a:defRPr/>
            </a:pPr>
            <a:fld id="{217C6CDF-2C75-4474-B7A4-AADB016B326E}" type="slidenum">
              <a:rPr lang="en-US"/>
              <a:pPr>
                <a:defRPr/>
              </a:pPr>
              <a:t>103</a:t>
            </a:fld>
            <a:endParaRPr lang="en-US"/>
          </a:p>
        </p:txBody>
      </p:sp>
    </p:spTree>
  </p:cSld>
  <p:clrMapOvr>
    <a:masterClrMapping/>
  </p:clrMapOvr>
  <p:transition>
    <p:wheel spokes="8"/>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80899" name="Rectangle 3"/>
          <p:cNvSpPr>
            <a:spLocks noGrp="1" noChangeArrowheads="1"/>
          </p:cNvSpPr>
          <p:nvPr>
            <p:ph type="title"/>
          </p:nvPr>
        </p:nvSpPr>
        <p:spPr>
          <a:xfrm>
            <a:off x="685800" y="228600"/>
            <a:ext cx="7739062" cy="1066800"/>
          </a:xfrm>
        </p:spPr>
        <p:txBody>
          <a:bodyPr>
            <a:normAutofit fontScale="90000"/>
          </a:bodyPr>
          <a:lstStyle/>
          <a:p>
            <a:pPr algn="ctr" eaLnBrk="1" fontAlgn="auto" hangingPunct="1">
              <a:spcAft>
                <a:spcPts val="0"/>
              </a:spcAft>
              <a:defRPr/>
            </a:pPr>
            <a:r>
              <a:rPr lang="en-US" sz="3200" dirty="0" smtClean="0">
                <a:latin typeface="Arial Black" pitchFamily="34" charset="0"/>
              </a:rPr>
              <a:t>Chronic Nonspecific Diarrhea (CNSD)/</a:t>
            </a:r>
            <a:br>
              <a:rPr lang="en-US" sz="3200" dirty="0" smtClean="0">
                <a:latin typeface="Arial Black" pitchFamily="34" charset="0"/>
              </a:rPr>
            </a:br>
            <a:r>
              <a:rPr lang="en-US" sz="3200" dirty="0" smtClean="0">
                <a:latin typeface="Arial Black" pitchFamily="34" charset="0"/>
              </a:rPr>
              <a:t>Irritable Bowel Syndrome (IBS)</a:t>
            </a:r>
          </a:p>
        </p:txBody>
      </p:sp>
      <p:sp>
        <p:nvSpPr>
          <p:cNvPr id="138243" name="Rectangle 2"/>
          <p:cNvSpPr>
            <a:spLocks noGrp="1" noChangeArrowheads="1"/>
          </p:cNvSpPr>
          <p:nvPr>
            <p:ph idx="1"/>
          </p:nvPr>
        </p:nvSpPr>
        <p:spPr>
          <a:xfrm>
            <a:off x="1828800" y="1600200"/>
            <a:ext cx="6934200" cy="5216525"/>
          </a:xfrm>
        </p:spPr>
        <p:txBody>
          <a:bodyPr/>
          <a:lstStyle/>
          <a:p>
            <a:pPr eaLnBrk="1" hangingPunct="1">
              <a:lnSpc>
                <a:spcPct val="114000"/>
              </a:lnSpc>
            </a:pPr>
            <a:r>
              <a:rPr lang="en-US" sz="2400" b="1" dirty="0" smtClean="0">
                <a:latin typeface="Arial Black" pitchFamily="34" charset="0"/>
                <a:cs typeface="Arial" charset="0"/>
              </a:rPr>
              <a:t>Diet:</a:t>
            </a:r>
          </a:p>
          <a:p>
            <a:pPr lvl="1" eaLnBrk="1" hangingPunct="1">
              <a:lnSpc>
                <a:spcPct val="114000"/>
              </a:lnSpc>
              <a:buFont typeface="Wingdings" pitchFamily="2" charset="2"/>
              <a:buChar char="Ø"/>
            </a:pPr>
            <a:r>
              <a:rPr lang="en-US" sz="2400" dirty="0" smtClean="0">
                <a:latin typeface="Arial" charset="0"/>
                <a:cs typeface="Arial" charset="0"/>
              </a:rPr>
              <a:t>Restrict apple juice (trial only)</a:t>
            </a:r>
          </a:p>
          <a:p>
            <a:pPr lvl="1" eaLnBrk="1" hangingPunct="1">
              <a:lnSpc>
                <a:spcPct val="114000"/>
              </a:lnSpc>
              <a:buFont typeface="Wingdings" pitchFamily="2" charset="2"/>
              <a:buChar char="Ø"/>
            </a:pPr>
            <a:r>
              <a:rPr lang="en-US" sz="2400" dirty="0" smtClean="0">
                <a:latin typeface="Arial" charset="0"/>
                <a:cs typeface="Arial" charset="0"/>
              </a:rPr>
              <a:t>Restrict lactose (trial only)</a:t>
            </a:r>
          </a:p>
          <a:p>
            <a:pPr eaLnBrk="1" hangingPunct="1">
              <a:lnSpc>
                <a:spcPct val="114000"/>
              </a:lnSpc>
            </a:pPr>
            <a:r>
              <a:rPr lang="en-US" sz="2400" b="1" dirty="0" smtClean="0">
                <a:latin typeface="Arial Black" pitchFamily="34" charset="0"/>
                <a:cs typeface="Arial" charset="0"/>
              </a:rPr>
              <a:t>Laboratory Studies:</a:t>
            </a:r>
          </a:p>
          <a:p>
            <a:pPr lvl="1" eaLnBrk="1" hangingPunct="1">
              <a:lnSpc>
                <a:spcPct val="114000"/>
              </a:lnSpc>
              <a:buFont typeface="Wingdings" pitchFamily="2" charset="2"/>
              <a:buChar char="Ø"/>
            </a:pPr>
            <a:r>
              <a:rPr lang="en-US" sz="2400" dirty="0" err="1" smtClean="0">
                <a:latin typeface="Arial" charset="0"/>
                <a:cs typeface="Arial" charset="0"/>
              </a:rPr>
              <a:t>tTg</a:t>
            </a:r>
            <a:r>
              <a:rPr lang="en-US" sz="2400" dirty="0" smtClean="0">
                <a:latin typeface="Arial" charset="0"/>
                <a:cs typeface="Arial" charset="0"/>
              </a:rPr>
              <a:t> or EMA</a:t>
            </a:r>
          </a:p>
          <a:p>
            <a:pPr lvl="1" eaLnBrk="1" hangingPunct="1">
              <a:lnSpc>
                <a:spcPct val="114000"/>
              </a:lnSpc>
              <a:buFont typeface="Wingdings" pitchFamily="2" charset="2"/>
              <a:buChar char="Ø"/>
            </a:pPr>
            <a:r>
              <a:rPr lang="en-US" sz="2400" dirty="0" smtClean="0">
                <a:latin typeface="Arial" charset="0"/>
                <a:cs typeface="Arial" charset="0"/>
              </a:rPr>
              <a:t>Fecal </a:t>
            </a:r>
            <a:r>
              <a:rPr lang="en-US" sz="2400" dirty="0" err="1" smtClean="0">
                <a:latin typeface="Arial" charset="0"/>
                <a:cs typeface="Arial" charset="0"/>
              </a:rPr>
              <a:t>Giardia</a:t>
            </a:r>
            <a:r>
              <a:rPr lang="en-US" sz="2400" dirty="0" smtClean="0">
                <a:latin typeface="Arial" charset="0"/>
                <a:cs typeface="Arial" charset="0"/>
              </a:rPr>
              <a:t> antigen</a:t>
            </a:r>
          </a:p>
          <a:p>
            <a:pPr eaLnBrk="1" hangingPunct="1">
              <a:lnSpc>
                <a:spcPct val="114000"/>
              </a:lnSpc>
            </a:pPr>
            <a:r>
              <a:rPr lang="en-US" sz="2400" b="1" dirty="0" smtClean="0">
                <a:latin typeface="Arial Black" pitchFamily="34" charset="0"/>
                <a:cs typeface="Arial" charset="0"/>
              </a:rPr>
              <a:t>Therapy:</a:t>
            </a:r>
          </a:p>
          <a:p>
            <a:pPr lvl="1" eaLnBrk="1" hangingPunct="1">
              <a:lnSpc>
                <a:spcPct val="114000"/>
              </a:lnSpc>
              <a:buFont typeface="Wingdings" pitchFamily="2" charset="2"/>
              <a:buChar char="Ø"/>
            </a:pPr>
            <a:r>
              <a:rPr lang="en-US" sz="2400" dirty="0" smtClean="0">
                <a:latin typeface="Arial" charset="0"/>
                <a:cs typeface="Arial" charset="0"/>
              </a:rPr>
              <a:t>Reassurance</a:t>
            </a:r>
          </a:p>
          <a:p>
            <a:pPr lvl="1" eaLnBrk="1" hangingPunct="1">
              <a:lnSpc>
                <a:spcPct val="114000"/>
              </a:lnSpc>
              <a:buFont typeface="Wingdings" pitchFamily="2" charset="2"/>
              <a:buChar char="Ø"/>
            </a:pPr>
            <a:r>
              <a:rPr lang="en-US" sz="2400" dirty="0" smtClean="0">
                <a:latin typeface="Arial" charset="0"/>
                <a:cs typeface="Arial" charset="0"/>
              </a:rPr>
              <a:t>Lifestyle modifications</a:t>
            </a:r>
          </a:p>
          <a:p>
            <a:pPr lvl="1" eaLnBrk="1" hangingPunct="1">
              <a:lnSpc>
                <a:spcPct val="114000"/>
              </a:lnSpc>
              <a:buFont typeface="Wingdings" pitchFamily="2" charset="2"/>
              <a:buChar char="Ø"/>
            </a:pPr>
            <a:r>
              <a:rPr lang="en-US" sz="2400" dirty="0" smtClean="0">
                <a:latin typeface="Arial" charset="0"/>
                <a:cs typeface="Arial" charset="0"/>
              </a:rPr>
              <a:t>Avoidance of restrictive diets</a:t>
            </a:r>
          </a:p>
        </p:txBody>
      </p:sp>
      <p:sp>
        <p:nvSpPr>
          <p:cNvPr id="80900" name="Slide Number Placeholder 3"/>
          <p:cNvSpPr>
            <a:spLocks noGrp="1"/>
          </p:cNvSpPr>
          <p:nvPr>
            <p:ph type="sldNum" sz="quarter" idx="12"/>
          </p:nvPr>
        </p:nvSpPr>
        <p:spPr/>
        <p:txBody>
          <a:bodyPr/>
          <a:lstStyle/>
          <a:p>
            <a:pPr>
              <a:defRPr/>
            </a:pPr>
            <a:fld id="{A7D4A8BB-3216-44AF-B470-51BA2F4E5953}" type="slidenum">
              <a:rPr lang="en-US"/>
              <a:pPr>
                <a:defRPr/>
              </a:pPr>
              <a:t>104</a:t>
            </a:fld>
            <a:endParaRPr lang="en-US"/>
          </a:p>
        </p:txBody>
      </p:sp>
    </p:spTree>
  </p:cSld>
  <p:clrMapOvr>
    <a:masterClrMapping/>
  </p:clrMapOvr>
  <p:transition>
    <p:wheel spokes="8"/>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81924" name="Rectangle 2"/>
          <p:cNvSpPr>
            <a:spLocks noGrp="1" noChangeArrowheads="1"/>
          </p:cNvSpPr>
          <p:nvPr>
            <p:ph type="title"/>
          </p:nvPr>
        </p:nvSpPr>
        <p:spPr>
          <a:xfrm>
            <a:off x="533400" y="304800"/>
            <a:ext cx="8077200" cy="1600200"/>
          </a:xfrm>
        </p:spPr>
        <p:txBody>
          <a:bodyPr>
            <a:noAutofit/>
          </a:bodyPr>
          <a:lstStyle/>
          <a:p>
            <a:pPr algn="ctr" eaLnBrk="1" fontAlgn="auto" hangingPunct="1">
              <a:spcAft>
                <a:spcPts val="0"/>
              </a:spcAft>
              <a:defRPr/>
            </a:pPr>
            <a:r>
              <a:rPr lang="en-US" sz="2800" dirty="0" smtClean="0">
                <a:latin typeface="Arial Black" pitchFamily="34" charset="0"/>
              </a:rPr>
              <a:t>Differential Diagnosis Between </a:t>
            </a:r>
            <a:br>
              <a:rPr lang="en-US" sz="2800" dirty="0" smtClean="0">
                <a:latin typeface="Arial Black" pitchFamily="34" charset="0"/>
              </a:rPr>
            </a:br>
            <a:r>
              <a:rPr lang="en-US" sz="2800" dirty="0" smtClean="0">
                <a:latin typeface="Arial Black" pitchFamily="34" charset="0"/>
              </a:rPr>
              <a:t>Ulcerative Colitis and </a:t>
            </a:r>
            <a:r>
              <a:rPr lang="en-US" sz="2800" dirty="0" err="1" smtClean="0">
                <a:latin typeface="Arial Black" pitchFamily="34" charset="0"/>
              </a:rPr>
              <a:t>Crohn’s</a:t>
            </a:r>
            <a:r>
              <a:rPr lang="en-US" sz="2800" dirty="0" smtClean="0">
                <a:latin typeface="Arial Black" pitchFamily="34" charset="0"/>
              </a:rPr>
              <a:t> Disease</a:t>
            </a:r>
          </a:p>
        </p:txBody>
      </p:sp>
      <p:sp>
        <p:nvSpPr>
          <p:cNvPr id="139267" name="Slide Number Placeholder 3"/>
          <p:cNvSpPr txBox="1">
            <a:spLocks/>
          </p:cNvSpPr>
          <p:nvPr/>
        </p:nvSpPr>
        <p:spPr bwMode="auto">
          <a:xfrm>
            <a:off x="6553200" y="6248400"/>
            <a:ext cx="2133600" cy="457200"/>
          </a:xfrm>
          <a:prstGeom prst="rect">
            <a:avLst/>
          </a:prstGeom>
          <a:noFill/>
          <a:ln w="9525">
            <a:noFill/>
            <a:miter lim="800000"/>
            <a:headEnd/>
            <a:tailEnd/>
          </a:ln>
        </p:spPr>
        <p:txBody>
          <a:bodyPr anchor="b"/>
          <a:lstStyle/>
          <a:p>
            <a:pPr algn="r"/>
            <a:fld id="{21946BE0-35AA-4FAD-A536-8B6A43705F4F}" type="slidenum">
              <a:rPr lang="en-US" sz="1200"/>
              <a:pPr algn="r"/>
              <a:t>105</a:t>
            </a:fld>
            <a:endParaRPr lang="en-US" sz="1200"/>
          </a:p>
        </p:txBody>
      </p:sp>
      <p:graphicFrame>
        <p:nvGraphicFramePr>
          <p:cNvPr id="7" name="Group 3"/>
          <p:cNvGraphicFramePr>
            <a:graphicFrameLocks/>
          </p:cNvGraphicFramePr>
          <p:nvPr/>
        </p:nvGraphicFramePr>
        <p:xfrm>
          <a:off x="685800" y="1905000"/>
          <a:ext cx="8001000" cy="4267200"/>
        </p:xfrm>
        <a:graphic>
          <a:graphicData uri="http://schemas.openxmlformats.org/drawingml/2006/table">
            <a:tbl>
              <a:tblPr/>
              <a:tblGrid>
                <a:gridCol w="2667000"/>
                <a:gridCol w="2667000"/>
                <a:gridCol w="2667000"/>
              </a:tblGrid>
              <a:tr h="426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Feature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1" u="none" strike="noStrike" cap="none" normalizeH="0" baseline="0" dirty="0" smtClean="0">
                          <a:ln>
                            <a:noFill/>
                          </a:ln>
                          <a:solidFill>
                            <a:schemeClr val="tx1"/>
                          </a:solidFill>
                          <a:effectLst/>
                          <a:latin typeface="Arial" pitchFamily="34" charset="0"/>
                          <a:cs typeface="Arial" pitchFamily="34" charset="0"/>
                        </a:rPr>
                        <a:t>Involvement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Small bowel</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Extensive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Lower ileum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Colon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Rectum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Anus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1" u="none" strike="noStrike" cap="none" normalizeH="0" baseline="0" dirty="0" smtClean="0">
                          <a:ln>
                            <a:noFill/>
                          </a:ln>
                          <a:solidFill>
                            <a:schemeClr val="tx1"/>
                          </a:solidFill>
                          <a:effectLst/>
                          <a:latin typeface="Arial" pitchFamily="34" charset="0"/>
                          <a:cs typeface="Arial" pitchFamily="34" charset="0"/>
                        </a:rPr>
                        <a:t>Distribution of lesions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1" u="none" strike="noStrike" cap="none" normalizeH="0" baseline="0" dirty="0" err="1" smtClean="0">
                          <a:ln>
                            <a:noFill/>
                          </a:ln>
                          <a:solidFill>
                            <a:schemeClr val="tx1"/>
                          </a:solidFill>
                          <a:effectLst/>
                          <a:latin typeface="Arial" pitchFamily="34" charset="0"/>
                          <a:cs typeface="Arial" pitchFamily="34" charset="0"/>
                        </a:rPr>
                        <a:t>Roentgenologic</a:t>
                      </a:r>
                      <a:r>
                        <a:rPr kumimoji="0" lang="en-US" sz="1600" b="0" i="1" u="none" strike="noStrike" cap="none" normalizeH="0" baseline="0" dirty="0" smtClean="0">
                          <a:ln>
                            <a:noFill/>
                          </a:ln>
                          <a:solidFill>
                            <a:schemeClr val="tx1"/>
                          </a:solidFill>
                          <a:effectLst/>
                          <a:latin typeface="Arial" pitchFamily="34" charset="0"/>
                          <a:cs typeface="Arial" pitchFamily="34" charset="0"/>
                        </a:rPr>
                        <a:t> features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1" u="none" strike="noStrike" cap="none" normalizeH="0" baseline="0" dirty="0" smtClean="0">
                          <a:ln>
                            <a:noFill/>
                          </a:ln>
                          <a:solidFill>
                            <a:schemeClr val="tx1"/>
                          </a:solidFill>
                          <a:effectLst/>
                          <a:latin typeface="Arial" pitchFamily="34" charset="0"/>
                          <a:cs typeface="Arial" pitchFamily="34" charset="0"/>
                        </a:rPr>
                        <a:t>Pathologic changes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Ulcerative colitis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 to 10%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100 %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95%</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Continuous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Superficial ulcers, loss of </a:t>
                      </a:r>
                      <a:r>
                        <a:rPr kumimoji="0" lang="en-US" sz="1600" b="0" i="0" u="none" strike="noStrike" cap="none" normalizeH="0" baseline="0" dirty="0" err="1" smtClean="0">
                          <a:ln>
                            <a:noFill/>
                          </a:ln>
                          <a:solidFill>
                            <a:schemeClr val="tx1"/>
                          </a:solidFill>
                          <a:effectLst/>
                          <a:latin typeface="Arial" pitchFamily="34" charset="0"/>
                          <a:cs typeface="Arial" pitchFamily="34" charset="0"/>
                        </a:rPr>
                        <a:t>haustration</a:t>
                      </a:r>
                      <a:r>
                        <a:rPr kumimoji="0" lang="en-US" sz="1600" b="0" i="0" u="none" strike="noStrike" cap="none" normalizeH="0" baseline="0" dirty="0" smtClean="0">
                          <a:ln>
                            <a:noFill/>
                          </a:ln>
                          <a:solidFill>
                            <a:schemeClr val="tx1"/>
                          </a:solidFill>
                          <a:effectLst/>
                          <a:latin typeface="Arial" pitchFamily="34" charset="0"/>
                          <a:cs typeface="Arial" pitchFamily="34" charset="0"/>
                        </a:rPr>
                        <a:t>, no skip areas, shortening</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Diffuse mucosal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err="1" smtClean="0">
                          <a:ln>
                            <a:noFill/>
                          </a:ln>
                          <a:solidFill>
                            <a:schemeClr val="tx1"/>
                          </a:solidFill>
                          <a:effectLst/>
                          <a:latin typeface="Arial" pitchFamily="34" charset="0"/>
                          <a:cs typeface="Arial" pitchFamily="34" charset="0"/>
                        </a:rPr>
                        <a:t>Crohn’s</a:t>
                      </a:r>
                      <a:r>
                        <a:rPr kumimoji="0" lang="en-US" sz="1600" b="1" i="0" u="none" strike="noStrike" cap="none" normalizeH="0" baseline="0" dirty="0" smtClean="0">
                          <a:ln>
                            <a:noFill/>
                          </a:ln>
                          <a:solidFill>
                            <a:schemeClr val="tx1"/>
                          </a:solidFill>
                          <a:effectLst/>
                          <a:latin typeface="Arial" pitchFamily="34" charset="0"/>
                          <a:cs typeface="Arial" pitchFamily="34" charset="0"/>
                        </a:rPr>
                        <a:t> disease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90%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75%</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50%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85%</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Segmental</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err="1" smtClean="0">
                          <a:ln>
                            <a:noFill/>
                          </a:ln>
                          <a:solidFill>
                            <a:schemeClr val="tx1"/>
                          </a:solidFill>
                          <a:effectLst/>
                          <a:latin typeface="Arial" pitchFamily="34" charset="0"/>
                          <a:cs typeface="Arial" pitchFamily="34" charset="0"/>
                        </a:rPr>
                        <a:t>Serpiginous</a:t>
                      </a:r>
                      <a:r>
                        <a:rPr kumimoji="0" lang="en-US" sz="1600" b="0" i="0" u="none" strike="noStrike" cap="none" normalizeH="0" baseline="0" dirty="0" smtClean="0">
                          <a:ln>
                            <a:noFill/>
                          </a:ln>
                          <a:solidFill>
                            <a:schemeClr val="tx1"/>
                          </a:solidFill>
                          <a:effectLst/>
                          <a:latin typeface="Arial" pitchFamily="34" charset="0"/>
                          <a:cs typeface="Arial" pitchFamily="34" charset="0"/>
                        </a:rPr>
                        <a:t> ulcers, </a:t>
                      </a:r>
                      <a:r>
                        <a:rPr kumimoji="0" lang="en-US" sz="1600" b="0" i="0" u="none" strike="noStrike" cap="none" normalizeH="0" baseline="0" dirty="0" err="1" smtClean="0">
                          <a:ln>
                            <a:noFill/>
                          </a:ln>
                          <a:solidFill>
                            <a:schemeClr val="tx1"/>
                          </a:solidFill>
                          <a:effectLst/>
                          <a:latin typeface="Arial" pitchFamily="34" charset="0"/>
                          <a:cs typeface="Arial" pitchFamily="34" charset="0"/>
                        </a:rPr>
                        <a:t>thumprinting</a:t>
                      </a:r>
                      <a:r>
                        <a:rPr kumimoji="0" lang="en-US" sz="1600" b="0" i="0" u="none" strike="noStrike" cap="none" normalizeH="0" baseline="0" dirty="0" smtClean="0">
                          <a:ln>
                            <a:noFill/>
                          </a:ln>
                          <a:solidFill>
                            <a:schemeClr val="tx1"/>
                          </a:solidFill>
                          <a:effectLst/>
                          <a:latin typeface="Arial" pitchFamily="34" charset="0"/>
                          <a:cs typeface="Arial" pitchFamily="34" charset="0"/>
                        </a:rPr>
                        <a:t>, skip areas, string sign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Focal </a:t>
                      </a:r>
                      <a:r>
                        <a:rPr kumimoji="0" lang="en-US" sz="1600" b="0" i="0" u="none" strike="noStrike" cap="none" normalizeH="0" baseline="0" dirty="0" err="1" smtClean="0">
                          <a:ln>
                            <a:noFill/>
                          </a:ln>
                          <a:solidFill>
                            <a:schemeClr val="tx1"/>
                          </a:solidFill>
                          <a:effectLst/>
                          <a:latin typeface="Arial" pitchFamily="34" charset="0"/>
                          <a:cs typeface="Arial" pitchFamily="34" charset="0"/>
                        </a:rPr>
                        <a:t>transmural</a:t>
                      </a:r>
                      <a:r>
                        <a:rPr kumimoji="0" lang="en-US" sz="1600" b="0" i="0" u="none" strike="noStrike" cap="none" normalizeH="0" baseline="0" dirty="0" smtClean="0">
                          <a:ln>
                            <a:noFill/>
                          </a:ln>
                          <a:solidFill>
                            <a:schemeClr val="tx1"/>
                          </a:solidFill>
                          <a:effectLst/>
                          <a:latin typeface="Arial" pitchFamily="34" charset="0"/>
                          <a:cs typeface="Arial" pitchFamily="34" charset="0"/>
                        </a:rPr>
                        <a:t> disease </a:t>
                      </a:r>
                      <a:r>
                        <a:rPr kumimoji="0" lang="en-US" sz="1600" b="0" i="0" u="none" strike="noStrike" cap="none" normalizeH="0" baseline="0" dirty="0" err="1" smtClean="0">
                          <a:ln>
                            <a:noFill/>
                          </a:ln>
                          <a:solidFill>
                            <a:schemeClr val="tx1"/>
                          </a:solidFill>
                          <a:effectLst/>
                          <a:latin typeface="Arial" pitchFamily="34" charset="0"/>
                          <a:cs typeface="Arial" pitchFamily="34" charset="0"/>
                        </a:rPr>
                        <a:t>granulomas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278"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pic>
        <p:nvPicPr>
          <p:cNvPr id="140291" name="Picture 2" descr="C:\Documents and Settings\LOIDA\Desktop\prof. asaad\chronic diarrhea\chrons\colitis.jpg"/>
          <p:cNvPicPr>
            <a:picLocks noGrp="1" noChangeAspect="1" noChangeArrowheads="1"/>
          </p:cNvPicPr>
          <p:nvPr>
            <p:ph idx="1"/>
          </p:nvPr>
        </p:nvPicPr>
        <p:blipFill>
          <a:blip r:embed="rId3" cstate="print"/>
          <a:srcRect/>
          <a:stretch>
            <a:fillRect/>
          </a:stretch>
        </p:blipFill>
        <p:spPr>
          <a:xfrm>
            <a:off x="0" y="476672"/>
            <a:ext cx="3707904" cy="4595370"/>
          </a:xfrm>
          <a:noFill/>
        </p:spPr>
      </p:pic>
      <p:sp>
        <p:nvSpPr>
          <p:cNvPr id="4" name="Slide Number Placeholder 3"/>
          <p:cNvSpPr>
            <a:spLocks noGrp="1"/>
          </p:cNvSpPr>
          <p:nvPr>
            <p:ph type="sldNum" sz="quarter" idx="12"/>
          </p:nvPr>
        </p:nvSpPr>
        <p:spPr/>
        <p:txBody>
          <a:bodyPr/>
          <a:lstStyle/>
          <a:p>
            <a:pPr>
              <a:defRPr/>
            </a:pPr>
            <a:fld id="{F7E4E9B6-9A78-4E98-B43B-7ADA0C58D94E}" type="slidenum">
              <a:rPr lang="en-US" smtClean="0"/>
              <a:pPr>
                <a:defRPr/>
              </a:pPr>
              <a:t>106</a:t>
            </a:fld>
            <a:endParaRPr lang="en-US"/>
          </a:p>
        </p:txBody>
      </p:sp>
      <p:pic>
        <p:nvPicPr>
          <p:cNvPr id="17410" name="Picture 2" descr="C:\Documents and Settings\MARIA\Desktop\YEOJ\JOEY\PROF. ASSIRI\chronic diarrhea\pics\220px-Crohnie_Pyoderma_gangrenosum.jpg"/>
          <p:cNvPicPr>
            <a:picLocks noChangeAspect="1" noChangeArrowheads="1"/>
          </p:cNvPicPr>
          <p:nvPr/>
        </p:nvPicPr>
        <p:blipFill>
          <a:blip r:embed="rId4" cstate="print"/>
          <a:srcRect/>
          <a:stretch>
            <a:fillRect/>
          </a:stretch>
        </p:blipFill>
        <p:spPr bwMode="auto">
          <a:xfrm rot="5400000">
            <a:off x="5741622" y="3915055"/>
            <a:ext cx="3888432" cy="2916323"/>
          </a:xfrm>
          <a:prstGeom prst="rect">
            <a:avLst/>
          </a:prstGeom>
          <a:noFill/>
        </p:spPr>
      </p:pic>
      <p:pic>
        <p:nvPicPr>
          <p:cNvPr id="17414" name="Picture 6" descr="C:\Documents and Settings\MARIA\Desktop\YEOJ\JOEY\PROF. ASSIRI\chronic diarrhea\pics\Crohn's_Disease550_ab.jpg"/>
          <p:cNvPicPr>
            <a:picLocks noChangeAspect="1" noChangeArrowheads="1"/>
          </p:cNvPicPr>
          <p:nvPr/>
        </p:nvPicPr>
        <p:blipFill>
          <a:blip r:embed="rId5" cstate="print"/>
          <a:srcRect/>
          <a:stretch>
            <a:fillRect/>
          </a:stretch>
        </p:blipFill>
        <p:spPr bwMode="auto">
          <a:xfrm>
            <a:off x="4716016" y="620688"/>
            <a:ext cx="3960440" cy="2970330"/>
          </a:xfrm>
          <a:prstGeom prst="rect">
            <a:avLst/>
          </a:prstGeom>
          <a:noFill/>
        </p:spPr>
      </p:pic>
      <p:pic>
        <p:nvPicPr>
          <p:cNvPr id="17417" name="Picture 9" descr="C:\Documents and Settings\MARIA\Desktop\YEOJ\JOEY\PROF. ASSIRI\chronic diarrhea\pics\crohns.jpg"/>
          <p:cNvPicPr>
            <a:picLocks noChangeAspect="1" noChangeArrowheads="1"/>
          </p:cNvPicPr>
          <p:nvPr/>
        </p:nvPicPr>
        <p:blipFill>
          <a:blip r:embed="rId6" cstate="print"/>
          <a:srcRect/>
          <a:stretch>
            <a:fillRect/>
          </a:stretch>
        </p:blipFill>
        <p:spPr bwMode="auto">
          <a:xfrm>
            <a:off x="3707904" y="3861048"/>
            <a:ext cx="2879071" cy="2880320"/>
          </a:xfrm>
          <a:prstGeom prst="rect">
            <a:avLst/>
          </a:prstGeom>
          <a:noFill/>
        </p:spPr>
      </p:pic>
    </p:spTree>
  </p:cSld>
  <p:clrMapOvr>
    <a:masterClrMapping/>
  </p:clrMapOvr>
  <p:transition>
    <p:wheel spokes="8"/>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p:spPr>
      </p:pic>
      <p:pic>
        <p:nvPicPr>
          <p:cNvPr id="141315" name="Picture 2" descr="C:\Documents and Settings\LOIDA\Desktop\prof. asaad\chronic diarrhea\chrons\nature06005-f1.2.jpg"/>
          <p:cNvPicPr>
            <a:picLocks noGrp="1" noChangeAspect="1" noChangeArrowheads="1"/>
          </p:cNvPicPr>
          <p:nvPr>
            <p:ph idx="1"/>
          </p:nvPr>
        </p:nvPicPr>
        <p:blipFill>
          <a:blip r:embed="rId3" cstate="print"/>
          <a:srcRect/>
          <a:stretch>
            <a:fillRect/>
          </a:stretch>
        </p:blipFill>
        <p:spPr>
          <a:xfrm>
            <a:off x="323528" y="3717032"/>
            <a:ext cx="3975971" cy="2304256"/>
          </a:xfrm>
          <a:noFill/>
        </p:spPr>
      </p:pic>
      <p:sp>
        <p:nvSpPr>
          <p:cNvPr id="4" name="Slide Number Placeholder 3"/>
          <p:cNvSpPr>
            <a:spLocks noGrp="1"/>
          </p:cNvSpPr>
          <p:nvPr>
            <p:ph type="sldNum" sz="quarter" idx="12"/>
          </p:nvPr>
        </p:nvSpPr>
        <p:spPr/>
        <p:txBody>
          <a:bodyPr/>
          <a:lstStyle/>
          <a:p>
            <a:pPr>
              <a:defRPr/>
            </a:pPr>
            <a:fld id="{C07E1CCA-CCE3-4DF1-8376-2DE1FA1D56D0}" type="slidenum">
              <a:rPr lang="en-US" smtClean="0"/>
              <a:pPr>
                <a:defRPr/>
              </a:pPr>
              <a:t>107</a:t>
            </a:fld>
            <a:endParaRPr lang="en-US"/>
          </a:p>
        </p:txBody>
      </p:sp>
      <p:pic>
        <p:nvPicPr>
          <p:cNvPr id="16385" name="Picture 1" descr="C:\Documents and Settings\MARIA\Desktop\YEOJ\JOEY\PROF. ASSIRI\chronic diarrhea\pics\150px-cd_colitis_2.jpg"/>
          <p:cNvPicPr>
            <a:picLocks noChangeAspect="1" noChangeArrowheads="1"/>
          </p:cNvPicPr>
          <p:nvPr/>
        </p:nvPicPr>
        <p:blipFill>
          <a:blip r:embed="rId4" cstate="print"/>
          <a:srcRect/>
          <a:stretch>
            <a:fillRect/>
          </a:stretch>
        </p:blipFill>
        <p:spPr bwMode="auto">
          <a:xfrm>
            <a:off x="611560" y="404664"/>
            <a:ext cx="3236163" cy="2880320"/>
          </a:xfrm>
          <a:prstGeom prst="rect">
            <a:avLst/>
          </a:prstGeom>
          <a:noFill/>
        </p:spPr>
      </p:pic>
      <p:pic>
        <p:nvPicPr>
          <p:cNvPr id="16386" name="Picture 2" descr="C:\Documents and Settings\MARIA\Desktop\YEOJ\JOEY\PROF. ASSIRI\chronic diarrhea\pics\Clostridium difficile colitis - 2.jpg"/>
          <p:cNvPicPr>
            <a:picLocks noChangeAspect="1" noChangeArrowheads="1"/>
          </p:cNvPicPr>
          <p:nvPr/>
        </p:nvPicPr>
        <p:blipFill>
          <a:blip r:embed="rId5" cstate="print"/>
          <a:srcRect/>
          <a:stretch>
            <a:fillRect/>
          </a:stretch>
        </p:blipFill>
        <p:spPr bwMode="auto">
          <a:xfrm>
            <a:off x="4860032" y="260648"/>
            <a:ext cx="2952328" cy="3189191"/>
          </a:xfrm>
          <a:prstGeom prst="rect">
            <a:avLst/>
          </a:prstGeom>
          <a:noFill/>
        </p:spPr>
      </p:pic>
      <p:pic>
        <p:nvPicPr>
          <p:cNvPr id="7" name="Picture 2" descr="C:\Documents and Settings\LOIDA\Desktop\prof. asaad\chronic diarrhea\chrons\1280px-Crohn's_disease_-_colon_-_high_mag.jpg"/>
          <p:cNvPicPr>
            <a:picLocks noChangeAspect="1" noChangeArrowheads="1"/>
          </p:cNvPicPr>
          <p:nvPr/>
        </p:nvPicPr>
        <p:blipFill>
          <a:blip r:embed="rId6" cstate="print"/>
          <a:stretch>
            <a:fillRect/>
          </a:stretch>
        </p:blipFill>
        <p:spPr>
          <a:xfrm>
            <a:off x="4860032" y="3645024"/>
            <a:ext cx="3565789" cy="2376264"/>
          </a:xfrm>
          <a:prstGeom prst="rect">
            <a:avLst/>
          </a:prstGeom>
          <a:noFill/>
        </p:spPr>
      </p:pic>
    </p:spTree>
  </p:cSld>
  <p:clrMapOvr>
    <a:masterClrMapping/>
  </p:clrMapOvr>
  <p:transition>
    <p:wheel spokes="8"/>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82947" name="Rectangle 2"/>
          <p:cNvSpPr>
            <a:spLocks noGrp="1" noChangeArrowheads="1"/>
          </p:cNvSpPr>
          <p:nvPr>
            <p:ph type="title"/>
          </p:nvPr>
        </p:nvSpPr>
        <p:spPr>
          <a:xfrm>
            <a:off x="0" y="0"/>
            <a:ext cx="8915400" cy="2362200"/>
          </a:xfrm>
        </p:spPr>
        <p:txBody>
          <a:bodyPr/>
          <a:lstStyle/>
          <a:p>
            <a:pPr algn="ctr" eaLnBrk="1" fontAlgn="auto" hangingPunct="1">
              <a:spcAft>
                <a:spcPts val="0"/>
              </a:spcAft>
              <a:defRPr/>
            </a:pPr>
            <a:r>
              <a:rPr lang="en-US" sz="1800" dirty="0" smtClean="0">
                <a:solidFill>
                  <a:schemeClr val="accent1">
                    <a:satMod val="150000"/>
                  </a:schemeClr>
                </a:solidFill>
              </a:rPr>
              <a:t>          </a:t>
            </a:r>
            <a:r>
              <a:rPr lang="en-US" sz="2800" dirty="0" smtClean="0">
                <a:latin typeface="Arial Black" pitchFamily="34" charset="0"/>
              </a:rPr>
              <a:t>Differential Diagnosis Between Ulcerative </a:t>
            </a:r>
            <a:br>
              <a:rPr lang="en-US" sz="2800" dirty="0" smtClean="0">
                <a:latin typeface="Arial Black" pitchFamily="34" charset="0"/>
              </a:rPr>
            </a:br>
            <a:r>
              <a:rPr lang="en-US" sz="2800" dirty="0" smtClean="0">
                <a:latin typeface="Arial Black" pitchFamily="34" charset="0"/>
              </a:rPr>
              <a:t>Colitis and </a:t>
            </a:r>
            <a:r>
              <a:rPr lang="en-US" sz="2800" dirty="0" err="1" smtClean="0">
                <a:latin typeface="Arial Black" pitchFamily="34" charset="0"/>
              </a:rPr>
              <a:t>Crohn’s</a:t>
            </a:r>
            <a:r>
              <a:rPr lang="en-US" sz="2800" dirty="0" smtClean="0">
                <a:latin typeface="Arial Black" pitchFamily="34" charset="0"/>
              </a:rPr>
              <a:t> Disease</a:t>
            </a:r>
          </a:p>
        </p:txBody>
      </p:sp>
      <p:graphicFrame>
        <p:nvGraphicFramePr>
          <p:cNvPr id="6" name="Group 3"/>
          <p:cNvGraphicFramePr>
            <a:graphicFrameLocks noGrp="1"/>
          </p:cNvGraphicFramePr>
          <p:nvPr>
            <p:ph idx="1"/>
          </p:nvPr>
        </p:nvGraphicFramePr>
        <p:xfrm>
          <a:off x="762000" y="2057400"/>
          <a:ext cx="7696200" cy="4645152"/>
        </p:xfrm>
        <a:graphic>
          <a:graphicData uri="http://schemas.openxmlformats.org/drawingml/2006/table">
            <a:tbl>
              <a:tblPr/>
              <a:tblGrid>
                <a:gridCol w="2938549"/>
                <a:gridCol w="2448791"/>
                <a:gridCol w="2308860"/>
              </a:tblGrid>
              <a:tr h="4343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Feature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1" u="none" strike="noStrike" cap="none" normalizeH="0" baseline="0" dirty="0" smtClean="0">
                          <a:ln>
                            <a:noFill/>
                          </a:ln>
                          <a:solidFill>
                            <a:schemeClr val="tx1"/>
                          </a:solidFill>
                          <a:effectLst/>
                          <a:latin typeface="Arial" pitchFamily="34" charset="0"/>
                          <a:cs typeface="Arial" pitchFamily="34" charset="0"/>
                        </a:rPr>
                        <a:t>Relative incidence of symptoms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Rectal bleeding (gross)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Diarrhea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Pain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Anorexia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Weight loss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Growth retardation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err="1" smtClean="0">
                          <a:ln>
                            <a:noFill/>
                          </a:ln>
                          <a:solidFill>
                            <a:schemeClr val="tx1"/>
                          </a:solidFill>
                          <a:effectLst/>
                          <a:latin typeface="Arial" pitchFamily="34" charset="0"/>
                          <a:cs typeface="Arial" pitchFamily="34" charset="0"/>
                        </a:rPr>
                        <a:t>Extraintestinal</a:t>
                      </a:r>
                      <a:r>
                        <a:rPr kumimoji="0" lang="en-US" sz="1800" b="0" i="0" u="none" strike="noStrike" cap="none" normalizeH="0" baseline="0" dirty="0" smtClean="0">
                          <a:ln>
                            <a:noFill/>
                          </a:ln>
                          <a:solidFill>
                            <a:schemeClr val="tx1"/>
                          </a:solidFill>
                          <a:effectLst/>
                          <a:latin typeface="Arial" pitchFamily="34" charset="0"/>
                          <a:cs typeface="Arial" pitchFamily="34" charset="0"/>
                        </a:rPr>
                        <a:t> manifestations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Ulcerative colitis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Common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Often severe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Less frequent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Mild or moderate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Moderate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Usually mild</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Common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err="1" smtClean="0">
                          <a:ln>
                            <a:noFill/>
                          </a:ln>
                          <a:solidFill>
                            <a:schemeClr val="tx1"/>
                          </a:solidFill>
                          <a:effectLst/>
                          <a:latin typeface="Arial" pitchFamily="34" charset="0"/>
                          <a:cs typeface="Arial" pitchFamily="34" charset="0"/>
                        </a:rPr>
                        <a:t>Crohn’s</a:t>
                      </a:r>
                      <a:r>
                        <a:rPr kumimoji="0" lang="en-US" sz="1800" b="1" i="0" u="none" strike="noStrike" cap="none" normalizeH="0" baseline="0" dirty="0" smtClean="0">
                          <a:ln>
                            <a:noFill/>
                          </a:ln>
                          <a:solidFill>
                            <a:schemeClr val="tx1"/>
                          </a:solidFill>
                          <a:effectLst/>
                          <a:latin typeface="Arial" pitchFamily="34" charset="0"/>
                          <a:cs typeface="Arial" pitchFamily="34" charset="0"/>
                        </a:rPr>
                        <a:t> disease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Rare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Moderate or even absent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Almost always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Can be severe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Severe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Often pronounced</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Common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46" name="Slide Number Placeholder 3"/>
          <p:cNvSpPr>
            <a:spLocks noGrp="1"/>
          </p:cNvSpPr>
          <p:nvPr>
            <p:ph type="sldNum" sz="quarter" idx="12"/>
          </p:nvPr>
        </p:nvSpPr>
        <p:spPr/>
        <p:txBody>
          <a:bodyPr/>
          <a:lstStyle/>
          <a:p>
            <a:pPr>
              <a:defRPr/>
            </a:pPr>
            <a:fld id="{71744115-E067-4DAC-9571-C715398409BD}" type="slidenum">
              <a:rPr lang="en-US"/>
              <a:pPr>
                <a:defRPr/>
              </a:pPr>
              <a:t>108</a:t>
            </a:fld>
            <a:endParaRPr lang="en-US"/>
          </a:p>
        </p:txBody>
      </p:sp>
      <p:sp>
        <p:nvSpPr>
          <p:cNvPr id="143374"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88066" name="Rectangle 2"/>
          <p:cNvSpPr>
            <a:spLocks noGrp="1" noChangeArrowheads="1"/>
          </p:cNvSpPr>
          <p:nvPr>
            <p:ph type="title"/>
          </p:nvPr>
        </p:nvSpPr>
        <p:spPr>
          <a:xfrm>
            <a:off x="990600" y="152400"/>
            <a:ext cx="7313612" cy="1981200"/>
          </a:xfrm>
        </p:spPr>
        <p:txBody>
          <a:bodyPr/>
          <a:lstStyle/>
          <a:p>
            <a:pPr algn="ctr" eaLnBrk="1" fontAlgn="auto" hangingPunct="1">
              <a:spcAft>
                <a:spcPts val="0"/>
              </a:spcAft>
              <a:defRPr/>
            </a:pPr>
            <a:r>
              <a:rPr lang="en-US" sz="2800" dirty="0" smtClean="0">
                <a:latin typeface="Arial Black" pitchFamily="34" charset="0"/>
              </a:rPr>
              <a:t>Plan of Investigation in Children with Chronic Diarrhea</a:t>
            </a:r>
          </a:p>
        </p:txBody>
      </p:sp>
      <p:sp>
        <p:nvSpPr>
          <p:cNvPr id="88093" name="Slide Number Placeholder 3"/>
          <p:cNvSpPr>
            <a:spLocks noGrp="1"/>
          </p:cNvSpPr>
          <p:nvPr>
            <p:ph type="sldNum" sz="quarter" idx="12"/>
          </p:nvPr>
        </p:nvSpPr>
        <p:spPr/>
        <p:txBody>
          <a:bodyPr/>
          <a:lstStyle/>
          <a:p>
            <a:pPr>
              <a:defRPr/>
            </a:pPr>
            <a:fld id="{7770C4E4-A424-4F49-AD63-2D7A9659E354}" type="slidenum">
              <a:rPr lang="en-US" smtClean="0"/>
              <a:pPr>
                <a:defRPr/>
              </a:pPr>
              <a:t>109</a:t>
            </a:fld>
            <a:endParaRPr lang="en-US" smtClean="0"/>
          </a:p>
        </p:txBody>
      </p:sp>
      <p:graphicFrame>
        <p:nvGraphicFramePr>
          <p:cNvPr id="7" name="Table Placeholder 6"/>
          <p:cNvGraphicFramePr>
            <a:graphicFrameLocks noGrp="1"/>
          </p:cNvGraphicFramePr>
          <p:nvPr>
            <p:ph type="tbl" idx="1"/>
          </p:nvPr>
        </p:nvGraphicFramePr>
        <p:xfrm>
          <a:off x="539552" y="1628800"/>
          <a:ext cx="7313612" cy="4638348"/>
        </p:xfrm>
        <a:graphic>
          <a:graphicData uri="http://schemas.openxmlformats.org/drawingml/2006/table">
            <a:tbl>
              <a:tblPr/>
              <a:tblGrid>
                <a:gridCol w="3656806"/>
                <a:gridCol w="3656806"/>
              </a:tblGrid>
              <a:tr h="373132">
                <a:tc>
                  <a:txBody>
                    <a:bodyPr/>
                    <a:lstStyle/>
                    <a:p>
                      <a:pPr marL="0" marR="0" algn="ctr">
                        <a:lnSpc>
                          <a:spcPct val="150000"/>
                        </a:lnSpc>
                        <a:spcBef>
                          <a:spcPts val="0"/>
                        </a:spcBef>
                        <a:spcAft>
                          <a:spcPts val="0"/>
                        </a:spcAft>
                      </a:pPr>
                      <a:r>
                        <a:rPr lang="en-US" sz="1000" b="1" dirty="0">
                          <a:latin typeface="Albertus" pitchFamily="34" charset="0"/>
                          <a:ea typeface="Calibri"/>
                          <a:cs typeface="Arial"/>
                        </a:rPr>
                        <a:t>Investigation</a:t>
                      </a:r>
                      <a:endParaRPr lang="en-US" sz="1000" dirty="0">
                        <a:latin typeface="Albertus" pitchFamily="34" charset="0"/>
                        <a:ea typeface="Calibri"/>
                        <a:cs typeface="Arial"/>
                      </a:endParaRP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dirty="0">
                          <a:latin typeface="Albertus" pitchFamily="34" charset="0"/>
                          <a:ea typeface="Calibri"/>
                          <a:cs typeface="Arial"/>
                        </a:rPr>
                        <a:t>Clinical Diagnosis for which indicated</a:t>
                      </a:r>
                      <a:endParaRPr lang="en-US" sz="1000" dirty="0">
                        <a:latin typeface="Albertus" pitchFamily="34" charset="0"/>
                        <a:ea typeface="Calibri"/>
                        <a:cs typeface="Arial"/>
                      </a:endParaRP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32">
                <a:tc>
                  <a:txBody>
                    <a:bodyPr/>
                    <a:lstStyle/>
                    <a:p>
                      <a:pPr marL="0" marR="0">
                        <a:lnSpc>
                          <a:spcPct val="150000"/>
                        </a:lnSpc>
                        <a:spcBef>
                          <a:spcPts val="0"/>
                        </a:spcBef>
                        <a:spcAft>
                          <a:spcPts val="0"/>
                        </a:spcAft>
                      </a:pPr>
                      <a:r>
                        <a:rPr lang="en-US" sz="1400" dirty="0">
                          <a:latin typeface="Calibri"/>
                          <a:ea typeface="Calibri"/>
                          <a:cs typeface="Arial"/>
                        </a:rPr>
                        <a:t>Identification of bacterial, viral and </a:t>
                      </a:r>
                      <a:r>
                        <a:rPr lang="en-US" sz="1400" dirty="0" err="1">
                          <a:latin typeface="Calibri"/>
                          <a:ea typeface="Calibri"/>
                          <a:cs typeface="Arial"/>
                        </a:rPr>
                        <a:t>protozoal</a:t>
                      </a:r>
                      <a:r>
                        <a:rPr lang="en-US" sz="1400" dirty="0">
                          <a:latin typeface="Calibri"/>
                          <a:ea typeface="Calibri"/>
                          <a:cs typeface="Arial"/>
                        </a:rPr>
                        <a:t> agent in stool</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latin typeface="Calibri"/>
                          <a:ea typeface="Calibri"/>
                          <a:cs typeface="Arial"/>
                        </a:rPr>
                        <a:t>Infectious enteritis</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264">
                <a:tc>
                  <a:txBody>
                    <a:bodyPr/>
                    <a:lstStyle/>
                    <a:p>
                      <a:pPr marL="0" marR="0">
                        <a:lnSpc>
                          <a:spcPct val="150000"/>
                        </a:lnSpc>
                        <a:spcBef>
                          <a:spcPts val="0"/>
                        </a:spcBef>
                        <a:spcAft>
                          <a:spcPts val="0"/>
                        </a:spcAft>
                      </a:pPr>
                      <a:r>
                        <a:rPr lang="en-US" sz="1400" dirty="0">
                          <a:latin typeface="Calibri"/>
                          <a:ea typeface="Calibri"/>
                          <a:cs typeface="Arial"/>
                        </a:rPr>
                        <a:t>Stool PH and reducing substances; breath H2 excretion; oral sugar tolerance tests</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latin typeface="Calibri"/>
                          <a:ea typeface="Calibri"/>
                          <a:cs typeface="Arial"/>
                        </a:rPr>
                        <a:t>Carbohydrate malabsorption</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32">
                <a:tc>
                  <a:txBody>
                    <a:bodyPr/>
                    <a:lstStyle/>
                    <a:p>
                      <a:pPr marL="0" marR="0">
                        <a:lnSpc>
                          <a:spcPct val="150000"/>
                        </a:lnSpc>
                        <a:spcBef>
                          <a:spcPts val="0"/>
                        </a:spcBef>
                        <a:spcAft>
                          <a:spcPts val="0"/>
                        </a:spcAft>
                      </a:pPr>
                      <a:r>
                        <a:rPr lang="en-US" sz="1400" dirty="0">
                          <a:latin typeface="Calibri"/>
                          <a:ea typeface="Calibri"/>
                          <a:cs typeface="Arial"/>
                        </a:rPr>
                        <a:t>Stool electrolyte</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latin typeface="Calibri"/>
                          <a:ea typeface="Calibri"/>
                          <a:cs typeface="Arial"/>
                        </a:rPr>
                        <a:t>Chloride losing diarrhea</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264">
                <a:tc>
                  <a:txBody>
                    <a:bodyPr/>
                    <a:lstStyle/>
                    <a:p>
                      <a:pPr marL="0" marR="0">
                        <a:lnSpc>
                          <a:spcPct val="150000"/>
                        </a:lnSpc>
                        <a:spcBef>
                          <a:spcPts val="0"/>
                        </a:spcBef>
                        <a:spcAft>
                          <a:spcPts val="0"/>
                        </a:spcAft>
                      </a:pPr>
                      <a:r>
                        <a:rPr lang="en-US" sz="1400" dirty="0">
                          <a:latin typeface="Calibri"/>
                          <a:ea typeface="Calibri"/>
                          <a:cs typeface="Arial"/>
                        </a:rPr>
                        <a:t>Lymphocyte count &amp; immunoglobulin, profile; macrophage function, serum </a:t>
                      </a:r>
                      <a:r>
                        <a:rPr lang="en-US" sz="1400" dirty="0" err="1">
                          <a:latin typeface="Calibri"/>
                          <a:ea typeface="Calibri"/>
                          <a:cs typeface="Arial"/>
                        </a:rPr>
                        <a:t>opsonic</a:t>
                      </a:r>
                      <a:r>
                        <a:rPr lang="en-US" sz="1400" dirty="0">
                          <a:latin typeface="Calibri"/>
                          <a:ea typeface="Calibri"/>
                          <a:cs typeface="Arial"/>
                        </a:rPr>
                        <a:t> activity</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1400">
                          <a:latin typeface="Calibri"/>
                          <a:ea typeface="Calibri"/>
                          <a:cs typeface="Arial"/>
                        </a:rPr>
                        <a:t>Immunodeficiency, intestinal lymphangiectasia </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32">
                <a:tc>
                  <a:txBody>
                    <a:bodyPr/>
                    <a:lstStyle/>
                    <a:p>
                      <a:pPr marL="0" marR="0">
                        <a:lnSpc>
                          <a:spcPct val="150000"/>
                        </a:lnSpc>
                        <a:spcBef>
                          <a:spcPts val="0"/>
                        </a:spcBef>
                        <a:spcAft>
                          <a:spcPts val="0"/>
                        </a:spcAft>
                      </a:pPr>
                      <a:r>
                        <a:rPr lang="en-US" sz="1400" dirty="0">
                          <a:latin typeface="Calibri"/>
                          <a:ea typeface="Calibri"/>
                          <a:cs typeface="Arial"/>
                        </a:rPr>
                        <a:t>Celiac Serology</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latin typeface="Calibri"/>
                          <a:ea typeface="Calibri"/>
                          <a:cs typeface="Arial"/>
                        </a:rPr>
                        <a:t>Celiac Disease</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32">
                <a:tc>
                  <a:txBody>
                    <a:bodyPr/>
                    <a:lstStyle/>
                    <a:p>
                      <a:pPr marL="0" marR="0">
                        <a:lnSpc>
                          <a:spcPct val="150000"/>
                        </a:lnSpc>
                        <a:spcBef>
                          <a:spcPts val="0"/>
                        </a:spcBef>
                        <a:spcAft>
                          <a:spcPts val="0"/>
                        </a:spcAft>
                      </a:pPr>
                      <a:r>
                        <a:rPr lang="en-US" sz="1400" dirty="0">
                          <a:latin typeface="Calibri"/>
                          <a:ea typeface="Calibri"/>
                          <a:cs typeface="Arial"/>
                        </a:rPr>
                        <a:t>Sweat chlorides; pancreatic function tests</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Calibri"/>
                          <a:ea typeface="Calibri"/>
                          <a:cs typeface="Arial"/>
                        </a:rPr>
                        <a:t>Cystic fibrosis and other pancreatic deficiency disorders</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264">
                <a:tc>
                  <a:txBody>
                    <a:bodyPr/>
                    <a:lstStyle/>
                    <a:p>
                      <a:pPr marL="0" marR="0">
                        <a:lnSpc>
                          <a:spcPct val="150000"/>
                        </a:lnSpc>
                        <a:spcBef>
                          <a:spcPts val="0"/>
                        </a:spcBef>
                        <a:spcAft>
                          <a:spcPts val="0"/>
                        </a:spcAft>
                      </a:pPr>
                      <a:r>
                        <a:rPr lang="en-US" sz="1400" dirty="0">
                          <a:latin typeface="Calibri"/>
                          <a:ea typeface="Calibri"/>
                          <a:cs typeface="Arial"/>
                        </a:rPr>
                        <a:t>Duodenal intubation</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Calibri"/>
                          <a:ea typeface="Calibri"/>
                          <a:cs typeface="Arial"/>
                        </a:rPr>
                        <a:t>Bacterial overgrowth, excess </a:t>
                      </a:r>
                      <a:r>
                        <a:rPr lang="en-US" sz="1400" dirty="0" err="1">
                          <a:latin typeface="Calibri"/>
                          <a:ea typeface="Calibri"/>
                          <a:cs typeface="Arial"/>
                        </a:rPr>
                        <a:t>deconjugated</a:t>
                      </a:r>
                      <a:r>
                        <a:rPr lang="en-US" sz="1400" dirty="0">
                          <a:latin typeface="Calibri"/>
                          <a:ea typeface="Calibri"/>
                          <a:cs typeface="Arial"/>
                        </a:rPr>
                        <a:t> bile salts, enteric infections</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3">
                <a:tint val="45000"/>
                <a:satMod val="400000"/>
              </a:schemeClr>
            </a:duotone>
          </a:blip>
          <a:stretch>
            <a:fillRect/>
          </a:stretch>
        </p:blipFill>
        <p:spPr>
          <a:xfrm>
            <a:off x="0" y="0"/>
            <a:ext cx="9144000" cy="6858000"/>
          </a:xfrm>
          <a:prstGeom prst="rect">
            <a:avLst/>
          </a:prstGeom>
        </p:spPr>
      </p:pic>
      <p:sp>
        <p:nvSpPr>
          <p:cNvPr id="7170" name="Slide Number Placeholder 3"/>
          <p:cNvSpPr>
            <a:spLocks noGrp="1"/>
          </p:cNvSpPr>
          <p:nvPr>
            <p:ph type="sldNum" sz="quarter" idx="12"/>
          </p:nvPr>
        </p:nvSpPr>
        <p:spPr/>
        <p:txBody>
          <a:bodyPr>
            <a:normAutofit/>
          </a:bodyPr>
          <a:lstStyle/>
          <a:p>
            <a:pPr>
              <a:defRPr/>
            </a:pPr>
            <a:fld id="{AA6BED4D-6B0B-476C-A637-070CF276FFAB}" type="slidenum">
              <a:rPr lang="en-US"/>
              <a:pPr>
                <a:defRPr/>
              </a:pPr>
              <a:t>11</a:t>
            </a:fld>
            <a:endParaRPr lang="en-US"/>
          </a:p>
        </p:txBody>
      </p:sp>
      <p:pic>
        <p:nvPicPr>
          <p:cNvPr id="16387" name="Picture 2" descr="D:\Jpeg026.jpg"/>
          <p:cNvPicPr>
            <a:picLocks noChangeAspect="1" noChangeArrowheads="1"/>
          </p:cNvPicPr>
          <p:nvPr/>
        </p:nvPicPr>
        <p:blipFill>
          <a:blip r:embed="rId3" cstate="print"/>
          <a:srcRect l="5051" t="9332" r="3030"/>
          <a:stretch>
            <a:fillRect/>
          </a:stretch>
        </p:blipFill>
        <p:spPr bwMode="auto">
          <a:xfrm>
            <a:off x="1091418" y="762000"/>
            <a:ext cx="7139354" cy="53340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89090" name="Rectangle 2"/>
          <p:cNvSpPr>
            <a:spLocks noGrp="1" noChangeArrowheads="1"/>
          </p:cNvSpPr>
          <p:nvPr>
            <p:ph type="title"/>
          </p:nvPr>
        </p:nvSpPr>
        <p:spPr>
          <a:xfrm>
            <a:off x="1066800" y="304800"/>
            <a:ext cx="7313612" cy="1143000"/>
          </a:xfrm>
        </p:spPr>
        <p:txBody>
          <a:bodyPr/>
          <a:lstStyle/>
          <a:p>
            <a:pPr algn="ctr" eaLnBrk="1" fontAlgn="auto" hangingPunct="1">
              <a:spcAft>
                <a:spcPts val="0"/>
              </a:spcAft>
              <a:defRPr/>
            </a:pPr>
            <a:r>
              <a:rPr lang="en-US" sz="2800" dirty="0" smtClean="0">
                <a:latin typeface="Arial Black" pitchFamily="34" charset="0"/>
              </a:rPr>
              <a:t>Plan of Investigation in Children with Chronic Diarrhea </a:t>
            </a:r>
            <a:r>
              <a:rPr lang="en-US" sz="2400" dirty="0" smtClean="0">
                <a:latin typeface="Arial Black" pitchFamily="34" charset="0"/>
              </a:rPr>
              <a:t>(cont.)</a:t>
            </a:r>
            <a:endParaRPr lang="en-US" sz="2800" dirty="0" smtClean="0">
              <a:latin typeface="Arial Black" pitchFamily="34" charset="0"/>
            </a:endParaRPr>
          </a:p>
        </p:txBody>
      </p:sp>
      <p:graphicFrame>
        <p:nvGraphicFramePr>
          <p:cNvPr id="250883" name="Group 3"/>
          <p:cNvGraphicFramePr>
            <a:graphicFrameLocks noGrp="1"/>
          </p:cNvGraphicFramePr>
          <p:nvPr>
            <p:ph type="tbl" idx="1"/>
          </p:nvPr>
        </p:nvGraphicFramePr>
        <p:xfrm>
          <a:off x="457200" y="1600200"/>
          <a:ext cx="8229600" cy="5094224"/>
        </p:xfrm>
        <a:graphic>
          <a:graphicData uri="http://schemas.openxmlformats.org/drawingml/2006/table">
            <a:tbl>
              <a:tblPr/>
              <a:tblGrid>
                <a:gridCol w="2819400"/>
                <a:gridCol w="5410200"/>
              </a:tblGrid>
              <a:tr h="406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Black" pitchFamily="34" charset="0"/>
                          <a:cs typeface="Arial" pitchFamily="34" charset="0"/>
                        </a:rPr>
                        <a:t>Investigation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Black" pitchFamily="34" charset="0"/>
                          <a:cs typeface="Arial" pitchFamily="34" charset="0"/>
                        </a:rPr>
                        <a:t>Clinical Diagnosis for which indicated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Intestinal Biopsy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Milk protein allergy by pre and post milk challenge histology</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Celiac disease, </a:t>
                      </a:r>
                      <a:r>
                        <a:rPr kumimoji="0" lang="en-US" sz="1800" b="0" i="0" u="none" strike="noStrike" cap="none" normalizeH="0" baseline="0" dirty="0" err="1" smtClean="0">
                          <a:ln>
                            <a:noFill/>
                          </a:ln>
                          <a:solidFill>
                            <a:schemeClr val="tx1"/>
                          </a:solidFill>
                          <a:effectLst/>
                          <a:latin typeface="Arial" pitchFamily="34" charset="0"/>
                          <a:cs typeface="Arial" pitchFamily="34" charset="0"/>
                        </a:rPr>
                        <a:t>lymphangiectasia</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Urinary catecholamines; immunoassay for VIP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err="1" smtClean="0">
                          <a:ln>
                            <a:noFill/>
                          </a:ln>
                          <a:solidFill>
                            <a:schemeClr val="tx1"/>
                          </a:solidFill>
                          <a:effectLst/>
                          <a:latin typeface="Arial" pitchFamily="34" charset="0"/>
                          <a:cs typeface="Arial" pitchFamily="34" charset="0"/>
                        </a:rPr>
                        <a:t>Secretory</a:t>
                      </a:r>
                      <a:r>
                        <a:rPr kumimoji="0" lang="en-US" sz="1800" b="0" i="0" u="none" strike="noStrike" cap="none" normalizeH="0" baseline="0" dirty="0" smtClean="0">
                          <a:ln>
                            <a:noFill/>
                          </a:ln>
                          <a:solidFill>
                            <a:schemeClr val="tx1"/>
                          </a:solidFill>
                          <a:effectLst/>
                          <a:latin typeface="Arial" pitchFamily="34" charset="0"/>
                          <a:cs typeface="Arial" pitchFamily="34" charset="0"/>
                        </a:rPr>
                        <a:t> tumors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Serum zinc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 </a:t>
                      </a:r>
                      <a:r>
                        <a:rPr kumimoji="0" lang="en-US" sz="1800" b="0" i="0" u="none" strike="noStrike" cap="none" normalizeH="0" baseline="0" dirty="0" err="1" smtClean="0">
                          <a:ln>
                            <a:noFill/>
                          </a:ln>
                          <a:solidFill>
                            <a:schemeClr val="tx1"/>
                          </a:solidFill>
                          <a:effectLst/>
                          <a:latin typeface="Arial" pitchFamily="34" charset="0"/>
                          <a:cs typeface="Arial" pitchFamily="34" charset="0"/>
                        </a:rPr>
                        <a:t>crodermatitis</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err="1" smtClean="0">
                          <a:ln>
                            <a:noFill/>
                          </a:ln>
                          <a:solidFill>
                            <a:schemeClr val="tx1"/>
                          </a:solidFill>
                          <a:effectLst/>
                          <a:latin typeface="Arial" pitchFamily="34" charset="0"/>
                          <a:cs typeface="Arial" pitchFamily="34" charset="0"/>
                        </a:rPr>
                        <a:t>enteropathica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Lipid profile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 beta </a:t>
                      </a:r>
                      <a:r>
                        <a:rPr kumimoji="0" lang="en-US" sz="1800" b="0" i="0" u="none" strike="noStrike" cap="none" normalizeH="0" baseline="0" dirty="0" err="1" smtClean="0">
                          <a:ln>
                            <a:noFill/>
                          </a:ln>
                          <a:solidFill>
                            <a:schemeClr val="tx1"/>
                          </a:solidFill>
                          <a:effectLst/>
                          <a:latin typeface="Arial" pitchFamily="34" charset="0"/>
                          <a:cs typeface="Arial" pitchFamily="34" charset="0"/>
                        </a:rPr>
                        <a:t>liproteinemia</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PT, PTT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Vitamin K </a:t>
                      </a:r>
                      <a:r>
                        <a:rPr kumimoji="0" lang="en-US" sz="1800" b="0" i="0" u="none" strike="noStrike" cap="none" normalizeH="0" baseline="0" dirty="0" err="1" smtClean="0">
                          <a:ln>
                            <a:noFill/>
                          </a:ln>
                          <a:solidFill>
                            <a:schemeClr val="tx1"/>
                          </a:solidFill>
                          <a:effectLst/>
                          <a:latin typeface="Arial" pitchFamily="34" charset="0"/>
                          <a:cs typeface="Arial" pitchFamily="34" charset="0"/>
                        </a:rPr>
                        <a:t>malabsorption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Stool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Fat </a:t>
                      </a:r>
                      <a:r>
                        <a:rPr kumimoji="0" lang="en-US" sz="1800" b="0" i="0" u="none" strike="noStrike" cap="none" normalizeH="0" baseline="0" dirty="0" err="1" smtClean="0">
                          <a:ln>
                            <a:noFill/>
                          </a:ln>
                          <a:solidFill>
                            <a:schemeClr val="tx1"/>
                          </a:solidFill>
                          <a:effectLst/>
                          <a:latin typeface="Arial" pitchFamily="34" charset="0"/>
                          <a:cs typeface="Arial" pitchFamily="34" charset="0"/>
                        </a:rPr>
                        <a:t>malabsorption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Alpha-1-antitrypsin in stool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Protein loosing </a:t>
                      </a:r>
                      <a:r>
                        <a:rPr kumimoji="0" lang="en-US" sz="1800" b="0" i="0" u="none" strike="noStrike" cap="none" normalizeH="0" baseline="0" dirty="0" err="1" smtClean="0">
                          <a:ln>
                            <a:noFill/>
                          </a:ln>
                          <a:solidFill>
                            <a:schemeClr val="tx1"/>
                          </a:solidFill>
                          <a:effectLst/>
                          <a:latin typeface="Arial" pitchFamily="34" charset="0"/>
                          <a:cs typeface="Arial" pitchFamily="34" charset="0"/>
                        </a:rPr>
                        <a:t>enteropathy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Barium studies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Surgical disorders, inflammatory bowel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Colonoscopy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Inflammatory bowel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26" name="Slide Number Placeholder 3"/>
          <p:cNvSpPr>
            <a:spLocks noGrp="1"/>
          </p:cNvSpPr>
          <p:nvPr>
            <p:ph type="sldNum" sz="quarter" idx="12"/>
          </p:nvPr>
        </p:nvSpPr>
        <p:spPr/>
        <p:txBody>
          <a:bodyPr/>
          <a:lstStyle/>
          <a:p>
            <a:pPr>
              <a:defRPr/>
            </a:pPr>
            <a:fld id="{22BBDC93-BC47-4C3F-8D5C-457EEF7478F0}" type="slidenum">
              <a:rPr lang="en-US" smtClean="0"/>
              <a:pPr>
                <a:defRPr/>
              </a:pPr>
              <a:t>110</a:t>
            </a:fld>
            <a:endParaRPr lang="en-US" smtClean="0"/>
          </a:p>
        </p:txBody>
      </p:sp>
    </p:spTree>
  </p:cSld>
  <p:clrMapOvr>
    <a:masterClrMapping/>
  </p:clrMapOvr>
  <p:transition>
    <p:wheel spokes="8"/>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2" name="Title 1"/>
          <p:cNvSpPr>
            <a:spLocks noGrp="1"/>
          </p:cNvSpPr>
          <p:nvPr>
            <p:ph type="title"/>
          </p:nvPr>
        </p:nvSpPr>
        <p:spPr>
          <a:xfrm>
            <a:off x="395536" y="764704"/>
            <a:ext cx="8229600" cy="1143000"/>
          </a:xfrm>
        </p:spPr>
        <p:txBody>
          <a:bodyPr>
            <a:noAutofit/>
          </a:bodyPr>
          <a:lstStyle/>
          <a:p>
            <a:r>
              <a:rPr lang="en-US" sz="2800" dirty="0" smtClean="0">
                <a:latin typeface="Arial Black" pitchFamily="34" charset="0"/>
              </a:rPr>
              <a:t>Differential Diagnosis of Prolonged Diarrhea of </a:t>
            </a:r>
            <a:r>
              <a:rPr lang="en-US" sz="2800" dirty="0" smtClean="0">
                <a:latin typeface="Arial Black" pitchFamily="34" charset="0"/>
              </a:rPr>
              <a:t>Infancy </a:t>
            </a:r>
            <a:r>
              <a:rPr lang="ar-SA" sz="2800" dirty="0" err="1" smtClean="0">
                <a:latin typeface="Arial Black" pitchFamily="34" charset="0"/>
              </a:rPr>
              <a:t>مهمه</a:t>
            </a:r>
            <a:r>
              <a:rPr lang="ar-SA" sz="2800" dirty="0" smtClean="0">
                <a:latin typeface="Arial Black" pitchFamily="34" charset="0"/>
              </a:rPr>
              <a:t> </a:t>
            </a:r>
            <a:endParaRPr lang="en-US" sz="2800" b="1" dirty="0">
              <a:latin typeface="Albertus Extra Bold" pitchFamily="34" charset="0"/>
            </a:endParaRPr>
          </a:p>
        </p:txBody>
      </p:sp>
      <p:sp>
        <p:nvSpPr>
          <p:cNvPr id="3" name="Content Placeholder 2"/>
          <p:cNvSpPr>
            <a:spLocks noGrp="1"/>
          </p:cNvSpPr>
          <p:nvPr>
            <p:ph sz="half" idx="1"/>
          </p:nvPr>
        </p:nvSpPr>
        <p:spPr/>
        <p:txBody>
          <a:bodyPr>
            <a:normAutofit fontScale="70000" lnSpcReduction="20000"/>
          </a:bodyPr>
          <a:lstStyle/>
          <a:p>
            <a:pPr>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buNone/>
            </a:pPr>
            <a:endParaRPr lang="en-US" dirty="0"/>
          </a:p>
        </p:txBody>
      </p:sp>
      <p:sp>
        <p:nvSpPr>
          <p:cNvPr id="8" name="Content Placeholder 7"/>
          <p:cNvSpPr>
            <a:spLocks noGrp="1"/>
          </p:cNvSpPr>
          <p:nvPr>
            <p:ph sz="half" idx="2"/>
          </p:nvPr>
        </p:nvSpPr>
        <p:spPr>
          <a:xfrm>
            <a:off x="4644008" y="2132856"/>
            <a:ext cx="4038600" cy="4525963"/>
          </a:xfrm>
        </p:spPr>
        <p:txBody>
          <a:bodyPr>
            <a:normAutofit fontScale="70000" lnSpcReduction="20000"/>
          </a:bodyPr>
          <a:lstStyle/>
          <a:p>
            <a:pPr marL="514350" indent="-514350">
              <a:lnSpc>
                <a:spcPct val="114000"/>
              </a:lnSpc>
              <a:buFont typeface="Wingdings" pitchFamily="2" charset="2"/>
              <a:buChar char="Ø"/>
            </a:pPr>
            <a:r>
              <a:rPr lang="en-US" dirty="0" smtClean="0">
                <a:latin typeface="Arial" charset="0"/>
                <a:cs typeface="Arial" charset="0"/>
              </a:rPr>
              <a:t>Immunodeficiency disease</a:t>
            </a:r>
          </a:p>
          <a:p>
            <a:pPr marL="514350" indent="-514350">
              <a:lnSpc>
                <a:spcPct val="114000"/>
              </a:lnSpc>
              <a:buFont typeface="Wingdings" pitchFamily="2" charset="2"/>
              <a:buChar char="Ø"/>
            </a:pPr>
            <a:r>
              <a:rPr lang="en-US" dirty="0" smtClean="0">
                <a:latin typeface="Arial" charset="0"/>
                <a:cs typeface="Arial" charset="0"/>
              </a:rPr>
              <a:t>Intestinal </a:t>
            </a:r>
            <a:r>
              <a:rPr lang="en-US" dirty="0" err="1" smtClean="0">
                <a:latin typeface="Arial" charset="0"/>
                <a:cs typeface="Arial" charset="0"/>
              </a:rPr>
              <a:t>Lymphangectasia</a:t>
            </a:r>
            <a:endParaRPr lang="en-US" dirty="0" smtClean="0">
              <a:latin typeface="Arial" charset="0"/>
              <a:cs typeface="Arial" charset="0"/>
            </a:endParaRPr>
          </a:p>
          <a:p>
            <a:pPr marL="514350" indent="-514350">
              <a:lnSpc>
                <a:spcPct val="114000"/>
              </a:lnSpc>
              <a:buFont typeface="Wingdings" pitchFamily="2" charset="2"/>
              <a:buChar char="Ø"/>
            </a:pPr>
            <a:r>
              <a:rPr lang="en-US" dirty="0" smtClean="0">
                <a:latin typeface="Arial" charset="0"/>
                <a:cs typeface="Arial" charset="0"/>
              </a:rPr>
              <a:t>A-beta-</a:t>
            </a:r>
            <a:r>
              <a:rPr lang="en-US" dirty="0" err="1" smtClean="0">
                <a:latin typeface="Arial" charset="0"/>
                <a:cs typeface="Arial" charset="0"/>
              </a:rPr>
              <a:t>lipoproteinemia</a:t>
            </a:r>
            <a:endParaRPr lang="en-US" dirty="0" smtClean="0">
              <a:latin typeface="Arial" charset="0"/>
              <a:cs typeface="Arial" charset="0"/>
            </a:endParaRPr>
          </a:p>
          <a:p>
            <a:pPr marL="514350" indent="-514350">
              <a:lnSpc>
                <a:spcPct val="114000"/>
              </a:lnSpc>
              <a:buFont typeface="Wingdings" pitchFamily="2" charset="2"/>
              <a:buChar char="Ø"/>
            </a:pPr>
            <a:r>
              <a:rPr lang="en-US" dirty="0" smtClean="0">
                <a:latin typeface="Arial" charset="0"/>
                <a:cs typeface="Arial" charset="0"/>
              </a:rPr>
              <a:t>Congenital short gut (</a:t>
            </a:r>
            <a:r>
              <a:rPr lang="en-US" dirty="0" err="1" smtClean="0">
                <a:latin typeface="Arial" charset="0"/>
                <a:cs typeface="Arial" charset="0"/>
              </a:rPr>
              <a:t>malrotation</a:t>
            </a:r>
            <a:r>
              <a:rPr lang="en-US" dirty="0" smtClean="0">
                <a:latin typeface="Arial" charset="0"/>
                <a:cs typeface="Arial" charset="0"/>
              </a:rPr>
              <a:t>)</a:t>
            </a:r>
          </a:p>
          <a:p>
            <a:pPr marL="514350" indent="-514350">
              <a:lnSpc>
                <a:spcPct val="114000"/>
              </a:lnSpc>
              <a:buFont typeface="Wingdings" pitchFamily="2" charset="2"/>
              <a:buChar char="Ø"/>
            </a:pPr>
            <a:r>
              <a:rPr lang="en-US" dirty="0" err="1" smtClean="0">
                <a:latin typeface="Arial" charset="0"/>
                <a:cs typeface="Arial" charset="0"/>
              </a:rPr>
              <a:t>VIPoma</a:t>
            </a:r>
            <a:endParaRPr lang="en-US" dirty="0" smtClean="0">
              <a:latin typeface="Arial" charset="0"/>
              <a:cs typeface="Arial" charset="0"/>
            </a:endParaRPr>
          </a:p>
          <a:p>
            <a:pPr marL="514350" indent="-514350">
              <a:lnSpc>
                <a:spcPct val="114000"/>
              </a:lnSpc>
              <a:buFont typeface="Wingdings" pitchFamily="2" charset="2"/>
              <a:buChar char="Ø"/>
            </a:pPr>
            <a:r>
              <a:rPr lang="en-US" dirty="0" err="1" smtClean="0">
                <a:latin typeface="Arial" charset="0"/>
                <a:cs typeface="Arial" charset="0"/>
              </a:rPr>
              <a:t>Acrodermatitis</a:t>
            </a:r>
            <a:r>
              <a:rPr lang="en-US" dirty="0" smtClean="0">
                <a:latin typeface="Arial" charset="0"/>
                <a:cs typeface="Arial" charset="0"/>
              </a:rPr>
              <a:t> </a:t>
            </a:r>
            <a:r>
              <a:rPr lang="en-US" dirty="0" err="1" smtClean="0">
                <a:latin typeface="Arial" charset="0"/>
                <a:cs typeface="Arial" charset="0"/>
              </a:rPr>
              <a:t>enteropathica</a:t>
            </a:r>
            <a:endParaRPr lang="en-US" dirty="0" smtClean="0">
              <a:latin typeface="Arial" charset="0"/>
              <a:cs typeface="Arial" charset="0"/>
            </a:endParaRPr>
          </a:p>
          <a:p>
            <a:pPr marL="514350" indent="-514350">
              <a:buFont typeface="Wingdings" pitchFamily="2" charset="2"/>
              <a:buChar char="Ø"/>
            </a:pPr>
            <a:r>
              <a:rPr lang="en-US" dirty="0" smtClean="0">
                <a:latin typeface="Arial" charset="0"/>
                <a:cs typeface="Arial" charset="0"/>
              </a:rPr>
              <a:t>Cystic Fibrosis</a:t>
            </a:r>
          </a:p>
          <a:p>
            <a:pPr marL="514350" indent="-514350">
              <a:buFont typeface="Wingdings" pitchFamily="2" charset="2"/>
              <a:buChar char="Ø"/>
            </a:pPr>
            <a:r>
              <a:rPr lang="en-US" dirty="0" smtClean="0">
                <a:latin typeface="Arial" charset="0"/>
                <a:cs typeface="Arial" charset="0"/>
              </a:rPr>
              <a:t>Chronic Non-Specific Diarrhea</a:t>
            </a:r>
          </a:p>
          <a:p>
            <a:pPr marL="514350" indent="-514350">
              <a:buFont typeface="Wingdings" pitchFamily="2" charset="2"/>
              <a:buChar char="Ø"/>
            </a:pPr>
            <a:r>
              <a:rPr lang="en-US" dirty="0" smtClean="0">
                <a:latin typeface="Arial" charset="0"/>
                <a:cs typeface="Arial" charset="0"/>
              </a:rPr>
              <a:t>IBD</a:t>
            </a:r>
            <a:endParaRPr lang="en-US" dirty="0"/>
          </a:p>
        </p:txBody>
      </p:sp>
      <p:sp>
        <p:nvSpPr>
          <p:cNvPr id="5" name="Slide Number Placeholder 4"/>
          <p:cNvSpPr>
            <a:spLocks noGrp="1"/>
          </p:cNvSpPr>
          <p:nvPr>
            <p:ph type="sldNum" sz="quarter" idx="12"/>
          </p:nvPr>
        </p:nvSpPr>
        <p:spPr/>
        <p:txBody>
          <a:bodyPr/>
          <a:lstStyle/>
          <a:p>
            <a:pPr>
              <a:defRPr/>
            </a:pPr>
            <a:fld id="{C8D78F71-457D-40EC-B89D-DF548412B27B}" type="slidenum">
              <a:rPr lang="en-US" smtClean="0"/>
              <a:pPr>
                <a:defRPr/>
              </a:pPr>
              <a:t>111</a:t>
            </a:fld>
            <a:endParaRPr lang="en-US"/>
          </a:p>
        </p:txBody>
      </p:sp>
      <p:sp>
        <p:nvSpPr>
          <p:cNvPr id="9" name="Rectangle 8"/>
          <p:cNvSpPr/>
          <p:nvPr/>
        </p:nvSpPr>
        <p:spPr>
          <a:xfrm>
            <a:off x="251520" y="2204864"/>
            <a:ext cx="4104456" cy="3571683"/>
          </a:xfrm>
          <a:prstGeom prst="rect">
            <a:avLst/>
          </a:prstGeom>
        </p:spPr>
        <p:txBody>
          <a:bodyPr wrap="square">
            <a:spAutoFit/>
          </a:bodyPr>
          <a:lstStyle/>
          <a:p>
            <a:pPr marL="342900" indent="-342900">
              <a:lnSpc>
                <a:spcPct val="114000"/>
              </a:lnSpc>
              <a:buFont typeface="Wingdings" pitchFamily="2" charset="2"/>
              <a:buChar char="Ø"/>
            </a:pPr>
            <a:r>
              <a:rPr lang="en-US" sz="2000" dirty="0" smtClean="0">
                <a:latin typeface="Arial" charset="0"/>
                <a:cs typeface="Arial" charset="0"/>
              </a:rPr>
              <a:t>Congenital chloride diarrhea</a:t>
            </a:r>
          </a:p>
          <a:p>
            <a:pPr marL="342900" indent="-342900">
              <a:lnSpc>
                <a:spcPct val="114000"/>
              </a:lnSpc>
              <a:buFont typeface="Wingdings" pitchFamily="2" charset="2"/>
              <a:buChar char="Ø"/>
            </a:pPr>
            <a:r>
              <a:rPr lang="en-US" sz="2000" dirty="0" smtClean="0">
                <a:latin typeface="Arial" charset="0"/>
                <a:cs typeface="Arial" charset="0"/>
              </a:rPr>
              <a:t>Congenital Sodium Diarrhea</a:t>
            </a:r>
          </a:p>
          <a:p>
            <a:pPr marL="342900" indent="-342900">
              <a:lnSpc>
                <a:spcPct val="114000"/>
              </a:lnSpc>
              <a:buFont typeface="Wingdings" pitchFamily="2" charset="2"/>
              <a:buChar char="Ø"/>
            </a:pPr>
            <a:r>
              <a:rPr lang="en-US" sz="2000" dirty="0" smtClean="0">
                <a:latin typeface="Arial" charset="0"/>
                <a:cs typeface="Arial" charset="0"/>
              </a:rPr>
              <a:t>Microvillus inclusion disease</a:t>
            </a:r>
          </a:p>
          <a:p>
            <a:pPr marL="342900" indent="-342900">
              <a:lnSpc>
                <a:spcPct val="114000"/>
              </a:lnSpc>
              <a:buFont typeface="Wingdings" pitchFamily="2" charset="2"/>
              <a:buChar char="Ø"/>
            </a:pPr>
            <a:r>
              <a:rPr lang="en-US" sz="2000" dirty="0" err="1" smtClean="0">
                <a:latin typeface="Arial" charset="0"/>
                <a:cs typeface="Arial" charset="0"/>
              </a:rPr>
              <a:t>Tufte</a:t>
            </a:r>
            <a:r>
              <a:rPr lang="en-US" sz="2000" dirty="0" smtClean="0">
                <a:latin typeface="Arial" charset="0"/>
                <a:cs typeface="Arial" charset="0"/>
              </a:rPr>
              <a:t> </a:t>
            </a:r>
            <a:r>
              <a:rPr lang="en-US" sz="2000" dirty="0" err="1" smtClean="0">
                <a:latin typeface="Arial" charset="0"/>
                <a:cs typeface="Arial" charset="0"/>
              </a:rPr>
              <a:t>enteropathy</a:t>
            </a:r>
            <a:endParaRPr lang="en-US" sz="2000" dirty="0" smtClean="0">
              <a:latin typeface="Arial" charset="0"/>
              <a:cs typeface="Arial" charset="0"/>
            </a:endParaRPr>
          </a:p>
          <a:p>
            <a:pPr marL="342900" indent="-342900">
              <a:lnSpc>
                <a:spcPct val="114000"/>
              </a:lnSpc>
              <a:buFont typeface="Wingdings" pitchFamily="2" charset="2"/>
              <a:buChar char="Ø"/>
            </a:pPr>
            <a:r>
              <a:rPr lang="en-US" sz="2000" dirty="0" smtClean="0">
                <a:latin typeface="Arial" charset="0"/>
                <a:cs typeface="Arial" charset="0"/>
              </a:rPr>
              <a:t>Autoimmune </a:t>
            </a:r>
            <a:r>
              <a:rPr lang="en-US" sz="2000" dirty="0" err="1" smtClean="0">
                <a:latin typeface="Arial" charset="0"/>
                <a:cs typeface="Arial" charset="0"/>
              </a:rPr>
              <a:t>enteropathy</a:t>
            </a:r>
            <a:endParaRPr lang="en-US" sz="2000" dirty="0" smtClean="0">
              <a:latin typeface="Arial" charset="0"/>
              <a:cs typeface="Arial" charset="0"/>
            </a:endParaRPr>
          </a:p>
          <a:p>
            <a:pPr marL="342900" indent="-342900">
              <a:lnSpc>
                <a:spcPct val="114000"/>
              </a:lnSpc>
              <a:buFont typeface="Wingdings" pitchFamily="2" charset="2"/>
              <a:buChar char="Ø"/>
            </a:pPr>
            <a:r>
              <a:rPr lang="en-US" sz="2000" dirty="0" smtClean="0">
                <a:latin typeface="Arial" charset="0"/>
                <a:cs typeface="Arial" charset="0"/>
              </a:rPr>
              <a:t>Carbohydrate </a:t>
            </a:r>
            <a:r>
              <a:rPr lang="en-US" sz="2000" dirty="0" err="1" smtClean="0">
                <a:latin typeface="Arial" charset="0"/>
                <a:cs typeface="Arial" charset="0"/>
              </a:rPr>
              <a:t>malabsorption</a:t>
            </a:r>
            <a:endParaRPr lang="en-US" sz="2000" dirty="0" smtClean="0">
              <a:latin typeface="Arial" charset="0"/>
              <a:cs typeface="Arial" charset="0"/>
            </a:endParaRPr>
          </a:p>
          <a:p>
            <a:pPr marL="342900" indent="-342900">
              <a:lnSpc>
                <a:spcPct val="114000"/>
              </a:lnSpc>
              <a:buFont typeface="Wingdings" pitchFamily="2" charset="2"/>
              <a:buChar char="Ø"/>
            </a:pPr>
            <a:r>
              <a:rPr lang="en-US" sz="2000" dirty="0" smtClean="0">
                <a:latin typeface="Arial" charset="0"/>
                <a:cs typeface="Arial" charset="0"/>
              </a:rPr>
              <a:t>Cow milk protein allergy</a:t>
            </a:r>
          </a:p>
          <a:p>
            <a:pPr marL="342900" indent="-342900">
              <a:lnSpc>
                <a:spcPct val="114000"/>
              </a:lnSpc>
              <a:buFont typeface="Wingdings" pitchFamily="2" charset="2"/>
              <a:buChar char="Ø"/>
            </a:pPr>
            <a:r>
              <a:rPr lang="en-US" sz="2000" dirty="0" smtClean="0">
                <a:latin typeface="Arial" charset="0"/>
                <a:cs typeface="Arial" charset="0"/>
              </a:rPr>
              <a:t>Celiac disease</a:t>
            </a:r>
          </a:p>
          <a:p>
            <a:pPr marL="342900" indent="-342900">
              <a:lnSpc>
                <a:spcPct val="114000"/>
              </a:lnSpc>
              <a:buFont typeface="Wingdings" pitchFamily="2" charset="2"/>
              <a:buChar char="Ø"/>
            </a:pPr>
            <a:r>
              <a:rPr lang="en-US" sz="2000" dirty="0" smtClean="0">
                <a:latin typeface="Arial" charset="0"/>
                <a:cs typeface="Arial" charset="0"/>
              </a:rPr>
              <a:t>Intractable diarrhea in infancy  </a:t>
            </a:r>
          </a:p>
          <a:p>
            <a:pPr marL="342900" indent="-342900">
              <a:lnSpc>
                <a:spcPct val="114000"/>
              </a:lnSpc>
              <a:buFont typeface="Wingdings" pitchFamily="2" charset="2"/>
              <a:buChar char="Ø"/>
            </a:pPr>
            <a:r>
              <a:rPr lang="en-US" sz="2000" dirty="0" smtClean="0">
                <a:latin typeface="Arial" charset="0"/>
                <a:cs typeface="Arial" charset="0"/>
              </a:rPr>
              <a:t>Enteric infection</a:t>
            </a:r>
          </a:p>
        </p:txBody>
      </p:sp>
    </p:spTree>
  </p:cSld>
  <p:clrMapOvr>
    <a:masterClrMapping/>
  </p:clrMapOvr>
  <p:transition>
    <p:wheel spokes="8"/>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2" name="Title 1"/>
          <p:cNvSpPr>
            <a:spLocks noGrp="1"/>
          </p:cNvSpPr>
          <p:nvPr>
            <p:ph type="title"/>
          </p:nvPr>
        </p:nvSpPr>
        <p:spPr/>
        <p:txBody>
          <a:bodyPr>
            <a:noAutofit/>
          </a:bodyPr>
          <a:lstStyle/>
          <a:p>
            <a:r>
              <a:rPr lang="en-US" sz="3600" b="1" dirty="0" smtClean="0">
                <a:latin typeface="Albertus Extra Bold" pitchFamily="34" charset="0"/>
              </a:rPr>
              <a:t>TREATMENT CONSIDERATION</a:t>
            </a:r>
            <a:endParaRPr lang="en-US" sz="3600" b="1" dirty="0">
              <a:latin typeface="Albertus Extra Bold" pitchFamily="34" charset="0"/>
            </a:endParaRPr>
          </a:p>
        </p:txBody>
      </p:sp>
      <p:sp>
        <p:nvSpPr>
          <p:cNvPr id="3" name="Content Placeholder 2"/>
          <p:cNvSpPr>
            <a:spLocks noGrp="1"/>
          </p:cNvSpPr>
          <p:nvPr>
            <p:ph idx="1"/>
          </p:nvPr>
        </p:nvSpPr>
        <p:spPr>
          <a:xfrm>
            <a:off x="251520" y="1340768"/>
            <a:ext cx="8640960" cy="4896544"/>
          </a:xfrm>
        </p:spPr>
        <p:txBody>
          <a:bodyPr>
            <a:normAutofit fontScale="92500"/>
          </a:bodyPr>
          <a:lstStyle/>
          <a:p>
            <a:pPr>
              <a:buNone/>
            </a:pPr>
            <a:r>
              <a:rPr lang="en-US" b="1" dirty="0" smtClean="0"/>
              <a:t>I. MALNUTRITION</a:t>
            </a:r>
          </a:p>
          <a:p>
            <a:pPr algn="just">
              <a:buNone/>
            </a:pPr>
            <a:r>
              <a:rPr lang="en-US" b="1" dirty="0" smtClean="0"/>
              <a:t>    </a:t>
            </a:r>
            <a:r>
              <a:rPr lang="en-US" sz="2400" dirty="0" smtClean="0"/>
              <a:t>S</a:t>
            </a:r>
            <a:r>
              <a:rPr lang="en-US" sz="2000" dirty="0" smtClean="0"/>
              <a:t>ufficient calories should be provided to allow for catch-up weight gain. When oral intake is inadequate or </a:t>
            </a:r>
            <a:r>
              <a:rPr lang="en-US" sz="2000" dirty="0" err="1" smtClean="0"/>
              <a:t>malabsorption</a:t>
            </a:r>
            <a:r>
              <a:rPr lang="en-US" sz="2000" dirty="0" smtClean="0"/>
              <a:t> precludes adequate intake, continuous </a:t>
            </a:r>
            <a:r>
              <a:rPr lang="en-US" sz="2000" dirty="0" err="1" smtClean="0"/>
              <a:t>enteral</a:t>
            </a:r>
            <a:r>
              <a:rPr lang="en-US" sz="2000" dirty="0" smtClean="0"/>
              <a:t> feedings or </a:t>
            </a:r>
            <a:r>
              <a:rPr lang="en-US" sz="2000" dirty="0" err="1" smtClean="0"/>
              <a:t>parenteral</a:t>
            </a:r>
            <a:r>
              <a:rPr lang="en-US" sz="2000" dirty="0" smtClean="0"/>
              <a:t> nutrition maybe necessary. </a:t>
            </a:r>
          </a:p>
          <a:p>
            <a:pPr algn="just">
              <a:buNone/>
            </a:pPr>
            <a:endParaRPr lang="en-US" sz="500" dirty="0" smtClean="0"/>
          </a:p>
          <a:p>
            <a:pPr algn="just">
              <a:buNone/>
            </a:pPr>
            <a:r>
              <a:rPr lang="en-US" sz="2000" dirty="0" smtClean="0"/>
              <a:t>        Micronutrient and Vitamin supplementation are part of nutritional rehabilitation:</a:t>
            </a:r>
          </a:p>
          <a:p>
            <a:pPr algn="just">
              <a:buFont typeface="Wingdings" pitchFamily="2" charset="2"/>
              <a:buChar char="Ø"/>
            </a:pPr>
            <a:r>
              <a:rPr lang="en-US" sz="2000" dirty="0" smtClean="0"/>
              <a:t> Vitamin A   </a:t>
            </a:r>
          </a:p>
          <a:p>
            <a:pPr algn="just">
              <a:buFont typeface="Wingdings" pitchFamily="2" charset="2"/>
              <a:buChar char="Ø"/>
            </a:pPr>
            <a:r>
              <a:rPr lang="en-US" sz="2000" dirty="0" smtClean="0"/>
              <a:t> Zinc</a:t>
            </a:r>
          </a:p>
          <a:p>
            <a:pPr algn="just">
              <a:buFont typeface="Wingdings" pitchFamily="2" charset="2"/>
              <a:buChar char="Ø"/>
            </a:pPr>
            <a:r>
              <a:rPr lang="en-US" sz="2000" dirty="0" smtClean="0"/>
              <a:t>Folic Acid</a:t>
            </a:r>
          </a:p>
          <a:p>
            <a:pPr algn="just">
              <a:buFont typeface="Wingdings" pitchFamily="2" charset="2"/>
              <a:buChar char="Ø"/>
            </a:pPr>
            <a:r>
              <a:rPr lang="en-US" sz="2000" dirty="0" smtClean="0"/>
              <a:t>Copper</a:t>
            </a:r>
          </a:p>
          <a:p>
            <a:pPr algn="just">
              <a:buFont typeface="Wingdings" pitchFamily="2" charset="2"/>
              <a:buChar char="Ø"/>
            </a:pPr>
            <a:r>
              <a:rPr lang="en-US" sz="2000" dirty="0" smtClean="0"/>
              <a:t>Selenium </a:t>
            </a:r>
          </a:p>
          <a:p>
            <a:pPr algn="just">
              <a:buNone/>
            </a:pPr>
            <a:r>
              <a:rPr lang="en-US" sz="2000" dirty="0" smtClean="0"/>
              <a:t> </a:t>
            </a:r>
          </a:p>
          <a:p>
            <a:pPr algn="just">
              <a:buNone/>
            </a:pPr>
            <a:r>
              <a:rPr lang="en-US" sz="2000" dirty="0" smtClean="0"/>
              <a:t>        Deficiencies in these micronutrients can impair the function of the immune system. </a:t>
            </a:r>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buNone/>
            </a:pPr>
            <a:endParaRPr lang="en-US" dirty="0"/>
          </a:p>
        </p:txBody>
      </p:sp>
      <p:sp>
        <p:nvSpPr>
          <p:cNvPr id="5" name="Slide Number Placeholder 4"/>
          <p:cNvSpPr>
            <a:spLocks noGrp="1"/>
          </p:cNvSpPr>
          <p:nvPr>
            <p:ph type="sldNum" sz="quarter" idx="12"/>
          </p:nvPr>
        </p:nvSpPr>
        <p:spPr/>
        <p:txBody>
          <a:bodyPr/>
          <a:lstStyle/>
          <a:p>
            <a:pPr>
              <a:defRPr/>
            </a:pPr>
            <a:fld id="{C8D78F71-457D-40EC-B89D-DF548412B27B}" type="slidenum">
              <a:rPr lang="en-US" smtClean="0"/>
              <a:pPr>
                <a:defRPr/>
              </a:pPr>
              <a:t>112</a:t>
            </a:fld>
            <a:endParaRPr lang="en-US"/>
          </a:p>
        </p:txBody>
      </p:sp>
    </p:spTree>
  </p:cSld>
  <p:clrMapOvr>
    <a:masterClrMapping/>
  </p:clrMapOvr>
  <p:transition>
    <p:wheel spokes="8"/>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323528" y="980728"/>
            <a:ext cx="8640960" cy="4896544"/>
          </a:xfrm>
        </p:spPr>
        <p:txBody>
          <a:bodyPr>
            <a:normAutofit/>
          </a:bodyPr>
          <a:lstStyle/>
          <a:p>
            <a:pPr>
              <a:buNone/>
            </a:pPr>
            <a:r>
              <a:rPr lang="en-US" b="1" dirty="0" smtClean="0"/>
              <a:t>II.  MEDICATIONS</a:t>
            </a:r>
          </a:p>
          <a:p>
            <a:pPr>
              <a:buNone/>
            </a:pPr>
            <a:endParaRPr lang="en-US" sz="1900" b="1" dirty="0" smtClean="0"/>
          </a:p>
          <a:p>
            <a:pPr>
              <a:buNone/>
            </a:pPr>
            <a:r>
              <a:rPr lang="en-US" b="1" dirty="0" smtClean="0"/>
              <a:t>    1.  PROBIOTICS</a:t>
            </a:r>
          </a:p>
          <a:p>
            <a:pPr>
              <a:buFont typeface="Wingdings" pitchFamily="2" charset="2"/>
              <a:buChar char="Ø"/>
            </a:pPr>
            <a:r>
              <a:rPr lang="en-US" sz="1900" dirty="0" smtClean="0"/>
              <a:t>Administration of </a:t>
            </a:r>
            <a:r>
              <a:rPr lang="en-US" sz="1900" dirty="0" err="1" smtClean="0"/>
              <a:t>probiotic</a:t>
            </a:r>
            <a:r>
              <a:rPr lang="en-US" sz="1900" dirty="0" smtClean="0"/>
              <a:t> bacteria and the administration if antibiotics</a:t>
            </a:r>
          </a:p>
          <a:p>
            <a:pPr>
              <a:buFont typeface="Wingdings" pitchFamily="2" charset="2"/>
              <a:buChar char="Ø"/>
            </a:pPr>
            <a:r>
              <a:rPr lang="en-US" sz="1900" dirty="0" smtClean="0"/>
              <a:t>The utility if </a:t>
            </a:r>
            <a:r>
              <a:rPr lang="en-US" sz="1900" b="1" dirty="0" smtClean="0"/>
              <a:t>treatment </a:t>
            </a:r>
            <a:r>
              <a:rPr lang="en-US" sz="1900" dirty="0" smtClean="0"/>
              <a:t>with antibiotics is </a:t>
            </a:r>
            <a:r>
              <a:rPr lang="en-US" sz="1900" b="1" dirty="0" smtClean="0"/>
              <a:t>unclear.</a:t>
            </a:r>
          </a:p>
          <a:p>
            <a:pPr>
              <a:buNone/>
            </a:pPr>
            <a:endParaRPr lang="en-US" sz="1900" b="1" dirty="0" smtClean="0"/>
          </a:p>
          <a:p>
            <a:pPr>
              <a:buNone/>
            </a:pPr>
            <a:r>
              <a:rPr lang="en-US" b="1" dirty="0" smtClean="0"/>
              <a:t>     2. ANTIDIARRHEAL DRUGS</a:t>
            </a:r>
          </a:p>
          <a:p>
            <a:pPr>
              <a:buFont typeface="Wingdings" pitchFamily="2" charset="2"/>
              <a:buChar char="Ø"/>
            </a:pPr>
            <a:r>
              <a:rPr lang="en-US" sz="1900" dirty="0" smtClean="0"/>
              <a:t>Children with protracted </a:t>
            </a:r>
            <a:r>
              <a:rPr lang="en-US" sz="1900" dirty="0" err="1" smtClean="0"/>
              <a:t>diearrhea</a:t>
            </a:r>
            <a:endParaRPr lang="en-US" sz="1900" dirty="0" smtClean="0"/>
          </a:p>
          <a:p>
            <a:pPr>
              <a:buFont typeface="Wingdings" pitchFamily="2" charset="2"/>
              <a:buChar char="Ø"/>
            </a:pPr>
            <a:r>
              <a:rPr lang="en-US" sz="1900" dirty="0" smtClean="0"/>
              <a:t>Important </a:t>
            </a:r>
            <a:r>
              <a:rPr lang="en-US" sz="1900" b="1" dirty="0" smtClean="0"/>
              <a:t>side effects</a:t>
            </a:r>
            <a:r>
              <a:rPr lang="en-US" sz="1900" dirty="0" smtClean="0"/>
              <a:t>: sedation and risk for toxic </a:t>
            </a:r>
            <a:r>
              <a:rPr lang="en-US" sz="1900" dirty="0" err="1" smtClean="0"/>
              <a:t>megacolon</a:t>
            </a:r>
            <a:endParaRPr lang="en-US" sz="1900" dirty="0" smtClean="0"/>
          </a:p>
          <a:p>
            <a:pPr>
              <a:buFont typeface="Wingdings" pitchFamily="2" charset="2"/>
              <a:buChar char="Ø"/>
            </a:pPr>
            <a:r>
              <a:rPr lang="en-US" sz="1900" dirty="0" smtClean="0"/>
              <a:t>Prolong excretion of the organism or promote the development of hemolytic-uremic syndrome in patients infected with </a:t>
            </a:r>
            <a:r>
              <a:rPr lang="en-US" sz="1900" dirty="0" err="1" smtClean="0"/>
              <a:t>enterohemorrhagic</a:t>
            </a:r>
            <a:r>
              <a:rPr lang="en-US" sz="1900" dirty="0" smtClean="0"/>
              <a:t> E. coli.</a:t>
            </a:r>
          </a:p>
          <a:p>
            <a:pPr>
              <a:buFont typeface="Wingdings" pitchFamily="2" charset="2"/>
              <a:buChar char="Ø"/>
            </a:pPr>
            <a:endParaRPr lang="en-US" sz="1900" dirty="0" smtClean="0"/>
          </a:p>
          <a:p>
            <a:pPr>
              <a:buNone/>
            </a:pPr>
            <a:endParaRPr lang="en-US" sz="1900" dirty="0" smtClean="0"/>
          </a:p>
          <a:p>
            <a:pPr>
              <a:buNone/>
            </a:pPr>
            <a:endParaRPr lang="en-US" sz="2000" b="1" dirty="0" smtClean="0"/>
          </a:p>
          <a:p>
            <a:pPr>
              <a:buNone/>
            </a:pPr>
            <a:endParaRPr lang="en-US" sz="2000" b="1" dirty="0" smtClean="0"/>
          </a:p>
          <a:p>
            <a:pPr>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buNone/>
            </a:pPr>
            <a:endParaRPr lang="en-US" dirty="0"/>
          </a:p>
        </p:txBody>
      </p:sp>
      <p:sp>
        <p:nvSpPr>
          <p:cNvPr id="5" name="Slide Number Placeholder 4"/>
          <p:cNvSpPr>
            <a:spLocks noGrp="1"/>
          </p:cNvSpPr>
          <p:nvPr>
            <p:ph type="sldNum" sz="quarter" idx="12"/>
          </p:nvPr>
        </p:nvSpPr>
        <p:spPr/>
        <p:txBody>
          <a:bodyPr/>
          <a:lstStyle/>
          <a:p>
            <a:pPr>
              <a:defRPr/>
            </a:pPr>
            <a:fld id="{C8D78F71-457D-40EC-B89D-DF548412B27B}" type="slidenum">
              <a:rPr lang="en-US" smtClean="0"/>
              <a:pPr>
                <a:defRPr/>
              </a:pPr>
              <a:t>113</a:t>
            </a:fld>
            <a:endParaRPr lang="en-US"/>
          </a:p>
        </p:txBody>
      </p:sp>
    </p:spTree>
  </p:cSld>
  <p:clrMapOvr>
    <a:masterClrMapping/>
  </p:clrMapOvr>
  <p:transition>
    <p:wheel spokes="8"/>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323528" y="980728"/>
            <a:ext cx="8640960" cy="4896544"/>
          </a:xfrm>
        </p:spPr>
        <p:txBody>
          <a:bodyPr>
            <a:normAutofit/>
          </a:bodyPr>
          <a:lstStyle/>
          <a:p>
            <a:pPr>
              <a:buNone/>
            </a:pPr>
            <a:r>
              <a:rPr lang="en-US" b="1" dirty="0" smtClean="0"/>
              <a:t>     3.  SOMATOSTATIN</a:t>
            </a:r>
          </a:p>
          <a:p>
            <a:pPr>
              <a:buFont typeface="Wingdings" pitchFamily="2" charset="2"/>
              <a:buChar char="Ø"/>
            </a:pPr>
            <a:r>
              <a:rPr lang="en-US" sz="1900" dirty="0" smtClean="0"/>
              <a:t>Treatment may be directed at modifying specific </a:t>
            </a:r>
            <a:r>
              <a:rPr lang="en-US" sz="1900" dirty="0" err="1" smtClean="0"/>
              <a:t>pathophysiologic</a:t>
            </a:r>
            <a:r>
              <a:rPr lang="en-US" sz="1900" dirty="0" smtClean="0"/>
              <a:t> processes.</a:t>
            </a:r>
          </a:p>
          <a:p>
            <a:pPr>
              <a:buFont typeface="Wingdings" pitchFamily="2" charset="2"/>
              <a:buChar char="Ø"/>
            </a:pPr>
            <a:r>
              <a:rPr lang="en-US" sz="1900" dirty="0" smtClean="0"/>
              <a:t>In severe </a:t>
            </a:r>
            <a:r>
              <a:rPr lang="en-US" sz="1900" dirty="0" err="1" smtClean="0"/>
              <a:t>secretory</a:t>
            </a:r>
            <a:r>
              <a:rPr lang="en-US" sz="1900" dirty="0" smtClean="0"/>
              <a:t> diarrheas for instance: </a:t>
            </a:r>
            <a:r>
              <a:rPr lang="en-US" sz="1900" dirty="0" err="1" smtClean="0"/>
              <a:t>neuroendocrine</a:t>
            </a:r>
            <a:r>
              <a:rPr lang="en-US" sz="1900" dirty="0" smtClean="0"/>
              <a:t> tumors </a:t>
            </a:r>
            <a:r>
              <a:rPr lang="en-US" sz="1900" dirty="0" err="1" smtClean="0"/>
              <a:t>microvillous</a:t>
            </a:r>
            <a:r>
              <a:rPr lang="en-US" sz="1900" dirty="0" smtClean="0"/>
              <a:t> inclusion disease and </a:t>
            </a:r>
            <a:r>
              <a:rPr lang="en-US" sz="1900" dirty="0" err="1" smtClean="0"/>
              <a:t>enterotoxin</a:t>
            </a:r>
            <a:r>
              <a:rPr lang="en-US" sz="1900" dirty="0" smtClean="0"/>
              <a:t>-induced severe diarrhea</a:t>
            </a:r>
          </a:p>
          <a:p>
            <a:pPr>
              <a:buNone/>
            </a:pPr>
            <a:endParaRPr lang="en-US" sz="2000" b="1" dirty="0" smtClean="0"/>
          </a:p>
          <a:p>
            <a:pPr>
              <a:buNone/>
            </a:pPr>
            <a:endParaRPr lang="en-US" sz="2000" b="1" dirty="0" smtClean="0"/>
          </a:p>
          <a:p>
            <a:pPr>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buNone/>
            </a:pPr>
            <a:endParaRPr lang="en-US" dirty="0"/>
          </a:p>
        </p:txBody>
      </p:sp>
      <p:sp>
        <p:nvSpPr>
          <p:cNvPr id="5" name="Slide Number Placeholder 4"/>
          <p:cNvSpPr>
            <a:spLocks noGrp="1"/>
          </p:cNvSpPr>
          <p:nvPr>
            <p:ph type="sldNum" sz="quarter" idx="12"/>
          </p:nvPr>
        </p:nvSpPr>
        <p:spPr/>
        <p:txBody>
          <a:bodyPr/>
          <a:lstStyle/>
          <a:p>
            <a:pPr>
              <a:defRPr/>
            </a:pPr>
            <a:fld id="{C8D78F71-457D-40EC-B89D-DF548412B27B}" type="slidenum">
              <a:rPr lang="en-US" smtClean="0"/>
              <a:pPr>
                <a:defRPr/>
              </a:pPr>
              <a:t>114</a:t>
            </a:fld>
            <a:endParaRPr lang="en-US"/>
          </a:p>
        </p:txBody>
      </p:sp>
    </p:spTree>
  </p:cSld>
  <p:clrMapOvr>
    <a:masterClrMapping/>
  </p:clrMapOvr>
  <p:transition>
    <p:wheel spokes="8"/>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Summary</a:t>
            </a:r>
            <a:endParaRPr lang="en-US" sz="2000" dirty="0" smtClean="0"/>
          </a:p>
        </p:txBody>
      </p:sp>
      <p:sp>
        <p:nvSpPr>
          <p:cNvPr id="5123" name="Content Placeholder 2"/>
          <p:cNvSpPr>
            <a:spLocks noGrp="1"/>
          </p:cNvSpPr>
          <p:nvPr>
            <p:ph idx="1"/>
          </p:nvPr>
        </p:nvSpPr>
        <p:spPr>
          <a:xfrm>
            <a:off x="1066800" y="1676400"/>
            <a:ext cx="7616825" cy="4265613"/>
          </a:xfrm>
        </p:spPr>
        <p:txBody>
          <a:bodyPr rtlCol="0">
            <a:normAutofit/>
          </a:bodyPr>
          <a:lstStyle/>
          <a:p>
            <a:pPr marL="438912" indent="-320040" eaLnBrk="1" fontAlgn="auto" hangingPunct="1">
              <a:spcBef>
                <a:spcPts val="0"/>
              </a:spcBef>
              <a:spcAft>
                <a:spcPts val="0"/>
              </a:spcAft>
              <a:defRPr/>
            </a:pPr>
            <a:endParaRPr lang="en-US" sz="2000" dirty="0" smtClean="0">
              <a:latin typeface="Arial" pitchFamily="34" charset="0"/>
              <a:cs typeface="Arial" pitchFamily="34" charset="0"/>
            </a:endParaRPr>
          </a:p>
          <a:p>
            <a:pPr marL="438912" indent="-320040" eaLnBrk="1" fontAlgn="auto" hangingPunct="1">
              <a:spcBef>
                <a:spcPts val="0"/>
              </a:spcBef>
              <a:spcAft>
                <a:spcPts val="0"/>
              </a:spcAft>
              <a:defRPr/>
            </a:pPr>
            <a:endParaRPr lang="en-US" sz="2000" dirty="0" smtClean="0">
              <a:latin typeface="Arial" pitchFamily="34" charset="0"/>
              <a:cs typeface="Arial" pitchFamily="34" charset="0"/>
            </a:endParaRPr>
          </a:p>
          <a:p>
            <a:pPr marL="438912" indent="-320040" eaLnBrk="1" fontAlgn="auto" hangingPunct="1">
              <a:spcBef>
                <a:spcPts val="0"/>
              </a:spcBef>
              <a:spcAft>
                <a:spcPts val="0"/>
              </a:spcAft>
              <a:defRPr/>
            </a:pPr>
            <a:r>
              <a:rPr lang="en-US" sz="2400" dirty="0" smtClean="0">
                <a:latin typeface="Arial" pitchFamily="34" charset="0"/>
                <a:cs typeface="Arial" pitchFamily="34" charset="0"/>
              </a:rPr>
              <a:t>The differential diagnosis for chronic diarrhea in children is broad. Pediatric clinicians can narrow these possible diagnoses beginning with a detailed history and physical examination.</a:t>
            </a:r>
          </a:p>
          <a:p>
            <a:pPr marL="438912" indent="-320040" eaLnBrk="1" fontAlgn="auto" hangingPunct="1">
              <a:spcBef>
                <a:spcPts val="0"/>
              </a:spcBef>
              <a:spcAft>
                <a:spcPts val="0"/>
              </a:spcAft>
              <a:defRPr/>
            </a:pPr>
            <a:r>
              <a:rPr lang="en-US" sz="2400" dirty="0" smtClean="0">
                <a:latin typeface="Arial" pitchFamily="34" charset="0"/>
                <a:cs typeface="Arial" pitchFamily="34" charset="0"/>
              </a:rPr>
              <a:t>Particular attention should be paid to growth measurements to distinguish between chronic diarrhea with and without associated growth failure. </a:t>
            </a:r>
            <a:endParaRPr lang="en-US" sz="2000" dirty="0" smtClean="0">
              <a:latin typeface="Arial" pitchFamily="34" charset="0"/>
              <a:cs typeface="Arial" pitchFamily="34" charset="0"/>
            </a:endParaRP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115</a:t>
            </a:fld>
            <a:endParaRPr lang="en-US"/>
          </a:p>
        </p:txBody>
      </p:sp>
    </p:spTree>
  </p:cSld>
  <p:clrMapOvr>
    <a:masterClrMapping/>
  </p:clrMapOvr>
  <p:transition spd="slow">
    <p:newsflash/>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Summary</a:t>
            </a:r>
            <a:endParaRPr lang="en-US" sz="2000" dirty="0" smtClean="0"/>
          </a:p>
        </p:txBody>
      </p:sp>
      <p:sp>
        <p:nvSpPr>
          <p:cNvPr id="5123" name="Content Placeholder 2"/>
          <p:cNvSpPr>
            <a:spLocks noGrp="1"/>
          </p:cNvSpPr>
          <p:nvPr>
            <p:ph idx="1"/>
          </p:nvPr>
        </p:nvSpPr>
        <p:spPr>
          <a:xfrm>
            <a:off x="467544" y="1844824"/>
            <a:ext cx="8216081" cy="4265613"/>
          </a:xfrm>
        </p:spPr>
        <p:txBody>
          <a:bodyPr rtlCol="0">
            <a:noAutofit/>
          </a:bodyPr>
          <a:lstStyle/>
          <a:p>
            <a:pPr marL="438912" indent="-320040" eaLnBrk="1" fontAlgn="auto" hangingPunct="1">
              <a:spcBef>
                <a:spcPts val="0"/>
              </a:spcBef>
              <a:spcAft>
                <a:spcPts val="0"/>
              </a:spcAft>
              <a:defRPr/>
            </a:pPr>
            <a:r>
              <a:rPr lang="en-US" sz="2400" dirty="0" smtClean="0">
                <a:latin typeface="Arial" pitchFamily="34" charset="0"/>
                <a:cs typeface="Arial" pitchFamily="34" charset="0"/>
              </a:rPr>
              <a:t>Understanding the four basic </a:t>
            </a:r>
            <a:r>
              <a:rPr lang="en-US" sz="2400" dirty="0" err="1" smtClean="0">
                <a:latin typeface="Arial" pitchFamily="34" charset="0"/>
                <a:cs typeface="Arial" pitchFamily="34" charset="0"/>
              </a:rPr>
              <a:t>pathophysiologic</a:t>
            </a:r>
            <a:r>
              <a:rPr lang="en-US" sz="2400" dirty="0" smtClean="0">
                <a:latin typeface="Arial" pitchFamily="34" charset="0"/>
                <a:cs typeface="Arial" pitchFamily="34" charset="0"/>
              </a:rPr>
              <a:t> mechanisms of diarrhea also may aid in making a diagnosis. The four categories are osmotic, </a:t>
            </a:r>
            <a:r>
              <a:rPr lang="en-US" sz="2400" dirty="0" err="1" smtClean="0">
                <a:latin typeface="Arial" pitchFamily="34" charset="0"/>
                <a:cs typeface="Arial" pitchFamily="34" charset="0"/>
              </a:rPr>
              <a:t>secretory</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dysmotility</a:t>
            </a:r>
            <a:r>
              <a:rPr lang="en-US" sz="2400" dirty="0" smtClean="0">
                <a:latin typeface="Arial" pitchFamily="34" charset="0"/>
                <a:cs typeface="Arial" pitchFamily="34" charset="0"/>
              </a:rPr>
              <a:t> associated, and inflammatory.</a:t>
            </a:r>
          </a:p>
          <a:p>
            <a:pPr marL="438912" indent="-320040" eaLnBrk="1" fontAlgn="auto" hangingPunct="1">
              <a:spcBef>
                <a:spcPts val="0"/>
              </a:spcBef>
              <a:spcAft>
                <a:spcPts val="0"/>
              </a:spcAft>
              <a:defRPr/>
            </a:pPr>
            <a:r>
              <a:rPr lang="en-US" sz="2400" dirty="0" smtClean="0">
                <a:latin typeface="Arial" pitchFamily="34" charset="0"/>
                <a:cs typeface="Arial" pitchFamily="34" charset="0"/>
              </a:rPr>
              <a:t>Although specific therapies vary for each disease, the importance of maintaining nutrition demands particular emphasis. Whatever the cause of the diarrhea, each patient requires adequate caloric intake to allow healing of the initial insult, or at least  take to support the child while pursuing diagnostic and therapeutic interventions. </a:t>
            </a: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116</a:t>
            </a:fld>
            <a:endParaRPr lang="en-US"/>
          </a:p>
        </p:txBody>
      </p:sp>
    </p:spTree>
  </p:cSld>
  <p:clrMapOvr>
    <a:masterClrMapping/>
  </p:clrMapOvr>
  <p:transition spd="slow">
    <p:newsflash/>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3786190"/>
            <a:ext cx="8229600" cy="2840039"/>
          </a:xfrm>
        </p:spPr>
        <p:txBody>
          <a:bodyPr>
            <a:normAutofit fontScale="62500" lnSpcReduction="20000"/>
          </a:bodyPr>
          <a:lstStyle/>
          <a:p>
            <a:r>
              <a:rPr lang="en-US" dirty="0" smtClean="0"/>
              <a:t>A1 : About the stool : odor – color – watery or bulky – blood ?  – frequency – constipation – associated symptoms </a:t>
            </a:r>
          </a:p>
          <a:p>
            <a:pPr>
              <a:buFontTx/>
              <a:buChar char="-"/>
            </a:pPr>
            <a:r>
              <a:rPr lang="en-US" dirty="0" smtClean="0"/>
              <a:t>Family </a:t>
            </a:r>
            <a:r>
              <a:rPr lang="en-US" dirty="0" err="1" smtClean="0"/>
              <a:t>hx</a:t>
            </a:r>
            <a:r>
              <a:rPr lang="en-US" dirty="0" smtClean="0"/>
              <a:t> – </a:t>
            </a:r>
            <a:r>
              <a:rPr lang="en-US" dirty="0" err="1" smtClean="0"/>
              <a:t>nutrional</a:t>
            </a:r>
            <a:r>
              <a:rPr lang="en-US" dirty="0" smtClean="0"/>
              <a:t> </a:t>
            </a:r>
            <a:r>
              <a:rPr lang="en-US" dirty="0" err="1" smtClean="0"/>
              <a:t>Hx</a:t>
            </a:r>
            <a:r>
              <a:rPr lang="en-US" dirty="0" smtClean="0"/>
              <a:t>  – age of onset –  symptoms  of allergy ( cough – wheezing – sneezing – redness ) </a:t>
            </a:r>
          </a:p>
          <a:p>
            <a:pPr>
              <a:buFontTx/>
              <a:buChar char="-"/>
            </a:pPr>
            <a:endParaRPr lang="en-US" dirty="0" smtClean="0"/>
          </a:p>
          <a:p>
            <a:pPr>
              <a:buNone/>
            </a:pPr>
            <a:r>
              <a:rPr lang="en-US" dirty="0" smtClean="0"/>
              <a:t>A2 : DDX : </a:t>
            </a:r>
          </a:p>
          <a:p>
            <a:pPr>
              <a:buNone/>
            </a:pPr>
            <a:r>
              <a:rPr lang="en-US" dirty="0" smtClean="0"/>
              <a:t>1- congenital </a:t>
            </a:r>
          </a:p>
          <a:p>
            <a:pPr>
              <a:buNone/>
            </a:pPr>
            <a:r>
              <a:rPr lang="en-US" dirty="0" smtClean="0"/>
              <a:t>2- </a:t>
            </a:r>
            <a:r>
              <a:rPr lang="en-US" dirty="0" err="1" smtClean="0"/>
              <a:t>malabsorbtion</a:t>
            </a:r>
            <a:r>
              <a:rPr lang="en-US" dirty="0" smtClean="0"/>
              <a:t> </a:t>
            </a:r>
          </a:p>
          <a:p>
            <a:pPr>
              <a:buNone/>
            </a:pPr>
            <a:r>
              <a:rPr lang="en-US" dirty="0" smtClean="0"/>
              <a:t>3- Acquired : ex infection , </a:t>
            </a:r>
            <a:r>
              <a:rPr lang="en-US" dirty="0" err="1" smtClean="0"/>
              <a:t>nutrional</a:t>
            </a:r>
            <a:r>
              <a:rPr lang="en-US" dirty="0" smtClean="0"/>
              <a:t> </a:t>
            </a:r>
            <a:endParaRPr lang="ar-SA" dirty="0"/>
          </a:p>
        </p:txBody>
      </p:sp>
      <p:pic>
        <p:nvPicPr>
          <p:cNvPr id="1026" name="Picture 2"/>
          <p:cNvPicPr>
            <a:picLocks noChangeAspect="1" noChangeArrowheads="1"/>
          </p:cNvPicPr>
          <p:nvPr/>
        </p:nvPicPr>
        <p:blipFill>
          <a:blip r:embed="rId2"/>
          <a:srcRect/>
          <a:stretch>
            <a:fillRect/>
          </a:stretch>
        </p:blipFill>
        <p:spPr bwMode="auto">
          <a:xfrm>
            <a:off x="1214414" y="0"/>
            <a:ext cx="6462716" cy="3438525"/>
          </a:xfrm>
          <a:prstGeom prst="rect">
            <a:avLst/>
          </a:prstGeom>
          <a:noFill/>
          <a:ln w="9525">
            <a:noFill/>
            <a:miter lim="800000"/>
            <a:headEnd/>
            <a:tailEnd/>
          </a:ln>
          <a:effectLst/>
        </p:spPr>
      </p:pic>
    </p:spTree>
  </p:cSld>
  <p:clrMapOvr>
    <a:masterClrMapping/>
  </p:clrMapOvr>
  <p:transition>
    <p:wheel spokes="8"/>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2786058"/>
            <a:ext cx="8229600" cy="3340105"/>
          </a:xfrm>
        </p:spPr>
        <p:txBody>
          <a:bodyPr>
            <a:normAutofit fontScale="77500" lnSpcReduction="20000"/>
          </a:bodyPr>
          <a:lstStyle/>
          <a:p>
            <a:r>
              <a:rPr lang="en-US" dirty="0" smtClean="0"/>
              <a:t>A1- : </a:t>
            </a:r>
            <a:r>
              <a:rPr lang="en-US" dirty="0" smtClean="0"/>
              <a:t>About the stool : odor – color – watery or bulky – blood ?  – frequency – constipation – associated symptoms </a:t>
            </a:r>
          </a:p>
          <a:p>
            <a:pPr>
              <a:buFontTx/>
              <a:buChar char="-"/>
            </a:pPr>
            <a:r>
              <a:rPr lang="en-US" dirty="0" smtClean="0"/>
              <a:t>Family </a:t>
            </a:r>
            <a:r>
              <a:rPr lang="en-US" dirty="0" err="1" smtClean="0"/>
              <a:t>hx</a:t>
            </a:r>
            <a:r>
              <a:rPr lang="en-US" dirty="0" smtClean="0"/>
              <a:t> – </a:t>
            </a:r>
            <a:r>
              <a:rPr lang="en-US" dirty="0" err="1" smtClean="0"/>
              <a:t>nutrional</a:t>
            </a:r>
            <a:r>
              <a:rPr lang="en-US" dirty="0" smtClean="0"/>
              <a:t> </a:t>
            </a:r>
            <a:r>
              <a:rPr lang="en-US" dirty="0" err="1" smtClean="0"/>
              <a:t>Hx</a:t>
            </a:r>
            <a:r>
              <a:rPr lang="en-US" dirty="0" smtClean="0"/>
              <a:t>  – age of onset –  symptoms  of allergy ( cough – wheezing – sneezing – redness )</a:t>
            </a:r>
            <a:r>
              <a:rPr lang="en-US" dirty="0" smtClean="0"/>
              <a:t> </a:t>
            </a:r>
          </a:p>
          <a:p>
            <a:pPr>
              <a:buFontTx/>
              <a:buChar char="-"/>
            </a:pPr>
            <a:endParaRPr lang="en-US" dirty="0" smtClean="0"/>
          </a:p>
          <a:p>
            <a:pPr>
              <a:buFontTx/>
              <a:buChar char="-"/>
            </a:pPr>
            <a:r>
              <a:rPr lang="en-US" dirty="0" smtClean="0"/>
              <a:t>A2 : DDX : </a:t>
            </a:r>
          </a:p>
          <a:p>
            <a:pPr>
              <a:buNone/>
            </a:pPr>
            <a:r>
              <a:rPr lang="en-US" dirty="0" smtClean="0"/>
              <a:t>1- cow milk </a:t>
            </a:r>
            <a:r>
              <a:rPr lang="en-US" dirty="0" err="1" smtClean="0"/>
              <a:t>protien</a:t>
            </a:r>
            <a:r>
              <a:rPr lang="en-US" dirty="0" smtClean="0"/>
              <a:t> allergy </a:t>
            </a:r>
            <a:r>
              <a:rPr lang="ar-SA" dirty="0" err="1" smtClean="0"/>
              <a:t>الاقرب</a:t>
            </a:r>
            <a:r>
              <a:rPr lang="ar-SA" dirty="0" smtClean="0"/>
              <a:t> </a:t>
            </a:r>
            <a:r>
              <a:rPr lang="en-US" dirty="0" smtClean="0"/>
              <a:t> </a:t>
            </a:r>
          </a:p>
          <a:p>
            <a:pPr>
              <a:buNone/>
            </a:pPr>
            <a:r>
              <a:rPr lang="en-US" dirty="0" smtClean="0"/>
              <a:t>2- infection</a:t>
            </a:r>
            <a:endParaRPr lang="ar-SA" dirty="0"/>
          </a:p>
        </p:txBody>
      </p:sp>
      <p:pic>
        <p:nvPicPr>
          <p:cNvPr id="2050" name="Picture 2"/>
          <p:cNvPicPr>
            <a:picLocks noChangeAspect="1" noChangeArrowheads="1"/>
          </p:cNvPicPr>
          <p:nvPr/>
        </p:nvPicPr>
        <p:blipFill>
          <a:blip r:embed="rId2"/>
          <a:srcRect/>
          <a:stretch>
            <a:fillRect/>
          </a:stretch>
        </p:blipFill>
        <p:spPr bwMode="auto">
          <a:xfrm>
            <a:off x="1" y="0"/>
            <a:ext cx="9286908" cy="2609850"/>
          </a:xfrm>
          <a:prstGeom prst="rect">
            <a:avLst/>
          </a:prstGeom>
          <a:noFill/>
          <a:ln w="9525">
            <a:noFill/>
            <a:miter lim="800000"/>
            <a:headEnd/>
            <a:tailEnd/>
          </a:ln>
          <a:effectLst/>
        </p:spPr>
      </p:pic>
    </p:spTree>
  </p:cSld>
  <p:clrMapOvr>
    <a:masterClrMapping/>
  </p:clrMapOvr>
  <p:transition>
    <p:wheel spokes="8"/>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3643314"/>
            <a:ext cx="8229600" cy="3214686"/>
          </a:xfrm>
        </p:spPr>
        <p:txBody>
          <a:bodyPr>
            <a:normAutofit fontScale="92500" lnSpcReduction="20000"/>
          </a:bodyPr>
          <a:lstStyle/>
          <a:p>
            <a:endParaRPr lang="en-US" dirty="0" smtClean="0"/>
          </a:p>
          <a:p>
            <a:r>
              <a:rPr lang="en-US" dirty="0" smtClean="0"/>
              <a:t>A1: same as previous</a:t>
            </a:r>
          </a:p>
          <a:p>
            <a:endParaRPr lang="en-US" dirty="0" smtClean="0"/>
          </a:p>
          <a:p>
            <a:r>
              <a:rPr lang="en-US" dirty="0" smtClean="0"/>
              <a:t>A2: DDX : </a:t>
            </a:r>
          </a:p>
          <a:p>
            <a:pPr>
              <a:buNone/>
            </a:pPr>
            <a:r>
              <a:rPr lang="en-US" dirty="0" smtClean="0"/>
              <a:t>1- short bowel </a:t>
            </a:r>
            <a:r>
              <a:rPr lang="en-US" dirty="0" err="1" smtClean="0"/>
              <a:t>syndrom</a:t>
            </a:r>
            <a:endParaRPr lang="en-US" dirty="0" smtClean="0"/>
          </a:p>
          <a:p>
            <a:pPr>
              <a:buNone/>
            </a:pPr>
            <a:r>
              <a:rPr lang="en-US" dirty="0" smtClean="0"/>
              <a:t>2- infection ( always DDX of any diarrhea &gt; 2 weeks at any age )  </a:t>
            </a:r>
          </a:p>
          <a:p>
            <a:endParaRPr lang="ar-SA" dirty="0"/>
          </a:p>
        </p:txBody>
      </p:sp>
      <p:pic>
        <p:nvPicPr>
          <p:cNvPr id="3074" name="Picture 2"/>
          <p:cNvPicPr>
            <a:picLocks noChangeAspect="1" noChangeArrowheads="1"/>
          </p:cNvPicPr>
          <p:nvPr/>
        </p:nvPicPr>
        <p:blipFill>
          <a:blip r:embed="rId2"/>
          <a:srcRect/>
          <a:stretch>
            <a:fillRect/>
          </a:stretch>
        </p:blipFill>
        <p:spPr bwMode="auto">
          <a:xfrm>
            <a:off x="0" y="0"/>
            <a:ext cx="9143999" cy="3524250"/>
          </a:xfrm>
          <a:prstGeom prst="rect">
            <a:avLst/>
          </a:prstGeom>
          <a:noFill/>
          <a:ln w="9525">
            <a:noFill/>
            <a:miter lim="800000"/>
            <a:headEnd/>
            <a:tailEnd/>
          </a:ln>
          <a:effectLst/>
        </p:spPr>
      </p:pic>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pic>
        <p:nvPicPr>
          <p:cNvPr id="13314" name="Picture 2" descr="C:\Documents and Settings\LOIDA\Desktop\prof. asaad\chronic diarrhea\New Folder\941088-945263-1916tn.jpg"/>
          <p:cNvPicPr>
            <a:picLocks noGrp="1" noChangeAspect="1" noChangeArrowheads="1"/>
          </p:cNvPicPr>
          <p:nvPr>
            <p:ph idx="1"/>
          </p:nvPr>
        </p:nvPicPr>
        <p:blipFill>
          <a:blip r:embed="rId3" cstate="print"/>
          <a:srcRect/>
          <a:stretch>
            <a:fillRect/>
          </a:stretch>
        </p:blipFill>
        <p:spPr>
          <a:xfrm>
            <a:off x="1681317" y="762001"/>
            <a:ext cx="5252883" cy="5338996"/>
          </a:xfrm>
          <a:noFill/>
        </p:spPr>
      </p:pic>
      <p:sp>
        <p:nvSpPr>
          <p:cNvPr id="4" name="Slide Number Placeholder 3"/>
          <p:cNvSpPr>
            <a:spLocks noGrp="1"/>
          </p:cNvSpPr>
          <p:nvPr>
            <p:ph type="sldNum" sz="quarter" idx="12"/>
          </p:nvPr>
        </p:nvSpPr>
        <p:spPr/>
        <p:txBody>
          <a:bodyPr/>
          <a:lstStyle/>
          <a:p>
            <a:pPr>
              <a:defRPr/>
            </a:pPr>
            <a:fld id="{0F409C07-10D5-40DD-B412-482195032EEF}" type="slidenum">
              <a:rPr lang="en-US"/>
              <a:pPr>
                <a:defRPr/>
              </a:pPr>
              <a:t>12</a:t>
            </a:fld>
            <a:endParaRPr lang="en-US"/>
          </a:p>
        </p:txBody>
      </p:sp>
    </p:spTree>
  </p:cSld>
  <p:clrMapOvr>
    <a:masterClrMapping/>
  </p:clrMapOvr>
  <p:transition spd="slow">
    <p:diamon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3286124"/>
            <a:ext cx="8229600" cy="3429024"/>
          </a:xfrm>
        </p:spPr>
        <p:txBody>
          <a:bodyPr>
            <a:normAutofit fontScale="70000" lnSpcReduction="20000"/>
          </a:bodyPr>
          <a:lstStyle/>
          <a:p>
            <a:pPr>
              <a:buNone/>
            </a:pPr>
            <a:r>
              <a:rPr lang="en-US" dirty="0" smtClean="0"/>
              <a:t>A1 : same + medication </a:t>
            </a:r>
            <a:r>
              <a:rPr lang="en-US" dirty="0" err="1" smtClean="0"/>
              <a:t>Hx</a:t>
            </a:r>
            <a:r>
              <a:rPr lang="en-US" dirty="0" smtClean="0"/>
              <a:t> when she was in the ER </a:t>
            </a:r>
          </a:p>
          <a:p>
            <a:pPr>
              <a:buNone/>
            </a:pPr>
            <a:r>
              <a:rPr lang="en-US" dirty="0" smtClean="0"/>
              <a:t>NB : </a:t>
            </a:r>
            <a:r>
              <a:rPr lang="en-US" dirty="0" err="1" smtClean="0"/>
              <a:t>Gastroinestiniotist</a:t>
            </a:r>
            <a:r>
              <a:rPr lang="en-US" dirty="0" smtClean="0"/>
              <a:t> caused by  :</a:t>
            </a:r>
          </a:p>
          <a:p>
            <a:pPr>
              <a:buFontTx/>
              <a:buChar char="-"/>
            </a:pPr>
            <a:r>
              <a:rPr lang="en-US" dirty="0" smtClean="0"/>
              <a:t>Bacterial </a:t>
            </a:r>
            <a:r>
              <a:rPr lang="en-US" dirty="0" err="1" smtClean="0"/>
              <a:t>infe</a:t>
            </a:r>
            <a:endParaRPr lang="en-US" dirty="0" smtClean="0"/>
          </a:p>
          <a:p>
            <a:pPr>
              <a:buFontTx/>
              <a:buChar char="-"/>
            </a:pPr>
            <a:r>
              <a:rPr lang="en-US" dirty="0" smtClean="0"/>
              <a:t>Viral </a:t>
            </a:r>
            <a:r>
              <a:rPr lang="en-US" dirty="0" err="1" smtClean="0"/>
              <a:t>infe</a:t>
            </a:r>
            <a:endParaRPr lang="en-US" dirty="0" smtClean="0"/>
          </a:p>
          <a:p>
            <a:pPr>
              <a:buFontTx/>
              <a:buChar char="-"/>
            </a:pPr>
            <a:r>
              <a:rPr lang="en-US" dirty="0" smtClean="0"/>
              <a:t>Parasite </a:t>
            </a:r>
            <a:r>
              <a:rPr lang="en-US" dirty="0" err="1" smtClean="0"/>
              <a:t>infe</a:t>
            </a:r>
            <a:r>
              <a:rPr lang="en-US" dirty="0" smtClean="0"/>
              <a:t> </a:t>
            </a:r>
          </a:p>
          <a:p>
            <a:pPr>
              <a:buFontTx/>
              <a:buChar char="-"/>
            </a:pPr>
            <a:r>
              <a:rPr lang="en-US" dirty="0" smtClean="0"/>
              <a:t>Food poisoning</a:t>
            </a:r>
          </a:p>
          <a:p>
            <a:pPr>
              <a:buFontTx/>
              <a:buChar char="-"/>
            </a:pPr>
            <a:endParaRPr lang="en-US" dirty="0" smtClean="0"/>
          </a:p>
          <a:p>
            <a:pPr>
              <a:buNone/>
            </a:pPr>
            <a:r>
              <a:rPr lang="en-US" dirty="0" smtClean="0"/>
              <a:t>A2 : Diagnosis :</a:t>
            </a:r>
          </a:p>
          <a:p>
            <a:pPr>
              <a:buFontTx/>
              <a:buChar char="-"/>
            </a:pPr>
            <a:r>
              <a:rPr lang="en-US" dirty="0" smtClean="0"/>
              <a:t> post </a:t>
            </a:r>
            <a:r>
              <a:rPr lang="en-US" dirty="0" err="1" smtClean="0"/>
              <a:t>gastroinestisit</a:t>
            </a:r>
            <a:r>
              <a:rPr lang="en-US" dirty="0" smtClean="0"/>
              <a:t> syndrome </a:t>
            </a:r>
            <a:r>
              <a:rPr lang="ar-SA" dirty="0" err="1" smtClean="0"/>
              <a:t>الاقرب</a:t>
            </a:r>
            <a:endParaRPr lang="ar-SA" dirty="0" smtClean="0"/>
          </a:p>
          <a:p>
            <a:pPr>
              <a:buFontTx/>
              <a:buChar char="-"/>
            </a:pPr>
            <a:r>
              <a:rPr lang="en-US" dirty="0" smtClean="0"/>
              <a:t>Infection   </a:t>
            </a:r>
            <a:endParaRPr lang="ar-SA" dirty="0"/>
          </a:p>
        </p:txBody>
      </p:sp>
      <p:pic>
        <p:nvPicPr>
          <p:cNvPr id="4098" name="Picture 2"/>
          <p:cNvPicPr>
            <a:picLocks noChangeAspect="1" noChangeArrowheads="1"/>
          </p:cNvPicPr>
          <p:nvPr/>
        </p:nvPicPr>
        <p:blipFill>
          <a:blip r:embed="rId2"/>
          <a:srcRect/>
          <a:stretch>
            <a:fillRect/>
          </a:stretch>
        </p:blipFill>
        <p:spPr bwMode="auto">
          <a:xfrm>
            <a:off x="0" y="0"/>
            <a:ext cx="9144000" cy="3086100"/>
          </a:xfrm>
          <a:prstGeom prst="rect">
            <a:avLst/>
          </a:prstGeom>
          <a:noFill/>
          <a:ln w="9525">
            <a:noFill/>
            <a:miter lim="800000"/>
            <a:headEnd/>
            <a:tailEnd/>
          </a:ln>
          <a:effectLst/>
        </p:spPr>
      </p:pic>
    </p:spTree>
  </p:cSld>
  <p:clrMapOvr>
    <a:masterClrMapping/>
  </p:clrMapOvr>
  <p:transition>
    <p:wheel spokes="8"/>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3286124"/>
            <a:ext cx="8229600" cy="2840039"/>
          </a:xfrm>
        </p:spPr>
        <p:txBody>
          <a:bodyPr>
            <a:normAutofit fontScale="70000" lnSpcReduction="20000"/>
          </a:bodyPr>
          <a:lstStyle/>
          <a:p>
            <a:r>
              <a:rPr lang="en-US" dirty="0" smtClean="0"/>
              <a:t>A1 : same + </a:t>
            </a:r>
            <a:r>
              <a:rPr lang="en-US" dirty="0" err="1" smtClean="0"/>
              <a:t>nutrional</a:t>
            </a:r>
            <a:r>
              <a:rPr lang="en-US" dirty="0" smtClean="0"/>
              <a:t> </a:t>
            </a:r>
            <a:r>
              <a:rPr lang="en-US" dirty="0" err="1" smtClean="0"/>
              <a:t>Hx</a:t>
            </a:r>
            <a:r>
              <a:rPr lang="en-US" dirty="0" smtClean="0"/>
              <a:t> : type of food intake – if mother suspect type of food does the symptoms improve when she stop it </a:t>
            </a:r>
          </a:p>
          <a:p>
            <a:endParaRPr lang="en-US" dirty="0" smtClean="0"/>
          </a:p>
          <a:p>
            <a:r>
              <a:rPr lang="en-US" dirty="0" smtClean="0"/>
              <a:t>A2 : DDX : </a:t>
            </a:r>
          </a:p>
          <a:p>
            <a:pPr>
              <a:buNone/>
            </a:pPr>
            <a:r>
              <a:rPr lang="en-US" dirty="0" smtClean="0"/>
              <a:t>1- Celiac </a:t>
            </a:r>
            <a:r>
              <a:rPr lang="en-US" dirty="0" err="1" smtClean="0"/>
              <a:t>Dz</a:t>
            </a:r>
            <a:r>
              <a:rPr lang="en-US" dirty="0" smtClean="0"/>
              <a:t> </a:t>
            </a:r>
          </a:p>
          <a:p>
            <a:pPr>
              <a:buNone/>
            </a:pPr>
            <a:r>
              <a:rPr lang="en-US" dirty="0" smtClean="0"/>
              <a:t>2- Gluten sensitivity </a:t>
            </a:r>
            <a:r>
              <a:rPr lang="en-US" dirty="0" err="1" smtClean="0"/>
              <a:t>enteropathy</a:t>
            </a:r>
            <a:r>
              <a:rPr lang="en-US" dirty="0" smtClean="0"/>
              <a:t> </a:t>
            </a:r>
          </a:p>
          <a:p>
            <a:pPr>
              <a:buNone/>
            </a:pPr>
            <a:r>
              <a:rPr lang="en-US" dirty="0" smtClean="0"/>
              <a:t>3- food allergy </a:t>
            </a:r>
          </a:p>
          <a:p>
            <a:pPr>
              <a:buNone/>
            </a:pPr>
            <a:r>
              <a:rPr lang="en-US" dirty="0" smtClean="0"/>
              <a:t>4- infection </a:t>
            </a:r>
            <a:endParaRPr lang="ar-SA" dirty="0"/>
          </a:p>
        </p:txBody>
      </p:sp>
      <p:pic>
        <p:nvPicPr>
          <p:cNvPr id="5122" name="Picture 2"/>
          <p:cNvPicPr>
            <a:picLocks noChangeAspect="1" noChangeArrowheads="1"/>
          </p:cNvPicPr>
          <p:nvPr/>
        </p:nvPicPr>
        <p:blipFill>
          <a:blip r:embed="rId2"/>
          <a:srcRect/>
          <a:stretch>
            <a:fillRect/>
          </a:stretch>
        </p:blipFill>
        <p:spPr bwMode="auto">
          <a:xfrm>
            <a:off x="0" y="0"/>
            <a:ext cx="9144000" cy="3124200"/>
          </a:xfrm>
          <a:prstGeom prst="rect">
            <a:avLst/>
          </a:prstGeom>
          <a:noFill/>
          <a:ln w="9525">
            <a:noFill/>
            <a:miter lim="800000"/>
            <a:headEnd/>
            <a:tailEnd/>
          </a:ln>
          <a:effectLst/>
        </p:spPr>
      </p:pic>
    </p:spTree>
  </p:cSld>
  <p:clrMapOvr>
    <a:masterClrMapping/>
  </p:clrMapOvr>
  <p:transition>
    <p:wheel spokes="8"/>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3071810"/>
            <a:ext cx="8229600" cy="3643338"/>
          </a:xfrm>
        </p:spPr>
        <p:txBody>
          <a:bodyPr>
            <a:normAutofit fontScale="55000" lnSpcReduction="20000"/>
          </a:bodyPr>
          <a:lstStyle/>
          <a:p>
            <a:r>
              <a:rPr lang="en-US" dirty="0" smtClean="0"/>
              <a:t>NB : associated symptoms with diarrhea (( always ask about:</a:t>
            </a:r>
          </a:p>
          <a:p>
            <a:pPr>
              <a:buNone/>
            </a:pPr>
            <a:r>
              <a:rPr lang="en-US" dirty="0" smtClean="0"/>
              <a:t>-  allergy symptoms :</a:t>
            </a:r>
          </a:p>
          <a:p>
            <a:pPr>
              <a:buFontTx/>
              <a:buChar char="-"/>
            </a:pPr>
            <a:r>
              <a:rPr lang="en-US" dirty="0" smtClean="0"/>
              <a:t>Respiratory symptoms </a:t>
            </a:r>
          </a:p>
          <a:p>
            <a:pPr>
              <a:buFontTx/>
              <a:buChar char="-"/>
            </a:pPr>
            <a:r>
              <a:rPr lang="en-US" dirty="0" smtClean="0"/>
              <a:t>Fever </a:t>
            </a:r>
          </a:p>
          <a:p>
            <a:pPr>
              <a:buFontTx/>
              <a:buChar char="-"/>
            </a:pPr>
            <a:r>
              <a:rPr lang="en-US" dirty="0" smtClean="0"/>
              <a:t>Cough ( to exclude Immunodeficiency </a:t>
            </a:r>
            <a:r>
              <a:rPr lang="en-US" dirty="0" err="1" smtClean="0"/>
              <a:t>Dz</a:t>
            </a:r>
            <a:r>
              <a:rPr lang="en-US" dirty="0" smtClean="0"/>
              <a:t> ) </a:t>
            </a:r>
          </a:p>
          <a:p>
            <a:pPr>
              <a:buNone/>
            </a:pPr>
            <a:endParaRPr lang="en-US" dirty="0" smtClean="0"/>
          </a:p>
          <a:p>
            <a:pPr>
              <a:buNone/>
            </a:pPr>
            <a:r>
              <a:rPr lang="en-US" dirty="0" smtClean="0"/>
              <a:t>A1 : same</a:t>
            </a:r>
          </a:p>
          <a:p>
            <a:pPr>
              <a:buNone/>
            </a:pPr>
            <a:endParaRPr lang="en-US" dirty="0" smtClean="0"/>
          </a:p>
          <a:p>
            <a:pPr>
              <a:buNone/>
            </a:pPr>
            <a:r>
              <a:rPr lang="en-US" dirty="0" smtClean="0"/>
              <a:t>A2 : DDX  : </a:t>
            </a:r>
          </a:p>
          <a:p>
            <a:pPr>
              <a:buFontTx/>
              <a:buChar char="-"/>
            </a:pPr>
            <a:r>
              <a:rPr lang="en-US" dirty="0" smtClean="0"/>
              <a:t>Cystic fibrosis ( both GI and Respiratory are affected )</a:t>
            </a:r>
          </a:p>
          <a:p>
            <a:pPr>
              <a:buFontTx/>
              <a:buChar char="-"/>
            </a:pPr>
            <a:r>
              <a:rPr lang="en-US" dirty="0" smtClean="0"/>
              <a:t>Immunodeficiency </a:t>
            </a:r>
            <a:r>
              <a:rPr lang="en-US" dirty="0" smtClean="0"/>
              <a:t>( both GI and Respiratory are affected )</a:t>
            </a:r>
            <a:endParaRPr lang="en-US" dirty="0" smtClean="0"/>
          </a:p>
          <a:p>
            <a:pPr>
              <a:buFontTx/>
              <a:buChar char="-"/>
            </a:pPr>
            <a:r>
              <a:rPr lang="en-US" dirty="0" smtClean="0"/>
              <a:t>Infection </a:t>
            </a:r>
          </a:p>
        </p:txBody>
      </p:sp>
      <p:pic>
        <p:nvPicPr>
          <p:cNvPr id="6146" name="Picture 2"/>
          <p:cNvPicPr>
            <a:picLocks noChangeAspect="1" noChangeArrowheads="1"/>
          </p:cNvPicPr>
          <p:nvPr/>
        </p:nvPicPr>
        <p:blipFill>
          <a:blip r:embed="rId2"/>
          <a:srcRect/>
          <a:stretch>
            <a:fillRect/>
          </a:stretch>
        </p:blipFill>
        <p:spPr bwMode="auto">
          <a:xfrm>
            <a:off x="0" y="0"/>
            <a:ext cx="9144000" cy="2705100"/>
          </a:xfrm>
          <a:prstGeom prst="rect">
            <a:avLst/>
          </a:prstGeom>
          <a:noFill/>
          <a:ln w="9525">
            <a:noFill/>
            <a:miter lim="800000"/>
            <a:headEnd/>
            <a:tailEnd/>
          </a:ln>
          <a:effectLst/>
        </p:spPr>
      </p:pic>
    </p:spTree>
  </p:cSld>
  <p:clrMapOvr>
    <a:masterClrMapping/>
  </p:clrMapOvr>
  <p:transition>
    <p:wheel spokes="8"/>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2786058"/>
            <a:ext cx="8229600" cy="3340105"/>
          </a:xfrm>
        </p:spPr>
        <p:txBody>
          <a:bodyPr/>
          <a:lstStyle/>
          <a:p>
            <a:r>
              <a:rPr lang="en-US" dirty="0" smtClean="0"/>
              <a:t>This case is very common and it called Toddler diarrhea (</a:t>
            </a:r>
            <a:r>
              <a:rPr lang="en-US" dirty="0" smtClean="0">
                <a:latin typeface="Arial Black" pitchFamily="34" charset="0"/>
              </a:rPr>
              <a:t>Chronic Nonspecific Diarrhea (CNSD</a:t>
            </a:r>
            <a:r>
              <a:rPr lang="en-US" dirty="0" smtClean="0">
                <a:latin typeface="Arial Black" pitchFamily="34" charset="0"/>
              </a:rPr>
              <a:t>) )</a:t>
            </a:r>
            <a:r>
              <a:rPr lang="en-US" dirty="0" smtClean="0"/>
              <a:t> and it is related to increase bowel movement </a:t>
            </a:r>
            <a:r>
              <a:rPr lang="en-US" dirty="0" smtClean="0">
                <a:sym typeface="Wingdings" pitchFamily="2" charset="2"/>
              </a:rPr>
              <a:t> reassure the family </a:t>
            </a:r>
            <a:endParaRPr lang="ar-SA" dirty="0"/>
          </a:p>
        </p:txBody>
      </p:sp>
      <p:pic>
        <p:nvPicPr>
          <p:cNvPr id="7170" name="Picture 2"/>
          <p:cNvPicPr>
            <a:picLocks noChangeAspect="1" noChangeArrowheads="1"/>
          </p:cNvPicPr>
          <p:nvPr/>
        </p:nvPicPr>
        <p:blipFill>
          <a:blip r:embed="rId2"/>
          <a:srcRect/>
          <a:stretch>
            <a:fillRect/>
          </a:stretch>
        </p:blipFill>
        <p:spPr bwMode="auto">
          <a:xfrm>
            <a:off x="285720" y="0"/>
            <a:ext cx="8305800" cy="2838450"/>
          </a:xfrm>
          <a:prstGeom prst="rect">
            <a:avLst/>
          </a:prstGeom>
          <a:noFill/>
          <a:ln w="9525">
            <a:noFill/>
            <a:miter lim="800000"/>
            <a:headEnd/>
            <a:tailEnd/>
          </a:ln>
          <a:effectLst/>
        </p:spPr>
      </p:pic>
    </p:spTree>
  </p:cSld>
  <p:clrMapOvr>
    <a:masterClrMapping/>
  </p:clrMapOvr>
  <p:transition>
    <p:wheel spokes="8"/>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3286124"/>
            <a:ext cx="8229600" cy="2840039"/>
          </a:xfrm>
        </p:spPr>
        <p:txBody>
          <a:bodyPr/>
          <a:lstStyle/>
          <a:p>
            <a:r>
              <a:rPr lang="en-US" dirty="0" smtClean="0"/>
              <a:t>DDX: </a:t>
            </a:r>
          </a:p>
          <a:p>
            <a:pPr>
              <a:buNone/>
            </a:pPr>
            <a:r>
              <a:rPr lang="en-US" dirty="0" smtClean="0"/>
              <a:t>- IBD</a:t>
            </a:r>
          </a:p>
          <a:p>
            <a:pPr>
              <a:buNone/>
            </a:pPr>
            <a:r>
              <a:rPr lang="en-US" dirty="0" smtClean="0"/>
              <a:t>- Infection </a:t>
            </a:r>
          </a:p>
          <a:p>
            <a:pPr>
              <a:buNone/>
            </a:pPr>
            <a:endParaRPr lang="ar-SA" dirty="0"/>
          </a:p>
        </p:txBody>
      </p:sp>
      <p:pic>
        <p:nvPicPr>
          <p:cNvPr id="8194" name="Picture 2"/>
          <p:cNvPicPr>
            <a:picLocks noChangeAspect="1" noChangeArrowheads="1"/>
          </p:cNvPicPr>
          <p:nvPr/>
        </p:nvPicPr>
        <p:blipFill>
          <a:blip r:embed="rId2"/>
          <a:srcRect/>
          <a:stretch>
            <a:fillRect/>
          </a:stretch>
        </p:blipFill>
        <p:spPr bwMode="auto">
          <a:xfrm>
            <a:off x="0" y="0"/>
            <a:ext cx="9144000" cy="3248025"/>
          </a:xfrm>
          <a:prstGeom prst="rect">
            <a:avLst/>
          </a:prstGeom>
          <a:noFill/>
          <a:ln w="9525">
            <a:noFill/>
            <a:miter lim="800000"/>
            <a:headEnd/>
            <a:tailEnd/>
          </a:ln>
          <a:effectLst/>
        </p:spPr>
      </p:pic>
    </p:spTree>
  </p:cSld>
  <p:clrMapOvr>
    <a:masterClrMapping/>
  </p:clrMapOvr>
  <p:transition>
    <p:wheel spokes="8"/>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Constepation</a:t>
            </a:r>
            <a:r>
              <a:rPr lang="en-US" dirty="0" smtClean="0"/>
              <a:t> </a:t>
            </a:r>
            <a:endParaRPr lang="ar-SA" dirty="0"/>
          </a:p>
        </p:txBody>
      </p:sp>
      <p:sp>
        <p:nvSpPr>
          <p:cNvPr id="3" name="عنصر نائب للمحتوى 2"/>
          <p:cNvSpPr>
            <a:spLocks noGrp="1"/>
          </p:cNvSpPr>
          <p:nvPr>
            <p:ph idx="1"/>
          </p:nvPr>
        </p:nvSpPr>
        <p:spPr/>
        <p:txBody>
          <a:bodyPr>
            <a:normAutofit fontScale="85000" lnSpcReduction="20000"/>
          </a:bodyPr>
          <a:lstStyle/>
          <a:p>
            <a:r>
              <a:rPr lang="en-US" dirty="0" err="1" smtClean="0"/>
              <a:t>Commenst</a:t>
            </a:r>
            <a:r>
              <a:rPr lang="en-US" dirty="0" smtClean="0"/>
              <a:t> cause is food malpractice and high intake of fatty food with low </a:t>
            </a:r>
            <a:r>
              <a:rPr lang="en-US" dirty="0" err="1" smtClean="0"/>
              <a:t>Veg</a:t>
            </a:r>
            <a:r>
              <a:rPr lang="en-US" dirty="0" smtClean="0"/>
              <a:t> </a:t>
            </a:r>
          </a:p>
          <a:p>
            <a:endParaRPr lang="en-US" dirty="0" smtClean="0"/>
          </a:p>
          <a:p>
            <a:pPr>
              <a:buNone/>
            </a:pPr>
            <a:r>
              <a:rPr lang="en-US" dirty="0" smtClean="0"/>
              <a:t>NB : constipation is the commonest cause of blood in the stool </a:t>
            </a:r>
          </a:p>
          <a:p>
            <a:pPr>
              <a:buNone/>
            </a:pPr>
            <a:endParaRPr lang="en-US" dirty="0" smtClean="0"/>
          </a:p>
          <a:p>
            <a:pPr>
              <a:buNone/>
            </a:pPr>
            <a:r>
              <a:rPr lang="en-US" dirty="0" smtClean="0"/>
              <a:t>Treatment : give high </a:t>
            </a:r>
            <a:r>
              <a:rPr lang="en-US" dirty="0" err="1" smtClean="0"/>
              <a:t>veg</a:t>
            </a:r>
            <a:r>
              <a:rPr lang="en-US" dirty="0" smtClean="0"/>
              <a:t> intake – low fat and soft drinks </a:t>
            </a:r>
          </a:p>
          <a:p>
            <a:pPr>
              <a:buNone/>
            </a:pPr>
            <a:endParaRPr lang="en-US" dirty="0" smtClean="0"/>
          </a:p>
          <a:p>
            <a:pPr>
              <a:buNone/>
            </a:pPr>
            <a:r>
              <a:rPr lang="en-US" dirty="0" smtClean="0"/>
              <a:t>NB : comments cause of constipation from day  are :</a:t>
            </a:r>
          </a:p>
          <a:p>
            <a:pPr>
              <a:buNone/>
            </a:pPr>
            <a:r>
              <a:rPr lang="en-US" dirty="0" smtClean="0"/>
              <a:t> Hair </a:t>
            </a:r>
            <a:r>
              <a:rPr lang="en-US" dirty="0" err="1" smtClean="0"/>
              <a:t>spurng</a:t>
            </a:r>
            <a:r>
              <a:rPr lang="en-US" dirty="0" smtClean="0"/>
              <a:t> disease</a:t>
            </a:r>
          </a:p>
          <a:p>
            <a:pPr>
              <a:buNone/>
            </a:pPr>
            <a:r>
              <a:rPr lang="en-US" dirty="0" smtClean="0"/>
              <a:t>Cystic fibrosis  </a:t>
            </a:r>
            <a:endParaRPr lang="ar-SA" dirty="0"/>
          </a:p>
        </p:txBody>
      </p:sp>
    </p:spTree>
  </p:cSld>
  <p:clrMapOvr>
    <a:masterClrMapping/>
  </p:clrMapOvr>
  <p:transition>
    <p:wheel spokes="8"/>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92164" name="Title 5"/>
          <p:cNvSpPr>
            <a:spLocks noGrp="1"/>
          </p:cNvSpPr>
          <p:nvPr>
            <p:ph type="ctrTitle"/>
          </p:nvPr>
        </p:nvSpPr>
        <p:spPr>
          <a:xfrm>
            <a:off x="990600" y="3124200"/>
            <a:ext cx="7239000" cy="1444625"/>
          </a:xfrm>
        </p:spPr>
        <p:txBody>
          <a:bodyPr>
            <a:normAutofit fontScale="90000"/>
          </a:bodyPr>
          <a:lstStyle/>
          <a:p>
            <a:pPr algn="ctr" eaLnBrk="1" fontAlgn="auto" hangingPunct="1">
              <a:spcAft>
                <a:spcPts val="0"/>
              </a:spcAft>
              <a:defRPr/>
            </a:pPr>
            <a:r>
              <a:rPr lang="en-US" smtClean="0">
                <a:solidFill>
                  <a:schemeClr val="accent1">
                    <a:satMod val="150000"/>
                  </a:schemeClr>
                </a:solidFill>
              </a:rPr>
              <a:t/>
            </a:r>
            <a:br>
              <a:rPr lang="en-US" smtClean="0">
                <a:solidFill>
                  <a:schemeClr val="accent1">
                    <a:satMod val="150000"/>
                  </a:schemeClr>
                </a:solidFill>
              </a:rPr>
            </a:br>
            <a:r>
              <a:rPr lang="en-US" sz="6000" smtClean="0">
                <a:solidFill>
                  <a:srgbClr val="FFFF00"/>
                </a:solidFill>
                <a:latin typeface="Brush Script MT" pitchFamily="66" charset="0"/>
              </a:rPr>
              <a:t>Thank You!!!</a:t>
            </a:r>
          </a:p>
        </p:txBody>
      </p:sp>
      <p:sp>
        <p:nvSpPr>
          <p:cNvPr id="92162" name="Slide Number Placeholder 2"/>
          <p:cNvSpPr>
            <a:spLocks noGrp="1"/>
          </p:cNvSpPr>
          <p:nvPr>
            <p:ph type="sldNum" sz="quarter" idx="12"/>
          </p:nvPr>
        </p:nvSpPr>
        <p:spPr/>
        <p:txBody>
          <a:bodyPr/>
          <a:lstStyle/>
          <a:p>
            <a:pPr>
              <a:defRPr/>
            </a:pPr>
            <a:fld id="{2FE7B274-EB0A-41C7-A01F-A270F59437EC}" type="slidenum">
              <a:rPr lang="en-US"/>
              <a:pPr>
                <a:defRPr/>
              </a:pPr>
              <a:t>126</a:t>
            </a:fld>
            <a:endParaRPr lang="en-US"/>
          </a:p>
        </p:txBody>
      </p:sp>
      <p:pic>
        <p:nvPicPr>
          <p:cNvPr id="148484" name="Picture 5" descr="C:\Documents and Settings\LOIDE\My Documents\OTHER PICTURE\KSA1\COMPILE\New Folder6\New Folder (3)\v3.bmp"/>
          <p:cNvPicPr>
            <a:picLocks noChangeAspect="1" noChangeArrowheads="1"/>
          </p:cNvPicPr>
          <p:nvPr/>
        </p:nvPicPr>
        <p:blipFill>
          <a:blip r:embed="rId3" cstate="print"/>
          <a:srcRect/>
          <a:stretch>
            <a:fillRect/>
          </a:stretch>
        </p:blipFill>
        <p:spPr bwMode="auto">
          <a:xfrm>
            <a:off x="251520" y="866775"/>
            <a:ext cx="8696325" cy="59912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6146" name="Rectangle 2"/>
          <p:cNvSpPr>
            <a:spLocks noGrp="1" noChangeArrowheads="1"/>
          </p:cNvSpPr>
          <p:nvPr>
            <p:ph type="title"/>
          </p:nvPr>
        </p:nvSpPr>
        <p:spPr>
          <a:xfrm>
            <a:off x="457200" y="274638"/>
            <a:ext cx="8229600" cy="1706562"/>
          </a:xfrm>
        </p:spPr>
        <p:txBody>
          <a:bodyPr anchorCtr="1">
            <a:normAutofit/>
          </a:bodyPr>
          <a:lstStyle/>
          <a:p>
            <a:pPr algn="ctr" eaLnBrk="1" fontAlgn="auto" hangingPunct="1">
              <a:spcAft>
                <a:spcPts val="0"/>
              </a:spcAft>
              <a:defRPr/>
            </a:pPr>
            <a:r>
              <a:rPr lang="en-US" sz="3200" dirty="0" smtClean="0">
                <a:latin typeface="Arial Black" pitchFamily="34" charset="0"/>
              </a:rPr>
              <a:t/>
            </a:r>
            <a:br>
              <a:rPr lang="en-US" sz="3200" dirty="0" smtClean="0">
                <a:latin typeface="Arial Black" pitchFamily="34" charset="0"/>
              </a:rPr>
            </a:br>
            <a:r>
              <a:rPr lang="en-US" sz="3200" dirty="0" smtClean="0">
                <a:latin typeface="Arial Black" pitchFamily="34" charset="0"/>
              </a:rPr>
              <a:t>A- Congenital </a:t>
            </a:r>
            <a:r>
              <a:rPr lang="en-US" sz="3200" dirty="0" smtClean="0">
                <a:latin typeface="Arial Black" pitchFamily="34" charset="0"/>
              </a:rPr>
              <a:t>Chloride Diarrhea</a:t>
            </a:r>
            <a:br>
              <a:rPr lang="en-US" sz="3200" dirty="0" smtClean="0">
                <a:latin typeface="Arial Black" pitchFamily="34" charset="0"/>
              </a:rPr>
            </a:br>
            <a:endParaRPr lang="en-US" sz="3200" dirty="0" smtClean="0">
              <a:latin typeface="Arial Black" pitchFamily="34" charset="0"/>
            </a:endParaRPr>
          </a:p>
        </p:txBody>
      </p:sp>
      <p:sp>
        <p:nvSpPr>
          <p:cNvPr id="12291" name="Rectangle 3"/>
          <p:cNvSpPr>
            <a:spLocks noGrp="1" noChangeArrowheads="1"/>
          </p:cNvSpPr>
          <p:nvPr>
            <p:ph idx="1"/>
          </p:nvPr>
        </p:nvSpPr>
        <p:spPr>
          <a:xfrm>
            <a:off x="1371600" y="1600200"/>
            <a:ext cx="7086600" cy="4953000"/>
          </a:xfrm>
        </p:spPr>
        <p:txBody>
          <a:bodyPr/>
          <a:lstStyle/>
          <a:p>
            <a:pPr algn="ctr" eaLnBrk="1" hangingPunct="1">
              <a:buFont typeface="Wingdings" pitchFamily="2" charset="2"/>
              <a:buNone/>
            </a:pPr>
            <a:endParaRPr lang="en-US" sz="2400" b="1" dirty="0" smtClean="0">
              <a:latin typeface="Arial" charset="0"/>
              <a:cs typeface="Arial" charset="0"/>
            </a:endParaRPr>
          </a:p>
          <a:p>
            <a:pPr eaLnBrk="1" hangingPunct="1">
              <a:lnSpc>
                <a:spcPct val="150000"/>
              </a:lnSpc>
              <a:buFont typeface="Wingdings" pitchFamily="2" charset="2"/>
              <a:buChar char="§"/>
            </a:pPr>
            <a:r>
              <a:rPr lang="en-US" sz="2800" b="1" dirty="0" smtClean="0">
                <a:latin typeface="Arial" charset="0"/>
                <a:cs typeface="Arial" charset="0"/>
              </a:rPr>
              <a:t>Rare </a:t>
            </a:r>
          </a:p>
          <a:p>
            <a:pPr eaLnBrk="1" hangingPunct="1">
              <a:lnSpc>
                <a:spcPct val="150000"/>
              </a:lnSpc>
              <a:buFont typeface="Wingdings" pitchFamily="2" charset="2"/>
              <a:buChar char="§"/>
            </a:pPr>
            <a:r>
              <a:rPr lang="en-US" sz="2800" b="1" dirty="0" err="1" smtClean="0">
                <a:latin typeface="Arial" charset="0"/>
                <a:cs typeface="Arial" charset="0"/>
              </a:rPr>
              <a:t>Hypokalemia</a:t>
            </a:r>
            <a:r>
              <a:rPr lang="en-US" sz="2800" b="1" dirty="0" smtClean="0">
                <a:latin typeface="Arial" charset="0"/>
                <a:cs typeface="Arial" charset="0"/>
              </a:rPr>
              <a:t>, </a:t>
            </a:r>
            <a:r>
              <a:rPr lang="en-US" sz="2800" b="1" dirty="0" err="1" smtClean="0">
                <a:latin typeface="Arial" charset="0"/>
                <a:cs typeface="Arial" charset="0"/>
              </a:rPr>
              <a:t>hypochloremic</a:t>
            </a:r>
            <a:endParaRPr lang="en-US" sz="2800" b="1" dirty="0" smtClean="0">
              <a:latin typeface="Arial" charset="0"/>
              <a:cs typeface="Arial" charset="0"/>
            </a:endParaRPr>
          </a:p>
          <a:p>
            <a:pPr eaLnBrk="1" hangingPunct="1">
              <a:lnSpc>
                <a:spcPct val="150000"/>
              </a:lnSpc>
              <a:buFont typeface="Wingdings" pitchFamily="2" charset="2"/>
              <a:buChar char="§"/>
            </a:pPr>
            <a:r>
              <a:rPr lang="en-US" sz="2800" b="1" dirty="0" smtClean="0">
                <a:latin typeface="Arial" charset="0"/>
                <a:cs typeface="Arial" charset="0"/>
              </a:rPr>
              <a:t>Metabolic alkalosis</a:t>
            </a:r>
          </a:p>
          <a:p>
            <a:pPr eaLnBrk="1" hangingPunct="1">
              <a:lnSpc>
                <a:spcPct val="150000"/>
              </a:lnSpc>
              <a:buFont typeface="Wingdings" pitchFamily="2" charset="2"/>
              <a:buChar char="§"/>
            </a:pPr>
            <a:r>
              <a:rPr lang="en-US" sz="2800" b="1" dirty="0" smtClean="0">
                <a:latin typeface="Arial" charset="0"/>
                <a:cs typeface="Arial" charset="0"/>
              </a:rPr>
              <a:t>Fecal chloride greater than</a:t>
            </a:r>
          </a:p>
          <a:p>
            <a:pPr eaLnBrk="1" hangingPunct="1">
              <a:lnSpc>
                <a:spcPct val="150000"/>
              </a:lnSpc>
              <a:buNone/>
            </a:pPr>
            <a:r>
              <a:rPr lang="en-US" sz="2800" b="1" dirty="0" smtClean="0">
                <a:latin typeface="Arial" charset="0"/>
                <a:cs typeface="Arial" charset="0"/>
              </a:rPr>
              <a:t>    Fecal sodium and potassium</a:t>
            </a:r>
          </a:p>
        </p:txBody>
      </p:sp>
      <p:sp>
        <p:nvSpPr>
          <p:cNvPr id="6148" name="Slide Number Placeholder 3"/>
          <p:cNvSpPr>
            <a:spLocks noGrp="1"/>
          </p:cNvSpPr>
          <p:nvPr>
            <p:ph type="sldNum" sz="quarter" idx="12"/>
          </p:nvPr>
        </p:nvSpPr>
        <p:spPr/>
        <p:txBody>
          <a:bodyPr/>
          <a:lstStyle/>
          <a:p>
            <a:pPr>
              <a:defRPr/>
            </a:pPr>
            <a:fld id="{7B46863D-7BCB-4982-A80C-0C57D766BD4E}" type="slidenum">
              <a:rPr lang="en-US"/>
              <a:pPr>
                <a:defRPr/>
              </a:pPr>
              <a:t>13</a:t>
            </a:fld>
            <a:endParaRPr lang="en-US"/>
          </a:p>
        </p:txBody>
      </p:sp>
      <p:sp>
        <p:nvSpPr>
          <p:cNvPr id="6" name="مستطيل 5"/>
          <p:cNvSpPr/>
          <p:nvPr/>
        </p:nvSpPr>
        <p:spPr>
          <a:xfrm>
            <a:off x="0" y="0"/>
            <a:ext cx="1500166"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Types : </a:t>
            </a:r>
            <a:endParaRPr lang="ar-SA" dirty="0"/>
          </a:p>
        </p:txBody>
      </p:sp>
      <p:sp>
        <p:nvSpPr>
          <p:cNvPr id="7" name="مستطيل 6"/>
          <p:cNvSpPr/>
          <p:nvPr/>
        </p:nvSpPr>
        <p:spPr>
          <a:xfrm>
            <a:off x="7572396" y="0"/>
            <a:ext cx="1571604"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قراءه فقط </a:t>
            </a:r>
            <a:endParaRPr lang="ar-SA" dirty="0"/>
          </a:p>
        </p:txBody>
      </p:sp>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ctr">
              <a:defRPr/>
            </a:pPr>
            <a:r>
              <a:rPr lang="en-US" sz="3600" dirty="0" smtClean="0">
                <a:latin typeface="Arial Black" pitchFamily="34" charset="0"/>
              </a:rPr>
              <a:t/>
            </a:r>
            <a:br>
              <a:rPr lang="en-US" sz="3600" dirty="0" smtClean="0">
                <a:latin typeface="Arial Black" pitchFamily="34" charset="0"/>
              </a:rPr>
            </a:br>
            <a:r>
              <a:rPr lang="en-US" sz="3600" dirty="0" smtClean="0">
                <a:latin typeface="Arial Black" pitchFamily="34" charset="0"/>
              </a:rPr>
              <a:t>Phenotype Gene Relationships</a:t>
            </a:r>
            <a:endParaRPr lang="en-US" sz="3600" dirty="0">
              <a:latin typeface="Arial Black" pitchFamily="34" charset="0"/>
            </a:endParaRPr>
          </a:p>
        </p:txBody>
      </p:sp>
      <p:graphicFrame>
        <p:nvGraphicFramePr>
          <p:cNvPr id="5" name="Content Placeholder 4"/>
          <p:cNvGraphicFramePr>
            <a:graphicFrameLocks noGrp="1"/>
          </p:cNvGraphicFramePr>
          <p:nvPr>
            <p:ph idx="1"/>
          </p:nvPr>
        </p:nvGraphicFramePr>
        <p:xfrm>
          <a:off x="457200" y="1981200"/>
          <a:ext cx="8077200" cy="2667000"/>
        </p:xfrm>
        <a:graphic>
          <a:graphicData uri="http://schemas.openxmlformats.org/drawingml/2006/table">
            <a:tbl>
              <a:tblPr firstRow="1" bandRow="1">
                <a:tableStyleId>{5C22544A-7EE6-4342-B048-85BDC9FD1C3A}</a:tableStyleId>
              </a:tblPr>
              <a:tblGrid>
                <a:gridCol w="1196622"/>
                <a:gridCol w="2034258"/>
                <a:gridCol w="1615440"/>
                <a:gridCol w="1615440"/>
                <a:gridCol w="1615440"/>
              </a:tblGrid>
              <a:tr h="1098177">
                <a:tc>
                  <a:txBody>
                    <a:bodyPr/>
                    <a:lstStyle/>
                    <a:p>
                      <a:pPr algn="ctr"/>
                      <a:endParaRPr lang="en-US" dirty="0" smtClean="0">
                        <a:solidFill>
                          <a:schemeClr val="tx1"/>
                        </a:solidFill>
                      </a:endParaRPr>
                    </a:p>
                    <a:p>
                      <a:pPr algn="ctr"/>
                      <a:endParaRPr lang="en-US" sz="800" dirty="0" smtClean="0">
                        <a:solidFill>
                          <a:schemeClr val="tx1"/>
                        </a:solidFill>
                      </a:endParaRPr>
                    </a:p>
                    <a:p>
                      <a:pPr algn="ctr"/>
                      <a:r>
                        <a:rPr lang="en-US" dirty="0" smtClean="0">
                          <a:solidFill>
                            <a:schemeClr val="tx1"/>
                          </a:solidFill>
                        </a:rPr>
                        <a:t>Location</a:t>
                      </a:r>
                      <a:endParaRPr lang="en-US" dirty="0">
                        <a:solidFill>
                          <a:schemeClr val="tx1"/>
                        </a:solidFill>
                      </a:endParaRPr>
                    </a:p>
                  </a:txBody>
                  <a:tcPr/>
                </a:tc>
                <a:tc>
                  <a:txBody>
                    <a:bodyPr/>
                    <a:lstStyle/>
                    <a:p>
                      <a:pPr algn="ctr"/>
                      <a:endParaRPr lang="en-US" dirty="0" smtClean="0">
                        <a:solidFill>
                          <a:schemeClr val="tx1"/>
                        </a:solidFill>
                      </a:endParaRPr>
                    </a:p>
                    <a:p>
                      <a:pPr algn="ctr"/>
                      <a:endParaRPr lang="en-US" sz="800" dirty="0" smtClean="0">
                        <a:solidFill>
                          <a:schemeClr val="tx1"/>
                        </a:solidFill>
                      </a:endParaRPr>
                    </a:p>
                    <a:p>
                      <a:pPr algn="ctr"/>
                      <a:r>
                        <a:rPr lang="en-US" dirty="0" smtClean="0">
                          <a:solidFill>
                            <a:schemeClr val="tx1"/>
                          </a:solidFill>
                        </a:rPr>
                        <a:t>Phenotype</a:t>
                      </a:r>
                      <a:endParaRPr lang="en-US" dirty="0">
                        <a:solidFill>
                          <a:schemeClr val="tx1"/>
                        </a:solidFill>
                      </a:endParaRPr>
                    </a:p>
                  </a:txBody>
                  <a:tcPr/>
                </a:tc>
                <a:tc>
                  <a:txBody>
                    <a:bodyPr/>
                    <a:lstStyle/>
                    <a:p>
                      <a:pPr algn="ctr"/>
                      <a:endParaRPr lang="en-US" smtClean="0">
                        <a:solidFill>
                          <a:schemeClr val="tx1"/>
                        </a:solidFill>
                      </a:endParaRPr>
                    </a:p>
                    <a:p>
                      <a:pPr algn="ctr"/>
                      <a:r>
                        <a:rPr lang="en-US" smtClean="0">
                          <a:solidFill>
                            <a:schemeClr val="tx1"/>
                          </a:solidFill>
                        </a:rPr>
                        <a:t>Phenotype MIM Number</a:t>
                      </a:r>
                      <a:endParaRPr lang="en-US" dirty="0">
                        <a:solidFill>
                          <a:schemeClr val="tx1"/>
                        </a:solidFill>
                      </a:endParaRPr>
                    </a:p>
                  </a:txBody>
                  <a:tcPr/>
                </a:tc>
                <a:tc>
                  <a:txBody>
                    <a:bodyPr/>
                    <a:lstStyle/>
                    <a:p>
                      <a:pPr algn="ctr"/>
                      <a:endParaRPr lang="en-US" smtClean="0">
                        <a:solidFill>
                          <a:schemeClr val="tx1"/>
                        </a:solidFill>
                      </a:endParaRPr>
                    </a:p>
                    <a:p>
                      <a:pPr algn="ctr"/>
                      <a:endParaRPr lang="en-US" sz="800" smtClean="0">
                        <a:solidFill>
                          <a:schemeClr val="tx1"/>
                        </a:solidFill>
                      </a:endParaRPr>
                    </a:p>
                    <a:p>
                      <a:pPr algn="ctr"/>
                      <a:r>
                        <a:rPr lang="en-US" smtClean="0">
                          <a:solidFill>
                            <a:schemeClr val="tx1"/>
                          </a:solidFill>
                        </a:rPr>
                        <a:t>Gene / Locus</a:t>
                      </a:r>
                      <a:endParaRPr lang="en-US" dirty="0">
                        <a:solidFill>
                          <a:schemeClr val="tx1"/>
                        </a:solidFill>
                      </a:endParaRPr>
                    </a:p>
                  </a:txBody>
                  <a:tcPr/>
                </a:tc>
                <a:tc>
                  <a:txBody>
                    <a:bodyPr/>
                    <a:lstStyle/>
                    <a:p>
                      <a:pPr algn="ctr"/>
                      <a:endParaRPr lang="en-US" dirty="0" smtClean="0">
                        <a:solidFill>
                          <a:schemeClr val="tx1"/>
                        </a:solidFill>
                      </a:endParaRPr>
                    </a:p>
                    <a:p>
                      <a:pPr algn="ctr"/>
                      <a:r>
                        <a:rPr lang="en-US" dirty="0" smtClean="0">
                          <a:solidFill>
                            <a:schemeClr val="tx1"/>
                          </a:solidFill>
                        </a:rPr>
                        <a:t>Gene / Locus MIM Number</a:t>
                      </a:r>
                      <a:endParaRPr lang="en-US" dirty="0">
                        <a:solidFill>
                          <a:schemeClr val="tx1"/>
                        </a:solidFill>
                      </a:endParaRPr>
                    </a:p>
                  </a:txBody>
                  <a:tcPr/>
                </a:tc>
              </a:tr>
              <a:tr h="1568823">
                <a:tc>
                  <a:txBody>
                    <a:bodyPr/>
                    <a:lstStyle/>
                    <a:p>
                      <a:pPr algn="ctr"/>
                      <a:endParaRPr lang="en-US" dirty="0" smtClean="0"/>
                    </a:p>
                    <a:p>
                      <a:pPr algn="ctr"/>
                      <a:r>
                        <a:rPr lang="en-US" dirty="0" smtClean="0"/>
                        <a:t>7q31.1</a:t>
                      </a:r>
                      <a:endParaRPr lang="en-US" dirty="0"/>
                    </a:p>
                  </a:txBody>
                  <a:tcPr/>
                </a:tc>
                <a:tc>
                  <a:txBody>
                    <a:bodyPr/>
                    <a:lstStyle/>
                    <a:p>
                      <a:endParaRPr lang="en-US" dirty="0" smtClean="0"/>
                    </a:p>
                    <a:p>
                      <a:r>
                        <a:rPr lang="en-US" dirty="0" smtClean="0"/>
                        <a:t>Chloride diarrhea, congenital,</a:t>
                      </a:r>
                      <a:r>
                        <a:rPr lang="en-US" baseline="0" dirty="0" smtClean="0"/>
                        <a:t> Finnish type</a:t>
                      </a:r>
                      <a:endParaRPr lang="en-US" dirty="0"/>
                    </a:p>
                  </a:txBody>
                  <a:tcPr/>
                </a:tc>
                <a:tc>
                  <a:txBody>
                    <a:bodyPr/>
                    <a:lstStyle/>
                    <a:p>
                      <a:pPr algn="ctr"/>
                      <a:endParaRPr lang="en-US" dirty="0" smtClean="0"/>
                    </a:p>
                    <a:p>
                      <a:pPr algn="ctr"/>
                      <a:r>
                        <a:rPr lang="en-US" dirty="0" smtClean="0"/>
                        <a:t>214700</a:t>
                      </a:r>
                      <a:endParaRPr lang="en-US" dirty="0"/>
                    </a:p>
                  </a:txBody>
                  <a:tcPr/>
                </a:tc>
                <a:tc>
                  <a:txBody>
                    <a:bodyPr/>
                    <a:lstStyle/>
                    <a:p>
                      <a:pPr algn="ctr"/>
                      <a:endParaRPr lang="en-US" dirty="0" smtClean="0"/>
                    </a:p>
                    <a:p>
                      <a:pPr algn="ctr"/>
                      <a:r>
                        <a:rPr lang="en-US" dirty="0" smtClean="0"/>
                        <a:t>SLC26A3</a:t>
                      </a:r>
                      <a:endParaRPr lang="en-US" dirty="0"/>
                    </a:p>
                  </a:txBody>
                  <a:tcPr/>
                </a:tc>
                <a:tc>
                  <a:txBody>
                    <a:bodyPr/>
                    <a:lstStyle/>
                    <a:p>
                      <a:pPr algn="ctr"/>
                      <a:endParaRPr lang="en-US" dirty="0" smtClean="0"/>
                    </a:p>
                    <a:p>
                      <a:pPr algn="ctr"/>
                      <a:r>
                        <a:rPr lang="en-US" dirty="0" smtClean="0"/>
                        <a:t>126650</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F4B3A180-725C-4510-9B52-4A627BBA81F6}" type="slidenum">
              <a:rPr lang="en-US" smtClean="0"/>
              <a:pPr>
                <a:defRPr/>
              </a:pPr>
              <a:t>14</a:t>
            </a:fld>
            <a:endParaRPr lang="en-US"/>
          </a:p>
        </p:txBody>
      </p:sp>
      <p:sp>
        <p:nvSpPr>
          <p:cNvPr id="7" name="مستطيل 6"/>
          <p:cNvSpPr/>
          <p:nvPr/>
        </p:nvSpPr>
        <p:spPr>
          <a:xfrm>
            <a:off x="7572396" y="0"/>
            <a:ext cx="1571604"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قراءه فقط </a:t>
            </a:r>
            <a:endParaRPr lang="ar-SA" dirty="0"/>
          </a:p>
        </p:txBody>
      </p:sp>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146" name="Rectangle 2"/>
          <p:cNvSpPr>
            <a:spLocks noGrp="1" noChangeArrowheads="1"/>
          </p:cNvSpPr>
          <p:nvPr>
            <p:ph type="title"/>
          </p:nvPr>
        </p:nvSpPr>
        <p:spPr>
          <a:xfrm>
            <a:off x="457200" y="274638"/>
            <a:ext cx="8229600" cy="1706562"/>
          </a:xfrm>
        </p:spPr>
        <p:txBody>
          <a:bodyPr anchorCtr="1">
            <a:normAutofit/>
          </a:bodyPr>
          <a:lstStyle/>
          <a:p>
            <a:pPr algn="ctr" eaLnBrk="1" fontAlgn="auto" hangingPunct="1">
              <a:spcAft>
                <a:spcPts val="0"/>
              </a:spcAft>
              <a:defRPr/>
            </a:pPr>
            <a:r>
              <a:rPr lang="en-US" sz="3200" dirty="0" smtClean="0">
                <a:latin typeface="Arial Black" pitchFamily="34" charset="0"/>
              </a:rPr>
              <a:t/>
            </a:r>
            <a:br>
              <a:rPr lang="en-US" sz="3200" dirty="0" smtClean="0">
                <a:latin typeface="Arial Black" pitchFamily="34" charset="0"/>
              </a:rPr>
            </a:br>
            <a:r>
              <a:rPr lang="en-US" sz="3200" dirty="0" smtClean="0">
                <a:latin typeface="Arial Black" pitchFamily="34" charset="0"/>
              </a:rPr>
              <a:t>TREATMENT</a:t>
            </a:r>
          </a:p>
        </p:txBody>
      </p:sp>
      <p:sp>
        <p:nvSpPr>
          <p:cNvPr id="12291" name="Rectangle 3"/>
          <p:cNvSpPr>
            <a:spLocks noGrp="1" noChangeArrowheads="1"/>
          </p:cNvSpPr>
          <p:nvPr>
            <p:ph idx="1"/>
          </p:nvPr>
        </p:nvSpPr>
        <p:spPr>
          <a:xfrm>
            <a:off x="1371600" y="1600200"/>
            <a:ext cx="7086600" cy="4953000"/>
          </a:xfrm>
        </p:spPr>
        <p:txBody>
          <a:bodyPr/>
          <a:lstStyle/>
          <a:p>
            <a:pPr eaLnBrk="1" hangingPunct="1">
              <a:lnSpc>
                <a:spcPct val="150000"/>
              </a:lnSpc>
              <a:buFont typeface="Wingdings" pitchFamily="2" charset="2"/>
              <a:buChar char="§"/>
            </a:pPr>
            <a:endParaRPr lang="en-US" sz="2800" b="1" dirty="0" smtClean="0">
              <a:latin typeface="Arial" charset="0"/>
              <a:cs typeface="Arial" charset="0"/>
            </a:endParaRPr>
          </a:p>
          <a:p>
            <a:pPr eaLnBrk="1" hangingPunct="1">
              <a:lnSpc>
                <a:spcPct val="150000"/>
              </a:lnSpc>
              <a:buFont typeface="Wingdings" pitchFamily="2" charset="2"/>
              <a:buChar char="§"/>
            </a:pPr>
            <a:endParaRPr lang="en-US" sz="2800" b="1" dirty="0" smtClean="0">
              <a:latin typeface="Arial" charset="0"/>
              <a:cs typeface="Arial" charset="0"/>
            </a:endParaRPr>
          </a:p>
          <a:p>
            <a:pPr eaLnBrk="1" hangingPunct="1">
              <a:lnSpc>
                <a:spcPct val="150000"/>
              </a:lnSpc>
              <a:buFont typeface="Wingdings" pitchFamily="2" charset="2"/>
              <a:buChar char="§"/>
            </a:pPr>
            <a:r>
              <a:rPr lang="en-US" sz="4400" b="1" dirty="0" smtClean="0">
                <a:latin typeface="Arial" charset="0"/>
                <a:cs typeface="Arial" charset="0"/>
              </a:rPr>
              <a:t>Na + </a:t>
            </a:r>
            <a:r>
              <a:rPr lang="en-US" sz="4400" b="1" dirty="0" err="1" smtClean="0">
                <a:latin typeface="Arial" charset="0"/>
                <a:cs typeface="Arial" charset="0"/>
              </a:rPr>
              <a:t>Kcl</a:t>
            </a:r>
            <a:r>
              <a:rPr lang="en-US" sz="4400" b="1" dirty="0" smtClean="0">
                <a:latin typeface="Arial" charset="0"/>
                <a:cs typeface="Arial" charset="0"/>
              </a:rPr>
              <a:t> supplement</a:t>
            </a:r>
          </a:p>
        </p:txBody>
      </p:sp>
      <p:sp>
        <p:nvSpPr>
          <p:cNvPr id="6148" name="Slide Number Placeholder 3"/>
          <p:cNvSpPr>
            <a:spLocks noGrp="1"/>
          </p:cNvSpPr>
          <p:nvPr>
            <p:ph type="sldNum" sz="quarter" idx="12"/>
          </p:nvPr>
        </p:nvSpPr>
        <p:spPr/>
        <p:txBody>
          <a:bodyPr/>
          <a:lstStyle/>
          <a:p>
            <a:pPr>
              <a:defRPr/>
            </a:pPr>
            <a:fld id="{7B46863D-7BCB-4982-A80C-0C57D766BD4E}" type="slidenum">
              <a:rPr lang="en-US"/>
              <a:pPr>
                <a:defRPr/>
              </a:pPr>
              <a:t>15</a:t>
            </a:fld>
            <a:endParaRPr lang="en-US"/>
          </a:p>
        </p:txBody>
      </p:sp>
      <p:sp>
        <p:nvSpPr>
          <p:cNvPr id="6" name="مستطيل 5"/>
          <p:cNvSpPr/>
          <p:nvPr/>
        </p:nvSpPr>
        <p:spPr>
          <a:xfrm>
            <a:off x="7572396" y="0"/>
            <a:ext cx="1571604"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قراءه فقط </a:t>
            </a:r>
            <a:endParaRPr lang="ar-SA" dirty="0"/>
          </a:p>
        </p:txBody>
      </p:sp>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10242" name="Rectangle 2"/>
          <p:cNvSpPr>
            <a:spLocks noGrp="1" noChangeArrowheads="1"/>
          </p:cNvSpPr>
          <p:nvPr>
            <p:ph type="title"/>
          </p:nvPr>
        </p:nvSpPr>
        <p:spPr>
          <a:xfrm>
            <a:off x="1066800" y="301624"/>
            <a:ext cx="7616825" cy="1687216"/>
          </a:xfrm>
        </p:spPr>
        <p:txBody>
          <a:bodyPr/>
          <a:lstStyle/>
          <a:p>
            <a:pPr algn="ctr" eaLnBrk="1" fontAlgn="auto" hangingPunct="1">
              <a:spcAft>
                <a:spcPts val="0"/>
              </a:spcAft>
              <a:defRPr/>
            </a:pPr>
            <a:r>
              <a:rPr lang="en-US" sz="3600" dirty="0" smtClean="0">
                <a:latin typeface="Verdana" pitchFamily="34" charset="0"/>
              </a:rPr>
              <a:t>B- Congenital </a:t>
            </a:r>
            <a:r>
              <a:rPr lang="en-US" sz="3600" dirty="0" smtClean="0">
                <a:latin typeface="Verdana" pitchFamily="34" charset="0"/>
              </a:rPr>
              <a:t>Sodium Diarrhea</a:t>
            </a:r>
          </a:p>
        </p:txBody>
      </p:sp>
      <p:sp>
        <p:nvSpPr>
          <p:cNvPr id="20483" name="Rectangle 3"/>
          <p:cNvSpPr>
            <a:spLocks noGrp="1" noChangeArrowheads="1"/>
          </p:cNvSpPr>
          <p:nvPr>
            <p:ph idx="1"/>
          </p:nvPr>
        </p:nvSpPr>
        <p:spPr>
          <a:xfrm>
            <a:off x="395536" y="1988840"/>
            <a:ext cx="8229600" cy="4525963"/>
          </a:xfrm>
        </p:spPr>
        <p:txBody>
          <a:bodyPr/>
          <a:lstStyle/>
          <a:p>
            <a:pPr eaLnBrk="1" hangingPunct="1"/>
            <a:r>
              <a:rPr lang="en-US" sz="2800" dirty="0" smtClean="0">
                <a:latin typeface="Arial Black" pitchFamily="34" charset="0"/>
              </a:rPr>
              <a:t>It is caused by a defect in a </a:t>
            </a:r>
            <a:r>
              <a:rPr lang="en-US" sz="2800" dirty="0" err="1" smtClean="0">
                <a:latin typeface="Arial Black" pitchFamily="34" charset="0"/>
              </a:rPr>
              <a:t>jejunal</a:t>
            </a:r>
            <a:r>
              <a:rPr lang="en-US" sz="2800" dirty="0" smtClean="0">
                <a:latin typeface="Arial Black" pitchFamily="34" charset="0"/>
              </a:rPr>
              <a:t> sodium/proton exchange that results in severe watery diarrhea.</a:t>
            </a:r>
          </a:p>
          <a:p>
            <a:pPr eaLnBrk="1" hangingPunct="1"/>
            <a:r>
              <a:rPr lang="en-US" sz="2800" dirty="0" err="1" smtClean="0">
                <a:latin typeface="Arial Black" pitchFamily="34" charset="0"/>
              </a:rPr>
              <a:t>Polyhydramnios</a:t>
            </a:r>
            <a:r>
              <a:rPr lang="en-US" sz="2800" dirty="0" smtClean="0">
                <a:latin typeface="Arial Black" pitchFamily="34" charset="0"/>
              </a:rPr>
              <a:t> – first manifestation of CSD</a:t>
            </a:r>
          </a:p>
          <a:p>
            <a:pPr eaLnBrk="1" hangingPunct="1"/>
            <a:r>
              <a:rPr lang="en-US" sz="2800" dirty="0" err="1" smtClean="0">
                <a:latin typeface="Arial Black" pitchFamily="34" charset="0"/>
              </a:rPr>
              <a:t>Hyponatremia</a:t>
            </a:r>
            <a:endParaRPr lang="en-US" sz="2800" dirty="0" smtClean="0">
              <a:latin typeface="Arial Black" pitchFamily="34" charset="0"/>
            </a:endParaRPr>
          </a:p>
          <a:p>
            <a:pPr eaLnBrk="1" hangingPunct="1"/>
            <a:r>
              <a:rPr lang="en-US" sz="2800" dirty="0" smtClean="0">
                <a:latin typeface="Arial Black" pitchFamily="34" charset="0"/>
              </a:rPr>
              <a:t>Metabolic Acidosis</a:t>
            </a:r>
          </a:p>
          <a:p>
            <a:pPr eaLnBrk="1" hangingPunct="1"/>
            <a:r>
              <a:rPr lang="en-US" sz="2800" dirty="0" smtClean="0">
                <a:latin typeface="Arial Black" pitchFamily="34" charset="0"/>
              </a:rPr>
              <a:t>An </a:t>
            </a:r>
            <a:r>
              <a:rPr lang="en-US" sz="2800" dirty="0" err="1" smtClean="0">
                <a:latin typeface="Arial Black" pitchFamily="34" charset="0"/>
              </a:rPr>
              <a:t>autosomal</a:t>
            </a:r>
            <a:r>
              <a:rPr lang="en-US" sz="2800" dirty="0" smtClean="0">
                <a:latin typeface="Arial Black" pitchFamily="34" charset="0"/>
              </a:rPr>
              <a:t> recessive disease.</a:t>
            </a:r>
          </a:p>
        </p:txBody>
      </p:sp>
      <p:sp>
        <p:nvSpPr>
          <p:cNvPr id="10244" name="Slide Number Placeholder 3"/>
          <p:cNvSpPr>
            <a:spLocks noGrp="1"/>
          </p:cNvSpPr>
          <p:nvPr>
            <p:ph type="sldNum" sz="quarter" idx="12"/>
          </p:nvPr>
        </p:nvSpPr>
        <p:spPr/>
        <p:txBody>
          <a:bodyPr>
            <a:normAutofit/>
          </a:bodyPr>
          <a:lstStyle/>
          <a:p>
            <a:pPr>
              <a:defRPr/>
            </a:pPr>
            <a:fld id="{2A2D0C7A-CEEA-4088-8E7B-F57509F0CFB9}" type="slidenum">
              <a:rPr lang="en-US"/>
              <a:pPr>
                <a:defRPr/>
              </a:pPr>
              <a:t>16</a:t>
            </a:fld>
            <a:endParaRPr lang="en-US"/>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2" name="Title 1"/>
          <p:cNvSpPr>
            <a:spLocks noGrp="1"/>
          </p:cNvSpPr>
          <p:nvPr>
            <p:ph type="title"/>
          </p:nvPr>
        </p:nvSpPr>
        <p:spPr>
          <a:xfrm>
            <a:off x="990600" y="304800"/>
            <a:ext cx="7313612" cy="2133600"/>
          </a:xfrm>
        </p:spPr>
        <p:txBody>
          <a:bodyPr/>
          <a:lstStyle/>
          <a:p>
            <a:pPr algn="ctr"/>
            <a:r>
              <a:rPr lang="en-US" dirty="0" smtClean="0">
                <a:latin typeface="Arial Black" pitchFamily="34" charset="0"/>
              </a:rPr>
              <a:t>Congenital Sodium Diarrhea</a:t>
            </a:r>
            <a:endParaRPr lang="en-US" dirty="0">
              <a:latin typeface="Arial Black" pitchFamily="34" charset="0"/>
            </a:endParaRPr>
          </a:p>
        </p:txBody>
      </p:sp>
      <p:graphicFrame>
        <p:nvGraphicFramePr>
          <p:cNvPr id="5" name="Table Placeholder 4"/>
          <p:cNvGraphicFramePr>
            <a:graphicFrameLocks noGrp="1"/>
          </p:cNvGraphicFramePr>
          <p:nvPr>
            <p:ph type="tbl" idx="1"/>
          </p:nvPr>
        </p:nvGraphicFramePr>
        <p:xfrm>
          <a:off x="381000" y="2971800"/>
          <a:ext cx="8153400" cy="1676404"/>
        </p:xfrm>
        <a:graphic>
          <a:graphicData uri="http://schemas.openxmlformats.org/drawingml/2006/table">
            <a:tbl>
              <a:tblPr firstRow="1" bandRow="1">
                <a:tableStyleId>{5C22544A-7EE6-4342-B048-85BDC9FD1C3A}</a:tableStyleId>
              </a:tblPr>
              <a:tblGrid>
                <a:gridCol w="2038350"/>
                <a:gridCol w="2001823"/>
                <a:gridCol w="2074877"/>
                <a:gridCol w="2038350"/>
              </a:tblGrid>
              <a:tr h="838202">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838202">
                <a:tc>
                  <a:txBody>
                    <a:bodyPr/>
                    <a:lstStyle/>
                    <a:p>
                      <a:r>
                        <a:rPr lang="en-US" dirty="0" smtClean="0"/>
                        <a:t>Congenital Sodium</a:t>
                      </a:r>
                      <a:r>
                        <a:rPr lang="en-US" baseline="0" dirty="0" smtClean="0"/>
                        <a:t> Diarrhea</a:t>
                      </a:r>
                      <a:endParaRPr lang="en-US" dirty="0"/>
                    </a:p>
                  </a:txBody>
                  <a:tcPr/>
                </a:tc>
                <a:tc>
                  <a:txBody>
                    <a:bodyPr/>
                    <a:lstStyle/>
                    <a:p>
                      <a:pPr algn="ctr"/>
                      <a:r>
                        <a:rPr lang="en-US" dirty="0" smtClean="0"/>
                        <a:t>SPINT2*</a:t>
                      </a:r>
                      <a:endParaRPr lang="en-US" dirty="0"/>
                    </a:p>
                  </a:txBody>
                  <a:tcPr/>
                </a:tc>
                <a:tc>
                  <a:txBody>
                    <a:bodyPr/>
                    <a:lstStyle/>
                    <a:p>
                      <a:pPr algn="ctr"/>
                      <a:r>
                        <a:rPr lang="en-US" dirty="0" smtClean="0"/>
                        <a:t>19q13.1</a:t>
                      </a:r>
                      <a:endParaRPr lang="en-US" dirty="0"/>
                    </a:p>
                  </a:txBody>
                  <a:tcPr/>
                </a:tc>
                <a:tc>
                  <a:txBody>
                    <a:bodyPr/>
                    <a:lstStyle/>
                    <a:p>
                      <a:r>
                        <a:rPr lang="en-US" dirty="0" smtClean="0"/>
                        <a:t>Serine</a:t>
                      </a:r>
                      <a:r>
                        <a:rPr lang="en-US" baseline="0" dirty="0" smtClean="0"/>
                        <a:t> – protease inhibitor</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938EE704-F61C-4DE3-971B-7EFB536BDDE6}" type="slidenum">
              <a:rPr lang="en-US" smtClean="0"/>
              <a:pPr>
                <a:defRPr/>
              </a:pPr>
              <a:t>17</a:t>
            </a:fld>
            <a:endParaRPr lang="en-US"/>
          </a:p>
        </p:txBody>
      </p:sp>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1266" name="Rectangle 2"/>
          <p:cNvSpPr>
            <a:spLocks noGrp="1" noChangeArrowheads="1"/>
          </p:cNvSpPr>
          <p:nvPr>
            <p:ph type="title"/>
          </p:nvPr>
        </p:nvSpPr>
        <p:spPr/>
        <p:txBody>
          <a:bodyPr anchorCtr="1">
            <a:noAutofit/>
          </a:bodyPr>
          <a:lstStyle/>
          <a:p>
            <a:pPr algn="ctr" eaLnBrk="1" fontAlgn="auto" hangingPunct="1">
              <a:spcAft>
                <a:spcPts val="0"/>
              </a:spcAft>
              <a:defRPr/>
            </a:pPr>
            <a:r>
              <a:rPr lang="en-US" sz="2800" dirty="0" smtClean="0">
                <a:latin typeface="Arial Black" pitchFamily="34" charset="0"/>
              </a:rPr>
              <a:t>C- </a:t>
            </a:r>
            <a:r>
              <a:rPr lang="en-US" sz="2800" dirty="0" err="1" smtClean="0">
                <a:latin typeface="Arial Black" pitchFamily="34" charset="0"/>
              </a:rPr>
              <a:t>Microvillous</a:t>
            </a:r>
            <a:r>
              <a:rPr lang="en-US" sz="2800" dirty="0" smtClean="0">
                <a:latin typeface="Arial Black" pitchFamily="34" charset="0"/>
              </a:rPr>
              <a:t> </a:t>
            </a:r>
            <a:r>
              <a:rPr lang="en-US" sz="2800" dirty="0" smtClean="0">
                <a:latin typeface="Arial Black" pitchFamily="34" charset="0"/>
              </a:rPr>
              <a:t>Atrophy-Inclusion Disease </a:t>
            </a:r>
            <a:br>
              <a:rPr lang="en-US" sz="2800" dirty="0" smtClean="0">
                <a:latin typeface="Arial Black" pitchFamily="34" charset="0"/>
              </a:rPr>
            </a:br>
            <a:r>
              <a:rPr lang="en-US" sz="2800" dirty="0" smtClean="0">
                <a:latin typeface="Arial Black" pitchFamily="34" charset="0"/>
              </a:rPr>
              <a:t>(Familial </a:t>
            </a:r>
            <a:r>
              <a:rPr lang="en-US" sz="2800" dirty="0" err="1" smtClean="0">
                <a:latin typeface="Arial Black" pitchFamily="34" charset="0"/>
              </a:rPr>
              <a:t>Microvillous</a:t>
            </a:r>
            <a:r>
              <a:rPr lang="en-US" sz="2800" dirty="0" smtClean="0">
                <a:latin typeface="Arial Black" pitchFamily="34" charset="0"/>
              </a:rPr>
              <a:t> Atrophy) </a:t>
            </a:r>
          </a:p>
        </p:txBody>
      </p:sp>
      <p:sp>
        <p:nvSpPr>
          <p:cNvPr id="21507" name="Rectangle 3"/>
          <p:cNvSpPr>
            <a:spLocks noGrp="1" noChangeArrowheads="1"/>
          </p:cNvSpPr>
          <p:nvPr>
            <p:ph sz="half" idx="1"/>
          </p:nvPr>
        </p:nvSpPr>
        <p:spPr>
          <a:xfrm>
            <a:off x="0" y="1700808"/>
            <a:ext cx="4427984" cy="4536504"/>
          </a:xfrm>
        </p:spPr>
        <p:txBody>
          <a:bodyPr>
            <a:normAutofit/>
          </a:bodyPr>
          <a:lstStyle/>
          <a:p>
            <a:pPr algn="just" eaLnBrk="1" hangingPunct="1">
              <a:buFont typeface="Wingdings" pitchFamily="2" charset="2"/>
              <a:buChar char="v"/>
            </a:pPr>
            <a:r>
              <a:rPr lang="en-US" sz="2500" dirty="0" smtClean="0">
                <a:latin typeface="Arial Black" pitchFamily="34" charset="0"/>
              </a:rPr>
              <a:t>Watery diarrhea despite patients NPO</a:t>
            </a:r>
          </a:p>
          <a:p>
            <a:pPr algn="just" eaLnBrk="1" hangingPunct="1">
              <a:buFont typeface="Wingdings" pitchFamily="2" charset="2"/>
              <a:buChar char="v"/>
            </a:pPr>
            <a:r>
              <a:rPr lang="en-US" sz="2500" dirty="0" smtClean="0">
                <a:latin typeface="Arial Black" pitchFamily="34" charset="0"/>
              </a:rPr>
              <a:t>Clinical forms are:</a:t>
            </a:r>
          </a:p>
          <a:p>
            <a:pPr lvl="1" algn="just" eaLnBrk="1" hangingPunct="1"/>
            <a:r>
              <a:rPr lang="en-US" sz="2500" dirty="0" smtClean="0">
                <a:latin typeface="Arial Black" pitchFamily="34" charset="0"/>
              </a:rPr>
              <a:t>Congenital the onset of the diarrhea in the first week of life</a:t>
            </a:r>
          </a:p>
          <a:p>
            <a:pPr lvl="1" algn="just" eaLnBrk="1" hangingPunct="1"/>
            <a:r>
              <a:rPr lang="en-US" sz="2500" dirty="0" smtClean="0">
                <a:latin typeface="Arial Black" pitchFamily="34" charset="0"/>
              </a:rPr>
              <a:t>Late onset when diarrhea start after neonatal period</a:t>
            </a:r>
          </a:p>
        </p:txBody>
      </p:sp>
      <p:sp>
        <p:nvSpPr>
          <p:cNvPr id="7" name="Content Placeholder 6"/>
          <p:cNvSpPr>
            <a:spLocks noGrp="1"/>
          </p:cNvSpPr>
          <p:nvPr>
            <p:ph sz="half" idx="2"/>
          </p:nvPr>
        </p:nvSpPr>
        <p:spPr/>
        <p:txBody>
          <a:bodyPr>
            <a:normAutofit/>
          </a:bodyPr>
          <a:lstStyle/>
          <a:p>
            <a:endParaRPr lang="en-US"/>
          </a:p>
        </p:txBody>
      </p:sp>
      <p:sp>
        <p:nvSpPr>
          <p:cNvPr id="11268" name="Slide Number Placeholder 3"/>
          <p:cNvSpPr>
            <a:spLocks noGrp="1"/>
          </p:cNvSpPr>
          <p:nvPr>
            <p:ph type="sldNum" sz="quarter" idx="12"/>
          </p:nvPr>
        </p:nvSpPr>
        <p:spPr/>
        <p:txBody>
          <a:bodyPr>
            <a:normAutofit/>
          </a:bodyPr>
          <a:lstStyle/>
          <a:p>
            <a:pPr>
              <a:defRPr/>
            </a:pPr>
            <a:fld id="{94633103-3545-4D31-848E-2B3BBE2A069B}" type="slidenum">
              <a:rPr lang="en-US"/>
              <a:pPr>
                <a:defRPr/>
              </a:pPr>
              <a:t>18</a:t>
            </a:fld>
            <a:endParaRPr lang="en-US"/>
          </a:p>
        </p:txBody>
      </p:sp>
      <p:pic>
        <p:nvPicPr>
          <p:cNvPr id="6" name="Picture 5" descr="dan.jpg"/>
          <p:cNvPicPr>
            <a:picLocks noChangeAspect="1"/>
          </p:cNvPicPr>
          <p:nvPr/>
        </p:nvPicPr>
        <p:blipFill>
          <a:blip r:embed="rId3" cstate="print"/>
          <a:stretch>
            <a:fillRect/>
          </a:stretch>
        </p:blipFill>
        <p:spPr>
          <a:xfrm>
            <a:off x="4716016" y="1628800"/>
            <a:ext cx="3816424" cy="4517749"/>
          </a:xfrm>
          <a:prstGeom prst="rect">
            <a:avLst/>
          </a:prstGeom>
        </p:spPr>
      </p:pic>
    </p:spTree>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1266" name="Rectangle 2"/>
          <p:cNvSpPr>
            <a:spLocks noGrp="1" noChangeArrowheads="1"/>
          </p:cNvSpPr>
          <p:nvPr>
            <p:ph type="title"/>
          </p:nvPr>
        </p:nvSpPr>
        <p:spPr>
          <a:xfrm>
            <a:off x="467544" y="548680"/>
            <a:ext cx="8229600" cy="1143000"/>
          </a:xfrm>
        </p:spPr>
        <p:txBody>
          <a:bodyPr anchorCtr="1">
            <a:noAutofit/>
          </a:bodyPr>
          <a:lstStyle/>
          <a:p>
            <a:pPr algn="ctr" eaLnBrk="1" fontAlgn="auto" hangingPunct="1">
              <a:spcAft>
                <a:spcPts val="0"/>
              </a:spcAft>
              <a:defRPr/>
            </a:pPr>
            <a:r>
              <a:rPr lang="en-US" sz="2800" dirty="0" err="1" smtClean="0">
                <a:latin typeface="Arial Black" pitchFamily="34" charset="0"/>
              </a:rPr>
              <a:t>Microvillous</a:t>
            </a:r>
            <a:r>
              <a:rPr lang="en-US" sz="2800" dirty="0" smtClean="0">
                <a:latin typeface="Arial Black" pitchFamily="34" charset="0"/>
              </a:rPr>
              <a:t> Atrophy-Inclusion Disease </a:t>
            </a:r>
            <a:br>
              <a:rPr lang="en-US" sz="2800" dirty="0" smtClean="0">
                <a:latin typeface="Arial Black" pitchFamily="34" charset="0"/>
              </a:rPr>
            </a:br>
            <a:r>
              <a:rPr lang="en-US" sz="2800" dirty="0" smtClean="0">
                <a:latin typeface="Arial Black" pitchFamily="34" charset="0"/>
              </a:rPr>
              <a:t>(Familial </a:t>
            </a:r>
            <a:r>
              <a:rPr lang="en-US" sz="2800" dirty="0" err="1" smtClean="0">
                <a:latin typeface="Arial Black" pitchFamily="34" charset="0"/>
              </a:rPr>
              <a:t>Microvillous</a:t>
            </a:r>
            <a:r>
              <a:rPr lang="en-US" sz="2800" dirty="0" smtClean="0">
                <a:latin typeface="Arial Black" pitchFamily="34" charset="0"/>
              </a:rPr>
              <a:t> Atrophy) </a:t>
            </a:r>
          </a:p>
        </p:txBody>
      </p:sp>
      <p:sp>
        <p:nvSpPr>
          <p:cNvPr id="21507" name="Rectangle 3"/>
          <p:cNvSpPr>
            <a:spLocks noGrp="1" noChangeArrowheads="1"/>
          </p:cNvSpPr>
          <p:nvPr>
            <p:ph sz="half" idx="1"/>
          </p:nvPr>
        </p:nvSpPr>
        <p:spPr>
          <a:xfrm>
            <a:off x="-180528" y="1844824"/>
            <a:ext cx="4176464" cy="4104456"/>
          </a:xfrm>
        </p:spPr>
        <p:txBody>
          <a:bodyPr>
            <a:normAutofit/>
          </a:bodyPr>
          <a:lstStyle/>
          <a:p>
            <a:pPr lvl="1" algn="just">
              <a:buNone/>
            </a:pPr>
            <a:r>
              <a:rPr lang="en-US" sz="2800" dirty="0" smtClean="0">
                <a:latin typeface="Arial" pitchFamily="34" charset="0"/>
                <a:cs typeface="Arial" pitchFamily="34" charset="0"/>
              </a:rPr>
              <a:t>   Diagnosis is based on the finding of </a:t>
            </a:r>
            <a:r>
              <a:rPr lang="en-US" sz="2800" dirty="0" err="1" smtClean="0">
                <a:latin typeface="Arial" pitchFamily="34" charset="0"/>
                <a:cs typeface="Arial" pitchFamily="34" charset="0"/>
              </a:rPr>
              <a:t>villus</a:t>
            </a:r>
            <a:r>
              <a:rPr lang="en-US" sz="2800" dirty="0" smtClean="0">
                <a:latin typeface="Arial" pitchFamily="34" charset="0"/>
                <a:cs typeface="Arial" pitchFamily="34" charset="0"/>
              </a:rPr>
              <a:t> atrophy and </a:t>
            </a:r>
            <a:r>
              <a:rPr lang="en-US" sz="2800" dirty="0" err="1" smtClean="0">
                <a:latin typeface="Arial" pitchFamily="34" charset="0"/>
                <a:cs typeface="Arial" pitchFamily="34" charset="0"/>
              </a:rPr>
              <a:t>intracytoplasmic</a:t>
            </a:r>
            <a:r>
              <a:rPr lang="en-US" sz="2800" dirty="0" smtClean="0">
                <a:latin typeface="Arial" pitchFamily="34" charset="0"/>
                <a:cs typeface="Arial" pitchFamily="34" charset="0"/>
              </a:rPr>
              <a:t> inclusions lined by intact </a:t>
            </a:r>
            <a:r>
              <a:rPr lang="en-US" sz="2800" dirty="0" err="1" smtClean="0">
                <a:latin typeface="Arial" pitchFamily="34" charset="0"/>
                <a:cs typeface="Arial" pitchFamily="34" charset="0"/>
              </a:rPr>
              <a:t>microvilli</a:t>
            </a:r>
            <a:r>
              <a:rPr lang="en-US" sz="2800" dirty="0" smtClean="0">
                <a:latin typeface="Arial" pitchFamily="34" charset="0"/>
                <a:cs typeface="Arial" pitchFamily="34" charset="0"/>
              </a:rPr>
              <a:t> in intestinal biopsy material</a:t>
            </a:r>
          </a:p>
          <a:p>
            <a:pPr lvl="1" algn="just" eaLnBrk="1" hangingPunct="1">
              <a:buNone/>
            </a:pPr>
            <a:endParaRPr lang="en-US" dirty="0" smtClean="0">
              <a:latin typeface="Arial Black" pitchFamily="34" charset="0"/>
            </a:endParaRPr>
          </a:p>
        </p:txBody>
      </p:sp>
      <p:pic>
        <p:nvPicPr>
          <p:cNvPr id="7" name="Content Placeholder 6" descr="microvillous_inclusion_disease_cd10_5-5dd5e.jpg"/>
          <p:cNvPicPr>
            <a:picLocks noGrp="1" noChangeAspect="1"/>
          </p:cNvPicPr>
          <p:nvPr>
            <p:ph sz="half" idx="2"/>
          </p:nvPr>
        </p:nvPicPr>
        <p:blipFill>
          <a:blip r:embed="rId3" cstate="print"/>
          <a:stretch>
            <a:fillRect/>
          </a:stretch>
        </p:blipFill>
        <p:spPr>
          <a:xfrm>
            <a:off x="4499992" y="1556792"/>
            <a:ext cx="2592880" cy="2520280"/>
          </a:xfrm>
        </p:spPr>
      </p:pic>
      <p:sp>
        <p:nvSpPr>
          <p:cNvPr id="11268" name="Slide Number Placeholder 3"/>
          <p:cNvSpPr>
            <a:spLocks noGrp="1"/>
          </p:cNvSpPr>
          <p:nvPr>
            <p:ph type="sldNum" sz="quarter" idx="12"/>
          </p:nvPr>
        </p:nvSpPr>
        <p:spPr/>
        <p:txBody>
          <a:bodyPr>
            <a:normAutofit/>
          </a:bodyPr>
          <a:lstStyle/>
          <a:p>
            <a:pPr>
              <a:defRPr/>
            </a:pPr>
            <a:fld id="{94633103-3545-4D31-848E-2B3BBE2A069B}" type="slidenum">
              <a:rPr lang="en-US"/>
              <a:pPr>
                <a:defRPr/>
              </a:pPr>
              <a:t>19</a:t>
            </a:fld>
            <a:endParaRPr lang="en-US"/>
          </a:p>
        </p:txBody>
      </p:sp>
      <p:pic>
        <p:nvPicPr>
          <p:cNvPr id="8" name="Picture 7" descr="F1.large.jpg"/>
          <p:cNvPicPr>
            <a:picLocks noChangeAspect="1"/>
          </p:cNvPicPr>
          <p:nvPr/>
        </p:nvPicPr>
        <p:blipFill>
          <a:blip r:embed="rId4" cstate="print"/>
          <a:stretch>
            <a:fillRect/>
          </a:stretch>
        </p:blipFill>
        <p:spPr>
          <a:xfrm>
            <a:off x="5860581" y="3833664"/>
            <a:ext cx="3283419" cy="3024336"/>
          </a:xfrm>
          <a:prstGeom prst="rect">
            <a:avLst/>
          </a:prstGeom>
        </p:spPr>
      </p:pic>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OBJECTIVES</a:t>
            </a:r>
            <a:endParaRPr lang="en-US" sz="2000" dirty="0" smtClean="0"/>
          </a:p>
        </p:txBody>
      </p:sp>
      <p:sp>
        <p:nvSpPr>
          <p:cNvPr id="5123" name="Content Placeholder 2"/>
          <p:cNvSpPr>
            <a:spLocks noGrp="1"/>
          </p:cNvSpPr>
          <p:nvPr>
            <p:ph idx="1"/>
          </p:nvPr>
        </p:nvSpPr>
        <p:spPr>
          <a:xfrm>
            <a:off x="1066800" y="1676400"/>
            <a:ext cx="7616825" cy="4265613"/>
          </a:xfrm>
        </p:spPr>
        <p:txBody>
          <a:bodyPr rtlCol="0">
            <a:normAutofit fontScale="92500" lnSpcReduction="20000"/>
          </a:bodyPr>
          <a:lstStyle/>
          <a:p>
            <a:pPr marL="633222" indent="-514350" eaLnBrk="1" fontAlgn="auto" hangingPunct="1">
              <a:lnSpc>
                <a:spcPct val="150000"/>
              </a:lnSpc>
              <a:spcBef>
                <a:spcPts val="0"/>
              </a:spcBef>
              <a:spcAft>
                <a:spcPts val="0"/>
              </a:spcAft>
              <a:buFont typeface="+mj-lt"/>
              <a:buAutoNum type="arabicPeriod"/>
              <a:defRPr/>
            </a:pPr>
            <a:r>
              <a:rPr lang="en-US" sz="2400" b="1" dirty="0" smtClean="0">
                <a:latin typeface="Arial" pitchFamily="34" charset="0"/>
                <a:cs typeface="Arial" pitchFamily="34" charset="0"/>
              </a:rPr>
              <a:t>Know how to evaluate a child who has chronic diarrhea, including appropriate elements of history, physical examination, stool analysis, and blood testing.</a:t>
            </a:r>
          </a:p>
          <a:p>
            <a:pPr marL="633222" indent="-514350" eaLnBrk="1" fontAlgn="auto" hangingPunct="1">
              <a:lnSpc>
                <a:spcPct val="150000"/>
              </a:lnSpc>
              <a:spcBef>
                <a:spcPts val="0"/>
              </a:spcBef>
              <a:spcAft>
                <a:spcPts val="0"/>
              </a:spcAft>
              <a:buFont typeface="+mj-lt"/>
              <a:buAutoNum type="arabicPeriod"/>
              <a:defRPr/>
            </a:pPr>
            <a:r>
              <a:rPr lang="en-US" sz="2400" b="1" dirty="0" smtClean="0">
                <a:latin typeface="Arial" pitchFamily="34" charset="0"/>
                <a:cs typeface="Arial" pitchFamily="34" charset="0"/>
              </a:rPr>
              <a:t>Be familiar with the many disorders that cause chronic diarrhea, both with and without failure to thrive.</a:t>
            </a:r>
          </a:p>
          <a:p>
            <a:pPr marL="633222" indent="-514350" eaLnBrk="1" fontAlgn="auto" hangingPunct="1">
              <a:lnSpc>
                <a:spcPct val="150000"/>
              </a:lnSpc>
              <a:spcBef>
                <a:spcPts val="0"/>
              </a:spcBef>
              <a:spcAft>
                <a:spcPts val="0"/>
              </a:spcAft>
              <a:buFont typeface="+mj-lt"/>
              <a:buAutoNum type="arabicPeriod"/>
              <a:defRPr/>
            </a:pPr>
            <a:r>
              <a:rPr lang="en-US" sz="2400" b="1" dirty="0" smtClean="0">
                <a:latin typeface="Arial" pitchFamily="34" charset="0"/>
                <a:cs typeface="Arial" pitchFamily="34" charset="0"/>
              </a:rPr>
              <a:t>Know the therapies for the many causes of chronic diarrhea.</a:t>
            </a:r>
          </a:p>
          <a:p>
            <a:pPr marL="633222" indent="-514350" eaLnBrk="1" fontAlgn="auto" hangingPunct="1">
              <a:lnSpc>
                <a:spcPct val="150000"/>
              </a:lnSpc>
              <a:spcBef>
                <a:spcPts val="0"/>
              </a:spcBef>
              <a:spcAft>
                <a:spcPts val="0"/>
              </a:spcAft>
              <a:buNone/>
              <a:defRPr/>
            </a:pPr>
            <a:endParaRPr lang="en-US" sz="1600" b="1" dirty="0" smtClean="0">
              <a:latin typeface="Arial" pitchFamily="34" charset="0"/>
              <a:cs typeface="Arial" pitchFamily="34" charset="0"/>
            </a:endParaRPr>
          </a:p>
          <a:p>
            <a:pPr marL="633222" indent="-514350" eaLnBrk="1" fontAlgn="auto" hangingPunct="1">
              <a:lnSpc>
                <a:spcPct val="150000"/>
              </a:lnSpc>
              <a:spcBef>
                <a:spcPts val="0"/>
              </a:spcBef>
              <a:spcAft>
                <a:spcPts val="0"/>
              </a:spcAft>
              <a:buFont typeface="+mj-lt"/>
              <a:buAutoNum type="arabicPeriod"/>
              <a:defRPr/>
            </a:pPr>
            <a:endParaRPr lang="en-US" sz="2800" b="1" dirty="0" smtClean="0">
              <a:latin typeface="Arial" pitchFamily="34" charset="0"/>
              <a:cs typeface="Arial" pitchFamily="34" charset="0"/>
            </a:endParaRP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2</a:t>
            </a:fld>
            <a:endParaRPr lang="en-US"/>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2530" name="Rectangle 4"/>
          <p:cNvSpPr>
            <a:spLocks noChangeArrowheads="1"/>
          </p:cNvSpPr>
          <p:nvPr/>
        </p:nvSpPr>
        <p:spPr bwMode="auto">
          <a:xfrm>
            <a:off x="381000" y="381000"/>
            <a:ext cx="8458200" cy="1905000"/>
          </a:xfrm>
          <a:prstGeom prst="rect">
            <a:avLst/>
          </a:prstGeom>
          <a:noFill/>
          <a:ln w="9525">
            <a:noFill/>
            <a:miter lim="800000"/>
            <a:headEnd/>
            <a:tailEnd/>
          </a:ln>
        </p:spPr>
        <p:txBody>
          <a:bodyPr anchor="ctr" anchorCtr="1"/>
          <a:lstStyle/>
          <a:p>
            <a:pPr algn="ctr"/>
            <a:r>
              <a:rPr lang="en-US" sz="3200" b="1" dirty="0">
                <a:latin typeface="Arial" charset="0"/>
              </a:rPr>
              <a:t>Familial </a:t>
            </a:r>
            <a:r>
              <a:rPr lang="en-US" sz="3200" b="1" dirty="0" err="1">
                <a:latin typeface="Arial" charset="0"/>
              </a:rPr>
              <a:t>Microvillous</a:t>
            </a:r>
            <a:r>
              <a:rPr lang="en-US" sz="3200" b="1" dirty="0">
                <a:latin typeface="Arial" charset="0"/>
              </a:rPr>
              <a:t> Atrophy:</a:t>
            </a:r>
            <a:br>
              <a:rPr lang="en-US" sz="3200" b="1" dirty="0">
                <a:latin typeface="Arial" charset="0"/>
              </a:rPr>
            </a:br>
            <a:r>
              <a:rPr lang="en-US" sz="3200" b="1" dirty="0">
                <a:latin typeface="Arial" charset="0"/>
              </a:rPr>
              <a:t>A </a:t>
            </a:r>
            <a:r>
              <a:rPr lang="en-US" sz="3200" b="1" dirty="0" err="1">
                <a:latin typeface="Arial" charset="0"/>
              </a:rPr>
              <a:t>Clinicopathological</a:t>
            </a:r>
            <a:r>
              <a:rPr lang="en-US" sz="3200" b="1" dirty="0">
                <a:latin typeface="Arial" charset="0"/>
              </a:rPr>
              <a:t> Survey of 23 cases</a:t>
            </a:r>
          </a:p>
        </p:txBody>
      </p:sp>
      <p:sp>
        <p:nvSpPr>
          <p:cNvPr id="22531" name="Rectangle 5"/>
          <p:cNvSpPr>
            <a:spLocks noChangeArrowheads="1"/>
          </p:cNvSpPr>
          <p:nvPr/>
        </p:nvSpPr>
        <p:spPr bwMode="auto">
          <a:xfrm>
            <a:off x="990600" y="2057400"/>
            <a:ext cx="7313613" cy="3352800"/>
          </a:xfrm>
          <a:prstGeom prst="rect">
            <a:avLst/>
          </a:prstGeom>
          <a:noFill/>
          <a:ln w="9525">
            <a:noFill/>
            <a:miter lim="800000"/>
            <a:headEnd/>
            <a:tailEnd/>
          </a:ln>
        </p:spPr>
        <p:txBody>
          <a:bodyPr/>
          <a:lstStyle/>
          <a:p>
            <a:pPr marL="609600" indent="-609600">
              <a:spcBef>
                <a:spcPct val="20000"/>
              </a:spcBef>
              <a:buClr>
                <a:schemeClr val="tx2"/>
              </a:buClr>
              <a:buSzPct val="70000"/>
              <a:buFont typeface="Wingdings" pitchFamily="2" charset="2"/>
              <a:buNone/>
            </a:pPr>
            <a:endParaRPr lang="en-US" sz="3300" dirty="0"/>
          </a:p>
          <a:p>
            <a:pPr marL="609600" indent="-609600" algn="ctr">
              <a:spcBef>
                <a:spcPct val="20000"/>
              </a:spcBef>
              <a:buClr>
                <a:schemeClr val="tx2"/>
              </a:buClr>
              <a:buSzPct val="70000"/>
              <a:buFont typeface="Wingdings" pitchFamily="2" charset="2"/>
              <a:buNone/>
            </a:pPr>
            <a:r>
              <a:rPr lang="en-US" sz="3300" b="1" dirty="0"/>
              <a:t>A. D. Philips and *J. Schmitz</a:t>
            </a:r>
          </a:p>
          <a:p>
            <a:pPr marL="609600" indent="-609600" algn="ctr">
              <a:spcBef>
                <a:spcPct val="20000"/>
              </a:spcBef>
              <a:buClr>
                <a:schemeClr val="tx2"/>
              </a:buClr>
              <a:buSzPct val="70000"/>
              <a:buFont typeface="Wingdings" pitchFamily="2" charset="2"/>
              <a:buNone/>
            </a:pPr>
            <a:endParaRPr lang="en-US" sz="3300" dirty="0"/>
          </a:p>
          <a:p>
            <a:pPr marL="609600" indent="-609600" algn="ctr">
              <a:spcBef>
                <a:spcPct val="20000"/>
              </a:spcBef>
              <a:buClr>
                <a:schemeClr val="tx2"/>
              </a:buClr>
              <a:buSzPct val="70000"/>
              <a:buFont typeface="Wingdings" pitchFamily="2" charset="2"/>
              <a:buNone/>
            </a:pPr>
            <a:r>
              <a:rPr lang="en-US" sz="2500" dirty="0"/>
              <a:t>Journal of Pediatric Gastroenterology and Nutrition</a:t>
            </a:r>
          </a:p>
          <a:p>
            <a:pPr marL="609600" indent="-609600" algn="ctr">
              <a:spcBef>
                <a:spcPct val="20000"/>
              </a:spcBef>
              <a:buClr>
                <a:schemeClr val="tx2"/>
              </a:buClr>
              <a:buSzPct val="70000"/>
              <a:buFont typeface="Wingdings" pitchFamily="2" charset="2"/>
              <a:buNone/>
            </a:pPr>
            <a:r>
              <a:rPr lang="en-US" sz="2500" dirty="0"/>
              <a:t>1992;14:380-396</a:t>
            </a:r>
            <a:r>
              <a:rPr lang="en-US" sz="3300" dirty="0"/>
              <a:t> </a:t>
            </a:r>
          </a:p>
        </p:txBody>
      </p:sp>
      <p:sp>
        <p:nvSpPr>
          <p:cNvPr id="12292" name="Slide Number Placeholder 3"/>
          <p:cNvSpPr>
            <a:spLocks noGrp="1"/>
          </p:cNvSpPr>
          <p:nvPr>
            <p:ph type="sldNum" sz="quarter" idx="12"/>
          </p:nvPr>
        </p:nvSpPr>
        <p:spPr/>
        <p:txBody>
          <a:bodyPr>
            <a:normAutofit/>
          </a:bodyPr>
          <a:lstStyle/>
          <a:p>
            <a:pPr>
              <a:defRPr/>
            </a:pPr>
            <a:fld id="{6712E22E-4ADC-48B3-8693-6D41CBB75D5E}" type="slidenum">
              <a:rPr lang="en-US"/>
              <a:pPr>
                <a:defRPr/>
              </a:pPr>
              <a:t>20</a:t>
            </a:fld>
            <a:endParaRPr lang="en-US"/>
          </a:p>
        </p:txBody>
      </p:sp>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2" name="Title 1"/>
          <p:cNvSpPr>
            <a:spLocks noGrp="1"/>
          </p:cNvSpPr>
          <p:nvPr>
            <p:ph type="title"/>
          </p:nvPr>
        </p:nvSpPr>
        <p:spPr>
          <a:xfrm>
            <a:off x="838200" y="152400"/>
            <a:ext cx="7313612" cy="2895600"/>
          </a:xfrm>
        </p:spPr>
        <p:txBody>
          <a:bodyPr>
            <a:noAutofit/>
          </a:bodyPr>
          <a:lstStyle/>
          <a:p>
            <a:pPr algn="ctr"/>
            <a:r>
              <a:rPr lang="en-US" sz="3200" b="1" dirty="0" err="1" smtClean="0">
                <a:latin typeface="Arial Black" pitchFamily="34" charset="0"/>
              </a:rPr>
              <a:t>Microvillous</a:t>
            </a:r>
            <a:r>
              <a:rPr lang="en-US" sz="3200" b="1" dirty="0" smtClean="0">
                <a:latin typeface="Arial Black" pitchFamily="34" charset="0"/>
              </a:rPr>
              <a:t> Atrophy – Inclusion Disease (Familial </a:t>
            </a:r>
            <a:r>
              <a:rPr lang="en-US" sz="3200" b="1" dirty="0" err="1" smtClean="0">
                <a:latin typeface="Arial Black" pitchFamily="34" charset="0"/>
              </a:rPr>
              <a:t>Microvillous</a:t>
            </a:r>
            <a:r>
              <a:rPr lang="en-US" sz="3200" b="1" dirty="0" smtClean="0">
                <a:latin typeface="Arial Black" pitchFamily="34" charset="0"/>
              </a:rPr>
              <a:t> Atrophy)</a:t>
            </a:r>
            <a:endParaRPr lang="en-US" sz="3200" b="1" dirty="0">
              <a:latin typeface="Arial Black" pitchFamily="34" charset="0"/>
            </a:endParaRPr>
          </a:p>
        </p:txBody>
      </p:sp>
      <p:graphicFrame>
        <p:nvGraphicFramePr>
          <p:cNvPr id="5" name="Table Placeholder 4"/>
          <p:cNvGraphicFramePr>
            <a:graphicFrameLocks noGrp="1"/>
          </p:cNvGraphicFramePr>
          <p:nvPr>
            <p:ph type="tbl" idx="1"/>
          </p:nvPr>
        </p:nvGraphicFramePr>
        <p:xfrm>
          <a:off x="457200" y="3276600"/>
          <a:ext cx="8302624" cy="1249680"/>
        </p:xfrm>
        <a:graphic>
          <a:graphicData uri="http://schemas.openxmlformats.org/drawingml/2006/table">
            <a:tbl>
              <a:tblPr firstRow="1" bandRow="1">
                <a:tableStyleId>{5C22544A-7EE6-4342-B048-85BDC9FD1C3A}</a:tableStyleId>
              </a:tblPr>
              <a:tblGrid>
                <a:gridCol w="2075656"/>
                <a:gridCol w="2075656"/>
                <a:gridCol w="2075656"/>
                <a:gridCol w="2075656"/>
              </a:tblGrid>
              <a:tr h="609600">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609600">
                <a:tc>
                  <a:txBody>
                    <a:bodyPr/>
                    <a:lstStyle/>
                    <a:p>
                      <a:r>
                        <a:rPr lang="en-US" dirty="0" err="1" smtClean="0"/>
                        <a:t>Microvillous</a:t>
                      </a:r>
                      <a:r>
                        <a:rPr lang="en-US" dirty="0" smtClean="0"/>
                        <a:t> Inclusion Disease</a:t>
                      </a:r>
                      <a:endParaRPr lang="en-US" dirty="0"/>
                    </a:p>
                  </a:txBody>
                  <a:tcPr/>
                </a:tc>
                <a:tc>
                  <a:txBody>
                    <a:bodyPr/>
                    <a:lstStyle/>
                    <a:p>
                      <a:pPr algn="ctr"/>
                      <a:r>
                        <a:rPr lang="en-US" dirty="0" smtClean="0"/>
                        <a:t>MY05B</a:t>
                      </a:r>
                      <a:endParaRPr lang="en-US" dirty="0"/>
                    </a:p>
                  </a:txBody>
                  <a:tcPr/>
                </a:tc>
                <a:tc>
                  <a:txBody>
                    <a:bodyPr/>
                    <a:lstStyle/>
                    <a:p>
                      <a:pPr algn="ctr"/>
                      <a:r>
                        <a:rPr lang="en-US" dirty="0" smtClean="0"/>
                        <a:t>18q21</a:t>
                      </a:r>
                      <a:endParaRPr lang="en-US" dirty="0"/>
                    </a:p>
                  </a:txBody>
                  <a:tcPr/>
                </a:tc>
                <a:tc>
                  <a:txBody>
                    <a:bodyPr/>
                    <a:lstStyle/>
                    <a:p>
                      <a:pPr algn="l"/>
                      <a:r>
                        <a:rPr lang="en-US" dirty="0" smtClean="0"/>
                        <a:t>Intracellular</a:t>
                      </a:r>
                      <a:r>
                        <a:rPr lang="en-US" baseline="0" dirty="0" smtClean="0"/>
                        <a:t> protein trafficking</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938EE704-F61C-4DE3-971B-7EFB536BDDE6}" type="slidenum">
              <a:rPr lang="en-US" smtClean="0"/>
              <a:pPr>
                <a:defRPr/>
              </a:pPr>
              <a:t>21</a:t>
            </a:fld>
            <a:endParaRPr lang="en-US"/>
          </a:p>
        </p:txBody>
      </p:sp>
    </p:spTree>
  </p:cSld>
  <p:clrMapOvr>
    <a:masterClrMapping/>
  </p:clrMapOvr>
  <p:transition spd="slow">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3314" name="Rectangle 2"/>
          <p:cNvSpPr>
            <a:spLocks noGrp="1" noChangeArrowheads="1"/>
          </p:cNvSpPr>
          <p:nvPr>
            <p:ph type="title"/>
          </p:nvPr>
        </p:nvSpPr>
        <p:spPr>
          <a:xfrm>
            <a:off x="990600" y="301625"/>
            <a:ext cx="7693025" cy="1603375"/>
          </a:xfrm>
        </p:spPr>
        <p:txBody>
          <a:bodyPr/>
          <a:lstStyle/>
          <a:p>
            <a:pPr algn="ctr" eaLnBrk="1" fontAlgn="auto" hangingPunct="1">
              <a:spcAft>
                <a:spcPts val="0"/>
              </a:spcAft>
              <a:defRPr/>
            </a:pPr>
            <a:r>
              <a:rPr lang="en-US" sz="3600" dirty="0" smtClean="0">
                <a:latin typeface="Arial Black" pitchFamily="34" charset="0"/>
              </a:rPr>
              <a:t>Microvillus Inclusion Disease</a:t>
            </a:r>
          </a:p>
        </p:txBody>
      </p:sp>
      <p:sp>
        <p:nvSpPr>
          <p:cNvPr id="23555" name="Rectangle 3"/>
          <p:cNvSpPr>
            <a:spLocks noGrp="1" noChangeArrowheads="1"/>
          </p:cNvSpPr>
          <p:nvPr>
            <p:ph idx="1"/>
          </p:nvPr>
        </p:nvSpPr>
        <p:spPr>
          <a:xfrm>
            <a:off x="1370013" y="2286000"/>
            <a:ext cx="7313612" cy="3656013"/>
          </a:xfrm>
        </p:spPr>
        <p:txBody>
          <a:bodyPr/>
          <a:lstStyle/>
          <a:p>
            <a:pPr lvl="1" eaLnBrk="1" hangingPunct="1"/>
            <a:endParaRPr lang="en-US" dirty="0" smtClean="0">
              <a:latin typeface="Arial Black" pitchFamily="34" charset="0"/>
            </a:endParaRPr>
          </a:p>
          <a:p>
            <a:pPr lvl="1" eaLnBrk="1" hangingPunct="1"/>
            <a:endParaRPr lang="en-US" dirty="0">
              <a:latin typeface="Arial Black" pitchFamily="34" charset="0"/>
            </a:endParaRPr>
          </a:p>
          <a:p>
            <a:pPr lvl="1" eaLnBrk="1" hangingPunct="1"/>
            <a:r>
              <a:rPr lang="en-US" dirty="0" smtClean="0">
                <a:latin typeface="Arial Black" pitchFamily="34" charset="0"/>
              </a:rPr>
              <a:t>Rx: TPN + intestinal transplant</a:t>
            </a:r>
            <a:r>
              <a:rPr lang="en-US" dirty="0" smtClean="0"/>
              <a:t>	</a:t>
            </a:r>
          </a:p>
          <a:p>
            <a:pPr eaLnBrk="1" hangingPunct="1"/>
            <a:endParaRPr lang="en-US" dirty="0" smtClean="0"/>
          </a:p>
        </p:txBody>
      </p:sp>
      <p:sp>
        <p:nvSpPr>
          <p:cNvPr id="13316" name="Slide Number Placeholder 3"/>
          <p:cNvSpPr>
            <a:spLocks noGrp="1"/>
          </p:cNvSpPr>
          <p:nvPr>
            <p:ph type="sldNum" sz="quarter" idx="12"/>
          </p:nvPr>
        </p:nvSpPr>
        <p:spPr/>
        <p:txBody>
          <a:bodyPr>
            <a:normAutofit/>
          </a:bodyPr>
          <a:lstStyle/>
          <a:p>
            <a:pPr>
              <a:defRPr/>
            </a:pPr>
            <a:fld id="{3CD12582-760C-4803-B9D5-1F32E3C20190}" type="slidenum">
              <a:rPr lang="en-US"/>
              <a:pPr>
                <a:defRPr/>
              </a:pPr>
              <a:t>22</a:t>
            </a:fld>
            <a:endParaRPr lang="en-US"/>
          </a:p>
        </p:txBody>
      </p:sp>
    </p:spTree>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4578" name="Content Placeholder 2"/>
          <p:cNvSpPr>
            <a:spLocks noGrp="1"/>
          </p:cNvSpPr>
          <p:nvPr>
            <p:ph idx="1"/>
          </p:nvPr>
        </p:nvSpPr>
        <p:spPr/>
        <p:txBody>
          <a:bodyPr/>
          <a:lstStyle/>
          <a:p>
            <a:pPr eaLnBrk="1" hangingPunct="1">
              <a:lnSpc>
                <a:spcPct val="150000"/>
              </a:lnSpc>
            </a:pPr>
            <a:r>
              <a:rPr lang="en-US" b="1" dirty="0" smtClean="0">
                <a:latin typeface="Arial Black" pitchFamily="34" charset="0"/>
              </a:rPr>
              <a:t>D- Intestinal </a:t>
            </a:r>
            <a:r>
              <a:rPr lang="en-US" b="1" dirty="0" smtClean="0">
                <a:latin typeface="Arial Black" pitchFamily="34" charset="0"/>
              </a:rPr>
              <a:t>Epithelial Dysplasia</a:t>
            </a:r>
            <a:br>
              <a:rPr lang="en-US" b="1" dirty="0" smtClean="0">
                <a:latin typeface="Arial Black" pitchFamily="34" charset="0"/>
              </a:rPr>
            </a:br>
            <a:r>
              <a:rPr lang="en-US" b="1" dirty="0" smtClean="0">
                <a:latin typeface="Arial Black" pitchFamily="34" charset="0"/>
              </a:rPr>
              <a:t>(Tufting </a:t>
            </a:r>
            <a:r>
              <a:rPr lang="en-US" b="1" dirty="0" err="1" smtClean="0">
                <a:latin typeface="Arial Black" pitchFamily="34" charset="0"/>
              </a:rPr>
              <a:t>Enteropathy</a:t>
            </a:r>
            <a:r>
              <a:rPr lang="en-US" b="1" dirty="0" smtClean="0">
                <a:latin typeface="Arial Black" pitchFamily="34" charset="0"/>
              </a:rPr>
              <a:t>)</a:t>
            </a:r>
            <a:endParaRPr lang="en-US" dirty="0" smtClean="0">
              <a:latin typeface="Arial Black" pitchFamily="34" charset="0"/>
            </a:endParaRPr>
          </a:p>
        </p:txBody>
      </p:sp>
      <p:sp>
        <p:nvSpPr>
          <p:cNvPr id="4" name="Slide Number Placeholder 3"/>
          <p:cNvSpPr>
            <a:spLocks noGrp="1"/>
          </p:cNvSpPr>
          <p:nvPr>
            <p:ph type="sldNum" sz="quarter" idx="12"/>
          </p:nvPr>
        </p:nvSpPr>
        <p:spPr/>
        <p:txBody>
          <a:bodyPr/>
          <a:lstStyle/>
          <a:p>
            <a:pPr>
              <a:defRPr/>
            </a:pPr>
            <a:fld id="{F9854CA0-C5AD-4762-927E-CE30B03EB1EF}" type="slidenum">
              <a:rPr lang="en-US"/>
              <a:pPr>
                <a:defRPr/>
              </a:pPr>
              <a:t>23</a:t>
            </a:fld>
            <a:endParaRPr lang="en-US"/>
          </a:p>
        </p:txBody>
      </p:sp>
    </p:spTree>
  </p:cSld>
  <p:clrMapOvr>
    <a:masterClrMapping/>
  </p:clrMapOvr>
  <p:transition spd="slow">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5362" name="Rectangle 2"/>
          <p:cNvSpPr>
            <a:spLocks noGrp="1" noChangeArrowheads="1"/>
          </p:cNvSpPr>
          <p:nvPr>
            <p:ph type="title"/>
          </p:nvPr>
        </p:nvSpPr>
        <p:spPr>
          <a:xfrm>
            <a:off x="457200" y="274638"/>
            <a:ext cx="8229600" cy="2011362"/>
          </a:xfrm>
        </p:spPr>
        <p:txBody>
          <a:bodyPr/>
          <a:lstStyle/>
          <a:p>
            <a:pPr algn="ctr" eaLnBrk="1" fontAlgn="auto" hangingPunct="1">
              <a:spcAft>
                <a:spcPts val="0"/>
              </a:spcAft>
              <a:defRPr/>
            </a:pPr>
            <a:r>
              <a:rPr lang="en-US" dirty="0" smtClean="0">
                <a:latin typeface="Arial Black" pitchFamily="34" charset="0"/>
              </a:rPr>
              <a:t>Definition</a:t>
            </a:r>
          </a:p>
        </p:txBody>
      </p:sp>
      <p:sp>
        <p:nvSpPr>
          <p:cNvPr id="25603" name="Rectangle 3"/>
          <p:cNvSpPr>
            <a:spLocks noGrp="1" noChangeArrowheads="1"/>
          </p:cNvSpPr>
          <p:nvPr>
            <p:ph idx="1"/>
          </p:nvPr>
        </p:nvSpPr>
        <p:spPr/>
        <p:txBody>
          <a:bodyPr/>
          <a:lstStyle/>
          <a:p>
            <a:pPr eaLnBrk="1" hangingPunct="1">
              <a:lnSpc>
                <a:spcPct val="150000"/>
              </a:lnSpc>
            </a:pPr>
            <a:endParaRPr lang="en-US" sz="2800" dirty="0" smtClean="0">
              <a:latin typeface="Arial Black" pitchFamily="34" charset="0"/>
            </a:endParaRPr>
          </a:p>
          <a:p>
            <a:pPr eaLnBrk="1" hangingPunct="1">
              <a:lnSpc>
                <a:spcPct val="150000"/>
              </a:lnSpc>
            </a:pPr>
            <a:r>
              <a:rPr lang="en-US" sz="2800" dirty="0" smtClean="0">
                <a:latin typeface="Arial Black" pitchFamily="34" charset="0"/>
              </a:rPr>
              <a:t>Intestinal epithelial dysplasia (IED), is also known as tufting </a:t>
            </a:r>
            <a:r>
              <a:rPr lang="en-US" sz="2800" dirty="0" err="1" smtClean="0">
                <a:latin typeface="Arial Black" pitchFamily="34" charset="0"/>
              </a:rPr>
              <a:t>enteropathy</a:t>
            </a:r>
            <a:r>
              <a:rPr lang="en-US" sz="2800" dirty="0" smtClean="0">
                <a:latin typeface="Arial Black" pitchFamily="34" charset="0"/>
              </a:rPr>
              <a:t>.</a:t>
            </a:r>
          </a:p>
          <a:p>
            <a:pPr eaLnBrk="1" hangingPunct="1">
              <a:lnSpc>
                <a:spcPct val="150000"/>
              </a:lnSpc>
            </a:pPr>
            <a:r>
              <a:rPr lang="en-US" sz="2800" dirty="0" smtClean="0">
                <a:latin typeface="Arial Black" pitchFamily="34" charset="0"/>
              </a:rPr>
              <a:t>A congenital </a:t>
            </a:r>
            <a:r>
              <a:rPr lang="en-US" sz="2800" dirty="0" err="1" smtClean="0">
                <a:latin typeface="Arial Black" pitchFamily="34" charset="0"/>
              </a:rPr>
              <a:t>enteropathy</a:t>
            </a:r>
            <a:r>
              <a:rPr lang="en-US" sz="2800" dirty="0" smtClean="0">
                <a:latin typeface="Arial Black" pitchFamily="34" charset="0"/>
              </a:rPr>
              <a:t> presenting with early-onset severe intractable diarrhea and persistent villous atrophy.</a:t>
            </a:r>
          </a:p>
        </p:txBody>
      </p:sp>
      <p:sp>
        <p:nvSpPr>
          <p:cNvPr id="15364" name="Slide Number Placeholder 3"/>
          <p:cNvSpPr>
            <a:spLocks noGrp="1"/>
          </p:cNvSpPr>
          <p:nvPr>
            <p:ph type="sldNum" sz="quarter" idx="12"/>
          </p:nvPr>
        </p:nvSpPr>
        <p:spPr/>
        <p:txBody>
          <a:bodyPr>
            <a:normAutofit/>
          </a:bodyPr>
          <a:lstStyle/>
          <a:p>
            <a:pPr>
              <a:defRPr/>
            </a:pPr>
            <a:fld id="{81C8A811-BE74-45CB-87EB-B4094795A876}" type="slidenum">
              <a:rPr lang="en-US"/>
              <a:pPr>
                <a:defRPr/>
              </a:pPr>
              <a:t>24</a:t>
            </a:fld>
            <a:endParaRPr lang="en-US"/>
          </a:p>
        </p:txBody>
      </p:sp>
    </p:spTree>
  </p:cSld>
  <p:clrMapOvr>
    <a:masterClrMapping/>
  </p:clrMapOvr>
  <p:transition spd="slow">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6386" name="Rectangle 2"/>
          <p:cNvSpPr>
            <a:spLocks noGrp="1" noChangeArrowheads="1"/>
          </p:cNvSpPr>
          <p:nvPr>
            <p:ph type="title"/>
          </p:nvPr>
        </p:nvSpPr>
        <p:spPr>
          <a:xfrm>
            <a:off x="457200" y="274638"/>
            <a:ext cx="8229600" cy="1858962"/>
          </a:xfrm>
        </p:spPr>
        <p:txBody>
          <a:bodyPr/>
          <a:lstStyle/>
          <a:p>
            <a:pPr algn="ctr" eaLnBrk="1" fontAlgn="auto" hangingPunct="1">
              <a:spcAft>
                <a:spcPts val="0"/>
              </a:spcAft>
              <a:defRPr/>
            </a:pPr>
            <a:r>
              <a:rPr lang="en-US" dirty="0" smtClean="0">
                <a:latin typeface="Arial Black" pitchFamily="34" charset="0"/>
              </a:rPr>
              <a:t>Epidemiology</a:t>
            </a:r>
          </a:p>
        </p:txBody>
      </p:sp>
      <p:sp>
        <p:nvSpPr>
          <p:cNvPr id="16387" name="Rectangle 3"/>
          <p:cNvSpPr>
            <a:spLocks noGrp="1" noChangeArrowheads="1"/>
          </p:cNvSpPr>
          <p:nvPr>
            <p:ph idx="1"/>
          </p:nvPr>
        </p:nvSpPr>
        <p:spPr/>
        <p:txBody>
          <a:bodyPr rtlCol="0">
            <a:normAutofit/>
          </a:bodyPr>
          <a:lstStyle/>
          <a:p>
            <a:pPr marL="438912" indent="-320040" eaLnBrk="1" fontAlgn="auto" hangingPunct="1">
              <a:lnSpc>
                <a:spcPct val="150000"/>
              </a:lnSpc>
              <a:spcBef>
                <a:spcPts val="0"/>
              </a:spcBef>
              <a:spcAft>
                <a:spcPts val="0"/>
              </a:spcAft>
              <a:buFont typeface="Wingdings 2"/>
              <a:buChar char=""/>
              <a:defRPr/>
            </a:pPr>
            <a:endParaRPr lang="en-US" sz="2800" dirty="0" smtClean="0">
              <a:latin typeface="Arial Black" pitchFamily="34" charset="0"/>
            </a:endParaRPr>
          </a:p>
          <a:p>
            <a:pPr marL="438912" indent="-320040" eaLnBrk="1" fontAlgn="auto" hangingPunct="1">
              <a:lnSpc>
                <a:spcPct val="150000"/>
              </a:lnSpc>
              <a:spcBef>
                <a:spcPts val="0"/>
              </a:spcBef>
              <a:spcAft>
                <a:spcPts val="0"/>
              </a:spcAft>
              <a:buFont typeface="Wingdings 2"/>
              <a:buChar char=""/>
              <a:defRPr/>
            </a:pPr>
            <a:r>
              <a:rPr lang="en-US" sz="2800" dirty="0" smtClean="0">
                <a:latin typeface="Arial Black" pitchFamily="34" charset="0"/>
              </a:rPr>
              <a:t>Prevalence can be estimated around 1/50,000 – 100,000 live births in Western Europe.</a:t>
            </a:r>
          </a:p>
          <a:p>
            <a:pPr marL="438912" indent="-320040" eaLnBrk="1" fontAlgn="auto" hangingPunct="1">
              <a:lnSpc>
                <a:spcPct val="150000"/>
              </a:lnSpc>
              <a:spcBef>
                <a:spcPts val="0"/>
              </a:spcBef>
              <a:spcAft>
                <a:spcPts val="0"/>
              </a:spcAft>
              <a:buFont typeface="Wingdings" pitchFamily="2" charset="2"/>
              <a:buNone/>
              <a:defRPr/>
            </a:pPr>
            <a:endParaRPr lang="en-US" sz="1050" dirty="0" smtClean="0">
              <a:latin typeface="Arial Black" pitchFamily="34" charset="0"/>
            </a:endParaRPr>
          </a:p>
          <a:p>
            <a:pPr marL="438912" indent="-320040" eaLnBrk="1" fontAlgn="auto" hangingPunct="1">
              <a:lnSpc>
                <a:spcPct val="150000"/>
              </a:lnSpc>
              <a:spcBef>
                <a:spcPts val="0"/>
              </a:spcBef>
              <a:spcAft>
                <a:spcPts val="0"/>
              </a:spcAft>
              <a:buFont typeface="Wingdings 2"/>
              <a:buChar char=""/>
              <a:defRPr/>
            </a:pPr>
            <a:r>
              <a:rPr lang="en-US" sz="2800" dirty="0" smtClean="0">
                <a:latin typeface="Arial Black" pitchFamily="34" charset="0"/>
              </a:rPr>
              <a:t>Prevalence is higher in countries with high degree of consanguinity.</a:t>
            </a:r>
          </a:p>
        </p:txBody>
      </p:sp>
      <p:sp>
        <p:nvSpPr>
          <p:cNvPr id="16388" name="Slide Number Placeholder 3"/>
          <p:cNvSpPr>
            <a:spLocks noGrp="1"/>
          </p:cNvSpPr>
          <p:nvPr>
            <p:ph type="sldNum" sz="quarter" idx="12"/>
          </p:nvPr>
        </p:nvSpPr>
        <p:spPr/>
        <p:txBody>
          <a:bodyPr/>
          <a:lstStyle/>
          <a:p>
            <a:pPr>
              <a:defRPr/>
            </a:pPr>
            <a:fld id="{301519D7-6FC3-4EBF-8884-7AE0F3800AB2}" type="slidenum">
              <a:rPr lang="en-US"/>
              <a:pPr>
                <a:defRPr/>
              </a:pPr>
              <a:t>25</a:t>
            </a:fld>
            <a:endParaRPr lang="en-US"/>
          </a:p>
        </p:txBody>
      </p:sp>
    </p:spTree>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7410" name="Rectangle 2"/>
          <p:cNvSpPr>
            <a:spLocks noGrp="1" noChangeArrowheads="1"/>
          </p:cNvSpPr>
          <p:nvPr>
            <p:ph type="title"/>
          </p:nvPr>
        </p:nvSpPr>
        <p:spPr>
          <a:xfrm>
            <a:off x="457200" y="274638"/>
            <a:ext cx="8229600" cy="1630362"/>
          </a:xfrm>
        </p:spPr>
        <p:txBody>
          <a:bodyPr/>
          <a:lstStyle/>
          <a:p>
            <a:pPr algn="ctr" eaLnBrk="1" fontAlgn="auto" hangingPunct="1">
              <a:spcAft>
                <a:spcPts val="0"/>
              </a:spcAft>
              <a:defRPr/>
            </a:pPr>
            <a:r>
              <a:rPr lang="en-US" sz="3200" dirty="0" smtClean="0">
                <a:latin typeface="Arial Black" pitchFamily="34" charset="0"/>
              </a:rPr>
              <a:t>Clinical description, associated disorders and diagnostic criteria</a:t>
            </a:r>
          </a:p>
        </p:txBody>
      </p:sp>
      <p:sp>
        <p:nvSpPr>
          <p:cNvPr id="27651" name="Rectangle 3"/>
          <p:cNvSpPr>
            <a:spLocks noGrp="1" noChangeArrowheads="1"/>
          </p:cNvSpPr>
          <p:nvPr>
            <p:ph idx="1"/>
          </p:nvPr>
        </p:nvSpPr>
        <p:spPr>
          <a:xfrm>
            <a:off x="990600" y="1620838"/>
            <a:ext cx="7924800" cy="5030787"/>
          </a:xfrm>
        </p:spPr>
        <p:txBody>
          <a:bodyPr/>
          <a:lstStyle/>
          <a:p>
            <a:pPr eaLnBrk="1" hangingPunct="1"/>
            <a:endParaRPr lang="en-US" sz="1000" dirty="0" smtClean="0">
              <a:latin typeface="Arial Black" pitchFamily="34" charset="0"/>
            </a:endParaRPr>
          </a:p>
          <a:p>
            <a:pPr eaLnBrk="1" hangingPunct="1"/>
            <a:r>
              <a:rPr lang="en-US" sz="2600" dirty="0" smtClean="0">
                <a:latin typeface="Arial Black" pitchFamily="34" charset="0"/>
              </a:rPr>
              <a:t>Watery diarrhea within the first days after birth.</a:t>
            </a:r>
          </a:p>
          <a:p>
            <a:pPr eaLnBrk="1" hangingPunct="1"/>
            <a:r>
              <a:rPr lang="en-US" sz="2600" dirty="0" smtClean="0">
                <a:latin typeface="Arial Black" pitchFamily="34" charset="0"/>
              </a:rPr>
              <a:t>Stool volumes may be as high as 100-200 ml/kg.</a:t>
            </a:r>
          </a:p>
          <a:p>
            <a:pPr eaLnBrk="1" hangingPunct="1"/>
            <a:r>
              <a:rPr lang="en-US" sz="2600" dirty="0" smtClean="0">
                <a:latin typeface="Arial Black" pitchFamily="34" charset="0"/>
              </a:rPr>
              <a:t>Growth is impaired.</a:t>
            </a:r>
          </a:p>
          <a:p>
            <a:pPr eaLnBrk="1" hangingPunct="1"/>
            <a:r>
              <a:rPr lang="en-US" sz="2600" dirty="0" smtClean="0">
                <a:latin typeface="Arial Black" pitchFamily="34" charset="0"/>
              </a:rPr>
              <a:t>No past history of </a:t>
            </a:r>
            <a:r>
              <a:rPr lang="en-US" sz="2600" dirty="0" err="1" smtClean="0">
                <a:latin typeface="Arial Black" pitchFamily="34" charset="0"/>
              </a:rPr>
              <a:t>hydramnios</a:t>
            </a:r>
            <a:r>
              <a:rPr lang="en-US" sz="2600" dirty="0" smtClean="0">
                <a:latin typeface="Arial Black" pitchFamily="34" charset="0"/>
              </a:rPr>
              <a:t> suggesting congenital chloride diarrhea or sodium </a:t>
            </a:r>
            <a:r>
              <a:rPr lang="en-US" sz="2600" dirty="0" err="1" smtClean="0">
                <a:latin typeface="Arial Black" pitchFamily="34" charset="0"/>
              </a:rPr>
              <a:t>malabsorption</a:t>
            </a:r>
            <a:r>
              <a:rPr lang="en-US" sz="2600" dirty="0" smtClean="0">
                <a:latin typeface="Arial Black" pitchFamily="34" charset="0"/>
              </a:rPr>
              <a:t>.</a:t>
            </a:r>
          </a:p>
          <a:p>
            <a:pPr eaLnBrk="1" hangingPunct="1"/>
            <a:r>
              <a:rPr lang="en-US" sz="2600" dirty="0" smtClean="0">
                <a:latin typeface="Arial Black" pitchFamily="34" charset="0"/>
              </a:rPr>
              <a:t>Affected children are reported to have dysmorphic features.</a:t>
            </a:r>
          </a:p>
          <a:p>
            <a:pPr eaLnBrk="1" hangingPunct="1"/>
            <a:endParaRPr lang="en-US" dirty="0" smtClean="0"/>
          </a:p>
        </p:txBody>
      </p:sp>
      <p:sp>
        <p:nvSpPr>
          <p:cNvPr id="17412" name="Slide Number Placeholder 3"/>
          <p:cNvSpPr>
            <a:spLocks noGrp="1"/>
          </p:cNvSpPr>
          <p:nvPr>
            <p:ph type="sldNum" sz="quarter" idx="12"/>
          </p:nvPr>
        </p:nvSpPr>
        <p:spPr/>
        <p:txBody>
          <a:bodyPr/>
          <a:lstStyle/>
          <a:p>
            <a:pPr>
              <a:defRPr/>
            </a:pPr>
            <a:fld id="{7271B58B-4AFF-4E67-A724-995D1007BAD0}" type="slidenum">
              <a:rPr lang="en-US"/>
              <a:pPr>
                <a:defRPr/>
              </a:pPr>
              <a:t>26</a:t>
            </a:fld>
            <a:endParaRPr lang="en-US"/>
          </a:p>
        </p:txBody>
      </p:sp>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pic>
        <p:nvPicPr>
          <p:cNvPr id="30723" name="Picture 2" descr="C:\Documents and Settings\LOIDA\Desktop\prof. asaad\chronic diarrhea\tufting entero\16e76266f9785df410001fd3b5d75876303878055-1302081134-4d9c2e6e-620x348.jpg"/>
          <p:cNvPicPr>
            <a:picLocks noGrp="1" noChangeAspect="1" noChangeArrowheads="1"/>
          </p:cNvPicPr>
          <p:nvPr>
            <p:ph idx="1"/>
          </p:nvPr>
        </p:nvPicPr>
        <p:blipFill>
          <a:blip r:embed="rId3" cstate="print"/>
          <a:srcRect/>
          <a:stretch>
            <a:fillRect/>
          </a:stretch>
        </p:blipFill>
        <p:spPr>
          <a:xfrm>
            <a:off x="1524000" y="762000"/>
            <a:ext cx="5884779" cy="5410200"/>
          </a:xfrm>
          <a:noFill/>
        </p:spPr>
      </p:pic>
      <p:sp>
        <p:nvSpPr>
          <p:cNvPr id="4" name="Slide Number Placeholder 3"/>
          <p:cNvSpPr>
            <a:spLocks noGrp="1"/>
          </p:cNvSpPr>
          <p:nvPr>
            <p:ph type="sldNum" sz="quarter" idx="12"/>
          </p:nvPr>
        </p:nvSpPr>
        <p:spPr/>
        <p:txBody>
          <a:bodyPr/>
          <a:lstStyle/>
          <a:p>
            <a:pPr>
              <a:defRPr/>
            </a:pPr>
            <a:fld id="{C5024632-FF2F-4499-9511-00931FE9DC04}" type="slidenum">
              <a:rPr lang="en-US"/>
              <a:pPr>
                <a:defRPr/>
              </a:pPr>
              <a:t>27</a:t>
            </a:fld>
            <a:endParaRPr lang="en-US"/>
          </a:p>
        </p:txBody>
      </p:sp>
    </p:spTree>
  </p:cSld>
  <p:clrMapOvr>
    <a:masterClrMapping/>
  </p:clrMapOvr>
  <p:transition spd="slow">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8435" name="Rectangle 3"/>
          <p:cNvSpPr>
            <a:spLocks noGrp="1" noChangeArrowheads="1"/>
          </p:cNvSpPr>
          <p:nvPr>
            <p:ph type="title"/>
          </p:nvPr>
        </p:nvSpPr>
        <p:spPr>
          <a:xfrm>
            <a:off x="457200" y="274638"/>
            <a:ext cx="8229600" cy="1935162"/>
          </a:xfrm>
        </p:spPr>
        <p:txBody>
          <a:bodyPr/>
          <a:lstStyle/>
          <a:p>
            <a:pPr algn="ctr" eaLnBrk="1" fontAlgn="auto" hangingPunct="1">
              <a:spcAft>
                <a:spcPts val="0"/>
              </a:spcAft>
              <a:defRPr/>
            </a:pPr>
            <a:r>
              <a:rPr lang="en-US" sz="3200" dirty="0" smtClean="0">
                <a:latin typeface="Arial Black" pitchFamily="34" charset="0"/>
              </a:rPr>
              <a:t>Clinical description, associated disorders and diagnostic criteria</a:t>
            </a:r>
          </a:p>
        </p:txBody>
      </p:sp>
      <p:sp>
        <p:nvSpPr>
          <p:cNvPr id="18434" name="Rectangle 2"/>
          <p:cNvSpPr>
            <a:spLocks noGrp="1" noChangeArrowheads="1"/>
          </p:cNvSpPr>
          <p:nvPr>
            <p:ph idx="1"/>
          </p:nvPr>
        </p:nvSpPr>
        <p:spPr>
          <a:xfrm>
            <a:off x="914400" y="1905000"/>
            <a:ext cx="7769225" cy="4267200"/>
          </a:xfrm>
        </p:spPr>
        <p:txBody>
          <a:bodyPr rtlCol="0">
            <a:normAutofit/>
          </a:bodyPr>
          <a:lstStyle/>
          <a:p>
            <a:pPr marL="438912" indent="-320040" eaLnBrk="1" fontAlgn="auto" hangingPunct="1">
              <a:lnSpc>
                <a:spcPct val="90000"/>
              </a:lnSpc>
              <a:spcBef>
                <a:spcPts val="0"/>
              </a:spcBef>
              <a:spcAft>
                <a:spcPts val="0"/>
              </a:spcAft>
              <a:buFont typeface="Wingdings" pitchFamily="2" charset="2"/>
              <a:buNone/>
              <a:defRPr/>
            </a:pPr>
            <a:endParaRPr lang="en-US" sz="1050" dirty="0" smtClean="0">
              <a:latin typeface="Arial Black" pitchFamily="34" charset="0"/>
            </a:endParaRPr>
          </a:p>
          <a:p>
            <a:pPr marL="438912" indent="-320040" eaLnBrk="1" fontAlgn="auto" hangingPunct="1">
              <a:lnSpc>
                <a:spcPct val="90000"/>
              </a:lnSpc>
              <a:spcBef>
                <a:spcPts val="0"/>
              </a:spcBef>
              <a:spcAft>
                <a:spcPts val="0"/>
              </a:spcAft>
              <a:buFont typeface="Wingdings 2"/>
              <a:buChar char=""/>
              <a:defRPr/>
            </a:pPr>
            <a:endParaRPr lang="en-US" sz="2800" dirty="0" smtClean="0">
              <a:latin typeface="Arial Black" pitchFamily="34" charset="0"/>
            </a:endParaRPr>
          </a:p>
          <a:p>
            <a:pPr marL="438912" indent="-320040" eaLnBrk="1" fontAlgn="auto" hangingPunct="1">
              <a:lnSpc>
                <a:spcPct val="90000"/>
              </a:lnSpc>
              <a:spcBef>
                <a:spcPts val="0"/>
              </a:spcBef>
              <a:spcAft>
                <a:spcPts val="0"/>
              </a:spcAft>
              <a:buFont typeface="Wingdings 2"/>
              <a:buChar char=""/>
              <a:defRPr/>
            </a:pPr>
            <a:r>
              <a:rPr lang="en-US" sz="2800" dirty="0" smtClean="0">
                <a:latin typeface="Arial Black" pitchFamily="34" charset="0"/>
              </a:rPr>
              <a:t>Malformations observed includes esophageal </a:t>
            </a:r>
            <a:r>
              <a:rPr lang="en-US" sz="2800" dirty="0" err="1" smtClean="0">
                <a:latin typeface="Arial Black" pitchFamily="34" charset="0"/>
              </a:rPr>
              <a:t>atresia</a:t>
            </a:r>
            <a:r>
              <a:rPr lang="en-US" sz="2800" dirty="0" smtClean="0">
                <a:latin typeface="Arial Black" pitchFamily="34" charset="0"/>
              </a:rPr>
              <a:t>, </a:t>
            </a:r>
            <a:r>
              <a:rPr lang="en-US" sz="2800" dirty="0" err="1" smtClean="0">
                <a:latin typeface="Arial Black" pitchFamily="34" charset="0"/>
              </a:rPr>
              <a:t>choanal</a:t>
            </a:r>
            <a:r>
              <a:rPr lang="en-US" sz="2800" dirty="0" smtClean="0">
                <a:latin typeface="Arial Black" pitchFamily="34" charset="0"/>
              </a:rPr>
              <a:t> </a:t>
            </a:r>
            <a:r>
              <a:rPr lang="en-US" sz="2800" dirty="0" err="1" smtClean="0">
                <a:latin typeface="Arial Black" pitchFamily="34" charset="0"/>
              </a:rPr>
              <a:t>atresia</a:t>
            </a:r>
            <a:r>
              <a:rPr lang="en-US" sz="2800" dirty="0" smtClean="0">
                <a:latin typeface="Arial Black" pitchFamily="34" charset="0"/>
              </a:rPr>
              <a:t>, or imperforated anus.</a:t>
            </a:r>
          </a:p>
          <a:p>
            <a:pPr marL="438912" indent="-320040" eaLnBrk="1" fontAlgn="auto" hangingPunct="1">
              <a:lnSpc>
                <a:spcPct val="90000"/>
              </a:lnSpc>
              <a:spcBef>
                <a:spcPts val="0"/>
              </a:spcBef>
              <a:spcAft>
                <a:spcPts val="0"/>
              </a:spcAft>
              <a:buFont typeface="Wingdings" pitchFamily="2" charset="2"/>
              <a:buNone/>
              <a:defRPr/>
            </a:pPr>
            <a:endParaRPr lang="en-US" sz="1050" dirty="0" smtClean="0">
              <a:latin typeface="Arial Black" pitchFamily="34" charset="0"/>
            </a:endParaRPr>
          </a:p>
          <a:p>
            <a:pPr marL="438912" indent="-320040" eaLnBrk="1" fontAlgn="auto" hangingPunct="1">
              <a:lnSpc>
                <a:spcPct val="90000"/>
              </a:lnSpc>
              <a:spcBef>
                <a:spcPts val="0"/>
              </a:spcBef>
              <a:spcAft>
                <a:spcPts val="0"/>
              </a:spcAft>
              <a:buFont typeface="Wingdings 2"/>
              <a:buChar char=""/>
              <a:defRPr/>
            </a:pPr>
            <a:r>
              <a:rPr lang="en-US" sz="2800" dirty="0" smtClean="0">
                <a:latin typeface="Arial Black" pitchFamily="34" charset="0"/>
              </a:rPr>
              <a:t>Nonspecific punctuated </a:t>
            </a:r>
            <a:r>
              <a:rPr lang="en-US" sz="2800" dirty="0" err="1" smtClean="0">
                <a:latin typeface="Arial Black" pitchFamily="34" charset="0"/>
              </a:rPr>
              <a:t>keratitis</a:t>
            </a:r>
            <a:r>
              <a:rPr lang="en-US" sz="2800" dirty="0" smtClean="0">
                <a:latin typeface="Arial Black" pitchFamily="34" charset="0"/>
              </a:rPr>
              <a:t> is observed in more than 60% of patients.</a:t>
            </a:r>
          </a:p>
        </p:txBody>
      </p:sp>
      <p:sp>
        <p:nvSpPr>
          <p:cNvPr id="18436" name="Slide Number Placeholder 3"/>
          <p:cNvSpPr>
            <a:spLocks noGrp="1"/>
          </p:cNvSpPr>
          <p:nvPr>
            <p:ph type="sldNum" sz="quarter" idx="12"/>
          </p:nvPr>
        </p:nvSpPr>
        <p:spPr/>
        <p:txBody>
          <a:bodyPr/>
          <a:lstStyle/>
          <a:p>
            <a:pPr>
              <a:defRPr/>
            </a:pPr>
            <a:fld id="{8AF65816-863B-4BA4-A52E-A630BAC94C26}" type="slidenum">
              <a:rPr lang="en-US"/>
              <a:pPr>
                <a:defRPr/>
              </a:pPr>
              <a:t>28</a:t>
            </a:fld>
            <a:endParaRPr lang="en-US"/>
          </a:p>
        </p:txBody>
      </p:sp>
    </p:spTree>
  </p:cSld>
  <p:clrMapOvr>
    <a:masterClrMapping/>
  </p:clrMapOvr>
  <p:transition spd="slow">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19458" name="Rectangle 2"/>
          <p:cNvSpPr>
            <a:spLocks noGrp="1" noChangeArrowheads="1"/>
          </p:cNvSpPr>
          <p:nvPr>
            <p:ph type="title"/>
          </p:nvPr>
        </p:nvSpPr>
        <p:spPr/>
        <p:txBody>
          <a:bodyPr/>
          <a:lstStyle/>
          <a:p>
            <a:pPr algn="ctr" eaLnBrk="1" fontAlgn="auto" hangingPunct="1">
              <a:spcAft>
                <a:spcPts val="0"/>
              </a:spcAft>
              <a:defRPr/>
            </a:pPr>
            <a:r>
              <a:rPr lang="en-US" sz="4000" dirty="0" smtClean="0">
                <a:latin typeface="Arial Black" pitchFamily="34" charset="0"/>
              </a:rPr>
              <a:t>Histological presentation</a:t>
            </a:r>
          </a:p>
        </p:txBody>
      </p:sp>
      <p:sp>
        <p:nvSpPr>
          <p:cNvPr id="29699" name="Rectangle 3"/>
          <p:cNvSpPr>
            <a:spLocks noGrp="1" noChangeArrowheads="1"/>
          </p:cNvSpPr>
          <p:nvPr>
            <p:ph sz="half" idx="1"/>
          </p:nvPr>
        </p:nvSpPr>
        <p:spPr/>
        <p:txBody>
          <a:bodyPr>
            <a:normAutofit fontScale="92500" lnSpcReduction="10000"/>
          </a:bodyPr>
          <a:lstStyle/>
          <a:p>
            <a:pPr algn="just" eaLnBrk="1" hangingPunct="1"/>
            <a:r>
              <a:rPr lang="en-US" sz="2000" dirty="0" smtClean="0">
                <a:latin typeface="Arial Black" pitchFamily="34" charset="0"/>
              </a:rPr>
              <a:t>Villous atrophy</a:t>
            </a:r>
          </a:p>
          <a:p>
            <a:pPr algn="just" eaLnBrk="1" hangingPunct="1"/>
            <a:r>
              <a:rPr lang="en-US" sz="2000" dirty="0" smtClean="0">
                <a:latin typeface="Arial Black" pitchFamily="34" charset="0"/>
              </a:rPr>
              <a:t>Epithelium</a:t>
            </a:r>
          </a:p>
          <a:p>
            <a:pPr lvl="1" algn="just" eaLnBrk="1" hangingPunct="1">
              <a:buFont typeface="Wingdings" pitchFamily="2" charset="2"/>
              <a:buChar char="Ø"/>
            </a:pPr>
            <a:r>
              <a:rPr lang="en-US" sz="2000" dirty="0" smtClean="0">
                <a:latin typeface="Arial Black" pitchFamily="34" charset="0"/>
              </a:rPr>
              <a:t>Abnormalities are localized mainly in the epithelium, includes disorganization of surface </a:t>
            </a:r>
            <a:r>
              <a:rPr lang="en-US" sz="2000" dirty="0" err="1" smtClean="0">
                <a:latin typeface="Arial Black" pitchFamily="34" charset="0"/>
              </a:rPr>
              <a:t>enterocytes</a:t>
            </a:r>
            <a:r>
              <a:rPr lang="en-US" sz="2000" dirty="0" smtClean="0">
                <a:latin typeface="Arial Black" pitchFamily="34" charset="0"/>
              </a:rPr>
              <a:t> with focal crowding.</a:t>
            </a:r>
          </a:p>
          <a:p>
            <a:pPr algn="just" eaLnBrk="1" hangingPunct="1"/>
            <a:r>
              <a:rPr lang="en-US" sz="2000" dirty="0" smtClean="0">
                <a:latin typeface="Arial Black" pitchFamily="34" charset="0"/>
              </a:rPr>
              <a:t>Specific features</a:t>
            </a:r>
          </a:p>
          <a:p>
            <a:pPr lvl="1" algn="just" eaLnBrk="1" hangingPunct="1">
              <a:buFont typeface="Wingdings" pitchFamily="2" charset="2"/>
              <a:buChar char="Ø"/>
            </a:pPr>
            <a:r>
              <a:rPr lang="en-US" sz="2000" dirty="0" smtClean="0">
                <a:latin typeface="Arial Black" pitchFamily="34" charset="0"/>
              </a:rPr>
              <a:t>Focal </a:t>
            </a:r>
            <a:r>
              <a:rPr lang="en-US" sz="2000" dirty="0" err="1" smtClean="0">
                <a:latin typeface="Arial Black" pitchFamily="34" charset="0"/>
              </a:rPr>
              <a:t>enterocyte</a:t>
            </a:r>
            <a:r>
              <a:rPr lang="en-US" sz="2000" dirty="0" smtClean="0">
                <a:latin typeface="Arial Black" pitchFamily="34" charset="0"/>
              </a:rPr>
              <a:t> crowding observed in crypt epithelium.</a:t>
            </a:r>
          </a:p>
          <a:p>
            <a:pPr lvl="1" algn="just" eaLnBrk="1" hangingPunct="1">
              <a:buFont typeface="Wingdings" pitchFamily="2" charset="2"/>
              <a:buChar char="Ø"/>
            </a:pPr>
            <a:r>
              <a:rPr lang="en-US" sz="2000" dirty="0" smtClean="0">
                <a:latin typeface="Arial Black" pitchFamily="34" charset="0"/>
              </a:rPr>
              <a:t>Crypts are dilated with features of pseudo cysts.</a:t>
            </a:r>
          </a:p>
          <a:p>
            <a:pPr lvl="1" eaLnBrk="1" hangingPunct="1">
              <a:buNone/>
            </a:pPr>
            <a:endParaRPr lang="en-US" dirty="0" smtClean="0"/>
          </a:p>
          <a:p>
            <a:pPr lvl="1" eaLnBrk="1" hangingPunct="1">
              <a:buFont typeface="Wingdings" pitchFamily="2" charset="2"/>
              <a:buNone/>
            </a:pPr>
            <a:endParaRPr lang="en-US" dirty="0" smtClean="0"/>
          </a:p>
        </p:txBody>
      </p:sp>
      <p:sp>
        <p:nvSpPr>
          <p:cNvPr id="19460" name="Slide Number Placeholder 3"/>
          <p:cNvSpPr>
            <a:spLocks noGrp="1"/>
          </p:cNvSpPr>
          <p:nvPr>
            <p:ph type="sldNum" sz="quarter" idx="12"/>
          </p:nvPr>
        </p:nvSpPr>
        <p:spPr/>
        <p:txBody>
          <a:bodyPr/>
          <a:lstStyle/>
          <a:p>
            <a:pPr>
              <a:defRPr/>
            </a:pPr>
            <a:fld id="{B673E5C0-B886-4CAF-A801-95B0AFB2F9DC}" type="slidenum">
              <a:rPr lang="en-US"/>
              <a:pPr>
                <a:defRPr/>
              </a:pPr>
              <a:t>29</a:t>
            </a:fld>
            <a:endParaRPr lang="en-US"/>
          </a:p>
        </p:txBody>
      </p:sp>
      <p:pic>
        <p:nvPicPr>
          <p:cNvPr id="7" name="Content Placeholder 6" descr="C:\Documents and Settings\LOIDA\Desktop\prof. asaad\chronic diarrhea\tufting entero\1750-1172-2-20-1-l.jpg"/>
          <p:cNvPicPr>
            <a:picLocks noGrp="1"/>
          </p:cNvPicPr>
          <p:nvPr>
            <p:ph sz="half" idx="2"/>
          </p:nvPr>
        </p:nvPicPr>
        <p:blipFill>
          <a:blip r:embed="rId3" cstate="print"/>
          <a:srcRect/>
          <a:stretch>
            <a:fillRect/>
          </a:stretch>
        </p:blipFill>
        <p:spPr bwMode="auto">
          <a:xfrm>
            <a:off x="4499992" y="3212976"/>
            <a:ext cx="2304256" cy="1800200"/>
          </a:xfrm>
          <a:prstGeom prst="rect">
            <a:avLst/>
          </a:prstGeom>
          <a:noFill/>
          <a:ln w="9525">
            <a:noFill/>
            <a:miter lim="800000"/>
            <a:headEnd/>
            <a:tailEnd/>
          </a:ln>
        </p:spPr>
      </p:pic>
      <p:pic>
        <p:nvPicPr>
          <p:cNvPr id="8" name="Picture 7" descr="C:\Documents and Settings\LOIDA\Desktop\prof. asaad\chronic diarrhea\tufting entero\1750-1172-2-20-5-l.jpg"/>
          <p:cNvPicPr/>
          <p:nvPr/>
        </p:nvPicPr>
        <p:blipFill>
          <a:blip r:embed="rId4" cstate="print"/>
          <a:srcRect/>
          <a:stretch>
            <a:fillRect/>
          </a:stretch>
        </p:blipFill>
        <p:spPr bwMode="auto">
          <a:xfrm>
            <a:off x="6516216" y="4725144"/>
            <a:ext cx="2376264" cy="1872208"/>
          </a:xfrm>
          <a:prstGeom prst="rect">
            <a:avLst/>
          </a:prstGeom>
          <a:noFill/>
          <a:ln w="9525">
            <a:noFill/>
            <a:miter lim="800000"/>
            <a:headEnd/>
            <a:tailEnd/>
          </a:ln>
        </p:spPr>
      </p:pic>
      <p:pic>
        <p:nvPicPr>
          <p:cNvPr id="9" name="Picture 8" descr="C:\Documents and Settings\LOIDA\Desktop\prof. asaad\chronic diarrhea\tufting entero\li4.JPG"/>
          <p:cNvPicPr/>
          <p:nvPr/>
        </p:nvPicPr>
        <p:blipFill>
          <a:blip r:embed="rId5" cstate="print"/>
          <a:srcRect/>
          <a:stretch>
            <a:fillRect/>
          </a:stretch>
        </p:blipFill>
        <p:spPr bwMode="auto">
          <a:xfrm>
            <a:off x="6012160" y="1196752"/>
            <a:ext cx="2736304" cy="20882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3" cstate="print"/>
          <a:stretch>
            <a:fillRect/>
          </a:stretch>
        </p:blipFill>
        <p:spPr>
          <a:xfrm>
            <a:off x="0" y="0"/>
            <a:ext cx="9144000" cy="6858000"/>
          </a:xfrm>
          <a:prstGeom prst="rect">
            <a:avLst/>
          </a:prstGeom>
        </p:spPr>
      </p:pic>
      <p:sp>
        <p:nvSpPr>
          <p:cNvPr id="4098"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Introduction</a:t>
            </a:r>
          </a:p>
        </p:txBody>
      </p:sp>
      <p:sp>
        <p:nvSpPr>
          <p:cNvPr id="9219" name="Content Placeholder 2"/>
          <p:cNvSpPr>
            <a:spLocks noGrp="1"/>
          </p:cNvSpPr>
          <p:nvPr>
            <p:ph idx="1"/>
          </p:nvPr>
        </p:nvSpPr>
        <p:spPr>
          <a:xfrm>
            <a:off x="533400" y="1524000"/>
            <a:ext cx="8150225" cy="4800600"/>
          </a:xfrm>
        </p:spPr>
        <p:txBody>
          <a:bodyPr/>
          <a:lstStyle/>
          <a:p>
            <a:pPr algn="just" eaLnBrk="1" hangingPunct="1">
              <a:lnSpc>
                <a:spcPct val="150000"/>
              </a:lnSpc>
              <a:buFont typeface="Wingdings" pitchFamily="2" charset="2"/>
              <a:buNone/>
            </a:pPr>
            <a:r>
              <a:rPr lang="en-US" dirty="0" smtClean="0"/>
              <a:t>	</a:t>
            </a:r>
            <a:r>
              <a:rPr lang="en-US" sz="2800" b="1" dirty="0" smtClean="0">
                <a:latin typeface="Arial" charset="0"/>
                <a:cs typeface="Arial" charset="0"/>
              </a:rPr>
              <a:t>Recurrent, chronic, infantile diarrhea with malnutrition, causes the death of 4.6 million children globally each year.  In the last 25 years, the following specific preventive measures have reduced further the number of infants who have this condition.</a:t>
            </a:r>
            <a:endParaRPr lang="en-US" sz="2400" b="1" dirty="0" smtClean="0">
              <a:latin typeface="Arial" charset="0"/>
              <a:cs typeface="Arial" charset="0"/>
            </a:endParaRPr>
          </a:p>
          <a:p>
            <a:pPr eaLnBrk="1" hangingPunct="1">
              <a:lnSpc>
                <a:spcPct val="150000"/>
              </a:lnSpc>
              <a:buFont typeface="Wingdings" pitchFamily="2" charset="2"/>
              <a:buNone/>
            </a:pPr>
            <a:r>
              <a:rPr lang="en-US" sz="2400" b="1" dirty="0" smtClean="0"/>
              <a:t> </a:t>
            </a:r>
          </a:p>
        </p:txBody>
      </p:sp>
      <p:sp>
        <p:nvSpPr>
          <p:cNvPr id="4100" name="Slide Number Placeholder 3"/>
          <p:cNvSpPr>
            <a:spLocks noGrp="1"/>
          </p:cNvSpPr>
          <p:nvPr>
            <p:ph type="sldNum" sz="quarter" idx="12"/>
          </p:nvPr>
        </p:nvSpPr>
        <p:spPr/>
        <p:txBody>
          <a:bodyPr/>
          <a:lstStyle/>
          <a:p>
            <a:pPr>
              <a:defRPr/>
            </a:pPr>
            <a:fld id="{55973124-9075-403B-8785-5CBC25619937}" type="slidenum">
              <a:rPr lang="en-US"/>
              <a:pPr>
                <a:defRPr/>
              </a:pPr>
              <a:t>3</a:t>
            </a:fld>
            <a:endParaRPr lang="en-US"/>
          </a:p>
        </p:txBody>
      </p:sp>
    </p:spTree>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9458" name="Rectangle 2"/>
          <p:cNvSpPr>
            <a:spLocks noGrp="1" noChangeArrowheads="1"/>
          </p:cNvSpPr>
          <p:nvPr>
            <p:ph type="title"/>
          </p:nvPr>
        </p:nvSpPr>
        <p:spPr>
          <a:xfrm>
            <a:off x="1066800" y="152400"/>
            <a:ext cx="7313613" cy="1752600"/>
          </a:xfrm>
        </p:spPr>
        <p:txBody>
          <a:bodyPr/>
          <a:lstStyle/>
          <a:p>
            <a:pPr algn="ctr" eaLnBrk="1" fontAlgn="auto" hangingPunct="1">
              <a:spcAft>
                <a:spcPts val="0"/>
              </a:spcAft>
              <a:defRPr/>
            </a:pPr>
            <a:r>
              <a:rPr lang="en-US" sz="4000" dirty="0" smtClean="0">
                <a:latin typeface="Arial Black" pitchFamily="34" charset="0"/>
              </a:rPr>
              <a:t>TREATMENT</a:t>
            </a:r>
          </a:p>
        </p:txBody>
      </p:sp>
      <p:sp>
        <p:nvSpPr>
          <p:cNvPr id="29699" name="Rectangle 3"/>
          <p:cNvSpPr>
            <a:spLocks noGrp="1" noChangeArrowheads="1"/>
          </p:cNvSpPr>
          <p:nvPr>
            <p:ph idx="1"/>
          </p:nvPr>
        </p:nvSpPr>
        <p:spPr>
          <a:xfrm>
            <a:off x="914400" y="1524000"/>
            <a:ext cx="7924800" cy="5334000"/>
          </a:xfrm>
        </p:spPr>
        <p:txBody>
          <a:bodyPr/>
          <a:lstStyle/>
          <a:p>
            <a:pPr eaLnBrk="1" hangingPunct="1">
              <a:buNone/>
            </a:pPr>
            <a:endParaRPr lang="en-US" sz="2000" dirty="0" smtClean="0">
              <a:latin typeface="Arial Black" pitchFamily="34" charset="0"/>
            </a:endParaRPr>
          </a:p>
          <a:p>
            <a:pPr lvl="1" eaLnBrk="1" hangingPunct="1">
              <a:buFont typeface="Wingdings" pitchFamily="2" charset="2"/>
              <a:buNone/>
            </a:pPr>
            <a:r>
              <a:rPr lang="en-US" sz="3200" dirty="0" smtClean="0">
                <a:latin typeface="Arial Black" pitchFamily="34" charset="0"/>
              </a:rPr>
              <a:t>	</a:t>
            </a:r>
          </a:p>
          <a:p>
            <a:pPr lvl="1" eaLnBrk="1" hangingPunct="1">
              <a:buFont typeface="Wingdings" pitchFamily="2" charset="2"/>
              <a:buNone/>
            </a:pPr>
            <a:endParaRPr lang="en-US" sz="3200" dirty="0" smtClean="0">
              <a:latin typeface="Arial Black" pitchFamily="34" charset="0"/>
            </a:endParaRPr>
          </a:p>
          <a:p>
            <a:pPr lvl="1" eaLnBrk="1" hangingPunct="1">
              <a:buFont typeface="Wingdings" pitchFamily="2" charset="2"/>
              <a:buNone/>
            </a:pPr>
            <a:r>
              <a:rPr lang="en-US" sz="3200" dirty="0" smtClean="0">
                <a:latin typeface="Arial Black" pitchFamily="34" charset="0"/>
              </a:rPr>
              <a:t>- Total </a:t>
            </a:r>
            <a:r>
              <a:rPr lang="en-US" sz="3200" dirty="0" err="1" smtClean="0">
                <a:latin typeface="Arial Black" pitchFamily="34" charset="0"/>
              </a:rPr>
              <a:t>parenteral</a:t>
            </a:r>
            <a:r>
              <a:rPr lang="en-US" sz="3200" dirty="0" smtClean="0">
                <a:latin typeface="Arial Black" pitchFamily="34" charset="0"/>
              </a:rPr>
              <a:t> nutrition</a:t>
            </a:r>
          </a:p>
          <a:p>
            <a:pPr lvl="1" eaLnBrk="1" hangingPunct="1">
              <a:buFont typeface="Wingdings" pitchFamily="2" charset="2"/>
              <a:buNone/>
            </a:pPr>
            <a:endParaRPr lang="en-US" sz="3200" dirty="0" smtClean="0">
              <a:latin typeface="Arial Black" pitchFamily="34" charset="0"/>
            </a:endParaRPr>
          </a:p>
          <a:p>
            <a:pPr lvl="1" eaLnBrk="1" hangingPunct="1">
              <a:buFont typeface="Wingdings" pitchFamily="2" charset="2"/>
              <a:buNone/>
            </a:pPr>
            <a:r>
              <a:rPr lang="en-US" sz="3200" dirty="0" smtClean="0">
                <a:latin typeface="Arial Black" pitchFamily="34" charset="0"/>
              </a:rPr>
              <a:t>- Intestinal transplantation</a:t>
            </a:r>
            <a:endParaRPr lang="en-US" sz="4000" dirty="0" smtClean="0">
              <a:latin typeface="Arial Black" pitchFamily="34" charset="0"/>
            </a:endParaRPr>
          </a:p>
          <a:p>
            <a:pPr lvl="1" eaLnBrk="1" hangingPunct="1">
              <a:buFont typeface="Wingdings" pitchFamily="2" charset="2"/>
              <a:buChar char="Ø"/>
            </a:pPr>
            <a:endParaRPr lang="en-US" dirty="0" smtClean="0"/>
          </a:p>
          <a:p>
            <a:pPr lvl="1" eaLnBrk="1" hangingPunct="1">
              <a:buFont typeface="Wingdings" pitchFamily="2" charset="2"/>
              <a:buNone/>
            </a:pPr>
            <a:endParaRPr lang="en-US" dirty="0" smtClean="0"/>
          </a:p>
        </p:txBody>
      </p:sp>
      <p:sp>
        <p:nvSpPr>
          <p:cNvPr id="19460" name="Slide Number Placeholder 3"/>
          <p:cNvSpPr>
            <a:spLocks noGrp="1"/>
          </p:cNvSpPr>
          <p:nvPr>
            <p:ph type="sldNum" sz="quarter" idx="12"/>
          </p:nvPr>
        </p:nvSpPr>
        <p:spPr/>
        <p:txBody>
          <a:bodyPr/>
          <a:lstStyle/>
          <a:p>
            <a:pPr>
              <a:defRPr/>
            </a:pPr>
            <a:fld id="{B673E5C0-B886-4CAF-A801-95B0AFB2F9DC}" type="slidenum">
              <a:rPr lang="en-US"/>
              <a:pPr>
                <a:defRPr/>
              </a:pPr>
              <a:t>30</a:t>
            </a:fld>
            <a:endParaRPr lang="en-US"/>
          </a:p>
        </p:txBody>
      </p:sp>
    </p:spTree>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4"/>
            <a:ext cx="9144000" cy="6858000"/>
          </a:xfrm>
          <a:prstGeom prst="rect">
            <a:avLst/>
          </a:prstGeom>
        </p:spPr>
      </p:pic>
      <p:sp>
        <p:nvSpPr>
          <p:cNvPr id="90114" name="Title 1"/>
          <p:cNvSpPr>
            <a:spLocks noGrp="1"/>
          </p:cNvSpPr>
          <p:nvPr>
            <p:ph type="title"/>
          </p:nvPr>
        </p:nvSpPr>
        <p:spPr>
          <a:xfrm>
            <a:off x="457200" y="274638"/>
            <a:ext cx="8229600" cy="1426170"/>
          </a:xfrm>
        </p:spPr>
        <p:txBody>
          <a:bodyPr>
            <a:normAutofit/>
          </a:bodyPr>
          <a:lstStyle/>
          <a:p>
            <a:pPr algn="ctr" eaLnBrk="1" fontAlgn="auto" hangingPunct="1">
              <a:spcAft>
                <a:spcPts val="0"/>
              </a:spcAft>
              <a:defRPr/>
            </a:pPr>
            <a:r>
              <a:rPr lang="en-US" sz="3200" dirty="0" smtClean="0">
                <a:latin typeface="Arial Black" pitchFamily="34" charset="0"/>
              </a:rPr>
              <a:t>E - ENTERERIC </a:t>
            </a:r>
            <a:r>
              <a:rPr lang="en-US" sz="3200" dirty="0" smtClean="0">
                <a:latin typeface="Arial Black" pitchFamily="34" charset="0"/>
              </a:rPr>
              <a:t>ANENDOCRINOSIS</a:t>
            </a:r>
          </a:p>
        </p:txBody>
      </p:sp>
      <p:sp>
        <p:nvSpPr>
          <p:cNvPr id="146435" name="Content Placeholder 2"/>
          <p:cNvSpPr>
            <a:spLocks noGrp="1"/>
          </p:cNvSpPr>
          <p:nvPr>
            <p:ph idx="1"/>
          </p:nvPr>
        </p:nvSpPr>
        <p:spPr>
          <a:xfrm>
            <a:off x="395536" y="1524000"/>
            <a:ext cx="8288089" cy="4800600"/>
          </a:xfrm>
        </p:spPr>
        <p:txBody>
          <a:bodyPr>
            <a:normAutofit/>
          </a:bodyPr>
          <a:lstStyle/>
          <a:p>
            <a:pPr algn="just" eaLnBrk="1" hangingPunct="1">
              <a:buNone/>
            </a:pPr>
            <a:r>
              <a:rPr lang="en-US" b="1" dirty="0" smtClean="0"/>
              <a:t>    Enteric </a:t>
            </a:r>
            <a:r>
              <a:rPr lang="en-US" b="1" dirty="0" err="1" smtClean="0"/>
              <a:t>Anendocrinosis</a:t>
            </a:r>
            <a:r>
              <a:rPr lang="en-US" b="1" dirty="0" smtClean="0"/>
              <a:t> </a:t>
            </a:r>
            <a:r>
              <a:rPr lang="en-US" dirty="0" smtClean="0"/>
              <a:t>also known as </a:t>
            </a:r>
            <a:r>
              <a:rPr lang="en-US" b="1" dirty="0" smtClean="0"/>
              <a:t>Congenital </a:t>
            </a:r>
            <a:r>
              <a:rPr lang="en-US" b="1" dirty="0" err="1" smtClean="0"/>
              <a:t>Malabsorptive</a:t>
            </a:r>
            <a:r>
              <a:rPr lang="en-US" b="1" dirty="0" smtClean="0"/>
              <a:t> Diarrhea</a:t>
            </a:r>
            <a:r>
              <a:rPr lang="en-US" dirty="0" smtClean="0"/>
              <a:t> is caused by mutations in neurogenin-3 and is associated with a paucity of </a:t>
            </a:r>
            <a:r>
              <a:rPr lang="en-US" dirty="0" err="1" smtClean="0"/>
              <a:t>enteroendocrine</a:t>
            </a:r>
            <a:r>
              <a:rPr lang="en-US" dirty="0" smtClean="0"/>
              <a:t> cells in the pancreas and intestine. It is characterized by an osmotic diarrhea and later development of insulin-deficient diabetes, without anti-islet cell antibodies. </a:t>
            </a:r>
            <a:endParaRPr lang="en-US" b="1" dirty="0" smtClean="0"/>
          </a:p>
        </p:txBody>
      </p:sp>
      <p:sp>
        <p:nvSpPr>
          <p:cNvPr id="90116" name="Slide Number Placeholder 3"/>
          <p:cNvSpPr>
            <a:spLocks noGrp="1"/>
          </p:cNvSpPr>
          <p:nvPr>
            <p:ph type="sldNum" sz="quarter" idx="12"/>
          </p:nvPr>
        </p:nvSpPr>
        <p:spPr/>
        <p:txBody>
          <a:bodyPr/>
          <a:lstStyle/>
          <a:p>
            <a:pPr>
              <a:defRPr/>
            </a:pPr>
            <a:fld id="{E9CED721-892B-4703-9B4E-07750F57B88D}" type="slidenum">
              <a:rPr lang="en-US"/>
              <a:pPr>
                <a:defRPr/>
              </a:pPr>
              <a:t>31</a:t>
            </a:fld>
            <a:endParaRPr lang="en-US"/>
          </a:p>
        </p:txBody>
      </p:sp>
    </p:spTree>
  </p:cSld>
  <p:clrMapOvr>
    <a:masterClrMapping/>
  </p:clrMapOvr>
  <p:transition>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3" cstate="print"/>
          <a:stretch>
            <a:fillRect/>
          </a:stretch>
        </p:blipFill>
        <p:spPr>
          <a:xfrm>
            <a:off x="0" y="27384"/>
            <a:ext cx="9144000" cy="6858000"/>
          </a:xfrm>
          <a:prstGeom prst="rect">
            <a:avLst/>
          </a:prstGeom>
        </p:spPr>
      </p:pic>
      <p:sp>
        <p:nvSpPr>
          <p:cNvPr id="20482" name="Rectangle 2"/>
          <p:cNvSpPr>
            <a:spLocks noGrp="1" noChangeArrowheads="1"/>
          </p:cNvSpPr>
          <p:nvPr>
            <p:ph type="title"/>
          </p:nvPr>
        </p:nvSpPr>
        <p:spPr>
          <a:xfrm>
            <a:off x="457200" y="274638"/>
            <a:ext cx="8229600" cy="1554162"/>
          </a:xfrm>
        </p:spPr>
        <p:txBody>
          <a:bodyPr anchorCtr="1"/>
          <a:lstStyle/>
          <a:p>
            <a:pPr eaLnBrk="1" fontAlgn="auto" hangingPunct="1">
              <a:spcAft>
                <a:spcPts val="0"/>
              </a:spcAft>
              <a:defRPr/>
            </a:pPr>
            <a:r>
              <a:rPr lang="en-US" sz="4000" dirty="0" smtClean="0">
                <a:latin typeface="Arial Black" pitchFamily="34" charset="0"/>
              </a:rPr>
              <a:t>2- </a:t>
            </a:r>
            <a:r>
              <a:rPr lang="en-US" sz="4000" dirty="0" smtClean="0">
                <a:latin typeface="Arial Black" pitchFamily="34" charset="0"/>
              </a:rPr>
              <a:t> Autoimmune </a:t>
            </a:r>
            <a:r>
              <a:rPr lang="en-US" sz="4000" dirty="0" err="1" smtClean="0">
                <a:latin typeface="Arial Black" pitchFamily="34" charset="0"/>
              </a:rPr>
              <a:t>Enteropathy</a:t>
            </a:r>
            <a:endParaRPr lang="en-US" sz="4000" dirty="0" smtClean="0">
              <a:latin typeface="Arial Black" pitchFamily="34" charset="0"/>
            </a:endParaRPr>
          </a:p>
        </p:txBody>
      </p:sp>
      <p:sp>
        <p:nvSpPr>
          <p:cNvPr id="20483" name="Rectangle 3"/>
          <p:cNvSpPr>
            <a:spLocks noGrp="1" noChangeArrowheads="1"/>
          </p:cNvSpPr>
          <p:nvPr>
            <p:ph idx="1"/>
          </p:nvPr>
        </p:nvSpPr>
        <p:spPr>
          <a:xfrm>
            <a:off x="685800" y="1676400"/>
            <a:ext cx="8001000" cy="4953000"/>
          </a:xfrm>
        </p:spPr>
        <p:txBody>
          <a:bodyPr rtlCol="0">
            <a:normAutofit/>
          </a:bodyPr>
          <a:lstStyle/>
          <a:p>
            <a:pPr marL="438912" indent="-320040" algn="just" eaLnBrk="1" fontAlgn="auto" hangingPunct="1">
              <a:spcBef>
                <a:spcPts val="0"/>
              </a:spcBef>
              <a:spcAft>
                <a:spcPts val="0"/>
              </a:spcAft>
              <a:buFont typeface="Wingdings" pitchFamily="2" charset="2"/>
              <a:buChar char="v"/>
              <a:defRPr/>
            </a:pPr>
            <a:r>
              <a:rPr lang="en-US" sz="2400" dirty="0" smtClean="0">
                <a:latin typeface="Arial" pitchFamily="34" charset="0"/>
                <a:cs typeface="Arial" pitchFamily="34" charset="0"/>
              </a:rPr>
              <a:t>Severe protracted watery diarrhea during infancy or toddlerhood.</a:t>
            </a:r>
          </a:p>
          <a:p>
            <a:pPr marL="438912" indent="-320040" algn="just" eaLnBrk="1" fontAlgn="auto" hangingPunct="1">
              <a:spcBef>
                <a:spcPts val="0"/>
              </a:spcBef>
              <a:spcAft>
                <a:spcPts val="0"/>
              </a:spcAft>
              <a:buFont typeface="Wingdings" pitchFamily="2" charset="2"/>
              <a:buChar char="v"/>
              <a:defRPr/>
            </a:pPr>
            <a:r>
              <a:rPr lang="en-US" sz="2400" dirty="0" smtClean="0">
                <a:latin typeface="Arial" pitchFamily="34" charset="0"/>
                <a:cs typeface="Arial" pitchFamily="34" charset="0"/>
              </a:rPr>
              <a:t>Diarrhea may be isolated or may occur in, association with diabetes mellitus as part of the IPEX syndrome (</a:t>
            </a:r>
            <a:r>
              <a:rPr lang="en-US" sz="2400" b="1" dirty="0" smtClean="0">
                <a:latin typeface="Arial" pitchFamily="34" charset="0"/>
                <a:cs typeface="Arial" pitchFamily="34" charset="0"/>
              </a:rPr>
              <a:t>I</a:t>
            </a:r>
            <a:r>
              <a:rPr lang="en-US" sz="2400" dirty="0" smtClean="0">
                <a:latin typeface="Arial" pitchFamily="34" charset="0"/>
                <a:cs typeface="Arial" pitchFamily="34" charset="0"/>
              </a:rPr>
              <a:t>mmune </a:t>
            </a:r>
            <a:r>
              <a:rPr lang="en-US" sz="2400" dirty="0" err="1" smtClean="0">
                <a:latin typeface="Arial" pitchFamily="34" charset="0"/>
                <a:cs typeface="Arial" pitchFamily="34" charset="0"/>
              </a:rPr>
              <a:t>dysregulation</a:t>
            </a:r>
            <a:r>
              <a:rPr lang="en-US" sz="2400" dirty="0" smtClean="0">
                <a:latin typeface="Arial" pitchFamily="34" charset="0"/>
                <a:cs typeface="Arial" pitchFamily="34" charset="0"/>
              </a:rPr>
              <a:t>, </a:t>
            </a:r>
            <a:r>
              <a:rPr lang="en-US" sz="2400" b="1" dirty="0" err="1" smtClean="0">
                <a:latin typeface="Arial" pitchFamily="34" charset="0"/>
                <a:cs typeface="Arial" pitchFamily="34" charset="0"/>
              </a:rPr>
              <a:t>P</a:t>
            </a:r>
            <a:r>
              <a:rPr lang="en-US" sz="2400" dirty="0" err="1" smtClean="0">
                <a:latin typeface="Arial" pitchFamily="34" charset="0"/>
                <a:cs typeface="Arial" pitchFamily="34" charset="0"/>
              </a:rPr>
              <a:t>olyendocrinopathy</a:t>
            </a:r>
            <a:r>
              <a:rPr lang="en-US" sz="2400" dirty="0" smtClean="0">
                <a:latin typeface="Arial" pitchFamily="34" charset="0"/>
                <a:cs typeface="Arial" pitchFamily="34" charset="0"/>
              </a:rPr>
              <a:t> and </a:t>
            </a:r>
            <a:r>
              <a:rPr lang="en-US" sz="2400" b="1" dirty="0" err="1" smtClean="0">
                <a:latin typeface="Arial" pitchFamily="34" charset="0"/>
                <a:cs typeface="Arial" pitchFamily="34" charset="0"/>
              </a:rPr>
              <a:t>E</a:t>
            </a:r>
            <a:r>
              <a:rPr lang="en-US" sz="2400" dirty="0" err="1" smtClean="0">
                <a:latin typeface="Arial" pitchFamily="34" charset="0"/>
                <a:cs typeface="Arial" pitchFamily="34" charset="0"/>
              </a:rPr>
              <a:t>nteropathy</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X-</a:t>
            </a:r>
            <a:r>
              <a:rPr lang="en-US" sz="2400" dirty="0" smtClean="0">
                <a:latin typeface="Arial" pitchFamily="34" charset="0"/>
                <a:cs typeface="Arial" pitchFamily="34" charset="0"/>
              </a:rPr>
              <a:t>linked), associated with mutations in the FOXP3 gene.</a:t>
            </a:r>
          </a:p>
          <a:p>
            <a:pPr marL="438912" indent="-320040" algn="just" eaLnBrk="1" fontAlgn="auto" hangingPunct="1">
              <a:spcBef>
                <a:spcPts val="0"/>
              </a:spcBef>
              <a:spcAft>
                <a:spcPts val="0"/>
              </a:spcAft>
              <a:buFont typeface="Wingdings" pitchFamily="2" charset="2"/>
              <a:buChar char="v"/>
              <a:defRPr/>
            </a:pPr>
            <a:r>
              <a:rPr lang="en-US" sz="2400" b="1" dirty="0" smtClean="0">
                <a:latin typeface="Arial" pitchFamily="34" charset="0"/>
                <a:cs typeface="Arial" pitchFamily="34" charset="0"/>
              </a:rPr>
              <a:t>IPEX </a:t>
            </a:r>
            <a:r>
              <a:rPr lang="en-US" sz="2400" dirty="0" smtClean="0">
                <a:latin typeface="Arial" pitchFamily="34" charset="0"/>
                <a:cs typeface="Arial" pitchFamily="34" charset="0"/>
              </a:rPr>
              <a:t>is characterized by chronic diarrhea, which usually begins in infancy, dermatitis, </a:t>
            </a:r>
            <a:r>
              <a:rPr lang="en-US" sz="2400" dirty="0" err="1" smtClean="0">
                <a:latin typeface="Arial" pitchFamily="34" charset="0"/>
                <a:cs typeface="Arial" pitchFamily="34" charset="0"/>
              </a:rPr>
              <a:t>autoimmunie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endocrinopathy</a:t>
            </a:r>
            <a:r>
              <a:rPr lang="en-US" sz="2400" dirty="0" smtClean="0">
                <a:latin typeface="Arial" pitchFamily="34" charset="0"/>
                <a:cs typeface="Arial" pitchFamily="34" charset="0"/>
              </a:rPr>
              <a:t> (diabetes mellitus, </a:t>
            </a:r>
            <a:r>
              <a:rPr lang="en-US" sz="2400" dirty="0" err="1" smtClean="0">
                <a:latin typeface="Arial" pitchFamily="34" charset="0"/>
                <a:cs typeface="Arial" pitchFamily="34" charset="0"/>
              </a:rPr>
              <a:t>thyroiditis</a:t>
            </a:r>
            <a:r>
              <a:rPr lang="en-US" sz="2400" dirty="0" smtClean="0">
                <a:latin typeface="Arial" pitchFamily="34" charset="0"/>
                <a:cs typeface="Arial" pitchFamily="34" charset="0"/>
              </a:rPr>
              <a:t>).</a:t>
            </a:r>
            <a:endParaRPr lang="en-US" sz="2400" b="1" dirty="0" smtClean="0">
              <a:latin typeface="Arial" pitchFamily="34" charset="0"/>
              <a:cs typeface="Arial" pitchFamily="34" charset="0"/>
            </a:endParaRPr>
          </a:p>
          <a:p>
            <a:pPr marL="438912" indent="-320040" algn="just" eaLnBrk="1" fontAlgn="auto" hangingPunct="1">
              <a:spcBef>
                <a:spcPts val="0"/>
              </a:spcBef>
              <a:spcAft>
                <a:spcPts val="0"/>
              </a:spcAft>
              <a:buNone/>
              <a:defRPr/>
            </a:pPr>
            <a:endParaRPr lang="en-US" sz="2800" dirty="0" smtClean="0">
              <a:latin typeface="Arial" pitchFamily="34" charset="0"/>
              <a:cs typeface="Arial" pitchFamily="34" charset="0"/>
            </a:endParaRPr>
          </a:p>
          <a:p>
            <a:pPr marL="996696" lvl="2" eaLnBrk="1" fontAlgn="auto" hangingPunct="1">
              <a:spcAft>
                <a:spcPts val="0"/>
              </a:spcAft>
              <a:buClr>
                <a:schemeClr val="accent3"/>
              </a:buClr>
              <a:buFont typeface="Wingdings" pitchFamily="2" charset="2"/>
              <a:buNone/>
              <a:defRPr/>
            </a:pPr>
            <a:endParaRPr lang="en-US" dirty="0" smtClean="0"/>
          </a:p>
          <a:p>
            <a:pPr marL="996696" lvl="2" eaLnBrk="1" fontAlgn="auto" hangingPunct="1">
              <a:lnSpc>
                <a:spcPct val="80000"/>
              </a:lnSpc>
              <a:spcAft>
                <a:spcPts val="0"/>
              </a:spcAft>
              <a:buClr>
                <a:schemeClr val="tx1"/>
              </a:buClr>
              <a:buFont typeface="Wingdings" pitchFamily="2" charset="2"/>
              <a:buChar char="§"/>
              <a:defRPr/>
            </a:pPr>
            <a:endParaRPr lang="en-US" sz="2000" dirty="0" smtClean="0"/>
          </a:p>
        </p:txBody>
      </p:sp>
      <p:sp>
        <p:nvSpPr>
          <p:cNvPr id="20484" name="Slide Number Placeholder 3"/>
          <p:cNvSpPr>
            <a:spLocks noGrp="1"/>
          </p:cNvSpPr>
          <p:nvPr>
            <p:ph type="sldNum" sz="quarter" idx="12"/>
          </p:nvPr>
        </p:nvSpPr>
        <p:spPr/>
        <p:txBody>
          <a:bodyPr/>
          <a:lstStyle/>
          <a:p>
            <a:pPr>
              <a:defRPr/>
            </a:pPr>
            <a:fld id="{8061314D-B98F-4CF3-97AA-FE0DE4ED12D3}" type="slidenum">
              <a:rPr lang="en-US"/>
              <a:pPr>
                <a:defRPr/>
              </a:pPr>
              <a:t>32</a:t>
            </a:fld>
            <a:endParaRPr lang="en-US"/>
          </a:p>
        </p:txBody>
      </p:sp>
    </p:spTree>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3" cstate="print"/>
          <a:stretch>
            <a:fillRect/>
          </a:stretch>
        </p:blipFill>
        <p:spPr>
          <a:xfrm>
            <a:off x="0" y="27384"/>
            <a:ext cx="9144000" cy="6858000"/>
          </a:xfrm>
          <a:prstGeom prst="rect">
            <a:avLst/>
          </a:prstGeom>
        </p:spPr>
      </p:pic>
      <p:sp>
        <p:nvSpPr>
          <p:cNvPr id="20483" name="Rectangle 3"/>
          <p:cNvSpPr>
            <a:spLocks noGrp="1" noChangeArrowheads="1"/>
          </p:cNvSpPr>
          <p:nvPr>
            <p:ph idx="1"/>
          </p:nvPr>
        </p:nvSpPr>
        <p:spPr>
          <a:xfrm>
            <a:off x="611560" y="1052736"/>
            <a:ext cx="8001000" cy="4953000"/>
          </a:xfrm>
        </p:spPr>
        <p:txBody>
          <a:bodyPr rtlCol="0">
            <a:normAutofit/>
          </a:bodyPr>
          <a:lstStyle/>
          <a:p>
            <a:pPr marL="438912" indent="-320040" algn="just" eaLnBrk="1" fontAlgn="auto" hangingPunct="1">
              <a:spcBef>
                <a:spcPts val="0"/>
              </a:spcBef>
              <a:spcAft>
                <a:spcPts val="0"/>
              </a:spcAft>
              <a:buNone/>
              <a:defRPr/>
            </a:pPr>
            <a:endParaRPr lang="en-US" sz="2400" b="1" dirty="0" smtClean="0">
              <a:latin typeface="Arial" pitchFamily="34" charset="0"/>
              <a:cs typeface="Arial" pitchFamily="34" charset="0"/>
            </a:endParaRPr>
          </a:p>
          <a:p>
            <a:pPr marL="438912" indent="-320040" algn="just" eaLnBrk="1" fontAlgn="auto" hangingPunct="1">
              <a:spcBef>
                <a:spcPts val="0"/>
              </a:spcBef>
              <a:spcAft>
                <a:spcPts val="0"/>
              </a:spcAft>
              <a:buFont typeface="Wingdings" pitchFamily="2" charset="2"/>
              <a:buChar char="v"/>
              <a:defRPr/>
            </a:pPr>
            <a:r>
              <a:rPr lang="en-US" sz="2400" b="1" dirty="0" smtClean="0">
                <a:latin typeface="Arial" pitchFamily="34" charset="0"/>
                <a:cs typeface="Arial" pitchFamily="34" charset="0"/>
              </a:rPr>
              <a:t>Autoimmune </a:t>
            </a:r>
            <a:r>
              <a:rPr lang="en-US" sz="2400" b="1" dirty="0" err="1" smtClean="0">
                <a:latin typeface="Arial" pitchFamily="34" charset="0"/>
                <a:cs typeface="Arial" pitchFamily="34" charset="0"/>
              </a:rPr>
              <a:t>polyendocrine</a:t>
            </a:r>
            <a:r>
              <a:rPr lang="en-US" sz="2400" b="1" dirty="0" smtClean="0">
                <a:latin typeface="Arial" pitchFamily="34" charset="0"/>
                <a:cs typeface="Arial" pitchFamily="34" charset="0"/>
              </a:rPr>
              <a:t> syndrome</a:t>
            </a:r>
            <a:r>
              <a:rPr lang="en-US" sz="2400" dirty="0" smtClean="0">
                <a:latin typeface="Arial" pitchFamily="34" charset="0"/>
                <a:cs typeface="Arial" pitchFamily="34" charset="0"/>
              </a:rPr>
              <a:t>, also known as </a:t>
            </a:r>
            <a:r>
              <a:rPr lang="en-US" sz="2400" b="1" dirty="0" smtClean="0">
                <a:latin typeface="Arial" pitchFamily="34" charset="0"/>
                <a:cs typeface="Arial" pitchFamily="34" charset="0"/>
              </a:rPr>
              <a:t>autoimmune </a:t>
            </a:r>
            <a:r>
              <a:rPr lang="en-US" sz="2400" b="1" dirty="0" err="1" smtClean="0">
                <a:latin typeface="Arial" pitchFamily="34" charset="0"/>
                <a:cs typeface="Arial" pitchFamily="34" charset="0"/>
              </a:rPr>
              <a:t>polyendocrinopathy-candidiasis</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ectodermal</a:t>
            </a:r>
            <a:r>
              <a:rPr lang="en-US" sz="2400" b="1" dirty="0" smtClean="0">
                <a:latin typeface="Arial" pitchFamily="34" charset="0"/>
                <a:cs typeface="Arial" pitchFamily="34" charset="0"/>
              </a:rPr>
              <a:t> dystrophy (APECED), </a:t>
            </a:r>
            <a:r>
              <a:rPr lang="en-US" sz="2400" dirty="0" smtClean="0">
                <a:latin typeface="Arial" pitchFamily="34" charset="0"/>
                <a:cs typeface="Arial" pitchFamily="34" charset="0"/>
              </a:rPr>
              <a:t>is one of several autoimmune disorders caused by mutations in the autoimmune regulator gene (AIRE).</a:t>
            </a:r>
          </a:p>
          <a:p>
            <a:pPr marL="438912" indent="-320040" algn="just" eaLnBrk="1" fontAlgn="auto" hangingPunct="1">
              <a:spcBef>
                <a:spcPts val="0"/>
              </a:spcBef>
              <a:spcAft>
                <a:spcPts val="0"/>
              </a:spcAft>
              <a:buFont typeface="Wingdings" pitchFamily="2" charset="2"/>
              <a:buChar char="v"/>
              <a:defRPr/>
            </a:pPr>
            <a:r>
              <a:rPr lang="en-US" sz="2400" dirty="0" smtClean="0">
                <a:latin typeface="Arial" pitchFamily="34" charset="0"/>
                <a:cs typeface="Arial" pitchFamily="34" charset="0"/>
              </a:rPr>
              <a:t>Features: </a:t>
            </a:r>
            <a:r>
              <a:rPr lang="en-US" sz="2400" dirty="0" err="1" smtClean="0">
                <a:latin typeface="Arial" pitchFamily="34" charset="0"/>
                <a:cs typeface="Arial" pitchFamily="34" charset="0"/>
              </a:rPr>
              <a:t>hypoparathyroidism</a:t>
            </a:r>
            <a:r>
              <a:rPr lang="en-US" sz="2400" dirty="0" smtClean="0">
                <a:latin typeface="Arial" pitchFamily="34" charset="0"/>
                <a:cs typeface="Arial" pitchFamily="34" charset="0"/>
              </a:rPr>
              <a:t>, adrenal insufficiency,  and about 25% of patients develop autoimmune enteritis</a:t>
            </a:r>
          </a:p>
          <a:p>
            <a:pPr marL="438912" indent="-320040" algn="just" eaLnBrk="1" fontAlgn="auto" hangingPunct="1">
              <a:spcBef>
                <a:spcPts val="0"/>
              </a:spcBef>
              <a:spcAft>
                <a:spcPts val="0"/>
              </a:spcAft>
              <a:buFont typeface="Wingdings" pitchFamily="2" charset="2"/>
              <a:buChar char="v"/>
              <a:defRPr/>
            </a:pPr>
            <a:r>
              <a:rPr lang="en-US" sz="2400" dirty="0" smtClean="0">
                <a:latin typeface="Arial" pitchFamily="34" charset="0"/>
                <a:cs typeface="Arial" pitchFamily="34" charset="0"/>
              </a:rPr>
              <a:t>Circulating antibodies to </a:t>
            </a:r>
            <a:r>
              <a:rPr lang="en-US" sz="2400" dirty="0" err="1" smtClean="0">
                <a:latin typeface="Arial" pitchFamily="34" charset="0"/>
                <a:cs typeface="Arial" pitchFamily="34" charset="0"/>
              </a:rPr>
              <a:t>enterocytes</a:t>
            </a:r>
            <a:r>
              <a:rPr lang="en-US" sz="2400" dirty="0" smtClean="0">
                <a:latin typeface="Arial" pitchFamily="34" charset="0"/>
                <a:cs typeface="Arial" pitchFamily="34" charset="0"/>
              </a:rPr>
              <a:t> anti-smooth, </a:t>
            </a:r>
            <a:r>
              <a:rPr lang="en-US" sz="2400" dirty="0" err="1" smtClean="0">
                <a:latin typeface="Arial" pitchFamily="34" charset="0"/>
                <a:cs typeface="Arial" pitchFamily="34" charset="0"/>
              </a:rPr>
              <a:t>antithyroid</a:t>
            </a:r>
            <a:r>
              <a:rPr lang="en-US" sz="2400" dirty="0" smtClean="0">
                <a:latin typeface="Arial" pitchFamily="34" charset="0"/>
                <a:cs typeface="Arial" pitchFamily="34" charset="0"/>
              </a:rPr>
              <a:t> and islet-cell antibodies.</a:t>
            </a:r>
          </a:p>
          <a:p>
            <a:pPr marL="438912" indent="-320040" algn="just" eaLnBrk="1" fontAlgn="auto" hangingPunct="1">
              <a:spcBef>
                <a:spcPts val="0"/>
              </a:spcBef>
              <a:spcAft>
                <a:spcPts val="0"/>
              </a:spcAft>
              <a:buNone/>
              <a:defRPr/>
            </a:pPr>
            <a:endParaRPr lang="en-US" sz="2800" dirty="0" smtClean="0">
              <a:latin typeface="Arial" pitchFamily="34" charset="0"/>
              <a:cs typeface="Arial" pitchFamily="34" charset="0"/>
            </a:endParaRPr>
          </a:p>
          <a:p>
            <a:pPr marL="996696" lvl="2" eaLnBrk="1" fontAlgn="auto" hangingPunct="1">
              <a:spcAft>
                <a:spcPts val="0"/>
              </a:spcAft>
              <a:buClr>
                <a:schemeClr val="accent3"/>
              </a:buClr>
              <a:buFont typeface="Wingdings" pitchFamily="2" charset="2"/>
              <a:buNone/>
              <a:defRPr/>
            </a:pPr>
            <a:endParaRPr lang="en-US" dirty="0" smtClean="0"/>
          </a:p>
          <a:p>
            <a:pPr marL="996696" lvl="2" eaLnBrk="1" fontAlgn="auto" hangingPunct="1">
              <a:lnSpc>
                <a:spcPct val="80000"/>
              </a:lnSpc>
              <a:spcAft>
                <a:spcPts val="0"/>
              </a:spcAft>
              <a:buClr>
                <a:schemeClr val="tx1"/>
              </a:buClr>
              <a:buFont typeface="Wingdings" pitchFamily="2" charset="2"/>
              <a:buChar char="§"/>
              <a:defRPr/>
            </a:pPr>
            <a:endParaRPr lang="en-US" sz="2000" dirty="0" smtClean="0"/>
          </a:p>
        </p:txBody>
      </p:sp>
      <p:sp>
        <p:nvSpPr>
          <p:cNvPr id="20484" name="Slide Number Placeholder 3"/>
          <p:cNvSpPr>
            <a:spLocks noGrp="1"/>
          </p:cNvSpPr>
          <p:nvPr>
            <p:ph type="sldNum" sz="quarter" idx="12"/>
          </p:nvPr>
        </p:nvSpPr>
        <p:spPr/>
        <p:txBody>
          <a:bodyPr/>
          <a:lstStyle/>
          <a:p>
            <a:pPr>
              <a:defRPr/>
            </a:pPr>
            <a:fld id="{8061314D-B98F-4CF3-97AA-FE0DE4ED12D3}" type="slidenum">
              <a:rPr lang="en-US"/>
              <a:pPr>
                <a:defRPr/>
              </a:pPr>
              <a:t>33</a:t>
            </a:fld>
            <a:endParaRPr lang="en-US"/>
          </a:p>
        </p:txBody>
      </p:sp>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3" cstate="print"/>
          <a:stretch>
            <a:fillRect/>
          </a:stretch>
        </p:blipFill>
        <p:spPr>
          <a:xfrm>
            <a:off x="0" y="0"/>
            <a:ext cx="9144000" cy="6858000"/>
          </a:xfrm>
          <a:prstGeom prst="rect">
            <a:avLst/>
          </a:prstGeom>
        </p:spPr>
      </p:pic>
      <p:sp>
        <p:nvSpPr>
          <p:cNvPr id="20482" name="Rectangle 2"/>
          <p:cNvSpPr>
            <a:spLocks noGrp="1" noChangeArrowheads="1"/>
          </p:cNvSpPr>
          <p:nvPr>
            <p:ph type="title"/>
          </p:nvPr>
        </p:nvSpPr>
        <p:spPr>
          <a:xfrm>
            <a:off x="457200" y="274638"/>
            <a:ext cx="8229600" cy="1554162"/>
          </a:xfrm>
        </p:spPr>
        <p:txBody>
          <a:bodyPr anchorCtr="1"/>
          <a:lstStyle/>
          <a:p>
            <a:pPr eaLnBrk="1" fontAlgn="auto" hangingPunct="1">
              <a:spcAft>
                <a:spcPts val="0"/>
              </a:spcAft>
              <a:defRPr/>
            </a:pPr>
            <a:r>
              <a:rPr lang="en-US" sz="4000" dirty="0" smtClean="0">
                <a:latin typeface="Arial Black" pitchFamily="34" charset="0"/>
              </a:rPr>
              <a:t>TREATMENT</a:t>
            </a:r>
          </a:p>
        </p:txBody>
      </p:sp>
      <p:sp>
        <p:nvSpPr>
          <p:cNvPr id="20483" name="Rectangle 3"/>
          <p:cNvSpPr>
            <a:spLocks noGrp="1" noChangeArrowheads="1"/>
          </p:cNvSpPr>
          <p:nvPr>
            <p:ph idx="1"/>
          </p:nvPr>
        </p:nvSpPr>
        <p:spPr>
          <a:xfrm>
            <a:off x="685800" y="1676400"/>
            <a:ext cx="8001000" cy="4953000"/>
          </a:xfrm>
        </p:spPr>
        <p:txBody>
          <a:bodyPr rtlCol="0">
            <a:normAutofit/>
          </a:bodyPr>
          <a:lstStyle/>
          <a:p>
            <a:pPr marL="731520" lvl="1" indent="-274320" eaLnBrk="1" fontAlgn="auto" hangingPunct="1">
              <a:spcAft>
                <a:spcPts val="0"/>
              </a:spcAft>
              <a:buFont typeface="Wingdings"/>
              <a:buChar char=""/>
              <a:defRPr/>
            </a:pPr>
            <a:endParaRPr lang="en-US" sz="2400" dirty="0" smtClean="0">
              <a:latin typeface="Arial Black" pitchFamily="34" charset="0"/>
            </a:endParaRPr>
          </a:p>
          <a:p>
            <a:pPr marL="731520" lvl="1" indent="-274320" eaLnBrk="1" fontAlgn="auto" hangingPunct="1">
              <a:spcAft>
                <a:spcPts val="0"/>
              </a:spcAft>
              <a:buFont typeface="Wingdings"/>
              <a:buChar char=""/>
              <a:defRPr/>
            </a:pPr>
            <a:r>
              <a:rPr lang="en-US" sz="3200" dirty="0" smtClean="0">
                <a:latin typeface="Arial Black" pitchFamily="34" charset="0"/>
              </a:rPr>
              <a:t>Total </a:t>
            </a:r>
            <a:r>
              <a:rPr lang="en-US" sz="3200" dirty="0" err="1" smtClean="0">
                <a:latin typeface="Arial Black" pitchFamily="34" charset="0"/>
              </a:rPr>
              <a:t>parenteral</a:t>
            </a:r>
            <a:r>
              <a:rPr lang="en-US" sz="3200" dirty="0" smtClean="0">
                <a:latin typeface="Arial Black" pitchFamily="34" charset="0"/>
              </a:rPr>
              <a:t> nutrition	</a:t>
            </a:r>
          </a:p>
          <a:p>
            <a:pPr marL="731520" lvl="1" indent="-274320" eaLnBrk="1" fontAlgn="auto" hangingPunct="1">
              <a:spcAft>
                <a:spcPts val="0"/>
              </a:spcAft>
              <a:buFont typeface="Wingdings"/>
              <a:buChar char=""/>
              <a:defRPr/>
            </a:pPr>
            <a:r>
              <a:rPr lang="en-US" sz="3200" dirty="0" smtClean="0">
                <a:latin typeface="Arial Black" pitchFamily="34" charset="0"/>
              </a:rPr>
              <a:t>Prednisone</a:t>
            </a:r>
          </a:p>
          <a:p>
            <a:pPr marL="731520" lvl="1" indent="-274320" eaLnBrk="1" fontAlgn="auto" hangingPunct="1">
              <a:spcAft>
                <a:spcPts val="0"/>
              </a:spcAft>
              <a:buFont typeface="Wingdings"/>
              <a:buChar char=""/>
              <a:defRPr/>
            </a:pPr>
            <a:r>
              <a:rPr lang="en-US" sz="3200" dirty="0" smtClean="0">
                <a:latin typeface="Arial Black" pitchFamily="34" charset="0"/>
              </a:rPr>
              <a:t>Cyclosporine</a:t>
            </a:r>
          </a:p>
          <a:p>
            <a:pPr marL="731520" lvl="1" indent="-274320" eaLnBrk="1" fontAlgn="auto" hangingPunct="1">
              <a:spcAft>
                <a:spcPts val="0"/>
              </a:spcAft>
              <a:buFont typeface="Wingdings"/>
              <a:buChar char=""/>
              <a:defRPr/>
            </a:pPr>
            <a:r>
              <a:rPr lang="en-US" sz="3200" dirty="0" err="1" smtClean="0">
                <a:latin typeface="Arial Black" pitchFamily="34" charset="0"/>
              </a:rPr>
              <a:t>Azathioprine</a:t>
            </a:r>
            <a:endParaRPr lang="en-US" sz="3200" dirty="0" smtClean="0">
              <a:latin typeface="Arial Black" pitchFamily="34" charset="0"/>
            </a:endParaRPr>
          </a:p>
          <a:p>
            <a:pPr marL="731520" lvl="1" indent="-274320" eaLnBrk="1" fontAlgn="auto" hangingPunct="1">
              <a:spcAft>
                <a:spcPts val="0"/>
              </a:spcAft>
              <a:buFont typeface="Wingdings"/>
              <a:buChar char=""/>
              <a:defRPr/>
            </a:pPr>
            <a:r>
              <a:rPr lang="en-US" sz="3200" dirty="0" smtClean="0">
                <a:latin typeface="Arial Black" pitchFamily="34" charset="0"/>
              </a:rPr>
              <a:t>Intestinal transplant</a:t>
            </a:r>
          </a:p>
          <a:p>
            <a:pPr marL="996696" lvl="2" eaLnBrk="1" fontAlgn="auto" hangingPunct="1">
              <a:spcAft>
                <a:spcPts val="0"/>
              </a:spcAft>
              <a:buClr>
                <a:schemeClr val="accent3"/>
              </a:buClr>
              <a:buFont typeface="Wingdings" pitchFamily="2" charset="2"/>
              <a:buNone/>
              <a:defRPr/>
            </a:pPr>
            <a:endParaRPr lang="en-US" dirty="0" smtClean="0"/>
          </a:p>
          <a:p>
            <a:pPr marL="996696" lvl="2" eaLnBrk="1" fontAlgn="auto" hangingPunct="1">
              <a:lnSpc>
                <a:spcPct val="80000"/>
              </a:lnSpc>
              <a:spcAft>
                <a:spcPts val="0"/>
              </a:spcAft>
              <a:buClr>
                <a:schemeClr val="tx1"/>
              </a:buClr>
              <a:buFont typeface="Wingdings" pitchFamily="2" charset="2"/>
              <a:buChar char="§"/>
              <a:defRPr/>
            </a:pPr>
            <a:endParaRPr lang="en-US" sz="2000" dirty="0" smtClean="0"/>
          </a:p>
        </p:txBody>
      </p:sp>
      <p:sp>
        <p:nvSpPr>
          <p:cNvPr id="20484" name="Slide Number Placeholder 3"/>
          <p:cNvSpPr>
            <a:spLocks noGrp="1"/>
          </p:cNvSpPr>
          <p:nvPr>
            <p:ph type="sldNum" sz="quarter" idx="12"/>
          </p:nvPr>
        </p:nvSpPr>
        <p:spPr/>
        <p:txBody>
          <a:bodyPr/>
          <a:lstStyle/>
          <a:p>
            <a:pPr>
              <a:defRPr/>
            </a:pPr>
            <a:fld id="{8061314D-B98F-4CF3-97AA-FE0DE4ED12D3}" type="slidenum">
              <a:rPr lang="en-US"/>
              <a:pPr>
                <a:defRPr/>
              </a:pPr>
              <a:t>34</a:t>
            </a:fld>
            <a:endParaRPr lang="en-US"/>
          </a:p>
        </p:txBody>
      </p:sp>
    </p:spTree>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pic>
        <p:nvPicPr>
          <p:cNvPr id="36867" name="Picture 2" descr="C:\Documents and Settings\LOIDA\Desktop\prof. asaad\chronic diarrhea\milk allergy\article-new_ehow_images_a06_c6_98_milk-allergies-breastfed-babies-800x800.jpg"/>
          <p:cNvPicPr>
            <a:picLocks noGrp="1" noChangeAspect="1" noChangeArrowheads="1"/>
          </p:cNvPicPr>
          <p:nvPr>
            <p:ph idx="1"/>
          </p:nvPr>
        </p:nvPicPr>
        <p:blipFill>
          <a:blip r:embed="rId3" cstate="print"/>
          <a:srcRect/>
          <a:stretch>
            <a:fillRect/>
          </a:stretch>
        </p:blipFill>
        <p:spPr>
          <a:xfrm>
            <a:off x="4644008" y="1772816"/>
            <a:ext cx="4316386" cy="3312368"/>
          </a:xfrm>
          <a:noFill/>
        </p:spPr>
      </p:pic>
      <p:sp>
        <p:nvSpPr>
          <p:cNvPr id="4" name="Slide Number Placeholder 3"/>
          <p:cNvSpPr>
            <a:spLocks noGrp="1"/>
          </p:cNvSpPr>
          <p:nvPr>
            <p:ph type="sldNum" sz="quarter" idx="12"/>
          </p:nvPr>
        </p:nvSpPr>
        <p:spPr/>
        <p:txBody>
          <a:bodyPr/>
          <a:lstStyle/>
          <a:p>
            <a:pPr>
              <a:defRPr/>
            </a:pPr>
            <a:fld id="{03FD3E00-3E33-4AD6-8569-25349B6F72EF}" type="slidenum">
              <a:rPr lang="en-US" smtClean="0"/>
              <a:pPr>
                <a:defRPr/>
              </a:pPr>
              <a:t>35</a:t>
            </a:fld>
            <a:endParaRPr lang="en-US"/>
          </a:p>
        </p:txBody>
      </p:sp>
      <p:pic>
        <p:nvPicPr>
          <p:cNvPr id="118786" name="Picture 2" descr="http://www.mumsgone2aus.com/wp-content/uploads/2010/10/Milk.jpg"/>
          <p:cNvPicPr>
            <a:picLocks noChangeAspect="1" noChangeArrowheads="1"/>
          </p:cNvPicPr>
          <p:nvPr/>
        </p:nvPicPr>
        <p:blipFill>
          <a:blip r:embed="rId4" cstate="print"/>
          <a:srcRect/>
          <a:stretch>
            <a:fillRect/>
          </a:stretch>
        </p:blipFill>
        <p:spPr bwMode="auto">
          <a:xfrm>
            <a:off x="323528" y="1196752"/>
            <a:ext cx="4244420" cy="396044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1506" name="Rectangle 2"/>
          <p:cNvSpPr>
            <a:spLocks noGrp="1" noChangeArrowheads="1"/>
          </p:cNvSpPr>
          <p:nvPr>
            <p:ph type="title"/>
          </p:nvPr>
        </p:nvSpPr>
        <p:spPr>
          <a:xfrm>
            <a:off x="0" y="155448"/>
            <a:ext cx="8991600" cy="1673352"/>
          </a:xfrm>
        </p:spPr>
        <p:txBody>
          <a:bodyPr anchorCtr="1"/>
          <a:lstStyle/>
          <a:p>
            <a:pPr eaLnBrk="1" fontAlgn="auto" hangingPunct="1">
              <a:spcAft>
                <a:spcPts val="0"/>
              </a:spcAft>
              <a:defRPr/>
            </a:pPr>
            <a:r>
              <a:rPr lang="en-US" sz="3600" dirty="0" smtClean="0">
                <a:latin typeface="Arial Black" pitchFamily="34" charset="0"/>
              </a:rPr>
              <a:t>3- Glucose-</a:t>
            </a:r>
            <a:r>
              <a:rPr lang="en-US" sz="3600" dirty="0" err="1" smtClean="0">
                <a:latin typeface="Arial Black" pitchFamily="34" charset="0"/>
              </a:rPr>
              <a:t>Galactose</a:t>
            </a:r>
            <a:r>
              <a:rPr lang="en-US" sz="3600" dirty="0" smtClean="0">
                <a:latin typeface="Arial Black" pitchFamily="34" charset="0"/>
              </a:rPr>
              <a:t> </a:t>
            </a:r>
            <a:r>
              <a:rPr lang="en-US" sz="3600" dirty="0" err="1" smtClean="0">
                <a:latin typeface="Arial Black" pitchFamily="34" charset="0"/>
              </a:rPr>
              <a:t>Malabsorption</a:t>
            </a:r>
            <a:endParaRPr lang="en-US" sz="3600" dirty="0" smtClean="0">
              <a:latin typeface="Arial Black" pitchFamily="34" charset="0"/>
            </a:endParaRPr>
          </a:p>
        </p:txBody>
      </p:sp>
      <p:sp>
        <p:nvSpPr>
          <p:cNvPr id="35843" name="Rectangle 3"/>
          <p:cNvSpPr>
            <a:spLocks noGrp="1" noChangeArrowheads="1"/>
          </p:cNvSpPr>
          <p:nvPr>
            <p:ph idx="1"/>
          </p:nvPr>
        </p:nvSpPr>
        <p:spPr>
          <a:xfrm>
            <a:off x="762000" y="1447800"/>
            <a:ext cx="8077200" cy="5410200"/>
          </a:xfrm>
        </p:spPr>
        <p:txBody>
          <a:bodyPr/>
          <a:lstStyle/>
          <a:p>
            <a:pPr eaLnBrk="1" hangingPunct="1">
              <a:lnSpc>
                <a:spcPct val="114000"/>
              </a:lnSpc>
              <a:spcBef>
                <a:spcPts val="600"/>
              </a:spcBef>
              <a:buFont typeface="Wingdings" pitchFamily="2" charset="2"/>
              <a:buChar char="v"/>
            </a:pPr>
            <a:endParaRPr lang="en-US" sz="2000" dirty="0" smtClean="0">
              <a:latin typeface="Arial Black" pitchFamily="34" charset="0"/>
            </a:endParaRPr>
          </a:p>
          <a:p>
            <a:pPr eaLnBrk="1" hangingPunct="1">
              <a:lnSpc>
                <a:spcPct val="114000"/>
              </a:lnSpc>
              <a:spcBef>
                <a:spcPts val="600"/>
              </a:spcBef>
              <a:buFont typeface="Wingdings" pitchFamily="2" charset="2"/>
              <a:buChar char="v"/>
            </a:pPr>
            <a:r>
              <a:rPr lang="en-US" sz="2000" dirty="0" smtClean="0">
                <a:latin typeface="Arial Black" pitchFamily="34" charset="0"/>
              </a:rPr>
              <a:t>Other name  : mono </a:t>
            </a:r>
            <a:r>
              <a:rPr lang="en-US" sz="2000" dirty="0" err="1" smtClean="0">
                <a:latin typeface="Arial Black" pitchFamily="34" charset="0"/>
              </a:rPr>
              <a:t>sacaraids</a:t>
            </a:r>
            <a:r>
              <a:rPr lang="en-US" sz="2000" dirty="0" smtClean="0">
                <a:latin typeface="Arial Black" pitchFamily="34" charset="0"/>
              </a:rPr>
              <a:t> </a:t>
            </a:r>
            <a:r>
              <a:rPr lang="en-US" sz="2000" dirty="0" err="1" smtClean="0">
                <a:latin typeface="Arial Black" pitchFamily="34" charset="0"/>
              </a:rPr>
              <a:t>Malabsorption</a:t>
            </a:r>
            <a:r>
              <a:rPr lang="en-US" sz="2000" dirty="0" smtClean="0">
                <a:latin typeface="Arial Black" pitchFamily="34" charset="0"/>
              </a:rPr>
              <a:t> </a:t>
            </a:r>
          </a:p>
          <a:p>
            <a:pPr eaLnBrk="1" hangingPunct="1">
              <a:lnSpc>
                <a:spcPct val="114000"/>
              </a:lnSpc>
              <a:spcBef>
                <a:spcPts val="600"/>
              </a:spcBef>
              <a:buFont typeface="Wingdings" pitchFamily="2" charset="2"/>
              <a:buChar char="v"/>
            </a:pPr>
            <a:r>
              <a:rPr lang="en-US" sz="2000" dirty="0" err="1" smtClean="0">
                <a:latin typeface="Arial Black" pitchFamily="34" charset="0"/>
              </a:rPr>
              <a:t>Autosomal</a:t>
            </a:r>
            <a:r>
              <a:rPr lang="en-US" sz="2000" dirty="0" smtClean="0">
                <a:latin typeface="Arial Black" pitchFamily="34" charset="0"/>
              </a:rPr>
              <a:t> </a:t>
            </a:r>
            <a:r>
              <a:rPr lang="en-US" sz="2000" dirty="0" smtClean="0">
                <a:latin typeface="Arial Black" pitchFamily="34" charset="0"/>
              </a:rPr>
              <a:t>recessive inheritance</a:t>
            </a:r>
          </a:p>
          <a:p>
            <a:pPr eaLnBrk="1" hangingPunct="1">
              <a:lnSpc>
                <a:spcPct val="114000"/>
              </a:lnSpc>
              <a:spcBef>
                <a:spcPts val="600"/>
              </a:spcBef>
              <a:buFont typeface="Wingdings" pitchFamily="2" charset="2"/>
              <a:buChar char="v"/>
            </a:pPr>
            <a:r>
              <a:rPr lang="en-US" sz="2000" dirty="0" smtClean="0">
                <a:latin typeface="Arial Black" pitchFamily="34" charset="0"/>
              </a:rPr>
              <a:t>Specific defect on active transport system in small intestine</a:t>
            </a:r>
          </a:p>
          <a:p>
            <a:pPr eaLnBrk="1" hangingPunct="1">
              <a:lnSpc>
                <a:spcPct val="114000"/>
              </a:lnSpc>
              <a:spcBef>
                <a:spcPts val="600"/>
              </a:spcBef>
              <a:buNone/>
            </a:pPr>
            <a:endParaRPr lang="en-US" sz="2000" dirty="0" smtClean="0">
              <a:latin typeface="Arial Black" pitchFamily="34" charset="0"/>
            </a:endParaRPr>
          </a:p>
        </p:txBody>
      </p:sp>
      <p:sp>
        <p:nvSpPr>
          <p:cNvPr id="21508" name="Slide Number Placeholder 3"/>
          <p:cNvSpPr>
            <a:spLocks noGrp="1"/>
          </p:cNvSpPr>
          <p:nvPr>
            <p:ph type="sldNum" sz="quarter" idx="12"/>
          </p:nvPr>
        </p:nvSpPr>
        <p:spPr/>
        <p:txBody>
          <a:bodyPr/>
          <a:lstStyle/>
          <a:p>
            <a:pPr>
              <a:defRPr/>
            </a:pPr>
            <a:fld id="{7E9EF77C-3A51-4BEC-AF0B-3AE7C2094D51}" type="slidenum">
              <a:rPr lang="en-US"/>
              <a:pPr>
                <a:defRPr/>
              </a:pPr>
              <a:t>36</a:t>
            </a:fld>
            <a:endParaRPr lang="en-US"/>
          </a:p>
        </p:txBody>
      </p:sp>
      <p:graphicFrame>
        <p:nvGraphicFramePr>
          <p:cNvPr id="6" name="Table 5"/>
          <p:cNvGraphicFramePr>
            <a:graphicFrameLocks noGrp="1"/>
          </p:cNvGraphicFramePr>
          <p:nvPr/>
        </p:nvGraphicFramePr>
        <p:xfrm>
          <a:off x="827584" y="3717032"/>
          <a:ext cx="7416824" cy="1368152"/>
        </p:xfrm>
        <a:graphic>
          <a:graphicData uri="http://schemas.openxmlformats.org/drawingml/2006/table">
            <a:tbl>
              <a:tblPr firstRow="1" bandRow="1">
                <a:tableStyleId>{5C22544A-7EE6-4342-B048-85BDC9FD1C3A}</a:tableStyleId>
              </a:tblPr>
              <a:tblGrid>
                <a:gridCol w="1854206"/>
                <a:gridCol w="1854206"/>
                <a:gridCol w="1854206"/>
                <a:gridCol w="1854206"/>
              </a:tblGrid>
              <a:tr h="655104">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713048">
                <a:tc>
                  <a:txBody>
                    <a:bodyPr/>
                    <a:lstStyle/>
                    <a:p>
                      <a:r>
                        <a:rPr lang="en-US" sz="1600" dirty="0" smtClean="0"/>
                        <a:t>Glucose-</a:t>
                      </a:r>
                      <a:r>
                        <a:rPr lang="en-US" sz="1600" baseline="0" dirty="0" smtClean="0"/>
                        <a:t> </a:t>
                      </a:r>
                      <a:r>
                        <a:rPr lang="en-US" sz="1600" baseline="0" dirty="0" err="1" smtClean="0"/>
                        <a:t>galactose</a:t>
                      </a:r>
                      <a:r>
                        <a:rPr lang="en-US" sz="1600" baseline="0" dirty="0" smtClean="0"/>
                        <a:t> </a:t>
                      </a:r>
                      <a:r>
                        <a:rPr lang="en-US" sz="1600" baseline="0" dirty="0" err="1" smtClean="0"/>
                        <a:t>Malabsorption</a:t>
                      </a:r>
                      <a:endParaRPr lang="en-US" sz="1600" dirty="0"/>
                    </a:p>
                  </a:txBody>
                  <a:tcPr/>
                </a:tc>
                <a:tc>
                  <a:txBody>
                    <a:bodyPr/>
                    <a:lstStyle/>
                    <a:p>
                      <a:pPr algn="ctr"/>
                      <a:r>
                        <a:rPr lang="en-US" dirty="0" smtClean="0"/>
                        <a:t>SLC5A1</a:t>
                      </a:r>
                    </a:p>
                    <a:p>
                      <a:pPr algn="ctr"/>
                      <a:r>
                        <a:rPr lang="en-US" dirty="0" smtClean="0"/>
                        <a:t>(SGLT1)</a:t>
                      </a:r>
                      <a:endParaRPr lang="en-US" dirty="0"/>
                    </a:p>
                  </a:txBody>
                  <a:tcPr/>
                </a:tc>
                <a:tc>
                  <a:txBody>
                    <a:bodyPr/>
                    <a:lstStyle/>
                    <a:p>
                      <a:pPr algn="ctr"/>
                      <a:r>
                        <a:rPr lang="en-US" dirty="0" smtClean="0"/>
                        <a:t>22q13.1</a:t>
                      </a:r>
                      <a:endParaRPr lang="en-US" dirty="0"/>
                    </a:p>
                  </a:txBody>
                  <a:tcPr/>
                </a:tc>
                <a:tc>
                  <a:txBody>
                    <a:bodyPr/>
                    <a:lstStyle/>
                    <a:p>
                      <a:r>
                        <a:rPr lang="en-US" dirty="0" smtClean="0"/>
                        <a:t>Na+/ glucose </a:t>
                      </a:r>
                      <a:r>
                        <a:rPr lang="en-US" dirty="0" err="1" smtClean="0"/>
                        <a:t>cotransporter</a:t>
                      </a:r>
                      <a:endParaRPr lang="en-US" dirty="0"/>
                    </a:p>
                  </a:txBody>
                  <a:tcPr/>
                </a:tc>
              </a:tr>
            </a:tbl>
          </a:graphicData>
        </a:graphic>
      </p:graphicFrame>
    </p:spTree>
  </p:cSld>
  <p:clrMapOvr>
    <a:masterClrMapping/>
  </p:clrMapOvr>
  <p:transition spd="slow">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5843" name="Rectangle 3"/>
          <p:cNvSpPr>
            <a:spLocks noGrp="1" noChangeArrowheads="1"/>
          </p:cNvSpPr>
          <p:nvPr>
            <p:ph idx="1"/>
          </p:nvPr>
        </p:nvSpPr>
        <p:spPr>
          <a:xfrm>
            <a:off x="467544" y="1268760"/>
            <a:ext cx="8077200" cy="5410200"/>
          </a:xfrm>
        </p:spPr>
        <p:txBody>
          <a:bodyPr/>
          <a:lstStyle/>
          <a:p>
            <a:pPr eaLnBrk="1" hangingPunct="1">
              <a:lnSpc>
                <a:spcPct val="114000"/>
              </a:lnSpc>
              <a:spcBef>
                <a:spcPts val="600"/>
              </a:spcBef>
              <a:buFont typeface="Wingdings" pitchFamily="2" charset="2"/>
              <a:buChar char="v"/>
            </a:pPr>
            <a:endParaRPr lang="en-US" sz="2000" dirty="0" smtClean="0">
              <a:latin typeface="Arial Black" pitchFamily="34" charset="0"/>
            </a:endParaRPr>
          </a:p>
          <a:p>
            <a:pPr eaLnBrk="1" hangingPunct="1">
              <a:lnSpc>
                <a:spcPct val="114000"/>
              </a:lnSpc>
              <a:spcBef>
                <a:spcPts val="600"/>
              </a:spcBef>
              <a:buFont typeface="Wingdings" pitchFamily="2" charset="2"/>
              <a:buChar char="v"/>
            </a:pPr>
            <a:r>
              <a:rPr lang="en-US" sz="2000" dirty="0" smtClean="0">
                <a:latin typeface="Arial Black" pitchFamily="34" charset="0"/>
              </a:rPr>
              <a:t>Early onset</a:t>
            </a:r>
          </a:p>
          <a:p>
            <a:pPr eaLnBrk="1" hangingPunct="1">
              <a:lnSpc>
                <a:spcPct val="114000"/>
              </a:lnSpc>
              <a:spcBef>
                <a:spcPts val="600"/>
              </a:spcBef>
              <a:buFont typeface="Wingdings" pitchFamily="2" charset="2"/>
              <a:buChar char="v"/>
            </a:pPr>
            <a:r>
              <a:rPr lang="en-US" sz="2000" dirty="0" smtClean="0">
                <a:latin typeface="Arial Black" pitchFamily="34" charset="0"/>
              </a:rPr>
              <a:t>Watery diarrhea</a:t>
            </a:r>
          </a:p>
          <a:p>
            <a:pPr eaLnBrk="1" hangingPunct="1">
              <a:lnSpc>
                <a:spcPct val="114000"/>
              </a:lnSpc>
              <a:spcBef>
                <a:spcPts val="600"/>
              </a:spcBef>
              <a:buFont typeface="Wingdings" pitchFamily="2" charset="2"/>
              <a:buChar char="v"/>
            </a:pPr>
            <a:r>
              <a:rPr lang="en-US" sz="2000" dirty="0" smtClean="0">
                <a:latin typeface="Arial Black" pitchFamily="34" charset="0"/>
              </a:rPr>
              <a:t>Dehydration and metabolic acidosis</a:t>
            </a:r>
          </a:p>
          <a:p>
            <a:pPr eaLnBrk="1" hangingPunct="1">
              <a:lnSpc>
                <a:spcPct val="114000"/>
              </a:lnSpc>
              <a:spcBef>
                <a:spcPts val="600"/>
              </a:spcBef>
              <a:buFont typeface="Wingdings" pitchFamily="2" charset="2"/>
              <a:buChar char="v"/>
            </a:pPr>
            <a:r>
              <a:rPr lang="en-US" sz="2000" dirty="0" smtClean="0">
                <a:latin typeface="Arial Black" pitchFamily="34" charset="0"/>
              </a:rPr>
              <a:t>The </a:t>
            </a:r>
            <a:r>
              <a:rPr lang="en-US" sz="2000" dirty="0" err="1" smtClean="0">
                <a:latin typeface="Arial Black" pitchFamily="34" charset="0"/>
              </a:rPr>
              <a:t>diarrhoea</a:t>
            </a:r>
            <a:r>
              <a:rPr lang="en-US" sz="2000" dirty="0" smtClean="0">
                <a:latin typeface="Arial Black" pitchFamily="34" charset="0"/>
              </a:rPr>
              <a:t> ceases within one hour of removing the oral intake of lactose, glucose, and </a:t>
            </a:r>
            <a:r>
              <a:rPr lang="en-US" sz="2000" dirty="0" err="1" smtClean="0">
                <a:latin typeface="Arial Black" pitchFamily="34" charset="0"/>
              </a:rPr>
              <a:t>galactose</a:t>
            </a:r>
            <a:r>
              <a:rPr lang="en-US" sz="2000" dirty="0" smtClean="0">
                <a:latin typeface="Arial Black" pitchFamily="34" charset="0"/>
              </a:rPr>
              <a:t>.</a:t>
            </a:r>
          </a:p>
          <a:p>
            <a:pPr eaLnBrk="1" hangingPunct="1">
              <a:lnSpc>
                <a:spcPct val="114000"/>
              </a:lnSpc>
              <a:spcBef>
                <a:spcPts val="600"/>
              </a:spcBef>
              <a:buFont typeface="Wingdings" pitchFamily="2" charset="2"/>
              <a:buChar char="v"/>
            </a:pPr>
            <a:r>
              <a:rPr lang="en-US" sz="2000" dirty="0" smtClean="0">
                <a:latin typeface="Arial Black" pitchFamily="34" charset="0"/>
              </a:rPr>
              <a:t>The </a:t>
            </a:r>
            <a:r>
              <a:rPr lang="en-US" sz="2000" dirty="0" err="1" smtClean="0">
                <a:latin typeface="Arial Black" pitchFamily="34" charset="0"/>
              </a:rPr>
              <a:t>diarrhoea</a:t>
            </a:r>
            <a:r>
              <a:rPr lang="en-US" sz="2000" dirty="0" smtClean="0">
                <a:latin typeface="Arial Black" pitchFamily="34" charset="0"/>
              </a:rPr>
              <a:t> returns with introduction of lactose, glucose and </a:t>
            </a:r>
            <a:r>
              <a:rPr lang="en-US" sz="2000" dirty="0" err="1" smtClean="0">
                <a:latin typeface="Arial Black" pitchFamily="34" charset="0"/>
              </a:rPr>
              <a:t>galactose</a:t>
            </a:r>
            <a:r>
              <a:rPr lang="en-US" sz="2000" dirty="0" smtClean="0">
                <a:latin typeface="Arial Black" pitchFamily="34" charset="0"/>
              </a:rPr>
              <a:t>.</a:t>
            </a:r>
          </a:p>
          <a:p>
            <a:pPr eaLnBrk="1" hangingPunct="1">
              <a:lnSpc>
                <a:spcPct val="114000"/>
              </a:lnSpc>
              <a:spcBef>
                <a:spcPts val="600"/>
              </a:spcBef>
              <a:buFont typeface="Wingdings" pitchFamily="2" charset="2"/>
              <a:buChar char="v"/>
            </a:pPr>
            <a:r>
              <a:rPr lang="en-US" sz="2000" dirty="0" smtClean="0">
                <a:latin typeface="Arial Black" pitchFamily="34" charset="0"/>
              </a:rPr>
              <a:t>Fructose is </a:t>
            </a:r>
            <a:r>
              <a:rPr lang="en-US" sz="2000" dirty="0" smtClean="0">
                <a:latin typeface="Arial Black" pitchFamily="34" charset="0"/>
              </a:rPr>
              <a:t>mandatory </a:t>
            </a:r>
            <a:r>
              <a:rPr lang="en-US" sz="2000" dirty="0" smtClean="0">
                <a:latin typeface="Arial Black" pitchFamily="34" charset="0"/>
                <a:sym typeface="Wingdings" pitchFamily="2" charset="2"/>
              </a:rPr>
              <a:t>So Formula containing Fructose is the treatment for those babies </a:t>
            </a:r>
            <a:r>
              <a:rPr lang="ar-SA" sz="2000" dirty="0" err="1" smtClean="0">
                <a:latin typeface="Arial Black" pitchFamily="34" charset="0"/>
                <a:sym typeface="Wingdings" pitchFamily="2" charset="2"/>
              </a:rPr>
              <a:t>مهمه</a:t>
            </a:r>
            <a:r>
              <a:rPr lang="ar-SA" sz="2000" dirty="0" smtClean="0">
                <a:latin typeface="Arial Black" pitchFamily="34" charset="0"/>
                <a:sym typeface="Wingdings" pitchFamily="2" charset="2"/>
              </a:rPr>
              <a:t> </a:t>
            </a:r>
            <a:endParaRPr lang="en-US" sz="2000" dirty="0" smtClean="0">
              <a:latin typeface="Arial Black" pitchFamily="34" charset="0"/>
            </a:endParaRPr>
          </a:p>
        </p:txBody>
      </p:sp>
      <p:sp>
        <p:nvSpPr>
          <p:cNvPr id="21508" name="Slide Number Placeholder 3"/>
          <p:cNvSpPr>
            <a:spLocks noGrp="1"/>
          </p:cNvSpPr>
          <p:nvPr>
            <p:ph type="sldNum" sz="quarter" idx="12"/>
          </p:nvPr>
        </p:nvSpPr>
        <p:spPr/>
        <p:txBody>
          <a:bodyPr/>
          <a:lstStyle/>
          <a:p>
            <a:pPr>
              <a:defRPr/>
            </a:pPr>
            <a:fld id="{7E9EF77C-3A51-4BEC-AF0B-3AE7C2094D51}" type="slidenum">
              <a:rPr lang="en-US"/>
              <a:pPr>
                <a:defRPr/>
              </a:pPr>
              <a:t>37</a:t>
            </a:fld>
            <a:endParaRPr lang="en-US"/>
          </a:p>
        </p:txBody>
      </p:sp>
    </p:spTree>
  </p:cSld>
  <p:clrMapOvr>
    <a:masterClrMapping/>
  </p:clrMapOvr>
  <p:transition spd="slow">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p:spPr>
      </p:pic>
      <p:pic>
        <p:nvPicPr>
          <p:cNvPr id="46083" name="Picture 2" descr="C:\Documents and Settings\LOIDA\Desktop\prof. asaad\chronic diarrhea\lactose intol\P_lactose_intolerance1.jpg"/>
          <p:cNvPicPr>
            <a:picLocks noGrp="1" noChangeAspect="1" noChangeArrowheads="1"/>
          </p:cNvPicPr>
          <p:nvPr>
            <p:ph idx="1"/>
          </p:nvPr>
        </p:nvPicPr>
        <p:blipFill>
          <a:blip r:embed="rId3" cstate="print"/>
          <a:srcRect/>
          <a:stretch>
            <a:fillRect/>
          </a:stretch>
        </p:blipFill>
        <p:spPr>
          <a:xfrm>
            <a:off x="838200" y="685800"/>
            <a:ext cx="7529095" cy="5410200"/>
          </a:xfrm>
          <a:noFill/>
        </p:spPr>
      </p:pic>
      <p:sp>
        <p:nvSpPr>
          <p:cNvPr id="4" name="Slide Number Placeholder 3"/>
          <p:cNvSpPr>
            <a:spLocks noGrp="1"/>
          </p:cNvSpPr>
          <p:nvPr>
            <p:ph type="sldNum" sz="quarter" idx="12"/>
          </p:nvPr>
        </p:nvSpPr>
        <p:spPr/>
        <p:txBody>
          <a:bodyPr/>
          <a:lstStyle/>
          <a:p>
            <a:pPr>
              <a:defRPr/>
            </a:pPr>
            <a:fld id="{008E390E-EDC1-46E1-BD90-86A2B86BCDBB}" type="slidenum">
              <a:rPr lang="en-US" smtClean="0"/>
              <a:pPr>
                <a:defRPr/>
              </a:pPr>
              <a:t>38</a:t>
            </a:fld>
            <a:endParaRPr lang="en-US"/>
          </a:p>
        </p:txBody>
      </p:sp>
      <p:sp>
        <p:nvSpPr>
          <p:cNvPr id="6" name="مستطيل 5"/>
          <p:cNvSpPr/>
          <p:nvPr/>
        </p:nvSpPr>
        <p:spPr>
          <a:xfrm>
            <a:off x="928662" y="3071810"/>
            <a:ext cx="64294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a:t>
            </a:r>
            <a:endParaRPr lang="ar-SA" dirty="0"/>
          </a:p>
        </p:txBody>
      </p:sp>
    </p:spTree>
  </p:cSld>
  <p:clrMapOvr>
    <a:masterClrMapping/>
  </p:clrMapOvr>
  <p:transition spd="slow">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2530" name="Rectangle 2"/>
          <p:cNvSpPr>
            <a:spLocks noGrp="1" noChangeArrowheads="1"/>
          </p:cNvSpPr>
          <p:nvPr>
            <p:ph type="title"/>
          </p:nvPr>
        </p:nvSpPr>
        <p:spPr>
          <a:xfrm>
            <a:off x="838200" y="304800"/>
            <a:ext cx="7848600" cy="1752600"/>
          </a:xfrm>
        </p:spPr>
        <p:txBody>
          <a:bodyPr>
            <a:noAutofit/>
          </a:bodyPr>
          <a:lstStyle/>
          <a:p>
            <a:pPr algn="ctr" eaLnBrk="1" fontAlgn="auto" hangingPunct="1">
              <a:spcAft>
                <a:spcPts val="0"/>
              </a:spcAft>
              <a:defRPr/>
            </a:pPr>
            <a:r>
              <a:rPr lang="en-US" sz="3200" dirty="0" smtClean="0">
                <a:latin typeface="Arial Black" pitchFamily="34" charset="0"/>
              </a:rPr>
              <a:t>Developmental Lactase Deficiency</a:t>
            </a:r>
          </a:p>
        </p:txBody>
      </p:sp>
      <p:sp>
        <p:nvSpPr>
          <p:cNvPr id="39939" name="Rectangle 3"/>
          <p:cNvSpPr>
            <a:spLocks noGrp="1" noChangeArrowheads="1"/>
          </p:cNvSpPr>
          <p:nvPr>
            <p:ph idx="1"/>
          </p:nvPr>
        </p:nvSpPr>
        <p:spPr/>
        <p:txBody>
          <a:bodyPr>
            <a:normAutofit lnSpcReduction="10000"/>
          </a:bodyPr>
          <a:lstStyle/>
          <a:p>
            <a:pPr eaLnBrk="1" hangingPunct="1">
              <a:lnSpc>
                <a:spcPct val="150000"/>
              </a:lnSpc>
            </a:pPr>
            <a:endParaRPr lang="en-US" sz="2400" dirty="0" smtClean="0">
              <a:latin typeface="Arial Black" pitchFamily="34" charset="0"/>
            </a:endParaRPr>
          </a:p>
          <a:p>
            <a:pPr eaLnBrk="1" hangingPunct="1">
              <a:lnSpc>
                <a:spcPct val="150000"/>
              </a:lnSpc>
            </a:pPr>
            <a:r>
              <a:rPr lang="en-US" sz="2400" dirty="0" smtClean="0">
                <a:latin typeface="Arial Black" pitchFamily="34" charset="0"/>
              </a:rPr>
              <a:t>Other name : Di </a:t>
            </a:r>
            <a:r>
              <a:rPr lang="en-US" sz="2400" dirty="0" err="1" smtClean="0">
                <a:latin typeface="Arial Black" pitchFamily="34" charset="0"/>
              </a:rPr>
              <a:t>Sacarides</a:t>
            </a:r>
            <a:r>
              <a:rPr lang="en-US" sz="2400" dirty="0" smtClean="0">
                <a:latin typeface="Arial Black" pitchFamily="34" charset="0"/>
              </a:rPr>
              <a:t> </a:t>
            </a:r>
            <a:r>
              <a:rPr lang="en-US" sz="2400" dirty="0" err="1" smtClean="0">
                <a:latin typeface="Arial Black" pitchFamily="34" charset="0"/>
              </a:rPr>
              <a:t>malabsoption</a:t>
            </a:r>
            <a:r>
              <a:rPr lang="en-US" sz="2400" dirty="0" smtClean="0">
                <a:latin typeface="Arial Black" pitchFamily="34" charset="0"/>
              </a:rPr>
              <a:t> </a:t>
            </a:r>
          </a:p>
          <a:p>
            <a:pPr eaLnBrk="1" hangingPunct="1">
              <a:lnSpc>
                <a:spcPct val="150000"/>
              </a:lnSpc>
            </a:pPr>
            <a:r>
              <a:rPr lang="en-US" sz="2400" dirty="0" smtClean="0">
                <a:latin typeface="Arial Black" pitchFamily="34" charset="0"/>
              </a:rPr>
              <a:t>The </a:t>
            </a:r>
            <a:r>
              <a:rPr lang="en-US" sz="2400" dirty="0" smtClean="0">
                <a:latin typeface="Arial Black" pitchFamily="34" charset="0"/>
              </a:rPr>
              <a:t>relative lactase deficiency observed among preterm infants of less than 34 weeks gestation.</a:t>
            </a:r>
          </a:p>
          <a:p>
            <a:pPr eaLnBrk="1" hangingPunct="1">
              <a:lnSpc>
                <a:spcPct val="150000"/>
              </a:lnSpc>
            </a:pPr>
            <a:r>
              <a:rPr lang="en-US" sz="2400" dirty="0" smtClean="0">
                <a:latin typeface="Arial Black" pitchFamily="34" charset="0"/>
              </a:rPr>
              <a:t>The immature gastrointestinal tract, lactase and other </a:t>
            </a:r>
            <a:r>
              <a:rPr lang="en-US" sz="2400" dirty="0" err="1" smtClean="0">
                <a:latin typeface="Arial Black" pitchFamily="34" charset="0"/>
              </a:rPr>
              <a:t>disacharidases</a:t>
            </a:r>
            <a:r>
              <a:rPr lang="en-US" sz="2400" dirty="0" smtClean="0">
                <a:latin typeface="Arial Black" pitchFamily="34" charset="0"/>
              </a:rPr>
              <a:t> are deficient until at least 34 weeks gestation.</a:t>
            </a:r>
          </a:p>
        </p:txBody>
      </p:sp>
      <p:sp>
        <p:nvSpPr>
          <p:cNvPr id="22532" name="Slide Number Placeholder 3"/>
          <p:cNvSpPr>
            <a:spLocks noGrp="1"/>
          </p:cNvSpPr>
          <p:nvPr>
            <p:ph type="sldNum" sz="quarter" idx="12"/>
          </p:nvPr>
        </p:nvSpPr>
        <p:spPr/>
        <p:txBody>
          <a:bodyPr/>
          <a:lstStyle/>
          <a:p>
            <a:pPr>
              <a:defRPr/>
            </a:pPr>
            <a:fld id="{F38892D2-1BB8-4090-847D-D09AF1076838}" type="slidenum">
              <a:rPr lang="en-US"/>
              <a:pPr>
                <a:defRPr/>
              </a:pPr>
              <a:t>39</a:t>
            </a:fld>
            <a:endParaRPr lang="en-US"/>
          </a:p>
        </p:txBody>
      </p:sp>
    </p:spTree>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Introduction</a:t>
            </a:r>
            <a:r>
              <a:rPr lang="en-US" dirty="0" smtClean="0">
                <a:solidFill>
                  <a:schemeClr val="accent1">
                    <a:satMod val="150000"/>
                  </a:schemeClr>
                </a:solidFill>
              </a:rPr>
              <a:t> </a:t>
            </a:r>
            <a:r>
              <a:rPr lang="en-US" sz="2800" dirty="0" smtClean="0"/>
              <a:t>(cont.)</a:t>
            </a:r>
            <a:endParaRPr lang="en-US" sz="2000" dirty="0" smtClean="0"/>
          </a:p>
        </p:txBody>
      </p:sp>
      <p:sp>
        <p:nvSpPr>
          <p:cNvPr id="5123" name="Content Placeholder 2"/>
          <p:cNvSpPr>
            <a:spLocks noGrp="1"/>
          </p:cNvSpPr>
          <p:nvPr>
            <p:ph idx="1"/>
          </p:nvPr>
        </p:nvSpPr>
        <p:spPr>
          <a:xfrm>
            <a:off x="1066800" y="1676400"/>
            <a:ext cx="7616825" cy="4265613"/>
          </a:xfrm>
        </p:spPr>
        <p:txBody>
          <a:bodyPr rtlCol="0">
            <a:normAutofit fontScale="92500"/>
          </a:bodyPr>
          <a:lstStyle/>
          <a:p>
            <a:pPr marL="438912" indent="-320040" eaLnBrk="1" fontAlgn="auto" hangingPunct="1">
              <a:lnSpc>
                <a:spcPct val="150000"/>
              </a:lnSpc>
              <a:spcBef>
                <a:spcPts val="0"/>
              </a:spcBef>
              <a:spcAft>
                <a:spcPts val="0"/>
              </a:spcAft>
              <a:buFont typeface="Wingdings 2"/>
              <a:buChar char=""/>
              <a:defRPr/>
            </a:pPr>
            <a:r>
              <a:rPr lang="en-US" sz="2800" b="1" dirty="0" smtClean="0">
                <a:latin typeface="Arial Black" pitchFamily="34" charset="0"/>
              </a:rPr>
              <a:t>renewed emphasis on breastfeeding</a:t>
            </a:r>
          </a:p>
          <a:p>
            <a:pPr marL="438912" indent="-320040" eaLnBrk="1" fontAlgn="auto" hangingPunct="1">
              <a:lnSpc>
                <a:spcPct val="150000"/>
              </a:lnSpc>
              <a:spcBef>
                <a:spcPts val="0"/>
              </a:spcBef>
              <a:spcAft>
                <a:spcPts val="0"/>
              </a:spcAft>
              <a:buFont typeface="Wingdings 2"/>
              <a:buChar char=""/>
              <a:defRPr/>
            </a:pPr>
            <a:r>
              <a:rPr lang="en-US" sz="2800" b="1" dirty="0" smtClean="0">
                <a:latin typeface="Arial Black" pitchFamily="34" charset="0"/>
              </a:rPr>
              <a:t>reduction in the use of partial starvation regimens during diarrheal episodes and</a:t>
            </a:r>
          </a:p>
          <a:p>
            <a:pPr marL="438912" indent="-320040" eaLnBrk="1" fontAlgn="auto" hangingPunct="1">
              <a:lnSpc>
                <a:spcPct val="150000"/>
              </a:lnSpc>
              <a:spcBef>
                <a:spcPts val="0"/>
              </a:spcBef>
              <a:spcAft>
                <a:spcPts val="0"/>
              </a:spcAft>
              <a:buFont typeface="Wingdings 2"/>
              <a:buChar char=""/>
              <a:defRPr/>
            </a:pPr>
            <a:r>
              <a:rPr lang="en-US" sz="2800" b="1" dirty="0" smtClean="0">
                <a:latin typeface="Arial Black" pitchFamily="34" charset="0"/>
              </a:rPr>
              <a:t>increased availability of age-appropriate infant food for children living in poverty     </a:t>
            </a: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4</a:t>
            </a:fld>
            <a:endParaRPr lang="en-US"/>
          </a:p>
        </p:txBody>
      </p:sp>
    </p:spTree>
  </p:cSld>
  <p:clrMapOvr>
    <a:masterClrMapping/>
  </p:clrMapOvr>
  <p:transition spd="slow">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3554" name="Rectangle 2"/>
          <p:cNvSpPr>
            <a:spLocks noGrp="1" noChangeArrowheads="1"/>
          </p:cNvSpPr>
          <p:nvPr>
            <p:ph type="title"/>
          </p:nvPr>
        </p:nvSpPr>
        <p:spPr>
          <a:xfrm>
            <a:off x="457200" y="274638"/>
            <a:ext cx="8229600" cy="1477962"/>
          </a:xfrm>
        </p:spPr>
        <p:txBody>
          <a:bodyPr/>
          <a:lstStyle/>
          <a:p>
            <a:pPr algn="ctr" eaLnBrk="1" fontAlgn="auto" hangingPunct="1">
              <a:spcAft>
                <a:spcPts val="0"/>
              </a:spcAft>
              <a:defRPr/>
            </a:pPr>
            <a:r>
              <a:rPr lang="en-US" sz="3200" dirty="0" smtClean="0">
                <a:latin typeface="Arial Black" pitchFamily="34" charset="0"/>
              </a:rPr>
              <a:t>Congenital Lactase Deficiency</a:t>
            </a:r>
          </a:p>
        </p:txBody>
      </p:sp>
      <p:sp>
        <p:nvSpPr>
          <p:cNvPr id="40963" name="Rectangle 3"/>
          <p:cNvSpPr>
            <a:spLocks noGrp="1" noChangeArrowheads="1"/>
          </p:cNvSpPr>
          <p:nvPr>
            <p:ph idx="1"/>
          </p:nvPr>
        </p:nvSpPr>
        <p:spPr>
          <a:xfrm>
            <a:off x="609600" y="1600200"/>
            <a:ext cx="8077200" cy="5084763"/>
          </a:xfrm>
        </p:spPr>
        <p:txBody>
          <a:bodyPr/>
          <a:lstStyle/>
          <a:p>
            <a:pPr eaLnBrk="1" hangingPunct="1"/>
            <a:r>
              <a:rPr lang="en-US" sz="2000" dirty="0" smtClean="0">
                <a:latin typeface="Arial Black" pitchFamily="34" charset="0"/>
              </a:rPr>
              <a:t>A rare disorder in only a few infants.</a:t>
            </a:r>
          </a:p>
          <a:p>
            <a:pPr eaLnBrk="1" hangingPunct="1">
              <a:buFont typeface="Wingdings" pitchFamily="2" charset="2"/>
              <a:buNone/>
            </a:pPr>
            <a:endParaRPr lang="en-US" sz="800" dirty="0" smtClean="0">
              <a:latin typeface="Arial Black" pitchFamily="34" charset="0"/>
            </a:endParaRPr>
          </a:p>
          <a:p>
            <a:pPr eaLnBrk="1" hangingPunct="1"/>
            <a:r>
              <a:rPr lang="en-US" sz="2000" dirty="0" smtClean="0">
                <a:latin typeface="Arial Black" pitchFamily="34" charset="0"/>
              </a:rPr>
              <a:t>Affected newborn infants present with intractable diarrhea as soon as human milk or lactose-containing formula is introduced.</a:t>
            </a:r>
          </a:p>
          <a:p>
            <a:pPr eaLnBrk="1" hangingPunct="1">
              <a:buFont typeface="Wingdings" pitchFamily="2" charset="2"/>
              <a:buNone/>
            </a:pPr>
            <a:endParaRPr lang="en-US" sz="800" dirty="0" smtClean="0">
              <a:latin typeface="Arial Black" pitchFamily="34" charset="0"/>
            </a:endParaRPr>
          </a:p>
          <a:p>
            <a:pPr eaLnBrk="1" hangingPunct="1"/>
            <a:r>
              <a:rPr lang="en-US" sz="2000" dirty="0" smtClean="0">
                <a:latin typeface="Arial Black" pitchFamily="34" charset="0"/>
              </a:rPr>
              <a:t>Small intestinal biopsies reveal normal </a:t>
            </a:r>
            <a:r>
              <a:rPr lang="en-US" sz="2000" dirty="0" err="1" smtClean="0">
                <a:latin typeface="Arial Black" pitchFamily="34" charset="0"/>
              </a:rPr>
              <a:t>histologic</a:t>
            </a:r>
            <a:r>
              <a:rPr lang="en-US" sz="2000" dirty="0" smtClean="0">
                <a:latin typeface="Arial Black" pitchFamily="34" charset="0"/>
              </a:rPr>
              <a:t> characteristics but low or completely absent lactase concentrations.</a:t>
            </a:r>
          </a:p>
          <a:p>
            <a:pPr eaLnBrk="1" hangingPunct="1">
              <a:buFont typeface="Wingdings" pitchFamily="2" charset="2"/>
              <a:buNone/>
            </a:pPr>
            <a:endParaRPr lang="en-US" sz="800" dirty="0" smtClean="0">
              <a:latin typeface="Arial Black" pitchFamily="34" charset="0"/>
            </a:endParaRPr>
          </a:p>
          <a:p>
            <a:pPr eaLnBrk="1" hangingPunct="1"/>
            <a:r>
              <a:rPr lang="en-US" sz="2000" dirty="0" smtClean="0">
                <a:latin typeface="Arial Black" pitchFamily="34" charset="0"/>
              </a:rPr>
              <a:t>Life-threatening because of dehydration and electrolyte losses.</a:t>
            </a:r>
          </a:p>
          <a:p>
            <a:pPr eaLnBrk="1" hangingPunct="1">
              <a:buFont typeface="Wingdings" pitchFamily="2" charset="2"/>
              <a:buNone/>
            </a:pPr>
            <a:endParaRPr lang="en-US" sz="800" dirty="0" smtClean="0">
              <a:latin typeface="Arial Black" pitchFamily="34" charset="0"/>
            </a:endParaRPr>
          </a:p>
          <a:p>
            <a:pPr eaLnBrk="1" hangingPunct="1"/>
            <a:r>
              <a:rPr lang="en-US" sz="2000" dirty="0" smtClean="0">
                <a:latin typeface="Arial Black" pitchFamily="34" charset="0"/>
              </a:rPr>
              <a:t>Treatment is simply removal and substitution of lactose from the diet with a commercial lactose-free formula.</a:t>
            </a:r>
          </a:p>
        </p:txBody>
      </p:sp>
      <p:sp>
        <p:nvSpPr>
          <p:cNvPr id="23556" name="Slide Number Placeholder 3"/>
          <p:cNvSpPr>
            <a:spLocks noGrp="1"/>
          </p:cNvSpPr>
          <p:nvPr>
            <p:ph type="sldNum" sz="quarter" idx="12"/>
          </p:nvPr>
        </p:nvSpPr>
        <p:spPr/>
        <p:txBody>
          <a:bodyPr/>
          <a:lstStyle/>
          <a:p>
            <a:pPr>
              <a:defRPr/>
            </a:pPr>
            <a:fld id="{78F8109D-2170-4972-900C-8E55067A245B}" type="slidenum">
              <a:rPr lang="en-US"/>
              <a:pPr>
                <a:defRPr/>
              </a:pPr>
              <a:t>40</a:t>
            </a:fld>
            <a:endParaRPr lang="en-US"/>
          </a:p>
        </p:txBody>
      </p:sp>
    </p:spTree>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2" name="Title 1"/>
          <p:cNvSpPr>
            <a:spLocks noGrp="1"/>
          </p:cNvSpPr>
          <p:nvPr>
            <p:ph type="title"/>
          </p:nvPr>
        </p:nvSpPr>
        <p:spPr>
          <a:xfrm>
            <a:off x="838200" y="152400"/>
            <a:ext cx="7313612" cy="2895600"/>
          </a:xfrm>
        </p:spPr>
        <p:txBody>
          <a:bodyPr>
            <a:noAutofit/>
          </a:bodyPr>
          <a:lstStyle/>
          <a:p>
            <a:pPr algn="ctr"/>
            <a:r>
              <a:rPr lang="en-US" sz="3200" b="1" dirty="0" smtClean="0">
                <a:latin typeface="Arial Black" pitchFamily="34" charset="0"/>
              </a:rPr>
              <a:t>Congenital Lactase Deficiency</a:t>
            </a:r>
            <a:endParaRPr lang="en-US" sz="3200" b="1" dirty="0">
              <a:latin typeface="Arial Black" pitchFamily="34" charset="0"/>
            </a:endParaRPr>
          </a:p>
        </p:txBody>
      </p:sp>
      <p:graphicFrame>
        <p:nvGraphicFramePr>
          <p:cNvPr id="5" name="Table Placeholder 4"/>
          <p:cNvGraphicFramePr>
            <a:graphicFrameLocks noGrp="1"/>
          </p:cNvGraphicFramePr>
          <p:nvPr>
            <p:ph type="tbl" idx="1"/>
          </p:nvPr>
        </p:nvGraphicFramePr>
        <p:xfrm>
          <a:off x="457200" y="3276600"/>
          <a:ext cx="8302624" cy="1249680"/>
        </p:xfrm>
        <a:graphic>
          <a:graphicData uri="http://schemas.openxmlformats.org/drawingml/2006/table">
            <a:tbl>
              <a:tblPr firstRow="1" bandRow="1">
                <a:tableStyleId>{5C22544A-7EE6-4342-B048-85BDC9FD1C3A}</a:tableStyleId>
              </a:tblPr>
              <a:tblGrid>
                <a:gridCol w="2075656"/>
                <a:gridCol w="2075656"/>
                <a:gridCol w="2075656"/>
                <a:gridCol w="2075656"/>
              </a:tblGrid>
              <a:tr h="609600">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609600">
                <a:tc>
                  <a:txBody>
                    <a:bodyPr/>
                    <a:lstStyle/>
                    <a:p>
                      <a:r>
                        <a:rPr lang="en-US" dirty="0" smtClean="0"/>
                        <a:t>Congenital</a:t>
                      </a:r>
                      <a:r>
                        <a:rPr lang="en-US" baseline="0" dirty="0" smtClean="0"/>
                        <a:t> Lactase Deficiency</a:t>
                      </a:r>
                      <a:endParaRPr lang="en-US" dirty="0"/>
                    </a:p>
                  </a:txBody>
                  <a:tcPr/>
                </a:tc>
                <a:tc>
                  <a:txBody>
                    <a:bodyPr/>
                    <a:lstStyle/>
                    <a:p>
                      <a:pPr algn="ctr"/>
                      <a:r>
                        <a:rPr lang="en-US" dirty="0" smtClean="0"/>
                        <a:t>LCT</a:t>
                      </a:r>
                      <a:endParaRPr lang="en-US" dirty="0"/>
                    </a:p>
                  </a:txBody>
                  <a:tcPr/>
                </a:tc>
                <a:tc>
                  <a:txBody>
                    <a:bodyPr/>
                    <a:lstStyle/>
                    <a:p>
                      <a:pPr algn="ctr"/>
                      <a:r>
                        <a:rPr lang="en-US" dirty="0" smtClean="0"/>
                        <a:t>2q21</a:t>
                      </a:r>
                      <a:endParaRPr lang="en-US" dirty="0"/>
                    </a:p>
                  </a:txBody>
                  <a:tcPr/>
                </a:tc>
                <a:tc>
                  <a:txBody>
                    <a:bodyPr/>
                    <a:lstStyle/>
                    <a:p>
                      <a:pPr algn="l"/>
                      <a:r>
                        <a:rPr lang="en-US" dirty="0" smtClean="0"/>
                        <a:t>Lactase-</a:t>
                      </a:r>
                      <a:r>
                        <a:rPr lang="en-US" dirty="0" err="1" smtClean="0"/>
                        <a:t>phlorizin</a:t>
                      </a:r>
                      <a:r>
                        <a:rPr lang="en-US" dirty="0" smtClean="0"/>
                        <a:t> </a:t>
                      </a:r>
                      <a:r>
                        <a:rPr lang="en-US" dirty="0" err="1" smtClean="0"/>
                        <a:t>hydrolase</a:t>
                      </a:r>
                      <a:r>
                        <a:rPr lang="en-US" dirty="0" smtClean="0"/>
                        <a:t> activity</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938EE704-F61C-4DE3-971B-7EFB536BDDE6}" type="slidenum">
              <a:rPr lang="en-US" smtClean="0"/>
              <a:pPr>
                <a:defRPr/>
              </a:pPr>
              <a:t>41</a:t>
            </a:fld>
            <a:endParaRPr lang="en-US"/>
          </a:p>
        </p:txBody>
      </p:sp>
    </p:spTree>
  </p:cSld>
  <p:clrMapOvr>
    <a:masterClrMapping/>
  </p:clrMapOvr>
  <p:transition spd="slow">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4578" name="Rectangle 2"/>
          <p:cNvSpPr>
            <a:spLocks noGrp="1" noChangeArrowheads="1"/>
          </p:cNvSpPr>
          <p:nvPr>
            <p:ph type="title"/>
          </p:nvPr>
        </p:nvSpPr>
        <p:spPr>
          <a:xfrm>
            <a:off x="457200" y="274638"/>
            <a:ext cx="8229600" cy="1554162"/>
          </a:xfrm>
        </p:spPr>
        <p:txBody>
          <a:bodyPr/>
          <a:lstStyle/>
          <a:p>
            <a:pPr algn="ctr" eaLnBrk="1" fontAlgn="auto" hangingPunct="1">
              <a:spcAft>
                <a:spcPts val="0"/>
              </a:spcAft>
              <a:defRPr/>
            </a:pPr>
            <a:r>
              <a:rPr lang="en-US" sz="3200" dirty="0" smtClean="0">
                <a:latin typeface="Arial Black" pitchFamily="34" charset="0"/>
              </a:rPr>
              <a:t>Primary Lactase Deficiency</a:t>
            </a:r>
          </a:p>
        </p:txBody>
      </p:sp>
      <p:sp>
        <p:nvSpPr>
          <p:cNvPr id="41987" name="Rectangle 3"/>
          <p:cNvSpPr>
            <a:spLocks noGrp="1" noChangeArrowheads="1"/>
          </p:cNvSpPr>
          <p:nvPr>
            <p:ph idx="1"/>
          </p:nvPr>
        </p:nvSpPr>
        <p:spPr/>
        <p:txBody>
          <a:bodyPr/>
          <a:lstStyle/>
          <a:p>
            <a:pPr eaLnBrk="1" hangingPunct="1"/>
            <a:endParaRPr lang="en-US" sz="2800" dirty="0" smtClean="0">
              <a:latin typeface="Arial Black" pitchFamily="34" charset="0"/>
            </a:endParaRPr>
          </a:p>
          <a:p>
            <a:pPr eaLnBrk="1" hangingPunct="1"/>
            <a:r>
              <a:rPr lang="en-US" sz="2800" dirty="0" smtClean="0">
                <a:latin typeface="Arial Black" pitchFamily="34" charset="0"/>
              </a:rPr>
              <a:t>Relative or absolute absence of lactase.</a:t>
            </a:r>
          </a:p>
          <a:p>
            <a:pPr eaLnBrk="1" hangingPunct="1">
              <a:buFont typeface="Wingdings" pitchFamily="2" charset="2"/>
              <a:buNone/>
            </a:pPr>
            <a:endParaRPr lang="en-US" sz="2800" dirty="0" smtClean="0">
              <a:latin typeface="Arial Black" pitchFamily="34" charset="0"/>
            </a:endParaRPr>
          </a:p>
          <a:p>
            <a:pPr eaLnBrk="1" hangingPunct="1"/>
            <a:r>
              <a:rPr lang="en-US" sz="2800" dirty="0" smtClean="0">
                <a:latin typeface="Arial Black" pitchFamily="34" charset="0"/>
              </a:rPr>
              <a:t>Develops in childhood at various ages in different racial groups.</a:t>
            </a:r>
          </a:p>
          <a:p>
            <a:pPr eaLnBrk="1" hangingPunct="1">
              <a:buFont typeface="Wingdings" pitchFamily="2" charset="2"/>
              <a:buNone/>
            </a:pPr>
            <a:endParaRPr lang="en-US" sz="2800" dirty="0" smtClean="0">
              <a:latin typeface="Arial Black" pitchFamily="34" charset="0"/>
            </a:endParaRPr>
          </a:p>
          <a:p>
            <a:pPr eaLnBrk="1" hangingPunct="1"/>
            <a:r>
              <a:rPr lang="en-US" sz="2800" dirty="0" smtClean="0">
                <a:latin typeface="Arial Black" pitchFamily="34" charset="0"/>
              </a:rPr>
              <a:t>The most common cause of lactose </a:t>
            </a:r>
            <a:r>
              <a:rPr lang="en-US" sz="2800" dirty="0" err="1" smtClean="0">
                <a:latin typeface="Arial Black" pitchFamily="34" charset="0"/>
              </a:rPr>
              <a:t>malabsorption</a:t>
            </a:r>
            <a:r>
              <a:rPr lang="en-US" sz="2800" dirty="0" smtClean="0">
                <a:latin typeface="Arial Black" pitchFamily="34" charset="0"/>
              </a:rPr>
              <a:t> and lactose intolerance.</a:t>
            </a:r>
          </a:p>
        </p:txBody>
      </p:sp>
      <p:sp>
        <p:nvSpPr>
          <p:cNvPr id="24580" name="Slide Number Placeholder 3"/>
          <p:cNvSpPr>
            <a:spLocks noGrp="1"/>
          </p:cNvSpPr>
          <p:nvPr>
            <p:ph type="sldNum" sz="quarter" idx="12"/>
          </p:nvPr>
        </p:nvSpPr>
        <p:spPr/>
        <p:txBody>
          <a:bodyPr/>
          <a:lstStyle/>
          <a:p>
            <a:pPr>
              <a:defRPr/>
            </a:pPr>
            <a:fld id="{24143952-B6A3-4147-9AAA-8FAC4BCEF82D}" type="slidenum">
              <a:rPr lang="en-US"/>
              <a:pPr>
                <a:defRPr/>
              </a:pPr>
              <a:t>42</a:t>
            </a:fld>
            <a:endParaRPr lang="en-US"/>
          </a:p>
        </p:txBody>
      </p:sp>
    </p:spTree>
  </p:cSld>
  <p:clrMapOvr>
    <a:masterClrMapping/>
  </p:clrMapOvr>
  <p:transition spd="slow">
    <p:whee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pic>
        <p:nvPicPr>
          <p:cNvPr id="44035" name="Picture 2" descr="C:\Documents and Settings\LOIDA\Desktop\prof. asaad\chronic diarrhea\lactose intol\lactose.jpg"/>
          <p:cNvPicPr>
            <a:picLocks noGrp="1" noChangeAspect="1" noChangeArrowheads="1"/>
          </p:cNvPicPr>
          <p:nvPr>
            <p:ph idx="1"/>
          </p:nvPr>
        </p:nvPicPr>
        <p:blipFill>
          <a:blip r:embed="rId3" cstate="print"/>
          <a:srcRect/>
          <a:stretch>
            <a:fillRect/>
          </a:stretch>
        </p:blipFill>
        <p:spPr>
          <a:xfrm>
            <a:off x="2514600" y="228600"/>
            <a:ext cx="4038600" cy="6400800"/>
          </a:xfrm>
          <a:noFill/>
        </p:spPr>
      </p:pic>
      <p:sp>
        <p:nvSpPr>
          <p:cNvPr id="4" name="Slide Number Placeholder 3"/>
          <p:cNvSpPr>
            <a:spLocks noGrp="1"/>
          </p:cNvSpPr>
          <p:nvPr>
            <p:ph type="sldNum" sz="quarter" idx="12"/>
          </p:nvPr>
        </p:nvSpPr>
        <p:spPr/>
        <p:txBody>
          <a:bodyPr/>
          <a:lstStyle/>
          <a:p>
            <a:pPr>
              <a:defRPr/>
            </a:pPr>
            <a:fld id="{6B0811A0-08FD-4C74-A948-67F3FB7028CF}" type="slidenum">
              <a:rPr lang="en-US" smtClean="0"/>
              <a:pPr>
                <a:defRPr/>
              </a:pPr>
              <a:t>43</a:t>
            </a:fld>
            <a:endParaRPr lang="en-US"/>
          </a:p>
        </p:txBody>
      </p:sp>
    </p:spTree>
  </p:cSld>
  <p:clrMapOvr>
    <a:masterClrMapping/>
  </p:clrMapOvr>
  <p:transition spd="slow">
    <p:strip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p:spPr>
      </p:pic>
      <p:pic>
        <p:nvPicPr>
          <p:cNvPr id="45059" name="Picture 2" descr="C:\Documents and Settings\LOIDA\Desktop\prof. asaad\chronic diarrhea\lactose intol\lactose-intolerance.jpg"/>
          <p:cNvPicPr>
            <a:picLocks noGrp="1" noChangeAspect="1" noChangeArrowheads="1"/>
          </p:cNvPicPr>
          <p:nvPr>
            <p:ph idx="1"/>
          </p:nvPr>
        </p:nvPicPr>
        <p:blipFill>
          <a:blip r:embed="rId3" cstate="print"/>
          <a:srcRect/>
          <a:stretch>
            <a:fillRect/>
          </a:stretch>
        </p:blipFill>
        <p:spPr>
          <a:xfrm>
            <a:off x="2057400" y="152400"/>
            <a:ext cx="4648200" cy="6400800"/>
          </a:xfrm>
          <a:noFill/>
        </p:spPr>
      </p:pic>
      <p:sp>
        <p:nvSpPr>
          <p:cNvPr id="4" name="Slide Number Placeholder 3"/>
          <p:cNvSpPr>
            <a:spLocks noGrp="1"/>
          </p:cNvSpPr>
          <p:nvPr>
            <p:ph type="sldNum" sz="quarter" idx="12"/>
          </p:nvPr>
        </p:nvSpPr>
        <p:spPr/>
        <p:txBody>
          <a:bodyPr/>
          <a:lstStyle/>
          <a:p>
            <a:pPr>
              <a:defRPr/>
            </a:pPr>
            <a:fld id="{34142FFD-9385-49D5-8323-A4AF8497FE32}" type="slidenum">
              <a:rPr lang="en-US" smtClean="0"/>
              <a:pPr>
                <a:defRPr/>
              </a:pPr>
              <a:t>44</a:t>
            </a:fld>
            <a:endParaRPr lang="en-US"/>
          </a:p>
        </p:txBody>
      </p:sp>
    </p:spTree>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5602" name="Rectangle 2"/>
          <p:cNvSpPr>
            <a:spLocks noGrp="1" noChangeArrowheads="1"/>
          </p:cNvSpPr>
          <p:nvPr>
            <p:ph type="title"/>
          </p:nvPr>
        </p:nvSpPr>
        <p:spPr>
          <a:xfrm>
            <a:off x="457200" y="274638"/>
            <a:ext cx="8229600" cy="1477962"/>
          </a:xfrm>
        </p:spPr>
        <p:txBody>
          <a:bodyPr/>
          <a:lstStyle/>
          <a:p>
            <a:pPr algn="ctr" eaLnBrk="1" fontAlgn="auto" hangingPunct="1">
              <a:spcAft>
                <a:spcPts val="0"/>
              </a:spcAft>
              <a:defRPr/>
            </a:pPr>
            <a:r>
              <a:rPr lang="en-US" sz="3600" dirty="0" smtClean="0">
                <a:latin typeface="Arial Black" pitchFamily="34" charset="0"/>
              </a:rPr>
              <a:t>Secondary Lactase Deficiency</a:t>
            </a:r>
          </a:p>
        </p:txBody>
      </p:sp>
      <p:sp>
        <p:nvSpPr>
          <p:cNvPr id="47107" name="Rectangle 3"/>
          <p:cNvSpPr>
            <a:spLocks noGrp="1" noChangeArrowheads="1"/>
          </p:cNvSpPr>
          <p:nvPr>
            <p:ph idx="1"/>
          </p:nvPr>
        </p:nvSpPr>
        <p:spPr>
          <a:xfrm>
            <a:off x="1295400" y="1600200"/>
            <a:ext cx="7313613" cy="5030788"/>
          </a:xfrm>
        </p:spPr>
        <p:txBody>
          <a:bodyPr/>
          <a:lstStyle/>
          <a:p>
            <a:pPr eaLnBrk="1" hangingPunct="1"/>
            <a:endParaRPr lang="en-US" sz="2400" dirty="0" smtClean="0">
              <a:latin typeface="Arial Black" pitchFamily="34" charset="0"/>
            </a:endParaRPr>
          </a:p>
          <a:p>
            <a:pPr eaLnBrk="1" hangingPunct="1"/>
            <a:r>
              <a:rPr lang="en-US" sz="2400" dirty="0" smtClean="0">
                <a:latin typeface="Arial Black" pitchFamily="34" charset="0"/>
              </a:rPr>
              <a:t>Results from small bowel injury such as:</a:t>
            </a:r>
          </a:p>
          <a:p>
            <a:pPr lvl="1" eaLnBrk="1" hangingPunct="1">
              <a:buFont typeface="Wingdings" pitchFamily="2" charset="2"/>
              <a:buChar char="Ø"/>
            </a:pPr>
            <a:r>
              <a:rPr lang="en-US" sz="2400" dirty="0" smtClean="0">
                <a:latin typeface="Arial Black" pitchFamily="34" charset="0"/>
              </a:rPr>
              <a:t>Acute gastroenteritis</a:t>
            </a:r>
          </a:p>
          <a:p>
            <a:pPr lvl="1" eaLnBrk="1" hangingPunct="1">
              <a:buFont typeface="Wingdings" pitchFamily="2" charset="2"/>
              <a:buChar char="Ø"/>
            </a:pPr>
            <a:r>
              <a:rPr lang="en-US" sz="2400" dirty="0" smtClean="0">
                <a:latin typeface="Arial Black" pitchFamily="34" charset="0"/>
              </a:rPr>
              <a:t>Persistent diarrhea</a:t>
            </a:r>
          </a:p>
          <a:p>
            <a:pPr lvl="1" eaLnBrk="1" hangingPunct="1">
              <a:buFont typeface="Wingdings" pitchFamily="2" charset="2"/>
              <a:buChar char="Ø"/>
            </a:pPr>
            <a:r>
              <a:rPr lang="en-US" sz="2400" dirty="0" smtClean="0">
                <a:latin typeface="Arial Black" pitchFamily="34" charset="0"/>
              </a:rPr>
              <a:t>Small bowel overgrowth</a:t>
            </a:r>
          </a:p>
          <a:p>
            <a:pPr lvl="1" eaLnBrk="1" hangingPunct="1">
              <a:buFont typeface="Wingdings" pitchFamily="2" charset="2"/>
              <a:buChar char="Ø"/>
            </a:pPr>
            <a:r>
              <a:rPr lang="en-US" sz="2400" dirty="0" smtClean="0">
                <a:latin typeface="Arial Black" pitchFamily="34" charset="0"/>
              </a:rPr>
              <a:t>Cancer chemotherapy</a:t>
            </a:r>
          </a:p>
          <a:p>
            <a:pPr lvl="1" eaLnBrk="1" hangingPunct="1">
              <a:buFont typeface="Wingdings" pitchFamily="2" charset="2"/>
              <a:buChar char="Ø"/>
            </a:pPr>
            <a:r>
              <a:rPr lang="en-US" sz="2400" dirty="0" smtClean="0">
                <a:latin typeface="Arial Black" pitchFamily="34" charset="0"/>
              </a:rPr>
              <a:t>Other causes of injury to the small intestinal mucosa</a:t>
            </a:r>
          </a:p>
          <a:p>
            <a:pPr eaLnBrk="1" hangingPunct="1"/>
            <a:r>
              <a:rPr lang="en-US" sz="2400" dirty="0" smtClean="0">
                <a:latin typeface="Arial Black" pitchFamily="34" charset="0"/>
              </a:rPr>
              <a:t>Present at any age but is more common in infancy.</a:t>
            </a:r>
          </a:p>
          <a:p>
            <a:pPr lvl="1" eaLnBrk="1" hangingPunct="1">
              <a:buFont typeface="Wingdings" pitchFamily="2" charset="2"/>
              <a:buNone/>
            </a:pPr>
            <a:endParaRPr lang="en-US" sz="2400" dirty="0" smtClean="0"/>
          </a:p>
        </p:txBody>
      </p:sp>
      <p:sp>
        <p:nvSpPr>
          <p:cNvPr id="25604" name="Slide Number Placeholder 3"/>
          <p:cNvSpPr>
            <a:spLocks noGrp="1"/>
          </p:cNvSpPr>
          <p:nvPr>
            <p:ph type="sldNum" sz="quarter" idx="12"/>
          </p:nvPr>
        </p:nvSpPr>
        <p:spPr/>
        <p:txBody>
          <a:bodyPr/>
          <a:lstStyle/>
          <a:p>
            <a:pPr>
              <a:defRPr/>
            </a:pPr>
            <a:fld id="{21228541-8E2E-4914-832E-A8D8703817E4}" type="slidenum">
              <a:rPr lang="en-US"/>
              <a:pPr>
                <a:defRPr/>
              </a:pPr>
              <a:t>45</a:t>
            </a:fld>
            <a:endParaRPr lang="en-US"/>
          </a:p>
        </p:txBody>
      </p:sp>
    </p:spTree>
  </p:cSld>
  <p:clrMapOvr>
    <a:masterClrMapping/>
  </p:clrMapOvr>
  <p:transition spd="slow">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5602" name="Rectangle 2"/>
          <p:cNvSpPr>
            <a:spLocks noGrp="1" noChangeArrowheads="1"/>
          </p:cNvSpPr>
          <p:nvPr>
            <p:ph type="title"/>
          </p:nvPr>
        </p:nvSpPr>
        <p:spPr>
          <a:xfrm>
            <a:off x="457200" y="274638"/>
            <a:ext cx="8229600" cy="1477962"/>
          </a:xfrm>
        </p:spPr>
        <p:txBody>
          <a:bodyPr/>
          <a:lstStyle/>
          <a:p>
            <a:pPr algn="ctr" eaLnBrk="1" fontAlgn="auto" hangingPunct="1">
              <a:spcAft>
                <a:spcPts val="0"/>
              </a:spcAft>
              <a:defRPr/>
            </a:pPr>
            <a:r>
              <a:rPr lang="en-US" sz="3600" dirty="0" smtClean="0">
                <a:latin typeface="Arial Black" pitchFamily="34" charset="0"/>
              </a:rPr>
              <a:t>Treatment</a:t>
            </a:r>
          </a:p>
        </p:txBody>
      </p:sp>
      <p:sp>
        <p:nvSpPr>
          <p:cNvPr id="25604" name="Slide Number Placeholder 3"/>
          <p:cNvSpPr>
            <a:spLocks noGrp="1"/>
          </p:cNvSpPr>
          <p:nvPr>
            <p:ph type="sldNum" sz="quarter" idx="12"/>
          </p:nvPr>
        </p:nvSpPr>
        <p:spPr/>
        <p:txBody>
          <a:bodyPr/>
          <a:lstStyle/>
          <a:p>
            <a:pPr>
              <a:defRPr/>
            </a:pPr>
            <a:fld id="{21228541-8E2E-4914-832E-A8D8703817E4}" type="slidenum">
              <a:rPr lang="en-US"/>
              <a:pPr>
                <a:defRPr/>
              </a:pPr>
              <a:t>46</a:t>
            </a:fld>
            <a:endParaRPr lang="en-US"/>
          </a:p>
        </p:txBody>
      </p:sp>
      <p:sp>
        <p:nvSpPr>
          <p:cNvPr id="6" name="Content Placeholder 5"/>
          <p:cNvSpPr>
            <a:spLocks noGrp="1"/>
          </p:cNvSpPr>
          <p:nvPr>
            <p:ph idx="1"/>
          </p:nvPr>
        </p:nvSpPr>
        <p:spPr/>
        <p:txBody>
          <a:bodyPr>
            <a:normAutofit/>
          </a:bodyPr>
          <a:lstStyle/>
          <a:p>
            <a:pPr algn="just"/>
            <a:r>
              <a:rPr lang="en-US" b="1" dirty="0" smtClean="0">
                <a:latin typeface="Arial" pitchFamily="34" charset="0"/>
                <a:cs typeface="Arial" pitchFamily="34" charset="0"/>
              </a:rPr>
              <a:t>is relatively simple and aimed at reducing or eliminating lactose, by eliminating it from the diet or by “predigesting” it with supplemental lactase-enzyme replacement.  Calcium must be provided by alternate nondairy dietary sources or as a dietary supplement to individuals who avoid milk intake.</a:t>
            </a:r>
          </a:p>
          <a:p>
            <a:endParaRPr lang="en-US" dirty="0"/>
          </a:p>
        </p:txBody>
      </p:sp>
    </p:spTree>
  </p:cSld>
  <p:clrMapOvr>
    <a:masterClrMapping/>
  </p:clrMapOvr>
  <p:transition spd="slow">
    <p:pull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6858000"/>
          </a:xfrm>
          <a:prstGeom prst="rect">
            <a:avLst/>
          </a:prstGeom>
        </p:spPr>
      </p:pic>
      <p:pic>
        <p:nvPicPr>
          <p:cNvPr id="49155" name="Picture 2" descr="C:\Documents and Settings\LOIDA\Desktop\prof. asaad\chronic diarrhea\lactose intol\2.1275491804.jpg"/>
          <p:cNvPicPr>
            <a:picLocks noGrp="1" noChangeAspect="1" noChangeArrowheads="1"/>
          </p:cNvPicPr>
          <p:nvPr>
            <p:ph idx="1"/>
          </p:nvPr>
        </p:nvPicPr>
        <p:blipFill>
          <a:blip r:embed="rId3" cstate="print"/>
          <a:stretch>
            <a:fillRect/>
          </a:stretch>
        </p:blipFill>
        <p:spPr>
          <a:xfrm>
            <a:off x="179512" y="1484784"/>
            <a:ext cx="3744416" cy="3744416"/>
          </a:xfrm>
          <a:noFill/>
        </p:spPr>
      </p:pic>
      <p:sp>
        <p:nvSpPr>
          <p:cNvPr id="4" name="Slide Number Placeholder 3"/>
          <p:cNvSpPr>
            <a:spLocks noGrp="1"/>
          </p:cNvSpPr>
          <p:nvPr>
            <p:ph type="sldNum" sz="quarter" idx="12"/>
          </p:nvPr>
        </p:nvSpPr>
        <p:spPr/>
        <p:txBody>
          <a:bodyPr/>
          <a:lstStyle/>
          <a:p>
            <a:pPr>
              <a:defRPr/>
            </a:pPr>
            <a:fld id="{D7E8066B-0E82-4DC5-9825-02DBFC8D466B}" type="slidenum">
              <a:rPr lang="en-US" smtClean="0"/>
              <a:pPr>
                <a:defRPr/>
              </a:pPr>
              <a:t>47</a:t>
            </a:fld>
            <a:endParaRPr lang="en-US"/>
          </a:p>
        </p:txBody>
      </p:sp>
      <p:pic>
        <p:nvPicPr>
          <p:cNvPr id="6" name="Picture 2" descr="C:\Documents and Settings\LOIDA\Desktop\prof. asaad\chronic diarrhea\lactose intol\Lacteeze10s.jpg"/>
          <p:cNvPicPr>
            <a:picLocks noChangeAspect="1" noChangeArrowheads="1"/>
          </p:cNvPicPr>
          <p:nvPr/>
        </p:nvPicPr>
        <p:blipFill>
          <a:blip r:embed="rId4" cstate="print"/>
          <a:srcRect/>
          <a:stretch>
            <a:fillRect/>
          </a:stretch>
        </p:blipFill>
        <p:spPr>
          <a:xfrm>
            <a:off x="3995936" y="1556792"/>
            <a:ext cx="4749939" cy="3540337"/>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7650" name="Rectangle 2"/>
          <p:cNvSpPr>
            <a:spLocks noGrp="1" noChangeArrowheads="1"/>
          </p:cNvSpPr>
          <p:nvPr>
            <p:ph type="title"/>
          </p:nvPr>
        </p:nvSpPr>
        <p:spPr>
          <a:xfrm>
            <a:off x="251520" y="404664"/>
            <a:ext cx="8610600" cy="4896544"/>
          </a:xfrm>
        </p:spPr>
        <p:txBody>
          <a:bodyPr anchorCtr="1">
            <a:normAutofit/>
          </a:bodyPr>
          <a:lstStyle/>
          <a:p>
            <a:pPr eaLnBrk="1" fontAlgn="auto" hangingPunct="1">
              <a:spcAft>
                <a:spcPts val="0"/>
              </a:spcAft>
              <a:defRPr/>
            </a:pPr>
            <a:r>
              <a:rPr lang="en-US" sz="4800" dirty="0" smtClean="0">
                <a:latin typeface="Arial Black" pitchFamily="34" charset="0"/>
              </a:rPr>
              <a:t>5- Congenital </a:t>
            </a:r>
            <a:r>
              <a:rPr lang="en-US" sz="4800" dirty="0" err="1" smtClean="0">
                <a:latin typeface="Arial Black" pitchFamily="34" charset="0"/>
              </a:rPr>
              <a:t>Sucrase</a:t>
            </a:r>
            <a:r>
              <a:rPr lang="en-US" sz="4800" dirty="0" smtClean="0">
                <a:latin typeface="Arial Black" pitchFamily="34" charset="0"/>
              </a:rPr>
              <a:t> - </a:t>
            </a:r>
            <a:br>
              <a:rPr lang="en-US" sz="4800" dirty="0" smtClean="0">
                <a:latin typeface="Arial Black" pitchFamily="34" charset="0"/>
              </a:rPr>
            </a:br>
            <a:r>
              <a:rPr lang="en-US" sz="4800" dirty="0" err="1" smtClean="0">
                <a:latin typeface="Arial Black" pitchFamily="34" charset="0"/>
              </a:rPr>
              <a:t>Isomaltase</a:t>
            </a:r>
            <a:r>
              <a:rPr lang="en-US" sz="4800" dirty="0" smtClean="0">
                <a:latin typeface="Arial Black" pitchFamily="34" charset="0"/>
              </a:rPr>
              <a:t> Deficiency</a:t>
            </a:r>
          </a:p>
        </p:txBody>
      </p:sp>
      <p:sp>
        <p:nvSpPr>
          <p:cNvPr id="27652" name="Slide Number Placeholder 3"/>
          <p:cNvSpPr>
            <a:spLocks noGrp="1"/>
          </p:cNvSpPr>
          <p:nvPr>
            <p:ph type="sldNum" sz="quarter" idx="12"/>
          </p:nvPr>
        </p:nvSpPr>
        <p:spPr/>
        <p:txBody>
          <a:bodyPr/>
          <a:lstStyle/>
          <a:p>
            <a:pPr>
              <a:defRPr/>
            </a:pPr>
            <a:fld id="{A255C0A4-9580-42C1-AADE-468ADC8F2684}" type="slidenum">
              <a:rPr lang="en-US"/>
              <a:pPr>
                <a:defRPr/>
              </a:pPr>
              <a:t>48</a:t>
            </a:fld>
            <a:endParaRPr lang="en-US"/>
          </a:p>
        </p:txBody>
      </p:sp>
    </p:spTree>
  </p:cSld>
  <p:clrMapOvr>
    <a:masterClrMapping/>
  </p:clrMapOvr>
  <p:transition spd="slow">
    <p:cover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pic>
        <p:nvPicPr>
          <p:cNvPr id="53251" name="Picture 2" descr="C:\Documents and Settings\LOIDA\Desktop\prof. asaad\chronic diarrhea\sucrose\13738315.jpg"/>
          <p:cNvPicPr>
            <a:picLocks noGrp="1" noChangeAspect="1" noChangeArrowheads="1"/>
          </p:cNvPicPr>
          <p:nvPr>
            <p:ph idx="1"/>
          </p:nvPr>
        </p:nvPicPr>
        <p:blipFill>
          <a:blip r:embed="rId3" cstate="print"/>
          <a:srcRect/>
          <a:stretch>
            <a:fillRect/>
          </a:stretch>
        </p:blipFill>
        <p:spPr>
          <a:xfrm>
            <a:off x="323528" y="1700808"/>
            <a:ext cx="4010479" cy="3816424"/>
          </a:xfrm>
          <a:noFill/>
        </p:spPr>
      </p:pic>
      <p:sp>
        <p:nvSpPr>
          <p:cNvPr id="4" name="Slide Number Placeholder 3"/>
          <p:cNvSpPr>
            <a:spLocks noGrp="1"/>
          </p:cNvSpPr>
          <p:nvPr>
            <p:ph type="sldNum" sz="quarter" idx="12"/>
          </p:nvPr>
        </p:nvSpPr>
        <p:spPr/>
        <p:txBody>
          <a:bodyPr/>
          <a:lstStyle/>
          <a:p>
            <a:pPr>
              <a:defRPr/>
            </a:pPr>
            <a:fld id="{C51C2A8C-42BC-46B1-9210-08802885E978}" type="slidenum">
              <a:rPr lang="en-US" smtClean="0"/>
              <a:pPr>
                <a:defRPr/>
              </a:pPr>
              <a:t>49</a:t>
            </a:fld>
            <a:endParaRPr lang="en-US"/>
          </a:p>
        </p:txBody>
      </p:sp>
      <p:pic>
        <p:nvPicPr>
          <p:cNvPr id="6" name="Picture 2" descr="C:\Documents and Settings\LOIDA\Desktop\prof. asaad\chronic diarrhea\sucrose\applebowl.jpg"/>
          <p:cNvPicPr>
            <a:picLocks noChangeAspect="1" noChangeArrowheads="1"/>
          </p:cNvPicPr>
          <p:nvPr/>
        </p:nvPicPr>
        <p:blipFill>
          <a:blip r:embed="rId4" cstate="print"/>
          <a:srcRect/>
          <a:stretch>
            <a:fillRect/>
          </a:stretch>
        </p:blipFill>
        <p:spPr bwMode="auto">
          <a:xfrm>
            <a:off x="4572000" y="1628800"/>
            <a:ext cx="4401449" cy="3891136"/>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PATHOPHYSIOLOGY</a:t>
            </a:r>
            <a:endParaRPr lang="en-US" sz="2000" dirty="0" smtClean="0"/>
          </a:p>
        </p:txBody>
      </p:sp>
      <p:sp>
        <p:nvSpPr>
          <p:cNvPr id="5123" name="Content Placeholder 2"/>
          <p:cNvSpPr>
            <a:spLocks noGrp="1"/>
          </p:cNvSpPr>
          <p:nvPr>
            <p:ph sz="half" idx="1"/>
          </p:nvPr>
        </p:nvSpPr>
        <p:spPr>
          <a:xfrm>
            <a:off x="107504" y="1600200"/>
            <a:ext cx="4388296" cy="4525963"/>
          </a:xfrm>
        </p:spPr>
        <p:txBody>
          <a:bodyPr rtlCol="0">
            <a:noAutofit/>
          </a:bodyPr>
          <a:lstStyle/>
          <a:p>
            <a:pPr marL="438912" indent="-320040" algn="just" eaLnBrk="1" fontAlgn="auto" hangingPunct="1">
              <a:spcBef>
                <a:spcPts val="0"/>
              </a:spcBef>
              <a:spcAft>
                <a:spcPts val="0"/>
              </a:spcAft>
              <a:buFont typeface="Wingdings" pitchFamily="2" charset="2"/>
              <a:buChar char="v"/>
              <a:defRPr/>
            </a:pPr>
            <a:r>
              <a:rPr lang="en-US" sz="2400" b="1" dirty="0" smtClean="0">
                <a:latin typeface="Arial" pitchFamily="34" charset="0"/>
                <a:cs typeface="Arial" pitchFamily="34" charset="0"/>
              </a:rPr>
              <a:t>Osmotic </a:t>
            </a:r>
            <a:r>
              <a:rPr lang="en-US" sz="2400" dirty="0" smtClean="0">
                <a:latin typeface="Arial" pitchFamily="34" charset="0"/>
                <a:cs typeface="Arial" pitchFamily="34" charset="0"/>
              </a:rPr>
              <a:t>diarrhea is caused by a failure to absorb a luminal solute, resulting in secretion of fluids and net water retention across an osmotic gradient.</a:t>
            </a:r>
          </a:p>
          <a:p>
            <a:pPr marL="438912" indent="-320040" algn="just" eaLnBrk="1" fontAlgn="auto" hangingPunct="1">
              <a:spcBef>
                <a:spcPts val="0"/>
              </a:spcBef>
              <a:spcAft>
                <a:spcPts val="0"/>
              </a:spcAft>
              <a:buFont typeface="Wingdings" pitchFamily="2" charset="2"/>
              <a:buChar char="v"/>
              <a:defRPr/>
            </a:pPr>
            <a:r>
              <a:rPr lang="en-US" sz="2400" b="1" dirty="0" err="1" smtClean="0">
                <a:latin typeface="Arial" pitchFamily="34" charset="0"/>
                <a:cs typeface="Arial" pitchFamily="34" charset="0"/>
              </a:rPr>
              <a:t>Secretory</a:t>
            </a:r>
            <a:r>
              <a:rPr lang="en-US" sz="2400" b="1" dirty="0" smtClean="0">
                <a:latin typeface="Arial" pitchFamily="34" charset="0"/>
                <a:cs typeface="Arial" pitchFamily="34" charset="0"/>
              </a:rPr>
              <a:t> diarrhea </a:t>
            </a:r>
            <a:r>
              <a:rPr lang="en-US" sz="2400" dirty="0" smtClean="0">
                <a:latin typeface="Arial" pitchFamily="34" charset="0"/>
                <a:cs typeface="Arial" pitchFamily="34" charset="0"/>
              </a:rPr>
              <a:t>occurs when there is a net secretion of electrolyte and fluid from the intestine without compensatory absorption.</a:t>
            </a:r>
            <a:endParaRPr lang="en-US" sz="4000" dirty="0" smtClean="0">
              <a:latin typeface="Arial" pitchFamily="34" charset="0"/>
              <a:cs typeface="Arial" pitchFamily="34" charset="0"/>
            </a:endParaRP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5</a:t>
            </a:fld>
            <a:endParaRPr lang="en-US"/>
          </a:p>
        </p:txBody>
      </p:sp>
      <p:pic>
        <p:nvPicPr>
          <p:cNvPr id="146433" name="Picture 1" descr="C:\Documents and Settings\MARIA\Desktop\YEOJ\JOEY\PROF. ASSIRI\chronic diarrhea\pics\diarrhoea-picture.jpg"/>
          <p:cNvPicPr>
            <a:picLocks noGrp="1" noChangeAspect="1" noChangeArrowheads="1"/>
          </p:cNvPicPr>
          <p:nvPr>
            <p:ph sz="half" idx="2"/>
          </p:nvPr>
        </p:nvPicPr>
        <p:blipFill>
          <a:blip r:embed="rId3" cstate="print"/>
          <a:srcRect/>
          <a:stretch>
            <a:fillRect/>
          </a:stretch>
        </p:blipFill>
        <p:spPr bwMode="auto">
          <a:xfrm>
            <a:off x="4644008" y="1484784"/>
            <a:ext cx="4174043" cy="482453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7650" name="Rectangle 2"/>
          <p:cNvSpPr>
            <a:spLocks noGrp="1" noChangeArrowheads="1"/>
          </p:cNvSpPr>
          <p:nvPr>
            <p:ph type="title"/>
          </p:nvPr>
        </p:nvSpPr>
        <p:spPr>
          <a:xfrm>
            <a:off x="304800" y="277813"/>
            <a:ext cx="8610600" cy="2084387"/>
          </a:xfrm>
        </p:spPr>
        <p:txBody>
          <a:bodyPr anchorCtr="1"/>
          <a:lstStyle/>
          <a:p>
            <a:pPr eaLnBrk="1" fontAlgn="auto" hangingPunct="1">
              <a:spcAft>
                <a:spcPts val="0"/>
              </a:spcAft>
              <a:defRPr/>
            </a:pPr>
            <a:r>
              <a:rPr lang="en-US" sz="3200" dirty="0" smtClean="0">
                <a:latin typeface="Arial Black" pitchFamily="34" charset="0"/>
              </a:rPr>
              <a:t>Congenital </a:t>
            </a:r>
            <a:r>
              <a:rPr lang="en-US" sz="3200" dirty="0" err="1" smtClean="0">
                <a:latin typeface="Arial Black" pitchFamily="34" charset="0"/>
              </a:rPr>
              <a:t>Sucrase</a:t>
            </a:r>
            <a:r>
              <a:rPr lang="en-US" sz="3200" dirty="0" smtClean="0">
                <a:latin typeface="Arial Black" pitchFamily="34" charset="0"/>
              </a:rPr>
              <a:t> - </a:t>
            </a:r>
            <a:br>
              <a:rPr lang="en-US" sz="3200" dirty="0" smtClean="0">
                <a:latin typeface="Arial Black" pitchFamily="34" charset="0"/>
              </a:rPr>
            </a:br>
            <a:r>
              <a:rPr lang="en-US" sz="3200" dirty="0" err="1" smtClean="0">
                <a:latin typeface="Arial Black" pitchFamily="34" charset="0"/>
              </a:rPr>
              <a:t>Isomaltase</a:t>
            </a:r>
            <a:r>
              <a:rPr lang="en-US" sz="3200" dirty="0" smtClean="0">
                <a:latin typeface="Arial Black" pitchFamily="34" charset="0"/>
              </a:rPr>
              <a:t> Deficiency</a:t>
            </a:r>
          </a:p>
        </p:txBody>
      </p:sp>
      <p:sp>
        <p:nvSpPr>
          <p:cNvPr id="51203" name="Rectangle 3"/>
          <p:cNvSpPr>
            <a:spLocks noGrp="1" noChangeArrowheads="1"/>
          </p:cNvSpPr>
          <p:nvPr>
            <p:ph idx="1"/>
          </p:nvPr>
        </p:nvSpPr>
        <p:spPr>
          <a:xfrm>
            <a:off x="395536" y="1600200"/>
            <a:ext cx="8291264" cy="5029200"/>
          </a:xfrm>
        </p:spPr>
        <p:txBody>
          <a:bodyPr/>
          <a:lstStyle/>
          <a:p>
            <a:pPr eaLnBrk="1" hangingPunct="1">
              <a:lnSpc>
                <a:spcPct val="150000"/>
              </a:lnSpc>
              <a:buFont typeface="Wingdings" pitchFamily="2" charset="2"/>
              <a:buChar char="v"/>
            </a:pPr>
            <a:endParaRPr lang="en-US" sz="2600" dirty="0" smtClean="0">
              <a:latin typeface="Arial Black" pitchFamily="34" charset="0"/>
            </a:endParaRPr>
          </a:p>
          <a:p>
            <a:pPr eaLnBrk="1" hangingPunct="1">
              <a:lnSpc>
                <a:spcPct val="150000"/>
              </a:lnSpc>
              <a:buFont typeface="Wingdings" pitchFamily="2" charset="2"/>
              <a:buChar char="v"/>
            </a:pPr>
            <a:r>
              <a:rPr lang="en-US" sz="2600" dirty="0" err="1" smtClean="0">
                <a:latin typeface="Arial Black" pitchFamily="34" charset="0"/>
              </a:rPr>
              <a:t>Autosomal</a:t>
            </a:r>
            <a:r>
              <a:rPr lang="en-US" sz="2600" dirty="0" smtClean="0">
                <a:latin typeface="Arial Black" pitchFamily="34" charset="0"/>
              </a:rPr>
              <a:t> recessive trait</a:t>
            </a:r>
          </a:p>
          <a:p>
            <a:pPr eaLnBrk="1" hangingPunct="1">
              <a:lnSpc>
                <a:spcPct val="150000"/>
              </a:lnSpc>
              <a:buNone/>
            </a:pPr>
            <a:endParaRPr lang="en-US" sz="2600" dirty="0" smtClean="0">
              <a:latin typeface="Arial Black" pitchFamily="34" charset="0"/>
            </a:endParaRPr>
          </a:p>
          <a:p>
            <a:pPr eaLnBrk="1" hangingPunct="1">
              <a:lnSpc>
                <a:spcPct val="150000"/>
              </a:lnSpc>
              <a:buNone/>
            </a:pPr>
            <a:endParaRPr lang="en-US" sz="2600" dirty="0" smtClean="0">
              <a:latin typeface="Arial Black" pitchFamily="34" charset="0"/>
            </a:endParaRPr>
          </a:p>
          <a:p>
            <a:pPr eaLnBrk="1" hangingPunct="1">
              <a:lnSpc>
                <a:spcPct val="150000"/>
              </a:lnSpc>
              <a:buFont typeface="Wingdings" pitchFamily="2" charset="2"/>
              <a:buChar char="v"/>
            </a:pPr>
            <a:endParaRPr lang="en-US" sz="2600" dirty="0" smtClean="0">
              <a:latin typeface="Arial Black" pitchFamily="34" charset="0"/>
            </a:endParaRPr>
          </a:p>
          <a:p>
            <a:pPr eaLnBrk="1" hangingPunct="1">
              <a:lnSpc>
                <a:spcPct val="150000"/>
              </a:lnSpc>
              <a:buFont typeface="Wingdings" pitchFamily="2" charset="2"/>
              <a:buChar char="v"/>
            </a:pPr>
            <a:r>
              <a:rPr lang="en-US" sz="2600" dirty="0" smtClean="0">
                <a:latin typeface="Arial Black" pitchFamily="34" charset="0"/>
              </a:rPr>
              <a:t>Introduction of sucrose to the diet</a:t>
            </a:r>
          </a:p>
        </p:txBody>
      </p:sp>
      <p:sp>
        <p:nvSpPr>
          <p:cNvPr id="27652" name="Slide Number Placeholder 3"/>
          <p:cNvSpPr>
            <a:spLocks noGrp="1"/>
          </p:cNvSpPr>
          <p:nvPr>
            <p:ph type="sldNum" sz="quarter" idx="12"/>
          </p:nvPr>
        </p:nvSpPr>
        <p:spPr/>
        <p:txBody>
          <a:bodyPr/>
          <a:lstStyle/>
          <a:p>
            <a:pPr>
              <a:defRPr/>
            </a:pPr>
            <a:fld id="{A255C0A4-9580-42C1-AADE-468ADC8F2684}" type="slidenum">
              <a:rPr lang="en-US"/>
              <a:pPr>
                <a:defRPr/>
              </a:pPr>
              <a:t>50</a:t>
            </a:fld>
            <a:endParaRPr lang="en-US"/>
          </a:p>
        </p:txBody>
      </p:sp>
      <p:graphicFrame>
        <p:nvGraphicFramePr>
          <p:cNvPr id="6" name="Table 5"/>
          <p:cNvGraphicFramePr>
            <a:graphicFrameLocks noGrp="1"/>
          </p:cNvGraphicFramePr>
          <p:nvPr/>
        </p:nvGraphicFramePr>
        <p:xfrm>
          <a:off x="467544" y="3212976"/>
          <a:ext cx="8064895" cy="1224136"/>
        </p:xfrm>
        <a:graphic>
          <a:graphicData uri="http://schemas.openxmlformats.org/drawingml/2006/table">
            <a:tbl>
              <a:tblPr firstRow="1" bandRow="1">
                <a:tableStyleId>{5C22544A-7EE6-4342-B048-85BDC9FD1C3A}</a:tableStyleId>
              </a:tblPr>
              <a:tblGrid>
                <a:gridCol w="2056149"/>
                <a:gridCol w="2056149"/>
                <a:gridCol w="2056149"/>
                <a:gridCol w="1896448"/>
              </a:tblGrid>
              <a:tr h="522119">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702017">
                <a:tc>
                  <a:txBody>
                    <a:bodyPr/>
                    <a:lstStyle/>
                    <a:p>
                      <a:r>
                        <a:rPr lang="en-US" sz="1600" dirty="0" err="1" smtClean="0"/>
                        <a:t>Sucrase</a:t>
                      </a:r>
                      <a:r>
                        <a:rPr lang="en-US" sz="1600" dirty="0" smtClean="0"/>
                        <a:t> – </a:t>
                      </a:r>
                      <a:r>
                        <a:rPr lang="en-US" sz="1600" dirty="0" err="1" smtClean="0"/>
                        <a:t>Isomaltase</a:t>
                      </a:r>
                      <a:r>
                        <a:rPr lang="en-US" sz="1600" dirty="0" smtClean="0"/>
                        <a:t> Deficiency</a:t>
                      </a:r>
                      <a:endParaRPr lang="en-US" sz="1600" dirty="0"/>
                    </a:p>
                  </a:txBody>
                  <a:tcPr/>
                </a:tc>
                <a:tc>
                  <a:txBody>
                    <a:bodyPr/>
                    <a:lstStyle/>
                    <a:p>
                      <a:pPr algn="ctr"/>
                      <a:r>
                        <a:rPr lang="en-US" dirty="0" smtClean="0"/>
                        <a:t>EC 3.2.1.48</a:t>
                      </a:r>
                      <a:endParaRPr lang="en-US" dirty="0"/>
                    </a:p>
                  </a:txBody>
                  <a:tcPr/>
                </a:tc>
                <a:tc>
                  <a:txBody>
                    <a:bodyPr/>
                    <a:lstStyle/>
                    <a:p>
                      <a:pPr algn="ctr"/>
                      <a:r>
                        <a:rPr lang="en-US" dirty="0" smtClean="0"/>
                        <a:t>3q25-q26</a:t>
                      </a:r>
                      <a:endParaRPr lang="en-US" dirty="0"/>
                    </a:p>
                  </a:txBody>
                  <a:tcPr/>
                </a:tc>
                <a:tc>
                  <a:txBody>
                    <a:bodyPr/>
                    <a:lstStyle/>
                    <a:p>
                      <a:r>
                        <a:rPr lang="en-US" dirty="0" err="1" smtClean="0"/>
                        <a:t>Isomaltase-sucrase</a:t>
                      </a:r>
                      <a:endParaRPr lang="en-US" dirty="0"/>
                    </a:p>
                  </a:txBody>
                  <a:tcPr/>
                </a:tc>
              </a:tr>
            </a:tbl>
          </a:graphicData>
        </a:graphic>
      </p:graphicFrame>
    </p:spTree>
  </p:cSld>
  <p:clrMapOvr>
    <a:masterClrMapping/>
  </p:clrMapOvr>
  <p:transition spd="slow">
    <p:cover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2">
                <a:tint val="45000"/>
                <a:satMod val="400000"/>
              </a:schemeClr>
            </a:duotone>
          </a:blip>
          <a:stretch>
            <a:fillRect/>
          </a:stretch>
        </p:blipFill>
        <p:spPr>
          <a:xfrm>
            <a:off x="0" y="0"/>
            <a:ext cx="9144000" cy="6858000"/>
          </a:xfrm>
          <a:prstGeom prst="rect">
            <a:avLst/>
          </a:prstGeom>
        </p:spPr>
      </p:pic>
      <p:pic>
        <p:nvPicPr>
          <p:cNvPr id="55299" name="Picture 2" descr="C:\Documents and Settings\LOIDA\Desktop\prof. asaad\chronic diarrhea\sucrose\fructose-intolerance-symptoms.jpg"/>
          <p:cNvPicPr>
            <a:picLocks noGrp="1" noChangeAspect="1" noChangeArrowheads="1"/>
          </p:cNvPicPr>
          <p:nvPr>
            <p:ph idx="1"/>
          </p:nvPr>
        </p:nvPicPr>
        <p:blipFill>
          <a:blip r:embed="rId3" cstate="print"/>
          <a:srcRect/>
          <a:stretch>
            <a:fillRect/>
          </a:stretch>
        </p:blipFill>
        <p:spPr>
          <a:xfrm>
            <a:off x="467544" y="692696"/>
            <a:ext cx="3583781" cy="5334000"/>
          </a:xfrm>
          <a:noFill/>
        </p:spPr>
      </p:pic>
      <p:sp>
        <p:nvSpPr>
          <p:cNvPr id="4" name="Slide Number Placeholder 3"/>
          <p:cNvSpPr>
            <a:spLocks noGrp="1"/>
          </p:cNvSpPr>
          <p:nvPr>
            <p:ph type="sldNum" sz="quarter" idx="12"/>
          </p:nvPr>
        </p:nvSpPr>
        <p:spPr/>
        <p:txBody>
          <a:bodyPr/>
          <a:lstStyle/>
          <a:p>
            <a:pPr>
              <a:defRPr/>
            </a:pPr>
            <a:fld id="{4CBED2F3-EA14-49B7-BFA0-7AF21A051A2C}" type="slidenum">
              <a:rPr lang="en-US" smtClean="0"/>
              <a:pPr>
                <a:defRPr/>
              </a:pPr>
              <a:t>51</a:t>
            </a:fld>
            <a:endParaRPr lang="en-US"/>
          </a:p>
        </p:txBody>
      </p:sp>
      <p:pic>
        <p:nvPicPr>
          <p:cNvPr id="6" name="Picture 2" descr="C:\Documents and Settings\LOIDA\Desktop\prof. asaad\chronic diarrhea\sucrose\GummiBear-1.jpg"/>
          <p:cNvPicPr>
            <a:picLocks noChangeAspect="1" noChangeArrowheads="1"/>
          </p:cNvPicPr>
          <p:nvPr/>
        </p:nvPicPr>
        <p:blipFill>
          <a:blip r:embed="rId4" cstate="print"/>
          <a:srcRect/>
          <a:stretch>
            <a:fillRect/>
          </a:stretch>
        </p:blipFill>
        <p:spPr>
          <a:xfrm>
            <a:off x="4283968" y="908720"/>
            <a:ext cx="4384965" cy="4896544"/>
          </a:xfrm>
          <a:prstGeom prst="rect">
            <a:avLst/>
          </a:prstGeom>
          <a:noFill/>
        </p:spPr>
      </p:pic>
    </p:spTree>
  </p:cSld>
  <p:clrMapOvr>
    <a:masterClrMapping/>
  </p:clrMapOvr>
  <p:transition spd="slow">
    <p:blind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99392"/>
            <a:ext cx="9144000" cy="6858000"/>
          </a:xfrm>
          <a:prstGeom prst="rect">
            <a:avLst/>
          </a:prstGeom>
        </p:spPr>
      </p:pic>
      <p:sp>
        <p:nvSpPr>
          <p:cNvPr id="2" name="Title 1"/>
          <p:cNvSpPr>
            <a:spLocks noGrp="1"/>
          </p:cNvSpPr>
          <p:nvPr>
            <p:ph type="title"/>
          </p:nvPr>
        </p:nvSpPr>
        <p:spPr>
          <a:xfrm>
            <a:off x="457200" y="274638"/>
            <a:ext cx="8229600" cy="2163762"/>
          </a:xfrm>
        </p:spPr>
        <p:txBody>
          <a:bodyPr>
            <a:noAutofit/>
          </a:bodyPr>
          <a:lstStyle/>
          <a:p>
            <a:pPr algn="ctr"/>
            <a:r>
              <a:rPr lang="en-US" sz="3600" dirty="0" smtClean="0">
                <a:latin typeface="Arial Black" pitchFamily="34" charset="0"/>
              </a:rPr>
              <a:t>Congenital </a:t>
            </a:r>
            <a:r>
              <a:rPr lang="en-US" sz="3600" dirty="0" err="1" smtClean="0">
                <a:latin typeface="Arial Black" pitchFamily="34" charset="0"/>
              </a:rPr>
              <a:t>Sucrase</a:t>
            </a:r>
            <a:r>
              <a:rPr lang="en-US" sz="3600" dirty="0" smtClean="0">
                <a:latin typeface="Arial Black" pitchFamily="34" charset="0"/>
              </a:rPr>
              <a:t> - </a:t>
            </a:r>
            <a:br>
              <a:rPr lang="en-US" sz="3600" dirty="0" smtClean="0">
                <a:latin typeface="Arial Black" pitchFamily="34" charset="0"/>
              </a:rPr>
            </a:br>
            <a:r>
              <a:rPr lang="en-US" sz="3600" dirty="0" err="1" smtClean="0">
                <a:latin typeface="Arial Black" pitchFamily="34" charset="0"/>
              </a:rPr>
              <a:t>Isomaltase</a:t>
            </a:r>
            <a:r>
              <a:rPr lang="en-US" sz="3600" dirty="0" smtClean="0">
                <a:latin typeface="Arial Black" pitchFamily="34" charset="0"/>
              </a:rPr>
              <a:t> Deficiency</a:t>
            </a:r>
            <a:endParaRPr lang="en-US" sz="3600" dirty="0"/>
          </a:p>
        </p:txBody>
      </p:sp>
      <p:sp>
        <p:nvSpPr>
          <p:cNvPr id="3" name="Content Placeholder 2"/>
          <p:cNvSpPr>
            <a:spLocks noGrp="1"/>
          </p:cNvSpPr>
          <p:nvPr>
            <p:ph idx="1"/>
          </p:nvPr>
        </p:nvSpPr>
        <p:spPr/>
        <p:txBody>
          <a:bodyPr/>
          <a:lstStyle/>
          <a:p>
            <a:pPr eaLnBrk="1" hangingPunct="1">
              <a:lnSpc>
                <a:spcPct val="150000"/>
              </a:lnSpc>
              <a:buFont typeface="Wingdings" pitchFamily="2" charset="2"/>
              <a:buChar char="v"/>
            </a:pPr>
            <a:endParaRPr lang="en-US" dirty="0" smtClean="0">
              <a:latin typeface="Arial Black" pitchFamily="34" charset="0"/>
            </a:endParaRPr>
          </a:p>
          <a:p>
            <a:pPr eaLnBrk="1" hangingPunct="1">
              <a:lnSpc>
                <a:spcPct val="150000"/>
              </a:lnSpc>
              <a:buFont typeface="Wingdings" pitchFamily="2" charset="2"/>
              <a:buChar char="v"/>
            </a:pPr>
            <a:r>
              <a:rPr lang="en-US" dirty="0" smtClean="0">
                <a:latin typeface="Arial Black" pitchFamily="34" charset="0"/>
              </a:rPr>
              <a:t>Watery diarrhea</a:t>
            </a:r>
          </a:p>
          <a:p>
            <a:pPr eaLnBrk="1" hangingPunct="1">
              <a:lnSpc>
                <a:spcPct val="150000"/>
              </a:lnSpc>
              <a:buFont typeface="Wingdings" pitchFamily="2" charset="2"/>
              <a:buChar char="v"/>
            </a:pPr>
            <a:r>
              <a:rPr lang="en-US" dirty="0" smtClean="0">
                <a:latin typeface="Arial Black" pitchFamily="34" charset="0"/>
              </a:rPr>
              <a:t>Abdominal distension</a:t>
            </a:r>
          </a:p>
          <a:p>
            <a:pPr eaLnBrk="1" hangingPunct="1">
              <a:lnSpc>
                <a:spcPct val="150000"/>
              </a:lnSpc>
              <a:buFont typeface="Wingdings" pitchFamily="2" charset="2"/>
              <a:buChar char="v"/>
            </a:pPr>
            <a:r>
              <a:rPr lang="en-US" dirty="0" smtClean="0">
                <a:latin typeface="Arial Black" pitchFamily="34" charset="0"/>
              </a:rPr>
              <a:t>Older children irritability</a:t>
            </a:r>
          </a:p>
          <a:p>
            <a:pPr eaLnBrk="1" hangingPunct="1">
              <a:lnSpc>
                <a:spcPct val="150000"/>
              </a:lnSpc>
              <a:buFont typeface="Wingdings" pitchFamily="2" charset="2"/>
              <a:buChar char="v"/>
            </a:pPr>
            <a:r>
              <a:rPr lang="en-US" dirty="0" smtClean="0">
                <a:latin typeface="Arial Black" pitchFamily="34" charset="0"/>
              </a:rPr>
              <a:t>Growth may be normal</a:t>
            </a:r>
          </a:p>
          <a:p>
            <a:pPr>
              <a:buNone/>
            </a:pPr>
            <a:endParaRPr lang="en-US" dirty="0"/>
          </a:p>
        </p:txBody>
      </p:sp>
      <p:sp>
        <p:nvSpPr>
          <p:cNvPr id="4" name="Slide Number Placeholder 3"/>
          <p:cNvSpPr>
            <a:spLocks noGrp="1"/>
          </p:cNvSpPr>
          <p:nvPr>
            <p:ph type="sldNum" sz="quarter" idx="12"/>
          </p:nvPr>
        </p:nvSpPr>
        <p:spPr/>
        <p:txBody>
          <a:bodyPr/>
          <a:lstStyle/>
          <a:p>
            <a:pPr>
              <a:defRPr/>
            </a:pPr>
            <a:fld id="{081D18C8-2BC5-4D0F-B043-EFAB7E95693B}" type="slidenum">
              <a:rPr lang="en-US" smtClean="0"/>
              <a:pPr>
                <a:defRPr/>
              </a:pPr>
              <a:t>52</a:t>
            </a:fld>
            <a:endParaRPr lang="en-US"/>
          </a:p>
        </p:txBody>
      </p:sp>
    </p:spTree>
  </p:cSld>
  <p:clrMapOvr>
    <a:masterClrMapping/>
  </p:clrMapOvr>
  <p:transition spd="slow">
    <p:cover dir="l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52226" name="Content Placeholder 2"/>
          <p:cNvSpPr>
            <a:spLocks noGrp="1"/>
          </p:cNvSpPr>
          <p:nvPr>
            <p:ph idx="1"/>
          </p:nvPr>
        </p:nvSpPr>
        <p:spPr>
          <a:xfrm>
            <a:off x="323528" y="836712"/>
            <a:ext cx="8229600" cy="4525963"/>
          </a:xfrm>
        </p:spPr>
        <p:txBody>
          <a:bodyPr/>
          <a:lstStyle/>
          <a:p>
            <a:pPr algn="ctr">
              <a:buFont typeface="Wingdings 2" pitchFamily="18" charset="2"/>
              <a:buNone/>
            </a:pPr>
            <a:r>
              <a:rPr lang="en-US" sz="6000" dirty="0" smtClean="0">
                <a:latin typeface="Arial Black" pitchFamily="34" charset="0"/>
              </a:rPr>
              <a:t>	TREATMENT</a:t>
            </a:r>
          </a:p>
          <a:p>
            <a:pPr algn="ctr">
              <a:buFont typeface="Wingdings 2" pitchFamily="18" charset="2"/>
              <a:buNone/>
            </a:pPr>
            <a:endParaRPr lang="en-US" sz="3600" dirty="0" smtClean="0">
              <a:latin typeface="Arial Black" pitchFamily="34" charset="0"/>
            </a:endParaRPr>
          </a:p>
          <a:p>
            <a:pPr>
              <a:buFontTx/>
              <a:buChar char="-"/>
            </a:pPr>
            <a:r>
              <a:rPr lang="en-US" sz="1800" dirty="0" smtClean="0">
                <a:latin typeface="Arial Black" pitchFamily="34" charset="0"/>
              </a:rPr>
              <a:t>Avoid sucrose or fructose- containing diet or supplement with:</a:t>
            </a:r>
          </a:p>
          <a:p>
            <a:pPr algn="ctr">
              <a:buFont typeface="Wingdings 2" pitchFamily="18" charset="2"/>
              <a:buNone/>
            </a:pPr>
            <a:r>
              <a:rPr lang="en-US" sz="3600" dirty="0" smtClean="0">
                <a:latin typeface="Arial Black" pitchFamily="34" charset="0"/>
              </a:rPr>
              <a:t>SACROSIDASE</a:t>
            </a:r>
            <a:endParaRPr lang="en-US" dirty="0" smtClean="0">
              <a:latin typeface="Arial Black" pitchFamily="34" charset="0"/>
            </a:endParaRPr>
          </a:p>
          <a:p>
            <a:pPr>
              <a:buNone/>
            </a:pPr>
            <a:endParaRPr lang="en-US" sz="1800" dirty="0" smtClean="0">
              <a:latin typeface="Arial Black" pitchFamily="34" charset="0"/>
            </a:endParaRPr>
          </a:p>
          <a:p>
            <a:pPr>
              <a:buNone/>
            </a:pPr>
            <a:endParaRPr lang="en-US" sz="1800" dirty="0" smtClean="0">
              <a:latin typeface="Arial Black" pitchFamily="34" charset="0"/>
            </a:endParaRPr>
          </a:p>
          <a:p>
            <a:pPr>
              <a:buNone/>
            </a:pPr>
            <a:endParaRPr lang="en-US" sz="1800" dirty="0" smtClean="0">
              <a:latin typeface="Arial Black" pitchFamily="34" charset="0"/>
            </a:endParaRPr>
          </a:p>
          <a:p>
            <a:pPr>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3F0CC45B-8200-408A-BCE8-E0E8555FFD0F}" type="slidenum">
              <a:rPr lang="en-US" smtClean="0"/>
              <a:pPr>
                <a:defRPr/>
              </a:pPr>
              <a:t>53</a:t>
            </a:fld>
            <a:endParaRPr lang="en-US"/>
          </a:p>
        </p:txBody>
      </p:sp>
    </p:spTree>
  </p:cSld>
  <p:clrMapOvr>
    <a:masterClrMapping/>
  </p:clrMapOvr>
  <p:transition spd="slow">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28674" name="Title 1"/>
          <p:cNvSpPr>
            <a:spLocks noGrp="1"/>
          </p:cNvSpPr>
          <p:nvPr>
            <p:ph type="title"/>
          </p:nvPr>
        </p:nvSpPr>
        <p:spPr>
          <a:xfrm>
            <a:off x="304800" y="152400"/>
            <a:ext cx="8610600" cy="1981200"/>
          </a:xfrm>
        </p:spPr>
        <p:txBody>
          <a:bodyPr>
            <a:normAutofit fontScale="90000"/>
          </a:bodyPr>
          <a:lstStyle/>
          <a:p>
            <a:pPr algn="ctr" eaLnBrk="1" fontAlgn="auto" hangingPunct="1">
              <a:spcAft>
                <a:spcPts val="0"/>
              </a:spcAft>
              <a:defRPr/>
            </a:pPr>
            <a:r>
              <a:rPr lang="en-US" sz="3200" dirty="0" smtClean="0">
                <a:solidFill>
                  <a:schemeClr val="accent1">
                    <a:satMod val="150000"/>
                  </a:schemeClr>
                </a:solidFill>
              </a:rPr>
              <a:t/>
            </a:r>
            <a:br>
              <a:rPr lang="en-US" sz="3200" dirty="0" smtClean="0">
                <a:solidFill>
                  <a:schemeClr val="accent1">
                    <a:satMod val="150000"/>
                  </a:schemeClr>
                </a:solidFill>
              </a:rPr>
            </a:br>
            <a:r>
              <a:rPr lang="en-US" sz="3200" dirty="0" smtClean="0">
                <a:solidFill>
                  <a:schemeClr val="accent1">
                    <a:satMod val="150000"/>
                  </a:schemeClr>
                </a:solidFill>
              </a:rPr>
              <a:t/>
            </a:r>
            <a:br>
              <a:rPr lang="en-US" sz="3200" dirty="0" smtClean="0">
                <a:solidFill>
                  <a:schemeClr val="accent1">
                    <a:satMod val="150000"/>
                  </a:schemeClr>
                </a:solidFill>
              </a:rPr>
            </a:br>
            <a:r>
              <a:rPr lang="en-US" sz="3200" dirty="0" smtClean="0">
                <a:solidFill>
                  <a:schemeClr val="accent1">
                    <a:satMod val="150000"/>
                  </a:schemeClr>
                </a:solidFill>
              </a:rPr>
              <a:t>6- </a:t>
            </a:r>
            <a:r>
              <a:rPr lang="en-US" sz="3300" dirty="0" smtClean="0">
                <a:latin typeface="Arial Black" pitchFamily="34" charset="0"/>
              </a:rPr>
              <a:t>Infectious </a:t>
            </a:r>
            <a:r>
              <a:rPr lang="en-US" sz="3300" dirty="0" smtClean="0">
                <a:latin typeface="Arial Black" pitchFamily="34" charset="0"/>
              </a:rPr>
              <a:t>Diarrhea</a:t>
            </a:r>
            <a:br>
              <a:rPr lang="en-US" sz="3300" dirty="0" smtClean="0">
                <a:latin typeface="Arial Black" pitchFamily="34" charset="0"/>
              </a:rPr>
            </a:br>
            <a:r>
              <a:rPr lang="en-US" sz="3300" dirty="0" smtClean="0">
                <a:latin typeface="Arial Black" pitchFamily="34" charset="0"/>
              </a:rPr>
              <a:t>Duration of Uncomplicated Viral Diarrhea</a:t>
            </a:r>
            <a:r>
              <a:rPr lang="en-US" sz="3300" dirty="0" smtClean="0">
                <a:solidFill>
                  <a:schemeClr val="accent1">
                    <a:satMod val="150000"/>
                  </a:schemeClr>
                </a:solidFill>
                <a:latin typeface="Arial Black" pitchFamily="34" charset="0"/>
              </a:rPr>
              <a:t/>
            </a:r>
            <a:br>
              <a:rPr lang="en-US" sz="3300" dirty="0" smtClean="0">
                <a:solidFill>
                  <a:schemeClr val="accent1">
                    <a:satMod val="150000"/>
                  </a:schemeClr>
                </a:solidFill>
                <a:latin typeface="Arial Black" pitchFamily="34" charset="0"/>
              </a:rPr>
            </a:br>
            <a:endParaRPr lang="en-US" sz="3300" dirty="0" smtClean="0">
              <a:solidFill>
                <a:schemeClr val="accent1">
                  <a:satMod val="150000"/>
                </a:schemeClr>
              </a:solidFill>
              <a:latin typeface="Arial Black" pitchFamily="34" charset="0"/>
            </a:endParaRPr>
          </a:p>
        </p:txBody>
      </p:sp>
      <p:graphicFrame>
        <p:nvGraphicFramePr>
          <p:cNvPr id="5" name="Content Placeholder 4"/>
          <p:cNvGraphicFramePr>
            <a:graphicFrameLocks noGrp="1"/>
          </p:cNvGraphicFramePr>
          <p:nvPr>
            <p:ph idx="1"/>
          </p:nvPr>
        </p:nvGraphicFramePr>
        <p:xfrm>
          <a:off x="457200" y="2133600"/>
          <a:ext cx="8229600" cy="3840480"/>
        </p:xfrm>
        <a:graphic>
          <a:graphicData uri="http://schemas.openxmlformats.org/drawingml/2006/table">
            <a:tbl>
              <a:tblPr firstRow="1" bandRow="1">
                <a:tableStyleId>{5C22544A-7EE6-4342-B048-85BDC9FD1C3A}</a:tableStyleId>
              </a:tblPr>
              <a:tblGrid>
                <a:gridCol w="3345787"/>
                <a:gridCol w="2521613"/>
                <a:gridCol w="2362200"/>
              </a:tblGrid>
              <a:tr h="370840">
                <a:tc>
                  <a:txBody>
                    <a:bodyPr/>
                    <a:lstStyle/>
                    <a:p>
                      <a:pPr>
                        <a:lnSpc>
                          <a:spcPct val="150000"/>
                        </a:lnSpc>
                      </a:pPr>
                      <a:endParaRPr lang="en-US" sz="2000" dirty="0">
                        <a:latin typeface="Arial Black" pitchFamily="34" charset="0"/>
                      </a:endParaRPr>
                    </a:p>
                  </a:txBody>
                  <a:tcPr marL="102891" marR="102891"/>
                </a:tc>
                <a:tc gridSpan="2">
                  <a:txBody>
                    <a:bodyPr/>
                    <a:lstStyle/>
                    <a:p>
                      <a:pPr algn="ctr">
                        <a:lnSpc>
                          <a:spcPct val="150000"/>
                        </a:lnSpc>
                      </a:pPr>
                      <a:r>
                        <a:rPr lang="en-US" sz="2000" dirty="0" smtClean="0">
                          <a:solidFill>
                            <a:schemeClr val="tx1"/>
                          </a:solidFill>
                          <a:latin typeface="Arial Black" pitchFamily="34" charset="0"/>
                        </a:rPr>
                        <a:t>Duration</a:t>
                      </a:r>
                      <a:endParaRPr lang="en-US" sz="2000" dirty="0">
                        <a:solidFill>
                          <a:schemeClr val="tx1"/>
                        </a:solidFill>
                        <a:latin typeface="Arial Black" pitchFamily="34" charset="0"/>
                      </a:endParaRPr>
                    </a:p>
                  </a:txBody>
                  <a:tcPr marL="102891" marR="102891"/>
                </a:tc>
                <a:tc hMerge="1">
                  <a:txBody>
                    <a:bodyPr/>
                    <a:lstStyle/>
                    <a:p>
                      <a:endParaRPr lang="en-US" dirty="0"/>
                    </a:p>
                  </a:txBody>
                  <a:tcPr/>
                </a:tc>
              </a:tr>
              <a:tr h="370840">
                <a:tc>
                  <a:txBody>
                    <a:bodyPr/>
                    <a:lstStyle/>
                    <a:p>
                      <a:pPr algn="ctr">
                        <a:lnSpc>
                          <a:spcPct val="150000"/>
                        </a:lnSpc>
                      </a:pPr>
                      <a:r>
                        <a:rPr lang="en-US" sz="2000" b="1" dirty="0" smtClean="0">
                          <a:latin typeface="Arial Black" pitchFamily="34" charset="0"/>
                        </a:rPr>
                        <a:t>Agent</a:t>
                      </a:r>
                      <a:endParaRPr lang="en-US" sz="2000" b="1" dirty="0">
                        <a:latin typeface="Arial Black" pitchFamily="34" charset="0"/>
                      </a:endParaRPr>
                    </a:p>
                  </a:txBody>
                  <a:tcPr marL="102891" marR="102891"/>
                </a:tc>
                <a:tc>
                  <a:txBody>
                    <a:bodyPr/>
                    <a:lstStyle/>
                    <a:p>
                      <a:pPr algn="ctr">
                        <a:lnSpc>
                          <a:spcPct val="150000"/>
                        </a:lnSpc>
                      </a:pPr>
                      <a:r>
                        <a:rPr lang="en-US" sz="2000" b="1" dirty="0" smtClean="0">
                          <a:latin typeface="Arial Black" pitchFamily="34" charset="0"/>
                        </a:rPr>
                        <a:t>Average (d)</a:t>
                      </a:r>
                      <a:endParaRPr lang="en-US" sz="2000" b="1" dirty="0">
                        <a:latin typeface="Arial Black" pitchFamily="34" charset="0"/>
                      </a:endParaRPr>
                    </a:p>
                  </a:txBody>
                  <a:tcPr marL="102891" marR="102891"/>
                </a:tc>
                <a:tc>
                  <a:txBody>
                    <a:bodyPr/>
                    <a:lstStyle/>
                    <a:p>
                      <a:pPr algn="ctr">
                        <a:lnSpc>
                          <a:spcPct val="150000"/>
                        </a:lnSpc>
                      </a:pPr>
                      <a:r>
                        <a:rPr lang="en-US" sz="2000" b="1" dirty="0" smtClean="0">
                          <a:latin typeface="Arial Black" pitchFamily="34" charset="0"/>
                        </a:rPr>
                        <a:t>Range (d)</a:t>
                      </a:r>
                      <a:endParaRPr lang="en-US" sz="2000" b="1" dirty="0">
                        <a:latin typeface="Arial Black" pitchFamily="34" charset="0"/>
                      </a:endParaRPr>
                    </a:p>
                  </a:txBody>
                  <a:tcPr marL="102891" marR="102891"/>
                </a:tc>
              </a:tr>
              <a:tr h="370840">
                <a:tc>
                  <a:txBody>
                    <a:bodyPr/>
                    <a:lstStyle/>
                    <a:p>
                      <a:pPr>
                        <a:lnSpc>
                          <a:spcPct val="150000"/>
                        </a:lnSpc>
                      </a:pPr>
                      <a:r>
                        <a:rPr lang="en-US" sz="2000" dirty="0" smtClean="0">
                          <a:latin typeface="Arial Black" pitchFamily="34" charset="0"/>
                        </a:rPr>
                        <a:t>Rotavirus</a:t>
                      </a:r>
                      <a:endParaRPr lang="en-US" sz="2000" dirty="0">
                        <a:latin typeface="Arial Black" pitchFamily="34" charset="0"/>
                      </a:endParaRPr>
                    </a:p>
                  </a:txBody>
                  <a:tcPr marL="102891" marR="102891"/>
                </a:tc>
                <a:tc>
                  <a:txBody>
                    <a:bodyPr/>
                    <a:lstStyle/>
                    <a:p>
                      <a:pPr algn="ctr">
                        <a:lnSpc>
                          <a:spcPct val="150000"/>
                        </a:lnSpc>
                      </a:pPr>
                      <a:r>
                        <a:rPr lang="en-US" sz="2000" dirty="0" smtClean="0">
                          <a:latin typeface="Arial Black" pitchFamily="34" charset="0"/>
                        </a:rPr>
                        <a:t>6*</a:t>
                      </a:r>
                      <a:endParaRPr lang="en-US" sz="2000" dirty="0">
                        <a:latin typeface="Arial Black" pitchFamily="34" charset="0"/>
                      </a:endParaRPr>
                    </a:p>
                  </a:txBody>
                  <a:tcPr marL="102891" marR="102891"/>
                </a:tc>
                <a:tc>
                  <a:txBody>
                    <a:bodyPr/>
                    <a:lstStyle/>
                    <a:p>
                      <a:pPr algn="ctr">
                        <a:lnSpc>
                          <a:spcPct val="150000"/>
                        </a:lnSpc>
                      </a:pPr>
                      <a:r>
                        <a:rPr lang="en-US" sz="2000" dirty="0" smtClean="0">
                          <a:latin typeface="Arial Black" pitchFamily="34" charset="0"/>
                        </a:rPr>
                        <a:t>1 to</a:t>
                      </a:r>
                      <a:r>
                        <a:rPr lang="en-US" sz="2000" baseline="0" dirty="0" smtClean="0">
                          <a:latin typeface="Arial Black" pitchFamily="34" charset="0"/>
                        </a:rPr>
                        <a:t> 10</a:t>
                      </a:r>
                      <a:endParaRPr lang="en-US" sz="2000" dirty="0">
                        <a:latin typeface="Arial Black" pitchFamily="34" charset="0"/>
                      </a:endParaRPr>
                    </a:p>
                  </a:txBody>
                  <a:tcPr marL="102891" marR="102891"/>
                </a:tc>
              </a:tr>
              <a:tr h="370840">
                <a:tc>
                  <a:txBody>
                    <a:bodyPr/>
                    <a:lstStyle/>
                    <a:p>
                      <a:pPr>
                        <a:lnSpc>
                          <a:spcPct val="150000"/>
                        </a:lnSpc>
                      </a:pPr>
                      <a:r>
                        <a:rPr lang="en-US" sz="2000" dirty="0" smtClean="0">
                          <a:latin typeface="Arial Black" pitchFamily="34" charset="0"/>
                        </a:rPr>
                        <a:t>Enteric adenoviruses</a:t>
                      </a:r>
                      <a:endParaRPr lang="en-US" sz="2000" dirty="0">
                        <a:latin typeface="Arial Black" pitchFamily="34" charset="0"/>
                      </a:endParaRPr>
                    </a:p>
                  </a:txBody>
                  <a:tcPr marL="102891" marR="102891"/>
                </a:tc>
                <a:tc>
                  <a:txBody>
                    <a:bodyPr/>
                    <a:lstStyle/>
                    <a:p>
                      <a:pPr algn="ctr">
                        <a:lnSpc>
                          <a:spcPct val="150000"/>
                        </a:lnSpc>
                      </a:pPr>
                      <a:r>
                        <a:rPr lang="en-US" sz="2000" dirty="0" smtClean="0">
                          <a:latin typeface="Arial Black" pitchFamily="34" charset="0"/>
                        </a:rPr>
                        <a:t>11</a:t>
                      </a:r>
                      <a:endParaRPr lang="en-US" sz="2000" dirty="0">
                        <a:latin typeface="Arial Black" pitchFamily="34" charset="0"/>
                      </a:endParaRPr>
                    </a:p>
                  </a:txBody>
                  <a:tcPr marL="102891" marR="102891"/>
                </a:tc>
                <a:tc>
                  <a:txBody>
                    <a:bodyPr/>
                    <a:lstStyle/>
                    <a:p>
                      <a:pPr algn="ctr">
                        <a:lnSpc>
                          <a:spcPct val="150000"/>
                        </a:lnSpc>
                      </a:pPr>
                      <a:r>
                        <a:rPr lang="en-US" sz="2000" dirty="0" smtClean="0">
                          <a:latin typeface="Arial Black" pitchFamily="34" charset="0"/>
                        </a:rPr>
                        <a:t>1 to 22</a:t>
                      </a:r>
                      <a:endParaRPr lang="en-US" sz="2000" dirty="0">
                        <a:latin typeface="Arial Black" pitchFamily="34" charset="0"/>
                      </a:endParaRPr>
                    </a:p>
                  </a:txBody>
                  <a:tcPr marL="102891" marR="102891"/>
                </a:tc>
              </a:tr>
              <a:tr h="370840">
                <a:tc>
                  <a:txBody>
                    <a:bodyPr/>
                    <a:lstStyle/>
                    <a:p>
                      <a:pPr>
                        <a:lnSpc>
                          <a:spcPct val="150000"/>
                        </a:lnSpc>
                      </a:pPr>
                      <a:r>
                        <a:rPr lang="en-US" sz="2000" dirty="0" err="1" smtClean="0">
                          <a:latin typeface="Arial Black" pitchFamily="34" charset="0"/>
                        </a:rPr>
                        <a:t>Astrovirus</a:t>
                      </a:r>
                      <a:endParaRPr lang="en-US" sz="2000" dirty="0">
                        <a:latin typeface="Arial Black" pitchFamily="34" charset="0"/>
                      </a:endParaRPr>
                    </a:p>
                  </a:txBody>
                  <a:tcPr marL="102891" marR="102891"/>
                </a:tc>
                <a:tc>
                  <a:txBody>
                    <a:bodyPr/>
                    <a:lstStyle/>
                    <a:p>
                      <a:pPr algn="ctr">
                        <a:lnSpc>
                          <a:spcPct val="150000"/>
                        </a:lnSpc>
                      </a:pPr>
                      <a:r>
                        <a:rPr lang="en-US" sz="2000" dirty="0" smtClean="0">
                          <a:latin typeface="Arial Black" pitchFamily="34" charset="0"/>
                        </a:rPr>
                        <a:t>5</a:t>
                      </a:r>
                      <a:endParaRPr lang="en-US" sz="2000" dirty="0">
                        <a:latin typeface="Arial Black" pitchFamily="34" charset="0"/>
                      </a:endParaRPr>
                    </a:p>
                  </a:txBody>
                  <a:tcPr marL="102891" marR="102891"/>
                </a:tc>
                <a:tc>
                  <a:txBody>
                    <a:bodyPr/>
                    <a:lstStyle/>
                    <a:p>
                      <a:pPr algn="ctr">
                        <a:lnSpc>
                          <a:spcPct val="150000"/>
                        </a:lnSpc>
                      </a:pPr>
                      <a:r>
                        <a:rPr lang="en-US" sz="2000" dirty="0" smtClean="0">
                          <a:latin typeface="Arial Black" pitchFamily="34" charset="0"/>
                        </a:rPr>
                        <a:t>1 to 8</a:t>
                      </a:r>
                      <a:endParaRPr lang="en-US" sz="2000" dirty="0">
                        <a:latin typeface="Arial Black" pitchFamily="34" charset="0"/>
                      </a:endParaRPr>
                    </a:p>
                  </a:txBody>
                  <a:tcPr marL="102891" marR="102891"/>
                </a:tc>
              </a:tr>
              <a:tr h="370840">
                <a:tc>
                  <a:txBody>
                    <a:bodyPr/>
                    <a:lstStyle/>
                    <a:p>
                      <a:pPr>
                        <a:lnSpc>
                          <a:spcPct val="150000"/>
                        </a:lnSpc>
                      </a:pPr>
                      <a:r>
                        <a:rPr lang="en-US" sz="2000" dirty="0" err="1" smtClean="0">
                          <a:latin typeface="Arial Black" pitchFamily="34" charset="0"/>
                        </a:rPr>
                        <a:t>Torovirus</a:t>
                      </a:r>
                      <a:endParaRPr lang="en-US" sz="2000" dirty="0">
                        <a:latin typeface="Arial Black" pitchFamily="34" charset="0"/>
                      </a:endParaRPr>
                    </a:p>
                  </a:txBody>
                  <a:tcPr marL="102891" marR="102891"/>
                </a:tc>
                <a:tc>
                  <a:txBody>
                    <a:bodyPr/>
                    <a:lstStyle/>
                    <a:p>
                      <a:pPr algn="ctr">
                        <a:lnSpc>
                          <a:spcPct val="150000"/>
                        </a:lnSpc>
                      </a:pPr>
                      <a:r>
                        <a:rPr lang="en-US" sz="2000" dirty="0" smtClean="0">
                          <a:latin typeface="Arial Black" pitchFamily="34" charset="0"/>
                        </a:rPr>
                        <a:t>5</a:t>
                      </a:r>
                      <a:endParaRPr lang="en-US" sz="2000" dirty="0">
                        <a:latin typeface="Arial Black" pitchFamily="34" charset="0"/>
                      </a:endParaRPr>
                    </a:p>
                  </a:txBody>
                  <a:tcPr marL="102891" marR="102891"/>
                </a:tc>
                <a:tc>
                  <a:txBody>
                    <a:bodyPr/>
                    <a:lstStyle/>
                    <a:p>
                      <a:pPr algn="ctr">
                        <a:lnSpc>
                          <a:spcPct val="150000"/>
                        </a:lnSpc>
                      </a:pPr>
                      <a:r>
                        <a:rPr lang="en-US" sz="2000" dirty="0" smtClean="0">
                          <a:latin typeface="Arial Black" pitchFamily="34" charset="0"/>
                        </a:rPr>
                        <a:t>1 to 5</a:t>
                      </a:r>
                      <a:endParaRPr lang="en-US" sz="2000" dirty="0">
                        <a:latin typeface="Arial Black" pitchFamily="34" charset="0"/>
                      </a:endParaRPr>
                    </a:p>
                  </a:txBody>
                  <a:tcPr marL="102891" marR="102891"/>
                </a:tc>
              </a:tr>
              <a:tr h="370840">
                <a:tc>
                  <a:txBody>
                    <a:bodyPr/>
                    <a:lstStyle/>
                    <a:p>
                      <a:pPr>
                        <a:lnSpc>
                          <a:spcPct val="150000"/>
                        </a:lnSpc>
                      </a:pPr>
                      <a:r>
                        <a:rPr lang="en-US" sz="2000" dirty="0" smtClean="0">
                          <a:latin typeface="Arial Black" pitchFamily="34" charset="0"/>
                        </a:rPr>
                        <a:t>Norwalk-like</a:t>
                      </a:r>
                      <a:endParaRPr lang="en-US" sz="2000" dirty="0">
                        <a:latin typeface="Arial Black" pitchFamily="34" charset="0"/>
                      </a:endParaRPr>
                    </a:p>
                  </a:txBody>
                  <a:tcPr marL="102891" marR="102891"/>
                </a:tc>
                <a:tc>
                  <a:txBody>
                    <a:bodyPr/>
                    <a:lstStyle/>
                    <a:p>
                      <a:pPr algn="ctr">
                        <a:lnSpc>
                          <a:spcPct val="150000"/>
                        </a:lnSpc>
                      </a:pPr>
                      <a:r>
                        <a:rPr lang="en-US" sz="2000" dirty="0" smtClean="0">
                          <a:latin typeface="Arial Black" pitchFamily="34" charset="0"/>
                        </a:rPr>
                        <a:t>2</a:t>
                      </a:r>
                      <a:endParaRPr lang="en-US" sz="2000" dirty="0">
                        <a:latin typeface="Arial Black" pitchFamily="34" charset="0"/>
                      </a:endParaRPr>
                    </a:p>
                  </a:txBody>
                  <a:tcPr marL="102891" marR="102891"/>
                </a:tc>
                <a:tc>
                  <a:txBody>
                    <a:bodyPr/>
                    <a:lstStyle/>
                    <a:p>
                      <a:pPr algn="ctr">
                        <a:lnSpc>
                          <a:spcPct val="150000"/>
                        </a:lnSpc>
                      </a:pPr>
                      <a:r>
                        <a:rPr lang="en-US" sz="2000" dirty="0" smtClean="0">
                          <a:latin typeface="Arial Black" pitchFamily="34" charset="0"/>
                        </a:rPr>
                        <a:t>1 to 4</a:t>
                      </a:r>
                      <a:endParaRPr lang="en-US" sz="2000" dirty="0">
                        <a:latin typeface="Arial Black" pitchFamily="34" charset="0"/>
                      </a:endParaRPr>
                    </a:p>
                  </a:txBody>
                  <a:tcPr marL="102891" marR="102891"/>
                </a:tc>
              </a:tr>
            </a:tbl>
          </a:graphicData>
        </a:graphic>
      </p:graphicFrame>
      <p:sp>
        <p:nvSpPr>
          <p:cNvPr id="28708" name="Slide Number Placeholder 3"/>
          <p:cNvSpPr>
            <a:spLocks noGrp="1"/>
          </p:cNvSpPr>
          <p:nvPr>
            <p:ph type="sldNum" sz="quarter" idx="12"/>
          </p:nvPr>
        </p:nvSpPr>
        <p:spPr/>
        <p:txBody>
          <a:bodyPr/>
          <a:lstStyle/>
          <a:p>
            <a:pPr>
              <a:defRPr/>
            </a:pPr>
            <a:fld id="{0CB05BE2-C639-45AB-AFF9-E9D8764814DF}" type="slidenum">
              <a:rPr lang="en-US"/>
              <a:pPr>
                <a:defRPr/>
              </a:pPr>
              <a:t>54</a:t>
            </a:fld>
            <a:endParaRPr lang="en-US"/>
          </a:p>
        </p:txBody>
      </p:sp>
    </p:spTree>
  </p:cSld>
  <p:clrMapOvr>
    <a:masterClrMapping/>
  </p:clrMapOvr>
  <p:transition spd="slow">
    <p:pull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pic>
        <p:nvPicPr>
          <p:cNvPr id="58371" name="Picture 2" descr="C:\Documents and Settings\LOIDA\Desktop\prof. asaad\chronic diarrhea\diareeeeeeeee.jpg"/>
          <p:cNvPicPr>
            <a:picLocks noGrp="1" noChangeAspect="1" noChangeArrowheads="1"/>
          </p:cNvPicPr>
          <p:nvPr>
            <p:ph idx="1"/>
          </p:nvPr>
        </p:nvPicPr>
        <p:blipFill>
          <a:blip r:embed="rId3" cstate="print"/>
          <a:srcRect/>
          <a:stretch>
            <a:fillRect/>
          </a:stretch>
        </p:blipFill>
        <p:spPr>
          <a:xfrm>
            <a:off x="2133600" y="304800"/>
            <a:ext cx="4495800" cy="6324600"/>
          </a:xfrm>
          <a:noFill/>
        </p:spPr>
      </p:pic>
      <p:sp>
        <p:nvSpPr>
          <p:cNvPr id="4" name="Slide Number Placeholder 3"/>
          <p:cNvSpPr>
            <a:spLocks noGrp="1"/>
          </p:cNvSpPr>
          <p:nvPr>
            <p:ph type="sldNum" sz="quarter" idx="12"/>
          </p:nvPr>
        </p:nvSpPr>
        <p:spPr/>
        <p:txBody>
          <a:bodyPr/>
          <a:lstStyle/>
          <a:p>
            <a:pPr>
              <a:defRPr/>
            </a:pPr>
            <a:fld id="{5711A03C-777C-4A52-97A2-F861A1C8F8C1}" type="slidenum">
              <a:rPr lang="en-US" smtClean="0"/>
              <a:pPr>
                <a:defRPr/>
              </a:pPr>
              <a:t>55</a:t>
            </a:fld>
            <a:endParaRPr lang="en-US"/>
          </a:p>
        </p:txBody>
      </p:sp>
    </p:spTree>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6858000"/>
          </a:xfrm>
          <a:prstGeom prst="rect">
            <a:avLst/>
          </a:prstGeom>
        </p:spPr>
      </p:pic>
      <p:pic>
        <p:nvPicPr>
          <p:cNvPr id="59395" name="Picture 2" descr="C:\Documents and Settings\LOIDA\Desktop\prof. asaad\chronic diarrhea\Gillen-fig7-Ecoli-O157H7.jpg"/>
          <p:cNvPicPr>
            <a:picLocks noGrp="1" noChangeAspect="1" noChangeArrowheads="1"/>
          </p:cNvPicPr>
          <p:nvPr>
            <p:ph idx="1"/>
          </p:nvPr>
        </p:nvPicPr>
        <p:blipFill>
          <a:blip r:embed="rId3" cstate="print"/>
          <a:srcRect/>
          <a:stretch>
            <a:fillRect/>
          </a:stretch>
        </p:blipFill>
        <p:spPr>
          <a:xfrm>
            <a:off x="1143000" y="990600"/>
            <a:ext cx="6781800" cy="4876800"/>
          </a:xfrm>
          <a:noFill/>
        </p:spPr>
      </p:pic>
      <p:sp>
        <p:nvSpPr>
          <p:cNvPr id="4" name="Slide Number Placeholder 3"/>
          <p:cNvSpPr>
            <a:spLocks noGrp="1"/>
          </p:cNvSpPr>
          <p:nvPr>
            <p:ph type="sldNum" sz="quarter" idx="12"/>
          </p:nvPr>
        </p:nvSpPr>
        <p:spPr/>
        <p:txBody>
          <a:bodyPr/>
          <a:lstStyle/>
          <a:p>
            <a:pPr>
              <a:defRPr/>
            </a:pPr>
            <a:fld id="{D9239501-D917-430B-887C-5541C3B9E3F3}" type="slidenum">
              <a:rPr lang="en-US" smtClean="0"/>
              <a:pPr>
                <a:defRPr/>
              </a:pPr>
              <a:t>56</a:t>
            </a:fld>
            <a:endParaRPr lang="en-US"/>
          </a:p>
        </p:txBody>
      </p:sp>
    </p:spTree>
  </p:cSld>
  <p:clrMapOvr>
    <a:masterClrMapping/>
  </p:clrMapOvr>
  <p:transition spd="slow">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9699" name="Rectangle 4"/>
          <p:cNvSpPr>
            <a:spLocks noGrp="1" noChangeArrowheads="1"/>
          </p:cNvSpPr>
          <p:nvPr>
            <p:ph type="title"/>
          </p:nvPr>
        </p:nvSpPr>
        <p:spPr>
          <a:xfrm>
            <a:off x="457200" y="457200"/>
            <a:ext cx="8382000" cy="1524000"/>
          </a:xfrm>
        </p:spPr>
        <p:txBody>
          <a:bodyPr>
            <a:normAutofit/>
          </a:bodyPr>
          <a:lstStyle/>
          <a:p>
            <a:pPr algn="ctr" eaLnBrk="1" fontAlgn="auto" hangingPunct="1">
              <a:spcAft>
                <a:spcPts val="0"/>
              </a:spcAft>
              <a:defRPr/>
            </a:pPr>
            <a:r>
              <a:rPr lang="en-US" sz="3600" dirty="0" smtClean="0">
                <a:latin typeface="Arial Black" pitchFamily="34" charset="0"/>
              </a:rPr>
              <a:t>Bacterial Causes of Chronic Diarrhea</a:t>
            </a:r>
          </a:p>
        </p:txBody>
      </p:sp>
      <p:graphicFrame>
        <p:nvGraphicFramePr>
          <p:cNvPr id="6" name="Group 140"/>
          <p:cNvGraphicFramePr>
            <a:graphicFrameLocks noGrp="1"/>
          </p:cNvGraphicFramePr>
          <p:nvPr>
            <p:ph idx="1"/>
          </p:nvPr>
        </p:nvGraphicFramePr>
        <p:xfrm>
          <a:off x="457200" y="1817688"/>
          <a:ext cx="8381998" cy="4706939"/>
        </p:xfrm>
        <a:graphic>
          <a:graphicData uri="http://schemas.openxmlformats.org/drawingml/2006/table">
            <a:tbl>
              <a:tblPr/>
              <a:tblGrid>
                <a:gridCol w="2469735"/>
                <a:gridCol w="3269290"/>
                <a:gridCol w="2642973"/>
              </a:tblGrid>
              <a:tr h="4587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Black" pitchFamily="34" charset="0"/>
                          <a:cs typeface="Arial" charset="0"/>
                        </a:rPr>
                        <a:t>Organism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Black" pitchFamily="34" charset="0"/>
                          <a:cs typeface="Arial" charset="0"/>
                        </a:rPr>
                        <a:t>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Black" pitchFamily="34" charset="0"/>
                          <a:cs typeface="Arial" charset="0"/>
                        </a:rPr>
                        <a:t>Duration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cs typeface="Arial" charset="0"/>
                        </a:rPr>
                        <a:t>Aeromonas</a:t>
                      </a:r>
                      <a:r>
                        <a:rPr kumimoji="0" lang="en-US" sz="1800" b="1" i="0" u="none" strike="noStrike" cap="none" normalizeH="0" baseline="0" dirty="0" smtClean="0">
                          <a:ln>
                            <a:noFill/>
                          </a:ln>
                          <a:solidFill>
                            <a:schemeClr val="tx1"/>
                          </a:solidFill>
                          <a:effectLst/>
                          <a:latin typeface="Verdana" pitchFamily="34" charset="0"/>
                          <a:cs typeface="Arial" charset="0"/>
                        </a:rPr>
                        <a:t> sp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Untreated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1 wk to 1 yr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Campylobacter sp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Raw poultry, diarrheic animals, unpasteurized milk, birds, water, ferrets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5 days to chronic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Clostridium difficile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Antibiotic use; can be </a:t>
                      </a:r>
                      <a:r>
                        <a:rPr kumimoji="0" lang="en-US" sz="1800" b="1" i="0" u="none" strike="noStrike" cap="none" normalizeH="0" baseline="0" dirty="0" err="1" smtClean="0">
                          <a:ln>
                            <a:noFill/>
                          </a:ln>
                          <a:solidFill>
                            <a:schemeClr val="tx1"/>
                          </a:solidFill>
                          <a:effectLst/>
                          <a:latin typeface="Verdana" pitchFamily="34" charset="0"/>
                          <a:cs typeface="Arial" charset="0"/>
                        </a:rPr>
                        <a:t>nosocomial</a:t>
                      </a: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10% have relapses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Plesiomonas shigelloides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Untreated water, shellfish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 2 wks to </a:t>
                      </a:r>
                      <a:r>
                        <a:rPr kumimoji="0" lang="en-US" sz="1800" b="1" i="0" u="none" strike="noStrike" cap="none" normalizeH="0" baseline="0" dirty="0" err="1" smtClean="0">
                          <a:ln>
                            <a:noFill/>
                          </a:ln>
                          <a:solidFill>
                            <a:schemeClr val="tx1"/>
                          </a:solidFill>
                          <a:effectLst/>
                          <a:latin typeface="Verdana" pitchFamily="34" charset="0"/>
                          <a:cs typeface="Arial" charset="0"/>
                        </a:rPr>
                        <a:t>mos</a:t>
                      </a: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Salmonella sp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Poultry, fecal-oral,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5 d to </a:t>
                      </a:r>
                      <a:r>
                        <a:rPr kumimoji="0" lang="en-US" sz="1800" b="1" i="0" u="none" strike="noStrike" cap="none" normalizeH="0" baseline="0" dirty="0" err="1" smtClean="0">
                          <a:ln>
                            <a:noFill/>
                          </a:ln>
                          <a:solidFill>
                            <a:schemeClr val="tx1"/>
                          </a:solidFill>
                          <a:effectLst/>
                          <a:latin typeface="Verdana" pitchFamily="34" charset="0"/>
                          <a:cs typeface="Arial" charset="0"/>
                        </a:rPr>
                        <a:t>mos</a:t>
                      </a:r>
                      <a:r>
                        <a:rPr kumimoji="0" lang="en-US" sz="1800" b="1" i="0" u="none" strike="noStrike" cap="none" normalizeH="0" baseline="0" dirty="0" smtClean="0">
                          <a:ln>
                            <a:noFill/>
                          </a:ln>
                          <a:solidFill>
                            <a:schemeClr val="tx1"/>
                          </a:solidFill>
                          <a:effectLst/>
                          <a:latin typeface="Verdana" pitchFamily="34" charset="0"/>
                          <a:cs typeface="Arial" charset="0"/>
                        </a:rPr>
                        <a:t> in infants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Yersinia enterocolitica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Handling of raw pig intestines (chitterlings)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3 wk to 3 </a:t>
                      </a:r>
                      <a:r>
                        <a:rPr kumimoji="0" lang="en-US" sz="1800" b="1" i="0" u="none" strike="noStrike" cap="none" normalizeH="0" baseline="0" dirty="0" err="1" smtClean="0">
                          <a:ln>
                            <a:noFill/>
                          </a:ln>
                          <a:solidFill>
                            <a:schemeClr val="tx1"/>
                          </a:solidFill>
                          <a:effectLst/>
                          <a:latin typeface="Verdana" pitchFamily="34" charset="0"/>
                          <a:cs typeface="Arial" charset="0"/>
                        </a:rPr>
                        <a:t>mos</a:t>
                      </a: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698" name="Slide Number Placeholder 3"/>
          <p:cNvSpPr>
            <a:spLocks noGrp="1"/>
          </p:cNvSpPr>
          <p:nvPr>
            <p:ph type="sldNum" sz="quarter" idx="12"/>
          </p:nvPr>
        </p:nvSpPr>
        <p:spPr/>
        <p:txBody>
          <a:bodyPr/>
          <a:lstStyle/>
          <a:p>
            <a:pPr>
              <a:defRPr/>
            </a:pPr>
            <a:fld id="{F2EB8314-657A-4154-B6CF-0A00BF177B4C}" type="slidenum">
              <a:rPr lang="en-US"/>
              <a:pPr>
                <a:defRPr/>
              </a:pPr>
              <a:t>57</a:t>
            </a:fld>
            <a:endParaRPr lang="en-US"/>
          </a:p>
        </p:txBody>
      </p:sp>
      <p:sp>
        <p:nvSpPr>
          <p:cNvPr id="60454"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0722" name="Rectangle 2"/>
          <p:cNvSpPr>
            <a:spLocks noGrp="1" noChangeArrowheads="1"/>
          </p:cNvSpPr>
          <p:nvPr>
            <p:ph type="title"/>
          </p:nvPr>
        </p:nvSpPr>
        <p:spPr>
          <a:xfrm>
            <a:off x="457200" y="274638"/>
            <a:ext cx="8229600" cy="1554162"/>
          </a:xfrm>
        </p:spPr>
        <p:txBody>
          <a:bodyPr/>
          <a:lstStyle/>
          <a:p>
            <a:pPr algn="ctr" eaLnBrk="1" fontAlgn="auto" hangingPunct="1">
              <a:spcAft>
                <a:spcPts val="0"/>
              </a:spcAft>
              <a:defRPr/>
            </a:pPr>
            <a:r>
              <a:rPr lang="en-US" sz="4000" dirty="0" smtClean="0">
                <a:latin typeface="Arial Black" pitchFamily="34" charset="0"/>
              </a:rPr>
              <a:t>Bacterial Diarrheas</a:t>
            </a:r>
          </a:p>
        </p:txBody>
      </p:sp>
      <p:sp>
        <p:nvSpPr>
          <p:cNvPr id="61443" name="Rectangle 3"/>
          <p:cNvSpPr>
            <a:spLocks noGrp="1" noChangeArrowheads="1"/>
          </p:cNvSpPr>
          <p:nvPr>
            <p:ph idx="1"/>
          </p:nvPr>
        </p:nvSpPr>
        <p:spPr>
          <a:xfrm>
            <a:off x="457200" y="1774825"/>
            <a:ext cx="8382000" cy="4625975"/>
          </a:xfrm>
        </p:spPr>
        <p:txBody>
          <a:bodyPr/>
          <a:lstStyle/>
          <a:p>
            <a:pPr eaLnBrk="1" hangingPunct="1"/>
            <a:endParaRPr lang="en-US" dirty="0" smtClean="0">
              <a:latin typeface="Arial Black" pitchFamily="34" charset="0"/>
            </a:endParaRPr>
          </a:p>
          <a:p>
            <a:pPr eaLnBrk="1" hangingPunct="1"/>
            <a:endParaRPr lang="en-US" dirty="0" smtClean="0">
              <a:latin typeface="Arial Black" pitchFamily="34" charset="0"/>
            </a:endParaRPr>
          </a:p>
          <a:p>
            <a:pPr eaLnBrk="1" hangingPunct="1"/>
            <a:r>
              <a:rPr lang="en-US" dirty="0" smtClean="0">
                <a:latin typeface="Arial Black" pitchFamily="34" charset="0"/>
              </a:rPr>
              <a:t>Non-</a:t>
            </a:r>
            <a:r>
              <a:rPr lang="en-US" dirty="0" err="1" smtClean="0">
                <a:latin typeface="Arial Black" pitchFamily="34" charset="0"/>
              </a:rPr>
              <a:t>typhoidal</a:t>
            </a:r>
            <a:r>
              <a:rPr lang="en-US" dirty="0" smtClean="0">
                <a:latin typeface="Arial Black" pitchFamily="34" charset="0"/>
              </a:rPr>
              <a:t> Salmonella infection</a:t>
            </a:r>
          </a:p>
          <a:p>
            <a:pPr eaLnBrk="1" hangingPunct="1"/>
            <a:r>
              <a:rPr lang="en-US" dirty="0" err="1" smtClean="0">
                <a:latin typeface="Arial Black" pitchFamily="34" charset="0"/>
              </a:rPr>
              <a:t>Aeromonas</a:t>
            </a:r>
            <a:r>
              <a:rPr lang="en-US" dirty="0" smtClean="0">
                <a:latin typeface="Arial Black" pitchFamily="34" charset="0"/>
              </a:rPr>
              <a:t> and </a:t>
            </a:r>
            <a:r>
              <a:rPr lang="en-US" dirty="0" err="1" smtClean="0">
                <a:latin typeface="Arial Black" pitchFamily="34" charset="0"/>
              </a:rPr>
              <a:t>Plesiomonas</a:t>
            </a:r>
            <a:endParaRPr lang="en-US" dirty="0" smtClean="0">
              <a:latin typeface="Arial Black" pitchFamily="34" charset="0"/>
            </a:endParaRPr>
          </a:p>
          <a:p>
            <a:pPr eaLnBrk="1" hangingPunct="1"/>
            <a:r>
              <a:rPr lang="en-US" dirty="0" err="1" smtClean="0">
                <a:latin typeface="Arial Black" pitchFamily="34" charset="0"/>
              </a:rPr>
              <a:t>Yersinia</a:t>
            </a:r>
            <a:endParaRPr lang="en-US" dirty="0" smtClean="0">
              <a:latin typeface="Arial Black" pitchFamily="34" charset="0"/>
            </a:endParaRPr>
          </a:p>
          <a:p>
            <a:pPr lvl="1" eaLnBrk="1" hangingPunct="1">
              <a:buNone/>
            </a:pPr>
            <a:r>
              <a:rPr lang="en-US" dirty="0" smtClean="0">
                <a:latin typeface="Arial Black" pitchFamily="34" charset="0"/>
              </a:rPr>
              <a:t> </a:t>
            </a:r>
          </a:p>
        </p:txBody>
      </p:sp>
      <p:sp>
        <p:nvSpPr>
          <p:cNvPr id="30724" name="Slide Number Placeholder 3"/>
          <p:cNvSpPr>
            <a:spLocks noGrp="1"/>
          </p:cNvSpPr>
          <p:nvPr>
            <p:ph type="sldNum" sz="quarter" idx="12"/>
          </p:nvPr>
        </p:nvSpPr>
        <p:spPr/>
        <p:txBody>
          <a:bodyPr/>
          <a:lstStyle/>
          <a:p>
            <a:pPr>
              <a:defRPr/>
            </a:pPr>
            <a:fld id="{03A64B1F-6CAC-4191-9BCF-68C603556517}" type="slidenum">
              <a:rPr lang="en-US"/>
              <a:pPr>
                <a:defRPr/>
              </a:pPr>
              <a:t>58</a:t>
            </a:fld>
            <a:endParaRPr lang="en-US"/>
          </a:p>
        </p:txBody>
      </p:sp>
    </p:spTree>
  </p:cSld>
  <p:clrMapOvr>
    <a:masterClrMapping/>
  </p:clrMapOvr>
  <p:transition spd="slow">
    <p:strips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1746" name="Rectangle 2"/>
          <p:cNvSpPr>
            <a:spLocks noGrp="1" noChangeArrowheads="1"/>
          </p:cNvSpPr>
          <p:nvPr>
            <p:ph type="title"/>
          </p:nvPr>
        </p:nvSpPr>
        <p:spPr>
          <a:xfrm>
            <a:off x="457200" y="274638"/>
            <a:ext cx="8229600" cy="1554162"/>
          </a:xfrm>
        </p:spPr>
        <p:txBody>
          <a:bodyPr/>
          <a:lstStyle/>
          <a:p>
            <a:pPr algn="ctr" eaLnBrk="1" fontAlgn="auto" hangingPunct="1">
              <a:spcAft>
                <a:spcPts val="0"/>
              </a:spcAft>
              <a:defRPr/>
            </a:pPr>
            <a:r>
              <a:rPr lang="en-US" sz="4000" dirty="0" smtClean="0">
                <a:latin typeface="Arial Black" pitchFamily="34" charset="0"/>
              </a:rPr>
              <a:t>Bacterial Diarrheas</a:t>
            </a:r>
          </a:p>
        </p:txBody>
      </p:sp>
      <p:sp>
        <p:nvSpPr>
          <p:cNvPr id="62467" name="Rectangle 3"/>
          <p:cNvSpPr>
            <a:spLocks noGrp="1" noChangeArrowheads="1"/>
          </p:cNvSpPr>
          <p:nvPr>
            <p:ph idx="1"/>
          </p:nvPr>
        </p:nvSpPr>
        <p:spPr>
          <a:xfrm>
            <a:off x="1066800" y="1600200"/>
            <a:ext cx="7696200" cy="5030788"/>
          </a:xfrm>
        </p:spPr>
        <p:txBody>
          <a:bodyPr/>
          <a:lstStyle/>
          <a:p>
            <a:pPr eaLnBrk="1" hangingPunct="1"/>
            <a:r>
              <a:rPr lang="en-US" sz="2400" b="1" dirty="0" smtClean="0">
                <a:latin typeface="Arial Black" pitchFamily="34" charset="0"/>
              </a:rPr>
              <a:t>Escherichia Coli (E-Coli)</a:t>
            </a:r>
          </a:p>
          <a:p>
            <a:pPr lvl="1" eaLnBrk="1" hangingPunct="1">
              <a:buFont typeface="Wingdings" pitchFamily="2" charset="2"/>
              <a:buChar char="Ø"/>
            </a:pPr>
            <a:r>
              <a:rPr lang="en-US" sz="2400" dirty="0" smtClean="0">
                <a:latin typeface="Arial Black" pitchFamily="34" charset="0"/>
              </a:rPr>
              <a:t>Enteric </a:t>
            </a:r>
            <a:r>
              <a:rPr lang="en-US" sz="2400" dirty="0" err="1" smtClean="0">
                <a:latin typeface="Arial Black" pitchFamily="34" charset="0"/>
              </a:rPr>
              <a:t>pathotypes</a:t>
            </a:r>
            <a:r>
              <a:rPr lang="en-US" sz="2400" dirty="0" smtClean="0">
                <a:latin typeface="Arial Black" pitchFamily="34" charset="0"/>
              </a:rPr>
              <a:t> of E-Coli diarrhea may evolve to </a:t>
            </a:r>
            <a:r>
              <a:rPr lang="en-US" sz="2400" dirty="0" smtClean="0">
                <a:solidFill>
                  <a:srgbClr val="FF0000"/>
                </a:solidFill>
                <a:latin typeface="Arial Black" pitchFamily="34" charset="0"/>
              </a:rPr>
              <a:t>a chronic </a:t>
            </a:r>
            <a:r>
              <a:rPr lang="en-US" sz="2400" dirty="0" smtClean="0">
                <a:solidFill>
                  <a:srgbClr val="FF0000"/>
                </a:solidFill>
                <a:latin typeface="Arial Black" pitchFamily="34" charset="0"/>
              </a:rPr>
              <a:t>course </a:t>
            </a:r>
            <a:r>
              <a:rPr lang="ar-SA" sz="2400" dirty="0" err="1" smtClean="0">
                <a:solidFill>
                  <a:srgbClr val="FF0000"/>
                </a:solidFill>
                <a:latin typeface="Arial Black" pitchFamily="34" charset="0"/>
              </a:rPr>
              <a:t>مهمه</a:t>
            </a:r>
            <a:r>
              <a:rPr lang="en-US" sz="2400" dirty="0" smtClean="0">
                <a:solidFill>
                  <a:srgbClr val="FF0000"/>
                </a:solidFill>
                <a:latin typeface="Arial Black" pitchFamily="34" charset="0"/>
              </a:rPr>
              <a:t> </a:t>
            </a:r>
            <a:r>
              <a:rPr lang="en-US" sz="2400" dirty="0" smtClean="0">
                <a:latin typeface="Arial Black" pitchFamily="34" charset="0"/>
              </a:rPr>
              <a:t>due to persistent injury to the bowel.</a:t>
            </a:r>
          </a:p>
          <a:p>
            <a:pPr lvl="1" eaLnBrk="1" hangingPunct="1">
              <a:buFont typeface="Wingdings" pitchFamily="2" charset="2"/>
              <a:buChar char="Ø"/>
            </a:pPr>
            <a:r>
              <a:rPr lang="en-US" sz="2400" dirty="0" err="1" smtClean="0">
                <a:latin typeface="Arial Black" pitchFamily="34" charset="0"/>
              </a:rPr>
              <a:t>Enterotoxic</a:t>
            </a:r>
            <a:r>
              <a:rPr lang="en-US" sz="2400" dirty="0" smtClean="0">
                <a:latin typeface="Arial Black" pitchFamily="34" charset="0"/>
              </a:rPr>
              <a:t> and mucosa-adherent E-Coli cause a watery diarrhea.  May lead to prolonged diarrhea due to mucosal damage of persistence of the primary infection.</a:t>
            </a:r>
          </a:p>
          <a:p>
            <a:pPr lvl="1" eaLnBrk="1" hangingPunct="1">
              <a:buFont typeface="Wingdings" pitchFamily="2" charset="2"/>
              <a:buChar char="Ø"/>
            </a:pPr>
            <a:r>
              <a:rPr lang="en-US" sz="2400" dirty="0" err="1" smtClean="0">
                <a:latin typeface="Arial Black" pitchFamily="34" charset="0"/>
              </a:rPr>
              <a:t>Enterohemorrhagic</a:t>
            </a:r>
            <a:r>
              <a:rPr lang="en-US" sz="2400" dirty="0" smtClean="0">
                <a:latin typeface="Arial Black" pitchFamily="34" charset="0"/>
              </a:rPr>
              <a:t> </a:t>
            </a:r>
            <a:r>
              <a:rPr lang="en-US" sz="2400" dirty="0" err="1" smtClean="0">
                <a:latin typeface="Arial Black" pitchFamily="34" charset="0"/>
              </a:rPr>
              <a:t>pathotype</a:t>
            </a:r>
            <a:r>
              <a:rPr lang="en-US" sz="2400" dirty="0" smtClean="0">
                <a:latin typeface="Arial Black" pitchFamily="34" charset="0"/>
              </a:rPr>
              <a:t> that produces toxin causes acute colitis and the hemolytic-uremic syndrome.</a:t>
            </a:r>
            <a:r>
              <a:rPr lang="en-US" dirty="0" smtClean="0">
                <a:latin typeface="Arial Black" pitchFamily="34" charset="0"/>
              </a:rPr>
              <a:t>	</a:t>
            </a:r>
          </a:p>
        </p:txBody>
      </p:sp>
      <p:sp>
        <p:nvSpPr>
          <p:cNvPr id="31748" name="Slide Number Placeholder 3"/>
          <p:cNvSpPr>
            <a:spLocks noGrp="1"/>
          </p:cNvSpPr>
          <p:nvPr>
            <p:ph type="sldNum" sz="quarter" idx="12"/>
          </p:nvPr>
        </p:nvSpPr>
        <p:spPr/>
        <p:txBody>
          <a:bodyPr/>
          <a:lstStyle/>
          <a:p>
            <a:pPr>
              <a:defRPr/>
            </a:pPr>
            <a:fld id="{7F745EF1-E646-4743-8AEC-DCEBC5249540}" type="slidenum">
              <a:rPr lang="en-US"/>
              <a:pPr>
                <a:defRPr/>
              </a:pPr>
              <a:t>59</a:t>
            </a:fld>
            <a:endParaRPr lang="en-US"/>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36512" y="-27384"/>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PATHOPHYSIOLOGY</a:t>
            </a:r>
            <a:endParaRPr lang="en-US" sz="2000" dirty="0" smtClean="0"/>
          </a:p>
        </p:txBody>
      </p:sp>
      <p:sp>
        <p:nvSpPr>
          <p:cNvPr id="5123" name="Content Placeholder 2"/>
          <p:cNvSpPr>
            <a:spLocks noGrp="1"/>
          </p:cNvSpPr>
          <p:nvPr>
            <p:ph sz="half" idx="1"/>
          </p:nvPr>
        </p:nvSpPr>
        <p:spPr>
          <a:xfrm>
            <a:off x="179512" y="1628800"/>
            <a:ext cx="4038600" cy="4525963"/>
          </a:xfrm>
        </p:spPr>
        <p:txBody>
          <a:bodyPr rtlCol="0">
            <a:noAutofit/>
          </a:bodyPr>
          <a:lstStyle/>
          <a:p>
            <a:pPr marL="438912" indent="-320040" algn="just" eaLnBrk="1" fontAlgn="auto" hangingPunct="1">
              <a:spcBef>
                <a:spcPts val="0"/>
              </a:spcBef>
              <a:spcAft>
                <a:spcPts val="0"/>
              </a:spcAft>
              <a:buFont typeface="Wingdings" pitchFamily="2" charset="2"/>
              <a:buChar char="v"/>
              <a:defRPr/>
            </a:pPr>
            <a:r>
              <a:rPr lang="en-US" sz="2000" b="1" dirty="0" smtClean="0">
                <a:latin typeface="Arial" pitchFamily="34" charset="0"/>
                <a:cs typeface="Arial" pitchFamily="34" charset="0"/>
              </a:rPr>
              <a:t>Intestinal </a:t>
            </a:r>
            <a:r>
              <a:rPr lang="en-US" sz="2000" b="1" dirty="0" err="1" smtClean="0">
                <a:latin typeface="Arial" pitchFamily="34" charset="0"/>
                <a:cs typeface="Arial" pitchFamily="34" charset="0"/>
              </a:rPr>
              <a:t>dysmotility</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typically occurs in the setting of intact absorptive abilities. Intestinal Transit time is decreased, the time allowed for absorption is minimized, and fluid is retained within the lumen.</a:t>
            </a:r>
          </a:p>
          <a:p>
            <a:pPr marL="438912" indent="-320040" algn="just" eaLnBrk="1" fontAlgn="auto" hangingPunct="1">
              <a:spcBef>
                <a:spcPts val="0"/>
              </a:spcBef>
              <a:spcAft>
                <a:spcPts val="0"/>
              </a:spcAft>
              <a:buFont typeface="Wingdings" pitchFamily="2" charset="2"/>
              <a:buChar char="v"/>
              <a:defRPr/>
            </a:pPr>
            <a:r>
              <a:rPr lang="en-US" sz="2000" b="1" dirty="0" smtClean="0">
                <a:latin typeface="Arial" pitchFamily="34" charset="0"/>
                <a:cs typeface="Arial" pitchFamily="34" charset="0"/>
              </a:rPr>
              <a:t>Inflammatory diarrhea </a:t>
            </a:r>
            <a:r>
              <a:rPr lang="en-US" sz="2000" dirty="0" smtClean="0">
                <a:latin typeface="Arial" pitchFamily="34" charset="0"/>
                <a:cs typeface="Arial" pitchFamily="34" charset="0"/>
              </a:rPr>
              <a:t>may encompass all of the above </a:t>
            </a:r>
            <a:r>
              <a:rPr lang="en-US" sz="2000" dirty="0" err="1" smtClean="0">
                <a:latin typeface="Arial" pitchFamily="34" charset="0"/>
                <a:cs typeface="Arial" pitchFamily="34" charset="0"/>
              </a:rPr>
              <a:t>pathophysiologic</a:t>
            </a:r>
            <a:r>
              <a:rPr lang="en-US" sz="2000" dirty="0" smtClean="0">
                <a:latin typeface="Arial" pitchFamily="34" charset="0"/>
                <a:cs typeface="Arial" pitchFamily="34" charset="0"/>
              </a:rPr>
              <a:t> mechanisms</a:t>
            </a:r>
            <a:r>
              <a:rPr lang="en-US" sz="1600" dirty="0" smtClean="0">
                <a:latin typeface="Arial" pitchFamily="34" charset="0"/>
                <a:cs typeface="Arial" pitchFamily="34" charset="0"/>
              </a:rPr>
              <a:t>. </a:t>
            </a: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6</a:t>
            </a:fld>
            <a:endParaRPr lang="en-US"/>
          </a:p>
        </p:txBody>
      </p:sp>
      <p:pic>
        <p:nvPicPr>
          <p:cNvPr id="145409" name="Picture 1" descr="C:\Documents and Settings\MARIA\Desktop\YEOJ\JOEY\PROF. ASSIRI\chronic diarrhea\pics\diarrhoea-picture.jpg"/>
          <p:cNvPicPr>
            <a:picLocks noGrp="1" noChangeAspect="1" noChangeArrowheads="1"/>
          </p:cNvPicPr>
          <p:nvPr>
            <p:ph sz="half" idx="2"/>
          </p:nvPr>
        </p:nvPicPr>
        <p:blipFill>
          <a:blip r:embed="rId3" cstate="print"/>
          <a:srcRect/>
          <a:stretch>
            <a:fillRect/>
          </a:stretch>
        </p:blipFill>
        <p:spPr bwMode="auto">
          <a:xfrm>
            <a:off x="4572000" y="1412776"/>
            <a:ext cx="4393284" cy="482453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2771" name="Rectangle 2"/>
          <p:cNvSpPr>
            <a:spLocks noGrp="1" noChangeArrowheads="1"/>
          </p:cNvSpPr>
          <p:nvPr>
            <p:ph type="title"/>
          </p:nvPr>
        </p:nvSpPr>
        <p:spPr>
          <a:xfrm>
            <a:off x="304800" y="228600"/>
            <a:ext cx="8488363" cy="1676400"/>
          </a:xfrm>
        </p:spPr>
        <p:txBody>
          <a:bodyPr>
            <a:normAutofit/>
          </a:bodyPr>
          <a:lstStyle/>
          <a:p>
            <a:pPr eaLnBrk="1" fontAlgn="auto" hangingPunct="1">
              <a:spcAft>
                <a:spcPts val="0"/>
              </a:spcAft>
              <a:defRPr/>
            </a:pPr>
            <a:r>
              <a:rPr lang="en-US" sz="3200" dirty="0" smtClean="0">
                <a:latin typeface="Arial Black" pitchFamily="34" charset="0"/>
              </a:rPr>
              <a:t>Parasitic Causes of Chronic Diarrhea</a:t>
            </a:r>
          </a:p>
        </p:txBody>
      </p:sp>
      <p:graphicFrame>
        <p:nvGraphicFramePr>
          <p:cNvPr id="6" name="Group 3"/>
          <p:cNvGraphicFramePr>
            <a:graphicFrameLocks noGrp="1"/>
          </p:cNvGraphicFramePr>
          <p:nvPr>
            <p:ph idx="1"/>
          </p:nvPr>
        </p:nvGraphicFramePr>
        <p:xfrm>
          <a:off x="685800" y="1676400"/>
          <a:ext cx="8077200" cy="4698365"/>
        </p:xfrm>
        <a:graphic>
          <a:graphicData uri="http://schemas.openxmlformats.org/drawingml/2006/table">
            <a:tbl>
              <a:tblPr/>
              <a:tblGrid>
                <a:gridCol w="2514600"/>
                <a:gridCol w="3255066"/>
                <a:gridCol w="2307534"/>
              </a:tblGrid>
              <a:tr h="381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Verdana" pitchFamily="34" charset="0"/>
                          <a:cs typeface="Arial" charset="0"/>
                        </a:rPr>
                        <a:t>Organism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Verdana" pitchFamily="34" charset="0"/>
                          <a:cs typeface="Arial" charset="0"/>
                        </a:rPr>
                        <a:t>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Verdana" pitchFamily="34" charset="0"/>
                          <a:cs typeface="Arial" charset="0"/>
                        </a:rPr>
                        <a:t>Duration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190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err="1" smtClean="0">
                          <a:ln>
                            <a:noFill/>
                          </a:ln>
                          <a:solidFill>
                            <a:schemeClr val="tx1"/>
                          </a:solidFill>
                          <a:effectLst/>
                          <a:latin typeface="Verdana" pitchFamily="34" charset="0"/>
                          <a:cs typeface="Arial" charset="0"/>
                        </a:rPr>
                        <a:t>Giardia</a:t>
                      </a:r>
                      <a:r>
                        <a:rPr kumimoji="0" lang="en-US" sz="1600" b="1" i="0" u="none" strike="noStrike" cap="none" normalizeH="0" baseline="0" dirty="0" smtClean="0">
                          <a:ln>
                            <a:noFill/>
                          </a:ln>
                          <a:solidFill>
                            <a:schemeClr val="tx1"/>
                          </a:solidFill>
                          <a:effectLst/>
                          <a:latin typeface="Verdana" pitchFamily="34" charset="0"/>
                          <a:cs typeface="Arial" charset="0"/>
                        </a:rPr>
                        <a:t> </a:t>
                      </a:r>
                      <a:r>
                        <a:rPr kumimoji="0" lang="en-US" sz="1600" b="1" i="0" u="none" strike="noStrike" cap="none" normalizeH="0" baseline="0" dirty="0" err="1" smtClean="0">
                          <a:ln>
                            <a:noFill/>
                          </a:ln>
                          <a:solidFill>
                            <a:schemeClr val="tx1"/>
                          </a:solidFill>
                          <a:effectLst/>
                          <a:latin typeface="Verdana" pitchFamily="34" charset="0"/>
                          <a:cs typeface="Arial" charset="0"/>
                        </a:rPr>
                        <a:t>lamblia</a:t>
                      </a:r>
                      <a:endParaRPr kumimoji="0" lang="en-US" sz="16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Diapered infants, fecal-oral, water supplies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2 wks to yrs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Cryptosporidium </a:t>
                      </a:r>
                      <a:r>
                        <a:rPr kumimoji="0" lang="en-US" sz="1600" b="1" i="0" u="none" strike="noStrike" cap="none" normalizeH="0" baseline="0" dirty="0" err="1" smtClean="0">
                          <a:ln>
                            <a:noFill/>
                          </a:ln>
                          <a:solidFill>
                            <a:schemeClr val="tx1"/>
                          </a:solidFill>
                          <a:effectLst/>
                          <a:latin typeface="Verdana" pitchFamily="34" charset="0"/>
                          <a:cs typeface="Arial" charset="0"/>
                        </a:rPr>
                        <a:t>parvum</a:t>
                      </a:r>
                      <a:endParaRPr kumimoji="0" lang="en-US" sz="16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Child care, petting zoos, swimming pools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1 to 2 wk w/ occasional reports of 6 wk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Cyclospora cayetanensis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Raspberries from Central America, water, unpasteurized apple cider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1 wk to 1 mo or more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Entamoeba histolytica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Fecal-oral,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Weeks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Isospora belli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Fecal-oral,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Chronic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Strongyloides stercoralis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Developing countries, Appalachia,fecal-oral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Chronic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Blastocystis hominis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Uncertain if a pathogen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70" name="Slide Number Placeholder 3"/>
          <p:cNvSpPr>
            <a:spLocks noGrp="1"/>
          </p:cNvSpPr>
          <p:nvPr>
            <p:ph type="sldNum" sz="quarter" idx="12"/>
          </p:nvPr>
        </p:nvSpPr>
        <p:spPr/>
        <p:txBody>
          <a:bodyPr/>
          <a:lstStyle/>
          <a:p>
            <a:pPr>
              <a:defRPr/>
            </a:pPr>
            <a:fld id="{F65C4EBE-2576-4672-8FE3-EC0BC13D2BEC}" type="slidenum">
              <a:rPr lang="en-US"/>
              <a:pPr>
                <a:defRPr/>
              </a:pPr>
              <a:t>60</a:t>
            </a:fld>
            <a:endParaRPr lang="en-US"/>
          </a:p>
        </p:txBody>
      </p:sp>
      <p:sp>
        <p:nvSpPr>
          <p:cNvPr id="63530"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4819" name="Rectangle 2"/>
          <p:cNvSpPr>
            <a:spLocks noGrp="1" noChangeArrowheads="1"/>
          </p:cNvSpPr>
          <p:nvPr>
            <p:ph type="title"/>
          </p:nvPr>
        </p:nvSpPr>
        <p:spPr>
          <a:xfrm>
            <a:off x="457200" y="304800"/>
            <a:ext cx="7924800" cy="1371600"/>
          </a:xfrm>
        </p:spPr>
        <p:txBody>
          <a:bodyPr>
            <a:noAutofit/>
          </a:bodyPr>
          <a:lstStyle/>
          <a:p>
            <a:pPr algn="ctr" eaLnBrk="1" fontAlgn="auto" hangingPunct="1">
              <a:spcAft>
                <a:spcPts val="0"/>
              </a:spcAft>
              <a:defRPr/>
            </a:pPr>
            <a:r>
              <a:rPr lang="en-US" sz="3200" dirty="0" smtClean="0">
                <a:latin typeface="Arial Black" pitchFamily="34" charset="0"/>
              </a:rPr>
              <a:t>Signs and Symptoms of </a:t>
            </a:r>
            <a:r>
              <a:rPr lang="en-US" sz="3200" dirty="0" err="1" smtClean="0">
                <a:latin typeface="Arial Black" pitchFamily="34" charset="0"/>
              </a:rPr>
              <a:t>Giardiasis</a:t>
            </a:r>
            <a:endParaRPr lang="en-US" sz="3200" dirty="0" smtClean="0">
              <a:latin typeface="Arial Black" pitchFamily="34" charset="0"/>
            </a:endParaRPr>
          </a:p>
        </p:txBody>
      </p:sp>
      <p:sp>
        <p:nvSpPr>
          <p:cNvPr id="34818" name="Slide Number Placeholder 3"/>
          <p:cNvSpPr>
            <a:spLocks noGrp="1"/>
          </p:cNvSpPr>
          <p:nvPr>
            <p:ph type="sldNum" sz="quarter" idx="12"/>
          </p:nvPr>
        </p:nvSpPr>
        <p:spPr/>
        <p:txBody>
          <a:bodyPr/>
          <a:lstStyle/>
          <a:p>
            <a:pPr>
              <a:defRPr/>
            </a:pPr>
            <a:fld id="{92AA38FC-E1AE-476B-B7F2-3343FEAD83B0}" type="slidenum">
              <a:rPr lang="en-US"/>
              <a:pPr>
                <a:defRPr/>
              </a:pPr>
              <a:t>61</a:t>
            </a:fld>
            <a:endParaRPr lang="en-US"/>
          </a:p>
        </p:txBody>
      </p:sp>
      <p:sp>
        <p:nvSpPr>
          <p:cNvPr id="6" name="Rectangle 3"/>
          <p:cNvSpPr txBox="1">
            <a:spLocks noChangeArrowheads="1"/>
          </p:cNvSpPr>
          <p:nvPr/>
        </p:nvSpPr>
        <p:spPr bwMode="auto">
          <a:xfrm>
            <a:off x="1219200" y="1522413"/>
            <a:ext cx="7696200" cy="5335587"/>
          </a:xfrm>
          <a:prstGeom prst="rect">
            <a:avLst/>
          </a:prstGeom>
          <a:noFill/>
          <a:ln w="9525">
            <a:noFill/>
            <a:miter lim="800000"/>
            <a:headEnd/>
            <a:tailEnd/>
          </a:ln>
        </p:spPr>
        <p:txBody>
          <a:bodyPr/>
          <a:lstStyle/>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Diarrhea (64 to 100</a:t>
            </a:r>
            <a:r>
              <a:rPr lang="en-US" sz="2000" kern="0" dirty="0" smtClean="0">
                <a:latin typeface="Arial Black" pitchFamily="34" charset="0"/>
                <a:cs typeface="+mn-cs"/>
              </a:rPr>
              <a:t>%) </a:t>
            </a:r>
            <a:r>
              <a:rPr lang="en-US" sz="2000" kern="0" dirty="0" smtClean="0">
                <a:latin typeface="Arial Black" pitchFamily="34" charset="0"/>
                <a:cs typeface="+mn-cs"/>
                <a:sym typeface="Wingdings" pitchFamily="2" charset="2"/>
              </a:rPr>
              <a:t> non bloody </a:t>
            </a:r>
            <a:r>
              <a:rPr lang="ar-SA" sz="2000" kern="0" dirty="0" err="1" smtClean="0">
                <a:latin typeface="Arial Black" pitchFamily="34" charset="0"/>
                <a:cs typeface="+mn-cs"/>
                <a:sym typeface="Wingdings" pitchFamily="2" charset="2"/>
              </a:rPr>
              <a:t>مهمه</a:t>
            </a:r>
            <a:r>
              <a:rPr lang="ar-SA" sz="2000" kern="0" dirty="0" smtClean="0">
                <a:latin typeface="Arial Black" pitchFamily="34" charset="0"/>
                <a:cs typeface="+mn-cs"/>
                <a:sym typeface="Wingdings" pitchFamily="2" charset="2"/>
              </a:rPr>
              <a:t> </a:t>
            </a:r>
            <a:endParaRPr lang="en-US" sz="2000" kern="0" dirty="0">
              <a:latin typeface="Arial Black" pitchFamily="34" charset="0"/>
              <a:cs typeface="+mn-cs"/>
            </a:endParaRP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Malaise, weakness (72 to 97%)</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Abdominal distention (42 to 97%)</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Flatulence (35 to 97%)</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Abdominal cramps (44 to 81%)</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Nausea (14 to 79%)</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Foul-smelling, greasy stools (15 to 79%)</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Anorexia (41 to 73%)</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Weight loss (53 to 73%)</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Vomiting (14 to 35%)</a:t>
            </a:r>
          </a:p>
          <a:p>
            <a:pPr marL="342900" indent="-342900">
              <a:spcBef>
                <a:spcPct val="20000"/>
              </a:spcBef>
              <a:buClr>
                <a:schemeClr val="tx2"/>
              </a:buClr>
              <a:buSzPct val="70000"/>
              <a:buFont typeface="Wingdings" pitchFamily="2" charset="2"/>
              <a:buNone/>
              <a:defRPr/>
            </a:pPr>
            <a:endParaRPr lang="en-US" sz="1400" kern="0" dirty="0">
              <a:latin typeface="+mn-lt"/>
              <a:cs typeface="+mn-cs"/>
            </a:endParaRPr>
          </a:p>
          <a:p>
            <a:pPr marL="342900" indent="-342900" algn="r">
              <a:spcBef>
                <a:spcPct val="20000"/>
              </a:spcBef>
              <a:buClr>
                <a:schemeClr val="tx2"/>
              </a:buClr>
              <a:buSzPct val="70000"/>
              <a:buFont typeface="Wingdings" pitchFamily="2" charset="2"/>
              <a:buNone/>
              <a:defRPr/>
            </a:pPr>
            <a:r>
              <a:rPr lang="en-US" sz="1400" kern="0" dirty="0" err="1">
                <a:latin typeface="+mn-lt"/>
                <a:cs typeface="+mn-cs"/>
              </a:rPr>
              <a:t>Walterspiel</a:t>
            </a:r>
            <a:r>
              <a:rPr lang="en-US" sz="1400" kern="0" dirty="0">
                <a:latin typeface="+mn-lt"/>
                <a:cs typeface="+mn-cs"/>
              </a:rPr>
              <a:t> JN, et al.  </a:t>
            </a:r>
            <a:r>
              <a:rPr lang="en-US" sz="1400" kern="0" dirty="0" err="1">
                <a:latin typeface="+mn-lt"/>
                <a:cs typeface="+mn-cs"/>
              </a:rPr>
              <a:t>Giardia</a:t>
            </a:r>
            <a:r>
              <a:rPr lang="en-US" sz="1400" kern="0" dirty="0">
                <a:latin typeface="+mn-lt"/>
                <a:cs typeface="+mn-cs"/>
              </a:rPr>
              <a:t> and </a:t>
            </a:r>
            <a:r>
              <a:rPr lang="en-US" sz="1400" kern="0" dirty="0" err="1">
                <a:latin typeface="+mn-lt"/>
                <a:cs typeface="+mn-cs"/>
              </a:rPr>
              <a:t>giardiasis</a:t>
            </a:r>
            <a:r>
              <a:rPr lang="en-US" sz="1400" kern="0" dirty="0">
                <a:latin typeface="+mn-lt"/>
                <a:cs typeface="+mn-cs"/>
              </a:rPr>
              <a:t> </a:t>
            </a:r>
            <a:r>
              <a:rPr lang="en-US" sz="1400" kern="0" dirty="0" err="1">
                <a:latin typeface="+mn-lt"/>
                <a:cs typeface="+mn-cs"/>
              </a:rPr>
              <a:t>Prog</a:t>
            </a:r>
            <a:r>
              <a:rPr lang="en-US" sz="1400" kern="0" dirty="0">
                <a:latin typeface="+mn-lt"/>
                <a:cs typeface="+mn-cs"/>
              </a:rPr>
              <a:t> </a:t>
            </a:r>
            <a:r>
              <a:rPr lang="en-US" sz="1400" kern="0" dirty="0" err="1">
                <a:latin typeface="+mn-lt"/>
                <a:cs typeface="+mn-cs"/>
              </a:rPr>
              <a:t>Clin</a:t>
            </a:r>
            <a:r>
              <a:rPr lang="en-US" sz="1400" kern="0" dirty="0">
                <a:latin typeface="+mn-lt"/>
                <a:cs typeface="+mn-cs"/>
              </a:rPr>
              <a:t> </a:t>
            </a:r>
            <a:r>
              <a:rPr lang="en-US" sz="1400" kern="0" dirty="0" err="1">
                <a:latin typeface="+mn-lt"/>
                <a:cs typeface="+mn-cs"/>
              </a:rPr>
              <a:t>Parasitol</a:t>
            </a:r>
            <a:r>
              <a:rPr lang="en-US" sz="1400" kern="0" dirty="0">
                <a:latin typeface="+mn-lt"/>
                <a:cs typeface="+mn-cs"/>
              </a:rPr>
              <a:t> 1994;4:1-26.</a:t>
            </a:r>
          </a:p>
        </p:txBody>
      </p:sp>
      <p:sp>
        <p:nvSpPr>
          <p:cNvPr id="65541"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5842" name="Rectangle 2"/>
          <p:cNvSpPr>
            <a:spLocks noGrp="1" noChangeArrowheads="1"/>
          </p:cNvSpPr>
          <p:nvPr>
            <p:ph type="title"/>
          </p:nvPr>
        </p:nvSpPr>
        <p:spPr/>
        <p:txBody>
          <a:bodyPr/>
          <a:lstStyle/>
          <a:p>
            <a:pPr algn="ctr" eaLnBrk="1" fontAlgn="auto" hangingPunct="1">
              <a:spcAft>
                <a:spcPts val="0"/>
              </a:spcAft>
              <a:defRPr/>
            </a:pPr>
            <a:r>
              <a:rPr lang="en-US" sz="4000" dirty="0" err="1" smtClean="0">
                <a:latin typeface="Arial Black" pitchFamily="34" charset="0"/>
              </a:rPr>
              <a:t>Giardia</a:t>
            </a:r>
            <a:r>
              <a:rPr lang="en-US" sz="4000" dirty="0" smtClean="0">
                <a:latin typeface="Arial Black" pitchFamily="34" charset="0"/>
              </a:rPr>
              <a:t> </a:t>
            </a:r>
            <a:r>
              <a:rPr lang="en-US" sz="4000" dirty="0" err="1" smtClean="0">
                <a:latin typeface="Arial Black" pitchFamily="34" charset="0"/>
              </a:rPr>
              <a:t>Lamblia</a:t>
            </a:r>
            <a:endParaRPr lang="en-US" sz="4000" dirty="0" smtClean="0">
              <a:latin typeface="Arial Black" pitchFamily="34" charset="0"/>
            </a:endParaRPr>
          </a:p>
        </p:txBody>
      </p:sp>
      <p:sp>
        <p:nvSpPr>
          <p:cNvPr id="66563" name="Rectangle 3"/>
          <p:cNvSpPr>
            <a:spLocks noGrp="1" noChangeArrowheads="1"/>
          </p:cNvSpPr>
          <p:nvPr>
            <p:ph sz="half" idx="1"/>
          </p:nvPr>
        </p:nvSpPr>
        <p:spPr/>
        <p:txBody>
          <a:bodyPr>
            <a:normAutofit fontScale="92500" lnSpcReduction="10000"/>
          </a:bodyPr>
          <a:lstStyle/>
          <a:p>
            <a:pPr eaLnBrk="1" hangingPunct="1">
              <a:lnSpc>
                <a:spcPct val="150000"/>
              </a:lnSpc>
            </a:pPr>
            <a:endParaRPr lang="en-US" sz="200" dirty="0" smtClean="0">
              <a:latin typeface="Arial Black" pitchFamily="34" charset="0"/>
            </a:endParaRPr>
          </a:p>
          <a:p>
            <a:pPr algn="just" eaLnBrk="1" hangingPunct="1">
              <a:lnSpc>
                <a:spcPct val="120000"/>
              </a:lnSpc>
            </a:pPr>
            <a:r>
              <a:rPr lang="en-US" sz="2800" dirty="0" smtClean="0">
                <a:latin typeface="Arial" pitchFamily="34" charset="0"/>
                <a:cs typeface="Arial" pitchFamily="34" charset="0"/>
              </a:rPr>
              <a:t>Rare presentations of </a:t>
            </a:r>
            <a:r>
              <a:rPr lang="en-US" sz="2800" dirty="0" err="1" smtClean="0">
                <a:latin typeface="Arial" pitchFamily="34" charset="0"/>
                <a:cs typeface="Arial" pitchFamily="34" charset="0"/>
              </a:rPr>
              <a:t>Giardiasis</a:t>
            </a:r>
            <a:r>
              <a:rPr lang="en-US" sz="2800" dirty="0" smtClean="0">
                <a:latin typeface="Arial" pitchFamily="34" charset="0"/>
                <a:cs typeface="Arial" pitchFamily="34" charset="0"/>
              </a:rPr>
              <a:t> include </a:t>
            </a:r>
            <a:r>
              <a:rPr lang="en-US" sz="2800" dirty="0" err="1" smtClean="0">
                <a:latin typeface="Arial" pitchFamily="34" charset="0"/>
                <a:cs typeface="Arial" pitchFamily="34" charset="0"/>
              </a:rPr>
              <a:t>anasarca</a:t>
            </a:r>
            <a:r>
              <a:rPr lang="en-US" sz="2800" dirty="0" smtClean="0">
                <a:latin typeface="Arial" pitchFamily="34" charset="0"/>
                <a:cs typeface="Arial" pitchFamily="34" charset="0"/>
              </a:rPr>
              <a:t> (protein-losing </a:t>
            </a:r>
            <a:r>
              <a:rPr lang="en-US" sz="2800" dirty="0" err="1" smtClean="0">
                <a:latin typeface="Arial" pitchFamily="34" charset="0"/>
                <a:cs typeface="Arial" pitchFamily="34" charset="0"/>
              </a:rPr>
              <a:t>enteropathy</a:t>
            </a:r>
            <a:r>
              <a:rPr lang="en-US" sz="2800" dirty="0" smtClean="0">
                <a:latin typeface="Arial" pitchFamily="34" charset="0"/>
                <a:cs typeface="Arial" pitchFamily="34" charset="0"/>
              </a:rPr>
              <a:t>).</a:t>
            </a:r>
          </a:p>
          <a:p>
            <a:pPr algn="just">
              <a:lnSpc>
                <a:spcPct val="90000"/>
              </a:lnSpc>
            </a:pPr>
            <a:r>
              <a:rPr lang="en-US" sz="2800" dirty="0" smtClean="0">
                <a:latin typeface="Arial" pitchFamily="34" charset="0"/>
                <a:cs typeface="Arial" pitchFamily="34" charset="0"/>
              </a:rPr>
              <a:t>Diagnosis can be done by </a:t>
            </a:r>
            <a:r>
              <a:rPr lang="en-US" sz="2800" dirty="0" err="1" smtClean="0">
                <a:latin typeface="Arial" pitchFamily="34" charset="0"/>
                <a:cs typeface="Arial" pitchFamily="34" charset="0"/>
              </a:rPr>
              <a:t>miscroscopic</a:t>
            </a:r>
            <a:r>
              <a:rPr lang="en-US" sz="2800" dirty="0" smtClean="0">
                <a:latin typeface="Arial" pitchFamily="34" charset="0"/>
                <a:cs typeface="Arial" pitchFamily="34" charset="0"/>
              </a:rPr>
              <a:t> examination of feces.</a:t>
            </a:r>
          </a:p>
          <a:p>
            <a:pPr algn="just">
              <a:lnSpc>
                <a:spcPct val="90000"/>
              </a:lnSpc>
              <a:buNone/>
            </a:pPr>
            <a:endParaRPr lang="en-US" sz="1200" dirty="0" smtClean="0">
              <a:latin typeface="Arial" pitchFamily="34" charset="0"/>
              <a:cs typeface="Arial" pitchFamily="34" charset="0"/>
            </a:endParaRPr>
          </a:p>
          <a:p>
            <a:pPr algn="just">
              <a:lnSpc>
                <a:spcPct val="90000"/>
              </a:lnSpc>
            </a:pPr>
            <a:r>
              <a:rPr lang="en-US" sz="2800" dirty="0" smtClean="0">
                <a:latin typeface="Arial" pitchFamily="34" charset="0"/>
                <a:cs typeface="Arial" pitchFamily="34" charset="0"/>
              </a:rPr>
              <a:t>Organism sometimes is seen in intestinal biopsies.</a:t>
            </a:r>
          </a:p>
          <a:p>
            <a:pPr eaLnBrk="1" hangingPunct="1">
              <a:lnSpc>
                <a:spcPct val="150000"/>
              </a:lnSpc>
            </a:pPr>
            <a:endParaRPr lang="en-US" sz="2800" dirty="0" smtClean="0">
              <a:latin typeface="Arial Black" pitchFamily="34" charset="0"/>
            </a:endParaRPr>
          </a:p>
        </p:txBody>
      </p:sp>
      <p:sp>
        <p:nvSpPr>
          <p:cNvPr id="35844" name="Slide Number Placeholder 3"/>
          <p:cNvSpPr>
            <a:spLocks noGrp="1"/>
          </p:cNvSpPr>
          <p:nvPr>
            <p:ph type="sldNum" sz="quarter" idx="12"/>
          </p:nvPr>
        </p:nvSpPr>
        <p:spPr/>
        <p:txBody>
          <a:bodyPr/>
          <a:lstStyle/>
          <a:p>
            <a:pPr>
              <a:defRPr/>
            </a:pPr>
            <a:fld id="{E936D3D2-A8FC-4DC1-9CE0-00A4AF084632}" type="slidenum">
              <a:rPr lang="en-US"/>
              <a:pPr>
                <a:defRPr/>
              </a:pPr>
              <a:t>62</a:t>
            </a:fld>
            <a:endParaRPr lang="en-US"/>
          </a:p>
        </p:txBody>
      </p:sp>
      <p:pic>
        <p:nvPicPr>
          <p:cNvPr id="7" name="Picture 2" descr="C:\Documents and Settings\LOIDA\Desktop\prof. asaad\chronic diarrhea\Giardia_troph_kohn.jpg"/>
          <p:cNvPicPr>
            <a:picLocks noGrp="1" noChangeAspect="1" noChangeArrowheads="1"/>
          </p:cNvPicPr>
          <p:nvPr>
            <p:ph sz="half" idx="2"/>
          </p:nvPr>
        </p:nvPicPr>
        <p:blipFill>
          <a:blip r:embed="rId3" cstate="print"/>
          <a:srcRect/>
          <a:stretch>
            <a:fillRect/>
          </a:stretch>
        </p:blipFill>
        <p:spPr>
          <a:xfrm>
            <a:off x="4932040" y="1484784"/>
            <a:ext cx="3240360" cy="2262360"/>
          </a:xfrm>
          <a:noFill/>
        </p:spPr>
      </p:pic>
      <p:pic>
        <p:nvPicPr>
          <p:cNvPr id="8" name="Picture 2" descr="D:\Jpeg020.jpg"/>
          <p:cNvPicPr>
            <a:picLocks noChangeAspect="1" noChangeArrowheads="1"/>
          </p:cNvPicPr>
          <p:nvPr/>
        </p:nvPicPr>
        <p:blipFill>
          <a:blip r:embed="rId4" cstate="print"/>
          <a:srcRect l="999" t="6897" r="3000"/>
          <a:stretch>
            <a:fillRect/>
          </a:stretch>
        </p:blipFill>
        <p:spPr bwMode="auto">
          <a:xfrm>
            <a:off x="4932040" y="3717032"/>
            <a:ext cx="4021463" cy="237266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7891" name="Rectangle 4"/>
          <p:cNvSpPr>
            <a:spLocks noGrp="1" noChangeArrowheads="1"/>
          </p:cNvSpPr>
          <p:nvPr>
            <p:ph type="title"/>
          </p:nvPr>
        </p:nvSpPr>
        <p:spPr/>
        <p:txBody>
          <a:bodyPr>
            <a:normAutofit/>
          </a:bodyPr>
          <a:lstStyle/>
          <a:p>
            <a:pPr algn="ctr" eaLnBrk="1" fontAlgn="auto" hangingPunct="1">
              <a:spcAft>
                <a:spcPts val="0"/>
              </a:spcAft>
              <a:defRPr/>
            </a:pPr>
            <a:r>
              <a:rPr lang="en-US" sz="3600" dirty="0" smtClean="0">
                <a:latin typeface="Arial Black" pitchFamily="34" charset="0"/>
              </a:rPr>
              <a:t>Cryptosporidium </a:t>
            </a:r>
            <a:r>
              <a:rPr lang="en-US" sz="3600" dirty="0" err="1" smtClean="0">
                <a:latin typeface="Arial Black" pitchFamily="34" charset="0"/>
              </a:rPr>
              <a:t>Parvum</a:t>
            </a:r>
            <a:endParaRPr lang="en-US" sz="3600" dirty="0" smtClean="0">
              <a:latin typeface="Arial Black" pitchFamily="34" charset="0"/>
            </a:endParaRPr>
          </a:p>
        </p:txBody>
      </p:sp>
      <p:sp>
        <p:nvSpPr>
          <p:cNvPr id="69635" name="Rectangle 3"/>
          <p:cNvSpPr>
            <a:spLocks noGrp="1" noChangeArrowheads="1"/>
          </p:cNvSpPr>
          <p:nvPr>
            <p:ph sz="half" idx="1"/>
          </p:nvPr>
        </p:nvSpPr>
        <p:spPr/>
        <p:txBody>
          <a:bodyPr>
            <a:normAutofit/>
          </a:bodyPr>
          <a:lstStyle/>
          <a:p>
            <a:pPr eaLnBrk="1" hangingPunct="1">
              <a:lnSpc>
                <a:spcPct val="90000"/>
              </a:lnSpc>
            </a:pPr>
            <a:endParaRPr lang="en-US" sz="800" dirty="0" smtClean="0">
              <a:latin typeface="Arial Black" pitchFamily="34" charset="0"/>
            </a:endParaRPr>
          </a:p>
          <a:p>
            <a:pPr algn="just" eaLnBrk="1" hangingPunct="1">
              <a:lnSpc>
                <a:spcPct val="90000"/>
              </a:lnSpc>
            </a:pPr>
            <a:r>
              <a:rPr lang="en-US" sz="2400" dirty="0" smtClean="0">
                <a:latin typeface="Arial" pitchFamily="34" charset="0"/>
                <a:cs typeface="Arial" pitchFamily="34" charset="0"/>
              </a:rPr>
              <a:t>The infection results from ingestion of the organism from fecal contamination of the hands.</a:t>
            </a:r>
          </a:p>
          <a:p>
            <a:pPr algn="just" eaLnBrk="1" hangingPunct="1">
              <a:lnSpc>
                <a:spcPct val="90000"/>
              </a:lnSpc>
              <a:buFont typeface="Wingdings" pitchFamily="2" charset="2"/>
              <a:buNone/>
            </a:pPr>
            <a:endParaRPr lang="en-US" sz="1100" dirty="0" smtClean="0">
              <a:latin typeface="Arial" pitchFamily="34" charset="0"/>
              <a:cs typeface="Arial" pitchFamily="34" charset="0"/>
            </a:endParaRPr>
          </a:p>
          <a:p>
            <a:pPr algn="just" eaLnBrk="1" hangingPunct="1">
              <a:lnSpc>
                <a:spcPct val="90000"/>
              </a:lnSpc>
            </a:pPr>
            <a:r>
              <a:rPr lang="en-US" sz="2400" dirty="0" err="1" smtClean="0">
                <a:latin typeface="Arial" pitchFamily="34" charset="0"/>
                <a:cs typeface="Arial" pitchFamily="34" charset="0"/>
              </a:rPr>
              <a:t>Giardia</a:t>
            </a:r>
            <a:r>
              <a:rPr lang="en-US" sz="2400" dirty="0" smtClean="0">
                <a:latin typeface="Arial" pitchFamily="34" charset="0"/>
                <a:cs typeface="Arial" pitchFamily="34" charset="0"/>
              </a:rPr>
              <a:t>-Cryptosporidium antigen tests have better sensitivity.</a:t>
            </a:r>
          </a:p>
          <a:p>
            <a:pPr algn="just" eaLnBrk="1" hangingPunct="1">
              <a:lnSpc>
                <a:spcPct val="90000"/>
              </a:lnSpc>
              <a:buFont typeface="Wingdings" pitchFamily="2" charset="2"/>
              <a:buNone/>
            </a:pPr>
            <a:endParaRPr lang="en-US" sz="1100" dirty="0" smtClean="0">
              <a:latin typeface="Arial" pitchFamily="34" charset="0"/>
              <a:cs typeface="Arial" pitchFamily="34" charset="0"/>
            </a:endParaRPr>
          </a:p>
        </p:txBody>
      </p:sp>
      <p:sp>
        <p:nvSpPr>
          <p:cNvPr id="37892" name="Slide Number Placeholder 3"/>
          <p:cNvSpPr>
            <a:spLocks noGrp="1"/>
          </p:cNvSpPr>
          <p:nvPr>
            <p:ph type="sldNum" sz="quarter" idx="12"/>
          </p:nvPr>
        </p:nvSpPr>
        <p:spPr/>
        <p:txBody>
          <a:bodyPr/>
          <a:lstStyle/>
          <a:p>
            <a:pPr>
              <a:defRPr/>
            </a:pPr>
            <a:fld id="{85B817C9-ADEE-46F1-91F1-0012004902CA}" type="slidenum">
              <a:rPr lang="en-US"/>
              <a:pPr>
                <a:defRPr/>
              </a:pPr>
              <a:t>63</a:t>
            </a:fld>
            <a:endParaRPr lang="en-US"/>
          </a:p>
        </p:txBody>
      </p:sp>
      <p:pic>
        <p:nvPicPr>
          <p:cNvPr id="88066" name="Picture 2" descr="http://www.avianbiotech.com/diseases/Images/cry3.jpg"/>
          <p:cNvPicPr>
            <a:picLocks noChangeAspect="1" noChangeArrowheads="1"/>
          </p:cNvPicPr>
          <p:nvPr/>
        </p:nvPicPr>
        <p:blipFill>
          <a:blip r:embed="rId3" cstate="print"/>
          <a:srcRect/>
          <a:stretch>
            <a:fillRect/>
          </a:stretch>
        </p:blipFill>
        <p:spPr bwMode="auto">
          <a:xfrm>
            <a:off x="4716016" y="1916832"/>
            <a:ext cx="3956648" cy="345638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38915" name="Rectangle 4"/>
          <p:cNvSpPr>
            <a:spLocks noGrp="1" noChangeArrowheads="1"/>
          </p:cNvSpPr>
          <p:nvPr>
            <p:ph type="title"/>
          </p:nvPr>
        </p:nvSpPr>
        <p:spPr/>
        <p:txBody>
          <a:bodyPr>
            <a:normAutofit/>
          </a:bodyPr>
          <a:lstStyle/>
          <a:p>
            <a:pPr algn="ctr" eaLnBrk="1" fontAlgn="auto" hangingPunct="1">
              <a:spcAft>
                <a:spcPts val="0"/>
              </a:spcAft>
              <a:defRPr/>
            </a:pPr>
            <a:r>
              <a:rPr lang="en-US" sz="4000" dirty="0" err="1" smtClean="0">
                <a:latin typeface="Arial Black" pitchFamily="34" charset="0"/>
              </a:rPr>
              <a:t>Cyclospora</a:t>
            </a:r>
            <a:r>
              <a:rPr lang="en-US" sz="4000" dirty="0" smtClean="0">
                <a:latin typeface="Arial Black" pitchFamily="34" charset="0"/>
              </a:rPr>
              <a:t> </a:t>
            </a:r>
            <a:r>
              <a:rPr lang="en-US" sz="4000" dirty="0" err="1" smtClean="0">
                <a:latin typeface="Arial Black" pitchFamily="34" charset="0"/>
              </a:rPr>
              <a:t>Cayetanensis</a:t>
            </a:r>
            <a:endParaRPr lang="en-US" sz="4000" dirty="0" smtClean="0">
              <a:latin typeface="Arial Black" pitchFamily="34" charset="0"/>
            </a:endParaRPr>
          </a:p>
        </p:txBody>
      </p:sp>
      <p:sp>
        <p:nvSpPr>
          <p:cNvPr id="70659" name="Rectangle 3"/>
          <p:cNvSpPr>
            <a:spLocks noGrp="1" noChangeArrowheads="1"/>
          </p:cNvSpPr>
          <p:nvPr>
            <p:ph sz="half" idx="1"/>
          </p:nvPr>
        </p:nvSpPr>
        <p:spPr>
          <a:xfrm>
            <a:off x="179512" y="1484784"/>
            <a:ext cx="4038600" cy="4525963"/>
          </a:xfrm>
        </p:spPr>
        <p:txBody>
          <a:bodyPr>
            <a:normAutofit fontScale="85000" lnSpcReduction="10000"/>
          </a:bodyPr>
          <a:lstStyle/>
          <a:p>
            <a:pPr eaLnBrk="1" hangingPunct="1"/>
            <a:r>
              <a:rPr lang="en-US" sz="2400" dirty="0" smtClean="0">
                <a:latin typeface="Arial Black" pitchFamily="34" charset="0"/>
              </a:rPr>
              <a:t>A unicellular coccidian parasite recognized in 1979.</a:t>
            </a:r>
          </a:p>
          <a:p>
            <a:pPr eaLnBrk="1" hangingPunct="1">
              <a:buFont typeface="Wingdings" pitchFamily="2" charset="2"/>
              <a:buNone/>
            </a:pPr>
            <a:endParaRPr lang="en-US" sz="1200" dirty="0" smtClean="0">
              <a:latin typeface="Arial Black" pitchFamily="34" charset="0"/>
            </a:endParaRPr>
          </a:p>
          <a:p>
            <a:pPr eaLnBrk="1" hangingPunct="1"/>
            <a:r>
              <a:rPr lang="en-US" sz="2400" dirty="0" smtClean="0">
                <a:latin typeface="Arial Black" pitchFamily="34" charset="0"/>
              </a:rPr>
              <a:t>Chronic diarrhea with severe weight loss in </a:t>
            </a:r>
            <a:r>
              <a:rPr lang="en-US" sz="2400" dirty="0" err="1" smtClean="0">
                <a:latin typeface="Arial Black" pitchFamily="34" charset="0"/>
              </a:rPr>
              <a:t>immunocompromised</a:t>
            </a:r>
            <a:r>
              <a:rPr lang="en-US" sz="2400" dirty="0" smtClean="0">
                <a:latin typeface="Arial Black" pitchFamily="34" charset="0"/>
              </a:rPr>
              <a:t> individuals.</a:t>
            </a:r>
          </a:p>
          <a:p>
            <a:pPr eaLnBrk="1" hangingPunct="1">
              <a:buFont typeface="Wingdings" pitchFamily="2" charset="2"/>
              <a:buNone/>
            </a:pPr>
            <a:endParaRPr lang="en-US" sz="1200" dirty="0" smtClean="0">
              <a:latin typeface="Arial Black" pitchFamily="34" charset="0"/>
            </a:endParaRPr>
          </a:p>
          <a:p>
            <a:pPr eaLnBrk="1" hangingPunct="1"/>
            <a:r>
              <a:rPr lang="en-US" sz="2400" dirty="0" smtClean="0">
                <a:latin typeface="Arial Black" pitchFamily="34" charset="0"/>
              </a:rPr>
              <a:t>Sources include contaminated water and food.</a:t>
            </a:r>
          </a:p>
          <a:p>
            <a:pPr eaLnBrk="1" hangingPunct="1">
              <a:buFont typeface="Wingdings" pitchFamily="2" charset="2"/>
              <a:buNone/>
            </a:pPr>
            <a:endParaRPr lang="en-US" sz="1200" dirty="0" smtClean="0">
              <a:latin typeface="Arial Black" pitchFamily="34" charset="0"/>
            </a:endParaRPr>
          </a:p>
          <a:p>
            <a:pPr eaLnBrk="1" hangingPunct="1"/>
            <a:r>
              <a:rPr lang="en-US" sz="2400" dirty="0" smtClean="0">
                <a:latin typeface="Arial Black" pitchFamily="34" charset="0"/>
              </a:rPr>
              <a:t>Diagnosis is based on identification of </a:t>
            </a:r>
            <a:r>
              <a:rPr lang="en-US" sz="2400" dirty="0" err="1" smtClean="0">
                <a:latin typeface="Arial Black" pitchFamily="34" charset="0"/>
              </a:rPr>
              <a:t>oocysts</a:t>
            </a:r>
            <a:r>
              <a:rPr lang="en-US" sz="2400" dirty="0" smtClean="0">
                <a:latin typeface="Arial Black" pitchFamily="34" charset="0"/>
              </a:rPr>
              <a:t> in fecal specimens.</a:t>
            </a:r>
          </a:p>
        </p:txBody>
      </p:sp>
      <p:pic>
        <p:nvPicPr>
          <p:cNvPr id="7" name="Content Placeholder 6" descr="art-ajcp481644.fig1.jpg"/>
          <p:cNvPicPr>
            <a:picLocks noGrp="1" noChangeAspect="1"/>
          </p:cNvPicPr>
          <p:nvPr>
            <p:ph sz="half" idx="2"/>
          </p:nvPr>
        </p:nvPicPr>
        <p:blipFill>
          <a:blip r:embed="rId3" cstate="print"/>
          <a:stretch>
            <a:fillRect/>
          </a:stretch>
        </p:blipFill>
        <p:spPr>
          <a:xfrm>
            <a:off x="4572000" y="1556792"/>
            <a:ext cx="4452147" cy="4104456"/>
          </a:xfrm>
        </p:spPr>
      </p:pic>
      <p:sp>
        <p:nvSpPr>
          <p:cNvPr id="38916" name="Slide Number Placeholder 3"/>
          <p:cNvSpPr>
            <a:spLocks noGrp="1"/>
          </p:cNvSpPr>
          <p:nvPr>
            <p:ph type="sldNum" sz="quarter" idx="12"/>
          </p:nvPr>
        </p:nvSpPr>
        <p:spPr/>
        <p:txBody>
          <a:bodyPr/>
          <a:lstStyle/>
          <a:p>
            <a:pPr>
              <a:defRPr/>
            </a:pPr>
            <a:fld id="{501CEF37-4B59-4F72-8DD4-0DFB43363B32}" type="slidenum">
              <a:rPr lang="en-US"/>
              <a:pPr>
                <a:defRPr/>
              </a:pPr>
              <a:t>64</a:t>
            </a:fld>
            <a:endParaRPr lang="en-US"/>
          </a:p>
        </p:txBody>
      </p:sp>
    </p:spTree>
  </p:cSld>
  <p:clrMapOvr>
    <a:masterClrMapping/>
  </p:clrMapOvr>
  <p:transition>
    <p:wheel spokes="8"/>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9938" name="Rectangle 2"/>
          <p:cNvSpPr>
            <a:spLocks noGrp="1" noChangeArrowheads="1"/>
          </p:cNvSpPr>
          <p:nvPr>
            <p:ph type="title"/>
          </p:nvPr>
        </p:nvSpPr>
        <p:spPr>
          <a:xfrm>
            <a:off x="228599" y="304800"/>
            <a:ext cx="8915401" cy="1828800"/>
          </a:xfrm>
        </p:spPr>
        <p:txBody>
          <a:bodyPr>
            <a:noAutofit/>
          </a:bodyPr>
          <a:lstStyle/>
          <a:p>
            <a:pPr algn="ctr" eaLnBrk="1" fontAlgn="auto" hangingPunct="1">
              <a:spcAft>
                <a:spcPts val="0"/>
              </a:spcAft>
              <a:defRPr/>
            </a:pPr>
            <a:r>
              <a:rPr lang="en-US" sz="3800" dirty="0" smtClean="0">
                <a:latin typeface="Arial Black" pitchFamily="34" charset="0"/>
              </a:rPr>
              <a:t>7- Intractable </a:t>
            </a:r>
            <a:r>
              <a:rPr lang="en-US" sz="3800" dirty="0" smtClean="0">
                <a:latin typeface="Arial Black" pitchFamily="34" charset="0"/>
              </a:rPr>
              <a:t>Diarrhea of Infancy (IDI)</a:t>
            </a:r>
          </a:p>
        </p:txBody>
      </p:sp>
      <p:sp>
        <p:nvSpPr>
          <p:cNvPr id="71683" name="Rectangle 3"/>
          <p:cNvSpPr>
            <a:spLocks noGrp="1" noChangeArrowheads="1"/>
          </p:cNvSpPr>
          <p:nvPr>
            <p:ph idx="1"/>
          </p:nvPr>
        </p:nvSpPr>
        <p:spPr/>
        <p:txBody>
          <a:bodyPr/>
          <a:lstStyle/>
          <a:p>
            <a:pPr eaLnBrk="1" hangingPunct="1">
              <a:lnSpc>
                <a:spcPct val="125000"/>
              </a:lnSpc>
            </a:pPr>
            <a:endParaRPr lang="en-US" sz="500" dirty="0" smtClean="0">
              <a:latin typeface="Arial Black" pitchFamily="34" charset="0"/>
            </a:endParaRPr>
          </a:p>
          <a:p>
            <a:pPr eaLnBrk="1" hangingPunct="1">
              <a:lnSpc>
                <a:spcPct val="125000"/>
              </a:lnSpc>
            </a:pPr>
            <a:r>
              <a:rPr lang="en-US" sz="2000" dirty="0" smtClean="0">
                <a:latin typeface="Arial Black" pitchFamily="34" charset="0"/>
              </a:rPr>
              <a:t>IDI is also known as: </a:t>
            </a:r>
          </a:p>
          <a:p>
            <a:pPr lvl="1" eaLnBrk="1" hangingPunct="1">
              <a:lnSpc>
                <a:spcPct val="125000"/>
              </a:lnSpc>
              <a:buFont typeface="Wingdings" pitchFamily="2" charset="2"/>
              <a:buChar char="Ø"/>
            </a:pPr>
            <a:r>
              <a:rPr lang="en-US" sz="2000" dirty="0" err="1" smtClean="0">
                <a:latin typeface="Arial Black" pitchFamily="34" charset="0"/>
              </a:rPr>
              <a:t>Postenteritis</a:t>
            </a:r>
            <a:r>
              <a:rPr lang="en-US" sz="2000" dirty="0" smtClean="0">
                <a:latin typeface="Arial Black" pitchFamily="34" charset="0"/>
              </a:rPr>
              <a:t> </a:t>
            </a:r>
            <a:r>
              <a:rPr lang="en-US" sz="2000" dirty="0" err="1" smtClean="0">
                <a:latin typeface="Arial Black" pitchFamily="34" charset="0"/>
              </a:rPr>
              <a:t>enteropathy</a:t>
            </a:r>
            <a:r>
              <a:rPr lang="en-US" sz="2000" dirty="0" smtClean="0">
                <a:latin typeface="Arial Black" pitchFamily="34" charset="0"/>
              </a:rPr>
              <a:t> </a:t>
            </a:r>
          </a:p>
          <a:p>
            <a:pPr lvl="1" eaLnBrk="1" hangingPunct="1">
              <a:lnSpc>
                <a:spcPct val="125000"/>
              </a:lnSpc>
              <a:buFont typeface="Wingdings" pitchFamily="2" charset="2"/>
              <a:buChar char="Ø"/>
            </a:pPr>
            <a:r>
              <a:rPr lang="en-US" sz="2000" dirty="0" smtClean="0">
                <a:latin typeface="Arial Black" pitchFamily="34" charset="0"/>
              </a:rPr>
              <a:t>Protracted diarrhea of infancy</a:t>
            </a:r>
          </a:p>
          <a:p>
            <a:pPr lvl="1" eaLnBrk="1" hangingPunct="1">
              <a:lnSpc>
                <a:spcPct val="125000"/>
              </a:lnSpc>
              <a:buFont typeface="Wingdings" pitchFamily="2" charset="2"/>
              <a:buChar char="Ø"/>
            </a:pPr>
            <a:r>
              <a:rPr lang="en-US" sz="2000" dirty="0" smtClean="0">
                <a:latin typeface="Arial Black" pitchFamily="34" charset="0"/>
              </a:rPr>
              <a:t>Secondary </a:t>
            </a:r>
            <a:r>
              <a:rPr lang="en-US" sz="2000" dirty="0" err="1" smtClean="0">
                <a:latin typeface="Arial Black" pitchFamily="34" charset="0"/>
              </a:rPr>
              <a:t>disaccharidase</a:t>
            </a:r>
            <a:r>
              <a:rPr lang="en-US" sz="2000" dirty="0" smtClean="0">
                <a:latin typeface="Arial Black" pitchFamily="34" charset="0"/>
              </a:rPr>
              <a:t> deficiency</a:t>
            </a:r>
          </a:p>
          <a:p>
            <a:pPr lvl="1" eaLnBrk="1" hangingPunct="1">
              <a:lnSpc>
                <a:spcPct val="125000"/>
              </a:lnSpc>
              <a:buFont typeface="Wingdings" pitchFamily="2" charset="2"/>
              <a:buNone/>
            </a:pPr>
            <a:endParaRPr lang="en-US" sz="700" dirty="0" smtClean="0">
              <a:latin typeface="Arial Black" pitchFamily="34" charset="0"/>
            </a:endParaRPr>
          </a:p>
          <a:p>
            <a:pPr eaLnBrk="1" hangingPunct="1">
              <a:lnSpc>
                <a:spcPct val="125000"/>
              </a:lnSpc>
            </a:pPr>
            <a:r>
              <a:rPr lang="en-US" sz="2000" dirty="0" smtClean="0">
                <a:latin typeface="Arial Black" pitchFamily="34" charset="0"/>
              </a:rPr>
              <a:t>Enteric infection and associated compromise of intake and absorption lead to variable loss of digestive and absorptive capacity in infants</a:t>
            </a:r>
            <a:r>
              <a:rPr lang="en-US" sz="2000" dirty="0" smtClean="0">
                <a:latin typeface="Arial Black" pitchFamily="34" charset="0"/>
              </a:rPr>
              <a:t>. </a:t>
            </a:r>
            <a:r>
              <a:rPr lang="ar-SA" sz="2000" dirty="0" err="1" smtClean="0">
                <a:latin typeface="Arial Black" pitchFamily="34" charset="0"/>
              </a:rPr>
              <a:t>مهمه</a:t>
            </a:r>
            <a:r>
              <a:rPr lang="ar-SA" sz="2000" dirty="0" smtClean="0">
                <a:latin typeface="Arial Black" pitchFamily="34" charset="0"/>
              </a:rPr>
              <a:t> </a:t>
            </a:r>
            <a:endParaRPr lang="en-US" sz="2000" dirty="0" smtClean="0">
              <a:latin typeface="Arial Black" pitchFamily="34" charset="0"/>
            </a:endParaRPr>
          </a:p>
          <a:p>
            <a:pPr lvl="1" eaLnBrk="1" hangingPunct="1">
              <a:lnSpc>
                <a:spcPct val="90000"/>
              </a:lnSpc>
              <a:buFont typeface="Wingdings" pitchFamily="2" charset="2"/>
              <a:buNone/>
            </a:pPr>
            <a:endParaRPr lang="en-US" dirty="0" smtClean="0"/>
          </a:p>
          <a:p>
            <a:pPr lvl="1" eaLnBrk="1" hangingPunct="1">
              <a:lnSpc>
                <a:spcPct val="90000"/>
              </a:lnSpc>
              <a:buFont typeface="Wingdings" pitchFamily="2" charset="2"/>
              <a:buNone/>
            </a:pPr>
            <a:endParaRPr lang="en-US" dirty="0" smtClean="0"/>
          </a:p>
        </p:txBody>
      </p:sp>
      <p:sp>
        <p:nvSpPr>
          <p:cNvPr id="39940" name="Slide Number Placeholder 3"/>
          <p:cNvSpPr>
            <a:spLocks noGrp="1"/>
          </p:cNvSpPr>
          <p:nvPr>
            <p:ph type="sldNum" sz="quarter" idx="12"/>
          </p:nvPr>
        </p:nvSpPr>
        <p:spPr/>
        <p:txBody>
          <a:bodyPr/>
          <a:lstStyle/>
          <a:p>
            <a:pPr>
              <a:defRPr/>
            </a:pPr>
            <a:fld id="{3840C80F-F3CF-44C0-AA8E-4B1B646E935E}" type="slidenum">
              <a:rPr lang="en-US"/>
              <a:pPr>
                <a:defRPr/>
              </a:pPr>
              <a:t>65</a:t>
            </a:fld>
            <a:endParaRPr lang="en-US"/>
          </a:p>
        </p:txBody>
      </p:sp>
    </p:spTree>
  </p:cSld>
  <p:clrMapOvr>
    <a:masterClrMapping/>
  </p:clrMapOvr>
  <p:transition>
    <p:wheel spokes="8"/>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41987" name="Rectangle 4"/>
          <p:cNvSpPr>
            <a:spLocks noGrp="1" noChangeArrowheads="1"/>
          </p:cNvSpPr>
          <p:nvPr>
            <p:ph type="title"/>
          </p:nvPr>
        </p:nvSpPr>
        <p:spPr>
          <a:xfrm>
            <a:off x="381000" y="304800"/>
            <a:ext cx="8382000" cy="1905000"/>
          </a:xfrm>
        </p:spPr>
        <p:txBody>
          <a:bodyPr>
            <a:noAutofit/>
          </a:bodyPr>
          <a:lstStyle/>
          <a:p>
            <a:pPr algn="ctr" eaLnBrk="1" fontAlgn="auto" hangingPunct="1">
              <a:spcAft>
                <a:spcPts val="0"/>
              </a:spcAft>
              <a:defRPr/>
            </a:pPr>
            <a:r>
              <a:rPr lang="en-US" sz="3600" dirty="0" smtClean="0">
                <a:latin typeface="Arial Black" pitchFamily="34" charset="0"/>
              </a:rPr>
              <a:t>Intractable Diarrhea of Infancy (IDI)</a:t>
            </a:r>
          </a:p>
        </p:txBody>
      </p:sp>
      <p:sp>
        <p:nvSpPr>
          <p:cNvPr id="73731" name="Rectangle 3"/>
          <p:cNvSpPr>
            <a:spLocks noGrp="1" noChangeArrowheads="1"/>
          </p:cNvSpPr>
          <p:nvPr>
            <p:ph idx="1"/>
          </p:nvPr>
        </p:nvSpPr>
        <p:spPr/>
        <p:txBody>
          <a:bodyPr/>
          <a:lstStyle/>
          <a:p>
            <a:pPr eaLnBrk="1" hangingPunct="1">
              <a:lnSpc>
                <a:spcPct val="125000"/>
              </a:lnSpc>
            </a:pPr>
            <a:endParaRPr lang="en-US" sz="1050" dirty="0" smtClean="0">
              <a:latin typeface="Arial Black" pitchFamily="34" charset="0"/>
            </a:endParaRPr>
          </a:p>
          <a:p>
            <a:pPr eaLnBrk="1" hangingPunct="1">
              <a:lnSpc>
                <a:spcPct val="125000"/>
              </a:lnSpc>
            </a:pPr>
            <a:endParaRPr lang="en-US" sz="1050" dirty="0" smtClean="0">
              <a:latin typeface="Arial Black" pitchFamily="34" charset="0"/>
            </a:endParaRPr>
          </a:p>
          <a:p>
            <a:pPr eaLnBrk="1" hangingPunct="1">
              <a:lnSpc>
                <a:spcPct val="125000"/>
              </a:lnSpc>
            </a:pPr>
            <a:r>
              <a:rPr lang="en-US" sz="2400" dirty="0" smtClean="0">
                <a:latin typeface="Arial Black" pitchFamily="34" charset="0"/>
              </a:rPr>
              <a:t>Recurrent episodes of diarrhea and failure to regain weight in an infant</a:t>
            </a:r>
            <a:r>
              <a:rPr lang="en-US" sz="2400" dirty="0" smtClean="0">
                <a:latin typeface="Arial Black" pitchFamily="34" charset="0"/>
              </a:rPr>
              <a:t>. </a:t>
            </a:r>
          </a:p>
          <a:p>
            <a:pPr eaLnBrk="1" hangingPunct="1">
              <a:lnSpc>
                <a:spcPct val="125000"/>
              </a:lnSpc>
            </a:pPr>
            <a:r>
              <a:rPr lang="en-US" sz="2400" dirty="0" smtClean="0">
                <a:latin typeface="Arial Black" pitchFamily="34" charset="0"/>
              </a:rPr>
              <a:t>Pt presented with sever </a:t>
            </a:r>
            <a:r>
              <a:rPr lang="en-US" sz="2400" dirty="0" err="1" smtClean="0">
                <a:latin typeface="Arial Black" pitchFamily="34" charset="0"/>
              </a:rPr>
              <a:t>wg</a:t>
            </a:r>
            <a:r>
              <a:rPr lang="en-US" sz="2400" dirty="0" smtClean="0">
                <a:latin typeface="Arial Black" pitchFamily="34" charset="0"/>
              </a:rPr>
              <a:t> loss and diarrhea </a:t>
            </a:r>
            <a:r>
              <a:rPr lang="ar-SA" sz="2400" dirty="0" err="1" smtClean="0">
                <a:latin typeface="Arial Black" pitchFamily="34" charset="0"/>
              </a:rPr>
              <a:t>مهمه</a:t>
            </a:r>
            <a:r>
              <a:rPr lang="ar-SA" sz="2400" dirty="0" smtClean="0">
                <a:latin typeface="Arial Black" pitchFamily="34" charset="0"/>
              </a:rPr>
              <a:t> </a:t>
            </a:r>
            <a:endParaRPr lang="en-US" sz="2400" dirty="0" smtClean="0">
              <a:latin typeface="Arial Black" pitchFamily="34" charset="0"/>
            </a:endParaRPr>
          </a:p>
          <a:p>
            <a:pPr eaLnBrk="1" hangingPunct="1">
              <a:lnSpc>
                <a:spcPct val="125000"/>
              </a:lnSpc>
              <a:buFont typeface="Wingdings" pitchFamily="2" charset="2"/>
              <a:buNone/>
            </a:pPr>
            <a:endParaRPr lang="en-US" sz="2400" dirty="0" smtClean="0">
              <a:latin typeface="Arial Black" pitchFamily="34" charset="0"/>
            </a:endParaRPr>
          </a:p>
        </p:txBody>
      </p:sp>
      <p:sp>
        <p:nvSpPr>
          <p:cNvPr id="41988" name="Slide Number Placeholder 3"/>
          <p:cNvSpPr>
            <a:spLocks noGrp="1"/>
          </p:cNvSpPr>
          <p:nvPr>
            <p:ph type="sldNum" sz="quarter" idx="12"/>
          </p:nvPr>
        </p:nvSpPr>
        <p:spPr/>
        <p:txBody>
          <a:bodyPr/>
          <a:lstStyle/>
          <a:p>
            <a:pPr>
              <a:defRPr/>
            </a:pPr>
            <a:fld id="{0D75EBB9-F108-48D0-9B6A-83E382D96F55}" type="slidenum">
              <a:rPr lang="en-US"/>
              <a:pPr>
                <a:defRPr/>
              </a:pPr>
              <a:t>66</a:t>
            </a:fld>
            <a:endParaRPr lang="en-US"/>
          </a:p>
        </p:txBody>
      </p:sp>
      <p:pic>
        <p:nvPicPr>
          <p:cNvPr id="7" name="Picture 2"/>
          <p:cNvPicPr>
            <a:picLocks noChangeAspect="1" noChangeArrowheads="1"/>
          </p:cNvPicPr>
          <p:nvPr/>
        </p:nvPicPr>
        <p:blipFill>
          <a:blip r:embed="rId3" cstate="print"/>
          <a:srcRect r="2197"/>
          <a:stretch>
            <a:fillRect/>
          </a:stretch>
        </p:blipFill>
        <p:spPr bwMode="auto">
          <a:xfrm>
            <a:off x="2571736" y="4049688"/>
            <a:ext cx="3967298" cy="2808312"/>
          </a:xfrm>
          <a:prstGeom prst="rect">
            <a:avLst/>
          </a:prstGeom>
          <a:noFill/>
          <a:ln w="12700" cap="sq">
            <a:noFill/>
            <a:miter lim="800000"/>
            <a:headEnd type="none" w="sm" len="sm"/>
            <a:tailEnd type="none" w="sm" len="sm"/>
          </a:ln>
        </p:spPr>
      </p:pic>
    </p:spTree>
  </p:cSld>
  <p:clrMapOvr>
    <a:masterClrMapping/>
  </p:clrMapOvr>
  <p:transition>
    <p:wheel spokes="8"/>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3731" name="Rectangle 3"/>
          <p:cNvSpPr>
            <a:spLocks noGrp="1" noChangeArrowheads="1"/>
          </p:cNvSpPr>
          <p:nvPr>
            <p:ph idx="1"/>
          </p:nvPr>
        </p:nvSpPr>
        <p:spPr/>
        <p:txBody>
          <a:bodyPr/>
          <a:lstStyle/>
          <a:p>
            <a:pPr eaLnBrk="1" hangingPunct="1">
              <a:lnSpc>
                <a:spcPct val="125000"/>
              </a:lnSpc>
            </a:pPr>
            <a:endParaRPr lang="en-US" sz="1050" dirty="0" smtClean="0">
              <a:latin typeface="Arial Black" pitchFamily="34" charset="0"/>
            </a:endParaRPr>
          </a:p>
          <a:p>
            <a:pPr eaLnBrk="1" hangingPunct="1">
              <a:lnSpc>
                <a:spcPct val="125000"/>
              </a:lnSpc>
            </a:pPr>
            <a:endParaRPr lang="en-US" sz="1050" dirty="0" smtClean="0">
              <a:latin typeface="Arial Black" pitchFamily="34" charset="0"/>
            </a:endParaRPr>
          </a:p>
          <a:p>
            <a:pPr eaLnBrk="1" hangingPunct="1">
              <a:lnSpc>
                <a:spcPct val="125000"/>
              </a:lnSpc>
            </a:pPr>
            <a:r>
              <a:rPr lang="en-US" sz="2400" dirty="0" smtClean="0">
                <a:latin typeface="Arial Black" pitchFamily="34" charset="0"/>
              </a:rPr>
              <a:t>Suspicion should be raised further by the absence of breastfeeding, administration of diluted or clear liquid feedings, restriction of intake in a misguided effort to reduce diarrhea or vomiting. </a:t>
            </a:r>
          </a:p>
        </p:txBody>
      </p:sp>
      <p:sp>
        <p:nvSpPr>
          <p:cNvPr id="41988" name="Slide Number Placeholder 3"/>
          <p:cNvSpPr>
            <a:spLocks noGrp="1"/>
          </p:cNvSpPr>
          <p:nvPr>
            <p:ph type="sldNum" sz="quarter" idx="12"/>
          </p:nvPr>
        </p:nvSpPr>
        <p:spPr/>
        <p:txBody>
          <a:bodyPr/>
          <a:lstStyle/>
          <a:p>
            <a:pPr>
              <a:defRPr/>
            </a:pPr>
            <a:fld id="{0D75EBB9-F108-48D0-9B6A-83E382D96F55}" type="slidenum">
              <a:rPr lang="en-US"/>
              <a:pPr>
                <a:defRPr/>
              </a:pPr>
              <a:t>67</a:t>
            </a:fld>
            <a:endParaRPr lang="en-US"/>
          </a:p>
        </p:txBody>
      </p:sp>
    </p:spTree>
  </p:cSld>
  <p:clrMapOvr>
    <a:masterClrMapping/>
  </p:clrMapOvr>
  <p:transition>
    <p:wheel spokes="8"/>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3010" name="Title 1"/>
          <p:cNvSpPr>
            <a:spLocks noGrp="1"/>
          </p:cNvSpPr>
          <p:nvPr>
            <p:ph type="title"/>
          </p:nvPr>
        </p:nvSpPr>
        <p:spPr>
          <a:xfrm>
            <a:off x="457200" y="274638"/>
            <a:ext cx="8229600" cy="1554162"/>
          </a:xfrm>
        </p:spPr>
        <p:txBody>
          <a:bodyPr/>
          <a:lstStyle/>
          <a:p>
            <a:pPr algn="ctr" eaLnBrk="1" fontAlgn="auto" hangingPunct="1">
              <a:spcAft>
                <a:spcPts val="0"/>
              </a:spcAft>
              <a:defRPr/>
            </a:pPr>
            <a:r>
              <a:rPr lang="en-US" sz="4000" dirty="0" smtClean="0">
                <a:latin typeface="Arial Black" pitchFamily="34" charset="0"/>
              </a:rPr>
              <a:t>Treatment</a:t>
            </a:r>
          </a:p>
        </p:txBody>
      </p:sp>
      <p:sp>
        <p:nvSpPr>
          <p:cNvPr id="74755" name="Content Placeholder 2"/>
          <p:cNvSpPr>
            <a:spLocks noGrp="1"/>
          </p:cNvSpPr>
          <p:nvPr>
            <p:ph idx="1"/>
          </p:nvPr>
        </p:nvSpPr>
        <p:spPr>
          <a:xfrm>
            <a:off x="990600" y="1827213"/>
            <a:ext cx="7543800" cy="4344987"/>
          </a:xfrm>
        </p:spPr>
        <p:txBody>
          <a:bodyPr/>
          <a:lstStyle/>
          <a:p>
            <a:pPr eaLnBrk="1" hangingPunct="1">
              <a:lnSpc>
                <a:spcPct val="150000"/>
              </a:lnSpc>
            </a:pPr>
            <a:r>
              <a:rPr lang="en-US" sz="2800" dirty="0" smtClean="0">
                <a:latin typeface="Arial Black" pitchFamily="34" charset="0"/>
              </a:rPr>
              <a:t>Lactose free-sucrose free formula</a:t>
            </a:r>
          </a:p>
          <a:p>
            <a:pPr eaLnBrk="1" hangingPunct="1">
              <a:lnSpc>
                <a:spcPct val="150000"/>
              </a:lnSpc>
              <a:buFont typeface="Wingdings" pitchFamily="2" charset="2"/>
              <a:buNone/>
            </a:pPr>
            <a:endParaRPr lang="en-US" sz="900" dirty="0" smtClean="0">
              <a:latin typeface="Arial Black" pitchFamily="34" charset="0"/>
            </a:endParaRPr>
          </a:p>
          <a:p>
            <a:pPr eaLnBrk="1" hangingPunct="1">
              <a:lnSpc>
                <a:spcPct val="150000"/>
              </a:lnSpc>
            </a:pPr>
            <a:r>
              <a:rPr lang="en-US" sz="2800" dirty="0" smtClean="0">
                <a:latin typeface="Arial Black" pitchFamily="34" charset="0"/>
              </a:rPr>
              <a:t>IV hydration for short period</a:t>
            </a:r>
          </a:p>
          <a:p>
            <a:pPr eaLnBrk="1" hangingPunct="1">
              <a:lnSpc>
                <a:spcPct val="150000"/>
              </a:lnSpc>
              <a:buFont typeface="Wingdings" pitchFamily="2" charset="2"/>
              <a:buNone/>
            </a:pPr>
            <a:endParaRPr lang="en-US" sz="900" dirty="0" smtClean="0">
              <a:latin typeface="Arial Black" pitchFamily="34" charset="0"/>
            </a:endParaRPr>
          </a:p>
          <a:p>
            <a:pPr eaLnBrk="1" hangingPunct="1">
              <a:lnSpc>
                <a:spcPct val="150000"/>
              </a:lnSpc>
            </a:pPr>
            <a:r>
              <a:rPr lang="en-US" sz="2800" dirty="0" smtClean="0">
                <a:latin typeface="Arial Black" pitchFamily="34" charset="0"/>
              </a:rPr>
              <a:t>If no improvement total </a:t>
            </a:r>
            <a:r>
              <a:rPr lang="en-US" sz="2800" dirty="0" err="1" smtClean="0">
                <a:latin typeface="Arial Black" pitchFamily="34" charset="0"/>
              </a:rPr>
              <a:t>parenteral</a:t>
            </a:r>
            <a:r>
              <a:rPr lang="en-US" sz="2800" dirty="0" smtClean="0">
                <a:latin typeface="Arial Black" pitchFamily="34" charset="0"/>
              </a:rPr>
              <a:t> nutrition</a:t>
            </a:r>
            <a:endParaRPr lang="en-US" sz="2400" dirty="0" smtClean="0">
              <a:latin typeface="Arial Black" pitchFamily="34" charset="0"/>
            </a:endParaRPr>
          </a:p>
          <a:p>
            <a:pPr eaLnBrk="1" hangingPunct="1">
              <a:buFont typeface="Wingdings" pitchFamily="2" charset="2"/>
              <a:buNone/>
            </a:pPr>
            <a:endParaRPr lang="en-US" sz="800" dirty="0" smtClean="0"/>
          </a:p>
          <a:p>
            <a:pPr eaLnBrk="1" hangingPunct="1">
              <a:buFont typeface="Wingdings" pitchFamily="2" charset="2"/>
              <a:buNone/>
            </a:pPr>
            <a:endParaRPr lang="en-US" dirty="0" smtClean="0"/>
          </a:p>
        </p:txBody>
      </p:sp>
      <p:sp>
        <p:nvSpPr>
          <p:cNvPr id="43012" name="Slide Number Placeholder 3"/>
          <p:cNvSpPr>
            <a:spLocks noGrp="1"/>
          </p:cNvSpPr>
          <p:nvPr>
            <p:ph type="sldNum" sz="quarter" idx="12"/>
          </p:nvPr>
        </p:nvSpPr>
        <p:spPr/>
        <p:txBody>
          <a:bodyPr/>
          <a:lstStyle/>
          <a:p>
            <a:pPr>
              <a:defRPr/>
            </a:pPr>
            <a:fld id="{F676EDE8-59A7-41D2-AE2F-F1104D70F6D5}" type="slidenum">
              <a:rPr lang="en-US"/>
              <a:pPr>
                <a:defRPr/>
              </a:pPr>
              <a:t>68</a:t>
            </a:fld>
            <a:endParaRPr lang="en-US"/>
          </a:p>
        </p:txBody>
      </p:sp>
    </p:spTree>
  </p:cSld>
  <p:clrMapOvr>
    <a:masterClrMapping/>
  </p:clrMapOvr>
  <p:transition>
    <p:wheel spokes="8"/>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4035" name="Title 1"/>
          <p:cNvSpPr>
            <a:spLocks noGrp="1"/>
          </p:cNvSpPr>
          <p:nvPr>
            <p:ph type="title"/>
          </p:nvPr>
        </p:nvSpPr>
        <p:spPr>
          <a:xfrm>
            <a:off x="685800" y="304800"/>
            <a:ext cx="8074025" cy="1981200"/>
          </a:xfrm>
        </p:spPr>
        <p:txBody>
          <a:bodyPr>
            <a:noAutofit/>
          </a:bodyPr>
          <a:lstStyle/>
          <a:p>
            <a:pPr algn="ctr" eaLnBrk="1" fontAlgn="auto" hangingPunct="1">
              <a:spcAft>
                <a:spcPts val="0"/>
              </a:spcAft>
              <a:defRPr/>
            </a:pPr>
            <a:r>
              <a:rPr lang="en-US" sz="4000" dirty="0" smtClean="0">
                <a:latin typeface="Arial Black" pitchFamily="34" charset="0"/>
              </a:rPr>
              <a:t>8- Immune </a:t>
            </a:r>
            <a:r>
              <a:rPr lang="en-US" sz="4000" dirty="0" smtClean="0">
                <a:latin typeface="Arial Black" pitchFamily="34" charset="0"/>
              </a:rPr>
              <a:t>deficiency diseases (IDD)</a:t>
            </a:r>
          </a:p>
        </p:txBody>
      </p:sp>
      <p:sp>
        <p:nvSpPr>
          <p:cNvPr id="75779" name="Content Placeholder 2"/>
          <p:cNvSpPr>
            <a:spLocks noGrp="1"/>
          </p:cNvSpPr>
          <p:nvPr>
            <p:ph idx="1"/>
          </p:nvPr>
        </p:nvSpPr>
        <p:spPr>
          <a:xfrm>
            <a:off x="838200" y="1600200"/>
            <a:ext cx="7848600" cy="4648200"/>
          </a:xfrm>
        </p:spPr>
        <p:txBody>
          <a:bodyPr/>
          <a:lstStyle/>
          <a:p>
            <a:pPr eaLnBrk="1" hangingPunct="1">
              <a:buFont typeface="Wingdings" pitchFamily="2" charset="2"/>
              <a:buNone/>
            </a:pPr>
            <a:endParaRPr lang="en-US" sz="2400" dirty="0" smtClean="0"/>
          </a:p>
          <a:p>
            <a:pPr eaLnBrk="1" hangingPunct="1">
              <a:buFont typeface="Wingdings" pitchFamily="2" charset="2"/>
              <a:buNone/>
            </a:pPr>
            <a:endParaRPr lang="en-US" sz="800" dirty="0" smtClean="0"/>
          </a:p>
          <a:p>
            <a:pPr eaLnBrk="1" hangingPunct="1">
              <a:lnSpc>
                <a:spcPct val="125000"/>
              </a:lnSpc>
            </a:pPr>
            <a:r>
              <a:rPr lang="en-US" sz="2600" dirty="0" smtClean="0">
                <a:latin typeface="Arial Black" pitchFamily="34" charset="0"/>
              </a:rPr>
              <a:t>Chronic diarrhea is a common complication of IDD</a:t>
            </a:r>
          </a:p>
          <a:p>
            <a:pPr eaLnBrk="1" hangingPunct="1">
              <a:lnSpc>
                <a:spcPct val="125000"/>
              </a:lnSpc>
              <a:buFont typeface="Wingdings" pitchFamily="2" charset="2"/>
              <a:buNone/>
            </a:pPr>
            <a:endParaRPr lang="en-US" sz="2600" dirty="0" smtClean="0">
              <a:latin typeface="Arial Black" pitchFamily="34" charset="0"/>
            </a:endParaRPr>
          </a:p>
          <a:p>
            <a:pPr eaLnBrk="1" hangingPunct="1">
              <a:lnSpc>
                <a:spcPct val="125000"/>
              </a:lnSpc>
            </a:pPr>
            <a:r>
              <a:rPr lang="en-US" sz="2600" dirty="0" smtClean="0">
                <a:latin typeface="Arial Black" pitchFamily="34" charset="0"/>
              </a:rPr>
              <a:t>Evaluation should include examination of lymph nodes, spleen, skin and peripheral blood smear.</a:t>
            </a:r>
          </a:p>
          <a:p>
            <a:pPr eaLnBrk="1" hangingPunct="1"/>
            <a:endParaRPr lang="en-US" dirty="0" smtClean="0"/>
          </a:p>
        </p:txBody>
      </p:sp>
      <p:sp>
        <p:nvSpPr>
          <p:cNvPr id="44034" name="Slide Number Placeholder 3"/>
          <p:cNvSpPr>
            <a:spLocks noGrp="1"/>
          </p:cNvSpPr>
          <p:nvPr>
            <p:ph type="sldNum" sz="quarter" idx="12"/>
          </p:nvPr>
        </p:nvSpPr>
        <p:spPr/>
        <p:txBody>
          <a:bodyPr/>
          <a:lstStyle/>
          <a:p>
            <a:pPr>
              <a:defRPr/>
            </a:pPr>
            <a:fld id="{F3A0BDFF-BE22-4C9B-9ADA-7A9FF7592BF3}" type="slidenum">
              <a:rPr lang="en-US"/>
              <a:pPr>
                <a:defRPr/>
              </a:pPr>
              <a:t>69</a:t>
            </a:fld>
            <a:endParaRPr lang="en-US"/>
          </a:p>
        </p:txBody>
      </p:sp>
      <p:sp>
        <p:nvSpPr>
          <p:cNvPr id="75781"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
        <p:nvSpPr>
          <p:cNvPr id="7" name="مستطيل 6"/>
          <p:cNvSpPr/>
          <p:nvPr/>
        </p:nvSpPr>
        <p:spPr>
          <a:xfrm>
            <a:off x="0" y="5643578"/>
            <a:ext cx="914400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NB : it usually associated with recurrent chest infection and Atypical infections or pus formation </a:t>
            </a:r>
            <a:endParaRPr lang="ar-SA" dirty="0"/>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146" name="Rectangle 2"/>
          <p:cNvSpPr>
            <a:spLocks noGrp="1" noChangeArrowheads="1"/>
          </p:cNvSpPr>
          <p:nvPr>
            <p:ph type="title"/>
          </p:nvPr>
        </p:nvSpPr>
        <p:spPr>
          <a:xfrm>
            <a:off x="457200" y="274638"/>
            <a:ext cx="8229600" cy="1498178"/>
          </a:xfrm>
        </p:spPr>
        <p:txBody>
          <a:bodyPr anchorCtr="1">
            <a:normAutofit fontScale="90000"/>
          </a:bodyPr>
          <a:lstStyle/>
          <a:p>
            <a:pPr algn="ctr" eaLnBrk="1" fontAlgn="auto" hangingPunct="1">
              <a:spcAft>
                <a:spcPts val="0"/>
              </a:spcAft>
              <a:defRPr/>
            </a:pPr>
            <a:r>
              <a:rPr lang="en-US" sz="3200" dirty="0" smtClean="0">
                <a:latin typeface="Arial Black" pitchFamily="34" charset="0"/>
              </a:rPr>
              <a:t/>
            </a:r>
            <a:br>
              <a:rPr lang="en-US" sz="3200" dirty="0" smtClean="0">
                <a:latin typeface="Arial Black" pitchFamily="34" charset="0"/>
              </a:rPr>
            </a:br>
            <a:r>
              <a:rPr lang="en-US" sz="3200" dirty="0" smtClean="0">
                <a:latin typeface="Arial Black" pitchFamily="34" charset="0"/>
              </a:rPr>
              <a:t>Congenital Chloride Diarrhea</a:t>
            </a:r>
            <a:br>
              <a:rPr lang="en-US" sz="3200" dirty="0" smtClean="0">
                <a:latin typeface="Arial Black" pitchFamily="34" charset="0"/>
              </a:rPr>
            </a:br>
            <a:r>
              <a:rPr lang="en-US" sz="3200" dirty="0" smtClean="0">
                <a:latin typeface="Arial Black" pitchFamily="34" charset="0"/>
              </a:rPr>
              <a:t>A Study in Arab Children</a:t>
            </a:r>
          </a:p>
        </p:txBody>
      </p:sp>
      <p:sp>
        <p:nvSpPr>
          <p:cNvPr id="11267" name="Rectangle 3"/>
          <p:cNvSpPr>
            <a:spLocks noGrp="1" noChangeArrowheads="1"/>
          </p:cNvSpPr>
          <p:nvPr>
            <p:ph idx="1"/>
          </p:nvPr>
        </p:nvSpPr>
        <p:spPr>
          <a:xfrm>
            <a:off x="1371600" y="1600200"/>
            <a:ext cx="7086600" cy="4953000"/>
          </a:xfrm>
        </p:spPr>
        <p:txBody>
          <a:bodyPr/>
          <a:lstStyle/>
          <a:p>
            <a:pPr algn="ctr" eaLnBrk="1" hangingPunct="1">
              <a:buFont typeface="Wingdings" pitchFamily="2" charset="2"/>
              <a:buNone/>
            </a:pPr>
            <a:endParaRPr lang="en-US" sz="2800" b="1" dirty="0" smtClean="0">
              <a:latin typeface="Arial" charset="0"/>
              <a:cs typeface="Arial" charset="0"/>
            </a:endParaRPr>
          </a:p>
          <a:p>
            <a:pPr algn="ctr" eaLnBrk="1" hangingPunct="1">
              <a:buFont typeface="Wingdings" pitchFamily="2" charset="2"/>
              <a:buNone/>
            </a:pPr>
            <a:endParaRPr lang="en-US" sz="2800" b="1" dirty="0" smtClean="0">
              <a:latin typeface="Arial" charset="0"/>
              <a:cs typeface="Arial" charset="0"/>
            </a:endParaRPr>
          </a:p>
          <a:p>
            <a:pPr algn="ctr" eaLnBrk="1" hangingPunct="1">
              <a:buFont typeface="Wingdings" pitchFamily="2" charset="2"/>
              <a:buNone/>
            </a:pPr>
            <a:r>
              <a:rPr lang="en-US" sz="2800" b="1" dirty="0" smtClean="0">
                <a:latin typeface="Arial" charset="0"/>
                <a:cs typeface="Arial" charset="0"/>
              </a:rPr>
              <a:t>J </a:t>
            </a:r>
            <a:r>
              <a:rPr lang="en-US" sz="2800" b="1" dirty="0" err="1" smtClean="0">
                <a:latin typeface="Arial" charset="0"/>
                <a:cs typeface="Arial" charset="0"/>
              </a:rPr>
              <a:t>Clin</a:t>
            </a:r>
            <a:r>
              <a:rPr lang="en-US" sz="2800" b="1" dirty="0" smtClean="0">
                <a:latin typeface="Arial" charset="0"/>
                <a:cs typeface="Arial" charset="0"/>
              </a:rPr>
              <a:t> </a:t>
            </a:r>
            <a:r>
              <a:rPr lang="en-US" sz="2800" b="1" dirty="0" err="1" smtClean="0">
                <a:latin typeface="Arial" charset="0"/>
                <a:cs typeface="Arial" charset="0"/>
              </a:rPr>
              <a:t>Gastroenterol</a:t>
            </a:r>
            <a:r>
              <a:rPr lang="en-US" sz="2800" b="1" dirty="0" smtClean="0">
                <a:latin typeface="Arial" charset="0"/>
                <a:cs typeface="Arial" charset="0"/>
              </a:rPr>
              <a:t> 1994; 19(1):36-40</a:t>
            </a:r>
          </a:p>
          <a:p>
            <a:pPr algn="ctr" eaLnBrk="1" hangingPunct="1">
              <a:buFont typeface="Wingdings" pitchFamily="2" charset="2"/>
              <a:buNone/>
            </a:pPr>
            <a:endParaRPr lang="en-US" sz="2800" dirty="0" smtClean="0">
              <a:latin typeface="Arial" charset="0"/>
              <a:cs typeface="Arial" charset="0"/>
            </a:endParaRPr>
          </a:p>
          <a:p>
            <a:pPr eaLnBrk="1" hangingPunct="1">
              <a:lnSpc>
                <a:spcPct val="150000"/>
              </a:lnSpc>
              <a:buFont typeface="Wingdings" pitchFamily="2" charset="2"/>
              <a:buChar char="§"/>
            </a:pPr>
            <a:r>
              <a:rPr lang="en-US" sz="2800" b="1" dirty="0" smtClean="0">
                <a:latin typeface="Arial" charset="0"/>
                <a:cs typeface="Arial" charset="0"/>
              </a:rPr>
              <a:t>Maternal </a:t>
            </a:r>
            <a:r>
              <a:rPr lang="en-US" sz="2800" b="1" dirty="0" err="1" smtClean="0">
                <a:latin typeface="Arial" charset="0"/>
                <a:cs typeface="Arial" charset="0"/>
              </a:rPr>
              <a:t>polyhydrammics</a:t>
            </a:r>
            <a:endParaRPr lang="en-US" sz="2800" b="1" dirty="0" smtClean="0">
              <a:latin typeface="Arial" charset="0"/>
              <a:cs typeface="Arial" charset="0"/>
            </a:endParaRPr>
          </a:p>
          <a:p>
            <a:pPr eaLnBrk="1" hangingPunct="1">
              <a:lnSpc>
                <a:spcPct val="150000"/>
              </a:lnSpc>
              <a:buFont typeface="Wingdings" pitchFamily="2" charset="2"/>
              <a:buChar char="§"/>
            </a:pPr>
            <a:r>
              <a:rPr lang="en-US" sz="2800" b="1" dirty="0" smtClean="0">
                <a:latin typeface="Arial" charset="0"/>
                <a:cs typeface="Arial" charset="0"/>
              </a:rPr>
              <a:t>Prematurity</a:t>
            </a:r>
          </a:p>
          <a:p>
            <a:pPr eaLnBrk="1" hangingPunct="1">
              <a:lnSpc>
                <a:spcPct val="150000"/>
              </a:lnSpc>
              <a:buNone/>
            </a:pPr>
            <a:endParaRPr lang="en-US" sz="2800" b="1" dirty="0" smtClean="0">
              <a:latin typeface="Arial" charset="0"/>
              <a:cs typeface="Arial" charset="0"/>
            </a:endParaRPr>
          </a:p>
          <a:p>
            <a:pPr eaLnBrk="1" hangingPunct="1">
              <a:lnSpc>
                <a:spcPct val="125000"/>
              </a:lnSpc>
              <a:buFont typeface="Wingdings" pitchFamily="2" charset="2"/>
              <a:buChar char="§"/>
            </a:pPr>
            <a:endParaRPr lang="en-US" sz="2400" b="1" dirty="0" smtClean="0">
              <a:latin typeface="Arial" charset="0"/>
              <a:cs typeface="Arial" charset="0"/>
            </a:endParaRPr>
          </a:p>
        </p:txBody>
      </p:sp>
      <p:sp>
        <p:nvSpPr>
          <p:cNvPr id="6148" name="Slide Number Placeholder 3"/>
          <p:cNvSpPr>
            <a:spLocks noGrp="1"/>
          </p:cNvSpPr>
          <p:nvPr>
            <p:ph type="sldNum" sz="quarter" idx="12"/>
          </p:nvPr>
        </p:nvSpPr>
        <p:spPr/>
        <p:txBody>
          <a:bodyPr/>
          <a:lstStyle/>
          <a:p>
            <a:pPr>
              <a:defRPr/>
            </a:pPr>
            <a:fld id="{40FF8307-F09F-4E11-B2F0-9A5F2309CB0E}" type="slidenum">
              <a:rPr lang="en-US"/>
              <a:pPr>
                <a:defRPr/>
              </a:pPr>
              <a:t>7</a:t>
            </a:fld>
            <a:endParaRPr lang="en-US"/>
          </a:p>
        </p:txBody>
      </p:sp>
      <p:sp>
        <p:nvSpPr>
          <p:cNvPr id="6" name="مستطيل 5"/>
          <p:cNvSpPr/>
          <p:nvPr/>
        </p:nvSpPr>
        <p:spPr>
          <a:xfrm>
            <a:off x="1142976" y="0"/>
            <a:ext cx="6858048"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1- Congenital diarrhea </a:t>
            </a:r>
            <a:endParaRPr lang="ar-SA" sz="3200" dirty="0"/>
          </a:p>
        </p:txBody>
      </p:sp>
    </p:spTree>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5058" name="Rectangle 2"/>
          <p:cNvSpPr>
            <a:spLocks noGrp="1" noChangeArrowheads="1"/>
          </p:cNvSpPr>
          <p:nvPr>
            <p:ph type="title"/>
          </p:nvPr>
        </p:nvSpPr>
        <p:spPr>
          <a:xfrm>
            <a:off x="533400" y="301625"/>
            <a:ext cx="8150225" cy="1679575"/>
          </a:xfrm>
        </p:spPr>
        <p:txBody>
          <a:bodyPr>
            <a:noAutofit/>
          </a:bodyPr>
          <a:lstStyle/>
          <a:p>
            <a:pPr algn="ctr" eaLnBrk="1" fontAlgn="auto" hangingPunct="1">
              <a:spcAft>
                <a:spcPts val="0"/>
              </a:spcAft>
              <a:defRPr/>
            </a:pPr>
            <a:r>
              <a:rPr lang="en-US" sz="3600" dirty="0" smtClean="0">
                <a:latin typeface="Arial Black" pitchFamily="34" charset="0"/>
              </a:rPr>
              <a:t>Diarrhea in Immunodeficiency Diseases</a:t>
            </a:r>
          </a:p>
        </p:txBody>
      </p:sp>
      <p:graphicFrame>
        <p:nvGraphicFramePr>
          <p:cNvPr id="225283" name="Group 3"/>
          <p:cNvGraphicFramePr>
            <a:graphicFrameLocks noGrp="1"/>
          </p:cNvGraphicFramePr>
          <p:nvPr>
            <p:ph idx="1"/>
          </p:nvPr>
        </p:nvGraphicFramePr>
        <p:xfrm>
          <a:off x="685800" y="1641475"/>
          <a:ext cx="8153400" cy="5030789"/>
        </p:xfrm>
        <a:graphic>
          <a:graphicData uri="http://schemas.openxmlformats.org/drawingml/2006/table">
            <a:tbl>
              <a:tblPr/>
              <a:tblGrid>
                <a:gridCol w="2891092"/>
                <a:gridCol w="5262308"/>
              </a:tblGrid>
              <a:tr h="4921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Black" pitchFamily="34" charset="0"/>
                          <a:cs typeface="Arial" charset="0"/>
                        </a:rPr>
                        <a:t>Condition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Black" pitchFamily="34" charset="0"/>
                          <a:cs typeface="Arial" charset="0"/>
                        </a:rPr>
                        <a:t>Diarrhea Type/Onset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096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Human immunodeficiency virus infection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30% have diarrhea or </a:t>
                      </a:r>
                      <a:r>
                        <a:rPr kumimoji="0" lang="en-US" sz="1800" b="1" i="0" u="none" strike="noStrike" cap="none" normalizeH="0" baseline="0" dirty="0" err="1" smtClean="0">
                          <a:ln>
                            <a:noFill/>
                          </a:ln>
                          <a:solidFill>
                            <a:schemeClr val="tx1"/>
                          </a:solidFill>
                          <a:effectLst/>
                          <a:latin typeface="Arial" pitchFamily="34" charset="0"/>
                          <a:cs typeface="Arial" pitchFamily="34" charset="0"/>
                        </a:rPr>
                        <a:t>malabsorption</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Cryptosporidia</a:t>
                      </a:r>
                      <a:r>
                        <a:rPr kumimoji="0" lang="en-US" sz="1800" b="1" i="0" u="none" strike="noStrike" cap="none" normalizeH="0" baseline="0" dirty="0" smtClean="0">
                          <a:ln>
                            <a:noFill/>
                          </a:ln>
                          <a:solidFill>
                            <a:schemeClr val="tx1"/>
                          </a:solidFill>
                          <a:effectLst/>
                          <a:latin typeface="Arial" pitchFamily="34" charset="0"/>
                          <a:cs typeface="Arial" pitchFamily="34" charset="0"/>
                        </a:rPr>
                        <a:t> and </a:t>
                      </a:r>
                      <a:r>
                        <a:rPr kumimoji="0" lang="en-US" sz="1800" b="1" i="0" u="none" strike="noStrike" cap="none" normalizeH="0" baseline="0" dirty="0" err="1" smtClean="0">
                          <a:ln>
                            <a:noFill/>
                          </a:ln>
                          <a:solidFill>
                            <a:schemeClr val="tx1"/>
                          </a:solidFill>
                          <a:effectLst/>
                          <a:latin typeface="Arial" pitchFamily="34" charset="0"/>
                          <a:cs typeface="Arial" pitchFamily="34" charset="0"/>
                        </a:rPr>
                        <a:t>Giardia</a:t>
                      </a:r>
                      <a:r>
                        <a:rPr kumimoji="0" lang="en-US" sz="1800" b="1" i="0" u="none" strike="noStrike" cap="none" normalizeH="0" baseline="0" dirty="0" smtClean="0">
                          <a:ln>
                            <a:noFill/>
                          </a:ln>
                          <a:solidFill>
                            <a:schemeClr val="tx1"/>
                          </a:solidFill>
                          <a:effectLst/>
                          <a:latin typeface="Arial" pitchFamily="34" charset="0"/>
                          <a:cs typeface="Arial" pitchFamily="34" charset="0"/>
                        </a:rPr>
                        <a:t> are common. In the absence of proven infection, elevated serum VIP suggests hormonal cause.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44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Severe combined immunodeficiency syndrome (Raq1, Raq2, JAK3, ZAP-70, </a:t>
                      </a:r>
                      <a:r>
                        <a:rPr kumimoji="0" lang="en-US" sz="1800" b="1" i="0" u="none" strike="noStrike" cap="none" normalizeH="0" baseline="0" dirty="0" err="1" smtClean="0">
                          <a:ln>
                            <a:noFill/>
                          </a:ln>
                          <a:solidFill>
                            <a:schemeClr val="tx1"/>
                          </a:solidFill>
                          <a:effectLst/>
                          <a:latin typeface="Arial" pitchFamily="34" charset="0"/>
                          <a:cs typeface="Arial" pitchFamily="34" charset="0"/>
                        </a:rPr>
                        <a:t>Omenn</a:t>
                      </a:r>
                      <a:r>
                        <a:rPr kumimoji="0" lang="en-US" sz="1800" b="1" i="0" u="none" strike="noStrike" cap="none" normalizeH="0" baseline="0" dirty="0" smtClean="0">
                          <a:ln>
                            <a:noFill/>
                          </a:ln>
                          <a:solidFill>
                            <a:schemeClr val="tx1"/>
                          </a:solidFill>
                          <a:effectLst/>
                          <a:latin typeface="Arial" pitchFamily="34" charset="0"/>
                          <a:cs typeface="Arial" pitchFamily="34" charset="0"/>
                        </a:rPr>
                        <a:t>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50% have protracted diarrhea with onset in early infancy; </a:t>
                      </a:r>
                      <a:r>
                        <a:rPr kumimoji="0" lang="en-US" sz="1800" b="1" i="0" u="none" strike="noStrike" cap="none" normalizeH="0" baseline="0" dirty="0" err="1" smtClean="0">
                          <a:ln>
                            <a:noFill/>
                          </a:ln>
                          <a:solidFill>
                            <a:schemeClr val="tx1"/>
                          </a:solidFill>
                          <a:effectLst/>
                          <a:latin typeface="Arial" pitchFamily="34" charset="0"/>
                          <a:cs typeface="Arial" pitchFamily="34" charset="0"/>
                        </a:rPr>
                        <a:t>cryptosporidia</a:t>
                      </a:r>
                      <a:r>
                        <a:rPr kumimoji="0" lang="en-US" sz="1800" b="1" i="0" u="none" strike="noStrike" cap="none" normalizeH="0" baseline="0" dirty="0" smtClean="0">
                          <a:ln>
                            <a:noFill/>
                          </a:ln>
                          <a:solidFill>
                            <a:schemeClr val="tx1"/>
                          </a:solidFill>
                          <a:effectLst/>
                          <a:latin typeface="Arial" pitchFamily="34" charset="0"/>
                          <a:cs typeface="Arial" pitchFamily="34" charset="0"/>
                        </a:rPr>
                        <a:t> and prolonged rotavirus.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X-linked agammaglobulinemia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Onset late in first year up to age 5. Campylobacter </a:t>
                      </a:r>
                      <a:r>
                        <a:rPr kumimoji="0" lang="en-US" sz="1800" b="1" i="0" u="none" strike="noStrike" cap="none" normalizeH="0" baseline="0" dirty="0" err="1" smtClean="0">
                          <a:ln>
                            <a:noFill/>
                          </a:ln>
                          <a:solidFill>
                            <a:schemeClr val="tx1"/>
                          </a:solidFill>
                          <a:effectLst/>
                          <a:latin typeface="Arial" pitchFamily="34" charset="0"/>
                          <a:cs typeface="Arial" pitchFamily="34" charset="0"/>
                        </a:rPr>
                        <a:t>jejuni</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Giardia</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Hyper lgM immunodeficiency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50% have protracted diarrhea. </a:t>
                      </a:r>
                      <a:r>
                        <a:rPr kumimoji="0" lang="en-US" sz="1800" b="1" i="0" u="none" strike="noStrike" cap="none" normalizeH="0" baseline="0" dirty="0" err="1" smtClean="0">
                          <a:ln>
                            <a:noFill/>
                          </a:ln>
                          <a:solidFill>
                            <a:schemeClr val="tx1"/>
                          </a:solidFill>
                          <a:effectLst/>
                          <a:latin typeface="Arial" pitchFamily="34" charset="0"/>
                          <a:cs typeface="Arial" pitchFamily="34" charset="0"/>
                        </a:rPr>
                        <a:t>Cryptosporidia</a:t>
                      </a:r>
                      <a:r>
                        <a:rPr kumimoji="0" lang="en-US" sz="1800" b="1" i="0" u="none" strike="noStrike" cap="none" normalizeH="0" baseline="0" dirty="0" smtClean="0">
                          <a:ln>
                            <a:noFill/>
                          </a:ln>
                          <a:solidFill>
                            <a:schemeClr val="tx1"/>
                          </a:solidFill>
                          <a:effectLst/>
                          <a:latin typeface="Arial" pitchFamily="34" charset="0"/>
                          <a:cs typeface="Arial" pitchFamily="34" charset="0"/>
                        </a:rPr>
                        <a:t> are common. Tonsils and other lymphoid organs are enlarged.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9" name="Slide Number Placeholder 3"/>
          <p:cNvSpPr>
            <a:spLocks noGrp="1"/>
          </p:cNvSpPr>
          <p:nvPr>
            <p:ph type="sldNum" sz="quarter" idx="12"/>
          </p:nvPr>
        </p:nvSpPr>
        <p:spPr/>
        <p:txBody>
          <a:bodyPr/>
          <a:lstStyle/>
          <a:p>
            <a:pPr>
              <a:defRPr/>
            </a:pPr>
            <a:fld id="{263AD1C1-648D-46DC-BB2F-29DA1E48E673}" type="slidenum">
              <a:rPr lang="en-US"/>
              <a:pPr>
                <a:defRPr/>
              </a:pPr>
              <a:t>70</a:t>
            </a:fld>
            <a:endParaRPr lang="en-US"/>
          </a:p>
        </p:txBody>
      </p:sp>
    </p:spTree>
  </p:cSld>
  <p:clrMapOvr>
    <a:masterClrMapping/>
  </p:clrMapOvr>
  <p:transition>
    <p:wheel spokes="8"/>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6082" name="Rectangle 2"/>
          <p:cNvSpPr>
            <a:spLocks noGrp="1" noChangeArrowheads="1"/>
          </p:cNvSpPr>
          <p:nvPr>
            <p:ph type="title"/>
          </p:nvPr>
        </p:nvSpPr>
        <p:spPr>
          <a:xfrm>
            <a:off x="533400" y="152400"/>
            <a:ext cx="8305800" cy="1981200"/>
          </a:xfrm>
        </p:spPr>
        <p:txBody>
          <a:bodyPr>
            <a:normAutofit/>
          </a:bodyPr>
          <a:lstStyle/>
          <a:p>
            <a:pPr algn="ctr" eaLnBrk="1" fontAlgn="auto" hangingPunct="1">
              <a:spcAft>
                <a:spcPts val="0"/>
              </a:spcAft>
              <a:defRPr/>
            </a:pPr>
            <a:r>
              <a:rPr lang="en-US" sz="3200" dirty="0" smtClean="0">
                <a:latin typeface="Arial Black" pitchFamily="34" charset="0"/>
              </a:rPr>
              <a:t>Diarrhea in Immunodeficiency Diseases</a:t>
            </a:r>
            <a:r>
              <a:rPr lang="en-US" sz="2800" dirty="0" smtClean="0">
                <a:latin typeface="Arial Black" pitchFamily="34" charset="0"/>
              </a:rPr>
              <a:t> </a:t>
            </a:r>
            <a:r>
              <a:rPr lang="en-US" sz="1800" dirty="0" smtClean="0">
                <a:latin typeface="Arial Black" pitchFamily="34" charset="0"/>
              </a:rPr>
              <a:t>(cont.)</a:t>
            </a:r>
          </a:p>
        </p:txBody>
      </p:sp>
      <p:graphicFrame>
        <p:nvGraphicFramePr>
          <p:cNvPr id="226307" name="Group 3"/>
          <p:cNvGraphicFramePr>
            <a:graphicFrameLocks noGrp="1"/>
          </p:cNvGraphicFramePr>
          <p:nvPr>
            <p:ph type="tbl" idx="1"/>
          </p:nvPr>
        </p:nvGraphicFramePr>
        <p:xfrm>
          <a:off x="609600" y="1828800"/>
          <a:ext cx="8077201" cy="4364039"/>
        </p:xfrm>
        <a:graphic>
          <a:graphicData uri="http://schemas.openxmlformats.org/drawingml/2006/table">
            <a:tbl>
              <a:tblPr/>
              <a:tblGrid>
                <a:gridCol w="2975735"/>
                <a:gridCol w="5101466"/>
              </a:tblGrid>
              <a:tr h="42817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Black" pitchFamily="34" charset="0"/>
                          <a:cs typeface="Arial" charset="0"/>
                        </a:rPr>
                        <a:t>Condition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Black" pitchFamily="34" charset="0"/>
                          <a:cs typeface="Arial" charset="0"/>
                        </a:rPr>
                        <a:t>Diarrhea Type/Onset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9165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Common variable immunodeficiency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err="1" smtClean="0">
                          <a:ln>
                            <a:noFill/>
                          </a:ln>
                          <a:solidFill>
                            <a:schemeClr val="tx1"/>
                          </a:solidFill>
                          <a:effectLst/>
                          <a:latin typeface="Arial" pitchFamily="34" charset="0"/>
                          <a:cs typeface="Arial" pitchFamily="34" charset="0"/>
                        </a:rPr>
                        <a:t>Giardia</a:t>
                      </a:r>
                      <a:r>
                        <a:rPr kumimoji="0" lang="en-US" sz="1800" b="1" i="0" u="none" strike="noStrike" cap="none" normalizeH="0" baseline="0" dirty="0" smtClean="0">
                          <a:ln>
                            <a:noFill/>
                          </a:ln>
                          <a:solidFill>
                            <a:schemeClr val="tx1"/>
                          </a:solidFill>
                          <a:effectLst/>
                          <a:latin typeface="Arial" pitchFamily="34" charset="0"/>
                          <a:cs typeface="Arial" pitchFamily="34" charset="0"/>
                        </a:rPr>
                        <a:t> and Campylobacter </a:t>
                      </a:r>
                      <a:r>
                        <a:rPr kumimoji="0" lang="en-US" sz="1800" b="1" i="0" u="none" strike="noStrike" cap="none" normalizeH="0" baseline="0" dirty="0" err="1" smtClean="0">
                          <a:ln>
                            <a:noFill/>
                          </a:ln>
                          <a:solidFill>
                            <a:schemeClr val="tx1"/>
                          </a:solidFill>
                          <a:effectLst/>
                          <a:latin typeface="Arial" pitchFamily="34" charset="0"/>
                          <a:cs typeface="Arial" pitchFamily="34" charset="0"/>
                        </a:rPr>
                        <a:t>jejuni</a:t>
                      </a:r>
                      <a:r>
                        <a:rPr kumimoji="0" lang="en-US" sz="1800" b="1" i="0" u="none" strike="noStrike" cap="none" normalizeH="0" baseline="0" dirty="0" smtClean="0">
                          <a:ln>
                            <a:noFill/>
                          </a:ln>
                          <a:solidFill>
                            <a:schemeClr val="tx1"/>
                          </a:solidFill>
                          <a:effectLst/>
                          <a:latin typeface="Arial" pitchFamily="34" charset="0"/>
                          <a:cs typeface="Arial" pitchFamily="34" charset="0"/>
                        </a:rPr>
                        <a:t> are common.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796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Chronic </a:t>
                      </a:r>
                      <a:r>
                        <a:rPr kumimoji="0" lang="en-US" sz="1800" b="1" i="0" u="none" strike="noStrike" cap="none" normalizeH="0" baseline="0" dirty="0" err="1" smtClean="0">
                          <a:ln>
                            <a:noFill/>
                          </a:ln>
                          <a:solidFill>
                            <a:schemeClr val="tx1"/>
                          </a:solidFill>
                          <a:effectLst/>
                          <a:latin typeface="Arial" pitchFamily="34" charset="0"/>
                          <a:cs typeface="Arial" pitchFamily="34" charset="0"/>
                        </a:rPr>
                        <a:t>granulomatous</a:t>
                      </a:r>
                      <a:r>
                        <a:rPr kumimoji="0" lang="en-US" sz="1800" b="1" i="0" u="none" strike="noStrike" cap="none" normalizeH="0" baseline="0" dirty="0" smtClean="0">
                          <a:ln>
                            <a:noFill/>
                          </a:ln>
                          <a:solidFill>
                            <a:schemeClr val="tx1"/>
                          </a:solidFill>
                          <a:effectLst/>
                          <a:latin typeface="Arial" pitchFamily="34" charset="0"/>
                          <a:cs typeface="Arial" pitchFamily="34" charset="0"/>
                        </a:rPr>
                        <a:t> disease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Mild watery to severe bloody diarrhea.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&lt;2 years old, </a:t>
                      </a:r>
                      <a:r>
                        <a:rPr kumimoji="0" lang="en-US" sz="1800" b="1" i="0" u="none" strike="noStrike" cap="none" normalizeH="0" baseline="0" dirty="0" err="1" smtClean="0">
                          <a:ln>
                            <a:noFill/>
                          </a:ln>
                          <a:solidFill>
                            <a:schemeClr val="tx1"/>
                          </a:solidFill>
                          <a:effectLst/>
                          <a:latin typeface="Arial" pitchFamily="34" charset="0"/>
                          <a:cs typeface="Arial" pitchFamily="34" charset="0"/>
                        </a:rPr>
                        <a:t>Crohn</a:t>
                      </a:r>
                      <a:r>
                        <a:rPr kumimoji="0" lang="en-US" sz="1800" b="1" i="0" u="none" strike="noStrike" cap="none" normalizeH="0" baseline="0" dirty="0" smtClean="0">
                          <a:ln>
                            <a:noFill/>
                          </a:ln>
                          <a:solidFill>
                            <a:schemeClr val="tx1"/>
                          </a:solidFill>
                          <a:effectLst/>
                          <a:latin typeface="Arial" pitchFamily="34" charset="0"/>
                          <a:cs typeface="Arial" pitchFamily="34" charset="0"/>
                        </a:rPr>
                        <a:t> like colitis.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165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Wiskott-Aldrich syndrome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Bloody diarrhea at birth; inflammatory bowel disease-like course.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458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Major histocompatibility complex class II deficiency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Death in infancy due to diarrhea/ </a:t>
                      </a:r>
                      <a:r>
                        <a:rPr kumimoji="0" lang="en-US" sz="1800" b="1" i="0" u="none" strike="noStrike" cap="none" normalizeH="0" baseline="0" dirty="0" err="1" smtClean="0">
                          <a:ln>
                            <a:noFill/>
                          </a:ln>
                          <a:solidFill>
                            <a:schemeClr val="tx1"/>
                          </a:solidFill>
                          <a:effectLst/>
                          <a:latin typeface="Arial" pitchFamily="34" charset="0"/>
                          <a:cs typeface="Arial" pitchFamily="34" charset="0"/>
                        </a:rPr>
                        <a:t>malabsorption</a:t>
                      </a:r>
                      <a:r>
                        <a:rPr kumimoji="0" lang="en-US" sz="1800" b="1" i="0" u="none" strike="noStrike" cap="none" normalizeH="0" baseline="0" dirty="0" smtClean="0">
                          <a:ln>
                            <a:noFill/>
                          </a:ln>
                          <a:solidFill>
                            <a:schemeClr val="tx1"/>
                          </a:solidFill>
                          <a:effectLst/>
                          <a:latin typeface="Arial" pitchFamily="34" charset="0"/>
                          <a:cs typeface="Arial" pitchFamily="34" charset="0"/>
                        </a:rPr>
                        <a:t>; 96% have diarrhea with proven and unproven infections, including </a:t>
                      </a:r>
                      <a:r>
                        <a:rPr kumimoji="0" lang="en-US" sz="1800" b="1" i="0" u="none" strike="noStrike" cap="none" normalizeH="0" baseline="0" dirty="0" err="1" smtClean="0">
                          <a:ln>
                            <a:noFill/>
                          </a:ln>
                          <a:solidFill>
                            <a:schemeClr val="tx1"/>
                          </a:solidFill>
                          <a:effectLst/>
                          <a:latin typeface="Arial" pitchFamily="34" charset="0"/>
                          <a:cs typeface="Arial" pitchFamily="34" charset="0"/>
                        </a:rPr>
                        <a:t>Giardia</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cryptosporidia</a:t>
                      </a:r>
                      <a:r>
                        <a:rPr kumimoji="0" lang="en-US" sz="1800" b="1" i="0" u="none" strike="noStrike" cap="none" normalizeH="0" baseline="0" dirty="0" smtClean="0">
                          <a:ln>
                            <a:noFill/>
                          </a:ln>
                          <a:solidFill>
                            <a:schemeClr val="tx1"/>
                          </a:solidFill>
                          <a:effectLst/>
                          <a:latin typeface="Arial" pitchFamily="34" charset="0"/>
                          <a:cs typeface="Arial" pitchFamily="34" charset="0"/>
                        </a:rPr>
                        <a:t>, Candida sp, Salmonella sp, Cytomegalovirus.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03" name="Slide Number Placeholder 3"/>
          <p:cNvSpPr>
            <a:spLocks noGrp="1"/>
          </p:cNvSpPr>
          <p:nvPr>
            <p:ph type="sldNum" sz="quarter" idx="12"/>
          </p:nvPr>
        </p:nvSpPr>
        <p:spPr/>
        <p:txBody>
          <a:bodyPr/>
          <a:lstStyle/>
          <a:p>
            <a:pPr>
              <a:defRPr/>
            </a:pPr>
            <a:fld id="{8BD540CC-5F94-4C61-BFB2-417F30100030}" type="slidenum">
              <a:rPr lang="en-US" smtClean="0"/>
              <a:pPr>
                <a:defRPr/>
              </a:pPr>
              <a:t>71</a:t>
            </a:fld>
            <a:endParaRPr lang="en-US" smtClean="0"/>
          </a:p>
        </p:txBody>
      </p:sp>
    </p:spTree>
  </p:cSld>
  <p:clrMapOvr>
    <a:masterClrMapping/>
  </p:clrMapOvr>
  <p:transition>
    <p:wheel spokes="8"/>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7106" name="Rectangle 2"/>
          <p:cNvSpPr>
            <a:spLocks noGrp="1" noChangeArrowheads="1"/>
          </p:cNvSpPr>
          <p:nvPr>
            <p:ph type="title"/>
          </p:nvPr>
        </p:nvSpPr>
        <p:spPr>
          <a:xfrm>
            <a:off x="533400" y="301624"/>
            <a:ext cx="8458200" cy="1831976"/>
          </a:xfrm>
        </p:spPr>
        <p:txBody>
          <a:bodyPr>
            <a:normAutofit/>
          </a:bodyPr>
          <a:lstStyle/>
          <a:p>
            <a:pPr algn="ctr" eaLnBrk="1" fontAlgn="auto" hangingPunct="1">
              <a:spcAft>
                <a:spcPts val="0"/>
              </a:spcAft>
              <a:defRPr/>
            </a:pPr>
            <a:r>
              <a:rPr lang="en-US" sz="3600" dirty="0" smtClean="0">
                <a:latin typeface="Arial Black" pitchFamily="34" charset="0"/>
              </a:rPr>
              <a:t>Diarrhea in Immunodeficiency Diseases </a:t>
            </a:r>
            <a:r>
              <a:rPr lang="en-US" sz="1800" dirty="0" smtClean="0">
                <a:latin typeface="Arial Black" pitchFamily="34" charset="0"/>
              </a:rPr>
              <a:t>(cont.)</a:t>
            </a:r>
          </a:p>
        </p:txBody>
      </p:sp>
      <p:graphicFrame>
        <p:nvGraphicFramePr>
          <p:cNvPr id="227331" name="Group 3"/>
          <p:cNvGraphicFramePr>
            <a:graphicFrameLocks noGrp="1"/>
          </p:cNvGraphicFramePr>
          <p:nvPr>
            <p:ph type="tbl" idx="1"/>
          </p:nvPr>
        </p:nvGraphicFramePr>
        <p:xfrm>
          <a:off x="685800" y="1905000"/>
          <a:ext cx="7772400" cy="4447032"/>
        </p:xfrm>
        <a:graphic>
          <a:graphicData uri="http://schemas.openxmlformats.org/drawingml/2006/table">
            <a:tbl>
              <a:tblPr/>
              <a:tblGrid>
                <a:gridCol w="3276600"/>
                <a:gridCol w="4495800"/>
              </a:tblGrid>
              <a:tr h="3952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Black" pitchFamily="34" charset="0"/>
                          <a:cs typeface="Arial" charset="0"/>
                        </a:rPr>
                        <a:t>Condition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Black" pitchFamily="34" charset="0"/>
                          <a:cs typeface="Arial" charset="0"/>
                        </a:rPr>
                        <a:t>Diarrhea Type/Onset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09600">
                <a:tc>
                  <a:txBody>
                    <a:bodyPr/>
                    <a:lstStyle/>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Selective </a:t>
                      </a:r>
                      <a:r>
                        <a:rPr kumimoji="0" lang="en-US" sz="1800" b="1" i="0" u="none" strike="noStrike" cap="none" normalizeH="0" baseline="0" dirty="0" err="1" smtClean="0">
                          <a:ln>
                            <a:noFill/>
                          </a:ln>
                          <a:solidFill>
                            <a:schemeClr val="tx1"/>
                          </a:solidFill>
                          <a:effectLst/>
                          <a:latin typeface="Verdana" pitchFamily="34" charset="0"/>
                          <a:cs typeface="Arial" charset="0"/>
                        </a:rPr>
                        <a:t>lgA</a:t>
                      </a:r>
                      <a:r>
                        <a:rPr kumimoji="0" lang="en-US" sz="1800" b="1" i="0" u="none" strike="noStrike" cap="none" normalizeH="0" baseline="0" dirty="0" smtClean="0">
                          <a:ln>
                            <a:noFill/>
                          </a:ln>
                          <a:solidFill>
                            <a:schemeClr val="tx1"/>
                          </a:solidFill>
                          <a:effectLst/>
                          <a:latin typeface="Verdana" pitchFamily="34" charset="0"/>
                          <a:cs typeface="Arial" charset="0"/>
                        </a:rPr>
                        <a:t> deficiency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Possible increased sign of chronic </a:t>
                      </a:r>
                      <a:r>
                        <a:rPr kumimoji="0" lang="en-US" sz="1800" b="1" i="0" u="none" strike="noStrike" cap="none" normalizeH="0" baseline="0" dirty="0" err="1" smtClean="0">
                          <a:ln>
                            <a:noFill/>
                          </a:ln>
                          <a:solidFill>
                            <a:schemeClr val="tx1"/>
                          </a:solidFill>
                          <a:effectLst/>
                          <a:latin typeface="Verdana" pitchFamily="34" charset="0"/>
                          <a:cs typeface="Arial" charset="0"/>
                        </a:rPr>
                        <a:t>giardiasis</a:t>
                      </a:r>
                      <a:r>
                        <a:rPr kumimoji="0" lang="en-US" sz="1800" b="1" i="0" u="none" strike="noStrike" cap="none" normalizeH="0" baseline="0" dirty="0" smtClean="0">
                          <a:ln>
                            <a:noFill/>
                          </a:ln>
                          <a:solidFill>
                            <a:schemeClr val="tx1"/>
                          </a:solidFill>
                          <a:effectLst/>
                          <a:latin typeface="Verdana" pitchFamily="34" charset="0"/>
                          <a:cs typeface="Arial" charset="0"/>
                        </a:rPr>
                        <a:t>.</a:t>
                      </a:r>
                    </a:p>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cs typeface="Arial" charset="0"/>
                        </a:rPr>
                        <a:t>Immunodysregulation</a:t>
                      </a:r>
                      <a:r>
                        <a:rPr kumimoji="0" lang="en-US" sz="1800" b="1" i="0" u="none" strike="noStrike" cap="none" normalizeH="0" baseline="0" dirty="0" smtClean="0">
                          <a:ln>
                            <a:noFill/>
                          </a:ln>
                          <a:solidFill>
                            <a:schemeClr val="tx1"/>
                          </a:solidFill>
                          <a:effectLst/>
                          <a:latin typeface="Verdana" pitchFamily="34" charset="0"/>
                          <a:cs typeface="Arial" charset="0"/>
                        </a:rPr>
                        <a:t>, </a:t>
                      </a:r>
                      <a:r>
                        <a:rPr kumimoji="0" lang="en-US" sz="1800" b="1" i="0" u="none" strike="noStrike" cap="none" normalizeH="0" baseline="0" dirty="0" err="1" smtClean="0">
                          <a:ln>
                            <a:noFill/>
                          </a:ln>
                          <a:solidFill>
                            <a:schemeClr val="tx1"/>
                          </a:solidFill>
                          <a:effectLst/>
                          <a:latin typeface="Verdana" pitchFamily="34" charset="0"/>
                          <a:cs typeface="Arial" charset="0"/>
                        </a:rPr>
                        <a:t>polyendocrinopathy</a:t>
                      </a:r>
                      <a:r>
                        <a:rPr kumimoji="0" lang="en-US" sz="1800" b="1" i="0" u="none" strike="noStrike" cap="none" normalizeH="0" baseline="0" dirty="0" smtClean="0">
                          <a:ln>
                            <a:noFill/>
                          </a:ln>
                          <a:solidFill>
                            <a:schemeClr val="tx1"/>
                          </a:solidFill>
                          <a:effectLst/>
                          <a:latin typeface="Verdana" pitchFamily="34" charset="0"/>
                          <a:cs typeface="Arial" charset="0"/>
                        </a:rPr>
                        <a:t>, </a:t>
                      </a:r>
                      <a:r>
                        <a:rPr kumimoji="0" lang="en-US" sz="1800" b="1" i="0" u="none" strike="noStrike" cap="none" normalizeH="0" baseline="0" dirty="0" err="1" smtClean="0">
                          <a:ln>
                            <a:noFill/>
                          </a:ln>
                          <a:solidFill>
                            <a:schemeClr val="tx1"/>
                          </a:solidFill>
                          <a:effectLst/>
                          <a:latin typeface="Verdana" pitchFamily="34" charset="0"/>
                          <a:cs typeface="Arial" charset="0"/>
                        </a:rPr>
                        <a:t>enteropathy</a:t>
                      </a:r>
                      <a:r>
                        <a:rPr kumimoji="0" lang="en-US" sz="1800" b="1" i="0" u="none" strike="noStrike" cap="none" normalizeH="0" baseline="0" dirty="0" smtClean="0">
                          <a:ln>
                            <a:noFill/>
                          </a:ln>
                          <a:solidFill>
                            <a:schemeClr val="tx1"/>
                          </a:solidFill>
                          <a:effectLst/>
                          <a:latin typeface="Verdana" pitchFamily="34" charset="0"/>
                          <a:cs typeface="Arial" charset="0"/>
                        </a:rPr>
                        <a:t>, X-linked syndrome</a:t>
                      </a:r>
                    </a:p>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Intractable diarrhea in first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1" name="Slide Number Placeholder 3"/>
          <p:cNvSpPr>
            <a:spLocks noGrp="1"/>
          </p:cNvSpPr>
          <p:nvPr>
            <p:ph type="sldNum" sz="quarter" idx="12"/>
          </p:nvPr>
        </p:nvSpPr>
        <p:spPr/>
        <p:txBody>
          <a:bodyPr/>
          <a:lstStyle/>
          <a:p>
            <a:pPr>
              <a:defRPr/>
            </a:pPr>
            <a:fld id="{90ED0DAB-8628-47F7-BAFE-E771A97EA1B7}" type="slidenum">
              <a:rPr lang="en-US" smtClean="0"/>
              <a:pPr>
                <a:defRPr/>
              </a:pPr>
              <a:t>72</a:t>
            </a:fld>
            <a:endParaRPr lang="en-US" smtClean="0"/>
          </a:p>
        </p:txBody>
      </p:sp>
    </p:spTree>
  </p:cSld>
  <p:clrMapOvr>
    <a:masterClrMapping/>
  </p:clrMapOvr>
  <p:transition>
    <p:wheel spokes="8"/>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8611" name="Rectangle 2"/>
          <p:cNvSpPr>
            <a:spLocks noGrp="1" noChangeArrowheads="1"/>
          </p:cNvSpPr>
          <p:nvPr>
            <p:ph type="title"/>
          </p:nvPr>
        </p:nvSpPr>
        <p:spPr>
          <a:xfrm>
            <a:off x="1071538" y="0"/>
            <a:ext cx="7239000" cy="1447800"/>
          </a:xfrm>
        </p:spPr>
        <p:txBody>
          <a:bodyPr anchorCtr="1"/>
          <a:lstStyle/>
          <a:p>
            <a:pPr eaLnBrk="1" fontAlgn="auto" hangingPunct="1">
              <a:spcAft>
                <a:spcPts val="0"/>
              </a:spcAft>
              <a:defRPr/>
            </a:pPr>
            <a:r>
              <a:rPr lang="en-US" sz="3600" dirty="0" smtClean="0">
                <a:latin typeface="Arial Black" pitchFamily="34" charset="0"/>
              </a:rPr>
              <a:t>9- Dietary </a:t>
            </a:r>
            <a:r>
              <a:rPr lang="en-US" sz="3600" dirty="0" smtClean="0">
                <a:latin typeface="Arial Black" pitchFamily="34" charset="0"/>
              </a:rPr>
              <a:t>Protein </a:t>
            </a:r>
            <a:r>
              <a:rPr lang="en-US" sz="3600" dirty="0" err="1" smtClean="0">
                <a:latin typeface="Arial Black" pitchFamily="34" charset="0"/>
              </a:rPr>
              <a:t>Enteropathy</a:t>
            </a:r>
            <a:endParaRPr lang="en-US" sz="3600" dirty="0" smtClean="0">
              <a:latin typeface="Arial Black" pitchFamily="34" charset="0"/>
            </a:endParaRPr>
          </a:p>
        </p:txBody>
      </p:sp>
      <p:sp>
        <p:nvSpPr>
          <p:cNvPr id="68610" name="Slide Number Placeholder 3"/>
          <p:cNvSpPr>
            <a:spLocks noGrp="1"/>
          </p:cNvSpPr>
          <p:nvPr>
            <p:ph type="sldNum" sz="quarter" idx="12"/>
          </p:nvPr>
        </p:nvSpPr>
        <p:spPr/>
        <p:txBody>
          <a:bodyPr/>
          <a:lstStyle/>
          <a:p>
            <a:pPr>
              <a:defRPr/>
            </a:pPr>
            <a:fld id="{38B7A5B4-0C33-47FB-830F-CC6DECAF97A5}" type="slidenum">
              <a:rPr lang="en-US"/>
              <a:pPr>
                <a:defRPr/>
              </a:pPr>
              <a:t>73</a:t>
            </a:fld>
            <a:endParaRPr lang="en-US"/>
          </a:p>
        </p:txBody>
      </p:sp>
      <p:graphicFrame>
        <p:nvGraphicFramePr>
          <p:cNvPr id="9" name="Group 3"/>
          <p:cNvGraphicFramePr>
            <a:graphicFrameLocks noGrp="1"/>
          </p:cNvGraphicFramePr>
          <p:nvPr/>
        </p:nvGraphicFramePr>
        <p:xfrm>
          <a:off x="755576" y="1340768"/>
          <a:ext cx="7772400" cy="5193432"/>
        </p:xfrm>
        <a:graphic>
          <a:graphicData uri="http://schemas.openxmlformats.org/drawingml/2006/table">
            <a:tbl>
              <a:tblPr/>
              <a:tblGrid>
                <a:gridCol w="2133600"/>
                <a:gridCol w="5638800"/>
              </a:tblGrid>
              <a:tr h="118150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Age at onset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Dependent on age of exposure to antigen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Cow’s milk and soy: up to 2 years failure to thrive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291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Proteins implicated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Cow’s milk, soy, cereal, egg, fish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901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Pathology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Variable small bowel villous injury and increased crypt length; often patchy, sub-total intraepithelial lymphocytes; few eosinophils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69"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pic>
        <p:nvPicPr>
          <p:cNvPr id="7" name="Picture 2" descr="C:\Documents and Settings\LOIDA\Desktop\prof. asaad\chronic diarrhea\sucrose\milk-allergy foods.jpg"/>
          <p:cNvPicPr>
            <a:picLocks noGrp="1" noChangeAspect="1" noChangeArrowheads="1"/>
          </p:cNvPicPr>
          <p:nvPr>
            <p:ph idx="1"/>
          </p:nvPr>
        </p:nvPicPr>
        <p:blipFill>
          <a:blip r:embed="rId3" cstate="print"/>
          <a:srcRect/>
          <a:stretch>
            <a:fillRect/>
          </a:stretch>
        </p:blipFill>
        <p:spPr>
          <a:xfrm>
            <a:off x="3131840" y="2924944"/>
            <a:ext cx="1794520" cy="1977014"/>
          </a:xfrm>
          <a:noFill/>
        </p:spPr>
      </p:pic>
      <p:pic>
        <p:nvPicPr>
          <p:cNvPr id="8" name="Picture 2" descr="C:\Documents and Settings\LOIDA\Desktop\prof. asaad\chronic diarrhea\sucrose\strawberries.jpg"/>
          <p:cNvPicPr>
            <a:picLocks noChangeAspect="1" noChangeArrowheads="1"/>
          </p:cNvPicPr>
          <p:nvPr/>
        </p:nvPicPr>
        <p:blipFill>
          <a:blip r:embed="rId4" cstate="print"/>
          <a:srcRect/>
          <a:stretch>
            <a:fillRect/>
          </a:stretch>
        </p:blipFill>
        <p:spPr>
          <a:xfrm>
            <a:off x="5292080" y="2924944"/>
            <a:ext cx="2502049" cy="1930152"/>
          </a:xfrm>
          <a:prstGeom prst="rect">
            <a:avLst/>
          </a:prstGeom>
          <a:noFill/>
        </p:spPr>
      </p:pic>
    </p:spTree>
  </p:cSld>
  <p:clrMapOvr>
    <a:masterClrMapping/>
  </p:clrMapOvr>
  <p:transition>
    <p:wheel spokes="8"/>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9634" name="Rectangle 2"/>
          <p:cNvSpPr>
            <a:spLocks noGrp="1" noChangeArrowheads="1"/>
          </p:cNvSpPr>
          <p:nvPr>
            <p:ph type="title"/>
          </p:nvPr>
        </p:nvSpPr>
        <p:spPr>
          <a:xfrm>
            <a:off x="395536" y="476672"/>
            <a:ext cx="8304213" cy="990600"/>
          </a:xfrm>
        </p:spPr>
        <p:txBody>
          <a:bodyPr anchorCtr="1">
            <a:noAutofit/>
          </a:bodyPr>
          <a:lstStyle/>
          <a:p>
            <a:pPr eaLnBrk="1" fontAlgn="auto" hangingPunct="1">
              <a:spcAft>
                <a:spcPts val="0"/>
              </a:spcAft>
              <a:defRPr/>
            </a:pPr>
            <a:r>
              <a:rPr lang="en-US" sz="4000" dirty="0" smtClean="0">
                <a:latin typeface="Arial Black" pitchFamily="34" charset="0"/>
              </a:rPr>
              <a:t>Dietary Protein </a:t>
            </a:r>
            <a:r>
              <a:rPr lang="en-US" sz="4000" dirty="0" err="1" smtClean="0">
                <a:latin typeface="Arial Black" pitchFamily="34" charset="0"/>
              </a:rPr>
              <a:t>Enteropathy</a:t>
            </a:r>
            <a:endParaRPr lang="en-US" sz="4000" dirty="0" smtClean="0">
              <a:latin typeface="Arial Black" pitchFamily="34" charset="0"/>
            </a:endParaRPr>
          </a:p>
        </p:txBody>
      </p:sp>
      <p:sp>
        <p:nvSpPr>
          <p:cNvPr id="69646" name="Slide Number Placeholder 3"/>
          <p:cNvSpPr>
            <a:spLocks noGrp="1"/>
          </p:cNvSpPr>
          <p:nvPr>
            <p:ph type="sldNum" sz="quarter" idx="12"/>
          </p:nvPr>
        </p:nvSpPr>
        <p:spPr/>
        <p:txBody>
          <a:bodyPr/>
          <a:lstStyle/>
          <a:p>
            <a:pPr>
              <a:defRPr/>
            </a:pPr>
            <a:fld id="{16F4BA19-0B6D-4376-A718-AE219F35B788}" type="slidenum">
              <a:rPr lang="en-US"/>
              <a:pPr>
                <a:defRPr/>
              </a:pPr>
              <a:t>74</a:t>
            </a:fld>
            <a:endParaRPr lang="en-US"/>
          </a:p>
        </p:txBody>
      </p:sp>
      <p:graphicFrame>
        <p:nvGraphicFramePr>
          <p:cNvPr id="233485" name="Group 13"/>
          <p:cNvGraphicFramePr>
            <a:graphicFrameLocks noGrp="1"/>
          </p:cNvGraphicFramePr>
          <p:nvPr/>
        </p:nvGraphicFramePr>
        <p:xfrm>
          <a:off x="611560" y="1772816"/>
          <a:ext cx="8077200" cy="4315968"/>
        </p:xfrm>
        <a:graphic>
          <a:graphicData uri="http://schemas.openxmlformats.org/drawingml/2006/table">
            <a:tbl>
              <a:tblPr/>
              <a:tblGrid>
                <a:gridCol w="2113660"/>
                <a:gridCol w="5963540"/>
              </a:tblGrid>
              <a:tr h="364342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cs typeface="Arial" charset="0"/>
                        </a:rPr>
                        <a:t>Manifestations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smtClean="0">
                          <a:ln>
                            <a:noFill/>
                          </a:ln>
                          <a:solidFill>
                            <a:schemeClr val="tx1"/>
                          </a:solidFill>
                          <a:effectLst/>
                          <a:latin typeface="Arial" pitchFamily="34" charset="0"/>
                          <a:cs typeface="Arial" pitchFamily="34" charset="0"/>
                        </a:rPr>
                        <a:t>Diarrhea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Malabsorption</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Failure to thrive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Emesis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Abdominal distensions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Anemia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Edema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Hypoproteinemia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Protein-losing </a:t>
                      </a:r>
                      <a:r>
                        <a:rPr kumimoji="0" lang="en-US" sz="1800" b="1" i="0" u="none" strike="noStrike" cap="none" normalizeH="0" baseline="0" dirty="0" err="1" smtClean="0">
                          <a:ln>
                            <a:noFill/>
                          </a:ln>
                          <a:solidFill>
                            <a:schemeClr val="tx1"/>
                          </a:solidFill>
                          <a:effectLst/>
                          <a:latin typeface="Arial" pitchFamily="34" charset="0"/>
                          <a:cs typeface="Arial" pitchFamily="34" charset="0"/>
                        </a:rPr>
                        <a:t>enteropathy</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Anti-</a:t>
                      </a:r>
                      <a:r>
                        <a:rPr kumimoji="0" lang="en-US" sz="1800" b="1" i="0" u="none" strike="noStrike" cap="none" normalizeH="0" baseline="0" dirty="0" err="1" smtClean="0">
                          <a:ln>
                            <a:noFill/>
                          </a:ln>
                          <a:solidFill>
                            <a:schemeClr val="tx1"/>
                          </a:solidFill>
                          <a:effectLst/>
                          <a:latin typeface="Arial" pitchFamily="34" charset="0"/>
                          <a:cs typeface="Arial" pitchFamily="34" charset="0"/>
                        </a:rPr>
                        <a:t>endomysium</a:t>
                      </a:r>
                      <a:r>
                        <a:rPr kumimoji="0" lang="en-US" sz="1800" b="1" i="0" u="none" strike="noStrike" cap="none" normalizeH="0" baseline="0" dirty="0" smtClean="0">
                          <a:ln>
                            <a:noFill/>
                          </a:ln>
                          <a:solidFill>
                            <a:schemeClr val="tx1"/>
                          </a:solidFill>
                          <a:effectLst/>
                          <a:latin typeface="Arial" pitchFamily="34" charset="0"/>
                          <a:cs typeface="Arial" pitchFamily="34" charset="0"/>
                        </a:rPr>
                        <a:t> antibody negative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Radiographic: small bowel edema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Food challenge: vomiting and/or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diarrhea in 40 to 72 hours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2" descr="C:\Documents and Settings\LOIDA\Desktop\prof. asaad\chronic diarrhea\food allergy\12993-1_n.jpg"/>
          <p:cNvPicPr>
            <a:picLocks noGrp="1" noChangeAspect="1" noChangeArrowheads="1"/>
          </p:cNvPicPr>
          <p:nvPr>
            <p:ph idx="1"/>
          </p:nvPr>
        </p:nvPicPr>
        <p:blipFill>
          <a:blip r:embed="rId3" cstate="print"/>
          <a:srcRect/>
          <a:stretch>
            <a:fillRect/>
          </a:stretch>
        </p:blipFill>
        <p:spPr>
          <a:xfrm>
            <a:off x="5868144" y="1772816"/>
            <a:ext cx="1617738" cy="1214264"/>
          </a:xfrm>
          <a:noFill/>
        </p:spPr>
      </p:pic>
      <p:pic>
        <p:nvPicPr>
          <p:cNvPr id="7" name="Picture 2" descr="C:\Documents and Settings\LOIDA\Desktop\prof. asaad\chronic diarrhea\milk allergy\infant-allergies.jpg"/>
          <p:cNvPicPr>
            <a:picLocks noChangeAspect="1" noChangeArrowheads="1"/>
          </p:cNvPicPr>
          <p:nvPr/>
        </p:nvPicPr>
        <p:blipFill>
          <a:blip r:embed="rId4" cstate="print"/>
          <a:srcRect/>
          <a:stretch>
            <a:fillRect/>
          </a:stretch>
        </p:blipFill>
        <p:spPr>
          <a:xfrm>
            <a:off x="7596336" y="3212976"/>
            <a:ext cx="1092644" cy="1379240"/>
          </a:xfrm>
          <a:prstGeom prst="rect">
            <a:avLst/>
          </a:prstGeom>
          <a:noFill/>
        </p:spPr>
      </p:pic>
      <p:pic>
        <p:nvPicPr>
          <p:cNvPr id="8" name="Picture 2" descr="C:\Documents and Settings\LOIDA\Desktop\prof. asaad\chronic diarrhea\food allergy\halloween.jpg"/>
          <p:cNvPicPr>
            <a:picLocks noChangeAspect="1" noChangeArrowheads="1"/>
          </p:cNvPicPr>
          <p:nvPr/>
        </p:nvPicPr>
        <p:blipFill>
          <a:blip r:embed="rId5" cstate="print"/>
          <a:srcRect/>
          <a:stretch>
            <a:fillRect/>
          </a:stretch>
        </p:blipFill>
        <p:spPr>
          <a:xfrm>
            <a:off x="6948264" y="4437112"/>
            <a:ext cx="1871992" cy="1584176"/>
          </a:xfrm>
          <a:prstGeom prst="rect">
            <a:avLst/>
          </a:prstGeom>
          <a:noFill/>
        </p:spPr>
      </p:pic>
      <p:pic>
        <p:nvPicPr>
          <p:cNvPr id="11" name="Picture 2" descr="C:\Documents and Settings\LOIDA\Desktop\prof. asaad\chronic diarrhea\food allergy\ninos-alimentos.jpg"/>
          <p:cNvPicPr>
            <a:picLocks noChangeAspect="1" noChangeArrowheads="1"/>
          </p:cNvPicPr>
          <p:nvPr/>
        </p:nvPicPr>
        <p:blipFill>
          <a:blip r:embed="rId6" cstate="print"/>
          <a:srcRect/>
          <a:stretch>
            <a:fillRect/>
          </a:stretch>
        </p:blipFill>
        <p:spPr>
          <a:xfrm>
            <a:off x="7524328" y="1844824"/>
            <a:ext cx="1106705" cy="1440160"/>
          </a:xfrm>
          <a:prstGeom prst="rect">
            <a:avLst/>
          </a:prstGeom>
          <a:noFill/>
        </p:spPr>
      </p:pic>
      <p:pic>
        <p:nvPicPr>
          <p:cNvPr id="9" name="Picture 2" descr="C:\Documents and Settings\LOIDA\Desktop\prof. asaad\chronic diarrhea\food allergy\istock_000017598790small_foodallergiesinbabies.jpg"/>
          <p:cNvPicPr>
            <a:picLocks noChangeAspect="1" noChangeArrowheads="1"/>
          </p:cNvPicPr>
          <p:nvPr/>
        </p:nvPicPr>
        <p:blipFill>
          <a:blip r:embed="rId7" cstate="print"/>
          <a:srcRect/>
          <a:stretch>
            <a:fillRect/>
          </a:stretch>
        </p:blipFill>
        <p:spPr>
          <a:xfrm>
            <a:off x="5724128" y="2996952"/>
            <a:ext cx="1152128" cy="1412987"/>
          </a:xfrm>
          <a:prstGeom prst="rect">
            <a:avLst/>
          </a:prstGeom>
          <a:noFill/>
        </p:spPr>
      </p:pic>
      <p:pic>
        <p:nvPicPr>
          <p:cNvPr id="14" name="Picture 2" descr="C:\Documents and Settings\LOIDA\Desktop\prof. asaad\chronic diarrhea\food allergy\parent_fdallergy24.gif"/>
          <p:cNvPicPr>
            <a:picLocks noChangeAspect="1" noChangeArrowheads="1"/>
          </p:cNvPicPr>
          <p:nvPr/>
        </p:nvPicPr>
        <p:blipFill>
          <a:blip r:embed="rId8" cstate="print"/>
          <a:srcRect/>
          <a:stretch>
            <a:fillRect/>
          </a:stretch>
        </p:blipFill>
        <p:spPr>
          <a:xfrm>
            <a:off x="683568" y="3645024"/>
            <a:ext cx="1656184" cy="237888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9646" name="Slide Number Placeholder 3"/>
          <p:cNvSpPr>
            <a:spLocks noGrp="1"/>
          </p:cNvSpPr>
          <p:nvPr>
            <p:ph type="sldNum" sz="quarter" idx="12"/>
          </p:nvPr>
        </p:nvSpPr>
        <p:spPr/>
        <p:txBody>
          <a:bodyPr/>
          <a:lstStyle/>
          <a:p>
            <a:pPr>
              <a:defRPr/>
            </a:pPr>
            <a:fld id="{16F4BA19-0B6D-4376-A718-AE219F35B788}" type="slidenum">
              <a:rPr lang="en-US"/>
              <a:pPr>
                <a:defRPr/>
              </a:pPr>
              <a:t>75</a:t>
            </a:fld>
            <a:endParaRPr lang="en-US"/>
          </a:p>
        </p:txBody>
      </p:sp>
      <p:graphicFrame>
        <p:nvGraphicFramePr>
          <p:cNvPr id="233485" name="Group 13"/>
          <p:cNvGraphicFramePr>
            <a:graphicFrameLocks noGrp="1"/>
          </p:cNvGraphicFramePr>
          <p:nvPr/>
        </p:nvGraphicFramePr>
        <p:xfrm>
          <a:off x="395536" y="3573016"/>
          <a:ext cx="8077200" cy="2537907"/>
        </p:xfrm>
        <a:graphic>
          <a:graphicData uri="http://schemas.openxmlformats.org/drawingml/2006/table">
            <a:tbl>
              <a:tblPr/>
              <a:tblGrid>
                <a:gridCol w="2113660"/>
                <a:gridCol w="5963540"/>
              </a:tblGrid>
              <a:tr h="11521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18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1800" b="1" i="0" u="none" strike="noStrike" cap="none" normalizeH="0" baseline="0" dirty="0" smtClean="0">
                          <a:ln>
                            <a:noFill/>
                          </a:ln>
                          <a:solidFill>
                            <a:schemeClr val="tx1"/>
                          </a:solidFill>
                          <a:effectLst/>
                          <a:latin typeface="Verdana" pitchFamily="34" charset="0"/>
                          <a:cs typeface="Arial" charset="0"/>
                        </a:rPr>
                        <a:t>Treatment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Strict elimination of offending antigen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38577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Natural History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Most cases resolve in 2 to 3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2" descr="C:\Documents and Settings\LOIDA\Desktop\prof. asaad\chronic diarrhea\food allergy\symptoms.jpg"/>
          <p:cNvPicPr>
            <a:picLocks noGrp="1" noChangeAspect="1" noChangeArrowheads="1"/>
          </p:cNvPicPr>
          <p:nvPr>
            <p:ph idx="1"/>
          </p:nvPr>
        </p:nvPicPr>
        <p:blipFill>
          <a:blip r:embed="rId3" cstate="print"/>
          <a:srcRect/>
          <a:stretch>
            <a:fillRect/>
          </a:stretch>
        </p:blipFill>
        <p:spPr>
          <a:xfrm>
            <a:off x="2627784" y="404664"/>
            <a:ext cx="3240360" cy="3247211"/>
          </a:xfrm>
          <a:noFill/>
        </p:spPr>
      </p:pic>
    </p:spTree>
  </p:cSld>
  <p:clrMapOvr>
    <a:masterClrMapping/>
  </p:clrMapOvr>
  <p:transition>
    <p:wheel spokes="8"/>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8132" name="Rectangle 2"/>
          <p:cNvSpPr>
            <a:spLocks noGrp="1" noChangeArrowheads="1"/>
          </p:cNvSpPr>
          <p:nvPr>
            <p:ph type="title"/>
          </p:nvPr>
        </p:nvSpPr>
        <p:spPr>
          <a:xfrm>
            <a:off x="990600" y="304800"/>
            <a:ext cx="7313612" cy="1447800"/>
          </a:xfrm>
        </p:spPr>
        <p:txBody>
          <a:bodyPr anchorCtr="1"/>
          <a:lstStyle/>
          <a:p>
            <a:pPr eaLnBrk="1" fontAlgn="auto" hangingPunct="1">
              <a:spcAft>
                <a:spcPts val="0"/>
              </a:spcAft>
              <a:defRPr/>
            </a:pPr>
            <a:r>
              <a:rPr lang="en-US" sz="4000" dirty="0" smtClean="0">
                <a:latin typeface="Arial Black" pitchFamily="34" charset="0"/>
              </a:rPr>
              <a:t>10 - Celiac </a:t>
            </a:r>
            <a:r>
              <a:rPr lang="en-US" sz="4000" dirty="0" smtClean="0">
                <a:latin typeface="Arial Black" pitchFamily="34" charset="0"/>
              </a:rPr>
              <a:t>Disease</a:t>
            </a:r>
          </a:p>
        </p:txBody>
      </p:sp>
      <p:sp>
        <p:nvSpPr>
          <p:cNvPr id="48130" name="Slide Number Placeholder 3"/>
          <p:cNvSpPr>
            <a:spLocks noGrp="1"/>
          </p:cNvSpPr>
          <p:nvPr>
            <p:ph type="sldNum" sz="quarter" idx="12"/>
          </p:nvPr>
        </p:nvSpPr>
        <p:spPr/>
        <p:txBody>
          <a:bodyPr/>
          <a:lstStyle/>
          <a:p>
            <a:pPr>
              <a:defRPr/>
            </a:pPr>
            <a:fld id="{ADDAB282-233D-4400-ABF2-FAB58234E8AA}" type="slidenum">
              <a:rPr lang="en-US" smtClean="0"/>
              <a:pPr>
                <a:defRPr/>
              </a:pPr>
              <a:t>76</a:t>
            </a:fld>
            <a:endParaRPr lang="en-US" smtClean="0"/>
          </a:p>
        </p:txBody>
      </p:sp>
      <p:graphicFrame>
        <p:nvGraphicFramePr>
          <p:cNvPr id="7" name="Group 3"/>
          <p:cNvGraphicFramePr>
            <a:graphicFrameLocks noGrp="1"/>
          </p:cNvGraphicFramePr>
          <p:nvPr/>
        </p:nvGraphicFramePr>
        <p:xfrm>
          <a:off x="1066800" y="1676400"/>
          <a:ext cx="7239000" cy="4596396"/>
        </p:xfrm>
        <a:graphic>
          <a:graphicData uri="http://schemas.openxmlformats.org/drawingml/2006/table">
            <a:tbl>
              <a:tblPr/>
              <a:tblGrid>
                <a:gridCol w="2867758"/>
                <a:gridCol w="4371242"/>
              </a:tblGrid>
              <a:tr h="106156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dirty="0" smtClean="0">
                          <a:ln>
                            <a:noFill/>
                          </a:ln>
                          <a:solidFill>
                            <a:schemeClr val="tx1"/>
                          </a:solidFill>
                          <a:effectLst/>
                          <a:latin typeface="Verdana" pitchFamily="34" charset="0"/>
                          <a:cs typeface="Arial" charset="0"/>
                        </a:rPr>
                        <a:t>Age of onset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Dependent on timing of gluten introduction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typically more than 6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53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dirty="0" smtClean="0">
                          <a:ln>
                            <a:noFill/>
                          </a:ln>
                          <a:solidFill>
                            <a:schemeClr val="tx1"/>
                          </a:solidFill>
                          <a:effectLst/>
                          <a:latin typeface="Verdana" pitchFamily="34" charset="0"/>
                          <a:cs typeface="Arial" charset="0"/>
                        </a:rPr>
                        <a:t>Proteins implicated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Wheat, rye, barley, possibly oats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165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smtClean="0">
                          <a:ln>
                            <a:noFill/>
                          </a:ln>
                          <a:solidFill>
                            <a:schemeClr val="tx1"/>
                          </a:solidFill>
                          <a:effectLst/>
                          <a:latin typeface="Verdana" pitchFamily="34" charset="0"/>
                          <a:cs typeface="Arial" charset="0"/>
                        </a:rPr>
                        <a:t>Pathology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Extensive villous atrophy</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Elongated crypt length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Increased intraepithelial lymphocytes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0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dirty="0" smtClean="0">
                          <a:ln>
                            <a:noFill/>
                          </a:ln>
                          <a:solidFill>
                            <a:schemeClr val="tx1"/>
                          </a:solidFill>
                          <a:effectLst/>
                          <a:latin typeface="Verdana" pitchFamily="34" charset="0"/>
                          <a:cs typeface="Arial" charset="0"/>
                        </a:rPr>
                        <a:t>Genetics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HLA-DQ2 (and DQ8) </a:t>
                      </a:r>
                      <a:r>
                        <a:rPr kumimoji="0" lang="en-US" sz="1800" b="0" i="0" u="none" strike="noStrike" cap="none" normalizeH="0" baseline="0" dirty="0" smtClean="0">
                          <a:ln>
                            <a:noFill/>
                          </a:ln>
                          <a:solidFill>
                            <a:schemeClr val="tx1"/>
                          </a:solidFill>
                          <a:effectLst/>
                          <a:latin typeface="Verdana" pitchFamily="34" charset="0"/>
                          <a:cs typeface="Arial" charset="0"/>
                        </a:rPr>
                        <a:t>associated </a:t>
                      </a:r>
                      <a:r>
                        <a:rPr kumimoji="0" lang="ar-SA" sz="1800" b="0" i="0" u="none" strike="noStrike" cap="none" normalizeH="0" baseline="0" dirty="0" err="1" smtClean="0">
                          <a:ln>
                            <a:noFill/>
                          </a:ln>
                          <a:solidFill>
                            <a:schemeClr val="tx1"/>
                          </a:solidFill>
                          <a:effectLst/>
                          <a:latin typeface="Verdana" pitchFamily="34" charset="0"/>
                          <a:cs typeface="Arial" charset="0"/>
                        </a:rPr>
                        <a:t>مهمه</a:t>
                      </a:r>
                      <a:r>
                        <a:rPr kumimoji="0" lang="ar-SA" sz="1800" b="0" i="0" u="none" strike="noStrike" cap="none" normalizeH="0" baseline="0" dirty="0" smtClean="0">
                          <a:ln>
                            <a:noFill/>
                          </a:ln>
                          <a:solidFill>
                            <a:schemeClr val="tx1"/>
                          </a:solidFill>
                          <a:effectLst/>
                          <a:latin typeface="Verdana" pitchFamily="34" charset="0"/>
                          <a:cs typeface="Arial" charset="0"/>
                        </a:rPr>
                        <a:t> </a:t>
                      </a:r>
                      <a:endParaRPr kumimoji="0" lang="en-US" sz="1800" b="0"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79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smtClean="0">
                          <a:ln>
                            <a:noFill/>
                          </a:ln>
                          <a:solidFill>
                            <a:schemeClr val="tx1"/>
                          </a:solidFill>
                          <a:effectLst/>
                          <a:latin typeface="Verdana" pitchFamily="34" charset="0"/>
                          <a:cs typeface="Arial" charset="0"/>
                        </a:rPr>
                        <a:t>Natural History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Illness is life-long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96"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9155" name="Rectangle 2"/>
          <p:cNvSpPr>
            <a:spLocks noGrp="1" noChangeArrowheads="1"/>
          </p:cNvSpPr>
          <p:nvPr>
            <p:ph type="title"/>
          </p:nvPr>
        </p:nvSpPr>
        <p:spPr>
          <a:xfrm>
            <a:off x="1143000" y="304800"/>
            <a:ext cx="7313613" cy="2133600"/>
          </a:xfrm>
        </p:spPr>
        <p:txBody>
          <a:bodyPr anchorCtr="1">
            <a:normAutofit/>
          </a:bodyPr>
          <a:lstStyle/>
          <a:p>
            <a:pPr algn="ctr" eaLnBrk="1" fontAlgn="auto" hangingPunct="1">
              <a:spcAft>
                <a:spcPts val="0"/>
              </a:spcAft>
              <a:defRPr/>
            </a:pPr>
            <a:r>
              <a:rPr lang="en-US" sz="4000" dirty="0" smtClean="0">
                <a:latin typeface="Arial Black" pitchFamily="34" charset="0"/>
              </a:rPr>
              <a:t>Celiac Disease</a:t>
            </a:r>
            <a:br>
              <a:rPr lang="en-US" sz="4000" dirty="0" smtClean="0">
                <a:latin typeface="Arial Black" pitchFamily="34" charset="0"/>
              </a:rPr>
            </a:br>
            <a:r>
              <a:rPr lang="en-US" sz="2800" dirty="0" smtClean="0">
                <a:latin typeface="Arial Black" pitchFamily="34" charset="0"/>
              </a:rPr>
              <a:t>(cont.)</a:t>
            </a:r>
            <a:r>
              <a:rPr lang="en-US" sz="1800" dirty="0" smtClean="0"/>
              <a:t/>
            </a:r>
            <a:br>
              <a:rPr lang="en-US" sz="1800" dirty="0" smtClean="0"/>
            </a:br>
            <a:endParaRPr lang="en-US" sz="1800" dirty="0" smtClean="0"/>
          </a:p>
        </p:txBody>
      </p:sp>
      <p:sp>
        <p:nvSpPr>
          <p:cNvPr id="49154" name="Slide Number Placeholder 3"/>
          <p:cNvSpPr>
            <a:spLocks noGrp="1"/>
          </p:cNvSpPr>
          <p:nvPr>
            <p:ph type="sldNum" sz="quarter" idx="12"/>
          </p:nvPr>
        </p:nvSpPr>
        <p:spPr/>
        <p:txBody>
          <a:bodyPr/>
          <a:lstStyle/>
          <a:p>
            <a:pPr>
              <a:defRPr/>
            </a:pPr>
            <a:fld id="{91755F01-EB2D-4B7E-9679-44558789CA21}" type="slidenum">
              <a:rPr lang="en-US" smtClean="0"/>
              <a:pPr>
                <a:defRPr/>
              </a:pPr>
              <a:t>77</a:t>
            </a:fld>
            <a:endParaRPr lang="en-US" smtClean="0"/>
          </a:p>
        </p:txBody>
      </p:sp>
      <p:graphicFrame>
        <p:nvGraphicFramePr>
          <p:cNvPr id="6" name="Group 14"/>
          <p:cNvGraphicFramePr>
            <a:graphicFrameLocks noGrp="1"/>
          </p:cNvGraphicFramePr>
          <p:nvPr/>
        </p:nvGraphicFramePr>
        <p:xfrm>
          <a:off x="914400" y="2057400"/>
          <a:ext cx="7543800" cy="3957587"/>
        </p:xfrm>
        <a:graphic>
          <a:graphicData uri="http://schemas.openxmlformats.org/drawingml/2006/table">
            <a:tbl>
              <a:tblPr/>
              <a:tblGrid>
                <a:gridCol w="2305050"/>
                <a:gridCol w="5238750"/>
              </a:tblGrid>
              <a:tr h="3124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5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5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5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Manifestations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5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 Chronic diarrhea</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Abdominal distension</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Failure to thrive / growth failure</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Complications of </a:t>
                      </a:r>
                      <a:r>
                        <a:rPr kumimoji="0" lang="en-US" sz="1700" b="0" i="0" u="none" strike="noStrike" cap="none" normalizeH="0" baseline="0" dirty="0" err="1" smtClean="0">
                          <a:ln>
                            <a:noFill/>
                          </a:ln>
                          <a:solidFill>
                            <a:schemeClr val="tx1"/>
                          </a:solidFill>
                          <a:effectLst/>
                          <a:latin typeface="Verdana" pitchFamily="34" charset="0"/>
                          <a:cs typeface="Arial" charset="0"/>
                        </a:rPr>
                        <a:t>malabsorption</a:t>
                      </a:r>
                      <a:endParaRPr kumimoji="0" lang="en-US" sz="1700" b="0"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Abdominal pain</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Associated diseases: dermatitis </a:t>
                      </a:r>
                      <a:r>
                        <a:rPr kumimoji="0" lang="en-US" sz="1700" b="0" i="0" u="none" strike="noStrike" cap="none" normalizeH="0" baseline="0" dirty="0" err="1" smtClean="0">
                          <a:ln>
                            <a:noFill/>
                          </a:ln>
                          <a:solidFill>
                            <a:schemeClr val="tx1"/>
                          </a:solidFill>
                          <a:effectLst/>
                          <a:latin typeface="Verdana" pitchFamily="34" charset="0"/>
                          <a:cs typeface="Arial" charset="0"/>
                        </a:rPr>
                        <a:t>herpetiformis</a:t>
                      </a:r>
                      <a:r>
                        <a:rPr kumimoji="0" lang="en-US" sz="1700" b="0" i="0" u="none" strike="noStrike" cap="none" normalizeH="0" baseline="0" dirty="0" smtClean="0">
                          <a:ln>
                            <a:noFill/>
                          </a:ln>
                          <a:solidFill>
                            <a:schemeClr val="tx1"/>
                          </a:solidFill>
                          <a:effectLst/>
                          <a:latin typeface="Verdana" pitchFamily="34" charset="0"/>
                          <a:cs typeface="Arial" charset="0"/>
                        </a:rPr>
                        <a:t>, diabetes mellitus, thyroid disease, Down syndrome, </a:t>
                      </a:r>
                      <a:r>
                        <a:rPr kumimoji="0" lang="en-US" sz="1700" b="0" i="0" u="none" strike="noStrike" cap="none" normalizeH="0" baseline="0" dirty="0" err="1" smtClean="0">
                          <a:ln>
                            <a:noFill/>
                          </a:ln>
                          <a:solidFill>
                            <a:schemeClr val="tx1"/>
                          </a:solidFill>
                          <a:effectLst/>
                          <a:latin typeface="Verdana" pitchFamily="34" charset="0"/>
                          <a:cs typeface="Arial" charset="0"/>
                        </a:rPr>
                        <a:t>IgA</a:t>
                      </a:r>
                      <a:r>
                        <a:rPr kumimoji="0" lang="en-US" sz="1700" b="0" i="0" u="none" strike="noStrike" cap="none" normalizeH="0" baseline="0" dirty="0" smtClean="0">
                          <a:ln>
                            <a:noFill/>
                          </a:ln>
                          <a:solidFill>
                            <a:schemeClr val="tx1"/>
                          </a:solidFill>
                          <a:effectLst/>
                          <a:latin typeface="Verdana" pitchFamily="34" charset="0"/>
                          <a:cs typeface="Arial" charset="0"/>
                        </a:rPr>
                        <a:t> </a:t>
                      </a:r>
                      <a:r>
                        <a:rPr kumimoji="0" lang="en-US" sz="1700" b="0" i="0" u="none" strike="noStrike" cap="none" normalizeH="0" baseline="0" dirty="0" smtClean="0">
                          <a:ln>
                            <a:noFill/>
                          </a:ln>
                          <a:solidFill>
                            <a:schemeClr val="tx1"/>
                          </a:solidFill>
                          <a:effectLst/>
                          <a:latin typeface="Verdana" pitchFamily="34" charset="0"/>
                          <a:cs typeface="Arial" charset="0"/>
                        </a:rPr>
                        <a:t>deficiency</a:t>
                      </a:r>
                      <a:endParaRPr kumimoji="0" lang="ar-SA" sz="1700" b="0"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Pt will have </a:t>
                      </a:r>
                      <a:r>
                        <a:rPr kumimoji="0" lang="en-US" sz="1700" b="0" i="0" u="none" strike="noStrike" cap="none" normalizeH="0" baseline="0" dirty="0" err="1" smtClean="0">
                          <a:ln>
                            <a:noFill/>
                          </a:ln>
                          <a:solidFill>
                            <a:schemeClr val="tx1"/>
                          </a:solidFill>
                          <a:effectLst/>
                          <a:latin typeface="Verdana" pitchFamily="34" charset="0"/>
                          <a:cs typeface="Arial" charset="0"/>
                        </a:rPr>
                        <a:t>patchie</a:t>
                      </a:r>
                      <a:r>
                        <a:rPr kumimoji="0" lang="en-US" sz="1700" b="0" i="0" u="none" strike="noStrike" cap="none" normalizeH="0" baseline="0" dirty="0" smtClean="0">
                          <a:ln>
                            <a:noFill/>
                          </a:ln>
                          <a:solidFill>
                            <a:schemeClr val="tx1"/>
                          </a:solidFill>
                          <a:effectLst/>
                          <a:latin typeface="Verdana" pitchFamily="34" charset="0"/>
                          <a:cs typeface="Arial" charset="0"/>
                        </a:rPr>
                        <a:t> as sign of </a:t>
                      </a:r>
                      <a:r>
                        <a:rPr kumimoji="0" lang="en-US" sz="1700" b="0" i="0" u="none" strike="noStrike" cap="none" normalizeH="0" baseline="0" dirty="0" err="1" smtClean="0">
                          <a:ln>
                            <a:noFill/>
                          </a:ln>
                          <a:solidFill>
                            <a:schemeClr val="tx1"/>
                          </a:solidFill>
                          <a:effectLst/>
                          <a:latin typeface="Verdana" pitchFamily="34" charset="0"/>
                          <a:cs typeface="Arial" charset="0"/>
                        </a:rPr>
                        <a:t>VitK</a:t>
                      </a:r>
                      <a:r>
                        <a:rPr kumimoji="0" lang="en-US" sz="1700" b="0" i="0" u="none" strike="noStrike" cap="none" normalizeH="0" baseline="0" dirty="0" smtClean="0">
                          <a:ln>
                            <a:noFill/>
                          </a:ln>
                          <a:solidFill>
                            <a:schemeClr val="tx1"/>
                          </a:solidFill>
                          <a:effectLst/>
                          <a:latin typeface="Verdana" pitchFamily="34" charset="0"/>
                          <a:cs typeface="Arial" charset="0"/>
                        </a:rPr>
                        <a:t> def </a:t>
                      </a:r>
                      <a:endParaRPr kumimoji="0" lang="en-US" sz="1700" b="0"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7679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Treatment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 Gluten elimination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11"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p:spPr>
      </p:pic>
      <p:sp>
        <p:nvSpPr>
          <p:cNvPr id="50178" name="Slide Number Placeholder 3"/>
          <p:cNvSpPr>
            <a:spLocks noGrp="1"/>
          </p:cNvSpPr>
          <p:nvPr>
            <p:ph type="sldNum" sz="quarter" idx="12"/>
          </p:nvPr>
        </p:nvSpPr>
        <p:spPr/>
        <p:txBody>
          <a:bodyPr/>
          <a:lstStyle/>
          <a:p>
            <a:pPr>
              <a:defRPr/>
            </a:pPr>
            <a:fld id="{6E37F072-B0D1-45A1-BFD0-E63136437509}" type="slidenum">
              <a:rPr lang="en-US" smtClean="0"/>
              <a:pPr>
                <a:defRPr/>
              </a:pPr>
              <a:t>78</a:t>
            </a:fld>
            <a:endParaRPr lang="en-US" smtClean="0"/>
          </a:p>
        </p:txBody>
      </p:sp>
      <p:pic>
        <p:nvPicPr>
          <p:cNvPr id="81923" name="Picture 2" descr="D:\Jpeg016.jpg"/>
          <p:cNvPicPr>
            <a:picLocks noChangeAspect="1" noChangeArrowheads="1"/>
          </p:cNvPicPr>
          <p:nvPr/>
        </p:nvPicPr>
        <p:blipFill>
          <a:blip r:embed="rId3" cstate="print"/>
          <a:srcRect t="1515" r="3226"/>
          <a:stretch>
            <a:fillRect/>
          </a:stretch>
        </p:blipFill>
        <p:spPr bwMode="auto">
          <a:xfrm>
            <a:off x="2438400" y="228600"/>
            <a:ext cx="4114800" cy="6400800"/>
          </a:xfrm>
          <a:prstGeom prst="rect">
            <a:avLst/>
          </a:prstGeom>
          <a:noFill/>
          <a:ln w="9525">
            <a:noFill/>
            <a:miter lim="800000"/>
            <a:headEnd/>
            <a:tailEnd/>
          </a:ln>
        </p:spPr>
      </p:pic>
      <p:sp>
        <p:nvSpPr>
          <p:cNvPr id="5" name="مستطيل 4"/>
          <p:cNvSpPr/>
          <p:nvPr/>
        </p:nvSpPr>
        <p:spPr>
          <a:xfrm>
            <a:off x="0" y="4857760"/>
            <a:ext cx="2214546"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Show sign of protein deficiency </a:t>
            </a:r>
            <a:endParaRPr lang="ar-SA" dirty="0"/>
          </a:p>
        </p:txBody>
      </p:sp>
    </p:spTree>
  </p:cSld>
  <p:clrMapOvr>
    <a:masterClrMapping/>
  </p:clrMapOvr>
  <p:transition>
    <p:wheel spokes="8"/>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3">
                <a:tint val="45000"/>
                <a:satMod val="400000"/>
              </a:schemeClr>
            </a:duotone>
          </a:blip>
          <a:stretch>
            <a:fillRect/>
          </a:stretch>
        </p:blipFill>
        <p:spPr>
          <a:xfrm>
            <a:off x="0" y="0"/>
            <a:ext cx="9144000" cy="6858000"/>
          </a:xfrm>
          <a:prstGeom prst="rect">
            <a:avLst/>
          </a:prstGeom>
        </p:spPr>
      </p:pic>
      <p:sp>
        <p:nvSpPr>
          <p:cNvPr id="51202" name="Slide Number Placeholder 3"/>
          <p:cNvSpPr>
            <a:spLocks noGrp="1"/>
          </p:cNvSpPr>
          <p:nvPr>
            <p:ph type="sldNum" sz="quarter" idx="12"/>
          </p:nvPr>
        </p:nvSpPr>
        <p:spPr/>
        <p:txBody>
          <a:bodyPr/>
          <a:lstStyle/>
          <a:p>
            <a:pPr>
              <a:defRPr/>
            </a:pPr>
            <a:fld id="{F59046F2-0435-4F7C-9315-50CAD8569BED}" type="slidenum">
              <a:rPr lang="en-US" smtClean="0"/>
              <a:pPr>
                <a:defRPr/>
              </a:pPr>
              <a:t>79</a:t>
            </a:fld>
            <a:endParaRPr lang="en-US" smtClean="0"/>
          </a:p>
        </p:txBody>
      </p:sp>
      <p:pic>
        <p:nvPicPr>
          <p:cNvPr id="82947" name="Picture 5" descr="scan0010"/>
          <p:cNvPicPr>
            <a:picLocks noChangeAspect="1" noChangeArrowheads="1"/>
          </p:cNvPicPr>
          <p:nvPr/>
        </p:nvPicPr>
        <p:blipFill>
          <a:blip r:embed="rId3" cstate="print"/>
          <a:srcRect t="8000" b="1334"/>
          <a:stretch>
            <a:fillRect/>
          </a:stretch>
        </p:blipFill>
        <p:spPr bwMode="auto">
          <a:xfrm>
            <a:off x="685800" y="838200"/>
            <a:ext cx="7848600" cy="5257800"/>
          </a:xfrm>
          <a:prstGeom prst="rect">
            <a:avLst/>
          </a:prstGeom>
          <a:noFill/>
          <a:ln w="9525">
            <a:noFill/>
            <a:miter lim="800000"/>
            <a:headEnd/>
            <a:tailEnd/>
          </a:ln>
        </p:spPr>
      </p:pic>
      <p:sp>
        <p:nvSpPr>
          <p:cNvPr id="82948" name="Flowchart: Process 5"/>
          <p:cNvSpPr>
            <a:spLocks noChangeArrowheads="1"/>
          </p:cNvSpPr>
          <p:nvPr/>
        </p:nvSpPr>
        <p:spPr bwMode="auto">
          <a:xfrm>
            <a:off x="5572132" y="2571744"/>
            <a:ext cx="914400" cy="1371600"/>
          </a:xfrm>
          <a:prstGeom prst="flowChartProcess">
            <a:avLst/>
          </a:prstGeom>
          <a:solidFill>
            <a:schemeClr val="accent1"/>
          </a:solidFill>
          <a:ln w="12700" cap="sq" algn="ctr">
            <a:solidFill>
              <a:schemeClr val="tx1"/>
            </a:solidFill>
            <a:round/>
            <a:headEnd type="none" w="sm" len="sm"/>
            <a:tailEnd type="none" w="sm" len="sm"/>
          </a:ln>
        </p:spPr>
        <p:txBody>
          <a:bodyPr/>
          <a:lstStyle/>
          <a:p>
            <a:endParaRPr lang="en-US"/>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6">
                <a:shade val="45000"/>
                <a:satMod val="135000"/>
              </a:schemeClr>
              <a:prstClr val="white"/>
            </a:duotone>
          </a:blip>
          <a:stretch>
            <a:fillRect/>
          </a:stretch>
        </p:blipFill>
        <p:spPr>
          <a:xfrm>
            <a:off x="0" y="-27384"/>
            <a:ext cx="9144000" cy="6858000"/>
          </a:xfrm>
          <a:prstGeom prst="rect">
            <a:avLst/>
          </a:prstGeom>
        </p:spPr>
      </p:pic>
      <p:pic>
        <p:nvPicPr>
          <p:cNvPr id="14338" name="Picture 2" descr="C:\Documents and Settings\LOIDA\Desktop\prof. asaad\chronic diarrhea\New Folder\ccd.jpg"/>
          <p:cNvPicPr>
            <a:picLocks noGrp="1" noChangeAspect="1" noChangeArrowheads="1"/>
          </p:cNvPicPr>
          <p:nvPr>
            <p:ph idx="1"/>
          </p:nvPr>
        </p:nvPicPr>
        <p:blipFill>
          <a:blip r:embed="rId3" cstate="print"/>
          <a:srcRect/>
          <a:stretch>
            <a:fillRect/>
          </a:stretch>
        </p:blipFill>
        <p:spPr>
          <a:xfrm>
            <a:off x="1600200" y="685800"/>
            <a:ext cx="6194323" cy="5486400"/>
          </a:xfrm>
          <a:noFill/>
        </p:spPr>
      </p:pic>
      <p:sp>
        <p:nvSpPr>
          <p:cNvPr id="4" name="Slide Number Placeholder 3"/>
          <p:cNvSpPr>
            <a:spLocks noGrp="1"/>
          </p:cNvSpPr>
          <p:nvPr>
            <p:ph type="sldNum" sz="quarter" idx="12"/>
          </p:nvPr>
        </p:nvSpPr>
        <p:spPr/>
        <p:txBody>
          <a:bodyPr/>
          <a:lstStyle/>
          <a:p>
            <a:pPr>
              <a:defRPr/>
            </a:pPr>
            <a:fld id="{35546932-DA75-44AD-A428-CB566CB0A06B}" type="slidenum">
              <a:rPr lang="en-US"/>
              <a:pPr>
                <a:defRPr/>
              </a:pPr>
              <a:t>8</a:t>
            </a:fld>
            <a:endParaRPr lang="en-US"/>
          </a:p>
        </p:txBody>
      </p:sp>
    </p:spTree>
  </p:cSld>
  <p:clrMapOvr>
    <a:masterClrMapping/>
  </p:clrMapOvr>
  <p:transition spd="slow">
    <p:blinds/>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1">
                <a:tint val="45000"/>
                <a:satMod val="400000"/>
              </a:schemeClr>
            </a:duotone>
          </a:blip>
          <a:stretch>
            <a:fillRect/>
          </a:stretch>
        </p:blipFill>
        <p:spPr>
          <a:xfrm>
            <a:off x="0" y="0"/>
            <a:ext cx="9144000" cy="6858000"/>
          </a:xfrm>
          <a:prstGeom prst="rect">
            <a:avLst/>
          </a:prstGeom>
        </p:spPr>
      </p:pic>
      <p:pic>
        <p:nvPicPr>
          <p:cNvPr id="83970" name="Picture 5" descr="scan0032"/>
          <p:cNvPicPr>
            <a:picLocks noChangeAspect="1" noChangeArrowheads="1"/>
          </p:cNvPicPr>
          <p:nvPr/>
        </p:nvPicPr>
        <p:blipFill>
          <a:blip r:embed="rId3" cstate="print"/>
          <a:srcRect l="8411" t="4286"/>
          <a:stretch>
            <a:fillRect/>
          </a:stretch>
        </p:blipFill>
        <p:spPr bwMode="auto">
          <a:xfrm>
            <a:off x="914400" y="914400"/>
            <a:ext cx="7467600" cy="5105400"/>
          </a:xfrm>
          <a:prstGeom prst="rect">
            <a:avLst/>
          </a:prstGeom>
          <a:noFill/>
          <a:ln w="9525">
            <a:noFill/>
            <a:miter lim="800000"/>
            <a:headEnd/>
            <a:tailEnd/>
          </a:ln>
        </p:spPr>
      </p:pic>
      <p:sp>
        <p:nvSpPr>
          <p:cNvPr id="52227" name="Slide Number Placeholder 3"/>
          <p:cNvSpPr>
            <a:spLocks noGrp="1"/>
          </p:cNvSpPr>
          <p:nvPr>
            <p:ph type="sldNum" sz="quarter" idx="12"/>
          </p:nvPr>
        </p:nvSpPr>
        <p:spPr/>
        <p:txBody>
          <a:bodyPr/>
          <a:lstStyle/>
          <a:p>
            <a:pPr>
              <a:defRPr/>
            </a:pPr>
            <a:fld id="{E8197473-E87C-4905-A124-F41A7745AABE}" type="slidenum">
              <a:rPr lang="en-US"/>
              <a:pPr>
                <a:defRPr/>
              </a:pPr>
              <a:t>80</a:t>
            </a:fld>
            <a:endParaRPr lang="en-US"/>
          </a:p>
        </p:txBody>
      </p:sp>
    </p:spTree>
  </p:cSld>
  <p:clrMapOvr>
    <a:masterClrMapping/>
  </p:clrMapOvr>
  <p:transition>
    <p:wheel spokes="8"/>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pic>
        <p:nvPicPr>
          <p:cNvPr id="84994" name="Picture 5" descr="scan0030"/>
          <p:cNvPicPr>
            <a:picLocks noChangeAspect="1" noChangeArrowheads="1"/>
          </p:cNvPicPr>
          <p:nvPr/>
        </p:nvPicPr>
        <p:blipFill>
          <a:blip r:embed="rId3" cstate="print"/>
          <a:srcRect l="3030" t="3659" r="1010"/>
          <a:stretch>
            <a:fillRect/>
          </a:stretch>
        </p:blipFill>
        <p:spPr bwMode="auto">
          <a:xfrm>
            <a:off x="1981200" y="609600"/>
            <a:ext cx="5562600" cy="6019800"/>
          </a:xfrm>
          <a:prstGeom prst="rect">
            <a:avLst/>
          </a:prstGeom>
          <a:noFill/>
          <a:ln w="9525">
            <a:noFill/>
            <a:miter lim="800000"/>
            <a:headEnd/>
            <a:tailEnd/>
          </a:ln>
        </p:spPr>
      </p:pic>
      <p:sp>
        <p:nvSpPr>
          <p:cNvPr id="53251" name="Slide Number Placeholder 2"/>
          <p:cNvSpPr>
            <a:spLocks noGrp="1"/>
          </p:cNvSpPr>
          <p:nvPr>
            <p:ph type="sldNum" sz="quarter" idx="12"/>
          </p:nvPr>
        </p:nvSpPr>
        <p:spPr/>
        <p:txBody>
          <a:bodyPr/>
          <a:lstStyle/>
          <a:p>
            <a:pPr>
              <a:defRPr/>
            </a:pPr>
            <a:fld id="{62D11C79-4041-4450-ADB4-54CCBB7C4340}" type="slidenum">
              <a:rPr lang="en-US"/>
              <a:pPr>
                <a:defRPr/>
              </a:pPr>
              <a:t>81</a:t>
            </a:fld>
            <a:endParaRPr lang="en-US"/>
          </a:p>
        </p:txBody>
      </p:sp>
      <p:sp>
        <p:nvSpPr>
          <p:cNvPr id="84996" name="Flowchart: Process 3"/>
          <p:cNvSpPr>
            <a:spLocks noChangeArrowheads="1"/>
          </p:cNvSpPr>
          <p:nvPr/>
        </p:nvSpPr>
        <p:spPr bwMode="auto">
          <a:xfrm>
            <a:off x="4214810" y="4357694"/>
            <a:ext cx="714380" cy="533400"/>
          </a:xfrm>
          <a:prstGeom prst="flowChartProcess">
            <a:avLst/>
          </a:prstGeom>
          <a:solidFill>
            <a:schemeClr val="accent1"/>
          </a:solidFill>
          <a:ln w="12700" cap="sq" algn="ctr">
            <a:solidFill>
              <a:schemeClr val="tx1"/>
            </a:solidFill>
            <a:round/>
            <a:headEnd type="none" w="sm" len="sm"/>
            <a:tailEnd type="none" w="sm" len="sm"/>
          </a:ln>
        </p:spPr>
        <p:txBody>
          <a:bodyPr/>
          <a:lstStyle/>
          <a:p>
            <a:endParaRPr lang="en-US"/>
          </a:p>
        </p:txBody>
      </p:sp>
    </p:spTree>
  </p:cSld>
  <p:clrMapOvr>
    <a:masterClrMapping/>
  </p:clrMapOvr>
  <p:transition>
    <p:wheel spokes="8"/>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4">
                <a:tint val="45000"/>
                <a:satMod val="400000"/>
              </a:schemeClr>
            </a:duotone>
          </a:blip>
          <a:stretch>
            <a:fillRect/>
          </a:stretch>
        </p:blipFill>
        <p:spPr>
          <a:xfrm>
            <a:off x="0" y="0"/>
            <a:ext cx="9144000" cy="6858000"/>
          </a:xfrm>
          <a:prstGeom prst="rect">
            <a:avLst/>
          </a:prstGeom>
        </p:spPr>
      </p:pic>
      <p:pic>
        <p:nvPicPr>
          <p:cNvPr id="86018" name="Picture 3" descr="scan0028"/>
          <p:cNvPicPr>
            <a:picLocks noGrp="1" noChangeAspect="1" noChangeArrowheads="1"/>
          </p:cNvPicPr>
          <p:nvPr>
            <p:ph idx="1"/>
          </p:nvPr>
        </p:nvPicPr>
        <p:blipFill>
          <a:blip r:embed="rId3" cstate="print"/>
          <a:srcRect l="4587" t="3659" r="2753"/>
          <a:stretch>
            <a:fillRect/>
          </a:stretch>
        </p:blipFill>
        <p:spPr>
          <a:xfrm>
            <a:off x="1447800" y="457200"/>
            <a:ext cx="5715000" cy="6019800"/>
          </a:xfrm>
          <a:noFill/>
        </p:spPr>
      </p:pic>
      <p:sp>
        <p:nvSpPr>
          <p:cNvPr id="54276" name="Slide Number Placeholder 3"/>
          <p:cNvSpPr>
            <a:spLocks noGrp="1"/>
          </p:cNvSpPr>
          <p:nvPr>
            <p:ph type="sldNum" sz="quarter" idx="12"/>
          </p:nvPr>
        </p:nvSpPr>
        <p:spPr/>
        <p:txBody>
          <a:bodyPr/>
          <a:lstStyle/>
          <a:p>
            <a:pPr>
              <a:defRPr/>
            </a:pPr>
            <a:fld id="{92BE5CFA-BDE0-4574-94B4-2A99714D3001}" type="slidenum">
              <a:rPr lang="en-US"/>
              <a:pPr>
                <a:defRPr/>
              </a:pPr>
              <a:t>82</a:t>
            </a:fld>
            <a:endParaRPr lang="en-US"/>
          </a:p>
        </p:txBody>
      </p:sp>
    </p:spTree>
  </p:cSld>
  <p:clrMapOvr>
    <a:masterClrMapping/>
  </p:clrMapOvr>
  <p:transition>
    <p:wheel spokes="8"/>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2">
                <a:tint val="45000"/>
                <a:satMod val="400000"/>
              </a:schemeClr>
            </a:duotone>
          </a:blip>
          <a:stretch>
            <a:fillRect/>
          </a:stretch>
        </p:blipFill>
        <p:spPr>
          <a:xfrm>
            <a:off x="0" y="0"/>
            <a:ext cx="9144000" cy="6858000"/>
          </a:xfrm>
          <a:prstGeom prst="rect">
            <a:avLst/>
          </a:prstGeom>
        </p:spPr>
      </p:pic>
      <p:pic>
        <p:nvPicPr>
          <p:cNvPr id="87042" name="Picture 5" descr="scan0011"/>
          <p:cNvPicPr>
            <a:picLocks noChangeAspect="1" noChangeArrowheads="1"/>
          </p:cNvPicPr>
          <p:nvPr/>
        </p:nvPicPr>
        <p:blipFill>
          <a:blip r:embed="rId3" cstate="print"/>
          <a:srcRect l="952"/>
          <a:stretch>
            <a:fillRect/>
          </a:stretch>
        </p:blipFill>
        <p:spPr bwMode="auto">
          <a:xfrm>
            <a:off x="1752600" y="228600"/>
            <a:ext cx="6172200" cy="6172200"/>
          </a:xfrm>
          <a:prstGeom prst="rect">
            <a:avLst/>
          </a:prstGeom>
          <a:noFill/>
          <a:ln w="9525">
            <a:noFill/>
            <a:miter lim="800000"/>
            <a:headEnd/>
            <a:tailEnd/>
          </a:ln>
        </p:spPr>
      </p:pic>
      <p:sp>
        <p:nvSpPr>
          <p:cNvPr id="55299" name="Slide Number Placeholder 3"/>
          <p:cNvSpPr>
            <a:spLocks noGrp="1"/>
          </p:cNvSpPr>
          <p:nvPr>
            <p:ph type="sldNum" sz="quarter" idx="12"/>
          </p:nvPr>
        </p:nvSpPr>
        <p:spPr/>
        <p:txBody>
          <a:bodyPr/>
          <a:lstStyle/>
          <a:p>
            <a:pPr>
              <a:defRPr/>
            </a:pPr>
            <a:fld id="{78877995-B48C-48A6-91D5-8F605051A207}" type="slidenum">
              <a:rPr lang="en-US"/>
              <a:pPr>
                <a:defRPr/>
              </a:pPr>
              <a:t>83</a:t>
            </a:fld>
            <a:endParaRPr lang="en-US"/>
          </a:p>
        </p:txBody>
      </p:sp>
    </p:spTree>
  </p:cSld>
  <p:clrMapOvr>
    <a:masterClrMapping/>
  </p:clrMapOvr>
  <p:transition>
    <p:wheel spokes="8"/>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8371" name="Title 1"/>
          <p:cNvSpPr>
            <a:spLocks noGrp="1"/>
          </p:cNvSpPr>
          <p:nvPr>
            <p:ph type="title"/>
          </p:nvPr>
        </p:nvSpPr>
        <p:spPr>
          <a:xfrm>
            <a:off x="1066800" y="228600"/>
            <a:ext cx="7313612" cy="2057400"/>
          </a:xfrm>
        </p:spPr>
        <p:txBody>
          <a:bodyPr>
            <a:noAutofit/>
          </a:bodyPr>
          <a:lstStyle/>
          <a:p>
            <a:pPr algn="ctr" eaLnBrk="1" fontAlgn="auto" hangingPunct="1">
              <a:spcAft>
                <a:spcPts val="0"/>
              </a:spcAft>
              <a:defRPr/>
            </a:pPr>
            <a:r>
              <a:rPr lang="en-US" sz="3600" dirty="0" smtClean="0">
                <a:latin typeface="Arial Black" pitchFamily="34" charset="0"/>
              </a:rPr>
              <a:t>Diagnosis of Celiac Disease</a:t>
            </a:r>
            <a:br>
              <a:rPr lang="en-US" sz="3600" dirty="0" smtClean="0">
                <a:latin typeface="Arial Black" pitchFamily="34" charset="0"/>
              </a:rPr>
            </a:br>
            <a:r>
              <a:rPr lang="en-US" sz="3600" dirty="0" smtClean="0">
                <a:latin typeface="Arial Black" pitchFamily="34" charset="0"/>
              </a:rPr>
              <a:t>(New  criteria)</a:t>
            </a:r>
          </a:p>
        </p:txBody>
      </p:sp>
      <p:sp>
        <p:nvSpPr>
          <p:cNvPr id="88067" name="Content Placeholder 2"/>
          <p:cNvSpPr>
            <a:spLocks noGrp="1"/>
          </p:cNvSpPr>
          <p:nvPr>
            <p:ph idx="1"/>
          </p:nvPr>
        </p:nvSpPr>
        <p:spPr>
          <a:xfrm>
            <a:off x="381000" y="2514600"/>
            <a:ext cx="8153400" cy="4114800"/>
          </a:xfrm>
        </p:spPr>
        <p:txBody>
          <a:bodyPr/>
          <a:lstStyle/>
          <a:p>
            <a:pPr marL="514350" indent="-514350" eaLnBrk="1" hangingPunct="1">
              <a:buFont typeface="Wingdings" pitchFamily="2" charset="2"/>
              <a:buNone/>
            </a:pPr>
            <a:r>
              <a:rPr lang="en-US" sz="2800" dirty="0" smtClean="0">
                <a:latin typeface="Arial Black" pitchFamily="34" charset="0"/>
              </a:rPr>
              <a:t>1)</a:t>
            </a:r>
            <a:r>
              <a:rPr lang="en-US" sz="2800" dirty="0" smtClean="0"/>
              <a:t>	</a:t>
            </a:r>
            <a:r>
              <a:rPr lang="en-US" sz="2800" dirty="0" smtClean="0">
                <a:latin typeface="Arial Black" pitchFamily="34" charset="0"/>
              </a:rPr>
              <a:t>Positive anti-issue </a:t>
            </a:r>
            <a:r>
              <a:rPr lang="en-US" sz="2800" dirty="0" err="1" smtClean="0">
                <a:latin typeface="Arial Black" pitchFamily="34" charset="0"/>
              </a:rPr>
              <a:t>transglutaminase</a:t>
            </a:r>
            <a:r>
              <a:rPr lang="en-US" sz="2800" dirty="0" smtClean="0">
                <a:latin typeface="Arial Black" pitchFamily="34" charset="0"/>
              </a:rPr>
              <a:t> or </a:t>
            </a:r>
            <a:r>
              <a:rPr lang="en-US" sz="2800" dirty="0" err="1" smtClean="0">
                <a:latin typeface="Arial Black" pitchFamily="34" charset="0"/>
              </a:rPr>
              <a:t>endomysium</a:t>
            </a:r>
            <a:r>
              <a:rPr lang="en-US" sz="2800" dirty="0" smtClean="0">
                <a:latin typeface="Arial Black" pitchFamily="34" charset="0"/>
              </a:rPr>
              <a:t> antibodies</a:t>
            </a:r>
            <a:r>
              <a:rPr lang="en-US" sz="2800" dirty="0" smtClean="0">
                <a:latin typeface="Arial Black" pitchFamily="34" charset="0"/>
              </a:rPr>
              <a:t>. ( by serology) </a:t>
            </a:r>
            <a:endParaRPr lang="en-US" sz="2800" dirty="0" smtClean="0">
              <a:latin typeface="Arial Black" pitchFamily="34" charset="0"/>
            </a:endParaRPr>
          </a:p>
          <a:p>
            <a:pPr marL="514350" indent="-514350" eaLnBrk="1" hangingPunct="1">
              <a:buFont typeface="Wingdings" pitchFamily="2" charset="2"/>
              <a:buNone/>
            </a:pPr>
            <a:endParaRPr lang="en-US" sz="2800" dirty="0" smtClean="0">
              <a:latin typeface="Arial Black" pitchFamily="34" charset="0"/>
            </a:endParaRPr>
          </a:p>
          <a:p>
            <a:pPr marL="514350" indent="-514350" eaLnBrk="1" hangingPunct="1">
              <a:buFont typeface="Wingdings" pitchFamily="2" charset="2"/>
              <a:buNone/>
            </a:pPr>
            <a:r>
              <a:rPr lang="en-US" sz="2800" dirty="0" smtClean="0">
                <a:latin typeface="Arial Black" pitchFamily="34" charset="0"/>
              </a:rPr>
              <a:t>2)	Villous atrophy on small bowel biopsy</a:t>
            </a:r>
            <a:r>
              <a:rPr lang="en-US" sz="2800" dirty="0" smtClean="0">
                <a:latin typeface="Arial Black" pitchFamily="34" charset="0"/>
              </a:rPr>
              <a:t>. </a:t>
            </a:r>
          </a:p>
          <a:p>
            <a:pPr marL="514350" indent="-514350" eaLnBrk="1" hangingPunct="1">
              <a:buFont typeface="Wingdings" pitchFamily="2" charset="2"/>
              <a:buNone/>
            </a:pPr>
            <a:endParaRPr lang="en-US" sz="2800" dirty="0" smtClean="0">
              <a:latin typeface="Arial Black" pitchFamily="34" charset="0"/>
            </a:endParaRPr>
          </a:p>
          <a:p>
            <a:pPr marL="514350" indent="-514350" eaLnBrk="1" hangingPunct="1">
              <a:buFont typeface="Wingdings" pitchFamily="2" charset="2"/>
              <a:buNone/>
            </a:pPr>
            <a:r>
              <a:rPr lang="ar-SA" sz="2800" dirty="0" err="1" smtClean="0">
                <a:latin typeface="Arial Black" pitchFamily="34" charset="0"/>
              </a:rPr>
              <a:t>الشريحه</a:t>
            </a:r>
            <a:r>
              <a:rPr lang="ar-SA" sz="2800" dirty="0" smtClean="0">
                <a:latin typeface="Arial Black" pitchFamily="34" charset="0"/>
              </a:rPr>
              <a:t> </a:t>
            </a:r>
            <a:r>
              <a:rPr lang="ar-SA" sz="2800" dirty="0" err="1" smtClean="0">
                <a:latin typeface="Arial Black" pitchFamily="34" charset="0"/>
              </a:rPr>
              <a:t>مهمه</a:t>
            </a:r>
            <a:r>
              <a:rPr lang="ar-SA" sz="2800" dirty="0" smtClean="0">
                <a:latin typeface="Arial Black" pitchFamily="34" charset="0"/>
              </a:rPr>
              <a:t> جدا </a:t>
            </a:r>
            <a:endParaRPr lang="en-US" sz="2800" dirty="0" smtClean="0">
              <a:latin typeface="Arial Black" pitchFamily="34" charset="0"/>
            </a:endParaRPr>
          </a:p>
          <a:p>
            <a:pPr marL="514350" indent="-514350" eaLnBrk="1" hangingPunct="1">
              <a:buFont typeface="Wingdings" pitchFamily="2" charset="2"/>
              <a:buAutoNum type="arabicParenR"/>
            </a:pPr>
            <a:endParaRPr lang="en-US" dirty="0" smtClean="0"/>
          </a:p>
        </p:txBody>
      </p:sp>
      <p:sp>
        <p:nvSpPr>
          <p:cNvPr id="58370" name="Slide Number Placeholder 3"/>
          <p:cNvSpPr>
            <a:spLocks noGrp="1"/>
          </p:cNvSpPr>
          <p:nvPr>
            <p:ph type="sldNum" sz="quarter" idx="12"/>
          </p:nvPr>
        </p:nvSpPr>
        <p:spPr/>
        <p:txBody>
          <a:bodyPr/>
          <a:lstStyle/>
          <a:p>
            <a:pPr>
              <a:defRPr/>
            </a:pPr>
            <a:fld id="{10C0B703-06D4-4E31-803B-97E560966993}" type="slidenum">
              <a:rPr lang="en-US"/>
              <a:pPr>
                <a:defRPr/>
              </a:pPr>
              <a:t>84</a:t>
            </a:fld>
            <a:endParaRPr lang="en-US"/>
          </a:p>
        </p:txBody>
      </p:sp>
      <p:sp>
        <p:nvSpPr>
          <p:cNvPr id="88069"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9396" name="Rectangle 2"/>
          <p:cNvSpPr>
            <a:spLocks noGrp="1" noChangeArrowheads="1"/>
          </p:cNvSpPr>
          <p:nvPr>
            <p:ph type="title"/>
          </p:nvPr>
        </p:nvSpPr>
        <p:spPr>
          <a:xfrm>
            <a:off x="1066800" y="228600"/>
            <a:ext cx="7313612" cy="1828800"/>
          </a:xfrm>
        </p:spPr>
        <p:txBody>
          <a:bodyPr anchorCtr="1">
            <a:noAutofit/>
          </a:bodyPr>
          <a:lstStyle/>
          <a:p>
            <a:pPr algn="ctr" eaLnBrk="1" fontAlgn="auto" hangingPunct="1">
              <a:spcAft>
                <a:spcPts val="0"/>
              </a:spcAft>
              <a:defRPr/>
            </a:pPr>
            <a:r>
              <a:rPr lang="en-US" sz="3200" dirty="0" smtClean="0">
                <a:latin typeface="Arial Black" pitchFamily="34" charset="0"/>
              </a:rPr>
              <a:t>Diagnosis of Celiac Disease</a:t>
            </a:r>
            <a:br>
              <a:rPr lang="en-US" sz="3200" dirty="0" smtClean="0">
                <a:latin typeface="Arial Black" pitchFamily="34" charset="0"/>
              </a:rPr>
            </a:br>
            <a:r>
              <a:rPr lang="en-US" sz="3200" dirty="0" smtClean="0">
                <a:latin typeface="Arial Black" pitchFamily="34" charset="0"/>
              </a:rPr>
              <a:t>(Old criteria)</a:t>
            </a:r>
          </a:p>
        </p:txBody>
      </p:sp>
      <p:sp>
        <p:nvSpPr>
          <p:cNvPr id="59394" name="Slide Number Placeholder 3"/>
          <p:cNvSpPr>
            <a:spLocks noGrp="1"/>
          </p:cNvSpPr>
          <p:nvPr>
            <p:ph type="sldNum" sz="quarter" idx="12"/>
          </p:nvPr>
        </p:nvSpPr>
        <p:spPr/>
        <p:txBody>
          <a:bodyPr/>
          <a:lstStyle/>
          <a:p>
            <a:pPr>
              <a:defRPr/>
            </a:pPr>
            <a:fld id="{79E7AC77-B263-4B37-B016-0E99FF9B3282}" type="slidenum">
              <a:rPr lang="en-US"/>
              <a:pPr>
                <a:defRPr/>
              </a:pPr>
              <a:t>85</a:t>
            </a:fld>
            <a:endParaRPr lang="en-US"/>
          </a:p>
        </p:txBody>
      </p:sp>
      <p:sp>
        <p:nvSpPr>
          <p:cNvPr id="89092" name="Slide Number Placeholder 3"/>
          <p:cNvSpPr txBox="1">
            <a:spLocks/>
          </p:cNvSpPr>
          <p:nvPr/>
        </p:nvSpPr>
        <p:spPr bwMode="auto">
          <a:xfrm>
            <a:off x="6553200" y="6248400"/>
            <a:ext cx="2133600" cy="457200"/>
          </a:xfrm>
          <a:prstGeom prst="rect">
            <a:avLst/>
          </a:prstGeom>
          <a:noFill/>
          <a:ln w="9525">
            <a:noFill/>
            <a:miter lim="800000"/>
            <a:headEnd/>
            <a:tailEnd/>
          </a:ln>
        </p:spPr>
        <p:txBody>
          <a:bodyPr anchor="b"/>
          <a:lstStyle/>
          <a:p>
            <a:pPr algn="r"/>
            <a:fld id="{1D642A90-3934-466D-A109-9B3709826708}" type="slidenum">
              <a:rPr lang="en-US" sz="1200"/>
              <a:pPr algn="r"/>
              <a:t>85</a:t>
            </a:fld>
            <a:endParaRPr lang="en-US" sz="1200"/>
          </a:p>
        </p:txBody>
      </p:sp>
      <p:graphicFrame>
        <p:nvGraphicFramePr>
          <p:cNvPr id="7" name="Group 3"/>
          <p:cNvGraphicFramePr>
            <a:graphicFrameLocks noGrp="1"/>
          </p:cNvGraphicFramePr>
          <p:nvPr/>
        </p:nvGraphicFramePr>
        <p:xfrm>
          <a:off x="762000" y="2057400"/>
          <a:ext cx="7924800" cy="4572002"/>
        </p:xfrm>
        <a:graphic>
          <a:graphicData uri="http://schemas.openxmlformats.org/drawingml/2006/table">
            <a:tbl>
              <a:tblPr/>
              <a:tblGrid>
                <a:gridCol w="1368829"/>
                <a:gridCol w="3025833"/>
                <a:gridCol w="3530138"/>
              </a:tblGrid>
              <a:tr h="528638">
                <a:tc>
                  <a:txBody>
                    <a:bodyPr/>
                    <a:lstStyle/>
                    <a:p>
                      <a:pPr marL="0" marR="0" lvl="0" indent="0" algn="ctr"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Verdana" pitchFamily="34" charset="0"/>
                          <a:cs typeface="Arial" charset="0"/>
                        </a:rPr>
                        <a:t>Biopsy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dirty="0" err="1" smtClean="0">
                          <a:ln>
                            <a:noFill/>
                          </a:ln>
                          <a:solidFill>
                            <a:schemeClr val="tx1"/>
                          </a:solidFill>
                          <a:effectLst/>
                          <a:latin typeface="Verdana" pitchFamily="34" charset="0"/>
                          <a:cs typeface="Arial" charset="0"/>
                        </a:rPr>
                        <a:t>Histologic</a:t>
                      </a:r>
                      <a:r>
                        <a:rPr kumimoji="0" lang="en-US" sz="2100" b="1" i="0" u="none" strike="noStrike" cap="none" normalizeH="0" baseline="0" dirty="0" smtClean="0">
                          <a:ln>
                            <a:noFill/>
                          </a:ln>
                          <a:solidFill>
                            <a:schemeClr val="tx1"/>
                          </a:solidFill>
                          <a:effectLst/>
                          <a:latin typeface="Verdana" pitchFamily="34" charset="0"/>
                          <a:cs typeface="Arial" charset="0"/>
                        </a:rPr>
                        <a:t> findings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smtClean="0">
                          <a:ln>
                            <a:noFill/>
                          </a:ln>
                          <a:solidFill>
                            <a:schemeClr val="tx1"/>
                          </a:solidFill>
                          <a:effectLst/>
                          <a:latin typeface="Verdana" pitchFamily="34" charset="0"/>
                          <a:cs typeface="Arial" charset="0"/>
                        </a:rPr>
                        <a:t>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788">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Verdana" pitchFamily="34" charset="0"/>
                          <a:cs typeface="Arial" charset="0"/>
                        </a:rPr>
                        <a:t>First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cs typeface="Arial" charset="0"/>
                        </a:rPr>
                        <a:t>Compatible with diagnosis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cs typeface="Arial" charset="0"/>
                        </a:rPr>
                        <a:t>Gluten-free diet initiated on trial basis, and clinical response observed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788">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smtClean="0">
                          <a:ln>
                            <a:noFill/>
                          </a:ln>
                          <a:solidFill>
                            <a:schemeClr val="tx1"/>
                          </a:solidFill>
                          <a:effectLst/>
                          <a:latin typeface="Verdana" pitchFamily="34" charset="0"/>
                          <a:cs typeface="Arial" charset="0"/>
                        </a:rPr>
                        <a:t>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cs typeface="Arial" charset="0"/>
                        </a:rPr>
                        <a:t>Recovery documented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cs typeface="Arial" charset="0"/>
                        </a:rPr>
                        <a:t>Gluten challenge subsequently administered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3788">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smtClean="0">
                          <a:ln>
                            <a:noFill/>
                          </a:ln>
                          <a:solidFill>
                            <a:schemeClr val="tx1"/>
                          </a:solidFill>
                          <a:effectLst/>
                          <a:latin typeface="Verdana" pitchFamily="34" charset="0"/>
                          <a:cs typeface="Arial" charset="0"/>
                        </a:rPr>
                        <a:t>Third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Relapse documented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cs typeface="Arial" charset="0"/>
                        </a:rPr>
                        <a:t>Lifelong gluten-free diet recommended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15"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sp>
        <p:nvSpPr>
          <p:cNvPr id="60420" name="Slide Number Placeholder 3"/>
          <p:cNvSpPr>
            <a:spLocks noGrp="1"/>
          </p:cNvSpPr>
          <p:nvPr>
            <p:ph type="sldNum" sz="quarter" idx="12"/>
          </p:nvPr>
        </p:nvSpPr>
        <p:spPr/>
        <p:txBody>
          <a:bodyPr/>
          <a:lstStyle/>
          <a:p>
            <a:pPr>
              <a:defRPr/>
            </a:pPr>
            <a:fld id="{6D9D547E-0132-46ED-9B68-78ADD646019D}" type="slidenum">
              <a:rPr lang="en-US"/>
              <a:pPr>
                <a:defRPr/>
              </a:pPr>
              <a:t>86</a:t>
            </a:fld>
            <a:endParaRPr lang="en-US"/>
          </a:p>
        </p:txBody>
      </p:sp>
      <p:pic>
        <p:nvPicPr>
          <p:cNvPr id="90115" name="Picture 5" descr="scan0040"/>
          <p:cNvPicPr>
            <a:picLocks noChangeAspect="1" noChangeArrowheads="1"/>
          </p:cNvPicPr>
          <p:nvPr/>
        </p:nvPicPr>
        <p:blipFill>
          <a:blip r:embed="rId3" cstate="print"/>
          <a:srcRect l="893" r="2679" b="2469"/>
          <a:stretch>
            <a:fillRect/>
          </a:stretch>
        </p:blipFill>
        <p:spPr bwMode="auto">
          <a:xfrm>
            <a:off x="685800" y="762000"/>
            <a:ext cx="7620000" cy="536222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1">
                <a:tint val="45000"/>
                <a:satMod val="400000"/>
              </a:schemeClr>
            </a:duotone>
          </a:blip>
          <a:stretch>
            <a:fillRect/>
          </a:stretch>
        </p:blipFill>
        <p:spPr>
          <a:xfrm>
            <a:off x="0" y="0"/>
            <a:ext cx="9144000" cy="6858000"/>
          </a:xfrm>
          <a:prstGeom prst="rect">
            <a:avLst/>
          </a:prstGeom>
        </p:spPr>
      </p:pic>
      <p:pic>
        <p:nvPicPr>
          <p:cNvPr id="91138" name="Picture 4" descr="scan0015"/>
          <p:cNvPicPr>
            <a:picLocks noChangeAspect="1" noChangeArrowheads="1"/>
          </p:cNvPicPr>
          <p:nvPr/>
        </p:nvPicPr>
        <p:blipFill>
          <a:blip r:embed="rId3" cstate="print"/>
          <a:srcRect l="9412" t="9639" r="7059" b="2409"/>
          <a:stretch>
            <a:fillRect/>
          </a:stretch>
        </p:blipFill>
        <p:spPr bwMode="auto">
          <a:xfrm>
            <a:off x="2209800" y="304800"/>
            <a:ext cx="4648200" cy="6172200"/>
          </a:xfrm>
          <a:prstGeom prst="rect">
            <a:avLst/>
          </a:prstGeom>
          <a:noFill/>
          <a:ln w="9525">
            <a:noFill/>
            <a:miter lim="800000"/>
            <a:headEnd/>
            <a:tailEnd/>
          </a:ln>
        </p:spPr>
      </p:pic>
      <p:sp>
        <p:nvSpPr>
          <p:cNvPr id="61443" name="Slide Number Placeholder 2"/>
          <p:cNvSpPr>
            <a:spLocks noGrp="1"/>
          </p:cNvSpPr>
          <p:nvPr>
            <p:ph type="sldNum" sz="quarter" idx="12"/>
          </p:nvPr>
        </p:nvSpPr>
        <p:spPr/>
        <p:txBody>
          <a:bodyPr/>
          <a:lstStyle/>
          <a:p>
            <a:pPr>
              <a:defRPr/>
            </a:pPr>
            <a:fld id="{BCE5060E-A108-41BF-8B0F-E944A8158933}" type="slidenum">
              <a:rPr lang="en-US"/>
              <a:pPr>
                <a:defRPr/>
              </a:pPr>
              <a:t>87</a:t>
            </a:fld>
            <a:endParaRPr lang="en-US"/>
          </a:p>
        </p:txBody>
      </p:sp>
    </p:spTree>
  </p:cSld>
  <p:clrMapOvr>
    <a:masterClrMapping/>
  </p:clrMapOvr>
  <p:transition>
    <p:wheel spokes="8"/>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3">
                <a:tint val="45000"/>
                <a:satMod val="400000"/>
              </a:schemeClr>
            </a:duotone>
          </a:blip>
          <a:stretch>
            <a:fillRect/>
          </a:stretch>
        </p:blipFill>
        <p:spPr>
          <a:xfrm>
            <a:off x="0" y="0"/>
            <a:ext cx="9144000" cy="6858000"/>
          </a:xfrm>
          <a:prstGeom prst="rect">
            <a:avLst/>
          </a:prstGeom>
        </p:spPr>
      </p:pic>
      <p:pic>
        <p:nvPicPr>
          <p:cNvPr id="92162" name="Picture 5" descr="scan0005"/>
          <p:cNvPicPr>
            <a:picLocks noChangeAspect="1" noChangeArrowheads="1"/>
          </p:cNvPicPr>
          <p:nvPr/>
        </p:nvPicPr>
        <p:blipFill>
          <a:blip r:embed="rId3" cstate="print"/>
          <a:srcRect t="1221" r="2913"/>
          <a:stretch>
            <a:fillRect/>
          </a:stretch>
        </p:blipFill>
        <p:spPr bwMode="auto">
          <a:xfrm>
            <a:off x="1905000" y="539186"/>
            <a:ext cx="5791200" cy="5937813"/>
          </a:xfrm>
          <a:prstGeom prst="rect">
            <a:avLst/>
          </a:prstGeom>
          <a:noFill/>
          <a:ln w="9525">
            <a:noFill/>
            <a:miter lim="800000"/>
            <a:headEnd/>
            <a:tailEnd/>
          </a:ln>
        </p:spPr>
      </p:pic>
      <p:sp>
        <p:nvSpPr>
          <p:cNvPr id="62467" name="Slide Number Placeholder 3"/>
          <p:cNvSpPr>
            <a:spLocks noGrp="1"/>
          </p:cNvSpPr>
          <p:nvPr>
            <p:ph type="sldNum" sz="quarter" idx="12"/>
          </p:nvPr>
        </p:nvSpPr>
        <p:spPr/>
        <p:txBody>
          <a:bodyPr/>
          <a:lstStyle/>
          <a:p>
            <a:pPr>
              <a:defRPr/>
            </a:pPr>
            <a:fld id="{E3EEF669-6A35-4750-B4C6-DF120DF2F3B0}" type="slidenum">
              <a:rPr lang="en-US"/>
              <a:pPr>
                <a:defRPr/>
              </a:pPr>
              <a:t>88</a:t>
            </a:fld>
            <a:endParaRPr lang="en-US"/>
          </a:p>
        </p:txBody>
      </p:sp>
    </p:spTree>
  </p:cSld>
  <p:clrMapOvr>
    <a:masterClrMapping/>
  </p:clrMapOvr>
  <p:transition>
    <p:wheel spokes="8"/>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3491" name="Rectangle 2"/>
          <p:cNvSpPr>
            <a:spLocks noGrp="1" noChangeArrowheads="1"/>
          </p:cNvSpPr>
          <p:nvPr>
            <p:ph type="title"/>
          </p:nvPr>
        </p:nvSpPr>
        <p:spPr>
          <a:xfrm>
            <a:off x="838200" y="304800"/>
            <a:ext cx="7462837" cy="1524000"/>
          </a:xfrm>
        </p:spPr>
        <p:txBody>
          <a:bodyPr anchorCtr="1">
            <a:noAutofit/>
          </a:bodyPr>
          <a:lstStyle/>
          <a:p>
            <a:pPr eaLnBrk="1" fontAlgn="auto" hangingPunct="1">
              <a:spcAft>
                <a:spcPts val="0"/>
              </a:spcAft>
              <a:defRPr/>
            </a:pPr>
            <a:r>
              <a:rPr lang="en-US" sz="3600" dirty="0" smtClean="0">
                <a:latin typeface="Arial Black" pitchFamily="34" charset="0"/>
              </a:rPr>
              <a:t>11- Intestinal </a:t>
            </a:r>
            <a:r>
              <a:rPr lang="en-US" sz="3600" dirty="0" err="1" smtClean="0">
                <a:latin typeface="Arial Black" pitchFamily="34" charset="0"/>
              </a:rPr>
              <a:t>Lymphangiectasia</a:t>
            </a:r>
            <a:endParaRPr lang="en-US" sz="3600" dirty="0" smtClean="0">
              <a:latin typeface="Arial Black" pitchFamily="34" charset="0"/>
            </a:endParaRPr>
          </a:p>
        </p:txBody>
      </p:sp>
      <p:sp>
        <p:nvSpPr>
          <p:cNvPr id="63490" name="Slide Number Placeholder 3"/>
          <p:cNvSpPr>
            <a:spLocks noGrp="1"/>
          </p:cNvSpPr>
          <p:nvPr>
            <p:ph type="sldNum" sz="quarter" idx="12"/>
          </p:nvPr>
        </p:nvSpPr>
        <p:spPr/>
        <p:txBody>
          <a:bodyPr/>
          <a:lstStyle/>
          <a:p>
            <a:pPr>
              <a:defRPr/>
            </a:pPr>
            <a:fld id="{192FE4AB-3BAA-4414-8AE7-AE68A8997167}" type="slidenum">
              <a:rPr lang="en-US"/>
              <a:pPr>
                <a:defRPr/>
              </a:pPr>
              <a:t>89</a:t>
            </a:fld>
            <a:endParaRPr lang="en-US"/>
          </a:p>
        </p:txBody>
      </p:sp>
      <p:graphicFrame>
        <p:nvGraphicFramePr>
          <p:cNvPr id="6" name="Group 3"/>
          <p:cNvGraphicFramePr>
            <a:graphicFrameLocks noGrp="1"/>
          </p:cNvGraphicFramePr>
          <p:nvPr/>
        </p:nvGraphicFramePr>
        <p:xfrm>
          <a:off x="533400" y="1676400"/>
          <a:ext cx="8215064" cy="4416896"/>
        </p:xfrm>
        <a:graphic>
          <a:graphicData uri="http://schemas.openxmlformats.org/drawingml/2006/table">
            <a:tbl>
              <a:tblPr/>
              <a:tblGrid>
                <a:gridCol w="3528301"/>
                <a:gridCol w="4686763"/>
              </a:tblGrid>
              <a:tr h="4416896">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Disorder of the intestinal </a:t>
                      </a:r>
                      <a:r>
                        <a:rPr kumimoji="0" lang="en-US" sz="1800" b="1" i="0" u="none" strike="noStrike" cap="none" normalizeH="0" baseline="0" dirty="0" err="1" smtClean="0">
                          <a:ln>
                            <a:noFill/>
                          </a:ln>
                          <a:solidFill>
                            <a:schemeClr val="tx1"/>
                          </a:solidFill>
                          <a:effectLst/>
                          <a:latin typeface="Arial" pitchFamily="34" charset="0"/>
                          <a:cs typeface="Arial" pitchFamily="34" charset="0"/>
                        </a:rPr>
                        <a:t>lymphatics</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Impaired fat absorption</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Protein-losing </a:t>
                      </a:r>
                      <a:r>
                        <a:rPr kumimoji="0" lang="en-US" sz="1800" b="1" i="0" u="none" strike="noStrike" cap="none" normalizeH="0" baseline="0" dirty="0" err="1" smtClean="0">
                          <a:ln>
                            <a:noFill/>
                          </a:ln>
                          <a:solidFill>
                            <a:schemeClr val="tx1"/>
                          </a:solidFill>
                          <a:effectLst/>
                          <a:latin typeface="Arial" pitchFamily="34" charset="0"/>
                          <a:cs typeface="Arial" pitchFamily="34" charset="0"/>
                        </a:rPr>
                        <a:t>enteropathy</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Primary (familial)</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Secondary to fibrosis</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Hypo-</a:t>
                      </a:r>
                      <a:r>
                        <a:rPr kumimoji="0" lang="en-US" sz="1800" b="1" i="0" u="none" strike="noStrike" cap="none" normalizeH="0" baseline="0" dirty="0" err="1" smtClean="0">
                          <a:ln>
                            <a:noFill/>
                          </a:ln>
                          <a:solidFill>
                            <a:schemeClr val="tx1"/>
                          </a:solidFill>
                          <a:effectLst/>
                          <a:latin typeface="Arial" pitchFamily="34" charset="0"/>
                          <a:cs typeface="Arial" pitchFamily="34" charset="0"/>
                        </a:rPr>
                        <a:t>albuminemia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err="1" smtClean="0">
                          <a:ln>
                            <a:noFill/>
                          </a:ln>
                          <a:solidFill>
                            <a:schemeClr val="tx1"/>
                          </a:solidFill>
                          <a:effectLst/>
                          <a:latin typeface="Arial" pitchFamily="34" charset="0"/>
                          <a:cs typeface="Arial" pitchFamily="34" charset="0"/>
                        </a:rPr>
                        <a:t>Hypogammaglobulinemia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Low lymphocyte count</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defRPr/>
                      </a:pPr>
                      <a:r>
                        <a:rPr kumimoji="0" lang="en-US" sz="1800" b="1" i="0" u="none" strike="noStrike" cap="none" normalizeH="0" baseline="0" dirty="0" err="1" smtClean="0">
                          <a:ln>
                            <a:noFill/>
                          </a:ln>
                          <a:solidFill>
                            <a:schemeClr val="tx1"/>
                          </a:solidFill>
                          <a:effectLst/>
                          <a:latin typeface="Arial" pitchFamily="34" charset="0"/>
                          <a:cs typeface="Arial" pitchFamily="34" charset="0"/>
                        </a:rPr>
                        <a:t>Chylous</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ascites</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Systemic infections</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Generalized lymphatic abnormalities</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defRPr/>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2" descr="D:\Jpeg019.jpg"/>
          <p:cNvPicPr>
            <a:picLocks noChangeAspect="1" noChangeArrowheads="1"/>
          </p:cNvPicPr>
          <p:nvPr/>
        </p:nvPicPr>
        <p:blipFill>
          <a:blip r:embed="rId3" cstate="print"/>
          <a:srcRect l="999"/>
          <a:stretch>
            <a:fillRect/>
          </a:stretch>
        </p:blipFill>
        <p:spPr bwMode="auto">
          <a:xfrm>
            <a:off x="4427984" y="3284984"/>
            <a:ext cx="3816424" cy="269848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4">
                <a:shade val="45000"/>
                <a:satMod val="135000"/>
              </a:schemeClr>
              <a:prstClr val="white"/>
            </a:duotone>
          </a:blip>
          <a:stretch>
            <a:fillRect/>
          </a:stretch>
        </p:blipFill>
        <p:spPr>
          <a:xfrm>
            <a:off x="0" y="0"/>
            <a:ext cx="9144000" cy="6858000"/>
          </a:xfrm>
          <a:prstGeom prst="rect">
            <a:avLst/>
          </a:prstGeom>
        </p:spPr>
      </p:pic>
      <p:pic>
        <p:nvPicPr>
          <p:cNvPr id="15362" name="Picture 2" descr="C:\Documents and Settings\LOIDA\Desktop\prof. asaad\chronic diarrhea\New Folder\F3.medium.gif"/>
          <p:cNvPicPr>
            <a:picLocks noGrp="1" noChangeAspect="1" noChangeArrowheads="1"/>
          </p:cNvPicPr>
          <p:nvPr>
            <p:ph idx="1"/>
          </p:nvPr>
        </p:nvPicPr>
        <p:blipFill>
          <a:blip r:embed="rId3" cstate="print"/>
          <a:srcRect/>
          <a:stretch>
            <a:fillRect/>
          </a:stretch>
        </p:blipFill>
        <p:spPr>
          <a:xfrm>
            <a:off x="1539240" y="762000"/>
            <a:ext cx="6400800" cy="5334000"/>
          </a:xfrm>
          <a:noFill/>
        </p:spPr>
      </p:pic>
      <p:sp>
        <p:nvSpPr>
          <p:cNvPr id="4" name="Slide Number Placeholder 3"/>
          <p:cNvSpPr>
            <a:spLocks noGrp="1"/>
          </p:cNvSpPr>
          <p:nvPr>
            <p:ph type="sldNum" sz="quarter" idx="12"/>
          </p:nvPr>
        </p:nvSpPr>
        <p:spPr/>
        <p:txBody>
          <a:bodyPr>
            <a:normAutofit/>
          </a:bodyPr>
          <a:lstStyle/>
          <a:p>
            <a:pPr>
              <a:defRPr/>
            </a:pPr>
            <a:fld id="{4D2AA71E-8146-4A39-A2B2-02C5B16BE855}" type="slidenum">
              <a:rPr lang="en-US"/>
              <a:pPr>
                <a:defRPr/>
              </a:pPr>
              <a:t>9</a:t>
            </a:fld>
            <a:endParaRPr lang="en-US"/>
          </a:p>
        </p:txBody>
      </p:sp>
      <p:pic>
        <p:nvPicPr>
          <p:cNvPr id="8" name="Picture 7" descr="blue-backgrounds-for-powerpoint.jpg"/>
          <p:cNvPicPr>
            <a:picLocks noChangeAspect="1"/>
          </p:cNvPicPr>
          <p:nvPr/>
        </p:nvPicPr>
        <p:blipFill>
          <a:blip r:embed="rId4" cstate="print">
            <a:duotone>
              <a:schemeClr val="bg2">
                <a:shade val="45000"/>
                <a:satMod val="135000"/>
              </a:schemeClr>
              <a:prstClr val="white"/>
            </a:duotone>
          </a:blip>
          <a:stretch>
            <a:fillRect/>
          </a:stretch>
        </p:blipFill>
        <p:spPr>
          <a:xfrm rot="1277718">
            <a:off x="6623728" y="3490111"/>
            <a:ext cx="859576" cy="550000"/>
          </a:xfrm>
          <a:prstGeom prst="rect">
            <a:avLst/>
          </a:prstGeom>
        </p:spPr>
      </p:pic>
    </p:spTree>
  </p:cSld>
  <p:clrMapOvr>
    <a:masterClrMapping/>
  </p:clrMapOvr>
  <p:transition spd="slow">
    <p:spli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3491" name="Rectangle 2"/>
          <p:cNvSpPr>
            <a:spLocks noGrp="1" noChangeArrowheads="1"/>
          </p:cNvSpPr>
          <p:nvPr>
            <p:ph type="title"/>
          </p:nvPr>
        </p:nvSpPr>
        <p:spPr>
          <a:xfrm>
            <a:off x="838200" y="304800"/>
            <a:ext cx="7462837" cy="1524000"/>
          </a:xfrm>
        </p:spPr>
        <p:txBody>
          <a:bodyPr anchorCtr="1">
            <a:noAutofit/>
          </a:bodyPr>
          <a:lstStyle/>
          <a:p>
            <a:pPr eaLnBrk="1" fontAlgn="auto" hangingPunct="1">
              <a:spcAft>
                <a:spcPts val="0"/>
              </a:spcAft>
              <a:defRPr/>
            </a:pPr>
            <a:r>
              <a:rPr lang="en-US" sz="3600" dirty="0" smtClean="0">
                <a:latin typeface="Arial Black" pitchFamily="34" charset="0"/>
              </a:rPr>
              <a:t>Intestinal </a:t>
            </a:r>
            <a:r>
              <a:rPr lang="en-US" sz="3600" dirty="0" err="1" smtClean="0">
                <a:latin typeface="Arial Black" pitchFamily="34" charset="0"/>
              </a:rPr>
              <a:t>Lymphangiectasia</a:t>
            </a:r>
            <a:endParaRPr lang="en-US" sz="3600" dirty="0" smtClean="0">
              <a:latin typeface="Arial Black" pitchFamily="34" charset="0"/>
            </a:endParaRPr>
          </a:p>
        </p:txBody>
      </p:sp>
      <p:sp>
        <p:nvSpPr>
          <p:cNvPr id="63490" name="Slide Number Placeholder 3"/>
          <p:cNvSpPr>
            <a:spLocks noGrp="1"/>
          </p:cNvSpPr>
          <p:nvPr>
            <p:ph type="sldNum" sz="quarter" idx="12"/>
          </p:nvPr>
        </p:nvSpPr>
        <p:spPr/>
        <p:txBody>
          <a:bodyPr/>
          <a:lstStyle/>
          <a:p>
            <a:pPr>
              <a:defRPr/>
            </a:pPr>
            <a:fld id="{192FE4AB-3BAA-4414-8AE7-AE68A8997167}" type="slidenum">
              <a:rPr lang="en-US"/>
              <a:pPr>
                <a:defRPr/>
              </a:pPr>
              <a:t>90</a:t>
            </a:fld>
            <a:endParaRPr lang="en-US"/>
          </a:p>
        </p:txBody>
      </p:sp>
      <p:graphicFrame>
        <p:nvGraphicFramePr>
          <p:cNvPr id="6" name="Group 3"/>
          <p:cNvGraphicFramePr>
            <a:graphicFrameLocks noGrp="1"/>
          </p:cNvGraphicFramePr>
          <p:nvPr/>
        </p:nvGraphicFramePr>
        <p:xfrm>
          <a:off x="395536" y="1412776"/>
          <a:ext cx="8229600" cy="4720208"/>
        </p:xfrm>
        <a:graphic>
          <a:graphicData uri="http://schemas.openxmlformats.org/drawingml/2006/table">
            <a:tbl>
              <a:tblPr/>
              <a:tblGrid>
                <a:gridCol w="3240360"/>
                <a:gridCol w="4989240"/>
              </a:tblGrid>
              <a:tr h="4720208">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Biopsy confirms </a:t>
                      </a:r>
                      <a:r>
                        <a:rPr kumimoji="0" lang="en-US" sz="1800" b="1" i="0" u="none" strike="noStrike" cap="none" normalizeH="0" baseline="0" dirty="0" err="1" smtClean="0">
                          <a:ln>
                            <a:noFill/>
                          </a:ln>
                          <a:solidFill>
                            <a:schemeClr val="tx1"/>
                          </a:solidFill>
                          <a:effectLst/>
                          <a:latin typeface="Arial" pitchFamily="34" charset="0"/>
                          <a:cs typeface="Arial" pitchFamily="34" charset="0"/>
                        </a:rPr>
                        <a:t>lymphangiectasia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Characteristic lymphatic dilatation</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Follow-through demonstrate </a:t>
                      </a:r>
                      <a:r>
                        <a:rPr kumimoji="0" lang="en-US" sz="1800" b="1" i="0" u="none" strike="noStrike" cap="none" normalizeH="0" baseline="0" dirty="0" err="1" smtClean="0">
                          <a:ln>
                            <a:noFill/>
                          </a:ln>
                          <a:solidFill>
                            <a:schemeClr val="tx1"/>
                          </a:solidFill>
                          <a:effectLst/>
                          <a:latin typeface="Arial" pitchFamily="34" charset="0"/>
                          <a:cs typeface="Arial" pitchFamily="34" charset="0"/>
                        </a:rPr>
                        <a:t>oedema</a:t>
                      </a:r>
                      <a:r>
                        <a:rPr kumimoji="0" lang="en-US" sz="1800" b="1" i="0" u="none" strike="noStrike" cap="none" normalizeH="0" baseline="0" dirty="0" smtClean="0">
                          <a:ln>
                            <a:noFill/>
                          </a:ln>
                          <a:solidFill>
                            <a:schemeClr val="tx1"/>
                          </a:solidFill>
                          <a:effectLst/>
                          <a:latin typeface="Arial" pitchFamily="34" charset="0"/>
                          <a:cs typeface="Arial" pitchFamily="34" charset="0"/>
                        </a:rPr>
                        <a:t> of the intestine</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Protein loss by Cr-labeled albumin</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2" descr="D:\Jpeg025.jpg"/>
          <p:cNvPicPr>
            <a:picLocks noChangeAspect="1" noChangeArrowheads="1"/>
          </p:cNvPicPr>
          <p:nvPr/>
        </p:nvPicPr>
        <p:blipFill>
          <a:blip r:embed="rId3" cstate="print"/>
          <a:srcRect/>
          <a:stretch>
            <a:fillRect/>
          </a:stretch>
        </p:blipFill>
        <p:spPr bwMode="auto">
          <a:xfrm>
            <a:off x="5004048" y="1412776"/>
            <a:ext cx="3596799" cy="2664296"/>
          </a:xfrm>
          <a:prstGeom prst="rect">
            <a:avLst/>
          </a:prstGeom>
          <a:noFill/>
          <a:ln w="9525">
            <a:noFill/>
            <a:miter lim="800000"/>
            <a:headEnd/>
            <a:tailEnd/>
          </a:ln>
        </p:spPr>
      </p:pic>
      <p:pic>
        <p:nvPicPr>
          <p:cNvPr id="8" name="Picture 2" descr="D:\Jpeg021.jpg"/>
          <p:cNvPicPr>
            <a:picLocks noChangeAspect="1" noChangeArrowheads="1"/>
          </p:cNvPicPr>
          <p:nvPr/>
        </p:nvPicPr>
        <p:blipFill>
          <a:blip r:embed="rId4" cstate="print"/>
          <a:srcRect r="2940"/>
          <a:stretch>
            <a:fillRect/>
          </a:stretch>
        </p:blipFill>
        <p:spPr bwMode="auto">
          <a:xfrm>
            <a:off x="3707904" y="3717032"/>
            <a:ext cx="3024336" cy="2373529"/>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7586" name="Rectangle 2"/>
          <p:cNvSpPr>
            <a:spLocks noGrp="1" noChangeArrowheads="1"/>
          </p:cNvSpPr>
          <p:nvPr>
            <p:ph type="title"/>
          </p:nvPr>
        </p:nvSpPr>
        <p:spPr>
          <a:xfrm>
            <a:off x="467544" y="-243408"/>
            <a:ext cx="8229600" cy="1554162"/>
          </a:xfrm>
        </p:spPr>
        <p:txBody>
          <a:bodyPr anchorCtr="1"/>
          <a:lstStyle/>
          <a:p>
            <a:pPr eaLnBrk="1" fontAlgn="auto" hangingPunct="1">
              <a:spcAft>
                <a:spcPts val="0"/>
              </a:spcAft>
              <a:defRPr/>
            </a:pPr>
            <a:r>
              <a:rPr lang="en-US" sz="3600" dirty="0" smtClean="0">
                <a:latin typeface="Arial Black" pitchFamily="34" charset="0"/>
              </a:rPr>
              <a:t>12- </a:t>
            </a:r>
            <a:r>
              <a:rPr lang="en-US" sz="3600" dirty="0" err="1" smtClean="0">
                <a:latin typeface="Arial Black" pitchFamily="34" charset="0"/>
              </a:rPr>
              <a:t>Abetalipoproteinemia</a:t>
            </a:r>
            <a:endParaRPr lang="en-US" sz="3600" dirty="0" smtClean="0">
              <a:latin typeface="Arial Black" pitchFamily="34" charset="0"/>
            </a:endParaRPr>
          </a:p>
        </p:txBody>
      </p:sp>
      <p:sp>
        <p:nvSpPr>
          <p:cNvPr id="67595" name="Slide Number Placeholder 3"/>
          <p:cNvSpPr>
            <a:spLocks noGrp="1"/>
          </p:cNvSpPr>
          <p:nvPr>
            <p:ph type="sldNum" sz="quarter" idx="12"/>
          </p:nvPr>
        </p:nvSpPr>
        <p:spPr/>
        <p:txBody>
          <a:bodyPr/>
          <a:lstStyle/>
          <a:p>
            <a:pPr>
              <a:defRPr/>
            </a:pPr>
            <a:fld id="{2CAE4875-7506-4395-94B6-6576D9B9CF58}" type="slidenum">
              <a:rPr lang="en-US"/>
              <a:pPr>
                <a:defRPr/>
              </a:pPr>
              <a:t>91</a:t>
            </a:fld>
            <a:endParaRPr lang="en-US"/>
          </a:p>
        </p:txBody>
      </p:sp>
      <p:graphicFrame>
        <p:nvGraphicFramePr>
          <p:cNvPr id="254979" name="Group 3"/>
          <p:cNvGraphicFramePr>
            <a:graphicFrameLocks noGrp="1"/>
          </p:cNvGraphicFramePr>
          <p:nvPr/>
        </p:nvGraphicFramePr>
        <p:xfrm>
          <a:off x="251520" y="2276872"/>
          <a:ext cx="8153400" cy="3888432"/>
        </p:xfrm>
        <a:graphic>
          <a:graphicData uri="http://schemas.openxmlformats.org/drawingml/2006/table">
            <a:tbl>
              <a:tblPr/>
              <a:tblGrid>
                <a:gridCol w="3665290"/>
                <a:gridCol w="4488110"/>
              </a:tblGrid>
              <a:tr h="3888432">
                <a:tc>
                  <a:txBody>
                    <a:bodyPr/>
                    <a:lstStyle/>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err="1" smtClean="0">
                          <a:ln>
                            <a:noFill/>
                          </a:ln>
                          <a:solidFill>
                            <a:schemeClr val="tx1"/>
                          </a:solidFill>
                          <a:effectLst/>
                          <a:latin typeface="Arial" pitchFamily="34" charset="0"/>
                          <a:cs typeface="Arial" pitchFamily="34" charset="0"/>
                        </a:rPr>
                        <a:t>Autosomal</a:t>
                      </a:r>
                      <a:r>
                        <a:rPr kumimoji="0" lang="en-US" sz="2100" b="1" i="0" u="none" strike="noStrike" cap="none" normalizeH="0" baseline="0" dirty="0" smtClean="0">
                          <a:ln>
                            <a:noFill/>
                          </a:ln>
                          <a:solidFill>
                            <a:schemeClr val="tx1"/>
                          </a:solidFill>
                          <a:effectLst/>
                          <a:latin typeface="Arial" pitchFamily="34" charset="0"/>
                          <a:cs typeface="Arial" pitchFamily="34" charset="0"/>
                        </a:rPr>
                        <a:t> recessive trait</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Fat </a:t>
                      </a:r>
                      <a:r>
                        <a:rPr kumimoji="0" lang="en-US" sz="2100" b="1" i="0" u="none" strike="noStrike" cap="none" normalizeH="0" baseline="0" dirty="0" err="1" smtClean="0">
                          <a:ln>
                            <a:noFill/>
                          </a:ln>
                          <a:solidFill>
                            <a:schemeClr val="tx1"/>
                          </a:solidFill>
                          <a:effectLst/>
                          <a:latin typeface="Arial" pitchFamily="34" charset="0"/>
                          <a:cs typeface="Arial" pitchFamily="34" charset="0"/>
                        </a:rPr>
                        <a:t>malabsorption</a:t>
                      </a:r>
                      <a:r>
                        <a:rPr kumimoji="0" lang="en-US" sz="2100" b="1" i="0" u="none" strike="noStrike" cap="none" normalizeH="0" baseline="0" dirty="0" smtClean="0">
                          <a:ln>
                            <a:noFill/>
                          </a:ln>
                          <a:solidFill>
                            <a:schemeClr val="tx1"/>
                          </a:solidFill>
                          <a:effectLst/>
                          <a:latin typeface="Arial" pitchFamily="34" charset="0"/>
                          <a:cs typeface="Arial" pitchFamily="34" charset="0"/>
                        </a:rPr>
                        <a:t> failure to thrive</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Ataxia and retinitis </a:t>
                      </a:r>
                      <a:r>
                        <a:rPr kumimoji="0" lang="en-US" sz="2100" b="1" i="0" u="none" strike="noStrike" cap="none" normalizeH="0" baseline="0" dirty="0" err="1" smtClean="0">
                          <a:ln>
                            <a:noFill/>
                          </a:ln>
                          <a:solidFill>
                            <a:schemeClr val="tx1"/>
                          </a:solidFill>
                          <a:effectLst/>
                          <a:latin typeface="Arial" pitchFamily="34" charset="0"/>
                          <a:cs typeface="Arial" pitchFamily="34" charset="0"/>
                        </a:rPr>
                        <a:t>pigmentosa</a:t>
                      </a: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Markedly decreased plasma levels of cholesterol triglycerides and phospholipids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None/>
                        <a:tabLst/>
                      </a:pP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4" descr="http://archopht.ama-assn.org/content/vol116/issue2/images/medium/ecr7748f1.jpg"/>
          <p:cNvPicPr>
            <a:picLocks noChangeAspect="1" noChangeArrowheads="1"/>
          </p:cNvPicPr>
          <p:nvPr/>
        </p:nvPicPr>
        <p:blipFill>
          <a:blip r:embed="rId3" cstate="print"/>
          <a:srcRect/>
          <a:stretch>
            <a:fillRect/>
          </a:stretch>
        </p:blipFill>
        <p:spPr bwMode="auto">
          <a:xfrm>
            <a:off x="4211960" y="2204864"/>
            <a:ext cx="3978960" cy="1396008"/>
          </a:xfrm>
          <a:prstGeom prst="rect">
            <a:avLst/>
          </a:prstGeom>
          <a:noFill/>
          <a:ln w="9525">
            <a:noFill/>
            <a:miter lim="800000"/>
            <a:headEnd/>
            <a:tailEnd/>
          </a:ln>
        </p:spPr>
      </p:pic>
      <p:pic>
        <p:nvPicPr>
          <p:cNvPr id="7" name="Picture 2" descr="http://archopht.ama-assn.org/content/vol116/issue2/images/medium/ecr7748f2.jpg"/>
          <p:cNvPicPr>
            <a:picLocks noChangeAspect="1" noChangeArrowheads="1"/>
          </p:cNvPicPr>
          <p:nvPr/>
        </p:nvPicPr>
        <p:blipFill>
          <a:blip r:embed="rId4" cstate="print"/>
          <a:srcRect/>
          <a:stretch>
            <a:fillRect/>
          </a:stretch>
        </p:blipFill>
        <p:spPr bwMode="auto">
          <a:xfrm>
            <a:off x="3995936" y="3501008"/>
            <a:ext cx="1872208" cy="1807400"/>
          </a:xfrm>
          <a:prstGeom prst="rect">
            <a:avLst/>
          </a:prstGeom>
          <a:noFill/>
          <a:ln w="9525">
            <a:noFill/>
            <a:miter lim="800000"/>
            <a:headEnd/>
            <a:tailEnd/>
          </a:ln>
        </p:spPr>
      </p:pic>
      <p:pic>
        <p:nvPicPr>
          <p:cNvPr id="8" name="Picture 6" descr="http://www.oup.com/us/images/9780195170962/A/resources/AbetalipoproteinemiaA.jpg?view=get"/>
          <p:cNvPicPr>
            <a:picLocks noChangeAspect="1" noChangeArrowheads="1"/>
          </p:cNvPicPr>
          <p:nvPr/>
        </p:nvPicPr>
        <p:blipFill>
          <a:blip r:embed="rId5" cstate="print"/>
          <a:srcRect/>
          <a:stretch>
            <a:fillRect/>
          </a:stretch>
        </p:blipFill>
        <p:spPr bwMode="auto">
          <a:xfrm>
            <a:off x="6804248" y="3429000"/>
            <a:ext cx="1584176" cy="1704977"/>
          </a:xfrm>
          <a:prstGeom prst="rect">
            <a:avLst/>
          </a:prstGeom>
          <a:noFill/>
          <a:ln w="9525">
            <a:noFill/>
            <a:miter lim="800000"/>
            <a:headEnd/>
            <a:tailEnd/>
          </a:ln>
        </p:spPr>
      </p:pic>
      <p:pic>
        <p:nvPicPr>
          <p:cNvPr id="9" name="Picture 8" descr="http://www.oup.com/us/images/9780195170962/A/resources/AbetalipoproteinemiaB.jpg?view=get"/>
          <p:cNvPicPr>
            <a:picLocks noChangeAspect="1" noChangeArrowheads="1"/>
          </p:cNvPicPr>
          <p:nvPr/>
        </p:nvPicPr>
        <p:blipFill>
          <a:blip r:embed="rId6" cstate="print"/>
          <a:srcRect/>
          <a:stretch>
            <a:fillRect/>
          </a:stretch>
        </p:blipFill>
        <p:spPr bwMode="auto">
          <a:xfrm>
            <a:off x="5652120" y="5013176"/>
            <a:ext cx="1584176" cy="1512167"/>
          </a:xfrm>
          <a:prstGeom prst="rect">
            <a:avLst/>
          </a:prstGeom>
          <a:noFill/>
          <a:ln w="9525">
            <a:noFill/>
            <a:miter lim="800000"/>
            <a:headEnd/>
            <a:tailEnd/>
          </a:ln>
        </p:spPr>
      </p:pic>
      <p:graphicFrame>
        <p:nvGraphicFramePr>
          <p:cNvPr id="10" name="Table Placeholder 4"/>
          <p:cNvGraphicFramePr>
            <a:graphicFrameLocks/>
          </p:cNvGraphicFramePr>
          <p:nvPr/>
        </p:nvGraphicFramePr>
        <p:xfrm>
          <a:off x="251520" y="908720"/>
          <a:ext cx="8640959" cy="792088"/>
        </p:xfrm>
        <a:graphic>
          <a:graphicData uri="http://schemas.openxmlformats.org/drawingml/2006/table">
            <a:tbl>
              <a:tblPr firstRow="1" bandRow="1">
                <a:tableStyleId>{5C22544A-7EE6-4342-B048-85BDC9FD1C3A}</a:tableStyleId>
              </a:tblPr>
              <a:tblGrid>
                <a:gridCol w="2251006"/>
                <a:gridCol w="1379649"/>
                <a:gridCol w="1597488"/>
                <a:gridCol w="3412816"/>
              </a:tblGrid>
              <a:tr h="396044">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396044">
                <a:tc>
                  <a:txBody>
                    <a:bodyPr/>
                    <a:lstStyle/>
                    <a:p>
                      <a:r>
                        <a:rPr lang="en-US" dirty="0" err="1" smtClean="0"/>
                        <a:t>Abetalipoproteinemia</a:t>
                      </a:r>
                      <a:endParaRPr lang="en-US" dirty="0"/>
                    </a:p>
                  </a:txBody>
                  <a:tcPr/>
                </a:tc>
                <a:tc>
                  <a:txBody>
                    <a:bodyPr/>
                    <a:lstStyle/>
                    <a:p>
                      <a:pPr algn="ctr"/>
                      <a:r>
                        <a:rPr lang="en-US" dirty="0" smtClean="0"/>
                        <a:t>MTP</a:t>
                      </a:r>
                      <a:endParaRPr lang="en-US" dirty="0"/>
                    </a:p>
                  </a:txBody>
                  <a:tcPr/>
                </a:tc>
                <a:tc>
                  <a:txBody>
                    <a:bodyPr/>
                    <a:lstStyle/>
                    <a:p>
                      <a:pPr algn="ctr"/>
                      <a:r>
                        <a:rPr lang="en-US" dirty="0" smtClean="0"/>
                        <a:t>4q22</a:t>
                      </a:r>
                      <a:endParaRPr lang="en-US" dirty="0"/>
                    </a:p>
                  </a:txBody>
                  <a:tcPr/>
                </a:tc>
                <a:tc>
                  <a:txBody>
                    <a:bodyPr/>
                    <a:lstStyle/>
                    <a:p>
                      <a:pPr algn="l"/>
                      <a:r>
                        <a:rPr lang="en-US" baseline="0" dirty="0" smtClean="0"/>
                        <a:t>Transfer lipids to </a:t>
                      </a:r>
                      <a:r>
                        <a:rPr lang="en-US" baseline="0" dirty="0" err="1" smtClean="0"/>
                        <a:t>apolipoprotein</a:t>
                      </a:r>
                      <a:r>
                        <a:rPr lang="en-US" baseline="0" dirty="0" smtClean="0"/>
                        <a:t> B</a:t>
                      </a:r>
                      <a:endParaRPr lang="en-US" baseline="0" dirty="0"/>
                    </a:p>
                  </a:txBody>
                  <a:tcPr/>
                </a:tc>
              </a:tr>
            </a:tbl>
          </a:graphicData>
        </a:graphic>
      </p:graphicFrame>
    </p:spTree>
  </p:cSld>
  <p:clrMapOvr>
    <a:masterClrMapping/>
  </p:clrMapOvr>
  <p:transition>
    <p:wheel spokes="8"/>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7586" name="Rectangle 2"/>
          <p:cNvSpPr>
            <a:spLocks noGrp="1" noChangeArrowheads="1"/>
          </p:cNvSpPr>
          <p:nvPr>
            <p:ph type="title"/>
          </p:nvPr>
        </p:nvSpPr>
        <p:spPr>
          <a:xfrm>
            <a:off x="457200" y="274638"/>
            <a:ext cx="8229600" cy="1554162"/>
          </a:xfrm>
        </p:spPr>
        <p:txBody>
          <a:bodyPr anchorCtr="1"/>
          <a:lstStyle/>
          <a:p>
            <a:pPr eaLnBrk="1" fontAlgn="auto" hangingPunct="1">
              <a:spcAft>
                <a:spcPts val="0"/>
              </a:spcAft>
              <a:defRPr/>
            </a:pPr>
            <a:r>
              <a:rPr lang="en-US" sz="3600" dirty="0" err="1" smtClean="0">
                <a:latin typeface="Arial Black" pitchFamily="34" charset="0"/>
              </a:rPr>
              <a:t>Abetalipoproteinemia</a:t>
            </a:r>
            <a:endParaRPr lang="en-US" sz="3600" dirty="0" smtClean="0">
              <a:latin typeface="Arial Black" pitchFamily="34" charset="0"/>
            </a:endParaRPr>
          </a:p>
        </p:txBody>
      </p:sp>
      <p:sp>
        <p:nvSpPr>
          <p:cNvPr id="67595" name="Slide Number Placeholder 3"/>
          <p:cNvSpPr>
            <a:spLocks noGrp="1"/>
          </p:cNvSpPr>
          <p:nvPr>
            <p:ph type="sldNum" sz="quarter" idx="12"/>
          </p:nvPr>
        </p:nvSpPr>
        <p:spPr/>
        <p:txBody>
          <a:bodyPr/>
          <a:lstStyle/>
          <a:p>
            <a:pPr>
              <a:defRPr/>
            </a:pPr>
            <a:fld id="{2CAE4875-7506-4395-94B6-6576D9B9CF58}" type="slidenum">
              <a:rPr lang="en-US"/>
              <a:pPr>
                <a:defRPr/>
              </a:pPr>
              <a:t>92</a:t>
            </a:fld>
            <a:endParaRPr lang="en-US"/>
          </a:p>
        </p:txBody>
      </p:sp>
      <p:graphicFrame>
        <p:nvGraphicFramePr>
          <p:cNvPr id="254979" name="Group 3"/>
          <p:cNvGraphicFramePr>
            <a:graphicFrameLocks noGrp="1"/>
          </p:cNvGraphicFramePr>
          <p:nvPr/>
        </p:nvGraphicFramePr>
        <p:xfrm>
          <a:off x="533400" y="1752600"/>
          <a:ext cx="8153400" cy="4465638"/>
        </p:xfrm>
        <a:graphic>
          <a:graphicData uri="http://schemas.openxmlformats.org/drawingml/2006/table">
            <a:tbl>
              <a:tblPr/>
              <a:tblGrid>
                <a:gridCol w="3665290"/>
                <a:gridCol w="4488110"/>
              </a:tblGrid>
              <a:tr h="4465638">
                <a:tc>
                  <a:txBody>
                    <a:bodyPr/>
                    <a:lstStyle/>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Acanthocytosis</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Small intestinal biopsy</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Normal villous architecture</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Fat droplets in the </a:t>
                      </a:r>
                      <a:r>
                        <a:rPr kumimoji="0" lang="en-US" sz="2100" b="1" i="0" u="none" strike="noStrike" cap="none" normalizeH="0" baseline="0" dirty="0" err="1" smtClean="0">
                          <a:ln>
                            <a:noFill/>
                          </a:ln>
                          <a:solidFill>
                            <a:schemeClr val="tx1"/>
                          </a:solidFill>
                          <a:effectLst/>
                          <a:latin typeface="Arial" pitchFamily="34" charset="0"/>
                          <a:cs typeface="Arial" pitchFamily="34" charset="0"/>
                        </a:rPr>
                        <a:t>enterocytes</a:t>
                      </a: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Low-fat diet with medium-chain triglycerides</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Vitamins A, D, E and K</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None/>
                        <a:tabLst/>
                      </a:pP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4" descr="http://img.medscape.com/pi/emed/ckb/pediatrics_general/954354-954356-686.jpg"/>
          <p:cNvPicPr>
            <a:picLocks noChangeAspect="1" noChangeArrowheads="1"/>
          </p:cNvPicPr>
          <p:nvPr/>
        </p:nvPicPr>
        <p:blipFill>
          <a:blip r:embed="rId3" cstate="print"/>
          <a:srcRect r="2347"/>
          <a:stretch>
            <a:fillRect/>
          </a:stretch>
        </p:blipFill>
        <p:spPr bwMode="auto">
          <a:xfrm rot="5400000">
            <a:off x="4731975" y="1252801"/>
            <a:ext cx="1319064" cy="2359095"/>
          </a:xfrm>
          <a:prstGeom prst="rect">
            <a:avLst/>
          </a:prstGeom>
          <a:noFill/>
          <a:ln w="9525">
            <a:noFill/>
            <a:miter lim="800000"/>
            <a:headEnd/>
            <a:tailEnd/>
          </a:ln>
        </p:spPr>
      </p:pic>
      <p:pic>
        <p:nvPicPr>
          <p:cNvPr id="8" name="Picture 2" descr="File:Abetalipoproteinemia - intermed mag.jpg">
            <a:hlinkClick r:id="rId4"/>
          </p:cNvPr>
          <p:cNvPicPr>
            <a:picLocks noGrp="1" noChangeAspect="1" noChangeArrowheads="1"/>
          </p:cNvPicPr>
          <p:nvPr>
            <p:ph idx="1"/>
          </p:nvPr>
        </p:nvPicPr>
        <p:blipFill>
          <a:blip r:embed="rId5" cstate="print"/>
          <a:stretch>
            <a:fillRect/>
          </a:stretch>
        </p:blipFill>
        <p:spPr>
          <a:xfrm>
            <a:off x="5148064" y="4869160"/>
            <a:ext cx="1984232" cy="1321995"/>
          </a:xfrm>
        </p:spPr>
      </p:pic>
      <p:pic>
        <p:nvPicPr>
          <p:cNvPr id="9" name="Picture 4" descr="http://reem.pixelmedia.co.il/index/HTML/0/978-1-4160-6189-2&amp;eid=4-u1.0-b978-1-4160-6189-2..00035-4..f9.jpg"/>
          <p:cNvPicPr>
            <a:picLocks noChangeAspect="1" noChangeArrowheads="1"/>
          </p:cNvPicPr>
          <p:nvPr/>
        </p:nvPicPr>
        <p:blipFill>
          <a:blip r:embed="rId6" cstate="print"/>
          <a:srcRect/>
          <a:stretch>
            <a:fillRect/>
          </a:stretch>
        </p:blipFill>
        <p:spPr bwMode="auto">
          <a:xfrm>
            <a:off x="7020272" y="4437112"/>
            <a:ext cx="1783377" cy="1656184"/>
          </a:xfrm>
          <a:prstGeom prst="rect">
            <a:avLst/>
          </a:prstGeom>
          <a:noFill/>
          <a:ln w="9525">
            <a:noFill/>
            <a:miter lim="800000"/>
            <a:headEnd/>
            <a:tailEnd/>
          </a:ln>
        </p:spPr>
      </p:pic>
      <p:pic>
        <p:nvPicPr>
          <p:cNvPr id="10" name="Picture 2" descr="http://1852.img.pp.sohu.com.cn/images/blog/2009/10/14/11/2/124ffe1f666g213.jpg"/>
          <p:cNvPicPr>
            <a:picLocks noChangeAspect="1" noChangeArrowheads="1"/>
          </p:cNvPicPr>
          <p:nvPr/>
        </p:nvPicPr>
        <p:blipFill>
          <a:blip r:embed="rId7" cstate="print"/>
          <a:srcRect/>
          <a:stretch>
            <a:fillRect/>
          </a:stretch>
        </p:blipFill>
        <p:spPr bwMode="auto">
          <a:xfrm>
            <a:off x="4211960" y="3140968"/>
            <a:ext cx="2304256" cy="1617769"/>
          </a:xfrm>
          <a:prstGeom prst="rect">
            <a:avLst/>
          </a:prstGeom>
          <a:noFill/>
          <a:ln w="9525">
            <a:noFill/>
            <a:miter lim="800000"/>
            <a:headEnd/>
            <a:tailEnd/>
          </a:ln>
        </p:spPr>
      </p:pic>
      <p:pic>
        <p:nvPicPr>
          <p:cNvPr id="11" name="Picture 6" descr="http://www.conganat.org/3congreso/cvhap/comunicaciones/056/hipobeta7.jpg"/>
          <p:cNvPicPr>
            <a:picLocks noChangeAspect="1" noChangeArrowheads="1"/>
          </p:cNvPicPr>
          <p:nvPr/>
        </p:nvPicPr>
        <p:blipFill>
          <a:blip r:embed="rId8" cstate="print"/>
          <a:srcRect/>
          <a:stretch>
            <a:fillRect/>
          </a:stretch>
        </p:blipFill>
        <p:spPr bwMode="auto">
          <a:xfrm>
            <a:off x="4067944" y="4509120"/>
            <a:ext cx="1152127" cy="1745382"/>
          </a:xfrm>
          <a:prstGeom prst="rect">
            <a:avLst/>
          </a:prstGeom>
          <a:noFill/>
          <a:ln w="9525">
            <a:noFill/>
            <a:miter lim="800000"/>
            <a:headEnd/>
            <a:tailEnd/>
          </a:ln>
        </p:spPr>
      </p:pic>
      <p:pic>
        <p:nvPicPr>
          <p:cNvPr id="12" name="Picture 2"/>
          <p:cNvPicPr>
            <a:picLocks noChangeAspect="1" noChangeArrowheads="1"/>
          </p:cNvPicPr>
          <p:nvPr/>
        </p:nvPicPr>
        <p:blipFill>
          <a:blip r:embed="rId9" cstate="print"/>
          <a:srcRect/>
          <a:stretch>
            <a:fillRect/>
          </a:stretch>
        </p:blipFill>
        <p:spPr bwMode="auto">
          <a:xfrm>
            <a:off x="6516216" y="1772816"/>
            <a:ext cx="2190762" cy="280831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p:spPr>
      </p:pic>
      <p:pic>
        <p:nvPicPr>
          <p:cNvPr id="99330" name="Picture 2" descr="File:Abetalipoproteinemia - high mag.jpg">
            <a:hlinkClick r:id="rId3"/>
          </p:cNvPr>
          <p:cNvPicPr>
            <a:picLocks noChangeAspect="1" noChangeArrowheads="1"/>
          </p:cNvPicPr>
          <p:nvPr/>
        </p:nvPicPr>
        <p:blipFill>
          <a:blip r:embed="rId4" cstate="print"/>
          <a:srcRect/>
          <a:stretch>
            <a:fillRect/>
          </a:stretch>
        </p:blipFill>
        <p:spPr bwMode="auto">
          <a:xfrm>
            <a:off x="4419600" y="457200"/>
            <a:ext cx="3810000" cy="5715000"/>
          </a:xfrm>
          <a:prstGeom prst="rect">
            <a:avLst/>
          </a:prstGeom>
          <a:noFill/>
          <a:ln w="9525">
            <a:noFill/>
            <a:miter lim="800000"/>
            <a:headEnd/>
            <a:tailEnd/>
          </a:ln>
        </p:spPr>
      </p:pic>
      <p:pic>
        <p:nvPicPr>
          <p:cNvPr id="99331" name="Picture 2" descr="http://upload.wikimedia.org/wikipedia/commons/2/25/Abetalipoproteinemia_-_very_high_mag.jpg"/>
          <p:cNvPicPr>
            <a:picLocks noChangeAspect="1" noChangeArrowheads="1"/>
          </p:cNvPicPr>
          <p:nvPr/>
        </p:nvPicPr>
        <p:blipFill>
          <a:blip r:embed="rId5" cstate="print"/>
          <a:srcRect/>
          <a:stretch>
            <a:fillRect/>
          </a:stretch>
        </p:blipFill>
        <p:spPr bwMode="auto">
          <a:xfrm>
            <a:off x="457200" y="457200"/>
            <a:ext cx="3810000" cy="5715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0658" name="Rectangle 2"/>
          <p:cNvSpPr>
            <a:spLocks noGrp="1" noChangeArrowheads="1"/>
          </p:cNvSpPr>
          <p:nvPr>
            <p:ph type="title"/>
          </p:nvPr>
        </p:nvSpPr>
        <p:spPr>
          <a:xfrm>
            <a:off x="467544" y="-243408"/>
            <a:ext cx="8229600" cy="1143000"/>
          </a:xfrm>
        </p:spPr>
        <p:txBody>
          <a:bodyPr anchorCtr="1">
            <a:normAutofit fontScale="90000"/>
          </a:bodyPr>
          <a:lstStyle/>
          <a:p>
            <a:pPr eaLnBrk="1" fontAlgn="auto" hangingPunct="1">
              <a:spcAft>
                <a:spcPts val="0"/>
              </a:spcAft>
              <a:defRPr/>
            </a:pPr>
            <a:r>
              <a:rPr lang="en-US" sz="3600" dirty="0" smtClean="0">
                <a:latin typeface="Arial Black" pitchFamily="34" charset="0"/>
              </a:rPr>
              <a:t>13- </a:t>
            </a:r>
            <a:r>
              <a:rPr lang="en-US" sz="3600" dirty="0" err="1" smtClean="0">
                <a:latin typeface="Arial Black" pitchFamily="34" charset="0"/>
              </a:rPr>
              <a:t>Acrodermatitis</a:t>
            </a:r>
            <a:r>
              <a:rPr lang="en-US" sz="3600" dirty="0" smtClean="0">
                <a:latin typeface="Arial Black" pitchFamily="34" charset="0"/>
              </a:rPr>
              <a:t> </a:t>
            </a:r>
            <a:r>
              <a:rPr lang="en-US" sz="3600" dirty="0" smtClean="0">
                <a:latin typeface="Arial Black" pitchFamily="34" charset="0"/>
              </a:rPr>
              <a:t>Enteropathica</a:t>
            </a:r>
          </a:p>
        </p:txBody>
      </p:sp>
      <p:sp>
        <p:nvSpPr>
          <p:cNvPr id="120835" name="Rectangle 3"/>
          <p:cNvSpPr>
            <a:spLocks noGrp="1" noChangeArrowheads="1"/>
          </p:cNvSpPr>
          <p:nvPr>
            <p:ph sz="half" idx="1"/>
          </p:nvPr>
        </p:nvSpPr>
        <p:spPr/>
        <p:txBody>
          <a:bodyPr>
            <a:normAutofit fontScale="92500" lnSpcReduction="20000"/>
          </a:bodyPr>
          <a:lstStyle/>
          <a:p>
            <a:pPr eaLnBrk="1" hangingPunct="1">
              <a:lnSpc>
                <a:spcPct val="150000"/>
              </a:lnSpc>
              <a:buFont typeface="Wingdings" pitchFamily="2" charset="2"/>
              <a:buChar char="v"/>
            </a:pPr>
            <a:endParaRPr lang="en-US" sz="2400" dirty="0" smtClean="0">
              <a:latin typeface="Arial" charset="0"/>
              <a:cs typeface="Arial" charset="0"/>
            </a:endParaRPr>
          </a:p>
          <a:p>
            <a:pPr eaLnBrk="1" hangingPunct="1">
              <a:lnSpc>
                <a:spcPct val="150000"/>
              </a:lnSpc>
              <a:buFont typeface="Wingdings" pitchFamily="2" charset="2"/>
              <a:buChar char="v"/>
            </a:pPr>
            <a:r>
              <a:rPr lang="en-US" sz="2400" dirty="0" smtClean="0">
                <a:latin typeface="Arial" charset="0"/>
                <a:cs typeface="Arial" charset="0"/>
              </a:rPr>
              <a:t>Recessive</a:t>
            </a:r>
          </a:p>
          <a:p>
            <a:pPr eaLnBrk="1" hangingPunct="1">
              <a:lnSpc>
                <a:spcPct val="150000"/>
              </a:lnSpc>
              <a:buFont typeface="Wingdings" pitchFamily="2" charset="2"/>
              <a:buChar char="v"/>
            </a:pPr>
            <a:r>
              <a:rPr lang="en-US" sz="2400" dirty="0" smtClean="0">
                <a:latin typeface="Arial" charset="0"/>
                <a:cs typeface="Arial" charset="0"/>
              </a:rPr>
              <a:t>Chronic diarrhea and failure to thrive</a:t>
            </a:r>
          </a:p>
          <a:p>
            <a:pPr eaLnBrk="1" hangingPunct="1">
              <a:lnSpc>
                <a:spcPct val="150000"/>
              </a:lnSpc>
              <a:buFont typeface="Wingdings" pitchFamily="2" charset="2"/>
              <a:buChar char="v"/>
            </a:pPr>
            <a:r>
              <a:rPr lang="en-US" sz="2400" dirty="0" smtClean="0">
                <a:latin typeface="Arial" charset="0"/>
                <a:cs typeface="Arial" charset="0"/>
              </a:rPr>
              <a:t>Dermatitis involving </a:t>
            </a:r>
            <a:r>
              <a:rPr lang="en-US" sz="2400" dirty="0" err="1" smtClean="0">
                <a:latin typeface="Arial" charset="0"/>
                <a:cs typeface="Arial" charset="0"/>
              </a:rPr>
              <a:t>perioral</a:t>
            </a:r>
            <a:r>
              <a:rPr lang="en-US" sz="2400" dirty="0" smtClean="0">
                <a:latin typeface="Arial" charset="0"/>
                <a:cs typeface="Arial" charset="0"/>
              </a:rPr>
              <a:t> and </a:t>
            </a:r>
            <a:r>
              <a:rPr lang="en-US" sz="2400" dirty="0" err="1" smtClean="0">
                <a:latin typeface="Arial" charset="0"/>
                <a:cs typeface="Arial" charset="0"/>
              </a:rPr>
              <a:t>perianal</a:t>
            </a:r>
            <a:r>
              <a:rPr lang="en-US" sz="2400" dirty="0" smtClean="0">
                <a:latin typeface="Arial" charset="0"/>
                <a:cs typeface="Arial" charset="0"/>
              </a:rPr>
              <a:t> regions</a:t>
            </a:r>
          </a:p>
          <a:p>
            <a:pPr eaLnBrk="1" hangingPunct="1">
              <a:lnSpc>
                <a:spcPct val="150000"/>
              </a:lnSpc>
              <a:buFont typeface="Wingdings" pitchFamily="2" charset="2"/>
              <a:buChar char="v"/>
            </a:pPr>
            <a:r>
              <a:rPr lang="en-US" sz="2400" dirty="0" smtClean="0">
                <a:latin typeface="Arial" charset="0"/>
                <a:cs typeface="Arial" charset="0"/>
              </a:rPr>
              <a:t>Alopecia </a:t>
            </a:r>
            <a:r>
              <a:rPr lang="ar-SA" sz="2400" dirty="0" err="1" smtClean="0">
                <a:latin typeface="Arial" charset="0"/>
                <a:cs typeface="Arial" charset="0"/>
              </a:rPr>
              <a:t>مهمه</a:t>
            </a:r>
            <a:r>
              <a:rPr lang="ar-SA" sz="2400" dirty="0" smtClean="0">
                <a:latin typeface="Arial" charset="0"/>
                <a:cs typeface="Arial" charset="0"/>
              </a:rPr>
              <a:t> </a:t>
            </a:r>
            <a:endParaRPr lang="en-US" sz="2400" dirty="0" smtClean="0">
              <a:latin typeface="Arial" charset="0"/>
              <a:cs typeface="Arial" charset="0"/>
            </a:endParaRPr>
          </a:p>
          <a:p>
            <a:pPr eaLnBrk="1" hangingPunct="1">
              <a:lnSpc>
                <a:spcPct val="150000"/>
              </a:lnSpc>
              <a:buFont typeface="Wingdings" pitchFamily="2" charset="2"/>
              <a:buChar char="v"/>
            </a:pPr>
            <a:r>
              <a:rPr lang="en-US" sz="2400" dirty="0" smtClean="0">
                <a:latin typeface="Arial" charset="0"/>
                <a:cs typeface="Arial" charset="0"/>
              </a:rPr>
              <a:t>Low plasma zinc </a:t>
            </a:r>
            <a:r>
              <a:rPr lang="en-US" sz="2400" dirty="0" smtClean="0">
                <a:latin typeface="Arial" charset="0"/>
                <a:cs typeface="Arial" charset="0"/>
              </a:rPr>
              <a:t>levels </a:t>
            </a:r>
            <a:r>
              <a:rPr lang="ar-SA" sz="2400" dirty="0" err="1" smtClean="0">
                <a:latin typeface="Arial" charset="0"/>
                <a:cs typeface="Arial" charset="0"/>
              </a:rPr>
              <a:t>مهمه</a:t>
            </a:r>
            <a:endParaRPr lang="en-US" sz="2400" dirty="0" smtClean="0">
              <a:latin typeface="Arial" charset="0"/>
              <a:cs typeface="Arial" charset="0"/>
            </a:endParaRPr>
          </a:p>
          <a:p>
            <a:pPr eaLnBrk="1" hangingPunct="1">
              <a:lnSpc>
                <a:spcPct val="150000"/>
              </a:lnSpc>
              <a:buFont typeface="Wingdings" pitchFamily="2" charset="2"/>
              <a:buChar char="v"/>
            </a:pPr>
            <a:r>
              <a:rPr lang="en-US" sz="2400" dirty="0" smtClean="0">
                <a:latin typeface="Arial" charset="0"/>
                <a:cs typeface="Arial" charset="0"/>
              </a:rPr>
              <a:t>Alkaline </a:t>
            </a:r>
            <a:r>
              <a:rPr lang="en-US" sz="2400" dirty="0" err="1" smtClean="0">
                <a:latin typeface="Arial" charset="0"/>
                <a:cs typeface="Arial" charset="0"/>
              </a:rPr>
              <a:t>phosphatase</a:t>
            </a:r>
            <a:r>
              <a:rPr lang="en-US" sz="2400" dirty="0" smtClean="0">
                <a:latin typeface="Arial" charset="0"/>
                <a:cs typeface="Arial" charset="0"/>
              </a:rPr>
              <a:t> is low</a:t>
            </a:r>
          </a:p>
        </p:txBody>
      </p:sp>
      <p:sp>
        <p:nvSpPr>
          <p:cNvPr id="70660" name="Slide Number Placeholder 3"/>
          <p:cNvSpPr>
            <a:spLocks noGrp="1"/>
          </p:cNvSpPr>
          <p:nvPr>
            <p:ph type="sldNum" sz="quarter" idx="12"/>
          </p:nvPr>
        </p:nvSpPr>
        <p:spPr/>
        <p:txBody>
          <a:bodyPr/>
          <a:lstStyle/>
          <a:p>
            <a:pPr>
              <a:defRPr/>
            </a:pPr>
            <a:fld id="{E05FC720-859C-4E06-BCB7-50D4012DC595}" type="slidenum">
              <a:rPr lang="en-US"/>
              <a:pPr>
                <a:defRPr/>
              </a:pPr>
              <a:t>94</a:t>
            </a:fld>
            <a:endParaRPr lang="en-US"/>
          </a:p>
        </p:txBody>
      </p:sp>
      <p:pic>
        <p:nvPicPr>
          <p:cNvPr id="7" name="Picture 2" descr="D:\Jpeg024.jpg"/>
          <p:cNvPicPr>
            <a:picLocks noGrp="1" noChangeAspect="1" noChangeArrowheads="1"/>
          </p:cNvPicPr>
          <p:nvPr>
            <p:ph sz="half" idx="2"/>
          </p:nvPr>
        </p:nvPicPr>
        <p:blipFill>
          <a:blip r:embed="rId3" cstate="print"/>
          <a:srcRect/>
          <a:stretch>
            <a:fillRect/>
          </a:stretch>
        </p:blipFill>
        <p:spPr bwMode="auto">
          <a:xfrm>
            <a:off x="4716016" y="1772816"/>
            <a:ext cx="1656184" cy="1813534"/>
          </a:xfrm>
          <a:prstGeom prst="rect">
            <a:avLst/>
          </a:prstGeom>
          <a:noFill/>
          <a:ln w="9525">
            <a:noFill/>
            <a:miter lim="800000"/>
            <a:headEnd/>
            <a:tailEnd/>
          </a:ln>
        </p:spPr>
      </p:pic>
      <p:pic>
        <p:nvPicPr>
          <p:cNvPr id="8" name="Picture 2" descr="D:\Jpeg023.jpg"/>
          <p:cNvPicPr>
            <a:picLocks noChangeAspect="1" noChangeArrowheads="1"/>
          </p:cNvPicPr>
          <p:nvPr/>
        </p:nvPicPr>
        <p:blipFill>
          <a:blip r:embed="rId4" cstate="print"/>
          <a:srcRect/>
          <a:stretch>
            <a:fillRect/>
          </a:stretch>
        </p:blipFill>
        <p:spPr bwMode="auto">
          <a:xfrm>
            <a:off x="4427984" y="3573016"/>
            <a:ext cx="2300656" cy="2592288"/>
          </a:xfrm>
          <a:prstGeom prst="rect">
            <a:avLst/>
          </a:prstGeom>
          <a:noFill/>
          <a:ln w="9525">
            <a:noFill/>
            <a:miter lim="800000"/>
            <a:headEnd/>
            <a:tailEnd/>
          </a:ln>
        </p:spPr>
      </p:pic>
      <p:pic>
        <p:nvPicPr>
          <p:cNvPr id="9" name="Picture 2" descr="D:\Jpeg022.jpg"/>
          <p:cNvPicPr>
            <a:picLocks noChangeAspect="1" noChangeArrowheads="1"/>
          </p:cNvPicPr>
          <p:nvPr/>
        </p:nvPicPr>
        <p:blipFill>
          <a:blip r:embed="rId5" cstate="print"/>
          <a:srcRect r="1724" b="3613"/>
          <a:stretch>
            <a:fillRect/>
          </a:stretch>
        </p:blipFill>
        <p:spPr bwMode="auto">
          <a:xfrm>
            <a:off x="6401964" y="2276872"/>
            <a:ext cx="2742036" cy="3848472"/>
          </a:xfrm>
          <a:prstGeom prst="rect">
            <a:avLst/>
          </a:prstGeom>
          <a:noFill/>
          <a:ln w="9525">
            <a:noFill/>
            <a:miter lim="800000"/>
            <a:headEnd/>
            <a:tailEnd/>
          </a:ln>
        </p:spPr>
      </p:pic>
      <p:graphicFrame>
        <p:nvGraphicFramePr>
          <p:cNvPr id="10" name="Table Placeholder 4"/>
          <p:cNvGraphicFramePr>
            <a:graphicFrameLocks/>
          </p:cNvGraphicFramePr>
          <p:nvPr/>
        </p:nvGraphicFramePr>
        <p:xfrm>
          <a:off x="755576" y="836712"/>
          <a:ext cx="7992888" cy="944880"/>
        </p:xfrm>
        <a:graphic>
          <a:graphicData uri="http://schemas.openxmlformats.org/drawingml/2006/table">
            <a:tbl>
              <a:tblPr firstRow="1" bandRow="1">
                <a:tableStyleId>{5C22544A-7EE6-4342-B048-85BDC9FD1C3A}</a:tableStyleId>
              </a:tblPr>
              <a:tblGrid>
                <a:gridCol w="1963165"/>
                <a:gridCol w="2033279"/>
                <a:gridCol w="1998222"/>
                <a:gridCol w="1998222"/>
              </a:tblGrid>
              <a:tr h="310012">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490852">
                <a:tc>
                  <a:txBody>
                    <a:bodyPr/>
                    <a:lstStyle/>
                    <a:p>
                      <a:r>
                        <a:rPr lang="en-US" sz="1600" dirty="0" err="1" smtClean="0"/>
                        <a:t>Acrodermatitis</a:t>
                      </a:r>
                      <a:r>
                        <a:rPr lang="en-US" sz="1600" baseline="0" dirty="0" smtClean="0"/>
                        <a:t> </a:t>
                      </a:r>
                      <a:r>
                        <a:rPr lang="en-US" sz="1600" baseline="0" dirty="0" err="1" smtClean="0"/>
                        <a:t>Enteropathica</a:t>
                      </a:r>
                      <a:endParaRPr lang="en-US" sz="1600" dirty="0"/>
                    </a:p>
                  </a:txBody>
                  <a:tcPr/>
                </a:tc>
                <a:tc>
                  <a:txBody>
                    <a:bodyPr/>
                    <a:lstStyle/>
                    <a:p>
                      <a:pPr algn="ctr"/>
                      <a:r>
                        <a:rPr lang="en-US" dirty="0" smtClean="0"/>
                        <a:t>SLC39A4</a:t>
                      </a:r>
                      <a:endParaRPr lang="en-US" dirty="0"/>
                    </a:p>
                  </a:txBody>
                  <a:tcPr/>
                </a:tc>
                <a:tc>
                  <a:txBody>
                    <a:bodyPr/>
                    <a:lstStyle/>
                    <a:p>
                      <a:pPr algn="ctr"/>
                      <a:r>
                        <a:rPr lang="en-US" dirty="0" smtClean="0"/>
                        <a:t>8q24.3</a:t>
                      </a:r>
                      <a:endParaRPr lang="en-US" dirty="0"/>
                    </a:p>
                  </a:txBody>
                  <a:tcPr/>
                </a:tc>
                <a:tc>
                  <a:txBody>
                    <a:bodyPr/>
                    <a:lstStyle/>
                    <a:p>
                      <a:pPr algn="l"/>
                      <a:r>
                        <a:rPr lang="en-US" dirty="0" smtClean="0"/>
                        <a:t>Zn</a:t>
                      </a:r>
                      <a:r>
                        <a:rPr lang="en-US" baseline="30000" dirty="0" smtClean="0">
                          <a:latin typeface="Trebuchet MS"/>
                        </a:rPr>
                        <a:t>2+ </a:t>
                      </a:r>
                      <a:r>
                        <a:rPr lang="en-US" baseline="0" dirty="0" smtClean="0">
                          <a:latin typeface="Trebuchet MS"/>
                        </a:rPr>
                        <a:t>transporter</a:t>
                      </a:r>
                      <a:endParaRPr lang="en-US" baseline="0" dirty="0"/>
                    </a:p>
                  </a:txBody>
                  <a:tcPr/>
                </a:tc>
              </a:tr>
            </a:tbl>
          </a:graphicData>
        </a:graphic>
      </p:graphicFrame>
    </p:spTree>
  </p:cSld>
  <p:clrMapOvr>
    <a:masterClrMapping/>
  </p:clrMapOvr>
  <p:transition>
    <p:wheel spokes="8"/>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0658" name="Rectangle 2"/>
          <p:cNvSpPr>
            <a:spLocks noGrp="1" noChangeArrowheads="1"/>
          </p:cNvSpPr>
          <p:nvPr>
            <p:ph type="title"/>
          </p:nvPr>
        </p:nvSpPr>
        <p:spPr>
          <a:xfrm>
            <a:off x="457200" y="274638"/>
            <a:ext cx="8229600" cy="2362274"/>
          </a:xfrm>
        </p:spPr>
        <p:txBody>
          <a:bodyPr anchorCtr="1">
            <a:normAutofit/>
          </a:bodyPr>
          <a:lstStyle/>
          <a:p>
            <a:pPr eaLnBrk="1" fontAlgn="auto" hangingPunct="1">
              <a:spcAft>
                <a:spcPts val="0"/>
              </a:spcAft>
              <a:defRPr/>
            </a:pPr>
            <a:r>
              <a:rPr lang="en-US" sz="4800" dirty="0" smtClean="0">
                <a:latin typeface="Arial Black" pitchFamily="34" charset="0"/>
              </a:rPr>
              <a:t>Treatment</a:t>
            </a:r>
          </a:p>
        </p:txBody>
      </p:sp>
      <p:sp>
        <p:nvSpPr>
          <p:cNvPr id="120835" name="Rectangle 3"/>
          <p:cNvSpPr>
            <a:spLocks noGrp="1" noChangeArrowheads="1"/>
          </p:cNvSpPr>
          <p:nvPr>
            <p:ph idx="1"/>
          </p:nvPr>
        </p:nvSpPr>
        <p:spPr>
          <a:xfrm>
            <a:off x="685800" y="1600200"/>
            <a:ext cx="7924800" cy="4800600"/>
          </a:xfrm>
        </p:spPr>
        <p:txBody>
          <a:bodyPr/>
          <a:lstStyle/>
          <a:p>
            <a:pPr eaLnBrk="1" hangingPunct="1">
              <a:lnSpc>
                <a:spcPct val="150000"/>
              </a:lnSpc>
              <a:buFont typeface="Wingdings" pitchFamily="2" charset="2"/>
              <a:buChar char="v"/>
            </a:pPr>
            <a:endParaRPr lang="en-US" sz="2400" dirty="0" smtClean="0">
              <a:latin typeface="Arial" charset="0"/>
              <a:cs typeface="Arial" charset="0"/>
            </a:endParaRPr>
          </a:p>
          <a:p>
            <a:pPr eaLnBrk="1" hangingPunct="1">
              <a:lnSpc>
                <a:spcPct val="150000"/>
              </a:lnSpc>
              <a:buFont typeface="Wingdings" pitchFamily="2" charset="2"/>
              <a:buChar char="v"/>
            </a:pPr>
            <a:endParaRPr lang="en-US" sz="2400" dirty="0" smtClean="0">
              <a:latin typeface="Arial" charset="0"/>
              <a:cs typeface="Arial" charset="0"/>
            </a:endParaRPr>
          </a:p>
          <a:p>
            <a:pPr eaLnBrk="1" hangingPunct="1">
              <a:lnSpc>
                <a:spcPct val="150000"/>
              </a:lnSpc>
              <a:buFont typeface="Wingdings" pitchFamily="2" charset="2"/>
              <a:buChar char="v"/>
            </a:pPr>
            <a:r>
              <a:rPr lang="en-US" sz="3600" dirty="0" smtClean="0">
                <a:latin typeface="Arial" charset="0"/>
                <a:cs typeface="Arial" charset="0"/>
              </a:rPr>
              <a:t>zinc sulfate 150 mg/d orally</a:t>
            </a:r>
          </a:p>
        </p:txBody>
      </p:sp>
      <p:sp>
        <p:nvSpPr>
          <p:cNvPr id="70660" name="Slide Number Placeholder 3"/>
          <p:cNvSpPr>
            <a:spLocks noGrp="1"/>
          </p:cNvSpPr>
          <p:nvPr>
            <p:ph type="sldNum" sz="quarter" idx="12"/>
          </p:nvPr>
        </p:nvSpPr>
        <p:spPr/>
        <p:txBody>
          <a:bodyPr/>
          <a:lstStyle/>
          <a:p>
            <a:pPr>
              <a:defRPr/>
            </a:pPr>
            <a:fld id="{E05FC720-859C-4E06-BCB7-50D4012DC595}" type="slidenum">
              <a:rPr lang="en-US"/>
              <a:pPr>
                <a:defRPr/>
              </a:pPr>
              <a:t>95</a:t>
            </a:fld>
            <a:endParaRPr lang="en-US"/>
          </a:p>
        </p:txBody>
      </p:sp>
    </p:spTree>
  </p:cSld>
  <p:clrMapOvr>
    <a:masterClrMapping/>
  </p:clrMapOvr>
  <p:transition>
    <p:wheel spokes="8"/>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4754" name="Rectangle 2"/>
          <p:cNvSpPr>
            <a:spLocks noGrp="1" noChangeArrowheads="1"/>
          </p:cNvSpPr>
          <p:nvPr>
            <p:ph type="title"/>
          </p:nvPr>
        </p:nvSpPr>
        <p:spPr>
          <a:xfrm>
            <a:off x="971600" y="-243408"/>
            <a:ext cx="7313612" cy="1371600"/>
          </a:xfrm>
        </p:spPr>
        <p:txBody>
          <a:bodyPr anchorCtr="1"/>
          <a:lstStyle/>
          <a:p>
            <a:pPr eaLnBrk="1" fontAlgn="auto" hangingPunct="1">
              <a:spcAft>
                <a:spcPts val="0"/>
              </a:spcAft>
              <a:defRPr/>
            </a:pPr>
            <a:r>
              <a:rPr lang="en-US" sz="4000" dirty="0" smtClean="0">
                <a:latin typeface="Arial Black" pitchFamily="34" charset="0"/>
              </a:rPr>
              <a:t>14- Cystic </a:t>
            </a:r>
            <a:r>
              <a:rPr lang="en-US" sz="4000" dirty="0" smtClean="0">
                <a:latin typeface="Arial Black" pitchFamily="34" charset="0"/>
              </a:rPr>
              <a:t>fibrosis</a:t>
            </a:r>
          </a:p>
        </p:txBody>
      </p:sp>
      <p:sp>
        <p:nvSpPr>
          <p:cNvPr id="124931" name="Rectangle 3"/>
          <p:cNvSpPr>
            <a:spLocks noGrp="1" noChangeArrowheads="1"/>
          </p:cNvSpPr>
          <p:nvPr>
            <p:ph idx="1"/>
          </p:nvPr>
        </p:nvSpPr>
        <p:spPr>
          <a:xfrm>
            <a:off x="914400" y="1676400"/>
            <a:ext cx="7924800" cy="4876800"/>
          </a:xfrm>
        </p:spPr>
        <p:txBody>
          <a:bodyPr>
            <a:normAutofit fontScale="92500" lnSpcReduction="10000"/>
          </a:bodyPr>
          <a:lstStyle/>
          <a:p>
            <a:pPr eaLnBrk="1" hangingPunct="1">
              <a:lnSpc>
                <a:spcPct val="125000"/>
              </a:lnSpc>
              <a:buFont typeface="Wingdings" pitchFamily="2" charset="2"/>
              <a:buChar char="v"/>
            </a:pPr>
            <a:endParaRPr lang="en-US" sz="2300" b="1" dirty="0" smtClean="0">
              <a:latin typeface="Arial" charset="0"/>
              <a:cs typeface="Arial" charset="0"/>
            </a:endParaRPr>
          </a:p>
          <a:p>
            <a:pPr eaLnBrk="1" hangingPunct="1">
              <a:lnSpc>
                <a:spcPct val="125000"/>
              </a:lnSpc>
              <a:buFont typeface="Wingdings" pitchFamily="2" charset="2"/>
              <a:buChar char="v"/>
            </a:pPr>
            <a:r>
              <a:rPr lang="en-US" sz="2300" b="1" dirty="0" err="1" smtClean="0">
                <a:latin typeface="Arial" charset="0"/>
                <a:cs typeface="Arial" charset="0"/>
              </a:rPr>
              <a:t>Autosomal</a:t>
            </a:r>
            <a:r>
              <a:rPr lang="en-US" sz="2300" b="1" dirty="0" smtClean="0">
                <a:latin typeface="Arial" charset="0"/>
                <a:cs typeface="Arial" charset="0"/>
              </a:rPr>
              <a:t> recessive</a:t>
            </a:r>
          </a:p>
          <a:p>
            <a:pPr eaLnBrk="1" hangingPunct="1">
              <a:lnSpc>
                <a:spcPct val="125000"/>
              </a:lnSpc>
              <a:buFont typeface="Wingdings" pitchFamily="2" charset="2"/>
              <a:buChar char="v"/>
            </a:pPr>
            <a:r>
              <a:rPr lang="en-US" sz="2300" b="1" dirty="0" smtClean="0">
                <a:latin typeface="Arial" charset="0"/>
                <a:cs typeface="Arial" charset="0"/>
              </a:rPr>
              <a:t>Gene localized to the long arm of chromosome 7</a:t>
            </a:r>
          </a:p>
          <a:p>
            <a:pPr eaLnBrk="1" hangingPunct="1">
              <a:lnSpc>
                <a:spcPct val="125000"/>
              </a:lnSpc>
              <a:buFont typeface="Wingdings" pitchFamily="2" charset="2"/>
              <a:buChar char="v"/>
            </a:pPr>
            <a:r>
              <a:rPr lang="en-US" sz="2300" b="1" dirty="0" smtClean="0">
                <a:latin typeface="Arial" charset="0"/>
                <a:cs typeface="Arial" charset="0"/>
              </a:rPr>
              <a:t>Most common mutation </a:t>
            </a:r>
            <a:r>
              <a:rPr lang="en-US" sz="2300" b="1" dirty="0" smtClean="0">
                <a:latin typeface="Arial" charset="0"/>
                <a:cs typeface="Arial" charset="0"/>
                <a:sym typeface="Symbol" pitchFamily="18" charset="2"/>
              </a:rPr>
              <a:t>F508 delta</a:t>
            </a:r>
          </a:p>
          <a:p>
            <a:pPr eaLnBrk="1" hangingPunct="1">
              <a:lnSpc>
                <a:spcPct val="125000"/>
              </a:lnSpc>
              <a:buFont typeface="Wingdings" pitchFamily="2" charset="2"/>
              <a:buChar char="v"/>
            </a:pPr>
            <a:r>
              <a:rPr lang="en-US" sz="2300" b="1" dirty="0" smtClean="0">
                <a:latin typeface="Arial" charset="0"/>
                <a:cs typeface="Arial" charset="0"/>
                <a:sym typeface="Symbol" pitchFamily="18" charset="2"/>
              </a:rPr>
              <a:t>This mutation is found in about 70% of patients with cystic fibrosis</a:t>
            </a:r>
          </a:p>
          <a:p>
            <a:pPr eaLnBrk="1" hangingPunct="1">
              <a:lnSpc>
                <a:spcPct val="125000"/>
              </a:lnSpc>
              <a:buFont typeface="Wingdings" pitchFamily="2" charset="2"/>
              <a:buChar char="v"/>
            </a:pPr>
            <a:r>
              <a:rPr lang="en-US" sz="2300" b="1" dirty="0" smtClean="0">
                <a:latin typeface="Arial" charset="0"/>
                <a:cs typeface="Arial" charset="0"/>
                <a:sym typeface="Symbol" pitchFamily="18" charset="2"/>
              </a:rPr>
              <a:t>1000 different mutations have been described</a:t>
            </a:r>
          </a:p>
          <a:p>
            <a:pPr eaLnBrk="1" hangingPunct="1">
              <a:lnSpc>
                <a:spcPct val="125000"/>
              </a:lnSpc>
              <a:buFont typeface="Wingdings" pitchFamily="2" charset="2"/>
              <a:buChar char="v"/>
            </a:pPr>
            <a:r>
              <a:rPr lang="en-US" sz="2300" b="1" dirty="0" smtClean="0">
                <a:latin typeface="Arial" charset="0"/>
                <a:cs typeface="Arial" charset="0"/>
                <a:sym typeface="Symbol" pitchFamily="18" charset="2"/>
              </a:rPr>
              <a:t>Neonatal screening</a:t>
            </a:r>
          </a:p>
          <a:p>
            <a:pPr eaLnBrk="1" hangingPunct="1">
              <a:lnSpc>
                <a:spcPct val="125000"/>
              </a:lnSpc>
              <a:buFont typeface="Wingdings" pitchFamily="2" charset="2"/>
              <a:buChar char="v"/>
            </a:pPr>
            <a:r>
              <a:rPr lang="en-US" sz="2300" b="1" dirty="0" err="1" smtClean="0">
                <a:latin typeface="Arial" charset="0"/>
                <a:cs typeface="Arial" charset="0"/>
                <a:sym typeface="Symbol" pitchFamily="18" charset="2"/>
              </a:rPr>
              <a:t>Immunoreactive</a:t>
            </a:r>
            <a:r>
              <a:rPr lang="en-US" sz="2300" b="1" dirty="0" smtClean="0">
                <a:latin typeface="Arial" charset="0"/>
                <a:cs typeface="Arial" charset="0"/>
                <a:sym typeface="Symbol" pitchFamily="18" charset="2"/>
              </a:rPr>
              <a:t> </a:t>
            </a:r>
            <a:r>
              <a:rPr lang="en-US" sz="2300" b="1" dirty="0" err="1" smtClean="0">
                <a:latin typeface="Arial" charset="0"/>
                <a:cs typeface="Arial" charset="0"/>
                <a:sym typeface="Symbol" pitchFamily="18" charset="2"/>
              </a:rPr>
              <a:t>trypsins</a:t>
            </a:r>
            <a:r>
              <a:rPr lang="en-US" sz="2300" b="1" dirty="0" smtClean="0">
                <a:latin typeface="Arial" charset="0"/>
                <a:cs typeface="Arial" charset="0"/>
                <a:sym typeface="Symbol" pitchFamily="18" charset="2"/>
              </a:rPr>
              <a:t> (IRT) in blood</a:t>
            </a:r>
          </a:p>
          <a:p>
            <a:pPr eaLnBrk="1" hangingPunct="1">
              <a:lnSpc>
                <a:spcPct val="125000"/>
              </a:lnSpc>
              <a:buFont typeface="Wingdings" pitchFamily="2" charset="2"/>
              <a:buChar char="v"/>
            </a:pPr>
            <a:r>
              <a:rPr lang="en-US" sz="2300" b="1" dirty="0" smtClean="0">
                <a:latin typeface="Arial" charset="0"/>
                <a:cs typeface="Arial" charset="0"/>
                <a:sym typeface="Symbol" pitchFamily="18" charset="2"/>
              </a:rPr>
              <a:t>Gene probes for the common mutations are used</a:t>
            </a:r>
          </a:p>
          <a:p>
            <a:pPr eaLnBrk="1" hangingPunct="1">
              <a:lnSpc>
                <a:spcPct val="125000"/>
              </a:lnSpc>
              <a:buFont typeface="Wingdings" pitchFamily="2" charset="2"/>
              <a:buChar char="v"/>
            </a:pPr>
            <a:r>
              <a:rPr lang="en-US" sz="2300" b="1" dirty="0" smtClean="0">
                <a:latin typeface="Arial" charset="0"/>
                <a:cs typeface="Arial" charset="0"/>
                <a:sym typeface="Symbol" pitchFamily="18" charset="2"/>
              </a:rPr>
              <a:t>Baby is homozygous for CF gene (CF) </a:t>
            </a:r>
          </a:p>
        </p:txBody>
      </p:sp>
      <p:sp>
        <p:nvSpPr>
          <p:cNvPr id="74756" name="Slide Number Placeholder 3"/>
          <p:cNvSpPr>
            <a:spLocks noGrp="1"/>
          </p:cNvSpPr>
          <p:nvPr>
            <p:ph type="sldNum" sz="quarter" idx="12"/>
          </p:nvPr>
        </p:nvSpPr>
        <p:spPr/>
        <p:txBody>
          <a:bodyPr/>
          <a:lstStyle/>
          <a:p>
            <a:pPr>
              <a:defRPr/>
            </a:pPr>
            <a:fld id="{F614926D-3877-4BFF-9FE2-7B372F04AFB8}" type="slidenum">
              <a:rPr lang="en-US"/>
              <a:pPr>
                <a:defRPr/>
              </a:pPr>
              <a:t>96</a:t>
            </a:fld>
            <a:endParaRPr lang="en-US"/>
          </a:p>
        </p:txBody>
      </p:sp>
      <p:graphicFrame>
        <p:nvGraphicFramePr>
          <p:cNvPr id="6" name="Table Placeholder 4"/>
          <p:cNvGraphicFramePr>
            <a:graphicFrameLocks/>
          </p:cNvGraphicFramePr>
          <p:nvPr/>
        </p:nvGraphicFramePr>
        <p:xfrm>
          <a:off x="539552" y="908720"/>
          <a:ext cx="8136903" cy="864096"/>
        </p:xfrm>
        <a:graphic>
          <a:graphicData uri="http://schemas.openxmlformats.org/drawingml/2006/table">
            <a:tbl>
              <a:tblPr firstRow="1" bandRow="1">
                <a:tableStyleId>{5C22544A-7EE6-4342-B048-85BDC9FD1C3A}</a:tableStyleId>
              </a:tblPr>
              <a:tblGrid>
                <a:gridCol w="1562693"/>
                <a:gridCol w="1411415"/>
                <a:gridCol w="1834838"/>
                <a:gridCol w="3327957"/>
              </a:tblGrid>
              <a:tr h="432048">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432048">
                <a:tc>
                  <a:txBody>
                    <a:bodyPr/>
                    <a:lstStyle/>
                    <a:p>
                      <a:r>
                        <a:rPr lang="en-US" dirty="0" smtClean="0"/>
                        <a:t>Cystic Fibrosis</a:t>
                      </a:r>
                      <a:endParaRPr lang="en-US" dirty="0"/>
                    </a:p>
                  </a:txBody>
                  <a:tcPr/>
                </a:tc>
                <a:tc>
                  <a:txBody>
                    <a:bodyPr/>
                    <a:lstStyle/>
                    <a:p>
                      <a:pPr algn="ctr"/>
                      <a:r>
                        <a:rPr lang="en-US" dirty="0" smtClean="0"/>
                        <a:t>CFTR</a:t>
                      </a:r>
                      <a:endParaRPr lang="en-US" dirty="0"/>
                    </a:p>
                  </a:txBody>
                  <a:tcPr/>
                </a:tc>
                <a:tc>
                  <a:txBody>
                    <a:bodyPr/>
                    <a:lstStyle/>
                    <a:p>
                      <a:pPr algn="ctr"/>
                      <a:r>
                        <a:rPr lang="en-US" dirty="0" smtClean="0"/>
                        <a:t>7q31.2</a:t>
                      </a:r>
                      <a:endParaRPr lang="en-US" dirty="0"/>
                    </a:p>
                  </a:txBody>
                  <a:tcPr/>
                </a:tc>
                <a:tc>
                  <a:txBody>
                    <a:bodyPr/>
                    <a:lstStyle/>
                    <a:p>
                      <a:pPr algn="l"/>
                      <a:r>
                        <a:rPr lang="en-US" baseline="0" dirty="0" err="1" smtClean="0"/>
                        <a:t>cAMP</a:t>
                      </a:r>
                      <a:r>
                        <a:rPr lang="en-US" baseline="0" dirty="0" smtClean="0"/>
                        <a:t>-dependent </a:t>
                      </a:r>
                      <a:r>
                        <a:rPr lang="en-US" baseline="0" dirty="0" err="1" smtClean="0"/>
                        <a:t>Cl</a:t>
                      </a:r>
                      <a:r>
                        <a:rPr lang="en-US" baseline="30000" dirty="0" smtClean="0"/>
                        <a:t>- </a:t>
                      </a:r>
                      <a:r>
                        <a:rPr lang="en-US" baseline="0" dirty="0" smtClean="0"/>
                        <a:t>channel</a:t>
                      </a:r>
                      <a:endParaRPr lang="en-US" baseline="30000" dirty="0"/>
                    </a:p>
                  </a:txBody>
                  <a:tcPr/>
                </a:tc>
              </a:tr>
            </a:tbl>
          </a:graphicData>
        </a:graphic>
      </p:graphicFrame>
    </p:spTree>
  </p:cSld>
  <p:clrMapOvr>
    <a:masterClrMapping/>
  </p:clrMapOvr>
  <p:transition>
    <p:wheel spokes="8"/>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4">
                <a:tint val="45000"/>
                <a:satMod val="400000"/>
              </a:schemeClr>
            </a:duotone>
          </a:blip>
          <a:stretch>
            <a:fillRect/>
          </a:stretch>
        </p:blipFill>
        <p:spPr>
          <a:xfrm>
            <a:off x="0" y="-27384"/>
            <a:ext cx="9144000" cy="6858000"/>
          </a:xfrm>
          <a:prstGeom prst="rect">
            <a:avLst/>
          </a:prstGeom>
        </p:spPr>
      </p:pic>
      <p:pic>
        <p:nvPicPr>
          <p:cNvPr id="131075" name="Picture 2" descr="C:\Documents and Settings\LOIDA\Desktop\prof. asaad\chronic diarrhea\cystic fibrosis\cystic-fibrosis-cf.jpg"/>
          <p:cNvPicPr>
            <a:picLocks noGrp="1" noChangeAspect="1" noChangeArrowheads="1"/>
          </p:cNvPicPr>
          <p:nvPr>
            <p:ph idx="1"/>
          </p:nvPr>
        </p:nvPicPr>
        <p:blipFill>
          <a:blip r:embed="rId3" cstate="print"/>
          <a:stretch>
            <a:fillRect/>
          </a:stretch>
        </p:blipFill>
        <p:spPr>
          <a:xfrm>
            <a:off x="1259632" y="764704"/>
            <a:ext cx="6916923" cy="5184576"/>
          </a:xfrm>
          <a:noFill/>
        </p:spPr>
      </p:pic>
      <p:sp>
        <p:nvSpPr>
          <p:cNvPr id="4" name="Slide Number Placeholder 3"/>
          <p:cNvSpPr>
            <a:spLocks noGrp="1"/>
          </p:cNvSpPr>
          <p:nvPr>
            <p:ph type="sldNum" sz="quarter" idx="12"/>
          </p:nvPr>
        </p:nvSpPr>
        <p:spPr/>
        <p:txBody>
          <a:bodyPr/>
          <a:lstStyle/>
          <a:p>
            <a:pPr>
              <a:defRPr/>
            </a:pPr>
            <a:fld id="{5D7D35FE-D3EF-4AB7-A6E6-CAB14209BEAD}" type="slidenum">
              <a:rPr lang="en-US" smtClean="0"/>
              <a:pPr>
                <a:defRPr/>
              </a:pPr>
              <a:t>97</a:t>
            </a:fld>
            <a:endParaRPr lang="en-US"/>
          </a:p>
        </p:txBody>
      </p:sp>
      <p:sp>
        <p:nvSpPr>
          <p:cNvPr id="6" name="مستطيل 5"/>
          <p:cNvSpPr/>
          <p:nvPr/>
        </p:nvSpPr>
        <p:spPr>
          <a:xfrm>
            <a:off x="1500166" y="0"/>
            <a:ext cx="6643734"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Mainly affect the Respiratory and the GI systems </a:t>
            </a:r>
            <a:endParaRPr lang="ar-SA" dirty="0"/>
          </a:p>
        </p:txBody>
      </p:sp>
      <p:sp>
        <p:nvSpPr>
          <p:cNvPr id="7" name="مستطيل 6"/>
          <p:cNvSpPr/>
          <p:nvPr/>
        </p:nvSpPr>
        <p:spPr>
          <a:xfrm>
            <a:off x="928662" y="5857892"/>
            <a:ext cx="7643866" cy="1000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The baby will have non bloody diarrhea + distention </a:t>
            </a:r>
            <a:endParaRPr lang="ar-SA" dirty="0"/>
          </a:p>
        </p:txBody>
      </p:sp>
    </p:spTree>
  </p:cSld>
  <p:clrMapOvr>
    <a:masterClrMapping/>
  </p:clrMapOvr>
  <p:transition>
    <p:wheel spokes="8"/>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3">
                <a:tint val="45000"/>
                <a:satMod val="400000"/>
              </a:schemeClr>
            </a:duotone>
          </a:blip>
          <a:stretch>
            <a:fillRect/>
          </a:stretch>
        </p:blipFill>
        <p:spPr>
          <a:xfrm>
            <a:off x="0" y="0"/>
            <a:ext cx="9144000" cy="6858000"/>
          </a:xfrm>
          <a:prstGeom prst="rect">
            <a:avLst/>
          </a:prstGeom>
        </p:spPr>
      </p:pic>
      <p:pic>
        <p:nvPicPr>
          <p:cNvPr id="128003" name="Picture 2" descr="C:\Documents and Settings\LOIDA\Desktop\prof. asaad\chronic diarrhea\cystic fibrosis\4fd1e9c1b790c.jpg"/>
          <p:cNvPicPr>
            <a:picLocks noGrp="1" noChangeAspect="1" noChangeArrowheads="1"/>
          </p:cNvPicPr>
          <p:nvPr>
            <p:ph idx="1"/>
          </p:nvPr>
        </p:nvPicPr>
        <p:blipFill>
          <a:blip r:embed="rId3" cstate="print"/>
          <a:srcRect/>
          <a:stretch>
            <a:fillRect/>
          </a:stretch>
        </p:blipFill>
        <p:spPr>
          <a:xfrm>
            <a:off x="2057400" y="838200"/>
            <a:ext cx="5181600" cy="5084573"/>
          </a:xfrm>
          <a:noFill/>
        </p:spPr>
      </p:pic>
      <p:sp>
        <p:nvSpPr>
          <p:cNvPr id="4" name="Slide Number Placeholder 3"/>
          <p:cNvSpPr>
            <a:spLocks noGrp="1"/>
          </p:cNvSpPr>
          <p:nvPr>
            <p:ph type="sldNum" sz="quarter" idx="12"/>
          </p:nvPr>
        </p:nvSpPr>
        <p:spPr/>
        <p:txBody>
          <a:bodyPr/>
          <a:lstStyle/>
          <a:p>
            <a:pPr>
              <a:defRPr/>
            </a:pPr>
            <a:fld id="{A3837A30-EC6E-41BD-8894-A657FAC56DA0}" type="slidenum">
              <a:rPr lang="en-US" smtClean="0"/>
              <a:pPr>
                <a:defRPr/>
              </a:pPr>
              <a:t>98</a:t>
            </a:fld>
            <a:endParaRPr lang="en-US"/>
          </a:p>
        </p:txBody>
      </p:sp>
    </p:spTree>
  </p:cSld>
  <p:clrMapOvr>
    <a:masterClrMapping/>
  </p:clrMapOvr>
  <p:transition>
    <p:wheel spokes="8"/>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2"/>
          <p:cNvSpPr txBox="1">
            <a:spLocks noChangeArrowheads="1"/>
          </p:cNvSpPr>
          <p:nvPr/>
        </p:nvSpPr>
        <p:spPr bwMode="auto">
          <a:xfrm>
            <a:off x="533400" y="1066800"/>
            <a:ext cx="8305800" cy="4953000"/>
          </a:xfrm>
          <a:prstGeom prst="rect">
            <a:avLst/>
          </a:prstGeom>
          <a:noFill/>
          <a:ln w="9525">
            <a:noFill/>
            <a:miter lim="800000"/>
            <a:headEnd/>
            <a:tailEnd/>
          </a:ln>
        </p:spPr>
        <p:txBody>
          <a:bodyPr/>
          <a:lstStyle/>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In the neonatal period, with intestinal obstruction; </a:t>
            </a:r>
            <a:r>
              <a:rPr lang="en-US" sz="2400" b="1" kern="0" dirty="0" err="1">
                <a:latin typeface="Arial" pitchFamily="34" charset="0"/>
                <a:cs typeface="Arial" pitchFamily="34" charset="0"/>
              </a:rPr>
              <a:t>meconium</a:t>
            </a:r>
            <a:r>
              <a:rPr lang="en-US" sz="2400" b="1" kern="0" dirty="0">
                <a:latin typeface="Arial" pitchFamily="34" charset="0"/>
                <a:cs typeface="Arial" pitchFamily="34" charset="0"/>
              </a:rPr>
              <a:t> </a:t>
            </a:r>
            <a:r>
              <a:rPr lang="en-US" sz="2400" b="1" kern="0" dirty="0" err="1">
                <a:latin typeface="Arial" pitchFamily="34" charset="0"/>
                <a:cs typeface="Arial" pitchFamily="34" charset="0"/>
              </a:rPr>
              <a:t>ileus</a:t>
            </a:r>
            <a:endParaRPr lang="en-US" sz="2400" b="1" kern="0" dirty="0">
              <a:latin typeface="Arial" pitchFamily="34" charset="0"/>
              <a:cs typeface="Arial" pitchFamily="34" charset="0"/>
            </a:endParaRP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With recurrent or persisting cough often associated with wheeze</a:t>
            </a:r>
          </a:p>
          <a:p>
            <a:pPr marL="342900" indent="-342900">
              <a:lnSpc>
                <a:spcPct val="80000"/>
              </a:lnSpc>
              <a:spcBef>
                <a:spcPct val="20000"/>
              </a:spcBef>
              <a:buClr>
                <a:schemeClr val="tx2"/>
              </a:buClr>
              <a:buSzPct val="70000"/>
              <a:buFont typeface="Wingdings" pitchFamily="2" charset="2"/>
              <a:buChar char="v"/>
              <a:defRPr/>
            </a:pPr>
            <a:r>
              <a:rPr lang="en-US" sz="2400" b="1" kern="0" dirty="0" err="1">
                <a:latin typeface="Arial" pitchFamily="34" charset="0"/>
                <a:cs typeface="Arial" pitchFamily="34" charset="0"/>
              </a:rPr>
              <a:t>Malabsorption</a:t>
            </a:r>
            <a:r>
              <a:rPr lang="en-US" sz="2400" b="1" kern="0" dirty="0">
                <a:latin typeface="Arial" pitchFamily="34" charset="0"/>
                <a:cs typeface="Arial" pitchFamily="34" charset="0"/>
              </a:rPr>
              <a:t>; large, pale, bulky and offensive stools</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Failure to thrive</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Rectal </a:t>
            </a:r>
            <a:r>
              <a:rPr lang="en-US" sz="2400" b="1" kern="0" dirty="0" err="1">
                <a:latin typeface="Arial" pitchFamily="34" charset="0"/>
                <a:cs typeface="Arial" pitchFamily="34" charset="0"/>
              </a:rPr>
              <a:t>prolapse</a:t>
            </a:r>
            <a:endParaRPr lang="en-US" sz="2400" b="1" kern="0" dirty="0">
              <a:latin typeface="Arial" pitchFamily="34" charset="0"/>
              <a:cs typeface="Arial" pitchFamily="34" charset="0"/>
            </a:endParaRP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Rarely, heat stroke</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Sweat chloride concentration is </a:t>
            </a:r>
            <a:r>
              <a:rPr lang="en-US" sz="2400" b="1" kern="0" dirty="0">
                <a:latin typeface="Arial" pitchFamily="34" charset="0"/>
                <a:cs typeface="Arial" pitchFamily="34" charset="0"/>
                <a:sym typeface="Symbol" pitchFamily="18" charset="2"/>
              </a:rPr>
              <a:t></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Staphylococcus + pseudomonas </a:t>
            </a:r>
            <a:r>
              <a:rPr lang="en-US" sz="2400" b="1" kern="0" dirty="0" err="1">
                <a:latin typeface="Arial" pitchFamily="34" charset="0"/>
                <a:cs typeface="Arial" pitchFamily="34" charset="0"/>
              </a:rPr>
              <a:t>aeruginosa</a:t>
            </a:r>
            <a:endParaRPr lang="en-US" sz="2400" b="1" kern="0" dirty="0">
              <a:latin typeface="Arial" pitchFamily="34" charset="0"/>
              <a:cs typeface="Arial" pitchFamily="34" charset="0"/>
            </a:endParaRP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Physiotherapy</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Enzyme replacement</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Hot weather</a:t>
            </a:r>
          </a:p>
          <a:p>
            <a:pPr marL="342900" indent="-342900">
              <a:lnSpc>
                <a:spcPct val="80000"/>
              </a:lnSpc>
              <a:spcBef>
                <a:spcPct val="20000"/>
              </a:spcBef>
              <a:buClr>
                <a:schemeClr val="tx2"/>
              </a:buClr>
              <a:buSzPct val="70000"/>
              <a:defRPr/>
            </a:pPr>
            <a:r>
              <a:rPr lang="en-US" sz="2400" b="1" kern="0" dirty="0" smtClean="0">
                <a:latin typeface="Arial" pitchFamily="34" charset="0"/>
                <a:cs typeface="Arial" pitchFamily="34" charset="0"/>
                <a:sym typeface="Symbol" pitchFamily="18" charset="2"/>
              </a:rPr>
              <a:t>     </a:t>
            </a:r>
            <a:r>
              <a:rPr lang="en-US" sz="2400" b="1" kern="0" dirty="0">
                <a:latin typeface="Arial" pitchFamily="34" charset="0"/>
                <a:cs typeface="Arial" pitchFamily="34" charset="0"/>
                <a:sym typeface="Symbol" pitchFamily="18" charset="2"/>
              </a:rPr>
              <a:t>f</a:t>
            </a:r>
            <a:r>
              <a:rPr lang="en-US" sz="2400" b="1" kern="0" dirty="0">
                <a:latin typeface="Arial" pitchFamily="34" charset="0"/>
                <a:cs typeface="Arial" pitchFamily="34" charset="0"/>
              </a:rPr>
              <a:t>luid and salt intake </a:t>
            </a:r>
          </a:p>
        </p:txBody>
      </p:sp>
      <p:sp>
        <p:nvSpPr>
          <p:cNvPr id="133123" name="Slide Number Placeholder 2"/>
          <p:cNvSpPr txBox="1">
            <a:spLocks/>
          </p:cNvSpPr>
          <p:nvPr/>
        </p:nvSpPr>
        <p:spPr bwMode="auto">
          <a:xfrm>
            <a:off x="6477000" y="6096000"/>
            <a:ext cx="2133600" cy="457200"/>
          </a:xfrm>
          <a:prstGeom prst="rect">
            <a:avLst/>
          </a:prstGeom>
          <a:noFill/>
          <a:ln w="9525">
            <a:noFill/>
            <a:miter lim="800000"/>
            <a:headEnd/>
            <a:tailEnd/>
          </a:ln>
        </p:spPr>
        <p:txBody>
          <a:bodyPr anchor="b"/>
          <a:lstStyle/>
          <a:p>
            <a:pPr algn="r"/>
            <a:fld id="{39E32A77-560D-412D-9A07-C2A6EB469AFF}" type="slidenum">
              <a:rPr lang="en-US" sz="1200"/>
              <a:pPr algn="r"/>
              <a:t>99</a:t>
            </a:fld>
            <a:endParaRPr lang="en-US" sz="1200"/>
          </a:p>
        </p:txBody>
      </p:sp>
      <p:sp>
        <p:nvSpPr>
          <p:cNvPr id="6" name="مستطيل 5"/>
          <p:cNvSpPr/>
          <p:nvPr/>
        </p:nvSpPr>
        <p:spPr>
          <a:xfrm>
            <a:off x="0" y="6072206"/>
            <a:ext cx="914400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Complications of SF : </a:t>
            </a:r>
          </a:p>
          <a:p>
            <a:pPr algn="ctr"/>
            <a:r>
              <a:rPr lang="en-US" dirty="0" smtClean="0"/>
              <a:t>- Bowel perforation      -   Hepatic </a:t>
            </a:r>
            <a:r>
              <a:rPr lang="en-US" dirty="0" err="1" smtClean="0"/>
              <a:t>Failer</a:t>
            </a:r>
            <a:r>
              <a:rPr lang="en-US" dirty="0" smtClean="0"/>
              <a:t>      - Respiratory </a:t>
            </a:r>
            <a:r>
              <a:rPr lang="en-US" dirty="0" err="1" smtClean="0"/>
              <a:t>failer</a:t>
            </a:r>
            <a:r>
              <a:rPr lang="en-US" dirty="0" smtClean="0"/>
              <a:t> </a:t>
            </a:r>
            <a:endParaRPr lang="ar-SA" dirty="0"/>
          </a:p>
        </p:txBody>
      </p:sp>
    </p:spTree>
  </p:cSld>
  <p:clrMapOvr>
    <a:masterClrMapping/>
  </p:clrMapOvr>
  <p:transition>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4012</Words>
  <Application>Microsoft Office PowerPoint</Application>
  <PresentationFormat>عرض على الشاشة (3:4)‏</PresentationFormat>
  <Paragraphs>1060</Paragraphs>
  <Slides>126</Slides>
  <Notes>4</Notes>
  <HiddenSlides>0</HiddenSlides>
  <MMClips>0</MMClips>
  <ScaleCrop>false</ScaleCrop>
  <HeadingPairs>
    <vt:vector size="4" baseType="variant">
      <vt:variant>
        <vt:lpstr>سمة</vt:lpstr>
      </vt:variant>
      <vt:variant>
        <vt:i4>1</vt:i4>
      </vt:variant>
      <vt:variant>
        <vt:lpstr>عناوين الشرائح</vt:lpstr>
      </vt:variant>
      <vt:variant>
        <vt:i4>126</vt:i4>
      </vt:variant>
    </vt:vector>
  </HeadingPairs>
  <TitlesOfParts>
    <vt:vector size="127" baseType="lpstr">
      <vt:lpstr>Office Theme</vt:lpstr>
      <vt:lpstr>CHRONIC DIARRHEA IN CHILDREN</vt:lpstr>
      <vt:lpstr> OBJECTIVES</vt:lpstr>
      <vt:lpstr> Introduction</vt:lpstr>
      <vt:lpstr> Introduction (cont.)</vt:lpstr>
      <vt:lpstr> PATHOPHYSIOLOGY</vt:lpstr>
      <vt:lpstr> PATHOPHYSIOLOGY</vt:lpstr>
      <vt:lpstr> Congenital Chloride Diarrhea A Study in Arab Children</vt:lpstr>
      <vt:lpstr>الشريحة 8</vt:lpstr>
      <vt:lpstr>الشريحة 9</vt:lpstr>
      <vt:lpstr> </vt:lpstr>
      <vt:lpstr>الشريحة 11</vt:lpstr>
      <vt:lpstr>الشريحة 12</vt:lpstr>
      <vt:lpstr> A- Congenital Chloride Diarrhea </vt:lpstr>
      <vt:lpstr> Phenotype Gene Relationships</vt:lpstr>
      <vt:lpstr> TREATMENT</vt:lpstr>
      <vt:lpstr>B- Congenital Sodium Diarrhea</vt:lpstr>
      <vt:lpstr>Congenital Sodium Diarrhea</vt:lpstr>
      <vt:lpstr>C- Microvillous Atrophy-Inclusion Disease  (Familial Microvillous Atrophy) </vt:lpstr>
      <vt:lpstr>Microvillous Atrophy-Inclusion Disease  (Familial Microvillous Atrophy) </vt:lpstr>
      <vt:lpstr>الشريحة 20</vt:lpstr>
      <vt:lpstr>Microvillous Atrophy – Inclusion Disease (Familial Microvillous Atrophy)</vt:lpstr>
      <vt:lpstr>Microvillus Inclusion Disease</vt:lpstr>
      <vt:lpstr>الشريحة 23</vt:lpstr>
      <vt:lpstr>Definition</vt:lpstr>
      <vt:lpstr>Epidemiology</vt:lpstr>
      <vt:lpstr>Clinical description, associated disorders and diagnostic criteria</vt:lpstr>
      <vt:lpstr>الشريحة 27</vt:lpstr>
      <vt:lpstr>Clinical description, associated disorders and diagnostic criteria</vt:lpstr>
      <vt:lpstr>Histological presentation</vt:lpstr>
      <vt:lpstr>TREATMENT</vt:lpstr>
      <vt:lpstr>E - ENTERERIC ANENDOCRINOSIS</vt:lpstr>
      <vt:lpstr>2-  Autoimmune Enteropathy</vt:lpstr>
      <vt:lpstr>الشريحة 33</vt:lpstr>
      <vt:lpstr>TREATMENT</vt:lpstr>
      <vt:lpstr>الشريحة 35</vt:lpstr>
      <vt:lpstr>3- Glucose-Galactose Malabsorption</vt:lpstr>
      <vt:lpstr>الشريحة 37</vt:lpstr>
      <vt:lpstr>الشريحة 38</vt:lpstr>
      <vt:lpstr>Developmental Lactase Deficiency</vt:lpstr>
      <vt:lpstr>Congenital Lactase Deficiency</vt:lpstr>
      <vt:lpstr>Congenital Lactase Deficiency</vt:lpstr>
      <vt:lpstr>Primary Lactase Deficiency</vt:lpstr>
      <vt:lpstr>الشريحة 43</vt:lpstr>
      <vt:lpstr>الشريحة 44</vt:lpstr>
      <vt:lpstr>Secondary Lactase Deficiency</vt:lpstr>
      <vt:lpstr>Treatment</vt:lpstr>
      <vt:lpstr>الشريحة 47</vt:lpstr>
      <vt:lpstr>5- Congenital Sucrase -  Isomaltase Deficiency</vt:lpstr>
      <vt:lpstr>الشريحة 49</vt:lpstr>
      <vt:lpstr>Congenital Sucrase -  Isomaltase Deficiency</vt:lpstr>
      <vt:lpstr>الشريحة 51</vt:lpstr>
      <vt:lpstr>Congenital Sucrase -  Isomaltase Deficiency</vt:lpstr>
      <vt:lpstr>الشريحة 53</vt:lpstr>
      <vt:lpstr>  6- Infectious Diarrhea Duration of Uncomplicated Viral Diarrhea </vt:lpstr>
      <vt:lpstr>الشريحة 55</vt:lpstr>
      <vt:lpstr>الشريحة 56</vt:lpstr>
      <vt:lpstr>Bacterial Causes of Chronic Diarrhea</vt:lpstr>
      <vt:lpstr>Bacterial Diarrheas</vt:lpstr>
      <vt:lpstr>Bacterial Diarrheas</vt:lpstr>
      <vt:lpstr>Parasitic Causes of Chronic Diarrhea</vt:lpstr>
      <vt:lpstr>Signs and Symptoms of Giardiasis</vt:lpstr>
      <vt:lpstr>Giardia Lamblia</vt:lpstr>
      <vt:lpstr>Cryptosporidium Parvum</vt:lpstr>
      <vt:lpstr>Cyclospora Cayetanensis</vt:lpstr>
      <vt:lpstr>7- Intractable Diarrhea of Infancy (IDI)</vt:lpstr>
      <vt:lpstr>Intractable Diarrhea of Infancy (IDI)</vt:lpstr>
      <vt:lpstr>الشريحة 67</vt:lpstr>
      <vt:lpstr>Treatment</vt:lpstr>
      <vt:lpstr>8- Immune deficiency diseases (IDD)</vt:lpstr>
      <vt:lpstr>Diarrhea in Immunodeficiency Diseases</vt:lpstr>
      <vt:lpstr>Diarrhea in Immunodeficiency Diseases (cont.)</vt:lpstr>
      <vt:lpstr>Diarrhea in Immunodeficiency Diseases (cont.)</vt:lpstr>
      <vt:lpstr>9- Dietary Protein Enteropathy</vt:lpstr>
      <vt:lpstr>Dietary Protein Enteropathy</vt:lpstr>
      <vt:lpstr>الشريحة 75</vt:lpstr>
      <vt:lpstr>10 - Celiac Disease</vt:lpstr>
      <vt:lpstr>Celiac Disease (cont.) </vt:lpstr>
      <vt:lpstr>الشريحة 78</vt:lpstr>
      <vt:lpstr>الشريحة 79</vt:lpstr>
      <vt:lpstr>الشريحة 80</vt:lpstr>
      <vt:lpstr>الشريحة 81</vt:lpstr>
      <vt:lpstr>الشريحة 82</vt:lpstr>
      <vt:lpstr>الشريحة 83</vt:lpstr>
      <vt:lpstr>Diagnosis of Celiac Disease (New  criteria)</vt:lpstr>
      <vt:lpstr>Diagnosis of Celiac Disease (Old criteria)</vt:lpstr>
      <vt:lpstr>الشريحة 86</vt:lpstr>
      <vt:lpstr>الشريحة 87</vt:lpstr>
      <vt:lpstr>الشريحة 88</vt:lpstr>
      <vt:lpstr>11- Intestinal Lymphangiectasia</vt:lpstr>
      <vt:lpstr>Intestinal Lymphangiectasia</vt:lpstr>
      <vt:lpstr>12- Abetalipoproteinemia</vt:lpstr>
      <vt:lpstr>Abetalipoproteinemia</vt:lpstr>
      <vt:lpstr>الشريحة 93</vt:lpstr>
      <vt:lpstr>13- Acrodermatitis Enteropathica</vt:lpstr>
      <vt:lpstr>Treatment</vt:lpstr>
      <vt:lpstr>14- Cystic fibrosis</vt:lpstr>
      <vt:lpstr>الشريحة 97</vt:lpstr>
      <vt:lpstr>الشريحة 98</vt:lpstr>
      <vt:lpstr>الشريحة 99</vt:lpstr>
      <vt:lpstr>15- Short Gut Syndrome مهم</vt:lpstr>
      <vt:lpstr>Vasoactive Intestinal Polypeptide- Secreting Tumors</vt:lpstr>
      <vt:lpstr>VIPoma and WDHA</vt:lpstr>
      <vt:lpstr>16- Chronic Nonspecific Diarrhea (CNSD) موضوع مهم جدا / Irritable Bowel Syndrome (IBS)</vt:lpstr>
      <vt:lpstr>Chronic Nonspecific Diarrhea (CNSD)/ Irritable Bowel Syndrome (IBS)</vt:lpstr>
      <vt:lpstr>Differential Diagnosis Between  Ulcerative Colitis and Crohn’s Disease</vt:lpstr>
      <vt:lpstr>الشريحة 106</vt:lpstr>
      <vt:lpstr>الشريحة 107</vt:lpstr>
      <vt:lpstr>          Differential Diagnosis Between Ulcerative  Colitis and Crohn’s Disease</vt:lpstr>
      <vt:lpstr>Plan of Investigation in Children with Chronic Diarrhea</vt:lpstr>
      <vt:lpstr>Plan of Investigation in Children with Chronic Diarrhea (cont.)</vt:lpstr>
      <vt:lpstr>Differential Diagnosis of Prolonged Diarrhea of Infancy مهمه </vt:lpstr>
      <vt:lpstr>TREATMENT CONSIDERATION</vt:lpstr>
      <vt:lpstr>الشريحة 113</vt:lpstr>
      <vt:lpstr>الشريحة 114</vt:lpstr>
      <vt:lpstr> Summary</vt:lpstr>
      <vt:lpstr> Summary</vt:lpstr>
      <vt:lpstr>الشريحة 117</vt:lpstr>
      <vt:lpstr>الشريحة 118</vt:lpstr>
      <vt:lpstr>الشريحة 119</vt:lpstr>
      <vt:lpstr>الشريحة 120</vt:lpstr>
      <vt:lpstr>الشريحة 121</vt:lpstr>
      <vt:lpstr>الشريحة 122</vt:lpstr>
      <vt:lpstr>الشريحة 123</vt:lpstr>
      <vt:lpstr>الشريحة 124</vt:lpstr>
      <vt:lpstr>Constepation </vt:lpstr>
      <vt:lpstr> Thank You!!!</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DIARRHEA IN CHILDREN</dc:title>
  <dc:creator>MARIA</dc:creator>
  <cp:lastModifiedBy>user</cp:lastModifiedBy>
  <cp:revision>64</cp:revision>
  <dcterms:created xsi:type="dcterms:W3CDTF">2012-09-09T12:32:51Z</dcterms:created>
  <dcterms:modified xsi:type="dcterms:W3CDTF">2013-10-09T16:05:33Z</dcterms:modified>
</cp:coreProperties>
</file>