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2"/>
  </p:notesMasterIdLst>
  <p:sldIdLst>
    <p:sldId id="256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76" r:id="rId17"/>
    <p:sldId id="277" r:id="rId18"/>
    <p:sldId id="278" r:id="rId19"/>
    <p:sldId id="263" r:id="rId20"/>
    <p:sldId id="275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39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9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8546AAC-DBAD-42B4-A796-9FDC684567D9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E4B805-6D82-4F30-B555-F98796D0136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3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B805-6D82-4F30-B555-F98796D01367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76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8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3A23E7-66B9-4488-876C-2D47DBA9C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DD5A-1AB5-48CA-A3C2-7A9A301CF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484BB-27C2-4020-B83C-916D08DE8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4C81-719C-4A38-8967-4569E6DC2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9D36-AE80-4B87-8CE0-D94C08D49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092CA-983B-455C-B247-5797D545B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05A11-7F52-4CAC-8B31-2A7281D0D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9BFE5-EFA7-4C48-A00B-A0818D7F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3B0B2-6CDD-46E4-B614-AEDBFBB37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737A-285F-4ED6-8595-9696A8705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B3C32-2088-486B-81D0-D3B24E192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7A494-EEEF-4DC7-B1DB-511789D72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86ACB-BCCC-43F8-A8B5-71CF93F95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6496-5AD1-4F45-A8CD-FA1B9ADDF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A712B-0A8C-4EFC-8D72-FF42BCFC1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CEED-2997-44DD-93FC-C438D37B1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DFE53-C5AA-44E8-AC8F-531A792A1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481F9-6BF3-4EC7-A2B7-086D4E536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3973-0167-40E2-A625-19B51A5C9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B193-0A89-40E4-BABF-7A8BA41DF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53E-CD1E-46CC-A18B-33F0A479E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086EB-0698-4E65-B2FB-C48ACEDE6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A40A9-C437-417B-96F5-3F01D3C2F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FC027-CEA1-420B-80B0-3302DF37A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AFD5-3F2A-4B08-948E-BB6B89D0E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EE7B-EDAD-4660-8D2E-FA69CBD66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1072-69AB-4D3B-AC74-067BA9E23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DDD3-849A-4AFC-90C6-621A483FB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53647-DD13-49BD-9771-3EDC95184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E6BA5-80AC-4A0F-BB1F-5EFD4F91D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435B-FC63-4349-9975-8E0408F0C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000D8-365B-40F7-B213-C3E2F92EC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674F7-BB7F-4357-92A3-4AA31E8C3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3458B0-2240-4A2C-AE48-CCD91D44C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7490-499F-4A14-8048-A1519AD6D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70DE7-F88D-4930-9AF1-06220CDE5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97915-02FD-474F-AAAE-7F74998FE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72722-EB56-4B39-BD10-D595EEC6C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7593-8BF7-4740-A6EE-E3EF6488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BBF6-5CBA-4B44-8459-E9FE9040A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55F6F-E7F3-4233-A35A-E7932E8F6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70508-289D-4D72-827C-E02E68131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DC169-EDD6-46DC-A38A-76BDF95B1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D02D-8334-4B48-95BB-C497105BB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893E28-3889-4CB4-8509-E84790DB56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71AD18-FA38-408A-A77F-6820A4434A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316370-D88B-4EAC-850F-8CC46D6E1B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E923D5-93F3-4CEB-93FA-8716F61CF7FF}" type="datetimeFigureOut">
              <a:rPr lang="ar-SA" smtClean="0"/>
              <a:pPr/>
              <a:t>10/03/38</a:t>
            </a:fld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6B4BD-3BEF-4182-A811-C465333FD7F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EC290D-9D1E-49BA-9D63-C7741784D3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192688" cy="19442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SURGICAL  COURSE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451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3" y="3140968"/>
            <a:ext cx="6192688" cy="23762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 . HAMAD  AL-QAHTANI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Associate </a:t>
            </a:r>
            <a:r>
              <a:rPr lang="en-US" b="1" dirty="0">
                <a:solidFill>
                  <a:srgbClr val="FFFF00"/>
                </a:solidFill>
              </a:rPr>
              <a:t>Professor &amp; </a:t>
            </a:r>
            <a:r>
              <a:rPr lang="en-US" b="1" dirty="0" smtClean="0">
                <a:solidFill>
                  <a:srgbClr val="FFFF00"/>
                </a:solidFill>
              </a:rPr>
              <a:t>Consultant  Hepatobiliary Surgeon</a:t>
            </a:r>
            <a:endParaRPr lang="en-US" dirty="0">
              <a:solidFill>
                <a:srgbClr val="FFFF00"/>
              </a:solidFill>
            </a:endParaRPr>
          </a:p>
          <a:p>
            <a:pPr algn="l"/>
            <a:endParaRPr lang="ar-S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501089" cy="3108960"/>
        </p:xfrm>
        <a:graphic>
          <a:graphicData uri="http://schemas.openxmlformats.org/drawingml/2006/table">
            <a:tbl>
              <a:tblPr/>
              <a:tblGrid>
                <a:gridCol w="4329258"/>
                <a:gridCol w="4171831"/>
              </a:tblGrid>
              <a:tr h="235745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lower gastrointestinal Hemorrhage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Clinical  presentation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Diagnosis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colonoscopy , Radionuclide scanning and Mesenteric Angiography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Specific causes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Treatment </a:t>
                      </a:r>
                      <a:endParaRPr lang="en-US" sz="2400" b="1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Medical , Endoscopic and surgical )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7858181" cy="2971808"/>
        </p:xfrm>
        <a:graphic>
          <a:graphicData uri="http://schemas.openxmlformats.org/drawingml/2006/table">
            <a:tbl>
              <a:tblPr/>
              <a:tblGrid>
                <a:gridCol w="4001852"/>
                <a:gridCol w="3856329"/>
              </a:tblGrid>
              <a:tr h="297180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lower gastrointestinal Hemorrhage from an obscure source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Diagnosis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Endoscopy , Angiography ,  small bowel endoscopy , Video capsule endoscopy ) 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31784"/>
            <a:ext cx="8229600" cy="5683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71613"/>
            <a:ext cx="2471726" cy="78581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sz="1400" u="sng" dirty="0" smtClean="0">
                <a:solidFill>
                  <a:srgbClr val="FFFF00"/>
                </a:solidFill>
              </a:rPr>
              <a:t>1) </a:t>
            </a:r>
            <a:r>
              <a:rPr lang="en-US" sz="1400" u="sng" dirty="0">
                <a:solidFill>
                  <a:srgbClr val="FFFF00"/>
                </a:solidFill>
              </a:rPr>
              <a:t>Clinical skills</a:t>
            </a:r>
            <a:endParaRPr lang="en-US" sz="1400" u="sng" dirty="0" smtClean="0">
              <a:solidFill>
                <a:srgbClr val="FFFF00"/>
              </a:solidFill>
            </a:endParaRPr>
          </a:p>
          <a:p>
            <a:pPr algn="ctr" rtl="0"/>
            <a:r>
              <a:rPr lang="en-US" sz="1000" dirty="0" smtClean="0">
                <a:solidFill>
                  <a:srgbClr val="FFFF00"/>
                </a:solidFill>
              </a:rPr>
              <a:t>Browse ' introduction to the symptoms and signs of surgical diseases</a:t>
            </a:r>
          </a:p>
        </p:txBody>
      </p:sp>
      <p:pic>
        <p:nvPicPr>
          <p:cNvPr id="12" name="Content Placeholder 11" descr="brows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27000" contrast="57000"/>
          </a:blip>
          <a:stretch>
            <a:fillRect/>
          </a:stretch>
        </p:blipFill>
        <p:spPr>
          <a:xfrm>
            <a:off x="571472" y="2857496"/>
            <a:ext cx="2091158" cy="25368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4678" y="1571612"/>
            <a:ext cx="2714644" cy="78581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l" rtl="0"/>
            <a:r>
              <a:rPr lang="en-US" sz="14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2) Clinical  Surgery </a:t>
            </a:r>
            <a:endParaRPr lang="en-US" sz="1400" u="sng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 rtl="0"/>
            <a:r>
              <a:rPr lang="en-US" sz="1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Principles &amp; practice of surgery – Davidson</a:t>
            </a:r>
          </a:p>
        </p:txBody>
      </p:sp>
      <p:pic>
        <p:nvPicPr>
          <p:cNvPr id="11" name="Content Placeholder 10" descr="davidson_surgery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bright="-2000" contrast="11000"/>
          </a:blip>
          <a:stretch>
            <a:fillRect/>
          </a:stretch>
        </p:blipFill>
        <p:spPr>
          <a:xfrm>
            <a:off x="3428992" y="2714620"/>
            <a:ext cx="2286016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357950" y="1571612"/>
            <a:ext cx="2286016" cy="7858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en-US" sz="1400" b="1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Pocketbook </a:t>
            </a:r>
          </a:p>
          <a:p>
            <a:pPr lvl="0" algn="ctr" rtl="0">
              <a:spcBef>
                <a:spcPct val="20000"/>
              </a:spcBef>
            </a:pPr>
            <a:r>
              <a:rPr lang="en-US" sz="1400" b="1" dirty="0" err="1">
                <a:solidFill>
                  <a:srgbClr val="00B0F0"/>
                </a:solidFill>
              </a:rPr>
              <a:t>churchill's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images.borders.com.au/images/bau/97807020/9780702039935/0/0/plain/churchills-pocketbook-of-surgery.jpg"/>
          <p:cNvPicPr>
            <a:picLocks noChangeAspect="1" noChangeArrowheads="1"/>
          </p:cNvPicPr>
          <p:nvPr/>
        </p:nvPicPr>
        <p:blipFill>
          <a:blip r:embed="rId5" cstate="print">
            <a:lum bright="-3000" contrast="47000"/>
          </a:blip>
          <a:srcRect/>
          <a:stretch>
            <a:fillRect/>
          </a:stretch>
        </p:blipFill>
        <p:spPr bwMode="auto">
          <a:xfrm>
            <a:off x="6715140" y="3000372"/>
            <a:ext cx="135732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58072" cy="1143008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1) Written mid-cycle exam by the end of the 5th week of the cycle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43117"/>
            <a:ext cx="6686568" cy="2571768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 smtClean="0">
                <a:solidFill>
                  <a:srgbClr val="FF0000"/>
                </a:solidFill>
              </a:rPr>
              <a:t>60 -100  </a:t>
            </a:r>
            <a:r>
              <a:rPr lang="en-US" dirty="0">
                <a:solidFill>
                  <a:srgbClr val="FF0000"/>
                </a:solidFill>
              </a:rPr>
              <a:t>MCQs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From the lectures that has been given in the 1st  week </a:t>
            </a:r>
            <a:r>
              <a:rPr lang="ar-SA" dirty="0">
                <a:solidFill>
                  <a:srgbClr val="92D050"/>
                </a:solidFill>
              </a:rPr>
              <a:t>-</a:t>
            </a:r>
            <a:endParaRPr lang="en-US" dirty="0">
              <a:solidFill>
                <a:srgbClr val="92D050"/>
              </a:solidFill>
            </a:endParaRPr>
          </a:p>
          <a:p>
            <a:pPr algn="l" rtl="0">
              <a:buClr>
                <a:srgbClr val="FFFF00"/>
              </a:buClr>
            </a:pPr>
            <a:r>
              <a:rPr lang="en-US" dirty="0" smtClean="0">
                <a:solidFill>
                  <a:srgbClr val="FF3399"/>
                </a:solidFill>
              </a:rPr>
              <a:t>Recall  </a:t>
            </a:r>
            <a:r>
              <a:rPr lang="en-US" dirty="0">
                <a:solidFill>
                  <a:srgbClr val="FF3399"/>
                </a:solidFill>
              </a:rPr>
              <a:t>and  scenario based MCQs</a:t>
            </a:r>
          </a:p>
          <a:p>
            <a:pPr algn="l" rtl="0"/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3" descr="i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595504"/>
            <a:ext cx="2200288" cy="326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500857" cy="1143000"/>
          </a:xfr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2) Written Final Exam , on the 11th week of the cycle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6143668" cy="2214578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60-100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MCQs </a:t>
            </a:r>
            <a:r>
              <a:rPr lang="ar-SA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rtl="0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tutorials , round , references</a:t>
            </a:r>
          </a:p>
          <a:p>
            <a:pPr algn="l" rtl="0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scenario based MCQs</a:t>
            </a:r>
          </a:p>
          <a:p>
            <a:pPr algn="l" rtl="0"/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ic9_students_in_exams_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43380"/>
            <a:ext cx="30480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316662" cy="1143000"/>
          </a:xfrm>
          <a:solidFill>
            <a:srgbClr val="FF0000"/>
          </a:solidFill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dirty="0" smtClean="0"/>
              <a:t>3) OSCE  on  the  11th  week  of the cycle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9" y="2143116"/>
            <a:ext cx="4429156" cy="2400304"/>
          </a:xfrm>
          <a:solidFill>
            <a:srgbClr val="FF3399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11 stations </a:t>
            </a:r>
          </a:p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station general  surgery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stations subspecialty </a:t>
            </a:r>
          </a:p>
        </p:txBody>
      </p:sp>
      <p:pic>
        <p:nvPicPr>
          <p:cNvPr id="4" name="Picture 3" descr="os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071942"/>
            <a:ext cx="3333741" cy="2500306"/>
          </a:xfrm>
          <a:prstGeom prst="rect">
            <a:avLst/>
          </a:prstGeom>
        </p:spPr>
      </p:pic>
      <p:pic>
        <p:nvPicPr>
          <p:cNvPr id="5" name="Picture 4" descr="virtual_os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137" y="428604"/>
            <a:ext cx="2128863" cy="157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9000"/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7" y="274638"/>
            <a:ext cx="6357982" cy="1143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It test the following  competencies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00201"/>
            <a:ext cx="6357982" cy="3400436"/>
          </a:xfrm>
          <a:solidFill>
            <a:schemeClr val="accent5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/>
              <a:t>Diagnosis </a:t>
            </a:r>
            <a:r>
              <a:rPr lang="en-US" b="1" dirty="0"/>
              <a:t>and differential diagnosis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interpreting investigations</a:t>
            </a:r>
          </a:p>
          <a:p>
            <a:pPr marL="457200" indent="-457200" algn="l" rtl="0">
              <a:buFont typeface="+mj-lt"/>
              <a:buAutoNum type="alphaUcPeriod"/>
            </a:pPr>
            <a:r>
              <a:rPr lang="en-US" b="1" dirty="0" smtClean="0">
                <a:solidFill>
                  <a:srgbClr val="FF0000"/>
                </a:solidFill>
              </a:rPr>
              <a:t>Guidelines </a:t>
            </a:r>
            <a:r>
              <a:rPr lang="en-US" b="1" dirty="0">
                <a:solidFill>
                  <a:srgbClr val="FF0000"/>
                </a:solidFill>
              </a:rPr>
              <a:t>of management of common surgical disease</a:t>
            </a:r>
          </a:p>
          <a:p>
            <a:pPr algn="l" rtl="0"/>
            <a:endParaRPr lang="ar-SA" b="1" dirty="0"/>
          </a:p>
        </p:txBody>
      </p:sp>
      <p:pic>
        <p:nvPicPr>
          <p:cNvPr id="4" name="Picture 3" descr="exam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929066"/>
            <a:ext cx="2000232" cy="272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2000" contrast="3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654701" cy="939784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b="1" dirty="0" smtClean="0"/>
              <a:t>Contents of  the OSCE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14488"/>
            <a:ext cx="4714907" cy="4525963"/>
          </a:xfrm>
          <a:gradFill flip="none" rotWithShape="1">
            <a:gsLst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00B050"/>
                </a:solidFill>
              </a:rPr>
              <a:t>Patients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FFFF00"/>
                </a:solidFill>
              </a:rPr>
              <a:t>Simulated patients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Manncans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and pictures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rgbClr val="FFC000"/>
                </a:solidFill>
              </a:rPr>
              <a:t> Imaging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 X-Ray , CT scan , MRI , Angiogram </a:t>
            </a:r>
            <a:r>
              <a:rPr lang="en-US" sz="2800" dirty="0" smtClean="0"/>
              <a:t>)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results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Instruments</a:t>
            </a:r>
            <a:endParaRPr lang="ar-SA" sz="2800" b="1" u="sng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time-and-attendance-systems-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357430"/>
            <a:ext cx="26289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810" y="857232"/>
            <a:ext cx="3582999" cy="77472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Teaching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143248"/>
            <a:ext cx="4572032" cy="247174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algn="l" rtl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Tutorials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2) Morning round</a:t>
            </a:r>
          </a:p>
          <a:p>
            <a:pPr algn="l" rtl="0"/>
            <a:r>
              <a:rPr lang="en-US" b="1" dirty="0"/>
              <a:t>3</a:t>
            </a:r>
            <a:r>
              <a:rPr lang="en-US" b="1" dirty="0">
                <a:solidFill>
                  <a:srgbClr val="FF0000"/>
                </a:solidFill>
              </a:rPr>
              <a:t>) Outpatient clinic </a:t>
            </a:r>
            <a:r>
              <a:rPr lang="en-US" b="1" dirty="0"/>
              <a:t>(OPD)</a:t>
            </a:r>
          </a:p>
          <a:p>
            <a:pPr algn="l" rtl="0"/>
            <a:r>
              <a:rPr lang="en-US" b="1" dirty="0"/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theater </a:t>
            </a:r>
            <a:r>
              <a:rPr lang="en-US" b="1" dirty="0"/>
              <a:t>(OR)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000660" cy="93978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Discussion points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5500726" cy="4643469"/>
          </a:xfrm>
          <a:solidFill>
            <a:schemeClr val="accent1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l" rtl="0"/>
            <a:r>
              <a:rPr lang="ar-SA" sz="1800" dirty="0" smtClean="0"/>
              <a:t> 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of the course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</a:t>
            </a:r>
          </a:p>
          <a:p>
            <a:pPr lvl="1" algn="l" rtl="0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General  surgery</a:t>
            </a:r>
          </a:p>
          <a:p>
            <a:pPr lvl="1" algn="l" rtl="0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Subspecialty  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Week's schedule</a:t>
            </a:r>
          </a:p>
          <a:p>
            <a:pPr algn="l" rtl="0"/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Checklist  and  Objectives of the course</a:t>
            </a:r>
          </a:p>
          <a:p>
            <a:pPr algn="l" rtl="0"/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  <a:p>
            <a:pPr algn="l" rtl="0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</a:t>
            </a:r>
          </a:p>
          <a:p>
            <a:pPr lvl="1" algn="l" rtl="0"/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test the following  competencies :</a:t>
            </a:r>
          </a:p>
          <a:p>
            <a:pPr lvl="1" algn="l" rtl="0"/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of  the OSCE</a:t>
            </a:r>
          </a:p>
          <a:p>
            <a:pPr algn="l" rtl="0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  <a:p>
            <a:pPr algn="l" rtl="0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staff</a:t>
            </a:r>
          </a:p>
          <a:p>
            <a:pPr algn="l" rtl="0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Marking </a:t>
            </a:r>
          </a:p>
          <a:p>
            <a:pPr algn="l" rtl="0"/>
            <a:r>
              <a:rPr lang="en-US" sz="1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ar-SA" sz="1800" b="1" dirty="0"/>
          </a:p>
        </p:txBody>
      </p:sp>
      <p:pic>
        <p:nvPicPr>
          <p:cNvPr id="4" name="Picture 3" descr="teachin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00240"/>
            <a:ext cx="3343275" cy="343852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4511693" cy="11430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sz="4800" b="1" dirty="0"/>
              <a:t>Teaching </a:t>
            </a:r>
            <a:r>
              <a:rPr lang="en-US" sz="4800" b="1" dirty="0" smtClean="0"/>
              <a:t>staff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000240"/>
            <a:ext cx="5429289" cy="290036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C000"/>
                </a:solidFill>
              </a:rPr>
              <a:t>Academic </a:t>
            </a:r>
            <a:r>
              <a:rPr lang="en-US" sz="3600" b="1" dirty="0">
                <a:solidFill>
                  <a:srgbClr val="FFC000"/>
                </a:solidFill>
              </a:rPr>
              <a:t>staff</a:t>
            </a: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Consultants</a:t>
            </a:r>
            <a:endParaRPr lang="en-US" sz="3600" b="1" dirty="0">
              <a:solidFill>
                <a:srgbClr val="FF0000"/>
              </a:solidFill>
            </a:endParaRP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Senior </a:t>
            </a:r>
            <a:r>
              <a:rPr lang="en-US" sz="3600" b="1" dirty="0">
                <a:solidFill>
                  <a:srgbClr val="0070C0"/>
                </a:solidFill>
              </a:rPr>
              <a:t>Registrars</a:t>
            </a:r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dirty="0" smtClean="0"/>
              <a:t>Registrar</a:t>
            </a:r>
            <a:endParaRPr lang="en-US" sz="3600" dirty="0"/>
          </a:p>
          <a:p>
            <a:pPr marL="742950" indent="-742950" algn="l" rtl="0">
              <a:buClr>
                <a:srgbClr val="FF0000"/>
              </a:buClr>
              <a:buFont typeface="+mj-lt"/>
              <a:buAutoNum type="arabicPeriod"/>
            </a:pP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714356"/>
            <a:ext cx="3082933" cy="70328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smtClean="0"/>
              <a:t>Marking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00306"/>
            <a:ext cx="5072098" cy="32329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 smtClean="0"/>
              <a:t>30 </a:t>
            </a:r>
            <a:r>
              <a:rPr lang="en-US" dirty="0"/>
              <a:t>% written  </a:t>
            </a:r>
            <a:r>
              <a:rPr lang="en-US" dirty="0" smtClean="0"/>
              <a:t>Mid-cycle exam</a:t>
            </a:r>
          </a:p>
          <a:p>
            <a:pPr algn="l" rtl="0"/>
            <a:r>
              <a:rPr lang="en-US" dirty="0" smtClean="0"/>
              <a:t>5 % Participation in the tutorials  </a:t>
            </a:r>
            <a:endParaRPr lang="en-US" dirty="0"/>
          </a:p>
          <a:p>
            <a:pPr algn="l" rtl="0"/>
            <a:r>
              <a:rPr lang="en-US" dirty="0" smtClean="0"/>
              <a:t>25 </a:t>
            </a:r>
            <a:r>
              <a:rPr lang="en-US" dirty="0"/>
              <a:t>% Final written exam</a:t>
            </a:r>
          </a:p>
          <a:p>
            <a:pPr algn="l" rtl="0"/>
            <a:r>
              <a:rPr lang="en-US" smtClean="0"/>
              <a:t>40 </a:t>
            </a:r>
            <a:r>
              <a:rPr lang="en-US" dirty="0"/>
              <a:t>%  OSCE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pic>
        <p:nvPicPr>
          <p:cNvPr id="4" name="Picture 3" descr="1324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2506088" cy="285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3368685" cy="7032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Attendance</a:t>
            </a:r>
            <a:endParaRPr lang="ar-SA" dirty="0"/>
          </a:p>
        </p:txBody>
      </p:sp>
      <p:pic>
        <p:nvPicPr>
          <p:cNvPr id="4" name="Picture 3" descr="attendance2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357562"/>
            <a:ext cx="270892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4868883" cy="774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 smtClean="0"/>
              <a:t> </a:t>
            </a:r>
            <a:r>
              <a:rPr lang="en-US" b="1" dirty="0" smtClean="0"/>
              <a:t>Duration of the course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7072361" cy="30432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11  </a:t>
            </a:r>
            <a:r>
              <a:rPr lang="en-US" b="1" dirty="0">
                <a:solidFill>
                  <a:srgbClr val="FF0000"/>
                </a:solidFill>
              </a:rPr>
              <a:t>weeks 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1 </a:t>
            </a:r>
            <a:r>
              <a:rPr lang="en-US" b="1" dirty="0">
                <a:solidFill>
                  <a:srgbClr val="FFFF00"/>
                </a:solidFill>
              </a:rPr>
              <a:t>week : </a:t>
            </a:r>
            <a:r>
              <a:rPr lang="en-US" dirty="0"/>
              <a:t>lectures in the principles of surgery </a:t>
            </a:r>
            <a:r>
              <a:rPr lang="en-US" dirty="0" smtClean="0"/>
              <a:t>, from </a:t>
            </a:r>
            <a:r>
              <a:rPr lang="en-US" dirty="0"/>
              <a:t>8 am – 3 pm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 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weeks </a:t>
            </a:r>
            <a:r>
              <a:rPr lang="en-US" dirty="0"/>
              <a:t>: clinical rotation</a:t>
            </a:r>
          </a:p>
          <a:p>
            <a:pPr lvl="1" algn="l" rtl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3399"/>
                </a:solidFill>
              </a:rPr>
              <a:t>1 </a:t>
            </a:r>
            <a:r>
              <a:rPr lang="en-US" b="1" dirty="0">
                <a:solidFill>
                  <a:srgbClr val="FF3399"/>
                </a:solidFill>
              </a:rPr>
              <a:t>week  </a:t>
            </a:r>
            <a:r>
              <a:rPr lang="en-US" b="1" dirty="0"/>
              <a:t>: </a:t>
            </a:r>
            <a:r>
              <a:rPr lang="en-US" dirty="0"/>
              <a:t>Final written and OSCE </a:t>
            </a:r>
          </a:p>
        </p:txBody>
      </p:sp>
      <p:pic>
        <p:nvPicPr>
          <p:cNvPr id="4" name="Picture 3" descr="MeetingRoles-Timer-4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900" y="3209925"/>
            <a:ext cx="2705100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-vector-stomach-9049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786057"/>
            <a:ext cx="2214578" cy="2982383"/>
          </a:xfrm>
          <a:prstGeom prst="rect">
            <a:avLst/>
          </a:prstGeom>
        </p:spPr>
      </p:pic>
      <p:pic>
        <p:nvPicPr>
          <p:cNvPr id="6" name="Picture 5" descr="thmb_445c4542e9d2a_LIVER-anatom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14554"/>
            <a:ext cx="3524250" cy="2933700"/>
          </a:xfrm>
          <a:prstGeom prst="rect">
            <a:avLst/>
          </a:prstGeom>
        </p:spPr>
      </p:pic>
      <p:pic>
        <p:nvPicPr>
          <p:cNvPr id="7" name="Picture 6" descr="colon_rectu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285992"/>
            <a:ext cx="2857500" cy="3409950"/>
          </a:xfrm>
          <a:prstGeom prst="rect">
            <a:avLst/>
          </a:prstGeom>
        </p:spPr>
      </p:pic>
      <p:pic>
        <p:nvPicPr>
          <p:cNvPr id="8" name="Picture 7" descr="88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285860"/>
            <a:ext cx="2428860" cy="1928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A- General  surgery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7" y="1500175"/>
            <a:ext cx="4786346" cy="27146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Breast </a:t>
            </a:r>
            <a:r>
              <a:rPr lang="en-US" b="1" dirty="0"/>
              <a:t>and Endocrine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Hepatobiliary  </a:t>
            </a:r>
            <a:r>
              <a:rPr lang="en-US" b="1" dirty="0">
                <a:solidFill>
                  <a:srgbClr val="FF0000"/>
                </a:solidFill>
              </a:rPr>
              <a:t>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Colorectal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</a:p>
          <a:p>
            <a:pPr algn="l" rtl="0"/>
            <a:endParaRPr lang="ar-SA" dirty="0"/>
          </a:p>
        </p:txBody>
      </p:sp>
      <p:pic>
        <p:nvPicPr>
          <p:cNvPr id="9" name="Picture 8" descr="direct-to-implant-illustration-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429000"/>
            <a:ext cx="2428892" cy="2214578"/>
          </a:xfrm>
          <a:prstGeom prst="rect">
            <a:avLst/>
          </a:prstGeom>
        </p:spPr>
      </p:pic>
      <p:pic>
        <p:nvPicPr>
          <p:cNvPr id="10" name="Picture 9" descr="getty_rf_photo_of_patient_going_to_surge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3786190"/>
            <a:ext cx="3195659" cy="217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B- Subspecialty 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5664226" cy="31146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Urology       </a:t>
            </a:r>
            <a:r>
              <a:rPr lang="en-US" dirty="0" smtClean="0"/>
              <a:t>                                                                                                        </a:t>
            </a: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Neurosurgery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Plastic 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 &amp; Thoracic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Vascular </a:t>
            </a:r>
            <a:r>
              <a:rPr lang="en-US" dirty="0"/>
              <a:t>&amp; cardiac surgery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Instruments , skills lab</a:t>
            </a:r>
          </a:p>
          <a:p>
            <a:pPr algn="l" rtl="0"/>
            <a:endParaRPr lang="ar-SA" dirty="0"/>
          </a:p>
        </p:txBody>
      </p:sp>
      <p:pic>
        <p:nvPicPr>
          <p:cNvPr id="4" name="صورة 20" descr="http://www.healthandphysicaleducationteacher.com/wp-content/uploads/2011/08/Male-Reproductive-System-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2133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56" descr="http://global-colleges.com/vb/storeimg/img_1293128842_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33" descr="omphalocele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6446" y="2643182"/>
            <a:ext cx="3035173" cy="2857520"/>
          </a:xfrm>
          <a:prstGeom prst="rect">
            <a:avLst/>
          </a:prstGeom>
        </p:spPr>
      </p:pic>
      <p:pic>
        <p:nvPicPr>
          <p:cNvPr id="7" name="صورة 20" descr="causes-bilateral-pleural-thickening-800x80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388" y="2857496"/>
            <a:ext cx="2214578" cy="3382355"/>
          </a:xfrm>
          <a:prstGeom prst="rect">
            <a:avLst/>
          </a:prstGeom>
        </p:spPr>
      </p:pic>
      <p:pic>
        <p:nvPicPr>
          <p:cNvPr id="8" name="صورة 35" descr="peripheral-vascular-diseas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8" y="3143248"/>
            <a:ext cx="2294942" cy="3071834"/>
          </a:xfrm>
          <a:prstGeom prst="rect">
            <a:avLst/>
          </a:prstGeom>
        </p:spPr>
      </p:pic>
      <p:pic>
        <p:nvPicPr>
          <p:cNvPr id="9" name="Picture 8" descr="combo.jpg"/>
          <p:cNvPicPr>
            <a:picLocks noChangeAspect="1"/>
          </p:cNvPicPr>
          <p:nvPr/>
        </p:nvPicPr>
        <p:blipFill>
          <a:blip r:embed="rId7" cstate="print"/>
          <a:srcRect l="50000"/>
          <a:stretch>
            <a:fillRect/>
          </a:stretch>
        </p:blipFill>
        <p:spPr>
          <a:xfrm>
            <a:off x="5572132" y="2214554"/>
            <a:ext cx="2857500" cy="3810000"/>
          </a:xfrm>
          <a:prstGeom prst="rect">
            <a:avLst/>
          </a:prstGeom>
        </p:spPr>
      </p:pic>
      <p:pic>
        <p:nvPicPr>
          <p:cNvPr id="10" name="Picture 9" descr="Instrument-trolley-surg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764862"/>
            <a:ext cx="2307910" cy="202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785794"/>
            <a:ext cx="3797313" cy="6318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Week's </a:t>
            </a:r>
            <a:r>
              <a:rPr lang="en-US" b="1" dirty="0" smtClean="0"/>
              <a:t>schedule</a:t>
            </a:r>
            <a:endParaRPr lang="ar-S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17495"/>
              </p:ext>
            </p:extLst>
          </p:nvPr>
        </p:nvGraphicFramePr>
        <p:xfrm>
          <a:off x="642912" y="1857365"/>
          <a:ext cx="7929617" cy="4386219"/>
        </p:xfrm>
        <a:graphic>
          <a:graphicData uri="http://schemas.openxmlformats.org/drawingml/2006/table">
            <a:tbl>
              <a:tblPr rtl="1"/>
              <a:tblGrid>
                <a:gridCol w="3476302"/>
                <a:gridCol w="2901261"/>
                <a:gridCol w="1552054"/>
              </a:tblGrid>
              <a:tr h="3797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PM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Arial"/>
                        </a:rPr>
                        <a:t>AM</a:t>
                      </a:r>
                      <a:endParaRPr lang="en-US" sz="16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n-lt"/>
                          <a:ea typeface="Calibri"/>
                          <a:cs typeface="Arial"/>
                        </a:rPr>
                        <a:t>OR</a:t>
                      </a:r>
                      <a:endParaRPr lang="en-US" sz="1600" b="1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Sunday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Acute abdomen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Prof.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salamah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Pancreatitis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Dr. Hamad Al-Qahtani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Monday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526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Preparation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Arial"/>
                        </a:rPr>
                        <a:t> for </a:t>
                      </a:r>
                      <a:r>
                        <a:rPr lang="en-US" sz="1600" baseline="0" dirty="0" err="1" smtClean="0">
                          <a:latin typeface="Calibri"/>
                          <a:ea typeface="Calibri"/>
                          <a:cs typeface="Arial"/>
                        </a:rPr>
                        <a:t>grandround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GIT bleeding </a:t>
                      </a:r>
                      <a:endParaRPr lang="en-US" sz="1200" u="sng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Dr. Akeely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Tuesday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707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OR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Wednesday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474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Intestinal obstruction</a:t>
                      </a:r>
                      <a:endParaRPr lang="en-US" sz="1200" b="0" i="0" u="sng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u="sng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(SR)</a:t>
                      </a:r>
                      <a:endParaRPr lang="en-US" sz="12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latin typeface="Calibri"/>
                          <a:ea typeface="Times New Roman"/>
                          <a:cs typeface="Arial"/>
                        </a:rPr>
                        <a:t>Ground Round</a:t>
                      </a:r>
                      <a:endParaRPr lang="en-US" sz="1200" b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Arial"/>
                        </a:rPr>
                        <a:t>Thursday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Checklist  and  Objectives of the </a:t>
            </a:r>
            <a:r>
              <a:rPr lang="en-US" b="1" dirty="0" smtClean="0"/>
              <a:t>course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</a:rPr>
              <a:t>Acute  gastrointestinal  hemorrhage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2500306"/>
          <a:ext cx="7715303" cy="2926080"/>
        </p:xfrm>
        <a:graphic>
          <a:graphicData uri="http://schemas.openxmlformats.org/drawingml/2006/table">
            <a:tbl>
              <a:tblPr/>
              <a:tblGrid>
                <a:gridCol w="3929089"/>
                <a:gridCol w="3786214"/>
              </a:tblGrid>
              <a:tr h="285752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Approach 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to the Patient with Acute Gastrointestinal Hemorrhage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Initial Assessment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Risk Stratification</a:t>
                      </a:r>
                      <a:endParaRPr lang="en-US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Resuscitation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History and physical examination</a:t>
                      </a:r>
                      <a:endParaRPr lang="en-US" sz="2400" b="1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Localization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Arial"/>
                        </a:rPr>
                        <a:t>Therapy 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300px-Regions_of_stomach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2214578" cy="148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15370" cy="3214710"/>
        </p:xfrm>
        <a:graphic>
          <a:graphicData uri="http://schemas.openxmlformats.org/drawingml/2006/table">
            <a:tbl>
              <a:tblPr/>
              <a:tblGrid>
                <a:gridCol w="4500594"/>
                <a:gridCol w="3714776"/>
              </a:tblGrid>
              <a:tr h="321471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Acute 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upper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gastrointestinal</a:t>
                      </a:r>
                      <a:r>
                        <a:rPr lang="en-US" sz="2400" b="1" baseline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Hemorrhage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Arial"/>
                          <a:ea typeface="Times New Roman"/>
                          <a:cs typeface="Arial"/>
                        </a:rPr>
                        <a:t>Clinical  presentation</a:t>
                      </a:r>
                      <a:endParaRPr lang="en-US" sz="2400" b="1" dirty="0">
                        <a:solidFill>
                          <a:srgbClr val="FF3399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• Diagnosis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Arial"/>
                        </a:rPr>
                        <a:t>• Specific causes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•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Treatment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2400" b="1" dirty="0" smtClean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  <a:cs typeface="Arial"/>
                        </a:rPr>
                        <a:t>( </a:t>
                      </a:r>
                      <a:r>
                        <a:rPr lang="en-US" sz="2400" b="1" dirty="0">
                          <a:latin typeface="Arial"/>
                          <a:ea typeface="Times New Roman"/>
                          <a:cs typeface="Arial"/>
                        </a:rPr>
                        <a:t>Medical , Endoscopic and surgical )</a:t>
                      </a:r>
                      <a:endParaRPr lang="en-US" sz="24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Theme3">
  <a:themeElements>
    <a:clrScheme name="Office Theme 2">
      <a:dk1>
        <a:srgbClr val="333333"/>
      </a:dk1>
      <a:lt1>
        <a:srgbClr val="FFFFFF"/>
      </a:lt1>
      <a:dk2>
        <a:srgbClr val="CC3333"/>
      </a:dk2>
      <a:lt2>
        <a:srgbClr val="FFFFFF"/>
      </a:lt2>
      <a:accent1>
        <a:srgbClr val="F2853D"/>
      </a:accent1>
      <a:accent2>
        <a:srgbClr val="F285C5"/>
      </a:accent2>
      <a:accent3>
        <a:srgbClr val="E2ADAD"/>
      </a:accent3>
      <a:accent4>
        <a:srgbClr val="DADADA"/>
      </a:accent4>
      <a:accent5>
        <a:srgbClr val="F7C2AF"/>
      </a:accent5>
      <a:accent6>
        <a:srgbClr val="DB78B2"/>
      </a:accent6>
      <a:hlink>
        <a:srgbClr val="FFA6A6"/>
      </a:hlink>
      <a:folHlink>
        <a:srgbClr val="D6C2F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A6464"/>
        </a:accent1>
        <a:accent2>
          <a:srgbClr val="FF8080"/>
        </a:accent2>
        <a:accent3>
          <a:srgbClr val="E2ADAD"/>
        </a:accent3>
        <a:accent4>
          <a:srgbClr val="DADADA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2853D"/>
        </a:accent1>
        <a:accent2>
          <a:srgbClr val="F285C5"/>
        </a:accent2>
        <a:accent3>
          <a:srgbClr val="E2ADAD"/>
        </a:accent3>
        <a:accent4>
          <a:srgbClr val="DADADA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B0CC5C"/>
        </a:accent1>
        <a:accent2>
          <a:srgbClr val="F29191"/>
        </a:accent2>
        <a:accent3>
          <a:srgbClr val="E2ADAD"/>
        </a:accent3>
        <a:accent4>
          <a:srgbClr val="DADADA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70CC70"/>
        </a:accent1>
        <a:accent2>
          <a:srgbClr val="DEBD37"/>
        </a:accent2>
        <a:accent3>
          <a:srgbClr val="E2ADAD"/>
        </a:accent3>
        <a:accent4>
          <a:srgbClr val="DADADA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A6464"/>
        </a:accent1>
        <a:accent2>
          <a:srgbClr val="FF8080"/>
        </a:accent2>
        <a:accent3>
          <a:srgbClr val="FFFFFF"/>
        </a:accent3>
        <a:accent4>
          <a:srgbClr val="000000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853D"/>
        </a:accent1>
        <a:accent2>
          <a:srgbClr val="F285C5"/>
        </a:accent2>
        <a:accent3>
          <a:srgbClr val="FFFFFF"/>
        </a:accent3>
        <a:accent4>
          <a:srgbClr val="000000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CC5C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70"/>
        </a:accent1>
        <a:accent2>
          <a:srgbClr val="DEBD37"/>
        </a:accent2>
        <a:accent3>
          <a:srgbClr val="FFFFFF"/>
        </a:accent3>
        <a:accent4>
          <a:srgbClr val="000000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3333"/>
      </a:dk2>
      <a:lt2>
        <a:srgbClr val="FFFFFF"/>
      </a:lt2>
      <a:accent1>
        <a:srgbClr val="F2853D"/>
      </a:accent1>
      <a:accent2>
        <a:srgbClr val="F285C5"/>
      </a:accent2>
      <a:accent3>
        <a:srgbClr val="E2ADAD"/>
      </a:accent3>
      <a:accent4>
        <a:srgbClr val="DADADA"/>
      </a:accent4>
      <a:accent5>
        <a:srgbClr val="F7C2AF"/>
      </a:accent5>
      <a:accent6>
        <a:srgbClr val="DB78B2"/>
      </a:accent6>
      <a:hlink>
        <a:srgbClr val="FFA6A6"/>
      </a:hlink>
      <a:folHlink>
        <a:srgbClr val="D6C2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A6464"/>
        </a:accent1>
        <a:accent2>
          <a:srgbClr val="FF8080"/>
        </a:accent2>
        <a:accent3>
          <a:srgbClr val="E2ADAD"/>
        </a:accent3>
        <a:accent4>
          <a:srgbClr val="DADADA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F2853D"/>
        </a:accent1>
        <a:accent2>
          <a:srgbClr val="F285C5"/>
        </a:accent2>
        <a:accent3>
          <a:srgbClr val="E2ADAD"/>
        </a:accent3>
        <a:accent4>
          <a:srgbClr val="DADADA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B0CC5C"/>
        </a:accent1>
        <a:accent2>
          <a:srgbClr val="F29191"/>
        </a:accent2>
        <a:accent3>
          <a:srgbClr val="E2ADAD"/>
        </a:accent3>
        <a:accent4>
          <a:srgbClr val="DADADA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3333"/>
        </a:dk2>
        <a:lt2>
          <a:srgbClr val="FFFFFF"/>
        </a:lt2>
        <a:accent1>
          <a:srgbClr val="70CC70"/>
        </a:accent1>
        <a:accent2>
          <a:srgbClr val="DEBD37"/>
        </a:accent2>
        <a:accent3>
          <a:srgbClr val="E2ADAD"/>
        </a:accent3>
        <a:accent4>
          <a:srgbClr val="DADADA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A6464"/>
        </a:accent1>
        <a:accent2>
          <a:srgbClr val="FF8080"/>
        </a:accent2>
        <a:accent3>
          <a:srgbClr val="FFFFFF"/>
        </a:accent3>
        <a:accent4>
          <a:srgbClr val="000000"/>
        </a:accent4>
        <a:accent5>
          <a:srgbClr val="FCB8B8"/>
        </a:accent5>
        <a:accent6>
          <a:srgbClr val="E77373"/>
        </a:accent6>
        <a:hlink>
          <a:srgbClr val="FFA6A6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853D"/>
        </a:accent1>
        <a:accent2>
          <a:srgbClr val="F285C5"/>
        </a:accent2>
        <a:accent3>
          <a:srgbClr val="FFFFFF"/>
        </a:accent3>
        <a:accent4>
          <a:srgbClr val="000000"/>
        </a:accent4>
        <a:accent5>
          <a:srgbClr val="F7C2AF"/>
        </a:accent5>
        <a:accent6>
          <a:srgbClr val="DB78B2"/>
        </a:accent6>
        <a:hlink>
          <a:srgbClr val="FFA6A6"/>
        </a:hlink>
        <a:folHlink>
          <a:srgbClr val="D6C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CC5C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4E2B5"/>
        </a:accent5>
        <a:accent6>
          <a:srgbClr val="DB8383"/>
        </a:accent6>
        <a:hlink>
          <a:srgbClr val="9FC6D4"/>
        </a:hlink>
        <a:folHlink>
          <a:srgbClr val="E6C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70"/>
        </a:accent1>
        <a:accent2>
          <a:srgbClr val="DEBD37"/>
        </a:accent2>
        <a:accent3>
          <a:srgbClr val="FFFFFF"/>
        </a:accent3>
        <a:accent4>
          <a:srgbClr val="000000"/>
        </a:accent4>
        <a:accent5>
          <a:srgbClr val="BBE2BB"/>
        </a:accent5>
        <a:accent6>
          <a:srgbClr val="C9AB31"/>
        </a:accent6>
        <a:hlink>
          <a:srgbClr val="C1B5FF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">
  <a:themeElements>
    <a:clrScheme name="Office Them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5">
  <a:themeElements>
    <a:clrScheme name="Office Theme 2">
      <a:dk1>
        <a:srgbClr val="000000"/>
      </a:dk1>
      <a:lt1>
        <a:srgbClr val="00CC99"/>
      </a:lt1>
      <a:dk2>
        <a:srgbClr val="000000"/>
      </a:dk2>
      <a:lt2>
        <a:srgbClr val="CCCCCC"/>
      </a:lt2>
      <a:accent1>
        <a:srgbClr val="3D6614"/>
      </a:accent1>
      <a:accent2>
        <a:srgbClr val="1D5B8F"/>
      </a:accent2>
      <a:accent3>
        <a:srgbClr val="AAE2CA"/>
      </a:accent3>
      <a:accent4>
        <a:srgbClr val="000000"/>
      </a:accent4>
      <a:accent5>
        <a:srgbClr val="AFB8AA"/>
      </a:accent5>
      <a:accent6>
        <a:srgbClr val="195281"/>
      </a:accent6>
      <a:hlink>
        <a:srgbClr val="665F14"/>
      </a:hlink>
      <a:folHlink>
        <a:srgbClr val="1467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AAE2CA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AAE2CA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AAE2CA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AAE2CA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FFFFFF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FFFFFF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FFFFFF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FFFFFF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00CC99"/>
      </a:lt1>
      <a:dk2>
        <a:srgbClr val="000000"/>
      </a:dk2>
      <a:lt2>
        <a:srgbClr val="CCCCCC"/>
      </a:lt2>
      <a:accent1>
        <a:srgbClr val="3D6614"/>
      </a:accent1>
      <a:accent2>
        <a:srgbClr val="1D5B8F"/>
      </a:accent2>
      <a:accent3>
        <a:srgbClr val="AAE2CA"/>
      </a:accent3>
      <a:accent4>
        <a:srgbClr val="000000"/>
      </a:accent4>
      <a:accent5>
        <a:srgbClr val="AFB8AA"/>
      </a:accent5>
      <a:accent6>
        <a:srgbClr val="195281"/>
      </a:accent6>
      <a:hlink>
        <a:srgbClr val="665F14"/>
      </a:hlink>
      <a:folHlink>
        <a:srgbClr val="1467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AAE2CA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AAE2CA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AAE2CA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99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AAE2CA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A67"/>
        </a:accent1>
        <a:accent2>
          <a:srgbClr val="367062"/>
        </a:accent2>
        <a:accent3>
          <a:srgbClr val="FFFFFF"/>
        </a:accent3>
        <a:accent4>
          <a:srgbClr val="000000"/>
        </a:accent4>
        <a:accent5>
          <a:srgbClr val="AAC4B8"/>
        </a:accent5>
        <a:accent6>
          <a:srgbClr val="306558"/>
        </a:accent6>
        <a:hlink>
          <a:srgbClr val="006C50"/>
        </a:hlink>
        <a:folHlink>
          <a:srgbClr val="1946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D6614"/>
        </a:accent1>
        <a:accent2>
          <a:srgbClr val="1D5B8F"/>
        </a:accent2>
        <a:accent3>
          <a:srgbClr val="FFFFFF"/>
        </a:accent3>
        <a:accent4>
          <a:srgbClr val="000000"/>
        </a:accent4>
        <a:accent5>
          <a:srgbClr val="AFB8AA"/>
        </a:accent5>
        <a:accent6>
          <a:srgbClr val="195281"/>
        </a:accent6>
        <a:hlink>
          <a:srgbClr val="665F14"/>
        </a:hlink>
        <a:folHlink>
          <a:srgbClr val="1467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A561C"/>
        </a:accent1>
        <a:accent2>
          <a:srgbClr val="16705A"/>
        </a:accent2>
        <a:accent3>
          <a:srgbClr val="FFFFFF"/>
        </a:accent3>
        <a:accent4>
          <a:srgbClr val="000000"/>
        </a:accent4>
        <a:accent5>
          <a:srgbClr val="C4B4AB"/>
        </a:accent5>
        <a:accent6>
          <a:srgbClr val="136551"/>
        </a:accent6>
        <a:hlink>
          <a:srgbClr val="7E3F46"/>
        </a:hlink>
        <a:folHlink>
          <a:srgbClr val="65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6705A"/>
        </a:accent1>
        <a:accent2>
          <a:srgbClr val="665F14"/>
        </a:accent2>
        <a:accent3>
          <a:srgbClr val="FFFFFF"/>
        </a:accent3>
        <a:accent4>
          <a:srgbClr val="000000"/>
        </a:accent4>
        <a:accent5>
          <a:srgbClr val="ABBBB5"/>
        </a:accent5>
        <a:accent6>
          <a:srgbClr val="5C5511"/>
        </a:accent6>
        <a:hlink>
          <a:srgbClr val="854935"/>
        </a:hlink>
        <a:folHlink>
          <a:srgbClr val="5338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1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6759B2"/>
      </a:accent1>
      <a:accent2>
        <a:srgbClr val="00708C"/>
      </a:accent2>
      <a:accent3>
        <a:srgbClr val="FFFFFF"/>
      </a:accent3>
      <a:accent4>
        <a:srgbClr val="000000"/>
      </a:accent4>
      <a:accent5>
        <a:srgbClr val="B8B5D5"/>
      </a:accent5>
      <a:accent6>
        <a:srgbClr val="00657E"/>
      </a:accent6>
      <a:hlink>
        <a:srgbClr val="0048A6"/>
      </a:hlink>
      <a:folHlink>
        <a:srgbClr val="742E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6759B2"/>
      </a:accent1>
      <a:accent2>
        <a:srgbClr val="00708C"/>
      </a:accent2>
      <a:accent3>
        <a:srgbClr val="FFFFFF"/>
      </a:accent3>
      <a:accent4>
        <a:srgbClr val="000000"/>
      </a:accent4>
      <a:accent5>
        <a:srgbClr val="B8B5D5"/>
      </a:accent5>
      <a:accent6>
        <a:srgbClr val="00657E"/>
      </a:accent6>
      <a:hlink>
        <a:srgbClr val="0048A6"/>
      </a:hlink>
      <a:folHlink>
        <a:srgbClr val="742E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321</TotalTime>
  <Words>444</Words>
  <Application>Microsoft Office PowerPoint</Application>
  <PresentationFormat>عرض على الشاشة (3:4)‏</PresentationFormat>
  <Paragraphs>149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23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Theme3</vt:lpstr>
      <vt:lpstr>1_Default Design</vt:lpstr>
      <vt:lpstr>Theme2</vt:lpstr>
      <vt:lpstr>2_Default Design</vt:lpstr>
      <vt:lpstr>Theme5</vt:lpstr>
      <vt:lpstr>3_Default Design</vt:lpstr>
      <vt:lpstr>Theme1</vt:lpstr>
      <vt:lpstr>4_Default Design</vt:lpstr>
      <vt:lpstr>SURGICAL  COURSE  451</vt:lpstr>
      <vt:lpstr>Discussion points</vt:lpstr>
      <vt:lpstr> Duration of the course</vt:lpstr>
      <vt:lpstr> A- General  surgery</vt:lpstr>
      <vt:lpstr>B- Subspecialty   </vt:lpstr>
      <vt:lpstr>Week's schedule</vt:lpstr>
      <vt:lpstr>Checklist  and  Objectives of the course</vt:lpstr>
      <vt:lpstr>Acute  gastrointestinal  hemorrhage</vt:lpstr>
      <vt:lpstr>عرض تقديمي في PowerPoint</vt:lpstr>
      <vt:lpstr>عرض تقديمي في PowerPoint</vt:lpstr>
      <vt:lpstr>عرض تقديمي في PowerPoint</vt:lpstr>
      <vt:lpstr>References</vt:lpstr>
      <vt:lpstr>عرض تقديمي في PowerPoint</vt:lpstr>
      <vt:lpstr>1) Written mid-cycle exam by the end of the 5th week of the cycle</vt:lpstr>
      <vt:lpstr>2) Written Final Exam , on the 11th week of the cycle</vt:lpstr>
      <vt:lpstr>3) OSCE  on  the  11th  week  of the cycle</vt:lpstr>
      <vt:lpstr>It test the following  competencies :</vt:lpstr>
      <vt:lpstr>Contents of  the OSCE </vt:lpstr>
      <vt:lpstr>Teaching</vt:lpstr>
      <vt:lpstr>Teaching staff</vt:lpstr>
      <vt:lpstr>Marking</vt:lpstr>
      <vt:lpstr>Attendance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 COURSE  451</dc:title>
  <dc:creator>Dr.Robia</dc:creator>
  <cp:lastModifiedBy>DR HAMAD AL QAHTANI</cp:lastModifiedBy>
  <cp:revision>50</cp:revision>
  <dcterms:created xsi:type="dcterms:W3CDTF">2012-08-05T14:07:13Z</dcterms:created>
  <dcterms:modified xsi:type="dcterms:W3CDTF">2016-12-09T19:55:56Z</dcterms:modified>
</cp:coreProperties>
</file>