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68" r:id="rId5"/>
    <p:sldId id="275" r:id="rId6"/>
    <p:sldId id="272" r:id="rId7"/>
    <p:sldId id="276" r:id="rId8"/>
    <p:sldId id="277" r:id="rId9"/>
    <p:sldId id="269" r:id="rId10"/>
    <p:sldId id="278" r:id="rId11"/>
    <p:sldId id="280" r:id="rId12"/>
    <p:sldId id="259" r:id="rId13"/>
    <p:sldId id="273" r:id="rId14"/>
    <p:sldId id="274" r:id="rId15"/>
    <p:sldId id="260" r:id="rId16"/>
    <p:sldId id="261" r:id="rId17"/>
    <p:sldId id="262" r:id="rId18"/>
    <p:sldId id="265" r:id="rId19"/>
    <p:sldId id="266" r:id="rId20"/>
    <p:sldId id="267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968843"/>
            <a:ext cx="8915399" cy="3336325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B050"/>
                </a:solidFill>
              </a:rPr>
              <a:t>Response Components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/>
              <a:t> </a:t>
            </a:r>
            <a:r>
              <a:rPr lang="en-US" sz="1800" b="1" dirty="0"/>
              <a:t>PHYSIOLOGICAL </a:t>
            </a:r>
            <a:r>
              <a:rPr lang="en-US" sz="1800" dirty="0"/>
              <a:t>				         </a:t>
            </a:r>
            <a:r>
              <a:rPr lang="en-US" sz="1800" dirty="0" smtClean="0"/>
              <a:t>		</a:t>
            </a:r>
            <a:r>
              <a:rPr lang="en-US" sz="1800" b="1" dirty="0" smtClean="0"/>
              <a:t>METABOLIC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>- </a:t>
            </a:r>
            <a:r>
              <a:rPr lang="en-US" sz="2200" dirty="0" smtClean="0"/>
              <a:t>Increased </a:t>
            </a:r>
            <a:r>
              <a:rPr lang="en-US" sz="2200" dirty="0"/>
              <a:t>cardiac output		</a:t>
            </a:r>
            <a:r>
              <a:rPr lang="en-US" sz="2200" dirty="0" smtClean="0"/>
              <a:t> -  </a:t>
            </a:r>
            <a:r>
              <a:rPr lang="en-US" sz="2200" dirty="0"/>
              <a:t>Hyper metabolism</a:t>
            </a:r>
            <a:br>
              <a:rPr lang="en-US" sz="2200" dirty="0"/>
            </a:br>
            <a:r>
              <a:rPr lang="en-US" sz="2200" dirty="0" smtClean="0"/>
              <a:t>- Increased </a:t>
            </a:r>
            <a:r>
              <a:rPr lang="en-US" sz="2200" dirty="0"/>
              <a:t>ventilation			</a:t>
            </a: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 -  </a:t>
            </a:r>
            <a:r>
              <a:rPr lang="en-US" sz="2200" dirty="0"/>
              <a:t>Accelerated </a:t>
            </a:r>
            <a:r>
              <a:rPr lang="en-US" sz="2200" dirty="0" err="1"/>
              <a:t>gluconeougesis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- Increase </a:t>
            </a:r>
            <a:r>
              <a:rPr lang="en-US" sz="2200" dirty="0"/>
              <a:t>membrane transport 	</a:t>
            </a:r>
            <a:r>
              <a:rPr lang="en-US" sz="2200" dirty="0" smtClean="0"/>
              <a:t> </a:t>
            </a:r>
            <a:r>
              <a:rPr lang="en-US" sz="2200" dirty="0" smtClean="0"/>
              <a:t> </a:t>
            </a:r>
            <a:r>
              <a:rPr lang="en-US" sz="2200" dirty="0" smtClean="0"/>
              <a:t>-  </a:t>
            </a:r>
            <a:r>
              <a:rPr lang="en-US" sz="2200" dirty="0"/>
              <a:t>Enhanced Protein breakdown</a:t>
            </a:r>
            <a:br>
              <a:rPr lang="en-US" sz="2200" dirty="0"/>
            </a:br>
            <a:r>
              <a:rPr lang="en-US" sz="2200" dirty="0" smtClean="0"/>
              <a:t>- Weight </a:t>
            </a:r>
            <a:r>
              <a:rPr lang="en-US" sz="2200" dirty="0"/>
              <a:t>loss				</a:t>
            </a:r>
            <a:r>
              <a:rPr lang="en-US" sz="2200" dirty="0" smtClean="0"/>
              <a:t>		</a:t>
            </a:r>
            <a:r>
              <a:rPr lang="en-US" sz="2200" dirty="0" smtClean="0"/>
              <a:t>  -  </a:t>
            </a:r>
            <a:r>
              <a:rPr lang="en-US" sz="2200" dirty="0"/>
              <a:t>increased Fat oxidation</a:t>
            </a:r>
            <a:br>
              <a:rPr lang="en-US" sz="2200" dirty="0"/>
            </a:br>
            <a:r>
              <a:rPr lang="en-US" sz="2200" dirty="0" smtClean="0"/>
              <a:t>- Wound </a:t>
            </a:r>
            <a:r>
              <a:rPr lang="en-US" sz="2200" dirty="0"/>
              <a:t>Healing</a:t>
            </a:r>
            <a:endParaRPr lang="ar-SA" sz="2200" dirty="0"/>
          </a:p>
        </p:txBody>
      </p:sp>
    </p:spTree>
    <p:extLst>
      <p:ext uri="{BB962C8B-B14F-4D97-AF65-F5344CB8AC3E}">
        <p14:creationId xmlns:p14="http://schemas.microsoft.com/office/powerpoint/2010/main" val="310462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021" y="922638"/>
            <a:ext cx="8279027" cy="49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6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Metabolic and Cytokine </a:t>
            </a:r>
            <a:r>
              <a:rPr lang="en-US" b="1" u="sng" dirty="0" err="1">
                <a:solidFill>
                  <a:srgbClr val="FF0000"/>
                </a:solidFill>
              </a:rPr>
              <a:t>axises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356140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Proinflammatory</a:t>
            </a:r>
            <a:r>
              <a:rPr lang="en-US" sz="1600" dirty="0" smtClean="0"/>
              <a:t> cytokines</a:t>
            </a:r>
            <a:br>
              <a:rPr lang="en-US" sz="1600" dirty="0" smtClean="0"/>
            </a:br>
            <a:r>
              <a:rPr lang="en-US" sz="1600" dirty="0" smtClean="0"/>
              <a:t>1. </a:t>
            </a:r>
            <a:r>
              <a:rPr lang="en-US" sz="1600" dirty="0" err="1" smtClean="0"/>
              <a:t>ll</a:t>
            </a:r>
            <a:r>
              <a:rPr lang="en-US" sz="1600" dirty="0" smtClean="0"/>
              <a:t> 1, ll6, TNF </a:t>
            </a:r>
            <a:r>
              <a:rPr lang="en-US" sz="1600" dirty="0" err="1" smtClean="0"/>
              <a:t>alfa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2. No</a:t>
            </a:r>
            <a:br>
              <a:rPr lang="en-US" sz="1600" dirty="0" smtClean="0"/>
            </a:br>
            <a:r>
              <a:rPr lang="en-US" sz="1600" dirty="0" smtClean="0"/>
              <a:t>3. </a:t>
            </a:r>
            <a:r>
              <a:rPr lang="en-US" sz="1600" dirty="0" err="1" smtClean="0"/>
              <a:t>Endothelin</a:t>
            </a:r>
            <a:r>
              <a:rPr lang="en-US" sz="1600" dirty="0" smtClean="0"/>
              <a:t> 1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Cytokine antagonist</a:t>
            </a:r>
            <a:br>
              <a:rPr lang="en-US" sz="1600" dirty="0" smtClean="0"/>
            </a:br>
            <a:r>
              <a:rPr lang="en-US" sz="1600" dirty="0" smtClean="0"/>
              <a:t>- interleukin receptor antagonist, TNF soluble receptors are released within hours of injury</a:t>
            </a:r>
            <a:endParaRPr lang="ar-SA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2097" y="1837039"/>
            <a:ext cx="8522514" cy="988539"/>
          </a:xfrm>
        </p:spPr>
        <p:txBody>
          <a:bodyPr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Metabolic and Cytokine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axises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endParaRPr lang="en-US" sz="2400" b="1" u="sng" dirty="0">
              <a:solidFill>
                <a:srgbClr val="FF00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327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</a:rPr>
              <a:t>THE METABOLIC STRESS RESPONSE TO SURGERY AND </a:t>
            </a:r>
            <a:r>
              <a:rPr lang="en-US" b="1" smtClean="0">
                <a:solidFill>
                  <a:srgbClr val="92D050"/>
                </a:solidFill>
                <a:latin typeface="Arial" panose="020B0604020202020204" pitchFamily="34" charset="0"/>
              </a:rPr>
              <a:t>TRAUMA PHASES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latin typeface="Arial,Bold"/>
              </a:rPr>
              <a:t>THE </a:t>
            </a:r>
            <a:r>
              <a:rPr lang="en-US" b="1" dirty="0">
                <a:latin typeface="Arial,Bold"/>
              </a:rPr>
              <a:t>‘EBB AND FLOW’MODEL</a:t>
            </a:r>
          </a:p>
          <a:p>
            <a:pPr algn="l" rtl="0"/>
            <a:r>
              <a:rPr lang="en-US" dirty="0">
                <a:latin typeface="Arial" panose="020B0604020202020204" pitchFamily="34" charset="0"/>
              </a:rPr>
              <a:t>In the natural world, if an animal is injured, it displays a characteristic response, which includes immobility, anorexia and catabolism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In 1930, Sir David Cuthbertson divided the metabolic response to injury in humans into ‘ebb’ and ‘flow’ 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8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709" y="1120346"/>
            <a:ext cx="5032408" cy="4791504"/>
          </a:xfrm>
        </p:spPr>
      </p:pic>
    </p:spTree>
    <p:extLst>
      <p:ext uri="{BB962C8B-B14F-4D97-AF65-F5344CB8AC3E}">
        <p14:creationId xmlns:p14="http://schemas.microsoft.com/office/powerpoint/2010/main" val="283226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341606"/>
            <a:ext cx="8915399" cy="673443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b="1" dirty="0" smtClean="0">
                <a:solidFill>
                  <a:srgbClr val="FF0000"/>
                </a:solidFill>
              </a:rPr>
              <a:t>EBB PHASE</a:t>
            </a:r>
            <a:r>
              <a:rPr lang="en-US" sz="1400" dirty="0"/>
              <a:t/>
            </a:r>
            <a:br>
              <a:rPr lang="en-US" sz="1400" dirty="0"/>
            </a:br>
            <a:endParaRPr lang="ar-SA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080951"/>
            <a:ext cx="8915399" cy="2822712"/>
          </a:xfrm>
        </p:spPr>
        <p:txBody>
          <a:bodyPr>
            <a:norm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dirty="0"/>
              <a:t>Starts at the time of injury and lasts for approximately 24-48 </a:t>
            </a:r>
            <a:r>
              <a:rPr lang="en-US" dirty="0" smtClean="0"/>
              <a:t>hours.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dirty="0" smtClean="0"/>
              <a:t>Main </a:t>
            </a:r>
            <a:r>
              <a:rPr lang="en-US" dirty="0"/>
              <a:t>hormones in ebb phase are </a:t>
            </a:r>
            <a:r>
              <a:rPr lang="en-US" dirty="0" err="1"/>
              <a:t>catecholamines</a:t>
            </a:r>
            <a:r>
              <a:rPr lang="en-US" dirty="0"/>
              <a:t>, cortisol and </a:t>
            </a:r>
            <a:r>
              <a:rPr lang="en-US" dirty="0" smtClean="0"/>
              <a:t>aldosterone.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may be attenuated by proper resuscitation but not completely </a:t>
            </a:r>
            <a:r>
              <a:rPr lang="en-US" dirty="0" smtClean="0"/>
              <a:t>abolished.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main physiological role of this phase is to conserve both circulating volume and energy stores for recovery and repair</a:t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277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418070"/>
          </a:xfrm>
        </p:spPr>
        <p:txBody>
          <a:bodyPr>
            <a:normAutofit/>
          </a:bodyPr>
          <a:lstStyle/>
          <a:p>
            <a:pPr algn="ctr" rtl="0"/>
            <a:r>
              <a:rPr lang="en-US" sz="2000" b="1" dirty="0" smtClean="0">
                <a:solidFill>
                  <a:srgbClr val="FF0000"/>
                </a:solidFill>
              </a:rPr>
              <a:t>Flow Phase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835" y="3039195"/>
            <a:ext cx="8915399" cy="11262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It lasts for several </a:t>
            </a:r>
            <a:r>
              <a:rPr lang="en-US" dirty="0" smtClean="0"/>
              <a:t>weeks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phase involves mobilization of body energy stores for repair and recovery</a:t>
            </a:r>
            <a:br>
              <a:rPr lang="en-US" dirty="0"/>
            </a:br>
            <a:r>
              <a:rPr lang="en-US" dirty="0"/>
              <a:t>Following resuscitation , Ebb phase evolves into hypermetabolic flow phase, which corresponds to </a:t>
            </a:r>
            <a:r>
              <a:rPr lang="en-US" dirty="0" smtClean="0"/>
              <a:t>SIRS</a:t>
            </a:r>
          </a:p>
          <a:p>
            <a:r>
              <a:rPr lang="en-US" dirty="0" smtClean="0"/>
              <a:t>In another word , Ebb phase is start in catabolic </a:t>
            </a:r>
            <a:r>
              <a:rPr lang="en-US" dirty="0" err="1" smtClean="0"/>
              <a:t>phse</a:t>
            </a:r>
            <a:r>
              <a:rPr lang="en-US" dirty="0" smtClean="0"/>
              <a:t> if not corrected will be anabolic phase 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692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7722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Catabolic phase 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3846503"/>
            <a:ext cx="8915399" cy="1714038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Majority </a:t>
            </a:r>
            <a:r>
              <a:rPr lang="en-US" dirty="0"/>
              <a:t>of trauma patients demonstrate energy expenditure approximately 15-25% above predicted healthy resting values</a:t>
            </a:r>
          </a:p>
          <a:p>
            <a:pPr rtl="0"/>
            <a:r>
              <a:rPr lang="en-US" dirty="0"/>
              <a:t>Factors which increases this metabolism are central </a:t>
            </a:r>
            <a:r>
              <a:rPr lang="en-US" dirty="0" err="1"/>
              <a:t>thermodysrequaltion</a:t>
            </a:r>
            <a:r>
              <a:rPr lang="en-US" dirty="0"/>
              <a:t>, increased sympathetic activity, increased protein turnover wound circulation abnormalities </a:t>
            </a:r>
            <a:r>
              <a:rPr lang="en-US" dirty="0" err="1"/>
              <a:t>etc</a:t>
            </a:r>
            <a:r>
              <a:rPr lang="en-US" dirty="0"/>
              <a:t>, ….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028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Avoidable factors that compound the response to injury</a:t>
            </a:r>
            <a:br>
              <a:rPr lang="en-US" dirty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lvl="0" algn="l" rtl="0"/>
            <a:r>
              <a:rPr lang="en-US" dirty="0"/>
              <a:t>Continuing hemorrhage</a:t>
            </a:r>
          </a:p>
          <a:p>
            <a:pPr lvl="0" algn="l" rtl="0"/>
            <a:r>
              <a:rPr lang="en-US" dirty="0"/>
              <a:t>Hypothermia</a:t>
            </a:r>
          </a:p>
          <a:p>
            <a:pPr lvl="0" algn="l" rtl="0"/>
            <a:r>
              <a:rPr lang="en-US" dirty="0"/>
              <a:t>Tissue edema</a:t>
            </a:r>
          </a:p>
          <a:p>
            <a:pPr lvl="0" algn="l" rtl="0"/>
            <a:r>
              <a:rPr lang="en-US" dirty="0"/>
              <a:t>Tissue under perfusion</a:t>
            </a:r>
          </a:p>
          <a:p>
            <a:pPr lvl="0" algn="l" rtl="0"/>
            <a:r>
              <a:rPr lang="en-US" dirty="0"/>
              <a:t>Starvation</a:t>
            </a:r>
          </a:p>
          <a:p>
            <a:pPr lvl="0" algn="l" rtl="0"/>
            <a:r>
              <a:rPr lang="en-US" dirty="0"/>
              <a:t>Immobility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784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1800" dirty="0">
                <a:solidFill>
                  <a:srgbClr val="FF0000"/>
                </a:solidFill>
              </a:rPr>
              <a:t>Therapeutic implications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en-US" sz="1800" dirty="0"/>
              <a:t>The catabolic response to injury is always a major concern in postoperative care.  Three types of intervention were tried to reduce this these are:</a:t>
            </a:r>
            <a:br>
              <a:rPr lang="en-US" sz="1800" dirty="0"/>
            </a:br>
            <a:r>
              <a:rPr lang="en-US" sz="1800" dirty="0" smtClean="0"/>
              <a:t>- Nutritional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Hormonal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Biologic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If you failed to take the right therapeutic measurements this will progress to anabolic phase</a:t>
            </a: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0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02" y="0"/>
            <a:ext cx="9801311" cy="73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92D050"/>
                </a:solidFill>
              </a:rPr>
              <a:t>Nutritional</a:t>
            </a:r>
            <a:endParaRPr lang="ar-SA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 </a:t>
            </a:r>
            <a:r>
              <a:rPr lang="en-US" dirty="0" smtClean="0"/>
              <a:t>3 </a:t>
            </a:r>
            <a:r>
              <a:rPr lang="en-US" dirty="0"/>
              <a:t>important aspects of nutrition have to be considered</a:t>
            </a:r>
          </a:p>
          <a:p>
            <a:pPr lvl="0" algn="l" rtl="0"/>
            <a:r>
              <a:rPr lang="en-US" b="1" i="1" u="sng" dirty="0"/>
              <a:t>Route of administration</a:t>
            </a:r>
            <a:r>
              <a:rPr lang="en-US" dirty="0"/>
              <a:t> ( enteral /parenteral ): enteral nutrition is preferred.  It improves the protein balance &amp; clinical outcome</a:t>
            </a:r>
          </a:p>
          <a:p>
            <a:pPr lvl="0" algn="l" rtl="0"/>
            <a:r>
              <a:rPr lang="en-US" b="1" i="1" u="sng" dirty="0"/>
              <a:t>Timing</a:t>
            </a:r>
            <a:r>
              <a:rPr lang="en-US" dirty="0"/>
              <a:t> ( early versus late feeding ):</a:t>
            </a:r>
          </a:p>
          <a:p>
            <a:pPr lvl="1" algn="l" rtl="0"/>
            <a:r>
              <a:rPr lang="en-US" dirty="0"/>
              <a:t>Enteral nutrition is started as early as possible. Early is superior in its effects on catabolic &amp; hyper metabolic response to injury</a:t>
            </a:r>
          </a:p>
          <a:p>
            <a:pPr lvl="1" algn="l" rtl="0"/>
            <a:r>
              <a:rPr lang="en-US" dirty="0"/>
              <a:t>A slower rate of fluid resuscitation after trauma hemorrhage leads to a faster restoration of the depressed cell-mediated immunity.  Whereas rapid fluid resuscitation produces  a prolonged depression of immune responses.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90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800" dirty="0" smtClean="0"/>
              <a:t>- </a:t>
            </a:r>
            <a:r>
              <a:rPr lang="en-US" sz="1800" b="1" u="sng" dirty="0" smtClean="0"/>
              <a:t>QUALIYT</a:t>
            </a:r>
            <a:r>
              <a:rPr lang="en-US" sz="1800" u="sng" dirty="0" smtClean="0"/>
              <a:t>: </a:t>
            </a:r>
            <a:r>
              <a:rPr lang="en-US" sz="1800" dirty="0" smtClean="0"/>
              <a:t>Main </a:t>
            </a:r>
            <a:r>
              <a:rPr lang="en-US" sz="1800" dirty="0"/>
              <a:t>labile energy reserve in the body is fat</a:t>
            </a:r>
            <a:br>
              <a:rPr lang="en-US" sz="1800" dirty="0"/>
            </a:br>
            <a:r>
              <a:rPr lang="en-US" sz="1800" dirty="0" smtClean="0"/>
              <a:t>- Main </a:t>
            </a:r>
            <a:r>
              <a:rPr lang="en-US" sz="1800" dirty="0"/>
              <a:t>labile protein reserve in the body is skeletal muscle</a:t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en-US" sz="1800" dirty="0" smtClean="0"/>
              <a:t>- While </a:t>
            </a:r>
            <a:r>
              <a:rPr lang="en-US" sz="1800" dirty="0"/>
              <a:t>fat mass can be reduced without major detriment to function , loss of protein mass results not only in skeletal muscle wasting, but also depletion protein mass.</a:t>
            </a:r>
            <a:endParaRPr lang="ar-SA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915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/>
              <a:t>With lean issue, each 1 g nitrogen is contained within 6.25 g of protein, which is contained in approximately 36 g of wet weight tissue.</a:t>
            </a:r>
          </a:p>
          <a:p>
            <a:pPr lvl="0" algn="l" rtl="0"/>
            <a:r>
              <a:rPr lang="en-US" dirty="0"/>
              <a:t>Thus the loss of 1 g of nitrogen in urine is equivalent to the breakdown of 36 g of wet weight lean tissue.</a:t>
            </a:r>
          </a:p>
          <a:p>
            <a:pPr lvl="0" algn="l" rtl="0"/>
            <a:r>
              <a:rPr lang="en-US" dirty="0"/>
              <a:t>Protein turnover in the whole body is of the order of 150-200 g per day.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146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076" y="1053069"/>
            <a:ext cx="5048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Mediators of injury response</a:t>
            </a:r>
            <a:endParaRPr lang="ar-SA" sz="2800" b="1" u="sng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- Neuro </a:t>
            </a:r>
            <a:r>
              <a:rPr lang="en-US" dirty="0"/>
              <a:t>endocrine ( Hormonal)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Metabolic </a:t>
            </a:r>
            <a:r>
              <a:rPr lang="en-US" dirty="0"/>
              <a:t>and Cytokine axes </a:t>
            </a:r>
            <a:endParaRPr lang="en-US" dirty="0" smtClean="0"/>
          </a:p>
          <a:p>
            <a:pPr marL="285750" lvl="0" indent="-285750">
              <a:buFontTx/>
              <a:buChar char="-"/>
            </a:pPr>
            <a:endParaRPr lang="en-US" dirty="0"/>
          </a:p>
          <a:p>
            <a:pPr marL="285750" lvl="0" indent="-285750">
              <a:buFontTx/>
              <a:buChar char="-"/>
            </a:pPr>
            <a:endParaRPr lang="en-US" dirty="0" smtClean="0"/>
          </a:p>
          <a:p>
            <a:pPr marL="285750" lvl="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8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Neuro-endocrine response to injury / critical illness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endParaRPr lang="en-US" dirty="0"/>
          </a:p>
          <a:p>
            <a:pPr algn="l" rtl="0"/>
            <a:r>
              <a:rPr lang="en-US" dirty="0"/>
              <a:t>Biphasic </a:t>
            </a:r>
          </a:p>
          <a:p>
            <a:pPr lvl="0" algn="l" rtl="0"/>
            <a:r>
              <a:rPr lang="en-US" dirty="0"/>
              <a:t>Acute phase – an actively secreting pituitary elevated counter regulatory hormone ( cortisol glucagon, adrenaline ) . changes are thought to be beneficial for short-term survival</a:t>
            </a:r>
          </a:p>
          <a:p>
            <a:pPr lvl="0" algn="l" rtl="0"/>
            <a:r>
              <a:rPr lang="en-US" dirty="0"/>
              <a:t>Chronic phase- hypothalamic suppression &amp; low serum levels of the respective target organ hormones.  Changes contribute chronic wasting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5014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5124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049" y="624110"/>
            <a:ext cx="7125729" cy="4841653"/>
          </a:xfrm>
        </p:spPr>
      </p:pic>
    </p:spTree>
    <p:extLst>
      <p:ext uri="{BB962C8B-B14F-4D97-AF65-F5344CB8AC3E}">
        <p14:creationId xmlns:p14="http://schemas.microsoft.com/office/powerpoint/2010/main" val="8212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162" y="624110"/>
            <a:ext cx="5619822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935" y="799070"/>
            <a:ext cx="5037666" cy="4651461"/>
          </a:xfrm>
        </p:spPr>
      </p:pic>
    </p:spTree>
    <p:extLst>
      <p:ext uri="{BB962C8B-B14F-4D97-AF65-F5344CB8AC3E}">
        <p14:creationId xmlns:p14="http://schemas.microsoft.com/office/powerpoint/2010/main" val="387391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Purpose – neuro- endocrine response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Provide </a:t>
            </a:r>
            <a:r>
              <a:rPr lang="en-US" dirty="0"/>
              <a:t>essential substrates for survival </a:t>
            </a:r>
          </a:p>
          <a:p>
            <a:pPr lvl="0" algn="l" rtl="0"/>
            <a:r>
              <a:rPr lang="en-US" dirty="0"/>
              <a:t>Postpone anabolism</a:t>
            </a:r>
          </a:p>
          <a:p>
            <a:pPr lvl="0" algn="l" rtl="0"/>
            <a:r>
              <a:rPr lang="en-US" dirty="0"/>
              <a:t>Optimize host defense</a:t>
            </a:r>
          </a:p>
          <a:p>
            <a:pPr rtl="0"/>
            <a:r>
              <a:rPr lang="en-US" dirty="0"/>
              <a:t> 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06748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</TotalTime>
  <Words>374</Words>
  <Application>Microsoft Office PowerPoint</Application>
  <PresentationFormat>Widescreen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Arial,Bold</vt:lpstr>
      <vt:lpstr>Century Gothic</vt:lpstr>
      <vt:lpstr>Tahoma</vt:lpstr>
      <vt:lpstr>Wingdings</vt:lpstr>
      <vt:lpstr>Wingdings 3</vt:lpstr>
      <vt:lpstr>Wisp</vt:lpstr>
      <vt:lpstr>Response Components  PHYSIOLOGICAL                METABOLIC  - Increased cardiac output   -  Hyper metabolism - Increased ventilation           -  Accelerated gluconeougesis - Increase membrane transport    -  Enhanced Protein breakdown - Weight loss        -  increased Fat oxidation - Wound Healing</vt:lpstr>
      <vt:lpstr>PowerPoint Presentation</vt:lpstr>
      <vt:lpstr>PowerPoint Presentation</vt:lpstr>
      <vt:lpstr>Neuro-endocrine response to injury / critical illness </vt:lpstr>
      <vt:lpstr>PowerPoint Presentation</vt:lpstr>
      <vt:lpstr>PowerPoint Presentation</vt:lpstr>
      <vt:lpstr>PowerPoint Presentation</vt:lpstr>
      <vt:lpstr>PowerPoint Presentation</vt:lpstr>
      <vt:lpstr>Purpose – neuro- endocrine response </vt:lpstr>
      <vt:lpstr>PowerPoint Presentation</vt:lpstr>
      <vt:lpstr>Metabolic and Cytokine axises  </vt:lpstr>
      <vt:lpstr>Proinflammatory cytokines 1. ll 1, ll6, TNF alfa 2. No 3. Endothelin 1  Cytokine antagonist - interleukin receptor antagonist, TNF soluble receptors are released within hours of injury</vt:lpstr>
      <vt:lpstr>THE METABOLIC STRESS RESPONSE TO SURGERY AND TRAUMA PHASES</vt:lpstr>
      <vt:lpstr>PowerPoint Presentation</vt:lpstr>
      <vt:lpstr>EBB PHASE </vt:lpstr>
      <vt:lpstr>Flow Phase</vt:lpstr>
      <vt:lpstr>Catabolic phase </vt:lpstr>
      <vt:lpstr>Avoidable factors that compound the response to injury </vt:lpstr>
      <vt:lpstr>Therapeutic implications   The catabolic response to injury is always a major concern in postoperative care.  Three types of intervention were tried to reduce this these are: - Nutritional - Hormonal - Biologic  </vt:lpstr>
      <vt:lpstr>Nutritional</vt:lpstr>
      <vt:lpstr>- QUALIYT: Main labile energy reserve in the body is fat - Main labile protein reserve in the body is skeletal muscle   - While fat mass can be reduced without major detriment to function , loss of protein mass results not only in skeletal muscle wasting, but also depletion protein mass.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Components  PHYSIOLOGICAL                METABOLIC  Increased cardiac output    -  Hyper metabolism Increased ventilation     -  Accelerated gluconeougesis Increase membrane transport     -  Enhanced Protein breakdown Weight loss    -  increased Fat oxidation Wound Healing</dc:title>
  <dc:creator>REEM</dc:creator>
  <cp:lastModifiedBy>Cora</cp:lastModifiedBy>
  <cp:revision>17</cp:revision>
  <dcterms:created xsi:type="dcterms:W3CDTF">2016-12-28T10:14:41Z</dcterms:created>
  <dcterms:modified xsi:type="dcterms:W3CDTF">2017-01-04T10:01:47Z</dcterms:modified>
</cp:coreProperties>
</file>