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5D8CA"/>
          </a:solidFill>
        </a:fill>
      </a:tcStyle>
    </a:wholeTbl>
    <a:band2H>
      <a:tcTxStyle b="def" i="def"/>
      <a:tcStyle>
        <a:tcBdr/>
        <a:fill>
          <a:solidFill>
            <a:srgbClr val="FAEC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D0CD"/>
          </a:solidFill>
        </a:fill>
      </a:tcStyle>
    </a:wholeTbl>
    <a:band2H>
      <a:tcTxStyle b="def" i="def"/>
      <a:tcStyle>
        <a:tcBdr/>
        <a:fill>
          <a:solidFill>
            <a:srgbClr val="EDE9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FD9"/>
          </a:solidFill>
        </a:fill>
      </a:tcStyle>
    </a:wholeTbl>
    <a:band2H>
      <a:tcTxStyle b="def" i="def"/>
      <a:tcStyle>
        <a:tcBdr/>
        <a:fill>
          <a:solidFill>
            <a:srgbClr val="EEF0E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 Id="rId105" Type="http://schemas.openxmlformats.org/officeDocument/2006/relationships/slide" Target="slides/slide98.xml"/><Relationship Id="rId106" Type="http://schemas.openxmlformats.org/officeDocument/2006/relationships/slide" Target="slides/slide99.xml"/><Relationship Id="rId107" Type="http://schemas.openxmlformats.org/officeDocument/2006/relationships/slide" Target="slides/slide100.xml"/><Relationship Id="rId108" Type="http://schemas.openxmlformats.org/officeDocument/2006/relationships/slide" Target="slides/slide101.xml"/><Relationship Id="rId109" Type="http://schemas.openxmlformats.org/officeDocument/2006/relationships/slide" Target="slides/slide102.xml"/><Relationship Id="rId110" Type="http://schemas.openxmlformats.org/officeDocument/2006/relationships/slide" Target="slides/slide103.xml"/><Relationship Id="rId111" Type="http://schemas.openxmlformats.org/officeDocument/2006/relationships/slide" Target="slides/slide104.xml"/><Relationship Id="rId112" Type="http://schemas.openxmlformats.org/officeDocument/2006/relationships/slide" Target="slides/slide105.xml"/><Relationship Id="rId113" Type="http://schemas.openxmlformats.org/officeDocument/2006/relationships/slide" Target="slides/slide106.xml"/><Relationship Id="rId114" Type="http://schemas.openxmlformats.org/officeDocument/2006/relationships/slide" Target="slides/slide107.xml"/><Relationship Id="rId115" Type="http://schemas.openxmlformats.org/officeDocument/2006/relationships/slide" Target="slides/slide108.xml"/><Relationship Id="rId116" Type="http://schemas.openxmlformats.org/officeDocument/2006/relationships/slide" Target="slides/slide109.xml"/><Relationship Id="rId117" Type="http://schemas.openxmlformats.org/officeDocument/2006/relationships/slide" Target="slides/slide110.xml"/><Relationship Id="rId118" Type="http://schemas.openxmlformats.org/officeDocument/2006/relationships/slide" Target="slides/slide11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p:nvPr>
            <p:ph type="sldImg"/>
          </p:nvPr>
        </p:nvSpPr>
        <p:spPr>
          <a:xfrm>
            <a:off x="1143000" y="685800"/>
            <a:ext cx="4572000" cy="3429000"/>
          </a:xfrm>
          <a:prstGeom prst="rect">
            <a:avLst/>
          </a:prstGeom>
        </p:spPr>
        <p:txBody>
          <a:bodyPr/>
          <a:lstStyle/>
          <a:p>
            <a:pPr/>
          </a:p>
        </p:txBody>
      </p:sp>
      <p:sp>
        <p:nvSpPr>
          <p:cNvPr id="127" name="Shape 12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Slide">
    <p:spTree>
      <p:nvGrpSpPr>
        <p:cNvPr id="1" name=""/>
        <p:cNvGrpSpPr/>
        <p:nvPr/>
      </p:nvGrpSpPr>
      <p:grpSpPr>
        <a:xfrm>
          <a:off x="0" y="0"/>
          <a:ext cx="0" cy="0"/>
          <a:chOff x="0" y="0"/>
          <a:chExt cx="0" cy="0"/>
        </a:xfrm>
      </p:grpSpPr>
      <p:sp>
        <p:nvSpPr>
          <p:cNvPr id="14" name="Shape 14"/>
          <p:cNvSpPr/>
          <p:nvPr/>
        </p:nvSpPr>
        <p:spPr>
          <a:xfrm>
            <a:off x="3175" y="6400800"/>
            <a:ext cx="12188825" cy="457200"/>
          </a:xfrm>
          <a:prstGeom prst="rect">
            <a:avLst/>
          </a:prstGeom>
          <a:solidFill>
            <a:schemeClr val="accent2"/>
          </a:solidFill>
          <a:ln w="12700">
            <a:miter lim="400000"/>
          </a:ln>
        </p:spPr>
        <p:txBody>
          <a:bodyPr lIns="45719" rIns="45719"/>
          <a:lstStyle/>
          <a:p>
            <a:pPr/>
          </a:p>
        </p:txBody>
      </p:sp>
      <p:sp>
        <p:nvSpPr>
          <p:cNvPr id="15" name="Shape 15"/>
          <p:cNvSpPr/>
          <p:nvPr/>
        </p:nvSpPr>
        <p:spPr>
          <a:xfrm>
            <a:off x="14" y="6334316"/>
            <a:ext cx="12188826" cy="64009"/>
          </a:xfrm>
          <a:prstGeom prst="rect">
            <a:avLst/>
          </a:prstGeom>
          <a:solidFill>
            <a:schemeClr val="accent1"/>
          </a:solidFill>
          <a:ln w="12700">
            <a:miter lim="400000"/>
          </a:ln>
        </p:spPr>
        <p:txBody>
          <a:bodyPr lIns="45719" rIns="45719"/>
          <a:lstStyle/>
          <a:p>
            <a:pPr/>
          </a:p>
        </p:txBody>
      </p:sp>
      <p:sp>
        <p:nvSpPr>
          <p:cNvPr id="16" name="Shape 16"/>
          <p:cNvSpPr/>
          <p:nvPr>
            <p:ph type="title"/>
          </p:nvPr>
        </p:nvSpPr>
        <p:spPr>
          <a:xfrm>
            <a:off x="1097280" y="758951"/>
            <a:ext cx="10058401" cy="3566161"/>
          </a:xfrm>
          <a:prstGeom prst="rect">
            <a:avLst/>
          </a:prstGeom>
        </p:spPr>
        <p:txBody>
          <a:bodyPr/>
          <a:lstStyle>
            <a:lvl1pPr>
              <a:defRPr sz="8000">
                <a:solidFill>
                  <a:srgbClr val="262626"/>
                </a:solidFill>
              </a:defRPr>
            </a:lvl1pPr>
          </a:lstStyle>
          <a:p>
            <a:pPr/>
            <a:r>
              <a:t>Title Text</a:t>
            </a:r>
          </a:p>
        </p:txBody>
      </p:sp>
      <p:sp>
        <p:nvSpPr>
          <p:cNvPr id="17" name="Shape 17"/>
          <p:cNvSpPr/>
          <p:nvPr>
            <p:ph type="body" sz="quarter" idx="1"/>
          </p:nvPr>
        </p:nvSpPr>
        <p:spPr>
          <a:xfrm>
            <a:off x="1100050" y="4455619"/>
            <a:ext cx="10058401" cy="1143001"/>
          </a:xfrm>
          <a:prstGeom prst="rect">
            <a:avLst/>
          </a:prstGeom>
        </p:spPr>
        <p:txBody>
          <a:bodyPr lIns="45719" tIns="45719" rIns="45719" bIns="45719"/>
          <a:lstStyle>
            <a:lvl1pPr marL="0" indent="0">
              <a:buClrTx/>
              <a:buSzTx/>
              <a:buFontTx/>
              <a:buNone/>
              <a:defRPr cap="all" spc="200" sz="2400">
                <a:solidFill>
                  <a:srgbClr val="637052"/>
                </a:solidFill>
                <a:latin typeface="Calibri Light"/>
                <a:ea typeface="Calibri Light"/>
                <a:cs typeface="Calibri Light"/>
                <a:sym typeface="Calibri Light"/>
              </a:defRPr>
            </a:lvl1pPr>
            <a:lvl2pPr marL="0" indent="457200">
              <a:buClrTx/>
              <a:buSzTx/>
              <a:buFontTx/>
              <a:buNone/>
              <a:defRPr cap="all" spc="200" sz="2400">
                <a:solidFill>
                  <a:srgbClr val="637052"/>
                </a:solidFill>
                <a:latin typeface="Calibri Light"/>
                <a:ea typeface="Calibri Light"/>
                <a:cs typeface="Calibri Light"/>
                <a:sym typeface="Calibri Light"/>
              </a:defRPr>
            </a:lvl2pPr>
            <a:lvl3pPr marL="0" indent="914400">
              <a:buClrTx/>
              <a:buSzTx/>
              <a:buFontTx/>
              <a:buNone/>
              <a:defRPr cap="all" spc="200" sz="2400">
                <a:solidFill>
                  <a:srgbClr val="637052"/>
                </a:solidFill>
                <a:latin typeface="Calibri Light"/>
                <a:ea typeface="Calibri Light"/>
                <a:cs typeface="Calibri Light"/>
                <a:sym typeface="Calibri Light"/>
              </a:defRPr>
            </a:lvl3pPr>
            <a:lvl4pPr marL="0" indent="1371600">
              <a:buClrTx/>
              <a:buSzTx/>
              <a:buFontTx/>
              <a:buNone/>
              <a:defRPr cap="all" spc="200" sz="2400">
                <a:solidFill>
                  <a:srgbClr val="637052"/>
                </a:solidFill>
                <a:latin typeface="Calibri Light"/>
                <a:ea typeface="Calibri Light"/>
                <a:cs typeface="Calibri Light"/>
                <a:sym typeface="Calibri Light"/>
              </a:defRPr>
            </a:lvl4pPr>
            <a:lvl5pPr marL="0" indent="1828800">
              <a:buClrTx/>
              <a:buSzTx/>
              <a:buFontTx/>
              <a:buNone/>
              <a:defRPr cap="all" spc="200" sz="2400">
                <a:solidFill>
                  <a:srgbClr val="637052"/>
                </a:solidFill>
                <a:latin typeface="Calibri Light"/>
                <a:ea typeface="Calibri Light"/>
                <a:cs typeface="Calibri Light"/>
                <a:sym typeface="Calibri Light"/>
              </a:defRPr>
            </a:lvl5pPr>
          </a:lstStyle>
          <a:p>
            <a:pPr/>
            <a:r>
              <a:t>Body Level One</a:t>
            </a:r>
          </a:p>
          <a:p>
            <a:pPr lvl="1"/>
            <a:r>
              <a:t>Body Level Two</a:t>
            </a:r>
          </a:p>
          <a:p>
            <a:pPr lvl="2"/>
            <a:r>
              <a:t>Body Level Three</a:t>
            </a:r>
          </a:p>
          <a:p>
            <a:pPr lvl="3"/>
            <a:r>
              <a:t>Body Level Four</a:t>
            </a:r>
          </a:p>
          <a:p>
            <a:pPr lvl="4"/>
            <a:r>
              <a:t>Body Level Five</a:t>
            </a:r>
          </a:p>
        </p:txBody>
      </p:sp>
      <p:sp>
        <p:nvSpPr>
          <p:cNvPr id="18" name="Shape 18"/>
          <p:cNvSpPr/>
          <p:nvPr/>
        </p:nvSpPr>
        <p:spPr>
          <a:xfrm>
            <a:off x="1207657" y="4343400"/>
            <a:ext cx="9875521" cy="0"/>
          </a:xfrm>
          <a:prstGeom prst="line">
            <a:avLst/>
          </a:prstGeom>
          <a:ln w="6350">
            <a:solidFill>
              <a:srgbClr val="808080"/>
            </a:solidFill>
          </a:ln>
        </p:spPr>
        <p:txBody>
          <a:bodyPr lIns="45719" rIns="45719"/>
          <a:lstStyle/>
          <a:p>
            <a:pPr/>
          </a:p>
        </p:txBody>
      </p:sp>
      <p:sp>
        <p:nvSpPr>
          <p:cNvPr id="19" name="Shape 1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107" name="Shape 107"/>
          <p:cNvSpPr/>
          <p:nvPr>
            <p:ph type="title"/>
          </p:nvPr>
        </p:nvSpPr>
        <p:spPr>
          <a:prstGeom prst="rect">
            <a:avLst/>
          </a:prstGeom>
        </p:spPr>
        <p:txBody>
          <a:bodyPr/>
          <a:lstStyle/>
          <a:p>
            <a:pPr/>
            <a:r>
              <a:t>Title Text</a:t>
            </a:r>
          </a:p>
        </p:txBody>
      </p:sp>
      <p:sp>
        <p:nvSpPr>
          <p:cNvPr id="108" name="Shape 108"/>
          <p:cNvSpPr/>
          <p:nvPr>
            <p:ph type="body" idx="1"/>
          </p:nvPr>
        </p:nvSpPr>
        <p:spPr>
          <a:xfrm>
            <a:off x="1097280" y="1845734"/>
            <a:ext cx="10058401" cy="402336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9" name="Shape 10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Vertical Title and Text">
    <p:spTree>
      <p:nvGrpSpPr>
        <p:cNvPr id="1" name=""/>
        <p:cNvGrpSpPr/>
        <p:nvPr/>
      </p:nvGrpSpPr>
      <p:grpSpPr>
        <a:xfrm>
          <a:off x="0" y="0"/>
          <a:ext cx="0" cy="0"/>
          <a:chOff x="0" y="0"/>
          <a:chExt cx="0" cy="0"/>
        </a:xfrm>
      </p:grpSpPr>
      <p:sp>
        <p:nvSpPr>
          <p:cNvPr id="116" name="Shape 116"/>
          <p:cNvSpPr/>
          <p:nvPr/>
        </p:nvSpPr>
        <p:spPr>
          <a:xfrm>
            <a:off x="3175" y="6400800"/>
            <a:ext cx="12188825" cy="457200"/>
          </a:xfrm>
          <a:prstGeom prst="rect">
            <a:avLst/>
          </a:prstGeom>
          <a:solidFill>
            <a:schemeClr val="accent2"/>
          </a:solidFill>
          <a:ln w="12700">
            <a:miter lim="400000"/>
          </a:ln>
        </p:spPr>
        <p:txBody>
          <a:bodyPr lIns="45719" rIns="45719"/>
          <a:lstStyle/>
          <a:p>
            <a:pPr/>
          </a:p>
        </p:txBody>
      </p:sp>
      <p:sp>
        <p:nvSpPr>
          <p:cNvPr id="117" name="Shape 117"/>
          <p:cNvSpPr/>
          <p:nvPr/>
        </p:nvSpPr>
        <p:spPr>
          <a:xfrm>
            <a:off x="14" y="6334316"/>
            <a:ext cx="12188826" cy="64009"/>
          </a:xfrm>
          <a:prstGeom prst="rect">
            <a:avLst/>
          </a:prstGeom>
          <a:solidFill>
            <a:schemeClr val="accent1"/>
          </a:solidFill>
          <a:ln w="12700">
            <a:miter lim="400000"/>
          </a:ln>
        </p:spPr>
        <p:txBody>
          <a:bodyPr lIns="45719" rIns="45719"/>
          <a:lstStyle/>
          <a:p>
            <a:pPr/>
          </a:p>
        </p:txBody>
      </p:sp>
      <p:sp>
        <p:nvSpPr>
          <p:cNvPr id="118" name="Shape 118"/>
          <p:cNvSpPr/>
          <p:nvPr>
            <p:ph type="title"/>
          </p:nvPr>
        </p:nvSpPr>
        <p:spPr>
          <a:xfrm>
            <a:off x="8724900" y="414777"/>
            <a:ext cx="2628900" cy="5757423"/>
          </a:xfrm>
          <a:prstGeom prst="rect">
            <a:avLst/>
          </a:prstGeom>
        </p:spPr>
        <p:txBody>
          <a:bodyPr/>
          <a:lstStyle/>
          <a:p>
            <a:pPr/>
            <a:r>
              <a:t>Title Text</a:t>
            </a:r>
          </a:p>
        </p:txBody>
      </p:sp>
      <p:sp>
        <p:nvSpPr>
          <p:cNvPr id="119" name="Shape 119"/>
          <p:cNvSpPr/>
          <p:nvPr>
            <p:ph type="body" idx="1"/>
          </p:nvPr>
        </p:nvSpPr>
        <p:spPr>
          <a:xfrm>
            <a:off x="838200" y="414777"/>
            <a:ext cx="7734300" cy="575742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20" name="Shape 12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6" name="Shape 26"/>
          <p:cNvSpPr/>
          <p:nvPr>
            <p:ph type="title"/>
          </p:nvPr>
        </p:nvSpPr>
        <p:spPr>
          <a:prstGeom prst="rect">
            <a:avLst/>
          </a:prstGeom>
        </p:spPr>
        <p:txBody>
          <a:bodyPr/>
          <a:lstStyle/>
          <a:p>
            <a:pPr/>
            <a:r>
              <a:t>Title Text</a:t>
            </a:r>
          </a:p>
        </p:txBody>
      </p:sp>
      <p:sp>
        <p:nvSpPr>
          <p:cNvPr id="27" name="Shape 27"/>
          <p:cNvSpPr/>
          <p:nvPr>
            <p:ph type="body" idx="1"/>
          </p:nvPr>
        </p:nvSpPr>
        <p:spPr>
          <a:xfrm>
            <a:off x="1097280" y="1845734"/>
            <a:ext cx="10058401" cy="402336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8" name="Shape 2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Section Header">
    <p:spTree>
      <p:nvGrpSpPr>
        <p:cNvPr id="1" name=""/>
        <p:cNvGrpSpPr/>
        <p:nvPr/>
      </p:nvGrpSpPr>
      <p:grpSpPr>
        <a:xfrm>
          <a:off x="0" y="0"/>
          <a:ext cx="0" cy="0"/>
          <a:chOff x="0" y="0"/>
          <a:chExt cx="0" cy="0"/>
        </a:xfrm>
      </p:grpSpPr>
      <p:sp>
        <p:nvSpPr>
          <p:cNvPr id="35" name="Shape 35"/>
          <p:cNvSpPr/>
          <p:nvPr/>
        </p:nvSpPr>
        <p:spPr>
          <a:xfrm>
            <a:off x="3175" y="6400800"/>
            <a:ext cx="12188825" cy="457200"/>
          </a:xfrm>
          <a:prstGeom prst="rect">
            <a:avLst/>
          </a:prstGeom>
          <a:solidFill>
            <a:schemeClr val="accent2"/>
          </a:solidFill>
          <a:ln w="12700">
            <a:miter lim="400000"/>
          </a:ln>
        </p:spPr>
        <p:txBody>
          <a:bodyPr lIns="45719" rIns="45719"/>
          <a:lstStyle/>
          <a:p>
            <a:pPr/>
          </a:p>
        </p:txBody>
      </p:sp>
      <p:sp>
        <p:nvSpPr>
          <p:cNvPr id="36" name="Shape 36"/>
          <p:cNvSpPr/>
          <p:nvPr/>
        </p:nvSpPr>
        <p:spPr>
          <a:xfrm>
            <a:off x="14" y="6334316"/>
            <a:ext cx="12188826" cy="64009"/>
          </a:xfrm>
          <a:prstGeom prst="rect">
            <a:avLst/>
          </a:prstGeom>
          <a:solidFill>
            <a:schemeClr val="accent1"/>
          </a:solidFill>
          <a:ln w="12700">
            <a:miter lim="400000"/>
          </a:ln>
        </p:spPr>
        <p:txBody>
          <a:bodyPr lIns="45719" rIns="45719"/>
          <a:lstStyle/>
          <a:p>
            <a:pPr/>
          </a:p>
        </p:txBody>
      </p:sp>
      <p:sp>
        <p:nvSpPr>
          <p:cNvPr id="37" name="Shape 37"/>
          <p:cNvSpPr/>
          <p:nvPr>
            <p:ph type="title"/>
          </p:nvPr>
        </p:nvSpPr>
        <p:spPr>
          <a:xfrm>
            <a:off x="1097280" y="758951"/>
            <a:ext cx="10058401" cy="3566161"/>
          </a:xfrm>
          <a:prstGeom prst="rect">
            <a:avLst/>
          </a:prstGeom>
        </p:spPr>
        <p:txBody>
          <a:bodyPr/>
          <a:lstStyle>
            <a:lvl1pPr>
              <a:defRPr sz="8000">
                <a:solidFill>
                  <a:srgbClr val="262626"/>
                </a:solidFill>
              </a:defRPr>
            </a:lvl1pPr>
          </a:lstStyle>
          <a:p>
            <a:pPr/>
            <a:r>
              <a:t>Title Text</a:t>
            </a:r>
          </a:p>
        </p:txBody>
      </p:sp>
      <p:sp>
        <p:nvSpPr>
          <p:cNvPr id="38" name="Shape 38"/>
          <p:cNvSpPr/>
          <p:nvPr>
            <p:ph type="body" sz="quarter" idx="1"/>
          </p:nvPr>
        </p:nvSpPr>
        <p:spPr>
          <a:xfrm>
            <a:off x="1097280" y="4453128"/>
            <a:ext cx="10058401" cy="1143001"/>
          </a:xfrm>
          <a:prstGeom prst="rect">
            <a:avLst/>
          </a:prstGeom>
        </p:spPr>
        <p:txBody>
          <a:bodyPr lIns="45719" tIns="45719" rIns="45719" bIns="45719"/>
          <a:lstStyle>
            <a:lvl1pPr marL="0" indent="0">
              <a:buClrTx/>
              <a:buSzTx/>
              <a:buFontTx/>
              <a:buNone/>
              <a:defRPr cap="all" spc="200" sz="2400">
                <a:solidFill>
                  <a:srgbClr val="637052"/>
                </a:solidFill>
                <a:latin typeface="Calibri Light"/>
                <a:ea typeface="Calibri Light"/>
                <a:cs typeface="Calibri Light"/>
                <a:sym typeface="Calibri Light"/>
              </a:defRPr>
            </a:lvl1pPr>
            <a:lvl2pPr marL="0" indent="457200">
              <a:buClrTx/>
              <a:buSzTx/>
              <a:buFontTx/>
              <a:buNone/>
              <a:defRPr cap="all" spc="200" sz="2400">
                <a:solidFill>
                  <a:srgbClr val="637052"/>
                </a:solidFill>
                <a:latin typeface="Calibri Light"/>
                <a:ea typeface="Calibri Light"/>
                <a:cs typeface="Calibri Light"/>
                <a:sym typeface="Calibri Light"/>
              </a:defRPr>
            </a:lvl2pPr>
            <a:lvl3pPr marL="0" indent="914400">
              <a:buClrTx/>
              <a:buSzTx/>
              <a:buFontTx/>
              <a:buNone/>
              <a:defRPr cap="all" spc="200" sz="2400">
                <a:solidFill>
                  <a:srgbClr val="637052"/>
                </a:solidFill>
                <a:latin typeface="Calibri Light"/>
                <a:ea typeface="Calibri Light"/>
                <a:cs typeface="Calibri Light"/>
                <a:sym typeface="Calibri Light"/>
              </a:defRPr>
            </a:lvl3pPr>
            <a:lvl4pPr marL="0" indent="1371600">
              <a:buClrTx/>
              <a:buSzTx/>
              <a:buFontTx/>
              <a:buNone/>
              <a:defRPr cap="all" spc="200" sz="2400">
                <a:solidFill>
                  <a:srgbClr val="637052"/>
                </a:solidFill>
                <a:latin typeface="Calibri Light"/>
                <a:ea typeface="Calibri Light"/>
                <a:cs typeface="Calibri Light"/>
                <a:sym typeface="Calibri Light"/>
              </a:defRPr>
            </a:lvl4pPr>
            <a:lvl5pPr marL="0" indent="1828800">
              <a:buClrTx/>
              <a:buSzTx/>
              <a:buFontTx/>
              <a:buNone/>
              <a:defRPr cap="all" spc="200" sz="2400">
                <a:solidFill>
                  <a:srgbClr val="637052"/>
                </a:solidFill>
                <a:latin typeface="Calibri Light"/>
                <a:ea typeface="Calibri Light"/>
                <a:cs typeface="Calibri Light"/>
                <a:sym typeface="Calibri Light"/>
              </a:defRPr>
            </a:lvl5pPr>
          </a:lstStyle>
          <a:p>
            <a:pPr/>
            <a:r>
              <a:t>Body Level One</a:t>
            </a:r>
          </a:p>
          <a:p>
            <a:pPr lvl="1"/>
            <a:r>
              <a:t>Body Level Two</a:t>
            </a:r>
          </a:p>
          <a:p>
            <a:pPr lvl="2"/>
            <a:r>
              <a:t>Body Level Three</a:t>
            </a:r>
          </a:p>
          <a:p>
            <a:pPr lvl="3"/>
            <a:r>
              <a:t>Body Level Four</a:t>
            </a:r>
          </a:p>
          <a:p>
            <a:pPr lvl="4"/>
            <a:r>
              <a:t>Body Level Five</a:t>
            </a:r>
          </a:p>
        </p:txBody>
      </p:sp>
      <p:sp>
        <p:nvSpPr>
          <p:cNvPr id="39" name="Shape 39"/>
          <p:cNvSpPr/>
          <p:nvPr/>
        </p:nvSpPr>
        <p:spPr>
          <a:xfrm>
            <a:off x="1207657" y="4343400"/>
            <a:ext cx="9875521" cy="0"/>
          </a:xfrm>
          <a:prstGeom prst="line">
            <a:avLst/>
          </a:prstGeom>
          <a:ln w="6350">
            <a:solidFill>
              <a:srgbClr val="808080"/>
            </a:solidFill>
          </a:ln>
        </p:spPr>
        <p:txBody>
          <a:bodyPr lIns="45719" rIns="45719"/>
          <a:lstStyle/>
          <a:p>
            <a:pPr/>
          </a:p>
        </p:txBody>
      </p:sp>
      <p:sp>
        <p:nvSpPr>
          <p:cNvPr id="40" name="Shape 4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47" name="Shape 47"/>
          <p:cNvSpPr/>
          <p:nvPr>
            <p:ph type="title"/>
          </p:nvPr>
        </p:nvSpPr>
        <p:spPr>
          <a:prstGeom prst="rect">
            <a:avLst/>
          </a:prstGeom>
        </p:spPr>
        <p:txBody>
          <a:bodyPr/>
          <a:lstStyle/>
          <a:p>
            <a:pPr/>
            <a:r>
              <a:t>Title Text</a:t>
            </a:r>
          </a:p>
        </p:txBody>
      </p:sp>
      <p:sp>
        <p:nvSpPr>
          <p:cNvPr id="48" name="Shape 48"/>
          <p:cNvSpPr/>
          <p:nvPr>
            <p:ph type="body" sz="half" idx="1"/>
          </p:nvPr>
        </p:nvSpPr>
        <p:spPr>
          <a:xfrm>
            <a:off x="1097278" y="1845734"/>
            <a:ext cx="4937761" cy="402336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sz="quarter" idx="1"/>
          </p:nvPr>
        </p:nvSpPr>
        <p:spPr>
          <a:xfrm>
            <a:off x="1097280" y="1846052"/>
            <a:ext cx="4937760" cy="736283"/>
          </a:xfrm>
          <a:prstGeom prst="rect">
            <a:avLst/>
          </a:prstGeom>
        </p:spPr>
        <p:txBody>
          <a:bodyPr lIns="45719" tIns="45719" rIns="45719" bIns="45719" anchor="ctr"/>
          <a:lstStyle>
            <a:lvl1pPr marL="0" indent="0">
              <a:buClrTx/>
              <a:buSzTx/>
              <a:buFontTx/>
              <a:buNone/>
              <a:defRPr cap="all">
                <a:solidFill>
                  <a:srgbClr val="637052"/>
                </a:solidFill>
              </a:defRPr>
            </a:lvl1pPr>
            <a:lvl2pPr marL="0" indent="457200">
              <a:buClrTx/>
              <a:buSzTx/>
              <a:buFontTx/>
              <a:buNone/>
              <a:defRPr cap="all">
                <a:solidFill>
                  <a:srgbClr val="637052"/>
                </a:solidFill>
              </a:defRPr>
            </a:lvl2pPr>
            <a:lvl3pPr marL="0" indent="914400">
              <a:buClrTx/>
              <a:buSzTx/>
              <a:buFontTx/>
              <a:buNone/>
              <a:defRPr cap="all">
                <a:solidFill>
                  <a:srgbClr val="637052"/>
                </a:solidFill>
              </a:defRPr>
            </a:lvl3pPr>
            <a:lvl4pPr marL="0" indent="1371600">
              <a:buClrTx/>
              <a:buSzTx/>
              <a:buFontTx/>
              <a:buNone/>
              <a:defRPr cap="all">
                <a:solidFill>
                  <a:srgbClr val="637052"/>
                </a:solidFill>
              </a:defRPr>
            </a:lvl4pPr>
            <a:lvl5pPr marL="0" indent="1828800">
              <a:buClrTx/>
              <a:buSzTx/>
              <a:buFontTx/>
              <a:buNone/>
              <a:defRPr cap="all">
                <a:solidFill>
                  <a:srgbClr val="637052"/>
                </a:solidFill>
              </a:defRPr>
            </a:lvl5p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body" sz="quarter" idx="13"/>
          </p:nvPr>
        </p:nvSpPr>
        <p:spPr>
          <a:xfrm>
            <a:off x="6217919" y="1846052"/>
            <a:ext cx="4937762" cy="736283"/>
          </a:xfrm>
          <a:prstGeom prst="rect">
            <a:avLst/>
          </a:prstGeom>
        </p:spPr>
        <p:txBody>
          <a:bodyPr lIns="45719" tIns="45719" rIns="45719" bIns="45719" anchor="ctr"/>
          <a:lstStyle/>
          <a:p>
            <a:pPr marL="0" indent="0">
              <a:buClrTx/>
              <a:buSzTx/>
              <a:buFontTx/>
              <a:buNone/>
              <a:defRPr cap="all">
                <a:solidFill>
                  <a:srgbClr val="637052"/>
                </a:solidFill>
              </a:defRPr>
            </a:pPr>
          </a:p>
        </p:txBody>
      </p:sp>
      <p:sp>
        <p:nvSpPr>
          <p:cNvPr id="59" name="Shape 5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66" name="Shape 66"/>
          <p:cNvSpPr/>
          <p:nvPr>
            <p:ph type="title"/>
          </p:nvPr>
        </p:nvSpPr>
        <p:spPr>
          <a:prstGeom prst="rect">
            <a:avLst/>
          </a:prstGeom>
        </p:spPr>
        <p:txBody>
          <a:bodyPr/>
          <a:lstStyle/>
          <a:p>
            <a:pPr/>
            <a:r>
              <a:t>Title Text</a:t>
            </a:r>
          </a:p>
        </p:txBody>
      </p:sp>
      <p:sp>
        <p:nvSpPr>
          <p:cNvPr id="67" name="Shape 6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
        <p:nvSpPr>
          <p:cNvPr id="74" name="Shape 74"/>
          <p:cNvSpPr/>
          <p:nvPr/>
        </p:nvSpPr>
        <p:spPr>
          <a:xfrm>
            <a:off x="3175" y="6400800"/>
            <a:ext cx="12188825" cy="457200"/>
          </a:xfrm>
          <a:prstGeom prst="rect">
            <a:avLst/>
          </a:prstGeom>
          <a:solidFill>
            <a:schemeClr val="accent2"/>
          </a:solidFill>
          <a:ln w="12700">
            <a:miter lim="400000"/>
          </a:ln>
        </p:spPr>
        <p:txBody>
          <a:bodyPr lIns="45719" rIns="45719"/>
          <a:lstStyle/>
          <a:p>
            <a:pPr/>
          </a:p>
        </p:txBody>
      </p:sp>
      <p:sp>
        <p:nvSpPr>
          <p:cNvPr id="75" name="Shape 75"/>
          <p:cNvSpPr/>
          <p:nvPr/>
        </p:nvSpPr>
        <p:spPr>
          <a:xfrm>
            <a:off x="14" y="6334316"/>
            <a:ext cx="12188826" cy="64009"/>
          </a:xfrm>
          <a:prstGeom prst="rect">
            <a:avLst/>
          </a:prstGeom>
          <a:solidFill>
            <a:schemeClr val="accent1"/>
          </a:solidFill>
          <a:ln w="12700">
            <a:miter lim="400000"/>
          </a:ln>
        </p:spPr>
        <p:txBody>
          <a:bodyPr lIns="45719" rIns="45719"/>
          <a:lstStyle/>
          <a:p>
            <a:pP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spTree>
      <p:nvGrpSpPr>
        <p:cNvPr id="1" name=""/>
        <p:cNvGrpSpPr/>
        <p:nvPr/>
      </p:nvGrpSpPr>
      <p:grpSpPr>
        <a:xfrm>
          <a:off x="0" y="0"/>
          <a:ext cx="0" cy="0"/>
          <a:chOff x="0" y="0"/>
          <a:chExt cx="0" cy="0"/>
        </a:xfrm>
      </p:grpSpPr>
      <p:sp>
        <p:nvSpPr>
          <p:cNvPr id="83" name="Shape 83"/>
          <p:cNvSpPr/>
          <p:nvPr/>
        </p:nvSpPr>
        <p:spPr>
          <a:xfrm>
            <a:off x="15" y="0"/>
            <a:ext cx="4050793" cy="6858000"/>
          </a:xfrm>
          <a:prstGeom prst="rect">
            <a:avLst/>
          </a:prstGeom>
          <a:solidFill>
            <a:schemeClr val="accent2"/>
          </a:solidFill>
          <a:ln w="12700">
            <a:miter lim="400000"/>
          </a:ln>
        </p:spPr>
        <p:txBody>
          <a:bodyPr lIns="45719" rIns="45719"/>
          <a:lstStyle/>
          <a:p>
            <a:pPr/>
          </a:p>
        </p:txBody>
      </p:sp>
      <p:sp>
        <p:nvSpPr>
          <p:cNvPr id="84" name="Shape 84"/>
          <p:cNvSpPr/>
          <p:nvPr/>
        </p:nvSpPr>
        <p:spPr>
          <a:xfrm>
            <a:off x="4040070" y="0"/>
            <a:ext cx="64009" cy="6858000"/>
          </a:xfrm>
          <a:prstGeom prst="rect">
            <a:avLst/>
          </a:prstGeom>
          <a:solidFill>
            <a:schemeClr val="accent1"/>
          </a:solidFill>
          <a:ln w="12700">
            <a:miter lim="400000"/>
          </a:ln>
        </p:spPr>
        <p:txBody>
          <a:bodyPr lIns="45719" rIns="45719"/>
          <a:lstStyle/>
          <a:p>
            <a:pPr/>
          </a:p>
        </p:txBody>
      </p:sp>
      <p:sp>
        <p:nvSpPr>
          <p:cNvPr id="85" name="Shape 85"/>
          <p:cNvSpPr/>
          <p:nvPr>
            <p:ph type="title"/>
          </p:nvPr>
        </p:nvSpPr>
        <p:spPr>
          <a:xfrm>
            <a:off x="457200" y="594359"/>
            <a:ext cx="3200400" cy="2286001"/>
          </a:xfrm>
          <a:prstGeom prst="rect">
            <a:avLst/>
          </a:prstGeom>
        </p:spPr>
        <p:txBody>
          <a:bodyPr/>
          <a:lstStyle>
            <a:lvl1pPr>
              <a:defRPr sz="3600">
                <a:solidFill>
                  <a:srgbClr val="FFFFFF"/>
                </a:solidFill>
              </a:defRPr>
            </a:lvl1pPr>
          </a:lstStyle>
          <a:p>
            <a:pPr/>
            <a:r>
              <a:t>Title Text</a:t>
            </a:r>
          </a:p>
        </p:txBody>
      </p:sp>
      <p:sp>
        <p:nvSpPr>
          <p:cNvPr id="86" name="Shape 86"/>
          <p:cNvSpPr/>
          <p:nvPr>
            <p:ph type="body" idx="1"/>
          </p:nvPr>
        </p:nvSpPr>
        <p:spPr>
          <a:xfrm>
            <a:off x="4800600" y="731519"/>
            <a:ext cx="6492241" cy="525780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7" name="Shape 87"/>
          <p:cNvSpPr/>
          <p:nvPr>
            <p:ph type="body" sz="quarter" idx="13"/>
          </p:nvPr>
        </p:nvSpPr>
        <p:spPr>
          <a:xfrm>
            <a:off x="457200" y="2926079"/>
            <a:ext cx="3200400" cy="3379125"/>
          </a:xfrm>
          <a:prstGeom prst="rect">
            <a:avLst/>
          </a:prstGeom>
        </p:spPr>
        <p:txBody>
          <a:bodyPr lIns="45719" tIns="45719" rIns="45719" bIns="45719"/>
          <a:lstStyle/>
          <a:p>
            <a:pPr marL="0" indent="0">
              <a:buClrTx/>
              <a:buSzTx/>
              <a:buFontTx/>
              <a:buNone/>
              <a:defRPr sz="1500">
                <a:solidFill>
                  <a:srgbClr val="FFFFFF"/>
                </a:solidFill>
              </a:defRPr>
            </a:pPr>
          </a:p>
        </p:txBody>
      </p:sp>
      <p:sp>
        <p:nvSpPr>
          <p:cNvPr id="88" name="Shape 88"/>
          <p:cNvSpPr/>
          <p:nvPr>
            <p:ph type="sldNum" sz="quarter" idx="2"/>
          </p:nvPr>
        </p:nvSpPr>
        <p:spPr>
          <a:prstGeom prst="rect">
            <a:avLst/>
          </a:prstGeom>
        </p:spPr>
        <p:txBody>
          <a:bodyPr/>
          <a:lstStyle>
            <a:lvl1pPr>
              <a:defRPr>
                <a:solidFill>
                  <a:srgbClr val="637052"/>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spTree>
      <p:nvGrpSpPr>
        <p:cNvPr id="1" name=""/>
        <p:cNvGrpSpPr/>
        <p:nvPr/>
      </p:nvGrpSpPr>
      <p:grpSpPr>
        <a:xfrm>
          <a:off x="0" y="0"/>
          <a:ext cx="0" cy="0"/>
          <a:chOff x="0" y="0"/>
          <a:chExt cx="0" cy="0"/>
        </a:xfrm>
      </p:grpSpPr>
      <p:sp>
        <p:nvSpPr>
          <p:cNvPr id="95" name="Shape 95"/>
          <p:cNvSpPr/>
          <p:nvPr/>
        </p:nvSpPr>
        <p:spPr>
          <a:xfrm>
            <a:off x="0" y="4953000"/>
            <a:ext cx="12188825" cy="1905000"/>
          </a:xfrm>
          <a:prstGeom prst="rect">
            <a:avLst/>
          </a:prstGeom>
          <a:solidFill>
            <a:schemeClr val="accent2"/>
          </a:solidFill>
          <a:ln w="12700">
            <a:miter lim="400000"/>
          </a:ln>
        </p:spPr>
        <p:txBody>
          <a:bodyPr lIns="45719" rIns="45719"/>
          <a:lstStyle/>
          <a:p>
            <a:pPr/>
          </a:p>
        </p:txBody>
      </p:sp>
      <p:sp>
        <p:nvSpPr>
          <p:cNvPr id="96" name="Shape 96"/>
          <p:cNvSpPr/>
          <p:nvPr/>
        </p:nvSpPr>
        <p:spPr>
          <a:xfrm>
            <a:off x="14" y="4915075"/>
            <a:ext cx="12188826" cy="64009"/>
          </a:xfrm>
          <a:prstGeom prst="rect">
            <a:avLst/>
          </a:prstGeom>
          <a:solidFill>
            <a:schemeClr val="accent1"/>
          </a:solidFill>
          <a:ln w="12700">
            <a:miter lim="400000"/>
          </a:ln>
        </p:spPr>
        <p:txBody>
          <a:bodyPr lIns="45719" rIns="45719"/>
          <a:lstStyle/>
          <a:p>
            <a:pPr/>
          </a:p>
        </p:txBody>
      </p:sp>
      <p:sp>
        <p:nvSpPr>
          <p:cNvPr id="97" name="Shape 97"/>
          <p:cNvSpPr/>
          <p:nvPr>
            <p:ph type="title"/>
          </p:nvPr>
        </p:nvSpPr>
        <p:spPr>
          <a:xfrm>
            <a:off x="1097280" y="5074920"/>
            <a:ext cx="10113265" cy="822961"/>
          </a:xfrm>
          <a:prstGeom prst="rect">
            <a:avLst/>
          </a:prstGeom>
        </p:spPr>
        <p:txBody>
          <a:bodyPr lIns="0" tIns="0" rIns="0" bIns="0"/>
          <a:lstStyle>
            <a:lvl1pPr>
              <a:defRPr sz="3600">
                <a:solidFill>
                  <a:srgbClr val="FFFFFF"/>
                </a:solidFill>
              </a:defRPr>
            </a:lvl1pPr>
          </a:lstStyle>
          <a:p>
            <a:pPr/>
            <a:r>
              <a:t>Title Text</a:t>
            </a:r>
          </a:p>
        </p:txBody>
      </p:sp>
      <p:sp>
        <p:nvSpPr>
          <p:cNvPr id="98" name="Shape 98"/>
          <p:cNvSpPr/>
          <p:nvPr>
            <p:ph type="pic" idx="13"/>
          </p:nvPr>
        </p:nvSpPr>
        <p:spPr>
          <a:xfrm>
            <a:off x="14" y="0"/>
            <a:ext cx="12191987" cy="4915076"/>
          </a:xfrm>
          <a:prstGeom prst="rect">
            <a:avLst/>
          </a:prstGeom>
        </p:spPr>
        <p:txBody>
          <a:bodyPr lIns="91439" tIns="45719" rIns="91439" bIns="45719">
            <a:noAutofit/>
          </a:bodyPr>
          <a:lstStyle/>
          <a:p>
            <a:pPr/>
          </a:p>
        </p:txBody>
      </p:sp>
      <p:sp>
        <p:nvSpPr>
          <p:cNvPr id="99" name="Shape 99"/>
          <p:cNvSpPr/>
          <p:nvPr>
            <p:ph type="body" sz="quarter" idx="1"/>
          </p:nvPr>
        </p:nvSpPr>
        <p:spPr>
          <a:xfrm>
            <a:off x="1097280" y="5907023"/>
            <a:ext cx="10113265" cy="594361"/>
          </a:xfrm>
          <a:prstGeom prst="rect">
            <a:avLst/>
          </a:prstGeom>
        </p:spPr>
        <p:txBody>
          <a:bodyPr/>
          <a:lstStyle>
            <a:lvl1pPr marL="0" indent="0">
              <a:spcBef>
                <a:spcPts val="600"/>
              </a:spcBef>
              <a:buClrTx/>
              <a:buSzTx/>
              <a:buFontTx/>
              <a:buNone/>
              <a:defRPr sz="1500">
                <a:solidFill>
                  <a:srgbClr val="FFFFFF"/>
                </a:solidFill>
              </a:defRPr>
            </a:lvl1pPr>
            <a:lvl2pPr marL="0" indent="457200">
              <a:spcBef>
                <a:spcPts val="600"/>
              </a:spcBef>
              <a:buClrTx/>
              <a:buSzTx/>
              <a:buFontTx/>
              <a:buNone/>
              <a:defRPr sz="1500">
                <a:solidFill>
                  <a:srgbClr val="FFFFFF"/>
                </a:solidFill>
              </a:defRPr>
            </a:lvl2pPr>
            <a:lvl3pPr marL="0" indent="914400">
              <a:spcBef>
                <a:spcPts val="600"/>
              </a:spcBef>
              <a:buClrTx/>
              <a:buSzTx/>
              <a:buFontTx/>
              <a:buNone/>
              <a:defRPr sz="1500">
                <a:solidFill>
                  <a:srgbClr val="FFFFFF"/>
                </a:solidFill>
              </a:defRPr>
            </a:lvl3pPr>
            <a:lvl4pPr marL="0" indent="1371600">
              <a:spcBef>
                <a:spcPts val="600"/>
              </a:spcBef>
              <a:buClrTx/>
              <a:buSzTx/>
              <a:buFontTx/>
              <a:buNone/>
              <a:defRPr sz="1500">
                <a:solidFill>
                  <a:srgbClr val="FFFFFF"/>
                </a:solidFill>
              </a:defRPr>
            </a:lvl4pPr>
            <a:lvl5pPr marL="0" indent="1828800">
              <a:spcBef>
                <a:spcPts val="600"/>
              </a:spcBef>
              <a:buClrTx/>
              <a:buSzTx/>
              <a:buFontTx/>
              <a:buNone/>
              <a:defRPr sz="15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00" name="Shape 10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a:off x="1" y="6400800"/>
            <a:ext cx="12192001" cy="457200"/>
          </a:xfrm>
          <a:prstGeom prst="rect">
            <a:avLst/>
          </a:prstGeom>
          <a:solidFill>
            <a:schemeClr val="accent2"/>
          </a:solidFill>
          <a:ln w="12700">
            <a:miter lim="400000"/>
          </a:ln>
        </p:spPr>
        <p:txBody>
          <a:bodyPr lIns="45719" rIns="45719"/>
          <a:lstStyle/>
          <a:p>
            <a:pPr/>
          </a:p>
        </p:txBody>
      </p:sp>
      <p:sp>
        <p:nvSpPr>
          <p:cNvPr id="3" name="Shape 3"/>
          <p:cNvSpPr/>
          <p:nvPr/>
        </p:nvSpPr>
        <p:spPr>
          <a:xfrm>
            <a:off x="-1" y="6334316"/>
            <a:ext cx="12192003" cy="65999"/>
          </a:xfrm>
          <a:prstGeom prst="rect">
            <a:avLst/>
          </a:prstGeom>
          <a:solidFill>
            <a:schemeClr val="accent1"/>
          </a:solidFill>
          <a:ln w="12700">
            <a:miter lim="400000"/>
          </a:ln>
        </p:spPr>
        <p:txBody>
          <a:bodyPr lIns="45719" rIns="45719"/>
          <a:lstStyle/>
          <a:p>
            <a:pPr/>
          </a:p>
        </p:txBody>
      </p:sp>
      <p:sp>
        <p:nvSpPr>
          <p:cNvPr id="4" name="Shape 4"/>
          <p:cNvSpPr/>
          <p:nvPr/>
        </p:nvSpPr>
        <p:spPr>
          <a:xfrm>
            <a:off x="1193532" y="1737845"/>
            <a:ext cx="9966961" cy="1"/>
          </a:xfrm>
          <a:prstGeom prst="line">
            <a:avLst/>
          </a:prstGeom>
          <a:ln w="6350">
            <a:solidFill>
              <a:srgbClr val="808080"/>
            </a:solidFill>
          </a:ln>
        </p:spPr>
        <p:txBody>
          <a:bodyPr lIns="45719" rIns="45719"/>
          <a:lstStyle/>
          <a:p>
            <a:pPr/>
          </a:p>
        </p:txBody>
      </p:sp>
      <p:sp>
        <p:nvSpPr>
          <p:cNvPr id="5" name="Shape 5"/>
          <p:cNvSpPr/>
          <p:nvPr>
            <p:ph type="title"/>
          </p:nvPr>
        </p:nvSpPr>
        <p:spPr>
          <a:xfrm>
            <a:off x="1097280" y="286603"/>
            <a:ext cx="10058401" cy="1450757"/>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Title Text</a:t>
            </a:r>
          </a:p>
        </p:txBody>
      </p:sp>
      <p:sp>
        <p:nvSpPr>
          <p:cNvPr id="6" name="Shape 6"/>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7" name="Shape 7"/>
          <p:cNvSpPr/>
          <p:nvPr>
            <p:ph type="sldNum" sz="quarter" idx="2"/>
          </p:nvPr>
        </p:nvSpPr>
        <p:spPr>
          <a:xfrm>
            <a:off x="10975141" y="6526777"/>
            <a:ext cx="237342" cy="231141"/>
          </a:xfrm>
          <a:prstGeom prst="rect">
            <a:avLst/>
          </a:prstGeom>
          <a:ln w="12700">
            <a:miter lim="400000"/>
          </a:ln>
        </p:spPr>
        <p:txBody>
          <a:bodyPr wrap="none" lIns="45719" rIns="45719" anchor="ctr">
            <a:spAutoFit/>
          </a:bodyPr>
          <a:lstStyle>
            <a:lvl1pPr algn="r">
              <a:defRPr sz="10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85000"/>
        </a:lnSpc>
        <a:spcBef>
          <a:spcPts val="0"/>
        </a:spcBef>
        <a:spcAft>
          <a:spcPts val="0"/>
        </a:spcAft>
        <a:buClrTx/>
        <a:buSzTx/>
        <a:buFontTx/>
        <a:buNone/>
        <a:tabLst/>
        <a:defRPr b="0" baseline="0" cap="none" i="0" spc="-50" strike="noStrike" sz="4800" u="none">
          <a:ln>
            <a:noFill/>
          </a:ln>
          <a:solidFill>
            <a:srgbClr val="404040"/>
          </a:solidFill>
          <a:uFillTx/>
          <a:latin typeface="Calibri Light"/>
          <a:ea typeface="Calibri Light"/>
          <a:cs typeface="Calibri Light"/>
          <a:sym typeface="Calibri Light"/>
        </a:defRPr>
      </a:lvl1pPr>
      <a:lvl2pPr marL="0" marR="0" indent="0" algn="l" defTabSz="914400" rtl="0" latinLnBrk="0">
        <a:lnSpc>
          <a:spcPct val="85000"/>
        </a:lnSpc>
        <a:spcBef>
          <a:spcPts val="0"/>
        </a:spcBef>
        <a:spcAft>
          <a:spcPts val="0"/>
        </a:spcAft>
        <a:buClrTx/>
        <a:buSzTx/>
        <a:buFontTx/>
        <a:buNone/>
        <a:tabLst/>
        <a:defRPr b="0" baseline="0" cap="none" i="0" spc="-50" strike="noStrike" sz="4800" u="none">
          <a:ln>
            <a:noFill/>
          </a:ln>
          <a:solidFill>
            <a:srgbClr val="404040"/>
          </a:solidFill>
          <a:uFillTx/>
          <a:latin typeface="Calibri Light"/>
          <a:ea typeface="Calibri Light"/>
          <a:cs typeface="Calibri Light"/>
          <a:sym typeface="Calibri Light"/>
        </a:defRPr>
      </a:lvl2pPr>
      <a:lvl3pPr marL="0" marR="0" indent="0" algn="l" defTabSz="914400" rtl="0" latinLnBrk="0">
        <a:lnSpc>
          <a:spcPct val="85000"/>
        </a:lnSpc>
        <a:spcBef>
          <a:spcPts val="0"/>
        </a:spcBef>
        <a:spcAft>
          <a:spcPts val="0"/>
        </a:spcAft>
        <a:buClrTx/>
        <a:buSzTx/>
        <a:buFontTx/>
        <a:buNone/>
        <a:tabLst/>
        <a:defRPr b="0" baseline="0" cap="none" i="0" spc="-50" strike="noStrike" sz="4800" u="none">
          <a:ln>
            <a:noFill/>
          </a:ln>
          <a:solidFill>
            <a:srgbClr val="404040"/>
          </a:solidFill>
          <a:uFillTx/>
          <a:latin typeface="Calibri Light"/>
          <a:ea typeface="Calibri Light"/>
          <a:cs typeface="Calibri Light"/>
          <a:sym typeface="Calibri Light"/>
        </a:defRPr>
      </a:lvl3pPr>
      <a:lvl4pPr marL="0" marR="0" indent="0" algn="l" defTabSz="914400" rtl="0" latinLnBrk="0">
        <a:lnSpc>
          <a:spcPct val="85000"/>
        </a:lnSpc>
        <a:spcBef>
          <a:spcPts val="0"/>
        </a:spcBef>
        <a:spcAft>
          <a:spcPts val="0"/>
        </a:spcAft>
        <a:buClrTx/>
        <a:buSzTx/>
        <a:buFontTx/>
        <a:buNone/>
        <a:tabLst/>
        <a:defRPr b="0" baseline="0" cap="none" i="0" spc="-50" strike="noStrike" sz="4800" u="none">
          <a:ln>
            <a:noFill/>
          </a:ln>
          <a:solidFill>
            <a:srgbClr val="404040"/>
          </a:solidFill>
          <a:uFillTx/>
          <a:latin typeface="Calibri Light"/>
          <a:ea typeface="Calibri Light"/>
          <a:cs typeface="Calibri Light"/>
          <a:sym typeface="Calibri Light"/>
        </a:defRPr>
      </a:lvl4pPr>
      <a:lvl5pPr marL="0" marR="0" indent="0" algn="l" defTabSz="914400" rtl="0" latinLnBrk="0">
        <a:lnSpc>
          <a:spcPct val="85000"/>
        </a:lnSpc>
        <a:spcBef>
          <a:spcPts val="0"/>
        </a:spcBef>
        <a:spcAft>
          <a:spcPts val="0"/>
        </a:spcAft>
        <a:buClrTx/>
        <a:buSzTx/>
        <a:buFontTx/>
        <a:buNone/>
        <a:tabLst/>
        <a:defRPr b="0" baseline="0" cap="none" i="0" spc="-50" strike="noStrike" sz="4800" u="none">
          <a:ln>
            <a:noFill/>
          </a:ln>
          <a:solidFill>
            <a:srgbClr val="404040"/>
          </a:solidFill>
          <a:uFillTx/>
          <a:latin typeface="Calibri Light"/>
          <a:ea typeface="Calibri Light"/>
          <a:cs typeface="Calibri Light"/>
          <a:sym typeface="Calibri Light"/>
        </a:defRPr>
      </a:lvl5pPr>
      <a:lvl6pPr marL="0" marR="0" indent="0" algn="l" defTabSz="914400" rtl="0" latinLnBrk="0">
        <a:lnSpc>
          <a:spcPct val="85000"/>
        </a:lnSpc>
        <a:spcBef>
          <a:spcPts val="0"/>
        </a:spcBef>
        <a:spcAft>
          <a:spcPts val="0"/>
        </a:spcAft>
        <a:buClrTx/>
        <a:buSzTx/>
        <a:buFontTx/>
        <a:buNone/>
        <a:tabLst/>
        <a:defRPr b="0" baseline="0" cap="none" i="0" spc="-50" strike="noStrike" sz="4800" u="none">
          <a:ln>
            <a:noFill/>
          </a:ln>
          <a:solidFill>
            <a:srgbClr val="404040"/>
          </a:solidFill>
          <a:uFillTx/>
          <a:latin typeface="Calibri Light"/>
          <a:ea typeface="Calibri Light"/>
          <a:cs typeface="Calibri Light"/>
          <a:sym typeface="Calibri Light"/>
        </a:defRPr>
      </a:lvl6pPr>
      <a:lvl7pPr marL="0" marR="0" indent="0" algn="l" defTabSz="914400" rtl="0" latinLnBrk="0">
        <a:lnSpc>
          <a:spcPct val="85000"/>
        </a:lnSpc>
        <a:spcBef>
          <a:spcPts val="0"/>
        </a:spcBef>
        <a:spcAft>
          <a:spcPts val="0"/>
        </a:spcAft>
        <a:buClrTx/>
        <a:buSzTx/>
        <a:buFontTx/>
        <a:buNone/>
        <a:tabLst/>
        <a:defRPr b="0" baseline="0" cap="none" i="0" spc="-50" strike="noStrike" sz="4800" u="none">
          <a:ln>
            <a:noFill/>
          </a:ln>
          <a:solidFill>
            <a:srgbClr val="404040"/>
          </a:solidFill>
          <a:uFillTx/>
          <a:latin typeface="Calibri Light"/>
          <a:ea typeface="Calibri Light"/>
          <a:cs typeface="Calibri Light"/>
          <a:sym typeface="Calibri Light"/>
        </a:defRPr>
      </a:lvl7pPr>
      <a:lvl8pPr marL="0" marR="0" indent="0" algn="l" defTabSz="914400" rtl="0" latinLnBrk="0">
        <a:lnSpc>
          <a:spcPct val="85000"/>
        </a:lnSpc>
        <a:spcBef>
          <a:spcPts val="0"/>
        </a:spcBef>
        <a:spcAft>
          <a:spcPts val="0"/>
        </a:spcAft>
        <a:buClrTx/>
        <a:buSzTx/>
        <a:buFontTx/>
        <a:buNone/>
        <a:tabLst/>
        <a:defRPr b="0" baseline="0" cap="none" i="0" spc="-50" strike="noStrike" sz="4800" u="none">
          <a:ln>
            <a:noFill/>
          </a:ln>
          <a:solidFill>
            <a:srgbClr val="404040"/>
          </a:solidFill>
          <a:uFillTx/>
          <a:latin typeface="Calibri Light"/>
          <a:ea typeface="Calibri Light"/>
          <a:cs typeface="Calibri Light"/>
          <a:sym typeface="Calibri Light"/>
        </a:defRPr>
      </a:lvl8pPr>
      <a:lvl9pPr marL="0" marR="0" indent="0" algn="l" defTabSz="914400" rtl="0" latinLnBrk="0">
        <a:lnSpc>
          <a:spcPct val="85000"/>
        </a:lnSpc>
        <a:spcBef>
          <a:spcPts val="0"/>
        </a:spcBef>
        <a:spcAft>
          <a:spcPts val="0"/>
        </a:spcAft>
        <a:buClrTx/>
        <a:buSzTx/>
        <a:buFontTx/>
        <a:buNone/>
        <a:tabLst/>
        <a:defRPr b="0" baseline="0" cap="none" i="0" spc="-50" strike="noStrike" sz="4800" u="none">
          <a:ln>
            <a:noFill/>
          </a:ln>
          <a:solidFill>
            <a:srgbClr val="404040"/>
          </a:solidFill>
          <a:uFillTx/>
          <a:latin typeface="Calibri Light"/>
          <a:ea typeface="Calibri Light"/>
          <a:cs typeface="Calibri Light"/>
          <a:sym typeface="Calibri Light"/>
        </a:defRPr>
      </a:lvl9pPr>
    </p:titleStyle>
    <p:bodyStyle>
      <a:lvl1pPr marL="91439" marR="0" indent="-91439" algn="l" defTabSz="914400" rtl="0" latinLnBrk="0">
        <a:lnSpc>
          <a:spcPct val="90000"/>
        </a:lnSpc>
        <a:spcBef>
          <a:spcPts val="1200"/>
        </a:spcBef>
        <a:spcAft>
          <a:spcPts val="0"/>
        </a:spcAft>
        <a:buClr>
          <a:schemeClr val="accent1"/>
        </a:buClr>
        <a:buSzPct val="100000"/>
        <a:buFont typeface="Trebuchet MS"/>
        <a:buChar char=" "/>
        <a:tabLst/>
        <a:defRPr b="0" baseline="0" cap="none" i="0" spc="0" strike="noStrike" sz="2000" u="none">
          <a:ln>
            <a:noFill/>
          </a:ln>
          <a:solidFill>
            <a:srgbClr val="404040"/>
          </a:solidFill>
          <a:uFillTx/>
          <a:latin typeface="+mn-lt"/>
          <a:ea typeface="+mn-ea"/>
          <a:cs typeface="+mn-cs"/>
          <a:sym typeface="Calibri"/>
        </a:defRPr>
      </a:lvl1pPr>
      <a:lvl2pPr marL="404368" marR="0" indent="-203200" algn="l" defTabSz="914400" rtl="0" latinLnBrk="0">
        <a:lnSpc>
          <a:spcPct val="90000"/>
        </a:lnSpc>
        <a:spcBef>
          <a:spcPts val="1200"/>
        </a:spcBef>
        <a:spcAft>
          <a:spcPts val="0"/>
        </a:spcAft>
        <a:buClr>
          <a:schemeClr val="accent1"/>
        </a:buClr>
        <a:buSzPct val="100000"/>
        <a:buFont typeface="Trebuchet MS"/>
        <a:buChar char="◦"/>
        <a:tabLst/>
        <a:defRPr b="0" baseline="0" cap="none" i="0" spc="0" strike="noStrike" sz="2000" u="none">
          <a:ln>
            <a:noFill/>
          </a:ln>
          <a:solidFill>
            <a:srgbClr val="404040"/>
          </a:solidFill>
          <a:uFillTx/>
          <a:latin typeface="+mn-lt"/>
          <a:ea typeface="+mn-ea"/>
          <a:cs typeface="+mn-cs"/>
          <a:sym typeface="Calibri"/>
        </a:defRPr>
      </a:lvl2pPr>
      <a:lvl3pPr marL="645305" marR="0" indent="-261257" algn="l" defTabSz="914400" rtl="0" latinLnBrk="0">
        <a:lnSpc>
          <a:spcPct val="90000"/>
        </a:lnSpc>
        <a:spcBef>
          <a:spcPts val="1200"/>
        </a:spcBef>
        <a:spcAft>
          <a:spcPts val="0"/>
        </a:spcAft>
        <a:buClr>
          <a:schemeClr val="accent1"/>
        </a:buClr>
        <a:buSzPct val="100000"/>
        <a:buFont typeface="Trebuchet MS"/>
        <a:buChar char="◦"/>
        <a:tabLst/>
        <a:defRPr b="0" baseline="0" cap="none" i="0" spc="0" strike="noStrike" sz="2000" u="none">
          <a:ln>
            <a:noFill/>
          </a:ln>
          <a:solidFill>
            <a:srgbClr val="404040"/>
          </a:solidFill>
          <a:uFillTx/>
          <a:latin typeface="+mn-lt"/>
          <a:ea typeface="+mn-ea"/>
          <a:cs typeface="+mn-cs"/>
          <a:sym typeface="Calibri"/>
        </a:defRPr>
      </a:lvl3pPr>
      <a:lvl4pPr marL="828185" marR="0" indent="-261257" algn="l" defTabSz="914400" rtl="0" latinLnBrk="0">
        <a:lnSpc>
          <a:spcPct val="90000"/>
        </a:lnSpc>
        <a:spcBef>
          <a:spcPts val="1200"/>
        </a:spcBef>
        <a:spcAft>
          <a:spcPts val="0"/>
        </a:spcAft>
        <a:buClr>
          <a:schemeClr val="accent1"/>
        </a:buClr>
        <a:buSzPct val="100000"/>
        <a:buFont typeface="Trebuchet MS"/>
        <a:buChar char="◦"/>
        <a:tabLst/>
        <a:defRPr b="0" baseline="0" cap="none" i="0" spc="0" strike="noStrike" sz="2000" u="none">
          <a:ln>
            <a:noFill/>
          </a:ln>
          <a:solidFill>
            <a:srgbClr val="404040"/>
          </a:solidFill>
          <a:uFillTx/>
          <a:latin typeface="+mn-lt"/>
          <a:ea typeface="+mn-ea"/>
          <a:cs typeface="+mn-cs"/>
          <a:sym typeface="Calibri"/>
        </a:defRPr>
      </a:lvl4pPr>
      <a:lvl5pPr marL="1011065" marR="0" indent="-261257" algn="l" defTabSz="914400" rtl="0" latinLnBrk="0">
        <a:lnSpc>
          <a:spcPct val="90000"/>
        </a:lnSpc>
        <a:spcBef>
          <a:spcPts val="1200"/>
        </a:spcBef>
        <a:spcAft>
          <a:spcPts val="0"/>
        </a:spcAft>
        <a:buClr>
          <a:schemeClr val="accent1"/>
        </a:buClr>
        <a:buSzPct val="100000"/>
        <a:buFont typeface="Trebuchet MS"/>
        <a:buChar char="◦"/>
        <a:tabLst/>
        <a:defRPr b="0" baseline="0" cap="none" i="0" spc="0" strike="noStrike" sz="2000" u="none">
          <a:ln>
            <a:noFill/>
          </a:ln>
          <a:solidFill>
            <a:srgbClr val="404040"/>
          </a:solidFill>
          <a:uFillTx/>
          <a:latin typeface="+mn-lt"/>
          <a:ea typeface="+mn-ea"/>
          <a:cs typeface="+mn-cs"/>
          <a:sym typeface="Calibri"/>
        </a:defRPr>
      </a:lvl5pPr>
      <a:lvl6pPr marL="1197971" marR="0" indent="-326571" algn="l" defTabSz="914400" rtl="0" latinLnBrk="0">
        <a:lnSpc>
          <a:spcPct val="90000"/>
        </a:lnSpc>
        <a:spcBef>
          <a:spcPts val="1200"/>
        </a:spcBef>
        <a:spcAft>
          <a:spcPts val="0"/>
        </a:spcAft>
        <a:buClr>
          <a:schemeClr val="accent1"/>
        </a:buClr>
        <a:buSzPct val="100000"/>
        <a:buFont typeface="Trebuchet MS"/>
        <a:buChar char="◦"/>
        <a:tabLst/>
        <a:defRPr b="0" baseline="0" cap="none" i="0" spc="0" strike="noStrike" sz="2000" u="none">
          <a:ln>
            <a:noFill/>
          </a:ln>
          <a:solidFill>
            <a:srgbClr val="404040"/>
          </a:solidFill>
          <a:uFillTx/>
          <a:latin typeface="+mn-lt"/>
          <a:ea typeface="+mn-ea"/>
          <a:cs typeface="+mn-cs"/>
          <a:sym typeface="Calibri"/>
        </a:defRPr>
      </a:lvl6pPr>
      <a:lvl7pPr marL="1397971" marR="0" indent="-326571" algn="l" defTabSz="914400" rtl="0" latinLnBrk="0">
        <a:lnSpc>
          <a:spcPct val="90000"/>
        </a:lnSpc>
        <a:spcBef>
          <a:spcPts val="1200"/>
        </a:spcBef>
        <a:spcAft>
          <a:spcPts val="0"/>
        </a:spcAft>
        <a:buClr>
          <a:schemeClr val="accent1"/>
        </a:buClr>
        <a:buSzPct val="100000"/>
        <a:buFont typeface="Trebuchet MS"/>
        <a:buChar char="◦"/>
        <a:tabLst/>
        <a:defRPr b="0" baseline="0" cap="none" i="0" spc="0" strike="noStrike" sz="2000" u="none">
          <a:ln>
            <a:noFill/>
          </a:ln>
          <a:solidFill>
            <a:srgbClr val="404040"/>
          </a:solidFill>
          <a:uFillTx/>
          <a:latin typeface="+mn-lt"/>
          <a:ea typeface="+mn-ea"/>
          <a:cs typeface="+mn-cs"/>
          <a:sym typeface="Calibri"/>
        </a:defRPr>
      </a:lvl7pPr>
      <a:lvl8pPr marL="1597971" marR="0" indent="-326571" algn="l" defTabSz="914400" rtl="0" latinLnBrk="0">
        <a:lnSpc>
          <a:spcPct val="90000"/>
        </a:lnSpc>
        <a:spcBef>
          <a:spcPts val="1200"/>
        </a:spcBef>
        <a:spcAft>
          <a:spcPts val="0"/>
        </a:spcAft>
        <a:buClr>
          <a:schemeClr val="accent1"/>
        </a:buClr>
        <a:buSzPct val="100000"/>
        <a:buFont typeface="Trebuchet MS"/>
        <a:buChar char="◦"/>
        <a:tabLst/>
        <a:defRPr b="0" baseline="0" cap="none" i="0" spc="0" strike="noStrike" sz="2000" u="none">
          <a:ln>
            <a:noFill/>
          </a:ln>
          <a:solidFill>
            <a:srgbClr val="404040"/>
          </a:solidFill>
          <a:uFillTx/>
          <a:latin typeface="+mn-lt"/>
          <a:ea typeface="+mn-ea"/>
          <a:cs typeface="+mn-cs"/>
          <a:sym typeface="Calibri"/>
        </a:defRPr>
      </a:lvl8pPr>
      <a:lvl9pPr marL="1797971" marR="0" indent="-326571" algn="l" defTabSz="914400" rtl="0" latinLnBrk="0">
        <a:lnSpc>
          <a:spcPct val="90000"/>
        </a:lnSpc>
        <a:spcBef>
          <a:spcPts val="1200"/>
        </a:spcBef>
        <a:spcAft>
          <a:spcPts val="0"/>
        </a:spcAft>
        <a:buClr>
          <a:schemeClr val="accent1"/>
        </a:buClr>
        <a:buSzPct val="100000"/>
        <a:buFont typeface="Trebuchet MS"/>
        <a:buChar char="◦"/>
        <a:tabLst/>
        <a:defRPr b="0" baseline="0" cap="none" i="0" spc="0" strike="noStrike" sz="2000" u="none">
          <a:ln>
            <a:noFill/>
          </a:ln>
          <a:solidFill>
            <a:srgbClr val="40404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0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9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ctrTitle"/>
          </p:nvPr>
        </p:nvSpPr>
        <p:spPr>
          <a:xfrm>
            <a:off x="1097280" y="758951"/>
            <a:ext cx="10058401" cy="3566161"/>
          </a:xfrm>
          <a:prstGeom prst="rect">
            <a:avLst/>
          </a:prstGeom>
        </p:spPr>
        <p:txBody>
          <a:bodyPr/>
          <a:lstStyle>
            <a:lvl1pPr>
              <a:defRPr spc="-100"/>
            </a:lvl1pPr>
          </a:lstStyle>
          <a:p>
            <a:pPr/>
            <a:r>
              <a:t>Electrolyte disorders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title"/>
          </p:nvPr>
        </p:nvSpPr>
        <p:spPr>
          <a:xfrm>
            <a:off x="1097280" y="286603"/>
            <a:ext cx="10058401" cy="1450757"/>
          </a:xfrm>
          <a:prstGeom prst="rect">
            <a:avLst/>
          </a:prstGeom>
        </p:spPr>
        <p:txBody>
          <a:bodyPr/>
          <a:lstStyle/>
          <a:p>
            <a:pPr/>
          </a:p>
        </p:txBody>
      </p:sp>
      <p:sp>
        <p:nvSpPr>
          <p:cNvPr id="159" name="Shape 159"/>
          <p:cNvSpPr/>
          <p:nvPr>
            <p:ph type="body" idx="1"/>
          </p:nvPr>
        </p:nvSpPr>
        <p:spPr>
          <a:xfrm>
            <a:off x="1097280" y="1845734"/>
            <a:ext cx="10058401" cy="4023360"/>
          </a:xfrm>
          <a:prstGeom prst="rect">
            <a:avLst/>
          </a:prstGeom>
        </p:spPr>
        <p:txBody>
          <a:bodyPr/>
          <a:lstStyle/>
          <a:p>
            <a:pPr/>
          </a:p>
          <a:p>
            <a:pPr>
              <a:defRPr sz="8800"/>
            </a:pPr>
            <a:r>
              <a:t>Hyperkalemia = </a:t>
            </a:r>
            <a:r>
              <a:rPr>
                <a:solidFill>
                  <a:srgbClr val="C00000"/>
                </a:solidFill>
              </a:rPr>
              <a:t>EKG</a:t>
            </a:r>
          </a:p>
        </p:txBody>
      </p:sp>
    </p:spTree>
  </p:cSld>
  <p:clrMapOvr>
    <a:masterClrMapping/>
  </p:clrMapOvr>
  <p:transition xmlns:p14="http://schemas.microsoft.com/office/powerpoint/2010/main" spd="med" advClick="1"/>
</p:sld>
</file>

<file path=ppt/slides/slide10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2" name="Shape 752"/>
          <p:cNvSpPr/>
          <p:nvPr>
            <p:ph type="title"/>
          </p:nvPr>
        </p:nvSpPr>
        <p:spPr>
          <a:xfrm>
            <a:off x="1097280" y="286603"/>
            <a:ext cx="10058401" cy="1450757"/>
          </a:xfrm>
          <a:prstGeom prst="rect">
            <a:avLst/>
          </a:prstGeom>
        </p:spPr>
        <p:txBody>
          <a:bodyPr/>
          <a:lstStyle>
            <a:lvl1pPr>
              <a:defRPr spc="-100"/>
            </a:lvl1pPr>
          </a:lstStyle>
          <a:p>
            <a:pPr/>
            <a:r>
              <a:t>Hypocalcemia </a:t>
            </a:r>
          </a:p>
        </p:txBody>
      </p:sp>
      <p:sp>
        <p:nvSpPr>
          <p:cNvPr id="753" name="Shape 753"/>
          <p:cNvSpPr/>
          <p:nvPr>
            <p:ph type="body" idx="1"/>
          </p:nvPr>
        </p:nvSpPr>
        <p:spPr>
          <a:xfrm>
            <a:off x="1097280" y="1845734"/>
            <a:ext cx="10058401" cy="4023360"/>
          </a:xfrm>
          <a:prstGeom prst="rect">
            <a:avLst/>
          </a:prstGeom>
        </p:spPr>
        <p:txBody>
          <a:bodyPr/>
          <a:lstStyle/>
          <a:p>
            <a:pPr>
              <a:defRPr b="1" sz="2800"/>
            </a:pPr>
            <a:r>
              <a:t>Definition and classification :</a:t>
            </a:r>
          </a:p>
          <a:p>
            <a:pPr>
              <a:defRPr sz="2800"/>
            </a:pPr>
            <a:r>
              <a:t>Hypocalcemia is defined as a Ca</a:t>
            </a:r>
            <a:r>
              <a:rPr baseline="30000"/>
              <a:t>21</a:t>
            </a:r>
            <a:r>
              <a:rPr baseline="-25000"/>
              <a:t>total </a:t>
            </a:r>
            <a:r>
              <a:t>concentration of less than 8.5 mg/dL or a Ca</a:t>
            </a:r>
            <a:r>
              <a:rPr baseline="-25000"/>
              <a:t>ionized </a:t>
            </a:r>
            <a:r>
              <a:t>concentration of less than 1.1 mmol/L (4.5 mg/dL). </a:t>
            </a:r>
          </a:p>
          <a:p>
            <a:pPr>
              <a:defRPr sz="2800"/>
            </a:pPr>
            <a:r>
              <a:t>Because half of serum calcium is bound to albumin, a low Ca</a:t>
            </a:r>
            <a:r>
              <a:rPr baseline="-25000"/>
              <a:t>total </a:t>
            </a:r>
            <a:r>
              <a:t>level could simply reflect hypoalbuminemia but not the serum level of the metabolically active ionized calcium.</a:t>
            </a:r>
          </a:p>
        </p:txBody>
      </p:sp>
    </p:spTree>
  </p:cSld>
  <p:clrMapOvr>
    <a:masterClrMapping/>
  </p:clrMapOvr>
  <p:transition xmlns:p14="http://schemas.microsoft.com/office/powerpoint/2010/main" spd="med" advClick="1"/>
</p:sld>
</file>

<file path=ppt/slides/slide10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5" name="Shape 755"/>
          <p:cNvSpPr/>
          <p:nvPr>
            <p:ph type="title"/>
          </p:nvPr>
        </p:nvSpPr>
        <p:spPr>
          <a:xfrm>
            <a:off x="1097280" y="243470"/>
            <a:ext cx="10058401" cy="1450757"/>
          </a:xfrm>
          <a:prstGeom prst="rect">
            <a:avLst/>
          </a:prstGeom>
        </p:spPr>
        <p:txBody>
          <a:bodyPr/>
          <a:lstStyle/>
          <a:p>
            <a:pPr/>
          </a:p>
        </p:txBody>
      </p:sp>
      <p:sp>
        <p:nvSpPr>
          <p:cNvPr id="756" name="Shape 756"/>
          <p:cNvSpPr/>
          <p:nvPr>
            <p:ph type="body" idx="1"/>
          </p:nvPr>
        </p:nvSpPr>
        <p:spPr>
          <a:xfrm>
            <a:off x="1097280" y="1845734"/>
            <a:ext cx="10058401" cy="4023360"/>
          </a:xfrm>
          <a:prstGeom prst="rect">
            <a:avLst/>
          </a:prstGeom>
        </p:spPr>
        <p:txBody>
          <a:bodyPr/>
          <a:lstStyle/>
          <a:p>
            <a:pPr>
              <a:lnSpc>
                <a:spcPct val="81000"/>
              </a:lnSpc>
              <a:defRPr b="1" sz="2800"/>
            </a:pPr>
            <a:r>
              <a:t>Causes</a:t>
            </a:r>
            <a:r>
              <a:rPr b="0"/>
              <a:t> :</a:t>
            </a:r>
          </a:p>
          <a:p>
            <a:pPr>
              <a:lnSpc>
                <a:spcPct val="81000"/>
              </a:lnSpc>
              <a:defRPr sz="2800"/>
            </a:pPr>
            <a:r>
              <a:t>True hypocalcemia warrants a more thorough search into the underlying cause.</a:t>
            </a:r>
          </a:p>
          <a:p>
            <a:pPr>
              <a:lnSpc>
                <a:spcPct val="81000"/>
              </a:lnSpc>
              <a:defRPr sz="2800"/>
            </a:pPr>
            <a:r>
              <a:t>PTH deficiency from hypoparathyroidism can be hereditary or acquired. </a:t>
            </a:r>
          </a:p>
          <a:p>
            <a:pPr>
              <a:lnSpc>
                <a:spcPct val="81000"/>
              </a:lnSpc>
              <a:defRPr sz="2800"/>
            </a:pPr>
            <a:r>
              <a:t>Acquired hypoparathyroidism may result from neck irradiation, parathyroidectomy, infiltrative disease, or autoimmune disease. </a:t>
            </a:r>
          </a:p>
          <a:p>
            <a:pPr>
              <a:lnSpc>
                <a:spcPct val="81000"/>
              </a:lnSpc>
              <a:defRPr sz="2800"/>
            </a:pPr>
            <a:r>
              <a:t>PTH receptor or downstream signaling abnormalities cause PTH resistance or pseudohypoparathyroidism</a:t>
            </a:r>
          </a:p>
        </p:txBody>
      </p:sp>
    </p:spTree>
  </p:cSld>
  <p:clrMapOvr>
    <a:masterClrMapping/>
  </p:clrMapOvr>
  <p:transition xmlns:p14="http://schemas.microsoft.com/office/powerpoint/2010/main" spd="med" advClick="1"/>
</p:sld>
</file>

<file path=ppt/slides/slide10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8" name="Shape 758"/>
          <p:cNvSpPr/>
          <p:nvPr>
            <p:ph type="title"/>
          </p:nvPr>
        </p:nvSpPr>
        <p:spPr>
          <a:xfrm>
            <a:off x="1097280" y="286603"/>
            <a:ext cx="10058401" cy="1450757"/>
          </a:xfrm>
          <a:prstGeom prst="rect">
            <a:avLst/>
          </a:prstGeom>
        </p:spPr>
        <p:txBody>
          <a:bodyPr/>
          <a:lstStyle/>
          <a:p>
            <a:pPr/>
          </a:p>
        </p:txBody>
      </p:sp>
      <p:sp>
        <p:nvSpPr>
          <p:cNvPr id="759" name="Shape 759"/>
          <p:cNvSpPr/>
          <p:nvPr>
            <p:ph type="body" idx="1"/>
          </p:nvPr>
        </p:nvSpPr>
        <p:spPr>
          <a:xfrm>
            <a:off x="1097280" y="1845734"/>
            <a:ext cx="10058401" cy="4023360"/>
          </a:xfrm>
          <a:prstGeom prst="rect">
            <a:avLst/>
          </a:prstGeom>
        </p:spPr>
        <p:txBody>
          <a:bodyPr/>
          <a:lstStyle/>
          <a:p>
            <a:pPr>
              <a:defRPr sz="2800"/>
            </a:pPr>
            <a:r>
              <a:t>Severe hypomagnesemia and vitamin D deficiency also cause hypocalcemia by their effects on PTH.</a:t>
            </a:r>
          </a:p>
          <a:p>
            <a:pPr>
              <a:defRPr sz="2800"/>
            </a:pPr>
            <a:r>
              <a:t> Because phosphate avidly binds calcium, hyperphosphatemia (eg, from rhabdomyolysis) can cause acute hypocalcemia. </a:t>
            </a:r>
          </a:p>
          <a:p>
            <a:pPr>
              <a:defRPr sz="2800"/>
            </a:pPr>
            <a:r>
              <a:t>Acute pancreatitis can be associated with hypocalcemia primarily by precipitation of calcium soaps in the abdomen.</a:t>
            </a:r>
            <a:r>
              <a:rPr sz="2000"/>
              <a:t>.</a:t>
            </a:r>
          </a:p>
        </p:txBody>
      </p:sp>
    </p:spTree>
  </p:cSld>
  <p:clrMapOvr>
    <a:masterClrMapping/>
  </p:clrMapOvr>
  <p:transition xmlns:p14="http://schemas.microsoft.com/office/powerpoint/2010/main" spd="med" advClick="1"/>
</p:sld>
</file>

<file path=ppt/slides/slide10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1" name="Shape 761"/>
          <p:cNvSpPr/>
          <p:nvPr>
            <p:ph type="title"/>
          </p:nvPr>
        </p:nvSpPr>
        <p:spPr>
          <a:xfrm>
            <a:off x="1097280" y="286603"/>
            <a:ext cx="10058401" cy="1450757"/>
          </a:xfrm>
          <a:prstGeom prst="rect">
            <a:avLst/>
          </a:prstGeom>
        </p:spPr>
        <p:txBody>
          <a:bodyPr/>
          <a:lstStyle/>
          <a:p>
            <a:pPr/>
          </a:p>
        </p:txBody>
      </p:sp>
      <p:sp>
        <p:nvSpPr>
          <p:cNvPr id="762" name="Shape 762"/>
          <p:cNvSpPr/>
          <p:nvPr>
            <p:ph type="body" idx="1"/>
          </p:nvPr>
        </p:nvSpPr>
        <p:spPr>
          <a:xfrm>
            <a:off x="1097280" y="1845734"/>
            <a:ext cx="10058401" cy="4023360"/>
          </a:xfrm>
          <a:prstGeom prst="rect">
            <a:avLst/>
          </a:prstGeom>
        </p:spPr>
        <p:txBody>
          <a:bodyPr/>
          <a:lstStyle/>
          <a:p>
            <a:pPr>
              <a:lnSpc>
                <a:spcPct val="72000"/>
              </a:lnSpc>
              <a:defRPr b="1" sz="1900"/>
            </a:pPr>
            <a:r>
              <a:t>Medications associated with hypocalcemia include </a:t>
            </a:r>
            <a:r>
              <a:rPr b="0"/>
              <a:t>: </a:t>
            </a:r>
            <a:endParaRPr sz="1400"/>
          </a:p>
          <a:p>
            <a:pPr>
              <a:lnSpc>
                <a:spcPct val="72000"/>
              </a:lnSpc>
              <a:defRPr sz="1900"/>
            </a:pPr>
            <a:r>
              <a:t>1- chemotherapeutic drugs </a:t>
            </a:r>
            <a:endParaRPr sz="1400"/>
          </a:p>
          <a:p>
            <a:pPr>
              <a:lnSpc>
                <a:spcPct val="72000"/>
              </a:lnSpc>
              <a:defRPr sz="1900"/>
            </a:pPr>
            <a:r>
              <a:t>2- anticonvulsants </a:t>
            </a:r>
            <a:endParaRPr sz="1400"/>
          </a:p>
          <a:p>
            <a:pPr>
              <a:lnSpc>
                <a:spcPct val="72000"/>
              </a:lnSpc>
              <a:defRPr sz="1900"/>
            </a:pPr>
            <a:r>
              <a:t>3- foscarnet </a:t>
            </a:r>
            <a:endParaRPr sz="1400"/>
          </a:p>
          <a:p>
            <a:pPr>
              <a:lnSpc>
                <a:spcPct val="72000"/>
              </a:lnSpc>
              <a:defRPr sz="1900"/>
            </a:pPr>
            <a:r>
              <a:t>4- sodium phosphate preparations</a:t>
            </a:r>
            <a:endParaRPr sz="1400"/>
          </a:p>
          <a:p>
            <a:pPr>
              <a:lnSpc>
                <a:spcPct val="72000"/>
              </a:lnSpc>
              <a:defRPr sz="1900"/>
            </a:pPr>
            <a:r>
              <a:t>5- proton pump inhibitors </a:t>
            </a:r>
            <a:endParaRPr sz="1400"/>
          </a:p>
          <a:p>
            <a:pPr>
              <a:lnSpc>
                <a:spcPct val="72000"/>
              </a:lnSpc>
              <a:defRPr sz="1900"/>
            </a:pPr>
            <a:r>
              <a:t>6- histamine-2 receptor blockers</a:t>
            </a:r>
            <a:endParaRPr sz="1400"/>
          </a:p>
          <a:p>
            <a:pPr>
              <a:lnSpc>
                <a:spcPct val="72000"/>
              </a:lnSpc>
              <a:defRPr sz="1900"/>
            </a:pPr>
            <a:r>
              <a:t>7- citrate in transfused blood products</a:t>
            </a:r>
            <a:endParaRPr sz="1400"/>
          </a:p>
          <a:p>
            <a:pPr>
              <a:lnSpc>
                <a:spcPct val="72000"/>
              </a:lnSpc>
              <a:defRPr sz="1900"/>
            </a:pPr>
            <a:r>
              <a:t>8- intravenous bicarbonate.</a:t>
            </a:r>
            <a:endParaRPr sz="1400"/>
          </a:p>
          <a:p>
            <a:pPr>
              <a:lnSpc>
                <a:spcPct val="72000"/>
              </a:lnSpc>
              <a:defRPr sz="1900"/>
            </a:pPr>
            <a:r>
              <a:t>9- acute respiratory alkalosis </a:t>
            </a:r>
          </a:p>
        </p:txBody>
      </p:sp>
    </p:spTree>
  </p:cSld>
  <p:clrMapOvr>
    <a:masterClrMapping/>
  </p:clrMapOvr>
  <p:transition xmlns:p14="http://schemas.microsoft.com/office/powerpoint/2010/main" spd="med" advClick="1"/>
</p:sld>
</file>

<file path=ppt/slides/slide10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4" name="Shape 764"/>
          <p:cNvSpPr/>
          <p:nvPr>
            <p:ph type="title"/>
          </p:nvPr>
        </p:nvSpPr>
        <p:spPr>
          <a:xfrm>
            <a:off x="1097280" y="286603"/>
            <a:ext cx="10058401" cy="1450757"/>
          </a:xfrm>
          <a:prstGeom prst="rect">
            <a:avLst/>
          </a:prstGeom>
        </p:spPr>
        <p:txBody>
          <a:bodyPr/>
          <a:lstStyle/>
          <a:p>
            <a:pPr/>
          </a:p>
        </p:txBody>
      </p:sp>
      <p:sp>
        <p:nvSpPr>
          <p:cNvPr id="765" name="Shape 765"/>
          <p:cNvSpPr/>
          <p:nvPr>
            <p:ph type="body" idx="1"/>
          </p:nvPr>
        </p:nvSpPr>
        <p:spPr>
          <a:xfrm>
            <a:off x="1097280" y="1845734"/>
            <a:ext cx="10058401" cy="4023360"/>
          </a:xfrm>
          <a:prstGeom prst="rect">
            <a:avLst/>
          </a:prstGeom>
        </p:spPr>
        <p:txBody>
          <a:bodyPr/>
          <a:lstStyle/>
          <a:p>
            <a:pPr>
              <a:defRPr b="1" sz="2800"/>
            </a:pPr>
            <a:r>
              <a:t>Signs and symptoms :</a:t>
            </a:r>
          </a:p>
          <a:p>
            <a:pPr>
              <a:defRPr sz="2800"/>
            </a:pPr>
            <a:r>
              <a:t>Most patients with mild hypocalcemia are asymptomatic. </a:t>
            </a:r>
          </a:p>
          <a:p>
            <a:pPr>
              <a:defRPr sz="2800"/>
            </a:pPr>
            <a:r>
              <a:t>Symptom severity is related to the rapid rate of change. </a:t>
            </a:r>
          </a:p>
          <a:p>
            <a:pPr>
              <a:defRPr sz="2800"/>
            </a:pPr>
            <a:r>
              <a:t>The most specific symptoms of hypocalcemia are perioral numbness and carpopedal spasms of the hands and feet.</a:t>
            </a:r>
          </a:p>
          <a:p>
            <a:pPr>
              <a:defRPr sz="2800"/>
            </a:pPr>
            <a:r>
              <a:t> In some patients, these spasms can progress to tetany. </a:t>
            </a:r>
          </a:p>
        </p:txBody>
      </p:sp>
    </p:spTree>
  </p:cSld>
  <p:clrMapOvr>
    <a:masterClrMapping/>
  </p:clrMapOvr>
  <p:transition xmlns:p14="http://schemas.microsoft.com/office/powerpoint/2010/main" spd="med" advClick="1"/>
</p:sld>
</file>

<file path=ppt/slides/slide10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7" name="Shape 767"/>
          <p:cNvSpPr/>
          <p:nvPr>
            <p:ph type="title"/>
          </p:nvPr>
        </p:nvSpPr>
        <p:spPr>
          <a:xfrm>
            <a:off x="1097280" y="286603"/>
            <a:ext cx="10058401" cy="1450757"/>
          </a:xfrm>
          <a:prstGeom prst="rect">
            <a:avLst/>
          </a:prstGeom>
        </p:spPr>
        <p:txBody>
          <a:bodyPr/>
          <a:lstStyle/>
          <a:p>
            <a:pPr/>
          </a:p>
        </p:txBody>
      </p:sp>
      <p:sp>
        <p:nvSpPr>
          <p:cNvPr id="768" name="Shape 768"/>
          <p:cNvSpPr/>
          <p:nvPr>
            <p:ph type="body" idx="1"/>
          </p:nvPr>
        </p:nvSpPr>
        <p:spPr>
          <a:xfrm>
            <a:off x="1097280" y="1845734"/>
            <a:ext cx="10058401" cy="4023360"/>
          </a:xfrm>
          <a:prstGeom prst="rect">
            <a:avLst/>
          </a:prstGeom>
        </p:spPr>
        <p:txBody>
          <a:bodyPr/>
          <a:lstStyle/>
          <a:p>
            <a:pPr>
              <a:defRPr sz="2800"/>
            </a:pPr>
            <a:r>
              <a:t>Chvostek and Trousseau signs highlight the neuromuscular hyperexcitability of these patients. </a:t>
            </a:r>
          </a:p>
          <a:p>
            <a:pPr>
              <a:defRPr sz="2800"/>
            </a:pPr>
            <a:r>
              <a:t>The Chvostek sign is the facial muscle spasm elicited by tapping the facial nerve.</a:t>
            </a:r>
          </a:p>
          <a:p>
            <a:pPr>
              <a:defRPr sz="2800"/>
            </a:pPr>
            <a:r>
              <a:t>The Trousseau sign is described as a carpopedal spasm seen withinflation of a sphygmomanometer cuff. </a:t>
            </a:r>
          </a:p>
        </p:txBody>
      </p:sp>
    </p:spTree>
  </p:cSld>
  <p:clrMapOvr>
    <a:masterClrMapping/>
  </p:clrMapOvr>
  <p:transition xmlns:p14="http://schemas.microsoft.com/office/powerpoint/2010/main" spd="med" advClick="1"/>
</p:sld>
</file>

<file path=ppt/slides/slide10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0" name="Shape 770"/>
          <p:cNvSpPr/>
          <p:nvPr>
            <p:ph type="title"/>
          </p:nvPr>
        </p:nvSpPr>
        <p:spPr>
          <a:xfrm>
            <a:off x="1097280" y="286603"/>
            <a:ext cx="10058401" cy="1450757"/>
          </a:xfrm>
          <a:prstGeom prst="rect">
            <a:avLst/>
          </a:prstGeom>
        </p:spPr>
        <p:txBody>
          <a:bodyPr/>
          <a:lstStyle/>
          <a:p>
            <a:pPr/>
          </a:p>
        </p:txBody>
      </p:sp>
      <p:sp>
        <p:nvSpPr>
          <p:cNvPr id="771" name="Shape 771"/>
          <p:cNvSpPr/>
          <p:nvPr>
            <p:ph type="body" idx="1"/>
          </p:nvPr>
        </p:nvSpPr>
        <p:spPr>
          <a:xfrm>
            <a:off x="1097280" y="1845734"/>
            <a:ext cx="10058401" cy="4023360"/>
          </a:xfrm>
          <a:prstGeom prst="rect">
            <a:avLst/>
          </a:prstGeom>
        </p:spPr>
        <p:txBody>
          <a:bodyPr/>
          <a:lstStyle/>
          <a:p>
            <a:pPr>
              <a:defRPr sz="2800"/>
            </a:pPr>
            <a:r>
              <a:t>In addition, patients can present with irritability, confusion, hallucinations, movement disorders, and seizures.</a:t>
            </a:r>
          </a:p>
          <a:p>
            <a:pPr>
              <a:defRPr sz="2800"/>
            </a:pPr>
            <a:r>
              <a:t>Acute hypocalcemia can lead to syncope, congestive heart failure, and angina because of diminished myocardial contractility.</a:t>
            </a:r>
            <a:endParaRPr baseline="30000"/>
          </a:p>
          <a:p>
            <a:pPr>
              <a:defRPr sz="2800"/>
            </a:pPr>
            <a:r>
              <a:t>QT prolongation leading to ventricular arrhythmias can also be seen </a:t>
            </a:r>
            <a:r>
              <a:rPr baseline="30000"/>
              <a:t> </a:t>
            </a:r>
          </a:p>
        </p:txBody>
      </p:sp>
    </p:spTree>
  </p:cSld>
  <p:clrMapOvr>
    <a:masterClrMapping/>
  </p:clrMapOvr>
  <p:transition xmlns:p14="http://schemas.microsoft.com/office/powerpoint/2010/main" spd="med" advClick="1"/>
</p:sld>
</file>

<file path=ppt/slides/slide10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3" name="Shape 773"/>
          <p:cNvSpPr/>
          <p:nvPr>
            <p:ph type="title"/>
          </p:nvPr>
        </p:nvSpPr>
        <p:spPr>
          <a:xfrm>
            <a:off x="1097280" y="286603"/>
            <a:ext cx="10058401" cy="1450757"/>
          </a:xfrm>
          <a:prstGeom prst="rect">
            <a:avLst/>
          </a:prstGeom>
        </p:spPr>
        <p:txBody>
          <a:bodyPr/>
          <a:lstStyle>
            <a:lvl1pPr>
              <a:defRPr spc="-100"/>
            </a:lvl1pPr>
          </a:lstStyle>
          <a:p>
            <a:pPr/>
            <a:r>
              <a:t>ECG Changes </a:t>
            </a:r>
          </a:p>
        </p:txBody>
      </p:sp>
      <p:pic>
        <p:nvPicPr>
          <p:cNvPr id="774" name="image15.jpeg"/>
          <p:cNvPicPr>
            <a:picLocks noChangeAspect="1"/>
          </p:cNvPicPr>
          <p:nvPr/>
        </p:nvPicPr>
        <p:blipFill>
          <a:blip r:embed="rId2">
            <a:extLst/>
          </a:blip>
          <a:stretch>
            <a:fillRect/>
          </a:stretch>
        </p:blipFill>
        <p:spPr>
          <a:xfrm>
            <a:off x="2371131" y="1846263"/>
            <a:ext cx="7510065" cy="4022726"/>
          </a:xfrm>
          <a:prstGeom prst="rect">
            <a:avLst/>
          </a:prstGeom>
          <a:ln w="12700">
            <a:miter lim="400000"/>
          </a:ln>
        </p:spPr>
      </p:pic>
    </p:spTree>
  </p:cSld>
  <p:clrMapOvr>
    <a:masterClrMapping/>
  </p:clrMapOvr>
  <p:transition xmlns:p14="http://schemas.microsoft.com/office/powerpoint/2010/main" spd="med" advClick="1"/>
</p:sld>
</file>

<file path=ppt/slides/slide10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6" name="Shape 776"/>
          <p:cNvSpPr/>
          <p:nvPr>
            <p:ph type="title"/>
          </p:nvPr>
        </p:nvSpPr>
        <p:spPr>
          <a:xfrm>
            <a:off x="1097280" y="286603"/>
            <a:ext cx="10058401" cy="1450757"/>
          </a:xfrm>
          <a:prstGeom prst="rect">
            <a:avLst/>
          </a:prstGeom>
        </p:spPr>
        <p:txBody>
          <a:bodyPr/>
          <a:lstStyle/>
          <a:p>
            <a:pPr/>
          </a:p>
        </p:txBody>
      </p:sp>
      <p:sp>
        <p:nvSpPr>
          <p:cNvPr id="777" name="Shape 777"/>
          <p:cNvSpPr/>
          <p:nvPr>
            <p:ph type="body" idx="1"/>
          </p:nvPr>
        </p:nvSpPr>
        <p:spPr>
          <a:xfrm>
            <a:off x="1097280" y="1845734"/>
            <a:ext cx="10058401" cy="4023360"/>
          </a:xfrm>
          <a:prstGeom prst="rect">
            <a:avLst/>
          </a:prstGeom>
        </p:spPr>
        <p:txBody>
          <a:bodyPr/>
          <a:lstStyle/>
          <a:p>
            <a:pPr>
              <a:defRPr b="1" sz="2800"/>
            </a:pPr>
            <a:r>
              <a:t>Management :</a:t>
            </a:r>
          </a:p>
          <a:p>
            <a:pPr>
              <a:defRPr sz="2800"/>
            </a:pPr>
            <a:r>
              <a:t>Treatment of hypocalcemia depends on the cause, severity, and presence of symptoms. </a:t>
            </a:r>
          </a:p>
          <a:p>
            <a:pPr>
              <a:defRPr sz="2800"/>
            </a:pPr>
            <a:r>
              <a:t>Intravenous calcium is indicated only in the setting of symptomatic hypocalcemia and should not be given to patients with hyperphosphatemia because of the risk of precipitation. </a:t>
            </a:r>
          </a:p>
        </p:txBody>
      </p:sp>
    </p:spTree>
  </p:cSld>
  <p:clrMapOvr>
    <a:masterClrMapping/>
  </p:clrMapOvr>
  <p:transition xmlns:p14="http://schemas.microsoft.com/office/powerpoint/2010/main" spd="med" advClick="1"/>
</p:sld>
</file>

<file path=ppt/slides/slide10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9" name="Shape 779"/>
          <p:cNvSpPr/>
          <p:nvPr>
            <p:ph type="title"/>
          </p:nvPr>
        </p:nvSpPr>
        <p:spPr>
          <a:xfrm>
            <a:off x="1097280" y="286603"/>
            <a:ext cx="10058401" cy="1450757"/>
          </a:xfrm>
          <a:prstGeom prst="rect">
            <a:avLst/>
          </a:prstGeom>
        </p:spPr>
        <p:txBody>
          <a:bodyPr/>
          <a:lstStyle/>
          <a:p>
            <a:pPr/>
          </a:p>
        </p:txBody>
      </p:sp>
      <p:sp>
        <p:nvSpPr>
          <p:cNvPr id="780" name="Shape 780"/>
          <p:cNvSpPr/>
          <p:nvPr>
            <p:ph type="body" idx="1"/>
          </p:nvPr>
        </p:nvSpPr>
        <p:spPr>
          <a:xfrm>
            <a:off x="1097280" y="1845734"/>
            <a:ext cx="10058401" cy="4023360"/>
          </a:xfrm>
          <a:prstGeom prst="rect">
            <a:avLst/>
          </a:prstGeom>
        </p:spPr>
        <p:txBody>
          <a:bodyPr/>
          <a:lstStyle>
            <a:lvl1pPr>
              <a:defRPr sz="2800"/>
            </a:lvl1pPr>
          </a:lstStyle>
          <a:p>
            <a:pPr/>
            <a:r>
              <a:t>Intravenous calcium comes in the form of calcium gluconate (a 10-mL vial = 94 mg of elemental calcium) or calcium chloride (a 10-mL vial = 273 mg of elemental calcium).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title"/>
          </p:nvPr>
        </p:nvSpPr>
        <p:spPr>
          <a:xfrm>
            <a:off x="1097280" y="286603"/>
            <a:ext cx="10058401" cy="1450757"/>
          </a:xfrm>
          <a:prstGeom prst="rect">
            <a:avLst/>
          </a:prstGeom>
        </p:spPr>
        <p:txBody>
          <a:bodyPr/>
          <a:lstStyle/>
          <a:p>
            <a:pPr/>
          </a:p>
        </p:txBody>
      </p:sp>
      <p:sp>
        <p:nvSpPr>
          <p:cNvPr id="162" name="Shape 162"/>
          <p:cNvSpPr/>
          <p:nvPr>
            <p:ph type="body" idx="1"/>
          </p:nvPr>
        </p:nvSpPr>
        <p:spPr>
          <a:xfrm>
            <a:off x="1097280" y="1845734"/>
            <a:ext cx="10058401" cy="4023360"/>
          </a:xfrm>
          <a:prstGeom prst="rect">
            <a:avLst/>
          </a:prstGeom>
        </p:spPr>
        <p:txBody>
          <a:bodyPr/>
          <a:lstStyle/>
          <a:p>
            <a:pPr algn="ctr"/>
          </a:p>
          <a:p>
            <a:pPr algn="ctr"/>
          </a:p>
          <a:p>
            <a:pPr algn="ctr">
              <a:buSzTx/>
              <a:buNone/>
              <a:defRPr sz="4000"/>
            </a:pPr>
            <a:r>
              <a:t> </a:t>
            </a:r>
            <a:r>
              <a:rPr sz="4800">
                <a:solidFill>
                  <a:srgbClr val="C00000"/>
                </a:solidFill>
              </a:rPr>
              <a:t>Emergency hyperkalemia = wide QRS</a:t>
            </a:r>
          </a:p>
        </p:txBody>
      </p:sp>
    </p:spTree>
  </p:cSld>
  <p:clrMapOvr>
    <a:masterClrMapping/>
  </p:clrMapOvr>
  <p:transition xmlns:p14="http://schemas.microsoft.com/office/powerpoint/2010/main" spd="med" advClick="1"/>
</p:sld>
</file>

<file path=ppt/slides/slide1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2" name="Shape 782"/>
          <p:cNvSpPr/>
          <p:nvPr>
            <p:ph type="title"/>
          </p:nvPr>
        </p:nvSpPr>
        <p:spPr>
          <a:xfrm>
            <a:off x="1097280" y="286603"/>
            <a:ext cx="10058401" cy="1450757"/>
          </a:xfrm>
          <a:prstGeom prst="rect">
            <a:avLst/>
          </a:prstGeom>
        </p:spPr>
        <p:txBody>
          <a:bodyPr/>
          <a:lstStyle/>
          <a:p>
            <a:pPr/>
          </a:p>
        </p:txBody>
      </p:sp>
      <p:sp>
        <p:nvSpPr>
          <p:cNvPr id="783" name="Shape 783"/>
          <p:cNvSpPr/>
          <p:nvPr>
            <p:ph type="body" idx="1"/>
          </p:nvPr>
        </p:nvSpPr>
        <p:spPr>
          <a:xfrm>
            <a:off x="1097280" y="1845734"/>
            <a:ext cx="10058401" cy="4023360"/>
          </a:xfrm>
          <a:prstGeom prst="rect">
            <a:avLst/>
          </a:prstGeom>
        </p:spPr>
        <p:txBody>
          <a:bodyPr/>
          <a:lstStyle/>
          <a:p>
            <a:pPr>
              <a:defRPr sz="2800"/>
            </a:pPr>
            <a:r>
              <a:t>Calcium chloride is sclerotic to veins and, thus, should be given via central venous access, unless patients are in an emergency situation.</a:t>
            </a:r>
            <a:endParaRPr baseline="30000"/>
          </a:p>
          <a:p>
            <a:pPr>
              <a:defRPr baseline="30000" sz="2800"/>
            </a:pPr>
            <a:r>
              <a:t> </a:t>
            </a:r>
            <a:r>
              <a:rPr baseline="0"/>
              <a:t>Oral calcium repletion can be given to patients with asymptomatic or mild hypocalcemia. </a:t>
            </a:r>
          </a:p>
          <a:p>
            <a:pPr>
              <a:defRPr sz="2800"/>
            </a:pPr>
            <a:r>
              <a:t>Vitamin D supplementation might be required to increase calcium absorption</a:t>
            </a:r>
          </a:p>
        </p:txBody>
      </p:sp>
    </p:spTree>
  </p:cSld>
  <p:clrMapOvr>
    <a:masterClrMapping/>
  </p:clrMapOvr>
  <p:transition xmlns:p14="http://schemas.microsoft.com/office/powerpoint/2010/main" spd="med" advClick="1"/>
</p:sld>
</file>

<file path=ppt/slides/slide1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5" name="Shape 785"/>
          <p:cNvSpPr/>
          <p:nvPr>
            <p:ph type="title"/>
          </p:nvPr>
        </p:nvSpPr>
        <p:spPr>
          <a:xfrm>
            <a:off x="1097280" y="286603"/>
            <a:ext cx="10058401" cy="1450757"/>
          </a:xfrm>
          <a:prstGeom prst="rect">
            <a:avLst/>
          </a:prstGeom>
        </p:spPr>
        <p:txBody>
          <a:bodyPr/>
          <a:lstStyle/>
          <a:p>
            <a:pPr/>
          </a:p>
        </p:txBody>
      </p:sp>
      <p:sp>
        <p:nvSpPr>
          <p:cNvPr id="786" name="Shape 786"/>
          <p:cNvSpPr/>
          <p:nvPr>
            <p:ph type="body" idx="1"/>
          </p:nvPr>
        </p:nvSpPr>
        <p:spPr>
          <a:xfrm>
            <a:off x="1097280" y="1845734"/>
            <a:ext cx="10058401" cy="4023360"/>
          </a:xfrm>
          <a:prstGeom prst="rect">
            <a:avLst/>
          </a:prstGeom>
        </p:spPr>
        <p:txBody>
          <a:bodyPr/>
          <a:lstStyle/>
          <a:p>
            <a:pPr>
              <a:defRPr sz="2800"/>
            </a:pPr>
            <a:r>
              <a:t>Patients taking loop diuretics may need to be changed to thiazide diuretics to decrease urinary calcium excretion. </a:t>
            </a:r>
          </a:p>
          <a:p>
            <a:pPr>
              <a:defRPr sz="2800"/>
            </a:pPr>
            <a:r>
              <a:t>For effective correction of hypocalcemia, concomitant hypomagnesemia should be treated.</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title"/>
          </p:nvPr>
        </p:nvSpPr>
        <p:spPr>
          <a:xfrm>
            <a:off x="1097280" y="286603"/>
            <a:ext cx="10058401" cy="1450757"/>
          </a:xfrm>
          <a:prstGeom prst="rect">
            <a:avLst/>
          </a:prstGeom>
        </p:spPr>
        <p:txBody>
          <a:bodyPr/>
          <a:lstStyle>
            <a:lvl1pPr>
              <a:defRPr spc="-100"/>
            </a:lvl1pPr>
          </a:lstStyle>
          <a:p>
            <a:pPr/>
            <a:r>
              <a:t>ECG changes </a:t>
            </a:r>
          </a:p>
        </p:txBody>
      </p:sp>
      <p:pic>
        <p:nvPicPr>
          <p:cNvPr id="165" name="image5.png"/>
          <p:cNvPicPr>
            <a:picLocks noChangeAspect="1"/>
          </p:cNvPicPr>
          <p:nvPr/>
        </p:nvPicPr>
        <p:blipFill>
          <a:blip r:embed="rId2">
            <a:extLst/>
          </a:blip>
          <a:stretch>
            <a:fillRect/>
          </a:stretch>
        </p:blipFill>
        <p:spPr>
          <a:xfrm>
            <a:off x="1965665" y="1821942"/>
            <a:ext cx="3124201" cy="3438526"/>
          </a:xfrm>
          <a:prstGeom prst="rect">
            <a:avLst/>
          </a:prstGeom>
          <a:ln w="12700">
            <a:miter lim="400000"/>
          </a:ln>
        </p:spPr>
      </p:pic>
      <p:sp>
        <p:nvSpPr>
          <p:cNvPr id="166" name="Shape 166"/>
          <p:cNvSpPr/>
          <p:nvPr/>
        </p:nvSpPr>
        <p:spPr>
          <a:xfrm>
            <a:off x="5375919" y="1916832"/>
            <a:ext cx="3960441" cy="1424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1. Tall peaked T waves(5.5-6.5)</a:t>
            </a:r>
          </a:p>
          <a:p>
            <a:pPr/>
            <a:r>
              <a:t>2. P-R prolongation</a:t>
            </a:r>
          </a:p>
          <a:p>
            <a:pPr/>
            <a:r>
              <a:t>3. Loss of p wave (6.5-7.5)</a:t>
            </a:r>
          </a:p>
          <a:p>
            <a:pPr/>
            <a:r>
              <a:t>4. Widening of QRS (&gt;8.0)</a:t>
            </a:r>
          </a:p>
          <a:p>
            <a:pPr/>
            <a:r>
              <a:t>5. Sine Wave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ph type="title"/>
          </p:nvPr>
        </p:nvSpPr>
        <p:spPr>
          <a:xfrm>
            <a:off x="1097280" y="286603"/>
            <a:ext cx="10058401" cy="1450757"/>
          </a:xfrm>
          <a:prstGeom prst="rect">
            <a:avLst/>
          </a:prstGeom>
        </p:spPr>
        <p:txBody>
          <a:bodyPr/>
          <a:lstStyle/>
          <a:p>
            <a:pPr/>
          </a:p>
        </p:txBody>
      </p:sp>
      <p:pic>
        <p:nvPicPr>
          <p:cNvPr id="169" name="image6.jpeg"/>
          <p:cNvPicPr>
            <a:picLocks noChangeAspect="1"/>
          </p:cNvPicPr>
          <p:nvPr/>
        </p:nvPicPr>
        <p:blipFill>
          <a:blip r:embed="rId2">
            <a:extLst/>
          </a:blip>
          <a:stretch>
            <a:fillRect/>
          </a:stretch>
        </p:blipFill>
        <p:spPr>
          <a:xfrm>
            <a:off x="2401686" y="1846263"/>
            <a:ext cx="7448952" cy="4022726"/>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Shape 171"/>
          <p:cNvSpPr/>
          <p:nvPr>
            <p:ph type="title"/>
          </p:nvPr>
        </p:nvSpPr>
        <p:spPr>
          <a:xfrm>
            <a:off x="1097280" y="286603"/>
            <a:ext cx="10058401" cy="1450757"/>
          </a:xfrm>
          <a:prstGeom prst="rect">
            <a:avLst/>
          </a:prstGeom>
        </p:spPr>
        <p:txBody>
          <a:bodyPr/>
          <a:lstStyle/>
          <a:p>
            <a:pPr/>
          </a:p>
        </p:txBody>
      </p:sp>
      <p:pic>
        <p:nvPicPr>
          <p:cNvPr id="172" name="image7.png"/>
          <p:cNvPicPr>
            <a:picLocks noChangeAspect="1"/>
          </p:cNvPicPr>
          <p:nvPr/>
        </p:nvPicPr>
        <p:blipFill>
          <a:blip r:embed="rId2">
            <a:extLst/>
          </a:blip>
          <a:stretch>
            <a:fillRect/>
          </a:stretch>
        </p:blipFill>
        <p:spPr>
          <a:xfrm>
            <a:off x="2379573" y="1846263"/>
            <a:ext cx="7493178" cy="4022726"/>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ph type="title"/>
          </p:nvPr>
        </p:nvSpPr>
        <p:spPr>
          <a:xfrm>
            <a:off x="1097280" y="286603"/>
            <a:ext cx="10058401" cy="1450757"/>
          </a:xfrm>
          <a:prstGeom prst="rect">
            <a:avLst/>
          </a:prstGeom>
        </p:spPr>
        <p:txBody>
          <a:bodyPr/>
          <a:lstStyle>
            <a:lvl1pPr>
              <a:defRPr spc="-100">
                <a:solidFill>
                  <a:srgbClr val="000000"/>
                </a:solidFill>
                <a:latin typeface="Arial"/>
                <a:ea typeface="Arial"/>
                <a:cs typeface="Arial"/>
                <a:sym typeface="Arial"/>
              </a:defRPr>
            </a:lvl1pPr>
          </a:lstStyle>
          <a:p>
            <a:pPr/>
            <a:r>
              <a:t>Treatment of hyperkalemia includes</a:t>
            </a:r>
          </a:p>
        </p:txBody>
      </p:sp>
      <p:sp>
        <p:nvSpPr>
          <p:cNvPr id="175" name="Shape 175"/>
          <p:cNvSpPr/>
          <p:nvPr>
            <p:ph type="body" idx="1"/>
          </p:nvPr>
        </p:nvSpPr>
        <p:spPr>
          <a:xfrm>
            <a:off x="1097280" y="1845734"/>
            <a:ext cx="10058401" cy="4023360"/>
          </a:xfrm>
          <a:prstGeom prst="rect">
            <a:avLst/>
          </a:prstGeom>
        </p:spPr>
        <p:txBody>
          <a:bodyPr/>
          <a:lstStyle/>
          <a:p>
            <a:pPr marL="0" indent="0">
              <a:lnSpc>
                <a:spcPct val="100000"/>
              </a:lnSpc>
              <a:spcBef>
                <a:spcPts val="0"/>
              </a:spcBef>
              <a:buSzTx/>
              <a:buNone/>
              <a:defRPr sz="3600">
                <a:solidFill>
                  <a:srgbClr val="000000"/>
                </a:solidFill>
                <a:latin typeface="Arial"/>
                <a:ea typeface="Arial"/>
                <a:cs typeface="Arial"/>
                <a:sym typeface="Arial"/>
              </a:defRPr>
            </a:pPr>
          </a:p>
          <a:p>
            <a:pPr marL="0" indent="0">
              <a:lnSpc>
                <a:spcPct val="100000"/>
              </a:lnSpc>
              <a:spcBef>
                <a:spcPts val="0"/>
              </a:spcBef>
              <a:buSzTx/>
              <a:buNone/>
              <a:defRPr sz="3600">
                <a:solidFill>
                  <a:srgbClr val="000000"/>
                </a:solidFill>
                <a:latin typeface="Arial"/>
                <a:ea typeface="Arial"/>
                <a:cs typeface="Arial"/>
                <a:sym typeface="Arial"/>
              </a:defRPr>
            </a:pPr>
            <a:r>
              <a:t>Cardiac membrane stabilization  </a:t>
            </a:r>
          </a:p>
          <a:p>
            <a:pPr marL="0" indent="0">
              <a:lnSpc>
                <a:spcPct val="100000"/>
              </a:lnSpc>
              <a:spcBef>
                <a:spcPts val="0"/>
              </a:spcBef>
              <a:buSzTx/>
              <a:buNone/>
              <a:defRPr sz="3600">
                <a:solidFill>
                  <a:srgbClr val="000000"/>
                </a:solidFill>
                <a:latin typeface="Arial"/>
                <a:ea typeface="Arial"/>
                <a:cs typeface="Arial"/>
                <a:sym typeface="Arial"/>
              </a:defRPr>
            </a:pPr>
            <a:r>
              <a:t>Transcellular shifts</a:t>
            </a:r>
          </a:p>
          <a:p>
            <a:pPr marL="0" indent="0">
              <a:lnSpc>
                <a:spcPct val="100000"/>
              </a:lnSpc>
              <a:spcBef>
                <a:spcPts val="0"/>
              </a:spcBef>
              <a:buSzTx/>
              <a:buNone/>
              <a:defRPr sz="3600">
                <a:solidFill>
                  <a:srgbClr val="000000"/>
                </a:solidFill>
                <a:latin typeface="Arial"/>
                <a:ea typeface="Arial"/>
                <a:cs typeface="Arial"/>
                <a:sym typeface="Arial"/>
              </a:defRPr>
            </a:pPr>
            <a:r>
              <a:t>Total body potassium elimination</a:t>
            </a:r>
          </a:p>
          <a:p>
            <a:pPr marL="0" indent="0">
              <a:lnSpc>
                <a:spcPct val="100000"/>
              </a:lnSpc>
              <a:spcBef>
                <a:spcPts val="0"/>
              </a:spcBef>
              <a:buSzTx/>
              <a:buNone/>
              <a:defRPr sz="1800">
                <a:solidFill>
                  <a:srgbClr val="000000"/>
                </a:solidFill>
                <a:latin typeface="Arial"/>
                <a:ea typeface="Arial"/>
                <a:cs typeface="Arial"/>
                <a:sym typeface="Arial"/>
              </a:defRPr>
            </a:pPr>
          </a:p>
          <a:p>
            <a:pPr marL="0" indent="0">
              <a:lnSpc>
                <a:spcPct val="100000"/>
              </a:lnSpc>
              <a:spcBef>
                <a:spcPts val="0"/>
              </a:spcBef>
              <a:buSzTx/>
              <a:buNone/>
              <a:defRPr sz="1800">
                <a:solidFill>
                  <a:srgbClr val="000000"/>
                </a:solidFill>
                <a:latin typeface="Arial"/>
                <a:ea typeface="Arial"/>
                <a:cs typeface="Arial"/>
                <a:sym typeface="Arial"/>
              </a:defRPr>
            </a:pPr>
          </a:p>
          <a:p>
            <a:pPr marL="0" indent="0">
              <a:lnSpc>
                <a:spcPct val="100000"/>
              </a:lnSpc>
              <a:spcBef>
                <a:spcPts val="0"/>
              </a:spcBef>
              <a:buSzTx/>
              <a:buNone/>
              <a:defRPr>
                <a:solidFill>
                  <a:srgbClr val="000000"/>
                </a:solidFill>
                <a:latin typeface="Arial"/>
                <a:ea typeface="Arial"/>
                <a:cs typeface="Arial"/>
                <a:sym typeface="Arial"/>
              </a:defRPr>
            </a:pPr>
            <a:r>
              <a:t> </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title"/>
          </p:nvPr>
        </p:nvSpPr>
        <p:spPr>
          <a:xfrm>
            <a:off x="1097280" y="286603"/>
            <a:ext cx="10058401" cy="1450757"/>
          </a:xfrm>
          <a:prstGeom prst="rect">
            <a:avLst/>
          </a:prstGeom>
        </p:spPr>
        <p:txBody>
          <a:bodyPr/>
          <a:lstStyle/>
          <a:p>
            <a:pPr/>
          </a:p>
        </p:txBody>
      </p:sp>
      <p:sp>
        <p:nvSpPr>
          <p:cNvPr id="178" name="Shape 178"/>
          <p:cNvSpPr/>
          <p:nvPr>
            <p:ph type="body" idx="1"/>
          </p:nvPr>
        </p:nvSpPr>
        <p:spPr>
          <a:xfrm>
            <a:off x="1097280" y="1845734"/>
            <a:ext cx="10058401" cy="4023360"/>
          </a:xfrm>
          <a:prstGeom prst="rect">
            <a:avLst/>
          </a:prstGeom>
        </p:spPr>
        <p:txBody>
          <a:bodyPr/>
          <a:lstStyle/>
          <a:p>
            <a:pPr marL="0" indent="0">
              <a:buSzTx/>
              <a:buNone/>
            </a:pPr>
          </a:p>
        </p:txBody>
      </p:sp>
      <p:grpSp>
        <p:nvGrpSpPr>
          <p:cNvPr id="338" name="Group 338"/>
          <p:cNvGrpSpPr/>
          <p:nvPr/>
        </p:nvGrpSpPr>
        <p:grpSpPr>
          <a:xfrm>
            <a:off x="3096883" y="189781"/>
            <a:ext cx="5822830" cy="6047118"/>
            <a:chOff x="0" y="0"/>
            <a:chExt cx="5822829" cy="6047117"/>
          </a:xfrm>
        </p:grpSpPr>
        <p:sp>
          <p:nvSpPr>
            <p:cNvPr id="179" name="Shape 179"/>
            <p:cNvSpPr/>
            <p:nvPr/>
          </p:nvSpPr>
          <p:spPr>
            <a:xfrm>
              <a:off x="16948" y="6253"/>
              <a:ext cx="5592154" cy="360757"/>
            </a:xfrm>
            <a:prstGeom prst="rect">
              <a:avLst/>
            </a:prstGeom>
            <a:solidFill>
              <a:srgbClr val="CCCCCC"/>
            </a:solidFill>
            <a:ln w="12700" cap="flat">
              <a:noFill/>
              <a:miter lim="400000"/>
            </a:ln>
            <a:effectLst/>
          </p:spPr>
          <p:txBody>
            <a:bodyPr wrap="square" lIns="45719" tIns="45719" rIns="45719" bIns="45719" numCol="1" anchor="t">
              <a:noAutofit/>
            </a:bodyPr>
            <a:lstStyle/>
            <a:p>
              <a:pPr/>
            </a:p>
          </p:txBody>
        </p:sp>
        <p:sp>
          <p:nvSpPr>
            <p:cNvPr id="180" name="Shape 180"/>
            <p:cNvSpPr/>
            <p:nvPr/>
          </p:nvSpPr>
          <p:spPr>
            <a:xfrm>
              <a:off x="5609118" y="0"/>
              <a:ext cx="16950" cy="367010"/>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181" name="Shape 181"/>
            <p:cNvSpPr/>
            <p:nvPr/>
          </p:nvSpPr>
          <p:spPr>
            <a:xfrm>
              <a:off x="-1" y="0"/>
              <a:ext cx="16950" cy="367010"/>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182" name="Shape 182"/>
            <p:cNvSpPr/>
            <p:nvPr/>
          </p:nvSpPr>
          <p:spPr>
            <a:xfrm>
              <a:off x="16948" y="0"/>
              <a:ext cx="5592154" cy="16073"/>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183" name="Shape 183"/>
            <p:cNvSpPr/>
            <p:nvPr/>
          </p:nvSpPr>
          <p:spPr>
            <a:xfrm>
              <a:off x="5609118" y="367009"/>
              <a:ext cx="16942" cy="56801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542"/>
                  </a:lnTo>
                  <a:lnTo>
                    <a:pt x="0" y="0"/>
                  </a:lnTo>
                  <a:close/>
                </a:path>
              </a:pathLst>
            </a:cu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184" name="Shape 184"/>
            <p:cNvSpPr/>
            <p:nvPr/>
          </p:nvSpPr>
          <p:spPr>
            <a:xfrm>
              <a:off x="9" y="6031918"/>
              <a:ext cx="5626051" cy="151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 y="0"/>
                  </a:moveTo>
                  <a:lnTo>
                    <a:pt x="21535" y="0"/>
                  </a:lnTo>
                  <a:lnTo>
                    <a:pt x="21600" y="21600"/>
                  </a:lnTo>
                  <a:lnTo>
                    <a:pt x="0" y="21600"/>
                  </a:lnTo>
                  <a:lnTo>
                    <a:pt x="65" y="0"/>
                  </a:lnTo>
                  <a:close/>
                </a:path>
              </a:pathLst>
            </a:cu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185" name="Shape 185"/>
            <p:cNvSpPr/>
            <p:nvPr/>
          </p:nvSpPr>
          <p:spPr>
            <a:xfrm>
              <a:off x="7" y="366993"/>
              <a:ext cx="16942" cy="56801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542"/>
                  </a:lnTo>
                  <a:lnTo>
                    <a:pt x="0" y="21600"/>
                  </a:lnTo>
                  <a:lnTo>
                    <a:pt x="0" y="0"/>
                  </a:lnTo>
                  <a:close/>
                </a:path>
              </a:pathLst>
            </a:cu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186" name="Shape 186"/>
            <p:cNvSpPr/>
            <p:nvPr/>
          </p:nvSpPr>
          <p:spPr>
            <a:xfrm>
              <a:off x="115820" y="1034038"/>
              <a:ext cx="921820" cy="15185"/>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187" name="Shape 187"/>
            <p:cNvSpPr/>
            <p:nvPr/>
          </p:nvSpPr>
          <p:spPr>
            <a:xfrm>
              <a:off x="854976" y="1034038"/>
              <a:ext cx="918997" cy="15185"/>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188" name="Shape 188"/>
            <p:cNvSpPr/>
            <p:nvPr/>
          </p:nvSpPr>
          <p:spPr>
            <a:xfrm>
              <a:off x="1591309" y="1034038"/>
              <a:ext cx="1192061" cy="15185"/>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189" name="Shape 189"/>
            <p:cNvSpPr/>
            <p:nvPr/>
          </p:nvSpPr>
          <p:spPr>
            <a:xfrm>
              <a:off x="2599743" y="1034038"/>
              <a:ext cx="1132751" cy="15185"/>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190" name="Shape 190"/>
            <p:cNvSpPr/>
            <p:nvPr/>
          </p:nvSpPr>
          <p:spPr>
            <a:xfrm>
              <a:off x="3549831" y="1034038"/>
              <a:ext cx="883222" cy="15185"/>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191" name="Shape 191"/>
            <p:cNvSpPr/>
            <p:nvPr/>
          </p:nvSpPr>
          <p:spPr>
            <a:xfrm>
              <a:off x="4433052" y="1034038"/>
              <a:ext cx="1077195" cy="15185"/>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192" name="Shape 192"/>
            <p:cNvSpPr/>
            <p:nvPr/>
          </p:nvSpPr>
          <p:spPr>
            <a:xfrm>
              <a:off x="115820" y="2115621"/>
              <a:ext cx="921820" cy="12701"/>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193" name="Shape 193"/>
            <p:cNvSpPr/>
            <p:nvPr/>
          </p:nvSpPr>
          <p:spPr>
            <a:xfrm>
              <a:off x="854976" y="2115621"/>
              <a:ext cx="918997" cy="12701"/>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194" name="Shape 194"/>
            <p:cNvSpPr/>
            <p:nvPr/>
          </p:nvSpPr>
          <p:spPr>
            <a:xfrm>
              <a:off x="1591309" y="2115621"/>
              <a:ext cx="1192061" cy="12701"/>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195" name="Shape 195"/>
            <p:cNvSpPr/>
            <p:nvPr/>
          </p:nvSpPr>
          <p:spPr>
            <a:xfrm>
              <a:off x="2599743" y="2115621"/>
              <a:ext cx="1132751" cy="12701"/>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196" name="Shape 196"/>
            <p:cNvSpPr/>
            <p:nvPr/>
          </p:nvSpPr>
          <p:spPr>
            <a:xfrm>
              <a:off x="3549831" y="2115621"/>
              <a:ext cx="883222" cy="12701"/>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197" name="Shape 197"/>
            <p:cNvSpPr/>
            <p:nvPr/>
          </p:nvSpPr>
          <p:spPr>
            <a:xfrm>
              <a:off x="4250388" y="2115621"/>
              <a:ext cx="1259859" cy="12701"/>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198" name="Shape 198"/>
            <p:cNvSpPr/>
            <p:nvPr/>
          </p:nvSpPr>
          <p:spPr>
            <a:xfrm>
              <a:off x="115820" y="3049658"/>
              <a:ext cx="921820" cy="12701"/>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199" name="Shape 199"/>
            <p:cNvSpPr/>
            <p:nvPr/>
          </p:nvSpPr>
          <p:spPr>
            <a:xfrm>
              <a:off x="854976" y="3049658"/>
              <a:ext cx="918997" cy="12701"/>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200" name="Shape 200"/>
            <p:cNvSpPr/>
            <p:nvPr/>
          </p:nvSpPr>
          <p:spPr>
            <a:xfrm>
              <a:off x="1591309" y="3049658"/>
              <a:ext cx="1192061" cy="12701"/>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201" name="Shape 201"/>
            <p:cNvSpPr/>
            <p:nvPr/>
          </p:nvSpPr>
          <p:spPr>
            <a:xfrm>
              <a:off x="2599743" y="3049658"/>
              <a:ext cx="1132751" cy="12701"/>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202" name="Shape 202"/>
            <p:cNvSpPr/>
            <p:nvPr/>
          </p:nvSpPr>
          <p:spPr>
            <a:xfrm>
              <a:off x="3549831" y="3049658"/>
              <a:ext cx="883222" cy="12701"/>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203" name="Shape 203"/>
            <p:cNvSpPr/>
            <p:nvPr/>
          </p:nvSpPr>
          <p:spPr>
            <a:xfrm>
              <a:off x="4250388" y="3049658"/>
              <a:ext cx="1259859" cy="12701"/>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204" name="Shape 204"/>
            <p:cNvSpPr/>
            <p:nvPr/>
          </p:nvSpPr>
          <p:spPr>
            <a:xfrm>
              <a:off x="115820" y="5026665"/>
              <a:ext cx="921820" cy="12701"/>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205" name="Shape 205"/>
            <p:cNvSpPr/>
            <p:nvPr/>
          </p:nvSpPr>
          <p:spPr>
            <a:xfrm>
              <a:off x="854976" y="5026665"/>
              <a:ext cx="918997" cy="12701"/>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206" name="Shape 206"/>
            <p:cNvSpPr/>
            <p:nvPr/>
          </p:nvSpPr>
          <p:spPr>
            <a:xfrm>
              <a:off x="1591309" y="5026665"/>
              <a:ext cx="1192061" cy="12701"/>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207" name="Shape 207"/>
            <p:cNvSpPr/>
            <p:nvPr/>
          </p:nvSpPr>
          <p:spPr>
            <a:xfrm>
              <a:off x="2599743" y="5026665"/>
              <a:ext cx="1132751" cy="12701"/>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208" name="Shape 208"/>
            <p:cNvSpPr/>
            <p:nvPr/>
          </p:nvSpPr>
          <p:spPr>
            <a:xfrm>
              <a:off x="3549831" y="5026665"/>
              <a:ext cx="883222" cy="12701"/>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209" name="Shape 209"/>
            <p:cNvSpPr/>
            <p:nvPr/>
          </p:nvSpPr>
          <p:spPr>
            <a:xfrm>
              <a:off x="4250388" y="5026665"/>
              <a:ext cx="1259859" cy="12701"/>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210" name="Shape 210"/>
            <p:cNvSpPr/>
            <p:nvPr/>
          </p:nvSpPr>
          <p:spPr>
            <a:xfrm>
              <a:off x="115820" y="5811573"/>
              <a:ext cx="921820" cy="12701"/>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211" name="Shape 211"/>
            <p:cNvSpPr/>
            <p:nvPr/>
          </p:nvSpPr>
          <p:spPr>
            <a:xfrm>
              <a:off x="854976" y="5811573"/>
              <a:ext cx="918997" cy="12701"/>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212" name="Shape 212"/>
            <p:cNvSpPr/>
            <p:nvPr/>
          </p:nvSpPr>
          <p:spPr>
            <a:xfrm>
              <a:off x="1591309" y="5811573"/>
              <a:ext cx="1192061" cy="12701"/>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213" name="Shape 213"/>
            <p:cNvSpPr/>
            <p:nvPr/>
          </p:nvSpPr>
          <p:spPr>
            <a:xfrm>
              <a:off x="2599743" y="5811573"/>
              <a:ext cx="1132751" cy="12701"/>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214" name="Shape 214"/>
            <p:cNvSpPr/>
            <p:nvPr/>
          </p:nvSpPr>
          <p:spPr>
            <a:xfrm>
              <a:off x="3549831" y="5811573"/>
              <a:ext cx="883222" cy="12701"/>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215" name="Shape 215"/>
            <p:cNvSpPr/>
            <p:nvPr/>
          </p:nvSpPr>
          <p:spPr>
            <a:xfrm>
              <a:off x="4250388" y="5811573"/>
              <a:ext cx="1259859" cy="12701"/>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216" name="Shape 216"/>
            <p:cNvSpPr/>
            <p:nvPr/>
          </p:nvSpPr>
          <p:spPr>
            <a:xfrm>
              <a:off x="115819" y="67105"/>
              <a:ext cx="544466"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Table</a:t>
              </a:r>
              <a:r>
                <a:rPr spc="55"/>
                <a:t> </a:t>
              </a:r>
              <a:r>
                <a:t>1</a:t>
              </a:r>
            </a:p>
          </p:txBody>
        </p:sp>
        <p:sp>
          <p:nvSpPr>
            <p:cNvPr id="217" name="Shape 217"/>
            <p:cNvSpPr/>
            <p:nvPr/>
          </p:nvSpPr>
          <p:spPr>
            <a:xfrm>
              <a:off x="115819" y="216227"/>
              <a:ext cx="2105454"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Treatment</a:t>
              </a:r>
              <a:r>
                <a:rPr spc="50"/>
                <a:t> </a:t>
              </a:r>
              <a:r>
                <a:t>of</a:t>
              </a:r>
              <a:r>
                <a:rPr spc="55"/>
                <a:t> </a:t>
              </a:r>
              <a:r>
                <a:t>hyperkalemia</a:t>
              </a:r>
            </a:p>
          </p:txBody>
        </p:sp>
        <p:sp>
          <p:nvSpPr>
            <p:cNvPr id="218" name="Shape 218"/>
            <p:cNvSpPr/>
            <p:nvPr/>
          </p:nvSpPr>
          <p:spPr>
            <a:xfrm>
              <a:off x="115819" y="914509"/>
              <a:ext cx="872617"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1000"/>
              </a:lvl1pPr>
            </a:lstStyle>
            <a:p>
              <a:pPr/>
              <a:r>
                <a:t>Medication</a:t>
              </a:r>
            </a:p>
          </p:txBody>
        </p:sp>
        <p:sp>
          <p:nvSpPr>
            <p:cNvPr id="219" name="Shape 219"/>
            <p:cNvSpPr/>
            <p:nvPr/>
          </p:nvSpPr>
          <p:spPr>
            <a:xfrm>
              <a:off x="1037650" y="914509"/>
              <a:ext cx="384731"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1000"/>
              </a:lvl1pPr>
            </a:lstStyle>
            <a:p>
              <a:pPr/>
              <a:r>
                <a:t>Dose</a:t>
              </a:r>
            </a:p>
          </p:txBody>
        </p:sp>
        <p:sp>
          <p:nvSpPr>
            <p:cNvPr id="220" name="Shape 220"/>
            <p:cNvSpPr/>
            <p:nvPr/>
          </p:nvSpPr>
          <p:spPr>
            <a:xfrm>
              <a:off x="1773970" y="765388"/>
              <a:ext cx="1098619"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1000"/>
              </a:pPr>
              <a:r>
                <a:t>Time</a:t>
              </a:r>
              <a:r>
                <a:rPr spc="55"/>
                <a:t> </a:t>
              </a:r>
              <a:r>
                <a:t>to</a:t>
              </a:r>
              <a:r>
                <a:rPr spc="60"/>
                <a:t> </a:t>
              </a:r>
              <a:r>
                <a:t>Onset</a:t>
              </a:r>
            </a:p>
          </p:txBody>
        </p:sp>
        <p:sp>
          <p:nvSpPr>
            <p:cNvPr id="221" name="Shape 221"/>
            <p:cNvSpPr/>
            <p:nvPr/>
          </p:nvSpPr>
          <p:spPr>
            <a:xfrm>
              <a:off x="2036187" y="914509"/>
              <a:ext cx="54962"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a:t>
              </a:r>
            </a:p>
          </p:txBody>
        </p:sp>
        <p:sp>
          <p:nvSpPr>
            <p:cNvPr id="222" name="Shape 222"/>
            <p:cNvSpPr/>
            <p:nvPr/>
          </p:nvSpPr>
          <p:spPr>
            <a:xfrm>
              <a:off x="1815295" y="914509"/>
              <a:ext cx="293788"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1000"/>
              </a:lvl1pPr>
            </a:lstStyle>
            <a:p>
              <a:pPr/>
              <a:r>
                <a:t>min</a:t>
              </a:r>
            </a:p>
          </p:txBody>
        </p:sp>
        <p:sp>
          <p:nvSpPr>
            <p:cNvPr id="223" name="Shape 223"/>
            <p:cNvSpPr/>
            <p:nvPr/>
          </p:nvSpPr>
          <p:spPr>
            <a:xfrm>
              <a:off x="1773970" y="914509"/>
              <a:ext cx="54962"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a:t>
              </a:r>
            </a:p>
          </p:txBody>
        </p:sp>
        <p:sp>
          <p:nvSpPr>
            <p:cNvPr id="224" name="Shape 224"/>
            <p:cNvSpPr/>
            <p:nvPr/>
          </p:nvSpPr>
          <p:spPr>
            <a:xfrm>
              <a:off x="2783352" y="467134"/>
              <a:ext cx="853802"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1000"/>
              </a:lvl1pPr>
            </a:lstStyle>
            <a:p>
              <a:pPr/>
              <a:r>
                <a:t>Magnitude</a:t>
              </a:r>
            </a:p>
          </p:txBody>
        </p:sp>
        <p:sp>
          <p:nvSpPr>
            <p:cNvPr id="225" name="Shape 225"/>
            <p:cNvSpPr/>
            <p:nvPr/>
          </p:nvSpPr>
          <p:spPr>
            <a:xfrm>
              <a:off x="2783352" y="616255"/>
              <a:ext cx="324075"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1000"/>
              </a:pPr>
              <a:r>
                <a:t>of</a:t>
              </a:r>
              <a:r>
                <a:rPr spc="55"/>
                <a:t> </a:t>
              </a:r>
              <a:r>
                <a:t>K</a:t>
              </a:r>
            </a:p>
          </p:txBody>
        </p:sp>
        <p:sp>
          <p:nvSpPr>
            <p:cNvPr id="226" name="Shape 226"/>
            <p:cNvSpPr/>
            <p:nvPr/>
          </p:nvSpPr>
          <p:spPr>
            <a:xfrm>
              <a:off x="3061914" y="653968"/>
              <a:ext cx="165050"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1000"/>
              </a:lvl1pPr>
            </a:lstStyle>
            <a:p>
              <a:pPr/>
              <a:r>
                <a:t>D</a:t>
              </a:r>
            </a:p>
          </p:txBody>
        </p:sp>
        <p:sp>
          <p:nvSpPr>
            <p:cNvPr id="227" name="Shape 227"/>
            <p:cNvSpPr/>
            <p:nvPr/>
          </p:nvSpPr>
          <p:spPr>
            <a:xfrm>
              <a:off x="2783352" y="765377"/>
              <a:ext cx="781509"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Reduction</a:t>
              </a:r>
            </a:p>
          </p:txBody>
        </p:sp>
        <p:sp>
          <p:nvSpPr>
            <p:cNvPr id="228" name="Shape 228"/>
            <p:cNvSpPr/>
            <p:nvPr/>
          </p:nvSpPr>
          <p:spPr>
            <a:xfrm>
              <a:off x="2783352" y="914497"/>
              <a:ext cx="54962"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a:t>
              </a:r>
            </a:p>
          </p:txBody>
        </p:sp>
        <p:sp>
          <p:nvSpPr>
            <p:cNvPr id="229" name="Shape 229"/>
            <p:cNvSpPr/>
            <p:nvPr/>
          </p:nvSpPr>
          <p:spPr>
            <a:xfrm>
              <a:off x="2824677" y="914497"/>
              <a:ext cx="48458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mEq/L</a:t>
              </a:r>
            </a:p>
          </p:txBody>
        </p:sp>
        <p:sp>
          <p:nvSpPr>
            <p:cNvPr id="230" name="Shape 230"/>
            <p:cNvSpPr/>
            <p:nvPr/>
          </p:nvSpPr>
          <p:spPr>
            <a:xfrm>
              <a:off x="3189027" y="914497"/>
              <a:ext cx="54962"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a:t>
              </a:r>
            </a:p>
          </p:txBody>
        </p:sp>
        <p:sp>
          <p:nvSpPr>
            <p:cNvPr id="231" name="Shape 231"/>
            <p:cNvSpPr/>
            <p:nvPr/>
          </p:nvSpPr>
          <p:spPr>
            <a:xfrm>
              <a:off x="3732474" y="616255"/>
              <a:ext cx="687101"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1000"/>
              </a:pPr>
              <a:r>
                <a:t>Duratio</a:t>
              </a:r>
              <a:r>
                <a:rPr sz="700"/>
                <a:t>n</a:t>
              </a:r>
            </a:p>
          </p:txBody>
        </p:sp>
        <p:sp>
          <p:nvSpPr>
            <p:cNvPr id="232" name="Shape 232"/>
            <p:cNvSpPr/>
            <p:nvPr/>
          </p:nvSpPr>
          <p:spPr>
            <a:xfrm>
              <a:off x="3732474" y="765377"/>
              <a:ext cx="662030"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1000"/>
              </a:pPr>
              <a:r>
                <a:t>of</a:t>
              </a:r>
              <a:r>
                <a:rPr spc="60"/>
                <a:t> </a:t>
              </a:r>
              <a:r>
                <a:t>Effect</a:t>
              </a:r>
            </a:p>
          </p:txBody>
        </p:sp>
        <p:sp>
          <p:nvSpPr>
            <p:cNvPr id="233" name="Shape 233"/>
            <p:cNvSpPr/>
            <p:nvPr/>
          </p:nvSpPr>
          <p:spPr>
            <a:xfrm>
              <a:off x="3732474" y="914497"/>
              <a:ext cx="5496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a:t>
              </a:r>
            </a:p>
          </p:txBody>
        </p:sp>
        <p:sp>
          <p:nvSpPr>
            <p:cNvPr id="234" name="Shape 234"/>
            <p:cNvSpPr/>
            <p:nvPr/>
          </p:nvSpPr>
          <p:spPr>
            <a:xfrm>
              <a:off x="3773798" y="914497"/>
              <a:ext cx="10134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h</a:t>
              </a:r>
            </a:p>
          </p:txBody>
        </p:sp>
        <p:sp>
          <p:nvSpPr>
            <p:cNvPr id="235" name="Shape 235"/>
            <p:cNvSpPr/>
            <p:nvPr/>
          </p:nvSpPr>
          <p:spPr>
            <a:xfrm>
              <a:off x="3849994" y="914497"/>
              <a:ext cx="5496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a:t>
              </a:r>
            </a:p>
          </p:txBody>
        </p:sp>
        <p:sp>
          <p:nvSpPr>
            <p:cNvPr id="236" name="Shape 236"/>
            <p:cNvSpPr/>
            <p:nvPr/>
          </p:nvSpPr>
          <p:spPr>
            <a:xfrm>
              <a:off x="4433028" y="914497"/>
              <a:ext cx="604775" cy="139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1000"/>
              </a:lvl1pPr>
            </a:lstStyle>
            <a:p>
              <a:pPr/>
              <a:r>
                <a:t>Caveats</a:t>
              </a:r>
            </a:p>
          </p:txBody>
        </p:sp>
        <p:sp>
          <p:nvSpPr>
            <p:cNvPr id="237" name="Shape 237"/>
            <p:cNvSpPr/>
            <p:nvPr/>
          </p:nvSpPr>
          <p:spPr>
            <a:xfrm>
              <a:off x="1037639" y="1102913"/>
              <a:ext cx="91108"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1</a:t>
              </a:r>
            </a:p>
          </p:txBody>
        </p:sp>
        <p:sp>
          <p:nvSpPr>
            <p:cNvPr id="238" name="Shape 238"/>
            <p:cNvSpPr/>
            <p:nvPr/>
          </p:nvSpPr>
          <p:spPr>
            <a:xfrm>
              <a:off x="1106140" y="1102913"/>
              <a:ext cx="32457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–2</a:t>
              </a:r>
              <a:r>
                <a:rPr spc="55"/>
                <a:t> </a:t>
              </a:r>
              <a:r>
                <a:t>g</a:t>
              </a:r>
            </a:p>
          </p:txBody>
        </p:sp>
        <p:sp>
          <p:nvSpPr>
            <p:cNvPr id="239" name="Shape 239"/>
            <p:cNvSpPr/>
            <p:nvPr/>
          </p:nvSpPr>
          <p:spPr>
            <a:xfrm>
              <a:off x="115807" y="1102913"/>
              <a:ext cx="60639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Calcium</a:t>
              </a:r>
            </a:p>
          </p:txBody>
        </p:sp>
        <p:sp>
          <p:nvSpPr>
            <p:cNvPr id="240" name="Shape 240"/>
            <p:cNvSpPr/>
            <p:nvPr/>
          </p:nvSpPr>
          <p:spPr>
            <a:xfrm>
              <a:off x="1377553" y="1252035"/>
              <a:ext cx="22859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mL</a:t>
              </a:r>
            </a:p>
          </p:txBody>
        </p:sp>
        <p:sp>
          <p:nvSpPr>
            <p:cNvPr id="241" name="Shape 241"/>
            <p:cNvSpPr/>
            <p:nvPr/>
          </p:nvSpPr>
          <p:spPr>
            <a:xfrm>
              <a:off x="1161922" y="1252035"/>
              <a:ext cx="237176"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(10</a:t>
              </a:r>
            </a:p>
          </p:txBody>
        </p:sp>
        <p:sp>
          <p:nvSpPr>
            <p:cNvPr id="242" name="Shape 242"/>
            <p:cNvSpPr/>
            <p:nvPr/>
          </p:nvSpPr>
          <p:spPr>
            <a:xfrm>
              <a:off x="1549428" y="1252035"/>
              <a:ext cx="54962"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a:t>
              </a:r>
            </a:p>
          </p:txBody>
        </p:sp>
        <p:sp>
          <p:nvSpPr>
            <p:cNvPr id="243" name="Shape 243"/>
            <p:cNvSpPr/>
            <p:nvPr/>
          </p:nvSpPr>
          <p:spPr>
            <a:xfrm>
              <a:off x="2783365" y="1102913"/>
              <a:ext cx="715869"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No</a:t>
              </a:r>
              <a:r>
                <a:rPr spc="55"/>
                <a:t> </a:t>
              </a:r>
              <a:r>
                <a:t>effect</a:t>
              </a:r>
            </a:p>
          </p:txBody>
        </p:sp>
        <p:sp>
          <p:nvSpPr>
            <p:cNvPr id="244" name="Shape 244"/>
            <p:cNvSpPr/>
            <p:nvPr/>
          </p:nvSpPr>
          <p:spPr>
            <a:xfrm>
              <a:off x="1773957" y="1102913"/>
              <a:ext cx="823102"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Immediate</a:t>
              </a:r>
            </a:p>
          </p:txBody>
        </p:sp>
        <p:sp>
          <p:nvSpPr>
            <p:cNvPr id="245" name="Shape 245"/>
            <p:cNvSpPr/>
            <p:nvPr/>
          </p:nvSpPr>
          <p:spPr>
            <a:xfrm>
              <a:off x="2907637" y="1252035"/>
              <a:ext cx="36164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on</a:t>
              </a:r>
              <a:r>
                <a:rPr spc="55"/>
                <a:t> </a:t>
              </a:r>
              <a:r>
                <a:t>K</a:t>
              </a:r>
            </a:p>
          </p:txBody>
        </p:sp>
        <p:sp>
          <p:nvSpPr>
            <p:cNvPr id="246" name="Shape 246"/>
            <p:cNvSpPr/>
            <p:nvPr/>
          </p:nvSpPr>
          <p:spPr>
            <a:xfrm>
              <a:off x="3179756" y="1249680"/>
              <a:ext cx="13567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1</a:t>
              </a:r>
            </a:p>
          </p:txBody>
        </p:sp>
        <p:sp>
          <p:nvSpPr>
            <p:cNvPr id="247" name="Shape 247"/>
            <p:cNvSpPr/>
            <p:nvPr/>
          </p:nvSpPr>
          <p:spPr>
            <a:xfrm>
              <a:off x="3732474" y="1102913"/>
              <a:ext cx="40222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0.5–1</a:t>
              </a:r>
            </a:p>
          </p:txBody>
        </p:sp>
        <p:sp>
          <p:nvSpPr>
            <p:cNvPr id="248" name="Shape 248"/>
            <p:cNvSpPr/>
            <p:nvPr/>
          </p:nvSpPr>
          <p:spPr>
            <a:xfrm>
              <a:off x="4434931" y="1100582"/>
              <a:ext cx="8252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900"/>
              </a:lvl1pPr>
            </a:lstStyle>
            <a:p>
              <a:pPr/>
              <a:r>
                <a:t> </a:t>
              </a:r>
            </a:p>
          </p:txBody>
        </p:sp>
        <p:sp>
          <p:nvSpPr>
            <p:cNvPr id="249" name="Shape 249"/>
            <p:cNvSpPr/>
            <p:nvPr/>
          </p:nvSpPr>
          <p:spPr>
            <a:xfrm>
              <a:off x="4559227" y="1102937"/>
              <a:ext cx="119527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May</a:t>
              </a:r>
              <a:r>
                <a:rPr spc="55"/>
                <a:t> </a:t>
              </a:r>
              <a:r>
                <a:t>potentiate</a:t>
              </a:r>
            </a:p>
          </p:txBody>
        </p:sp>
        <p:sp>
          <p:nvSpPr>
            <p:cNvPr id="250" name="Shape 250"/>
            <p:cNvSpPr/>
            <p:nvPr/>
          </p:nvSpPr>
          <p:spPr>
            <a:xfrm>
              <a:off x="4559227" y="1252057"/>
              <a:ext cx="111327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arrhythmias</a:t>
              </a:r>
              <a:r>
                <a:rPr spc="65"/>
                <a:t> </a:t>
              </a:r>
              <a:r>
                <a:t>in</a:t>
              </a:r>
            </a:p>
          </p:txBody>
        </p:sp>
        <p:sp>
          <p:nvSpPr>
            <p:cNvPr id="251" name="Shape 251"/>
            <p:cNvSpPr/>
            <p:nvPr/>
          </p:nvSpPr>
          <p:spPr>
            <a:xfrm>
              <a:off x="4559227" y="1400283"/>
              <a:ext cx="119119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digoxin</a:t>
              </a:r>
              <a:r>
                <a:rPr spc="60"/>
                <a:t> </a:t>
              </a:r>
              <a:r>
                <a:t>toxicity</a:t>
              </a:r>
            </a:p>
          </p:txBody>
        </p:sp>
        <p:sp>
          <p:nvSpPr>
            <p:cNvPr id="252" name="Shape 252"/>
            <p:cNvSpPr/>
            <p:nvPr/>
          </p:nvSpPr>
          <p:spPr>
            <a:xfrm>
              <a:off x="4434931" y="1547051"/>
              <a:ext cx="8252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900"/>
              </a:lvl1pPr>
            </a:lstStyle>
            <a:p>
              <a:pPr/>
              <a:r>
                <a:t> </a:t>
              </a:r>
            </a:p>
          </p:txBody>
        </p:sp>
        <p:sp>
          <p:nvSpPr>
            <p:cNvPr id="253" name="Shape 253"/>
            <p:cNvSpPr/>
            <p:nvPr/>
          </p:nvSpPr>
          <p:spPr>
            <a:xfrm>
              <a:off x="4559227" y="1549404"/>
              <a:ext cx="103271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Extravasation</a:t>
              </a:r>
            </a:p>
          </p:txBody>
        </p:sp>
        <p:sp>
          <p:nvSpPr>
            <p:cNvPr id="254" name="Shape 254"/>
            <p:cNvSpPr/>
            <p:nvPr/>
          </p:nvSpPr>
          <p:spPr>
            <a:xfrm>
              <a:off x="4559227" y="1698525"/>
              <a:ext cx="121719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can</a:t>
              </a:r>
              <a:r>
                <a:rPr spc="60"/>
                <a:t> </a:t>
              </a:r>
              <a:r>
                <a:t>cause</a:t>
              </a:r>
              <a:r>
                <a:rPr spc="55"/>
                <a:t> </a:t>
              </a:r>
              <a:r>
                <a:t>tissue</a:t>
              </a:r>
            </a:p>
          </p:txBody>
        </p:sp>
        <p:sp>
          <p:nvSpPr>
            <p:cNvPr id="255" name="Shape 255"/>
            <p:cNvSpPr/>
            <p:nvPr/>
          </p:nvSpPr>
          <p:spPr>
            <a:xfrm>
              <a:off x="4559227" y="1847646"/>
              <a:ext cx="966299"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damage</a:t>
              </a:r>
              <a:r>
                <a:rPr spc="60"/>
                <a:t> </a:t>
              </a:r>
              <a:r>
                <a:t>and</a:t>
              </a:r>
            </a:p>
          </p:txBody>
        </p:sp>
        <p:sp>
          <p:nvSpPr>
            <p:cNvPr id="256" name="Shape 256"/>
            <p:cNvSpPr/>
            <p:nvPr/>
          </p:nvSpPr>
          <p:spPr>
            <a:xfrm>
              <a:off x="4559227" y="1996767"/>
              <a:ext cx="66135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phlebitis</a:t>
              </a:r>
            </a:p>
          </p:txBody>
        </p:sp>
        <p:sp>
          <p:nvSpPr>
            <p:cNvPr id="257" name="Shape 257"/>
            <p:cNvSpPr/>
            <p:nvPr/>
          </p:nvSpPr>
          <p:spPr>
            <a:xfrm>
              <a:off x="115849" y="2191421"/>
              <a:ext cx="91108"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b</a:t>
              </a:r>
            </a:p>
          </p:txBody>
        </p:sp>
        <p:sp>
          <p:nvSpPr>
            <p:cNvPr id="258" name="Shape 258"/>
            <p:cNvSpPr/>
            <p:nvPr/>
          </p:nvSpPr>
          <p:spPr>
            <a:xfrm>
              <a:off x="225911" y="2185183"/>
              <a:ext cx="659538"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Agonists</a:t>
              </a:r>
            </a:p>
          </p:txBody>
        </p:sp>
        <p:sp>
          <p:nvSpPr>
            <p:cNvPr id="259" name="Shape 259"/>
            <p:cNvSpPr/>
            <p:nvPr/>
          </p:nvSpPr>
          <p:spPr>
            <a:xfrm>
              <a:off x="184587" y="2185183"/>
              <a:ext cx="54962"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a:t>
              </a:r>
            </a:p>
          </p:txBody>
        </p:sp>
        <p:sp>
          <p:nvSpPr>
            <p:cNvPr id="260" name="Shape 260"/>
            <p:cNvSpPr/>
            <p:nvPr/>
          </p:nvSpPr>
          <p:spPr>
            <a:xfrm>
              <a:off x="240145" y="2334304"/>
              <a:ext cx="54962"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a:t>
              </a:r>
            </a:p>
          </p:txBody>
        </p:sp>
        <p:sp>
          <p:nvSpPr>
            <p:cNvPr id="261" name="Shape 261"/>
            <p:cNvSpPr/>
            <p:nvPr/>
          </p:nvSpPr>
          <p:spPr>
            <a:xfrm>
              <a:off x="281469" y="2334304"/>
              <a:ext cx="706082"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Albutero)l</a:t>
              </a:r>
            </a:p>
          </p:txBody>
        </p:sp>
        <p:sp>
          <p:nvSpPr>
            <p:cNvPr id="262" name="Shape 262"/>
            <p:cNvSpPr/>
            <p:nvPr/>
          </p:nvSpPr>
          <p:spPr>
            <a:xfrm>
              <a:off x="1774000" y="2185183"/>
              <a:ext cx="52403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Within</a:t>
              </a:r>
            </a:p>
          </p:txBody>
        </p:sp>
        <p:sp>
          <p:nvSpPr>
            <p:cNvPr id="263" name="Shape 263"/>
            <p:cNvSpPr/>
            <p:nvPr/>
          </p:nvSpPr>
          <p:spPr>
            <a:xfrm>
              <a:off x="1211865" y="2185183"/>
              <a:ext cx="24741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mg</a:t>
              </a:r>
            </a:p>
          </p:txBody>
        </p:sp>
        <p:sp>
          <p:nvSpPr>
            <p:cNvPr id="264" name="Shape 264"/>
            <p:cNvSpPr/>
            <p:nvPr/>
          </p:nvSpPr>
          <p:spPr>
            <a:xfrm>
              <a:off x="1037669" y="2185183"/>
              <a:ext cx="182216"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20</a:t>
              </a:r>
            </a:p>
          </p:txBody>
        </p:sp>
        <p:sp>
          <p:nvSpPr>
            <p:cNvPr id="265" name="Shape 265"/>
            <p:cNvSpPr/>
            <p:nvPr/>
          </p:nvSpPr>
          <p:spPr>
            <a:xfrm>
              <a:off x="1898284" y="2334304"/>
              <a:ext cx="182216"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30</a:t>
              </a:r>
            </a:p>
          </p:txBody>
        </p:sp>
        <p:sp>
          <p:nvSpPr>
            <p:cNvPr id="266" name="Shape 266"/>
            <p:cNvSpPr/>
            <p:nvPr/>
          </p:nvSpPr>
          <p:spPr>
            <a:xfrm>
              <a:off x="2783368" y="2185199"/>
              <a:ext cx="539712"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0.5–1.5</a:t>
              </a:r>
            </a:p>
          </p:txBody>
        </p:sp>
        <p:sp>
          <p:nvSpPr>
            <p:cNvPr id="267" name="Shape 267"/>
            <p:cNvSpPr/>
            <p:nvPr/>
          </p:nvSpPr>
          <p:spPr>
            <a:xfrm>
              <a:off x="3240572" y="2169087"/>
              <a:ext cx="344126"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500">
                  <a:solidFill>
                    <a:srgbClr val="3B7697"/>
                  </a:solidFill>
                </a:defRPr>
              </a:lvl1pPr>
            </a:lstStyle>
            <a:p>
              <a:pPr/>
              <a:r>
                <a:t>,,</a:t>
              </a:r>
            </a:p>
          </p:txBody>
        </p:sp>
        <p:sp>
          <p:nvSpPr>
            <p:cNvPr id="268" name="Shape 268"/>
            <p:cNvSpPr/>
            <p:nvPr/>
          </p:nvSpPr>
          <p:spPr>
            <a:xfrm>
              <a:off x="3732498" y="2185199"/>
              <a:ext cx="91108"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2</a:t>
              </a:r>
            </a:p>
          </p:txBody>
        </p:sp>
        <p:sp>
          <p:nvSpPr>
            <p:cNvPr id="269" name="Shape 269"/>
            <p:cNvSpPr/>
            <p:nvPr/>
          </p:nvSpPr>
          <p:spPr>
            <a:xfrm>
              <a:off x="3801000" y="2185199"/>
              <a:ext cx="8252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a:t>
              </a:r>
            </a:p>
          </p:txBody>
        </p:sp>
        <p:sp>
          <p:nvSpPr>
            <p:cNvPr id="270" name="Shape 270"/>
            <p:cNvSpPr/>
            <p:nvPr/>
          </p:nvSpPr>
          <p:spPr>
            <a:xfrm>
              <a:off x="3863048" y="2185199"/>
              <a:ext cx="91108"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6</a:t>
              </a:r>
            </a:p>
          </p:txBody>
        </p:sp>
        <p:sp>
          <p:nvSpPr>
            <p:cNvPr id="271" name="Shape 271"/>
            <p:cNvSpPr/>
            <p:nvPr/>
          </p:nvSpPr>
          <p:spPr>
            <a:xfrm>
              <a:off x="3932117" y="2169087"/>
              <a:ext cx="6833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500">
                  <a:solidFill>
                    <a:srgbClr val="3B7697"/>
                  </a:solidFill>
                </a:defRPr>
              </a:lvl1pPr>
            </a:lstStyle>
            <a:p>
              <a:pPr/>
              <a:r>
                <a:t>1</a:t>
              </a:r>
            </a:p>
          </p:txBody>
        </p:sp>
        <p:sp>
          <p:nvSpPr>
            <p:cNvPr id="272" name="Shape 272"/>
            <p:cNvSpPr/>
            <p:nvPr/>
          </p:nvSpPr>
          <p:spPr>
            <a:xfrm>
              <a:off x="3983493" y="2169087"/>
              <a:ext cx="61894"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500">
                  <a:solidFill>
                    <a:srgbClr val="3B7697"/>
                  </a:solidFill>
                </a:defRPr>
              </a:lvl1pPr>
            </a:lstStyle>
            <a:p>
              <a:pPr/>
              <a:r>
                <a:t>–</a:t>
              </a:r>
            </a:p>
          </p:txBody>
        </p:sp>
        <p:sp>
          <p:nvSpPr>
            <p:cNvPr id="273" name="Shape 273"/>
            <p:cNvSpPr/>
            <p:nvPr/>
          </p:nvSpPr>
          <p:spPr>
            <a:xfrm>
              <a:off x="4434931" y="2182845"/>
              <a:ext cx="8252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900"/>
              </a:lvl1pPr>
            </a:lstStyle>
            <a:p>
              <a:pPr/>
              <a:r>
                <a:t> </a:t>
              </a:r>
            </a:p>
          </p:txBody>
        </p:sp>
        <p:sp>
          <p:nvSpPr>
            <p:cNvPr id="274" name="Shape 274"/>
            <p:cNvSpPr/>
            <p:nvPr/>
          </p:nvSpPr>
          <p:spPr>
            <a:xfrm>
              <a:off x="4559227" y="2185199"/>
              <a:ext cx="115731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Patients</a:t>
              </a:r>
              <a:r>
                <a:rPr spc="60"/>
                <a:t> </a:t>
              </a:r>
              <a:r>
                <a:t>taking</a:t>
              </a:r>
            </a:p>
          </p:txBody>
        </p:sp>
        <p:sp>
          <p:nvSpPr>
            <p:cNvPr id="275" name="Shape 275"/>
            <p:cNvSpPr/>
            <p:nvPr/>
          </p:nvSpPr>
          <p:spPr>
            <a:xfrm>
              <a:off x="4559227" y="2334319"/>
              <a:ext cx="95349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nonselective</a:t>
              </a:r>
            </a:p>
          </p:txBody>
        </p:sp>
        <p:sp>
          <p:nvSpPr>
            <p:cNvPr id="276" name="Shape 276"/>
            <p:cNvSpPr/>
            <p:nvPr/>
          </p:nvSpPr>
          <p:spPr>
            <a:xfrm>
              <a:off x="4559227" y="2489677"/>
              <a:ext cx="91108"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b</a:t>
              </a:r>
            </a:p>
          </p:txBody>
        </p:sp>
        <p:sp>
          <p:nvSpPr>
            <p:cNvPr id="277" name="Shape 277"/>
            <p:cNvSpPr/>
            <p:nvPr/>
          </p:nvSpPr>
          <p:spPr>
            <a:xfrm>
              <a:off x="4669290" y="2483440"/>
              <a:ext cx="100238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blockers</a:t>
              </a:r>
              <a:r>
                <a:rPr spc="60"/>
                <a:t> </a:t>
              </a:r>
              <a:r>
                <a:t>may</a:t>
              </a:r>
            </a:p>
          </p:txBody>
        </p:sp>
        <p:sp>
          <p:nvSpPr>
            <p:cNvPr id="278" name="Shape 278"/>
            <p:cNvSpPr/>
            <p:nvPr/>
          </p:nvSpPr>
          <p:spPr>
            <a:xfrm>
              <a:off x="4627965" y="2483440"/>
              <a:ext cx="5496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a:t>
              </a:r>
            </a:p>
          </p:txBody>
        </p:sp>
        <p:sp>
          <p:nvSpPr>
            <p:cNvPr id="279" name="Shape 279"/>
            <p:cNvSpPr/>
            <p:nvPr/>
          </p:nvSpPr>
          <p:spPr>
            <a:xfrm>
              <a:off x="4559227" y="2632562"/>
              <a:ext cx="1105387"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be</a:t>
              </a:r>
              <a:r>
                <a:rPr spc="55"/>
                <a:t> </a:t>
              </a:r>
              <a:r>
                <a:t>resistant</a:t>
              </a:r>
              <a:r>
                <a:rPr spc="55"/>
                <a:t> </a:t>
              </a:r>
              <a:r>
                <a:t>to</a:t>
              </a:r>
            </a:p>
          </p:txBody>
        </p:sp>
        <p:sp>
          <p:nvSpPr>
            <p:cNvPr id="280" name="Shape 280"/>
            <p:cNvSpPr/>
            <p:nvPr/>
          </p:nvSpPr>
          <p:spPr>
            <a:xfrm>
              <a:off x="4559227" y="2781682"/>
              <a:ext cx="770979"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this</a:t>
              </a:r>
              <a:r>
                <a:rPr spc="55"/>
                <a:t> </a:t>
              </a:r>
              <a:r>
                <a:t>effect</a:t>
              </a:r>
            </a:p>
          </p:txBody>
        </p:sp>
        <p:sp>
          <p:nvSpPr>
            <p:cNvPr id="281" name="Shape 281"/>
            <p:cNvSpPr/>
            <p:nvPr/>
          </p:nvSpPr>
          <p:spPr>
            <a:xfrm>
              <a:off x="5215834" y="2764691"/>
              <a:ext cx="6833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500">
                  <a:solidFill>
                    <a:srgbClr val="3B7697"/>
                  </a:solidFill>
                </a:defRPr>
              </a:lvl1pPr>
            </a:lstStyle>
            <a:p>
              <a:pPr/>
              <a:r>
                <a:t>5</a:t>
              </a:r>
            </a:p>
          </p:txBody>
        </p:sp>
        <p:sp>
          <p:nvSpPr>
            <p:cNvPr id="282" name="Shape 282"/>
            <p:cNvSpPr/>
            <p:nvPr/>
          </p:nvSpPr>
          <p:spPr>
            <a:xfrm>
              <a:off x="5189681" y="2764691"/>
              <a:ext cx="3478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500">
                  <a:solidFill>
                    <a:srgbClr val="3B7697"/>
                  </a:solidFill>
                </a:defRPr>
              </a:lvl1pPr>
            </a:lstStyle>
            <a:p>
              <a:pPr/>
              <a:r>
                <a:t>,</a:t>
              </a:r>
            </a:p>
          </p:txBody>
        </p:sp>
        <p:sp>
          <p:nvSpPr>
            <p:cNvPr id="283" name="Shape 283"/>
            <p:cNvSpPr/>
            <p:nvPr/>
          </p:nvSpPr>
          <p:spPr>
            <a:xfrm>
              <a:off x="5138305" y="2764691"/>
              <a:ext cx="6833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500">
                  <a:solidFill>
                    <a:srgbClr val="3B7697"/>
                  </a:solidFill>
                </a:defRPr>
              </a:lvl1pPr>
            </a:lstStyle>
            <a:p>
              <a:pPr/>
              <a:r>
                <a:t>2</a:t>
              </a:r>
            </a:p>
          </p:txBody>
        </p:sp>
        <p:sp>
          <p:nvSpPr>
            <p:cNvPr id="284" name="Shape 284"/>
            <p:cNvSpPr/>
            <p:nvPr/>
          </p:nvSpPr>
          <p:spPr>
            <a:xfrm>
              <a:off x="4434931" y="2928464"/>
              <a:ext cx="8252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900"/>
              </a:lvl1pPr>
            </a:lstStyle>
            <a:p>
              <a:pPr/>
              <a:r>
                <a:t> </a:t>
              </a:r>
            </a:p>
          </p:txBody>
        </p:sp>
        <p:sp>
          <p:nvSpPr>
            <p:cNvPr id="285" name="Shape 285"/>
            <p:cNvSpPr/>
            <p:nvPr/>
          </p:nvSpPr>
          <p:spPr>
            <a:xfrm>
              <a:off x="4559227" y="2930818"/>
              <a:ext cx="126360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Tremors,</a:t>
              </a:r>
              <a:r>
                <a:rPr spc="60"/>
                <a:t> </a:t>
              </a:r>
              <a:r>
                <a:t>anxiety</a:t>
              </a:r>
            </a:p>
          </p:txBody>
        </p:sp>
        <p:sp>
          <p:nvSpPr>
            <p:cNvPr id="286" name="Shape 286"/>
            <p:cNvSpPr/>
            <p:nvPr/>
          </p:nvSpPr>
          <p:spPr>
            <a:xfrm>
              <a:off x="1211876" y="3119235"/>
              <a:ext cx="376148"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units</a:t>
              </a:r>
            </a:p>
          </p:txBody>
        </p:sp>
        <p:sp>
          <p:nvSpPr>
            <p:cNvPr id="287" name="Shape 287"/>
            <p:cNvSpPr/>
            <p:nvPr/>
          </p:nvSpPr>
          <p:spPr>
            <a:xfrm>
              <a:off x="1973065" y="3119235"/>
              <a:ext cx="182214"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30</a:t>
              </a:r>
            </a:p>
          </p:txBody>
        </p:sp>
        <p:sp>
          <p:nvSpPr>
            <p:cNvPr id="288" name="Shape 288"/>
            <p:cNvSpPr/>
            <p:nvPr/>
          </p:nvSpPr>
          <p:spPr>
            <a:xfrm>
              <a:off x="1774012" y="3119235"/>
              <a:ext cx="182216"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15</a:t>
              </a:r>
            </a:p>
          </p:txBody>
        </p:sp>
        <p:sp>
          <p:nvSpPr>
            <p:cNvPr id="289" name="Shape 289"/>
            <p:cNvSpPr/>
            <p:nvPr/>
          </p:nvSpPr>
          <p:spPr>
            <a:xfrm>
              <a:off x="1911016" y="3119235"/>
              <a:ext cx="8252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a:t>
              </a:r>
            </a:p>
          </p:txBody>
        </p:sp>
        <p:sp>
          <p:nvSpPr>
            <p:cNvPr id="290" name="Shape 290"/>
            <p:cNvSpPr/>
            <p:nvPr/>
          </p:nvSpPr>
          <p:spPr>
            <a:xfrm>
              <a:off x="115849" y="3119235"/>
              <a:ext cx="506702"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Insulin</a:t>
              </a:r>
            </a:p>
          </p:txBody>
        </p:sp>
        <p:sp>
          <p:nvSpPr>
            <p:cNvPr id="291" name="Shape 291"/>
            <p:cNvSpPr/>
            <p:nvPr/>
          </p:nvSpPr>
          <p:spPr>
            <a:xfrm>
              <a:off x="1037681" y="3119235"/>
              <a:ext cx="182216"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10</a:t>
              </a:r>
            </a:p>
          </p:txBody>
        </p:sp>
        <p:sp>
          <p:nvSpPr>
            <p:cNvPr id="292" name="Shape 292"/>
            <p:cNvSpPr/>
            <p:nvPr/>
          </p:nvSpPr>
          <p:spPr>
            <a:xfrm>
              <a:off x="2783368" y="3119232"/>
              <a:ext cx="539712"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0.6–1.2</a:t>
              </a:r>
            </a:p>
          </p:txBody>
        </p:sp>
        <p:sp>
          <p:nvSpPr>
            <p:cNvPr id="293" name="Shape 293"/>
            <p:cNvSpPr/>
            <p:nvPr/>
          </p:nvSpPr>
          <p:spPr>
            <a:xfrm>
              <a:off x="3732498" y="3119232"/>
              <a:ext cx="91108"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2</a:t>
              </a:r>
            </a:p>
          </p:txBody>
        </p:sp>
        <p:sp>
          <p:nvSpPr>
            <p:cNvPr id="294" name="Shape 294"/>
            <p:cNvSpPr/>
            <p:nvPr/>
          </p:nvSpPr>
          <p:spPr>
            <a:xfrm>
              <a:off x="3801000" y="3119232"/>
              <a:ext cx="8252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a:t>
              </a:r>
            </a:p>
          </p:txBody>
        </p:sp>
        <p:sp>
          <p:nvSpPr>
            <p:cNvPr id="295" name="Shape 295"/>
            <p:cNvSpPr/>
            <p:nvPr/>
          </p:nvSpPr>
          <p:spPr>
            <a:xfrm>
              <a:off x="3863048" y="3119232"/>
              <a:ext cx="91108"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6</a:t>
              </a:r>
            </a:p>
          </p:txBody>
        </p:sp>
        <p:sp>
          <p:nvSpPr>
            <p:cNvPr id="296" name="Shape 296"/>
            <p:cNvSpPr/>
            <p:nvPr/>
          </p:nvSpPr>
          <p:spPr>
            <a:xfrm>
              <a:off x="3983493" y="3102229"/>
              <a:ext cx="137899"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500">
                  <a:solidFill>
                    <a:srgbClr val="3B7697"/>
                  </a:solidFill>
                </a:defRPr>
              </a:lvl1pPr>
            </a:lstStyle>
            <a:p>
              <a:pPr/>
              <a:r>
                <a:t>,</a:t>
              </a:r>
            </a:p>
          </p:txBody>
        </p:sp>
        <p:sp>
          <p:nvSpPr>
            <p:cNvPr id="297" name="Shape 297"/>
            <p:cNvSpPr/>
            <p:nvPr/>
          </p:nvSpPr>
          <p:spPr>
            <a:xfrm>
              <a:off x="4434931" y="3116878"/>
              <a:ext cx="8252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900"/>
              </a:lvl1pPr>
            </a:lstStyle>
            <a:p>
              <a:pPr/>
              <a:r>
                <a:t> </a:t>
              </a:r>
            </a:p>
          </p:txBody>
        </p:sp>
        <p:sp>
          <p:nvSpPr>
            <p:cNvPr id="298" name="Shape 298"/>
            <p:cNvSpPr/>
            <p:nvPr/>
          </p:nvSpPr>
          <p:spPr>
            <a:xfrm>
              <a:off x="4559227" y="3119232"/>
              <a:ext cx="736979"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Give</a:t>
              </a:r>
              <a:r>
                <a:rPr spc="55"/>
                <a:t> </a:t>
              </a:r>
              <a:r>
                <a:t>with</a:t>
              </a:r>
            </a:p>
          </p:txBody>
        </p:sp>
        <p:sp>
          <p:nvSpPr>
            <p:cNvPr id="299" name="Shape 299"/>
            <p:cNvSpPr/>
            <p:nvPr/>
          </p:nvSpPr>
          <p:spPr>
            <a:xfrm>
              <a:off x="4559227" y="3268352"/>
              <a:ext cx="1120009"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Dextrose</a:t>
              </a:r>
              <a:r>
                <a:rPr spc="65"/>
                <a:t> </a:t>
              </a:r>
              <a:r>
                <a:t>50%;</a:t>
              </a:r>
            </a:p>
          </p:txBody>
        </p:sp>
        <p:sp>
          <p:nvSpPr>
            <p:cNvPr id="300" name="Shape 300"/>
            <p:cNvSpPr/>
            <p:nvPr/>
          </p:nvSpPr>
          <p:spPr>
            <a:xfrm>
              <a:off x="4559227" y="3417474"/>
              <a:ext cx="125454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monitor</a:t>
              </a:r>
              <a:r>
                <a:rPr spc="60"/>
                <a:t> </a:t>
              </a:r>
              <a:r>
                <a:t>glucose</a:t>
              </a:r>
            </a:p>
          </p:txBody>
        </p:sp>
        <p:sp>
          <p:nvSpPr>
            <p:cNvPr id="301" name="Shape 301"/>
            <p:cNvSpPr/>
            <p:nvPr/>
          </p:nvSpPr>
          <p:spPr>
            <a:xfrm>
              <a:off x="4559227" y="3566595"/>
              <a:ext cx="784464"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closely</a:t>
              </a:r>
              <a:r>
                <a:rPr spc="60"/>
                <a:t> </a:t>
              </a:r>
              <a:r>
                <a:t>for</a:t>
              </a:r>
            </a:p>
          </p:txBody>
        </p:sp>
        <p:sp>
          <p:nvSpPr>
            <p:cNvPr id="302" name="Shape 302"/>
            <p:cNvSpPr/>
            <p:nvPr/>
          </p:nvSpPr>
          <p:spPr>
            <a:xfrm>
              <a:off x="4559227" y="3714821"/>
              <a:ext cx="106523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hypoglycemia</a:t>
              </a:r>
            </a:p>
          </p:txBody>
        </p:sp>
        <p:sp>
          <p:nvSpPr>
            <p:cNvPr id="303" name="Shape 303"/>
            <p:cNvSpPr/>
            <p:nvPr/>
          </p:nvSpPr>
          <p:spPr>
            <a:xfrm>
              <a:off x="4434931" y="3861589"/>
              <a:ext cx="8252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900"/>
              </a:lvl1pPr>
            </a:lstStyle>
            <a:p>
              <a:pPr/>
              <a:r>
                <a:t> </a:t>
              </a:r>
            </a:p>
          </p:txBody>
        </p:sp>
        <p:sp>
          <p:nvSpPr>
            <p:cNvPr id="304" name="Shape 304"/>
            <p:cNvSpPr/>
            <p:nvPr/>
          </p:nvSpPr>
          <p:spPr>
            <a:xfrm>
              <a:off x="4559227" y="3863942"/>
              <a:ext cx="101124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Patients</a:t>
              </a:r>
              <a:r>
                <a:rPr spc="60"/>
                <a:t> </a:t>
              </a:r>
              <a:r>
                <a:t>with</a:t>
              </a:r>
            </a:p>
          </p:txBody>
        </p:sp>
        <p:sp>
          <p:nvSpPr>
            <p:cNvPr id="305" name="Shape 305"/>
            <p:cNvSpPr/>
            <p:nvPr/>
          </p:nvSpPr>
          <p:spPr>
            <a:xfrm>
              <a:off x="4559227" y="4013063"/>
              <a:ext cx="1140937"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ESRD</a:t>
              </a:r>
              <a:r>
                <a:rPr spc="55"/>
                <a:t> </a:t>
              </a:r>
              <a:r>
                <a:t>are</a:t>
              </a:r>
              <a:r>
                <a:rPr spc="55"/>
                <a:t> </a:t>
              </a:r>
              <a:r>
                <a:t>more</a:t>
              </a:r>
            </a:p>
          </p:txBody>
        </p:sp>
        <p:sp>
          <p:nvSpPr>
            <p:cNvPr id="306" name="Shape 306"/>
            <p:cNvSpPr/>
            <p:nvPr/>
          </p:nvSpPr>
          <p:spPr>
            <a:xfrm>
              <a:off x="4559227" y="4162184"/>
              <a:ext cx="1059056"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susceptible</a:t>
              </a:r>
              <a:r>
                <a:rPr spc="60"/>
                <a:t> </a:t>
              </a:r>
              <a:r>
                <a:t>to</a:t>
              </a:r>
            </a:p>
          </p:txBody>
        </p:sp>
        <p:sp>
          <p:nvSpPr>
            <p:cNvPr id="307" name="Shape 307"/>
            <p:cNvSpPr/>
            <p:nvPr/>
          </p:nvSpPr>
          <p:spPr>
            <a:xfrm>
              <a:off x="4559227" y="4311304"/>
              <a:ext cx="106523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hypoglycemia</a:t>
              </a:r>
            </a:p>
          </p:txBody>
        </p:sp>
        <p:sp>
          <p:nvSpPr>
            <p:cNvPr id="308" name="Shape 308"/>
            <p:cNvSpPr/>
            <p:nvPr/>
          </p:nvSpPr>
          <p:spPr>
            <a:xfrm>
              <a:off x="4559227" y="4460426"/>
              <a:ext cx="82863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because</a:t>
              </a:r>
              <a:r>
                <a:rPr spc="60"/>
                <a:t> </a:t>
              </a:r>
              <a:r>
                <a:t>of</a:t>
              </a:r>
            </a:p>
          </p:txBody>
        </p:sp>
        <p:sp>
          <p:nvSpPr>
            <p:cNvPr id="309" name="Shape 309"/>
            <p:cNvSpPr/>
            <p:nvPr/>
          </p:nvSpPr>
          <p:spPr>
            <a:xfrm>
              <a:off x="4559227" y="4609547"/>
              <a:ext cx="767976"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decreased</a:t>
              </a:r>
            </a:p>
          </p:txBody>
        </p:sp>
        <p:sp>
          <p:nvSpPr>
            <p:cNvPr id="310" name="Shape 310"/>
            <p:cNvSpPr/>
            <p:nvPr/>
          </p:nvSpPr>
          <p:spPr>
            <a:xfrm>
              <a:off x="4559227" y="4758667"/>
              <a:ext cx="93007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excretion</a:t>
              </a:r>
              <a:r>
                <a:rPr spc="60"/>
                <a:t> </a:t>
              </a:r>
              <a:r>
                <a:t>of</a:t>
              </a:r>
            </a:p>
          </p:txBody>
        </p:sp>
        <p:sp>
          <p:nvSpPr>
            <p:cNvPr id="311" name="Shape 311"/>
            <p:cNvSpPr/>
            <p:nvPr/>
          </p:nvSpPr>
          <p:spPr>
            <a:xfrm>
              <a:off x="4559227" y="4907788"/>
              <a:ext cx="506702"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insulin</a:t>
              </a:r>
            </a:p>
          </p:txBody>
        </p:sp>
        <p:sp>
          <p:nvSpPr>
            <p:cNvPr id="312" name="Shape 312"/>
            <p:cNvSpPr/>
            <p:nvPr/>
          </p:nvSpPr>
          <p:spPr>
            <a:xfrm>
              <a:off x="115849" y="5096205"/>
              <a:ext cx="386546"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Loop</a:t>
              </a:r>
            </a:p>
          </p:txBody>
        </p:sp>
        <p:sp>
          <p:nvSpPr>
            <p:cNvPr id="313" name="Shape 313"/>
            <p:cNvSpPr/>
            <p:nvPr/>
          </p:nvSpPr>
          <p:spPr>
            <a:xfrm>
              <a:off x="240145" y="5245325"/>
              <a:ext cx="65095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diuretics</a:t>
              </a:r>
            </a:p>
          </p:txBody>
        </p:sp>
        <p:sp>
          <p:nvSpPr>
            <p:cNvPr id="314" name="Shape 314"/>
            <p:cNvSpPr/>
            <p:nvPr/>
          </p:nvSpPr>
          <p:spPr>
            <a:xfrm>
              <a:off x="240145" y="5394446"/>
              <a:ext cx="54962"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a:t>
              </a:r>
            </a:p>
          </p:txBody>
        </p:sp>
        <p:sp>
          <p:nvSpPr>
            <p:cNvPr id="315" name="Shape 315"/>
            <p:cNvSpPr/>
            <p:nvPr/>
          </p:nvSpPr>
          <p:spPr>
            <a:xfrm>
              <a:off x="281469" y="5394446"/>
              <a:ext cx="412459"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Lasix,</a:t>
              </a:r>
            </a:p>
          </p:txBody>
        </p:sp>
        <p:sp>
          <p:nvSpPr>
            <p:cNvPr id="316" name="Shape 316"/>
            <p:cNvSpPr/>
            <p:nvPr/>
          </p:nvSpPr>
          <p:spPr>
            <a:xfrm>
              <a:off x="240145" y="5543567"/>
              <a:ext cx="57734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Bumex)</a:t>
              </a:r>
            </a:p>
          </p:txBody>
        </p:sp>
        <p:sp>
          <p:nvSpPr>
            <p:cNvPr id="317" name="Shape 317"/>
            <p:cNvSpPr/>
            <p:nvPr/>
          </p:nvSpPr>
          <p:spPr>
            <a:xfrm>
              <a:off x="1774000" y="5096193"/>
              <a:ext cx="182216"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15</a:t>
              </a:r>
            </a:p>
          </p:txBody>
        </p:sp>
        <p:sp>
          <p:nvSpPr>
            <p:cNvPr id="318" name="Shape 318"/>
            <p:cNvSpPr/>
            <p:nvPr/>
          </p:nvSpPr>
          <p:spPr>
            <a:xfrm>
              <a:off x="3732498" y="5096240"/>
              <a:ext cx="91108"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1</a:t>
              </a:r>
            </a:p>
          </p:txBody>
        </p:sp>
        <p:sp>
          <p:nvSpPr>
            <p:cNvPr id="319" name="Shape 319"/>
            <p:cNvSpPr/>
            <p:nvPr/>
          </p:nvSpPr>
          <p:spPr>
            <a:xfrm>
              <a:off x="3801000" y="5096240"/>
              <a:ext cx="8252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a:t>
              </a:r>
            </a:p>
          </p:txBody>
        </p:sp>
        <p:sp>
          <p:nvSpPr>
            <p:cNvPr id="320" name="Shape 320"/>
            <p:cNvSpPr/>
            <p:nvPr/>
          </p:nvSpPr>
          <p:spPr>
            <a:xfrm>
              <a:off x="3863048" y="5096240"/>
              <a:ext cx="91108"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3</a:t>
              </a:r>
            </a:p>
          </p:txBody>
        </p:sp>
        <p:sp>
          <p:nvSpPr>
            <p:cNvPr id="321" name="Shape 321"/>
            <p:cNvSpPr/>
            <p:nvPr/>
          </p:nvSpPr>
          <p:spPr>
            <a:xfrm>
              <a:off x="3983493" y="5080129"/>
              <a:ext cx="3478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500">
                  <a:solidFill>
                    <a:srgbClr val="3B7697"/>
                  </a:solidFill>
                </a:defRPr>
              </a:lvl1pPr>
            </a:lstStyle>
            <a:p>
              <a:pPr/>
              <a:r>
                <a:t>,</a:t>
              </a:r>
            </a:p>
          </p:txBody>
        </p:sp>
        <p:sp>
          <p:nvSpPr>
            <p:cNvPr id="322" name="Shape 322"/>
            <p:cNvSpPr/>
            <p:nvPr/>
          </p:nvSpPr>
          <p:spPr>
            <a:xfrm>
              <a:off x="4433048" y="5096240"/>
              <a:ext cx="1197186"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Not</a:t>
              </a:r>
              <a:r>
                <a:rPr spc="60"/>
                <a:t> </a:t>
              </a:r>
              <a:r>
                <a:t>effective</a:t>
              </a:r>
              <a:r>
                <a:rPr spc="50"/>
                <a:t> </a:t>
              </a:r>
              <a:r>
                <a:t>in</a:t>
              </a:r>
            </a:p>
          </p:txBody>
        </p:sp>
        <p:sp>
          <p:nvSpPr>
            <p:cNvPr id="323" name="Shape 323"/>
            <p:cNvSpPr/>
            <p:nvPr/>
          </p:nvSpPr>
          <p:spPr>
            <a:xfrm>
              <a:off x="4557344" y="5245360"/>
              <a:ext cx="102126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patients</a:t>
              </a:r>
              <a:r>
                <a:rPr spc="60"/>
                <a:t> </a:t>
              </a:r>
              <a:r>
                <a:t>with</a:t>
              </a:r>
            </a:p>
          </p:txBody>
        </p:sp>
        <p:sp>
          <p:nvSpPr>
            <p:cNvPr id="324" name="Shape 324"/>
            <p:cNvSpPr/>
            <p:nvPr/>
          </p:nvSpPr>
          <p:spPr>
            <a:xfrm>
              <a:off x="4557344" y="5394481"/>
              <a:ext cx="103674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ESRD</a:t>
              </a:r>
              <a:r>
                <a:rPr spc="55"/>
                <a:t> </a:t>
              </a:r>
              <a:r>
                <a:t>who</a:t>
              </a:r>
              <a:r>
                <a:rPr spc="60"/>
                <a:t> </a:t>
              </a:r>
              <a:r>
                <a:t>no</a:t>
              </a:r>
            </a:p>
          </p:txBody>
        </p:sp>
        <p:sp>
          <p:nvSpPr>
            <p:cNvPr id="325" name="Shape 325"/>
            <p:cNvSpPr/>
            <p:nvPr/>
          </p:nvSpPr>
          <p:spPr>
            <a:xfrm>
              <a:off x="4557344" y="5543601"/>
              <a:ext cx="975426"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longer</a:t>
              </a:r>
              <a:r>
                <a:rPr spc="60"/>
                <a:t> </a:t>
              </a:r>
              <a:r>
                <a:t>make</a:t>
              </a:r>
            </a:p>
          </p:txBody>
        </p:sp>
        <p:sp>
          <p:nvSpPr>
            <p:cNvPr id="326" name="Shape 326"/>
            <p:cNvSpPr/>
            <p:nvPr/>
          </p:nvSpPr>
          <p:spPr>
            <a:xfrm>
              <a:off x="4557344" y="5692721"/>
              <a:ext cx="40371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urine</a:t>
              </a:r>
            </a:p>
          </p:txBody>
        </p:sp>
        <p:sp>
          <p:nvSpPr>
            <p:cNvPr id="327" name="Shape 327"/>
            <p:cNvSpPr/>
            <p:nvPr/>
          </p:nvSpPr>
          <p:spPr>
            <a:xfrm>
              <a:off x="1037683" y="5881139"/>
              <a:ext cx="28339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N/A</a:t>
              </a:r>
            </a:p>
          </p:txBody>
        </p:sp>
        <p:sp>
          <p:nvSpPr>
            <p:cNvPr id="328" name="Shape 328"/>
            <p:cNvSpPr/>
            <p:nvPr/>
          </p:nvSpPr>
          <p:spPr>
            <a:xfrm>
              <a:off x="115851" y="5881139"/>
              <a:ext cx="558362"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Dialysis</a:t>
              </a:r>
            </a:p>
          </p:txBody>
        </p:sp>
        <p:sp>
          <p:nvSpPr>
            <p:cNvPr id="329" name="Shape 329"/>
            <p:cNvSpPr/>
            <p:nvPr/>
          </p:nvSpPr>
          <p:spPr>
            <a:xfrm>
              <a:off x="1774015" y="5881139"/>
              <a:ext cx="823102"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Immediate</a:t>
              </a:r>
            </a:p>
          </p:txBody>
        </p:sp>
        <p:sp>
          <p:nvSpPr>
            <p:cNvPr id="330" name="Shape 330"/>
            <p:cNvSpPr/>
            <p:nvPr/>
          </p:nvSpPr>
          <p:spPr>
            <a:xfrm>
              <a:off x="2783423" y="5881139"/>
              <a:ext cx="91108"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1</a:t>
              </a:r>
            </a:p>
          </p:txBody>
        </p:sp>
        <p:sp>
          <p:nvSpPr>
            <p:cNvPr id="331" name="Shape 331"/>
            <p:cNvSpPr/>
            <p:nvPr/>
          </p:nvSpPr>
          <p:spPr>
            <a:xfrm>
              <a:off x="2851924" y="5881139"/>
              <a:ext cx="8252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a:t>
              </a:r>
            </a:p>
          </p:txBody>
        </p:sp>
        <p:sp>
          <p:nvSpPr>
            <p:cNvPr id="332" name="Shape 332"/>
            <p:cNvSpPr/>
            <p:nvPr/>
          </p:nvSpPr>
          <p:spPr>
            <a:xfrm>
              <a:off x="2913973" y="5881139"/>
              <a:ext cx="91108"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2</a:t>
              </a:r>
            </a:p>
          </p:txBody>
        </p:sp>
        <p:sp>
          <p:nvSpPr>
            <p:cNvPr id="333" name="Shape 333"/>
            <p:cNvSpPr/>
            <p:nvPr/>
          </p:nvSpPr>
          <p:spPr>
            <a:xfrm>
              <a:off x="3033421" y="5864144"/>
              <a:ext cx="3478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500">
                  <a:solidFill>
                    <a:srgbClr val="3B7697"/>
                  </a:solidFill>
                </a:defRPr>
              </a:lvl1pPr>
            </a:lstStyle>
            <a:p>
              <a:pPr/>
              <a:r>
                <a:t>,</a:t>
              </a:r>
            </a:p>
          </p:txBody>
        </p:sp>
        <p:sp>
          <p:nvSpPr>
            <p:cNvPr id="334" name="Shape 334"/>
            <p:cNvSpPr/>
            <p:nvPr/>
          </p:nvSpPr>
          <p:spPr>
            <a:xfrm>
              <a:off x="3732498" y="5881148"/>
              <a:ext cx="91108"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2</a:t>
              </a:r>
            </a:p>
          </p:txBody>
        </p:sp>
        <p:sp>
          <p:nvSpPr>
            <p:cNvPr id="335" name="Shape 335"/>
            <p:cNvSpPr/>
            <p:nvPr/>
          </p:nvSpPr>
          <p:spPr>
            <a:xfrm>
              <a:off x="3801000" y="5881148"/>
              <a:ext cx="8252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a:t>
              </a:r>
            </a:p>
          </p:txBody>
        </p:sp>
        <p:sp>
          <p:nvSpPr>
            <p:cNvPr id="336" name="Shape 336"/>
            <p:cNvSpPr/>
            <p:nvPr/>
          </p:nvSpPr>
          <p:spPr>
            <a:xfrm>
              <a:off x="3863048" y="5881148"/>
              <a:ext cx="91108"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6</a:t>
              </a:r>
            </a:p>
          </p:txBody>
        </p:sp>
        <p:sp>
          <p:nvSpPr>
            <p:cNvPr id="337" name="Shape 337"/>
            <p:cNvSpPr/>
            <p:nvPr/>
          </p:nvSpPr>
          <p:spPr>
            <a:xfrm>
              <a:off x="3983493" y="5864144"/>
              <a:ext cx="3478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500">
                  <a:solidFill>
                    <a:srgbClr val="3B7697"/>
                  </a:solidFill>
                </a:defRPr>
              </a:lvl1pPr>
            </a:lstStyle>
            <a:p>
              <a:pPr/>
              <a:r>
                <a:t>,</a:t>
              </a:r>
            </a:p>
          </p:txBody>
        </p:sp>
      </p:gr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0" name="Shape 340"/>
          <p:cNvSpPr/>
          <p:nvPr>
            <p:ph type="title"/>
          </p:nvPr>
        </p:nvSpPr>
        <p:spPr>
          <a:xfrm>
            <a:off x="1097280" y="286603"/>
            <a:ext cx="10058401" cy="1450757"/>
          </a:xfrm>
          <a:prstGeom prst="rect">
            <a:avLst/>
          </a:prstGeom>
        </p:spPr>
        <p:txBody>
          <a:bodyPr/>
          <a:lstStyle/>
          <a:p>
            <a:pPr/>
          </a:p>
        </p:txBody>
      </p:sp>
      <p:sp>
        <p:nvSpPr>
          <p:cNvPr id="341" name="Shape 341"/>
          <p:cNvSpPr/>
          <p:nvPr>
            <p:ph type="body" idx="1"/>
          </p:nvPr>
        </p:nvSpPr>
        <p:spPr>
          <a:xfrm>
            <a:off x="1097280" y="1845734"/>
            <a:ext cx="10058401" cy="4023360"/>
          </a:xfrm>
          <a:prstGeom prst="rect">
            <a:avLst/>
          </a:prstGeom>
        </p:spPr>
        <p:txBody>
          <a:bodyPr/>
          <a:lstStyle/>
          <a:p>
            <a:pPr marL="0" indent="0">
              <a:lnSpc>
                <a:spcPct val="100000"/>
              </a:lnSpc>
              <a:spcBef>
                <a:spcPts val="0"/>
              </a:spcBef>
              <a:buSzTx/>
              <a:buNone/>
              <a:defRPr b="1" sz="2800">
                <a:solidFill>
                  <a:srgbClr val="000000"/>
                </a:solidFill>
                <a:latin typeface="Arial"/>
                <a:ea typeface="Arial"/>
                <a:cs typeface="Arial"/>
                <a:sym typeface="Arial"/>
              </a:defRPr>
            </a:pPr>
            <a:r>
              <a:t>Changes in practice</a:t>
            </a:r>
          </a:p>
          <a:p>
            <a:pPr marL="0" indent="0">
              <a:lnSpc>
                <a:spcPct val="100000"/>
              </a:lnSpc>
              <a:spcBef>
                <a:spcPts val="0"/>
              </a:spcBef>
              <a:buSzTx/>
              <a:buNone/>
              <a:defRPr sz="2800">
                <a:solidFill>
                  <a:srgbClr val="000000"/>
                </a:solidFill>
                <a:latin typeface="Arial"/>
                <a:ea typeface="Arial"/>
                <a:cs typeface="Arial"/>
                <a:sym typeface="Arial"/>
              </a:defRPr>
            </a:pPr>
            <a:r>
              <a:t> Sodium bicarbonate is not an indicated therapy; can consider             its use in acidotic patients with hyperkalemia</a:t>
            </a:r>
          </a:p>
          <a:p>
            <a:pPr marL="0" indent="0">
              <a:lnSpc>
                <a:spcPct val="100000"/>
              </a:lnSpc>
              <a:spcBef>
                <a:spcPts val="0"/>
              </a:spcBef>
              <a:buSzTx/>
              <a:buNone/>
              <a:defRPr sz="2800">
                <a:solidFill>
                  <a:srgbClr val="000000"/>
                </a:solidFill>
                <a:latin typeface="Arial"/>
                <a:ea typeface="Arial"/>
                <a:cs typeface="Arial"/>
                <a:sym typeface="Arial"/>
              </a:defRPr>
            </a:pPr>
            <a:r>
              <a:t> Do not give Kayexalate</a:t>
            </a:r>
          </a:p>
          <a:p>
            <a:pPr marL="0" indent="0">
              <a:lnSpc>
                <a:spcPct val="100000"/>
              </a:lnSpc>
              <a:spcBef>
                <a:spcPts val="0"/>
              </a:spcBef>
              <a:buSzTx/>
              <a:buNone/>
              <a:defRPr sz="2800">
                <a:solidFill>
                  <a:srgbClr val="000000"/>
                </a:solidFill>
                <a:latin typeface="Arial"/>
                <a:ea typeface="Arial"/>
                <a:cs typeface="Arial"/>
                <a:sym typeface="Arial"/>
              </a:defRPr>
            </a:pPr>
            <a:r>
              <a:t> In cases of cardiac arrest due to hyperkalemia, perform    prolonged CPR until K+ level is corrected; the patient should not be pronounced dead until their K+ level is normalized</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3" name="Shape 343"/>
          <p:cNvSpPr/>
          <p:nvPr>
            <p:ph type="title"/>
          </p:nvPr>
        </p:nvSpPr>
        <p:spPr>
          <a:xfrm>
            <a:off x="1097280" y="286603"/>
            <a:ext cx="10058401" cy="1450757"/>
          </a:xfrm>
          <a:prstGeom prst="rect">
            <a:avLst/>
          </a:prstGeom>
        </p:spPr>
        <p:txBody>
          <a:bodyPr/>
          <a:lstStyle/>
          <a:p>
            <a:pPr/>
          </a:p>
        </p:txBody>
      </p:sp>
      <p:sp>
        <p:nvSpPr>
          <p:cNvPr id="344" name="Shape 344"/>
          <p:cNvSpPr/>
          <p:nvPr>
            <p:ph type="body" idx="1"/>
          </p:nvPr>
        </p:nvSpPr>
        <p:spPr>
          <a:xfrm>
            <a:off x="1097280" y="1845734"/>
            <a:ext cx="10058401" cy="4023360"/>
          </a:xfrm>
          <a:prstGeom prst="rect">
            <a:avLst/>
          </a:prstGeom>
        </p:spPr>
        <p:txBody>
          <a:bodyPr/>
          <a:lstStyle/>
          <a:p>
            <a:pPr>
              <a:lnSpc>
                <a:spcPct val="72000"/>
              </a:lnSpc>
              <a:defRPr b="1" sz="2500"/>
            </a:pPr>
            <a:r>
              <a:t>Next steps</a:t>
            </a:r>
            <a:endParaRPr sz="1800"/>
          </a:p>
          <a:p>
            <a:pPr>
              <a:lnSpc>
                <a:spcPct val="72000"/>
              </a:lnSpc>
              <a:defRPr sz="2500"/>
            </a:pPr>
            <a:r>
              <a:t> Repeat serial K+ measurements to monitor for rebound hyperkalemia</a:t>
            </a:r>
            <a:endParaRPr sz="1800"/>
          </a:p>
          <a:p>
            <a:pPr>
              <a:lnSpc>
                <a:spcPct val="72000"/>
              </a:lnSpc>
              <a:defRPr sz="2500"/>
            </a:pPr>
            <a:r>
              <a:t> Prevent recurrence</a:t>
            </a:r>
            <a:endParaRPr sz="1800"/>
          </a:p>
          <a:p>
            <a:pPr>
              <a:lnSpc>
                <a:spcPct val="72000"/>
              </a:lnSpc>
              <a:defRPr sz="2500"/>
            </a:pPr>
            <a:r>
              <a:t>Avoid potentiating medications </a:t>
            </a:r>
            <a:endParaRPr sz="1800"/>
          </a:p>
          <a:p>
            <a:pPr>
              <a:lnSpc>
                <a:spcPct val="72000"/>
              </a:lnSpc>
              <a:defRPr b="1" sz="2500"/>
            </a:pPr>
            <a:r>
              <a:t>Determine and treat underlying cause </a:t>
            </a:r>
            <a:endParaRPr sz="1800"/>
          </a:p>
          <a:p>
            <a:pPr>
              <a:lnSpc>
                <a:spcPct val="72000"/>
              </a:lnSpc>
              <a:defRPr sz="2500"/>
            </a:pPr>
            <a:r>
              <a:t>   Failure to excrete enough K+ to maintain a balance</a:t>
            </a:r>
            <a:endParaRPr sz="1800"/>
          </a:p>
          <a:p>
            <a:pPr>
              <a:lnSpc>
                <a:spcPct val="72000"/>
              </a:lnSpc>
              <a:defRPr sz="2500"/>
            </a:pPr>
            <a:r>
              <a:t>   Transcellular shifts</a:t>
            </a:r>
            <a:endParaRPr sz="1800"/>
          </a:p>
          <a:p>
            <a:pPr>
              <a:lnSpc>
                <a:spcPct val="72000"/>
              </a:lnSpc>
              <a:defRPr sz="2500"/>
            </a:pPr>
            <a:r>
              <a:t>   Suspect measurement error in otherwise normal patients and repeat   laboratory analysis before initiating treatment</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6" name="Shape 346"/>
          <p:cNvSpPr/>
          <p:nvPr>
            <p:ph type="title"/>
          </p:nvPr>
        </p:nvSpPr>
        <p:spPr>
          <a:xfrm>
            <a:off x="1097280" y="286603"/>
            <a:ext cx="10058401" cy="1450757"/>
          </a:xfrm>
          <a:prstGeom prst="rect">
            <a:avLst/>
          </a:prstGeom>
        </p:spPr>
        <p:txBody>
          <a:bodyPr/>
          <a:lstStyle/>
          <a:p>
            <a:pPr/>
          </a:p>
        </p:txBody>
      </p:sp>
      <p:sp>
        <p:nvSpPr>
          <p:cNvPr id="347" name="Shape 347"/>
          <p:cNvSpPr/>
          <p:nvPr>
            <p:ph type="body" idx="1"/>
          </p:nvPr>
        </p:nvSpPr>
        <p:spPr>
          <a:xfrm>
            <a:off x="1097280" y="1845734"/>
            <a:ext cx="10058401" cy="4023360"/>
          </a:xfrm>
          <a:prstGeom prst="rect">
            <a:avLst/>
          </a:prstGeom>
        </p:spPr>
        <p:txBody>
          <a:bodyPr/>
          <a:lstStyle/>
          <a:p>
            <a:pPr>
              <a:defRPr sz="2800"/>
            </a:pPr>
            <a:r>
              <a:t>Case</a:t>
            </a:r>
          </a:p>
          <a:p>
            <a:pPr>
              <a:buSzTx/>
              <a:buNone/>
              <a:defRPr sz="2800"/>
            </a:pPr>
            <a:r>
              <a:t>• 32 y/o F c/o several weeks of increasing muscle </a:t>
            </a:r>
            <a:r>
              <a:t>weakness, generalized. No N/V, no fever, </a:t>
            </a:r>
            <a:r>
              <a:t>no vision or speech problems, no other complaints, able to ambulate short distanceswith assist.</a:t>
            </a:r>
          </a:p>
          <a:p>
            <a:pPr>
              <a:buSzTx/>
              <a:buNone/>
              <a:defRPr sz="2800"/>
            </a:pPr>
            <a:r>
              <a:t>• PMH: neg </a:t>
            </a:r>
          </a:p>
          <a:p>
            <a:pPr>
              <a:buSzTx/>
              <a:buNone/>
              <a:defRPr sz="2800"/>
            </a:pPr>
            <a:r>
              <a:t>• Px: VSS, exam benign except strength 3/5 throughout, symmetric, CN intact</a:t>
            </a:r>
          </a:p>
          <a:p>
            <a:pPr>
              <a:buSzTx/>
              <a:buNone/>
              <a:defRPr sz="2800"/>
            </a:pPr>
            <a:r>
              <a:t>• Labs remarkable for K+ 1.9, total CK 1560</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title"/>
          </p:nvPr>
        </p:nvSpPr>
        <p:spPr>
          <a:xfrm>
            <a:off x="1097280" y="286603"/>
            <a:ext cx="10058401" cy="1450757"/>
          </a:xfrm>
          <a:prstGeom prst="rect">
            <a:avLst/>
          </a:prstGeom>
        </p:spPr>
        <p:txBody>
          <a:bodyPr/>
          <a:lstStyle>
            <a:lvl1pPr>
              <a:defRPr spc="-100"/>
            </a:lvl1pPr>
          </a:lstStyle>
          <a:p>
            <a:pPr/>
            <a:r>
              <a:t>Case</a:t>
            </a:r>
          </a:p>
        </p:txBody>
      </p:sp>
      <p:sp>
        <p:nvSpPr>
          <p:cNvPr id="132" name="Shape 132"/>
          <p:cNvSpPr/>
          <p:nvPr>
            <p:ph type="body" idx="1"/>
          </p:nvPr>
        </p:nvSpPr>
        <p:spPr>
          <a:xfrm>
            <a:off x="1097280" y="1845734"/>
            <a:ext cx="10058401" cy="4023360"/>
          </a:xfrm>
          <a:prstGeom prst="rect">
            <a:avLst/>
          </a:prstGeom>
        </p:spPr>
        <p:txBody>
          <a:bodyPr/>
          <a:lstStyle/>
          <a:p>
            <a:pPr>
              <a:buSzTx/>
              <a:buNone/>
            </a:pPr>
            <a:r>
              <a:t> </a:t>
            </a:r>
            <a:r>
              <a:rPr sz="2800"/>
              <a:t>• 34 y/o F, c/o weakness, nausea, dyspnea for several weeks, much worse past few days, no fever, occasional vomiting, some abdominal discomfort, no cough.</a:t>
            </a:r>
            <a:endParaRPr sz="2800"/>
          </a:p>
          <a:p>
            <a:pPr>
              <a:buSzTx/>
              <a:buNone/>
              <a:defRPr sz="2800"/>
            </a:pPr>
            <a:r>
              <a:t> • BP  120/80, HR 120, afebrile, RR 24, diaphoresis     </a:t>
            </a:r>
          </a:p>
          <a:p>
            <a:pPr>
              <a:buSzTx/>
              <a:buNone/>
              <a:defRPr sz="2800"/>
            </a:pPr>
            <a:r>
              <a:t> • Lungs occasional  basilar crackle, abdomen soft, not tender, </a:t>
            </a:r>
            <a:r>
              <a:t>card regular, no murmer, no rub</a:t>
            </a:r>
          </a:p>
          <a:p>
            <a:pPr>
              <a:buSzTx/>
              <a:buNone/>
              <a:defRPr sz="2800"/>
            </a:pPr>
            <a:r>
              <a:t> • IV, O2, monitor….EKG</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9" name="Shape 349"/>
          <p:cNvSpPr/>
          <p:nvPr>
            <p:ph type="title"/>
          </p:nvPr>
        </p:nvSpPr>
        <p:spPr>
          <a:xfrm>
            <a:off x="1097280" y="286603"/>
            <a:ext cx="10058401" cy="1450757"/>
          </a:xfrm>
          <a:prstGeom prst="rect">
            <a:avLst/>
          </a:prstGeom>
        </p:spPr>
        <p:txBody>
          <a:bodyPr/>
          <a:lstStyle/>
          <a:p>
            <a:pPr/>
          </a:p>
        </p:txBody>
      </p:sp>
      <p:graphicFrame>
        <p:nvGraphicFramePr>
          <p:cNvPr id="350" name="Table 350"/>
          <p:cNvGraphicFramePr/>
          <p:nvPr/>
        </p:nvGraphicFramePr>
        <p:xfrm>
          <a:off x="707366" y="172527"/>
          <a:ext cx="6431988" cy="6685473"/>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6431987"/>
              </a:tblGrid>
              <a:tr h="242465">
                <a:tc>
                  <a:txBody>
                    <a:bodyPr/>
                    <a:lstStyle/>
                    <a:p>
                      <a:pPr algn="l">
                        <a:lnSpc>
                          <a:spcPct val="107000"/>
                        </a:lnSpc>
                        <a:defRPr sz="400"/>
                      </a:pPr>
                      <a:r>
                        <a:t>Box 6</a:t>
                      </a:r>
                      <a:endParaRPr sz="500"/>
                    </a:p>
                    <a:p>
                      <a:pPr algn="l">
                        <a:lnSpc>
                          <a:spcPct val="107000"/>
                        </a:lnSpc>
                      </a:pPr>
                      <a:r>
                        <a:t>Disorders causing hypokalemia</a:t>
                      </a:r>
                    </a:p>
                  </a:txBody>
                  <a:tcPr marL="27553" marR="27553" marT="27553" marB="27553" anchor="t" anchorCtr="0" horzOverflow="overflow"/>
                </a:tc>
              </a:tr>
              <a:tr h="6443007">
                <a:tc>
                  <a:txBody>
                    <a:bodyPr/>
                    <a:lstStyle/>
                    <a:p>
                      <a:pPr algn="l">
                        <a:lnSpc>
                          <a:spcPct val="107000"/>
                        </a:lnSpc>
                        <a:spcBef>
                          <a:spcPts val="300"/>
                        </a:spcBef>
                        <a:defRPr b="1" u="sng">
                          <a:solidFill>
                            <a:srgbClr val="FFFFFF"/>
                          </a:solidFill>
                        </a:defRPr>
                      </a:pPr>
                      <a:r>
                        <a:t>Excessive los</a:t>
                      </a:r>
                      <a:r>
                        <a:rPr sz="800"/>
                        <a:t>s</a:t>
                      </a:r>
                    </a:p>
                    <a:p>
                      <a:pPr algn="l">
                        <a:lnSpc>
                          <a:spcPct val="107000"/>
                        </a:lnSpc>
                        <a:spcBef>
                          <a:spcPts val="400"/>
                        </a:spcBef>
                        <a:defRPr b="1" sz="800">
                          <a:solidFill>
                            <a:srgbClr val="FFFFFF"/>
                          </a:solidFill>
                        </a:defRPr>
                      </a:pPr>
                      <a:r>
                        <a:t>GI tract</a:t>
                      </a:r>
                    </a:p>
                    <a:p>
                      <a:pPr indent="95250" algn="l">
                        <a:lnSpc>
                          <a:spcPct val="107000"/>
                        </a:lnSpc>
                        <a:spcBef>
                          <a:spcPts val="400"/>
                        </a:spcBef>
                        <a:defRPr b="1" sz="800">
                          <a:solidFill>
                            <a:srgbClr val="FFFFFF"/>
                          </a:solidFill>
                        </a:defRPr>
                      </a:pPr>
                      <a:r>
                        <a:t>Diarrhea</a:t>
                      </a:r>
                    </a:p>
                    <a:p>
                      <a:pPr indent="95250" algn="l">
                        <a:lnSpc>
                          <a:spcPct val="107000"/>
                        </a:lnSpc>
                        <a:spcBef>
                          <a:spcPts val="400"/>
                        </a:spcBef>
                        <a:defRPr b="1" sz="800">
                          <a:solidFill>
                            <a:srgbClr val="FFFFFF"/>
                          </a:solidFill>
                        </a:defRPr>
                      </a:pPr>
                      <a:r>
                        <a:t>Laxative abuse</a:t>
                      </a:r>
                    </a:p>
                    <a:p>
                      <a:pPr indent="95250" algn="l">
                        <a:lnSpc>
                          <a:spcPct val="107000"/>
                        </a:lnSpc>
                        <a:spcBef>
                          <a:spcPts val="400"/>
                        </a:spcBef>
                        <a:defRPr b="1" sz="800">
                          <a:solidFill>
                            <a:srgbClr val="FFFFFF"/>
                          </a:solidFill>
                        </a:defRPr>
                      </a:pPr>
                      <a:r>
                        <a:t>Fistula</a:t>
                      </a:r>
                    </a:p>
                    <a:p>
                      <a:pPr indent="95250" algn="l">
                        <a:lnSpc>
                          <a:spcPct val="107000"/>
                        </a:lnSpc>
                        <a:spcBef>
                          <a:spcPts val="400"/>
                        </a:spcBef>
                        <a:defRPr b="1" sz="800">
                          <a:solidFill>
                            <a:srgbClr val="FFFFFF"/>
                          </a:solidFill>
                        </a:defRPr>
                      </a:pPr>
                      <a:r>
                        <a:t>Ileostomy</a:t>
                      </a:r>
                    </a:p>
                    <a:p>
                      <a:pPr algn="l">
                        <a:lnSpc>
                          <a:spcPct val="107000"/>
                        </a:lnSpc>
                        <a:spcBef>
                          <a:spcPts val="400"/>
                        </a:spcBef>
                        <a:defRPr b="1" sz="800">
                          <a:solidFill>
                            <a:srgbClr val="FFFFFF"/>
                          </a:solidFill>
                        </a:defRPr>
                      </a:pPr>
                      <a:r>
                        <a:t>Renal</a:t>
                      </a:r>
                    </a:p>
                    <a:p>
                      <a:pPr indent="95250" algn="l">
                        <a:lnSpc>
                          <a:spcPct val="107000"/>
                        </a:lnSpc>
                        <a:spcBef>
                          <a:spcPts val="400"/>
                        </a:spcBef>
                        <a:defRPr b="1" sz="800">
                          <a:solidFill>
                            <a:srgbClr val="FFFFFF"/>
                          </a:solidFill>
                        </a:defRPr>
                      </a:pPr>
                      <a:r>
                        <a:t>Increased Na1 delivery to the distal nephron</a:t>
                      </a:r>
                    </a:p>
                    <a:p>
                      <a:pPr indent="189864" algn="l">
                        <a:lnSpc>
                          <a:spcPct val="107000"/>
                        </a:lnSpc>
                        <a:spcBef>
                          <a:spcPts val="400"/>
                        </a:spcBef>
                        <a:defRPr b="1" sz="800">
                          <a:solidFill>
                            <a:srgbClr val="FFFFFF"/>
                          </a:solidFill>
                        </a:defRPr>
                      </a:pPr>
                      <a:r>
                        <a:t>High-sodium diet</a:t>
                      </a:r>
                    </a:p>
                    <a:p>
                      <a:pPr indent="189864" algn="l">
                        <a:lnSpc>
                          <a:spcPct val="107000"/>
                        </a:lnSpc>
                        <a:spcBef>
                          <a:spcPts val="400"/>
                        </a:spcBef>
                        <a:defRPr b="1" sz="800">
                          <a:solidFill>
                            <a:srgbClr val="FFFFFF"/>
                          </a:solidFill>
                        </a:defRPr>
                      </a:pPr>
                      <a:r>
                        <a:t>Drugs (eg, penicillins)</a:t>
                      </a:r>
                    </a:p>
                    <a:p>
                      <a:pPr indent="95250" algn="l">
                        <a:lnSpc>
                          <a:spcPct val="107000"/>
                        </a:lnSpc>
                        <a:spcBef>
                          <a:spcPts val="400"/>
                        </a:spcBef>
                        <a:defRPr b="1" sz="800">
                          <a:solidFill>
                            <a:srgbClr val="FFFFFF"/>
                          </a:solidFill>
                        </a:defRPr>
                      </a:pPr>
                      <a:r>
                        <a:t>Increased urinary flow</a:t>
                      </a:r>
                    </a:p>
                    <a:p>
                      <a:pPr indent="189864" algn="l">
                        <a:lnSpc>
                          <a:spcPct val="107000"/>
                        </a:lnSpc>
                        <a:spcBef>
                          <a:spcPts val="400"/>
                        </a:spcBef>
                        <a:defRPr b="1" sz="800">
                          <a:solidFill>
                            <a:srgbClr val="FFFFFF"/>
                          </a:solidFill>
                        </a:defRPr>
                      </a:pPr>
                      <a:r>
                        <a:t>Hyperglycemia</a:t>
                      </a:r>
                    </a:p>
                    <a:p>
                      <a:pPr indent="189864" algn="l">
                        <a:lnSpc>
                          <a:spcPct val="107000"/>
                        </a:lnSpc>
                        <a:spcBef>
                          <a:spcPts val="400"/>
                        </a:spcBef>
                        <a:defRPr b="1" sz="800">
                          <a:solidFill>
                            <a:srgbClr val="FFFFFF"/>
                          </a:solidFill>
                        </a:defRPr>
                      </a:pPr>
                      <a:r>
                        <a:t>Mannitol</a:t>
                      </a:r>
                    </a:p>
                    <a:p>
                      <a:pPr indent="189864" algn="l">
                        <a:lnSpc>
                          <a:spcPct val="107000"/>
                        </a:lnSpc>
                        <a:spcBef>
                          <a:spcPts val="400"/>
                        </a:spcBef>
                        <a:defRPr b="1" sz="800">
                          <a:solidFill>
                            <a:srgbClr val="FFFFFF"/>
                          </a:solidFill>
                        </a:defRPr>
                      </a:pPr>
                      <a:r>
                        <a:t>High-volume IV normal saline</a:t>
                      </a:r>
                    </a:p>
                    <a:p>
                      <a:pPr indent="95250" algn="l">
                        <a:lnSpc>
                          <a:spcPct val="107000"/>
                        </a:lnSpc>
                        <a:spcBef>
                          <a:spcPts val="400"/>
                        </a:spcBef>
                        <a:defRPr b="1" sz="800">
                          <a:solidFill>
                            <a:srgbClr val="FFFFFF"/>
                          </a:solidFill>
                        </a:defRPr>
                      </a:pPr>
                      <a:r>
                        <a:t>Activation of Na-K ATPase</a:t>
                      </a:r>
                    </a:p>
                    <a:p>
                      <a:pPr indent="189864" algn="l">
                        <a:lnSpc>
                          <a:spcPct val="107000"/>
                        </a:lnSpc>
                        <a:spcBef>
                          <a:spcPts val="400"/>
                        </a:spcBef>
                        <a:defRPr b="1" sz="800">
                          <a:solidFill>
                            <a:srgbClr val="FFFFFF"/>
                          </a:solidFill>
                        </a:defRPr>
                      </a:pPr>
                      <a:r>
                        <a:t>Hypomagnesemia</a:t>
                      </a:r>
                    </a:p>
                    <a:p>
                      <a:pPr indent="189864" algn="l">
                        <a:lnSpc>
                          <a:spcPct val="107000"/>
                        </a:lnSpc>
                        <a:spcBef>
                          <a:spcPts val="400"/>
                        </a:spcBef>
                        <a:defRPr b="1" sz="800">
                          <a:solidFill>
                            <a:srgbClr val="FFFFFF"/>
                          </a:solidFill>
                        </a:defRPr>
                      </a:pPr>
                      <a:r>
                        <a:t>Renal tubular acidosis types 1 and 2</a:t>
                      </a:r>
                    </a:p>
                    <a:p>
                      <a:pPr indent="189864" algn="l">
                        <a:lnSpc>
                          <a:spcPct val="107000"/>
                        </a:lnSpc>
                        <a:spcBef>
                          <a:spcPts val="400"/>
                        </a:spcBef>
                        <a:defRPr b="1" sz="800">
                          <a:solidFill>
                            <a:srgbClr val="FFFFFF"/>
                          </a:solidFill>
                        </a:defRPr>
                      </a:pPr>
                      <a:r>
                        <a:t>Liddle syndrome</a:t>
                      </a:r>
                    </a:p>
                    <a:p>
                      <a:pPr indent="189864" algn="l">
                        <a:lnSpc>
                          <a:spcPct val="107000"/>
                        </a:lnSpc>
                        <a:spcBef>
                          <a:spcPts val="400"/>
                        </a:spcBef>
                        <a:defRPr b="1" sz="800">
                          <a:solidFill>
                            <a:srgbClr val="FFFFFF"/>
                          </a:solidFill>
                        </a:defRPr>
                      </a:pPr>
                      <a:r>
                        <a:t>High aldosterone levels</a:t>
                      </a:r>
                    </a:p>
                    <a:p>
                      <a:pPr indent="285115" algn="l">
                        <a:lnSpc>
                          <a:spcPct val="107000"/>
                        </a:lnSpc>
                        <a:spcBef>
                          <a:spcPts val="400"/>
                        </a:spcBef>
                        <a:defRPr b="1" sz="800">
                          <a:solidFill>
                            <a:srgbClr val="FFFFFF"/>
                          </a:solidFill>
                        </a:defRPr>
                      </a:pPr>
                      <a:r>
                        <a:t>Primary</a:t>
                      </a:r>
                    </a:p>
                    <a:p>
                      <a:pPr indent="379729" algn="l">
                        <a:lnSpc>
                          <a:spcPct val="107000"/>
                        </a:lnSpc>
                        <a:spcBef>
                          <a:spcPts val="400"/>
                        </a:spcBef>
                        <a:defRPr b="1" sz="800">
                          <a:solidFill>
                            <a:srgbClr val="FFFFFF"/>
                          </a:solidFill>
                        </a:defRPr>
                      </a:pPr>
                      <a:r>
                        <a:t>Conn syndrome</a:t>
                      </a:r>
                    </a:p>
                    <a:p>
                      <a:pPr indent="379729" algn="l">
                        <a:lnSpc>
                          <a:spcPct val="107000"/>
                        </a:lnSpc>
                        <a:spcBef>
                          <a:spcPts val="400"/>
                        </a:spcBef>
                        <a:defRPr b="1" sz="800">
                          <a:solidFill>
                            <a:srgbClr val="FFFFFF"/>
                          </a:solidFill>
                        </a:defRPr>
                      </a:pPr>
                      <a:r>
                        <a:t>Cushing syndrome</a:t>
                      </a:r>
                    </a:p>
                    <a:p>
                      <a:pPr indent="285115" algn="l">
                        <a:lnSpc>
                          <a:spcPct val="107000"/>
                        </a:lnSpc>
                        <a:spcBef>
                          <a:spcPts val="400"/>
                        </a:spcBef>
                        <a:defRPr b="1" sz="800">
                          <a:solidFill>
                            <a:srgbClr val="FFFFFF"/>
                          </a:solidFill>
                        </a:defRPr>
                      </a:pPr>
                      <a:r>
                        <a:t>Secondary</a:t>
                      </a:r>
                    </a:p>
                    <a:p>
                      <a:pPr indent="379729" algn="l">
                        <a:lnSpc>
                          <a:spcPct val="107000"/>
                        </a:lnSpc>
                        <a:spcBef>
                          <a:spcPts val="400"/>
                        </a:spcBef>
                        <a:defRPr b="1" sz="800">
                          <a:solidFill>
                            <a:srgbClr val="FFFFFF"/>
                          </a:solidFill>
                        </a:defRPr>
                      </a:pPr>
                      <a:r>
                        <a:t>Hypovolemia (eg, vomiting)</a:t>
                      </a:r>
                    </a:p>
                    <a:p>
                      <a:pPr indent="379729" algn="l">
                        <a:lnSpc>
                          <a:spcPct val="107000"/>
                        </a:lnSpc>
                        <a:spcBef>
                          <a:spcPts val="400"/>
                        </a:spcBef>
                        <a:defRPr b="1" sz="800">
                          <a:solidFill>
                            <a:srgbClr val="FFFFFF"/>
                          </a:solidFill>
                        </a:defRPr>
                      </a:pPr>
                      <a:r>
                        <a:t>Bartter syndrome</a:t>
                      </a:r>
                    </a:p>
                    <a:p>
                      <a:pPr indent="379729" algn="l">
                        <a:lnSpc>
                          <a:spcPct val="107000"/>
                        </a:lnSpc>
                        <a:spcBef>
                          <a:spcPts val="400"/>
                        </a:spcBef>
                        <a:defRPr b="1" sz="800">
                          <a:solidFill>
                            <a:srgbClr val="FFFFFF"/>
                          </a:solidFill>
                        </a:defRPr>
                      </a:pPr>
                      <a:r>
                        <a:t>Gitelman syndrome</a:t>
                      </a:r>
                    </a:p>
                    <a:p>
                      <a:pPr indent="379729" algn="l">
                        <a:lnSpc>
                          <a:spcPct val="107000"/>
                        </a:lnSpc>
                        <a:spcBef>
                          <a:spcPts val="400"/>
                        </a:spcBef>
                        <a:defRPr b="1" sz="800">
                          <a:solidFill>
                            <a:srgbClr val="FFFFFF"/>
                          </a:solidFill>
                        </a:defRPr>
                      </a:pPr>
                      <a:r>
                        <a:t>Excessive licorice intake (with glycyrrhizic acid, not sold in the United States)</a:t>
                      </a:r>
                    </a:p>
                    <a:p>
                      <a:pPr algn="l">
                        <a:lnSpc>
                          <a:spcPct val="107000"/>
                        </a:lnSpc>
                        <a:spcBef>
                          <a:spcPts val="400"/>
                        </a:spcBef>
                        <a:defRPr b="1" sz="800">
                          <a:solidFill>
                            <a:srgbClr val="FFFFFF"/>
                          </a:solidFill>
                        </a:defRPr>
                      </a:pPr>
                      <a:r>
                        <a:t>Cutaneous</a:t>
                      </a:r>
                    </a:p>
                    <a:p>
                      <a:pPr indent="95250" algn="l">
                        <a:lnSpc>
                          <a:spcPct val="107000"/>
                        </a:lnSpc>
                        <a:spcBef>
                          <a:spcPts val="400"/>
                        </a:spcBef>
                        <a:defRPr b="1" sz="800">
                          <a:solidFill>
                            <a:srgbClr val="FFFFFF"/>
                          </a:solidFill>
                        </a:defRPr>
                      </a:pPr>
                      <a:r>
                        <a:t>Excessive sweating</a:t>
                      </a:r>
                    </a:p>
                    <a:p>
                      <a:pPr indent="95250" algn="l">
                        <a:lnSpc>
                          <a:spcPct val="107000"/>
                        </a:lnSpc>
                        <a:spcBef>
                          <a:spcPts val="400"/>
                        </a:spcBef>
                        <a:defRPr b="1" sz="800">
                          <a:solidFill>
                            <a:srgbClr val="FFFFFF"/>
                          </a:solidFill>
                        </a:defRPr>
                      </a:pPr>
                      <a:r>
                        <a:t>Extensive burns</a:t>
                      </a:r>
                    </a:p>
                    <a:p>
                      <a:pPr algn="l">
                        <a:lnSpc>
                          <a:spcPct val="107000"/>
                        </a:lnSpc>
                        <a:spcBef>
                          <a:spcPts val="300"/>
                        </a:spcBef>
                        <a:defRPr b="1" u="sng">
                          <a:solidFill>
                            <a:srgbClr val="FFFFFF"/>
                          </a:solidFill>
                        </a:defRPr>
                      </a:pPr>
                      <a:r>
                        <a:t>Transcellular shift</a:t>
                      </a:r>
                    </a:p>
                    <a:p>
                      <a:pPr algn="l">
                        <a:lnSpc>
                          <a:spcPct val="107000"/>
                        </a:lnSpc>
                        <a:spcBef>
                          <a:spcPts val="400"/>
                        </a:spcBef>
                        <a:defRPr b="1" sz="800">
                          <a:solidFill>
                            <a:srgbClr val="FFFFFF"/>
                          </a:solidFill>
                        </a:defRPr>
                      </a:pPr>
                      <a:r>
                        <a:t>Alkalosis</a:t>
                      </a:r>
                    </a:p>
                    <a:p>
                      <a:pPr algn="l">
                        <a:lnSpc>
                          <a:spcPct val="107000"/>
                        </a:lnSpc>
                        <a:spcBef>
                          <a:spcPts val="400"/>
                        </a:spcBef>
                        <a:defRPr b="1" sz="800">
                          <a:solidFill>
                            <a:srgbClr val="FFFFFF"/>
                          </a:solidFill>
                        </a:defRPr>
                      </a:pPr>
                      <a:r>
                        <a:t>Hypernatremic hypokalemic paralysis</a:t>
                      </a:r>
                    </a:p>
                    <a:p>
                      <a:pPr algn="l">
                        <a:lnSpc>
                          <a:spcPct val="107000"/>
                        </a:lnSpc>
                        <a:spcBef>
                          <a:spcPts val="400"/>
                        </a:spcBef>
                        <a:defRPr b="1" sz="800">
                          <a:solidFill>
                            <a:srgbClr val="FFFFFF"/>
                          </a:solidFill>
                        </a:defRPr>
                      </a:pPr>
                      <a:r>
                        <a:t>Thyrotoxic periodic paralysis</a:t>
                      </a:r>
                    </a:p>
                    <a:p>
                      <a:pPr algn="l">
                        <a:lnSpc>
                          <a:spcPct val="107000"/>
                        </a:lnSpc>
                        <a:spcBef>
                          <a:spcPts val="300"/>
                        </a:spcBef>
                        <a:defRPr b="1" sz="800">
                          <a:solidFill>
                            <a:srgbClr val="FFFFFF"/>
                          </a:solidFill>
                        </a:defRPr>
                      </a:pPr>
                      <a:r>
                        <a:t>Other</a:t>
                      </a:r>
                    </a:p>
                    <a:p>
                      <a:pPr algn="l">
                        <a:lnSpc>
                          <a:spcPct val="107000"/>
                        </a:lnSpc>
                        <a:spcBef>
                          <a:spcPts val="500"/>
                        </a:spcBef>
                        <a:defRPr b="1" sz="800">
                          <a:solidFill>
                            <a:srgbClr val="FFFFFF"/>
                          </a:solidFill>
                        </a:defRPr>
                      </a:pPr>
                      <a:r>
                        <a:t>Low dietary intake (when chronic)</a:t>
                      </a:r>
                    </a:p>
                    <a:p>
                      <a:pPr algn="l">
                        <a:lnSpc>
                          <a:spcPct val="107000"/>
                        </a:lnSpc>
                        <a:defRPr b="1" sz="800">
                          <a:solidFill>
                            <a:srgbClr val="FFFFFF"/>
                          </a:solidFill>
                        </a:defRPr>
                      </a:pPr>
                      <a:r>
                        <a:t>Data from Refs.</a:t>
                      </a:r>
                      <a:r>
                        <a:rPr baseline="30000"/>
                        <a:t>2–4,13</a:t>
                      </a:r>
                    </a:p>
                  </a:txBody>
                  <a:tcPr marL="27553" marR="27553" marT="27553" marB="27553" anchor="ctr" anchorCtr="0" horzOverflow="overflow">
                    <a:solidFill>
                      <a:schemeClr val="accent1"/>
                    </a:solidFill>
                  </a:tcPr>
                </a:tc>
              </a:tr>
            </a:tbl>
          </a:graphicData>
        </a:graphic>
      </p:graphicFrame>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2" name="Shape 352"/>
          <p:cNvSpPr/>
          <p:nvPr>
            <p:ph type="title"/>
          </p:nvPr>
        </p:nvSpPr>
        <p:spPr>
          <a:xfrm>
            <a:off x="1097280" y="286603"/>
            <a:ext cx="10058401" cy="1450757"/>
          </a:xfrm>
          <a:prstGeom prst="rect">
            <a:avLst/>
          </a:prstGeom>
        </p:spPr>
        <p:txBody>
          <a:bodyPr/>
          <a:lstStyle>
            <a:lvl1pPr>
              <a:defRPr spc="-100"/>
            </a:lvl1pPr>
          </a:lstStyle>
          <a:p>
            <a:pPr/>
            <a:r>
              <a:t>Hypo K S&amp;S and ECG changes </a:t>
            </a:r>
          </a:p>
        </p:txBody>
      </p:sp>
      <p:sp>
        <p:nvSpPr>
          <p:cNvPr id="353" name="Shape 353"/>
          <p:cNvSpPr/>
          <p:nvPr>
            <p:ph type="body" idx="1"/>
          </p:nvPr>
        </p:nvSpPr>
        <p:spPr>
          <a:xfrm>
            <a:off x="1097280" y="1845734"/>
            <a:ext cx="10058401" cy="4023360"/>
          </a:xfrm>
          <a:prstGeom prst="rect">
            <a:avLst/>
          </a:prstGeom>
        </p:spPr>
        <p:txBody>
          <a:bodyPr/>
          <a:lstStyle/>
          <a:p>
            <a:pPr/>
            <a:r>
              <a:t>Usually nonspecific—weakness, muscle pain, rhabdomyolosis  </a:t>
            </a:r>
          </a:p>
          <a:p>
            <a:pPr/>
            <a:r>
              <a:t>EKG Changes of HypoK</a:t>
            </a:r>
          </a:p>
          <a:p>
            <a:pPr>
              <a:buSzTx/>
              <a:buNone/>
            </a:pPr>
            <a:r>
              <a:t>     1) Loss of T waves</a:t>
            </a:r>
          </a:p>
          <a:p>
            <a:pPr>
              <a:buSzTx/>
              <a:buNone/>
            </a:pPr>
            <a:r>
              <a:t>     2) U waves</a:t>
            </a:r>
          </a:p>
          <a:p>
            <a:pPr>
              <a:buSzTx/>
              <a:buNone/>
            </a:pPr>
            <a:r>
              <a:t>     3) Prolonged QT</a:t>
            </a:r>
          </a:p>
          <a:p>
            <a:pPr>
              <a:buSzTx/>
              <a:buNone/>
            </a:pPr>
            <a:r>
              <a:t>     4) Arrhythmias—</a:t>
            </a:r>
          </a:p>
          <a:p>
            <a:pPr>
              <a:buSzTx/>
              <a:buNone/>
            </a:pPr>
            <a:r>
              <a:t>          Atrial—PSVT, afib</a:t>
            </a:r>
          </a:p>
          <a:p>
            <a:pPr>
              <a:buSzTx/>
              <a:buNone/>
            </a:pPr>
            <a:r>
              <a:t>          Torsades, PVCs, VT, VF</a:t>
            </a:r>
          </a:p>
          <a:p>
            <a:pPr>
              <a:buSzTx/>
              <a:buNone/>
            </a:pPr>
            <a:r>
              <a:t>     5) NSST, T wave changes</a:t>
            </a:r>
          </a:p>
        </p:txBody>
      </p:sp>
      <p:pic>
        <p:nvPicPr>
          <p:cNvPr id="354" name="image8.png"/>
          <p:cNvPicPr>
            <a:picLocks noChangeAspect="1"/>
          </p:cNvPicPr>
          <p:nvPr/>
        </p:nvPicPr>
        <p:blipFill>
          <a:blip r:embed="rId2">
            <a:extLst/>
          </a:blip>
          <a:stretch>
            <a:fillRect/>
          </a:stretch>
        </p:blipFill>
        <p:spPr>
          <a:xfrm>
            <a:off x="5303098" y="2340702"/>
            <a:ext cx="3038848" cy="3528393"/>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6" name="Shape 356"/>
          <p:cNvSpPr/>
          <p:nvPr>
            <p:ph type="title"/>
          </p:nvPr>
        </p:nvSpPr>
        <p:spPr>
          <a:xfrm>
            <a:off x="1097280" y="286603"/>
            <a:ext cx="10058401" cy="1450757"/>
          </a:xfrm>
          <a:prstGeom prst="rect">
            <a:avLst/>
          </a:prstGeom>
        </p:spPr>
        <p:txBody>
          <a:bodyPr/>
          <a:lstStyle/>
          <a:p>
            <a:pPr>
              <a:defRPr spc="-100"/>
            </a:pPr>
            <a:r>
              <a:t>Treatment of Hypo K</a:t>
            </a:r>
            <a:br/>
          </a:p>
        </p:txBody>
      </p:sp>
      <p:pic>
        <p:nvPicPr>
          <p:cNvPr id="357" name="image9.png"/>
          <p:cNvPicPr>
            <a:picLocks noChangeAspect="1"/>
          </p:cNvPicPr>
          <p:nvPr/>
        </p:nvPicPr>
        <p:blipFill>
          <a:blip r:embed="rId2">
            <a:extLst/>
          </a:blip>
          <a:stretch>
            <a:fillRect/>
          </a:stretch>
        </p:blipFill>
        <p:spPr>
          <a:xfrm>
            <a:off x="1847527" y="1196751"/>
            <a:ext cx="8280922" cy="4968554"/>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9" name="Shape 359"/>
          <p:cNvSpPr/>
          <p:nvPr>
            <p:ph type="title"/>
          </p:nvPr>
        </p:nvSpPr>
        <p:spPr>
          <a:xfrm>
            <a:off x="1097280" y="286603"/>
            <a:ext cx="10058401" cy="1450757"/>
          </a:xfrm>
          <a:prstGeom prst="rect">
            <a:avLst/>
          </a:prstGeom>
        </p:spPr>
        <p:txBody>
          <a:bodyPr/>
          <a:lstStyle/>
          <a:p>
            <a:pPr/>
          </a:p>
        </p:txBody>
      </p:sp>
      <p:sp>
        <p:nvSpPr>
          <p:cNvPr id="360" name="Shape 360"/>
          <p:cNvSpPr/>
          <p:nvPr>
            <p:ph type="body" idx="1"/>
          </p:nvPr>
        </p:nvSpPr>
        <p:spPr>
          <a:xfrm>
            <a:off x="1097280" y="1845734"/>
            <a:ext cx="10058401" cy="4023360"/>
          </a:xfrm>
          <a:prstGeom prst="rect">
            <a:avLst/>
          </a:prstGeom>
        </p:spPr>
        <p:txBody>
          <a:bodyPr/>
          <a:lstStyle/>
          <a:p>
            <a:pPr>
              <a:defRPr b="1"/>
            </a:pPr>
            <a:r>
              <a:t> </a:t>
            </a:r>
            <a:r>
              <a:rPr sz="2800"/>
              <a:t>Treatment of symptomatic hypokalemia consists of repletion with potassium chloride</a:t>
            </a:r>
            <a:endParaRPr sz="2800"/>
          </a:p>
          <a:p>
            <a:pPr>
              <a:defRPr sz="2800"/>
            </a:pPr>
            <a:r>
              <a:t> Intake by mouth in pill or liquid forms</a:t>
            </a:r>
          </a:p>
          <a:p>
            <a:pPr>
              <a:defRPr sz="2800"/>
            </a:pPr>
            <a:r>
              <a:t> IV</a:t>
            </a:r>
          </a:p>
          <a:p>
            <a:pPr>
              <a:defRPr sz="2800"/>
            </a:pPr>
            <a:r>
              <a:t>Max rate 10 to 20 mEq/h</a:t>
            </a:r>
          </a:p>
          <a:p>
            <a:pPr>
              <a:defRPr sz="2800"/>
            </a:pPr>
            <a:r>
              <a:t>Push rapidly over 5 to 10 minutes in cases of cardiac arrest or impending arrest (VFib, Vtach)</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2" name="Shape 362"/>
          <p:cNvSpPr/>
          <p:nvPr>
            <p:ph type="title"/>
          </p:nvPr>
        </p:nvSpPr>
        <p:spPr>
          <a:xfrm>
            <a:off x="1097280" y="286603"/>
            <a:ext cx="10058401" cy="1450757"/>
          </a:xfrm>
          <a:prstGeom prst="rect">
            <a:avLst/>
          </a:prstGeom>
        </p:spPr>
        <p:txBody>
          <a:bodyPr/>
          <a:lstStyle/>
          <a:p>
            <a:pPr/>
          </a:p>
        </p:txBody>
      </p:sp>
      <p:sp>
        <p:nvSpPr>
          <p:cNvPr id="363" name="Shape 363"/>
          <p:cNvSpPr/>
          <p:nvPr>
            <p:ph type="body" idx="1"/>
          </p:nvPr>
        </p:nvSpPr>
        <p:spPr>
          <a:xfrm>
            <a:off x="1097280" y="1845734"/>
            <a:ext cx="10058401" cy="4023360"/>
          </a:xfrm>
          <a:prstGeom prst="rect">
            <a:avLst/>
          </a:prstGeom>
        </p:spPr>
        <p:txBody>
          <a:bodyPr/>
          <a:lstStyle/>
          <a:p>
            <a:pPr>
              <a:defRPr b="1" sz="3200"/>
            </a:pPr>
            <a:r>
              <a:t>Next steps</a:t>
            </a:r>
          </a:p>
          <a:p>
            <a:pPr>
              <a:defRPr sz="3200"/>
            </a:pPr>
            <a:r>
              <a:t> Repeat serial K+ measurements to monitor for recurrence     and prevent overcorrection</a:t>
            </a:r>
          </a:p>
          <a:p>
            <a:pPr>
              <a:defRPr sz="3200"/>
            </a:pPr>
            <a:r>
              <a:t> Remember to replete Mg along with K+</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5" name="Shape 365"/>
          <p:cNvSpPr/>
          <p:nvPr>
            <p:ph type="title"/>
          </p:nvPr>
        </p:nvSpPr>
        <p:spPr>
          <a:xfrm>
            <a:off x="1097280" y="286603"/>
            <a:ext cx="10058401" cy="1450757"/>
          </a:xfrm>
          <a:prstGeom prst="rect">
            <a:avLst/>
          </a:prstGeom>
        </p:spPr>
        <p:txBody>
          <a:bodyPr/>
          <a:lstStyle/>
          <a:p>
            <a:pPr/>
          </a:p>
        </p:txBody>
      </p:sp>
      <p:sp>
        <p:nvSpPr>
          <p:cNvPr id="366" name="Shape 366"/>
          <p:cNvSpPr/>
          <p:nvPr>
            <p:ph type="body" idx="1"/>
          </p:nvPr>
        </p:nvSpPr>
        <p:spPr>
          <a:xfrm>
            <a:off x="1097280" y="1845734"/>
            <a:ext cx="10058401" cy="4023360"/>
          </a:xfrm>
          <a:prstGeom prst="rect">
            <a:avLst/>
          </a:prstGeom>
        </p:spPr>
        <p:txBody>
          <a:bodyPr/>
          <a:lstStyle/>
          <a:p>
            <a:pPr>
              <a:lnSpc>
                <a:spcPct val="72000"/>
              </a:lnSpc>
              <a:defRPr b="1" sz="2300"/>
            </a:pPr>
            <a:r>
              <a:t>Prevent recurrence</a:t>
            </a:r>
            <a:endParaRPr sz="1700"/>
          </a:p>
          <a:p>
            <a:pPr>
              <a:lnSpc>
                <a:spcPct val="72000"/>
              </a:lnSpc>
              <a:defRPr sz="2300"/>
            </a:pPr>
            <a:r>
              <a:t>Avoid potentiating medication</a:t>
            </a:r>
            <a:endParaRPr sz="2800"/>
          </a:p>
          <a:p>
            <a:pPr>
              <a:lnSpc>
                <a:spcPct val="72000"/>
              </a:lnSpc>
              <a:defRPr b="1" sz="2300"/>
            </a:pPr>
            <a:r>
              <a:t>Determine and treat underlying cause </a:t>
            </a:r>
            <a:endParaRPr sz="1700"/>
          </a:p>
          <a:p>
            <a:pPr>
              <a:lnSpc>
                <a:spcPct val="72000"/>
              </a:lnSpc>
              <a:defRPr sz="2300"/>
            </a:pPr>
            <a:r>
              <a:t>Increased K+ losses from the body</a:t>
            </a:r>
            <a:endParaRPr sz="1700"/>
          </a:p>
          <a:p>
            <a:pPr>
              <a:lnSpc>
                <a:spcPct val="72000"/>
              </a:lnSpc>
              <a:defRPr sz="2300"/>
            </a:pPr>
            <a:r>
              <a:t>     GI</a:t>
            </a:r>
            <a:endParaRPr sz="2800"/>
          </a:p>
          <a:p>
            <a:pPr>
              <a:lnSpc>
                <a:spcPct val="72000"/>
              </a:lnSpc>
              <a:defRPr sz="2300"/>
            </a:pPr>
            <a:r>
              <a:t>     Renal</a:t>
            </a:r>
            <a:endParaRPr sz="2800"/>
          </a:p>
          <a:p>
            <a:pPr>
              <a:lnSpc>
                <a:spcPct val="72000"/>
              </a:lnSpc>
              <a:defRPr sz="2300"/>
            </a:pPr>
            <a:r>
              <a:t>    Cutaneous</a:t>
            </a:r>
            <a:endParaRPr sz="2800"/>
          </a:p>
          <a:p>
            <a:pPr>
              <a:lnSpc>
                <a:spcPct val="72000"/>
              </a:lnSpc>
              <a:defRPr sz="2300"/>
            </a:pPr>
            <a:r>
              <a:t> Transcellular shifts</a:t>
            </a:r>
            <a:endParaRPr sz="1700"/>
          </a:p>
          <a:p>
            <a:pPr>
              <a:lnSpc>
                <a:spcPct val="72000"/>
              </a:lnSpc>
              <a:defRPr sz="2300"/>
            </a:pPr>
            <a:r>
              <a:t> Decreased K+ intake</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8" name="Shape 368"/>
          <p:cNvSpPr/>
          <p:nvPr>
            <p:ph type="title"/>
          </p:nvPr>
        </p:nvSpPr>
        <p:spPr>
          <a:xfrm>
            <a:off x="1097280" y="286603"/>
            <a:ext cx="10058401" cy="1450757"/>
          </a:xfrm>
          <a:prstGeom prst="rect">
            <a:avLst/>
          </a:prstGeom>
        </p:spPr>
        <p:txBody>
          <a:bodyPr/>
          <a:lstStyle>
            <a:lvl1pPr>
              <a:defRPr spc="-100"/>
            </a:lvl1pPr>
          </a:lstStyle>
          <a:p>
            <a:pPr/>
            <a:r>
              <a:t>Hyponatremia </a:t>
            </a:r>
          </a:p>
        </p:txBody>
      </p:sp>
      <p:sp>
        <p:nvSpPr>
          <p:cNvPr id="369" name="Shape 369"/>
          <p:cNvSpPr/>
          <p:nvPr>
            <p:ph type="body" idx="1"/>
          </p:nvPr>
        </p:nvSpPr>
        <p:spPr>
          <a:xfrm>
            <a:off x="1097280" y="1845734"/>
            <a:ext cx="10058401" cy="4023360"/>
          </a:xfrm>
          <a:prstGeom prst="rect">
            <a:avLst/>
          </a:prstGeom>
        </p:spPr>
        <p:txBody>
          <a:bodyPr/>
          <a:lstStyle/>
          <a:p>
            <a:pPr>
              <a:lnSpc>
                <a:spcPct val="81000"/>
              </a:lnSpc>
              <a:defRPr sz="2800"/>
            </a:pPr>
            <a:r>
              <a:t>Hyponatremia is defined as a serum sodium concentration less than 135 mEq/L</a:t>
            </a:r>
          </a:p>
          <a:p>
            <a:pPr>
              <a:lnSpc>
                <a:spcPct val="81000"/>
              </a:lnSpc>
              <a:defRPr sz="2800"/>
            </a:pPr>
            <a:r>
              <a:t>Approximately 4% of adult medicine patients encountered in the emergency department have hyponatremia</a:t>
            </a:r>
          </a:p>
          <a:p>
            <a:pPr>
              <a:lnSpc>
                <a:spcPct val="81000"/>
              </a:lnSpc>
              <a:defRPr sz="2800"/>
            </a:pPr>
            <a:r>
              <a:t> Approximately 15% of adult patients admitted to the hospital have hyponatremia</a:t>
            </a:r>
          </a:p>
          <a:p>
            <a:pPr>
              <a:lnSpc>
                <a:spcPct val="81000"/>
              </a:lnSpc>
              <a:defRPr sz="2800"/>
            </a:pPr>
            <a:r>
              <a:t>Patients with hyponatremia have up to 33% higher mortality compared with normonatremic patients,</a:t>
            </a:r>
            <a:r>
              <a:rPr baseline="30000"/>
              <a:t> </a:t>
            </a:r>
            <a:r>
              <a:t>with an overall mortality of 3% to 29%.</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1" name="Shape 371"/>
          <p:cNvSpPr/>
          <p:nvPr>
            <p:ph type="title"/>
          </p:nvPr>
        </p:nvSpPr>
        <p:spPr>
          <a:xfrm>
            <a:off x="1097280" y="286603"/>
            <a:ext cx="10058401" cy="1450757"/>
          </a:xfrm>
          <a:prstGeom prst="rect">
            <a:avLst/>
          </a:prstGeom>
        </p:spPr>
        <p:txBody>
          <a:bodyPr/>
          <a:lstStyle/>
          <a:p>
            <a:pPr/>
          </a:p>
        </p:txBody>
      </p:sp>
      <p:sp>
        <p:nvSpPr>
          <p:cNvPr id="372" name="Shape 372"/>
          <p:cNvSpPr/>
          <p:nvPr>
            <p:ph type="body" idx="1"/>
          </p:nvPr>
        </p:nvSpPr>
        <p:spPr>
          <a:xfrm>
            <a:off x="1097280" y="1845734"/>
            <a:ext cx="10058401" cy="4023360"/>
          </a:xfrm>
          <a:prstGeom prst="rect">
            <a:avLst/>
          </a:prstGeom>
        </p:spPr>
        <p:txBody>
          <a:bodyPr/>
          <a:lstStyle/>
          <a:p>
            <a:pPr>
              <a:defRPr sz="2800"/>
            </a:pPr>
            <a:r>
              <a:t>The risk of mortality is associated with other underlying illnesses such as heart disease, pneumonia, and liver disease</a:t>
            </a:r>
          </a:p>
          <a:p>
            <a:pPr>
              <a:defRPr sz="2800"/>
            </a:pPr>
            <a:r>
              <a:t> No correlation with the severity of hyponatremia and the risk of increased mortality.</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4" name="Shape 374"/>
          <p:cNvSpPr/>
          <p:nvPr>
            <p:ph type="title"/>
          </p:nvPr>
        </p:nvSpPr>
        <p:spPr>
          <a:xfrm>
            <a:off x="1097280" y="286603"/>
            <a:ext cx="10058401" cy="1450757"/>
          </a:xfrm>
          <a:prstGeom prst="rect">
            <a:avLst/>
          </a:prstGeom>
        </p:spPr>
        <p:txBody>
          <a:bodyPr/>
          <a:lstStyle/>
          <a:p>
            <a:pPr/>
          </a:p>
        </p:txBody>
      </p:sp>
      <p:pic>
        <p:nvPicPr>
          <p:cNvPr id="375" name="image10.png"/>
          <p:cNvPicPr>
            <a:picLocks noChangeAspect="1"/>
          </p:cNvPicPr>
          <p:nvPr/>
        </p:nvPicPr>
        <p:blipFill>
          <a:blip r:embed="rId2">
            <a:extLst/>
          </a:blip>
          <a:stretch>
            <a:fillRect/>
          </a:stretch>
        </p:blipFill>
        <p:spPr>
          <a:xfrm>
            <a:off x="1466490" y="517584"/>
            <a:ext cx="9004329" cy="5402597"/>
          </a:xfrm>
          <a:prstGeom prst="rect">
            <a:avLst/>
          </a:prstGeom>
          <a:ln w="12700">
            <a:miter lim="400000"/>
          </a:ln>
        </p:spPr>
      </p:pic>
      <p:grpSp>
        <p:nvGrpSpPr>
          <p:cNvPr id="378" name="Group 378"/>
          <p:cNvGrpSpPr/>
          <p:nvPr/>
        </p:nvGrpSpPr>
        <p:grpSpPr>
          <a:xfrm>
            <a:off x="4252822" y="1587258"/>
            <a:ext cx="4572001" cy="2838094"/>
            <a:chOff x="0" y="0"/>
            <a:chExt cx="4572000" cy="2838092"/>
          </a:xfrm>
        </p:grpSpPr>
        <p:sp>
          <p:nvSpPr>
            <p:cNvPr id="376" name="Shape 376"/>
            <p:cNvSpPr/>
            <p:nvPr/>
          </p:nvSpPr>
          <p:spPr>
            <a:xfrm>
              <a:off x="0" y="-1"/>
              <a:ext cx="4572000" cy="2838094"/>
            </a:xfrm>
            <a:prstGeom prst="ellipse">
              <a:avLst/>
            </a:prstGeom>
            <a:solidFill>
              <a:schemeClr val="accent1"/>
            </a:solidFill>
            <a:ln w="15875" cap="flat">
              <a:solidFill>
                <a:srgbClr val="A6600D"/>
              </a:solidFill>
              <a:prstDash val="solid"/>
              <a:round/>
            </a:ln>
            <a:effectLst/>
          </p:spPr>
          <p:txBody>
            <a:bodyPr wrap="square" lIns="45719" tIns="45719" rIns="45719" bIns="45719" numCol="1" anchor="ctr">
              <a:noAutofit/>
            </a:bodyPr>
            <a:lstStyle/>
            <a:p>
              <a:pPr algn="ctr">
                <a:defRPr sz="8000">
                  <a:solidFill>
                    <a:srgbClr val="FFFFFF"/>
                  </a:solidFill>
                </a:defRPr>
              </a:pPr>
            </a:p>
          </p:txBody>
        </p:sp>
        <p:sp>
          <p:nvSpPr>
            <p:cNvPr id="377" name="Shape 377"/>
            <p:cNvSpPr/>
            <p:nvPr/>
          </p:nvSpPr>
          <p:spPr>
            <a:xfrm>
              <a:off x="669553" y="808175"/>
              <a:ext cx="3232894" cy="1221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7700">
                  <a:solidFill>
                    <a:srgbClr val="FFFFFF"/>
                  </a:solidFill>
                </a:defRPr>
              </a:lvl1pPr>
            </a:lstStyle>
            <a:p>
              <a:pPr/>
              <a:r>
                <a:t>sodium</a:t>
              </a:r>
            </a:p>
          </p:txBody>
        </p:sp>
      </p:gr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0" name="Shape 380"/>
          <p:cNvSpPr/>
          <p:nvPr>
            <p:ph type="title"/>
          </p:nvPr>
        </p:nvSpPr>
        <p:spPr>
          <a:xfrm>
            <a:off x="1097280" y="286603"/>
            <a:ext cx="10058401" cy="1450757"/>
          </a:xfrm>
          <a:prstGeom prst="rect">
            <a:avLst/>
          </a:prstGeom>
        </p:spPr>
        <p:txBody>
          <a:bodyPr/>
          <a:lstStyle/>
          <a:p>
            <a:pPr/>
          </a:p>
        </p:txBody>
      </p:sp>
      <p:sp>
        <p:nvSpPr>
          <p:cNvPr id="381" name="Shape 381"/>
          <p:cNvSpPr/>
          <p:nvPr>
            <p:ph type="body" idx="1"/>
          </p:nvPr>
        </p:nvSpPr>
        <p:spPr>
          <a:xfrm>
            <a:off x="1097280" y="1845734"/>
            <a:ext cx="10058401" cy="4023360"/>
          </a:xfrm>
          <a:prstGeom prst="rect">
            <a:avLst/>
          </a:prstGeom>
        </p:spPr>
        <p:txBody>
          <a:bodyPr/>
          <a:lstStyle/>
          <a:p>
            <a:pPr/>
          </a:p>
          <a:p>
            <a:pPr/>
          </a:p>
          <a:p>
            <a:pPr/>
          </a:p>
          <a:p>
            <a:pPr>
              <a:defRPr sz="3200"/>
            </a:pPr>
            <a:r>
              <a:t>Sodium</a:t>
            </a:r>
            <a:r>
              <a:rPr sz="2000"/>
              <a:t>                                                             </a:t>
            </a:r>
            <a:r>
              <a:rPr sz="3600"/>
              <a:t>Brain</a:t>
            </a:r>
            <a:r>
              <a:rPr sz="2000"/>
              <a:t> </a:t>
            </a:r>
          </a:p>
        </p:txBody>
      </p:sp>
      <p:sp>
        <p:nvSpPr>
          <p:cNvPr id="382" name="Shape 382"/>
          <p:cNvSpPr/>
          <p:nvPr/>
        </p:nvSpPr>
        <p:spPr>
          <a:xfrm>
            <a:off x="2914162" y="3382108"/>
            <a:ext cx="3430954" cy="93784"/>
          </a:xfrm>
          <a:prstGeom prst="rightArrow">
            <a:avLst>
              <a:gd name="adj1" fmla="val 50000"/>
              <a:gd name="adj2" fmla="val 50000"/>
            </a:avLst>
          </a:prstGeom>
          <a:solidFill>
            <a:schemeClr val="accent1"/>
          </a:solidFill>
          <a:ln w="15875">
            <a:solidFill>
              <a:srgbClr val="A6600D"/>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title"/>
          </p:nvPr>
        </p:nvSpPr>
        <p:spPr>
          <a:xfrm>
            <a:off x="1097280" y="286603"/>
            <a:ext cx="10058401" cy="1450757"/>
          </a:xfrm>
          <a:prstGeom prst="rect">
            <a:avLst/>
          </a:prstGeom>
        </p:spPr>
        <p:txBody>
          <a:bodyPr/>
          <a:lstStyle/>
          <a:p>
            <a:pPr/>
          </a:p>
        </p:txBody>
      </p:sp>
      <p:pic>
        <p:nvPicPr>
          <p:cNvPr id="135" name="image2.png"/>
          <p:cNvPicPr>
            <a:picLocks noChangeAspect="1"/>
          </p:cNvPicPr>
          <p:nvPr/>
        </p:nvPicPr>
        <p:blipFill>
          <a:blip r:embed="rId2">
            <a:extLst/>
          </a:blip>
          <a:stretch>
            <a:fillRect/>
          </a:stretch>
        </p:blipFill>
        <p:spPr>
          <a:xfrm>
            <a:off x="1551203" y="931261"/>
            <a:ext cx="8662473" cy="4874002"/>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4" name="Shape 384"/>
          <p:cNvSpPr/>
          <p:nvPr>
            <p:ph type="title"/>
          </p:nvPr>
        </p:nvSpPr>
        <p:spPr>
          <a:xfrm>
            <a:off x="1097280" y="286603"/>
            <a:ext cx="10058401" cy="1450757"/>
          </a:xfrm>
          <a:prstGeom prst="rect">
            <a:avLst/>
          </a:prstGeom>
        </p:spPr>
        <p:txBody>
          <a:bodyPr/>
          <a:lstStyle/>
          <a:p>
            <a:pPr>
              <a:defRPr spc="-100"/>
            </a:pPr>
            <a:r>
              <a:t>Signs and Symptoms</a:t>
            </a:r>
            <a:br/>
          </a:p>
        </p:txBody>
      </p:sp>
      <p:sp>
        <p:nvSpPr>
          <p:cNvPr id="385" name="Shape 385"/>
          <p:cNvSpPr/>
          <p:nvPr>
            <p:ph type="body" idx="1"/>
          </p:nvPr>
        </p:nvSpPr>
        <p:spPr>
          <a:xfrm>
            <a:off x="1097280" y="1845734"/>
            <a:ext cx="10058401" cy="4023360"/>
          </a:xfrm>
          <a:prstGeom prst="rect">
            <a:avLst/>
          </a:prstGeom>
        </p:spPr>
        <p:txBody>
          <a:bodyPr/>
          <a:lstStyle/>
          <a:p>
            <a:pPr>
              <a:defRPr sz="2800"/>
            </a:pPr>
            <a:r>
              <a:t>Range from mild to severe: some patients are asymptomatic, others present with seizures. </a:t>
            </a:r>
          </a:p>
          <a:p>
            <a:pPr>
              <a:defRPr sz="2800"/>
            </a:pPr>
            <a:r>
              <a:t>Typically related to the level and rapidity of sodium change and to the presence and degree of cerebral edema. </a:t>
            </a:r>
          </a:p>
          <a:p>
            <a:pPr>
              <a:defRPr sz="2800"/>
            </a:pPr>
            <a:r>
              <a:t> Patients begin to have headache, nausea, vomiting, restlessness, anorexia, muscle cramps, lethargy, and confusion. </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7" name="Shape 387"/>
          <p:cNvSpPr/>
          <p:nvPr>
            <p:ph type="title"/>
          </p:nvPr>
        </p:nvSpPr>
        <p:spPr>
          <a:xfrm>
            <a:off x="1097280" y="286603"/>
            <a:ext cx="10058401" cy="1450757"/>
          </a:xfrm>
          <a:prstGeom prst="rect">
            <a:avLst/>
          </a:prstGeom>
        </p:spPr>
        <p:txBody>
          <a:bodyPr/>
          <a:lstStyle/>
          <a:p>
            <a:pPr/>
          </a:p>
        </p:txBody>
      </p:sp>
      <p:sp>
        <p:nvSpPr>
          <p:cNvPr id="388" name="Shape 388"/>
          <p:cNvSpPr/>
          <p:nvPr>
            <p:ph type="body" idx="1"/>
          </p:nvPr>
        </p:nvSpPr>
        <p:spPr>
          <a:xfrm>
            <a:off x="1097280" y="1845734"/>
            <a:ext cx="10058401" cy="4023360"/>
          </a:xfrm>
          <a:prstGeom prst="rect">
            <a:avLst/>
          </a:prstGeom>
        </p:spPr>
        <p:txBody>
          <a:bodyPr/>
          <a:lstStyle/>
          <a:p>
            <a:pPr>
              <a:defRPr sz="2800"/>
            </a:pPr>
            <a:r>
              <a:t>The brain attempts to adapt quickly to hyponatremia by losing other intracellular solutes to decrease the chance of cerebral edema,</a:t>
            </a:r>
            <a:r>
              <a:rPr baseline="30000"/>
              <a:t> </a:t>
            </a:r>
            <a:r>
              <a:t>which then becomes a factor in treatment.</a:t>
            </a:r>
          </a:p>
          <a:p>
            <a:pPr>
              <a:defRPr sz="2800"/>
            </a:pPr>
            <a:r>
              <a:t>Most patients with symptomatic hyponatremia have some sort of neurologic complaint</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0" name="Shape 390"/>
          <p:cNvSpPr/>
          <p:nvPr>
            <p:ph type="title"/>
          </p:nvPr>
        </p:nvSpPr>
        <p:spPr>
          <a:xfrm>
            <a:off x="1097280" y="286603"/>
            <a:ext cx="10058401" cy="1450757"/>
          </a:xfrm>
          <a:prstGeom prst="rect">
            <a:avLst/>
          </a:prstGeom>
        </p:spPr>
        <p:txBody>
          <a:bodyPr/>
          <a:lstStyle/>
          <a:p>
            <a:pPr/>
          </a:p>
        </p:txBody>
      </p:sp>
      <p:pic>
        <p:nvPicPr>
          <p:cNvPr id="391" name="image11.png"/>
          <p:cNvPicPr>
            <a:picLocks noChangeAspect="1"/>
          </p:cNvPicPr>
          <p:nvPr/>
        </p:nvPicPr>
        <p:blipFill>
          <a:blip r:embed="rId2">
            <a:extLst/>
          </a:blip>
          <a:stretch>
            <a:fillRect/>
          </a:stretch>
        </p:blipFill>
        <p:spPr>
          <a:xfrm>
            <a:off x="1196195" y="286603"/>
            <a:ext cx="9144001" cy="5958922"/>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3" name="Shape 393"/>
          <p:cNvSpPr/>
          <p:nvPr>
            <p:ph type="title"/>
          </p:nvPr>
        </p:nvSpPr>
        <p:spPr>
          <a:xfrm>
            <a:off x="1097280" y="286603"/>
            <a:ext cx="10058401" cy="1450757"/>
          </a:xfrm>
          <a:prstGeom prst="rect">
            <a:avLst/>
          </a:prstGeom>
        </p:spPr>
        <p:txBody>
          <a:bodyPr/>
          <a:lstStyle/>
          <a:p>
            <a:pPr/>
          </a:p>
        </p:txBody>
      </p:sp>
      <p:sp>
        <p:nvSpPr>
          <p:cNvPr id="394" name="Shape 394"/>
          <p:cNvSpPr/>
          <p:nvPr>
            <p:ph type="body" idx="1"/>
          </p:nvPr>
        </p:nvSpPr>
        <p:spPr>
          <a:xfrm>
            <a:off x="1097280" y="1845734"/>
            <a:ext cx="10058401" cy="4023360"/>
          </a:xfrm>
          <a:prstGeom prst="rect">
            <a:avLst/>
          </a:prstGeom>
        </p:spPr>
        <p:txBody>
          <a:bodyPr/>
          <a:lstStyle/>
          <a:p>
            <a:pPr>
              <a:defRPr b="1" sz="2800" u="sng"/>
            </a:pPr>
            <a:r>
              <a:t>Sodium less than 125 mEq/L </a:t>
            </a:r>
            <a:r>
              <a:rPr b="0" u="none"/>
              <a:t>: </a:t>
            </a:r>
            <a:endParaRPr b="0" u="none"/>
          </a:p>
          <a:p>
            <a:pPr>
              <a:buSzTx/>
              <a:buNone/>
              <a:defRPr sz="2800"/>
            </a:pPr>
            <a:r>
              <a:t>  Nausea, headache, myalgia, generalized malaise, and depressed deep tendon reflexes</a:t>
            </a:r>
          </a:p>
          <a:p>
            <a:pPr>
              <a:defRPr b="1" sz="2800" u="sng"/>
            </a:pPr>
            <a:r>
              <a:t>sodium below 115 to 120</a:t>
            </a:r>
          </a:p>
          <a:p>
            <a:pPr>
              <a:buSzTx/>
              <a:buNone/>
              <a:defRPr sz="2800"/>
            </a:pPr>
            <a:r>
              <a:t>  Lethargy, confusion, disorientation, agitation, depression, psychosis, and eventually seizures, coma, and death</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6" name="Shape 396"/>
          <p:cNvSpPr/>
          <p:nvPr>
            <p:ph type="title"/>
          </p:nvPr>
        </p:nvSpPr>
        <p:spPr>
          <a:xfrm>
            <a:off x="1097280" y="286603"/>
            <a:ext cx="10058401" cy="1450757"/>
          </a:xfrm>
          <a:prstGeom prst="rect">
            <a:avLst/>
          </a:prstGeom>
        </p:spPr>
        <p:txBody>
          <a:bodyPr/>
          <a:lstStyle>
            <a:lvl1pPr>
              <a:defRPr spc="-100"/>
            </a:lvl1pPr>
          </a:lstStyle>
          <a:p>
            <a:pPr/>
            <a:r>
              <a:t>Evaluation and Diagnosis</a:t>
            </a:r>
          </a:p>
        </p:txBody>
      </p:sp>
      <p:sp>
        <p:nvSpPr>
          <p:cNvPr id="397" name="Shape 397"/>
          <p:cNvSpPr/>
          <p:nvPr>
            <p:ph type="body" idx="1"/>
          </p:nvPr>
        </p:nvSpPr>
        <p:spPr>
          <a:xfrm>
            <a:off x="1097280" y="1845734"/>
            <a:ext cx="10058401" cy="4023360"/>
          </a:xfrm>
          <a:prstGeom prst="rect">
            <a:avLst/>
          </a:prstGeom>
        </p:spPr>
        <p:txBody>
          <a:bodyPr/>
          <a:lstStyle/>
          <a:p>
            <a:pPr>
              <a:defRPr sz="2800"/>
            </a:pPr>
          </a:p>
          <a:p>
            <a:pPr/>
            <a:endParaRPr sz="2800"/>
          </a:p>
          <a:p>
            <a:pPr/>
            <a:endParaRPr sz="2800"/>
          </a:p>
          <a:p>
            <a:pPr>
              <a:defRPr b="1" sz="3200"/>
            </a:pPr>
            <a:r>
              <a:t>What is the first test you will order if sodium is low ? </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9" name="Shape 399"/>
          <p:cNvSpPr/>
          <p:nvPr>
            <p:ph type="title"/>
          </p:nvPr>
        </p:nvSpPr>
        <p:spPr>
          <a:xfrm>
            <a:off x="1097280" y="286603"/>
            <a:ext cx="10058401" cy="1450757"/>
          </a:xfrm>
          <a:prstGeom prst="rect">
            <a:avLst/>
          </a:prstGeom>
        </p:spPr>
        <p:txBody>
          <a:bodyPr/>
          <a:lstStyle/>
          <a:p>
            <a:pPr/>
          </a:p>
        </p:txBody>
      </p:sp>
      <p:sp>
        <p:nvSpPr>
          <p:cNvPr id="400" name="Shape 400"/>
          <p:cNvSpPr/>
          <p:nvPr>
            <p:ph type="body" idx="1"/>
          </p:nvPr>
        </p:nvSpPr>
        <p:spPr>
          <a:xfrm>
            <a:off x="1097280" y="1845734"/>
            <a:ext cx="10058401" cy="4023360"/>
          </a:xfrm>
          <a:prstGeom prst="rect">
            <a:avLst/>
          </a:prstGeom>
        </p:spPr>
        <p:txBody>
          <a:bodyPr/>
          <a:lstStyle/>
          <a:p>
            <a:pPr marL="0" indent="0">
              <a:buSzTx/>
              <a:buNone/>
              <a:defRPr sz="4000"/>
            </a:pPr>
            <a:r>
              <a:t>Serum osmolality</a:t>
            </a:r>
          </a:p>
          <a:p>
            <a:pPr marL="0" indent="0">
              <a:buSzTx/>
              <a:buNone/>
              <a:defRPr sz="4000"/>
            </a:pPr>
          </a:p>
          <a:p>
            <a:pPr marL="0" indent="0">
              <a:buSzTx/>
              <a:buNone/>
              <a:defRPr sz="4000"/>
            </a:pPr>
            <a:r>
              <a:t>If osmolality low             true hyponatremia </a:t>
            </a:r>
          </a:p>
          <a:p>
            <a:pPr marL="0" indent="0">
              <a:buSzTx/>
              <a:buNone/>
              <a:defRPr sz="4000"/>
            </a:pPr>
            <a:r>
              <a:t>If osmolality normal or high        false        hyponatremia </a:t>
            </a:r>
          </a:p>
        </p:txBody>
      </p:sp>
      <p:sp>
        <p:nvSpPr>
          <p:cNvPr id="401" name="Shape 401"/>
          <p:cNvSpPr/>
          <p:nvPr/>
        </p:nvSpPr>
        <p:spPr>
          <a:xfrm>
            <a:off x="5210354" y="3480722"/>
            <a:ext cx="1156678" cy="226647"/>
          </a:xfrm>
          <a:prstGeom prst="rightArrow">
            <a:avLst>
              <a:gd name="adj1" fmla="val 50000"/>
              <a:gd name="adj2" fmla="val 50000"/>
            </a:avLst>
          </a:prstGeom>
          <a:solidFill>
            <a:schemeClr val="accent1"/>
          </a:solidFill>
          <a:ln w="15875">
            <a:solidFill>
              <a:srgbClr val="A6600D"/>
            </a:solidFill>
          </a:ln>
        </p:spPr>
        <p:txBody>
          <a:bodyPr lIns="45719" rIns="45719" anchor="ctr"/>
          <a:lstStyle/>
          <a:p>
            <a:pPr algn="ctr">
              <a:defRPr>
                <a:solidFill>
                  <a:srgbClr val="FFFFFF"/>
                </a:solidFill>
              </a:defRPr>
            </a:pPr>
          </a:p>
        </p:txBody>
      </p:sp>
      <p:sp>
        <p:nvSpPr>
          <p:cNvPr id="402" name="Shape 402"/>
          <p:cNvSpPr/>
          <p:nvPr/>
        </p:nvSpPr>
        <p:spPr>
          <a:xfrm>
            <a:off x="6904008" y="4325292"/>
            <a:ext cx="640863" cy="45720"/>
          </a:xfrm>
          <a:prstGeom prst="rightArrow">
            <a:avLst>
              <a:gd name="adj1" fmla="val 50000"/>
              <a:gd name="adj2" fmla="val 50000"/>
            </a:avLst>
          </a:prstGeom>
          <a:solidFill>
            <a:schemeClr val="accent1"/>
          </a:solidFill>
          <a:ln w="15875">
            <a:solidFill>
              <a:srgbClr val="A6600D"/>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4" name="Shape 404"/>
          <p:cNvSpPr/>
          <p:nvPr>
            <p:ph type="title"/>
          </p:nvPr>
        </p:nvSpPr>
        <p:spPr>
          <a:xfrm>
            <a:off x="1097280" y="286603"/>
            <a:ext cx="10058401" cy="1450757"/>
          </a:xfrm>
          <a:prstGeom prst="rect">
            <a:avLst/>
          </a:prstGeom>
        </p:spPr>
        <p:txBody>
          <a:bodyPr/>
          <a:lstStyle/>
          <a:p>
            <a:pPr/>
          </a:p>
        </p:txBody>
      </p:sp>
      <p:sp>
        <p:nvSpPr>
          <p:cNvPr id="405" name="Shape 405"/>
          <p:cNvSpPr/>
          <p:nvPr>
            <p:ph type="body" idx="1"/>
          </p:nvPr>
        </p:nvSpPr>
        <p:spPr>
          <a:xfrm>
            <a:off x="1097280" y="1845734"/>
            <a:ext cx="10058401" cy="4023360"/>
          </a:xfrm>
          <a:prstGeom prst="rect">
            <a:avLst/>
          </a:prstGeom>
        </p:spPr>
        <p:txBody>
          <a:bodyPr/>
          <a:lstStyle/>
          <a:p>
            <a:pPr>
              <a:defRPr b="1" sz="3200"/>
            </a:pPr>
            <a:r>
              <a:t>What other test then you will order?</a:t>
            </a:r>
            <a:r>
              <a:rPr b="0"/>
              <a:t> </a:t>
            </a:r>
            <a:endParaRPr b="0"/>
          </a:p>
          <a:p>
            <a:pPr>
              <a:defRPr sz="3200"/>
            </a:pPr>
            <a:r>
              <a:t>Urine electrolyte </a:t>
            </a:r>
          </a:p>
          <a:p>
            <a:pPr>
              <a:defRPr sz="3200"/>
            </a:pPr>
            <a:r>
              <a:t>Urine osmolality</a:t>
            </a:r>
            <a:r>
              <a:rPr sz="2000"/>
              <a:t> </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7" name="Shape 407"/>
          <p:cNvSpPr/>
          <p:nvPr>
            <p:ph type="title"/>
          </p:nvPr>
        </p:nvSpPr>
        <p:spPr>
          <a:xfrm>
            <a:off x="1097280" y="286603"/>
            <a:ext cx="10058401" cy="1450757"/>
          </a:xfrm>
          <a:prstGeom prst="rect">
            <a:avLst/>
          </a:prstGeom>
        </p:spPr>
        <p:txBody>
          <a:bodyPr/>
          <a:lstStyle/>
          <a:p>
            <a:pPr/>
          </a:p>
        </p:txBody>
      </p:sp>
      <p:sp>
        <p:nvSpPr>
          <p:cNvPr id="408" name="Shape 408"/>
          <p:cNvSpPr/>
          <p:nvPr>
            <p:ph type="body" idx="1"/>
          </p:nvPr>
        </p:nvSpPr>
        <p:spPr>
          <a:xfrm>
            <a:off x="1097280" y="1845734"/>
            <a:ext cx="10058401" cy="4023360"/>
          </a:xfrm>
          <a:prstGeom prst="rect">
            <a:avLst/>
          </a:prstGeom>
        </p:spPr>
        <p:txBody>
          <a:bodyPr/>
          <a:lstStyle/>
          <a:p>
            <a:pPr marL="0" indent="0">
              <a:buSzTx/>
              <a:buNone/>
            </a:pPr>
          </a:p>
          <a:p>
            <a:pPr marL="0" indent="0">
              <a:buSzTx/>
              <a:buNone/>
            </a:pPr>
          </a:p>
          <a:p>
            <a:pPr marL="0" indent="0">
              <a:buSzTx/>
              <a:buNone/>
            </a:pPr>
          </a:p>
          <a:p>
            <a:pPr marL="0" indent="0">
              <a:buSzTx/>
              <a:buNone/>
              <a:defRPr sz="4000"/>
            </a:pPr>
            <a:r>
              <a:t>If hyponatremia is true what you will do next?</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0" name="Shape 410"/>
          <p:cNvSpPr/>
          <p:nvPr>
            <p:ph type="title"/>
          </p:nvPr>
        </p:nvSpPr>
        <p:spPr>
          <a:xfrm>
            <a:off x="1097280" y="286603"/>
            <a:ext cx="10058401" cy="1450757"/>
          </a:xfrm>
          <a:prstGeom prst="rect">
            <a:avLst/>
          </a:prstGeom>
        </p:spPr>
        <p:txBody>
          <a:bodyPr/>
          <a:lstStyle/>
          <a:p>
            <a:pPr/>
          </a:p>
        </p:txBody>
      </p:sp>
      <p:sp>
        <p:nvSpPr>
          <p:cNvPr id="411" name="Shape 411"/>
          <p:cNvSpPr/>
          <p:nvPr>
            <p:ph type="body" idx="1"/>
          </p:nvPr>
        </p:nvSpPr>
        <p:spPr>
          <a:xfrm>
            <a:off x="1097280" y="1845734"/>
            <a:ext cx="10058401" cy="4023360"/>
          </a:xfrm>
          <a:prstGeom prst="rect">
            <a:avLst/>
          </a:prstGeom>
        </p:spPr>
        <p:txBody>
          <a:bodyPr/>
          <a:lstStyle/>
          <a:p>
            <a:pPr>
              <a:defRPr sz="3200"/>
            </a:pPr>
            <a:r>
              <a:t>Asses the brain of patient </a:t>
            </a:r>
          </a:p>
          <a:p>
            <a:pPr>
              <a:defRPr sz="3200"/>
            </a:pPr>
            <a:r>
              <a:t>If brain is ok                  chronic hyponatremia </a:t>
            </a:r>
          </a:p>
          <a:p>
            <a:pPr>
              <a:defRPr sz="3200"/>
            </a:pPr>
            <a:r>
              <a:t>If brain is bad                acute hyponatremia </a:t>
            </a:r>
          </a:p>
        </p:txBody>
      </p:sp>
      <p:sp>
        <p:nvSpPr>
          <p:cNvPr id="412" name="Shape 412"/>
          <p:cNvSpPr/>
          <p:nvPr/>
        </p:nvSpPr>
        <p:spPr>
          <a:xfrm>
            <a:off x="3372044" y="2707662"/>
            <a:ext cx="1242647" cy="45720"/>
          </a:xfrm>
          <a:prstGeom prst="rightArrow">
            <a:avLst>
              <a:gd name="adj1" fmla="val 50000"/>
              <a:gd name="adj2" fmla="val 50000"/>
            </a:avLst>
          </a:prstGeom>
          <a:solidFill>
            <a:schemeClr val="accent1"/>
          </a:solidFill>
          <a:ln w="15875">
            <a:solidFill>
              <a:srgbClr val="A6600D"/>
            </a:solidFill>
          </a:ln>
        </p:spPr>
        <p:txBody>
          <a:bodyPr lIns="45719" rIns="45719" anchor="ctr"/>
          <a:lstStyle/>
          <a:p>
            <a:pPr algn="ctr">
              <a:defRPr>
                <a:solidFill>
                  <a:srgbClr val="FFFFFF"/>
                </a:solidFill>
              </a:defRPr>
            </a:pPr>
          </a:p>
        </p:txBody>
      </p:sp>
      <p:sp>
        <p:nvSpPr>
          <p:cNvPr id="413" name="Shape 413"/>
          <p:cNvSpPr/>
          <p:nvPr/>
        </p:nvSpPr>
        <p:spPr>
          <a:xfrm>
            <a:off x="3679866" y="3369162"/>
            <a:ext cx="1133232" cy="45720"/>
          </a:xfrm>
          <a:prstGeom prst="rightArrow">
            <a:avLst>
              <a:gd name="adj1" fmla="val 50000"/>
              <a:gd name="adj2" fmla="val 50000"/>
            </a:avLst>
          </a:prstGeom>
          <a:solidFill>
            <a:schemeClr val="accent1"/>
          </a:solidFill>
          <a:ln w="15875">
            <a:solidFill>
              <a:srgbClr val="A6600D"/>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5" name="Shape 415"/>
          <p:cNvSpPr/>
          <p:nvPr>
            <p:ph type="title"/>
          </p:nvPr>
        </p:nvSpPr>
        <p:spPr>
          <a:xfrm>
            <a:off x="1097280" y="286603"/>
            <a:ext cx="10058401" cy="1450757"/>
          </a:xfrm>
          <a:prstGeom prst="rect">
            <a:avLst/>
          </a:prstGeom>
        </p:spPr>
        <p:txBody>
          <a:bodyPr/>
          <a:lstStyle/>
          <a:p>
            <a:pPr/>
          </a:p>
        </p:txBody>
      </p:sp>
      <p:sp>
        <p:nvSpPr>
          <p:cNvPr id="416" name="Shape 416"/>
          <p:cNvSpPr/>
          <p:nvPr>
            <p:ph type="body" idx="1"/>
          </p:nvPr>
        </p:nvSpPr>
        <p:spPr>
          <a:xfrm>
            <a:off x="1097280" y="1845734"/>
            <a:ext cx="10058401" cy="4023360"/>
          </a:xfrm>
          <a:prstGeom prst="rect">
            <a:avLst/>
          </a:prstGeom>
        </p:spPr>
        <p:txBody>
          <a:bodyPr/>
          <a:lstStyle/>
          <a:p>
            <a:pPr>
              <a:defRPr sz="2800"/>
            </a:pPr>
            <a:r>
              <a:t>Asses the brain of patient </a:t>
            </a:r>
          </a:p>
          <a:p>
            <a:pPr>
              <a:defRPr sz="2800"/>
            </a:pPr>
            <a:r>
              <a:t>If brain is ok                  chronic hyponatremia      no aggressive tr.  </a:t>
            </a:r>
          </a:p>
          <a:p>
            <a:pPr>
              <a:defRPr sz="2800"/>
            </a:pPr>
            <a:r>
              <a:t>If brain is bad                acute hyponatremia      aggressive tr. </a:t>
            </a:r>
          </a:p>
        </p:txBody>
      </p:sp>
      <p:sp>
        <p:nvSpPr>
          <p:cNvPr id="417" name="Shape 417"/>
          <p:cNvSpPr/>
          <p:nvPr/>
        </p:nvSpPr>
        <p:spPr>
          <a:xfrm>
            <a:off x="3001108" y="2586891"/>
            <a:ext cx="1242647" cy="45720"/>
          </a:xfrm>
          <a:prstGeom prst="rightArrow">
            <a:avLst>
              <a:gd name="adj1" fmla="val 50000"/>
              <a:gd name="adj2" fmla="val 50000"/>
            </a:avLst>
          </a:prstGeom>
          <a:solidFill>
            <a:schemeClr val="accent1"/>
          </a:solidFill>
          <a:ln w="15875">
            <a:solidFill>
              <a:srgbClr val="A6600D"/>
            </a:solidFill>
          </a:ln>
        </p:spPr>
        <p:txBody>
          <a:bodyPr lIns="45719" rIns="45719" anchor="ctr"/>
          <a:lstStyle/>
          <a:p>
            <a:pPr algn="ctr">
              <a:defRPr>
                <a:solidFill>
                  <a:srgbClr val="FFFFFF"/>
                </a:solidFill>
              </a:defRPr>
            </a:pPr>
          </a:p>
        </p:txBody>
      </p:sp>
      <p:sp>
        <p:nvSpPr>
          <p:cNvPr id="418" name="Shape 418"/>
          <p:cNvSpPr/>
          <p:nvPr/>
        </p:nvSpPr>
        <p:spPr>
          <a:xfrm>
            <a:off x="3214040" y="3222512"/>
            <a:ext cx="1133232" cy="45720"/>
          </a:xfrm>
          <a:prstGeom prst="rightArrow">
            <a:avLst>
              <a:gd name="adj1" fmla="val 50000"/>
              <a:gd name="adj2" fmla="val 50000"/>
            </a:avLst>
          </a:prstGeom>
          <a:solidFill>
            <a:schemeClr val="accent1"/>
          </a:solidFill>
          <a:ln w="15875">
            <a:solidFill>
              <a:srgbClr val="A6600D"/>
            </a:solidFill>
          </a:ln>
        </p:spPr>
        <p:txBody>
          <a:bodyPr lIns="45719" rIns="45719" anchor="ctr"/>
          <a:lstStyle/>
          <a:p>
            <a:pPr algn="ctr">
              <a:defRPr>
                <a:solidFill>
                  <a:srgbClr val="FFFFFF"/>
                </a:solidFill>
              </a:defRPr>
            </a:pPr>
          </a:p>
        </p:txBody>
      </p:sp>
      <p:sp>
        <p:nvSpPr>
          <p:cNvPr id="419" name="Shape 419"/>
          <p:cNvSpPr/>
          <p:nvPr/>
        </p:nvSpPr>
        <p:spPr>
          <a:xfrm>
            <a:off x="7588738" y="2586891"/>
            <a:ext cx="367325" cy="45720"/>
          </a:xfrm>
          <a:prstGeom prst="rightArrow">
            <a:avLst>
              <a:gd name="adj1" fmla="val 50000"/>
              <a:gd name="adj2" fmla="val 50000"/>
            </a:avLst>
          </a:prstGeom>
          <a:solidFill>
            <a:schemeClr val="accent1"/>
          </a:solidFill>
          <a:ln w="15875">
            <a:solidFill>
              <a:srgbClr val="A6600D"/>
            </a:solidFill>
          </a:ln>
        </p:spPr>
        <p:txBody>
          <a:bodyPr lIns="45719" rIns="45719" anchor="ctr"/>
          <a:lstStyle/>
          <a:p>
            <a:pPr algn="ctr">
              <a:defRPr>
                <a:solidFill>
                  <a:srgbClr val="FFFFFF"/>
                </a:solidFill>
              </a:defRPr>
            </a:pPr>
          </a:p>
        </p:txBody>
      </p:sp>
      <p:sp>
        <p:nvSpPr>
          <p:cNvPr id="420" name="Shape 420"/>
          <p:cNvSpPr/>
          <p:nvPr/>
        </p:nvSpPr>
        <p:spPr>
          <a:xfrm>
            <a:off x="7377721" y="3176792"/>
            <a:ext cx="422032" cy="45720"/>
          </a:xfrm>
          <a:prstGeom prst="rightArrow">
            <a:avLst>
              <a:gd name="adj1" fmla="val 50000"/>
              <a:gd name="adj2" fmla="val 50000"/>
            </a:avLst>
          </a:prstGeom>
          <a:solidFill>
            <a:schemeClr val="accent1"/>
          </a:solidFill>
          <a:ln w="15875">
            <a:solidFill>
              <a:srgbClr val="A6600D"/>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7" name="Shape 137"/>
          <p:cNvSpPr/>
          <p:nvPr>
            <p:ph type="title"/>
          </p:nvPr>
        </p:nvSpPr>
        <p:spPr>
          <a:xfrm>
            <a:off x="1097280" y="286603"/>
            <a:ext cx="10058401" cy="1450757"/>
          </a:xfrm>
          <a:prstGeom prst="rect">
            <a:avLst/>
          </a:prstGeom>
        </p:spPr>
        <p:txBody>
          <a:bodyPr/>
          <a:lstStyle/>
          <a:p>
            <a:pPr/>
          </a:p>
        </p:txBody>
      </p:sp>
      <p:sp>
        <p:nvSpPr>
          <p:cNvPr id="138" name="Shape 138"/>
          <p:cNvSpPr/>
          <p:nvPr>
            <p:ph type="body" idx="1"/>
          </p:nvPr>
        </p:nvSpPr>
        <p:spPr>
          <a:xfrm>
            <a:off x="1097280" y="1845734"/>
            <a:ext cx="10058401" cy="4023360"/>
          </a:xfrm>
          <a:prstGeom prst="rect">
            <a:avLst/>
          </a:prstGeom>
        </p:spPr>
        <p:txBody>
          <a:bodyPr/>
          <a:lstStyle/>
          <a:p>
            <a:pPr>
              <a:defRPr sz="2800"/>
            </a:pPr>
            <a:r>
              <a:t>Empirically treated with NaHCO3 with </a:t>
            </a:r>
          </a:p>
          <a:p>
            <a:pPr>
              <a:defRPr sz="2800"/>
            </a:pPr>
            <a:r>
              <a:t>Narrowing of QRS</a:t>
            </a:r>
          </a:p>
          <a:p>
            <a:pPr>
              <a:defRPr sz="2800"/>
            </a:pPr>
            <a:r>
              <a:t>Stat K+ 8.6, previously healthy now with</a:t>
            </a:r>
          </a:p>
          <a:p>
            <a:pPr>
              <a:defRPr sz="2800"/>
            </a:pPr>
            <a:r>
              <a:t> ARF, acidosis</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2" name="Shape 422"/>
          <p:cNvSpPr/>
          <p:nvPr>
            <p:ph type="title"/>
          </p:nvPr>
        </p:nvSpPr>
        <p:spPr>
          <a:xfrm>
            <a:off x="1097280" y="286603"/>
            <a:ext cx="10058401" cy="1450757"/>
          </a:xfrm>
          <a:prstGeom prst="rect">
            <a:avLst/>
          </a:prstGeom>
        </p:spPr>
        <p:txBody>
          <a:bodyPr/>
          <a:lstStyle/>
          <a:p>
            <a:pPr>
              <a:defRPr spc="-100"/>
            </a:pPr>
            <a:r>
              <a:t>Evaluation and Diagnosis</a:t>
            </a:r>
            <a:br/>
          </a:p>
        </p:txBody>
      </p:sp>
      <p:pic>
        <p:nvPicPr>
          <p:cNvPr id="423" name="image12.png"/>
          <p:cNvPicPr>
            <a:picLocks noChangeAspect="1"/>
          </p:cNvPicPr>
          <p:nvPr/>
        </p:nvPicPr>
        <p:blipFill>
          <a:blip r:embed="rId2">
            <a:extLst/>
          </a:blip>
          <a:stretch>
            <a:fillRect/>
          </a:stretch>
        </p:blipFill>
        <p:spPr>
          <a:xfrm>
            <a:off x="1828800" y="1027905"/>
            <a:ext cx="6460670" cy="5830096"/>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5" name="Shape 425"/>
          <p:cNvSpPr/>
          <p:nvPr>
            <p:ph type="title"/>
          </p:nvPr>
        </p:nvSpPr>
        <p:spPr>
          <a:xfrm>
            <a:off x="1097280" y="286603"/>
            <a:ext cx="10058401" cy="1450757"/>
          </a:xfrm>
          <a:prstGeom prst="rect">
            <a:avLst/>
          </a:prstGeom>
        </p:spPr>
        <p:txBody>
          <a:bodyPr/>
          <a:lstStyle/>
          <a:p>
            <a:pPr defTabSz="685800">
              <a:defRPr spc="-75" sz="3225"/>
            </a:pPr>
            <a:br/>
            <a:r>
              <a:t>Hypovolemic hyponatremia</a:t>
            </a:r>
            <a:br/>
          </a:p>
        </p:txBody>
      </p:sp>
      <p:sp>
        <p:nvSpPr>
          <p:cNvPr id="426" name="Shape 426"/>
          <p:cNvSpPr/>
          <p:nvPr>
            <p:ph type="body" idx="1"/>
          </p:nvPr>
        </p:nvSpPr>
        <p:spPr>
          <a:xfrm>
            <a:off x="1097280" y="1845734"/>
            <a:ext cx="10058401" cy="4023360"/>
          </a:xfrm>
          <a:prstGeom prst="rect">
            <a:avLst/>
          </a:prstGeom>
        </p:spPr>
        <p:txBody>
          <a:bodyPr/>
          <a:lstStyle/>
          <a:p>
            <a:pPr>
              <a:defRPr sz="2800"/>
            </a:pPr>
            <a:r>
              <a:t>Hypovolemic hyponatremia is a loss of TBW and sodium. </a:t>
            </a:r>
          </a:p>
          <a:p>
            <a:pPr>
              <a:defRPr sz="2800"/>
            </a:pPr>
            <a:r>
              <a:t>Presents with signs and symptoms suggestive of dehydration, including low blood pressure, nausea, vomiting, and tachycardia.</a:t>
            </a:r>
          </a:p>
          <a:p>
            <a:pPr>
              <a:defRPr sz="2800"/>
            </a:pPr>
            <a:r>
              <a:t>Examples of extrarenal water losses include diarrhea, vomiting, pulmonary losses, heat exposure, sweating, biliary drains, high-output gastrointestinal fistulas, third-space losses such as burns, or pancreatitis</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8" name="Shape 428"/>
          <p:cNvSpPr/>
          <p:nvPr>
            <p:ph type="title"/>
          </p:nvPr>
        </p:nvSpPr>
        <p:spPr>
          <a:xfrm>
            <a:off x="1097280" y="286603"/>
            <a:ext cx="10058401" cy="1450757"/>
          </a:xfrm>
          <a:prstGeom prst="rect">
            <a:avLst/>
          </a:prstGeom>
        </p:spPr>
        <p:txBody>
          <a:bodyPr/>
          <a:lstStyle/>
          <a:p>
            <a:pPr/>
          </a:p>
        </p:txBody>
      </p:sp>
      <p:sp>
        <p:nvSpPr>
          <p:cNvPr id="429" name="Shape 429"/>
          <p:cNvSpPr/>
          <p:nvPr>
            <p:ph type="body" idx="1"/>
          </p:nvPr>
        </p:nvSpPr>
        <p:spPr>
          <a:xfrm>
            <a:off x="1097280" y="1845734"/>
            <a:ext cx="10058401" cy="4023360"/>
          </a:xfrm>
          <a:prstGeom prst="rect">
            <a:avLst/>
          </a:prstGeom>
        </p:spPr>
        <p:txBody>
          <a:bodyPr/>
          <a:lstStyle/>
          <a:p>
            <a:pPr>
              <a:defRPr sz="2800"/>
            </a:pPr>
            <a:r>
              <a:t>Examples of renal water losses include overzealous diuretic use, renal tubular acidosis, renal failure, and mineralocorticoid deficiency</a:t>
            </a:r>
          </a:p>
          <a:p>
            <a:pPr>
              <a:defRPr sz="2800"/>
            </a:pPr>
            <a:r>
              <a:t>Patients with renal water losses tend to have high urinary sodium, whereas patients with extrarenal water losses have low urinary sodium.</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1" name="Shape 431"/>
          <p:cNvSpPr/>
          <p:nvPr>
            <p:ph type="title"/>
          </p:nvPr>
        </p:nvSpPr>
        <p:spPr>
          <a:xfrm>
            <a:off x="1097280" y="286603"/>
            <a:ext cx="10058401" cy="1450757"/>
          </a:xfrm>
          <a:prstGeom prst="rect">
            <a:avLst/>
          </a:prstGeom>
        </p:spPr>
        <p:txBody>
          <a:bodyPr/>
          <a:lstStyle>
            <a:lvl1pPr>
              <a:defRPr spc="-100"/>
            </a:lvl1pPr>
          </a:lstStyle>
          <a:p>
            <a:pPr/>
            <a:r>
              <a:t>Hypervolmic hyponatremia</a:t>
            </a:r>
          </a:p>
        </p:txBody>
      </p:sp>
      <p:sp>
        <p:nvSpPr>
          <p:cNvPr id="432" name="Shape 432"/>
          <p:cNvSpPr/>
          <p:nvPr>
            <p:ph type="body" idx="1"/>
          </p:nvPr>
        </p:nvSpPr>
        <p:spPr>
          <a:xfrm>
            <a:off x="1097280" y="1845734"/>
            <a:ext cx="10058401" cy="4023360"/>
          </a:xfrm>
          <a:prstGeom prst="rect">
            <a:avLst/>
          </a:prstGeom>
        </p:spPr>
        <p:txBody>
          <a:bodyPr/>
          <a:lstStyle/>
          <a:p>
            <a:pPr marL="0" indent="0">
              <a:buSzTx/>
              <a:buNone/>
              <a:defRPr b="1" sz="2800"/>
            </a:pPr>
            <a:r>
              <a:t>Causes</a:t>
            </a:r>
            <a:r>
              <a:rPr b="0"/>
              <a:t>:</a:t>
            </a:r>
            <a:endParaRPr b="0"/>
          </a:p>
          <a:p>
            <a:pPr marL="0" indent="0">
              <a:buSzTx/>
              <a:buNone/>
              <a:defRPr sz="2800"/>
            </a:pPr>
            <a:r>
              <a:t> Chronic renal failure</a:t>
            </a:r>
          </a:p>
          <a:p>
            <a:pPr marL="0" indent="0">
              <a:buSzTx/>
              <a:buNone/>
              <a:defRPr sz="2800"/>
            </a:pPr>
            <a:r>
              <a:t> Congestive heart failure </a:t>
            </a:r>
          </a:p>
          <a:p>
            <a:pPr marL="0" indent="0">
              <a:buSzTx/>
              <a:buNone/>
              <a:defRPr sz="2800"/>
            </a:pPr>
            <a:r>
              <a:t> Cirrhosis.</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4" name="Shape 434"/>
          <p:cNvSpPr/>
          <p:nvPr>
            <p:ph type="title"/>
          </p:nvPr>
        </p:nvSpPr>
        <p:spPr>
          <a:xfrm>
            <a:off x="1097280" y="286603"/>
            <a:ext cx="10058401" cy="1450757"/>
          </a:xfrm>
          <a:prstGeom prst="rect">
            <a:avLst/>
          </a:prstGeom>
        </p:spPr>
        <p:txBody>
          <a:bodyPr/>
          <a:lstStyle/>
          <a:p>
            <a:pPr defTabSz="365760">
              <a:defRPr spc="-40" sz="1720"/>
            </a:pPr>
            <a:br/>
            <a:br/>
            <a:br/>
            <a:br/>
            <a:br/>
            <a:r>
              <a:t>Euvolemic hyponatremia</a:t>
            </a:r>
          </a:p>
        </p:txBody>
      </p:sp>
      <p:sp>
        <p:nvSpPr>
          <p:cNvPr id="435" name="Shape 435"/>
          <p:cNvSpPr/>
          <p:nvPr>
            <p:ph type="body" idx="1"/>
          </p:nvPr>
        </p:nvSpPr>
        <p:spPr>
          <a:xfrm>
            <a:off x="1097280" y="1845734"/>
            <a:ext cx="10058401" cy="4023360"/>
          </a:xfrm>
          <a:prstGeom prst="rect">
            <a:avLst/>
          </a:prstGeom>
        </p:spPr>
        <p:txBody>
          <a:bodyPr/>
          <a:lstStyle>
            <a:lvl1pPr>
              <a:defRPr sz="3200"/>
            </a:lvl1pPr>
          </a:lstStyle>
          <a:p>
            <a:pPr/>
            <a:r>
              <a:t>Patients with euvolemic have normal total body sodium levels, have slightly decreased intravascular volume, without clinical signs of symptoms of dehydration.</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7" name="Shape 437"/>
          <p:cNvSpPr/>
          <p:nvPr>
            <p:ph type="title"/>
          </p:nvPr>
        </p:nvSpPr>
        <p:spPr>
          <a:xfrm>
            <a:off x="1097280" y="286603"/>
            <a:ext cx="10058401" cy="1450757"/>
          </a:xfrm>
          <a:prstGeom prst="rect">
            <a:avLst/>
          </a:prstGeom>
        </p:spPr>
        <p:txBody>
          <a:bodyPr/>
          <a:lstStyle/>
          <a:p>
            <a:pPr/>
          </a:p>
        </p:txBody>
      </p:sp>
      <p:sp>
        <p:nvSpPr>
          <p:cNvPr id="438" name="Shape 438"/>
          <p:cNvSpPr/>
          <p:nvPr>
            <p:ph type="body" idx="1"/>
          </p:nvPr>
        </p:nvSpPr>
        <p:spPr>
          <a:xfrm>
            <a:off x="1097280" y="1845734"/>
            <a:ext cx="10058401" cy="4023360"/>
          </a:xfrm>
          <a:prstGeom prst="rect">
            <a:avLst/>
          </a:prstGeom>
        </p:spPr>
        <p:txBody>
          <a:bodyPr/>
          <a:lstStyle/>
          <a:p>
            <a:pPr>
              <a:defRPr b="1" sz="2800"/>
            </a:pPr>
            <a:r>
              <a:t>Common cause of euvolemic hyponatremia :</a:t>
            </a:r>
          </a:p>
          <a:p>
            <a:pPr>
              <a:defRPr sz="2800"/>
            </a:pPr>
            <a:r>
              <a:t>The syndrome of inappropriate ADH (SIADH)</a:t>
            </a:r>
          </a:p>
          <a:p>
            <a:pPr>
              <a:defRPr sz="2800"/>
            </a:pPr>
            <a:r>
              <a:t>Water intoxication caused by psychogenic polydipsia. </a:t>
            </a:r>
          </a:p>
          <a:p>
            <a:pPr>
              <a:defRPr sz="2800"/>
            </a:pPr>
            <a:r>
              <a:t>Hypothyroidism</a:t>
            </a:r>
          </a:p>
          <a:p>
            <a:pPr>
              <a:defRPr sz="2800"/>
            </a:pPr>
            <a:r>
              <a:t>Adrenal disease  </a:t>
            </a:r>
          </a:p>
          <a:p>
            <a:pPr>
              <a:defRPr sz="2800"/>
            </a:pPr>
            <a:r>
              <a:t>Excessive pain, stress, nausea</a:t>
            </a:r>
          </a:p>
          <a:p>
            <a:pPr>
              <a:defRPr sz="2800"/>
            </a:pPr>
            <a:r>
              <a:t>Many types of medications </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0" name="Shape 440"/>
          <p:cNvSpPr/>
          <p:nvPr>
            <p:ph type="title"/>
          </p:nvPr>
        </p:nvSpPr>
        <p:spPr>
          <a:xfrm>
            <a:off x="1097280" y="286603"/>
            <a:ext cx="10058401" cy="1450757"/>
          </a:xfrm>
          <a:prstGeom prst="rect">
            <a:avLst/>
          </a:prstGeom>
        </p:spPr>
        <p:txBody>
          <a:bodyPr/>
          <a:lstStyle/>
          <a:p>
            <a:pPr/>
          </a:p>
        </p:txBody>
      </p:sp>
      <p:sp>
        <p:nvSpPr>
          <p:cNvPr id="441" name="Shape 441"/>
          <p:cNvSpPr/>
          <p:nvPr>
            <p:ph type="body" idx="1"/>
          </p:nvPr>
        </p:nvSpPr>
        <p:spPr>
          <a:xfrm>
            <a:off x="1097280" y="1845734"/>
            <a:ext cx="10058401" cy="4023360"/>
          </a:xfrm>
          <a:prstGeom prst="rect">
            <a:avLst/>
          </a:prstGeom>
        </p:spPr>
        <p:txBody>
          <a:bodyPr/>
          <a:lstStyle/>
          <a:p>
            <a:pPr>
              <a:defRPr sz="2800"/>
            </a:pPr>
            <a:r>
              <a:t>The most common cause of euvolemic hyponatremia is </a:t>
            </a:r>
            <a:r>
              <a:rPr b="1"/>
              <a:t>the syndrome of inappropriate ADH (SIADH). </a:t>
            </a:r>
            <a:endParaRPr b="1"/>
          </a:p>
          <a:p>
            <a:pPr>
              <a:defRPr b="1" sz="2800"/>
            </a:pPr>
            <a:r>
              <a:t>Causes of SIADH are </a:t>
            </a:r>
            <a:r>
              <a:rPr b="0"/>
              <a:t>:</a:t>
            </a:r>
            <a:endParaRPr b="0"/>
          </a:p>
          <a:p>
            <a:pPr>
              <a:defRPr sz="2800"/>
            </a:pPr>
            <a:r>
              <a:t>Central nervous system</a:t>
            </a:r>
          </a:p>
          <a:p>
            <a:pPr>
              <a:defRPr sz="2800"/>
            </a:pPr>
            <a:r>
              <a:t>Pulmonary</a:t>
            </a:r>
          </a:p>
          <a:p>
            <a:pPr marL="0" indent="0">
              <a:buSzTx/>
              <a:buNone/>
              <a:defRPr sz="2800"/>
            </a:pPr>
            <a:r>
              <a:t> Carcinoma causes </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3" name="Shape 443"/>
          <p:cNvSpPr/>
          <p:nvPr>
            <p:ph type="title"/>
          </p:nvPr>
        </p:nvSpPr>
        <p:spPr>
          <a:xfrm>
            <a:off x="1097280" y="286603"/>
            <a:ext cx="10058401" cy="1450757"/>
          </a:xfrm>
          <a:prstGeom prst="rect">
            <a:avLst/>
          </a:prstGeom>
        </p:spPr>
        <p:txBody>
          <a:bodyPr/>
          <a:lstStyle/>
          <a:p>
            <a:pPr/>
          </a:p>
        </p:txBody>
      </p:sp>
      <p:sp>
        <p:nvSpPr>
          <p:cNvPr id="444" name="Shape 444"/>
          <p:cNvSpPr/>
          <p:nvPr>
            <p:ph type="body" idx="1"/>
          </p:nvPr>
        </p:nvSpPr>
        <p:spPr>
          <a:xfrm>
            <a:off x="1097280" y="1845734"/>
            <a:ext cx="10058401" cy="4023360"/>
          </a:xfrm>
          <a:prstGeom prst="rect">
            <a:avLst/>
          </a:prstGeom>
        </p:spPr>
        <p:txBody>
          <a:bodyPr/>
          <a:lstStyle/>
          <a:p>
            <a:pPr/>
          </a:p>
        </p:txBody>
      </p:sp>
      <p:grpSp>
        <p:nvGrpSpPr>
          <p:cNvPr id="511" name="Group 511"/>
          <p:cNvGrpSpPr/>
          <p:nvPr/>
        </p:nvGrpSpPr>
        <p:grpSpPr>
          <a:xfrm>
            <a:off x="2449902" y="365125"/>
            <a:ext cx="7755147" cy="5786440"/>
            <a:chOff x="0" y="0"/>
            <a:chExt cx="7755146" cy="5786439"/>
          </a:xfrm>
        </p:grpSpPr>
        <p:sp>
          <p:nvSpPr>
            <p:cNvPr id="445" name="Shape 445"/>
            <p:cNvSpPr/>
            <p:nvPr/>
          </p:nvSpPr>
          <p:spPr>
            <a:xfrm>
              <a:off x="22167" y="4588"/>
              <a:ext cx="7314034" cy="309871"/>
            </a:xfrm>
            <a:prstGeom prst="rect">
              <a:avLst/>
            </a:prstGeom>
            <a:solidFill>
              <a:srgbClr val="CCCCCC"/>
            </a:solidFill>
            <a:ln w="12700" cap="flat">
              <a:noFill/>
              <a:miter lim="400000"/>
            </a:ln>
            <a:effectLst/>
          </p:spPr>
          <p:txBody>
            <a:bodyPr wrap="square" lIns="45719" tIns="45719" rIns="45719" bIns="45719" numCol="1" anchor="t">
              <a:noAutofit/>
            </a:bodyPr>
            <a:lstStyle/>
            <a:p>
              <a:pPr/>
            </a:p>
          </p:txBody>
        </p:sp>
        <p:sp>
          <p:nvSpPr>
            <p:cNvPr id="446" name="Shape 446"/>
            <p:cNvSpPr/>
            <p:nvPr/>
          </p:nvSpPr>
          <p:spPr>
            <a:xfrm>
              <a:off x="7336222" y="13"/>
              <a:ext cx="22168" cy="314460"/>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447" name="Shape 447"/>
            <p:cNvSpPr/>
            <p:nvPr/>
          </p:nvSpPr>
          <p:spPr>
            <a:xfrm>
              <a:off x="0" y="0"/>
              <a:ext cx="22168" cy="314459"/>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448" name="Shape 448"/>
            <p:cNvSpPr/>
            <p:nvPr/>
          </p:nvSpPr>
          <p:spPr>
            <a:xfrm>
              <a:off x="22167" y="13"/>
              <a:ext cx="7314034" cy="13008"/>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449" name="Shape 449"/>
            <p:cNvSpPr/>
            <p:nvPr/>
          </p:nvSpPr>
          <p:spPr>
            <a:xfrm>
              <a:off x="7336222" y="314458"/>
              <a:ext cx="22158" cy="54719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546"/>
                  </a:lnTo>
                  <a:lnTo>
                    <a:pt x="0" y="0"/>
                  </a:lnTo>
                  <a:close/>
                </a:path>
              </a:pathLst>
            </a:cu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450" name="Shape 450"/>
            <p:cNvSpPr/>
            <p:nvPr/>
          </p:nvSpPr>
          <p:spPr>
            <a:xfrm>
              <a:off x="11" y="5772673"/>
              <a:ext cx="7358370" cy="137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 y="0"/>
                  </a:moveTo>
                  <a:lnTo>
                    <a:pt x="21535" y="0"/>
                  </a:lnTo>
                  <a:lnTo>
                    <a:pt x="21600" y="21600"/>
                  </a:lnTo>
                  <a:lnTo>
                    <a:pt x="0" y="21600"/>
                  </a:lnTo>
                  <a:lnTo>
                    <a:pt x="65" y="0"/>
                  </a:lnTo>
                  <a:close/>
                </a:path>
              </a:pathLst>
            </a:cu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451" name="Shape 451"/>
            <p:cNvSpPr/>
            <p:nvPr/>
          </p:nvSpPr>
          <p:spPr>
            <a:xfrm>
              <a:off x="10" y="314458"/>
              <a:ext cx="22158" cy="54719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546"/>
                  </a:lnTo>
                  <a:lnTo>
                    <a:pt x="0" y="21600"/>
                  </a:lnTo>
                  <a:lnTo>
                    <a:pt x="0" y="0"/>
                  </a:lnTo>
                  <a:close/>
                </a:path>
              </a:pathLst>
            </a:cu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452" name="Shape 452"/>
            <p:cNvSpPr/>
            <p:nvPr/>
          </p:nvSpPr>
          <p:spPr>
            <a:xfrm>
              <a:off x="151482" y="502679"/>
              <a:ext cx="2380534" cy="13011"/>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453" name="Shape 453"/>
            <p:cNvSpPr/>
            <p:nvPr/>
          </p:nvSpPr>
          <p:spPr>
            <a:xfrm>
              <a:off x="2532037" y="502679"/>
              <a:ext cx="4674869" cy="13011"/>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454" name="Shape 454"/>
            <p:cNvSpPr/>
            <p:nvPr/>
          </p:nvSpPr>
          <p:spPr>
            <a:xfrm>
              <a:off x="151482" y="2195108"/>
              <a:ext cx="2380534" cy="12701"/>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455" name="Shape 455"/>
            <p:cNvSpPr/>
            <p:nvPr/>
          </p:nvSpPr>
          <p:spPr>
            <a:xfrm>
              <a:off x="2532037" y="2195108"/>
              <a:ext cx="4674869" cy="12701"/>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456" name="Shape 456"/>
            <p:cNvSpPr/>
            <p:nvPr/>
          </p:nvSpPr>
          <p:spPr>
            <a:xfrm>
              <a:off x="151482" y="3250184"/>
              <a:ext cx="2380534" cy="12701"/>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457" name="Shape 457"/>
            <p:cNvSpPr/>
            <p:nvPr/>
          </p:nvSpPr>
          <p:spPr>
            <a:xfrm>
              <a:off x="2532037" y="3250184"/>
              <a:ext cx="4674869" cy="12701"/>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458" name="Shape 458"/>
            <p:cNvSpPr/>
            <p:nvPr/>
          </p:nvSpPr>
          <p:spPr>
            <a:xfrm>
              <a:off x="151482" y="5582957"/>
              <a:ext cx="2380534" cy="12701"/>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459" name="Shape 459"/>
            <p:cNvSpPr/>
            <p:nvPr/>
          </p:nvSpPr>
          <p:spPr>
            <a:xfrm>
              <a:off x="2532037" y="5582957"/>
              <a:ext cx="4674869" cy="12701"/>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460" name="Shape 460"/>
            <p:cNvSpPr/>
            <p:nvPr/>
          </p:nvSpPr>
          <p:spPr>
            <a:xfrm>
              <a:off x="151481" y="56742"/>
              <a:ext cx="712112"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Table</a:t>
              </a:r>
              <a:r>
                <a:rPr spc="55"/>
                <a:t> </a:t>
              </a:r>
              <a:r>
                <a:t>3</a:t>
              </a:r>
            </a:p>
          </p:txBody>
        </p:sp>
        <p:sp>
          <p:nvSpPr>
            <p:cNvPr id="461" name="Shape 461"/>
            <p:cNvSpPr/>
            <p:nvPr/>
          </p:nvSpPr>
          <p:spPr>
            <a:xfrm>
              <a:off x="151481" y="184510"/>
              <a:ext cx="2630008"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Common</a:t>
              </a:r>
              <a:r>
                <a:rPr spc="60"/>
                <a:t> </a:t>
              </a:r>
              <a:r>
                <a:t>causes</a:t>
              </a:r>
              <a:r>
                <a:rPr spc="55"/>
                <a:t> </a:t>
              </a:r>
              <a:r>
                <a:t>of</a:t>
              </a:r>
              <a:r>
                <a:rPr spc="55"/>
                <a:t> </a:t>
              </a:r>
              <a:r>
                <a:t>SIADH</a:t>
              </a:r>
            </a:p>
          </p:txBody>
        </p:sp>
        <p:sp>
          <p:nvSpPr>
            <p:cNvPr id="462" name="Shape 462"/>
            <p:cNvSpPr/>
            <p:nvPr/>
          </p:nvSpPr>
          <p:spPr>
            <a:xfrm>
              <a:off x="151481" y="400268"/>
              <a:ext cx="92133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Category</a:t>
              </a:r>
            </a:p>
          </p:txBody>
        </p:sp>
        <p:sp>
          <p:nvSpPr>
            <p:cNvPr id="463" name="Shape 463"/>
            <p:cNvSpPr/>
            <p:nvPr/>
          </p:nvSpPr>
          <p:spPr>
            <a:xfrm>
              <a:off x="2532022" y="400268"/>
              <a:ext cx="159154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Cause</a:t>
              </a:r>
              <a:r>
                <a:rPr spc="55"/>
                <a:t> </a:t>
              </a:r>
              <a:r>
                <a:t>of</a:t>
              </a:r>
              <a:r>
                <a:rPr spc="55"/>
                <a:t> </a:t>
              </a:r>
              <a:r>
                <a:t>SIADH</a:t>
              </a:r>
            </a:p>
          </p:txBody>
        </p:sp>
        <p:sp>
          <p:nvSpPr>
            <p:cNvPr id="464" name="Shape 464"/>
            <p:cNvSpPr/>
            <p:nvPr/>
          </p:nvSpPr>
          <p:spPr>
            <a:xfrm>
              <a:off x="151481" y="560939"/>
              <a:ext cx="116613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Malignancy</a:t>
              </a:r>
            </a:p>
          </p:txBody>
        </p:sp>
        <p:sp>
          <p:nvSpPr>
            <p:cNvPr id="465" name="Shape 465"/>
            <p:cNvSpPr/>
            <p:nvPr/>
          </p:nvSpPr>
          <p:spPr>
            <a:xfrm>
              <a:off x="2532039" y="560939"/>
              <a:ext cx="187938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Bladder</a:t>
              </a:r>
              <a:r>
                <a:rPr spc="60"/>
                <a:t> </a:t>
              </a:r>
              <a:r>
                <a:t>carcinoma</a:t>
              </a:r>
            </a:p>
          </p:txBody>
        </p:sp>
        <p:sp>
          <p:nvSpPr>
            <p:cNvPr id="466" name="Shape 466"/>
            <p:cNvSpPr/>
            <p:nvPr/>
          </p:nvSpPr>
          <p:spPr>
            <a:xfrm>
              <a:off x="2532006" y="688708"/>
              <a:ext cx="2084116"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Duodenal</a:t>
              </a:r>
              <a:r>
                <a:rPr spc="60"/>
                <a:t> </a:t>
              </a:r>
              <a:r>
                <a:t>carcinoma</a:t>
              </a:r>
            </a:p>
          </p:txBody>
        </p:sp>
        <p:sp>
          <p:nvSpPr>
            <p:cNvPr id="467" name="Shape 467"/>
            <p:cNvSpPr/>
            <p:nvPr/>
          </p:nvSpPr>
          <p:spPr>
            <a:xfrm>
              <a:off x="2532006" y="816477"/>
              <a:ext cx="1515839"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Ewing</a:t>
              </a:r>
              <a:r>
                <a:rPr spc="60"/>
                <a:t> </a:t>
              </a:r>
              <a:r>
                <a:t>sarcoma</a:t>
              </a:r>
            </a:p>
          </p:txBody>
        </p:sp>
        <p:sp>
          <p:nvSpPr>
            <p:cNvPr id="468" name="Shape 468"/>
            <p:cNvSpPr/>
            <p:nvPr/>
          </p:nvSpPr>
          <p:spPr>
            <a:xfrm>
              <a:off x="2532006" y="944246"/>
              <a:ext cx="2436588"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Head</a:t>
              </a:r>
              <a:r>
                <a:rPr spc="60"/>
                <a:t> </a:t>
              </a:r>
              <a:r>
                <a:t>or</a:t>
              </a:r>
              <a:r>
                <a:rPr spc="60"/>
                <a:t> </a:t>
              </a:r>
              <a:r>
                <a:t>neck</a:t>
              </a:r>
              <a:r>
                <a:rPr spc="55"/>
                <a:t> </a:t>
              </a:r>
              <a:r>
                <a:t>carcinoma</a:t>
              </a:r>
            </a:p>
          </p:txBody>
        </p:sp>
        <p:sp>
          <p:nvSpPr>
            <p:cNvPr id="469" name="Shape 469"/>
            <p:cNvSpPr/>
            <p:nvPr/>
          </p:nvSpPr>
          <p:spPr>
            <a:xfrm>
              <a:off x="2532006" y="1072014"/>
              <a:ext cx="968824"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Leukemia</a:t>
              </a:r>
            </a:p>
          </p:txBody>
        </p:sp>
        <p:sp>
          <p:nvSpPr>
            <p:cNvPr id="470" name="Shape 470"/>
            <p:cNvSpPr/>
            <p:nvPr/>
          </p:nvSpPr>
          <p:spPr>
            <a:xfrm>
              <a:off x="2532006" y="1199783"/>
              <a:ext cx="1108362"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Lymphoma</a:t>
              </a:r>
            </a:p>
          </p:txBody>
        </p:sp>
        <p:sp>
          <p:nvSpPr>
            <p:cNvPr id="471" name="Shape 471"/>
            <p:cNvSpPr/>
            <p:nvPr/>
          </p:nvSpPr>
          <p:spPr>
            <a:xfrm>
              <a:off x="2532006" y="1327552"/>
              <a:ext cx="1440996"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Mesothelioma</a:t>
              </a:r>
            </a:p>
          </p:txBody>
        </p:sp>
        <p:sp>
          <p:nvSpPr>
            <p:cNvPr id="472" name="Shape 472"/>
            <p:cNvSpPr/>
            <p:nvPr/>
          </p:nvSpPr>
          <p:spPr>
            <a:xfrm>
              <a:off x="2532006" y="1455320"/>
              <a:ext cx="212701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Pancreatic</a:t>
              </a:r>
              <a:r>
                <a:rPr spc="60"/>
                <a:t> </a:t>
              </a:r>
              <a:r>
                <a:t>carcinoma</a:t>
              </a:r>
            </a:p>
          </p:txBody>
        </p:sp>
        <p:sp>
          <p:nvSpPr>
            <p:cNvPr id="473" name="Shape 473"/>
            <p:cNvSpPr/>
            <p:nvPr/>
          </p:nvSpPr>
          <p:spPr>
            <a:xfrm>
              <a:off x="2532006" y="1583089"/>
              <a:ext cx="217614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Pulmonary</a:t>
              </a:r>
              <a:r>
                <a:rPr spc="60"/>
                <a:t> </a:t>
              </a:r>
              <a:r>
                <a:t>carcinoma</a:t>
              </a:r>
            </a:p>
          </p:txBody>
        </p:sp>
        <p:sp>
          <p:nvSpPr>
            <p:cNvPr id="474" name="Shape 474"/>
            <p:cNvSpPr/>
            <p:nvPr/>
          </p:nvSpPr>
          <p:spPr>
            <a:xfrm>
              <a:off x="2532006" y="1710858"/>
              <a:ext cx="1958307"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Prostatic</a:t>
              </a:r>
              <a:r>
                <a:rPr spc="60"/>
                <a:t> </a:t>
              </a:r>
              <a:r>
                <a:t>carcinoma</a:t>
              </a:r>
            </a:p>
          </p:txBody>
        </p:sp>
        <p:sp>
          <p:nvSpPr>
            <p:cNvPr id="475" name="Shape 475"/>
            <p:cNvSpPr/>
            <p:nvPr/>
          </p:nvSpPr>
          <p:spPr>
            <a:xfrm>
              <a:off x="2532006" y="1838627"/>
              <a:ext cx="849448"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Sarcoma</a:t>
              </a:r>
            </a:p>
          </p:txBody>
        </p:sp>
        <p:sp>
          <p:nvSpPr>
            <p:cNvPr id="476" name="Shape 476"/>
            <p:cNvSpPr/>
            <p:nvPr/>
          </p:nvSpPr>
          <p:spPr>
            <a:xfrm>
              <a:off x="2532006" y="1966396"/>
              <a:ext cx="993434"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Thymoma</a:t>
              </a:r>
            </a:p>
          </p:txBody>
        </p:sp>
        <p:sp>
          <p:nvSpPr>
            <p:cNvPr id="477" name="Shape 477"/>
            <p:cNvSpPr/>
            <p:nvPr/>
          </p:nvSpPr>
          <p:spPr>
            <a:xfrm>
              <a:off x="2532006" y="2094164"/>
              <a:ext cx="1921846"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Ureteral</a:t>
              </a:r>
              <a:r>
                <a:rPr spc="55"/>
                <a:t> </a:t>
              </a:r>
              <a:r>
                <a:t>carcinoma</a:t>
              </a:r>
            </a:p>
          </p:txBody>
        </p:sp>
        <p:sp>
          <p:nvSpPr>
            <p:cNvPr id="478" name="Shape 478"/>
            <p:cNvSpPr/>
            <p:nvPr/>
          </p:nvSpPr>
          <p:spPr>
            <a:xfrm>
              <a:off x="151481" y="2255602"/>
              <a:ext cx="107870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Pulmonary</a:t>
              </a:r>
            </a:p>
          </p:txBody>
        </p:sp>
        <p:sp>
          <p:nvSpPr>
            <p:cNvPr id="479" name="Shape 479"/>
            <p:cNvSpPr/>
            <p:nvPr/>
          </p:nvSpPr>
          <p:spPr>
            <a:xfrm>
              <a:off x="2532039" y="2255602"/>
              <a:ext cx="2465082"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Acute</a:t>
              </a:r>
              <a:r>
                <a:rPr spc="60"/>
                <a:t> </a:t>
              </a:r>
              <a:r>
                <a:t>respiratory</a:t>
              </a:r>
              <a:r>
                <a:rPr spc="55"/>
                <a:t> </a:t>
              </a:r>
              <a:r>
                <a:t>failure</a:t>
              </a:r>
            </a:p>
          </p:txBody>
        </p:sp>
        <p:sp>
          <p:nvSpPr>
            <p:cNvPr id="480" name="Shape 480"/>
            <p:cNvSpPr/>
            <p:nvPr/>
          </p:nvSpPr>
          <p:spPr>
            <a:xfrm>
              <a:off x="2532006" y="2383371"/>
              <a:ext cx="763964"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Asthma</a:t>
              </a:r>
            </a:p>
          </p:txBody>
        </p:sp>
        <p:sp>
          <p:nvSpPr>
            <p:cNvPr id="481" name="Shape 481"/>
            <p:cNvSpPr/>
            <p:nvPr/>
          </p:nvSpPr>
          <p:spPr>
            <a:xfrm>
              <a:off x="2532006" y="2511139"/>
              <a:ext cx="1347826"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Cystic</a:t>
              </a:r>
              <a:r>
                <a:rPr spc="55"/>
                <a:t> </a:t>
              </a:r>
              <a:r>
                <a:t>fibrosis</a:t>
              </a:r>
            </a:p>
          </p:txBody>
        </p:sp>
        <p:sp>
          <p:nvSpPr>
            <p:cNvPr id="482" name="Shape 482"/>
            <p:cNvSpPr/>
            <p:nvPr/>
          </p:nvSpPr>
          <p:spPr>
            <a:xfrm>
              <a:off x="2532006" y="2638142"/>
              <a:ext cx="980049"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Empyema</a:t>
              </a:r>
            </a:p>
          </p:txBody>
        </p:sp>
        <p:sp>
          <p:nvSpPr>
            <p:cNvPr id="483" name="Shape 483"/>
            <p:cNvSpPr/>
            <p:nvPr/>
          </p:nvSpPr>
          <p:spPr>
            <a:xfrm>
              <a:off x="2532006" y="2765910"/>
              <a:ext cx="113936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Pneumonia</a:t>
              </a:r>
            </a:p>
          </p:txBody>
        </p:sp>
        <p:sp>
          <p:nvSpPr>
            <p:cNvPr id="484" name="Shape 484"/>
            <p:cNvSpPr/>
            <p:nvPr/>
          </p:nvSpPr>
          <p:spPr>
            <a:xfrm>
              <a:off x="2532006" y="2893679"/>
              <a:ext cx="1488336"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Pneumothorax</a:t>
              </a:r>
            </a:p>
          </p:txBody>
        </p:sp>
        <p:sp>
          <p:nvSpPr>
            <p:cNvPr id="485" name="Shape 485"/>
            <p:cNvSpPr/>
            <p:nvPr/>
          </p:nvSpPr>
          <p:spPr>
            <a:xfrm>
              <a:off x="2532006" y="3021447"/>
              <a:ext cx="2826686"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Positive</a:t>
              </a:r>
              <a:r>
                <a:rPr spc="60"/>
                <a:t> </a:t>
              </a:r>
              <a:r>
                <a:t>pressure</a:t>
              </a:r>
              <a:r>
                <a:rPr spc="55"/>
                <a:t> </a:t>
              </a:r>
              <a:r>
                <a:t>ventilation</a:t>
              </a:r>
            </a:p>
          </p:txBody>
        </p:sp>
        <p:sp>
          <p:nvSpPr>
            <p:cNvPr id="486" name="Shape 486"/>
            <p:cNvSpPr/>
            <p:nvPr/>
          </p:nvSpPr>
          <p:spPr>
            <a:xfrm>
              <a:off x="2532006" y="3149216"/>
              <a:ext cx="121966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Tuberculosis</a:t>
              </a:r>
            </a:p>
          </p:txBody>
        </p:sp>
        <p:sp>
          <p:nvSpPr>
            <p:cNvPr id="487" name="Shape 487"/>
            <p:cNvSpPr/>
            <p:nvPr/>
          </p:nvSpPr>
          <p:spPr>
            <a:xfrm>
              <a:off x="151481" y="3310654"/>
              <a:ext cx="2320169"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Central</a:t>
              </a:r>
              <a:r>
                <a:rPr spc="60"/>
                <a:t> </a:t>
              </a:r>
              <a:r>
                <a:t>nervous</a:t>
              </a:r>
              <a:r>
                <a:rPr spc="60"/>
                <a:t> </a:t>
              </a:r>
              <a:r>
                <a:t>system</a:t>
              </a:r>
            </a:p>
          </p:txBody>
        </p:sp>
        <p:sp>
          <p:nvSpPr>
            <p:cNvPr id="488" name="Shape 488"/>
            <p:cNvSpPr/>
            <p:nvPr/>
          </p:nvSpPr>
          <p:spPr>
            <a:xfrm>
              <a:off x="2532054" y="3310654"/>
              <a:ext cx="2934966"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Acute</a:t>
              </a:r>
              <a:r>
                <a:rPr spc="60"/>
                <a:t> </a:t>
              </a:r>
              <a:r>
                <a:t>intermittent</a:t>
              </a:r>
              <a:r>
                <a:rPr spc="55"/>
                <a:t> </a:t>
              </a:r>
              <a:r>
                <a:t>porphyria</a:t>
              </a:r>
            </a:p>
          </p:txBody>
        </p:sp>
        <p:sp>
          <p:nvSpPr>
            <p:cNvPr id="489" name="Shape 489"/>
            <p:cNvSpPr/>
            <p:nvPr/>
          </p:nvSpPr>
          <p:spPr>
            <a:xfrm>
              <a:off x="2532006" y="3438422"/>
              <a:ext cx="156395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Acute</a:t>
              </a:r>
              <a:r>
                <a:rPr spc="60"/>
                <a:t> </a:t>
              </a:r>
              <a:r>
                <a:t>psychosis</a:t>
              </a:r>
            </a:p>
          </p:txBody>
        </p:sp>
        <p:sp>
          <p:nvSpPr>
            <p:cNvPr id="490" name="Shape 490"/>
            <p:cNvSpPr/>
            <p:nvPr/>
          </p:nvSpPr>
          <p:spPr>
            <a:xfrm>
              <a:off x="2532006" y="3566191"/>
              <a:ext cx="2835214"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Agenesis</a:t>
              </a:r>
              <a:r>
                <a:rPr spc="60"/>
                <a:t> </a:t>
              </a:r>
              <a:r>
                <a:t>of</a:t>
              </a:r>
              <a:r>
                <a:rPr spc="55"/>
                <a:t> </a:t>
              </a:r>
              <a:r>
                <a:t>corpus</a:t>
              </a:r>
              <a:r>
                <a:rPr spc="55"/>
                <a:t> </a:t>
              </a:r>
              <a:r>
                <a:t>callosum</a:t>
              </a:r>
            </a:p>
          </p:txBody>
        </p:sp>
        <p:sp>
          <p:nvSpPr>
            <p:cNvPr id="491" name="Shape 491"/>
            <p:cNvSpPr/>
            <p:nvPr/>
          </p:nvSpPr>
          <p:spPr>
            <a:xfrm>
              <a:off x="2532006" y="3693959"/>
              <a:ext cx="359276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Atrophy</a:t>
              </a:r>
              <a:r>
                <a:rPr spc="60"/>
                <a:t> </a:t>
              </a:r>
              <a:r>
                <a:t>of</a:t>
              </a:r>
              <a:r>
                <a:rPr spc="60"/>
                <a:t> </a:t>
              </a:r>
              <a:r>
                <a:t>cerebrum</a:t>
              </a:r>
              <a:r>
                <a:rPr spc="60"/>
                <a:t> </a:t>
              </a:r>
              <a:r>
                <a:t>or</a:t>
              </a:r>
              <a:r>
                <a:rPr spc="55"/>
                <a:t> </a:t>
              </a:r>
              <a:r>
                <a:t>cerebellum</a:t>
              </a:r>
            </a:p>
          </p:txBody>
        </p:sp>
        <p:sp>
          <p:nvSpPr>
            <p:cNvPr id="492" name="Shape 492"/>
            <p:cNvSpPr/>
            <p:nvPr/>
          </p:nvSpPr>
          <p:spPr>
            <a:xfrm>
              <a:off x="2532006" y="3821727"/>
              <a:ext cx="1309618"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Brain</a:t>
              </a:r>
              <a:r>
                <a:rPr spc="55"/>
                <a:t> </a:t>
              </a:r>
              <a:r>
                <a:t>abscess</a:t>
              </a:r>
            </a:p>
          </p:txBody>
        </p:sp>
        <p:sp>
          <p:nvSpPr>
            <p:cNvPr id="493" name="Shape 493"/>
            <p:cNvSpPr/>
            <p:nvPr/>
          </p:nvSpPr>
          <p:spPr>
            <a:xfrm>
              <a:off x="2532006" y="3949497"/>
              <a:ext cx="1298392"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Brain</a:t>
              </a:r>
              <a:r>
                <a:rPr spc="55"/>
                <a:t> </a:t>
              </a:r>
              <a:r>
                <a:t>tumors</a:t>
              </a:r>
            </a:p>
          </p:txBody>
        </p:sp>
        <p:sp>
          <p:nvSpPr>
            <p:cNvPr id="494" name="Shape 494"/>
            <p:cNvSpPr/>
            <p:nvPr/>
          </p:nvSpPr>
          <p:spPr>
            <a:xfrm>
              <a:off x="2532006" y="4077265"/>
              <a:ext cx="278176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Cavernous</a:t>
              </a:r>
              <a:r>
                <a:rPr spc="60"/>
                <a:t> </a:t>
              </a:r>
              <a:r>
                <a:t>sinus</a:t>
              </a:r>
              <a:r>
                <a:rPr spc="60"/>
                <a:t> </a:t>
              </a:r>
              <a:r>
                <a:t>thrombosis</a:t>
              </a:r>
            </a:p>
          </p:txBody>
        </p:sp>
        <p:sp>
          <p:nvSpPr>
            <p:cNvPr id="495" name="Shape 495"/>
            <p:cNvSpPr/>
            <p:nvPr/>
          </p:nvSpPr>
          <p:spPr>
            <a:xfrm>
              <a:off x="2532006" y="4205033"/>
              <a:ext cx="259564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Cerebrovascular</a:t>
              </a:r>
              <a:r>
                <a:rPr spc="55"/>
                <a:t> </a:t>
              </a:r>
              <a:r>
                <a:t>accidents</a:t>
              </a:r>
            </a:p>
          </p:txBody>
        </p:sp>
        <p:sp>
          <p:nvSpPr>
            <p:cNvPr id="496" name="Shape 496"/>
            <p:cNvSpPr/>
            <p:nvPr/>
          </p:nvSpPr>
          <p:spPr>
            <a:xfrm>
              <a:off x="2532006" y="4332802"/>
              <a:ext cx="1739954"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Delirium</a:t>
              </a:r>
              <a:r>
                <a:rPr spc="60"/>
                <a:t> </a:t>
              </a:r>
              <a:r>
                <a:t>tremens</a:t>
              </a:r>
            </a:p>
          </p:txBody>
        </p:sp>
        <p:sp>
          <p:nvSpPr>
            <p:cNvPr id="497" name="Shape 497"/>
            <p:cNvSpPr/>
            <p:nvPr/>
          </p:nvSpPr>
          <p:spPr>
            <a:xfrm>
              <a:off x="2532006" y="4460571"/>
              <a:ext cx="1390849"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Guillain-Barre</a:t>
              </a:r>
            </a:p>
          </p:txBody>
        </p:sp>
        <p:sp>
          <p:nvSpPr>
            <p:cNvPr id="498" name="Shape 498"/>
            <p:cNvSpPr/>
            <p:nvPr/>
          </p:nvSpPr>
          <p:spPr>
            <a:xfrm>
              <a:off x="3512298" y="4457515"/>
              <a:ext cx="6066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a:t>
              </a:r>
            </a:p>
          </p:txBody>
        </p:sp>
        <p:sp>
          <p:nvSpPr>
            <p:cNvPr id="499" name="Shape 499"/>
            <p:cNvSpPr/>
            <p:nvPr/>
          </p:nvSpPr>
          <p:spPr>
            <a:xfrm>
              <a:off x="3628056" y="4460571"/>
              <a:ext cx="981992"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syndrome</a:t>
              </a:r>
            </a:p>
          </p:txBody>
        </p:sp>
        <p:sp>
          <p:nvSpPr>
            <p:cNvPr id="500" name="Shape 500"/>
            <p:cNvSpPr/>
            <p:nvPr/>
          </p:nvSpPr>
          <p:spPr>
            <a:xfrm>
              <a:off x="2532006" y="4588339"/>
              <a:ext cx="119980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Encephalitis</a:t>
              </a:r>
            </a:p>
          </p:txBody>
        </p:sp>
        <p:sp>
          <p:nvSpPr>
            <p:cNvPr id="501" name="Shape 501"/>
            <p:cNvSpPr/>
            <p:nvPr/>
          </p:nvSpPr>
          <p:spPr>
            <a:xfrm>
              <a:off x="2532006" y="4716107"/>
              <a:ext cx="1319439"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Head</a:t>
              </a:r>
              <a:r>
                <a:rPr spc="60"/>
                <a:t> </a:t>
              </a:r>
              <a:r>
                <a:t>trauma</a:t>
              </a:r>
            </a:p>
          </p:txBody>
        </p:sp>
        <p:sp>
          <p:nvSpPr>
            <p:cNvPr id="502" name="Shape 502"/>
            <p:cNvSpPr/>
            <p:nvPr/>
          </p:nvSpPr>
          <p:spPr>
            <a:xfrm>
              <a:off x="2532006" y="4843110"/>
              <a:ext cx="1490042"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Hydrocephalus</a:t>
              </a:r>
            </a:p>
          </p:txBody>
        </p:sp>
        <p:sp>
          <p:nvSpPr>
            <p:cNvPr id="503" name="Shape 503"/>
            <p:cNvSpPr/>
            <p:nvPr/>
          </p:nvSpPr>
          <p:spPr>
            <a:xfrm>
              <a:off x="2532006" y="4970879"/>
              <a:ext cx="1069419"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Meningitis</a:t>
              </a:r>
            </a:p>
          </p:txBody>
        </p:sp>
        <p:sp>
          <p:nvSpPr>
            <p:cNvPr id="504" name="Shape 504"/>
            <p:cNvSpPr/>
            <p:nvPr/>
          </p:nvSpPr>
          <p:spPr>
            <a:xfrm>
              <a:off x="2532006" y="5098647"/>
              <a:ext cx="2443647"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Multiple</a:t>
              </a:r>
              <a:r>
                <a:rPr spc="60"/>
                <a:t> </a:t>
              </a:r>
              <a:r>
                <a:t>system</a:t>
              </a:r>
              <a:r>
                <a:rPr spc="55"/>
                <a:t> </a:t>
              </a:r>
              <a:r>
                <a:t>atrophy</a:t>
              </a:r>
            </a:p>
          </p:txBody>
        </p:sp>
        <p:sp>
          <p:nvSpPr>
            <p:cNvPr id="505" name="Shape 505"/>
            <p:cNvSpPr/>
            <p:nvPr/>
          </p:nvSpPr>
          <p:spPr>
            <a:xfrm>
              <a:off x="2532006" y="5226416"/>
              <a:ext cx="1781012"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Neonatal</a:t>
              </a:r>
              <a:r>
                <a:rPr spc="60"/>
                <a:t> </a:t>
              </a:r>
              <a:r>
                <a:t>hypoxia</a:t>
              </a:r>
            </a:p>
          </p:txBody>
        </p:sp>
        <p:sp>
          <p:nvSpPr>
            <p:cNvPr id="506" name="Shape 506"/>
            <p:cNvSpPr/>
            <p:nvPr/>
          </p:nvSpPr>
          <p:spPr>
            <a:xfrm>
              <a:off x="2532006" y="5354185"/>
              <a:ext cx="306278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Rocky</a:t>
              </a:r>
              <a:r>
                <a:rPr spc="60"/>
                <a:t> </a:t>
              </a:r>
              <a:r>
                <a:t>Mountain</a:t>
              </a:r>
              <a:r>
                <a:rPr spc="60"/>
                <a:t> </a:t>
              </a:r>
              <a:r>
                <a:t>spotted</a:t>
              </a:r>
              <a:r>
                <a:rPr spc="60"/>
                <a:t> </a:t>
              </a:r>
              <a:r>
                <a:t>fever</a:t>
              </a:r>
            </a:p>
          </p:txBody>
        </p:sp>
        <p:sp>
          <p:nvSpPr>
            <p:cNvPr id="507" name="Shape 507"/>
            <p:cNvSpPr/>
            <p:nvPr/>
          </p:nvSpPr>
          <p:spPr>
            <a:xfrm>
              <a:off x="2532006" y="5481953"/>
              <a:ext cx="2694509"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Subarachnoid</a:t>
              </a:r>
              <a:r>
                <a:rPr spc="65"/>
                <a:t> </a:t>
              </a:r>
              <a:r>
                <a:t>hemorrhage</a:t>
              </a:r>
            </a:p>
          </p:txBody>
        </p:sp>
        <p:sp>
          <p:nvSpPr>
            <p:cNvPr id="508" name="Shape 508"/>
            <p:cNvSpPr/>
            <p:nvPr/>
          </p:nvSpPr>
          <p:spPr>
            <a:xfrm>
              <a:off x="5269673" y="5643391"/>
              <a:ext cx="71884"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a:t>
              </a:r>
            </a:p>
          </p:txBody>
        </p:sp>
        <p:sp>
          <p:nvSpPr>
            <p:cNvPr id="509" name="Shape 509"/>
            <p:cNvSpPr/>
            <p:nvPr/>
          </p:nvSpPr>
          <p:spPr>
            <a:xfrm>
              <a:off x="5323868" y="5643391"/>
              <a:ext cx="2431279"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continued</a:t>
              </a:r>
              <a:r>
                <a:rPr spc="55"/>
                <a:t> </a:t>
              </a:r>
              <a:r>
                <a:t>on</a:t>
              </a:r>
              <a:r>
                <a:rPr spc="60"/>
                <a:t> </a:t>
              </a:r>
              <a:r>
                <a:t>next</a:t>
              </a:r>
              <a:r>
                <a:rPr spc="55"/>
                <a:t> </a:t>
              </a:r>
              <a:r>
                <a:t>page</a:t>
              </a:r>
            </a:p>
          </p:txBody>
        </p:sp>
        <p:sp>
          <p:nvSpPr>
            <p:cNvPr id="510" name="Shape 510"/>
            <p:cNvSpPr/>
            <p:nvPr/>
          </p:nvSpPr>
          <p:spPr>
            <a:xfrm>
              <a:off x="7152675" y="5643391"/>
              <a:ext cx="71884"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a:t>
              </a:r>
            </a:p>
          </p:txBody>
        </p:sp>
      </p:gr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3" name="Shape 513"/>
          <p:cNvSpPr/>
          <p:nvPr>
            <p:ph type="title"/>
          </p:nvPr>
        </p:nvSpPr>
        <p:spPr>
          <a:xfrm>
            <a:off x="1097280" y="286603"/>
            <a:ext cx="10058401" cy="1450757"/>
          </a:xfrm>
          <a:prstGeom prst="rect">
            <a:avLst/>
          </a:prstGeom>
        </p:spPr>
        <p:txBody>
          <a:bodyPr/>
          <a:lstStyle/>
          <a:p>
            <a:pPr/>
          </a:p>
        </p:txBody>
      </p:sp>
      <p:sp>
        <p:nvSpPr>
          <p:cNvPr id="514" name="Shape 514"/>
          <p:cNvSpPr/>
          <p:nvPr>
            <p:ph type="body" idx="1"/>
          </p:nvPr>
        </p:nvSpPr>
        <p:spPr>
          <a:xfrm>
            <a:off x="639793" y="1837981"/>
            <a:ext cx="10515601" cy="4657972"/>
          </a:xfrm>
          <a:prstGeom prst="rect">
            <a:avLst/>
          </a:prstGeom>
        </p:spPr>
        <p:txBody>
          <a:bodyPr/>
          <a:lstStyle/>
          <a:p>
            <a:pPr/>
          </a:p>
        </p:txBody>
      </p:sp>
      <p:grpSp>
        <p:nvGrpSpPr>
          <p:cNvPr id="597" name="Group 597"/>
          <p:cNvGrpSpPr/>
          <p:nvPr/>
        </p:nvGrpSpPr>
        <p:grpSpPr>
          <a:xfrm>
            <a:off x="1242204" y="129395"/>
            <a:ext cx="9333782" cy="5697368"/>
            <a:chOff x="0" y="0"/>
            <a:chExt cx="9333780" cy="5697366"/>
          </a:xfrm>
        </p:grpSpPr>
        <p:sp>
          <p:nvSpPr>
            <p:cNvPr id="515" name="Shape 515"/>
            <p:cNvSpPr/>
            <p:nvPr/>
          </p:nvSpPr>
          <p:spPr>
            <a:xfrm>
              <a:off x="25687" y="11863"/>
              <a:ext cx="8474822" cy="684434"/>
            </a:xfrm>
            <a:prstGeom prst="rect">
              <a:avLst/>
            </a:prstGeom>
            <a:solidFill>
              <a:srgbClr val="CCCCCC"/>
            </a:solidFill>
            <a:ln w="12700" cap="flat">
              <a:noFill/>
              <a:miter lim="400000"/>
            </a:ln>
            <a:effectLst/>
          </p:spPr>
          <p:txBody>
            <a:bodyPr wrap="square" lIns="45719" tIns="45719" rIns="45719" bIns="45719" numCol="1" anchor="t">
              <a:noAutofit/>
            </a:bodyPr>
            <a:lstStyle/>
            <a:p>
              <a:pPr/>
            </a:p>
          </p:txBody>
        </p:sp>
        <p:sp>
          <p:nvSpPr>
            <p:cNvPr id="516" name="Shape 516"/>
            <p:cNvSpPr/>
            <p:nvPr/>
          </p:nvSpPr>
          <p:spPr>
            <a:xfrm>
              <a:off x="8500531" y="0"/>
              <a:ext cx="25687" cy="696297"/>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517" name="Shape 517"/>
            <p:cNvSpPr/>
            <p:nvPr/>
          </p:nvSpPr>
          <p:spPr>
            <a:xfrm>
              <a:off x="0" y="0"/>
              <a:ext cx="25686" cy="696297"/>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518" name="Shape 518"/>
            <p:cNvSpPr/>
            <p:nvPr/>
          </p:nvSpPr>
          <p:spPr>
            <a:xfrm>
              <a:off x="25687" y="0"/>
              <a:ext cx="8474822" cy="30493"/>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519" name="Shape 519"/>
            <p:cNvSpPr/>
            <p:nvPr/>
          </p:nvSpPr>
          <p:spPr>
            <a:xfrm>
              <a:off x="8500531" y="696296"/>
              <a:ext cx="25675" cy="50010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0" y="21476"/>
                  </a:lnTo>
                  <a:lnTo>
                    <a:pt x="0" y="0"/>
                  </a:lnTo>
                  <a:close/>
                </a:path>
              </a:pathLst>
            </a:cu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520" name="Shape 520"/>
            <p:cNvSpPr/>
            <p:nvPr/>
          </p:nvSpPr>
          <p:spPr>
            <a:xfrm>
              <a:off x="13" y="5668559"/>
              <a:ext cx="8526193" cy="288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5" y="0"/>
                  </a:moveTo>
                  <a:lnTo>
                    <a:pt x="21535" y="0"/>
                  </a:lnTo>
                  <a:lnTo>
                    <a:pt x="21600" y="21600"/>
                  </a:lnTo>
                  <a:lnTo>
                    <a:pt x="0" y="21600"/>
                  </a:lnTo>
                  <a:lnTo>
                    <a:pt x="65" y="0"/>
                  </a:lnTo>
                  <a:close/>
                </a:path>
              </a:pathLst>
            </a:cu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521" name="Shape 521"/>
            <p:cNvSpPr/>
            <p:nvPr/>
          </p:nvSpPr>
          <p:spPr>
            <a:xfrm>
              <a:off x="13" y="696296"/>
              <a:ext cx="25675" cy="50010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476"/>
                  </a:lnTo>
                  <a:lnTo>
                    <a:pt x="0" y="21600"/>
                  </a:lnTo>
                  <a:lnTo>
                    <a:pt x="0" y="0"/>
                  </a:lnTo>
                  <a:close/>
                </a:path>
              </a:pathLst>
            </a:cu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522" name="Shape 522"/>
            <p:cNvSpPr/>
            <p:nvPr/>
          </p:nvSpPr>
          <p:spPr>
            <a:xfrm>
              <a:off x="175526" y="1395966"/>
              <a:ext cx="2218940" cy="30481"/>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523" name="Shape 523"/>
            <p:cNvSpPr/>
            <p:nvPr/>
          </p:nvSpPr>
          <p:spPr>
            <a:xfrm>
              <a:off x="1728080" y="1395966"/>
              <a:ext cx="4530658" cy="30481"/>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524" name="Shape 524"/>
            <p:cNvSpPr/>
            <p:nvPr/>
          </p:nvSpPr>
          <p:spPr>
            <a:xfrm>
              <a:off x="6258738" y="1395966"/>
              <a:ext cx="2091956" cy="30481"/>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525" name="Shape 525"/>
            <p:cNvSpPr/>
            <p:nvPr/>
          </p:nvSpPr>
          <p:spPr>
            <a:xfrm>
              <a:off x="175526" y="1753424"/>
              <a:ext cx="2218940" cy="21516"/>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526" name="Shape 526"/>
            <p:cNvSpPr/>
            <p:nvPr/>
          </p:nvSpPr>
          <p:spPr>
            <a:xfrm>
              <a:off x="1728080" y="1753417"/>
              <a:ext cx="4530658" cy="21516"/>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527" name="Shape 527"/>
            <p:cNvSpPr/>
            <p:nvPr/>
          </p:nvSpPr>
          <p:spPr>
            <a:xfrm>
              <a:off x="5592354" y="1753417"/>
              <a:ext cx="2758340" cy="21516"/>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528" name="Shape 528"/>
            <p:cNvSpPr/>
            <p:nvPr/>
          </p:nvSpPr>
          <p:spPr>
            <a:xfrm>
              <a:off x="175526" y="2110881"/>
              <a:ext cx="2218940" cy="21517"/>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529" name="Shape 529"/>
            <p:cNvSpPr/>
            <p:nvPr/>
          </p:nvSpPr>
          <p:spPr>
            <a:xfrm>
              <a:off x="1728080" y="2110891"/>
              <a:ext cx="4530658" cy="21516"/>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530" name="Shape 530"/>
            <p:cNvSpPr/>
            <p:nvPr/>
          </p:nvSpPr>
          <p:spPr>
            <a:xfrm>
              <a:off x="5592354" y="2110891"/>
              <a:ext cx="2758340" cy="21516"/>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531" name="Shape 531"/>
            <p:cNvSpPr/>
            <p:nvPr/>
          </p:nvSpPr>
          <p:spPr>
            <a:xfrm>
              <a:off x="175526" y="2468337"/>
              <a:ext cx="2218940" cy="21516"/>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532" name="Shape 532"/>
            <p:cNvSpPr/>
            <p:nvPr/>
          </p:nvSpPr>
          <p:spPr>
            <a:xfrm>
              <a:off x="1728080" y="2468351"/>
              <a:ext cx="4530658" cy="21516"/>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533" name="Shape 533"/>
            <p:cNvSpPr/>
            <p:nvPr/>
          </p:nvSpPr>
          <p:spPr>
            <a:xfrm>
              <a:off x="5592354" y="2468351"/>
              <a:ext cx="2758340" cy="21516"/>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534" name="Shape 534"/>
            <p:cNvSpPr/>
            <p:nvPr/>
          </p:nvSpPr>
          <p:spPr>
            <a:xfrm>
              <a:off x="175526" y="2824119"/>
              <a:ext cx="2218940" cy="21516"/>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535" name="Shape 535"/>
            <p:cNvSpPr/>
            <p:nvPr/>
          </p:nvSpPr>
          <p:spPr>
            <a:xfrm>
              <a:off x="1728080" y="2824112"/>
              <a:ext cx="4530658" cy="21516"/>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536" name="Shape 536"/>
            <p:cNvSpPr/>
            <p:nvPr/>
          </p:nvSpPr>
          <p:spPr>
            <a:xfrm>
              <a:off x="5592354" y="2824112"/>
              <a:ext cx="2758340" cy="21516"/>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537" name="Shape 537"/>
            <p:cNvSpPr/>
            <p:nvPr/>
          </p:nvSpPr>
          <p:spPr>
            <a:xfrm>
              <a:off x="175526" y="3181574"/>
              <a:ext cx="2218940" cy="21517"/>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538" name="Shape 538"/>
            <p:cNvSpPr/>
            <p:nvPr/>
          </p:nvSpPr>
          <p:spPr>
            <a:xfrm>
              <a:off x="1728080" y="3181567"/>
              <a:ext cx="4530658" cy="21517"/>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539" name="Shape 539"/>
            <p:cNvSpPr/>
            <p:nvPr/>
          </p:nvSpPr>
          <p:spPr>
            <a:xfrm>
              <a:off x="5592354" y="3181567"/>
              <a:ext cx="2758340" cy="21517"/>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540" name="Shape 540"/>
            <p:cNvSpPr/>
            <p:nvPr/>
          </p:nvSpPr>
          <p:spPr>
            <a:xfrm>
              <a:off x="175526" y="3539032"/>
              <a:ext cx="2218940" cy="21516"/>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541" name="Shape 541"/>
            <p:cNvSpPr/>
            <p:nvPr/>
          </p:nvSpPr>
          <p:spPr>
            <a:xfrm>
              <a:off x="1728080" y="3539025"/>
              <a:ext cx="4530658" cy="21516"/>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542" name="Shape 542"/>
            <p:cNvSpPr/>
            <p:nvPr/>
          </p:nvSpPr>
          <p:spPr>
            <a:xfrm>
              <a:off x="5592354" y="3539025"/>
              <a:ext cx="2758340" cy="21516"/>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543" name="Shape 543"/>
            <p:cNvSpPr/>
            <p:nvPr/>
          </p:nvSpPr>
          <p:spPr>
            <a:xfrm>
              <a:off x="175526" y="3896518"/>
              <a:ext cx="2218940" cy="21516"/>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544" name="Shape 544"/>
            <p:cNvSpPr/>
            <p:nvPr/>
          </p:nvSpPr>
          <p:spPr>
            <a:xfrm>
              <a:off x="1728080" y="3896511"/>
              <a:ext cx="4530658" cy="21516"/>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545" name="Shape 545"/>
            <p:cNvSpPr/>
            <p:nvPr/>
          </p:nvSpPr>
          <p:spPr>
            <a:xfrm>
              <a:off x="5592354" y="3896511"/>
              <a:ext cx="2758340" cy="21516"/>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546" name="Shape 546"/>
            <p:cNvSpPr/>
            <p:nvPr/>
          </p:nvSpPr>
          <p:spPr>
            <a:xfrm>
              <a:off x="175526" y="4536903"/>
              <a:ext cx="2218940" cy="21516"/>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547" name="Shape 547"/>
            <p:cNvSpPr/>
            <p:nvPr/>
          </p:nvSpPr>
          <p:spPr>
            <a:xfrm>
              <a:off x="1728080" y="4536893"/>
              <a:ext cx="4530658" cy="21517"/>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548" name="Shape 548"/>
            <p:cNvSpPr/>
            <p:nvPr/>
          </p:nvSpPr>
          <p:spPr>
            <a:xfrm>
              <a:off x="5592354" y="4536893"/>
              <a:ext cx="2758340" cy="21517"/>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549" name="Shape 549"/>
            <p:cNvSpPr/>
            <p:nvPr/>
          </p:nvSpPr>
          <p:spPr>
            <a:xfrm>
              <a:off x="175526" y="4894358"/>
              <a:ext cx="2218940" cy="21517"/>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550" name="Shape 550"/>
            <p:cNvSpPr/>
            <p:nvPr/>
          </p:nvSpPr>
          <p:spPr>
            <a:xfrm>
              <a:off x="1728080" y="4894351"/>
              <a:ext cx="4530658" cy="21516"/>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551" name="Shape 551"/>
            <p:cNvSpPr/>
            <p:nvPr/>
          </p:nvSpPr>
          <p:spPr>
            <a:xfrm>
              <a:off x="5592354" y="4894351"/>
              <a:ext cx="2758340" cy="21516"/>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552" name="Shape 552"/>
            <p:cNvSpPr/>
            <p:nvPr/>
          </p:nvSpPr>
          <p:spPr>
            <a:xfrm>
              <a:off x="175526" y="5251785"/>
              <a:ext cx="2218940" cy="21517"/>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553" name="Shape 553"/>
            <p:cNvSpPr/>
            <p:nvPr/>
          </p:nvSpPr>
          <p:spPr>
            <a:xfrm>
              <a:off x="1728080" y="5251799"/>
              <a:ext cx="4530658" cy="21517"/>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554" name="Shape 554"/>
            <p:cNvSpPr/>
            <p:nvPr/>
          </p:nvSpPr>
          <p:spPr>
            <a:xfrm>
              <a:off x="5592354" y="5251799"/>
              <a:ext cx="2758340" cy="21517"/>
            </a:xfrm>
            <a:prstGeom prst="rect">
              <a:avLst/>
            </a:prstGeom>
            <a:solidFill>
              <a:srgbClr val="000000"/>
            </a:solidFill>
            <a:ln w="3175" cap="rnd">
              <a:solidFill>
                <a:srgbClr val="000000"/>
              </a:solidFill>
              <a:prstDash val="solid"/>
              <a:round/>
            </a:ln>
            <a:effectLst/>
          </p:spPr>
          <p:txBody>
            <a:bodyPr wrap="square" lIns="45719" tIns="45719" rIns="45719" bIns="45719" numCol="1" anchor="t">
              <a:noAutofit/>
            </a:bodyPr>
            <a:lstStyle/>
            <a:p>
              <a:pPr/>
            </a:p>
          </p:txBody>
        </p:sp>
        <p:sp>
          <p:nvSpPr>
            <p:cNvPr id="555" name="Shape 555"/>
            <p:cNvSpPr/>
            <p:nvPr/>
          </p:nvSpPr>
          <p:spPr>
            <a:xfrm>
              <a:off x="175524" y="127314"/>
              <a:ext cx="825129"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Table</a:t>
              </a:r>
              <a:r>
                <a:rPr spc="55"/>
                <a:t> </a:t>
              </a:r>
              <a:r>
                <a:t>4</a:t>
              </a:r>
            </a:p>
          </p:txBody>
        </p:sp>
        <p:sp>
          <p:nvSpPr>
            <p:cNvPr id="556" name="Shape 556"/>
            <p:cNvSpPr/>
            <p:nvPr/>
          </p:nvSpPr>
          <p:spPr>
            <a:xfrm>
              <a:off x="175524" y="410229"/>
              <a:ext cx="9158257"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Common</a:t>
              </a:r>
              <a:r>
                <a:rPr spc="60"/>
                <a:t> </a:t>
              </a:r>
              <a:r>
                <a:t>medications</a:t>
              </a:r>
              <a:r>
                <a:rPr spc="65"/>
                <a:t> </a:t>
              </a:r>
              <a:r>
                <a:t>or</a:t>
              </a:r>
              <a:r>
                <a:rPr spc="50"/>
                <a:t> </a:t>
              </a:r>
              <a:r>
                <a:t>classes</a:t>
              </a:r>
              <a:r>
                <a:rPr spc="65"/>
                <a:t> </a:t>
              </a:r>
              <a:r>
                <a:t>of</a:t>
              </a:r>
              <a:r>
                <a:rPr spc="55"/>
                <a:t> </a:t>
              </a:r>
              <a:r>
                <a:t>medications</a:t>
              </a:r>
              <a:r>
                <a:rPr spc="65"/>
                <a:t> </a:t>
              </a:r>
              <a:r>
                <a:t>that</a:t>
              </a:r>
              <a:r>
                <a:rPr spc="55"/>
                <a:t> </a:t>
              </a:r>
              <a:r>
                <a:t>may</a:t>
              </a:r>
              <a:r>
                <a:rPr spc="55"/>
                <a:t> </a:t>
              </a:r>
              <a:r>
                <a:t>cause</a:t>
              </a:r>
              <a:r>
                <a:rPr spc="55"/>
                <a:t> </a:t>
              </a:r>
              <a:r>
                <a:t>hyponatremia</a:t>
              </a:r>
            </a:p>
          </p:txBody>
        </p:sp>
        <p:sp>
          <p:nvSpPr>
            <p:cNvPr id="557" name="Shape 557"/>
            <p:cNvSpPr/>
            <p:nvPr/>
          </p:nvSpPr>
          <p:spPr>
            <a:xfrm>
              <a:off x="175524" y="1169192"/>
              <a:ext cx="1864869"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Acetaminophen</a:t>
              </a:r>
            </a:p>
          </p:txBody>
        </p:sp>
        <p:sp>
          <p:nvSpPr>
            <p:cNvPr id="558" name="Shape 558"/>
            <p:cNvSpPr/>
            <p:nvPr/>
          </p:nvSpPr>
          <p:spPr>
            <a:xfrm>
              <a:off x="2394457" y="886279"/>
              <a:ext cx="381993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Angiotensin-Converting</a:t>
              </a:r>
              <a:r>
                <a:rPr spc="60"/>
                <a:t> </a:t>
              </a:r>
              <a:r>
                <a:t>Enzyme</a:t>
              </a:r>
            </a:p>
          </p:txBody>
        </p:sp>
        <p:sp>
          <p:nvSpPr>
            <p:cNvPr id="559" name="Shape 559"/>
            <p:cNvSpPr/>
            <p:nvPr/>
          </p:nvSpPr>
          <p:spPr>
            <a:xfrm>
              <a:off x="2394457" y="1169192"/>
              <a:ext cx="1129587"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Inhibitors</a:t>
              </a:r>
            </a:p>
          </p:txBody>
        </p:sp>
        <p:sp>
          <p:nvSpPr>
            <p:cNvPr id="560" name="Shape 560"/>
            <p:cNvSpPr/>
            <p:nvPr/>
          </p:nvSpPr>
          <p:spPr>
            <a:xfrm>
              <a:off x="6258719" y="1169192"/>
              <a:ext cx="172089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Antiaggregant</a:t>
              </a:r>
            </a:p>
          </p:txBody>
        </p:sp>
        <p:sp>
          <p:nvSpPr>
            <p:cNvPr id="561" name="Shape 561"/>
            <p:cNvSpPr/>
            <p:nvPr/>
          </p:nvSpPr>
          <p:spPr>
            <a:xfrm>
              <a:off x="2394475" y="1526659"/>
              <a:ext cx="1429567"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Barbiturates</a:t>
              </a:r>
            </a:p>
          </p:txBody>
        </p:sp>
        <p:sp>
          <p:nvSpPr>
            <p:cNvPr id="562" name="Shape 562"/>
            <p:cNvSpPr/>
            <p:nvPr/>
          </p:nvSpPr>
          <p:spPr>
            <a:xfrm>
              <a:off x="175524" y="1526659"/>
              <a:ext cx="53878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ADH</a:t>
              </a:r>
            </a:p>
          </p:txBody>
        </p:sp>
        <p:sp>
          <p:nvSpPr>
            <p:cNvPr id="563" name="Shape 563"/>
            <p:cNvSpPr/>
            <p:nvPr/>
          </p:nvSpPr>
          <p:spPr>
            <a:xfrm>
              <a:off x="6258699" y="1538492"/>
              <a:ext cx="13807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b</a:t>
              </a:r>
            </a:p>
          </p:txBody>
        </p:sp>
        <p:sp>
          <p:nvSpPr>
            <p:cNvPr id="564" name="Shape 564"/>
            <p:cNvSpPr/>
            <p:nvPr/>
          </p:nvSpPr>
          <p:spPr>
            <a:xfrm>
              <a:off x="6362870" y="1526659"/>
              <a:ext cx="83292"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a:t>
              </a:r>
            </a:p>
          </p:txBody>
        </p:sp>
        <p:sp>
          <p:nvSpPr>
            <p:cNvPr id="565" name="Shape 565"/>
            <p:cNvSpPr/>
            <p:nvPr/>
          </p:nvSpPr>
          <p:spPr>
            <a:xfrm>
              <a:off x="6425497" y="1526659"/>
              <a:ext cx="957998"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Blockers</a:t>
              </a:r>
            </a:p>
          </p:txBody>
        </p:sp>
        <p:sp>
          <p:nvSpPr>
            <p:cNvPr id="566" name="Shape 566"/>
            <p:cNvSpPr/>
            <p:nvPr/>
          </p:nvSpPr>
          <p:spPr>
            <a:xfrm>
              <a:off x="2394495" y="1884126"/>
              <a:ext cx="137721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Carboplatin</a:t>
              </a:r>
            </a:p>
          </p:txBody>
        </p:sp>
        <p:sp>
          <p:nvSpPr>
            <p:cNvPr id="567" name="Shape 567"/>
            <p:cNvSpPr/>
            <p:nvPr/>
          </p:nvSpPr>
          <p:spPr>
            <a:xfrm>
              <a:off x="6258756" y="1884126"/>
              <a:ext cx="100227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Cisplatin</a:t>
              </a:r>
            </a:p>
          </p:txBody>
        </p:sp>
        <p:sp>
          <p:nvSpPr>
            <p:cNvPr id="568" name="Shape 568"/>
            <p:cNvSpPr/>
            <p:nvPr/>
          </p:nvSpPr>
          <p:spPr>
            <a:xfrm>
              <a:off x="175524" y="1884126"/>
              <a:ext cx="181769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Carbamazepine</a:t>
              </a:r>
            </a:p>
          </p:txBody>
        </p:sp>
        <p:sp>
          <p:nvSpPr>
            <p:cNvPr id="569" name="Shape 569"/>
            <p:cNvSpPr/>
            <p:nvPr/>
          </p:nvSpPr>
          <p:spPr>
            <a:xfrm>
              <a:off x="2394475" y="2239897"/>
              <a:ext cx="1186868"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Colchicine</a:t>
              </a:r>
            </a:p>
          </p:txBody>
        </p:sp>
        <p:sp>
          <p:nvSpPr>
            <p:cNvPr id="570" name="Shape 570"/>
            <p:cNvSpPr/>
            <p:nvPr/>
          </p:nvSpPr>
          <p:spPr>
            <a:xfrm>
              <a:off x="175524" y="2239897"/>
              <a:ext cx="116635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Clofibrate</a:t>
              </a:r>
            </a:p>
          </p:txBody>
        </p:sp>
        <p:sp>
          <p:nvSpPr>
            <p:cNvPr id="571" name="Shape 571"/>
            <p:cNvSpPr/>
            <p:nvPr/>
          </p:nvSpPr>
          <p:spPr>
            <a:xfrm>
              <a:off x="6258738" y="2239897"/>
              <a:ext cx="219989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Cyclophosphamide</a:t>
              </a:r>
            </a:p>
          </p:txBody>
        </p:sp>
        <p:sp>
          <p:nvSpPr>
            <p:cNvPr id="572" name="Shape 572"/>
            <p:cNvSpPr/>
            <p:nvPr/>
          </p:nvSpPr>
          <p:spPr>
            <a:xfrm>
              <a:off x="2394495" y="2597361"/>
              <a:ext cx="137721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Haloperidol</a:t>
              </a:r>
            </a:p>
          </p:txBody>
        </p:sp>
        <p:sp>
          <p:nvSpPr>
            <p:cNvPr id="573" name="Shape 573"/>
            <p:cNvSpPr/>
            <p:nvPr/>
          </p:nvSpPr>
          <p:spPr>
            <a:xfrm>
              <a:off x="175524" y="2597361"/>
              <a:ext cx="1593327"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Desmopressin</a:t>
              </a:r>
            </a:p>
          </p:txBody>
        </p:sp>
        <p:sp>
          <p:nvSpPr>
            <p:cNvPr id="574" name="Shape 574"/>
            <p:cNvSpPr/>
            <p:nvPr/>
          </p:nvSpPr>
          <p:spPr>
            <a:xfrm>
              <a:off x="6258756" y="2597361"/>
              <a:ext cx="156981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Isoproterenol</a:t>
              </a:r>
            </a:p>
          </p:txBody>
        </p:sp>
        <p:sp>
          <p:nvSpPr>
            <p:cNvPr id="575" name="Shape 575"/>
            <p:cNvSpPr/>
            <p:nvPr/>
          </p:nvSpPr>
          <p:spPr>
            <a:xfrm>
              <a:off x="175524" y="2954828"/>
              <a:ext cx="1648882"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Loop</a:t>
              </a:r>
              <a:r>
                <a:rPr spc="60"/>
                <a:t> </a:t>
              </a:r>
              <a:r>
                <a:t>diuretics</a:t>
              </a:r>
            </a:p>
          </p:txBody>
        </p:sp>
        <p:sp>
          <p:nvSpPr>
            <p:cNvPr id="576" name="Shape 576"/>
            <p:cNvSpPr/>
            <p:nvPr/>
          </p:nvSpPr>
          <p:spPr>
            <a:xfrm>
              <a:off x="2394495" y="2954828"/>
              <a:ext cx="356237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Monoamine</a:t>
              </a:r>
              <a:r>
                <a:rPr spc="60"/>
                <a:t> </a:t>
              </a:r>
              <a:r>
                <a:t>oxidase</a:t>
              </a:r>
              <a:r>
                <a:rPr spc="55"/>
                <a:t> </a:t>
              </a:r>
              <a:r>
                <a:t>inhibitors</a:t>
              </a:r>
            </a:p>
          </p:txBody>
        </p:sp>
        <p:sp>
          <p:nvSpPr>
            <p:cNvPr id="577" name="Shape 577"/>
            <p:cNvSpPr/>
            <p:nvPr/>
          </p:nvSpPr>
          <p:spPr>
            <a:xfrm>
              <a:off x="6258792" y="2954828"/>
              <a:ext cx="115585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Morphine</a:t>
              </a:r>
            </a:p>
          </p:txBody>
        </p:sp>
        <p:sp>
          <p:nvSpPr>
            <p:cNvPr id="578" name="Shape 578"/>
            <p:cNvSpPr/>
            <p:nvPr/>
          </p:nvSpPr>
          <p:spPr>
            <a:xfrm>
              <a:off x="175524" y="3312293"/>
              <a:ext cx="97350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Nicotine</a:t>
              </a:r>
            </a:p>
          </p:txBody>
        </p:sp>
        <p:sp>
          <p:nvSpPr>
            <p:cNvPr id="579" name="Shape 579"/>
            <p:cNvSpPr/>
            <p:nvPr/>
          </p:nvSpPr>
          <p:spPr>
            <a:xfrm>
              <a:off x="2394475" y="3312293"/>
              <a:ext cx="4252283"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Nonsteroidal</a:t>
              </a:r>
              <a:r>
                <a:rPr spc="55"/>
                <a:t> </a:t>
              </a:r>
              <a:r>
                <a:t>antiinflammatory</a:t>
              </a:r>
              <a:r>
                <a:rPr spc="60"/>
                <a:t> </a:t>
              </a:r>
              <a:r>
                <a:t>drug</a:t>
              </a:r>
            </a:p>
          </p:txBody>
        </p:sp>
        <p:sp>
          <p:nvSpPr>
            <p:cNvPr id="580" name="Shape 580"/>
            <p:cNvSpPr/>
            <p:nvPr/>
          </p:nvSpPr>
          <p:spPr>
            <a:xfrm>
              <a:off x="6258792" y="3312293"/>
              <a:ext cx="892964"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Opioids</a:t>
              </a:r>
            </a:p>
          </p:txBody>
        </p:sp>
        <p:sp>
          <p:nvSpPr>
            <p:cNvPr id="581" name="Shape 581"/>
            <p:cNvSpPr/>
            <p:nvPr/>
          </p:nvSpPr>
          <p:spPr>
            <a:xfrm>
              <a:off x="175524" y="3669760"/>
              <a:ext cx="1739828"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Oxcarbazepine</a:t>
              </a:r>
            </a:p>
          </p:txBody>
        </p:sp>
        <p:sp>
          <p:nvSpPr>
            <p:cNvPr id="582" name="Shape 582"/>
            <p:cNvSpPr/>
            <p:nvPr/>
          </p:nvSpPr>
          <p:spPr>
            <a:xfrm>
              <a:off x="2394495" y="3669760"/>
              <a:ext cx="1031036"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Oxytocin</a:t>
              </a:r>
            </a:p>
          </p:txBody>
        </p:sp>
        <p:sp>
          <p:nvSpPr>
            <p:cNvPr id="583" name="Shape 583"/>
            <p:cNvSpPr/>
            <p:nvPr/>
          </p:nvSpPr>
          <p:spPr>
            <a:xfrm>
              <a:off x="6258756" y="3669760"/>
              <a:ext cx="1778424"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Phenothiazines</a:t>
              </a:r>
            </a:p>
          </p:txBody>
        </p:sp>
        <p:sp>
          <p:nvSpPr>
            <p:cNvPr id="584" name="Shape 584"/>
            <p:cNvSpPr/>
            <p:nvPr/>
          </p:nvSpPr>
          <p:spPr>
            <a:xfrm>
              <a:off x="175524" y="4027227"/>
              <a:ext cx="154945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Proton</a:t>
              </a:r>
              <a:r>
                <a:rPr spc="60"/>
                <a:t> </a:t>
              </a:r>
              <a:r>
                <a:t>pump</a:t>
              </a:r>
            </a:p>
          </p:txBody>
        </p:sp>
        <p:sp>
          <p:nvSpPr>
            <p:cNvPr id="585" name="Shape 585"/>
            <p:cNvSpPr/>
            <p:nvPr/>
          </p:nvSpPr>
          <p:spPr>
            <a:xfrm>
              <a:off x="363891" y="4310143"/>
              <a:ext cx="1114078"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inhibitors</a:t>
              </a:r>
            </a:p>
          </p:txBody>
        </p:sp>
        <p:sp>
          <p:nvSpPr>
            <p:cNvPr id="586" name="Shape 586"/>
            <p:cNvSpPr/>
            <p:nvPr/>
          </p:nvSpPr>
          <p:spPr>
            <a:xfrm>
              <a:off x="2394475" y="4027227"/>
              <a:ext cx="1556558"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Psychotropics</a:t>
              </a:r>
            </a:p>
          </p:txBody>
        </p:sp>
        <p:sp>
          <p:nvSpPr>
            <p:cNvPr id="587" name="Shape 587"/>
            <p:cNvSpPr/>
            <p:nvPr/>
          </p:nvSpPr>
          <p:spPr>
            <a:xfrm>
              <a:off x="6258739" y="4027227"/>
              <a:ext cx="2200992"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Selective</a:t>
              </a:r>
              <a:r>
                <a:rPr spc="60"/>
                <a:t> </a:t>
              </a:r>
              <a:r>
                <a:t>serotonin</a:t>
              </a:r>
            </a:p>
          </p:txBody>
        </p:sp>
        <p:sp>
          <p:nvSpPr>
            <p:cNvPr id="588" name="Shape 588"/>
            <p:cNvSpPr/>
            <p:nvPr/>
          </p:nvSpPr>
          <p:spPr>
            <a:xfrm>
              <a:off x="6445639" y="4310143"/>
              <a:ext cx="2245991"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reuptake</a:t>
              </a:r>
              <a:r>
                <a:rPr spc="55"/>
                <a:t> </a:t>
              </a:r>
              <a:r>
                <a:t>inhibitors</a:t>
              </a:r>
            </a:p>
          </p:txBody>
        </p:sp>
        <p:sp>
          <p:nvSpPr>
            <p:cNvPr id="589" name="Shape 589"/>
            <p:cNvSpPr/>
            <p:nvPr/>
          </p:nvSpPr>
          <p:spPr>
            <a:xfrm>
              <a:off x="175524" y="4667608"/>
              <a:ext cx="2063972"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Sodium</a:t>
              </a:r>
              <a:r>
                <a:rPr spc="60"/>
                <a:t> </a:t>
              </a:r>
              <a:r>
                <a:t>valproate</a:t>
              </a:r>
            </a:p>
          </p:txBody>
        </p:sp>
        <p:sp>
          <p:nvSpPr>
            <p:cNvPr id="590" name="Shape 590"/>
            <p:cNvSpPr/>
            <p:nvPr/>
          </p:nvSpPr>
          <p:spPr>
            <a:xfrm>
              <a:off x="2394495" y="4667608"/>
              <a:ext cx="157006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Sulfonylureas</a:t>
              </a:r>
            </a:p>
          </p:txBody>
        </p:sp>
        <p:sp>
          <p:nvSpPr>
            <p:cNvPr id="591" name="Shape 591"/>
            <p:cNvSpPr/>
            <p:nvPr/>
          </p:nvSpPr>
          <p:spPr>
            <a:xfrm>
              <a:off x="175524" y="5023378"/>
              <a:ext cx="2049340"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Thiazide</a:t>
              </a:r>
              <a:r>
                <a:rPr spc="60"/>
                <a:t> </a:t>
              </a:r>
              <a:r>
                <a:t>diuretics</a:t>
              </a:r>
            </a:p>
          </p:txBody>
        </p:sp>
        <p:sp>
          <p:nvSpPr>
            <p:cNvPr id="592" name="Shape 592"/>
            <p:cNvSpPr/>
            <p:nvPr/>
          </p:nvSpPr>
          <p:spPr>
            <a:xfrm>
              <a:off x="2394495" y="5023378"/>
              <a:ext cx="1468262"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Tolbutamide</a:t>
              </a:r>
            </a:p>
          </p:txBody>
        </p:sp>
        <p:sp>
          <p:nvSpPr>
            <p:cNvPr id="593" name="Shape 593"/>
            <p:cNvSpPr/>
            <p:nvPr/>
          </p:nvSpPr>
          <p:spPr>
            <a:xfrm>
              <a:off x="6258756" y="5023378"/>
              <a:ext cx="2778817"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Tricyclic</a:t>
              </a:r>
              <a:r>
                <a:rPr spc="60"/>
                <a:t> </a:t>
              </a:r>
              <a:r>
                <a:t>antidepressants</a:t>
              </a:r>
            </a:p>
          </p:txBody>
        </p:sp>
        <p:sp>
          <p:nvSpPr>
            <p:cNvPr id="594" name="Shape 594"/>
            <p:cNvSpPr/>
            <p:nvPr/>
          </p:nvSpPr>
          <p:spPr>
            <a:xfrm>
              <a:off x="175524" y="5380845"/>
              <a:ext cx="1380818"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Venlafaxine</a:t>
              </a:r>
            </a:p>
          </p:txBody>
        </p:sp>
        <p:sp>
          <p:nvSpPr>
            <p:cNvPr id="595" name="Shape 595"/>
            <p:cNvSpPr/>
            <p:nvPr/>
          </p:nvSpPr>
          <p:spPr>
            <a:xfrm>
              <a:off x="2394495" y="5380845"/>
              <a:ext cx="174215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a:lnSpc>
                  <a:spcPct val="107000"/>
                </a:lnSpc>
                <a:spcBef>
                  <a:spcPts val="800"/>
                </a:spcBef>
                <a:defRPr sz="700"/>
              </a:pPr>
              <a:r>
                <a:t>Vinca</a:t>
              </a:r>
              <a:r>
                <a:rPr spc="50"/>
                <a:t> </a:t>
              </a:r>
              <a:r>
                <a:t>alkaloids</a:t>
              </a:r>
            </a:p>
          </p:txBody>
        </p:sp>
        <p:sp>
          <p:nvSpPr>
            <p:cNvPr id="596" name="Shape 596"/>
            <p:cNvSpPr/>
            <p:nvPr/>
          </p:nvSpPr>
          <p:spPr>
            <a:xfrm>
              <a:off x="6258774" y="5380845"/>
              <a:ext cx="1223385" cy="127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107000"/>
                </a:lnSpc>
                <a:spcBef>
                  <a:spcPts val="800"/>
                </a:spcBef>
                <a:defRPr sz="700"/>
              </a:lvl1pPr>
            </a:lstStyle>
            <a:p>
              <a:pPr/>
              <a:r>
                <a:t>Vincristine</a:t>
              </a:r>
            </a:p>
          </p:txBody>
        </p:sp>
      </p:gr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9" name="Shape 599"/>
          <p:cNvSpPr/>
          <p:nvPr>
            <p:ph type="title"/>
          </p:nvPr>
        </p:nvSpPr>
        <p:spPr>
          <a:xfrm>
            <a:off x="1097280" y="286603"/>
            <a:ext cx="10058401" cy="1450757"/>
          </a:xfrm>
          <a:prstGeom prst="rect">
            <a:avLst/>
          </a:prstGeom>
        </p:spPr>
        <p:txBody>
          <a:bodyPr/>
          <a:lstStyle/>
          <a:p>
            <a:pPr defTabSz="365760">
              <a:defRPr spc="-40" sz="1720" u="sng"/>
            </a:pPr>
            <a:br/>
            <a:br/>
            <a:br/>
            <a:br/>
            <a:r>
              <a:t>Treatment</a:t>
            </a:r>
            <a:br/>
          </a:p>
        </p:txBody>
      </p:sp>
      <p:sp>
        <p:nvSpPr>
          <p:cNvPr id="600" name="Shape 600"/>
          <p:cNvSpPr/>
          <p:nvPr>
            <p:ph type="body" idx="1"/>
          </p:nvPr>
        </p:nvSpPr>
        <p:spPr>
          <a:xfrm>
            <a:off x="1097280" y="1845734"/>
            <a:ext cx="10058401" cy="4023360"/>
          </a:xfrm>
          <a:prstGeom prst="rect">
            <a:avLst/>
          </a:prstGeom>
        </p:spPr>
        <p:txBody>
          <a:bodyPr/>
          <a:lstStyle/>
          <a:p>
            <a:pPr>
              <a:defRPr b="1" sz="2800"/>
            </a:pPr>
            <a:r>
              <a:t>Unstable patients :</a:t>
            </a:r>
          </a:p>
          <a:p>
            <a:pPr>
              <a:defRPr sz="2800"/>
            </a:pPr>
            <a:r>
              <a:t>In a patient who is actively seizing, or has respiratory arrest caused by hyponatremia, a bolus of hypertonic saline, given as 3% normal saline (NS) at a dose of 2 mL/kg (maximum 100 mL) should be given.</a:t>
            </a:r>
            <a:endParaRPr baseline="30000"/>
          </a:p>
          <a:p>
            <a:pPr>
              <a:defRPr sz="2800"/>
            </a:pPr>
            <a:r>
              <a:t>The bolus should be given over 10 to 60 minutes and can be repeated once if severe symptoms are still evident. </a:t>
            </a:r>
          </a:p>
          <a:p>
            <a:pPr>
              <a:defRPr sz="2800"/>
            </a:pPr>
            <a:r>
              <a:t>A bolus of 2 mL/kg increases the serum sodium level by approximately 2 mEq/L.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title"/>
          </p:nvPr>
        </p:nvSpPr>
        <p:spPr>
          <a:xfrm>
            <a:off x="1097280" y="286603"/>
            <a:ext cx="10058401" cy="1450757"/>
          </a:xfrm>
          <a:prstGeom prst="rect">
            <a:avLst/>
          </a:prstGeom>
        </p:spPr>
        <p:txBody>
          <a:bodyPr/>
          <a:lstStyle>
            <a:lvl1pPr>
              <a:defRPr spc="-100" sz="2800" u="sng"/>
            </a:lvl1pPr>
          </a:lstStyle>
          <a:p>
            <a:pPr/>
            <a:r>
              <a:t>Physiology, total body balance, and pathophysiology of potassium</a:t>
            </a:r>
          </a:p>
        </p:txBody>
      </p:sp>
      <p:sp>
        <p:nvSpPr>
          <p:cNvPr id="141" name="Shape 141"/>
          <p:cNvSpPr/>
          <p:nvPr>
            <p:ph type="body" idx="1"/>
          </p:nvPr>
        </p:nvSpPr>
        <p:spPr>
          <a:xfrm>
            <a:off x="1097280" y="1845734"/>
            <a:ext cx="10058401" cy="4023360"/>
          </a:xfrm>
          <a:prstGeom prst="rect">
            <a:avLst/>
          </a:prstGeom>
        </p:spPr>
        <p:txBody>
          <a:bodyPr/>
          <a:lstStyle/>
          <a:p>
            <a:pPr>
              <a:defRPr sz="2800"/>
            </a:pPr>
            <a:r>
              <a:t>All disorders of potassium occur because of abnormal potassium handling in one of three ways: </a:t>
            </a:r>
          </a:p>
          <a:p>
            <a:pPr>
              <a:buSzTx/>
              <a:buNone/>
              <a:defRPr sz="2800"/>
            </a:pPr>
            <a:r>
              <a:t>1- Problems with potassium intake </a:t>
            </a:r>
          </a:p>
          <a:p>
            <a:pPr>
              <a:buSzTx/>
              <a:buNone/>
              <a:defRPr sz="2800"/>
            </a:pPr>
            <a:r>
              <a:t>2- Problems with distribution of potassium between the intracellular and extracellular spaces  </a:t>
            </a:r>
          </a:p>
          <a:p>
            <a:pPr>
              <a:buSzTx/>
              <a:buNone/>
              <a:defRPr sz="2800"/>
            </a:pPr>
            <a:r>
              <a:t>3- Problems with potassium excretion </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2" name="Shape 602"/>
          <p:cNvSpPr/>
          <p:nvPr>
            <p:ph type="title"/>
          </p:nvPr>
        </p:nvSpPr>
        <p:spPr>
          <a:xfrm>
            <a:off x="1097280" y="286603"/>
            <a:ext cx="10058401" cy="1450757"/>
          </a:xfrm>
          <a:prstGeom prst="rect">
            <a:avLst/>
          </a:prstGeom>
        </p:spPr>
        <p:txBody>
          <a:bodyPr/>
          <a:lstStyle/>
          <a:p>
            <a:pPr/>
          </a:p>
        </p:txBody>
      </p:sp>
      <p:sp>
        <p:nvSpPr>
          <p:cNvPr id="603" name="Shape 603"/>
          <p:cNvSpPr/>
          <p:nvPr>
            <p:ph type="body" idx="1"/>
          </p:nvPr>
        </p:nvSpPr>
        <p:spPr>
          <a:xfrm>
            <a:off x="1097280" y="1845734"/>
            <a:ext cx="10058401" cy="4023360"/>
          </a:xfrm>
          <a:prstGeom prst="rect">
            <a:avLst/>
          </a:prstGeom>
        </p:spPr>
        <p:txBody>
          <a:bodyPr/>
          <a:lstStyle/>
          <a:p>
            <a:pPr>
              <a:defRPr sz="2800"/>
            </a:pPr>
            <a:r>
              <a:t>For the unstable hyponatremic patient, give 2 mL/kg of 3% NS up to 100 mL over 10 minutes </a:t>
            </a:r>
          </a:p>
          <a:p>
            <a:pPr>
              <a:defRPr sz="2800"/>
            </a:pPr>
            <a:r>
              <a:t>This may be repeated once if the patient continues to be unstable.</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5" name="Shape 605"/>
          <p:cNvSpPr/>
          <p:nvPr>
            <p:ph type="title"/>
          </p:nvPr>
        </p:nvSpPr>
        <p:spPr>
          <a:xfrm>
            <a:off x="1097280" y="286603"/>
            <a:ext cx="10058401" cy="1450757"/>
          </a:xfrm>
          <a:prstGeom prst="rect">
            <a:avLst/>
          </a:prstGeom>
        </p:spPr>
        <p:txBody>
          <a:bodyPr/>
          <a:lstStyle/>
          <a:p>
            <a:pPr/>
          </a:p>
        </p:txBody>
      </p:sp>
      <p:sp>
        <p:nvSpPr>
          <p:cNvPr id="606" name="Shape 606"/>
          <p:cNvSpPr/>
          <p:nvPr>
            <p:ph type="body" idx="1"/>
          </p:nvPr>
        </p:nvSpPr>
        <p:spPr>
          <a:xfrm>
            <a:off x="1097280" y="1845734"/>
            <a:ext cx="10058401" cy="4023360"/>
          </a:xfrm>
          <a:prstGeom prst="rect">
            <a:avLst/>
          </a:prstGeom>
        </p:spPr>
        <p:txBody>
          <a:bodyPr/>
          <a:lstStyle/>
          <a:p>
            <a:pPr>
              <a:defRPr b="1" sz="2800" u="sng"/>
            </a:pPr>
            <a:r>
              <a:t>Stable patients</a:t>
            </a:r>
            <a:r>
              <a:rPr u="none"/>
              <a:t>:</a:t>
            </a:r>
            <a:endParaRPr u="none"/>
          </a:p>
          <a:p>
            <a:pPr>
              <a:defRPr sz="2800"/>
            </a:pPr>
            <a:r>
              <a:t>Based on the volume status of the patient. </a:t>
            </a:r>
          </a:p>
          <a:p>
            <a:pPr>
              <a:defRPr sz="2800"/>
            </a:pPr>
            <a:r>
              <a:t>In patients with hypovolemic hyponatremia, intravascular repletion of volume is paramount. </a:t>
            </a:r>
          </a:p>
          <a:p>
            <a:pPr>
              <a:defRPr sz="2800"/>
            </a:pPr>
            <a:r>
              <a:t>In patients with hypervolemic or euvolemic hyponatremia, fluid restriction or removal of excess fluid dictates care.</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8" name="Shape 608"/>
          <p:cNvSpPr/>
          <p:nvPr>
            <p:ph type="title"/>
          </p:nvPr>
        </p:nvSpPr>
        <p:spPr>
          <a:xfrm>
            <a:off x="1097280" y="286603"/>
            <a:ext cx="10058401" cy="1450757"/>
          </a:xfrm>
          <a:prstGeom prst="rect">
            <a:avLst/>
          </a:prstGeom>
        </p:spPr>
        <p:txBody>
          <a:bodyPr/>
          <a:lstStyle/>
          <a:p>
            <a:pPr/>
          </a:p>
        </p:txBody>
      </p:sp>
      <p:sp>
        <p:nvSpPr>
          <p:cNvPr id="609" name="Shape 609"/>
          <p:cNvSpPr/>
          <p:nvPr>
            <p:ph type="body" idx="1"/>
          </p:nvPr>
        </p:nvSpPr>
        <p:spPr>
          <a:xfrm>
            <a:off x="1097280" y="1845734"/>
            <a:ext cx="10058401" cy="4023360"/>
          </a:xfrm>
          <a:prstGeom prst="rect">
            <a:avLst/>
          </a:prstGeom>
        </p:spPr>
        <p:txBody>
          <a:bodyPr/>
          <a:lstStyle/>
          <a:p>
            <a:pPr>
              <a:defRPr sz="2800"/>
            </a:pPr>
            <a:r>
              <a:t>The goals of treatment are to increase serum sodium levels and to not exceed a correction rate of 10 mEq/L to 12 mEq/L in the first 24 hours, with some experts suggesting not to exceed 6 mEq/L in the first 24 hours. </a:t>
            </a:r>
            <a:endParaRPr b="1"/>
          </a:p>
          <a:p>
            <a:pPr>
              <a:defRPr sz="2800"/>
            </a:pPr>
            <a:r>
              <a:t>Focus on the cause of hyponatremia and direct their efforts to correcting that medical condition, rather than aggressively treating the hyponatremia.</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1" name="Shape 611"/>
          <p:cNvSpPr/>
          <p:nvPr>
            <p:ph type="title"/>
          </p:nvPr>
        </p:nvSpPr>
        <p:spPr>
          <a:xfrm>
            <a:off x="1097280" y="286603"/>
            <a:ext cx="10058401" cy="1450757"/>
          </a:xfrm>
          <a:prstGeom prst="rect">
            <a:avLst/>
          </a:prstGeom>
        </p:spPr>
        <p:txBody>
          <a:bodyPr/>
          <a:lstStyle>
            <a:lvl1pPr>
              <a:defRPr spc="-100" sz="3600"/>
            </a:lvl1pPr>
          </a:lstStyle>
          <a:p>
            <a:pPr/>
            <a:r>
              <a:t>Treatment of hypovolemic hyponatremia</a:t>
            </a:r>
          </a:p>
        </p:txBody>
      </p:sp>
      <p:sp>
        <p:nvSpPr>
          <p:cNvPr id="612" name="Shape 612"/>
          <p:cNvSpPr/>
          <p:nvPr>
            <p:ph type="body" idx="1"/>
          </p:nvPr>
        </p:nvSpPr>
        <p:spPr>
          <a:xfrm>
            <a:off x="1097280" y="1845734"/>
            <a:ext cx="10058401" cy="4023360"/>
          </a:xfrm>
          <a:prstGeom prst="rect">
            <a:avLst/>
          </a:prstGeom>
        </p:spPr>
        <p:txBody>
          <a:bodyPr/>
          <a:lstStyle/>
          <a:p>
            <a:pPr marL="0" indent="0">
              <a:buSzTx/>
              <a:buNone/>
            </a:pPr>
          </a:p>
          <a:p>
            <a:pPr/>
            <a:r>
              <a:t> </a:t>
            </a:r>
            <a:r>
              <a:rPr sz="2800"/>
              <a:t>Volume expansion. </a:t>
            </a:r>
            <a:endParaRPr sz="2800"/>
          </a:p>
          <a:p>
            <a:pPr>
              <a:defRPr sz="2800"/>
            </a:pPr>
            <a:r>
              <a:t>Underlying problem causing the hypovolemic hyponatremia must be corrected, including the removal of any medications that may be contributing. </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4" name="Shape 614"/>
          <p:cNvSpPr/>
          <p:nvPr>
            <p:ph type="title"/>
          </p:nvPr>
        </p:nvSpPr>
        <p:spPr>
          <a:xfrm>
            <a:off x="1097280" y="286603"/>
            <a:ext cx="10058401" cy="1450757"/>
          </a:xfrm>
          <a:prstGeom prst="rect">
            <a:avLst/>
          </a:prstGeom>
        </p:spPr>
        <p:txBody>
          <a:bodyPr/>
          <a:lstStyle/>
          <a:p>
            <a:pPr/>
          </a:p>
        </p:txBody>
      </p:sp>
      <p:sp>
        <p:nvSpPr>
          <p:cNvPr id="615" name="Shape 615"/>
          <p:cNvSpPr/>
          <p:nvPr>
            <p:ph type="body" idx="1"/>
          </p:nvPr>
        </p:nvSpPr>
        <p:spPr>
          <a:xfrm>
            <a:off x="1097280" y="1845734"/>
            <a:ext cx="10058401" cy="4023360"/>
          </a:xfrm>
          <a:prstGeom prst="rect">
            <a:avLst/>
          </a:prstGeom>
        </p:spPr>
        <p:txBody>
          <a:bodyPr/>
          <a:lstStyle/>
          <a:p>
            <a:pPr>
              <a:defRPr sz="2800"/>
            </a:pPr>
            <a:r>
              <a:t>Once the patient is clinically euvolemic, the sodium level must be reassessed. </a:t>
            </a:r>
          </a:p>
          <a:p>
            <a:pPr>
              <a:defRPr sz="2800"/>
            </a:pPr>
            <a:r>
              <a:t>If there continues to be a sodium imbalance, the clinician must then direct their attempts at correcting the sodium level as is appropriate. </a:t>
            </a:r>
          </a:p>
          <a:p>
            <a:pPr>
              <a:defRPr sz="2800"/>
            </a:pPr>
            <a:r>
              <a:t>The initial fluid used for resuscitation is 0.9% NS in the form of fluid boluses</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7" name="Shape 617"/>
          <p:cNvSpPr/>
          <p:nvPr>
            <p:ph type="title"/>
          </p:nvPr>
        </p:nvSpPr>
        <p:spPr>
          <a:xfrm>
            <a:off x="1097280" y="286603"/>
            <a:ext cx="10058401" cy="1450757"/>
          </a:xfrm>
          <a:prstGeom prst="rect">
            <a:avLst/>
          </a:prstGeom>
        </p:spPr>
        <p:txBody>
          <a:bodyPr/>
          <a:lstStyle>
            <a:lvl1pPr>
              <a:defRPr spc="-100" sz="2800" u="sng"/>
            </a:lvl1pPr>
          </a:lstStyle>
          <a:p>
            <a:pPr/>
            <a:r>
              <a:t>Treatment of patients with hypervolemic and euvolemic hyponatremia</a:t>
            </a:r>
          </a:p>
        </p:txBody>
      </p:sp>
      <p:sp>
        <p:nvSpPr>
          <p:cNvPr id="618" name="Shape 618"/>
          <p:cNvSpPr/>
          <p:nvPr>
            <p:ph type="body" idx="1"/>
          </p:nvPr>
        </p:nvSpPr>
        <p:spPr>
          <a:xfrm>
            <a:off x="1097280" y="1845734"/>
            <a:ext cx="10058401" cy="4023360"/>
          </a:xfrm>
          <a:prstGeom prst="rect">
            <a:avLst/>
          </a:prstGeom>
        </p:spPr>
        <p:txBody>
          <a:bodyPr/>
          <a:lstStyle/>
          <a:p>
            <a:pPr>
              <a:defRPr sz="2800"/>
            </a:pPr>
            <a:r>
              <a:t>Sodium and water restriction, occasionally with adjunctive use of furosemide or another loop diuretic in specific situations.</a:t>
            </a:r>
          </a:p>
          <a:p>
            <a:pPr>
              <a:defRPr sz="2800"/>
            </a:pPr>
            <a:r>
              <a:t>Optimization of the underlying medical condition usually corrects the hyponatremia. </a:t>
            </a:r>
          </a:p>
          <a:p>
            <a:pPr>
              <a:defRPr sz="2800"/>
            </a:pPr>
            <a:r>
              <a:t>Special attention must be placed on correction of hypokalemia, because repletion of potassium also increases the serum sodium level</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0" name="Shape 620"/>
          <p:cNvSpPr/>
          <p:nvPr>
            <p:ph type="title"/>
          </p:nvPr>
        </p:nvSpPr>
        <p:spPr>
          <a:xfrm>
            <a:off x="1097280" y="286603"/>
            <a:ext cx="10058401" cy="1450757"/>
          </a:xfrm>
          <a:prstGeom prst="rect">
            <a:avLst/>
          </a:prstGeom>
        </p:spPr>
        <p:txBody>
          <a:bodyPr/>
          <a:lstStyle/>
          <a:p>
            <a:pPr defTabSz="685800">
              <a:defRPr spc="-75" sz="3225"/>
            </a:pPr>
            <a:br/>
            <a:r>
              <a:t>Cerebral Edema</a:t>
            </a:r>
            <a:br/>
          </a:p>
        </p:txBody>
      </p:sp>
      <p:pic>
        <p:nvPicPr>
          <p:cNvPr id="621" name="image11.png"/>
          <p:cNvPicPr>
            <a:picLocks noChangeAspect="1"/>
          </p:cNvPicPr>
          <p:nvPr/>
        </p:nvPicPr>
        <p:blipFill>
          <a:blip r:embed="rId2">
            <a:extLst/>
          </a:blip>
          <a:stretch>
            <a:fillRect/>
          </a:stretch>
        </p:blipFill>
        <p:spPr>
          <a:xfrm>
            <a:off x="2110595" y="1209319"/>
            <a:ext cx="6838021" cy="4939324"/>
          </a:xfrm>
          <a:prstGeom prst="rect">
            <a:avLst/>
          </a:prstGeom>
          <a:ln w="12700">
            <a:miter lim="400000"/>
          </a:ln>
        </p:spPr>
      </p:pic>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3" name="Shape 623"/>
          <p:cNvSpPr/>
          <p:nvPr>
            <p:ph type="title"/>
          </p:nvPr>
        </p:nvSpPr>
        <p:spPr>
          <a:xfrm>
            <a:off x="1097280" y="286603"/>
            <a:ext cx="10058401" cy="1450757"/>
          </a:xfrm>
          <a:prstGeom prst="rect">
            <a:avLst/>
          </a:prstGeom>
        </p:spPr>
        <p:txBody>
          <a:bodyPr/>
          <a:lstStyle/>
          <a:p>
            <a:pPr defTabSz="530351">
              <a:defRPr spc="-58" sz="2493"/>
            </a:pPr>
            <a:br/>
            <a:br/>
            <a:r>
              <a:t>Osmotic Demyelination Syndrome</a:t>
            </a:r>
            <a:br/>
          </a:p>
        </p:txBody>
      </p:sp>
      <p:sp>
        <p:nvSpPr>
          <p:cNvPr id="624" name="Shape 624"/>
          <p:cNvSpPr/>
          <p:nvPr>
            <p:ph type="body" idx="1"/>
          </p:nvPr>
        </p:nvSpPr>
        <p:spPr>
          <a:xfrm>
            <a:off x="1097280" y="1845734"/>
            <a:ext cx="10058401" cy="4023360"/>
          </a:xfrm>
          <a:prstGeom prst="rect">
            <a:avLst/>
          </a:prstGeom>
        </p:spPr>
        <p:txBody>
          <a:bodyPr/>
          <a:lstStyle/>
          <a:p>
            <a:pPr>
              <a:defRPr sz="2800"/>
            </a:pPr>
            <a:r>
              <a:t>Osmotic demyelination syndrome is the iatrogenic irreversible clinical syndrome of neurologic symptoms that occurs after too rapid of a correction of serum sodium</a:t>
            </a:r>
          </a:p>
          <a:p>
            <a:pPr>
              <a:defRPr sz="2800"/>
            </a:pPr>
            <a:r>
              <a:t> This severe complication is caused by exceeding corrections greater than 12 mEq/L in 24 hours, 25 mEq/L in 48 hours, or inadvertent hypernatremia during correction of hyponatremia</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6" name="Shape 626"/>
          <p:cNvSpPr/>
          <p:nvPr>
            <p:ph type="title"/>
          </p:nvPr>
        </p:nvSpPr>
        <p:spPr>
          <a:xfrm>
            <a:off x="1097280" y="286603"/>
            <a:ext cx="10058401" cy="1450757"/>
          </a:xfrm>
          <a:prstGeom prst="rect">
            <a:avLst/>
          </a:prstGeom>
        </p:spPr>
        <p:txBody>
          <a:bodyPr/>
          <a:lstStyle/>
          <a:p>
            <a:pPr/>
          </a:p>
        </p:txBody>
      </p:sp>
      <p:sp>
        <p:nvSpPr>
          <p:cNvPr id="627" name="Shape 627"/>
          <p:cNvSpPr/>
          <p:nvPr>
            <p:ph type="body" idx="1"/>
          </p:nvPr>
        </p:nvSpPr>
        <p:spPr>
          <a:xfrm>
            <a:off x="1097280" y="1845734"/>
            <a:ext cx="10058401" cy="4023360"/>
          </a:xfrm>
          <a:prstGeom prst="rect">
            <a:avLst/>
          </a:prstGeom>
        </p:spPr>
        <p:txBody>
          <a:bodyPr/>
          <a:lstStyle/>
          <a:p>
            <a:pPr>
              <a:lnSpc>
                <a:spcPct val="81000"/>
              </a:lnSpc>
              <a:defRPr b="1" sz="2200"/>
            </a:pPr>
            <a:r>
              <a:t>Symptoms of osmotic demyelination syndrome include :</a:t>
            </a:r>
            <a:endParaRPr sz="1800"/>
          </a:p>
          <a:p>
            <a:pPr>
              <a:lnSpc>
                <a:spcPct val="81000"/>
              </a:lnSpc>
              <a:defRPr sz="2200"/>
            </a:pPr>
            <a:r>
              <a:t> Fluctuating levels of consciousness or confusion, </a:t>
            </a:r>
            <a:endParaRPr sz="2400"/>
          </a:p>
          <a:p>
            <a:pPr>
              <a:lnSpc>
                <a:spcPct val="81000"/>
              </a:lnSpc>
              <a:defRPr sz="2200"/>
            </a:pPr>
            <a:r>
              <a:t>Behavioral changes </a:t>
            </a:r>
            <a:endParaRPr sz="1800"/>
          </a:p>
          <a:p>
            <a:pPr>
              <a:lnSpc>
                <a:spcPct val="81000"/>
              </a:lnSpc>
              <a:defRPr sz="2200"/>
            </a:pPr>
            <a:r>
              <a:t>Dysarthria </a:t>
            </a:r>
            <a:endParaRPr sz="1800"/>
          </a:p>
          <a:p>
            <a:pPr>
              <a:lnSpc>
                <a:spcPct val="81000"/>
              </a:lnSpc>
              <a:defRPr sz="2200"/>
            </a:pPr>
            <a:r>
              <a:t>Mutism </a:t>
            </a:r>
            <a:endParaRPr sz="1800"/>
          </a:p>
          <a:p>
            <a:pPr>
              <a:lnSpc>
                <a:spcPct val="81000"/>
              </a:lnSpc>
              <a:defRPr sz="2200"/>
            </a:pPr>
            <a:r>
              <a:t>Dysphagia </a:t>
            </a:r>
            <a:endParaRPr sz="1800"/>
          </a:p>
          <a:p>
            <a:pPr>
              <a:lnSpc>
                <a:spcPct val="81000"/>
              </a:lnSpc>
              <a:defRPr sz="2200"/>
            </a:pPr>
            <a:r>
              <a:t>Seizures</a:t>
            </a:r>
            <a:endParaRPr baseline="30000" sz="2400"/>
          </a:p>
          <a:p>
            <a:pPr>
              <a:lnSpc>
                <a:spcPct val="81000"/>
              </a:lnSpc>
              <a:defRPr sz="2200"/>
            </a:pPr>
            <a:r>
              <a:t>Locked-in state </a:t>
            </a:r>
            <a:endParaRPr sz="1800"/>
          </a:p>
          <a:p>
            <a:pPr>
              <a:lnSpc>
                <a:spcPct val="81000"/>
              </a:lnSpc>
              <a:defRPr sz="2200"/>
            </a:pPr>
            <a:r>
              <a:t>Quadriparesis.</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9" name="Shape 629"/>
          <p:cNvSpPr/>
          <p:nvPr>
            <p:ph type="title"/>
          </p:nvPr>
        </p:nvSpPr>
        <p:spPr>
          <a:xfrm>
            <a:off x="1097280" y="286603"/>
            <a:ext cx="10058401" cy="1450757"/>
          </a:xfrm>
          <a:prstGeom prst="rect">
            <a:avLst/>
          </a:prstGeom>
        </p:spPr>
        <p:txBody>
          <a:bodyPr/>
          <a:lstStyle/>
          <a:p>
            <a:pPr/>
          </a:p>
        </p:txBody>
      </p:sp>
      <p:sp>
        <p:nvSpPr>
          <p:cNvPr id="630" name="Shape 630"/>
          <p:cNvSpPr/>
          <p:nvPr>
            <p:ph type="body" idx="1"/>
          </p:nvPr>
        </p:nvSpPr>
        <p:spPr>
          <a:xfrm>
            <a:off x="1097280" y="1845734"/>
            <a:ext cx="10058401" cy="4023360"/>
          </a:xfrm>
          <a:prstGeom prst="rect">
            <a:avLst/>
          </a:prstGeom>
        </p:spPr>
        <p:txBody>
          <a:bodyPr/>
          <a:lstStyle/>
          <a:p>
            <a:pPr>
              <a:defRPr sz="2800"/>
            </a:pPr>
            <a:r>
              <a:t>The possibility of the syndrome should not prevent a clinician from aggressively treating symptomatic patients with hyponatremia. </a:t>
            </a:r>
          </a:p>
          <a:p>
            <a:pPr>
              <a:defRPr sz="2800"/>
            </a:pPr>
            <a:r>
              <a:t>Most neurologic symptoms associated with hyponatremia are from cerebral edema and herniation,</a:t>
            </a:r>
            <a:r>
              <a:rPr baseline="30000"/>
              <a:t> </a:t>
            </a:r>
            <a:r>
              <a:t>so patients with symptomatic hyponatremia require immediate treatment.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title"/>
          </p:nvPr>
        </p:nvSpPr>
        <p:spPr>
          <a:xfrm>
            <a:off x="1097280" y="286603"/>
            <a:ext cx="10058401" cy="1450757"/>
          </a:xfrm>
          <a:prstGeom prst="rect">
            <a:avLst/>
          </a:prstGeom>
        </p:spPr>
        <p:txBody>
          <a:bodyPr/>
          <a:lstStyle/>
          <a:p>
            <a:pPr/>
          </a:p>
        </p:txBody>
      </p:sp>
      <p:sp>
        <p:nvSpPr>
          <p:cNvPr id="144" name="Shape 144"/>
          <p:cNvSpPr/>
          <p:nvPr>
            <p:ph type="body" idx="1"/>
          </p:nvPr>
        </p:nvSpPr>
        <p:spPr>
          <a:xfrm>
            <a:off x="1097280" y="1845734"/>
            <a:ext cx="10058401" cy="4023360"/>
          </a:xfrm>
          <a:prstGeom prst="rect">
            <a:avLst/>
          </a:prstGeom>
        </p:spPr>
        <p:txBody>
          <a:bodyPr/>
          <a:lstStyle/>
          <a:p>
            <a:pPr>
              <a:defRPr sz="2800"/>
            </a:pPr>
            <a:r>
              <a:t>The rate of change in extracellular K+ levels is more important than the absolute K+ level in determining severity of symptoms and risk for deterioration, so symptoms are unreliable predictors of absolute K+ values. </a:t>
            </a:r>
          </a:p>
          <a:p>
            <a:pPr>
              <a:defRPr sz="2800"/>
            </a:pPr>
            <a:r>
              <a:t>Workup of any patient whose history suggests potassium</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2" name="Shape 632"/>
          <p:cNvSpPr/>
          <p:nvPr>
            <p:ph type="title"/>
          </p:nvPr>
        </p:nvSpPr>
        <p:spPr>
          <a:xfrm>
            <a:off x="1097280" y="286603"/>
            <a:ext cx="10058401" cy="1450757"/>
          </a:xfrm>
          <a:prstGeom prst="rect">
            <a:avLst/>
          </a:prstGeom>
        </p:spPr>
        <p:txBody>
          <a:bodyPr/>
          <a:lstStyle/>
          <a:p>
            <a:pPr/>
          </a:p>
        </p:txBody>
      </p:sp>
      <p:sp>
        <p:nvSpPr>
          <p:cNvPr id="633" name="Shape 633"/>
          <p:cNvSpPr/>
          <p:nvPr>
            <p:ph type="body" idx="1"/>
          </p:nvPr>
        </p:nvSpPr>
        <p:spPr>
          <a:xfrm>
            <a:off x="1097280" y="1845734"/>
            <a:ext cx="10058401" cy="4023360"/>
          </a:xfrm>
          <a:prstGeom prst="rect">
            <a:avLst/>
          </a:prstGeom>
        </p:spPr>
        <p:txBody>
          <a:bodyPr/>
          <a:lstStyle>
            <a:lvl1pPr>
              <a:defRPr sz="2800"/>
            </a:lvl1pPr>
          </a:lstStyle>
          <a:p>
            <a:pPr/>
            <a:r>
              <a:t>Without prompt treatment, patients may progress to severe seizures, coma, or death; the risk to the patient outweighs the risk of osmotic demyelination syndrome when they are severely symptomatic</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635" name="Shape 635"/>
          <p:cNvSpPr/>
          <p:nvPr>
            <p:ph type="title"/>
          </p:nvPr>
        </p:nvSpPr>
        <p:spPr>
          <a:xfrm>
            <a:off x="1097280" y="286603"/>
            <a:ext cx="10058401" cy="1450757"/>
          </a:xfrm>
          <a:prstGeom prst="rect">
            <a:avLst/>
          </a:prstGeom>
        </p:spPr>
        <p:txBody>
          <a:bodyPr/>
          <a:lstStyle>
            <a:lvl1pPr>
              <a:defRPr spc="-100"/>
            </a:lvl1pPr>
          </a:lstStyle>
          <a:p>
            <a:pPr/>
            <a:r>
              <a:t>Hypernatremia</a:t>
            </a:r>
          </a:p>
        </p:txBody>
      </p:sp>
      <p:sp>
        <p:nvSpPr>
          <p:cNvPr id="636" name="Shape 636"/>
          <p:cNvSpPr/>
          <p:nvPr>
            <p:ph type="body" idx="1"/>
          </p:nvPr>
        </p:nvSpPr>
        <p:spPr>
          <a:xfrm>
            <a:off x="1097280" y="1845734"/>
            <a:ext cx="10058401" cy="4023360"/>
          </a:xfrm>
          <a:prstGeom prst="rect">
            <a:avLst/>
          </a:prstGeom>
        </p:spPr>
        <p:txBody>
          <a:bodyPr/>
          <a:lstStyle/>
          <a:p>
            <a:pPr>
              <a:defRPr sz="2800"/>
            </a:pPr>
            <a:r>
              <a:t>Hypernatremia is defined as serum sodium level greater than 145 mEq/L and is less common than hyponatremia.</a:t>
            </a:r>
          </a:p>
          <a:p>
            <a:pPr>
              <a:defRPr sz="2800"/>
            </a:pPr>
            <a:r>
              <a:t>Most commonly, hypernatremia occurs in hospitalized patients, but it can also occur in approximately 0.2% of patients who present to the emergency department</a:t>
            </a:r>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8" name="Shape 638"/>
          <p:cNvSpPr/>
          <p:nvPr>
            <p:ph type="title"/>
          </p:nvPr>
        </p:nvSpPr>
        <p:spPr>
          <a:xfrm>
            <a:off x="1097280" y="286603"/>
            <a:ext cx="10058401" cy="1450757"/>
          </a:xfrm>
          <a:prstGeom prst="rect">
            <a:avLst/>
          </a:prstGeom>
        </p:spPr>
        <p:txBody>
          <a:bodyPr/>
          <a:lstStyle/>
          <a:p>
            <a:pPr/>
          </a:p>
        </p:txBody>
      </p:sp>
      <p:sp>
        <p:nvSpPr>
          <p:cNvPr id="639" name="Shape 639"/>
          <p:cNvSpPr/>
          <p:nvPr>
            <p:ph type="body" idx="1"/>
          </p:nvPr>
        </p:nvSpPr>
        <p:spPr>
          <a:xfrm>
            <a:off x="1097280" y="1845734"/>
            <a:ext cx="10058401" cy="4023360"/>
          </a:xfrm>
          <a:prstGeom prst="rect">
            <a:avLst/>
          </a:prstGeom>
        </p:spPr>
        <p:txBody>
          <a:bodyPr/>
          <a:lstStyle>
            <a:lvl1pPr>
              <a:defRPr sz="2800"/>
            </a:lvl1pPr>
          </a:lstStyle>
          <a:p>
            <a:pPr/>
            <a:r>
              <a:t>Occurs in patients with impaired thirst mechanisms, or inability to acquire adequate free water, such as in the elderly, infants, or otherwise impaired individuals (eg, patients on a ventilator, in a coma)</a:t>
            </a:r>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1" name="Shape 641"/>
          <p:cNvSpPr/>
          <p:nvPr>
            <p:ph type="title"/>
          </p:nvPr>
        </p:nvSpPr>
        <p:spPr>
          <a:xfrm>
            <a:off x="1097280" y="286603"/>
            <a:ext cx="10058401" cy="1450757"/>
          </a:xfrm>
          <a:prstGeom prst="rect">
            <a:avLst/>
          </a:prstGeom>
        </p:spPr>
        <p:txBody>
          <a:bodyPr/>
          <a:lstStyle/>
          <a:p>
            <a:pPr defTabSz="685800">
              <a:defRPr spc="-75" sz="3225"/>
            </a:pPr>
            <a:br/>
            <a:r>
              <a:t>Signs and Symptoms</a:t>
            </a:r>
            <a:br/>
          </a:p>
        </p:txBody>
      </p:sp>
      <p:sp>
        <p:nvSpPr>
          <p:cNvPr id="642" name="Shape 642"/>
          <p:cNvSpPr/>
          <p:nvPr>
            <p:ph type="body" idx="1"/>
          </p:nvPr>
        </p:nvSpPr>
        <p:spPr>
          <a:xfrm>
            <a:off x="1097280" y="1845734"/>
            <a:ext cx="10058401" cy="4023360"/>
          </a:xfrm>
          <a:prstGeom prst="rect">
            <a:avLst/>
          </a:prstGeom>
        </p:spPr>
        <p:txBody>
          <a:bodyPr/>
          <a:lstStyle/>
          <a:p>
            <a:pPr>
              <a:defRPr sz="2800"/>
            </a:pPr>
            <a:r>
              <a:t>During hypernatremia, brain cells shrink substantially as water moves into the extracellular space. </a:t>
            </a:r>
          </a:p>
          <a:p>
            <a:pPr>
              <a:defRPr sz="2800"/>
            </a:pPr>
            <a:r>
              <a:t>This situation can cause intracerebral hemorrhage as a result of tearing of cerebral blood vessels.</a:t>
            </a:r>
            <a:endParaRPr baseline="30000"/>
          </a:p>
          <a:p>
            <a:pPr>
              <a:defRPr sz="2800"/>
            </a:pPr>
            <a:r>
              <a:t> Include decreased left ventricular contractility, hyperventilation, impaired glucose use, muscle cramps, and rhabdomyolysis.</a:t>
            </a:r>
            <a:endParaRPr baseline="30000"/>
          </a:p>
          <a:p>
            <a:pPr>
              <a:defRPr baseline="30000" sz="2800"/>
            </a:pPr>
            <a:r>
              <a:t> </a:t>
            </a:r>
            <a:r>
              <a:rPr baseline="0"/>
              <a:t>Patients may present with lethargy, weakness, or restlessness</a:t>
            </a:r>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4" name="Shape 644"/>
          <p:cNvSpPr/>
          <p:nvPr>
            <p:ph type="title"/>
          </p:nvPr>
        </p:nvSpPr>
        <p:spPr>
          <a:xfrm>
            <a:off x="1097280" y="286603"/>
            <a:ext cx="10058401" cy="1450757"/>
          </a:xfrm>
          <a:prstGeom prst="rect">
            <a:avLst/>
          </a:prstGeom>
        </p:spPr>
        <p:txBody>
          <a:bodyPr/>
          <a:lstStyle/>
          <a:p>
            <a:pPr/>
          </a:p>
        </p:txBody>
      </p:sp>
      <p:pic>
        <p:nvPicPr>
          <p:cNvPr id="645" name="image11.png"/>
          <p:cNvPicPr>
            <a:picLocks noChangeAspect="1"/>
          </p:cNvPicPr>
          <p:nvPr/>
        </p:nvPicPr>
        <p:blipFill>
          <a:blip r:embed="rId2">
            <a:extLst/>
          </a:blip>
          <a:stretch>
            <a:fillRect/>
          </a:stretch>
        </p:blipFill>
        <p:spPr>
          <a:xfrm>
            <a:off x="1196195" y="286603"/>
            <a:ext cx="9144001" cy="5958922"/>
          </a:xfrm>
          <a:prstGeom prst="rect">
            <a:avLst/>
          </a:prstGeom>
          <a:ln w="12700">
            <a:miter lim="400000"/>
          </a:ln>
        </p:spPr>
      </p:pic>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7" name="Shape 647"/>
          <p:cNvSpPr/>
          <p:nvPr>
            <p:ph type="title"/>
          </p:nvPr>
        </p:nvSpPr>
        <p:spPr>
          <a:xfrm>
            <a:off x="1097280" y="286603"/>
            <a:ext cx="10058401" cy="1450757"/>
          </a:xfrm>
          <a:prstGeom prst="rect">
            <a:avLst/>
          </a:prstGeom>
        </p:spPr>
        <p:txBody>
          <a:bodyPr/>
          <a:lstStyle/>
          <a:p>
            <a:pPr/>
          </a:p>
        </p:txBody>
      </p:sp>
      <p:sp>
        <p:nvSpPr>
          <p:cNvPr id="648" name="Shape 648"/>
          <p:cNvSpPr/>
          <p:nvPr>
            <p:ph type="body" idx="1"/>
          </p:nvPr>
        </p:nvSpPr>
        <p:spPr>
          <a:xfrm>
            <a:off x="1097280" y="1845734"/>
            <a:ext cx="10058401" cy="4023360"/>
          </a:xfrm>
          <a:prstGeom prst="rect">
            <a:avLst/>
          </a:prstGeom>
        </p:spPr>
        <p:txBody>
          <a:bodyPr/>
          <a:lstStyle/>
          <a:p>
            <a:pPr>
              <a:defRPr sz="2800"/>
            </a:pPr>
            <a:r>
              <a:t>Neurologic examination may show increased tone, nuchal rigidity, brisk reflexes, myoclonus, asterixis, chorea, or seizures.</a:t>
            </a:r>
            <a:endParaRPr baseline="30000"/>
          </a:p>
          <a:p>
            <a:pPr>
              <a:defRPr baseline="30000" sz="2800"/>
            </a:pPr>
            <a:r>
              <a:t> </a:t>
            </a:r>
            <a:r>
              <a:rPr baseline="0"/>
              <a:t>If not assessed and treated appropriately, the patient may progress to seizures, coma, or death</a:t>
            </a:r>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0" name="Shape 650"/>
          <p:cNvSpPr/>
          <p:nvPr>
            <p:ph type="title"/>
          </p:nvPr>
        </p:nvSpPr>
        <p:spPr>
          <a:xfrm>
            <a:off x="1097280" y="286603"/>
            <a:ext cx="10058401" cy="1450757"/>
          </a:xfrm>
          <a:prstGeom prst="rect">
            <a:avLst/>
          </a:prstGeom>
        </p:spPr>
        <p:txBody>
          <a:bodyPr/>
          <a:lstStyle/>
          <a:p>
            <a:pPr>
              <a:defRPr spc="-100"/>
            </a:pPr>
            <a:r>
              <a:t>Evaluation and Diagnosis</a:t>
            </a:r>
            <a:br/>
          </a:p>
        </p:txBody>
      </p:sp>
      <p:pic>
        <p:nvPicPr>
          <p:cNvPr id="651" name="image13.png"/>
          <p:cNvPicPr>
            <a:picLocks noChangeAspect="1"/>
          </p:cNvPicPr>
          <p:nvPr/>
        </p:nvPicPr>
        <p:blipFill>
          <a:blip r:embed="rId2">
            <a:extLst/>
          </a:blip>
          <a:stretch>
            <a:fillRect/>
          </a:stretch>
        </p:blipFill>
        <p:spPr>
          <a:xfrm>
            <a:off x="2555631" y="1000368"/>
            <a:ext cx="7041661" cy="5783386"/>
          </a:xfrm>
          <a:prstGeom prst="rect">
            <a:avLst/>
          </a:prstGeom>
          <a:ln w="12700">
            <a:miter lim="400000"/>
          </a:ln>
        </p:spPr>
      </p:pic>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3" name="Shape 653"/>
          <p:cNvSpPr/>
          <p:nvPr>
            <p:ph type="title"/>
          </p:nvPr>
        </p:nvSpPr>
        <p:spPr>
          <a:xfrm>
            <a:off x="1097280" y="286603"/>
            <a:ext cx="10058401" cy="1450757"/>
          </a:xfrm>
          <a:prstGeom prst="rect">
            <a:avLst/>
          </a:prstGeom>
        </p:spPr>
        <p:txBody>
          <a:bodyPr/>
          <a:lstStyle/>
          <a:p>
            <a:pPr defTabSz="365760">
              <a:defRPr spc="-40" sz="1720"/>
            </a:pPr>
            <a:br/>
            <a:br/>
            <a:br/>
            <a:br/>
            <a:br/>
            <a:br/>
            <a:br/>
            <a:br/>
            <a:br/>
            <a:br/>
            <a:br/>
            <a:br/>
            <a:br/>
            <a:r>
              <a:t>Treatment</a:t>
            </a:r>
            <a:br/>
          </a:p>
        </p:txBody>
      </p:sp>
      <p:sp>
        <p:nvSpPr>
          <p:cNvPr id="654" name="Shape 654"/>
          <p:cNvSpPr/>
          <p:nvPr>
            <p:ph type="body" idx="1"/>
          </p:nvPr>
        </p:nvSpPr>
        <p:spPr>
          <a:xfrm>
            <a:off x="1097280" y="1845734"/>
            <a:ext cx="10058401" cy="4023360"/>
          </a:xfrm>
          <a:prstGeom prst="rect">
            <a:avLst/>
          </a:prstGeom>
        </p:spPr>
        <p:txBody>
          <a:bodyPr/>
          <a:lstStyle/>
          <a:p>
            <a:pPr>
              <a:defRPr b="1" sz="2800"/>
            </a:pPr>
            <a:r>
              <a:t>Unstable patients :</a:t>
            </a:r>
          </a:p>
          <a:p>
            <a:pPr>
              <a:defRPr sz="2800"/>
            </a:pPr>
            <a:r>
              <a:t>Acute hypernatremia carries mortality between 28% and 70%.</a:t>
            </a:r>
            <a:endParaRPr baseline="30000"/>
          </a:p>
          <a:p>
            <a:pPr>
              <a:defRPr sz="2800"/>
            </a:pPr>
            <a:r>
              <a:t>Symptoms most often are caused by the rapidity of change of sodium level, not necessarily the overall deficit; therefore, sodium correction should occur over roughly the same time period that it occurred</a:t>
            </a:r>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6" name="Shape 656"/>
          <p:cNvSpPr/>
          <p:nvPr>
            <p:ph type="title"/>
          </p:nvPr>
        </p:nvSpPr>
        <p:spPr>
          <a:xfrm>
            <a:off x="1097280" y="286603"/>
            <a:ext cx="10058401" cy="1450757"/>
          </a:xfrm>
          <a:prstGeom prst="rect">
            <a:avLst/>
          </a:prstGeom>
        </p:spPr>
        <p:txBody>
          <a:bodyPr/>
          <a:lstStyle/>
          <a:p>
            <a:pPr/>
          </a:p>
        </p:txBody>
      </p:sp>
      <p:sp>
        <p:nvSpPr>
          <p:cNvPr id="657" name="Shape 657"/>
          <p:cNvSpPr/>
          <p:nvPr>
            <p:ph type="body" idx="1"/>
          </p:nvPr>
        </p:nvSpPr>
        <p:spPr>
          <a:xfrm>
            <a:off x="1097280" y="1845734"/>
            <a:ext cx="10058401" cy="4023360"/>
          </a:xfrm>
          <a:prstGeom prst="rect">
            <a:avLst/>
          </a:prstGeom>
        </p:spPr>
        <p:txBody>
          <a:bodyPr/>
          <a:lstStyle>
            <a:lvl1pPr>
              <a:defRPr sz="2800"/>
            </a:lvl1pPr>
          </a:lstStyle>
          <a:p>
            <a:pPr/>
            <a:r>
              <a:t>The fear of cerebral edema should be displaced by the clinician when treating the patient with acute hypernatremia; idiogenic osmoles, organic molecules that attempt to maintain brain cell hydration, have not had time to appear in brain cells, and the risk of cerebral edema with fast correction is minimal compared with the mortality and morbidity associated with acute hypernatremia</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9" name="Shape 659"/>
          <p:cNvSpPr/>
          <p:nvPr>
            <p:ph type="title"/>
          </p:nvPr>
        </p:nvSpPr>
        <p:spPr>
          <a:xfrm>
            <a:off x="1097280" y="286603"/>
            <a:ext cx="10058401" cy="1450757"/>
          </a:xfrm>
          <a:prstGeom prst="rect">
            <a:avLst/>
          </a:prstGeom>
        </p:spPr>
        <p:txBody>
          <a:bodyPr/>
          <a:lstStyle/>
          <a:p>
            <a:pPr/>
          </a:p>
        </p:txBody>
      </p:sp>
      <p:sp>
        <p:nvSpPr>
          <p:cNvPr id="660" name="Shape 660"/>
          <p:cNvSpPr/>
          <p:nvPr>
            <p:ph type="body" idx="1"/>
          </p:nvPr>
        </p:nvSpPr>
        <p:spPr>
          <a:xfrm>
            <a:off x="1097280" y="1845734"/>
            <a:ext cx="10058401" cy="4023360"/>
          </a:xfrm>
          <a:prstGeom prst="rect">
            <a:avLst/>
          </a:prstGeom>
        </p:spPr>
        <p:txBody>
          <a:bodyPr/>
          <a:lstStyle/>
          <a:p>
            <a:pPr>
              <a:defRPr sz="2800"/>
            </a:pPr>
            <a:r>
              <a:t>Correction of hypernatremia should be initiated with isotonic fluids and should occur over a minimum of 48 hours. </a:t>
            </a:r>
          </a:p>
          <a:p>
            <a:pPr>
              <a:defRPr sz="2800"/>
            </a:pPr>
            <a:r>
              <a:t>The serum sodium level should not decrease by more than 8 to 15 mEq/L in any 8-hour period if the patient is symptomatic.</a:t>
            </a:r>
            <a:endParaRPr baseline="30000"/>
          </a:p>
          <a:p>
            <a:pPr>
              <a:defRPr baseline="30000" sz="2800"/>
            </a:pPr>
            <a:r>
              <a:t> </a:t>
            </a:r>
            <a:r>
              <a:rPr baseline="0"/>
              <a:t>Overly rapid correction of hypernatremia with the use of hypotonic fluids may lead to seizures, permanent brain damage, or death</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title"/>
          </p:nvPr>
        </p:nvSpPr>
        <p:spPr>
          <a:xfrm>
            <a:off x="1097280" y="286603"/>
            <a:ext cx="10058401" cy="1450757"/>
          </a:xfrm>
          <a:prstGeom prst="rect">
            <a:avLst/>
          </a:prstGeom>
        </p:spPr>
        <p:txBody>
          <a:bodyPr/>
          <a:lstStyle/>
          <a:p>
            <a:pPr defTabSz="420623">
              <a:defRPr spc="-46" sz="1978"/>
            </a:pPr>
            <a:br/>
            <a:br/>
            <a:br/>
            <a:br/>
            <a:r>
              <a:t>Clinical manifestations of   hyperkalemia</a:t>
            </a:r>
          </a:p>
        </p:txBody>
      </p:sp>
      <p:sp>
        <p:nvSpPr>
          <p:cNvPr id="147" name="Shape 147"/>
          <p:cNvSpPr/>
          <p:nvPr>
            <p:ph type="body" idx="1"/>
          </p:nvPr>
        </p:nvSpPr>
        <p:spPr>
          <a:xfrm>
            <a:off x="1097280" y="1845734"/>
            <a:ext cx="10058401" cy="4023360"/>
          </a:xfrm>
          <a:prstGeom prst="rect">
            <a:avLst/>
          </a:prstGeom>
        </p:spPr>
        <p:txBody>
          <a:bodyPr/>
          <a:lstStyle/>
          <a:p>
            <a:pPr>
              <a:defRPr sz="2800"/>
            </a:pPr>
            <a:r>
              <a:t>the organ systems affected are </a:t>
            </a:r>
            <a:r>
              <a:rPr b="1" u="sng"/>
              <a:t>cardiac, </a:t>
            </a:r>
            <a:r>
              <a:t>neuromuscular, and gastrointestinal. </a:t>
            </a:r>
          </a:p>
          <a:p>
            <a:pPr>
              <a:defRPr sz="2800"/>
            </a:pPr>
            <a:r>
              <a:t>Patients often complain of only vague feelings of not feeling well, gastrointestinal symptoms, or generalized weakness</a:t>
            </a:r>
          </a:p>
        </p:txBody>
      </p:sp>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2" name="Shape 662"/>
          <p:cNvSpPr/>
          <p:nvPr>
            <p:ph type="title"/>
          </p:nvPr>
        </p:nvSpPr>
        <p:spPr>
          <a:xfrm>
            <a:off x="1097280" y="286603"/>
            <a:ext cx="10058401" cy="1450757"/>
          </a:xfrm>
          <a:prstGeom prst="rect">
            <a:avLst/>
          </a:prstGeom>
        </p:spPr>
        <p:txBody>
          <a:bodyPr/>
          <a:lstStyle/>
          <a:p>
            <a:pPr/>
          </a:p>
        </p:txBody>
      </p:sp>
      <p:sp>
        <p:nvSpPr>
          <p:cNvPr id="663" name="Shape 663"/>
          <p:cNvSpPr/>
          <p:nvPr>
            <p:ph type="body" idx="1"/>
          </p:nvPr>
        </p:nvSpPr>
        <p:spPr>
          <a:xfrm>
            <a:off x="1097280" y="1845734"/>
            <a:ext cx="10058401" cy="4023360"/>
          </a:xfrm>
          <a:prstGeom prst="rect">
            <a:avLst/>
          </a:prstGeom>
        </p:spPr>
        <p:txBody>
          <a:bodyPr/>
          <a:lstStyle>
            <a:lvl1pPr>
              <a:defRPr sz="2800"/>
            </a:lvl1pPr>
          </a:lstStyle>
          <a:p>
            <a:pPr/>
            <a:r>
              <a:t>If the patient with hypernatremia shows evidence of dehydration, fluid resuscitation should take first priority, and the patient should be provided with adequate amounts of intravenous fluid to restore plasma volumes. </a:t>
            </a:r>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5" name="Shape 665"/>
          <p:cNvSpPr/>
          <p:nvPr>
            <p:ph type="title"/>
          </p:nvPr>
        </p:nvSpPr>
        <p:spPr>
          <a:xfrm>
            <a:off x="1097280" y="286603"/>
            <a:ext cx="10058401" cy="1450757"/>
          </a:xfrm>
          <a:prstGeom prst="rect">
            <a:avLst/>
          </a:prstGeom>
        </p:spPr>
        <p:txBody>
          <a:bodyPr/>
          <a:lstStyle/>
          <a:p>
            <a:pPr/>
          </a:p>
        </p:txBody>
      </p:sp>
      <p:sp>
        <p:nvSpPr>
          <p:cNvPr id="666" name="Shape 666"/>
          <p:cNvSpPr/>
          <p:nvPr>
            <p:ph type="body" idx="1"/>
          </p:nvPr>
        </p:nvSpPr>
        <p:spPr>
          <a:xfrm>
            <a:off x="1097280" y="1845734"/>
            <a:ext cx="10058401" cy="4023360"/>
          </a:xfrm>
          <a:prstGeom prst="rect">
            <a:avLst/>
          </a:prstGeom>
        </p:spPr>
        <p:txBody>
          <a:bodyPr/>
          <a:lstStyle/>
          <a:p>
            <a:pPr>
              <a:defRPr sz="2800"/>
            </a:pPr>
            <a:r>
              <a:t>The serum sodium must be closely monitored to prevent correction from happening too quickly and leading to additional neurologic problems.</a:t>
            </a:r>
            <a:endParaRPr baseline="30000"/>
          </a:p>
          <a:p>
            <a:pPr>
              <a:defRPr sz="2800"/>
            </a:pPr>
            <a:r>
              <a:t>Approximately half of the water deficit should be provided in the first 12 to 24 hours, and the other half should be provided over the next 24 hours. </a:t>
            </a:r>
          </a:p>
        </p:txBody>
      </p:sp>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8" name="Shape 668"/>
          <p:cNvSpPr/>
          <p:nvPr>
            <p:ph type="title"/>
          </p:nvPr>
        </p:nvSpPr>
        <p:spPr>
          <a:xfrm>
            <a:off x="1097280" y="286603"/>
            <a:ext cx="10058401" cy="1450757"/>
          </a:xfrm>
          <a:prstGeom prst="rect">
            <a:avLst/>
          </a:prstGeom>
        </p:spPr>
        <p:txBody>
          <a:bodyPr/>
          <a:lstStyle/>
          <a:p>
            <a:pPr/>
          </a:p>
        </p:txBody>
      </p:sp>
      <p:sp>
        <p:nvSpPr>
          <p:cNvPr id="669" name="Shape 669"/>
          <p:cNvSpPr/>
          <p:nvPr>
            <p:ph type="body" idx="1"/>
          </p:nvPr>
        </p:nvSpPr>
        <p:spPr>
          <a:xfrm>
            <a:off x="1097280" y="1845734"/>
            <a:ext cx="10058401" cy="4023360"/>
          </a:xfrm>
          <a:prstGeom prst="rect">
            <a:avLst/>
          </a:prstGeom>
        </p:spPr>
        <p:txBody>
          <a:bodyPr/>
          <a:lstStyle>
            <a:lvl1pPr marL="0" indent="0">
              <a:buSzTx/>
              <a:buNone/>
              <a:defRPr sz="2800"/>
            </a:lvl1pPr>
          </a:lstStyle>
          <a:p>
            <a:pPr/>
            <a:r>
              <a:t> If correction occurs too rapidly, or if the patient begins to show symptoms of cerebral edema or hyponatremia, the clinician should immediately stop treatment of hypernatremia, and treat the patient as if they have hyponatremia with fluid restriction or addition of electrolytes/saline to the fluid infusion</a:t>
            </a:r>
          </a:p>
        </p:txBody>
      </p:sp>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1" name="Shape 671"/>
          <p:cNvSpPr/>
          <p:nvPr>
            <p:ph type="title"/>
          </p:nvPr>
        </p:nvSpPr>
        <p:spPr>
          <a:xfrm>
            <a:off x="1097280" y="286603"/>
            <a:ext cx="10058401" cy="1450757"/>
          </a:xfrm>
          <a:prstGeom prst="rect">
            <a:avLst/>
          </a:prstGeom>
        </p:spPr>
        <p:txBody>
          <a:bodyPr/>
          <a:lstStyle>
            <a:lvl1pPr>
              <a:defRPr spc="-100"/>
            </a:lvl1pPr>
          </a:lstStyle>
          <a:p>
            <a:pPr/>
            <a:r>
              <a:t>Key point </a:t>
            </a:r>
          </a:p>
        </p:txBody>
      </p:sp>
      <p:sp>
        <p:nvSpPr>
          <p:cNvPr id="672" name="Shape 672"/>
          <p:cNvSpPr/>
          <p:nvPr>
            <p:ph type="body" idx="1"/>
          </p:nvPr>
        </p:nvSpPr>
        <p:spPr>
          <a:xfrm>
            <a:off x="1097280" y="1845734"/>
            <a:ext cx="10058401" cy="4023360"/>
          </a:xfrm>
          <a:prstGeom prst="rect">
            <a:avLst/>
          </a:prstGeom>
        </p:spPr>
        <p:txBody>
          <a:bodyPr/>
          <a:lstStyle/>
          <a:p>
            <a:pPr/>
            <a:r>
              <a:t> </a:t>
            </a:r>
            <a:r>
              <a:rPr sz="2800"/>
              <a:t>Unstable patients with hypernatremia should receive isotonic fluids, with a goal to lower the serum sodium by 8 mEq/L to 15 mEq/L over the first 8 hours.</a:t>
            </a:r>
          </a:p>
        </p:txBody>
      </p:sp>
    </p:spTree>
  </p:cSld>
  <p:clrMapOvr>
    <a:masterClrMapping/>
  </p:clrMapOvr>
  <p:transition xmlns:p14="http://schemas.microsoft.com/office/powerpoint/2010/main" spd="med" advClick="1"/>
</p:sld>
</file>

<file path=ppt/slides/slide7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4" name="Shape 674"/>
          <p:cNvSpPr/>
          <p:nvPr>
            <p:ph type="title"/>
          </p:nvPr>
        </p:nvSpPr>
        <p:spPr>
          <a:xfrm>
            <a:off x="1097280" y="286603"/>
            <a:ext cx="10058401" cy="1450757"/>
          </a:xfrm>
          <a:prstGeom prst="rect">
            <a:avLst/>
          </a:prstGeom>
        </p:spPr>
        <p:txBody>
          <a:bodyPr/>
          <a:lstStyle/>
          <a:p>
            <a:pPr/>
          </a:p>
        </p:txBody>
      </p:sp>
      <p:sp>
        <p:nvSpPr>
          <p:cNvPr id="675" name="Shape 675"/>
          <p:cNvSpPr/>
          <p:nvPr>
            <p:ph type="body" idx="1"/>
          </p:nvPr>
        </p:nvSpPr>
        <p:spPr>
          <a:xfrm>
            <a:off x="1097280" y="1845734"/>
            <a:ext cx="10058401" cy="4023360"/>
          </a:xfrm>
          <a:prstGeom prst="rect">
            <a:avLst/>
          </a:prstGeom>
        </p:spPr>
        <p:txBody>
          <a:bodyPr/>
          <a:lstStyle/>
          <a:p>
            <a:pPr>
              <a:defRPr b="1" sz="2800"/>
            </a:pPr>
            <a:r>
              <a:t>Stable patients :</a:t>
            </a:r>
          </a:p>
          <a:p>
            <a:pPr>
              <a:defRPr sz="2800"/>
            </a:pPr>
            <a:r>
              <a:t>Chronic or slowly occurring hypernatremia does not cause as many symptoms and does not carry as high mortality, because of the presence of idiogenic osmoles.</a:t>
            </a:r>
            <a:r>
              <a:rPr baseline="30000"/>
              <a:t> </a:t>
            </a:r>
            <a:endParaRPr baseline="30000"/>
          </a:p>
          <a:p>
            <a:pPr>
              <a:defRPr sz="2800"/>
            </a:pPr>
            <a:r>
              <a:t>Because of the brain’s self-preservation strategy by production of idiogenic osmoles that allows relative maintenance of brain cell hydration</a:t>
            </a:r>
          </a:p>
        </p:txBody>
      </p:sp>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7" name="Shape 677"/>
          <p:cNvSpPr/>
          <p:nvPr>
            <p:ph type="title"/>
          </p:nvPr>
        </p:nvSpPr>
        <p:spPr>
          <a:xfrm>
            <a:off x="1097280" y="286603"/>
            <a:ext cx="10058401" cy="1450757"/>
          </a:xfrm>
          <a:prstGeom prst="rect">
            <a:avLst/>
          </a:prstGeom>
        </p:spPr>
        <p:txBody>
          <a:bodyPr/>
          <a:lstStyle/>
          <a:p>
            <a:pPr/>
          </a:p>
        </p:txBody>
      </p:sp>
      <p:sp>
        <p:nvSpPr>
          <p:cNvPr id="678" name="Shape 678"/>
          <p:cNvSpPr/>
          <p:nvPr>
            <p:ph type="body" idx="1"/>
          </p:nvPr>
        </p:nvSpPr>
        <p:spPr>
          <a:xfrm>
            <a:off x="1097280" y="1845734"/>
            <a:ext cx="10058401" cy="4023360"/>
          </a:xfrm>
          <a:prstGeom prst="rect">
            <a:avLst/>
          </a:prstGeom>
        </p:spPr>
        <p:txBody>
          <a:bodyPr/>
          <a:lstStyle/>
          <a:p>
            <a:pPr>
              <a:defRPr sz="2800"/>
            </a:pPr>
            <a:r>
              <a:t>Rapid restoration of serum sodium levels to normal in patients with chronic hypernatremia may cause cerebral edema caused by these organic molecules</a:t>
            </a:r>
          </a:p>
          <a:p>
            <a:pPr>
              <a:defRPr sz="2800"/>
            </a:pPr>
            <a:r>
              <a:t>In the asymptomatic patient, correction of the serum sodium level should occur slowly, at a rate no greater than 0.5 mEq/L/h and no more than 8 mEq/L to 15 mEq/L per day.</a:t>
            </a:r>
          </a:p>
        </p:txBody>
      </p:sp>
    </p:spTree>
  </p:cSld>
  <p:clrMapOvr>
    <a:masterClrMapping/>
  </p:clrMapOvr>
  <p:transition xmlns:p14="http://schemas.microsoft.com/office/powerpoint/2010/main" spd="med" advClick="1"/>
</p:sld>
</file>

<file path=ppt/slides/slide7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0" name="Shape 680"/>
          <p:cNvSpPr/>
          <p:nvPr>
            <p:ph type="title"/>
          </p:nvPr>
        </p:nvSpPr>
        <p:spPr>
          <a:xfrm>
            <a:off x="1097280" y="286603"/>
            <a:ext cx="10058401" cy="1450757"/>
          </a:xfrm>
          <a:prstGeom prst="rect">
            <a:avLst/>
          </a:prstGeom>
        </p:spPr>
        <p:txBody>
          <a:bodyPr/>
          <a:lstStyle/>
          <a:p>
            <a:pPr/>
          </a:p>
        </p:txBody>
      </p:sp>
      <p:sp>
        <p:nvSpPr>
          <p:cNvPr id="681" name="Shape 681"/>
          <p:cNvSpPr/>
          <p:nvPr>
            <p:ph type="body" idx="1"/>
          </p:nvPr>
        </p:nvSpPr>
        <p:spPr>
          <a:xfrm>
            <a:off x="1097280" y="1845734"/>
            <a:ext cx="10058401" cy="4023360"/>
          </a:xfrm>
          <a:prstGeom prst="rect">
            <a:avLst/>
          </a:prstGeom>
        </p:spPr>
        <p:txBody>
          <a:bodyPr/>
          <a:lstStyle/>
          <a:p>
            <a:pPr>
              <a:defRPr sz="2800"/>
            </a:pPr>
            <a:r>
              <a:t>The specific causes of hypernatremia also have specific treatments tailored to the nature of the serum sodium excess. </a:t>
            </a:r>
          </a:p>
          <a:p>
            <a:pPr>
              <a:defRPr sz="2800"/>
            </a:pPr>
            <a:r>
              <a:t>In cases of accidental excess sodium excretion, removal of sodium is the goal of treatment. </a:t>
            </a:r>
          </a:p>
          <a:p>
            <a:pPr>
              <a:defRPr sz="2800"/>
            </a:pPr>
            <a:r>
              <a:t>If the patient is asymptomatic and has normal renal function, then the clinician may wait for natural excretion, which should not cause large shifts in brain cell hydration status</a:t>
            </a:r>
          </a:p>
        </p:txBody>
      </p:sp>
    </p:spTree>
  </p:cSld>
  <p:clrMapOvr>
    <a:masterClrMapping/>
  </p:clrMapOvr>
  <p:transition xmlns:p14="http://schemas.microsoft.com/office/powerpoint/2010/main" spd="med" advClick="1"/>
</p:sld>
</file>

<file path=ppt/slides/slide7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3" name="Shape 683"/>
          <p:cNvSpPr/>
          <p:nvPr>
            <p:ph type="title"/>
          </p:nvPr>
        </p:nvSpPr>
        <p:spPr>
          <a:xfrm>
            <a:off x="1097280" y="286603"/>
            <a:ext cx="10058401" cy="1450757"/>
          </a:xfrm>
          <a:prstGeom prst="rect">
            <a:avLst/>
          </a:prstGeom>
        </p:spPr>
        <p:txBody>
          <a:bodyPr/>
          <a:lstStyle/>
          <a:p>
            <a:pPr/>
          </a:p>
        </p:txBody>
      </p:sp>
      <p:sp>
        <p:nvSpPr>
          <p:cNvPr id="684" name="Shape 684"/>
          <p:cNvSpPr/>
          <p:nvPr>
            <p:ph type="body" idx="1"/>
          </p:nvPr>
        </p:nvSpPr>
        <p:spPr>
          <a:xfrm>
            <a:off x="1097280" y="1845734"/>
            <a:ext cx="10058401" cy="4023360"/>
          </a:xfrm>
          <a:prstGeom prst="rect">
            <a:avLst/>
          </a:prstGeom>
        </p:spPr>
        <p:txBody>
          <a:bodyPr/>
          <a:lstStyle/>
          <a:p>
            <a:pPr>
              <a:defRPr sz="2800"/>
            </a:pPr>
            <a:r>
              <a:t>If renal function is impaired, then excess sodium needs to be removed through phlebotomy or dialysis. </a:t>
            </a:r>
          </a:p>
          <a:p>
            <a:pPr>
              <a:defRPr sz="2800"/>
            </a:pPr>
            <a:r>
              <a:t>In patients with adipsia or hypodipsia, whether primary or secondary, patient, family, and caregiver education is paramount. </a:t>
            </a:r>
          </a:p>
          <a:p>
            <a:pPr>
              <a:defRPr sz="2800"/>
            </a:pPr>
            <a:r>
              <a:t>The patient, family, or caregiver needs explanation about sensible and insensible water losses, the need for replacement daily of these losses, and how to monitor and accurately adjust water needs on a day-to-day basis</a:t>
            </a:r>
          </a:p>
        </p:txBody>
      </p:sp>
    </p:spTree>
  </p:cSld>
  <p:clrMapOvr>
    <a:masterClrMapping/>
  </p:clrMapOvr>
  <p:transition xmlns:p14="http://schemas.microsoft.com/office/powerpoint/2010/main" spd="med" advClick="1"/>
</p:sld>
</file>

<file path=ppt/slides/slide7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6" name="Shape 686"/>
          <p:cNvSpPr/>
          <p:nvPr>
            <p:ph type="title"/>
          </p:nvPr>
        </p:nvSpPr>
        <p:spPr>
          <a:xfrm>
            <a:off x="1097280" y="286603"/>
            <a:ext cx="10058401" cy="1450757"/>
          </a:xfrm>
          <a:prstGeom prst="rect">
            <a:avLst/>
          </a:prstGeom>
        </p:spPr>
        <p:txBody>
          <a:bodyPr/>
          <a:lstStyle>
            <a:lvl1pPr>
              <a:defRPr spc="-100"/>
            </a:lvl1pPr>
          </a:lstStyle>
          <a:p>
            <a:pPr/>
            <a:r>
              <a:t>KEY POINT </a:t>
            </a:r>
          </a:p>
        </p:txBody>
      </p:sp>
      <p:sp>
        <p:nvSpPr>
          <p:cNvPr id="687" name="Shape 687"/>
          <p:cNvSpPr/>
          <p:nvPr>
            <p:ph type="body" idx="1"/>
          </p:nvPr>
        </p:nvSpPr>
        <p:spPr>
          <a:xfrm>
            <a:off x="1097280" y="1845734"/>
            <a:ext cx="10058401" cy="4023360"/>
          </a:xfrm>
          <a:prstGeom prst="rect">
            <a:avLst/>
          </a:prstGeom>
        </p:spPr>
        <p:txBody>
          <a:bodyPr/>
          <a:lstStyle/>
          <a:p>
            <a:pPr marL="0" indent="0">
              <a:buSzTx/>
              <a:buNone/>
            </a:pPr>
          </a:p>
          <a:p>
            <a:pPr marL="0" indent="0">
              <a:buSzTx/>
              <a:buNone/>
            </a:pPr>
          </a:p>
          <a:p>
            <a:pPr marL="0" indent="0">
              <a:buSzTx/>
              <a:buNone/>
            </a:pPr>
            <a:r>
              <a:t> </a:t>
            </a:r>
            <a:r>
              <a:rPr sz="3200"/>
              <a:t>Stable patients with hypernatremia should have serum sodium corrected by 8 mEq/L to 15 mEq/L per day until the sodium has normalized.</a:t>
            </a:r>
          </a:p>
        </p:txBody>
      </p:sp>
    </p:spTree>
  </p:cSld>
  <p:clrMapOvr>
    <a:masterClrMapping/>
  </p:clrMapOvr>
  <p:transition xmlns:p14="http://schemas.microsoft.com/office/powerpoint/2010/main" spd="med" advClick="1"/>
</p:sld>
</file>

<file path=ppt/slides/slide7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9" name="Shape 689"/>
          <p:cNvSpPr/>
          <p:nvPr>
            <p:ph type="title"/>
          </p:nvPr>
        </p:nvSpPr>
        <p:spPr>
          <a:xfrm>
            <a:off x="1097280" y="286603"/>
            <a:ext cx="10058401" cy="1450757"/>
          </a:xfrm>
          <a:prstGeom prst="rect">
            <a:avLst/>
          </a:prstGeom>
        </p:spPr>
        <p:txBody>
          <a:bodyPr/>
          <a:lstStyle>
            <a:lvl1pPr>
              <a:defRPr spc="-100"/>
            </a:lvl1pPr>
          </a:lstStyle>
          <a:p>
            <a:pPr/>
            <a:r>
              <a:t>Summary </a:t>
            </a:r>
          </a:p>
        </p:txBody>
      </p:sp>
      <p:sp>
        <p:nvSpPr>
          <p:cNvPr id="690" name="Shape 690"/>
          <p:cNvSpPr/>
          <p:nvPr>
            <p:ph type="body" idx="1"/>
          </p:nvPr>
        </p:nvSpPr>
        <p:spPr>
          <a:xfrm>
            <a:off x="1097280" y="1845734"/>
            <a:ext cx="10058401" cy="4023360"/>
          </a:xfrm>
          <a:prstGeom prst="rect">
            <a:avLst/>
          </a:prstGeom>
        </p:spPr>
        <p:txBody>
          <a:bodyPr/>
          <a:lstStyle/>
          <a:p>
            <a:pPr>
              <a:defRPr sz="2800"/>
            </a:pPr>
            <a:r>
              <a:t>hyponatremia is often caused by a defect in water excretion, whereas hypernatremia is often caused by a defect in thirst regulation or water acquisition. </a:t>
            </a:r>
          </a:p>
          <a:p>
            <a:pPr>
              <a:defRPr sz="2800"/>
            </a:pPr>
            <a:r>
              <a:t>Because of dreaded neurologic complications, the imbalance in the serum sodium should be corrected in approximately the same time frame as it initially occurred.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title"/>
          </p:nvPr>
        </p:nvSpPr>
        <p:spPr>
          <a:xfrm>
            <a:off x="1097280" y="286603"/>
            <a:ext cx="10058401" cy="1450757"/>
          </a:xfrm>
          <a:prstGeom prst="rect">
            <a:avLst/>
          </a:prstGeom>
        </p:spPr>
        <p:txBody>
          <a:bodyPr/>
          <a:lstStyle>
            <a:lvl1pPr>
              <a:defRPr spc="-100"/>
            </a:lvl1pPr>
          </a:lstStyle>
          <a:p>
            <a:pPr/>
            <a:r>
              <a:t>Etiologies of hyperkalemia</a:t>
            </a:r>
          </a:p>
        </p:txBody>
      </p:sp>
      <p:pic>
        <p:nvPicPr>
          <p:cNvPr id="150" name="image3.png"/>
          <p:cNvPicPr>
            <a:picLocks noChangeAspect="1"/>
          </p:cNvPicPr>
          <p:nvPr/>
        </p:nvPicPr>
        <p:blipFill>
          <a:blip r:embed="rId2">
            <a:extLst/>
          </a:blip>
          <a:stretch>
            <a:fillRect/>
          </a:stretch>
        </p:blipFill>
        <p:spPr>
          <a:xfrm>
            <a:off x="741870" y="1556204"/>
            <a:ext cx="8509064" cy="4844597"/>
          </a:xfrm>
          <a:prstGeom prst="rect">
            <a:avLst/>
          </a:prstGeom>
          <a:ln w="12700">
            <a:miter lim="400000"/>
          </a:ln>
        </p:spPr>
      </p:pic>
    </p:spTree>
  </p:cSld>
  <p:clrMapOvr>
    <a:masterClrMapping/>
  </p:clrMapOvr>
  <p:transition xmlns:p14="http://schemas.microsoft.com/office/powerpoint/2010/main" spd="med" advClick="1"/>
</p:sld>
</file>

<file path=ppt/slides/slide8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2" name="Shape 692"/>
          <p:cNvSpPr/>
          <p:nvPr>
            <p:ph type="title"/>
          </p:nvPr>
        </p:nvSpPr>
        <p:spPr>
          <a:xfrm>
            <a:off x="1097280" y="286603"/>
            <a:ext cx="10058401" cy="1450757"/>
          </a:xfrm>
          <a:prstGeom prst="rect">
            <a:avLst/>
          </a:prstGeom>
        </p:spPr>
        <p:txBody>
          <a:bodyPr/>
          <a:lstStyle/>
          <a:p>
            <a:pPr/>
          </a:p>
        </p:txBody>
      </p:sp>
      <p:sp>
        <p:nvSpPr>
          <p:cNvPr id="693" name="Shape 693"/>
          <p:cNvSpPr/>
          <p:nvPr>
            <p:ph type="body" idx="1"/>
          </p:nvPr>
        </p:nvSpPr>
        <p:spPr>
          <a:xfrm>
            <a:off x="1097280" y="1845734"/>
            <a:ext cx="10058401" cy="4023360"/>
          </a:xfrm>
          <a:prstGeom prst="rect">
            <a:avLst/>
          </a:prstGeom>
        </p:spPr>
        <p:txBody>
          <a:bodyPr/>
          <a:lstStyle/>
          <a:p>
            <a:pPr>
              <a:defRPr sz="2800"/>
            </a:pPr>
            <a:r>
              <a:t>Overly rapid correction may cause osmotic demyelination syndrome in patients with hyponatremia, or cerebral edema in patients with hypernatremia</a:t>
            </a:r>
          </a:p>
          <a:p>
            <a:pPr>
              <a:defRPr sz="2800"/>
            </a:pPr>
            <a:r>
              <a:t>Narrow control of the disorder of sodium balance should be the goal of the clinician</a:t>
            </a:r>
          </a:p>
        </p:txBody>
      </p:sp>
    </p:spTree>
  </p:cSld>
  <p:clrMapOvr>
    <a:masterClrMapping/>
  </p:clrMapOvr>
  <p:transition xmlns:p14="http://schemas.microsoft.com/office/powerpoint/2010/main" spd="med" advClick="1"/>
</p:sld>
</file>

<file path=ppt/slides/slide8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5" name="Shape 695"/>
          <p:cNvSpPr/>
          <p:nvPr>
            <p:ph type="title"/>
          </p:nvPr>
        </p:nvSpPr>
        <p:spPr>
          <a:xfrm>
            <a:off x="1097280" y="286603"/>
            <a:ext cx="10058401" cy="1450757"/>
          </a:xfrm>
          <a:prstGeom prst="rect">
            <a:avLst/>
          </a:prstGeom>
        </p:spPr>
        <p:txBody>
          <a:bodyPr/>
          <a:lstStyle>
            <a:lvl1pPr>
              <a:defRPr spc="-100"/>
            </a:lvl1pPr>
          </a:lstStyle>
          <a:p>
            <a:pPr/>
            <a:r>
              <a:t>Calcium  </a:t>
            </a:r>
          </a:p>
        </p:txBody>
      </p:sp>
      <p:sp>
        <p:nvSpPr>
          <p:cNvPr id="696" name="Shape 696"/>
          <p:cNvSpPr/>
          <p:nvPr>
            <p:ph type="body" idx="1"/>
          </p:nvPr>
        </p:nvSpPr>
        <p:spPr>
          <a:xfrm>
            <a:off x="1097280" y="1845734"/>
            <a:ext cx="10058401" cy="4023360"/>
          </a:xfrm>
          <a:prstGeom prst="rect">
            <a:avLst/>
          </a:prstGeom>
        </p:spPr>
        <p:txBody>
          <a:bodyPr/>
          <a:lstStyle/>
          <a:p>
            <a:pPr>
              <a:defRPr sz="2800"/>
            </a:pPr>
            <a:r>
              <a:t>20 to 30% of patients with cancer experience hypercalcemia during the course of their disease, and malignancy accounts for more than 30% of emergency department visits for hypercalcemia.</a:t>
            </a:r>
            <a:endParaRPr baseline="30000"/>
          </a:p>
          <a:p>
            <a:pPr>
              <a:defRPr sz="2800"/>
            </a:pPr>
            <a:r>
              <a:t>Conversely, hypocalcemia is found in 88% of patients in intensive care units</a:t>
            </a:r>
          </a:p>
        </p:txBody>
      </p:sp>
    </p:spTree>
  </p:cSld>
  <p:clrMapOvr>
    <a:masterClrMapping/>
  </p:clrMapOvr>
  <p:transition xmlns:p14="http://schemas.microsoft.com/office/powerpoint/2010/main" spd="med" advClick="1"/>
</p:sld>
</file>

<file path=ppt/slides/slide8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8" name="Shape 698"/>
          <p:cNvSpPr/>
          <p:nvPr>
            <p:ph type="title"/>
          </p:nvPr>
        </p:nvSpPr>
        <p:spPr>
          <a:xfrm>
            <a:off x="1097280" y="286603"/>
            <a:ext cx="10058401" cy="1450757"/>
          </a:xfrm>
          <a:prstGeom prst="rect">
            <a:avLst/>
          </a:prstGeom>
        </p:spPr>
        <p:txBody>
          <a:bodyPr/>
          <a:lstStyle/>
          <a:p>
            <a:pPr/>
          </a:p>
        </p:txBody>
      </p:sp>
      <p:sp>
        <p:nvSpPr>
          <p:cNvPr id="699" name="Shape 699"/>
          <p:cNvSpPr/>
          <p:nvPr>
            <p:ph type="body" idx="1"/>
          </p:nvPr>
        </p:nvSpPr>
        <p:spPr>
          <a:xfrm>
            <a:off x="1097280" y="1845734"/>
            <a:ext cx="10058401" cy="4023360"/>
          </a:xfrm>
          <a:prstGeom prst="rect">
            <a:avLst/>
          </a:prstGeom>
        </p:spPr>
        <p:txBody>
          <a:bodyPr/>
          <a:lstStyle/>
          <a:p>
            <a:pPr>
              <a:defRPr sz="2800"/>
            </a:pPr>
            <a:r>
              <a:t>Calcium is the most abundant mineral in the human body. </a:t>
            </a:r>
          </a:p>
          <a:p>
            <a:pPr>
              <a:defRPr sz="2800"/>
            </a:pPr>
            <a:r>
              <a:t>Ninety-nine percent of total body calcium resides in bone, of which 99% is in the mineral phase and 1% is rapidly exchangeable. </a:t>
            </a:r>
          </a:p>
          <a:p>
            <a:pPr>
              <a:defRPr sz="2800"/>
            </a:pPr>
            <a:r>
              <a:t>Approximately half of total serum calcium is bound to proteins, mainly albumin and globulins. </a:t>
            </a:r>
          </a:p>
          <a:p>
            <a:pPr>
              <a:defRPr sz="2800"/>
            </a:pPr>
            <a:r>
              <a:t>The normal ionized calcium concentration in serum is 1.1 to 1.4 mmol/L (4.5–5.6 mg/dL). </a:t>
            </a:r>
          </a:p>
        </p:txBody>
      </p:sp>
    </p:spTree>
  </p:cSld>
  <p:clrMapOvr>
    <a:masterClrMapping/>
  </p:clrMapOvr>
  <p:transition xmlns:p14="http://schemas.microsoft.com/office/powerpoint/2010/main" spd="med" advClick="1"/>
</p:sld>
</file>

<file path=ppt/slides/slide8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1" name="Shape 701"/>
          <p:cNvSpPr/>
          <p:nvPr>
            <p:ph type="title"/>
          </p:nvPr>
        </p:nvSpPr>
        <p:spPr>
          <a:xfrm>
            <a:off x="1097280" y="286603"/>
            <a:ext cx="10058401" cy="1450757"/>
          </a:xfrm>
          <a:prstGeom prst="rect">
            <a:avLst/>
          </a:prstGeom>
        </p:spPr>
        <p:txBody>
          <a:bodyPr/>
          <a:lstStyle>
            <a:lvl1pPr>
              <a:defRPr spc="-100"/>
            </a:lvl1pPr>
          </a:lstStyle>
          <a:p>
            <a:pPr/>
            <a:r>
              <a:t>MAINTAINING HOMEOSTASIS</a:t>
            </a:r>
          </a:p>
        </p:txBody>
      </p:sp>
      <p:sp>
        <p:nvSpPr>
          <p:cNvPr id="702" name="Shape 702"/>
          <p:cNvSpPr/>
          <p:nvPr>
            <p:ph type="body" idx="1"/>
          </p:nvPr>
        </p:nvSpPr>
        <p:spPr>
          <a:xfrm>
            <a:off x="1097280" y="1845734"/>
            <a:ext cx="10058401" cy="4023360"/>
          </a:xfrm>
          <a:prstGeom prst="rect">
            <a:avLst/>
          </a:prstGeom>
        </p:spPr>
        <p:txBody>
          <a:bodyPr/>
          <a:lstStyle/>
          <a:p>
            <a:pPr>
              <a:defRPr sz="2800"/>
            </a:pPr>
            <a:r>
              <a:t>PTH controls the concentration of ionized calcium in the blood and extracellular fluid. </a:t>
            </a:r>
          </a:p>
          <a:p>
            <a:pPr>
              <a:defRPr sz="2800"/>
            </a:pPr>
            <a:r>
              <a:t>Low calcium levels trigger PTH release, which promotes bone mineral dissolution and increases renal reabsorption of calcium. </a:t>
            </a:r>
          </a:p>
        </p:txBody>
      </p:sp>
    </p:spTree>
  </p:cSld>
  <p:clrMapOvr>
    <a:masterClrMapping/>
  </p:clrMapOvr>
  <p:transition xmlns:p14="http://schemas.microsoft.com/office/powerpoint/2010/main" spd="med" advClick="1"/>
</p:sld>
</file>

<file path=ppt/slides/slide8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4" name="Shape 704"/>
          <p:cNvSpPr/>
          <p:nvPr>
            <p:ph type="title"/>
          </p:nvPr>
        </p:nvSpPr>
        <p:spPr>
          <a:xfrm>
            <a:off x="1097280" y="286603"/>
            <a:ext cx="10058401" cy="1450757"/>
          </a:xfrm>
          <a:prstGeom prst="rect">
            <a:avLst/>
          </a:prstGeom>
        </p:spPr>
        <p:txBody>
          <a:bodyPr/>
          <a:lstStyle/>
          <a:p>
            <a:pPr/>
          </a:p>
        </p:txBody>
      </p:sp>
      <p:sp>
        <p:nvSpPr>
          <p:cNvPr id="705" name="Shape 705"/>
          <p:cNvSpPr/>
          <p:nvPr>
            <p:ph type="body" idx="1"/>
          </p:nvPr>
        </p:nvSpPr>
        <p:spPr>
          <a:xfrm>
            <a:off x="1097280" y="1845734"/>
            <a:ext cx="10058401" cy="4023360"/>
          </a:xfrm>
          <a:prstGeom prst="rect">
            <a:avLst/>
          </a:prstGeom>
        </p:spPr>
        <p:txBody>
          <a:bodyPr/>
          <a:lstStyle/>
          <a:p>
            <a:pPr>
              <a:defRPr sz="2800"/>
            </a:pPr>
            <a:r>
              <a:t>PTH also increases renal hydroxylation of inactive vitamin D to calcitriol (1,25[OH]</a:t>
            </a:r>
            <a:r>
              <a:rPr baseline="-25000"/>
              <a:t>2</a:t>
            </a:r>
            <a:r>
              <a:t>), the hormonally active form of vitamin D, which then enhances gastrointestinal absorption of dietary calcium. Increased serum calcium and calcitriol levels inhibit PTH secretion from the parathyroid glands.</a:t>
            </a:r>
          </a:p>
        </p:txBody>
      </p:sp>
    </p:spTree>
  </p:cSld>
  <p:clrMapOvr>
    <a:masterClrMapping/>
  </p:clrMapOvr>
  <p:transition xmlns:p14="http://schemas.microsoft.com/office/powerpoint/2010/main" spd="med" advClick="1"/>
</p:sld>
</file>

<file path=ppt/slides/slide8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7" name="Shape 707"/>
          <p:cNvSpPr/>
          <p:nvPr>
            <p:ph type="title"/>
          </p:nvPr>
        </p:nvSpPr>
        <p:spPr>
          <a:xfrm>
            <a:off x="1097280" y="286603"/>
            <a:ext cx="10058401" cy="1450757"/>
          </a:xfrm>
          <a:prstGeom prst="rect">
            <a:avLst/>
          </a:prstGeom>
        </p:spPr>
        <p:txBody>
          <a:bodyPr/>
          <a:lstStyle/>
          <a:p>
            <a:pPr/>
          </a:p>
        </p:txBody>
      </p:sp>
      <p:sp>
        <p:nvSpPr>
          <p:cNvPr id="708" name="Shape 708"/>
          <p:cNvSpPr/>
          <p:nvPr>
            <p:ph type="body" idx="1"/>
          </p:nvPr>
        </p:nvSpPr>
        <p:spPr>
          <a:xfrm>
            <a:off x="1097280" y="1845734"/>
            <a:ext cx="10058401" cy="4023360"/>
          </a:xfrm>
          <a:prstGeom prst="rect">
            <a:avLst/>
          </a:prstGeom>
        </p:spPr>
        <p:txBody>
          <a:bodyPr/>
          <a:lstStyle/>
          <a:p>
            <a:pPr>
              <a:defRPr sz="2800"/>
            </a:pPr>
            <a:r>
              <a:t>Calcitonin is a thyroid hormone released in response to high calcium concentrations. </a:t>
            </a:r>
          </a:p>
          <a:p>
            <a:pPr>
              <a:defRPr sz="2800"/>
            </a:pPr>
            <a:r>
              <a:t>As opposed to PTH, calcitonin inhibits bone resorption of calcium and renal reabsorption of calcium and phosphate</a:t>
            </a:r>
          </a:p>
        </p:txBody>
      </p:sp>
    </p:spTree>
  </p:cSld>
  <p:clrMapOvr>
    <a:masterClrMapping/>
  </p:clrMapOvr>
  <p:transition xmlns:p14="http://schemas.microsoft.com/office/powerpoint/2010/main" spd="med" advClick="1"/>
</p:sld>
</file>

<file path=ppt/slides/slide8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0" name="Shape 710"/>
          <p:cNvSpPr/>
          <p:nvPr>
            <p:ph type="title"/>
          </p:nvPr>
        </p:nvSpPr>
        <p:spPr>
          <a:xfrm>
            <a:off x="1097280" y="286603"/>
            <a:ext cx="10058401" cy="1450757"/>
          </a:xfrm>
          <a:prstGeom prst="rect">
            <a:avLst/>
          </a:prstGeom>
        </p:spPr>
        <p:txBody>
          <a:bodyPr/>
          <a:lstStyle>
            <a:lvl1pPr>
              <a:defRPr spc="-100"/>
            </a:lvl1pPr>
          </a:lstStyle>
          <a:p>
            <a:pPr/>
            <a:r>
              <a:t>PATHOPHYSIOLOGY OF CALCIUM</a:t>
            </a:r>
          </a:p>
        </p:txBody>
      </p:sp>
      <p:sp>
        <p:nvSpPr>
          <p:cNvPr id="711" name="Shape 711"/>
          <p:cNvSpPr/>
          <p:nvPr>
            <p:ph type="body" idx="1"/>
          </p:nvPr>
        </p:nvSpPr>
        <p:spPr>
          <a:xfrm>
            <a:off x="1097280" y="1845734"/>
            <a:ext cx="10058401" cy="4023360"/>
          </a:xfrm>
          <a:prstGeom prst="rect">
            <a:avLst/>
          </a:prstGeom>
        </p:spPr>
        <p:txBody>
          <a:bodyPr/>
          <a:lstStyle/>
          <a:p>
            <a:pPr>
              <a:defRPr sz="2800"/>
            </a:pPr>
            <a:r>
              <a:t>Occur with disruptions in the hormonal regulation by PTH, calcitonin, and vitamin D as well as diseases of the intestine, kidney, and bone. </a:t>
            </a:r>
          </a:p>
          <a:p>
            <a:pPr>
              <a:defRPr sz="2800"/>
            </a:pPr>
            <a:r>
              <a:t>Glucocorticoids stimulate PTH synthesis and release</a:t>
            </a:r>
          </a:p>
          <a:p>
            <a:pPr>
              <a:defRPr sz="2800"/>
            </a:pPr>
            <a:r>
              <a:t>A variety of malignancies produce PTH-related peptide (PTHrP)</a:t>
            </a:r>
          </a:p>
        </p:txBody>
      </p:sp>
    </p:spTree>
  </p:cSld>
  <p:clrMapOvr>
    <a:masterClrMapping/>
  </p:clrMapOvr>
  <p:transition xmlns:p14="http://schemas.microsoft.com/office/powerpoint/2010/main" spd="med" advClick="1"/>
</p:sld>
</file>

<file path=ppt/slides/slide8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3" name="Shape 713"/>
          <p:cNvSpPr/>
          <p:nvPr>
            <p:ph type="title"/>
          </p:nvPr>
        </p:nvSpPr>
        <p:spPr>
          <a:xfrm>
            <a:off x="1097280" y="286603"/>
            <a:ext cx="10058401" cy="1450757"/>
          </a:xfrm>
          <a:prstGeom prst="rect">
            <a:avLst/>
          </a:prstGeom>
        </p:spPr>
        <p:txBody>
          <a:bodyPr/>
          <a:lstStyle/>
          <a:p>
            <a:pPr defTabSz="365760">
              <a:defRPr spc="-40" sz="1720"/>
            </a:pPr>
            <a:br/>
            <a:br/>
            <a:br/>
            <a:br/>
            <a:r>
              <a:t>Hypercalcemia</a:t>
            </a:r>
            <a:br/>
          </a:p>
        </p:txBody>
      </p:sp>
      <p:sp>
        <p:nvSpPr>
          <p:cNvPr id="714" name="Shape 714"/>
          <p:cNvSpPr/>
          <p:nvPr>
            <p:ph type="body" idx="1"/>
          </p:nvPr>
        </p:nvSpPr>
        <p:spPr>
          <a:xfrm>
            <a:off x="1097280" y="1845734"/>
            <a:ext cx="10058401" cy="4023360"/>
          </a:xfrm>
          <a:prstGeom prst="rect">
            <a:avLst/>
          </a:prstGeom>
        </p:spPr>
        <p:txBody>
          <a:bodyPr/>
          <a:lstStyle/>
          <a:p>
            <a:pPr>
              <a:defRPr b="1" sz="2800"/>
            </a:pPr>
            <a:r>
              <a:t>Definition and classification</a:t>
            </a:r>
          </a:p>
          <a:p>
            <a:pPr>
              <a:defRPr sz="2800"/>
            </a:pPr>
            <a:r>
              <a:t>Normal serum calcium concentration is 8.5 to 10.5 mg/dL. Hypercalcemia is defined as a total serum calcium (Ca</a:t>
            </a:r>
            <a:r>
              <a:rPr baseline="-25000"/>
              <a:t>total</a:t>
            </a:r>
            <a:r>
              <a:t>) concentration greater than 10.5 mg/dL or an ionized calcium (Ca</a:t>
            </a:r>
            <a:r>
              <a:rPr baseline="-25000"/>
              <a:t>ionized</a:t>
            </a:r>
            <a:r>
              <a:t>) greater than 1.4 mmol/L (5.6 mg/dL). Hypercalcemia can be classified by severity. </a:t>
            </a:r>
          </a:p>
        </p:txBody>
      </p:sp>
    </p:spTree>
  </p:cSld>
  <p:clrMapOvr>
    <a:masterClrMapping/>
  </p:clrMapOvr>
  <p:transition xmlns:p14="http://schemas.microsoft.com/office/powerpoint/2010/main" spd="med" advClick="1"/>
</p:sld>
</file>

<file path=ppt/slides/slide8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6" name="Shape 716"/>
          <p:cNvSpPr/>
          <p:nvPr>
            <p:ph type="title"/>
          </p:nvPr>
        </p:nvSpPr>
        <p:spPr>
          <a:xfrm>
            <a:off x="1097280" y="286603"/>
            <a:ext cx="10058401" cy="1450757"/>
          </a:xfrm>
          <a:prstGeom prst="rect">
            <a:avLst/>
          </a:prstGeom>
        </p:spPr>
        <p:txBody>
          <a:bodyPr/>
          <a:lstStyle/>
          <a:p>
            <a:pPr/>
          </a:p>
        </p:txBody>
      </p:sp>
      <p:sp>
        <p:nvSpPr>
          <p:cNvPr id="717" name="Shape 717"/>
          <p:cNvSpPr/>
          <p:nvPr>
            <p:ph type="body" idx="1"/>
          </p:nvPr>
        </p:nvSpPr>
        <p:spPr>
          <a:xfrm>
            <a:off x="1097280" y="1845734"/>
            <a:ext cx="10058401" cy="4023360"/>
          </a:xfrm>
          <a:prstGeom prst="rect">
            <a:avLst/>
          </a:prstGeom>
        </p:spPr>
        <p:txBody>
          <a:bodyPr/>
          <a:lstStyle/>
          <a:p>
            <a:pPr>
              <a:defRPr sz="2800"/>
            </a:pPr>
            <a:r>
              <a:t>Mild hypercalcemia is Ca</a:t>
            </a:r>
            <a:r>
              <a:rPr baseline="-25000"/>
              <a:t>total </a:t>
            </a:r>
            <a:r>
              <a:t>10.5 to 11.9 mg/dL or Ca</a:t>
            </a:r>
            <a:r>
              <a:rPr baseline="-25000"/>
              <a:t>ionized </a:t>
            </a:r>
            <a:r>
              <a:t>1.4 to 2.0 mmol/L (5.6–8.0 mg/dL). </a:t>
            </a:r>
          </a:p>
          <a:p>
            <a:pPr>
              <a:defRPr sz="2800"/>
            </a:pPr>
            <a:r>
              <a:t>Moderate hypercalcemia is Ca</a:t>
            </a:r>
            <a:r>
              <a:rPr baseline="-25000"/>
              <a:t>total</a:t>
            </a:r>
            <a:r>
              <a:t>12.0 to 13.9 mg/dL or Ca</a:t>
            </a:r>
            <a:r>
              <a:rPr baseline="-25000"/>
              <a:t>ionized </a:t>
            </a:r>
            <a:r>
              <a:t>2.0 to 2.5 mmol/L (8–10 mg/dL). </a:t>
            </a:r>
          </a:p>
          <a:p>
            <a:pPr>
              <a:defRPr sz="2800"/>
            </a:pPr>
            <a:r>
              <a:t>Severe hypercalcemia is Ca</a:t>
            </a:r>
            <a:r>
              <a:rPr baseline="-25000"/>
              <a:t>total </a:t>
            </a:r>
            <a:r>
              <a:t>14 mg/dL or more or Ca</a:t>
            </a:r>
            <a:r>
              <a:rPr baseline="-25000"/>
              <a:t>ionized </a:t>
            </a:r>
            <a:r>
              <a:t>more than 2.5 mmol/L (&gt;10 </a:t>
            </a:r>
            <a:r>
              <a:rPr sz="2000"/>
              <a:t>mg/dL).</a:t>
            </a:r>
          </a:p>
        </p:txBody>
      </p:sp>
    </p:spTree>
  </p:cSld>
  <p:clrMapOvr>
    <a:masterClrMapping/>
  </p:clrMapOvr>
  <p:transition xmlns:p14="http://schemas.microsoft.com/office/powerpoint/2010/main" spd="med" advClick="1"/>
</p:sld>
</file>

<file path=ppt/slides/slide8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9" name="Shape 719"/>
          <p:cNvSpPr/>
          <p:nvPr>
            <p:ph type="title"/>
          </p:nvPr>
        </p:nvSpPr>
        <p:spPr>
          <a:xfrm>
            <a:off x="1097280" y="286603"/>
            <a:ext cx="10058401" cy="1450757"/>
          </a:xfrm>
          <a:prstGeom prst="rect">
            <a:avLst/>
          </a:prstGeom>
        </p:spPr>
        <p:txBody>
          <a:bodyPr/>
          <a:lstStyle/>
          <a:p>
            <a:pPr defTabSz="530351">
              <a:defRPr spc="-58" sz="2493"/>
            </a:pPr>
            <a:br/>
            <a:br/>
            <a:r>
              <a:t>Cause</a:t>
            </a:r>
            <a:br/>
          </a:p>
        </p:txBody>
      </p:sp>
      <p:sp>
        <p:nvSpPr>
          <p:cNvPr id="720" name="Shape 720"/>
          <p:cNvSpPr/>
          <p:nvPr>
            <p:ph type="body" idx="1"/>
          </p:nvPr>
        </p:nvSpPr>
        <p:spPr>
          <a:xfrm>
            <a:off x="1097280" y="1845734"/>
            <a:ext cx="10058401" cy="4023360"/>
          </a:xfrm>
          <a:prstGeom prst="rect">
            <a:avLst/>
          </a:prstGeom>
        </p:spPr>
        <p:txBody>
          <a:bodyPr/>
          <a:lstStyle/>
          <a:p>
            <a:pPr>
              <a:lnSpc>
                <a:spcPct val="81000"/>
              </a:lnSpc>
              <a:defRPr sz="2800"/>
            </a:pPr>
            <a:r>
              <a:t>Malignancy and hyperparathyroidism account for more than 80% of cases of hypercalcemia.</a:t>
            </a:r>
            <a:endParaRPr baseline="30000"/>
          </a:p>
          <a:p>
            <a:pPr>
              <a:lnSpc>
                <a:spcPct val="81000"/>
              </a:lnSpc>
              <a:defRPr baseline="30000" sz="2800"/>
            </a:pPr>
            <a:r>
              <a:t> </a:t>
            </a:r>
            <a:r>
              <a:rPr baseline="0"/>
              <a:t>In malignancy, hypercalcemia can result from :</a:t>
            </a:r>
            <a:endParaRPr baseline="0"/>
          </a:p>
          <a:p>
            <a:pPr>
              <a:lnSpc>
                <a:spcPct val="81000"/>
              </a:lnSpc>
              <a:defRPr sz="2800"/>
            </a:pPr>
            <a:r>
              <a:t>(1) direct osteolysis by metastatic disease</a:t>
            </a:r>
            <a:r>
              <a:rPr baseline="30000"/>
              <a:t>20 </a:t>
            </a:r>
            <a:r>
              <a:t>(eg, breast cancer, multiple myeloma); </a:t>
            </a:r>
          </a:p>
          <a:p>
            <a:pPr>
              <a:lnSpc>
                <a:spcPct val="81000"/>
              </a:lnSpc>
              <a:defRPr sz="2800"/>
            </a:pPr>
            <a:r>
              <a:t>(2) production of circulating factors, such as PTHrP, which stimulate osteoclastic resorption of bone; </a:t>
            </a:r>
          </a:p>
          <a:p>
            <a:pPr>
              <a:lnSpc>
                <a:spcPct val="81000"/>
              </a:lnSpc>
              <a:defRPr sz="2800"/>
            </a:pPr>
            <a:r>
              <a:t>(3) increased production of calcitriol, which stimulates gastrointestinal absorption of calcium (eg, Hodgkin lymphoma</a:t>
            </a:r>
            <a:r>
              <a:rPr baseline="30000"/>
              <a:t>24</a:t>
            </a:r>
            <a:r>
              <a: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title"/>
          </p:nvPr>
        </p:nvSpPr>
        <p:spPr>
          <a:xfrm>
            <a:off x="1097280" y="286603"/>
            <a:ext cx="10058401" cy="1450757"/>
          </a:xfrm>
          <a:prstGeom prst="rect">
            <a:avLst/>
          </a:prstGeom>
        </p:spPr>
        <p:txBody>
          <a:bodyPr/>
          <a:lstStyle/>
          <a:p>
            <a:pPr/>
          </a:p>
        </p:txBody>
      </p:sp>
      <p:pic>
        <p:nvPicPr>
          <p:cNvPr id="153" name="image4.jpeg"/>
          <p:cNvPicPr>
            <a:picLocks noChangeAspect="1"/>
          </p:cNvPicPr>
          <p:nvPr/>
        </p:nvPicPr>
        <p:blipFill>
          <a:blip r:embed="rId2">
            <a:extLst/>
          </a:blip>
          <a:stretch>
            <a:fillRect/>
          </a:stretch>
        </p:blipFill>
        <p:spPr>
          <a:xfrm>
            <a:off x="2915728" y="1596096"/>
            <a:ext cx="4281998" cy="4281999"/>
          </a:xfrm>
          <a:prstGeom prst="rect">
            <a:avLst/>
          </a:prstGeom>
          <a:ln w="12700">
            <a:miter lim="400000"/>
          </a:ln>
        </p:spPr>
      </p:pic>
      <p:grpSp>
        <p:nvGrpSpPr>
          <p:cNvPr id="156" name="Group 156"/>
          <p:cNvGrpSpPr/>
          <p:nvPr/>
        </p:nvGrpSpPr>
        <p:grpSpPr>
          <a:xfrm>
            <a:off x="4045789" y="3321170"/>
            <a:ext cx="2080693" cy="1897811"/>
            <a:chOff x="0" y="0"/>
            <a:chExt cx="2080691" cy="1897809"/>
          </a:xfrm>
        </p:grpSpPr>
        <p:sp>
          <p:nvSpPr>
            <p:cNvPr id="154" name="Shape 154"/>
            <p:cNvSpPr/>
            <p:nvPr/>
          </p:nvSpPr>
          <p:spPr>
            <a:xfrm>
              <a:off x="0" y="0"/>
              <a:ext cx="2080692" cy="1897810"/>
            </a:xfrm>
            <a:prstGeom prst="ellipse">
              <a:avLst/>
            </a:prstGeom>
            <a:solidFill>
              <a:schemeClr val="accent1"/>
            </a:solidFill>
            <a:ln w="15875" cap="flat">
              <a:solidFill>
                <a:srgbClr val="A6600D"/>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55" name="Shape 155"/>
            <p:cNvSpPr/>
            <p:nvPr/>
          </p:nvSpPr>
          <p:spPr>
            <a:xfrm>
              <a:off x="304709" y="103084"/>
              <a:ext cx="1471273" cy="1691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p>
              <a:pPr algn="ctr">
                <a:defRPr>
                  <a:solidFill>
                    <a:srgbClr val="FFFFFF"/>
                  </a:solidFill>
                </a:defRPr>
              </a:pPr>
              <a:r>
                <a:t>K+ k+k+</a:t>
              </a:r>
            </a:p>
            <a:p>
              <a:pPr algn="ctr">
                <a:defRPr>
                  <a:solidFill>
                    <a:srgbClr val="FFFFFF"/>
                  </a:solidFill>
                </a:defRPr>
              </a:pPr>
              <a:r>
                <a:t>K+K+K+</a:t>
              </a:r>
            </a:p>
            <a:p>
              <a:pPr algn="ctr">
                <a:defRPr>
                  <a:solidFill>
                    <a:srgbClr val="FFFFFF"/>
                  </a:solidFill>
                </a:defRPr>
              </a:pPr>
              <a:r>
                <a:t>K+K+K+</a:t>
              </a:r>
            </a:p>
            <a:p>
              <a:pPr algn="ctr">
                <a:defRPr>
                  <a:solidFill>
                    <a:srgbClr val="FFFFFF"/>
                  </a:solidFill>
                </a:defRPr>
              </a:pPr>
              <a:r>
                <a:t>K+K+K+</a:t>
              </a:r>
            </a:p>
            <a:p>
              <a:pPr algn="ctr">
                <a:defRPr>
                  <a:solidFill>
                    <a:srgbClr val="FFFFFF"/>
                  </a:solidFill>
                </a:defRPr>
              </a:pPr>
              <a:r>
                <a:t>K+K+K+</a:t>
              </a:r>
            </a:p>
            <a:p>
              <a:pPr algn="ctr">
                <a:defRPr>
                  <a:solidFill>
                    <a:srgbClr val="FFFFFF"/>
                  </a:solidFill>
                </a:defRPr>
              </a:pPr>
              <a:r>
                <a:t>K+K+K+</a:t>
              </a:r>
            </a:p>
          </p:txBody>
        </p:sp>
      </p:grpSp>
    </p:spTree>
  </p:cSld>
  <p:clrMapOvr>
    <a:masterClrMapping/>
  </p:clrMapOvr>
  <p:transition xmlns:p14="http://schemas.microsoft.com/office/powerpoint/2010/main" spd="med" advClick="1"/>
</p:sld>
</file>

<file path=ppt/slides/slide9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2" name="Shape 722"/>
          <p:cNvSpPr/>
          <p:nvPr>
            <p:ph type="title"/>
          </p:nvPr>
        </p:nvSpPr>
        <p:spPr>
          <a:xfrm>
            <a:off x="1097280" y="286603"/>
            <a:ext cx="10058401" cy="1450757"/>
          </a:xfrm>
          <a:prstGeom prst="rect">
            <a:avLst/>
          </a:prstGeom>
        </p:spPr>
        <p:txBody>
          <a:bodyPr/>
          <a:lstStyle/>
          <a:p>
            <a:pPr/>
          </a:p>
        </p:txBody>
      </p:sp>
      <p:sp>
        <p:nvSpPr>
          <p:cNvPr id="723" name="Shape 723"/>
          <p:cNvSpPr/>
          <p:nvPr>
            <p:ph type="body" idx="1"/>
          </p:nvPr>
        </p:nvSpPr>
        <p:spPr>
          <a:xfrm>
            <a:off x="1097280" y="1845734"/>
            <a:ext cx="10058401" cy="4023360"/>
          </a:xfrm>
          <a:prstGeom prst="rect">
            <a:avLst/>
          </a:prstGeom>
        </p:spPr>
        <p:txBody>
          <a:bodyPr/>
          <a:lstStyle>
            <a:lvl1pPr>
              <a:defRPr sz="2800"/>
            </a:lvl1pPr>
          </a:lstStyle>
          <a:p>
            <a:pPr/>
            <a:r>
              <a:t>Hyperparathyroidism is most commonly caused by a benign adenoma that autonomously secretes PTH. </a:t>
            </a:r>
          </a:p>
        </p:txBody>
      </p:sp>
    </p:spTree>
  </p:cSld>
  <p:clrMapOvr>
    <a:masterClrMapping/>
  </p:clrMapOvr>
  <p:transition xmlns:p14="http://schemas.microsoft.com/office/powerpoint/2010/main" spd="med" advClick="1"/>
</p:sld>
</file>

<file path=ppt/slides/slide9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5" name="Shape 725"/>
          <p:cNvSpPr/>
          <p:nvPr>
            <p:ph type="title"/>
          </p:nvPr>
        </p:nvSpPr>
        <p:spPr>
          <a:xfrm>
            <a:off x="1097280" y="286603"/>
            <a:ext cx="10058401" cy="1450757"/>
          </a:xfrm>
          <a:prstGeom prst="rect">
            <a:avLst/>
          </a:prstGeom>
        </p:spPr>
        <p:txBody>
          <a:bodyPr/>
          <a:lstStyle/>
          <a:p>
            <a:pPr/>
          </a:p>
        </p:txBody>
      </p:sp>
      <p:sp>
        <p:nvSpPr>
          <p:cNvPr id="726" name="Shape 726"/>
          <p:cNvSpPr/>
          <p:nvPr>
            <p:ph type="body" idx="1"/>
          </p:nvPr>
        </p:nvSpPr>
        <p:spPr>
          <a:xfrm>
            <a:off x="1097280" y="1845734"/>
            <a:ext cx="10058401" cy="4023360"/>
          </a:xfrm>
          <a:prstGeom prst="rect">
            <a:avLst/>
          </a:prstGeom>
        </p:spPr>
        <p:txBody>
          <a:bodyPr/>
          <a:lstStyle/>
          <a:p>
            <a:pPr>
              <a:defRPr sz="2800"/>
            </a:pPr>
            <a:r>
              <a:t>Secondary hyperparathyroidism is caused by diffuse hyperplasia of the parathyroid gland in response to hypocalcemia or hyperphosphatemia. </a:t>
            </a:r>
          </a:p>
          <a:p>
            <a:pPr>
              <a:defRPr sz="2800"/>
            </a:pPr>
            <a:r>
              <a:t>Tertiary hyperparathyroidism often results from secondary hyperparathyroidism resulting from years of chronic kidney disease, causing hyperplastic glands to become unresponsive to calcium levels over time.</a:t>
            </a:r>
            <a:r>
              <a:rPr baseline="30000"/>
              <a:t>25</a:t>
            </a:r>
          </a:p>
        </p:txBody>
      </p:sp>
    </p:spTree>
  </p:cSld>
  <p:clrMapOvr>
    <a:masterClrMapping/>
  </p:clrMapOvr>
  <p:transition xmlns:p14="http://schemas.microsoft.com/office/powerpoint/2010/main" spd="med" advClick="1"/>
</p:sld>
</file>

<file path=ppt/slides/slide9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8" name="Shape 728"/>
          <p:cNvSpPr/>
          <p:nvPr>
            <p:ph type="title"/>
          </p:nvPr>
        </p:nvSpPr>
        <p:spPr>
          <a:xfrm>
            <a:off x="1097280" y="286603"/>
            <a:ext cx="10058401" cy="1450757"/>
          </a:xfrm>
          <a:prstGeom prst="rect">
            <a:avLst/>
          </a:prstGeom>
        </p:spPr>
        <p:txBody>
          <a:bodyPr/>
          <a:lstStyle/>
          <a:p>
            <a:pPr/>
          </a:p>
        </p:txBody>
      </p:sp>
      <p:sp>
        <p:nvSpPr>
          <p:cNvPr id="729" name="Shape 729"/>
          <p:cNvSpPr/>
          <p:nvPr>
            <p:ph type="body" idx="1"/>
          </p:nvPr>
        </p:nvSpPr>
        <p:spPr>
          <a:xfrm>
            <a:off x="1097280" y="1845734"/>
            <a:ext cx="10058401" cy="4023360"/>
          </a:xfrm>
          <a:prstGeom prst="rect">
            <a:avLst/>
          </a:prstGeom>
        </p:spPr>
        <p:txBody>
          <a:bodyPr/>
          <a:lstStyle/>
          <a:p>
            <a:pPr>
              <a:defRPr sz="2800"/>
            </a:pPr>
            <a:r>
              <a:t>Other causes of hypercalcemia include :</a:t>
            </a:r>
          </a:p>
          <a:p>
            <a:pPr>
              <a:defRPr sz="2800"/>
            </a:pPr>
            <a:r>
              <a:t>Thyrotoxicosis</a:t>
            </a:r>
          </a:p>
          <a:p>
            <a:pPr>
              <a:defRPr sz="2800"/>
            </a:pPr>
            <a:r>
              <a:t>Granulomatous disease </a:t>
            </a:r>
          </a:p>
          <a:p>
            <a:pPr>
              <a:defRPr sz="2800"/>
            </a:pPr>
            <a:r>
              <a:t>Medications </a:t>
            </a:r>
          </a:p>
          <a:p>
            <a:pPr>
              <a:defRPr sz="2800"/>
            </a:pPr>
            <a:r>
              <a:t>Total parenteral nutrition </a:t>
            </a:r>
          </a:p>
          <a:p>
            <a:pPr>
              <a:defRPr sz="2800"/>
            </a:pPr>
            <a:r>
              <a:t>Immobilization </a:t>
            </a:r>
          </a:p>
          <a:p>
            <a:pPr>
              <a:defRPr sz="2800"/>
            </a:pPr>
            <a:r>
              <a:t>Wide variety of medications </a:t>
            </a:r>
          </a:p>
        </p:txBody>
      </p:sp>
    </p:spTree>
  </p:cSld>
  <p:clrMapOvr>
    <a:masterClrMapping/>
  </p:clrMapOvr>
  <p:transition xmlns:p14="http://schemas.microsoft.com/office/powerpoint/2010/main" spd="med" advClick="1"/>
</p:sld>
</file>

<file path=ppt/slides/slide9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1" name="Shape 731"/>
          <p:cNvSpPr/>
          <p:nvPr>
            <p:ph type="title"/>
          </p:nvPr>
        </p:nvSpPr>
        <p:spPr>
          <a:xfrm>
            <a:off x="1097280" y="286603"/>
            <a:ext cx="10058401" cy="1450757"/>
          </a:xfrm>
          <a:prstGeom prst="rect">
            <a:avLst/>
          </a:prstGeom>
        </p:spPr>
        <p:txBody>
          <a:bodyPr/>
          <a:lstStyle/>
          <a:p>
            <a:pPr/>
          </a:p>
        </p:txBody>
      </p:sp>
      <p:sp>
        <p:nvSpPr>
          <p:cNvPr id="732" name="Shape 732"/>
          <p:cNvSpPr/>
          <p:nvPr>
            <p:ph type="body" idx="1"/>
          </p:nvPr>
        </p:nvSpPr>
        <p:spPr>
          <a:xfrm>
            <a:off x="1097280" y="1845734"/>
            <a:ext cx="10058401" cy="4023360"/>
          </a:xfrm>
          <a:prstGeom prst="rect">
            <a:avLst/>
          </a:prstGeom>
        </p:spPr>
        <p:txBody>
          <a:bodyPr/>
          <a:lstStyle/>
          <a:p>
            <a:pPr>
              <a:defRPr b="1" sz="3200"/>
            </a:pPr>
            <a:r>
              <a:t>Signs and symptoms :</a:t>
            </a:r>
          </a:p>
          <a:p>
            <a:pPr>
              <a:defRPr sz="3200"/>
            </a:pPr>
            <a:r>
              <a:t>Vague, nonspecific symptoms usually develop when the Ca</a:t>
            </a:r>
            <a:r>
              <a:rPr baseline="-25000"/>
              <a:t>total </a:t>
            </a:r>
            <a:r>
              <a:t>concentration is greater than 12 mg/dL. </a:t>
            </a:r>
          </a:p>
          <a:p>
            <a:pPr>
              <a:defRPr sz="3200"/>
            </a:pPr>
            <a:r>
              <a:t>Severity of symptoms is related to not only the absolute calcium level but also the rate of increase in serum calcium</a:t>
            </a:r>
          </a:p>
        </p:txBody>
      </p:sp>
    </p:spTree>
  </p:cSld>
  <p:clrMapOvr>
    <a:masterClrMapping/>
  </p:clrMapOvr>
  <p:transition xmlns:p14="http://schemas.microsoft.com/office/powerpoint/2010/main" spd="med" advClick="1"/>
</p:sld>
</file>

<file path=ppt/slides/slide9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4" name="Shape 734"/>
          <p:cNvSpPr/>
          <p:nvPr>
            <p:ph type="title"/>
          </p:nvPr>
        </p:nvSpPr>
        <p:spPr>
          <a:xfrm>
            <a:off x="1097280" y="286603"/>
            <a:ext cx="10058401" cy="1450757"/>
          </a:xfrm>
          <a:prstGeom prst="rect">
            <a:avLst/>
          </a:prstGeom>
        </p:spPr>
        <p:txBody>
          <a:bodyPr/>
          <a:lstStyle/>
          <a:p>
            <a:pPr/>
          </a:p>
        </p:txBody>
      </p:sp>
      <p:sp>
        <p:nvSpPr>
          <p:cNvPr id="735" name="Shape 735"/>
          <p:cNvSpPr/>
          <p:nvPr>
            <p:ph type="body" idx="1"/>
          </p:nvPr>
        </p:nvSpPr>
        <p:spPr>
          <a:xfrm>
            <a:off x="1097280" y="1845734"/>
            <a:ext cx="10058401" cy="4023360"/>
          </a:xfrm>
          <a:prstGeom prst="rect">
            <a:avLst/>
          </a:prstGeom>
        </p:spPr>
        <p:txBody>
          <a:bodyPr/>
          <a:lstStyle/>
          <a:p>
            <a:pPr>
              <a:lnSpc>
                <a:spcPct val="81000"/>
              </a:lnSpc>
              <a:defRPr sz="2800"/>
            </a:pPr>
            <a:r>
              <a:t>Hypercalcemia affects nearly every organ system in the body but particularly the </a:t>
            </a:r>
            <a:r>
              <a:rPr b="1"/>
              <a:t>central nervous system </a:t>
            </a:r>
            <a:r>
              <a:t>and </a:t>
            </a:r>
            <a:r>
              <a:rPr b="1"/>
              <a:t>kidneys</a:t>
            </a:r>
            <a:r>
              <a:t>. </a:t>
            </a:r>
          </a:p>
          <a:p>
            <a:pPr>
              <a:lnSpc>
                <a:spcPct val="81000"/>
              </a:lnSpc>
              <a:defRPr b="1" sz="2800"/>
            </a:pPr>
            <a:r>
              <a:t>Neurologic symptoms </a:t>
            </a:r>
          </a:p>
          <a:p>
            <a:pPr>
              <a:lnSpc>
                <a:spcPct val="81000"/>
              </a:lnSpc>
              <a:defRPr sz="2800"/>
            </a:pPr>
            <a:r>
              <a:t>Fatigue </a:t>
            </a:r>
          </a:p>
          <a:p>
            <a:pPr>
              <a:lnSpc>
                <a:spcPct val="81000"/>
              </a:lnSpc>
              <a:defRPr sz="2800"/>
            </a:pPr>
            <a:r>
              <a:t>Depression </a:t>
            </a:r>
          </a:p>
          <a:p>
            <a:pPr>
              <a:lnSpc>
                <a:spcPct val="81000"/>
              </a:lnSpc>
              <a:defRPr sz="2800"/>
            </a:pPr>
            <a:r>
              <a:t>Weakness</a:t>
            </a:r>
          </a:p>
          <a:p>
            <a:pPr>
              <a:lnSpc>
                <a:spcPct val="81000"/>
              </a:lnSpc>
              <a:defRPr sz="2800"/>
            </a:pPr>
            <a:r>
              <a:t>Confusion and can progress to hallucination, disorientation, hypotonicity, seizures, and coma</a:t>
            </a:r>
            <a:r>
              <a:rPr sz="2000"/>
              <a:t>.</a:t>
            </a:r>
          </a:p>
        </p:txBody>
      </p:sp>
    </p:spTree>
  </p:cSld>
  <p:clrMapOvr>
    <a:masterClrMapping/>
  </p:clrMapOvr>
  <p:transition xmlns:p14="http://schemas.microsoft.com/office/powerpoint/2010/main" spd="med" advClick="1"/>
</p:sld>
</file>

<file path=ppt/slides/slide9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7" name="Shape 737"/>
          <p:cNvSpPr/>
          <p:nvPr>
            <p:ph type="title"/>
          </p:nvPr>
        </p:nvSpPr>
        <p:spPr>
          <a:xfrm>
            <a:off x="1097280" y="286603"/>
            <a:ext cx="10058401" cy="1450757"/>
          </a:xfrm>
          <a:prstGeom prst="rect">
            <a:avLst/>
          </a:prstGeom>
        </p:spPr>
        <p:txBody>
          <a:bodyPr/>
          <a:lstStyle/>
          <a:p>
            <a:pPr/>
          </a:p>
        </p:txBody>
      </p:sp>
      <p:sp>
        <p:nvSpPr>
          <p:cNvPr id="738" name="Shape 738"/>
          <p:cNvSpPr/>
          <p:nvPr>
            <p:ph type="body" idx="1"/>
          </p:nvPr>
        </p:nvSpPr>
        <p:spPr>
          <a:xfrm>
            <a:off x="1097280" y="1845734"/>
            <a:ext cx="10058401" cy="4023360"/>
          </a:xfrm>
          <a:prstGeom prst="rect">
            <a:avLst/>
          </a:prstGeom>
        </p:spPr>
        <p:txBody>
          <a:bodyPr/>
          <a:lstStyle/>
          <a:p>
            <a:pPr>
              <a:defRPr b="1" sz="2800"/>
            </a:pPr>
            <a:r>
              <a:t>Renal effects </a:t>
            </a:r>
            <a:r>
              <a:rPr b="0"/>
              <a:t>include nephrolithiasis; calcium deposition can lead to nephrogenic diabetes insipidus as well as acute kidney injury. </a:t>
            </a:r>
            <a:r>
              <a:t>gastrointestinal</a:t>
            </a:r>
            <a:r>
              <a:rPr b="0"/>
              <a:t> manifestations, such as anorexia, nausea, vomiting, and constipation, as well as nonspecific musculoskeletal tenderness</a:t>
            </a:r>
          </a:p>
        </p:txBody>
      </p:sp>
    </p:spTree>
  </p:cSld>
  <p:clrMapOvr>
    <a:masterClrMapping/>
  </p:clrMapOvr>
  <p:transition xmlns:p14="http://schemas.microsoft.com/office/powerpoint/2010/main" spd="med" advClick="1"/>
</p:sld>
</file>

<file path=ppt/slides/slide9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0" name="Shape 740"/>
          <p:cNvSpPr/>
          <p:nvPr>
            <p:ph type="title"/>
          </p:nvPr>
        </p:nvSpPr>
        <p:spPr>
          <a:xfrm>
            <a:off x="1097280" y="286603"/>
            <a:ext cx="10058401" cy="1450757"/>
          </a:xfrm>
          <a:prstGeom prst="rect">
            <a:avLst/>
          </a:prstGeom>
        </p:spPr>
        <p:txBody>
          <a:bodyPr/>
          <a:lstStyle/>
          <a:p>
            <a:pPr/>
          </a:p>
        </p:txBody>
      </p:sp>
      <p:sp>
        <p:nvSpPr>
          <p:cNvPr id="741" name="Shape 741"/>
          <p:cNvSpPr/>
          <p:nvPr>
            <p:ph type="body" idx="1"/>
          </p:nvPr>
        </p:nvSpPr>
        <p:spPr>
          <a:xfrm>
            <a:off x="1097280" y="1845734"/>
            <a:ext cx="10058401" cy="4023360"/>
          </a:xfrm>
          <a:prstGeom prst="rect">
            <a:avLst/>
          </a:prstGeom>
        </p:spPr>
        <p:txBody>
          <a:bodyPr/>
          <a:lstStyle/>
          <a:p>
            <a:pPr>
              <a:defRPr sz="2800"/>
            </a:pPr>
            <a:r>
              <a:t>Cardiovascular signs and symptoms of hypercalcemia vary.</a:t>
            </a:r>
          </a:p>
          <a:p>
            <a:pPr>
              <a:defRPr sz="2800"/>
            </a:pPr>
            <a:r>
              <a:t> Calcium has a positive inotropic effect until levels reach more than 15 mg/dL, at which time myocardial depression ensues. </a:t>
            </a:r>
          </a:p>
          <a:p>
            <a:pPr>
              <a:defRPr sz="2800"/>
            </a:pPr>
            <a:r>
              <a:t>The QT interval typically shortens, and the PR and QRS intervals are prolonged when the serum calcium concentration is more than 13 mg/dL </a:t>
            </a:r>
          </a:p>
        </p:txBody>
      </p:sp>
    </p:spTree>
  </p:cSld>
  <p:clrMapOvr>
    <a:masterClrMapping/>
  </p:clrMapOvr>
  <p:transition xmlns:p14="http://schemas.microsoft.com/office/powerpoint/2010/main" spd="med" advClick="1"/>
</p:sld>
</file>

<file path=ppt/slides/slide9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3" name="Shape 743"/>
          <p:cNvSpPr/>
          <p:nvPr>
            <p:ph type="title"/>
          </p:nvPr>
        </p:nvSpPr>
        <p:spPr>
          <a:xfrm>
            <a:off x="1097280" y="286603"/>
            <a:ext cx="10058401" cy="1450757"/>
          </a:xfrm>
          <a:prstGeom prst="rect">
            <a:avLst/>
          </a:prstGeom>
        </p:spPr>
        <p:txBody>
          <a:bodyPr/>
          <a:lstStyle/>
          <a:p>
            <a:pPr/>
          </a:p>
        </p:txBody>
      </p:sp>
      <p:pic>
        <p:nvPicPr>
          <p:cNvPr id="744" name="image14.jpeg"/>
          <p:cNvPicPr>
            <a:picLocks noChangeAspect="1"/>
          </p:cNvPicPr>
          <p:nvPr/>
        </p:nvPicPr>
        <p:blipFill>
          <a:blip r:embed="rId2">
            <a:extLst/>
          </a:blip>
          <a:stretch>
            <a:fillRect/>
          </a:stretch>
        </p:blipFill>
        <p:spPr>
          <a:xfrm>
            <a:off x="1682151" y="207034"/>
            <a:ext cx="9040484" cy="5891841"/>
          </a:xfrm>
          <a:prstGeom prst="rect">
            <a:avLst/>
          </a:prstGeom>
          <a:ln w="12700">
            <a:miter lim="400000"/>
          </a:ln>
        </p:spPr>
      </p:pic>
    </p:spTree>
  </p:cSld>
  <p:clrMapOvr>
    <a:masterClrMapping/>
  </p:clrMapOvr>
  <p:transition xmlns:p14="http://schemas.microsoft.com/office/powerpoint/2010/main" spd="med" advClick="1"/>
</p:sld>
</file>

<file path=ppt/slides/slide9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6" name="Shape 746"/>
          <p:cNvSpPr/>
          <p:nvPr>
            <p:ph type="title"/>
          </p:nvPr>
        </p:nvSpPr>
        <p:spPr>
          <a:xfrm>
            <a:off x="1097280" y="286603"/>
            <a:ext cx="10058401" cy="1450757"/>
          </a:xfrm>
          <a:prstGeom prst="rect">
            <a:avLst/>
          </a:prstGeom>
        </p:spPr>
        <p:txBody>
          <a:bodyPr/>
          <a:lstStyle/>
          <a:p>
            <a:pPr/>
          </a:p>
        </p:txBody>
      </p:sp>
      <p:sp>
        <p:nvSpPr>
          <p:cNvPr id="747" name="Shape 747"/>
          <p:cNvSpPr/>
          <p:nvPr>
            <p:ph type="body" idx="1"/>
          </p:nvPr>
        </p:nvSpPr>
        <p:spPr>
          <a:xfrm>
            <a:off x="1097280" y="1845734"/>
            <a:ext cx="10058401" cy="4023360"/>
          </a:xfrm>
          <a:prstGeom prst="rect">
            <a:avLst/>
          </a:prstGeom>
        </p:spPr>
        <p:txBody>
          <a:bodyPr/>
          <a:lstStyle/>
          <a:p>
            <a:pPr>
              <a:defRPr sz="2800"/>
            </a:pPr>
            <a:r>
              <a:t>Many patients with hypercalcemia develop hypokalemia, further contributing to dysrhythmia risk. </a:t>
            </a:r>
          </a:p>
          <a:p>
            <a:pPr>
              <a:defRPr sz="2800"/>
            </a:pPr>
            <a:r>
              <a:t>Atrioventricular block may develop and progress to complete heart block and even cardiac arrest when Ca</a:t>
            </a:r>
            <a:r>
              <a:rPr baseline="-25000"/>
              <a:t>total </a:t>
            </a:r>
            <a:r>
              <a:t>is 15 to 20 mg/dL</a:t>
            </a:r>
            <a:r>
              <a:rPr sz="2000"/>
              <a:t>.</a:t>
            </a:r>
          </a:p>
        </p:txBody>
      </p:sp>
    </p:spTree>
  </p:cSld>
  <p:clrMapOvr>
    <a:masterClrMapping/>
  </p:clrMapOvr>
  <p:transition xmlns:p14="http://schemas.microsoft.com/office/powerpoint/2010/main" spd="med" advClick="1"/>
</p:sld>
</file>

<file path=ppt/slides/slide9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9" name="Shape 749"/>
          <p:cNvSpPr/>
          <p:nvPr>
            <p:ph type="title"/>
          </p:nvPr>
        </p:nvSpPr>
        <p:spPr>
          <a:xfrm>
            <a:off x="1097280" y="286603"/>
            <a:ext cx="10058401" cy="1450757"/>
          </a:xfrm>
          <a:prstGeom prst="rect">
            <a:avLst/>
          </a:prstGeom>
        </p:spPr>
        <p:txBody>
          <a:bodyPr/>
          <a:lstStyle/>
          <a:p>
            <a:pPr defTabSz="585215">
              <a:defRPr spc="-64" sz="2751" u="sng"/>
            </a:pPr>
            <a:br/>
            <a:br/>
            <a:br/>
            <a:r>
              <a:rPr sz="2048" u="none"/>
              <a:t>Management</a:t>
            </a:r>
          </a:p>
        </p:txBody>
      </p:sp>
      <p:sp>
        <p:nvSpPr>
          <p:cNvPr id="750" name="Shape 750"/>
          <p:cNvSpPr/>
          <p:nvPr>
            <p:ph type="body" idx="1"/>
          </p:nvPr>
        </p:nvSpPr>
        <p:spPr>
          <a:xfrm>
            <a:off x="1097280" y="1845734"/>
            <a:ext cx="10058401" cy="4023360"/>
          </a:xfrm>
          <a:prstGeom prst="rect">
            <a:avLst/>
          </a:prstGeom>
        </p:spPr>
        <p:txBody>
          <a:bodyPr/>
          <a:lstStyle/>
          <a:p>
            <a:pPr>
              <a:defRPr b="1"/>
            </a:pPr>
            <a:r>
              <a:t>The treatment of hypercalcemia depends on the severity of symptoms and the underlying cause</a:t>
            </a:r>
            <a:r>
              <a:rPr b="0"/>
              <a:t>.</a:t>
            </a:r>
            <a:endParaRPr b="0"/>
          </a:p>
          <a:p>
            <a:pPr/>
            <a:r>
              <a:t>1- volume repletion with isotonic sodium chloride is an effective short-term treatment</a:t>
            </a:r>
          </a:p>
          <a:p>
            <a:pPr/>
            <a:r>
              <a:t>2- loop diuretics can be administered to block sodium and calcium reabsorption, thereby facilitating renal excretion of calcium</a:t>
            </a:r>
          </a:p>
          <a:p>
            <a:pPr/>
            <a:r>
              <a:t>3- Bisphosphonates</a:t>
            </a:r>
          </a:p>
          <a:p>
            <a:pPr/>
            <a:r>
              <a:t>4- Calcitonin </a:t>
            </a:r>
          </a:p>
          <a:p>
            <a:pPr/>
            <a:r>
              <a:t>5- elimination of inciting medications as well as a decrease in dietary calcium intake</a:t>
            </a:r>
          </a:p>
          <a:p>
            <a:pPr/>
            <a:r>
              <a:t>6- peritoneal dialysis and hemodialysis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A7A7A7"/>
      </a:dk2>
      <a:lt2>
        <a:srgbClr val="535353"/>
      </a:lt2>
      <a:accent1>
        <a:srgbClr val="E48312"/>
      </a:accent1>
      <a:accent2>
        <a:srgbClr val="BD582C"/>
      </a:accent2>
      <a:accent3>
        <a:srgbClr val="865640"/>
      </a:accent3>
      <a:accent4>
        <a:srgbClr val="9B8357"/>
      </a:accent4>
      <a:accent5>
        <a:srgbClr val="C2BC80"/>
      </a:accent5>
      <a:accent6>
        <a:srgbClr val="94A088"/>
      </a:accent6>
      <a:hlink>
        <a:srgbClr val="0000FF"/>
      </a:hlink>
      <a:folHlink>
        <a:srgbClr val="FF00FF"/>
      </a:folHlink>
    </a:clrScheme>
    <a:fontScheme name="Retrospect">
      <a:majorFont>
        <a:latin typeface="Helvetica"/>
        <a:ea typeface="Helvetica"/>
        <a:cs typeface="Helvetica"/>
      </a:majorFont>
      <a:minorFont>
        <a:latin typeface="Calibri"/>
        <a:ea typeface="Calibri"/>
        <a:cs typeface="Calibri"/>
      </a:minorFont>
    </a:fontScheme>
    <a:fmtScheme name="Retrospec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2700000">
              <a:srgbClr val="000000">
                <a:alpha val="60000"/>
              </a:srgbClr>
            </a:outerShdw>
          </a:effectLst>
        </a:effectStyle>
        <a:effectStyle>
          <a:effectLst>
            <a:outerShdw sx="100000" sy="100000" kx="0" ky="0" algn="b" rotWithShape="0" blurRad="38100" dist="25400" dir="270000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sx="100000" sy="100000" kx="0" ky="0" algn="b" rotWithShape="0" blurRad="38100" dist="25400" dir="2700000">
            <a:srgbClr val="000000">
              <a:alpha val="6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A7A7A7"/>
      </a:dk2>
      <a:lt2>
        <a:srgbClr val="535353"/>
      </a:lt2>
      <a:accent1>
        <a:srgbClr val="E48312"/>
      </a:accent1>
      <a:accent2>
        <a:srgbClr val="BD582C"/>
      </a:accent2>
      <a:accent3>
        <a:srgbClr val="865640"/>
      </a:accent3>
      <a:accent4>
        <a:srgbClr val="9B8357"/>
      </a:accent4>
      <a:accent5>
        <a:srgbClr val="C2BC80"/>
      </a:accent5>
      <a:accent6>
        <a:srgbClr val="94A088"/>
      </a:accent6>
      <a:hlink>
        <a:srgbClr val="0000FF"/>
      </a:hlink>
      <a:folHlink>
        <a:srgbClr val="FF00FF"/>
      </a:folHlink>
    </a:clrScheme>
    <a:fontScheme name="Retrospect">
      <a:majorFont>
        <a:latin typeface="Helvetica"/>
        <a:ea typeface="Helvetica"/>
        <a:cs typeface="Helvetica"/>
      </a:majorFont>
      <a:minorFont>
        <a:latin typeface="Calibri"/>
        <a:ea typeface="Calibri"/>
        <a:cs typeface="Calibri"/>
      </a:minorFont>
    </a:fontScheme>
    <a:fmtScheme name="Retrospec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2700000">
              <a:srgbClr val="000000">
                <a:alpha val="60000"/>
              </a:srgbClr>
            </a:outerShdw>
          </a:effectLst>
        </a:effectStyle>
        <a:effectStyle>
          <a:effectLst>
            <a:outerShdw sx="100000" sy="100000" kx="0" ky="0" algn="b" rotWithShape="0" blurRad="38100" dist="25400" dir="270000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sx="100000" sy="100000" kx="0" ky="0" algn="b" rotWithShape="0" blurRad="38100" dist="25400" dir="2700000">
            <a:srgbClr val="000000">
              <a:alpha val="6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