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340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44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4" r:id="rId46"/>
    <p:sldId id="306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45" r:id="rId55"/>
    <p:sldId id="346" r:id="rId56"/>
    <p:sldId id="395" r:id="rId57"/>
    <p:sldId id="396" r:id="rId58"/>
    <p:sldId id="397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92" r:id="rId71"/>
    <p:sldId id="358" r:id="rId72"/>
    <p:sldId id="359" r:id="rId73"/>
    <p:sldId id="360" r:id="rId74"/>
    <p:sldId id="361" r:id="rId75"/>
    <p:sldId id="362" r:id="rId76"/>
    <p:sldId id="393" r:id="rId77"/>
    <p:sldId id="364" r:id="rId78"/>
    <p:sldId id="365" r:id="rId79"/>
    <p:sldId id="366" r:id="rId80"/>
    <p:sldId id="367" r:id="rId81"/>
    <p:sldId id="368" r:id="rId82"/>
    <p:sldId id="370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6" r:id="rId92"/>
    <p:sldId id="387" r:id="rId93"/>
    <p:sldId id="388" r:id="rId94"/>
    <p:sldId id="389" r:id="rId95"/>
    <p:sldId id="390" r:id="rId96"/>
    <p:sldId id="391" r:id="rId97"/>
    <p:sldId id="39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4786"/>
  </p:normalViewPr>
  <p:slideViewPr>
    <p:cSldViewPr>
      <p:cViewPr varScale="1">
        <p:scale>
          <a:sx n="86" d="100"/>
          <a:sy n="86" d="100"/>
        </p:scale>
        <p:origin x="6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B1F26-1A68-4669-BD9D-02A78F05C4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DA0C5C-0320-4B65-8A46-F359C6349517}">
      <dgm:prSet/>
      <dgm:spPr/>
      <dgm:t>
        <a:bodyPr/>
        <a:lstStyle/>
        <a:p>
          <a:pPr rtl="0"/>
          <a:r>
            <a:rPr lang="en-US" smtClean="0"/>
            <a:t>Low </a:t>
          </a:r>
          <a:endParaRPr lang="en-US"/>
        </a:p>
      </dgm:t>
    </dgm:pt>
    <dgm:pt modelId="{4BA85C3F-3653-4235-83DD-485F0DCFCD3B}" type="parTrans" cxnId="{A0317141-A54C-44CE-80C7-94312CC481FC}">
      <dgm:prSet/>
      <dgm:spPr/>
      <dgm:t>
        <a:bodyPr/>
        <a:lstStyle/>
        <a:p>
          <a:endParaRPr lang="en-US"/>
        </a:p>
      </dgm:t>
    </dgm:pt>
    <dgm:pt modelId="{FB49EE51-3805-4400-8BF2-2828F5DD3D5C}" type="sibTrans" cxnId="{A0317141-A54C-44CE-80C7-94312CC481FC}">
      <dgm:prSet/>
      <dgm:spPr/>
      <dgm:t>
        <a:bodyPr/>
        <a:lstStyle/>
        <a:p>
          <a:endParaRPr lang="en-US"/>
        </a:p>
      </dgm:t>
    </dgm:pt>
    <dgm:pt modelId="{B534C559-266A-42F7-9BED-DE83587ADEAC}">
      <dgm:prSet/>
      <dgm:spPr/>
      <dgm:t>
        <a:bodyPr/>
        <a:lstStyle/>
        <a:p>
          <a:pPr rtl="0"/>
          <a:r>
            <a:rPr lang="en-US" smtClean="0"/>
            <a:t>risk</a:t>
          </a:r>
          <a:endParaRPr lang="en-US"/>
        </a:p>
      </dgm:t>
    </dgm:pt>
    <dgm:pt modelId="{F079E37A-B539-4790-B0A3-01F19AA7D98F}" type="parTrans" cxnId="{F266A51C-DF1B-4B15-A323-94409C70032D}">
      <dgm:prSet/>
      <dgm:spPr/>
      <dgm:t>
        <a:bodyPr/>
        <a:lstStyle/>
        <a:p>
          <a:endParaRPr lang="en-US"/>
        </a:p>
      </dgm:t>
    </dgm:pt>
    <dgm:pt modelId="{1B513176-2F84-4DC9-8C75-3C0442DB9C7B}" type="sibTrans" cxnId="{F266A51C-DF1B-4B15-A323-94409C70032D}">
      <dgm:prSet/>
      <dgm:spPr/>
      <dgm:t>
        <a:bodyPr/>
        <a:lstStyle/>
        <a:p>
          <a:endParaRPr lang="en-US"/>
        </a:p>
      </dgm:t>
    </dgm:pt>
    <dgm:pt modelId="{FB01ED4D-813E-4380-BC18-D81C98B1EDE5}" type="pres">
      <dgm:prSet presAssocID="{70AB1F26-1A68-4669-BD9D-02A78F05C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30253-60E0-4385-BEE0-46212D883825}" type="pres">
      <dgm:prSet presAssocID="{DDDA0C5C-0320-4B65-8A46-F359C6349517}" presName="linNode" presStyleCnt="0"/>
      <dgm:spPr/>
    </dgm:pt>
    <dgm:pt modelId="{CF038561-E7BC-4451-9A23-E840A1B9CF84}" type="pres">
      <dgm:prSet presAssocID="{DDDA0C5C-0320-4B65-8A46-F359C634951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17A11-800B-47F8-BD6B-AAC57EEED123}" type="pres">
      <dgm:prSet presAssocID="{FB49EE51-3805-4400-8BF2-2828F5DD3D5C}" presName="sp" presStyleCnt="0"/>
      <dgm:spPr/>
    </dgm:pt>
    <dgm:pt modelId="{B8911ADB-3984-460C-8D2A-970E9C32BE17}" type="pres">
      <dgm:prSet presAssocID="{B534C559-266A-42F7-9BED-DE83587ADEAC}" presName="linNode" presStyleCnt="0"/>
      <dgm:spPr/>
    </dgm:pt>
    <dgm:pt modelId="{3D6A24B6-A29E-4C9C-A65D-AB5483C6DD30}" type="pres">
      <dgm:prSet presAssocID="{B534C559-266A-42F7-9BED-DE83587ADEA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66A51C-DF1B-4B15-A323-94409C70032D}" srcId="{70AB1F26-1A68-4669-BD9D-02A78F05C46A}" destId="{B534C559-266A-42F7-9BED-DE83587ADEAC}" srcOrd="1" destOrd="0" parTransId="{F079E37A-B539-4790-B0A3-01F19AA7D98F}" sibTransId="{1B513176-2F84-4DC9-8C75-3C0442DB9C7B}"/>
    <dgm:cxn modelId="{4DA8B030-77DC-42A1-A3B5-B4C1DC407CFB}" type="presOf" srcId="{70AB1F26-1A68-4669-BD9D-02A78F05C46A}" destId="{FB01ED4D-813E-4380-BC18-D81C98B1EDE5}" srcOrd="0" destOrd="0" presId="urn:microsoft.com/office/officeart/2005/8/layout/vList5"/>
    <dgm:cxn modelId="{513E52CE-4143-4274-BD7B-AA0599D5DC52}" type="presOf" srcId="{DDDA0C5C-0320-4B65-8A46-F359C6349517}" destId="{CF038561-E7BC-4451-9A23-E840A1B9CF84}" srcOrd="0" destOrd="0" presId="urn:microsoft.com/office/officeart/2005/8/layout/vList5"/>
    <dgm:cxn modelId="{A0317141-A54C-44CE-80C7-94312CC481FC}" srcId="{70AB1F26-1A68-4669-BD9D-02A78F05C46A}" destId="{DDDA0C5C-0320-4B65-8A46-F359C6349517}" srcOrd="0" destOrd="0" parTransId="{4BA85C3F-3653-4235-83DD-485F0DCFCD3B}" sibTransId="{FB49EE51-3805-4400-8BF2-2828F5DD3D5C}"/>
    <dgm:cxn modelId="{0DD4F844-0290-4CE6-B650-9A524FA4F200}" type="presOf" srcId="{B534C559-266A-42F7-9BED-DE83587ADEAC}" destId="{3D6A24B6-A29E-4C9C-A65D-AB5483C6DD30}" srcOrd="0" destOrd="0" presId="urn:microsoft.com/office/officeart/2005/8/layout/vList5"/>
    <dgm:cxn modelId="{254F4491-38A8-4718-BA48-0198B81828E8}" type="presParOf" srcId="{FB01ED4D-813E-4380-BC18-D81C98B1EDE5}" destId="{7D630253-60E0-4385-BEE0-46212D883825}" srcOrd="0" destOrd="0" presId="urn:microsoft.com/office/officeart/2005/8/layout/vList5"/>
    <dgm:cxn modelId="{9A9D1826-006C-4AE1-9908-2D6D12B10B3E}" type="presParOf" srcId="{7D630253-60E0-4385-BEE0-46212D883825}" destId="{CF038561-E7BC-4451-9A23-E840A1B9CF84}" srcOrd="0" destOrd="0" presId="urn:microsoft.com/office/officeart/2005/8/layout/vList5"/>
    <dgm:cxn modelId="{8E8AF9DF-7D33-4288-86F0-2B1EA1765C78}" type="presParOf" srcId="{FB01ED4D-813E-4380-BC18-D81C98B1EDE5}" destId="{E0C17A11-800B-47F8-BD6B-AAC57EEED123}" srcOrd="1" destOrd="0" presId="urn:microsoft.com/office/officeart/2005/8/layout/vList5"/>
    <dgm:cxn modelId="{905B156A-1FEC-413E-B24B-B078425D5519}" type="presParOf" srcId="{FB01ED4D-813E-4380-BC18-D81C98B1EDE5}" destId="{B8911ADB-3984-460C-8D2A-970E9C32BE17}" srcOrd="2" destOrd="0" presId="urn:microsoft.com/office/officeart/2005/8/layout/vList5"/>
    <dgm:cxn modelId="{376C36DC-576C-422E-BD48-95AF275CE421}" type="presParOf" srcId="{B8911ADB-3984-460C-8D2A-970E9C32BE17}" destId="{3D6A24B6-A29E-4C9C-A65D-AB5483C6DD3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61601-7E57-4086-BDA2-D782E36EEC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73E579-1FD6-4C19-9AA3-D0F2B1F81603}">
      <dgm:prSet/>
      <dgm:spPr/>
      <dgm:t>
        <a:bodyPr/>
        <a:lstStyle/>
        <a:p>
          <a:pPr rtl="0"/>
          <a:r>
            <a:rPr lang="en-US" smtClean="0"/>
            <a:t>High </a:t>
          </a:r>
          <a:endParaRPr lang="en-US"/>
        </a:p>
      </dgm:t>
    </dgm:pt>
    <dgm:pt modelId="{8A94AFFD-44C9-4E17-B8E6-BB54B90C854B}" type="parTrans" cxnId="{EE845E40-8530-49D7-A31B-85D9BC493BDB}">
      <dgm:prSet/>
      <dgm:spPr/>
      <dgm:t>
        <a:bodyPr/>
        <a:lstStyle/>
        <a:p>
          <a:endParaRPr lang="en-US"/>
        </a:p>
      </dgm:t>
    </dgm:pt>
    <dgm:pt modelId="{82B80255-0714-4841-9802-731DB707A54B}" type="sibTrans" cxnId="{EE845E40-8530-49D7-A31B-85D9BC493BDB}">
      <dgm:prSet/>
      <dgm:spPr/>
      <dgm:t>
        <a:bodyPr/>
        <a:lstStyle/>
        <a:p>
          <a:endParaRPr lang="en-US"/>
        </a:p>
      </dgm:t>
    </dgm:pt>
    <dgm:pt modelId="{CC54F3F0-294E-4E44-8FCF-6FE6CED34F14}">
      <dgm:prSet/>
      <dgm:spPr/>
      <dgm:t>
        <a:bodyPr/>
        <a:lstStyle/>
        <a:p>
          <a:pPr rtl="0"/>
          <a:r>
            <a:rPr lang="en-US" smtClean="0"/>
            <a:t>risk</a:t>
          </a:r>
          <a:endParaRPr lang="en-US"/>
        </a:p>
      </dgm:t>
    </dgm:pt>
    <dgm:pt modelId="{F03D1F46-6FA5-4CAF-A112-B820B3044CEA}" type="parTrans" cxnId="{5CDADBCC-728D-443C-ACBC-30734F6C440D}">
      <dgm:prSet/>
      <dgm:spPr/>
      <dgm:t>
        <a:bodyPr/>
        <a:lstStyle/>
        <a:p>
          <a:endParaRPr lang="en-US"/>
        </a:p>
      </dgm:t>
    </dgm:pt>
    <dgm:pt modelId="{D191ED8E-9A2F-450E-B083-060C421C0113}" type="sibTrans" cxnId="{5CDADBCC-728D-443C-ACBC-30734F6C440D}">
      <dgm:prSet/>
      <dgm:spPr/>
      <dgm:t>
        <a:bodyPr/>
        <a:lstStyle/>
        <a:p>
          <a:endParaRPr lang="en-US"/>
        </a:p>
      </dgm:t>
    </dgm:pt>
    <dgm:pt modelId="{43A9703A-2323-46AE-9635-AD6D7D808410}" type="pres">
      <dgm:prSet presAssocID="{81761601-7E57-4086-BDA2-D782E36EE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BF4E5-D637-405A-8C3F-71B41989E586}" type="pres">
      <dgm:prSet presAssocID="{7473E579-1FD6-4C19-9AA3-D0F2B1F81603}" presName="linNode" presStyleCnt="0"/>
      <dgm:spPr/>
    </dgm:pt>
    <dgm:pt modelId="{4B4D7260-7FFE-4FC9-BCBA-278B9358A0E5}" type="pres">
      <dgm:prSet presAssocID="{7473E579-1FD6-4C19-9AA3-D0F2B1F8160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07591-BB88-469E-A0C6-A393583A51F8}" type="pres">
      <dgm:prSet presAssocID="{82B80255-0714-4841-9802-731DB707A54B}" presName="sp" presStyleCnt="0"/>
      <dgm:spPr/>
    </dgm:pt>
    <dgm:pt modelId="{C1A9062C-AAEE-438F-9144-5CBF2E5B0367}" type="pres">
      <dgm:prSet presAssocID="{CC54F3F0-294E-4E44-8FCF-6FE6CED34F14}" presName="linNode" presStyleCnt="0"/>
      <dgm:spPr/>
    </dgm:pt>
    <dgm:pt modelId="{D6C49822-2FB7-448A-8764-385E4D5F0399}" type="pres">
      <dgm:prSet presAssocID="{CC54F3F0-294E-4E44-8FCF-6FE6CED34F1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45E40-8530-49D7-A31B-85D9BC493BDB}" srcId="{81761601-7E57-4086-BDA2-D782E36EEC9F}" destId="{7473E579-1FD6-4C19-9AA3-D0F2B1F81603}" srcOrd="0" destOrd="0" parTransId="{8A94AFFD-44C9-4E17-B8E6-BB54B90C854B}" sibTransId="{82B80255-0714-4841-9802-731DB707A54B}"/>
    <dgm:cxn modelId="{EAB534BB-2778-4A5A-A2BC-1C3E16160A23}" type="presOf" srcId="{7473E579-1FD6-4C19-9AA3-D0F2B1F81603}" destId="{4B4D7260-7FFE-4FC9-BCBA-278B9358A0E5}" srcOrd="0" destOrd="0" presId="urn:microsoft.com/office/officeart/2005/8/layout/vList5"/>
    <dgm:cxn modelId="{51C5C3FF-5F84-440A-9083-A0871498E431}" type="presOf" srcId="{81761601-7E57-4086-BDA2-D782E36EEC9F}" destId="{43A9703A-2323-46AE-9635-AD6D7D808410}" srcOrd="0" destOrd="0" presId="urn:microsoft.com/office/officeart/2005/8/layout/vList5"/>
    <dgm:cxn modelId="{5CDADBCC-728D-443C-ACBC-30734F6C440D}" srcId="{81761601-7E57-4086-BDA2-D782E36EEC9F}" destId="{CC54F3F0-294E-4E44-8FCF-6FE6CED34F14}" srcOrd="1" destOrd="0" parTransId="{F03D1F46-6FA5-4CAF-A112-B820B3044CEA}" sibTransId="{D191ED8E-9A2F-450E-B083-060C421C0113}"/>
    <dgm:cxn modelId="{E7718478-69BE-488C-8885-F358A4189546}" type="presOf" srcId="{CC54F3F0-294E-4E44-8FCF-6FE6CED34F14}" destId="{D6C49822-2FB7-448A-8764-385E4D5F0399}" srcOrd="0" destOrd="0" presId="urn:microsoft.com/office/officeart/2005/8/layout/vList5"/>
    <dgm:cxn modelId="{05DFF8B6-E197-430E-91B1-FADF09B782DA}" type="presParOf" srcId="{43A9703A-2323-46AE-9635-AD6D7D808410}" destId="{5F6BF4E5-D637-405A-8C3F-71B41989E586}" srcOrd="0" destOrd="0" presId="urn:microsoft.com/office/officeart/2005/8/layout/vList5"/>
    <dgm:cxn modelId="{60129B47-6D36-4DB6-A773-4D1357370EE0}" type="presParOf" srcId="{5F6BF4E5-D637-405A-8C3F-71B41989E586}" destId="{4B4D7260-7FFE-4FC9-BCBA-278B9358A0E5}" srcOrd="0" destOrd="0" presId="urn:microsoft.com/office/officeart/2005/8/layout/vList5"/>
    <dgm:cxn modelId="{1B72806E-0803-49E5-A784-1172A789A40B}" type="presParOf" srcId="{43A9703A-2323-46AE-9635-AD6D7D808410}" destId="{94807591-BB88-469E-A0C6-A393583A51F8}" srcOrd="1" destOrd="0" presId="urn:microsoft.com/office/officeart/2005/8/layout/vList5"/>
    <dgm:cxn modelId="{F987F81C-ED1A-4925-AACE-890865DD0F0B}" type="presParOf" srcId="{43A9703A-2323-46AE-9635-AD6D7D808410}" destId="{C1A9062C-AAEE-438F-9144-5CBF2E5B0367}" srcOrd="2" destOrd="0" presId="urn:microsoft.com/office/officeart/2005/8/layout/vList5"/>
    <dgm:cxn modelId="{3ACF1397-B02B-4DDF-9941-11833A976C3C}" type="presParOf" srcId="{C1A9062C-AAEE-438F-9144-5CBF2E5B0367}" destId="{D6C49822-2FB7-448A-8764-385E4D5F03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F8D93-E4CE-4612-99AF-BBC6D2A7A5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0E393-4708-4862-8BE4-F44CB659F3ED}">
      <dgm:prSet/>
      <dgm:spPr/>
      <dgm:t>
        <a:bodyPr/>
        <a:lstStyle/>
        <a:p>
          <a:pPr rtl="0"/>
          <a:r>
            <a:rPr lang="en-US" dirty="0" smtClean="0"/>
            <a:t>Intermediate </a:t>
          </a:r>
          <a:endParaRPr lang="en-US" dirty="0"/>
        </a:p>
      </dgm:t>
    </dgm:pt>
    <dgm:pt modelId="{6D5F3CFB-78B0-46AE-9576-48CA22410E0D}" type="parTrans" cxnId="{11EF5144-BF6D-4017-8DE6-E9C2F83A433F}">
      <dgm:prSet/>
      <dgm:spPr/>
      <dgm:t>
        <a:bodyPr/>
        <a:lstStyle/>
        <a:p>
          <a:endParaRPr lang="en-US"/>
        </a:p>
      </dgm:t>
    </dgm:pt>
    <dgm:pt modelId="{F3567323-F2B4-40BA-8539-9B8D46866973}" type="sibTrans" cxnId="{11EF5144-BF6D-4017-8DE6-E9C2F83A433F}">
      <dgm:prSet/>
      <dgm:spPr/>
      <dgm:t>
        <a:bodyPr/>
        <a:lstStyle/>
        <a:p>
          <a:endParaRPr lang="en-US"/>
        </a:p>
      </dgm:t>
    </dgm:pt>
    <dgm:pt modelId="{FC3DEAFC-8907-4366-AB7F-80684B1C48B1}">
      <dgm:prSet/>
      <dgm:spPr/>
      <dgm:t>
        <a:bodyPr/>
        <a:lstStyle/>
        <a:p>
          <a:pPr rtl="0"/>
          <a:r>
            <a:rPr lang="en-US" smtClean="0"/>
            <a:t>risk</a:t>
          </a:r>
          <a:endParaRPr lang="en-US"/>
        </a:p>
      </dgm:t>
    </dgm:pt>
    <dgm:pt modelId="{7CC0943E-A83E-45CF-BA8C-6A4A839B9EA9}" type="parTrans" cxnId="{DA4A8F8A-1CC0-472B-B4CB-7C2EBDBC3CA4}">
      <dgm:prSet/>
      <dgm:spPr/>
      <dgm:t>
        <a:bodyPr/>
        <a:lstStyle/>
        <a:p>
          <a:endParaRPr lang="en-US"/>
        </a:p>
      </dgm:t>
    </dgm:pt>
    <dgm:pt modelId="{CE5A3EF3-A6C6-46B3-ACD5-184D640641C1}" type="sibTrans" cxnId="{DA4A8F8A-1CC0-472B-B4CB-7C2EBDBC3CA4}">
      <dgm:prSet/>
      <dgm:spPr/>
      <dgm:t>
        <a:bodyPr/>
        <a:lstStyle/>
        <a:p>
          <a:endParaRPr lang="en-US"/>
        </a:p>
      </dgm:t>
    </dgm:pt>
    <dgm:pt modelId="{45AE87DF-52A0-477A-A4E7-0FBA5962780D}" type="pres">
      <dgm:prSet presAssocID="{B26F8D93-E4CE-4612-99AF-BBC6D2A7A5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81DF4-4CB2-4305-BFF9-76DB40539C25}" type="pres">
      <dgm:prSet presAssocID="{4F00E393-4708-4862-8BE4-F44CB659F3ED}" presName="linNode" presStyleCnt="0"/>
      <dgm:spPr/>
    </dgm:pt>
    <dgm:pt modelId="{294C9ECD-0CDF-4BFD-A6A9-1001810B1A1A}" type="pres">
      <dgm:prSet presAssocID="{4F00E393-4708-4862-8BE4-F44CB659F3ED}" presName="parentText" presStyleLbl="node1" presStyleIdx="0" presStyleCnt="2" custScaleX="246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54292-6D21-49A6-98F4-E59F0F92F75A}" type="pres">
      <dgm:prSet presAssocID="{F3567323-F2B4-40BA-8539-9B8D46866973}" presName="sp" presStyleCnt="0"/>
      <dgm:spPr/>
    </dgm:pt>
    <dgm:pt modelId="{3DFE76A9-528D-4AC9-B821-F14467E0EA57}" type="pres">
      <dgm:prSet presAssocID="{FC3DEAFC-8907-4366-AB7F-80684B1C48B1}" presName="linNode" presStyleCnt="0"/>
      <dgm:spPr/>
    </dgm:pt>
    <dgm:pt modelId="{1BD04759-F8F8-4D41-9912-6118DB36C05B}" type="pres">
      <dgm:prSet presAssocID="{FC3DEAFC-8907-4366-AB7F-80684B1C48B1}" presName="parentText" presStyleLbl="node1" presStyleIdx="1" presStyleCnt="2" custScaleX="205306" custLinFactNeighborX="23981" custLinFactNeighborY="30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F5144-BF6D-4017-8DE6-E9C2F83A433F}" srcId="{B26F8D93-E4CE-4612-99AF-BBC6D2A7A567}" destId="{4F00E393-4708-4862-8BE4-F44CB659F3ED}" srcOrd="0" destOrd="0" parTransId="{6D5F3CFB-78B0-46AE-9576-48CA22410E0D}" sibTransId="{F3567323-F2B4-40BA-8539-9B8D46866973}"/>
    <dgm:cxn modelId="{28726655-30CB-4FED-8113-45EE59BBB7B3}" type="presOf" srcId="{FC3DEAFC-8907-4366-AB7F-80684B1C48B1}" destId="{1BD04759-F8F8-4D41-9912-6118DB36C05B}" srcOrd="0" destOrd="0" presId="urn:microsoft.com/office/officeart/2005/8/layout/vList5"/>
    <dgm:cxn modelId="{DA4A8F8A-1CC0-472B-B4CB-7C2EBDBC3CA4}" srcId="{B26F8D93-E4CE-4612-99AF-BBC6D2A7A567}" destId="{FC3DEAFC-8907-4366-AB7F-80684B1C48B1}" srcOrd="1" destOrd="0" parTransId="{7CC0943E-A83E-45CF-BA8C-6A4A839B9EA9}" sibTransId="{CE5A3EF3-A6C6-46B3-ACD5-184D640641C1}"/>
    <dgm:cxn modelId="{D66A7086-9A89-435C-B6CB-0AFC67B9EA9F}" type="presOf" srcId="{4F00E393-4708-4862-8BE4-F44CB659F3ED}" destId="{294C9ECD-0CDF-4BFD-A6A9-1001810B1A1A}" srcOrd="0" destOrd="0" presId="urn:microsoft.com/office/officeart/2005/8/layout/vList5"/>
    <dgm:cxn modelId="{5109793C-3495-4BBB-9A44-BE12B6467E1E}" type="presOf" srcId="{B26F8D93-E4CE-4612-99AF-BBC6D2A7A567}" destId="{45AE87DF-52A0-477A-A4E7-0FBA5962780D}" srcOrd="0" destOrd="0" presId="urn:microsoft.com/office/officeart/2005/8/layout/vList5"/>
    <dgm:cxn modelId="{3C74B4D4-5AB6-40BE-9BE8-EAD99AE7E8A1}" type="presParOf" srcId="{45AE87DF-52A0-477A-A4E7-0FBA5962780D}" destId="{2C981DF4-4CB2-4305-BFF9-76DB40539C25}" srcOrd="0" destOrd="0" presId="urn:microsoft.com/office/officeart/2005/8/layout/vList5"/>
    <dgm:cxn modelId="{C800DCF9-C947-4236-A63B-35460640296A}" type="presParOf" srcId="{2C981DF4-4CB2-4305-BFF9-76DB40539C25}" destId="{294C9ECD-0CDF-4BFD-A6A9-1001810B1A1A}" srcOrd="0" destOrd="0" presId="urn:microsoft.com/office/officeart/2005/8/layout/vList5"/>
    <dgm:cxn modelId="{228C263C-F4CC-4B5D-96E9-9A5BCED90248}" type="presParOf" srcId="{45AE87DF-52A0-477A-A4E7-0FBA5962780D}" destId="{40054292-6D21-49A6-98F4-E59F0F92F75A}" srcOrd="1" destOrd="0" presId="urn:microsoft.com/office/officeart/2005/8/layout/vList5"/>
    <dgm:cxn modelId="{A20597B5-20A9-4F4D-8E7C-E81DD089FC4B}" type="presParOf" srcId="{45AE87DF-52A0-477A-A4E7-0FBA5962780D}" destId="{3DFE76A9-528D-4AC9-B821-F14467E0EA57}" srcOrd="2" destOrd="0" presId="urn:microsoft.com/office/officeart/2005/8/layout/vList5"/>
    <dgm:cxn modelId="{595E2112-A788-4468-A1AB-492039D879C6}" type="presParOf" srcId="{3DFE76A9-528D-4AC9-B821-F14467E0EA57}" destId="{1BD04759-F8F8-4D41-9912-6118DB36C0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38561-E7BC-4451-9A23-E840A1B9CF84}">
      <dsp:nvSpPr>
        <dsp:cNvPr id="0" name=""/>
        <dsp:cNvSpPr/>
      </dsp:nvSpPr>
      <dsp:spPr>
        <a:xfrm>
          <a:off x="829056" y="14"/>
          <a:ext cx="932688" cy="594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Low </a:t>
          </a:r>
          <a:endParaRPr lang="en-US" sz="2900" kern="1200"/>
        </a:p>
      </dsp:txBody>
      <dsp:txXfrm>
        <a:off x="858088" y="29046"/>
        <a:ext cx="874624" cy="536653"/>
      </dsp:txXfrm>
    </dsp:sp>
    <dsp:sp modelId="{3D6A24B6-A29E-4C9C-A65D-AB5483C6DD30}">
      <dsp:nvSpPr>
        <dsp:cNvPr id="0" name=""/>
        <dsp:cNvSpPr/>
      </dsp:nvSpPr>
      <dsp:spPr>
        <a:xfrm>
          <a:off x="829056" y="624467"/>
          <a:ext cx="932688" cy="594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risk</a:t>
          </a:r>
          <a:endParaRPr lang="en-US" sz="2900" kern="1200"/>
        </a:p>
      </dsp:txBody>
      <dsp:txXfrm>
        <a:off x="858088" y="653499"/>
        <a:ext cx="874624" cy="536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D7260-7FFE-4FC9-BCBA-278B9358A0E5}">
      <dsp:nvSpPr>
        <dsp:cNvPr id="0" name=""/>
        <dsp:cNvSpPr/>
      </dsp:nvSpPr>
      <dsp:spPr>
        <a:xfrm>
          <a:off x="877824" y="15"/>
          <a:ext cx="987552" cy="631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High </a:t>
          </a:r>
          <a:endParaRPr lang="en-US" sz="2800" kern="1200"/>
        </a:p>
      </dsp:txBody>
      <dsp:txXfrm>
        <a:off x="908670" y="30861"/>
        <a:ext cx="925860" cy="570195"/>
      </dsp:txXfrm>
    </dsp:sp>
    <dsp:sp modelId="{D6C49822-2FB7-448A-8764-385E4D5F0399}">
      <dsp:nvSpPr>
        <dsp:cNvPr id="0" name=""/>
        <dsp:cNvSpPr/>
      </dsp:nvSpPr>
      <dsp:spPr>
        <a:xfrm>
          <a:off x="877824" y="663497"/>
          <a:ext cx="987552" cy="631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risk</a:t>
          </a:r>
          <a:endParaRPr lang="en-US" sz="2800" kern="1200"/>
        </a:p>
      </dsp:txBody>
      <dsp:txXfrm>
        <a:off x="908670" y="694343"/>
        <a:ext cx="925860" cy="570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C9ECD-0CDF-4BFD-A6A9-1001810B1A1A}">
      <dsp:nvSpPr>
        <dsp:cNvPr id="0" name=""/>
        <dsp:cNvSpPr/>
      </dsp:nvSpPr>
      <dsp:spPr>
        <a:xfrm>
          <a:off x="147466" y="14"/>
          <a:ext cx="2295867" cy="594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Intermediate </a:t>
          </a:r>
          <a:endParaRPr lang="en-US" sz="2900" kern="1200" dirty="0"/>
        </a:p>
      </dsp:txBody>
      <dsp:txXfrm>
        <a:off x="176498" y="29046"/>
        <a:ext cx="2237803" cy="536653"/>
      </dsp:txXfrm>
    </dsp:sp>
    <dsp:sp modelId="{1BD04759-F8F8-4D41-9912-6118DB36C05B}">
      <dsp:nvSpPr>
        <dsp:cNvPr id="0" name=""/>
        <dsp:cNvSpPr/>
      </dsp:nvSpPr>
      <dsp:spPr>
        <a:xfrm>
          <a:off x="371134" y="624482"/>
          <a:ext cx="1914864" cy="594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risk</a:t>
          </a:r>
          <a:endParaRPr lang="en-US" sz="2900" kern="1200"/>
        </a:p>
      </dsp:txBody>
      <dsp:txXfrm>
        <a:off x="400166" y="653514"/>
        <a:ext cx="1856800" cy="53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B187EC-D65A-4315-959B-26A6DE2240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C1E0-A647-4C71-8424-BCE199692A22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AB2F-4E10-42DF-98B4-EA5B3A983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Management of </a:t>
            </a:r>
            <a:br>
              <a:rPr lang="en-US" sz="6000" b="1" dirty="0" smtClean="0"/>
            </a:br>
            <a:r>
              <a:rPr lang="en-US" sz="6000" b="1" dirty="0" smtClean="0"/>
              <a:t>Ischemic </a:t>
            </a:r>
            <a:r>
              <a:rPr lang="en-US" sz="6000" b="1" dirty="0"/>
              <a:t>Heart </a:t>
            </a:r>
            <a:r>
              <a:rPr lang="en-US" sz="6000" b="1" dirty="0" smtClean="0"/>
              <a:t>Disease (IHD)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Dr Tarek Elhussein MD, FRCP, FASE </a:t>
            </a:r>
          </a:p>
          <a:p>
            <a:r>
              <a:rPr lang="en-GB" dirty="0" smtClean="0"/>
              <a:t>Director, Adult Cardiology Fellowship Program</a:t>
            </a:r>
          </a:p>
          <a:p>
            <a:r>
              <a:rPr lang="en-GB" dirty="0" err="1" smtClean="0"/>
              <a:t>Assisstant</a:t>
            </a:r>
            <a:r>
              <a:rPr lang="en-GB" dirty="0" smtClean="0"/>
              <a:t> professor of Medicine &amp; Cardiac </a:t>
            </a:r>
            <a:r>
              <a:rPr lang="en-GB" dirty="0" err="1" smtClean="0"/>
              <a:t>Sicences</a:t>
            </a:r>
            <a:r>
              <a:rPr lang="en-GB" dirty="0" smtClean="0"/>
              <a:t>  Consultant cardiology &amp; echocardiography </a:t>
            </a:r>
          </a:p>
          <a:p>
            <a:r>
              <a:rPr lang="en-GB" dirty="0" smtClean="0"/>
              <a:t>King Fahad Cardiac Centre – KSU </a:t>
            </a:r>
          </a:p>
        </p:txBody>
      </p:sp>
    </p:spTree>
    <p:extLst>
      <p:ext uri="{BB962C8B-B14F-4D97-AF65-F5344CB8AC3E}">
        <p14:creationId xmlns:p14="http://schemas.microsoft.com/office/powerpoint/2010/main" val="18568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Chest 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839"/>
            <a:ext cx="7086600" cy="549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66050" cy="746760"/>
          </a:xfrm>
        </p:spPr>
        <p:txBody>
          <a:bodyPr tIns="24616" rIns="100286" bIns="24616"/>
          <a:lstStyle/>
          <a:p>
            <a:pPr marL="35898">
              <a:defRPr/>
            </a:pPr>
            <a:r>
              <a:rPr lang="en-US" smtClean="0"/>
              <a:t>Acute Coronary Syndromes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54972"/>
              </p:ext>
            </p:extLst>
          </p:nvPr>
        </p:nvGraphicFramePr>
        <p:xfrm>
          <a:off x="381000" y="1143000"/>
          <a:ext cx="8439472" cy="54459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87725"/>
                <a:gridCol w="1687724"/>
                <a:gridCol w="1687725"/>
                <a:gridCol w="1687724"/>
                <a:gridCol w="1688574"/>
              </a:tblGrid>
              <a:tr h="1075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C4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Stable Angina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Unstable Angina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STEMI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NSTEMI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</a:tr>
              <a:tr h="1075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Character of pain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Exertional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 pain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Rest pain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Rest pain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Rest pain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</a:tr>
              <a:tr h="1075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Relievers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Responds to GTN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No GTN effect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No GTN effect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No GTN effect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</a:tr>
              <a:tr h="1075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Enzymes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Normal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Normal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Elevated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Elevated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</a:tr>
              <a:tr h="1143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ECG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9EF5FD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Often normal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Often ST depression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ST segment elevation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939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Times New Roman" charset="0"/>
                        </a:rPr>
                        <a:t>No ST segment elevation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25400" marR="25400" marT="30480" marB="3048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0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0355584" presetClass="entr" presetSubtype="634647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0355584" presetClass="entr" presetSubtype="634467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Angina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ischemia results it is frequently accompanied by chest discomfort: Angina </a:t>
            </a:r>
            <a:r>
              <a:rPr lang="en-US" dirty="0" smtClean="0"/>
              <a:t>Pectoris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 the majority of patients with angina, development of myocardial ischemia results from a combination of fixed and </a:t>
            </a:r>
            <a:r>
              <a:rPr lang="en-US" dirty="0" err="1"/>
              <a:t>vasospastic</a:t>
            </a:r>
            <a:r>
              <a:rPr lang="en-US" dirty="0"/>
              <a:t> stenosis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7503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Chronic Stable Angina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develop sudden increase in frequency and duration of ischemic episodes occurring at lower workloads than previously or even at </a:t>
            </a:r>
            <a:r>
              <a:rPr lang="en-US" dirty="0" smtClean="0"/>
              <a:t>rest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Known as unstable angina: up to 70% patients sustain MI over the ensuing 3 months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5976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Angina: cont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mild obstruction coronary lesions can also experience unstable </a:t>
            </a:r>
            <a:r>
              <a:rPr lang="en-US" dirty="0" smtClean="0"/>
              <a:t>angina</a:t>
            </a:r>
          </a:p>
          <a:p>
            <a:endParaRPr lang="en-US" dirty="0"/>
          </a:p>
          <a:p>
            <a:r>
              <a:rPr lang="en-US" dirty="0"/>
              <a:t>&gt;90% of Acute MI result from an acute thrombus obstructing a coronary artery with resultant prolonged ischemia and tissue necrosis</a:t>
            </a:r>
          </a:p>
        </p:txBody>
      </p:sp>
    </p:spTree>
    <p:extLst>
      <p:ext uri="{BB962C8B-B14F-4D97-AF65-F5344CB8AC3E}">
        <p14:creationId xmlns:p14="http://schemas.microsoft.com/office/powerpoint/2010/main" val="212589248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Angina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Chronic Angina is directed at </a:t>
            </a:r>
            <a:r>
              <a:rPr lang="en-US" u="sng" dirty="0"/>
              <a:t>minimizing</a:t>
            </a:r>
            <a:r>
              <a:rPr lang="en-US" dirty="0"/>
              <a:t> myocardial oxygen demand and increasing coronary </a:t>
            </a:r>
            <a:r>
              <a:rPr lang="en-US" dirty="0" smtClean="0"/>
              <a:t>flow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Where as in the acute syndromes of unstable angina or MI primary therapy is also directed </a:t>
            </a:r>
            <a:r>
              <a:rPr lang="en-US" u="sng" dirty="0"/>
              <a:t>against platelet aggregation and thrombosis</a:t>
            </a:r>
          </a:p>
        </p:txBody>
      </p:sp>
    </p:spTree>
    <p:extLst>
      <p:ext uri="{BB962C8B-B14F-4D97-AF65-F5344CB8AC3E}">
        <p14:creationId xmlns:p14="http://schemas.microsoft.com/office/powerpoint/2010/main" val="3190940888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Modifiable Factors: </a:t>
            </a:r>
            <a:r>
              <a:rPr lang="en-US" u="sng" dirty="0" err="1"/>
              <a:t>hyperlipidemia</a:t>
            </a:r>
            <a:r>
              <a:rPr lang="en-US" dirty="0"/>
              <a:t>- ^ LDL (&lt;130 normal) or low HDL (&gt;60 normal), </a:t>
            </a:r>
            <a:r>
              <a:rPr lang="en-US" u="sng" dirty="0"/>
              <a:t>Hypertension</a:t>
            </a:r>
            <a:r>
              <a:rPr lang="en-US" dirty="0"/>
              <a:t>, </a:t>
            </a:r>
            <a:r>
              <a:rPr lang="en-US" u="sng" dirty="0"/>
              <a:t>cigarette smoking </a:t>
            </a:r>
            <a:r>
              <a:rPr lang="en-US" dirty="0"/>
              <a:t>and </a:t>
            </a:r>
            <a:r>
              <a:rPr lang="en-US" u="sng" dirty="0"/>
              <a:t>diabetes</a:t>
            </a:r>
            <a:r>
              <a:rPr lang="en-US" dirty="0"/>
              <a:t>, obesity, BMI of &gt;30</a:t>
            </a:r>
          </a:p>
          <a:p>
            <a:pPr>
              <a:lnSpc>
                <a:spcPct val="90000"/>
              </a:lnSpc>
            </a:pPr>
            <a:r>
              <a:rPr lang="en-US" dirty="0"/>
              <a:t>Non-Modifiable Factors: advanced </a:t>
            </a:r>
            <a:r>
              <a:rPr lang="en-US" u="sng" dirty="0"/>
              <a:t>age</a:t>
            </a:r>
            <a:r>
              <a:rPr lang="en-US" dirty="0"/>
              <a:t>, male </a:t>
            </a:r>
            <a:r>
              <a:rPr lang="en-US" u="sng" dirty="0"/>
              <a:t>sex</a:t>
            </a:r>
            <a:r>
              <a:rPr lang="en-US" dirty="0"/>
              <a:t>, </a:t>
            </a:r>
            <a:r>
              <a:rPr lang="en-US" u="sng" dirty="0"/>
              <a:t>family medical </a:t>
            </a:r>
            <a:r>
              <a:rPr lang="en-US" dirty="0"/>
              <a:t>history: male &lt;55 y/o, female &lt;65 y/o </a:t>
            </a:r>
          </a:p>
          <a:p>
            <a:pPr>
              <a:lnSpc>
                <a:spcPct val="90000"/>
              </a:lnSpc>
            </a:pPr>
            <a:r>
              <a:rPr lang="en-US" dirty="0"/>
              <a:t>Other: sedentary </a:t>
            </a:r>
            <a:r>
              <a:rPr lang="en-US" u="sng" dirty="0"/>
              <a:t>lifestyle</a:t>
            </a:r>
            <a:r>
              <a:rPr lang="en-US" dirty="0"/>
              <a:t> and stressful </a:t>
            </a:r>
            <a:r>
              <a:rPr lang="en-US" u="sng" dirty="0"/>
              <a:t>emotional stress</a:t>
            </a:r>
          </a:p>
        </p:txBody>
      </p:sp>
    </p:spTree>
    <p:extLst>
      <p:ext uri="{BB962C8B-B14F-4D97-AF65-F5344CB8AC3E}">
        <p14:creationId xmlns:p14="http://schemas.microsoft.com/office/powerpoint/2010/main" val="413305433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Tightness, squeezing, heaviness, pressure, burning, indigestion or aching sensation</a:t>
            </a:r>
          </a:p>
          <a:p>
            <a:pPr>
              <a:lnSpc>
                <a:spcPct val="90000"/>
              </a:lnSpc>
            </a:pPr>
            <a:r>
              <a:rPr lang="en-US"/>
              <a:t>It is rarely “PAIN”</a:t>
            </a:r>
          </a:p>
          <a:p>
            <a:pPr>
              <a:lnSpc>
                <a:spcPct val="90000"/>
              </a:lnSpc>
            </a:pPr>
            <a:r>
              <a:rPr lang="en-US"/>
              <a:t>Never: sharp, stabbing, prickly, spasmodic, or pleuritic</a:t>
            </a:r>
          </a:p>
          <a:p>
            <a:pPr>
              <a:lnSpc>
                <a:spcPct val="90000"/>
              </a:lnSpc>
            </a:pPr>
            <a:r>
              <a:rPr lang="en-US"/>
              <a:t>Lasts a few seconds &lt; 10 minutes</a:t>
            </a:r>
          </a:p>
          <a:p>
            <a:pPr>
              <a:lnSpc>
                <a:spcPct val="90000"/>
              </a:lnSpc>
            </a:pPr>
            <a:r>
              <a:rPr lang="en-US"/>
              <a:t>Relieved by NTG s/l</a:t>
            </a:r>
          </a:p>
          <a:p>
            <a:pPr>
              <a:lnSpc>
                <a:spcPct val="90000"/>
              </a:lnSpc>
            </a:pPr>
            <a:r>
              <a:rPr lang="en-US"/>
              <a:t>Levine Sign: clench fist to sternum</a:t>
            </a:r>
          </a:p>
        </p:txBody>
      </p:sp>
    </p:spTree>
    <p:extLst>
      <p:ext uri="{BB962C8B-B14F-4D97-AF65-F5344CB8AC3E}">
        <p14:creationId xmlns:p14="http://schemas.microsoft.com/office/powerpoint/2010/main" val="350731184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Signs &amp; Symptoms accompany Angina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Dyspnea, nausea, diaphoresis resolve quickly after cessation of </a:t>
            </a:r>
            <a:r>
              <a:rPr lang="en-US" dirty="0" smtClean="0"/>
              <a:t>angina</a:t>
            </a:r>
          </a:p>
          <a:p>
            <a:endParaRPr lang="en-US" dirty="0"/>
          </a:p>
          <a:p>
            <a:r>
              <a:rPr lang="en-US" dirty="0"/>
              <a:t>Angina is a diffuse sensation rather than discrete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3032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Ischemic Heart Disease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Imbalance between Myocardial oxygen supply and demand = Myocardial hypoxia and accumulation of waste metabolites due to atherosclerotic disease of coronary arteries</a:t>
            </a:r>
          </a:p>
        </p:txBody>
      </p:sp>
    </p:spTree>
    <p:extLst>
      <p:ext uri="{BB962C8B-B14F-4D97-AF65-F5344CB8AC3E}">
        <p14:creationId xmlns:p14="http://schemas.microsoft.com/office/powerpoint/2010/main" val="400557814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Coronary heart disease (CHD) is the most </a:t>
            </a:r>
            <a:r>
              <a:rPr lang="en-US" u="sng" dirty="0" smtClean="0">
                <a:effectLst/>
              </a:rPr>
              <a:t>common</a:t>
            </a:r>
            <a:r>
              <a:rPr lang="en-US" dirty="0" smtClean="0">
                <a:effectLst/>
              </a:rPr>
              <a:t> form of heart disease</a:t>
            </a:r>
          </a:p>
          <a:p>
            <a:endParaRPr lang="en-US" dirty="0" smtClean="0">
              <a:effectLst/>
            </a:endParaRPr>
          </a:p>
          <a:p>
            <a:r>
              <a:rPr lang="en-US" dirty="0"/>
              <a:t>A</a:t>
            </a:r>
            <a:r>
              <a:rPr lang="en-US" dirty="0" smtClean="0">
                <a:effectLst/>
              </a:rPr>
              <a:t>n estimated 330 000 people have a myocardial infarct each year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Approximately 1.3 million people have </a:t>
            </a:r>
            <a:r>
              <a:rPr lang="en-US" u="sng" dirty="0" smtClean="0">
                <a:effectLst/>
              </a:rPr>
              <a:t>angina</a:t>
            </a:r>
            <a:r>
              <a:rPr lang="en-US" dirty="0" smtClean="0">
                <a:effectLst/>
              </a:rPr>
              <a:t> each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 Angina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Angina: chronic pattern of transient angina pectoris precipitated by physical activity or emotional upset, relieved by rest with in few </a:t>
            </a:r>
            <a:r>
              <a:rPr lang="en-US" dirty="0" smtClean="0"/>
              <a:t>minutes</a:t>
            </a:r>
          </a:p>
          <a:p>
            <a:endParaRPr lang="en-US" dirty="0"/>
          </a:p>
          <a:p>
            <a:r>
              <a:rPr lang="en-US" dirty="0"/>
              <a:t>Temporary depression of ST segment with no permanent myocardial damage</a:t>
            </a:r>
          </a:p>
        </p:txBody>
      </p:sp>
    </p:spTree>
    <p:extLst>
      <p:ext uri="{BB962C8B-B14F-4D97-AF65-F5344CB8AC3E}">
        <p14:creationId xmlns:p14="http://schemas.microsoft.com/office/powerpoint/2010/main" val="4167524610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Angina Pectoris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Angina Pectoris: uncomfortable sensation in the chest or neighboring anatomic structures produced by myocardial ischemia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2830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Angina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anginal discomfort usually at </a:t>
            </a:r>
            <a:r>
              <a:rPr lang="en-US" u="sng" dirty="0" smtClean="0"/>
              <a:t>rest</a:t>
            </a:r>
          </a:p>
          <a:p>
            <a:endParaRPr lang="en-US" dirty="0"/>
          </a:p>
          <a:p>
            <a:r>
              <a:rPr lang="en-US" dirty="0"/>
              <a:t>Develops due to coronary artery </a:t>
            </a:r>
            <a:r>
              <a:rPr lang="en-US" u="sng" dirty="0"/>
              <a:t>spasm</a:t>
            </a:r>
            <a:r>
              <a:rPr lang="en-US" dirty="0"/>
              <a:t> rather than increase myocardial oxygen </a:t>
            </a:r>
            <a:r>
              <a:rPr lang="en-US" dirty="0" smtClean="0"/>
              <a:t>demand</a:t>
            </a:r>
          </a:p>
          <a:p>
            <a:endParaRPr lang="en-US" dirty="0"/>
          </a:p>
          <a:p>
            <a:r>
              <a:rPr lang="en-US" u="sng" dirty="0"/>
              <a:t>Transient shifts </a:t>
            </a:r>
            <a:r>
              <a:rPr lang="en-US" dirty="0"/>
              <a:t>of ST segment – ST elevation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380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Unstable Angina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Increased frequency and duration of Angina episodes, produced by less exertion or at rest = high frequency of myocardial infarction if not treated</a:t>
            </a:r>
          </a:p>
        </p:txBody>
      </p:sp>
    </p:spTree>
    <p:extLst>
      <p:ext uri="{BB962C8B-B14F-4D97-AF65-F5344CB8AC3E}">
        <p14:creationId xmlns:p14="http://schemas.microsoft.com/office/powerpoint/2010/main" val="382664914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Silent Ischemia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episodes of myocardial </a:t>
            </a:r>
            <a:r>
              <a:rPr lang="en-US" dirty="0" smtClean="0"/>
              <a:t>ischemia</a:t>
            </a:r>
          </a:p>
          <a:p>
            <a:endParaRPr lang="en-US" dirty="0"/>
          </a:p>
          <a:p>
            <a:r>
              <a:rPr lang="en-US" dirty="0"/>
              <a:t>Detected by electrocardiogram and laboratory studies</a:t>
            </a:r>
          </a:p>
        </p:txBody>
      </p:sp>
    </p:spTree>
    <p:extLst>
      <p:ext uri="{BB962C8B-B14F-4D97-AF65-F5344CB8AC3E}">
        <p14:creationId xmlns:p14="http://schemas.microsoft.com/office/powerpoint/2010/main" val="147251860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Myocardial Infarction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 of myocardial </a:t>
            </a:r>
            <a:r>
              <a:rPr lang="en-US" u="sng" dirty="0"/>
              <a:t>necrosis </a:t>
            </a:r>
            <a:r>
              <a:rPr lang="en-US" dirty="0"/>
              <a:t>due to prolonged cessation of blood </a:t>
            </a:r>
            <a:r>
              <a:rPr lang="en-US" dirty="0" smtClean="0"/>
              <a:t>supply</a:t>
            </a:r>
          </a:p>
          <a:p>
            <a:endParaRPr lang="en-US" dirty="0"/>
          </a:p>
          <a:p>
            <a:r>
              <a:rPr lang="en-US" dirty="0"/>
              <a:t>Results from </a:t>
            </a:r>
            <a:r>
              <a:rPr lang="en-US" u="sng" dirty="0"/>
              <a:t>acute thrombus </a:t>
            </a:r>
            <a:r>
              <a:rPr lang="en-US" dirty="0"/>
              <a:t>at side of coronary atherosclerotic </a:t>
            </a:r>
            <a:r>
              <a:rPr lang="en-US" dirty="0" smtClean="0"/>
              <a:t>stenosis</a:t>
            </a:r>
          </a:p>
          <a:p>
            <a:endParaRPr lang="en-US" dirty="0"/>
          </a:p>
          <a:p>
            <a:r>
              <a:rPr lang="en-US" dirty="0"/>
              <a:t>May be </a:t>
            </a:r>
            <a:r>
              <a:rPr lang="en-US" u="sng" dirty="0"/>
              <a:t>first</a:t>
            </a:r>
            <a:r>
              <a:rPr lang="en-US" dirty="0"/>
              <a:t> clinical manifestation of ischemic heart disease or history of Angina Pectoris</a:t>
            </a:r>
          </a:p>
        </p:txBody>
      </p:sp>
    </p:spTree>
    <p:extLst>
      <p:ext uri="{BB962C8B-B14F-4D97-AF65-F5344CB8AC3E}">
        <p14:creationId xmlns:p14="http://schemas.microsoft.com/office/powerpoint/2010/main" val="51812396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Precipitants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Exertion: walking, climbing stairs, vigorous work using arms, sexual activity</a:t>
            </a:r>
          </a:p>
          <a:p>
            <a:pPr>
              <a:lnSpc>
                <a:spcPct val="90000"/>
              </a:lnSpc>
            </a:pPr>
            <a:r>
              <a:rPr lang="en-US"/>
              <a:t>Vasoconstriction: extremities, increased systemic vascular resistance, increased in myocardial wall tension and oxygen requirements</a:t>
            </a:r>
          </a:p>
          <a:p>
            <a:pPr>
              <a:lnSpc>
                <a:spcPct val="90000"/>
              </a:lnSpc>
            </a:pPr>
            <a:r>
              <a:rPr lang="en-US"/>
              <a:t>Myocardial Ischemia displays a circadian rhythm threshold for Angina it is lower in morning hours.</a:t>
            </a:r>
          </a:p>
        </p:txBody>
      </p:sp>
    </p:spTree>
    <p:extLst>
      <p:ext uri="{BB962C8B-B14F-4D97-AF65-F5344CB8AC3E}">
        <p14:creationId xmlns:p14="http://schemas.microsoft.com/office/powerpoint/2010/main" val="197611221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Arcus senilis, xanthomas, funduscopic exam: AV nicking, exudates</a:t>
            </a:r>
          </a:p>
          <a:p>
            <a:pPr>
              <a:lnSpc>
                <a:spcPct val="90000"/>
              </a:lnSpc>
            </a:pPr>
            <a:r>
              <a:rPr lang="en-US"/>
              <a:t>Signs and symptoms: hyperthyroidism with increased myocardial oxygen demand, hypertension, palpitations</a:t>
            </a:r>
          </a:p>
          <a:p>
            <a:pPr>
              <a:lnSpc>
                <a:spcPct val="90000"/>
              </a:lnSpc>
            </a:pPr>
            <a:r>
              <a:rPr lang="en-US"/>
              <a:t>Auscultate carotid and peripheral arteries and abdomen: aortic aneurysm</a:t>
            </a:r>
          </a:p>
          <a:p>
            <a:pPr>
              <a:lnSpc>
                <a:spcPct val="90000"/>
              </a:lnSpc>
            </a:pPr>
            <a:r>
              <a:rPr lang="en-US"/>
              <a:t>Cardiac: S4 common in CAD, increased heart rate, increased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402423278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Ischemia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Myocardial ischemia may result in papillary muscle regurgitation</a:t>
            </a:r>
          </a:p>
          <a:p>
            <a:pPr>
              <a:lnSpc>
                <a:spcPct val="90000"/>
              </a:lnSpc>
            </a:pPr>
            <a:r>
              <a:rPr lang="en-US"/>
              <a:t>Ischemic induced left ventricular wall motion abnormalities may be detected as an abnormal precordial bulge on chest palpation</a:t>
            </a:r>
          </a:p>
          <a:p>
            <a:pPr>
              <a:lnSpc>
                <a:spcPct val="90000"/>
              </a:lnSpc>
            </a:pPr>
            <a:r>
              <a:rPr lang="en-US"/>
              <a:t>A transient S3 gallop and pulmonary rales = ischemic induced 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3582503669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Tests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Blood tests </a:t>
            </a:r>
            <a:r>
              <a:rPr lang="en-US" dirty="0"/>
              <a:t>include serum lipids, fasting blood sugar, </a:t>
            </a:r>
            <a:r>
              <a:rPr lang="en-US" dirty="0" err="1"/>
              <a:t>Hematocrit</a:t>
            </a:r>
            <a:r>
              <a:rPr lang="en-US" dirty="0"/>
              <a:t>, thyroid (</a:t>
            </a:r>
            <a:r>
              <a:rPr lang="en-US" dirty="0" err="1"/>
              <a:t>anemias</a:t>
            </a:r>
            <a:r>
              <a:rPr lang="en-US" dirty="0"/>
              <a:t> and hyperthyroidism can exacerbate myocardial ischemia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Resting Electrocardiogram</a:t>
            </a:r>
            <a:r>
              <a:rPr lang="en-US" dirty="0"/>
              <a:t>: CAD patients have normal baseline ECGs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pathologic Q waves = previous infarction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minor ST and T waves abnormalities not specific for CAD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7319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Disease of the coronary arteries is almost always due to </a:t>
            </a:r>
            <a:r>
              <a:rPr lang="en-US" u="sng" dirty="0" smtClean="0">
                <a:effectLst/>
              </a:rPr>
              <a:t>atheroma</a:t>
            </a:r>
            <a:r>
              <a:rPr lang="en-US" dirty="0" smtClean="0">
                <a:effectLst/>
              </a:rPr>
              <a:t> and its complications</a:t>
            </a:r>
          </a:p>
          <a:p>
            <a:pPr lvl="1"/>
            <a:r>
              <a:rPr lang="en-US" dirty="0" smtClean="0">
                <a:effectLst/>
              </a:rPr>
              <a:t>particularly thrombosis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3"/>
          <a:stretch/>
        </p:blipFill>
        <p:spPr bwMode="auto">
          <a:xfrm>
            <a:off x="1619671" y="3168352"/>
            <a:ext cx="546692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Electrocardiogram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Electrocardiogram: is useful in diagnosis during cc: chest pain</a:t>
            </a:r>
          </a:p>
          <a:p>
            <a:pPr>
              <a:lnSpc>
                <a:spcPct val="90000"/>
              </a:lnSpc>
            </a:pPr>
            <a:r>
              <a:rPr lang="en-US"/>
              <a:t>When ischemia results in transient horizontal or downsloping ST segments or T wave inversions which normalize after pain resolution</a:t>
            </a:r>
          </a:p>
          <a:p>
            <a:pPr>
              <a:lnSpc>
                <a:spcPct val="90000"/>
              </a:lnSpc>
            </a:pPr>
            <a:r>
              <a:rPr lang="en-US"/>
              <a:t>ST elevation suggest severe transmural ischemia or coronary artery spasm which is less often</a:t>
            </a:r>
          </a:p>
        </p:txBody>
      </p:sp>
    </p:spTree>
    <p:extLst>
      <p:ext uri="{BB962C8B-B14F-4D97-AF65-F5344CB8AC3E}">
        <p14:creationId xmlns:p14="http://schemas.microsoft.com/office/powerpoint/2010/main" val="3391450159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Stress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Used to </a:t>
            </a:r>
            <a:r>
              <a:rPr lang="en-US" u="sng" dirty="0"/>
              <a:t>confirm diagnosis </a:t>
            </a:r>
            <a:r>
              <a:rPr lang="en-US" dirty="0"/>
              <a:t>of angina</a:t>
            </a:r>
          </a:p>
          <a:p>
            <a:pPr>
              <a:lnSpc>
                <a:spcPct val="80000"/>
              </a:lnSpc>
            </a:pPr>
            <a:r>
              <a:rPr lang="en-US" dirty="0"/>
              <a:t>Terminate if hypotension, high grade ventricular </a:t>
            </a:r>
            <a:r>
              <a:rPr lang="en-US" dirty="0" err="1"/>
              <a:t>disrrhythmias</a:t>
            </a:r>
            <a:r>
              <a:rPr lang="en-US" dirty="0"/>
              <a:t>, 3 mm ST segment depression develop</a:t>
            </a:r>
          </a:p>
          <a:p>
            <a:pPr>
              <a:lnSpc>
                <a:spcPct val="80000"/>
              </a:lnSpc>
            </a:pPr>
            <a:r>
              <a:rPr lang="en-US" dirty="0"/>
              <a:t>(+): reproduction of chest pain, ST depression</a:t>
            </a:r>
          </a:p>
          <a:p>
            <a:pPr>
              <a:lnSpc>
                <a:spcPct val="80000"/>
              </a:lnSpc>
            </a:pPr>
            <a:r>
              <a:rPr lang="en-US" dirty="0"/>
              <a:t>Severe: chest pain, ST changes in 1</a:t>
            </a:r>
            <a:r>
              <a:rPr lang="en-US" baseline="30000" dirty="0"/>
              <a:t>st</a:t>
            </a:r>
            <a:r>
              <a:rPr lang="en-US" dirty="0"/>
              <a:t> 3 minutes, &gt;3 mm ST depression, persistent &gt; 5 minutes after exercise stopped</a:t>
            </a:r>
          </a:p>
          <a:p>
            <a:pPr>
              <a:lnSpc>
                <a:spcPct val="80000"/>
              </a:lnSpc>
            </a:pPr>
            <a:r>
              <a:rPr lang="en-US" dirty="0"/>
              <a:t>Low systolic BP, multifocal ventricular </a:t>
            </a:r>
            <a:r>
              <a:rPr lang="en-US" dirty="0" err="1"/>
              <a:t>ectopy</a:t>
            </a:r>
            <a:r>
              <a:rPr lang="en-US" dirty="0"/>
              <a:t> or V- </a:t>
            </a:r>
            <a:r>
              <a:rPr lang="en-US" dirty="0" err="1"/>
              <a:t>tach</a:t>
            </a:r>
            <a:r>
              <a:rPr lang="en-US" dirty="0"/>
              <a:t>, ST changes, poor duration of exercise (&lt;2 minutes) due to cardiopulmonary </a:t>
            </a:r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15299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Diagnostic Tests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Radionuclide studies</a:t>
            </a:r>
          </a:p>
          <a:p>
            <a:r>
              <a:rPr lang="en-US"/>
              <a:t>Myocardial perfusion scintigraphy</a:t>
            </a:r>
          </a:p>
          <a:p>
            <a:r>
              <a:rPr lang="en-US"/>
              <a:t>Exercise radionuclide ventriculography</a:t>
            </a:r>
          </a:p>
          <a:p>
            <a:r>
              <a:rPr lang="en-US"/>
              <a:t>Echocardiography</a:t>
            </a:r>
          </a:p>
          <a:p>
            <a:r>
              <a:rPr lang="en-US"/>
              <a:t>Ambulatory ECG monitoring</a:t>
            </a:r>
          </a:p>
          <a:p>
            <a:r>
              <a:rPr lang="en-US"/>
              <a:t>Coronary arteriography</a:t>
            </a:r>
          </a:p>
        </p:txBody>
      </p:sp>
    </p:spTree>
    <p:extLst>
      <p:ext uri="{BB962C8B-B14F-4D97-AF65-F5344CB8AC3E}">
        <p14:creationId xmlns:p14="http://schemas.microsoft.com/office/powerpoint/2010/main" val="90511582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Management Goals to reduce Anginal Symptoms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Prevent complications </a:t>
            </a:r>
            <a:r>
              <a:rPr lang="en-US" dirty="0"/>
              <a:t>– myocardial infarction, and to prolong life</a:t>
            </a:r>
          </a:p>
          <a:p>
            <a:r>
              <a:rPr lang="en-US" u="sng" dirty="0"/>
              <a:t>No smoking, lower weight, control hypertension and diabetes</a:t>
            </a:r>
          </a:p>
          <a:p>
            <a:r>
              <a:rPr lang="en-US" dirty="0"/>
              <a:t>Patients with CAD – LDL cholesterol should achieve lower levels (&lt;100)</a:t>
            </a:r>
          </a:p>
          <a:p>
            <a:r>
              <a:rPr lang="en-US" dirty="0"/>
              <a:t>HMG-COA </a:t>
            </a:r>
            <a:r>
              <a:rPr lang="en-US" dirty="0" err="1"/>
              <a:t>reductase</a:t>
            </a:r>
            <a:r>
              <a:rPr lang="en-US" dirty="0"/>
              <a:t> inhibitors are effective</a:t>
            </a:r>
          </a:p>
        </p:txBody>
      </p:sp>
    </p:spTree>
    <p:extLst>
      <p:ext uri="{BB962C8B-B14F-4D97-AF65-F5344CB8AC3E}">
        <p14:creationId xmlns:p14="http://schemas.microsoft.com/office/powerpoint/2010/main" val="347910351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76200"/>
            <a:ext cx="71294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Pharmacologic Therapy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Therapy is aimed in </a:t>
            </a:r>
            <a:r>
              <a:rPr lang="en-US" u="sng" dirty="0"/>
              <a:t>restoring</a:t>
            </a:r>
            <a:r>
              <a:rPr lang="en-US" dirty="0"/>
              <a:t> balance between myocardial oxygen supply and </a:t>
            </a:r>
            <a:r>
              <a:rPr lang="en-US" dirty="0" smtClean="0"/>
              <a:t>demand</a:t>
            </a:r>
          </a:p>
          <a:p>
            <a:endParaRPr lang="en-US" dirty="0"/>
          </a:p>
          <a:p>
            <a:r>
              <a:rPr lang="en-US" dirty="0"/>
              <a:t>Useful Agents:  nitrates, beta-blockers and 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61311956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Nitrates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Reduce myocardial oxygen demand</a:t>
            </a:r>
          </a:p>
          <a:p>
            <a:r>
              <a:rPr lang="en-US"/>
              <a:t>Relax vascular smooth muscle</a:t>
            </a:r>
          </a:p>
          <a:p>
            <a:r>
              <a:rPr lang="en-US"/>
              <a:t>Reduces venous return to heart</a:t>
            </a:r>
          </a:p>
          <a:p>
            <a:r>
              <a:rPr lang="en-US"/>
              <a:t>Arteriolar dilators decrease resistance against- which left ventricle contracts and reduces wall tension and oxygen demand</a:t>
            </a:r>
          </a:p>
        </p:txBody>
      </p:sp>
    </p:spTree>
    <p:extLst>
      <p:ext uri="{BB962C8B-B14F-4D97-AF65-F5344CB8AC3E}">
        <p14:creationId xmlns:p14="http://schemas.microsoft.com/office/powerpoint/2010/main" val="260639869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Nitrates: cont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Dilate coronary arteries with augmentation of coronary blood flow</a:t>
            </a:r>
          </a:p>
          <a:p>
            <a:r>
              <a:rPr lang="en-US"/>
              <a:t>Side effects: generalized warmth, transient throbbing headache, or lightheadedness, hypotension</a:t>
            </a:r>
          </a:p>
          <a:p>
            <a:r>
              <a:rPr lang="en-US"/>
              <a:t>ER if no relief after X2 nitro's: unstable angina or MI</a:t>
            </a:r>
          </a:p>
        </p:txBody>
      </p:sp>
    </p:spTree>
    <p:extLst>
      <p:ext uri="{BB962C8B-B14F-4D97-AF65-F5344CB8AC3E}">
        <p14:creationId xmlns:p14="http://schemas.microsoft.com/office/powerpoint/2010/main" val="344710553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Nitrates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>
            <a:normAutofit fontScale="92500"/>
          </a:bodyPr>
          <a:lstStyle/>
          <a:p>
            <a:r>
              <a:rPr lang="en-US"/>
              <a:t>Drug tolerance</a:t>
            </a:r>
          </a:p>
          <a:p>
            <a:r>
              <a:rPr lang="en-US"/>
              <a:t>Continued administration of drug will decrease effectiveness</a:t>
            </a:r>
          </a:p>
          <a:p>
            <a:r>
              <a:rPr lang="en-US"/>
              <a:t>Prevented by allowing 8 – 10 hours nitrate free interval each day.</a:t>
            </a:r>
          </a:p>
          <a:p>
            <a:r>
              <a:rPr lang="en-US"/>
              <a:t>Elderly/inactive patients: long acting nitrates for chronic antianginal therapy is recommended</a:t>
            </a:r>
          </a:p>
          <a:p>
            <a:r>
              <a:rPr lang="en-US"/>
              <a:t>Physical active patients: additional drugs are required</a:t>
            </a:r>
          </a:p>
        </p:txBody>
      </p:sp>
    </p:spTree>
    <p:extLst>
      <p:ext uri="{BB962C8B-B14F-4D97-AF65-F5344CB8AC3E}">
        <p14:creationId xmlns:p14="http://schemas.microsoft.com/office/powerpoint/2010/main" val="11860635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Blockers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Prevent effort </a:t>
            </a:r>
            <a:r>
              <a:rPr lang="en-US" dirty="0"/>
              <a:t>induced angina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Decrease </a:t>
            </a:r>
            <a:r>
              <a:rPr lang="en-US" u="sng" dirty="0"/>
              <a:t>mortality</a:t>
            </a:r>
            <a:r>
              <a:rPr lang="en-US" dirty="0"/>
              <a:t> after myocardial </a:t>
            </a:r>
            <a:r>
              <a:rPr lang="en-US" dirty="0" smtClean="0"/>
              <a:t>infarction</a:t>
            </a:r>
          </a:p>
          <a:p>
            <a:endParaRPr lang="en-US" dirty="0"/>
          </a:p>
          <a:p>
            <a:r>
              <a:rPr lang="en-US" u="sng" dirty="0"/>
              <a:t>Reduce Myocardial oxygen </a:t>
            </a:r>
            <a:r>
              <a:rPr lang="en-US" dirty="0"/>
              <a:t>demand by slowing heart rate, force of ventricular contraction and decrease blood pressure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1173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Myocardial Ischemia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Results when there is an </a:t>
            </a:r>
            <a:r>
              <a:rPr lang="en-US" u="sng" dirty="0"/>
              <a:t>imbalance </a:t>
            </a:r>
            <a:r>
              <a:rPr lang="en-US" dirty="0"/>
              <a:t>between myocardial oxygen supply and </a:t>
            </a:r>
            <a:r>
              <a:rPr lang="en-US" dirty="0" smtClean="0"/>
              <a:t>demand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Most occurs because of atherosclerotic plaque with in one or more coronary </a:t>
            </a:r>
            <a:r>
              <a:rPr lang="en-US" dirty="0" smtClean="0"/>
              <a:t>arteries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Limits normal rise </a:t>
            </a:r>
            <a:r>
              <a:rPr lang="en-US" dirty="0"/>
              <a:t>in coronary blood flow in response to increase in myocardial oxygen demand</a:t>
            </a:r>
          </a:p>
        </p:txBody>
      </p:sp>
    </p:spTree>
    <p:extLst>
      <p:ext uri="{BB962C8B-B14F-4D97-AF65-F5344CB8AC3E}">
        <p14:creationId xmlns:p14="http://schemas.microsoft.com/office/powerpoint/2010/main" val="2146680780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-1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Block myocardial receptors with less effect on bronchial and vascular smooth muscle- patients with asthma, intermittent claudication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206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Beta-Agonist blockers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With partial B-agonist activity: </a:t>
            </a:r>
          </a:p>
          <a:p>
            <a:pPr>
              <a:lnSpc>
                <a:spcPct val="90000"/>
              </a:lnSpc>
            </a:pPr>
            <a:r>
              <a:rPr lang="en-US" dirty="0"/>
              <a:t>Intrinsic sympathomimetic activity (ISA) have mild direct stimulation of the beta receptor while blocking receptor against circulating </a:t>
            </a:r>
            <a:r>
              <a:rPr lang="en-US" dirty="0" err="1"/>
              <a:t>catecholamines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Agents with ISA are less desirable in patients with angina because higher heart rates during their use may exacerbate angina</a:t>
            </a:r>
          </a:p>
          <a:p>
            <a:pPr>
              <a:lnSpc>
                <a:spcPct val="90000"/>
              </a:lnSpc>
            </a:pPr>
            <a:r>
              <a:rPr lang="en-US" dirty="0"/>
              <a:t>not reduce mortality after </a:t>
            </a:r>
            <a:r>
              <a:rPr lang="en-US" dirty="0" smtClean="0"/>
              <a:t>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4460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Beta-blockers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Duration of beta-blockers depends on lipid solubility</a:t>
            </a:r>
          </a:p>
          <a:p>
            <a:r>
              <a:rPr lang="en-US"/>
              <a:t>Accounts for different dosage schedules</a:t>
            </a:r>
          </a:p>
        </p:txBody>
      </p:sp>
    </p:spTree>
    <p:extLst>
      <p:ext uri="{BB962C8B-B14F-4D97-AF65-F5344CB8AC3E}">
        <p14:creationId xmlns:p14="http://schemas.microsoft.com/office/powerpoint/2010/main" val="136837558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Contraindications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Symptomatic CHF, history of bronchospasm, bradycardia or AV block, peripheral vascular disease with s/s of claudication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45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Effects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Bronchospasm (RAD), CHF, depression, sexual dysfunction, AV block, exacerbation of claudication, potential masking of hypoglycemia in IDDM patients</a:t>
            </a:r>
          </a:p>
        </p:txBody>
      </p:sp>
    </p:spTree>
    <p:extLst>
      <p:ext uri="{BB962C8B-B14F-4D97-AF65-F5344CB8AC3E}">
        <p14:creationId xmlns:p14="http://schemas.microsoft.com/office/powerpoint/2010/main" val="248908858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 Channel Blockers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Anti-anginal agents prevent angina</a:t>
            </a:r>
          </a:p>
          <a:p>
            <a:pPr>
              <a:lnSpc>
                <a:spcPct val="90000"/>
              </a:lnSpc>
            </a:pPr>
            <a:r>
              <a:rPr lang="en-US"/>
              <a:t>Helpful: episodes of coronary vasospasm</a:t>
            </a:r>
          </a:p>
          <a:p>
            <a:pPr>
              <a:lnSpc>
                <a:spcPct val="90000"/>
              </a:lnSpc>
            </a:pPr>
            <a:r>
              <a:rPr lang="en-US"/>
              <a:t>Decreases myocardial oxygen requirements and increase myocardial oxygen supply</a:t>
            </a:r>
          </a:p>
          <a:p>
            <a:pPr>
              <a:lnSpc>
                <a:spcPct val="90000"/>
              </a:lnSpc>
            </a:pPr>
            <a:r>
              <a:rPr lang="en-US"/>
              <a:t>Potent arterial vasodilators: decrease systemic vascular resistance, blood pressure, left ventricular wall stress with decrease myocardial oxygen consumption</a:t>
            </a:r>
          </a:p>
        </p:txBody>
      </p:sp>
    </p:spTree>
    <p:extLst>
      <p:ext uri="{BB962C8B-B14F-4D97-AF65-F5344CB8AC3E}">
        <p14:creationId xmlns:p14="http://schemas.microsoft.com/office/powerpoint/2010/main" val="421774066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 Channel Blockers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agents in management of stable angina</a:t>
            </a:r>
          </a:p>
          <a:p>
            <a:r>
              <a:rPr lang="en-US" dirty="0"/>
              <a:t>Are prescribed only after beta blockers and nitrate therapy has been considered</a:t>
            </a:r>
          </a:p>
          <a:p>
            <a:r>
              <a:rPr lang="en-US" dirty="0"/>
              <a:t>Potential to adversely decrease left ventricular contractility </a:t>
            </a:r>
          </a:p>
          <a:p>
            <a:r>
              <a:rPr lang="en-US" dirty="0"/>
              <a:t>Used </a:t>
            </a:r>
            <a:r>
              <a:rPr lang="en-US" u="sng" dirty="0"/>
              <a:t>cautiously</a:t>
            </a:r>
            <a:r>
              <a:rPr lang="en-US" dirty="0"/>
              <a:t> in patients with 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270548839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Selection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Chronic Stable Angina: beta blocker and long acting nitrate or calcium channel blocker (not verapamil: bradycardia) or both.</a:t>
            </a:r>
          </a:p>
          <a:p>
            <a:r>
              <a:rPr lang="en-US"/>
              <a:t>If contraindication to BB a CCB is recommended (bronchospasm, IDDM, or claudication) any of CCB approved for angina are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3038944843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Verapamil and Cardizem is preferred because of effect on slowing heart rate</a:t>
            </a:r>
          </a:p>
          <a:p>
            <a:r>
              <a:rPr lang="en-US"/>
              <a:t>Patients with resting bradycardia or AV block, a dihydropyridine calcium blocker is better choice</a:t>
            </a:r>
          </a:p>
          <a:p>
            <a:r>
              <a:rPr lang="en-US"/>
              <a:t>Patients with CHF: nitrates preferred amlodipine should be added if additional therapy is needed</a:t>
            </a:r>
          </a:p>
        </p:txBody>
      </p:sp>
    </p:spTree>
    <p:extLst>
      <p:ext uri="{BB962C8B-B14F-4D97-AF65-F5344CB8AC3E}">
        <p14:creationId xmlns:p14="http://schemas.microsoft.com/office/powerpoint/2010/main" val="175596103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Drugs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Primary coronary vasospasm: no treatment with beta blockers, it could increase coronary constriction</a:t>
            </a:r>
          </a:p>
          <a:p>
            <a:pPr>
              <a:lnSpc>
                <a:spcPct val="90000"/>
              </a:lnSpc>
            </a:pPr>
            <a:r>
              <a:rPr lang="en-US"/>
              <a:t>Nitrates and CCB are preferred</a:t>
            </a:r>
          </a:p>
          <a:p>
            <a:pPr>
              <a:lnSpc>
                <a:spcPct val="90000"/>
              </a:lnSpc>
            </a:pPr>
            <a:r>
              <a:rPr lang="en-US"/>
              <a:t>Concomitant hypertension: BB or CCB are useful in treatment</a:t>
            </a:r>
          </a:p>
          <a:p>
            <a:pPr>
              <a:lnSpc>
                <a:spcPct val="90000"/>
              </a:lnSpc>
            </a:pPr>
            <a:r>
              <a:rPr lang="en-US"/>
              <a:t>Ischemic Heart Disease &amp; Atrial Fibrillation: treatment with BB, verapamil or Cardizem can slow ventricular rate</a:t>
            </a:r>
          </a:p>
        </p:txBody>
      </p:sp>
    </p:spTree>
    <p:extLst>
      <p:ext uri="{BB962C8B-B14F-4D97-AF65-F5344CB8AC3E}">
        <p14:creationId xmlns:p14="http://schemas.microsoft.com/office/powerpoint/2010/main" val="236663658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Oxygen Carrying Capacity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oxygen carrying capacity relates to the content of hemoglobin and systemic </a:t>
            </a:r>
            <a:r>
              <a:rPr lang="en-US" dirty="0" smtClean="0"/>
              <a:t>oxygenation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atherosclerotic disease is present, the artery lumen is narrowed and vasoconstriction is </a:t>
            </a:r>
            <a:r>
              <a:rPr lang="en-US" dirty="0" smtClean="0"/>
              <a:t>impaired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Coronary blood flow cannot increase in the face of increased demands and ischemia may result</a:t>
            </a:r>
          </a:p>
        </p:txBody>
      </p:sp>
    </p:spTree>
    <p:extLst>
      <p:ext uri="{BB962C8B-B14F-4D97-AF65-F5344CB8AC3E}">
        <p14:creationId xmlns:p14="http://schemas.microsoft.com/office/powerpoint/2010/main" val="832072800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Therapy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patients do not respond to initial </a:t>
            </a:r>
            <a:r>
              <a:rPr lang="en-US" dirty="0" err="1"/>
              <a:t>antianginal</a:t>
            </a:r>
            <a:r>
              <a:rPr lang="en-US" dirty="0"/>
              <a:t> therapy – a drug dosage increase is recommended unless side effects occur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Combination therapy: successful use of lower dosages of each agent while minimizing individual drug side effects</a:t>
            </a:r>
          </a:p>
        </p:txBody>
      </p:sp>
    </p:spTree>
    <p:extLst>
      <p:ext uri="{BB962C8B-B14F-4D97-AF65-F5344CB8AC3E}">
        <p14:creationId xmlns:p14="http://schemas.microsoft.com/office/powerpoint/2010/main" val="494802233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Therapy Include: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/>
              <a:t>Nitrate and beta blocker</a:t>
            </a:r>
          </a:p>
          <a:p>
            <a:r>
              <a:rPr lang="en-US"/>
              <a:t>Nitrate and verapamil or cardizem for similar reasons</a:t>
            </a:r>
          </a:p>
          <a:p>
            <a:r>
              <a:rPr lang="en-US"/>
              <a:t>Long acting dihydropyridine calcium channel blocker and beta blocker</a:t>
            </a:r>
          </a:p>
          <a:p>
            <a:r>
              <a:rPr lang="en-US"/>
              <a:t>A dihydropyridine and nitrate is often not tolerated without concomitant beta blockade because of marked vasodilatation with resultant head ache and increased heart rate</a:t>
            </a:r>
          </a:p>
        </p:txBody>
      </p:sp>
    </p:spTree>
    <p:extLst>
      <p:ext uri="{BB962C8B-B14F-4D97-AF65-F5344CB8AC3E}">
        <p14:creationId xmlns:p14="http://schemas.microsoft.com/office/powerpoint/2010/main" val="346627846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Combinations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Beta blockers should be combined only very cautiously with verapamil or cardizem because of potential of excessive bradycardia or CHF in patients with 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295217640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methods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</a:t>
            </a:r>
            <a:r>
              <a:rPr lang="en-US" u="sng" dirty="0"/>
              <a:t>1 – 2 vessel </a:t>
            </a:r>
            <a:r>
              <a:rPr lang="en-US" dirty="0"/>
              <a:t>disease with </a:t>
            </a:r>
            <a:r>
              <a:rPr lang="en-US" u="sng" dirty="0"/>
              <a:t>normal</a:t>
            </a:r>
            <a:r>
              <a:rPr lang="en-US" dirty="0"/>
              <a:t> left ventricular function are referred for catheter based procedures</a:t>
            </a:r>
          </a:p>
          <a:p>
            <a:r>
              <a:rPr lang="en-US" dirty="0"/>
              <a:t>Patients with </a:t>
            </a:r>
            <a:r>
              <a:rPr lang="en-US" u="sng" dirty="0"/>
              <a:t>2 and 3 vessel </a:t>
            </a:r>
            <a:r>
              <a:rPr lang="en-US" dirty="0"/>
              <a:t>disease with widespread ischemia, left ventricular </a:t>
            </a:r>
            <a:r>
              <a:rPr lang="en-US" u="sng" dirty="0"/>
              <a:t>dysfunction</a:t>
            </a:r>
            <a:r>
              <a:rPr lang="en-US" dirty="0"/>
              <a:t> or </a:t>
            </a:r>
            <a:r>
              <a:rPr lang="en-US" u="sng" dirty="0"/>
              <a:t>DM</a:t>
            </a:r>
            <a:r>
              <a:rPr lang="en-US" dirty="0"/>
              <a:t> and those with lesions are not amendable to </a:t>
            </a:r>
            <a:r>
              <a:rPr lang="en-US" dirty="0" err="1"/>
              <a:t>catherization</a:t>
            </a:r>
            <a:r>
              <a:rPr lang="en-US" dirty="0"/>
              <a:t> based procedures and are referred for CABG</a:t>
            </a:r>
          </a:p>
        </p:txBody>
      </p:sp>
    </p:spTree>
    <p:extLst>
      <p:ext uri="{BB962C8B-B14F-4D97-AF65-F5344CB8AC3E}">
        <p14:creationId xmlns:p14="http://schemas.microsoft.com/office/powerpoint/2010/main" val="179525472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</a:t>
            </a:r>
            <a:r>
              <a:rPr lang="en-US" dirty="0" err="1" smtClean="0"/>
              <a:t>vs</a:t>
            </a:r>
            <a:r>
              <a:rPr lang="en-US" dirty="0" smtClean="0"/>
              <a:t> CABG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8008"/>
            <a:ext cx="7491888" cy="529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stents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43000" y="12573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10934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" y="1219200"/>
            <a:ext cx="795130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09666"/>
            <a:ext cx="6008712" cy="57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&amp; post 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Coronary Syndromes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1828800"/>
            <a:ext cx="4191000" cy="3505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Similar pathophysiology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Similar presentation and early management rules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STEMI requires evaluation for acute reperfusion intervention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85800" y="1295400"/>
            <a:ext cx="38862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3200"/>
              <a:t>Unstable Angina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/>
          </a:p>
          <a:p>
            <a:pPr>
              <a:lnSpc>
                <a:spcPct val="90000"/>
              </a:lnSpc>
            </a:pPr>
            <a:r>
              <a:rPr lang="en-US" sz="3200"/>
              <a:t>Non-ST-Segment Elevation MI    (NSTEMI)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/>
          </a:p>
          <a:p>
            <a:pPr>
              <a:lnSpc>
                <a:spcPct val="90000"/>
              </a:lnSpc>
            </a:pPr>
            <a:r>
              <a:rPr lang="en-US" sz="3200"/>
              <a:t>ST-Segment Elevation  MI (STEMI)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3962400" y="1905000"/>
            <a:ext cx="914400" cy="39624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543800" cy="620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5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Diagnosis of Acute MI</a:t>
            </a:r>
            <a:br>
              <a:rPr lang="en-US" sz="4000"/>
            </a:br>
            <a:r>
              <a:rPr lang="en-US" sz="4000"/>
              <a:t> STEMI / NSTEMI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4800600" cy="4525963"/>
          </a:xfrm>
        </p:spPr>
        <p:txBody>
          <a:bodyPr/>
          <a:lstStyle/>
          <a:p>
            <a:r>
              <a:rPr lang="en-US" sz="3200"/>
              <a:t>At least 2 of the following</a:t>
            </a:r>
          </a:p>
          <a:p>
            <a:pPr lvl="2"/>
            <a:r>
              <a:rPr lang="en-US" sz="3000"/>
              <a:t>Ischemic symptoms</a:t>
            </a:r>
          </a:p>
          <a:p>
            <a:pPr lvl="2"/>
            <a:r>
              <a:rPr lang="en-US" sz="3000"/>
              <a:t>Diagnostic ECG changes</a:t>
            </a:r>
          </a:p>
          <a:p>
            <a:pPr lvl="2"/>
            <a:r>
              <a:rPr lang="en-US" sz="3000"/>
              <a:t>Serum cardiac marker elevations</a:t>
            </a:r>
          </a:p>
        </p:txBody>
      </p:sp>
    </p:spTree>
    <p:extLst>
      <p:ext uri="{BB962C8B-B14F-4D97-AF65-F5344CB8AC3E}">
        <p14:creationId xmlns:p14="http://schemas.microsoft.com/office/powerpoint/2010/main" val="2092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Angina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Typical angina—All three of the following</a:t>
            </a:r>
          </a:p>
          <a:p>
            <a:pPr lvl="2">
              <a:lnSpc>
                <a:spcPct val="90000"/>
              </a:lnSpc>
            </a:pPr>
            <a:r>
              <a:rPr lang="en-US"/>
              <a:t>Substernal chest discomfort</a:t>
            </a:r>
          </a:p>
          <a:p>
            <a:pPr lvl="2">
              <a:lnSpc>
                <a:spcPct val="90000"/>
              </a:lnSpc>
            </a:pPr>
            <a:r>
              <a:rPr lang="en-US"/>
              <a:t>Onset with exertion or emotional stress</a:t>
            </a:r>
          </a:p>
          <a:p>
            <a:pPr lvl="2">
              <a:lnSpc>
                <a:spcPct val="90000"/>
              </a:lnSpc>
            </a:pPr>
            <a:r>
              <a:rPr lang="en-US"/>
              <a:t>Relief with rest or nitroglycerin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Atypical angina</a:t>
            </a:r>
          </a:p>
          <a:p>
            <a:pPr lvl="2">
              <a:lnSpc>
                <a:spcPct val="90000"/>
              </a:lnSpc>
            </a:pPr>
            <a:r>
              <a:rPr lang="en-US"/>
              <a:t>2 of the above criteria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Noncardiac chest pain</a:t>
            </a:r>
          </a:p>
          <a:p>
            <a:pPr lvl="2">
              <a:lnSpc>
                <a:spcPct val="90000"/>
              </a:lnSpc>
            </a:pPr>
            <a:r>
              <a:rPr lang="en-US"/>
              <a:t>1 of the above</a:t>
            </a:r>
          </a:p>
        </p:txBody>
      </p:sp>
    </p:spTree>
    <p:extLst>
      <p:ext uri="{BB962C8B-B14F-4D97-AF65-F5344CB8AC3E}">
        <p14:creationId xmlns:p14="http://schemas.microsoft.com/office/powerpoint/2010/main" val="4165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Unstable Angina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Patients with typical angina - An episode of angina </a:t>
            </a:r>
          </a:p>
          <a:p>
            <a:pPr lvl="2"/>
            <a:r>
              <a:rPr lang="en-US"/>
              <a:t>Increased in severity or duration</a:t>
            </a:r>
          </a:p>
          <a:p>
            <a:pPr lvl="2"/>
            <a:r>
              <a:rPr lang="en-US"/>
              <a:t>Has onset at rest or at a low level of exertion</a:t>
            </a:r>
          </a:p>
          <a:p>
            <a:pPr lvl="2"/>
            <a:r>
              <a:rPr lang="en-US"/>
              <a:t>Unrelieved by the amount of nitroglycerin or rest that had previously relieved the pain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r>
              <a:rPr lang="en-US" sz="2800"/>
              <a:t>Patients not known to have typical angina</a:t>
            </a:r>
          </a:p>
          <a:p>
            <a:pPr lvl="2"/>
            <a:r>
              <a:rPr lang="en-US"/>
              <a:t>First episode with usual activity or at rest within the previous two weeks</a:t>
            </a:r>
          </a:p>
          <a:p>
            <a:pPr lvl="2"/>
            <a:r>
              <a:rPr lang="en-US"/>
              <a:t>Prolonged pain at rest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824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4800"/>
            <a:ext cx="23622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3600" u="sng" dirty="0"/>
              <a:t>Unstable Angina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91400" y="685800"/>
            <a:ext cx="1752600" cy="53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u="sng" dirty="0"/>
              <a:t>STEMI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971800" y="6096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600" b="0" u="sng" dirty="0">
                <a:solidFill>
                  <a:schemeClr val="tx1"/>
                </a:solidFill>
              </a:rPr>
              <a:t>NSTEMI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52400" y="1600200"/>
            <a:ext cx="2389188" cy="4572000"/>
          </a:xfrm>
          <a:prstGeom prst="foldedCorner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Non occlusive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thrombus</a:t>
            </a:r>
          </a:p>
          <a:p>
            <a:pPr lvl="1" eaLnBrk="0" hangingPunct="0"/>
            <a:endParaRPr lang="en-US" sz="2200" dirty="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Non specific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ECG</a:t>
            </a:r>
          </a:p>
          <a:p>
            <a:pPr lvl="1" eaLnBrk="0" hangingPunct="0"/>
            <a:endParaRPr lang="en-US" sz="2200" dirty="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Normal cardiac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enzymes</a:t>
            </a:r>
          </a:p>
          <a:p>
            <a:pPr eaLnBrk="0" hangingPunct="0"/>
            <a:endParaRPr lang="en-US" sz="2200" dirty="0">
              <a:solidFill>
                <a:schemeClr val="bg2"/>
              </a:solidFill>
              <a:effectLst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2743200" y="1600200"/>
            <a:ext cx="3136900" cy="4619625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7160" rIns="0" bIns="0" anchor="ctr">
            <a:spAutoFit/>
          </a:bodyPr>
          <a:lstStyle/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Occluding thrombus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sufficient to cause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tissue damage &amp; mild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myocardial necrosis</a:t>
            </a:r>
          </a:p>
          <a:p>
            <a:pPr lvl="1" eaLnBrk="0" hangingPunct="0"/>
            <a:endParaRPr lang="en-US" sz="2200" dirty="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ST depression +/-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T wave inversion on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ECG</a:t>
            </a:r>
          </a:p>
          <a:p>
            <a:pPr lvl="1" eaLnBrk="0" hangingPunct="0"/>
            <a:endParaRPr lang="en-US" sz="2200" dirty="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Elevated cardiac </a:t>
            </a:r>
          </a:p>
          <a:p>
            <a:pPr lvl="1" eaLnBrk="0" hangingPunct="0"/>
            <a:r>
              <a:rPr lang="en-US" sz="2200" dirty="0">
                <a:solidFill>
                  <a:schemeClr val="bg2"/>
                </a:solidFill>
                <a:effectLst/>
              </a:rPr>
              <a:t>enzymes</a:t>
            </a:r>
          </a:p>
          <a:p>
            <a:pPr eaLnBrk="0" hangingPunct="0"/>
            <a:endParaRPr lang="en-US" sz="2200" dirty="0">
              <a:solidFill>
                <a:schemeClr val="bg2"/>
              </a:solidFill>
              <a:effectLst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6096000" y="1600200"/>
            <a:ext cx="2895600" cy="45720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182880" anchor="ctr"/>
          <a:lstStyle/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Complete thrombus </a:t>
            </a: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occlusion</a:t>
            </a:r>
          </a:p>
          <a:p>
            <a:pPr lvl="1" eaLnBrk="0" hangingPunct="0"/>
            <a:endParaRPr lang="en-US" sz="220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ST elevations on </a:t>
            </a: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ECG or new LBBB</a:t>
            </a:r>
          </a:p>
          <a:p>
            <a:pPr lvl="1" eaLnBrk="0" hangingPunct="0"/>
            <a:endParaRPr lang="en-US" sz="220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Elevated cardiac </a:t>
            </a: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enzymes</a:t>
            </a:r>
          </a:p>
          <a:p>
            <a:pPr lvl="1" eaLnBrk="0" hangingPunct="0"/>
            <a:endParaRPr lang="en-US" sz="2200">
              <a:solidFill>
                <a:schemeClr val="bg2"/>
              </a:solidFill>
              <a:effectLst/>
            </a:endParaRP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More severe </a:t>
            </a:r>
          </a:p>
          <a:p>
            <a:pPr lvl="1" eaLnBrk="0" hangingPunct="0"/>
            <a:r>
              <a:rPr lang="en-US" sz="2200">
                <a:solidFill>
                  <a:schemeClr val="bg2"/>
                </a:solidFill>
                <a:effectLst/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5285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Management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15616" y="16288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900" dirty="0"/>
          </a:p>
          <a:p>
            <a:r>
              <a:rPr lang="en-US" dirty="0"/>
              <a:t>Initial evaluation &amp; stabilization</a:t>
            </a:r>
          </a:p>
          <a:p>
            <a:endParaRPr lang="en-US" dirty="0"/>
          </a:p>
          <a:p>
            <a:r>
              <a:rPr lang="en-US" dirty="0"/>
              <a:t>Efficient risk stratification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Focused cardiac care</a:t>
            </a:r>
          </a:p>
        </p:txBody>
      </p:sp>
    </p:spTree>
    <p:extLst>
      <p:ext uri="{BB962C8B-B14F-4D97-AF65-F5344CB8AC3E}">
        <p14:creationId xmlns:p14="http://schemas.microsoft.com/office/powerpoint/2010/main" val="7561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629400" cy="4525963"/>
          </a:xfrm>
        </p:spPr>
        <p:txBody>
          <a:bodyPr/>
          <a:lstStyle/>
          <a:p>
            <a:r>
              <a:rPr lang="en-US" dirty="0"/>
              <a:t>Efficient &amp; direct history </a:t>
            </a:r>
          </a:p>
          <a:p>
            <a:r>
              <a:rPr lang="en-US" dirty="0"/>
              <a:t>Initiate stabilization interventions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Plan for moving rapidly to                indicated cardiac care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20837" name="Rectangle 5"/>
          <p:cNvSpPr>
            <a:spLocks noRot="1" noChangeArrowheads="1"/>
          </p:cNvSpPr>
          <p:nvPr/>
        </p:nvSpPr>
        <p:spPr bwMode="auto">
          <a:xfrm>
            <a:off x="6228184" y="819944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Occurs simultaneously</a:t>
            </a:r>
          </a:p>
        </p:txBody>
      </p:sp>
      <p:sp>
        <p:nvSpPr>
          <p:cNvPr id="120838" name="AutoShape 6"/>
          <p:cNvSpPr>
            <a:spLocks/>
          </p:cNvSpPr>
          <p:nvPr/>
        </p:nvSpPr>
        <p:spPr bwMode="auto">
          <a:xfrm>
            <a:off x="5364088" y="1124744"/>
            <a:ext cx="457200" cy="12192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303213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Chest pain suggestive of ischemia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71800"/>
            <a:ext cx="3276600" cy="3230563"/>
          </a:xfrm>
        </p:spPr>
        <p:txBody>
          <a:bodyPr>
            <a:normAutofit fontScale="92500"/>
          </a:bodyPr>
          <a:lstStyle/>
          <a:p>
            <a:pPr lvl="1"/>
            <a:r>
              <a:rPr lang="en-US"/>
              <a:t>12 lead ECG</a:t>
            </a:r>
          </a:p>
          <a:p>
            <a:pPr lvl="1"/>
            <a:r>
              <a:rPr lang="en-US"/>
              <a:t>Obtain initial cardiac enzymes</a:t>
            </a:r>
          </a:p>
          <a:p>
            <a:pPr lvl="1"/>
            <a:r>
              <a:rPr lang="en-US"/>
              <a:t>electrolytes, cbc lipids, bun/cr, glucose, coags</a:t>
            </a:r>
          </a:p>
          <a:p>
            <a:pPr lvl="1"/>
            <a:r>
              <a:rPr lang="en-US"/>
              <a:t>CXR</a:t>
            </a:r>
          </a:p>
          <a:p>
            <a:endParaRPr lang="en-US" sz="28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0" u="sng">
                <a:solidFill>
                  <a:schemeClr val="tx1"/>
                </a:solidFill>
                <a:effectLst/>
              </a:rPr>
              <a:t>Immediate assessment within 10 Minutes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114800" y="838200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1800" b="0">
              <a:solidFill>
                <a:srgbClr val="990033"/>
              </a:solidFill>
              <a:effectLst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867400" y="2895600"/>
            <a:ext cx="28956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Establish diagnosis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ECG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Identify complications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 for reperfusion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381000" y="1981200"/>
            <a:ext cx="20574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317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labs</a:t>
            </a:r>
          </a:p>
          <a:p>
            <a:pPr algn="ctr"/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tests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3352800" y="1981200"/>
            <a:ext cx="20574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317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Emergent care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6248400" y="1981200"/>
            <a:ext cx="19812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317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&amp; Physical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048000" y="2895600"/>
            <a:ext cx="2895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 access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monitoring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Aspirin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Nitrates</a:t>
            </a:r>
          </a:p>
        </p:txBody>
      </p:sp>
    </p:spTree>
    <p:extLst>
      <p:ext uri="{BB962C8B-B14F-4D97-AF65-F5344CB8AC3E}">
        <p14:creationId xmlns:p14="http://schemas.microsoft.com/office/powerpoint/2010/main" val="40331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Focused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4038600" cy="4906963"/>
          </a:xfrm>
        </p:spPr>
        <p:txBody>
          <a:bodyPr/>
          <a:lstStyle/>
          <a:p>
            <a:r>
              <a:rPr lang="en-US" dirty="0"/>
              <a:t>Aid in diagnosis and rule out other causes</a:t>
            </a:r>
          </a:p>
          <a:p>
            <a:pPr>
              <a:buFont typeface="Wingdings" pitchFamily="2" charset="2"/>
              <a:buNone/>
            </a:pPr>
            <a:endParaRPr lang="en-US" sz="1000" dirty="0"/>
          </a:p>
          <a:p>
            <a:pPr lvl="1"/>
            <a:r>
              <a:rPr lang="en-US" dirty="0"/>
              <a:t>Palliative/Provocative factors</a:t>
            </a:r>
          </a:p>
          <a:p>
            <a:pPr lvl="1"/>
            <a:r>
              <a:rPr lang="en-US" dirty="0"/>
              <a:t>Quality of discomfort</a:t>
            </a:r>
          </a:p>
          <a:p>
            <a:pPr lvl="1"/>
            <a:r>
              <a:rPr lang="en-US" dirty="0"/>
              <a:t>Radiation</a:t>
            </a:r>
          </a:p>
          <a:p>
            <a:pPr lvl="1"/>
            <a:r>
              <a:rPr lang="en-US" dirty="0"/>
              <a:t>Symptoms associated with discomfort</a:t>
            </a:r>
          </a:p>
          <a:p>
            <a:pPr lvl="1"/>
            <a:r>
              <a:rPr lang="en-US" dirty="0"/>
              <a:t>Cardiac risk factors</a:t>
            </a:r>
          </a:p>
          <a:p>
            <a:pPr lvl="1"/>
            <a:r>
              <a:rPr lang="en-US" dirty="0"/>
              <a:t>Past medical history -especially cardiac</a:t>
            </a:r>
          </a:p>
          <a:p>
            <a:pPr lvl="1"/>
            <a:endParaRPr lang="en-US" dirty="0"/>
          </a:p>
          <a:p>
            <a:endParaRPr lang="en-US" sz="16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19200"/>
            <a:ext cx="3886200" cy="4953000"/>
          </a:xfrm>
        </p:spPr>
        <p:txBody>
          <a:bodyPr/>
          <a:lstStyle/>
          <a:p>
            <a:r>
              <a:rPr lang="en-US" dirty="0"/>
              <a:t>Reperfusion questions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 lvl="1"/>
            <a:r>
              <a:rPr lang="en-US" dirty="0"/>
              <a:t>Timing of presentation</a:t>
            </a:r>
          </a:p>
          <a:p>
            <a:pPr lvl="1"/>
            <a:r>
              <a:rPr lang="en-US" dirty="0"/>
              <a:t>ECG c/w STEMI </a:t>
            </a:r>
          </a:p>
          <a:p>
            <a:pPr lvl="1"/>
            <a:r>
              <a:rPr lang="en-US" dirty="0"/>
              <a:t>Contraindication to fibrinolysis</a:t>
            </a:r>
          </a:p>
          <a:p>
            <a:pPr lvl="1"/>
            <a:r>
              <a:rPr lang="en-US" dirty="0"/>
              <a:t>Degree of STEMI risk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6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</a:t>
            </a:r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3733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Examination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Vitals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Cardiovascular system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Respiratory system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Abdomen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Neurological status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91000" y="1447800"/>
            <a:ext cx="4724400" cy="5029200"/>
          </a:xfrm>
        </p:spPr>
        <p:txBody>
          <a:bodyPr/>
          <a:lstStyle/>
          <a:p>
            <a:r>
              <a:rPr lang="en-US" sz="3200"/>
              <a:t>Recognize factors that increase risk</a:t>
            </a:r>
          </a:p>
          <a:p>
            <a:pPr lvl="2"/>
            <a:r>
              <a:rPr lang="en-US" sz="2400"/>
              <a:t>Hypotension</a:t>
            </a:r>
          </a:p>
          <a:p>
            <a:pPr lvl="2"/>
            <a:r>
              <a:rPr lang="en-US" sz="2400"/>
              <a:t>Tachycardia</a:t>
            </a:r>
          </a:p>
          <a:p>
            <a:pPr lvl="2"/>
            <a:r>
              <a:rPr lang="en-US" sz="2400"/>
              <a:t>Pulmonary rales, JVD, pulmonary edema,</a:t>
            </a:r>
          </a:p>
          <a:p>
            <a:pPr lvl="2"/>
            <a:r>
              <a:rPr lang="en-US" sz="2400"/>
              <a:t>New murmurs/heart sounds</a:t>
            </a:r>
          </a:p>
          <a:p>
            <a:pPr lvl="2"/>
            <a:r>
              <a:rPr lang="en-US" sz="2400"/>
              <a:t>Diminished peripheral pulses</a:t>
            </a:r>
          </a:p>
          <a:p>
            <a:pPr lvl="2"/>
            <a:r>
              <a:rPr lang="en-US" sz="2400"/>
              <a:t>Signs of stroke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7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ECG assessment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228600" y="1524000"/>
            <a:ext cx="4572000" cy="1371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 Elevation or new LBBB</a:t>
            </a:r>
          </a:p>
          <a:p>
            <a:pPr algn="ctr"/>
            <a:r>
              <a:rPr lang="en-US" sz="32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STEMI</a:t>
            </a: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4800600" y="4876800"/>
            <a:ext cx="3962400" cy="12192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Non-specific ECG</a:t>
            </a:r>
          </a:p>
          <a:p>
            <a:pPr algn="ctr"/>
            <a:r>
              <a:rPr lang="en-US" sz="32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Unstable Angina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2438400" y="3124200"/>
            <a:ext cx="4648200" cy="14478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 Depression or dynamic</a:t>
            </a:r>
          </a:p>
          <a:p>
            <a:pPr algn="ctr"/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wave inversions</a:t>
            </a:r>
          </a:p>
          <a:p>
            <a:pPr algn="ctr"/>
            <a:r>
              <a:rPr lang="en-US" sz="32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NSTEMI</a:t>
            </a:r>
          </a:p>
        </p:txBody>
      </p:sp>
    </p:spTree>
    <p:extLst>
      <p:ext uri="{BB962C8B-B14F-4D97-AF65-F5344CB8AC3E}">
        <p14:creationId xmlns:p14="http://schemas.microsoft.com/office/powerpoint/2010/main" val="40435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"/>
            <a:ext cx="7766050" cy="1600200"/>
          </a:xfrm>
        </p:spPr>
        <p:txBody>
          <a:bodyPr tIns="24616" rIns="100286" bIns="24616"/>
          <a:lstStyle/>
          <a:p>
            <a:pPr marL="35898">
              <a:defRPr/>
            </a:pPr>
            <a:r>
              <a:rPr lang="en-US" smtClean="0"/>
              <a:t>Ischaemic Heart Disease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1623060"/>
            <a:ext cx="7620000" cy="4541520"/>
          </a:xfrm>
        </p:spPr>
        <p:txBody>
          <a:bodyPr lIns="0" tIns="0" rIns="36467" bIns="0"/>
          <a:lstStyle/>
          <a:p>
            <a:pPr algn="just" eaLnBrk="1" hangingPunct="1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b="1" dirty="0"/>
              <a:t>Angina</a:t>
            </a:r>
            <a:endParaRPr lang="en-US" b="1" dirty="0">
              <a:ea typeface="ヒラギノ明朝 ProN W6" charset="0"/>
              <a:cs typeface="ヒラギノ明朝 ProN W6" charset="0"/>
            </a:endParaRPr>
          </a:p>
          <a:p>
            <a:pPr marL="686548" lvl="2" algn="just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sz="2800" b="1" dirty="0"/>
              <a:t>Stable</a:t>
            </a:r>
            <a:endParaRPr lang="en-US" sz="2800" b="1" dirty="0">
              <a:ea typeface="ヒラギノ明朝 ProN W6" charset="0"/>
              <a:cs typeface="ヒラギノ明朝 ProN W6" charset="0"/>
            </a:endParaRPr>
          </a:p>
          <a:p>
            <a:pPr marL="686548" lvl="2" algn="just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sz="2800" b="1" dirty="0"/>
              <a:t>Unstable</a:t>
            </a:r>
            <a:endParaRPr lang="en-US" sz="2800" b="1" dirty="0">
              <a:ea typeface="ヒラギノ明朝 ProN W6" charset="0"/>
              <a:cs typeface="ヒラギノ明朝 ProN W6" charset="0"/>
            </a:endParaRPr>
          </a:p>
          <a:p>
            <a:pPr marL="686548" lvl="2" algn="just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sz="2800" b="1" dirty="0"/>
              <a:t>Prinzmetal’s</a:t>
            </a:r>
            <a:endParaRPr lang="en-US" sz="2800" b="1" dirty="0">
              <a:ea typeface="ヒラギノ明朝 ProN W6" charset="0"/>
              <a:cs typeface="ヒラギノ明朝 ProN W6" charset="0"/>
            </a:endParaRPr>
          </a:p>
          <a:p>
            <a:pPr algn="just" eaLnBrk="1" hangingPunct="1">
              <a:spcBef>
                <a:spcPct val="0"/>
              </a:spcBef>
              <a:buFont typeface="Wingdings" charset="2"/>
              <a:buChar char="§"/>
              <a:defRPr/>
            </a:pPr>
            <a:endParaRPr lang="en-US" sz="2600" b="1" dirty="0">
              <a:ea typeface="ヒラギノ明朝 ProN W6" charset="0"/>
              <a:cs typeface="ヒラギノ明朝 ProN W6" charset="0"/>
            </a:endParaRPr>
          </a:p>
          <a:p>
            <a:pPr algn="just" eaLnBrk="1" hangingPunct="1">
              <a:spcBef>
                <a:spcPct val="0"/>
              </a:spcBef>
              <a:buFont typeface="Wingdings" charset="2"/>
              <a:buChar char="§"/>
              <a:defRPr/>
            </a:pPr>
            <a:endParaRPr lang="en-US" sz="2600" b="1" dirty="0">
              <a:ea typeface="ヒラギノ明朝 ProN W6" charset="0"/>
              <a:cs typeface="ヒラギノ明朝 ProN W6" charset="0"/>
            </a:endParaRPr>
          </a:p>
          <a:p>
            <a:pPr algn="just" eaLnBrk="1" hangingPunct="1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b="1" dirty="0"/>
              <a:t>Myocardial Infarction</a:t>
            </a:r>
            <a:endParaRPr lang="en-US" b="1" dirty="0">
              <a:ea typeface="ヒラギノ明朝 ProN W6" charset="0"/>
              <a:cs typeface="ヒラギノ明朝 ProN W6" charset="0"/>
            </a:endParaRPr>
          </a:p>
          <a:p>
            <a:pPr marL="686548" lvl="2" algn="just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sz="2800" b="1" dirty="0"/>
              <a:t>NSTEMI</a:t>
            </a:r>
            <a:endParaRPr lang="en-US" sz="2800" b="1" dirty="0">
              <a:ea typeface="ヒラギノ明朝 ProN W6" charset="0"/>
              <a:cs typeface="ヒラギノ明朝 ProN W6" charset="0"/>
            </a:endParaRPr>
          </a:p>
          <a:p>
            <a:pPr marL="686548" lvl="2" algn="just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sz="2800" b="1" dirty="0" smtClean="0"/>
              <a:t>STEMI</a:t>
            </a:r>
            <a:endParaRPr lang="en-US" sz="2600" b="1" dirty="0">
              <a:ea typeface="ヒラギノ明朝 ProN W6" charset="0"/>
              <a:cs typeface="ヒラギノ明朝 ProN W6" charset="0"/>
            </a:endParaRPr>
          </a:p>
          <a:p>
            <a:pPr algn="just" eaLnBrk="1" hangingPunct="1">
              <a:spcBef>
                <a:spcPct val="0"/>
              </a:spcBef>
              <a:buFont typeface="Wingdings" charset="2"/>
              <a:buChar char="§"/>
              <a:defRPr/>
            </a:pPr>
            <a:endParaRPr lang="en-US" sz="2600" b="1" dirty="0">
              <a:ea typeface="ヒラギノ明朝 ProN W6" charset="0"/>
              <a:cs typeface="ヒラギノ明朝 ProN W6" charset="0"/>
            </a:endParaRPr>
          </a:p>
          <a:p>
            <a:pPr algn="just" eaLnBrk="1" hangingPunct="1">
              <a:spcBef>
                <a:spcPct val="0"/>
              </a:spcBef>
              <a:buFont typeface="Wingdings" charset="2"/>
              <a:buChar char="§"/>
              <a:defRPr/>
            </a:pPr>
            <a:endParaRPr lang="en-US" sz="2600" b="1" dirty="0">
              <a:ea typeface="ヒラギノ明朝 ProN W6" charset="0"/>
              <a:cs typeface="ヒラギノ明朝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changes with MI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470309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387820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or non-diagnostic </a:t>
            </a:r>
            <a:r>
              <a:rPr lang="en-US" dirty="0" smtClean="0"/>
              <a:t>ECG</a:t>
            </a:r>
            <a:endParaRPr lang="en-US" dirty="0"/>
          </a:p>
        </p:txBody>
      </p:sp>
      <p:pic>
        <p:nvPicPr>
          <p:cNvPr id="23559" name="Picture 7" descr="ecg_12lead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b="11609"/>
          <a:stretch>
            <a:fillRect/>
          </a:stretch>
        </p:blipFill>
        <p:spPr bwMode="auto">
          <a:xfrm>
            <a:off x="457200" y="1752600"/>
            <a:ext cx="815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ST Depression or Dynamic T wave Inversions</a:t>
            </a:r>
          </a:p>
        </p:txBody>
      </p:sp>
      <p:pic>
        <p:nvPicPr>
          <p:cNvPr id="31748" name="Picture 4" descr="35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447800"/>
            <a:ext cx="7498080" cy="5225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ST-Segment Elevation MI</a:t>
            </a:r>
          </a:p>
        </p:txBody>
      </p:sp>
      <p:pic>
        <p:nvPicPr>
          <p:cNvPr id="13324" name="Picture 12" descr="ecg_12lead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b="11971"/>
          <a:stretch>
            <a:fillRect/>
          </a:stretch>
        </p:blipFill>
        <p:spPr bwMode="auto">
          <a:xfrm>
            <a:off x="609600" y="1600200"/>
            <a:ext cx="807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LBBB</a:t>
            </a:r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16888" cy="4657725"/>
          </a:xfrm>
          <a:noFill/>
          <a:ln/>
        </p:spPr>
      </p:pic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457200" y="5029200"/>
            <a:ext cx="4419600" cy="152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381000" y="4876800"/>
            <a:ext cx="4648200" cy="167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000" b="0" dirty="0">
                <a:solidFill>
                  <a:schemeClr val="bg2"/>
                </a:solidFill>
                <a:effectLst/>
                <a:latin typeface="Arial" charset="0"/>
              </a:rPr>
              <a:t>QRS &gt; 0.12 sec</a:t>
            </a:r>
          </a:p>
          <a:p>
            <a:r>
              <a:rPr lang="en-US" sz="2000" b="0" dirty="0">
                <a:solidFill>
                  <a:schemeClr val="bg2"/>
                </a:solidFill>
                <a:effectLst/>
                <a:latin typeface="Arial" charset="0"/>
              </a:rPr>
              <a:t>L Axis deviation</a:t>
            </a:r>
          </a:p>
          <a:p>
            <a:r>
              <a:rPr lang="en-US" sz="2000" b="0" dirty="0">
                <a:solidFill>
                  <a:schemeClr val="bg2"/>
                </a:solidFill>
                <a:effectLst/>
                <a:latin typeface="Arial" charset="0"/>
              </a:rPr>
              <a:t>Prominent </a:t>
            </a:r>
            <a:r>
              <a:rPr lang="en-US" sz="2000" b="0" dirty="0" smtClean="0">
                <a:solidFill>
                  <a:schemeClr val="bg2"/>
                </a:solidFill>
                <a:effectLst/>
                <a:latin typeface="Arial" charset="0"/>
              </a:rPr>
              <a:t>S </a:t>
            </a:r>
            <a:r>
              <a:rPr lang="en-US" sz="2000" b="0" dirty="0">
                <a:solidFill>
                  <a:schemeClr val="bg2"/>
                </a:solidFill>
                <a:effectLst/>
                <a:latin typeface="Arial" charset="0"/>
              </a:rPr>
              <a:t>wave V1-V3</a:t>
            </a:r>
          </a:p>
          <a:p>
            <a:r>
              <a:rPr lang="en-US" sz="2000" b="0">
                <a:solidFill>
                  <a:schemeClr val="bg2"/>
                </a:solidFill>
                <a:effectLst/>
                <a:latin typeface="Arial" charset="0"/>
              </a:rPr>
              <a:t>Prominent </a:t>
            </a:r>
            <a:r>
              <a:rPr lang="en-US" sz="2000" b="0" smtClean="0">
                <a:solidFill>
                  <a:schemeClr val="bg2"/>
                </a:solidFill>
                <a:effectLst/>
                <a:latin typeface="Arial" charset="0"/>
              </a:rPr>
              <a:t>R </a:t>
            </a:r>
            <a:r>
              <a:rPr lang="en-US" sz="2000" b="0" dirty="0">
                <a:solidFill>
                  <a:schemeClr val="bg2"/>
                </a:solidFill>
                <a:effectLst/>
                <a:latin typeface="Arial" charset="0"/>
              </a:rPr>
              <a:t>wave 1, aVL, V5-V6                            </a:t>
            </a:r>
          </a:p>
          <a:p>
            <a:r>
              <a:rPr lang="en-US" sz="2000" b="0" dirty="0">
                <a:solidFill>
                  <a:schemeClr val="bg2"/>
                </a:solidFill>
                <a:effectLst/>
                <a:latin typeface="Arial" charset="0"/>
              </a:rPr>
              <a:t>   with t-wave inversion</a:t>
            </a:r>
          </a:p>
        </p:txBody>
      </p:sp>
    </p:spTree>
    <p:extLst>
      <p:ext uri="{BB962C8B-B14F-4D97-AF65-F5344CB8AC3E}">
        <p14:creationId xmlns:p14="http://schemas.microsoft.com/office/powerpoint/2010/main" val="2670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Cardiac markers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/>
              <a:t>Troponin ( T, 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 lvl="1">
              <a:lnSpc>
                <a:spcPct val="80000"/>
              </a:lnSpc>
            </a:pPr>
            <a:r>
              <a:rPr lang="en-US"/>
              <a:t>Very specific and more sensitive than CK</a:t>
            </a:r>
          </a:p>
          <a:p>
            <a:pPr lvl="1">
              <a:lnSpc>
                <a:spcPct val="80000"/>
              </a:lnSpc>
            </a:pPr>
            <a:r>
              <a:rPr lang="en-US"/>
              <a:t>Rises 4-8 hours after injury</a:t>
            </a:r>
          </a:p>
          <a:p>
            <a:pPr lvl="1">
              <a:lnSpc>
                <a:spcPct val="80000"/>
              </a:lnSpc>
            </a:pPr>
            <a:r>
              <a:rPr lang="en-US"/>
              <a:t>May remain elevated for up to two weeks</a:t>
            </a:r>
          </a:p>
          <a:p>
            <a:pPr lvl="1">
              <a:lnSpc>
                <a:spcPct val="80000"/>
              </a:lnSpc>
            </a:pPr>
            <a:r>
              <a:rPr lang="en-US"/>
              <a:t>Can provide prognostic information</a:t>
            </a:r>
          </a:p>
          <a:p>
            <a:pPr lvl="1">
              <a:lnSpc>
                <a:spcPct val="80000"/>
              </a:lnSpc>
            </a:pPr>
            <a:r>
              <a:rPr lang="en-US"/>
              <a:t>Troponin T may be elevated with renal dz, poly/dermatomyositis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1331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267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/>
              <a:t>CK-MB isoenzyme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u="sng"/>
          </a:p>
          <a:p>
            <a:pPr lvl="1">
              <a:lnSpc>
                <a:spcPct val="80000"/>
              </a:lnSpc>
            </a:pPr>
            <a:r>
              <a:rPr lang="en-US"/>
              <a:t>Rises 4-6 hours after injury and peaks at 24 hours</a:t>
            </a:r>
          </a:p>
          <a:p>
            <a:pPr lvl="1">
              <a:lnSpc>
                <a:spcPct val="80000"/>
              </a:lnSpc>
            </a:pPr>
            <a:r>
              <a:rPr lang="en-US"/>
              <a:t>Remains elevated 36-48 hours</a:t>
            </a:r>
          </a:p>
          <a:p>
            <a:pPr lvl="1">
              <a:lnSpc>
                <a:spcPct val="80000"/>
              </a:lnSpc>
            </a:pPr>
            <a:r>
              <a:rPr lang="en-US"/>
              <a:t>Positive if CK/MB &gt; 5% of total CK and 2 times normal</a:t>
            </a:r>
          </a:p>
          <a:p>
            <a:pPr lvl="1">
              <a:lnSpc>
                <a:spcPct val="80000"/>
              </a:lnSpc>
            </a:pPr>
            <a:r>
              <a:rPr lang="en-US"/>
              <a:t>Elevation can be predictive of mortality</a:t>
            </a:r>
          </a:p>
          <a:p>
            <a:pPr lvl="1">
              <a:lnSpc>
                <a:spcPct val="80000"/>
              </a:lnSpc>
            </a:pPr>
            <a:r>
              <a:rPr lang="en-US"/>
              <a:t>False positives with exercise, trauma, muscle dz, DM, PE</a:t>
            </a:r>
          </a:p>
        </p:txBody>
      </p:sp>
    </p:spTree>
    <p:extLst>
      <p:ext uri="{BB962C8B-B14F-4D97-AF65-F5344CB8AC3E}">
        <p14:creationId xmlns:p14="http://schemas.microsoft.com/office/powerpoint/2010/main" val="42922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markers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09738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716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Risk Stratification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3505200"/>
            <a:ext cx="4419600" cy="297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</a:t>
            </a:r>
            <a:r>
              <a:rPr lang="en-US" sz="3200" u="sng">
                <a:solidFill>
                  <a:schemeClr val="folHlink"/>
                </a:solidFill>
              </a:rPr>
              <a:t>UA or NSTEMI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- Evaluate for Invasive vs. conservative treatment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- Directed medical therapy</a:t>
            </a:r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5250977" y="571500"/>
            <a:ext cx="2971800" cy="11430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Based on initial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Evaluation, ECG, and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Cardiac markers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04800" y="34290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Assess for reperfusion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Select &amp; implement reperfusion therapy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Directed medical therapy</a:t>
            </a:r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>
            <a:off x="1282700" y="1676400"/>
            <a:ext cx="1231900" cy="1143000"/>
          </a:xfrm>
          <a:custGeom>
            <a:avLst/>
            <a:gdLst>
              <a:gd name="T0" fmla="*/ 776 w 776"/>
              <a:gd name="T1" fmla="*/ 48 h 720"/>
              <a:gd name="T2" fmla="*/ 344 w 776"/>
              <a:gd name="T3" fmla="*/ 96 h 720"/>
              <a:gd name="T4" fmla="*/ 56 w 776"/>
              <a:gd name="T5" fmla="*/ 624 h 720"/>
              <a:gd name="T6" fmla="*/ 8 w 776"/>
              <a:gd name="T7" fmla="*/ 672 h 720"/>
              <a:gd name="T8" fmla="*/ 56 w 776"/>
              <a:gd name="T9" fmla="*/ 62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6" h="720">
                <a:moveTo>
                  <a:pt x="776" y="48"/>
                </a:moveTo>
                <a:cubicBezTo>
                  <a:pt x="620" y="24"/>
                  <a:pt x="464" y="0"/>
                  <a:pt x="344" y="96"/>
                </a:cubicBezTo>
                <a:cubicBezTo>
                  <a:pt x="224" y="192"/>
                  <a:pt x="112" y="528"/>
                  <a:pt x="56" y="624"/>
                </a:cubicBezTo>
                <a:cubicBezTo>
                  <a:pt x="0" y="720"/>
                  <a:pt x="8" y="672"/>
                  <a:pt x="8" y="672"/>
                </a:cubicBezTo>
                <a:cubicBezTo>
                  <a:pt x="8" y="672"/>
                  <a:pt x="32" y="648"/>
                  <a:pt x="56" y="624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>
            <a:off x="2895600" y="1143000"/>
            <a:ext cx="3048000" cy="2057400"/>
          </a:xfrm>
          <a:prstGeom prst="flowChartDecision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2"/>
                </a:solidFill>
                <a:effectLst/>
              </a:rPr>
              <a:t>STEMI </a:t>
            </a:r>
          </a:p>
          <a:p>
            <a:pPr algn="ctr"/>
            <a:r>
              <a:rPr lang="en-US" sz="3600">
                <a:solidFill>
                  <a:schemeClr val="bg2"/>
                </a:solidFill>
                <a:effectLst/>
              </a:rPr>
              <a:t>Patient?</a:t>
            </a:r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5257800" y="27432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>
            <a:off x="2895600" y="27432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209800" y="2514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5715000" y="2514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23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Care Goals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 lvl="2"/>
            <a:r>
              <a:rPr lang="en-US" sz="3200"/>
              <a:t>Decrease amount of myocardial necrosis</a:t>
            </a:r>
          </a:p>
          <a:p>
            <a:pPr lvl="2"/>
            <a:r>
              <a:rPr lang="en-US" sz="3200"/>
              <a:t>Preserve LV function</a:t>
            </a:r>
          </a:p>
          <a:p>
            <a:pPr lvl="2"/>
            <a:r>
              <a:rPr lang="en-US" sz="3200"/>
              <a:t>Prevent major adverse cardiac events </a:t>
            </a:r>
          </a:p>
          <a:p>
            <a:pPr lvl="2"/>
            <a:r>
              <a:rPr lang="en-US" sz="3200"/>
              <a:t>Treat life threatening complications</a:t>
            </a:r>
          </a:p>
        </p:txBody>
      </p:sp>
    </p:spTree>
    <p:extLst>
      <p:ext uri="{BB962C8B-B14F-4D97-AF65-F5344CB8AC3E}">
        <p14:creationId xmlns:p14="http://schemas.microsoft.com/office/powerpoint/2010/main" val="8965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STEMI cardiac care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STEP 1</a:t>
            </a:r>
            <a:r>
              <a:rPr lang="en-US"/>
              <a:t>: Assessment</a:t>
            </a:r>
          </a:p>
          <a:p>
            <a:pPr lvl="1">
              <a:lnSpc>
                <a:spcPct val="90000"/>
              </a:lnSpc>
            </a:pPr>
            <a:r>
              <a:rPr lang="en-US"/>
              <a:t>Time since onset of symptoms</a:t>
            </a:r>
          </a:p>
          <a:p>
            <a:pPr lvl="3">
              <a:lnSpc>
                <a:spcPct val="90000"/>
              </a:lnSpc>
            </a:pPr>
            <a:r>
              <a:rPr lang="en-US" sz="2400"/>
              <a:t>90 min for PCI  /  12 hours for fibrinolysis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US" sz="1000"/>
          </a:p>
          <a:p>
            <a:pPr lvl="1">
              <a:lnSpc>
                <a:spcPct val="90000"/>
              </a:lnSpc>
            </a:pPr>
            <a:r>
              <a:rPr lang="en-US"/>
              <a:t>Is this high risk STEMI?</a:t>
            </a:r>
          </a:p>
          <a:p>
            <a:pPr lvl="3">
              <a:lnSpc>
                <a:spcPct val="90000"/>
              </a:lnSpc>
            </a:pPr>
            <a:r>
              <a:rPr lang="en-US" sz="2400"/>
              <a:t>KILLIP classification</a:t>
            </a:r>
          </a:p>
          <a:p>
            <a:pPr lvl="3">
              <a:lnSpc>
                <a:spcPct val="90000"/>
              </a:lnSpc>
            </a:pPr>
            <a:r>
              <a:rPr lang="en-US" sz="2400"/>
              <a:t>If higher risk may manage with more invasive rx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US" sz="1000"/>
          </a:p>
          <a:p>
            <a:pPr lvl="1">
              <a:lnSpc>
                <a:spcPct val="90000"/>
              </a:lnSpc>
            </a:pPr>
            <a:r>
              <a:rPr lang="en-US"/>
              <a:t>Determine if fibrinolysis candidate</a:t>
            </a:r>
          </a:p>
          <a:p>
            <a:pPr lvl="3">
              <a:lnSpc>
                <a:spcPct val="90000"/>
              </a:lnSpc>
            </a:pPr>
            <a:r>
              <a:rPr lang="en-US" sz="2400"/>
              <a:t>Meets criteria with no contraindications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US" sz="1000"/>
          </a:p>
          <a:p>
            <a:pPr lvl="1">
              <a:lnSpc>
                <a:spcPct val="90000"/>
              </a:lnSpc>
            </a:pPr>
            <a:r>
              <a:rPr lang="en-US"/>
              <a:t>Determine if PCI candidate</a:t>
            </a:r>
          </a:p>
          <a:p>
            <a:pPr lvl="3">
              <a:lnSpc>
                <a:spcPct val="90000"/>
              </a:lnSpc>
            </a:pPr>
            <a:r>
              <a:rPr lang="en-US" sz="2400"/>
              <a:t>Based on availability and time to balloon rx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 pathological correlation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249391"/>
              </p:ext>
            </p:extLst>
          </p:nvPr>
        </p:nvGraphicFramePr>
        <p:xfrm>
          <a:off x="457200" y="1600200"/>
          <a:ext cx="8305800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608"/>
                <a:gridCol w="6476192"/>
              </a:tblGrid>
              <a:tr h="566466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Clinical</a:t>
                      </a:r>
                      <a:r>
                        <a:rPr lang="en-US" b="1" baseline="0" dirty="0" smtClean="0">
                          <a:effectLst/>
                        </a:rPr>
                        <a:t> 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Pathology</a:t>
                      </a:r>
                      <a:endParaRPr lang="en-US" dirty="0"/>
                    </a:p>
                  </a:txBody>
                  <a:tcPr/>
                </a:tc>
              </a:tr>
              <a:tr h="66429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Stable angina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Ischaemia</a:t>
                      </a:r>
                      <a:r>
                        <a:rPr lang="en-US" dirty="0"/>
                        <a:t> due to fixed atheromatous stenosis of one or more coronary arteries</a:t>
                      </a:r>
                    </a:p>
                  </a:txBody>
                  <a:tcPr marL="38100" marR="38100" marT="38100" marB="38100"/>
                </a:tc>
              </a:tr>
              <a:tr h="95593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Unstable angina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Ischaemia</a:t>
                      </a:r>
                      <a:r>
                        <a:rPr lang="en-US" dirty="0"/>
                        <a:t> caused by dynamic obstruction of a coronary artery due to plaque rupture with superimposed thrombosis and spasm</a:t>
                      </a:r>
                    </a:p>
                  </a:txBody>
                  <a:tcPr marL="38100" marR="38100" marT="38100" marB="38100"/>
                </a:tc>
              </a:tr>
              <a:tr h="66429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Myocardial infarction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Myocardial necrosis caused by acute occlusion of a coronary artery due to plaque rupture and thrombosis</a:t>
                      </a:r>
                    </a:p>
                  </a:txBody>
                  <a:tcPr marL="38100" marR="38100" marT="38100" marB="38100"/>
                </a:tc>
              </a:tr>
              <a:tr h="566466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Heart failure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Myocardial dysfunction due to infarction or </a:t>
                      </a:r>
                      <a:r>
                        <a:rPr lang="en-US" dirty="0" err="1"/>
                        <a:t>ischaemia</a:t>
                      </a:r>
                      <a:endParaRPr lang="en-US" dirty="0"/>
                    </a:p>
                  </a:txBody>
                  <a:tcPr marL="38100" marR="38100" marT="38100" marB="38100"/>
                </a:tc>
              </a:tr>
              <a:tr h="566466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Arrhythmia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Altered conduction due to </a:t>
                      </a:r>
                      <a:r>
                        <a:rPr lang="en-US" dirty="0" err="1"/>
                        <a:t>ischaemia</a:t>
                      </a:r>
                      <a:r>
                        <a:rPr lang="en-US" dirty="0"/>
                        <a:t> or infarction</a:t>
                      </a:r>
                    </a:p>
                  </a:txBody>
                  <a:tcPr marL="38100" marR="38100" marT="38100" marB="38100"/>
                </a:tc>
              </a:tr>
              <a:tr h="66429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Sudden death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Ventricular arrhythmia, asystole or massive myocardial infarction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Fibrinolysis indications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/>
              <a:t>ST segment elevation &gt;1mm in two contiguous leads</a:t>
            </a:r>
          </a:p>
          <a:p>
            <a:r>
              <a:rPr lang="en-US"/>
              <a:t>New LBBB</a:t>
            </a:r>
          </a:p>
          <a:p>
            <a:r>
              <a:rPr lang="en-US"/>
              <a:t>Symptoms consistent with ischemia</a:t>
            </a:r>
          </a:p>
          <a:p>
            <a:r>
              <a:rPr lang="en-US"/>
              <a:t>Symptom onset less than 12 hrs prior to presentation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/>
              <a:t>Absolute contraindications for fibrinolysis therapy in patients with acute STEMI</a:t>
            </a:r>
            <a:r>
              <a:rPr lang="en-US" sz="2800"/>
              <a:t> </a:t>
            </a:r>
            <a:br>
              <a:rPr lang="en-US" sz="2800"/>
            </a:br>
            <a:endParaRPr lang="en-US" sz="280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sz="2800">
                <a:effectLst/>
              </a:rPr>
              <a:t>Any prior ICH</a:t>
            </a:r>
          </a:p>
          <a:p>
            <a:r>
              <a:rPr lang="en-US" sz="2800">
                <a:effectLst/>
              </a:rPr>
              <a:t>Known structural cerebral vascular lesion (e.g., AVM) </a:t>
            </a:r>
          </a:p>
          <a:p>
            <a:r>
              <a:rPr lang="en-US" sz="2800">
                <a:effectLst/>
              </a:rPr>
              <a:t>Known malignant intracranial neoplasm                (primary or metastatic)</a:t>
            </a:r>
          </a:p>
          <a:p>
            <a:r>
              <a:rPr lang="en-US" sz="2800">
                <a:effectLst/>
              </a:rPr>
              <a:t>Ischemic stroke within 3 months EXCEPT acute ischemic stroke within 3 hours</a:t>
            </a:r>
          </a:p>
          <a:p>
            <a:r>
              <a:rPr lang="en-US" sz="2800">
                <a:effectLst/>
              </a:rPr>
              <a:t>Suspected aortic dissection</a:t>
            </a:r>
          </a:p>
          <a:p>
            <a:r>
              <a:rPr lang="en-US" sz="2800">
                <a:effectLst/>
              </a:rPr>
              <a:t>Active bleeding or bleeding diathesis (excluding menses)</a:t>
            </a:r>
          </a:p>
          <a:p>
            <a:r>
              <a:rPr lang="en-US" sz="2800">
                <a:effectLst/>
              </a:rPr>
              <a:t>Significant closed-head or facial trauma within 3 months</a:t>
            </a:r>
          </a:p>
        </p:txBody>
      </p:sp>
      <p:sp>
        <p:nvSpPr>
          <p:cNvPr id="124932" name="Rectangle 4"/>
          <p:cNvSpPr>
            <a:spLocks noRot="1" noChangeArrowheads="1"/>
          </p:cNvSpPr>
          <p:nvPr/>
        </p:nvSpPr>
        <p:spPr bwMode="auto">
          <a:xfrm>
            <a:off x="457200" y="4572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1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STEMI cardiac care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68580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STEP 2</a:t>
            </a:r>
            <a:r>
              <a:rPr lang="en-US" dirty="0"/>
              <a:t>:  Determine preferred reperfusion strategy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28600" y="1981200"/>
            <a:ext cx="441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b="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Fibrinolysis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preferred if: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hours from onset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PCI not available/delayed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door to balloon &gt; 90min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door to balloon minus door to needle &gt; 1hr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Door to needle goal &lt;30min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contraindications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572000" y="1981200"/>
            <a:ext cx="419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b="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PCI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preferred if: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PCI available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Door to balloon &lt; 90min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Door to balloon minus door to needle &lt; 1hr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Fibrinolysis contraindications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 Presentation &gt; 3 hr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risk STEMI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Killup 3 or higher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STEMI dx in doubt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6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/>
              <a:t>Medical Therapy</a:t>
            </a:r>
            <a:br>
              <a:rPr lang="en-US" sz="4000"/>
            </a:br>
            <a:r>
              <a:rPr lang="en-US" sz="4000"/>
              <a:t>MONA + BAH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r>
              <a:rPr lang="en-US" b="1" u="sng"/>
              <a:t>Morphine</a:t>
            </a:r>
            <a:r>
              <a:rPr lang="en-US" b="1"/>
              <a:t> </a:t>
            </a:r>
            <a:r>
              <a:rPr lang="en-US" sz="2400"/>
              <a:t>(class I, level C)</a:t>
            </a:r>
          </a:p>
          <a:p>
            <a:pPr lvl="2"/>
            <a:r>
              <a:rPr lang="en-US"/>
              <a:t>Analgesia</a:t>
            </a:r>
          </a:p>
          <a:p>
            <a:pPr lvl="2"/>
            <a:r>
              <a:rPr lang="en-US"/>
              <a:t>Reduce pain/anxiety—decrease sympathetic tone, systemic vascular resistance and oxygen demand</a:t>
            </a:r>
          </a:p>
          <a:p>
            <a:pPr lvl="2"/>
            <a:r>
              <a:rPr lang="en-US"/>
              <a:t>Careful with hypotension, hypovolemia, respiratory depression</a:t>
            </a:r>
          </a:p>
          <a:p>
            <a:pPr lvl="2">
              <a:buFont typeface="Wingdings" pitchFamily="2" charset="2"/>
              <a:buNone/>
            </a:pPr>
            <a:endParaRPr lang="en-US" sz="1000" b="1" u="sng"/>
          </a:p>
          <a:p>
            <a:r>
              <a:rPr lang="en-US" b="1" u="sng"/>
              <a:t>Oxygen</a:t>
            </a:r>
            <a:r>
              <a:rPr lang="en-US"/>
              <a:t> </a:t>
            </a:r>
            <a:r>
              <a:rPr lang="en-US" sz="2400"/>
              <a:t>(2-4 liters/minute) (class I, level C)</a:t>
            </a:r>
          </a:p>
          <a:p>
            <a:pPr lvl="2"/>
            <a:r>
              <a:rPr lang="en-US"/>
              <a:t>Up to 70% of ACS patient demonstrate hypoxemia</a:t>
            </a:r>
          </a:p>
          <a:p>
            <a:pPr lvl="2"/>
            <a:r>
              <a:rPr lang="en-US"/>
              <a:t>May limit ischemic myocardial damage by increasing oxygen delivery/reduce ST elevation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Nitroglycerin</a:t>
            </a:r>
            <a:r>
              <a:rPr lang="en-US" sz="2800"/>
              <a:t> </a:t>
            </a:r>
            <a:r>
              <a:rPr lang="en-US" sz="2400"/>
              <a:t>(class I, level B)</a:t>
            </a:r>
          </a:p>
          <a:p>
            <a:pPr lvl="2">
              <a:lnSpc>
                <a:spcPct val="90000"/>
              </a:lnSpc>
            </a:pPr>
            <a:r>
              <a:rPr lang="en-US"/>
              <a:t>Analgesia—titrate infusion to keep patient pain free</a:t>
            </a:r>
          </a:p>
          <a:p>
            <a:pPr lvl="2">
              <a:lnSpc>
                <a:spcPct val="90000"/>
              </a:lnSpc>
            </a:pPr>
            <a:r>
              <a:rPr lang="en-US"/>
              <a:t>Dilates coronary vessels—increase blood flow</a:t>
            </a:r>
          </a:p>
          <a:p>
            <a:pPr lvl="2">
              <a:lnSpc>
                <a:spcPct val="90000"/>
              </a:lnSpc>
            </a:pPr>
            <a:r>
              <a:rPr lang="en-US"/>
              <a:t>Reduces systemic vascular resistance and preload</a:t>
            </a:r>
          </a:p>
          <a:p>
            <a:pPr lvl="2">
              <a:lnSpc>
                <a:spcPct val="90000"/>
              </a:lnSpc>
            </a:pPr>
            <a:r>
              <a:rPr lang="en-US"/>
              <a:t>Careful with recent ED meds, hypotension, bradycardia, tachycardia, RV infarction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b="1" u="sng"/>
              <a:t>Aspirin</a:t>
            </a:r>
            <a:r>
              <a:rPr lang="en-US"/>
              <a:t> </a:t>
            </a:r>
            <a:r>
              <a:rPr lang="en-US" sz="2400"/>
              <a:t>(160-325mg chewed &amp; swallowed) (class I, level A)</a:t>
            </a:r>
          </a:p>
          <a:p>
            <a:pPr lvl="2">
              <a:lnSpc>
                <a:spcPct val="90000"/>
              </a:lnSpc>
            </a:pPr>
            <a:r>
              <a:rPr lang="en-US"/>
              <a:t>Irreversible inhibition of platelet aggregation</a:t>
            </a:r>
          </a:p>
          <a:p>
            <a:pPr lvl="2">
              <a:lnSpc>
                <a:spcPct val="90000"/>
              </a:lnSpc>
            </a:pPr>
            <a:r>
              <a:rPr lang="en-US"/>
              <a:t>Stabilize plaque and arrest thrombus</a:t>
            </a:r>
          </a:p>
          <a:p>
            <a:pPr lvl="2">
              <a:lnSpc>
                <a:spcPct val="90000"/>
              </a:lnSpc>
            </a:pPr>
            <a:r>
              <a:rPr lang="en-US"/>
              <a:t>Reduce mortality in patients with STEMI</a:t>
            </a:r>
          </a:p>
          <a:p>
            <a:pPr lvl="2">
              <a:lnSpc>
                <a:spcPct val="90000"/>
              </a:lnSpc>
            </a:pPr>
            <a:r>
              <a:rPr lang="en-US"/>
              <a:t>Careful with active PUD, hypersensitivity, bleeding disorders</a:t>
            </a:r>
          </a:p>
        </p:txBody>
      </p:sp>
    </p:spTree>
    <p:extLst>
      <p:ext uri="{BB962C8B-B14F-4D97-AF65-F5344CB8AC3E}">
        <p14:creationId xmlns:p14="http://schemas.microsoft.com/office/powerpoint/2010/main" val="36701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Beta-Blockers</a:t>
            </a:r>
            <a:r>
              <a:rPr lang="en-US"/>
              <a:t> </a:t>
            </a:r>
            <a:r>
              <a:rPr lang="en-US" sz="2400"/>
              <a:t>(class I, level A)</a:t>
            </a:r>
            <a:endParaRPr lang="en-US" sz="2400" b="1" u="sng"/>
          </a:p>
          <a:p>
            <a:pPr lvl="2">
              <a:lnSpc>
                <a:spcPct val="90000"/>
              </a:lnSpc>
            </a:pPr>
            <a:r>
              <a:rPr lang="en-US"/>
              <a:t>14% reduction in mortality risk at 7 days at 23% long term mortality reduction in STEMI</a:t>
            </a:r>
          </a:p>
          <a:p>
            <a:pPr lvl="2">
              <a:lnSpc>
                <a:spcPct val="90000"/>
              </a:lnSpc>
            </a:pPr>
            <a:r>
              <a:rPr lang="en-US"/>
              <a:t>Approximate 13% reduction in risk of progression to MI in patients with threatening or evolving MI symptoms</a:t>
            </a:r>
          </a:p>
          <a:p>
            <a:pPr lvl="2">
              <a:lnSpc>
                <a:spcPct val="90000"/>
              </a:lnSpc>
            </a:pPr>
            <a:r>
              <a:rPr lang="en-US"/>
              <a:t>Be aware of contraindications (CHF, Heart block, Hypotension)</a:t>
            </a:r>
          </a:p>
          <a:p>
            <a:pPr lvl="2">
              <a:lnSpc>
                <a:spcPct val="90000"/>
              </a:lnSpc>
            </a:pPr>
            <a:r>
              <a:rPr lang="en-US"/>
              <a:t>Reassess for therapy as contraindications resolve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b="1" u="sng"/>
              <a:t>ACE-Inhibitors / ARB</a:t>
            </a:r>
            <a:r>
              <a:rPr lang="en-US" b="1"/>
              <a:t> </a:t>
            </a:r>
            <a:r>
              <a:rPr lang="en-US" sz="2400"/>
              <a:t>(class I, level A)</a:t>
            </a:r>
          </a:p>
          <a:p>
            <a:pPr lvl="2">
              <a:lnSpc>
                <a:spcPct val="90000"/>
              </a:lnSpc>
            </a:pPr>
            <a:r>
              <a:rPr lang="en-US"/>
              <a:t>Start in patients with anterior MI, pulmonary congestion, LVEF &lt; 40% in absence of contraindication/hypotension</a:t>
            </a:r>
          </a:p>
          <a:p>
            <a:pPr lvl="2">
              <a:lnSpc>
                <a:spcPct val="90000"/>
              </a:lnSpc>
            </a:pPr>
            <a:r>
              <a:rPr lang="en-US"/>
              <a:t>Start in first 24 hours</a:t>
            </a:r>
          </a:p>
          <a:p>
            <a:pPr lvl="2">
              <a:lnSpc>
                <a:spcPct val="90000"/>
              </a:lnSpc>
            </a:pPr>
            <a:r>
              <a:rPr lang="en-US"/>
              <a:t>ARB as substitute for patients unable to use ACE-I</a:t>
            </a:r>
          </a:p>
        </p:txBody>
      </p:sp>
    </p:spTree>
    <p:extLst>
      <p:ext uri="{BB962C8B-B14F-4D97-AF65-F5344CB8AC3E}">
        <p14:creationId xmlns:p14="http://schemas.microsoft.com/office/powerpoint/2010/main" val="27631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b="1" u="sng"/>
              <a:t>Heparin</a:t>
            </a:r>
            <a:r>
              <a:rPr lang="en-US" sz="2400"/>
              <a:t> (class I, level C to class IIa, level C)</a:t>
            </a:r>
            <a:endParaRPr lang="en-US" b="1" u="sng"/>
          </a:p>
          <a:p>
            <a:pPr lvl="1"/>
            <a:r>
              <a:rPr lang="en-US"/>
              <a:t>LMWH or UFH</a:t>
            </a:r>
            <a:r>
              <a:rPr lang="en-US" b="1"/>
              <a:t> </a:t>
            </a:r>
            <a:r>
              <a:rPr lang="en-US" sz="2000"/>
              <a:t>(max 4000u bolus, 1000u/hr)</a:t>
            </a:r>
            <a:endParaRPr lang="en-US"/>
          </a:p>
          <a:p>
            <a:pPr lvl="2"/>
            <a:r>
              <a:rPr lang="en-US"/>
              <a:t>Indirect inhibitor of thrombin</a:t>
            </a:r>
          </a:p>
          <a:p>
            <a:pPr lvl="2"/>
            <a:r>
              <a:rPr lang="en-US"/>
              <a:t> less supporting evidence of benefit in era of reperfusion</a:t>
            </a:r>
          </a:p>
          <a:p>
            <a:pPr lvl="2"/>
            <a:r>
              <a:rPr lang="en-US"/>
              <a:t>Adjunct to surgical revascularization and thrombolytic / PCI reperfusion</a:t>
            </a:r>
          </a:p>
          <a:p>
            <a:pPr lvl="2"/>
            <a:r>
              <a:rPr lang="en-US"/>
              <a:t>24-48 hours of treatment</a:t>
            </a:r>
          </a:p>
          <a:p>
            <a:pPr lvl="2"/>
            <a:r>
              <a:rPr lang="en-US"/>
              <a:t>Coordinate with PCI team (UFH preferred)</a:t>
            </a:r>
          </a:p>
          <a:p>
            <a:pPr lvl="2"/>
            <a:r>
              <a:rPr lang="en-US"/>
              <a:t>Used in combo with aspirin and/or other platelet inhibitors</a:t>
            </a:r>
          </a:p>
          <a:p>
            <a:pPr lvl="2"/>
            <a:r>
              <a:rPr lang="en-US"/>
              <a:t>Changing from one to the other not recommended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Additional medication therapy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848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Clopidodrel</a:t>
            </a:r>
            <a:r>
              <a:rPr lang="en-US"/>
              <a:t> </a:t>
            </a:r>
            <a:r>
              <a:rPr lang="en-US" sz="2400"/>
              <a:t>(class I, level B)</a:t>
            </a:r>
          </a:p>
          <a:p>
            <a:pPr lvl="2">
              <a:lnSpc>
                <a:spcPct val="90000"/>
              </a:lnSpc>
            </a:pPr>
            <a:r>
              <a:rPr lang="en-US"/>
              <a:t>Irreversible inhibition of platelet aggregation</a:t>
            </a:r>
          </a:p>
          <a:p>
            <a:pPr lvl="2">
              <a:lnSpc>
                <a:spcPct val="90000"/>
              </a:lnSpc>
            </a:pPr>
            <a:r>
              <a:rPr lang="en-US"/>
              <a:t>Used in support of cath / PCI intervention or if unable to take aspirin</a:t>
            </a:r>
          </a:p>
          <a:p>
            <a:pPr lvl="2">
              <a:lnSpc>
                <a:spcPct val="90000"/>
              </a:lnSpc>
            </a:pPr>
            <a:r>
              <a:rPr lang="en-US"/>
              <a:t>3 to 12 month duration depending on scenario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b="1" u="sng"/>
              <a:t>Glycoprotein IIb/IIIa inhibitors</a:t>
            </a:r>
            <a:r>
              <a:rPr lang="en-US" b="1"/>
              <a:t>                              </a:t>
            </a:r>
            <a:r>
              <a:rPr lang="en-US" sz="2400"/>
              <a:t>(class IIa, level B)</a:t>
            </a:r>
          </a:p>
          <a:p>
            <a:pPr lvl="2">
              <a:lnSpc>
                <a:spcPct val="90000"/>
              </a:lnSpc>
            </a:pPr>
            <a:r>
              <a:rPr lang="en-US"/>
              <a:t>Inhibition of platelet aggregation at final common pathway</a:t>
            </a:r>
          </a:p>
          <a:p>
            <a:pPr lvl="2">
              <a:lnSpc>
                <a:spcPct val="90000"/>
              </a:lnSpc>
            </a:pPr>
            <a:r>
              <a:rPr lang="en-US"/>
              <a:t>In support of PCI intervention as early as possible prior to PCI</a:t>
            </a:r>
          </a:p>
        </p:txBody>
      </p:sp>
    </p:spTree>
    <p:extLst>
      <p:ext uri="{BB962C8B-B14F-4D97-AF65-F5344CB8AC3E}">
        <p14:creationId xmlns:p14="http://schemas.microsoft.com/office/powerpoint/2010/main" val="5074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Additional medication therapy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u="sng"/>
              <a:t>Aldosterone blockers</a:t>
            </a:r>
            <a:r>
              <a:rPr lang="en-US" sz="2400"/>
              <a:t> (class I, level A)</a:t>
            </a:r>
          </a:p>
          <a:p>
            <a:pPr lvl="1"/>
            <a:r>
              <a:rPr lang="en-US"/>
              <a:t>Post-STEMI patients </a:t>
            </a:r>
          </a:p>
          <a:p>
            <a:pPr lvl="2"/>
            <a:r>
              <a:rPr lang="en-US"/>
              <a:t>no significant renal failure (cr &lt; 2.5 men or 2.0 for women)</a:t>
            </a:r>
          </a:p>
          <a:p>
            <a:pPr lvl="2"/>
            <a:r>
              <a:rPr lang="en-US"/>
              <a:t>No hyperkalemis &gt; 5.0</a:t>
            </a:r>
          </a:p>
          <a:p>
            <a:pPr lvl="2"/>
            <a:r>
              <a:rPr lang="en-US"/>
              <a:t>LVEF &lt; 40%</a:t>
            </a:r>
          </a:p>
          <a:p>
            <a:pPr lvl="2"/>
            <a:r>
              <a:rPr lang="en-US"/>
              <a:t>Symptomatic CHF or DM</a:t>
            </a:r>
          </a:p>
        </p:txBody>
      </p:sp>
    </p:spTree>
    <p:extLst>
      <p:ext uri="{BB962C8B-B14F-4D97-AF65-F5344CB8AC3E}">
        <p14:creationId xmlns:p14="http://schemas.microsoft.com/office/powerpoint/2010/main" val="14212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STEMI care CCU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/>
              <a:t>Monitor for complications: </a:t>
            </a:r>
          </a:p>
          <a:p>
            <a:pPr lvl="2"/>
            <a:r>
              <a:rPr lang="en-US"/>
              <a:t>recurrent ischemia, cardiogenic shock, ICH, arrhythmias</a:t>
            </a:r>
          </a:p>
          <a:p>
            <a:pPr lvl="2"/>
            <a:endParaRPr lang="en-US" sz="1000"/>
          </a:p>
          <a:p>
            <a:r>
              <a:rPr lang="en-US"/>
              <a:t>Review guidelines for specific management of complications &amp; other specific clinical scenarios</a:t>
            </a:r>
            <a:endParaRPr lang="en-US" sz="3600"/>
          </a:p>
          <a:p>
            <a:pPr lvl="2"/>
            <a:r>
              <a:rPr lang="en-US"/>
              <a:t>PCI after fibrinolysis, emergent CABG, etc…</a:t>
            </a:r>
          </a:p>
          <a:p>
            <a:pPr lvl="2"/>
            <a:endParaRPr lang="en-US"/>
          </a:p>
          <a:p>
            <a:r>
              <a:rPr lang="en-US"/>
              <a:t>Decision making for risk stratification at hospital discharge </a:t>
            </a:r>
            <a:r>
              <a:rPr lang="en-US" sz="2400"/>
              <a:t>and/or</a:t>
            </a:r>
            <a:r>
              <a:rPr lang="en-US"/>
              <a:t> need for CABG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581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34" y="188640"/>
            <a:ext cx="6120680" cy="617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Unstable angina/NSTEMI     cardiac care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819400"/>
          </a:xfrm>
        </p:spPr>
        <p:txBody>
          <a:bodyPr/>
          <a:lstStyle/>
          <a:p>
            <a:r>
              <a:rPr lang="en-US"/>
              <a:t>Evaluate for conservative vs. invasive therapy based upon:</a:t>
            </a:r>
          </a:p>
          <a:p>
            <a:pPr lvl="2"/>
            <a:r>
              <a:rPr lang="en-US" sz="2800"/>
              <a:t>Risk of actual ACS</a:t>
            </a:r>
          </a:p>
          <a:p>
            <a:pPr lvl="2"/>
            <a:r>
              <a:rPr lang="en-US" sz="2800"/>
              <a:t>TIMI risk score</a:t>
            </a:r>
          </a:p>
          <a:p>
            <a:pPr lvl="2"/>
            <a:r>
              <a:rPr lang="en-US" sz="2800"/>
              <a:t>ACS risk categories per AHA guidelines</a:t>
            </a:r>
          </a:p>
          <a:p>
            <a:pPr lvl="2"/>
            <a:endParaRPr lang="en-US"/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1295400" y="4800600"/>
            <a:ext cx="1447800" cy="762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Low</a:t>
            </a: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3048000" y="5181600"/>
            <a:ext cx="2514600" cy="838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Intermediate</a:t>
            </a: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5791200" y="4800600"/>
            <a:ext cx="1447800" cy="762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H="1">
            <a:off x="2743200" y="4343400"/>
            <a:ext cx="6096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H="1">
            <a:off x="4191000" y="43434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5029200" y="4343400"/>
            <a:ext cx="685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914400"/>
          <a:ext cx="2590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0" y="914400"/>
          <a:ext cx="2743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3848" name="AutoShape 8"/>
          <p:cNvCxnSpPr>
            <a:cxnSpLocks noChangeShapeType="1"/>
          </p:cNvCxnSpPr>
          <p:nvPr/>
        </p:nvCxnSpPr>
        <p:spPr bwMode="auto">
          <a:xfrm>
            <a:off x="4495800" y="2362200"/>
            <a:ext cx="1295400" cy="18288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49" name="AutoShape 9"/>
          <p:cNvCxnSpPr>
            <a:cxnSpLocks noChangeShapeType="1"/>
          </p:cNvCxnSpPr>
          <p:nvPr/>
        </p:nvCxnSpPr>
        <p:spPr bwMode="auto">
          <a:xfrm flipH="1">
            <a:off x="1371600" y="2286000"/>
            <a:ext cx="152400" cy="9144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50" name="AutoShape 10"/>
          <p:cNvCxnSpPr>
            <a:cxnSpLocks noChangeShapeType="1"/>
          </p:cNvCxnSpPr>
          <p:nvPr/>
        </p:nvCxnSpPr>
        <p:spPr bwMode="auto">
          <a:xfrm flipH="1">
            <a:off x="7010400" y="2362200"/>
            <a:ext cx="381000" cy="17526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51" name="AutoShape 11"/>
          <p:cNvCxnSpPr>
            <a:cxnSpLocks noChangeShapeType="1"/>
          </p:cNvCxnSpPr>
          <p:nvPr/>
        </p:nvCxnSpPr>
        <p:spPr bwMode="auto">
          <a:xfrm>
            <a:off x="1524000" y="2286000"/>
            <a:ext cx="1295400" cy="17526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2286000" y="42672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Conservative therapy</a:t>
            </a:r>
          </a:p>
        </p:txBody>
      </p:sp>
      <p:cxnSp>
        <p:nvCxnSpPr>
          <p:cNvPr id="163853" name="AutoShape 13"/>
          <p:cNvCxnSpPr>
            <a:cxnSpLocks noChangeShapeType="1"/>
          </p:cNvCxnSpPr>
          <p:nvPr/>
        </p:nvCxnSpPr>
        <p:spPr bwMode="auto">
          <a:xfrm flipH="1">
            <a:off x="3657600" y="2362200"/>
            <a:ext cx="838200" cy="18288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486400" y="4267200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Invasive therapy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0" y="3429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Chest Pain center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5024746"/>
              </p:ext>
            </p:extLst>
          </p:nvPr>
        </p:nvGraphicFramePr>
        <p:xfrm>
          <a:off x="3200400" y="914400"/>
          <a:ext cx="2590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115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Invasive therapy option 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UA/NSTEMI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Coronary angiography and revascularization within 12 to 48 hours after presentation to ED</a:t>
            </a:r>
          </a:p>
          <a:p>
            <a:r>
              <a:rPr lang="en-US">
                <a:effectLst/>
              </a:rPr>
              <a:t>For high risk ACS </a:t>
            </a:r>
            <a:r>
              <a:rPr lang="en-US" sz="2800">
                <a:effectLst/>
              </a:rPr>
              <a:t>(class I, level A</a:t>
            </a:r>
            <a:r>
              <a:rPr lang="en-US">
                <a:effectLst/>
              </a:rPr>
              <a:t>)</a:t>
            </a:r>
          </a:p>
          <a:p>
            <a:r>
              <a:rPr lang="en-US">
                <a:effectLst/>
              </a:rPr>
              <a:t>MONA + BA</a:t>
            </a:r>
            <a:r>
              <a:rPr lang="en-US">
                <a:solidFill>
                  <a:schemeClr val="folHlink"/>
                </a:solidFill>
                <a:effectLst/>
              </a:rPr>
              <a:t>H</a:t>
            </a:r>
            <a:r>
              <a:rPr lang="en-US">
                <a:effectLst/>
              </a:rPr>
              <a:t> </a:t>
            </a:r>
            <a:r>
              <a:rPr lang="en-US" sz="2800" i="1">
                <a:solidFill>
                  <a:schemeClr val="folHlink"/>
                </a:solidFill>
                <a:effectLst/>
              </a:rPr>
              <a:t>(UFH)</a:t>
            </a:r>
          </a:p>
          <a:p>
            <a:r>
              <a:rPr lang="en-US">
                <a:effectLst/>
              </a:rPr>
              <a:t>Clopidogrel</a:t>
            </a:r>
          </a:p>
          <a:p>
            <a:pPr lvl="1"/>
            <a:r>
              <a:rPr lang="en-US" sz="2400">
                <a:effectLst/>
              </a:rPr>
              <a:t>20% reduction death/MI/Stroke – CURE trial</a:t>
            </a:r>
          </a:p>
          <a:p>
            <a:pPr lvl="1"/>
            <a:r>
              <a:rPr lang="en-US" sz="2400"/>
              <a:t>1 month minimum duration and possibly up to 9 months</a:t>
            </a:r>
            <a:endParaRPr lang="en-US" sz="2400">
              <a:effectLst/>
            </a:endParaRPr>
          </a:p>
          <a:p>
            <a:r>
              <a:rPr lang="en-US"/>
              <a:t>Glycoprotein IIb/IIIa inhibitors</a:t>
            </a:r>
          </a:p>
        </p:txBody>
      </p:sp>
    </p:spTree>
    <p:extLst>
      <p:ext uri="{BB962C8B-B14F-4D97-AF65-F5344CB8AC3E}">
        <p14:creationId xmlns:p14="http://schemas.microsoft.com/office/powerpoint/2010/main" val="4679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/>
              <a:t>Conservative Therapy for UA/NSTEMI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/>
              <a:t>Early revascularization or PCI </a:t>
            </a:r>
            <a:r>
              <a:rPr lang="en-US" u="sng"/>
              <a:t>not</a:t>
            </a:r>
            <a:r>
              <a:rPr lang="en-US"/>
              <a:t> planned</a:t>
            </a:r>
          </a:p>
          <a:p>
            <a:r>
              <a:rPr lang="en-US"/>
              <a:t>MONA + BA</a:t>
            </a:r>
            <a:r>
              <a:rPr lang="en-US">
                <a:solidFill>
                  <a:schemeClr val="folHlink"/>
                </a:solidFill>
              </a:rPr>
              <a:t>H</a:t>
            </a:r>
            <a:r>
              <a:rPr lang="en-US"/>
              <a:t> </a:t>
            </a:r>
            <a:r>
              <a:rPr lang="en-US" sz="2800" i="1">
                <a:solidFill>
                  <a:schemeClr val="folHlink"/>
                </a:solidFill>
              </a:rPr>
              <a:t>(LMW or UFH)</a:t>
            </a:r>
          </a:p>
          <a:p>
            <a:r>
              <a:rPr lang="en-US"/>
              <a:t>Clopidogrel</a:t>
            </a:r>
          </a:p>
          <a:p>
            <a:r>
              <a:rPr lang="en-US"/>
              <a:t>Glycoprotein IIb/IIIa inhibitors</a:t>
            </a:r>
          </a:p>
          <a:p>
            <a:pPr lvl="1"/>
            <a:r>
              <a:rPr lang="en-US" sz="2400"/>
              <a:t>Only in certain circumstances (planning PCI, elevated TnI/T)</a:t>
            </a:r>
          </a:p>
          <a:p>
            <a:r>
              <a:rPr lang="en-US"/>
              <a:t>Surveillence in hospital</a:t>
            </a:r>
          </a:p>
          <a:p>
            <a:pPr lvl="1"/>
            <a:r>
              <a:rPr lang="en-US" sz="2400"/>
              <a:t>Serial ECGs</a:t>
            </a:r>
          </a:p>
          <a:p>
            <a:pPr lvl="1"/>
            <a:r>
              <a:rPr lang="en-US" sz="2400"/>
              <a:t>Serial Markers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Prevention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Disease</a:t>
            </a:r>
          </a:p>
          <a:p>
            <a:pPr lvl="1"/>
            <a:r>
              <a:rPr lang="en-US"/>
              <a:t>HTN, DM, HLP</a:t>
            </a:r>
          </a:p>
          <a:p>
            <a:pPr lvl="1">
              <a:buFont typeface="Wingdings" pitchFamily="2" charset="2"/>
              <a:buNone/>
            </a:pPr>
            <a:endParaRPr lang="en-US" sz="1000"/>
          </a:p>
          <a:p>
            <a:r>
              <a:rPr lang="en-US"/>
              <a:t>Behavioral</a:t>
            </a:r>
          </a:p>
          <a:p>
            <a:pPr lvl="1"/>
            <a:r>
              <a:rPr lang="en-US"/>
              <a:t>smoking, diet, physical activity, weight</a:t>
            </a:r>
          </a:p>
          <a:p>
            <a:pPr lvl="1">
              <a:buFont typeface="Wingdings" pitchFamily="2" charset="2"/>
              <a:buNone/>
            </a:pPr>
            <a:endParaRPr lang="en-US" sz="1000"/>
          </a:p>
          <a:p>
            <a:r>
              <a:rPr lang="en-US"/>
              <a:t>Cognitive </a:t>
            </a:r>
          </a:p>
          <a:p>
            <a:pPr lvl="1"/>
            <a:r>
              <a:rPr lang="en-US"/>
              <a:t>Education, cardiac rehab program</a:t>
            </a:r>
          </a:p>
        </p:txBody>
      </p:sp>
    </p:spTree>
    <p:extLst>
      <p:ext uri="{BB962C8B-B14F-4D97-AF65-F5344CB8AC3E}">
        <p14:creationId xmlns:p14="http://schemas.microsoft.com/office/powerpoint/2010/main" val="32510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/>
              <a:t>Secondary Prevention</a:t>
            </a:r>
            <a:br>
              <a:rPr lang="en-US" sz="3600"/>
            </a:br>
            <a:r>
              <a:rPr lang="en-US" sz="3600"/>
              <a:t>disease management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Blood Pressure</a:t>
            </a:r>
          </a:p>
          <a:p>
            <a:pPr lvl="1">
              <a:lnSpc>
                <a:spcPct val="90000"/>
              </a:lnSpc>
            </a:pPr>
            <a:r>
              <a:rPr lang="en-US"/>
              <a:t>Goals  &lt; 140/90  or &lt;130/80 in DM /CKD</a:t>
            </a:r>
          </a:p>
          <a:p>
            <a:pPr lvl="1">
              <a:lnSpc>
                <a:spcPct val="90000"/>
              </a:lnSpc>
            </a:pPr>
            <a:r>
              <a:rPr lang="en-US"/>
              <a:t>Maximize use of beta-blockers &amp; ACE-I</a:t>
            </a:r>
          </a:p>
          <a:p>
            <a:pPr lvl="1"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Lipids</a:t>
            </a:r>
          </a:p>
          <a:p>
            <a:pPr lvl="1">
              <a:lnSpc>
                <a:spcPct val="90000"/>
              </a:lnSpc>
            </a:pPr>
            <a:r>
              <a:rPr lang="en-US"/>
              <a:t>LDL &lt; 100 (70) ; TG &lt; 200</a:t>
            </a:r>
          </a:p>
          <a:p>
            <a:pPr lvl="1">
              <a:lnSpc>
                <a:spcPct val="90000"/>
              </a:lnSpc>
            </a:pPr>
            <a:r>
              <a:rPr lang="en-US"/>
              <a:t>Maximize use of statins; consider fibrates/niacin first line for TG&gt;500; consider omega-3 fatty acids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/>
              <a:t>Diabetes</a:t>
            </a:r>
          </a:p>
          <a:p>
            <a:pPr lvl="1">
              <a:lnSpc>
                <a:spcPct val="90000"/>
              </a:lnSpc>
            </a:pPr>
            <a:r>
              <a:rPr lang="en-US"/>
              <a:t>A1c &lt; 7%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Secondary prevention</a:t>
            </a:r>
            <a:br>
              <a:rPr lang="en-US" sz="3600"/>
            </a:br>
            <a:r>
              <a:rPr lang="en-US" sz="3600"/>
              <a:t>behavioral intervention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3914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Smoking cessation</a:t>
            </a:r>
          </a:p>
          <a:p>
            <a:pPr lvl="1">
              <a:lnSpc>
                <a:spcPct val="90000"/>
              </a:lnSpc>
            </a:pPr>
            <a:r>
              <a:rPr lang="en-US"/>
              <a:t>Cessation-class, meds, counseling</a:t>
            </a:r>
          </a:p>
          <a:p>
            <a:pPr lvl="1"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Physical Activity</a:t>
            </a:r>
          </a:p>
          <a:p>
            <a:pPr lvl="1">
              <a:lnSpc>
                <a:spcPct val="90000"/>
              </a:lnSpc>
            </a:pPr>
            <a:r>
              <a:rPr lang="en-US"/>
              <a:t>Goal 30 - 60 minutes daily</a:t>
            </a:r>
          </a:p>
          <a:p>
            <a:pPr lvl="1">
              <a:lnSpc>
                <a:spcPct val="90000"/>
              </a:lnSpc>
            </a:pPr>
            <a:r>
              <a:rPr lang="en-US"/>
              <a:t>Risk assessment prior to initiation</a:t>
            </a:r>
          </a:p>
          <a:p>
            <a:pPr lvl="1"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Diet</a:t>
            </a:r>
          </a:p>
          <a:p>
            <a:pPr lvl="1">
              <a:lnSpc>
                <a:spcPct val="90000"/>
              </a:lnSpc>
            </a:pPr>
            <a:r>
              <a:rPr lang="en-US"/>
              <a:t>DASH diet, fiber, omega-3 fatty acids</a:t>
            </a:r>
          </a:p>
          <a:p>
            <a:pPr lvl="1">
              <a:lnSpc>
                <a:spcPct val="90000"/>
              </a:lnSpc>
            </a:pPr>
            <a:r>
              <a:rPr lang="en-US"/>
              <a:t>&lt;7% total calories from saturated fats</a:t>
            </a:r>
          </a:p>
        </p:txBody>
      </p:sp>
    </p:spTree>
    <p:extLst>
      <p:ext uri="{BB962C8B-B14F-4D97-AF65-F5344CB8AC3E}">
        <p14:creationId xmlns:p14="http://schemas.microsoft.com/office/powerpoint/2010/main" val="23371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3429</Words>
  <Application>Microsoft Macintosh PowerPoint</Application>
  <PresentationFormat>On-screen Show (4:3)</PresentationFormat>
  <Paragraphs>612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Calibri</vt:lpstr>
      <vt:lpstr>Times New Roman</vt:lpstr>
      <vt:lpstr>Wingdings</vt:lpstr>
      <vt:lpstr>ヒラギノ明朝 ProN W3</vt:lpstr>
      <vt:lpstr>ヒラギノ明朝 ProN W6</vt:lpstr>
      <vt:lpstr>Office Theme</vt:lpstr>
      <vt:lpstr>Management of  Ischemic Heart Disease (IHD)</vt:lpstr>
      <vt:lpstr>Introduction</vt:lpstr>
      <vt:lpstr>Introduction</vt:lpstr>
      <vt:lpstr>Myocardial Ischemia</vt:lpstr>
      <vt:lpstr>Oxygen Carrying Capacity</vt:lpstr>
      <vt:lpstr>PowerPoint Presentation</vt:lpstr>
      <vt:lpstr>Ischaemic Heart Disease</vt:lpstr>
      <vt:lpstr>Clinic pathological correlation</vt:lpstr>
      <vt:lpstr>PowerPoint Presentation</vt:lpstr>
      <vt:lpstr>Evaluation of Chest pain</vt:lpstr>
      <vt:lpstr>Acute Coronary Syndromes</vt:lpstr>
      <vt:lpstr>Angina</vt:lpstr>
      <vt:lpstr>Chronic Stable Angina</vt:lpstr>
      <vt:lpstr>Angina: cont</vt:lpstr>
      <vt:lpstr>Treatment of Angina</vt:lpstr>
      <vt:lpstr>Epidemiology</vt:lpstr>
      <vt:lpstr>Quality </vt:lpstr>
      <vt:lpstr>Signs &amp; Symptoms accompany Angina</vt:lpstr>
      <vt:lpstr>Ischemic Heart Disease</vt:lpstr>
      <vt:lpstr>Stable Angina</vt:lpstr>
      <vt:lpstr>Angina Pectoris</vt:lpstr>
      <vt:lpstr>Variant Angina</vt:lpstr>
      <vt:lpstr>Unstable Angina</vt:lpstr>
      <vt:lpstr>Silent Ischemia</vt:lpstr>
      <vt:lpstr>Myocardial Infarction</vt:lpstr>
      <vt:lpstr>Precipitants </vt:lpstr>
      <vt:lpstr>Physical Examination</vt:lpstr>
      <vt:lpstr>Ischemia </vt:lpstr>
      <vt:lpstr>Diagnostic Tests</vt:lpstr>
      <vt:lpstr>Electrocardiogram </vt:lpstr>
      <vt:lpstr>Exercise Stress Test</vt:lpstr>
      <vt:lpstr>Other Diagnostic Tests</vt:lpstr>
      <vt:lpstr>Management Goals to reduce Anginal Symptoms</vt:lpstr>
      <vt:lpstr>PowerPoint Presentation</vt:lpstr>
      <vt:lpstr>Pharmacologic Therapy</vt:lpstr>
      <vt:lpstr>Nitrates </vt:lpstr>
      <vt:lpstr>Nitrates: cont</vt:lpstr>
      <vt:lpstr>Problems with Nitrates</vt:lpstr>
      <vt:lpstr>Beta Blockers</vt:lpstr>
      <vt:lpstr>Beta -1</vt:lpstr>
      <vt:lpstr>Beta-Agonist blockers</vt:lpstr>
      <vt:lpstr>Beta-blockers</vt:lpstr>
      <vt:lpstr>Contraindications </vt:lpstr>
      <vt:lpstr>Side Effects</vt:lpstr>
      <vt:lpstr>Calcium Channel Blockers</vt:lpstr>
      <vt:lpstr>Calcium Channel Blockers</vt:lpstr>
      <vt:lpstr>Drug Selection</vt:lpstr>
      <vt:lpstr>Drugs </vt:lpstr>
      <vt:lpstr>Drugs </vt:lpstr>
      <vt:lpstr>Combination Therapy</vt:lpstr>
      <vt:lpstr>Combination Therapy Include:</vt:lpstr>
      <vt:lpstr>Combinations </vt:lpstr>
      <vt:lpstr>Other methods</vt:lpstr>
      <vt:lpstr>PCI vs CABG</vt:lpstr>
      <vt:lpstr>Metal stents</vt:lpstr>
      <vt:lpstr>PCI</vt:lpstr>
      <vt:lpstr>PCI</vt:lpstr>
      <vt:lpstr>Pre &amp; post PCI</vt:lpstr>
      <vt:lpstr>Acute Coronary Syndromes</vt:lpstr>
      <vt:lpstr>Diagnosis of Acute MI  STEMI / NSTEMI</vt:lpstr>
      <vt:lpstr>Diagnosis of Angina</vt:lpstr>
      <vt:lpstr>Diagnosis of Unstable Angina</vt:lpstr>
      <vt:lpstr>PowerPoint Presentation</vt:lpstr>
      <vt:lpstr>Acute Management</vt:lpstr>
      <vt:lpstr>Evaluation</vt:lpstr>
      <vt:lpstr>Chest pain suggestive of ischemia </vt:lpstr>
      <vt:lpstr>Focused History</vt:lpstr>
      <vt:lpstr>Targeted Physical Examination</vt:lpstr>
      <vt:lpstr>ECG assessment</vt:lpstr>
      <vt:lpstr>ECG changes with MI</vt:lpstr>
      <vt:lpstr>Normal or non-diagnostic ECG</vt:lpstr>
      <vt:lpstr>ST Depression or Dynamic T wave Inversions</vt:lpstr>
      <vt:lpstr>ST-Segment Elevation MI</vt:lpstr>
      <vt:lpstr>New LBBB</vt:lpstr>
      <vt:lpstr>Cardiac markers</vt:lpstr>
      <vt:lpstr>Cardiac markers</vt:lpstr>
      <vt:lpstr>Risk Stratification</vt:lpstr>
      <vt:lpstr>Cardiac Care Goals </vt:lpstr>
      <vt:lpstr>STEMI cardiac care </vt:lpstr>
      <vt:lpstr>Fibrinolysis indications</vt:lpstr>
      <vt:lpstr>Absolute contraindications for fibrinolysis therapy in patients with acute STEMI  </vt:lpstr>
      <vt:lpstr>STEMI cardiac care</vt:lpstr>
      <vt:lpstr>Medical Therapy MONA + BAH</vt:lpstr>
      <vt:lpstr>PowerPoint Presentation</vt:lpstr>
      <vt:lpstr>PowerPoint Presentation</vt:lpstr>
      <vt:lpstr>PowerPoint Presentation</vt:lpstr>
      <vt:lpstr>Additional medication therapy</vt:lpstr>
      <vt:lpstr>Additional medication therapy</vt:lpstr>
      <vt:lpstr>STEMI care CCU</vt:lpstr>
      <vt:lpstr>Unstable angina/NSTEMI     cardiac care</vt:lpstr>
      <vt:lpstr>PowerPoint Presentation</vt:lpstr>
      <vt:lpstr>Invasive therapy option  UA/NSTEMI</vt:lpstr>
      <vt:lpstr>Conservative Therapy for UA/NSTEMI</vt:lpstr>
      <vt:lpstr>Secondary Prevention</vt:lpstr>
      <vt:lpstr>Secondary Prevention disease management</vt:lpstr>
      <vt:lpstr>Secondary prevention behavioral intervention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CORONARY HEART DISEASE</dc:title>
  <dc:creator>Zubair</dc:creator>
  <cp:lastModifiedBy>غاده الحربي</cp:lastModifiedBy>
  <cp:revision>22</cp:revision>
  <dcterms:created xsi:type="dcterms:W3CDTF">2010-09-28T17:11:05Z</dcterms:created>
  <dcterms:modified xsi:type="dcterms:W3CDTF">2016-10-27T20:49:09Z</dcterms:modified>
</cp:coreProperties>
</file>