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0" r:id="rId3"/>
    <p:sldId id="257" r:id="rId4"/>
    <p:sldId id="291" r:id="rId5"/>
    <p:sldId id="262" r:id="rId6"/>
    <p:sldId id="263" r:id="rId7"/>
    <p:sldId id="265" r:id="rId8"/>
    <p:sldId id="264" r:id="rId9"/>
    <p:sldId id="267" r:id="rId10"/>
    <p:sldId id="258" r:id="rId11"/>
    <p:sldId id="266" r:id="rId12"/>
    <p:sldId id="259" r:id="rId13"/>
    <p:sldId id="260" r:id="rId14"/>
    <p:sldId id="261" r:id="rId15"/>
    <p:sldId id="269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3" r:id="rId29"/>
    <p:sldId id="282" r:id="rId30"/>
    <p:sldId id="284" r:id="rId31"/>
    <p:sldId id="285" r:id="rId32"/>
    <p:sldId id="286" r:id="rId33"/>
    <p:sldId id="288" r:id="rId34"/>
    <p:sldId id="287" r:id="rId35"/>
    <p:sldId id="289" r:id="rId36"/>
    <p:sldId id="29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62"/>
  </p:normalViewPr>
  <p:slideViewPr>
    <p:cSldViewPr snapToGrid="0" snapToObjects="1">
      <p:cViewPr>
        <p:scale>
          <a:sx n="141" d="100"/>
          <a:sy n="141" d="100"/>
        </p:scale>
        <p:origin x="3570" y="25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9224" y="872930"/>
            <a:ext cx="9144000" cy="16414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Acute hepatitis and Acute </a:t>
            </a:r>
            <a:br>
              <a:rPr lang="en-US" dirty="0" smtClean="0"/>
            </a:br>
            <a:r>
              <a:rPr lang="en-US" dirty="0" smtClean="0"/>
              <a:t>Hepatic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224" y="4924659"/>
            <a:ext cx="9144000" cy="754025"/>
          </a:xfrm>
        </p:spPr>
        <p:txBody>
          <a:bodyPr>
            <a:noAutofit/>
          </a:bodyPr>
          <a:lstStyle/>
          <a:p>
            <a:pPr algn="l"/>
            <a:r>
              <a:rPr lang="en-US" sz="2000" dirty="0" err="1"/>
              <a:t>Saad</a:t>
            </a:r>
            <a:r>
              <a:rPr lang="en-US" sz="2000" dirty="0"/>
              <a:t> </a:t>
            </a:r>
            <a:r>
              <a:rPr lang="en-US" sz="2000" dirty="0" err="1"/>
              <a:t>Alkhowaiter</a:t>
            </a:r>
            <a:r>
              <a:rPr lang="en-US" sz="2000" dirty="0"/>
              <a:t>, MD, DABIM, FRCP(C)</a:t>
            </a:r>
          </a:p>
          <a:p>
            <a:pPr algn="l"/>
            <a:r>
              <a:rPr lang="en-US" sz="2000" dirty="0"/>
              <a:t>Consultant of Gastroenterology, </a:t>
            </a:r>
            <a:r>
              <a:rPr lang="en-US" sz="2000" dirty="0" err="1"/>
              <a:t>Hepatology</a:t>
            </a:r>
            <a:r>
              <a:rPr lang="en-US" sz="2000" dirty="0"/>
              <a:t> and Motility</a:t>
            </a:r>
          </a:p>
          <a:p>
            <a:pPr algn="l"/>
            <a:r>
              <a:rPr lang="en-US" sz="2000" dirty="0"/>
              <a:t>Assistant Professor</a:t>
            </a:r>
          </a:p>
          <a:p>
            <a:pPr algn="l"/>
            <a:r>
              <a:rPr lang="en-US" sz="2000" dirty="0"/>
              <a:t>Division of gastroenterology</a:t>
            </a:r>
          </a:p>
          <a:p>
            <a:pPr algn="l"/>
            <a:r>
              <a:rPr lang="en-US" sz="2000" dirty="0"/>
              <a:t>king </a:t>
            </a:r>
            <a:r>
              <a:rPr lang="en-US" sz="2000" dirty="0" err="1"/>
              <a:t>saud</a:t>
            </a:r>
            <a:r>
              <a:rPr lang="en-US" sz="2000" dirty="0"/>
              <a:t> university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90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Management: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90688"/>
            <a:ext cx="10988040" cy="4801552"/>
          </a:xfrm>
        </p:spPr>
        <p:txBody>
          <a:bodyPr>
            <a:normAutofit fontScale="77500" lnSpcReduction="20000"/>
          </a:bodyPr>
          <a:lstStyle/>
          <a:p>
            <a:endParaRPr lang="en-US" sz="2400" b="1" dirty="0" smtClean="0"/>
          </a:p>
          <a:p>
            <a:r>
              <a:rPr lang="en-US" sz="2000" b="1" dirty="0" smtClean="0"/>
              <a:t>Viral Hepatitis A-E </a:t>
            </a:r>
          </a:p>
          <a:p>
            <a:pPr lvl="1">
              <a:buFont typeface="Courier New" charset="0"/>
              <a:buChar char="o"/>
            </a:pPr>
            <a:r>
              <a:rPr lang="en-US" sz="2000" dirty="0"/>
              <a:t>A</a:t>
            </a:r>
            <a:r>
              <a:rPr lang="en-US" sz="2000" dirty="0" smtClean="0"/>
              <a:t>nti-HAV </a:t>
            </a:r>
            <a:r>
              <a:rPr lang="en-US" sz="2000" dirty="0" err="1" smtClean="0"/>
              <a:t>IgM</a:t>
            </a:r>
            <a:endParaRPr lang="en-US" sz="2000" dirty="0" smtClean="0"/>
          </a:p>
          <a:p>
            <a:pPr lvl="1">
              <a:buFont typeface="Courier New" charset="0"/>
              <a:buChar char="o"/>
            </a:pPr>
            <a:r>
              <a:rPr lang="en-US" sz="2000" dirty="0" err="1" smtClean="0"/>
              <a:t>HBsAg</a:t>
            </a:r>
            <a:r>
              <a:rPr lang="en-US" sz="2000" dirty="0"/>
              <a:t>, anti-</a:t>
            </a:r>
            <a:r>
              <a:rPr lang="en-US" sz="2000" dirty="0" err="1"/>
              <a:t>HBc</a:t>
            </a:r>
            <a:r>
              <a:rPr lang="en-US" sz="2000" dirty="0"/>
              <a:t> </a:t>
            </a:r>
            <a:r>
              <a:rPr lang="en-US" sz="2000" dirty="0" err="1" smtClean="0"/>
              <a:t>IgM</a:t>
            </a:r>
            <a:endParaRPr lang="en-US" sz="2000" dirty="0" smtClean="0"/>
          </a:p>
          <a:p>
            <a:pPr lvl="1">
              <a:buFont typeface="Courier New" charset="0"/>
              <a:buChar char="o"/>
            </a:pPr>
            <a:r>
              <a:rPr lang="en-US" sz="2000" dirty="0"/>
              <a:t>A</a:t>
            </a:r>
            <a:r>
              <a:rPr lang="en-US" sz="2000" dirty="0" smtClean="0"/>
              <a:t>nti-HCV</a:t>
            </a:r>
            <a:r>
              <a:rPr lang="en-US" sz="2000" dirty="0"/>
              <a:t>, HCV </a:t>
            </a:r>
            <a:r>
              <a:rPr lang="en-US" sz="2000" dirty="0" smtClean="0"/>
              <a:t>RNA</a:t>
            </a:r>
            <a:endParaRPr lang="en-US" sz="2000" dirty="0"/>
          </a:p>
          <a:p>
            <a:pPr lvl="1">
              <a:buFont typeface="Courier New" charset="0"/>
              <a:buChar char="o"/>
            </a:pPr>
            <a:r>
              <a:rPr lang="en-US" sz="2000" dirty="0" smtClean="0"/>
              <a:t>Anti-HEV </a:t>
            </a:r>
            <a:r>
              <a:rPr lang="en-US" sz="2000" dirty="0" err="1" smtClean="0"/>
              <a:t>IgM</a:t>
            </a:r>
            <a:endParaRPr lang="en-US" sz="2000" dirty="0" smtClean="0"/>
          </a:p>
          <a:p>
            <a:pPr lvl="1">
              <a:buFont typeface="Courier New" charset="0"/>
              <a:buChar char="o"/>
            </a:pPr>
            <a:r>
              <a:rPr lang="en-US" sz="2000" dirty="0" smtClean="0">
                <a:solidFill>
                  <a:srgbClr val="FFFF00"/>
                </a:solidFill>
              </a:rPr>
              <a:t>HSV </a:t>
            </a:r>
            <a:r>
              <a:rPr lang="en-US" sz="2000" dirty="0" err="1" smtClean="0">
                <a:solidFill>
                  <a:srgbClr val="FFFF00"/>
                </a:solidFill>
              </a:rPr>
              <a:t>IgM</a:t>
            </a:r>
            <a:r>
              <a:rPr lang="en-US" sz="2000" dirty="0" smtClean="0">
                <a:solidFill>
                  <a:srgbClr val="FFFF00"/>
                </a:solidFill>
              </a:rPr>
              <a:t> &amp; </a:t>
            </a:r>
          </a:p>
          <a:p>
            <a:pPr lvl="1">
              <a:buFont typeface="Courier New" charset="0"/>
              <a:buChar char="o"/>
            </a:pPr>
            <a:r>
              <a:rPr lang="en-US" sz="2000" dirty="0" smtClean="0">
                <a:solidFill>
                  <a:srgbClr val="FFFF00"/>
                </a:solidFill>
              </a:rPr>
              <a:t>VZV </a:t>
            </a:r>
          </a:p>
          <a:p>
            <a:pPr lvl="1">
              <a:buFont typeface="Courier New" charset="0"/>
              <a:buChar char="o"/>
            </a:pPr>
            <a:r>
              <a:rPr lang="en-US" sz="2000" b="1" dirty="0" smtClean="0">
                <a:solidFill>
                  <a:srgbClr val="FFFF00"/>
                </a:solidFill>
              </a:rPr>
              <a:t>CMV</a:t>
            </a:r>
          </a:p>
          <a:p>
            <a:r>
              <a:rPr lang="en-US" sz="2000" b="1" dirty="0" smtClean="0"/>
              <a:t>Acetaminophen level or any other suspected drug</a:t>
            </a:r>
          </a:p>
          <a:p>
            <a:r>
              <a:rPr lang="en-US" sz="2000" b="1" dirty="0" smtClean="0"/>
              <a:t>Urine toxin &amp; Toxicology screen</a:t>
            </a:r>
          </a:p>
          <a:p>
            <a:r>
              <a:rPr lang="en-US" sz="2000" b="1" dirty="0" smtClean="0"/>
              <a:t>Autoimmune Hepatitis: </a:t>
            </a:r>
            <a:r>
              <a:rPr lang="en-US" sz="2000" dirty="0"/>
              <a:t>ANA, ASMA, Immunoglobulin levels </a:t>
            </a:r>
            <a:endParaRPr lang="en-US" sz="2000" b="1" dirty="0" smtClean="0"/>
          </a:p>
          <a:p>
            <a:r>
              <a:rPr lang="en-US" sz="2000" b="1" dirty="0" smtClean="0"/>
              <a:t>Serum </a:t>
            </a:r>
            <a:r>
              <a:rPr lang="en-US" sz="2000" b="1" dirty="0" err="1" smtClean="0"/>
              <a:t>ceruloplasmin</a:t>
            </a:r>
            <a:r>
              <a:rPr lang="en-US" sz="2000" b="1" dirty="0"/>
              <a:t> </a:t>
            </a:r>
            <a:r>
              <a:rPr lang="en-US" sz="2000" b="1" dirty="0" smtClean="0"/>
              <a:t> (High Bilirubin &amp; very low ALP suggest WD)</a:t>
            </a:r>
          </a:p>
          <a:p>
            <a:r>
              <a:rPr lang="en-US" sz="2000" b="1" dirty="0" smtClean="0"/>
              <a:t>US with </a:t>
            </a:r>
            <a:r>
              <a:rPr lang="en-US" sz="2000" b="1" dirty="0" err="1" smtClean="0"/>
              <a:t>doppler</a:t>
            </a:r>
            <a:r>
              <a:rPr lang="en-US" sz="2000" b="1" dirty="0" smtClean="0"/>
              <a:t>: Imaging: </a:t>
            </a:r>
            <a:r>
              <a:rPr lang="en-US" sz="1500" dirty="0" smtClean="0">
                <a:solidFill>
                  <a:srgbClr val="FFFF00"/>
                </a:solidFill>
              </a:rPr>
              <a:t>could suggest ‘‘</a:t>
            </a:r>
            <a:r>
              <a:rPr lang="en-US" sz="1500" dirty="0">
                <a:solidFill>
                  <a:srgbClr val="FFFF00"/>
                </a:solidFill>
              </a:rPr>
              <a:t>cirrhosis,’’ but this is often an overcall by </a:t>
            </a:r>
            <a:r>
              <a:rPr lang="en-US" sz="1500" dirty="0" smtClean="0">
                <a:solidFill>
                  <a:srgbClr val="FFFF00"/>
                </a:solidFill>
              </a:rPr>
              <a:t>radiology</a:t>
            </a:r>
            <a:r>
              <a:rPr lang="en-US" sz="1500" dirty="0">
                <a:solidFill>
                  <a:srgbClr val="FFFF00"/>
                </a:solidFill>
              </a:rPr>
              <a:t>, because a </a:t>
            </a:r>
            <a:r>
              <a:rPr lang="en-US" sz="1500" b="1" u="sng" dirty="0" smtClean="0">
                <a:solidFill>
                  <a:srgbClr val="FFFF00"/>
                </a:solidFill>
              </a:rPr>
              <a:t>regenerating </a:t>
            </a:r>
            <a:r>
              <a:rPr lang="en-US" sz="1500" b="1" u="sng" dirty="0">
                <a:solidFill>
                  <a:srgbClr val="FFFF00"/>
                </a:solidFill>
              </a:rPr>
              <a:t>massively necrotic</a:t>
            </a:r>
            <a:r>
              <a:rPr lang="en-US" sz="1500" u="sng" dirty="0">
                <a:solidFill>
                  <a:srgbClr val="FFFF00"/>
                </a:solidFill>
              </a:rPr>
              <a:t> liver </a:t>
            </a:r>
            <a:r>
              <a:rPr lang="en-US" sz="1500" dirty="0">
                <a:solidFill>
                  <a:srgbClr val="FFFF00"/>
                </a:solidFill>
              </a:rPr>
              <a:t>will give the same nodular profile as cirrhosis. </a:t>
            </a:r>
            <a:endParaRPr lang="en-US" sz="1500" dirty="0" smtClean="0">
              <a:solidFill>
                <a:srgbClr val="FFFF00"/>
              </a:solidFill>
            </a:endParaRPr>
          </a:p>
          <a:p>
            <a:r>
              <a:rPr lang="en-US" sz="2000" dirty="0" smtClean="0"/>
              <a:t>Pregnant test if female</a:t>
            </a:r>
          </a:p>
          <a:p>
            <a:r>
              <a:rPr lang="en-US" sz="2000" b="1" u="sng" dirty="0"/>
              <a:t>Liver biopsy</a:t>
            </a:r>
            <a:r>
              <a:rPr lang="en-US" sz="2000" dirty="0"/>
              <a:t>, most often done via the </a:t>
            </a:r>
            <a:r>
              <a:rPr lang="en-US" sz="2000" dirty="0" err="1" smtClean="0"/>
              <a:t>transjugular</a:t>
            </a:r>
            <a:r>
              <a:rPr lang="en-US" sz="2000" dirty="0" smtClean="0"/>
              <a:t> </a:t>
            </a:r>
            <a:r>
              <a:rPr lang="en-US" sz="2000" dirty="0"/>
              <a:t>route because of coagulopathy, is indicated when certain conditions such as autoimmune </a:t>
            </a:r>
            <a:r>
              <a:rPr lang="en-US" sz="2000" dirty="0" smtClean="0"/>
              <a:t>hepatitis</a:t>
            </a:r>
            <a:r>
              <a:rPr lang="en-US" sz="2000" dirty="0"/>
              <a:t> </a:t>
            </a:r>
            <a:r>
              <a:rPr lang="en-US" sz="2000" dirty="0" smtClean="0"/>
              <a:t>need to be ruled out.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103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Management: </a:t>
            </a:r>
            <a:r>
              <a:rPr lang="en-US" dirty="0"/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CBC, </a:t>
            </a:r>
            <a:r>
              <a:rPr lang="en-US" b="1" dirty="0" err="1" smtClean="0"/>
              <a:t>Lyte</a:t>
            </a:r>
            <a:r>
              <a:rPr lang="en-US" b="1" dirty="0" smtClean="0"/>
              <a:t>, urea , Cr, Glucose </a:t>
            </a:r>
          </a:p>
          <a:p>
            <a:r>
              <a:rPr lang="en-US" b="1" dirty="0" smtClean="0"/>
              <a:t>All liver enzymes, INR, Albumin, Bilirubin</a:t>
            </a:r>
          </a:p>
          <a:p>
            <a:r>
              <a:rPr lang="en-US" b="1" dirty="0" smtClean="0"/>
              <a:t>ABG </a:t>
            </a:r>
          </a:p>
          <a:p>
            <a:r>
              <a:rPr lang="en-US" b="1" dirty="0" smtClean="0"/>
              <a:t>Pregnancy </a:t>
            </a:r>
            <a:r>
              <a:rPr lang="en-US" b="1" dirty="0"/>
              <a:t>test in females. </a:t>
            </a:r>
            <a:endParaRPr lang="en-US" b="1" dirty="0" smtClean="0"/>
          </a:p>
          <a:p>
            <a:r>
              <a:rPr lang="en-US" b="1" dirty="0" smtClean="0"/>
              <a:t>Plasma ammonia</a:t>
            </a:r>
            <a:r>
              <a:rPr lang="en-US" dirty="0" smtClean="0"/>
              <a:t>: </a:t>
            </a:r>
            <a:r>
              <a:rPr lang="en-US" sz="2000" dirty="0" smtClean="0"/>
              <a:t>A </a:t>
            </a:r>
            <a:r>
              <a:rPr lang="en-US" sz="2000" dirty="0"/>
              <a:t>detailed analysis of serum ammonia in patients with ALF identified a concentration of </a:t>
            </a:r>
            <a:r>
              <a:rPr lang="en-US" sz="2000" b="1" u="sng" dirty="0"/>
              <a:t>75 </a:t>
            </a:r>
            <a:r>
              <a:rPr lang="en-US" sz="2000" b="1" u="sng" dirty="0" err="1"/>
              <a:t>lM</a:t>
            </a:r>
            <a:r>
              <a:rPr lang="en-US" sz="2000" b="1" u="sng" dirty="0"/>
              <a:t> as an important threshold below which patients rarely </a:t>
            </a:r>
            <a:r>
              <a:rPr lang="en-US" sz="2000" b="1" u="sng" dirty="0" smtClean="0"/>
              <a:t>develop </a:t>
            </a:r>
            <a:r>
              <a:rPr lang="en-US" sz="2000" b="1" u="sng" dirty="0"/>
              <a:t>intracranial hypertension (ICH)</a:t>
            </a:r>
            <a:r>
              <a:rPr lang="en-US" sz="2000" dirty="0"/>
              <a:t>. Conversely, </a:t>
            </a:r>
            <a:r>
              <a:rPr lang="en-US" sz="2000" dirty="0" smtClean="0"/>
              <a:t>arterial </a:t>
            </a:r>
            <a:r>
              <a:rPr lang="en-US" sz="2000" dirty="0"/>
              <a:t>ammonia levels of &gt;100 </a:t>
            </a:r>
            <a:r>
              <a:rPr lang="en-US" sz="2000" dirty="0" err="1"/>
              <a:t>lM</a:t>
            </a:r>
            <a:r>
              <a:rPr lang="en-US" sz="2000" dirty="0"/>
              <a:t> on admission </a:t>
            </a:r>
            <a:r>
              <a:rPr lang="en-US" sz="2000" dirty="0" smtClean="0"/>
              <a:t>represent </a:t>
            </a:r>
            <a:r>
              <a:rPr lang="en-US" sz="2000" dirty="0"/>
              <a:t>an independent risk factor for the development of high-grade hepatic encephalopathy, and a level of &gt;200 </a:t>
            </a:r>
            <a:r>
              <a:rPr lang="en-US" sz="2000" dirty="0" err="1"/>
              <a:t>lM</a:t>
            </a:r>
            <a:r>
              <a:rPr lang="en-US" sz="2000" dirty="0"/>
              <a:t> predicts ICH.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Management: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Supportive</a:t>
            </a:r>
          </a:p>
          <a:p>
            <a:r>
              <a:rPr lang="en-US" b="1" dirty="0" smtClean="0"/>
              <a:t>Treat the cause</a:t>
            </a:r>
          </a:p>
          <a:p>
            <a:r>
              <a:rPr lang="en-US" b="1" dirty="0" smtClean="0"/>
              <a:t>Consult liver transplant service and transfer: </a:t>
            </a:r>
            <a:r>
              <a:rPr lang="en-US" dirty="0" smtClean="0"/>
              <a:t>Liver </a:t>
            </a:r>
            <a:r>
              <a:rPr lang="en-US" dirty="0"/>
              <a:t>transplantation remains the only definitive treatment for patients who fail to demonstrate recovery.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8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</a:t>
            </a:r>
            <a:r>
              <a:rPr lang="en-US" dirty="0"/>
              <a:t>support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Despite great early interest in liver support systems, the field has had little forward </a:t>
            </a:r>
            <a:r>
              <a:rPr lang="en-US" dirty="0" smtClean="0"/>
              <a:t>movement. </a:t>
            </a:r>
            <a:r>
              <a:rPr lang="en-US" dirty="0"/>
              <a:t>Both artificial (i.e., sorbent-based) and </a:t>
            </a:r>
            <a:r>
              <a:rPr lang="en-US" dirty="0" smtClean="0"/>
              <a:t>bio-artificial </a:t>
            </a:r>
            <a:r>
              <a:rPr lang="en-US" dirty="0"/>
              <a:t>(i.e., cell-based) systems have been tested. </a:t>
            </a:r>
            <a:r>
              <a:rPr lang="en-US" b="1" u="sng" dirty="0"/>
              <a:t>There has been no good evidence that any artificial </a:t>
            </a:r>
            <a:r>
              <a:rPr lang="en-US" b="1" u="sng" dirty="0" smtClean="0"/>
              <a:t>support </a:t>
            </a:r>
            <a:r>
              <a:rPr lang="en-US" b="1" u="sng" dirty="0"/>
              <a:t>system reliably reduces mortality in the setting of </a:t>
            </a:r>
            <a:r>
              <a:rPr lang="en-US" b="1" u="sng" dirty="0" smtClean="0"/>
              <a:t>ALF. </a:t>
            </a:r>
            <a:br>
              <a:rPr lang="en-US" b="1" u="sng" dirty="0" smtClean="0"/>
            </a:br>
            <a:endParaRPr lang="en-US" b="1" u="sng" dirty="0" smtClean="0"/>
          </a:p>
          <a:p>
            <a:r>
              <a:rPr lang="en-US" dirty="0" smtClean="0">
                <a:latin typeface="AdvAGaramond" charset="0"/>
              </a:rPr>
              <a:t>Currently </a:t>
            </a:r>
            <a:r>
              <a:rPr lang="en-US" dirty="0">
                <a:latin typeface="AdvAGaramond" charset="0"/>
              </a:rPr>
              <a:t>available liver support systems </a:t>
            </a:r>
            <a:r>
              <a:rPr lang="en-US" b="1" u="sng" dirty="0">
                <a:latin typeface="AdvAGaramond" charset="0"/>
              </a:rPr>
              <a:t>are not recommended outside of clinical trials</a:t>
            </a:r>
            <a:r>
              <a:rPr lang="en-US" dirty="0">
                <a:latin typeface="AdvAGaramond" charset="0"/>
              </a:rPr>
              <a:t>; their future in the management of acute liver failure remains </a:t>
            </a:r>
            <a:r>
              <a:rPr lang="en-US" dirty="0" smtClean="0">
                <a:latin typeface="AdvAGaramond" charset="0"/>
              </a:rPr>
              <a:t>unclear.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70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78" y="1562793"/>
            <a:ext cx="10780222" cy="461417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To date, it often remains difficult to predict which ALF patients will ultimately require transplantation. </a:t>
            </a:r>
          </a:p>
          <a:p>
            <a:r>
              <a:rPr lang="en-US" dirty="0" smtClean="0"/>
              <a:t>The </a:t>
            </a:r>
            <a:r>
              <a:rPr lang="en-US" dirty="0"/>
              <a:t>model for end-stage liver disease (MELD) score, have not improved our </a:t>
            </a:r>
            <a:r>
              <a:rPr lang="en-US" dirty="0" smtClean="0"/>
              <a:t>accuracy</a:t>
            </a:r>
            <a:r>
              <a:rPr lang="en-US" dirty="0"/>
              <a:t>. not found to be superior to that of the INR or the King’s College Hospital criteria. </a:t>
            </a:r>
          </a:p>
          <a:p>
            <a:r>
              <a:rPr lang="en-US" b="1" dirty="0"/>
              <a:t>Etiology of ALF provides one of the best indicators of </a:t>
            </a:r>
            <a:r>
              <a:rPr lang="en-US" b="1" dirty="0" smtClean="0"/>
              <a:t>prognosis: </a:t>
            </a:r>
          </a:p>
          <a:p>
            <a:pPr lvl="1">
              <a:buFont typeface="Wingdings" charset="2"/>
              <a:buChar char="q"/>
            </a:pPr>
            <a:r>
              <a:rPr lang="en-US" b="1" dirty="0" smtClean="0">
                <a:solidFill>
                  <a:srgbClr val="FFFF00"/>
                </a:solidFill>
              </a:rPr>
              <a:t>Acetaminophen </a:t>
            </a:r>
            <a:r>
              <a:rPr lang="en-US" b="1" dirty="0">
                <a:solidFill>
                  <a:srgbClr val="FFFF00"/>
                </a:solidFill>
              </a:rPr>
              <a:t>toxicity or ischemic </a:t>
            </a:r>
            <a:r>
              <a:rPr lang="en-US" b="1" dirty="0" err="1">
                <a:solidFill>
                  <a:srgbClr val="FFFF00"/>
                </a:solidFill>
              </a:rPr>
              <a:t>hepatopathy</a:t>
            </a:r>
            <a:r>
              <a:rPr lang="en-US" dirty="0"/>
              <a:t>, both of which have good initial recovery </a:t>
            </a:r>
            <a:r>
              <a:rPr lang="en-US" dirty="0" smtClean="0"/>
              <a:t>rates.</a:t>
            </a:r>
          </a:p>
          <a:p>
            <a:pPr lvl="1">
              <a:buFont typeface="Wingdings" charset="2"/>
              <a:buChar char="q"/>
            </a:pPr>
            <a:r>
              <a:rPr lang="en-US" b="1" dirty="0" smtClean="0">
                <a:solidFill>
                  <a:srgbClr val="FFFF00"/>
                </a:solidFill>
              </a:rPr>
              <a:t>Etiology with poor prognosis: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Acute </a:t>
            </a:r>
            <a:r>
              <a:rPr lang="en-US" dirty="0"/>
              <a:t>hepatitis B (and other non-hepatitis A viral infections) 			</a:t>
            </a:r>
            <a:r>
              <a:rPr lang="en-US" dirty="0" smtClean="0"/>
              <a:t>	     	Idiosyncratic </a:t>
            </a:r>
            <a:r>
              <a:rPr lang="en-US" dirty="0"/>
              <a:t>drug injury 	</a:t>
            </a:r>
            <a:r>
              <a:rPr lang="en-US" dirty="0" smtClean="0"/>
              <a:t>							    	Mushroom </a:t>
            </a:r>
            <a:r>
              <a:rPr lang="en-US" dirty="0"/>
              <a:t>poisoning </a:t>
            </a:r>
            <a:r>
              <a:rPr lang="en-US" dirty="0" smtClean="0"/>
              <a:t>				 	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</a:t>
            </a:r>
            <a:r>
              <a:rPr lang="en-US" dirty="0"/>
              <a:t>Budd-</a:t>
            </a:r>
            <a:r>
              <a:rPr lang="en-US" dirty="0" err="1"/>
              <a:t>Chiari</a:t>
            </a:r>
            <a:r>
              <a:rPr lang="en-US" dirty="0"/>
              <a:t> syndrome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     Autoimmune hepatitis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    Wilson disease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Indeterminate </a:t>
            </a:r>
            <a:r>
              <a:rPr lang="en-US" dirty="0"/>
              <a:t>cause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Acetaminophen hepatotoxicity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690688"/>
            <a:ext cx="10713720" cy="44862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is </a:t>
            </a:r>
            <a:r>
              <a:rPr lang="en-US" dirty="0"/>
              <a:t>suggested by </a:t>
            </a:r>
            <a:r>
              <a:rPr lang="en-US" b="1" u="sng" dirty="0" smtClean="0"/>
              <a:t>historic </a:t>
            </a:r>
            <a:r>
              <a:rPr lang="en-US" b="1" u="sng" dirty="0"/>
              <a:t>evidence for excessive ingestion </a:t>
            </a:r>
            <a:r>
              <a:rPr lang="en-US" dirty="0"/>
              <a:t>either as an 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intended </a:t>
            </a:r>
            <a:r>
              <a:rPr lang="en-US" dirty="0"/>
              <a:t>suicidal overdose or 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inadvertent use of </a:t>
            </a:r>
            <a:r>
              <a:rPr lang="en-US" dirty="0" err="1" smtClean="0"/>
              <a:t>supratherapeutic</a:t>
            </a:r>
            <a:r>
              <a:rPr lang="en-US" dirty="0" smtClean="0"/>
              <a:t> </a:t>
            </a:r>
            <a:r>
              <a:rPr lang="en-US" dirty="0"/>
              <a:t>quantities of pain medications. </a:t>
            </a:r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/>
              <a:t>a </a:t>
            </a:r>
            <a:r>
              <a:rPr lang="en-US" b="1" u="sng" dirty="0"/>
              <a:t>dose-related toxin</a:t>
            </a:r>
            <a:r>
              <a:rPr lang="en-US" dirty="0"/>
              <a:t>; 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most </a:t>
            </a:r>
            <a:r>
              <a:rPr lang="en-US" dirty="0"/>
              <a:t>ingestions leading to ALF exceed 10 </a:t>
            </a:r>
            <a:r>
              <a:rPr lang="en-US" dirty="0" smtClean="0"/>
              <a:t>gm/day.  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However</a:t>
            </a:r>
            <a:r>
              <a:rPr lang="en-US" dirty="0"/>
              <a:t>, severe liver injury can occur rarely when doses as low as 3-4 gm/day are taken. </a:t>
            </a:r>
            <a:endParaRPr lang="en-US" dirty="0" smtClean="0"/>
          </a:p>
          <a:p>
            <a:r>
              <a:rPr lang="en-US" b="1" u="sng" dirty="0"/>
              <a:t>Very high aminotransferase levels </a:t>
            </a:r>
            <a:r>
              <a:rPr lang="en-US" dirty="0"/>
              <a:t>are typically seen; 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serum </a:t>
            </a:r>
            <a:r>
              <a:rPr lang="en-US" dirty="0"/>
              <a:t>levels exceeding 3,500 IU/L are highly correlated with </a:t>
            </a:r>
            <a:r>
              <a:rPr lang="en-US" dirty="0" smtClean="0"/>
              <a:t>acetaminophen </a:t>
            </a:r>
            <a:r>
              <a:rPr lang="en-US" dirty="0"/>
              <a:t>poisoning and 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should </a:t>
            </a:r>
            <a:r>
              <a:rPr lang="en-US" dirty="0"/>
              <a:t>prompt </a:t>
            </a:r>
            <a:r>
              <a:rPr lang="en-US" dirty="0" smtClean="0"/>
              <a:t>consideration </a:t>
            </a:r>
            <a:r>
              <a:rPr lang="en-US" dirty="0"/>
              <a:t>of this etiology even when historic evidence is lacking.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cetaminophen </a:t>
            </a:r>
            <a:r>
              <a:rPr lang="en-US" b="1" u="sng" dirty="0"/>
              <a:t>is the leading cause of ALF </a:t>
            </a:r>
            <a:r>
              <a:rPr lang="en-US" dirty="0"/>
              <a:t>(at least in the United States and Europe) and there is an available antidote, acetaminophen levels should be drawn in all patients presenting with ALF.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Acetaminophen </a:t>
            </a:r>
            <a:r>
              <a:rPr lang="en-US" dirty="0" smtClean="0"/>
              <a:t>Hepatotoxicity</a:t>
            </a:r>
            <a:br>
              <a:rPr lang="en-US" dirty="0" smtClean="0"/>
            </a:br>
            <a:r>
              <a:rPr lang="en-US" dirty="0" smtClean="0"/>
              <a:t>Management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753984"/>
            <a:ext cx="11405062" cy="4671753"/>
          </a:xfrm>
        </p:spPr>
        <p:txBody>
          <a:bodyPr>
            <a:normAutofit fontScale="40000" lnSpcReduction="20000"/>
          </a:bodyPr>
          <a:lstStyle/>
          <a:p>
            <a:r>
              <a:rPr lang="en-US" sz="4000" b="1" u="sng" dirty="0" smtClean="0"/>
              <a:t>Activated charcoal:  </a:t>
            </a:r>
            <a:endParaRPr lang="en-US" sz="4000" dirty="0" smtClean="0"/>
          </a:p>
          <a:p>
            <a:pPr lvl="1"/>
            <a:r>
              <a:rPr lang="en-US" sz="4000" dirty="0" smtClean="0"/>
              <a:t>useful </a:t>
            </a:r>
            <a:r>
              <a:rPr lang="en-US" sz="4000" dirty="0"/>
              <a:t>for gastrointestinal </a:t>
            </a:r>
            <a:r>
              <a:rPr lang="en-US" sz="4000" dirty="0" smtClean="0"/>
              <a:t>decontamination</a:t>
            </a:r>
            <a:r>
              <a:rPr lang="en-US" sz="4000" dirty="0"/>
              <a:t>. </a:t>
            </a:r>
            <a:endParaRPr lang="en-US" sz="4000" dirty="0" smtClean="0"/>
          </a:p>
          <a:p>
            <a:pPr lvl="1"/>
            <a:r>
              <a:rPr lang="en-US" sz="4000" dirty="0" smtClean="0"/>
              <a:t>While </a:t>
            </a:r>
            <a:r>
              <a:rPr lang="en-US" sz="4000" dirty="0"/>
              <a:t>it is most effective if given within one hour of </a:t>
            </a:r>
            <a:r>
              <a:rPr lang="en-US" sz="4000" dirty="0" smtClean="0"/>
              <a:t>ingestion, </a:t>
            </a:r>
            <a:r>
              <a:rPr lang="en-US" sz="4000" dirty="0"/>
              <a:t>it may be of benefit as long as 3 to 4 hours after ingestion. </a:t>
            </a:r>
          </a:p>
          <a:p>
            <a:r>
              <a:rPr lang="en-US" sz="4000" u="sng" dirty="0" smtClean="0"/>
              <a:t>N-</a:t>
            </a:r>
            <a:r>
              <a:rPr lang="en-US" sz="4000" u="sng" dirty="0" err="1" smtClean="0"/>
              <a:t>acetylcysteine</a:t>
            </a:r>
            <a:r>
              <a:rPr lang="en-US" sz="4000" u="sng" dirty="0" smtClean="0"/>
              <a:t>  (NAC): </a:t>
            </a:r>
            <a:r>
              <a:rPr lang="en-US" sz="4000" dirty="0"/>
              <a:t>Begin NAC promptly in all patients where the </a:t>
            </a:r>
            <a:r>
              <a:rPr lang="en-US" sz="4000" b="1" u="sng" dirty="0"/>
              <a:t>quantity of acetaminophen ingested, serum drug level or rising aminotransferases</a:t>
            </a:r>
            <a:r>
              <a:rPr lang="en-US" sz="4000" dirty="0"/>
              <a:t> indicate impending or evolving liver </a:t>
            </a:r>
            <a:r>
              <a:rPr lang="en-US" sz="4000" dirty="0" smtClean="0"/>
              <a:t>injury. </a:t>
            </a:r>
          </a:p>
          <a:p>
            <a:pPr lvl="1">
              <a:buFont typeface="Wingdings" charset="2"/>
              <a:buChar char="ü"/>
            </a:pPr>
            <a:r>
              <a:rPr lang="en-US" sz="4000" dirty="0">
                <a:solidFill>
                  <a:srgbClr val="FFFF00"/>
                </a:solidFill>
              </a:rPr>
              <a:t>NAC should be given as early as possible, but </a:t>
            </a:r>
            <a:r>
              <a:rPr lang="en-US" sz="4000" dirty="0">
                <a:solidFill>
                  <a:srgbClr val="00B0F0"/>
                </a:solidFill>
              </a:rPr>
              <a:t>may still be of value 48 hours or more after </a:t>
            </a:r>
            <a:r>
              <a:rPr lang="en-US" sz="4000" dirty="0" smtClean="0">
                <a:solidFill>
                  <a:srgbClr val="00B0F0"/>
                </a:solidFill>
              </a:rPr>
              <a:t>ingestion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</a:p>
          <a:p>
            <a:pPr lvl="1">
              <a:buFont typeface="Wingdings" charset="2"/>
              <a:buChar char="ü"/>
            </a:pPr>
            <a:r>
              <a:rPr lang="en-US" sz="4000" i="1" dirty="0">
                <a:solidFill>
                  <a:srgbClr val="FFFF00"/>
                </a:solidFill>
              </a:rPr>
              <a:t>If administered </a:t>
            </a:r>
            <a:r>
              <a:rPr lang="en-US" sz="4000" i="1" dirty="0" smtClean="0">
                <a:solidFill>
                  <a:srgbClr val="FFFF00"/>
                </a:solidFill>
              </a:rPr>
              <a:t>within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12 </a:t>
            </a:r>
            <a:r>
              <a:rPr lang="en-US" sz="4000" b="1" i="1" u="sng" dirty="0">
                <a:solidFill>
                  <a:srgbClr val="FF0000"/>
                </a:solidFill>
              </a:rPr>
              <a:t>hours &amp; possibly </a:t>
            </a:r>
            <a:r>
              <a:rPr lang="en-US" sz="4000" b="1" i="1" u="sng" dirty="0" err="1">
                <a:solidFill>
                  <a:srgbClr val="FF0000"/>
                </a:solidFill>
              </a:rPr>
              <a:t>ein</a:t>
            </a:r>
            <a:r>
              <a:rPr lang="en-US" sz="4000" b="1" i="1" u="sng" dirty="0">
                <a:solidFill>
                  <a:srgbClr val="FF0000"/>
                </a:solidFill>
              </a:rPr>
              <a:t> 16 hours</a:t>
            </a:r>
            <a:r>
              <a:rPr lang="en-US" sz="4000" i="1" u="sng" dirty="0">
                <a:solidFill>
                  <a:srgbClr val="FF0000"/>
                </a:solidFill>
              </a:rPr>
              <a:t> of acetaminophen ingestion, </a:t>
            </a:r>
            <a:r>
              <a:rPr lang="en-US" sz="4000" i="1" u="sng" dirty="0" err="1" smtClean="0">
                <a:solidFill>
                  <a:srgbClr val="FF0000"/>
                </a:solidFill>
              </a:rPr>
              <a:t>Chancs</a:t>
            </a:r>
            <a:r>
              <a:rPr lang="en-US" sz="4000" i="1" u="sng" dirty="0" smtClean="0">
                <a:solidFill>
                  <a:srgbClr val="FF0000"/>
                </a:solidFill>
              </a:rPr>
              <a:t> </a:t>
            </a:r>
            <a:r>
              <a:rPr lang="en-US" sz="4000" i="1" u="sng" dirty="0">
                <a:solidFill>
                  <a:srgbClr val="FF0000"/>
                </a:solidFill>
              </a:rPr>
              <a:t>of  </a:t>
            </a:r>
            <a:r>
              <a:rPr lang="en-US" sz="4000" b="1" i="1" u="sng" dirty="0">
                <a:solidFill>
                  <a:srgbClr val="FF0000"/>
                </a:solidFill>
              </a:rPr>
              <a:t>severe liver injury are virtually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abolished</a:t>
            </a:r>
          </a:p>
          <a:p>
            <a:pPr lvl="1">
              <a:buFont typeface="Wingdings" charset="2"/>
              <a:buChar char="ü"/>
            </a:pPr>
            <a:r>
              <a:rPr lang="en-US" sz="4000" dirty="0" smtClean="0">
                <a:solidFill>
                  <a:srgbClr val="FFFF00"/>
                </a:solidFill>
              </a:rPr>
              <a:t>May </a:t>
            </a:r>
            <a:r>
              <a:rPr lang="en-US" sz="4000" dirty="0">
                <a:solidFill>
                  <a:srgbClr val="FFFF00"/>
                </a:solidFill>
              </a:rPr>
              <a:t>be given orally </a:t>
            </a:r>
            <a:r>
              <a:rPr lang="en-US" sz="4000" dirty="0" smtClean="0">
                <a:solidFill>
                  <a:srgbClr val="FFFF00"/>
                </a:solidFill>
              </a:rPr>
              <a:t>or IV</a:t>
            </a:r>
          </a:p>
          <a:p>
            <a:pPr lvl="1">
              <a:buFont typeface="Wingdings" charset="2"/>
              <a:buChar char="ü"/>
            </a:pPr>
            <a:r>
              <a:rPr lang="en-US" sz="4000" dirty="0" smtClean="0">
                <a:solidFill>
                  <a:srgbClr val="FFFF00"/>
                </a:solidFill>
              </a:rPr>
              <a:t>Has </a:t>
            </a:r>
            <a:r>
              <a:rPr lang="en-US" sz="4000" dirty="0">
                <a:solidFill>
                  <a:srgbClr val="FFFF00"/>
                </a:solidFill>
              </a:rPr>
              <a:t>few side </a:t>
            </a:r>
            <a:r>
              <a:rPr lang="en-US" sz="4000" dirty="0" smtClean="0">
                <a:solidFill>
                  <a:srgbClr val="FFFF00"/>
                </a:solidFill>
              </a:rPr>
              <a:t>effects occasionally  </a:t>
            </a:r>
            <a:r>
              <a:rPr lang="en-US" sz="4000" dirty="0">
                <a:solidFill>
                  <a:srgbClr val="FFFF00"/>
                </a:solidFill>
              </a:rPr>
              <a:t>(nausea and </a:t>
            </a:r>
            <a:r>
              <a:rPr lang="en-US" sz="4000" dirty="0" smtClean="0">
                <a:solidFill>
                  <a:srgbClr val="FFFF00"/>
                </a:solidFill>
              </a:rPr>
              <a:t>vomiting, </a:t>
            </a:r>
            <a:r>
              <a:rPr lang="en-US" sz="4000" dirty="0">
                <a:solidFill>
                  <a:srgbClr val="FFFF00"/>
                </a:solidFill>
              </a:rPr>
              <a:t>rare </a:t>
            </a:r>
            <a:r>
              <a:rPr lang="en-US" sz="4000" dirty="0" err="1">
                <a:solidFill>
                  <a:srgbClr val="FFFF00"/>
                </a:solidFill>
              </a:rPr>
              <a:t>urticaria</a:t>
            </a:r>
            <a:r>
              <a:rPr lang="en-US" sz="4000" dirty="0">
                <a:solidFill>
                  <a:srgbClr val="FFFF00"/>
                </a:solidFill>
              </a:rPr>
              <a:t> or </a:t>
            </a:r>
            <a:r>
              <a:rPr lang="en-US" sz="4000" dirty="0" smtClean="0">
                <a:solidFill>
                  <a:srgbClr val="FFFF00"/>
                </a:solidFill>
              </a:rPr>
              <a:t>bronchospasm</a:t>
            </a:r>
            <a:r>
              <a:rPr lang="en-US" sz="4000" dirty="0">
                <a:solidFill>
                  <a:srgbClr val="FFFF00"/>
                </a:solidFill>
              </a:rPr>
              <a:t>). 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en-US" sz="4000" dirty="0" smtClean="0">
                <a:solidFill>
                  <a:srgbClr val="FFFF00"/>
                </a:solidFill>
              </a:rPr>
              <a:t>Controversy </a:t>
            </a:r>
            <a:r>
              <a:rPr lang="en-US" sz="4000" dirty="0">
                <a:solidFill>
                  <a:srgbClr val="FFFF00"/>
                </a:solidFill>
              </a:rPr>
              <a:t>exists over when to stop use of NAC, whether a standard 72-hour period is optimal or continuation until liver chemistry values have improved. 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en-US" sz="4000" dirty="0">
                <a:solidFill>
                  <a:srgbClr val="FFFF00"/>
                </a:solidFill>
              </a:rPr>
              <a:t> Allergic reactions are infrequent and are successfully treated with discontinuation, antihistamines and epinephrine if bronchospasm is present. </a:t>
            </a:r>
          </a:p>
          <a:p>
            <a:pPr lvl="1">
              <a:buFont typeface="Wingdings" charset="2"/>
              <a:buChar char="ü"/>
            </a:pPr>
            <a:endParaRPr lang="en-US" sz="4000" dirty="0" smtClean="0"/>
          </a:p>
          <a:p>
            <a:r>
              <a:rPr lang="en-US" sz="4000" dirty="0" smtClean="0"/>
              <a:t>NAC may </a:t>
            </a:r>
            <a:r>
              <a:rPr lang="en-US" sz="4000" dirty="0"/>
              <a:t>be used in cases of acute liver failure in which acetaminophen ingestion is possible or when knowledge of circumstances surrounding admission is inadequate but aminotransferases </a:t>
            </a:r>
            <a:r>
              <a:rPr lang="en-US" sz="4000" dirty="0" smtClean="0"/>
              <a:t>suggest </a:t>
            </a:r>
            <a:r>
              <a:rPr lang="en-US" sz="4000" dirty="0"/>
              <a:t>acetaminophen </a:t>
            </a:r>
            <a:r>
              <a:rPr lang="en-US" sz="4000" dirty="0" smtClean="0"/>
              <a:t>poisoning. </a:t>
            </a:r>
          </a:p>
          <a:p>
            <a:r>
              <a:rPr lang="en-US" sz="4000" b="1" u="sng" dirty="0"/>
              <a:t>L</a:t>
            </a:r>
            <a:r>
              <a:rPr lang="en-US" sz="4000" b="1" u="sng" dirty="0" smtClean="0"/>
              <a:t>ow </a:t>
            </a:r>
            <a:r>
              <a:rPr lang="en-US" sz="4000" b="1" u="sng" dirty="0"/>
              <a:t>or absent levels of the parent </a:t>
            </a:r>
            <a:r>
              <a:rPr lang="en-US" sz="4000" b="1" u="sng" dirty="0" smtClean="0"/>
              <a:t>compound</a:t>
            </a:r>
            <a:r>
              <a:rPr lang="en-US" sz="4000" b="1" u="sng" dirty="0"/>
              <a:t>, acetaminophen, </a:t>
            </a:r>
            <a:r>
              <a:rPr lang="en-US" sz="4000" dirty="0"/>
              <a:t>do not rule out hepatotoxicity since the time of ingestion may be relatively remote or unknown, especially when overdose may have been unintentional or occurred over several days. </a:t>
            </a:r>
          </a:p>
          <a:p>
            <a:endParaRPr lang="en-US" sz="4000" b="1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Mushroom Poisoning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1690688"/>
            <a:ext cx="10813473" cy="4486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Mushroom </a:t>
            </a:r>
            <a:r>
              <a:rPr lang="en-US" dirty="0"/>
              <a:t>Poisoning </a:t>
            </a:r>
            <a:r>
              <a:rPr lang="en-US" b="1" u="sng" dirty="0"/>
              <a:t>(usually Amanita </a:t>
            </a:r>
            <a:r>
              <a:rPr lang="en-US" b="1" u="sng" dirty="0" err="1"/>
              <a:t>phalloides</a:t>
            </a:r>
            <a:r>
              <a:rPr lang="en-US" b="1" u="sng" dirty="0"/>
              <a:t>) may cause </a:t>
            </a:r>
            <a:r>
              <a:rPr lang="en-US" b="1" u="sng" dirty="0" smtClean="0"/>
              <a:t>ALF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Initial </a:t>
            </a:r>
            <a:r>
              <a:rPr lang="en-US" dirty="0"/>
              <a:t>history </a:t>
            </a:r>
            <a:r>
              <a:rPr lang="en-US" b="1" u="sng" dirty="0"/>
              <a:t>should always include inquiry concerning </a:t>
            </a:r>
            <a:r>
              <a:rPr lang="en-US" dirty="0"/>
              <a:t>recent mushroom </a:t>
            </a:r>
            <a:r>
              <a:rPr lang="en-US" dirty="0" smtClean="0"/>
              <a:t>ingestion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dirty="0">
                <a:solidFill>
                  <a:srgbClr val="FFFF00"/>
                </a:solidFill>
              </a:rPr>
              <a:t>no available blood test to confirm the presence of these toxins</a:t>
            </a:r>
            <a:r>
              <a:rPr lang="en-US" dirty="0"/>
              <a:t>, but this diagnosis should be suspected in patients with a history of </a:t>
            </a:r>
            <a:r>
              <a:rPr lang="en-US" b="1" u="sng" dirty="0">
                <a:solidFill>
                  <a:srgbClr val="FFFF00"/>
                </a:solidFill>
              </a:rPr>
              <a:t>severe </a:t>
            </a:r>
            <a:r>
              <a:rPr lang="en-US" b="1" u="sng" dirty="0" smtClean="0">
                <a:solidFill>
                  <a:srgbClr val="FFFF00"/>
                </a:solidFill>
              </a:rPr>
              <a:t>gastrointestinal </a:t>
            </a:r>
            <a:r>
              <a:rPr lang="en-US" b="1" u="sng" dirty="0">
                <a:solidFill>
                  <a:srgbClr val="FFFF00"/>
                </a:solidFill>
              </a:rPr>
              <a:t>symptoms </a:t>
            </a:r>
            <a:r>
              <a:rPr lang="en-US" dirty="0"/>
              <a:t>(nausea, vomiting, diarrhea, </a:t>
            </a:r>
            <a:r>
              <a:rPr lang="en-US" dirty="0" smtClean="0"/>
              <a:t>abdominal </a:t>
            </a:r>
            <a:r>
              <a:rPr lang="en-US" dirty="0"/>
              <a:t>cramping), which occur within hours to a day of ingestion.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these effects are present, it may be early enough to treat patients with gastric lavage and</a:t>
            </a:r>
            <a:r>
              <a:rPr lang="en-US" b="1" u="sng" dirty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activated </a:t>
            </a:r>
            <a:r>
              <a:rPr lang="en-US" b="1" u="sng" dirty="0">
                <a:solidFill>
                  <a:srgbClr val="FFFF00"/>
                </a:solidFill>
              </a:rPr>
              <a:t>charcoal via nasogastric tube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Traditionally</a:t>
            </a:r>
            <a:r>
              <a:rPr lang="en-US" dirty="0"/>
              <a:t>, very low rates of </a:t>
            </a:r>
            <a:r>
              <a:rPr lang="en-US" dirty="0" smtClean="0"/>
              <a:t>survival </a:t>
            </a:r>
            <a:r>
              <a:rPr lang="en-US" dirty="0"/>
              <a:t>have been reported without </a:t>
            </a:r>
            <a:r>
              <a:rPr lang="en-US" dirty="0" smtClean="0"/>
              <a:t>transplantation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5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Drug Induced Liver Injury (DILI)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207" y="1620982"/>
            <a:ext cx="10839797" cy="488788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Determination of a particular medication as the cause of ALF is a </a:t>
            </a:r>
            <a:r>
              <a:rPr lang="en-US" b="1" u="sng" dirty="0">
                <a:solidFill>
                  <a:srgbClr val="FFFF00"/>
                </a:solidFill>
              </a:rPr>
              <a:t>diagnosis of exclusion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en-US" dirty="0"/>
              <a:t>Other causes of ALF should still be ruled out even if a drug is suspected.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prescription and over-the-counter medications have been associated with acute liver injury and liver failure. </a:t>
            </a:r>
            <a:endParaRPr lang="en-US" dirty="0" smtClean="0"/>
          </a:p>
          <a:p>
            <a:r>
              <a:rPr lang="en-US" b="1" u="sng" dirty="0" smtClean="0">
                <a:solidFill>
                  <a:srgbClr val="FFFF00"/>
                </a:solidFill>
              </a:rPr>
              <a:t>Most </a:t>
            </a:r>
            <a:r>
              <a:rPr lang="en-US" b="1" u="sng" dirty="0">
                <a:solidFill>
                  <a:srgbClr val="FFFF00"/>
                </a:solidFill>
              </a:rPr>
              <a:t>examples of </a:t>
            </a:r>
            <a:r>
              <a:rPr lang="en-US" b="1" u="sng" dirty="0" smtClean="0">
                <a:solidFill>
                  <a:srgbClr val="FFFF00"/>
                </a:solidFill>
              </a:rPr>
              <a:t>idiosyncratic </a:t>
            </a:r>
            <a:r>
              <a:rPr lang="en-US" b="1" u="sng" dirty="0">
                <a:solidFill>
                  <a:srgbClr val="FFFF00"/>
                </a:solidFill>
              </a:rPr>
              <a:t>drug hepatotoxicity occur within the first 6 months after drug initiation</a:t>
            </a:r>
            <a:r>
              <a:rPr lang="en-US" dirty="0"/>
              <a:t>. A potentially hepatotoxic medication that has been used continually for more than 1 to 2 years is unlikely to cause de novo liver damage. </a:t>
            </a:r>
            <a:endParaRPr lang="en-US" dirty="0" smtClean="0"/>
          </a:p>
          <a:p>
            <a:r>
              <a:rPr lang="en-US" dirty="0"/>
              <a:t>Certain herbal preparations, weight loss agents and other nutritional supplements have been found to cause liver injury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b="1" u="sng" dirty="0" smtClean="0">
                <a:solidFill>
                  <a:srgbClr val="FF0000"/>
                </a:solidFill>
              </a:rPr>
              <a:t>Classes </a:t>
            </a:r>
            <a:r>
              <a:rPr lang="en-US" b="1" u="sng" dirty="0">
                <a:solidFill>
                  <a:srgbClr val="FF0000"/>
                </a:solidFill>
              </a:rPr>
              <a:t>of drugs commonly implicated include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>
                <a:solidFill>
                  <a:srgbClr val="FF0000"/>
                </a:solidFill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</a:rPr>
              <a:t>ntibiotics</a:t>
            </a:r>
            <a:r>
              <a:rPr lang="en-US" b="1" u="sng" dirty="0">
                <a:solidFill>
                  <a:srgbClr val="FF0000"/>
                </a:solidFill>
              </a:rPr>
              <a:t>,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FF0000"/>
                </a:solidFill>
              </a:rPr>
              <a:t>NSAIDs and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>
                <a:solidFill>
                  <a:srgbClr val="FF0000"/>
                </a:solidFill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</a:rPr>
              <a:t>nticonvulsants 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b="1" dirty="0" smtClean="0"/>
              <a:t>Rx: </a:t>
            </a:r>
            <a:r>
              <a:rPr lang="en-US" b="1" u="sng" dirty="0" smtClean="0"/>
              <a:t>Stop suspected Meds &amp; supportive treatment</a:t>
            </a:r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Hepatitis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50" y="1596043"/>
            <a:ext cx="11213869" cy="4921135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smtClean="0"/>
              <a:t>History?</a:t>
            </a:r>
          </a:p>
          <a:p>
            <a:r>
              <a:rPr lang="en-US" b="1" u="sng" dirty="0" smtClean="0"/>
              <a:t>Acute </a:t>
            </a:r>
            <a:r>
              <a:rPr lang="en-US" b="1" u="sng" dirty="0"/>
              <a:t>hepatitis </a:t>
            </a:r>
            <a:r>
              <a:rPr lang="en-US" b="1" u="sng" dirty="0" smtClean="0"/>
              <a:t>A </a:t>
            </a:r>
            <a:r>
              <a:rPr lang="en-US" dirty="0" smtClean="0"/>
              <a:t>---99% self-limited, rarely cause fulminant hepatic failure –</a:t>
            </a:r>
          </a:p>
          <a:p>
            <a:r>
              <a:rPr lang="en-US" b="1" u="sng" dirty="0" smtClean="0"/>
              <a:t>Acute </a:t>
            </a:r>
            <a:r>
              <a:rPr lang="en-US" b="1" u="sng" dirty="0" err="1" smtClean="0"/>
              <a:t>Hepaittis</a:t>
            </a:r>
            <a:r>
              <a:rPr lang="en-US" b="1" u="sng" dirty="0" smtClean="0"/>
              <a:t> B </a:t>
            </a:r>
            <a:r>
              <a:rPr lang="en-US" dirty="0" smtClean="0"/>
              <a:t>: 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Age: Infant vs adult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Reactivation of chronic </a:t>
            </a:r>
            <a:r>
              <a:rPr lang="en-US" dirty="0"/>
              <a:t>or inactive hepatitis B may occur in the setting </a:t>
            </a:r>
            <a:r>
              <a:rPr lang="en-US" dirty="0" smtClean="0"/>
              <a:t>of </a:t>
            </a:r>
            <a:r>
              <a:rPr lang="en-US" dirty="0"/>
              <a:t>chemotherapy or immunosuppression </a:t>
            </a:r>
            <a:r>
              <a:rPr lang="en-US" dirty="0" smtClean="0"/>
              <a:t>, </a:t>
            </a:r>
            <a:r>
              <a:rPr lang="en-US" dirty="0" err="1"/>
              <a:t>Nucleos</a:t>
            </a:r>
            <a:r>
              <a:rPr lang="en-US" dirty="0"/>
              <a:t>(t)ide analogues should be considered for hepatitis B-associated acute liver failure and for prevention of post-transplant recurrence. </a:t>
            </a:r>
            <a:endParaRPr lang="en-US" dirty="0" smtClean="0"/>
          </a:p>
          <a:p>
            <a:r>
              <a:rPr lang="en-US" b="1" u="sng" dirty="0" smtClean="0"/>
              <a:t>Acute </a:t>
            </a:r>
            <a:r>
              <a:rPr lang="en-US" b="1" u="sng" dirty="0"/>
              <a:t>hepatitis D </a:t>
            </a:r>
            <a:r>
              <a:rPr lang="en-US" dirty="0"/>
              <a:t>may occasionally be diagnosed in a hepatitis B positive individual. 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controversial, </a:t>
            </a:r>
            <a:r>
              <a:rPr lang="en-US" b="1" u="sng" dirty="0"/>
              <a:t>hepatitis C alone does not appear to cause ALF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u="sng" dirty="0" smtClean="0"/>
              <a:t>Acute Hepatitis </a:t>
            </a:r>
            <a:r>
              <a:rPr lang="en-US" b="1" u="sng" dirty="0"/>
              <a:t>E </a:t>
            </a:r>
            <a:endParaRPr lang="en-US" b="1" u="sng" dirty="0" smtClean="0"/>
          </a:p>
          <a:p>
            <a:pPr lvl="1">
              <a:buFont typeface="Wingdings" charset="2"/>
              <a:buChar char="Ø"/>
            </a:pPr>
            <a:r>
              <a:rPr lang="en-US" b="1" u="sng" dirty="0" smtClean="0"/>
              <a:t>is </a:t>
            </a:r>
            <a:r>
              <a:rPr lang="en-US" b="1" u="sng" dirty="0"/>
              <a:t>a significant cause of liver failure in countries where it is endemic</a:t>
            </a:r>
            <a:r>
              <a:rPr lang="en-US" dirty="0"/>
              <a:t>, 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en-US" dirty="0"/>
              <a:t>T</a:t>
            </a:r>
            <a:r>
              <a:rPr lang="en-US" dirty="0" smtClean="0"/>
              <a:t>ends </a:t>
            </a:r>
            <a:r>
              <a:rPr lang="en-US" dirty="0"/>
              <a:t>to be more severe in </a:t>
            </a:r>
            <a:r>
              <a:rPr lang="en-US" b="1" u="sng" dirty="0">
                <a:solidFill>
                  <a:srgbClr val="FF0000"/>
                </a:solidFill>
              </a:rPr>
              <a:t>pregnant women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charset="2"/>
              <a:buChar char="Ø"/>
            </a:pPr>
            <a:r>
              <a:rPr lang="en-US" dirty="0" smtClean="0"/>
              <a:t>This </a:t>
            </a:r>
            <a:r>
              <a:rPr lang="en-US" dirty="0"/>
              <a:t>virus should be considered in anyone with recent travel to an endemic area such as </a:t>
            </a:r>
            <a:r>
              <a:rPr lang="en-US" b="1" u="sng" dirty="0"/>
              <a:t>Russia, Pakistan, Mexico, or </a:t>
            </a:r>
            <a:r>
              <a:rPr lang="en-US" b="1" u="sng" dirty="0" smtClean="0"/>
              <a:t>India</a:t>
            </a:r>
            <a:r>
              <a:rPr lang="en-US" dirty="0" smtClean="0"/>
              <a:t>. </a:t>
            </a:r>
          </a:p>
          <a:p>
            <a:r>
              <a:rPr lang="en-US" b="1" u="sng" dirty="0" smtClean="0"/>
              <a:t>Herpes </a:t>
            </a:r>
            <a:r>
              <a:rPr lang="en-US" b="1" u="sng" dirty="0"/>
              <a:t>virus infection rarely </a:t>
            </a:r>
            <a:r>
              <a:rPr lang="en-US" b="1" u="sng" dirty="0" smtClean="0"/>
              <a:t>causes </a:t>
            </a:r>
            <a:r>
              <a:rPr lang="en-US" b="1" u="sng" dirty="0"/>
              <a:t>ALF</a:t>
            </a:r>
            <a:r>
              <a:rPr lang="en-US" b="1" u="sng" dirty="0" smtClean="0"/>
              <a:t>.</a:t>
            </a:r>
          </a:p>
          <a:p>
            <a:pPr lvl="1">
              <a:buFont typeface="Wingdings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Immunosuppressed </a:t>
            </a:r>
            <a:r>
              <a:rPr lang="en-US" b="1" dirty="0">
                <a:solidFill>
                  <a:srgbClr val="FF0000"/>
                </a:solidFill>
              </a:rPr>
              <a:t>patients or pregnant </a:t>
            </a:r>
            <a:r>
              <a:rPr lang="en-US" b="1" dirty="0" smtClean="0">
                <a:solidFill>
                  <a:srgbClr val="FF0000"/>
                </a:solidFill>
              </a:rPr>
              <a:t>women </a:t>
            </a:r>
            <a:r>
              <a:rPr lang="en-US" dirty="0"/>
              <a:t>(usually in the third trimester) are at increased </a:t>
            </a:r>
            <a:r>
              <a:rPr lang="en-US" dirty="0" smtClean="0"/>
              <a:t>risk</a:t>
            </a:r>
            <a:r>
              <a:rPr lang="en-US" dirty="0"/>
              <a:t>, but occurrences of herpes virus ALF have been </a:t>
            </a:r>
            <a:r>
              <a:rPr lang="en-US" dirty="0" smtClean="0"/>
              <a:t>reported </a:t>
            </a:r>
            <a:r>
              <a:rPr lang="en-US" dirty="0"/>
              <a:t>in healthy individuals. 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en-US" dirty="0" smtClean="0"/>
              <a:t>Liver </a:t>
            </a:r>
            <a:r>
              <a:rPr lang="en-US" dirty="0"/>
              <a:t>biopsy is </a:t>
            </a:r>
            <a:r>
              <a:rPr lang="en-US" dirty="0" smtClean="0"/>
              <a:t>helpful </a:t>
            </a:r>
            <a:r>
              <a:rPr lang="en-US" dirty="0"/>
              <a:t>in making the diagnosis</a:t>
            </a:r>
            <a:r>
              <a:rPr lang="en-US" dirty="0" smtClean="0"/>
              <a:t>.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Treatment: Acyclovir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Research</a:t>
            </a:r>
          </a:p>
          <a:p>
            <a:r>
              <a:rPr lang="en-US" sz="5400" dirty="0" smtClean="0"/>
              <a:t>A real case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053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833" y="1690688"/>
            <a:ext cx="10613967" cy="44862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With </a:t>
            </a:r>
            <a:r>
              <a:rPr lang="en-US" dirty="0"/>
              <a:t>Wilson disease, patients may have unrecognized preexisting chronic disease and yet still be considered as having ALF.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an </a:t>
            </a:r>
            <a:r>
              <a:rPr lang="en-US" b="1" u="sng" dirty="0"/>
              <a:t>uncommon cause of ALF </a:t>
            </a:r>
          </a:p>
          <a:p>
            <a:r>
              <a:rPr lang="en-US" dirty="0"/>
              <a:t>Early </a:t>
            </a:r>
            <a:r>
              <a:rPr lang="en-US" dirty="0" smtClean="0"/>
              <a:t>identification </a:t>
            </a:r>
            <a:r>
              <a:rPr lang="en-US" dirty="0"/>
              <a:t>is critical because the fulminant presentation of Wilson disease is considered to be </a:t>
            </a:r>
            <a:r>
              <a:rPr lang="en-US" b="1" u="sng" dirty="0"/>
              <a:t>uniformly fatal without transplantation</a:t>
            </a:r>
            <a:r>
              <a:rPr lang="en-US" dirty="0"/>
              <a:t>. </a:t>
            </a:r>
          </a:p>
          <a:p>
            <a:r>
              <a:rPr lang="en-US" b="1" u="sng" dirty="0" smtClean="0"/>
              <a:t>Usually in young patients</a:t>
            </a:r>
            <a:r>
              <a:rPr lang="en-US" dirty="0"/>
              <a:t>.</a:t>
            </a:r>
            <a:r>
              <a:rPr lang="en-US" dirty="0" smtClean="0"/>
              <a:t> : </a:t>
            </a:r>
          </a:p>
          <a:p>
            <a:r>
              <a:rPr lang="en-US" b="1" dirty="0" smtClean="0"/>
              <a:t>Finding support the diagnosis: </a:t>
            </a:r>
          </a:p>
          <a:p>
            <a:pPr lvl="1">
              <a:buFont typeface="Courier New" charset="0"/>
              <a:buChar char="o"/>
            </a:pPr>
            <a:r>
              <a:rPr lang="en-US" dirty="0" smtClean="0"/>
              <a:t>Coombs </a:t>
            </a:r>
            <a:r>
              <a:rPr lang="en-US" dirty="0"/>
              <a:t>negative hemolytic </a:t>
            </a:r>
            <a:r>
              <a:rPr lang="en-US" dirty="0" smtClean="0"/>
              <a:t>anemia</a:t>
            </a:r>
          </a:p>
          <a:p>
            <a:pPr lvl="1">
              <a:buFont typeface="Courier New" charset="0"/>
              <a:buChar char="o"/>
            </a:pPr>
            <a:r>
              <a:rPr lang="en-US" dirty="0" smtClean="0"/>
              <a:t>High serum bilirubin </a:t>
            </a:r>
            <a:r>
              <a:rPr lang="en-US" dirty="0"/>
              <a:t>levels &gt;20 </a:t>
            </a:r>
            <a:r>
              <a:rPr lang="en-US" dirty="0" smtClean="0"/>
              <a:t>mg/</a:t>
            </a:r>
            <a:r>
              <a:rPr lang="en-US" dirty="0" err="1" smtClean="0"/>
              <a:t>dL</a:t>
            </a:r>
            <a:r>
              <a:rPr lang="en-US" dirty="0" smtClean="0"/>
              <a:t>  </a:t>
            </a:r>
          </a:p>
          <a:p>
            <a:pPr lvl="1">
              <a:buFont typeface="Courier New" charset="0"/>
              <a:buChar char="o"/>
            </a:pPr>
            <a:r>
              <a:rPr lang="en-US" dirty="0" smtClean="0"/>
              <a:t>Low ALP </a:t>
            </a:r>
          </a:p>
          <a:p>
            <a:r>
              <a:rPr lang="en-US" b="1" dirty="0" smtClean="0"/>
              <a:t>To exclude Wilson disease one should obtain: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Serum </a:t>
            </a:r>
            <a:r>
              <a:rPr lang="en-US" dirty="0" err="1" smtClean="0"/>
              <a:t>ceruloplasmin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24hr urinary copper levels,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slit lamp examination for </a:t>
            </a:r>
            <a:r>
              <a:rPr lang="en-US" dirty="0" err="1" smtClean="0"/>
              <a:t>Kayser</a:t>
            </a:r>
            <a:r>
              <a:rPr lang="en-US" dirty="0" smtClean="0"/>
              <a:t>-Fleischer rings,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Liver Biopsy: to assess hepatic copper levels if feasible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Autoimmune Hepatitis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076" y="1571105"/>
            <a:ext cx="10846724" cy="4605858"/>
          </a:xfrm>
        </p:spPr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/>
              <a:t>with Wilson disease, patients may have </a:t>
            </a:r>
            <a:r>
              <a:rPr lang="en-US" b="1" u="sng" dirty="0"/>
              <a:t>unrecognized preexisting chronic disease</a:t>
            </a:r>
            <a:r>
              <a:rPr lang="en-US" dirty="0"/>
              <a:t> and yet still be considered as having ALF. </a:t>
            </a:r>
          </a:p>
          <a:p>
            <a:r>
              <a:rPr lang="en-US" b="1" u="sng" dirty="0" smtClean="0"/>
              <a:t>Work up for Diagnosis:</a:t>
            </a:r>
          </a:p>
          <a:p>
            <a:pPr lvl="1">
              <a:buFont typeface="Wingdings" charset="2"/>
              <a:buChar char="Ø"/>
            </a:pPr>
            <a:r>
              <a:rPr lang="en-US" b="1" u="sng" dirty="0" smtClean="0"/>
              <a:t>Auto-immune markers &amp; IgG</a:t>
            </a:r>
          </a:p>
          <a:p>
            <a:pPr lvl="1">
              <a:buFont typeface="Wingdings" charset="2"/>
              <a:buChar char="Ø"/>
            </a:pPr>
            <a:r>
              <a:rPr lang="en-US" b="1" u="sng" dirty="0" smtClean="0"/>
              <a:t>Liver </a:t>
            </a:r>
            <a:r>
              <a:rPr lang="en-US" b="1" u="sng" dirty="0"/>
              <a:t>biopsy </a:t>
            </a:r>
            <a:r>
              <a:rPr lang="en-US" dirty="0"/>
              <a:t>is recommended when </a:t>
            </a:r>
            <a:r>
              <a:rPr lang="en-US" dirty="0" smtClean="0"/>
              <a:t>autoimmune </a:t>
            </a:r>
            <a:r>
              <a:rPr lang="en-US" dirty="0"/>
              <a:t>hepatitis is suspected as the cause of </a:t>
            </a:r>
            <a:r>
              <a:rPr lang="en-US" b="1" u="sng" dirty="0" smtClean="0"/>
              <a:t>ALF , </a:t>
            </a:r>
            <a:r>
              <a:rPr lang="en-US" b="1" u="sng" dirty="0"/>
              <a:t>and autoantibodies are negative 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Treatment: Steroids, Azathioprine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0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Acute Fatty Liver of Pregnancy/HELLP </a:t>
            </a:r>
            <a:r>
              <a:rPr lang="en-US" sz="3600" dirty="0" smtClean="0"/>
              <a:t>Syndrome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8924"/>
            <a:ext cx="10515600" cy="4398039"/>
          </a:xfrm>
        </p:spPr>
        <p:txBody>
          <a:bodyPr>
            <a:normAutofit/>
          </a:bodyPr>
          <a:lstStyle/>
          <a:p>
            <a:r>
              <a:rPr lang="en-US" b="1" u="sng" dirty="0"/>
              <a:t>E</a:t>
            </a:r>
            <a:r>
              <a:rPr lang="en-US" b="1" u="sng" dirty="0" smtClean="0"/>
              <a:t>xpeditious </a:t>
            </a:r>
            <a:r>
              <a:rPr lang="en-US" b="1" u="sng" dirty="0"/>
              <a:t>delivery </a:t>
            </a:r>
            <a:r>
              <a:rPr lang="en-US" b="1" dirty="0"/>
              <a:t>of the infant is recommended</a:t>
            </a:r>
            <a:r>
              <a:rPr lang="en-US" b="1" dirty="0" smtClean="0"/>
              <a:t>.</a:t>
            </a:r>
          </a:p>
          <a:p>
            <a:r>
              <a:rPr lang="en-US" b="1" u="sng" dirty="0"/>
              <a:t>Recovery is typically rapid after delivery</a:t>
            </a:r>
            <a:r>
              <a:rPr lang="en-US" dirty="0"/>
              <a:t>, and supportive care is the only other treatment required.</a:t>
            </a:r>
            <a:r>
              <a:rPr lang="en-US" b="1" dirty="0" smtClean="0"/>
              <a:t>  </a:t>
            </a:r>
            <a:r>
              <a:rPr lang="en-US" dirty="0" smtClean="0"/>
              <a:t>Transplantation </a:t>
            </a:r>
            <a:r>
              <a:rPr lang="en-US" dirty="0"/>
              <a:t>may need to be considered if hepatic failure does not resolve quickly following </a:t>
            </a:r>
            <a:r>
              <a:rPr lang="en-US" dirty="0" smtClean="0"/>
              <a:t>delivery.</a:t>
            </a:r>
          </a:p>
          <a:p>
            <a:r>
              <a:rPr lang="en-US" dirty="0" smtClean="0"/>
              <a:t>Generally </a:t>
            </a:r>
            <a:r>
              <a:rPr lang="en-US" dirty="0"/>
              <a:t>confined to the </a:t>
            </a:r>
            <a:r>
              <a:rPr lang="en-US" b="1" u="sng" dirty="0" smtClean="0"/>
              <a:t>last trimester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Features </a:t>
            </a:r>
            <a:r>
              <a:rPr lang="en-US" dirty="0"/>
              <a:t>of pre-eclampsia such as </a:t>
            </a:r>
            <a:r>
              <a:rPr lang="en-US" dirty="0" smtClean="0"/>
              <a:t>hypertension </a:t>
            </a:r>
            <a:r>
              <a:rPr lang="en-US" dirty="0"/>
              <a:t>and proteinuria are common.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Acute Ischemic Injury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A syndrome often referred to as </a:t>
            </a:r>
            <a:r>
              <a:rPr lang="en-US" b="1" u="sng" dirty="0"/>
              <a:t>‘‘shock liver’’ may occur after cardiac arrest</a:t>
            </a:r>
            <a:r>
              <a:rPr lang="en-US" dirty="0"/>
              <a:t>, any period of significant </a:t>
            </a:r>
            <a:r>
              <a:rPr lang="en-US" dirty="0" smtClean="0"/>
              <a:t>hypovolemia/hypotension</a:t>
            </a:r>
            <a:r>
              <a:rPr lang="en-US" dirty="0"/>
              <a:t>, or in the setting of severe </a:t>
            </a:r>
            <a:r>
              <a:rPr lang="en-US" b="1" u="sng" dirty="0" smtClean="0"/>
              <a:t>congestive </a:t>
            </a:r>
            <a:r>
              <a:rPr lang="en-US" b="1" u="sng" dirty="0"/>
              <a:t>heart </a:t>
            </a:r>
            <a:r>
              <a:rPr lang="en-US" b="1" u="sng" dirty="0" smtClean="0"/>
              <a:t>failure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Long-term </a:t>
            </a:r>
            <a:r>
              <a:rPr lang="en-US" dirty="0"/>
              <a:t>outcome depends on the underlying cardiac </a:t>
            </a:r>
            <a:r>
              <a:rPr lang="en-US" dirty="0" smtClean="0"/>
              <a:t>process.</a:t>
            </a:r>
          </a:p>
          <a:p>
            <a:r>
              <a:rPr lang="en-US" dirty="0" smtClean="0"/>
              <a:t>Rx: supportive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Budd-</a:t>
            </a:r>
            <a:r>
              <a:rPr lang="en-US" dirty="0" err="1"/>
              <a:t>Chiari</a:t>
            </a:r>
            <a:r>
              <a:rPr lang="en-US" dirty="0"/>
              <a:t> Syndrome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196" y="1690688"/>
            <a:ext cx="11029604" cy="4486275"/>
          </a:xfrm>
        </p:spPr>
        <p:txBody>
          <a:bodyPr>
            <a:normAutofit/>
          </a:bodyPr>
          <a:lstStyle/>
          <a:p>
            <a:r>
              <a:rPr lang="en-US" dirty="0"/>
              <a:t>The Budd-</a:t>
            </a:r>
            <a:r>
              <a:rPr lang="en-US" dirty="0" err="1"/>
              <a:t>Chiari</a:t>
            </a:r>
            <a:r>
              <a:rPr lang="en-US" dirty="0"/>
              <a:t> syndrome </a:t>
            </a:r>
            <a:r>
              <a:rPr lang="en-US" b="1" u="sng" dirty="0"/>
              <a:t>(acute hepatic vein thrombosis) </a:t>
            </a:r>
            <a:r>
              <a:rPr lang="en-US" dirty="0"/>
              <a:t>can also present as ALF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Abdominal </a:t>
            </a:r>
            <a:r>
              <a:rPr lang="en-US" dirty="0"/>
              <a:t>pain, ascites and striking hepatomegaly are often present. </a:t>
            </a:r>
            <a:endParaRPr lang="en-US" dirty="0" smtClean="0"/>
          </a:p>
          <a:p>
            <a:r>
              <a:rPr lang="en-US" b="1" dirty="0" smtClean="0"/>
              <a:t>Diagnosis: </a:t>
            </a:r>
            <a:r>
              <a:rPr lang="en-US" b="1" u="sng" dirty="0" smtClean="0"/>
              <a:t>should </a:t>
            </a:r>
            <a:r>
              <a:rPr lang="en-US" b="1" u="sng" dirty="0"/>
              <a:t>be confirmed with hepatic </a:t>
            </a:r>
            <a:r>
              <a:rPr lang="en-US" b="1" u="sng" dirty="0" smtClean="0"/>
              <a:t>imaging </a:t>
            </a:r>
            <a:r>
              <a:rPr lang="en-US" b="1" u="sng" dirty="0"/>
              <a:t>studies </a:t>
            </a:r>
            <a:r>
              <a:rPr lang="en-US" dirty="0"/>
              <a:t>(computed tomography, Doppler </a:t>
            </a:r>
            <a:r>
              <a:rPr lang="en-US" dirty="0" smtClean="0"/>
              <a:t>ultrasonography</a:t>
            </a:r>
            <a:r>
              <a:rPr lang="en-US" dirty="0"/>
              <a:t>, venography, magnetic resonance </a:t>
            </a:r>
            <a:r>
              <a:rPr lang="en-US" dirty="0" smtClean="0"/>
              <a:t>venography).</a:t>
            </a:r>
          </a:p>
          <a:p>
            <a:r>
              <a:rPr lang="en-US" dirty="0" smtClean="0"/>
              <a:t>Overall</a:t>
            </a:r>
            <a:r>
              <a:rPr lang="en-US" dirty="0"/>
              <a:t>, </a:t>
            </a:r>
            <a:r>
              <a:rPr lang="en-US" b="1" u="sng" dirty="0" smtClean="0"/>
              <a:t>the prognosis in this condition is poor </a:t>
            </a:r>
            <a:r>
              <a:rPr lang="en-US" dirty="0" smtClean="0"/>
              <a:t>if hepatic </a:t>
            </a:r>
            <a:r>
              <a:rPr lang="en-US" dirty="0"/>
              <a:t>failure is present, and transplantation may be required as opposed to venous decompression 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Malignant Infiltration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95" y="1690688"/>
            <a:ext cx="10638905" cy="4486275"/>
          </a:xfrm>
        </p:spPr>
        <p:txBody>
          <a:bodyPr>
            <a:normAutofit/>
          </a:bodyPr>
          <a:lstStyle/>
          <a:p>
            <a:r>
              <a:rPr lang="en-US" dirty="0"/>
              <a:t>In patients with acute liver failure who have a </a:t>
            </a:r>
            <a:r>
              <a:rPr lang="en-US" b="1" u="sng" dirty="0"/>
              <a:t>previous cancer history or massive hepatomegaly</a:t>
            </a:r>
            <a:r>
              <a:rPr lang="en-US" dirty="0"/>
              <a:t>, consider underlying malignancy and obtain imaging and liver biopsy to confirm or exclude the diagnosis </a:t>
            </a:r>
            <a:r>
              <a:rPr lang="en-US" dirty="0" smtClean="0"/>
              <a:t>.</a:t>
            </a:r>
          </a:p>
          <a:p>
            <a:r>
              <a:rPr lang="en-US" dirty="0"/>
              <a:t>Malignant infiltration of the liver may cause ALF. </a:t>
            </a:r>
            <a:endParaRPr lang="en-US" dirty="0" smtClean="0"/>
          </a:p>
          <a:p>
            <a:r>
              <a:rPr lang="en-US" dirty="0" smtClean="0"/>
              <a:t>Diagnosis </a:t>
            </a:r>
            <a:r>
              <a:rPr lang="en-US" dirty="0"/>
              <a:t>should be made by </a:t>
            </a:r>
            <a:r>
              <a:rPr lang="en-US" dirty="0" smtClean="0"/>
              <a:t>biopsy.</a:t>
            </a:r>
          </a:p>
          <a:p>
            <a:r>
              <a:rPr lang="en-US" dirty="0" smtClean="0"/>
              <a:t>Acute </a:t>
            </a:r>
            <a:r>
              <a:rPr lang="en-US" dirty="0"/>
              <a:t>severe hepatic infiltration occurs with </a:t>
            </a:r>
            <a:r>
              <a:rPr lang="en-US" b="1" u="sng" dirty="0"/>
              <a:t>breast </a:t>
            </a:r>
            <a:r>
              <a:rPr lang="en-US" b="1" u="sng" dirty="0" smtClean="0"/>
              <a:t>cancer, </a:t>
            </a:r>
            <a:r>
              <a:rPr lang="en-US" b="1" u="sng" dirty="0"/>
              <a:t>small cell lung cancers</a:t>
            </a:r>
            <a:r>
              <a:rPr lang="en-US" b="1" u="sng" dirty="0" smtClean="0"/>
              <a:t>, lymphoma, melanoma, </a:t>
            </a:r>
            <a:r>
              <a:rPr lang="en-US" b="1" u="sng" dirty="0"/>
              <a:t>and </a:t>
            </a:r>
            <a:r>
              <a:rPr lang="en-US" b="1" u="sng" dirty="0" smtClean="0"/>
              <a:t>myeloma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Indeterminate Etiology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etiology of ALF cannot be determined </a:t>
            </a:r>
            <a:r>
              <a:rPr lang="en-US" dirty="0" smtClean="0"/>
              <a:t>after </a:t>
            </a:r>
            <a:r>
              <a:rPr lang="en-US" dirty="0"/>
              <a:t>routine evaluation, </a:t>
            </a:r>
            <a:r>
              <a:rPr lang="en-US" b="1" u="sng" dirty="0"/>
              <a:t>biopsy using a </a:t>
            </a:r>
            <a:r>
              <a:rPr lang="en-US" b="1" u="sng" dirty="0" err="1"/>
              <a:t>transjugular</a:t>
            </a:r>
            <a:r>
              <a:rPr lang="en-US" b="1" u="sng" dirty="0"/>
              <a:t> approach </a:t>
            </a:r>
            <a:r>
              <a:rPr lang="en-US" dirty="0"/>
              <a:t>may be helpful in diagnosing </a:t>
            </a:r>
            <a:endParaRPr lang="en-US" dirty="0" smtClean="0"/>
          </a:p>
          <a:p>
            <a:pPr lvl="2">
              <a:buFont typeface="Wingdings" charset="2"/>
              <a:buChar char="Ø"/>
            </a:pPr>
            <a:r>
              <a:rPr lang="en-US" dirty="0"/>
              <a:t>M</a:t>
            </a:r>
            <a:r>
              <a:rPr lang="en-US" dirty="0" smtClean="0"/>
              <a:t>alignant infiltration</a:t>
            </a:r>
            <a:r>
              <a:rPr lang="en-US" dirty="0"/>
              <a:t>, </a:t>
            </a:r>
            <a:endParaRPr lang="en-US" dirty="0" smtClean="0"/>
          </a:p>
          <a:p>
            <a:pPr lvl="2">
              <a:buFont typeface="Wingdings" charset="2"/>
              <a:buChar char="Ø"/>
            </a:pPr>
            <a:r>
              <a:rPr lang="en-US" dirty="0"/>
              <a:t>A</a:t>
            </a:r>
            <a:r>
              <a:rPr lang="en-US" dirty="0" smtClean="0"/>
              <a:t>utoimmune </a:t>
            </a:r>
            <a:r>
              <a:rPr lang="en-US" dirty="0"/>
              <a:t>hepatitis, </a:t>
            </a:r>
            <a:endParaRPr lang="en-US" dirty="0" smtClean="0"/>
          </a:p>
          <a:p>
            <a:pPr lvl="2">
              <a:buFont typeface="Wingdings" charset="2"/>
              <a:buChar char="Ø"/>
            </a:pPr>
            <a:r>
              <a:rPr lang="en-US" dirty="0"/>
              <a:t>C</a:t>
            </a:r>
            <a:r>
              <a:rPr lang="en-US" dirty="0" smtClean="0"/>
              <a:t>ertain </a:t>
            </a:r>
            <a:r>
              <a:rPr lang="en-US" dirty="0"/>
              <a:t>viral infections and </a:t>
            </a:r>
            <a:endParaRPr lang="en-US" dirty="0" smtClean="0"/>
          </a:p>
          <a:p>
            <a:pPr lvl="2">
              <a:buFont typeface="Wingdings" charset="2"/>
              <a:buChar char="Ø"/>
            </a:pPr>
            <a:r>
              <a:rPr lang="en-US" dirty="0" smtClean="0"/>
              <a:t>Wilson </a:t>
            </a:r>
            <a:r>
              <a:rPr lang="en-US" dirty="0"/>
              <a:t>disease. </a:t>
            </a:r>
          </a:p>
          <a:p>
            <a:r>
              <a:rPr lang="en-US" b="1" dirty="0"/>
              <a:t>Lack of a clear diagnosis suggests that the history may have been </a:t>
            </a:r>
            <a:r>
              <a:rPr lang="en-US" b="1" dirty="0">
                <a:solidFill>
                  <a:srgbClr val="FF0000"/>
                </a:solidFill>
              </a:rPr>
              <a:t>inadequate regarding toxin or drug exposures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666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ICU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patients with ALF represent a heterogeneous group, they have consistent clinical features: acute loss of hepatocellular function, the systemic inflammatory response, and multi-organ system failure. </a:t>
            </a:r>
            <a:endParaRPr lang="en-US" dirty="0" smtClean="0"/>
          </a:p>
          <a:p>
            <a:r>
              <a:rPr lang="en-US" b="1" i="1" u="sng" dirty="0"/>
              <a:t>Monitor for</a:t>
            </a:r>
          </a:p>
          <a:p>
            <a:pPr lvl="1"/>
            <a:r>
              <a:rPr lang="en-US" b="1" i="1" dirty="0" err="1"/>
              <a:t>H</a:t>
            </a:r>
            <a:r>
              <a:rPr lang="en-US" b="1" i="1" dirty="0" err="1" smtClean="0"/>
              <a:t>ypoglcyemia</a:t>
            </a:r>
            <a:r>
              <a:rPr lang="en-US" b="1" i="1" dirty="0" smtClean="0"/>
              <a:t> </a:t>
            </a:r>
            <a:endParaRPr lang="en-US" b="1" i="1" dirty="0"/>
          </a:p>
          <a:p>
            <a:pPr lvl="1"/>
            <a:r>
              <a:rPr lang="en-US" b="1" i="1" dirty="0" smtClean="0"/>
              <a:t>Encephalopathy &amp; </a:t>
            </a:r>
            <a:r>
              <a:rPr lang="en-US" b="1" i="1" dirty="0"/>
              <a:t>Cerebral </a:t>
            </a:r>
            <a:r>
              <a:rPr lang="en-US" b="1" i="1" dirty="0" smtClean="0"/>
              <a:t>edema</a:t>
            </a:r>
            <a:endParaRPr lang="en-US" b="1" i="1" dirty="0"/>
          </a:p>
          <a:p>
            <a:pPr lvl="1"/>
            <a:r>
              <a:rPr lang="en-US" b="1" i="1" dirty="0" err="1"/>
              <a:t>Caogulopathy</a:t>
            </a:r>
            <a:r>
              <a:rPr lang="en-US" b="1" i="1" dirty="0"/>
              <a:t> +/- DIC —&gt; daily INR/PTT, </a:t>
            </a:r>
            <a:r>
              <a:rPr lang="en-US" b="1" i="1" dirty="0" smtClean="0"/>
              <a:t>Give </a:t>
            </a:r>
            <a:r>
              <a:rPr lang="en-US" b="1" i="1" dirty="0" err="1" smtClean="0"/>
              <a:t>vit</a:t>
            </a:r>
            <a:r>
              <a:rPr lang="en-US" b="1" i="1" dirty="0" smtClean="0"/>
              <a:t> </a:t>
            </a:r>
            <a:r>
              <a:rPr lang="en-US" b="1" i="1" dirty="0"/>
              <a:t>K</a:t>
            </a:r>
          </a:p>
          <a:p>
            <a:pPr lvl="1"/>
            <a:r>
              <a:rPr lang="en-US" b="1" i="1" dirty="0"/>
              <a:t>Infection — daily pan-culture &amp; low threshold to for </a:t>
            </a:r>
            <a:r>
              <a:rPr lang="en-US" b="1" i="1" dirty="0" err="1"/>
              <a:t>ABx</a:t>
            </a:r>
            <a:endParaRPr lang="en-US" b="1" i="1" dirty="0"/>
          </a:p>
          <a:p>
            <a:pPr lvl="1"/>
            <a:r>
              <a:rPr lang="en-US" b="1" i="1" dirty="0" smtClean="0"/>
              <a:t>MOF: renal failure, hemodynamic collapse.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Encephalopathy</a:t>
            </a:r>
          </a:p>
          <a:p>
            <a:r>
              <a:rPr lang="en-US" b="1" u="sng" dirty="0" err="1" smtClean="0"/>
              <a:t>Cererbral</a:t>
            </a:r>
            <a:r>
              <a:rPr lang="en-US" b="1" u="sng" dirty="0" smtClean="0"/>
              <a:t> edema &amp; ICH</a:t>
            </a:r>
          </a:p>
          <a:p>
            <a:r>
              <a:rPr lang="en-US" b="1" u="sng" dirty="0" smtClean="0"/>
              <a:t>Seizures </a:t>
            </a:r>
            <a:r>
              <a:rPr lang="en-US" dirty="0"/>
              <a:t>increase ICP</a:t>
            </a:r>
            <a:r>
              <a:rPr lang="en-US" dirty="0" smtClean="0"/>
              <a:t>, </a:t>
            </a:r>
            <a:r>
              <a:rPr lang="en-US" dirty="0"/>
              <a:t>and must be promptly </a:t>
            </a:r>
            <a:r>
              <a:rPr lang="en-US" dirty="0" smtClean="0"/>
              <a:t>controlled </a:t>
            </a:r>
            <a:r>
              <a:rPr lang="en-US" dirty="0"/>
              <a:t>with </a:t>
            </a:r>
            <a:endParaRPr lang="en-US" dirty="0" smtClean="0"/>
          </a:p>
          <a:p>
            <a:pPr lvl="2"/>
            <a:r>
              <a:rPr lang="en-US" dirty="0" smtClean="0"/>
              <a:t>Phenytoin</a:t>
            </a:r>
          </a:p>
          <a:p>
            <a:pPr lvl="2"/>
            <a:r>
              <a:rPr lang="en-US" dirty="0" smtClean="0"/>
              <a:t>Short-acting </a:t>
            </a:r>
            <a:r>
              <a:rPr lang="en-US" dirty="0"/>
              <a:t>benzodiazepines should be administered in phenytoin-refractory cases. </a:t>
            </a:r>
            <a:endParaRPr lang="en-US" dirty="0" smtClean="0"/>
          </a:p>
          <a:p>
            <a:pPr lvl="2"/>
            <a:r>
              <a:rPr lang="en-US" dirty="0" smtClean="0"/>
              <a:t>Prophylactic </a:t>
            </a:r>
            <a:r>
              <a:rPr lang="en-US" dirty="0"/>
              <a:t>phenytoin is not recommended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Hepatic Encephalopathy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571105"/>
            <a:ext cx="10622280" cy="4605858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/>
              <a:t>Frequent </a:t>
            </a:r>
            <a:r>
              <a:rPr lang="en-US" b="1" u="sng" dirty="0" smtClean="0"/>
              <a:t>neurological </a:t>
            </a:r>
            <a:r>
              <a:rPr lang="en-US" b="1" u="sng" dirty="0"/>
              <a:t>assessments </a:t>
            </a:r>
            <a:r>
              <a:rPr lang="en-US" dirty="0"/>
              <a:t>should be </a:t>
            </a:r>
            <a:r>
              <a:rPr lang="en-US" dirty="0" smtClean="0"/>
              <a:t>performed.</a:t>
            </a:r>
          </a:p>
          <a:p>
            <a:r>
              <a:rPr lang="en-US" b="1" u="sng" dirty="0" smtClean="0"/>
              <a:t>Transfer </a:t>
            </a:r>
            <a:r>
              <a:rPr lang="en-US" b="1" u="sng" dirty="0"/>
              <a:t>to an ICU </a:t>
            </a:r>
            <a:r>
              <a:rPr lang="en-US" dirty="0"/>
              <a:t>should occur promptly if the level of </a:t>
            </a:r>
            <a:r>
              <a:rPr lang="en-US" dirty="0" smtClean="0"/>
              <a:t>consciousness </a:t>
            </a:r>
            <a:r>
              <a:rPr lang="en-US" dirty="0"/>
              <a:t>declines. </a:t>
            </a:r>
            <a:endParaRPr lang="en-US" dirty="0" smtClean="0"/>
          </a:p>
          <a:p>
            <a:r>
              <a:rPr lang="en-US" b="1" u="sng" dirty="0" smtClean="0"/>
              <a:t>Head </a:t>
            </a:r>
            <a:r>
              <a:rPr lang="en-US" b="1" u="sng" dirty="0"/>
              <a:t>imaging </a:t>
            </a:r>
            <a:r>
              <a:rPr lang="en-US" dirty="0"/>
              <a:t>with computerized tomography (CT) may be used to exclude other causes of decline in mental status such as intracranial hemorrhage. </a:t>
            </a:r>
            <a:endParaRPr lang="en-US" dirty="0" smtClean="0"/>
          </a:p>
          <a:p>
            <a:r>
              <a:rPr lang="en-US" b="1" u="sng" dirty="0" smtClean="0"/>
              <a:t>Sedation </a:t>
            </a:r>
            <a:r>
              <a:rPr lang="en-US" dirty="0" smtClean="0"/>
              <a:t>is </a:t>
            </a:r>
            <a:r>
              <a:rPr lang="en-US" dirty="0"/>
              <a:t>to be avoided, if possible; unmanageable agitation may be treated with short-acting benzodiazepines in small doses. </a:t>
            </a:r>
            <a:endParaRPr lang="en-US" dirty="0" smtClean="0"/>
          </a:p>
          <a:p>
            <a:r>
              <a:rPr lang="en-US" b="1" u="sng" dirty="0" smtClean="0"/>
              <a:t>Lactulose</a:t>
            </a:r>
            <a:r>
              <a:rPr lang="en-US" dirty="0" smtClean="0"/>
              <a:t> may </a:t>
            </a:r>
            <a:r>
              <a:rPr lang="en-US" dirty="0"/>
              <a:t>be used either orally or </a:t>
            </a:r>
            <a:r>
              <a:rPr lang="en-US" dirty="0" smtClean="0"/>
              <a:t>rectally.</a:t>
            </a:r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patients progress to </a:t>
            </a:r>
            <a:r>
              <a:rPr lang="en-US" dirty="0" smtClean="0"/>
              <a:t>severe encephalopathy</a:t>
            </a:r>
            <a:r>
              <a:rPr lang="en-US" b="1" u="sng" dirty="0"/>
              <a:t>, intubation and mechanical ventilation </a:t>
            </a:r>
            <a:r>
              <a:rPr lang="en-US" dirty="0"/>
              <a:t>are mandatory.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occurrence of </a:t>
            </a:r>
            <a:r>
              <a:rPr lang="en-US" b="1" u="sng" dirty="0"/>
              <a:t>cerebral edema and ICH</a:t>
            </a:r>
            <a:r>
              <a:rPr lang="en-US" dirty="0"/>
              <a:t> in ALF is related to the severity of hepatic </a:t>
            </a:r>
            <a:r>
              <a:rPr lang="en-US" dirty="0" smtClean="0"/>
              <a:t>encephalopathy. </a:t>
            </a:r>
            <a:r>
              <a:rPr lang="en-US" dirty="0"/>
              <a:t>Cerebral edema is seldom observed in patients with grade I-II encephalopathy, but increases to 25% to 35% with progression to grade III, and 65% to 75% or more in patients reaching grade IV </a:t>
            </a:r>
            <a:r>
              <a:rPr lang="en-US" dirty="0" smtClean="0"/>
              <a:t>coma.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8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Is </a:t>
            </a:r>
            <a:r>
              <a:rPr lang="en-US" dirty="0" smtClean="0"/>
              <a:t>clinical </a:t>
            </a:r>
            <a:r>
              <a:rPr lang="en-US" dirty="0"/>
              <a:t>syndrome that results from the </a:t>
            </a:r>
            <a:r>
              <a:rPr lang="en-US" b="1" u="sng" dirty="0"/>
              <a:t>sudden loss </a:t>
            </a:r>
            <a:r>
              <a:rPr lang="en-US" dirty="0"/>
              <a:t>of hepatic parenchymal and metabolic </a:t>
            </a:r>
            <a:r>
              <a:rPr lang="en-US" dirty="0" smtClean="0"/>
              <a:t>functions.</a:t>
            </a:r>
          </a:p>
          <a:p>
            <a:endParaRPr lang="en-US" dirty="0" smtClean="0"/>
          </a:p>
          <a:p>
            <a:r>
              <a:rPr lang="en-US" dirty="0" smtClean="0"/>
              <a:t>ALF is </a:t>
            </a:r>
            <a:r>
              <a:rPr lang="en-US" dirty="0"/>
              <a:t>a </a:t>
            </a:r>
            <a:r>
              <a:rPr lang="en-US" b="1" u="sng" dirty="0"/>
              <a:t>rare condition </a:t>
            </a:r>
            <a:r>
              <a:rPr lang="en-US" dirty="0"/>
              <a:t>in which rapid deterioration of liver function results in </a:t>
            </a:r>
            <a:r>
              <a:rPr lang="en-US" u="sng" dirty="0"/>
              <a:t>altered mentation and coagulopathy </a:t>
            </a:r>
            <a:r>
              <a:rPr lang="en-US" dirty="0"/>
              <a:t>in individuals without known pre-existing liver disease.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9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latin typeface="AdvAGaramond" charset="0"/>
              </a:rPr>
              <a:t>Intracranial pressure monitoring </a:t>
            </a:r>
            <a:r>
              <a:rPr lang="en-US" dirty="0">
                <a:latin typeface="AdvAGaramond" charset="0"/>
              </a:rPr>
              <a:t>is </a:t>
            </a:r>
            <a:r>
              <a:rPr lang="en-US" dirty="0" smtClean="0">
                <a:latin typeface="AdvAGaramond" charset="0"/>
              </a:rPr>
              <a:t>recommended </a:t>
            </a:r>
            <a:r>
              <a:rPr lang="en-US" dirty="0">
                <a:latin typeface="AdvAGaramond" charset="0"/>
              </a:rPr>
              <a:t>in ALF patients with high grade hepatic encephalopathy, in centers with expertise in ICP monitoring, in patients awaiting and undergoing liver </a:t>
            </a:r>
            <a:r>
              <a:rPr lang="en-US" dirty="0" smtClean="0">
                <a:latin typeface="AdvAGaramond" charset="0"/>
              </a:rPr>
              <a:t>transplantation.</a:t>
            </a:r>
            <a:endParaRPr lang="en-US" dirty="0"/>
          </a:p>
          <a:p>
            <a:r>
              <a:rPr lang="en-US" dirty="0" smtClean="0">
                <a:latin typeface="AdvAGaramond" charset="0"/>
              </a:rPr>
              <a:t>In </a:t>
            </a:r>
            <a:r>
              <a:rPr lang="en-US" dirty="0">
                <a:latin typeface="AdvAGaramond" charset="0"/>
              </a:rPr>
              <a:t>the absence of ICP monitoring, </a:t>
            </a:r>
            <a:r>
              <a:rPr lang="en-US" b="1" u="sng" dirty="0">
                <a:latin typeface="AdvAGaramond" charset="0"/>
              </a:rPr>
              <a:t>frequent (hourly) neurological evaluation is recommended</a:t>
            </a:r>
            <a:r>
              <a:rPr lang="en-US" dirty="0">
                <a:latin typeface="AdvAGaramond" charset="0"/>
              </a:rPr>
              <a:t> to identify early evidence of intracranial hypertension (III). </a:t>
            </a:r>
            <a:endParaRPr lang="en-US" dirty="0" smtClean="0">
              <a:latin typeface="AdvAGaramond" charset="0"/>
            </a:endParaRPr>
          </a:p>
          <a:p>
            <a:r>
              <a:rPr lang="en-US" dirty="0"/>
              <a:t>The pathogenic mechanisms leading to the </a:t>
            </a:r>
            <a:r>
              <a:rPr lang="en-US" dirty="0" smtClean="0"/>
              <a:t>development </a:t>
            </a:r>
            <a:r>
              <a:rPr lang="en-US" dirty="0"/>
              <a:t>of cerebral edema and intracranial hyper- tension in ALF are not entirely understood.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338" y="1753985"/>
            <a:ext cx="10414462" cy="442297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</a:t>
            </a:r>
            <a:r>
              <a:rPr lang="en-US" dirty="0"/>
              <a:t>ALF patients are </a:t>
            </a:r>
            <a:r>
              <a:rPr lang="en-US" b="1" u="sng" dirty="0"/>
              <a:t>at risk for </a:t>
            </a:r>
            <a:r>
              <a:rPr lang="en-US" b="1" u="sng" dirty="0" smtClean="0"/>
              <a:t>bacterial </a:t>
            </a:r>
            <a:r>
              <a:rPr lang="en-US" b="1" u="sng" dirty="0"/>
              <a:t>or </a:t>
            </a:r>
            <a:r>
              <a:rPr lang="en-US" b="1" u="sng" dirty="0" smtClean="0"/>
              <a:t>fungal </a:t>
            </a:r>
            <a:r>
              <a:rPr lang="en-US" b="1" u="sng" dirty="0"/>
              <a:t>infection or sepsis</a:t>
            </a:r>
            <a:r>
              <a:rPr lang="en-US" dirty="0"/>
              <a:t>, which may preclude liver transplantation or complicate the post-operative course. </a:t>
            </a:r>
          </a:p>
          <a:p>
            <a:r>
              <a:rPr lang="en-US" b="1" u="sng" dirty="0"/>
              <a:t>Periodic surveillance cultures </a:t>
            </a:r>
            <a:r>
              <a:rPr lang="en-US" dirty="0"/>
              <a:t>are </a:t>
            </a:r>
            <a:r>
              <a:rPr lang="en-US" dirty="0" smtClean="0"/>
              <a:t>recommended </a:t>
            </a:r>
            <a:r>
              <a:rPr lang="en-US" dirty="0"/>
              <a:t>to detect bacterial and fungal pathogens as early as possible. Antibiotic treatment should be </a:t>
            </a:r>
            <a:r>
              <a:rPr lang="en-US" dirty="0" smtClean="0"/>
              <a:t>initiated </a:t>
            </a:r>
            <a:r>
              <a:rPr lang="en-US" dirty="0"/>
              <a:t>promptly according to surveillance culture results at the earliest sign of active infection or </a:t>
            </a:r>
            <a:r>
              <a:rPr lang="en-US" dirty="0" smtClean="0"/>
              <a:t>deterioration </a:t>
            </a:r>
            <a:r>
              <a:rPr lang="en-US" dirty="0"/>
              <a:t>(progression to high grade hepatic </a:t>
            </a:r>
            <a:r>
              <a:rPr lang="en-US" dirty="0" smtClean="0"/>
              <a:t>encephalopathy </a:t>
            </a:r>
            <a:r>
              <a:rPr lang="en-US" dirty="0"/>
              <a:t>or elements of the SIRS) </a:t>
            </a:r>
            <a:endParaRPr lang="en-US" dirty="0" smtClean="0"/>
          </a:p>
          <a:p>
            <a:r>
              <a:rPr lang="en-US" b="1" u="sng" dirty="0"/>
              <a:t>Prophylactic antibiotics and antifungals have not</a:t>
            </a:r>
            <a:r>
              <a:rPr lang="en-US" dirty="0"/>
              <a:t> been shown to improve overall outcomes in ALF and therefore cannot be advocated in all patients, particularly those with mild hepatic encephalopathy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Coagulapthy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95" y="1690688"/>
            <a:ext cx="10638905" cy="464361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b="1" u="sng" dirty="0"/>
              <a:t>synthesis of coagulation factors is universally decreased</a:t>
            </a:r>
            <a:r>
              <a:rPr lang="en-US" dirty="0"/>
              <a:t>, while consumption of clotting factors and platelets also may occur</a:t>
            </a:r>
          </a:p>
          <a:p>
            <a:r>
              <a:rPr lang="en-US" dirty="0" smtClean="0"/>
              <a:t>Replacement </a:t>
            </a:r>
            <a:r>
              <a:rPr lang="en-US" dirty="0"/>
              <a:t>therapy for thrombocytopenia and/or prolonged prothrombin time is recommended only in the setting of </a:t>
            </a:r>
            <a:r>
              <a:rPr lang="en-US" b="1" u="sng" dirty="0"/>
              <a:t>hemorrhage or prior to </a:t>
            </a:r>
            <a:r>
              <a:rPr lang="en-US" b="1" u="sng" dirty="0" smtClean="0"/>
              <a:t>invasive procedures or PLT &lt; 10,000.</a:t>
            </a:r>
            <a:r>
              <a:rPr lang="en-US" dirty="0" smtClean="0"/>
              <a:t> In </a:t>
            </a:r>
            <a:r>
              <a:rPr lang="en-US" dirty="0"/>
              <a:t>the absence of bleeding, it is not advisable to correct the INR with plasma, since clinically significant blood loss is rare and correction obscures trends in the INR, an </a:t>
            </a:r>
            <a:r>
              <a:rPr lang="en-US" b="1" u="sng" dirty="0"/>
              <a:t>important marker of </a:t>
            </a:r>
            <a:r>
              <a:rPr lang="en-US" b="1" u="sng" dirty="0" smtClean="0"/>
              <a:t>prognosis</a:t>
            </a:r>
            <a:r>
              <a:rPr lang="en-US" dirty="0" smtClean="0"/>
              <a:t>.  </a:t>
            </a:r>
            <a:r>
              <a:rPr lang="en-US" b="1" u="sng" dirty="0" smtClean="0"/>
              <a:t> </a:t>
            </a:r>
          </a:p>
          <a:p>
            <a:r>
              <a:rPr lang="en-US" dirty="0" smtClean="0"/>
              <a:t>Experience in patients without ALF suggests that </a:t>
            </a:r>
            <a:r>
              <a:rPr lang="en-US" b="1" u="sng" dirty="0" smtClean="0"/>
              <a:t>platelet counts of 10,000/mm3 are generally well tolerated</a:t>
            </a:r>
            <a:r>
              <a:rPr lang="en-US" dirty="0" smtClean="0"/>
              <a:t>.  When </a:t>
            </a:r>
            <a:r>
              <a:rPr lang="en-US" dirty="0"/>
              <a:t>invasive procedures must be performed in patients with ALF, </a:t>
            </a:r>
            <a:r>
              <a:rPr lang="en-US" b="1" u="sng" dirty="0"/>
              <a:t>platelet counts of 50-70,000/ mm3</a:t>
            </a:r>
            <a:r>
              <a:rPr lang="en-US" dirty="0"/>
              <a:t> have been considered </a:t>
            </a:r>
            <a:r>
              <a:rPr lang="en-US" dirty="0" smtClean="0"/>
              <a:t>adequate.  </a:t>
            </a:r>
          </a:p>
          <a:p>
            <a:r>
              <a:rPr lang="en-US" dirty="0" smtClean="0"/>
              <a:t>Patients </a:t>
            </a:r>
            <a:r>
              <a:rPr lang="en-US" dirty="0"/>
              <a:t>who </a:t>
            </a:r>
            <a:r>
              <a:rPr lang="en-US" b="1" u="sng" dirty="0"/>
              <a:t>develop significant bleeding with platelet levels below approximately 50,000/mm3</a:t>
            </a:r>
            <a:r>
              <a:rPr lang="en-US" dirty="0"/>
              <a:t> should generally be transfused with platelets provided no contraindication (such as thrombotic thrombocytopenic </a:t>
            </a:r>
            <a:r>
              <a:rPr lang="en-US" dirty="0" err="1"/>
              <a:t>purpura</a:t>
            </a:r>
            <a:r>
              <a:rPr lang="en-US" dirty="0"/>
              <a:t> or heparin-induced </a:t>
            </a:r>
            <a:r>
              <a:rPr lang="en-US" dirty="0" smtClean="0"/>
              <a:t>thrombocytopenia.</a:t>
            </a:r>
          </a:p>
          <a:p>
            <a:r>
              <a:rPr lang="en-US" b="1" u="sng" dirty="0">
                <a:solidFill>
                  <a:srgbClr val="FFFF00"/>
                </a:solidFill>
              </a:rPr>
              <a:t>Vitamin K </a:t>
            </a:r>
            <a:r>
              <a:rPr lang="en-US" dirty="0">
                <a:solidFill>
                  <a:srgbClr val="FFFF00"/>
                </a:solidFill>
              </a:rPr>
              <a:t>(5-10 mg subcutaneously) should be administered routinely, since vitamin K deficiency has been reported in patients with ALF. 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 </a:t>
            </a:r>
            <a:r>
              <a:rPr lang="en-US" dirty="0"/>
              <a:t>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portal hypertension occurs in acute liver injury due to architectural collapse of the liver</a:t>
            </a:r>
            <a:r>
              <a:rPr lang="en-US" b="1" u="sng" dirty="0" smtClean="0"/>
              <a:t>, bleeding </a:t>
            </a:r>
            <a:r>
              <a:rPr lang="en-US" b="1" u="sng" dirty="0"/>
              <a:t>from esophageal varices almost never occurs.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4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Hemodynamic (hypotension)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Hemodynamic derangements occur frequently in patients with ALF and </a:t>
            </a:r>
            <a:r>
              <a:rPr lang="en-US" dirty="0" smtClean="0"/>
              <a:t>contribute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eripheral </a:t>
            </a:r>
            <a:r>
              <a:rPr lang="en-US" dirty="0"/>
              <a:t>tissue </a:t>
            </a:r>
            <a:r>
              <a:rPr lang="en-US" dirty="0" smtClean="0"/>
              <a:t>oxygenation </a:t>
            </a:r>
            <a:r>
              <a:rPr lang="en-US" dirty="0"/>
              <a:t>and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ulti-organ </a:t>
            </a:r>
            <a:r>
              <a:rPr lang="en-US" dirty="0"/>
              <a:t>system failure.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The fundamental </a:t>
            </a:r>
            <a:r>
              <a:rPr lang="en-US" dirty="0"/>
              <a:t>hemodynamic abnormality in ALF, similar to cirrhosis or sepsis, is low systemic vascular </a:t>
            </a:r>
            <a:r>
              <a:rPr lang="en-US" dirty="0" smtClean="0"/>
              <a:t>resistance.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Renal failure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Respiratory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liver failure often </a:t>
            </a:r>
            <a:r>
              <a:rPr lang="en-US" b="1" u="sng" dirty="0"/>
              <a:t>affects young persons </a:t>
            </a:r>
            <a:endParaRPr lang="en-US" dirty="0"/>
          </a:p>
          <a:p>
            <a:r>
              <a:rPr lang="en-US" dirty="0"/>
              <a:t>The most prominent causes include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 smtClean="0"/>
              <a:t>DILI</a:t>
            </a:r>
            <a:r>
              <a:rPr lang="en-US" b="1" u="sng" dirty="0"/>
              <a:t>, </a:t>
            </a:r>
            <a:endParaRPr lang="en-US" b="1" u="sng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/>
              <a:t>V</a:t>
            </a:r>
            <a:r>
              <a:rPr lang="en-US" b="1" u="sng" dirty="0" smtClean="0"/>
              <a:t>iral </a:t>
            </a:r>
            <a:r>
              <a:rPr lang="en-US" b="1" u="sng" dirty="0"/>
              <a:t>hepatitis, </a:t>
            </a:r>
            <a:endParaRPr lang="en-US" b="1" u="sng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/>
              <a:t>A</a:t>
            </a:r>
            <a:r>
              <a:rPr lang="en-US" b="1" u="sng" dirty="0" smtClean="0"/>
              <a:t>utoimmune </a:t>
            </a:r>
            <a:r>
              <a:rPr lang="en-US" b="1" u="sng" dirty="0"/>
              <a:t>liver disease</a:t>
            </a:r>
            <a:r>
              <a:rPr lang="en-US" dirty="0"/>
              <a:t> and;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many </a:t>
            </a:r>
            <a:r>
              <a:rPr lang="en-US" dirty="0"/>
              <a:t>cases ( 15%) have no discernible cause.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Because of its rarity, ALF has been difficult to study in depth and very few </a:t>
            </a:r>
            <a:r>
              <a:rPr lang="en-US" dirty="0" smtClean="0"/>
              <a:t>controlled </a:t>
            </a:r>
            <a:r>
              <a:rPr lang="en-US" dirty="0"/>
              <a:t>therapy trials have been performed.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4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a patient </a:t>
            </a:r>
            <a:r>
              <a:rPr lang="en-US" b="1" u="sng" dirty="0"/>
              <a:t>without preexisting cirrhosis</a:t>
            </a:r>
            <a:r>
              <a:rPr lang="en-US" b="1" dirty="0"/>
              <a:t> </a:t>
            </a:r>
            <a:r>
              <a:rPr lang="en-US" b="1" dirty="0" smtClean="0"/>
              <a:t>&amp; with </a:t>
            </a:r>
            <a:r>
              <a:rPr lang="en-US" b="1" dirty="0"/>
              <a:t>an illness of &lt;26 weeks’ </a:t>
            </a:r>
            <a:r>
              <a:rPr lang="en-US" b="1" dirty="0" smtClean="0"/>
              <a:t>duration with the following three criteria:</a:t>
            </a:r>
            <a:endParaRPr lang="en-US" b="1" dirty="0"/>
          </a:p>
          <a:p>
            <a:pPr lvl="1"/>
            <a:r>
              <a:rPr lang="en-US" dirty="0" smtClean="0"/>
              <a:t>Massive cellular necrosis</a:t>
            </a:r>
          </a:p>
          <a:p>
            <a:pPr lvl="1"/>
            <a:r>
              <a:rPr lang="en-US" dirty="0" smtClean="0"/>
              <a:t>Coagulation abnormality, INR &gt;= 1.5</a:t>
            </a:r>
          </a:p>
          <a:p>
            <a:pPr lvl="1"/>
            <a:r>
              <a:rPr lang="en-US" dirty="0" smtClean="0"/>
              <a:t>Any degree of mental alteration (encephalopathy)</a:t>
            </a:r>
          </a:p>
          <a:p>
            <a:pPr lvl="1"/>
            <a:endParaRPr lang="en-US" dirty="0" smtClean="0"/>
          </a:p>
          <a:p>
            <a:r>
              <a:rPr lang="en-US" b="1" i="1" dirty="0"/>
              <a:t>Can develop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b="1" i="1" dirty="0"/>
              <a:t>Infectious complications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b="1" i="1" dirty="0"/>
              <a:t>Multi-organ failure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b="1" i="1" dirty="0"/>
              <a:t>Cerebral </a:t>
            </a:r>
            <a:r>
              <a:rPr lang="en-US" b="1" i="1" dirty="0" smtClean="0"/>
              <a:t>edema (</a:t>
            </a:r>
            <a:r>
              <a:rPr lang="en-US" i="1" dirty="0"/>
              <a:t>Most serious complications of acute liver failure</a:t>
            </a:r>
            <a:r>
              <a:rPr lang="en-US" b="1" i="1" dirty="0" smtClean="0"/>
              <a:t>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369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Terms used </a:t>
            </a:r>
            <a:r>
              <a:rPr lang="en-US" b="1" u="sng" dirty="0"/>
              <a:t>signifying length of illness</a:t>
            </a:r>
            <a:r>
              <a:rPr lang="en-US" dirty="0"/>
              <a:t>, such as ‘‘</a:t>
            </a:r>
            <a:r>
              <a:rPr lang="en-US" dirty="0" err="1"/>
              <a:t>hyperacute</a:t>
            </a:r>
            <a:r>
              <a:rPr lang="en-US" dirty="0"/>
              <a:t>’’ (&lt;7 days), ‘‘acute’’ (7-21 days) and ‘‘</a:t>
            </a:r>
            <a:r>
              <a:rPr lang="en-US" dirty="0" err="1"/>
              <a:t>subacute</a:t>
            </a:r>
            <a:r>
              <a:rPr lang="en-US" dirty="0"/>
              <a:t>’’ (&gt;21 days and &lt;26 weeks), are popular but not particularly </a:t>
            </a:r>
            <a:r>
              <a:rPr lang="en-US" dirty="0" smtClean="0"/>
              <a:t>helpful </a:t>
            </a:r>
            <a:r>
              <a:rPr lang="en-US" dirty="0"/>
              <a:t>since they do </a:t>
            </a:r>
            <a:r>
              <a:rPr lang="en-US" b="1" u="sng" dirty="0"/>
              <a:t>not have prognostic significance </a:t>
            </a:r>
            <a:r>
              <a:rPr lang="en-US" b="1" u="sng" dirty="0" smtClean="0"/>
              <a:t>distinct </a:t>
            </a:r>
            <a:r>
              <a:rPr lang="en-US" b="1" u="sng" dirty="0"/>
              <a:t>from the cause of the illness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Viral Hepatitis (HBV is the commonest)</a:t>
            </a:r>
          </a:p>
          <a:p>
            <a:r>
              <a:rPr lang="en-US" dirty="0" smtClean="0"/>
              <a:t>DILI</a:t>
            </a:r>
          </a:p>
          <a:p>
            <a:r>
              <a:rPr lang="en-US" dirty="0" smtClean="0"/>
              <a:t>Toxins/herbs</a:t>
            </a:r>
          </a:p>
          <a:p>
            <a:r>
              <a:rPr lang="en-US" dirty="0" smtClean="0"/>
              <a:t>Vascular injury</a:t>
            </a:r>
          </a:p>
          <a:p>
            <a:r>
              <a:rPr lang="en-US" dirty="0" smtClean="0"/>
              <a:t>AIH</a:t>
            </a:r>
          </a:p>
          <a:p>
            <a:r>
              <a:rPr lang="en-US" dirty="0" smtClean="0"/>
              <a:t>Wilson’s disease</a:t>
            </a:r>
          </a:p>
          <a:p>
            <a:r>
              <a:rPr lang="en-US" dirty="0" smtClean="0"/>
              <a:t>HELLP/Acute fatty liver</a:t>
            </a:r>
          </a:p>
          <a:p>
            <a:r>
              <a:rPr lang="en-US" dirty="0" smtClean="0"/>
              <a:t>Malignant infiltration </a:t>
            </a:r>
          </a:p>
        </p:txBody>
      </p:sp>
    </p:spTree>
    <p:extLst>
      <p:ext uri="{BB962C8B-B14F-4D97-AF65-F5344CB8AC3E}">
        <p14:creationId xmlns:p14="http://schemas.microsoft.com/office/powerpoint/2010/main" val="3806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Conduct complete relevant </a:t>
            </a:r>
            <a:r>
              <a:rPr lang="en-US" b="1" u="sng" dirty="0" smtClean="0"/>
              <a:t>history and physical exam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History:</a:t>
            </a:r>
          </a:p>
          <a:p>
            <a:pPr lvl="2"/>
            <a:r>
              <a:rPr lang="en-US" dirty="0" smtClean="0"/>
              <a:t>Review </a:t>
            </a:r>
            <a:r>
              <a:rPr lang="en-US" dirty="0"/>
              <a:t>of </a:t>
            </a:r>
            <a:r>
              <a:rPr lang="en-US" dirty="0" smtClean="0"/>
              <a:t>possible </a:t>
            </a:r>
            <a:r>
              <a:rPr lang="en-US" dirty="0"/>
              <a:t>exposures to viral infection and drugs or other toxins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severe encephalopathy is present, the history may be provided entirely </a:t>
            </a:r>
            <a:r>
              <a:rPr lang="en-US" b="1" u="sng" dirty="0"/>
              <a:t>by the family or may be unavailable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Further history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Px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RUQ tenderness </a:t>
            </a:r>
            <a:r>
              <a:rPr lang="en-US" dirty="0"/>
              <a:t>is variably present. </a:t>
            </a:r>
          </a:p>
          <a:p>
            <a:pPr lvl="2"/>
            <a:r>
              <a:rPr lang="en-US" b="1" u="sng" dirty="0"/>
              <a:t>An enlarged liver may be seen early </a:t>
            </a:r>
            <a:r>
              <a:rPr lang="en-US" dirty="0"/>
              <a:t>in viral </a:t>
            </a:r>
            <a:r>
              <a:rPr lang="en-US" dirty="0" smtClean="0"/>
              <a:t>hepatitis </a:t>
            </a:r>
            <a:r>
              <a:rPr lang="en-US" dirty="0"/>
              <a:t>but is particularly noteworthy for malignant </a:t>
            </a:r>
            <a:r>
              <a:rPr lang="en-US" dirty="0" smtClean="0"/>
              <a:t>infiltration</a:t>
            </a:r>
            <a:r>
              <a:rPr lang="en-US" dirty="0"/>
              <a:t>, </a:t>
            </a:r>
            <a:r>
              <a:rPr lang="en-US" dirty="0" smtClean="0"/>
              <a:t>or </a:t>
            </a:r>
            <a:r>
              <a:rPr lang="en-US" dirty="0"/>
              <a:t>acute Budd-</a:t>
            </a:r>
            <a:r>
              <a:rPr lang="en-US" dirty="0" err="1"/>
              <a:t>Chiari</a:t>
            </a:r>
            <a:r>
              <a:rPr lang="en-US" dirty="0"/>
              <a:t> syndrome.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Admit patient to ICU </a:t>
            </a:r>
            <a:r>
              <a:rPr lang="en-US" dirty="0"/>
              <a:t>if evidence elevated INR or altered 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3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332</TotalTime>
  <Words>2718</Words>
  <Application>Microsoft Office PowerPoint</Application>
  <PresentationFormat>Custom</PresentationFormat>
  <Paragraphs>254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Depth</vt:lpstr>
      <vt:lpstr>Acute hepatitis and Acute  Hepatic failure</vt:lpstr>
      <vt:lpstr>PowerPoint Presentation</vt:lpstr>
      <vt:lpstr>Background</vt:lpstr>
      <vt:lpstr>Background</vt:lpstr>
      <vt:lpstr>Criteria for Diagnosis</vt:lpstr>
      <vt:lpstr>Classification</vt:lpstr>
      <vt:lpstr>Causes </vt:lpstr>
      <vt:lpstr>Initial evaluation</vt:lpstr>
      <vt:lpstr>Management</vt:lpstr>
      <vt:lpstr>Management: Investigations</vt:lpstr>
      <vt:lpstr>Management: Investigations</vt:lpstr>
      <vt:lpstr>Management: Treatment</vt:lpstr>
      <vt:lpstr>Liver support systems</vt:lpstr>
      <vt:lpstr>Prognosis</vt:lpstr>
      <vt:lpstr>Acetaminophen hepatotoxicity</vt:lpstr>
      <vt:lpstr>Acetaminophen Hepatotoxicity Management  </vt:lpstr>
      <vt:lpstr>Mushroom Poisoning  </vt:lpstr>
      <vt:lpstr>Drug Induced Liver Injury (DILI)  </vt:lpstr>
      <vt:lpstr>Viral Hepatitis</vt:lpstr>
      <vt:lpstr>Wilsons Disease</vt:lpstr>
      <vt:lpstr>Autoimmune Hepatitis </vt:lpstr>
      <vt:lpstr>Acute Fatty Liver of Pregnancy/HELLP Syndrome  </vt:lpstr>
      <vt:lpstr>Acute Ischemic Injury  </vt:lpstr>
      <vt:lpstr>Budd-Chiari Syndrome  </vt:lpstr>
      <vt:lpstr>Malignant Infiltration  </vt:lpstr>
      <vt:lpstr>Indeterminate Etiology  </vt:lpstr>
      <vt:lpstr>ICU Management</vt:lpstr>
      <vt:lpstr>CNS</vt:lpstr>
      <vt:lpstr>Hepatic Encephalopathy  </vt:lpstr>
      <vt:lpstr>ICH</vt:lpstr>
      <vt:lpstr>Infection</vt:lpstr>
      <vt:lpstr>Coagulapthy</vt:lpstr>
      <vt:lpstr>Portal hypertension</vt:lpstr>
      <vt:lpstr>Hemodynamic (hypotension)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Hepatitis &amp;  Hepatic failure</dc:title>
  <dc:creator>Saad Alkhowaiter</dc:creator>
  <cp:lastModifiedBy>3422</cp:lastModifiedBy>
  <cp:revision>106</cp:revision>
  <dcterms:created xsi:type="dcterms:W3CDTF">2017-01-23T04:21:50Z</dcterms:created>
  <dcterms:modified xsi:type="dcterms:W3CDTF">2017-11-01T11:09:52Z</dcterms:modified>
</cp:coreProperties>
</file>