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86D240-88E8-4AD0-A558-DE953B75EF1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86D240-88E8-4AD0-A558-DE953B75EF1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86D240-88E8-4AD0-A558-DE953B75EF1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Fasting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Exogenous insulin or OHA</a:t>
            </a:r>
          </a:p>
          <a:p>
            <a:r>
              <a:rPr lang="en-US" dirty="0" smtClean="0"/>
              <a:t>Pituitary dis</a:t>
            </a:r>
          </a:p>
          <a:p>
            <a:r>
              <a:rPr lang="en-US" dirty="0" smtClean="0"/>
              <a:t>Liver dis</a:t>
            </a:r>
          </a:p>
          <a:p>
            <a:r>
              <a:rPr lang="en-US" dirty="0" smtClean="0"/>
              <a:t>Addison’s dis</a:t>
            </a:r>
          </a:p>
          <a:p>
            <a:r>
              <a:rPr lang="en-US" dirty="0" err="1" smtClean="0"/>
              <a:t>Insulinoma</a:t>
            </a:r>
            <a:endParaRPr lang="en-US" dirty="0" smtClean="0"/>
          </a:p>
          <a:p>
            <a:r>
              <a:rPr lang="en-US" dirty="0" smtClean="0"/>
              <a:t>Neoplasm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NEUTROPENIA</a:t>
            </a:r>
          </a:p>
          <a:p>
            <a:r>
              <a:rPr lang="en-US" dirty="0" smtClean="0"/>
              <a:t>RELATIVE LYMPHOCYTOSIS</a:t>
            </a:r>
          </a:p>
          <a:p>
            <a:r>
              <a:rPr lang="en-US" dirty="0" smtClean="0"/>
              <a:t>EOSINOPHILIA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SALINE +GLUCOSE</a:t>
            </a:r>
          </a:p>
          <a:p>
            <a:r>
              <a:rPr lang="en-US" dirty="0" smtClean="0"/>
              <a:t>IV STEROIDS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Extra steroids at times of stress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 YEARS OLD LADY ( post surgery)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Fever : 40c</a:t>
            </a:r>
          </a:p>
          <a:p>
            <a:r>
              <a:rPr lang="en-US" dirty="0" smtClean="0"/>
              <a:t>Agitation</a:t>
            </a:r>
          </a:p>
          <a:p>
            <a:r>
              <a:rPr lang="en-US" dirty="0" smtClean="0"/>
              <a:t>Tachycardia : 140 /min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VES_DISEASE_AND_THYROTOXIC_GOI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22124" y="1527175"/>
            <a:ext cx="306324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IODIDE</a:t>
            </a:r>
          </a:p>
          <a:p>
            <a:r>
              <a:rPr lang="en-US" dirty="0" smtClean="0"/>
              <a:t>ANTI THYROID DRUGS</a:t>
            </a:r>
          </a:p>
          <a:p>
            <a:r>
              <a:rPr lang="en-US" dirty="0" smtClean="0"/>
              <a:t>BETA BLOCKERS</a:t>
            </a:r>
          </a:p>
          <a:p>
            <a:r>
              <a:rPr lang="en-US" dirty="0" smtClean="0"/>
              <a:t>STEROIDS</a:t>
            </a:r>
          </a:p>
          <a:p>
            <a:r>
              <a:rPr lang="en-US" dirty="0" smtClean="0"/>
              <a:t>ANTI PYRETICS</a:t>
            </a:r>
          </a:p>
          <a:p>
            <a:r>
              <a:rPr lang="en-US" dirty="0" smtClean="0"/>
              <a:t>SUPPORTIVE CARE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81 YEARS OLD LADY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FOUND IN COMA</a:t>
            </a:r>
          </a:p>
          <a:p>
            <a:r>
              <a:rPr lang="en-US" dirty="0" smtClean="0"/>
              <a:t>TEMPERATURE : VERY LOW</a:t>
            </a:r>
          </a:p>
          <a:p>
            <a:r>
              <a:rPr lang="en-US" dirty="0" smtClean="0"/>
              <a:t>PULSE : 45 /MIN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45 YEARS OLD Saudi lady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</a:p>
          <a:p>
            <a:r>
              <a:rPr lang="en-US" dirty="0" smtClean="0"/>
              <a:t>Tiredness</a:t>
            </a:r>
          </a:p>
          <a:p>
            <a:r>
              <a:rPr lang="en-US" dirty="0" smtClean="0"/>
              <a:t>Increased skin pigmentation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OTHER CLINICAL FINDINGS MAY BE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Dry skin</a:t>
            </a:r>
          </a:p>
          <a:p>
            <a:r>
              <a:rPr lang="en-US" dirty="0" smtClean="0"/>
              <a:t>Loss of eyebrows</a:t>
            </a:r>
          </a:p>
          <a:p>
            <a:r>
              <a:rPr lang="en-US" dirty="0" smtClean="0"/>
              <a:t>Big tongue</a:t>
            </a:r>
          </a:p>
          <a:p>
            <a:r>
              <a:rPr lang="en-US" dirty="0" smtClean="0"/>
              <a:t>Look for a </a:t>
            </a:r>
            <a:r>
              <a:rPr lang="en-US" dirty="0" err="1" smtClean="0"/>
              <a:t>thyroidectomy</a:t>
            </a:r>
            <a:r>
              <a:rPr lang="en-US" dirty="0" smtClean="0"/>
              <a:t> scar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FORGET </a:t>
            </a:r>
            <a:r>
              <a:rPr lang="en-US" dirty="0" smtClean="0">
                <a:solidFill>
                  <a:srgbClr val="FF0000"/>
                </a:solidFill>
              </a:rPr>
              <a:t>BREATHING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HYPOVENTILATION IS A BIG PROBLEM</a:t>
            </a:r>
          </a:p>
          <a:p>
            <a:r>
              <a:rPr lang="en-US" dirty="0" smtClean="0"/>
              <a:t>TYPICAL ABG’S :</a:t>
            </a:r>
          </a:p>
          <a:p>
            <a:pPr>
              <a:buNone/>
            </a:pPr>
            <a:r>
              <a:rPr lang="en-US" dirty="0" smtClean="0"/>
              <a:t>PCO2 : HIGH</a:t>
            </a:r>
          </a:p>
          <a:p>
            <a:pPr>
              <a:buNone/>
            </a:pPr>
            <a:r>
              <a:rPr lang="en-US" dirty="0" smtClean="0"/>
              <a:t>PO2 : LOW</a:t>
            </a:r>
          </a:p>
          <a:p>
            <a:pPr>
              <a:buNone/>
            </a:pPr>
            <a:r>
              <a:rPr lang="en-US" dirty="0" smtClean="0"/>
              <a:t>PATIENTS MAY NEED ASSISSTED VENTILATION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for </a:t>
            </a:r>
            <a:r>
              <a:rPr lang="en-US" dirty="0" err="1" smtClean="0"/>
              <a:t>hyponatremia</a:t>
            </a:r>
            <a:endParaRPr lang="en-US" dirty="0" smtClean="0"/>
          </a:p>
          <a:p>
            <a:r>
              <a:rPr lang="en-US" dirty="0" smtClean="0"/>
              <a:t>High cholesterol</a:t>
            </a:r>
          </a:p>
          <a:p>
            <a:r>
              <a:rPr lang="en-US" dirty="0" smtClean="0"/>
              <a:t>High CPK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: LOW VOLTAGE &amp; BRADYCARDIA</a:t>
            </a:r>
            <a:endParaRPr lang="en-US" dirty="0"/>
          </a:p>
        </p:txBody>
      </p:sp>
      <p:pic>
        <p:nvPicPr>
          <p:cNvPr id="4" name="Content Placeholder 3" descr="ECG_low_voltage_anterior_M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726802"/>
            <a:ext cx="8504238" cy="4172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MYXEDEMA 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</a:p>
          <a:p>
            <a:r>
              <a:rPr lang="en-US" dirty="0" smtClean="0"/>
              <a:t>IV THYROXINE</a:t>
            </a:r>
          </a:p>
          <a:p>
            <a:r>
              <a:rPr lang="en-US" dirty="0" smtClean="0"/>
              <a:t>IV STEROIDS</a:t>
            </a:r>
          </a:p>
          <a:p>
            <a:r>
              <a:rPr lang="en-US" dirty="0" smtClean="0"/>
              <a:t>WARM PATIENT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SEVERE 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TETANY</a:t>
            </a:r>
          </a:p>
          <a:p>
            <a:r>
              <a:rPr lang="en-US" dirty="0" smtClean="0"/>
              <a:t>CONVULSIONS ESP. IN THE YOUNG</a:t>
            </a:r>
          </a:p>
          <a:p>
            <a:r>
              <a:rPr lang="en-US" dirty="0" smtClean="0"/>
              <a:t>ECG CHANGES ( QT INTERVAL)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PROLONGED QT INTERVAL</a:t>
            </a:r>
            <a:endParaRPr lang="en-US" dirty="0"/>
          </a:p>
        </p:txBody>
      </p:sp>
      <p:pic>
        <p:nvPicPr>
          <p:cNvPr id="6" name="Content Placeholder 5" descr="Q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200400"/>
            <a:ext cx="2514600" cy="175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SEVERE 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CALCIUM GLUCONATE SLOWLY AND UNDER ECG MONITORING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diagnosis ?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94" y="2089150"/>
            <a:ext cx="3619500" cy="3448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60 years old man presented with confusion. Serum calcium found to be  3.7 </a:t>
            </a:r>
            <a:r>
              <a:rPr lang="en-US" dirty="0" err="1" smtClean="0"/>
              <a:t>mmol</a:t>
            </a:r>
            <a:r>
              <a:rPr lang="en-US" dirty="0" smtClean="0"/>
              <a:t>/l (N 2.1-2.5)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disons-disease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28606" y="2593282"/>
            <a:ext cx="3250276" cy="2439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hypercalcemia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Treatment :</a:t>
            </a:r>
          </a:p>
          <a:p>
            <a:r>
              <a:rPr lang="en-US" dirty="0" smtClean="0"/>
              <a:t>Saline hydration</a:t>
            </a:r>
          </a:p>
          <a:p>
            <a:r>
              <a:rPr lang="en-US" dirty="0" smtClean="0"/>
              <a:t>Calcitonin</a:t>
            </a:r>
          </a:p>
          <a:p>
            <a:r>
              <a:rPr lang="en-US" dirty="0" smtClean="0"/>
              <a:t>Bisphosphonates</a:t>
            </a:r>
          </a:p>
          <a:p>
            <a:r>
              <a:rPr lang="en-US" dirty="0" smtClean="0"/>
              <a:t>Steroids : only useful in sarcoidosis , multiple myeloma and lymphoma</a:t>
            </a:r>
          </a:p>
          <a:p>
            <a:r>
              <a:rPr lang="en-US" dirty="0" smtClean="0"/>
              <a:t>Dialysis : </a:t>
            </a:r>
            <a:r>
              <a:rPr lang="en-US" smtClean="0"/>
              <a:t>in renal </a:t>
            </a:r>
            <a:r>
              <a:rPr lang="en-US" dirty="0" smtClean="0"/>
              <a:t>failure or CHF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0046_hypoadrenalism3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94744" y="2149475"/>
            <a:ext cx="4318000" cy="332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proopiomelanocortin</a:t>
            </a:r>
            <a:r>
              <a:rPr lang="en-US" sz="2400" dirty="0"/>
              <a:t>, a </a:t>
            </a:r>
            <a:r>
              <a:rPr lang="en-US" sz="2400" dirty="0" err="1"/>
              <a:t>prohormone</a:t>
            </a:r>
            <a:r>
              <a:rPr lang="en-US" sz="2400" dirty="0"/>
              <a:t> that is cleaved into the biologically active hormones ACTH, </a:t>
            </a:r>
            <a:r>
              <a:rPr lang="en-US" sz="2400" dirty="0">
                <a:solidFill>
                  <a:srgbClr val="C00000"/>
                </a:solidFill>
              </a:rPr>
              <a:t>MSH</a:t>
            </a:r>
            <a:r>
              <a:rPr lang="en-US" sz="2400" dirty="0"/>
              <a:t>, and others</a:t>
            </a: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905000"/>
            <a:ext cx="1981200" cy="1624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son SCAR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792122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0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electrolytes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 126</a:t>
            </a:r>
          </a:p>
          <a:p>
            <a:r>
              <a:rPr lang="en-US" dirty="0" smtClean="0"/>
              <a:t>K 5.5</a:t>
            </a:r>
          </a:p>
          <a:p>
            <a:r>
              <a:rPr lang="en-US" dirty="0" err="1" smtClean="0"/>
              <a:t>Cl</a:t>
            </a:r>
            <a:r>
              <a:rPr lang="en-US" dirty="0" smtClean="0"/>
              <a:t> 89</a:t>
            </a:r>
          </a:p>
          <a:p>
            <a:r>
              <a:rPr lang="en-US" dirty="0" err="1" smtClean="0"/>
              <a:t>Bicarb</a:t>
            </a:r>
            <a:r>
              <a:rPr lang="en-US" dirty="0" smtClean="0"/>
              <a:t>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glucose !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fasting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</a:t>
            </a:r>
          </a:p>
          <a:p>
            <a:r>
              <a:rPr lang="en-US" dirty="0" smtClean="0"/>
              <a:t>P</a:t>
            </a:r>
          </a:p>
          <a:p>
            <a:r>
              <a:rPr lang="en-US" dirty="0" smtClean="0"/>
              <a:t>L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736</TotalTime>
  <Words>285</Words>
  <Application>Microsoft Office PowerPoint</Application>
  <PresentationFormat>On-screen Show (4:3)</PresentationFormat>
  <Paragraphs>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CASE</vt:lpstr>
      <vt:lpstr> 45 YEARS OLD Saudi lady</vt:lpstr>
      <vt:lpstr>PowerPoint Presentation</vt:lpstr>
      <vt:lpstr>PowerPoint Presentation</vt:lpstr>
      <vt:lpstr>proopiomelanocortin, a prohormone that is cleaved into the biologically active hormones ACTH, MSH, and others</vt:lpstr>
      <vt:lpstr>PowerPoint Presentation</vt:lpstr>
      <vt:lpstr>Typical electrolytes</vt:lpstr>
      <vt:lpstr>What about glucose ! ?</vt:lpstr>
      <vt:lpstr>Causes of fasting hypoglycemia</vt:lpstr>
      <vt:lpstr>Fasting Hypoglycemia</vt:lpstr>
      <vt:lpstr>CBC</vt:lpstr>
      <vt:lpstr>TREATMENT</vt:lpstr>
      <vt:lpstr>PREVENTION</vt:lpstr>
      <vt:lpstr> CASE</vt:lpstr>
      <vt:lpstr>35 YEARS OLD LADY ( post surgery)</vt:lpstr>
      <vt:lpstr>PowerPoint Presentation</vt:lpstr>
      <vt:lpstr>MANAGEMENT</vt:lpstr>
      <vt:lpstr>CASE</vt:lpstr>
      <vt:lpstr>81 YEARS OLD LADY</vt:lpstr>
      <vt:lpstr>WHAT OTHER CLINICAL FINDINGS MAY BE FOUND</vt:lpstr>
      <vt:lpstr>DO NOT FORGET BREATHING</vt:lpstr>
      <vt:lpstr>sodium</vt:lpstr>
      <vt:lpstr>ECG : LOW VOLTAGE &amp; BRADYCARDIA</vt:lpstr>
      <vt:lpstr>TREATMENT OF MYXEDEMA COMA</vt:lpstr>
      <vt:lpstr> SEVERE HYPOCALCEMIA</vt:lpstr>
      <vt:lpstr>PROLONGED QT INTERVAL</vt:lpstr>
      <vt:lpstr>TREATMENT OF SEVERE HYPOCALCEMIA</vt:lpstr>
      <vt:lpstr>What is the diagnosis ?</vt:lpstr>
      <vt:lpstr>PowerPoint Presentation</vt:lpstr>
      <vt:lpstr>Severe hypercalcemia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</dc:title>
  <dc:creator>Dr.SULAIMANI</dc:creator>
  <cp:lastModifiedBy>3422</cp:lastModifiedBy>
  <cp:revision>76</cp:revision>
  <dcterms:created xsi:type="dcterms:W3CDTF">2011-09-20T07:01:54Z</dcterms:created>
  <dcterms:modified xsi:type="dcterms:W3CDTF">2017-11-09T11:17:29Z</dcterms:modified>
</cp:coreProperties>
</file>