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2"/>
  </p:notesMasterIdLst>
  <p:sldIdLst>
    <p:sldId id="257" r:id="rId2"/>
    <p:sldId id="274" r:id="rId3"/>
    <p:sldId id="372" r:id="rId4"/>
    <p:sldId id="332" r:id="rId5"/>
    <p:sldId id="373" r:id="rId6"/>
    <p:sldId id="333" r:id="rId7"/>
    <p:sldId id="381" r:id="rId8"/>
    <p:sldId id="336" r:id="rId9"/>
    <p:sldId id="348" r:id="rId10"/>
    <p:sldId id="355" r:id="rId11"/>
    <p:sldId id="375" r:id="rId12"/>
    <p:sldId id="356" r:id="rId13"/>
    <p:sldId id="357" r:id="rId14"/>
    <p:sldId id="358" r:id="rId15"/>
    <p:sldId id="354" r:id="rId16"/>
    <p:sldId id="359" r:id="rId17"/>
    <p:sldId id="380" r:id="rId18"/>
    <p:sldId id="360" r:id="rId19"/>
    <p:sldId id="385" r:id="rId20"/>
    <p:sldId id="440" r:id="rId21"/>
    <p:sldId id="384" r:id="rId22"/>
    <p:sldId id="389" r:id="rId23"/>
    <p:sldId id="378" r:id="rId24"/>
    <p:sldId id="392" r:id="rId25"/>
    <p:sldId id="399" r:id="rId26"/>
    <p:sldId id="401" r:id="rId27"/>
    <p:sldId id="404" r:id="rId28"/>
    <p:sldId id="406" r:id="rId29"/>
    <p:sldId id="405" r:id="rId30"/>
    <p:sldId id="286" r:id="rId31"/>
    <p:sldId id="441" r:id="rId32"/>
    <p:sldId id="287" r:id="rId33"/>
    <p:sldId id="288" r:id="rId34"/>
    <p:sldId id="289" r:id="rId35"/>
    <p:sldId id="442" r:id="rId36"/>
    <p:sldId id="290" r:id="rId37"/>
    <p:sldId id="295" r:id="rId38"/>
    <p:sldId id="291" r:id="rId39"/>
    <p:sldId id="407" r:id="rId40"/>
    <p:sldId id="292" r:id="rId41"/>
    <p:sldId id="296" r:id="rId42"/>
    <p:sldId id="297" r:id="rId43"/>
    <p:sldId id="298" r:id="rId44"/>
    <p:sldId id="299" r:id="rId45"/>
    <p:sldId id="300" r:id="rId46"/>
    <p:sldId id="414" r:id="rId47"/>
    <p:sldId id="415" r:id="rId48"/>
    <p:sldId id="416" r:id="rId49"/>
    <p:sldId id="417" r:id="rId50"/>
    <p:sldId id="418" r:id="rId51"/>
    <p:sldId id="419" r:id="rId52"/>
    <p:sldId id="420" r:id="rId53"/>
    <p:sldId id="421" r:id="rId54"/>
    <p:sldId id="422" r:id="rId55"/>
    <p:sldId id="423" r:id="rId56"/>
    <p:sldId id="424" r:id="rId57"/>
    <p:sldId id="426" r:id="rId58"/>
    <p:sldId id="425" r:id="rId59"/>
    <p:sldId id="427" r:id="rId60"/>
    <p:sldId id="428" r:id="rId61"/>
    <p:sldId id="429" r:id="rId62"/>
    <p:sldId id="430" r:id="rId63"/>
    <p:sldId id="444" r:id="rId64"/>
    <p:sldId id="445" r:id="rId65"/>
    <p:sldId id="446" r:id="rId66"/>
    <p:sldId id="447" r:id="rId67"/>
    <p:sldId id="448" r:id="rId68"/>
    <p:sldId id="449" r:id="rId69"/>
    <p:sldId id="450" r:id="rId70"/>
    <p:sldId id="451" r:id="rId71"/>
    <p:sldId id="452" r:id="rId72"/>
    <p:sldId id="453" r:id="rId73"/>
    <p:sldId id="454" r:id="rId74"/>
    <p:sldId id="455" r:id="rId75"/>
    <p:sldId id="456" r:id="rId76"/>
    <p:sldId id="457" r:id="rId77"/>
    <p:sldId id="458" r:id="rId78"/>
    <p:sldId id="459" r:id="rId79"/>
    <p:sldId id="460" r:id="rId80"/>
    <p:sldId id="461" r:id="rId8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690"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07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27B00A-EF3E-4E49-B61B-DA1BBDA60797}" type="datetimeFigureOut">
              <a:rPr lang="en-US" smtClean="0"/>
              <a:pPr/>
              <a:t>9/28/2017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B7EF31-DD79-49D9-859F-0FCC8C43C037}" type="slidenum">
              <a:rPr lang="en-US" smtClean="0"/>
              <a:pPr/>
              <a:t>‹#›</a:t>
            </a:fld>
            <a:endParaRPr lang="en-US"/>
          </a:p>
        </p:txBody>
      </p:sp>
    </p:spTree>
    <p:extLst>
      <p:ext uri="{BB962C8B-B14F-4D97-AF65-F5344CB8AC3E}">
        <p14:creationId xmlns:p14="http://schemas.microsoft.com/office/powerpoint/2010/main" val="2388515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xfrm>
            <a:off x="255153" y="4354361"/>
            <a:ext cx="6437932" cy="52671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17" tIns="44858" rIns="89717" bIns="44858"/>
          <a:lstStyle/>
          <a:p>
            <a:pPr marL="187376" indent="-187376"/>
            <a:endParaRPr lang="en-US" sz="900"/>
          </a:p>
        </p:txBody>
      </p:sp>
      <p:sp>
        <p:nvSpPr>
          <p:cNvPr id="83972" name="Text Box 4"/>
          <p:cNvSpPr txBox="1">
            <a:spLocks noChangeArrowheads="1"/>
          </p:cNvSpPr>
          <p:nvPr/>
        </p:nvSpPr>
        <p:spPr bwMode="auto">
          <a:xfrm>
            <a:off x="5543344" y="8816758"/>
            <a:ext cx="922593" cy="260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80" tIns="45043" rIns="90080" bIns="45043">
            <a:spAutoFit/>
          </a:bodyPr>
          <a:lstStyle>
            <a:lvl1pPr defTabSz="911225" eaLnBrk="0" hangingPunct="0">
              <a:defRPr sz="1100">
                <a:solidFill>
                  <a:schemeClr val="tx1"/>
                </a:solidFill>
                <a:latin typeface="Arial" charset="0"/>
              </a:defRPr>
            </a:lvl1pPr>
            <a:lvl2pPr marL="742950" indent="-285750" defTabSz="911225" eaLnBrk="0" hangingPunct="0">
              <a:defRPr sz="1100">
                <a:solidFill>
                  <a:schemeClr val="tx1"/>
                </a:solidFill>
                <a:latin typeface="Arial" charset="0"/>
              </a:defRPr>
            </a:lvl2pPr>
            <a:lvl3pPr marL="1143000" indent="-228600" defTabSz="911225" eaLnBrk="0" hangingPunct="0">
              <a:defRPr sz="1100">
                <a:solidFill>
                  <a:schemeClr val="tx1"/>
                </a:solidFill>
                <a:latin typeface="Arial" charset="0"/>
              </a:defRPr>
            </a:lvl3pPr>
            <a:lvl4pPr marL="1600200" indent="-228600" defTabSz="911225" eaLnBrk="0" hangingPunct="0">
              <a:defRPr sz="1100">
                <a:solidFill>
                  <a:schemeClr val="tx1"/>
                </a:solidFill>
                <a:latin typeface="Arial" charset="0"/>
              </a:defRPr>
            </a:lvl4pPr>
            <a:lvl5pPr marL="2057400" indent="-228600" defTabSz="911225" eaLnBrk="0" hangingPunct="0">
              <a:defRPr sz="1100">
                <a:solidFill>
                  <a:schemeClr val="tx1"/>
                </a:solidFill>
                <a:latin typeface="Arial" charset="0"/>
              </a:defRPr>
            </a:lvl5pPr>
            <a:lvl6pPr marL="2514600" indent="-228600" defTabSz="911225" eaLnBrk="0" fontAlgn="base" hangingPunct="0">
              <a:lnSpc>
                <a:spcPct val="90000"/>
              </a:lnSpc>
              <a:spcBef>
                <a:spcPct val="10000"/>
              </a:spcBef>
              <a:spcAft>
                <a:spcPct val="0"/>
              </a:spcAft>
              <a:defRPr sz="1100">
                <a:solidFill>
                  <a:schemeClr val="tx1"/>
                </a:solidFill>
                <a:latin typeface="Arial" charset="0"/>
              </a:defRPr>
            </a:lvl6pPr>
            <a:lvl7pPr marL="2971800" indent="-228600" defTabSz="911225" eaLnBrk="0" fontAlgn="base" hangingPunct="0">
              <a:lnSpc>
                <a:spcPct val="90000"/>
              </a:lnSpc>
              <a:spcBef>
                <a:spcPct val="10000"/>
              </a:spcBef>
              <a:spcAft>
                <a:spcPct val="0"/>
              </a:spcAft>
              <a:defRPr sz="1100">
                <a:solidFill>
                  <a:schemeClr val="tx1"/>
                </a:solidFill>
                <a:latin typeface="Arial" charset="0"/>
              </a:defRPr>
            </a:lvl7pPr>
            <a:lvl8pPr marL="3429000" indent="-228600" defTabSz="911225" eaLnBrk="0" fontAlgn="base" hangingPunct="0">
              <a:lnSpc>
                <a:spcPct val="90000"/>
              </a:lnSpc>
              <a:spcBef>
                <a:spcPct val="10000"/>
              </a:spcBef>
              <a:spcAft>
                <a:spcPct val="0"/>
              </a:spcAft>
              <a:defRPr sz="1100">
                <a:solidFill>
                  <a:schemeClr val="tx1"/>
                </a:solidFill>
                <a:latin typeface="Arial" charset="0"/>
              </a:defRPr>
            </a:lvl8pPr>
            <a:lvl9pPr marL="3886200" indent="-228600" defTabSz="911225" eaLnBrk="0" fontAlgn="base" hangingPunct="0">
              <a:lnSpc>
                <a:spcPct val="90000"/>
              </a:lnSpc>
              <a:spcBef>
                <a:spcPct val="10000"/>
              </a:spcBef>
              <a:spcAft>
                <a:spcPct val="0"/>
              </a:spcAft>
              <a:defRPr sz="1100">
                <a:solidFill>
                  <a:schemeClr val="tx1"/>
                </a:solidFill>
                <a:latin typeface="Arial" charset="0"/>
              </a:defRPr>
            </a:lvl9pPr>
          </a:lstStyle>
          <a:p>
            <a:pPr algn="r" eaLnBrk="1" hangingPunct="1">
              <a:spcBef>
                <a:spcPct val="50000"/>
              </a:spcBef>
            </a:pPr>
            <a:fld id="{0EE0CDCD-4BF0-45A3-9789-A4660E5A8815}" type="slidenum">
              <a:rPr lang="en-US"/>
              <a:pPr algn="r" eaLnBrk="1" hangingPunct="1">
                <a:spcBef>
                  <a:spcPct val="50000"/>
                </a:spcBef>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B7EF31-DD79-49D9-859F-0FCC8C43C037}" type="slidenum">
              <a:rPr lang="en-US" smtClean="0"/>
              <a:pPr/>
              <a:t>79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B7EF31-DD79-49D9-859F-0FCC8C43C037}" type="slidenum">
              <a:rPr lang="en-US" smtClean="0"/>
              <a:pPr/>
              <a:t>80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B7EF31-DD79-49D9-859F-0FCC8C43C037}" type="slidenum">
              <a:rPr lang="en-US" smtClean="0"/>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B7EF31-DD79-49D9-859F-0FCC8C43C037}" type="slidenum">
              <a:rPr lang="en-US" smtClean="0"/>
              <a:pPr/>
              <a:t>25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0" y="303756"/>
            <a:ext cx="1556" cy="1566"/>
          </a:xfrm>
          <a:solidFill>
            <a:srgbClr val="FFFFFF"/>
          </a:solidFill>
          <a:ln/>
        </p:spPr>
      </p:sp>
      <p:sp>
        <p:nvSpPr>
          <p:cNvPr id="87043" name="Rectangle 3"/>
          <p:cNvSpPr>
            <a:spLocks noGrp="1" noChangeArrowheads="1"/>
          </p:cNvSpPr>
          <p:nvPr>
            <p:ph type="body" idx="1"/>
          </p:nvPr>
        </p:nvSpPr>
        <p:spPr>
          <a:xfrm>
            <a:off x="502527" y="4316783"/>
            <a:ext cx="5857615" cy="40599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0" y="303756"/>
            <a:ext cx="1556" cy="1566"/>
          </a:xfrm>
          <a:solidFill>
            <a:srgbClr val="FFFFFF"/>
          </a:solidFill>
          <a:ln/>
        </p:spPr>
      </p:sp>
      <p:sp>
        <p:nvSpPr>
          <p:cNvPr id="88067" name="Rectangle 3"/>
          <p:cNvSpPr>
            <a:spLocks noGrp="1" noChangeArrowheads="1"/>
          </p:cNvSpPr>
          <p:nvPr>
            <p:ph type="body" idx="1"/>
          </p:nvPr>
        </p:nvSpPr>
        <p:spPr>
          <a:xfrm>
            <a:off x="502527" y="4316783"/>
            <a:ext cx="5857615" cy="40599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0" y="303756"/>
            <a:ext cx="1556" cy="1566"/>
          </a:xfrm>
          <a:solidFill>
            <a:srgbClr val="FFFFFF"/>
          </a:solidFill>
          <a:ln/>
        </p:spPr>
      </p:sp>
      <p:sp>
        <p:nvSpPr>
          <p:cNvPr id="89091" name="Rectangle 3"/>
          <p:cNvSpPr>
            <a:spLocks noGrp="1" noChangeArrowheads="1"/>
          </p:cNvSpPr>
          <p:nvPr>
            <p:ph type="body" idx="1"/>
          </p:nvPr>
        </p:nvSpPr>
        <p:spPr>
          <a:xfrm>
            <a:off x="502527" y="4316783"/>
            <a:ext cx="5857615" cy="40599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xfrm>
            <a:off x="0" y="303756"/>
            <a:ext cx="1556" cy="1566"/>
          </a:xfrm>
          <a:solidFill>
            <a:srgbClr val="FFFFFF"/>
          </a:solidFill>
          <a:ln/>
        </p:spPr>
      </p:sp>
      <p:sp>
        <p:nvSpPr>
          <p:cNvPr id="90115" name="Rectangle 3"/>
          <p:cNvSpPr>
            <a:spLocks noGrp="1" noChangeArrowheads="1"/>
          </p:cNvSpPr>
          <p:nvPr>
            <p:ph type="body" idx="1"/>
          </p:nvPr>
        </p:nvSpPr>
        <p:spPr>
          <a:xfrm>
            <a:off x="502527" y="4316783"/>
            <a:ext cx="5857615" cy="40599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B7EF31-DD79-49D9-859F-0FCC8C43C037}" type="slidenum">
              <a:rPr lang="en-US" smtClean="0"/>
              <a:pPr/>
              <a:t>62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B7EF31-DD79-49D9-859F-0FCC8C43C037}" type="slidenum">
              <a:rPr lang="en-US" smtClean="0"/>
              <a:pPr/>
              <a:t>70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F56018-0FB3-43FC-893C-B03602695E43}" type="datetimeFigureOut">
              <a:rPr lang="en-US" smtClean="0"/>
              <a:pPr/>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6CFBF-0FA5-4DEB-9B0D-6835E14611E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F56018-0FB3-43FC-893C-B03602695E43}" type="datetimeFigureOut">
              <a:rPr lang="en-US" smtClean="0"/>
              <a:pPr/>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6CFBF-0FA5-4DEB-9B0D-6835E14611E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F56018-0FB3-43FC-893C-B03602695E43}" type="datetimeFigureOut">
              <a:rPr lang="en-US" smtClean="0"/>
              <a:pPr/>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6CFBF-0FA5-4DEB-9B0D-6835E14611E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71463" y="304800"/>
            <a:ext cx="8601075" cy="533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Tree>
    <p:extLst>
      <p:ext uri="{BB962C8B-B14F-4D97-AF65-F5344CB8AC3E}">
        <p14:creationId xmlns:p14="http://schemas.microsoft.com/office/powerpoint/2010/main" val="896136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F56018-0FB3-43FC-893C-B03602695E43}" type="datetimeFigureOut">
              <a:rPr lang="en-US" smtClean="0"/>
              <a:pPr/>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6CFBF-0FA5-4DEB-9B0D-6835E14611E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F56018-0FB3-43FC-893C-B03602695E43}" type="datetimeFigureOut">
              <a:rPr lang="en-US" smtClean="0"/>
              <a:pPr/>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6CFBF-0FA5-4DEB-9B0D-6835E14611E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F56018-0FB3-43FC-893C-B03602695E43}" type="datetimeFigureOut">
              <a:rPr lang="en-US" smtClean="0"/>
              <a:pPr/>
              <a:t>9/28/2017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A6CFBF-0FA5-4DEB-9B0D-6835E14611E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F56018-0FB3-43FC-893C-B03602695E43}" type="datetimeFigureOut">
              <a:rPr lang="en-US" smtClean="0"/>
              <a:pPr/>
              <a:t>9/28/2017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A6CFBF-0FA5-4DEB-9B0D-6835E14611E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F56018-0FB3-43FC-893C-B03602695E43}" type="datetimeFigureOut">
              <a:rPr lang="en-US" smtClean="0"/>
              <a:pPr/>
              <a:t>9/28/2017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A6CFBF-0FA5-4DEB-9B0D-6835E14611E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F56018-0FB3-43FC-893C-B03602695E43}" type="datetimeFigureOut">
              <a:rPr lang="en-US" smtClean="0"/>
              <a:pPr/>
              <a:t>9/28/2017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A6CFBF-0FA5-4DEB-9B0D-6835E14611E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F56018-0FB3-43FC-893C-B03602695E43}" type="datetimeFigureOut">
              <a:rPr lang="en-US" smtClean="0"/>
              <a:pPr/>
              <a:t>9/28/2017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A6CFBF-0FA5-4DEB-9B0D-6835E14611E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F56018-0FB3-43FC-893C-B03602695E43}" type="datetimeFigureOut">
              <a:rPr lang="en-US" smtClean="0"/>
              <a:pPr/>
              <a:t>9/28/2017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A6CFBF-0FA5-4DEB-9B0D-6835E14611E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F56018-0FB3-43FC-893C-B03602695E43}" type="datetimeFigureOut">
              <a:rPr lang="en-US" smtClean="0"/>
              <a:pPr/>
              <a:t>9/28/2017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A6CFBF-0FA5-4DEB-9B0D-6835E14611E2}"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2.jpeg"/></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2.jpeg"/></Relationships>
</file>

<file path=ppt/slides/_rels/slide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2.jpeg"/></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video" Target="https://webmail.osumc.edu/Exchange/Yousef.Mohammad/Inbox/No%20Subject-48.EML/Christoforidis.ppt/C58EA28C-18C0-4a97-9AF2-036E93DDAFB3/penumbra.wmv"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p:cNvSpPr>
          <p:nvPr/>
        </p:nvSpPr>
        <p:spPr bwMode="auto">
          <a:xfrm>
            <a:off x="696516" y="1839515"/>
            <a:ext cx="7366992" cy="1294805"/>
          </a:xfrm>
          <a:prstGeom prst="rect">
            <a:avLst/>
          </a:prstGeom>
          <a:noFill/>
          <a:ln w="12700" cap="rnd">
            <a:noFill/>
            <a:round/>
            <a:headEnd type="none" w="med" len="med"/>
            <a:tailEnd type="none" w="med" len="med"/>
          </a:ln>
        </p:spPr>
        <p:txBody>
          <a:bodyPr lIns="26787" tIns="26787" rIns="26787" bIns="26787" anchor="ctr"/>
          <a:lstStyle/>
          <a:p>
            <a:pPr algn="ctr"/>
            <a:r>
              <a:rPr lang="en-US" sz="3200" dirty="0" smtClean="0">
                <a:solidFill>
                  <a:srgbClr val="FFC000"/>
                </a:solidFill>
                <a:latin typeface="Arial Black" charset="0"/>
                <a:ea typeface="Arial Black" charset="0"/>
                <a:cs typeface="Arial Black" charset="0"/>
                <a:sym typeface="Arial Black" charset="0"/>
              </a:rPr>
              <a:t>Acute Ischemic Stroke</a:t>
            </a:r>
            <a:r>
              <a:rPr lang="en-US" sz="2700" dirty="0">
                <a:latin typeface="Arial Black" charset="0"/>
                <a:ea typeface="ヒラギノ角ゴ ProN W6" charset="0"/>
                <a:cs typeface="ヒラギノ角ゴ ProN W6" charset="0"/>
                <a:sym typeface="Arial Black" charset="0"/>
              </a:rPr>
              <a:t/>
            </a:r>
            <a:br>
              <a:rPr lang="en-US" sz="2700" dirty="0">
                <a:latin typeface="Arial Black" charset="0"/>
                <a:ea typeface="ヒラギノ角ゴ ProN W6" charset="0"/>
                <a:cs typeface="ヒラギノ角ゴ ProN W6" charset="0"/>
                <a:sym typeface="Arial Black" charset="0"/>
              </a:rPr>
            </a:br>
            <a:endParaRPr lang="en-US" sz="2700" dirty="0">
              <a:latin typeface="Arial Black" charset="0"/>
              <a:ea typeface="ヒラギノ角ゴ ProN W6" charset="0"/>
              <a:cs typeface="ヒラギノ角ゴ ProN W6" charset="0"/>
              <a:sym typeface="Arial Black" charset="0"/>
            </a:endParaRPr>
          </a:p>
        </p:txBody>
      </p:sp>
      <p:sp>
        <p:nvSpPr>
          <p:cNvPr id="13314" name="Rectangle 2"/>
          <p:cNvSpPr>
            <a:spLocks/>
          </p:cNvSpPr>
          <p:nvPr/>
        </p:nvSpPr>
        <p:spPr bwMode="auto">
          <a:xfrm>
            <a:off x="1973461" y="3455790"/>
            <a:ext cx="5188148" cy="1446609"/>
          </a:xfrm>
          <a:prstGeom prst="rect">
            <a:avLst/>
          </a:prstGeom>
          <a:noFill/>
          <a:ln w="12700" cap="rnd">
            <a:noFill/>
            <a:round/>
            <a:headEnd type="none" w="med" len="med"/>
            <a:tailEnd type="none" w="med" len="med"/>
          </a:ln>
        </p:spPr>
        <p:txBody>
          <a:bodyPr lIns="26787" tIns="26787" rIns="26787" bIns="26787"/>
          <a:lstStyle/>
          <a:p>
            <a:pPr algn="ctr">
              <a:lnSpc>
                <a:spcPct val="90000"/>
              </a:lnSpc>
              <a:spcBef>
                <a:spcPts val="536"/>
              </a:spcBef>
            </a:pPr>
            <a:r>
              <a:rPr lang="en-US" sz="2000" dirty="0" err="1" smtClean="0">
                <a:ea typeface="Gill Sans" charset="0"/>
                <a:cs typeface="Gill Sans" charset="0"/>
              </a:rPr>
              <a:t>Yousef</a:t>
            </a:r>
            <a:r>
              <a:rPr lang="en-US" sz="2000" dirty="0" smtClean="0">
                <a:ea typeface="Gill Sans" charset="0"/>
                <a:cs typeface="Gill Sans" charset="0"/>
              </a:rPr>
              <a:t> Mohammad MD., </a:t>
            </a:r>
            <a:r>
              <a:rPr lang="en-US" sz="2000" dirty="0" err="1" smtClean="0">
                <a:ea typeface="Gill Sans" charset="0"/>
                <a:cs typeface="Gill Sans" charset="0"/>
              </a:rPr>
              <a:t>MSc</a:t>
            </a:r>
            <a:r>
              <a:rPr lang="en-US" sz="2000" dirty="0" smtClean="0">
                <a:ea typeface="Gill Sans" charset="0"/>
                <a:cs typeface="Gill Sans" charset="0"/>
              </a:rPr>
              <a:t>., FAHA</a:t>
            </a:r>
          </a:p>
          <a:p>
            <a:pPr algn="ctr">
              <a:lnSpc>
                <a:spcPct val="90000"/>
              </a:lnSpc>
              <a:spcBef>
                <a:spcPts val="536"/>
              </a:spcBef>
            </a:pPr>
            <a:r>
              <a:rPr lang="en-US" sz="2000" dirty="0" smtClean="0">
                <a:ea typeface="Gill Sans" charset="0"/>
                <a:cs typeface="Gill Sans" charset="0"/>
              </a:rPr>
              <a:t>Associate Professor of Neurology</a:t>
            </a:r>
          </a:p>
          <a:p>
            <a:pPr algn="ctr">
              <a:lnSpc>
                <a:spcPct val="90000"/>
              </a:lnSpc>
              <a:spcBef>
                <a:spcPts val="536"/>
              </a:spcBef>
            </a:pPr>
            <a:r>
              <a:rPr lang="en-US" sz="2000" dirty="0" smtClean="0">
                <a:ea typeface="Gill Sans" charset="0"/>
                <a:cs typeface="Gill Sans" charset="0"/>
              </a:rPr>
              <a:t>King Saud University</a:t>
            </a:r>
            <a:endParaRPr lang="en-US" sz="2000" dirty="0">
              <a:ea typeface="Gill Sans" charset="0"/>
              <a:cs typeface="Gill Sans" charset="0"/>
            </a:endParaRPr>
          </a:p>
        </p:txBody>
      </p:sp>
      <p:pic>
        <p:nvPicPr>
          <p:cNvPr id="13315" name="Picture 3"/>
          <p:cNvPicPr>
            <a:picLocks noChangeAspect="1" noChangeArrowheads="1"/>
          </p:cNvPicPr>
          <p:nvPr/>
        </p:nvPicPr>
        <p:blipFill>
          <a:blip r:embed="rId2" cstate="print"/>
          <a:srcRect/>
          <a:stretch>
            <a:fillRect/>
          </a:stretch>
        </p:blipFill>
        <p:spPr bwMode="auto">
          <a:xfrm rot="10800000">
            <a:off x="3962400" y="4876800"/>
            <a:ext cx="1143000" cy="1312410"/>
          </a:xfrm>
          <a:prstGeom prst="rect">
            <a:avLst/>
          </a:prstGeom>
          <a:noFill/>
          <a:ln w="12700" cap="rnd">
            <a:noFill/>
            <a:round/>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a:bodyPr>
          <a:lstStyle/>
          <a:p>
            <a:r>
              <a:rPr lang="en-US" sz="3200" dirty="0" smtClean="0">
                <a:solidFill>
                  <a:srgbClr val="FFFF00"/>
                </a:solidFill>
              </a:rPr>
              <a:t>National Institute of Neurological Disorders and Stroke (NINDS) Trial</a:t>
            </a:r>
          </a:p>
        </p:txBody>
      </p:sp>
      <p:sp>
        <p:nvSpPr>
          <p:cNvPr id="22531" name="Rectangle 3"/>
          <p:cNvSpPr>
            <a:spLocks noGrp="1" noChangeArrowheads="1"/>
          </p:cNvSpPr>
          <p:nvPr>
            <p:ph type="body" idx="1"/>
          </p:nvPr>
        </p:nvSpPr>
        <p:spPr/>
        <p:txBody>
          <a:bodyPr>
            <a:normAutofit/>
          </a:bodyPr>
          <a:lstStyle/>
          <a:p>
            <a:pPr marL="342900" indent="-342900" defTabSz="914400" eaLnBrk="1" hangingPunct="1">
              <a:lnSpc>
                <a:spcPct val="80000"/>
              </a:lnSpc>
              <a:buFont typeface="Wingdings" pitchFamily="2" charset="2"/>
              <a:buNone/>
            </a:pPr>
            <a:endParaRPr lang="en-US" dirty="0" smtClean="0">
              <a:solidFill>
                <a:srgbClr val="FFFF00"/>
              </a:solidFill>
            </a:endParaRPr>
          </a:p>
          <a:p>
            <a:pPr marL="342900" indent="-342900" defTabSz="914400" eaLnBrk="1" hangingPunct="1">
              <a:lnSpc>
                <a:spcPct val="80000"/>
              </a:lnSpc>
            </a:pPr>
            <a:r>
              <a:rPr lang="en-US" dirty="0" smtClean="0"/>
              <a:t>624 acute stroke patients were randomized to either Placebo or 0.9mg/kg of IV </a:t>
            </a:r>
            <a:r>
              <a:rPr lang="en-US" dirty="0" err="1" smtClean="0"/>
              <a:t>rt</a:t>
            </a:r>
            <a:r>
              <a:rPr lang="en-US" dirty="0" smtClean="0"/>
              <a:t>-PA within 3 hours from the stroke onset.</a:t>
            </a:r>
          </a:p>
          <a:p>
            <a:pPr marL="342900" indent="-342900" defTabSz="914400" eaLnBrk="1" hangingPunct="1">
              <a:lnSpc>
                <a:spcPct val="80000"/>
              </a:lnSpc>
            </a:pPr>
            <a:endParaRPr lang="en-US" dirty="0" smtClean="0"/>
          </a:p>
          <a:p>
            <a:pPr marL="342900" indent="-342900" defTabSz="914400" eaLnBrk="1" hangingPunct="1">
              <a:lnSpc>
                <a:spcPct val="80000"/>
              </a:lnSpc>
            </a:pPr>
            <a:endParaRPr lang="en-US" dirty="0" smtClean="0"/>
          </a:p>
          <a:p>
            <a:pPr marL="342900" indent="-342900" defTabSz="914400" eaLnBrk="1" hangingPunct="1">
              <a:lnSpc>
                <a:spcPct val="80000"/>
              </a:lnSpc>
            </a:pPr>
            <a:r>
              <a:rPr lang="en-US" dirty="0" smtClean="0"/>
              <a:t>Primary outcome: complete or nearly complete neurological recovery at 3 months after stroke</a:t>
            </a:r>
          </a:p>
        </p:txBody>
      </p:sp>
    </p:spTree>
    <p:extLst>
      <p:ext uri="{BB962C8B-B14F-4D97-AF65-F5344CB8AC3E}">
        <p14:creationId xmlns:p14="http://schemas.microsoft.com/office/powerpoint/2010/main" val="14654474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National Institute of Neurological Disorders and Stroke (NINDS) Trial</a:t>
            </a:r>
            <a:endParaRPr lang="en-US" dirty="0"/>
          </a:p>
        </p:txBody>
      </p:sp>
      <p:graphicFrame>
        <p:nvGraphicFramePr>
          <p:cNvPr id="5" name="Content Placeholder 4"/>
          <p:cNvGraphicFramePr>
            <a:graphicFrameLocks noGrp="1"/>
          </p:cNvGraphicFramePr>
          <p:nvPr>
            <p:ph idx="1"/>
          </p:nvPr>
        </p:nvGraphicFramePr>
        <p:xfrm>
          <a:off x="685800" y="3048000"/>
          <a:ext cx="8229600" cy="148336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ctr"/>
                      <a:r>
                        <a:rPr lang="en-US" dirty="0" smtClean="0">
                          <a:solidFill>
                            <a:srgbClr val="FFFF00"/>
                          </a:solidFill>
                        </a:rPr>
                        <a:t>Outcome</a:t>
                      </a:r>
                      <a:endParaRPr lang="en-US" dirty="0">
                        <a:solidFill>
                          <a:srgbClr val="FFFF00"/>
                        </a:solidFill>
                      </a:endParaRPr>
                    </a:p>
                  </a:txBody>
                  <a:tcPr/>
                </a:tc>
                <a:tc>
                  <a:txBody>
                    <a:bodyPr/>
                    <a:lstStyle/>
                    <a:p>
                      <a:pPr algn="ctr"/>
                      <a:r>
                        <a:rPr lang="en-US" dirty="0" smtClean="0">
                          <a:solidFill>
                            <a:srgbClr val="FFFF00"/>
                          </a:solidFill>
                        </a:rPr>
                        <a:t>IV t-PA</a:t>
                      </a:r>
                      <a:endParaRPr lang="en-US" dirty="0">
                        <a:solidFill>
                          <a:srgbClr val="FFFF00"/>
                        </a:solidFill>
                      </a:endParaRPr>
                    </a:p>
                  </a:txBody>
                  <a:tcPr/>
                </a:tc>
                <a:tc>
                  <a:txBody>
                    <a:bodyPr/>
                    <a:lstStyle/>
                    <a:p>
                      <a:pPr algn="ctr"/>
                      <a:r>
                        <a:rPr lang="en-US" dirty="0" smtClean="0">
                          <a:solidFill>
                            <a:srgbClr val="FFFF00"/>
                          </a:solidFill>
                        </a:rPr>
                        <a:t>Placebo</a:t>
                      </a:r>
                      <a:endParaRPr lang="en-US" dirty="0">
                        <a:solidFill>
                          <a:srgbClr val="FFFF00"/>
                        </a:solidFill>
                      </a:endParaRPr>
                    </a:p>
                  </a:txBody>
                  <a:tcPr/>
                </a:tc>
              </a:tr>
              <a:tr h="370840">
                <a:tc>
                  <a:txBody>
                    <a:bodyPr/>
                    <a:lstStyle/>
                    <a:p>
                      <a:pPr algn="ctr"/>
                      <a:r>
                        <a:rPr lang="en-US" dirty="0" smtClean="0">
                          <a:solidFill>
                            <a:srgbClr val="00B0F0"/>
                          </a:solidFill>
                        </a:rPr>
                        <a:t>MRS &lt;</a:t>
                      </a:r>
                      <a:r>
                        <a:rPr lang="en-US" baseline="0" dirty="0" smtClean="0">
                          <a:solidFill>
                            <a:srgbClr val="00B0F0"/>
                          </a:solidFill>
                        </a:rPr>
                        <a:t> 1</a:t>
                      </a:r>
                      <a:endParaRPr lang="en-US" dirty="0">
                        <a:solidFill>
                          <a:srgbClr val="00B0F0"/>
                        </a:solidFill>
                      </a:endParaRPr>
                    </a:p>
                  </a:txBody>
                  <a:tcPr/>
                </a:tc>
                <a:tc>
                  <a:txBody>
                    <a:bodyPr/>
                    <a:lstStyle/>
                    <a:p>
                      <a:pPr algn="ctr"/>
                      <a:r>
                        <a:rPr lang="en-US" dirty="0" smtClean="0">
                          <a:solidFill>
                            <a:schemeClr val="bg1"/>
                          </a:solidFill>
                        </a:rPr>
                        <a:t>39%</a:t>
                      </a:r>
                      <a:endParaRPr lang="en-US" dirty="0">
                        <a:solidFill>
                          <a:schemeClr val="bg1"/>
                        </a:solidFill>
                      </a:endParaRPr>
                    </a:p>
                  </a:txBody>
                  <a:tcPr/>
                </a:tc>
                <a:tc>
                  <a:txBody>
                    <a:bodyPr/>
                    <a:lstStyle/>
                    <a:p>
                      <a:pPr algn="ctr"/>
                      <a:r>
                        <a:rPr lang="en-US" dirty="0" smtClean="0"/>
                        <a:t>26%  (P=.019)</a:t>
                      </a:r>
                      <a:endParaRPr lang="en-US" dirty="0"/>
                    </a:p>
                  </a:txBody>
                  <a:tcPr/>
                </a:tc>
              </a:tr>
              <a:tr h="370840">
                <a:tc>
                  <a:txBody>
                    <a:bodyPr/>
                    <a:lstStyle/>
                    <a:p>
                      <a:pPr algn="ctr"/>
                      <a:r>
                        <a:rPr lang="en-US" dirty="0" smtClean="0">
                          <a:solidFill>
                            <a:srgbClr val="00B0F0"/>
                          </a:solidFill>
                        </a:rPr>
                        <a:t>Mortality</a:t>
                      </a:r>
                      <a:endParaRPr lang="en-US" dirty="0">
                        <a:solidFill>
                          <a:srgbClr val="00B0F0"/>
                        </a:solidFill>
                      </a:endParaRPr>
                    </a:p>
                  </a:txBody>
                  <a:tcPr/>
                </a:tc>
                <a:tc>
                  <a:txBody>
                    <a:bodyPr/>
                    <a:lstStyle/>
                    <a:p>
                      <a:pPr algn="ctr"/>
                      <a:r>
                        <a:rPr lang="en-US" dirty="0" smtClean="0"/>
                        <a:t>21%</a:t>
                      </a:r>
                      <a:endParaRPr lang="en-US" dirty="0"/>
                    </a:p>
                  </a:txBody>
                  <a:tcPr/>
                </a:tc>
                <a:tc>
                  <a:txBody>
                    <a:bodyPr/>
                    <a:lstStyle/>
                    <a:p>
                      <a:pPr algn="ctr"/>
                      <a:r>
                        <a:rPr lang="en-US" dirty="0" smtClean="0"/>
                        <a:t>17%</a:t>
                      </a:r>
                      <a:endParaRPr lang="en-US" dirty="0"/>
                    </a:p>
                  </a:txBody>
                  <a:tcPr/>
                </a:tc>
              </a:tr>
              <a:tr h="370840">
                <a:tc>
                  <a:txBody>
                    <a:bodyPr/>
                    <a:lstStyle/>
                    <a:p>
                      <a:pPr algn="ctr"/>
                      <a:r>
                        <a:rPr lang="en-US" dirty="0" smtClean="0">
                          <a:solidFill>
                            <a:srgbClr val="00B0F0"/>
                          </a:solidFill>
                        </a:rPr>
                        <a:t>ICH</a:t>
                      </a:r>
                      <a:endParaRPr lang="en-US" dirty="0">
                        <a:solidFill>
                          <a:srgbClr val="00B0F0"/>
                        </a:solidFill>
                      </a:endParaRPr>
                    </a:p>
                  </a:txBody>
                  <a:tcPr/>
                </a:tc>
                <a:tc>
                  <a:txBody>
                    <a:bodyPr/>
                    <a:lstStyle/>
                    <a:p>
                      <a:pPr algn="ctr"/>
                      <a:r>
                        <a:rPr lang="en-US" dirty="0" smtClean="0"/>
                        <a:t>6.4%</a:t>
                      </a:r>
                      <a:endParaRPr lang="en-US" dirty="0"/>
                    </a:p>
                  </a:txBody>
                  <a:tcPr/>
                </a:tc>
                <a:tc>
                  <a:txBody>
                    <a:bodyPr/>
                    <a:lstStyle/>
                    <a:p>
                      <a:pPr algn="ctr"/>
                      <a:r>
                        <a:rPr lang="en-US" dirty="0" smtClean="0"/>
                        <a:t>0.6%</a:t>
                      </a:r>
                      <a:endParaRPr lang="en-US" dirty="0"/>
                    </a:p>
                  </a:txBody>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r>
              <a:rPr lang="en-US" sz="4000" dirty="0" smtClean="0">
                <a:solidFill>
                  <a:srgbClr val="FFFF00"/>
                </a:solidFill>
              </a:rPr>
              <a:t>National Institute of Neurological Disorders and Stroke (NINDS) Trial:</a:t>
            </a:r>
            <a:br>
              <a:rPr lang="en-US" sz="4000" dirty="0" smtClean="0">
                <a:solidFill>
                  <a:srgbClr val="FFFF00"/>
                </a:solidFill>
              </a:rPr>
            </a:br>
            <a:endParaRPr lang="en-US" sz="4000" dirty="0" smtClean="0">
              <a:solidFill>
                <a:schemeClr val="folHlink"/>
              </a:solidFill>
            </a:endParaRPr>
          </a:p>
        </p:txBody>
      </p:sp>
      <p:sp>
        <p:nvSpPr>
          <p:cNvPr id="14339" name="Rectangle 3"/>
          <p:cNvSpPr>
            <a:spLocks noGrp="1" noChangeArrowheads="1"/>
          </p:cNvSpPr>
          <p:nvPr>
            <p:ph type="body" idx="1"/>
          </p:nvPr>
        </p:nvSpPr>
        <p:spPr/>
        <p:txBody>
          <a:bodyPr>
            <a:normAutofit fontScale="92500" lnSpcReduction="10000"/>
          </a:bodyPr>
          <a:lstStyle/>
          <a:p>
            <a:pPr eaLnBrk="1" hangingPunct="1">
              <a:lnSpc>
                <a:spcPct val="90000"/>
              </a:lnSpc>
            </a:pPr>
            <a:endParaRPr lang="en-US" sz="1800" dirty="0" smtClean="0"/>
          </a:p>
          <a:p>
            <a:pPr eaLnBrk="1" hangingPunct="1">
              <a:lnSpc>
                <a:spcPct val="90000"/>
              </a:lnSpc>
            </a:pPr>
            <a:endParaRPr lang="en-US" sz="2400" dirty="0" smtClean="0"/>
          </a:p>
          <a:p>
            <a:pPr eaLnBrk="1" hangingPunct="1">
              <a:lnSpc>
                <a:spcPct val="90000"/>
              </a:lnSpc>
            </a:pPr>
            <a:r>
              <a:rPr lang="en-US" sz="2400" dirty="0" smtClean="0"/>
              <a:t>Those treated with IV </a:t>
            </a:r>
            <a:r>
              <a:rPr lang="en-US" sz="2400" dirty="0" err="1" smtClean="0"/>
              <a:t>rt</a:t>
            </a:r>
            <a:r>
              <a:rPr lang="en-US" sz="2400" dirty="0" smtClean="0"/>
              <a:t>-PA were 30% more likely to have no or only minor disability at 3 months post stroke</a:t>
            </a:r>
          </a:p>
          <a:p>
            <a:pPr eaLnBrk="1" hangingPunct="1">
              <a:lnSpc>
                <a:spcPct val="90000"/>
              </a:lnSpc>
            </a:pPr>
            <a:endParaRPr lang="en-US" sz="2400" dirty="0" smtClean="0"/>
          </a:p>
          <a:p>
            <a:pPr eaLnBrk="1" hangingPunct="1">
              <a:lnSpc>
                <a:spcPct val="90000"/>
              </a:lnSpc>
            </a:pPr>
            <a:r>
              <a:rPr lang="en-US" sz="2400" dirty="0" smtClean="0"/>
              <a:t>Absolute risk reduction of poor outcome in the t-PA patients is 13%</a:t>
            </a:r>
          </a:p>
          <a:p>
            <a:pPr eaLnBrk="1" hangingPunct="1">
              <a:lnSpc>
                <a:spcPct val="90000"/>
              </a:lnSpc>
            </a:pPr>
            <a:endParaRPr lang="en-US" sz="2400" dirty="0" smtClean="0"/>
          </a:p>
          <a:p>
            <a:pPr eaLnBrk="1" hangingPunct="1">
              <a:lnSpc>
                <a:spcPct val="90000"/>
              </a:lnSpc>
            </a:pPr>
            <a:r>
              <a:rPr lang="en-US" sz="2400" dirty="0" smtClean="0"/>
              <a:t>OR for favorable outcome (MRS 0-1) in the t-PA patients 1.9</a:t>
            </a:r>
          </a:p>
          <a:p>
            <a:pPr eaLnBrk="1" hangingPunct="1">
              <a:lnSpc>
                <a:spcPct val="90000"/>
              </a:lnSpc>
            </a:pPr>
            <a:endParaRPr lang="en-US" sz="2400" dirty="0" smtClean="0"/>
          </a:p>
          <a:p>
            <a:pPr eaLnBrk="1" hangingPunct="1">
              <a:lnSpc>
                <a:spcPct val="90000"/>
              </a:lnSpc>
            </a:pPr>
            <a:r>
              <a:rPr lang="en-US" sz="2400" dirty="0" smtClean="0"/>
              <a:t>No difference in mortality between the two groups </a:t>
            </a:r>
          </a:p>
          <a:p>
            <a:pPr eaLnBrk="1" hangingPunct="1">
              <a:lnSpc>
                <a:spcPct val="90000"/>
              </a:lnSpc>
            </a:pPr>
            <a:endParaRPr lang="en-US" sz="2400" dirty="0" smtClean="0"/>
          </a:p>
          <a:p>
            <a:pPr eaLnBrk="1" hangingPunct="1">
              <a:lnSpc>
                <a:spcPct val="90000"/>
              </a:lnSpc>
            </a:pPr>
            <a:r>
              <a:rPr lang="en-US" sz="2400" dirty="0" smtClean="0"/>
              <a:t>6.4% symptomatic hemorrhage in the t-PA group compared to 0.6% in the Placebo group</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pPr marL="342900" indent="-342900"/>
            <a:r>
              <a:rPr lang="en-US" sz="3600" dirty="0" smtClean="0">
                <a:solidFill>
                  <a:schemeClr val="folHlink"/>
                </a:solidFill>
              </a:rPr>
              <a:t/>
            </a:r>
            <a:br>
              <a:rPr lang="en-US" sz="3600" dirty="0" smtClean="0">
                <a:solidFill>
                  <a:schemeClr val="folHlink"/>
                </a:solidFill>
              </a:rPr>
            </a:br>
            <a:r>
              <a:rPr lang="en-US" sz="3600" dirty="0" smtClean="0">
                <a:solidFill>
                  <a:srgbClr val="FFFF00"/>
                </a:solidFill>
              </a:rPr>
              <a:t>National Institute of Neurological Disorders and Stroke (NINDS) Trial</a:t>
            </a:r>
          </a:p>
        </p:txBody>
      </p:sp>
      <p:sp>
        <p:nvSpPr>
          <p:cNvPr id="24579" name="Rectangle 3"/>
          <p:cNvSpPr>
            <a:spLocks noGrp="1" noChangeArrowheads="1"/>
          </p:cNvSpPr>
          <p:nvPr>
            <p:ph type="body" idx="1"/>
          </p:nvPr>
        </p:nvSpPr>
        <p:spPr/>
        <p:txBody>
          <a:bodyPr/>
          <a:lstStyle/>
          <a:p>
            <a:pPr marL="342900" indent="-342900" algn="ctr" defTabSz="914400" eaLnBrk="1" hangingPunct="1">
              <a:buFont typeface="Wingdings" pitchFamily="2" charset="2"/>
              <a:buNone/>
            </a:pPr>
            <a:endParaRPr lang="en-US" dirty="0" smtClean="0">
              <a:solidFill>
                <a:srgbClr val="FFFF00"/>
              </a:solidFill>
            </a:endParaRPr>
          </a:p>
          <a:p>
            <a:pPr marL="342900" indent="-342900" defTabSz="914400" eaLnBrk="1" hangingPunct="1"/>
            <a:endParaRPr lang="en-US" dirty="0" smtClean="0">
              <a:solidFill>
                <a:schemeClr val="folHlink"/>
              </a:solidFill>
            </a:endParaRPr>
          </a:p>
          <a:p>
            <a:pPr marL="342900" indent="-342900" defTabSz="914400" eaLnBrk="1" hangingPunct="1"/>
            <a:r>
              <a:rPr lang="en-US" dirty="0" smtClean="0"/>
              <a:t>Based on the NINDS trial results, the FDA in 1996 approved IV t-PA for the treatment of acute ischemic stroke within 3 hours from stroke onset.</a:t>
            </a:r>
          </a:p>
          <a:p>
            <a:pPr marL="342900" indent="-342900" algn="ctr" defTabSz="914400" eaLnBrk="1" hangingPunct="1">
              <a:buFont typeface="Wingdings" pitchFamily="2" charset="2"/>
              <a:buNone/>
            </a:pPr>
            <a:endParaRPr lang="en-US" dirty="0" smtClean="0"/>
          </a:p>
        </p:txBody>
      </p:sp>
    </p:spTree>
    <p:extLst>
      <p:ext uri="{BB962C8B-B14F-4D97-AF65-F5344CB8AC3E}">
        <p14:creationId xmlns:p14="http://schemas.microsoft.com/office/powerpoint/2010/main" val="2191850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defTabSz="914400" eaLnBrk="1" hangingPunct="1"/>
            <a:endParaRPr lang="en-US" smtClean="0"/>
          </a:p>
        </p:txBody>
      </p:sp>
      <p:sp>
        <p:nvSpPr>
          <p:cNvPr id="25603" name="Rectangle 3"/>
          <p:cNvSpPr>
            <a:spLocks noGrp="1" noChangeArrowheads="1"/>
          </p:cNvSpPr>
          <p:nvPr>
            <p:ph type="body" idx="1"/>
          </p:nvPr>
        </p:nvSpPr>
        <p:spPr>
          <a:xfrm>
            <a:off x="685800" y="5626100"/>
            <a:ext cx="3759200" cy="1066800"/>
          </a:xfrm>
        </p:spPr>
        <p:txBody>
          <a:bodyPr/>
          <a:lstStyle/>
          <a:p>
            <a:pPr marL="342900" indent="-342900" defTabSz="914400" eaLnBrk="1" hangingPunct="1">
              <a:buFont typeface="Wingdings" pitchFamily="2" charset="2"/>
              <a:buNone/>
            </a:pPr>
            <a:r>
              <a:rPr lang="en-US" smtClean="0"/>
              <a:t>CT Prior to IV t-PA</a:t>
            </a:r>
          </a:p>
        </p:txBody>
      </p:sp>
      <p:pic>
        <p:nvPicPr>
          <p:cNvPr id="2560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31875"/>
            <a:ext cx="4591050"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0250" y="1019175"/>
            <a:ext cx="4603750" cy="460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 Box 6"/>
          <p:cNvSpPr txBox="1">
            <a:spLocks noChangeArrowheads="1"/>
          </p:cNvSpPr>
          <p:nvPr/>
        </p:nvSpPr>
        <p:spPr bwMode="auto">
          <a:xfrm>
            <a:off x="5118100" y="5702300"/>
            <a:ext cx="34671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10" tIns="45906" rIns="91810" bIns="45906">
            <a:spAutoFit/>
          </a:bodyPr>
          <a:lstStyle>
            <a:lvl1pPr eaLnBrk="0" hangingPunct="0">
              <a:defRPr sz="1100">
                <a:solidFill>
                  <a:schemeClr val="tx1"/>
                </a:solidFill>
                <a:latin typeface="Arial" charset="0"/>
              </a:defRPr>
            </a:lvl1pPr>
            <a:lvl2pPr marL="742950" indent="-285750" eaLnBrk="0" hangingPunct="0">
              <a:defRPr sz="1100">
                <a:solidFill>
                  <a:schemeClr val="tx1"/>
                </a:solidFill>
                <a:latin typeface="Arial" charset="0"/>
              </a:defRPr>
            </a:lvl2pPr>
            <a:lvl3pPr marL="1143000" indent="-228600" eaLnBrk="0" hangingPunct="0">
              <a:defRPr sz="1100">
                <a:solidFill>
                  <a:schemeClr val="tx1"/>
                </a:solidFill>
                <a:latin typeface="Arial" charset="0"/>
              </a:defRPr>
            </a:lvl3pPr>
            <a:lvl4pPr marL="1600200" indent="-228600" eaLnBrk="0" hangingPunct="0">
              <a:defRPr sz="1100">
                <a:solidFill>
                  <a:schemeClr val="tx1"/>
                </a:solidFill>
                <a:latin typeface="Arial" charset="0"/>
              </a:defRPr>
            </a:lvl4pPr>
            <a:lvl5pPr marL="2057400" indent="-228600" eaLnBrk="0" hangingPunct="0">
              <a:defRPr sz="1100">
                <a:solidFill>
                  <a:schemeClr val="tx1"/>
                </a:solidFill>
                <a:latin typeface="Arial" charset="0"/>
              </a:defRPr>
            </a:lvl5pPr>
            <a:lvl6pPr marL="2514600" indent="-228600" eaLnBrk="0" fontAlgn="base" hangingPunct="0">
              <a:lnSpc>
                <a:spcPct val="90000"/>
              </a:lnSpc>
              <a:spcBef>
                <a:spcPct val="10000"/>
              </a:spcBef>
              <a:spcAft>
                <a:spcPct val="0"/>
              </a:spcAft>
              <a:defRPr sz="1100">
                <a:solidFill>
                  <a:schemeClr val="tx1"/>
                </a:solidFill>
                <a:latin typeface="Arial" charset="0"/>
              </a:defRPr>
            </a:lvl6pPr>
            <a:lvl7pPr marL="2971800" indent="-228600" eaLnBrk="0" fontAlgn="base" hangingPunct="0">
              <a:lnSpc>
                <a:spcPct val="90000"/>
              </a:lnSpc>
              <a:spcBef>
                <a:spcPct val="10000"/>
              </a:spcBef>
              <a:spcAft>
                <a:spcPct val="0"/>
              </a:spcAft>
              <a:defRPr sz="1100">
                <a:solidFill>
                  <a:schemeClr val="tx1"/>
                </a:solidFill>
                <a:latin typeface="Arial" charset="0"/>
              </a:defRPr>
            </a:lvl7pPr>
            <a:lvl8pPr marL="3429000" indent="-228600" eaLnBrk="0" fontAlgn="base" hangingPunct="0">
              <a:lnSpc>
                <a:spcPct val="90000"/>
              </a:lnSpc>
              <a:spcBef>
                <a:spcPct val="10000"/>
              </a:spcBef>
              <a:spcAft>
                <a:spcPct val="0"/>
              </a:spcAft>
              <a:defRPr sz="1100">
                <a:solidFill>
                  <a:schemeClr val="tx1"/>
                </a:solidFill>
                <a:latin typeface="Arial" charset="0"/>
              </a:defRPr>
            </a:lvl8pPr>
            <a:lvl9pPr marL="3886200" indent="-228600" eaLnBrk="0" fontAlgn="base" hangingPunct="0">
              <a:lnSpc>
                <a:spcPct val="90000"/>
              </a:lnSpc>
              <a:spcBef>
                <a:spcPct val="10000"/>
              </a:spcBef>
              <a:spcAft>
                <a:spcPct val="0"/>
              </a:spcAft>
              <a:defRPr sz="1100">
                <a:solidFill>
                  <a:schemeClr val="tx1"/>
                </a:solidFill>
                <a:latin typeface="Arial" charset="0"/>
              </a:defRPr>
            </a:lvl9pPr>
          </a:lstStyle>
          <a:p>
            <a:pPr eaLnBrk="1" hangingPunct="1">
              <a:spcBef>
                <a:spcPct val="50000"/>
              </a:spcBef>
            </a:pPr>
            <a:r>
              <a:rPr lang="en-US" sz="3200">
                <a:solidFill>
                  <a:schemeClr val="bg1"/>
                </a:solidFill>
              </a:rPr>
              <a:t>CT Post IV t-PA</a:t>
            </a:r>
          </a:p>
        </p:txBody>
      </p:sp>
    </p:spTree>
    <p:extLst>
      <p:ext uri="{BB962C8B-B14F-4D97-AF65-F5344CB8AC3E}">
        <p14:creationId xmlns:p14="http://schemas.microsoft.com/office/powerpoint/2010/main" val="18007732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Pharmacological re-canalization</a:t>
            </a:r>
            <a:endParaRPr lang="en-US" dirty="0"/>
          </a:p>
        </p:txBody>
      </p:sp>
      <p:sp>
        <p:nvSpPr>
          <p:cNvPr id="3" name="Content Placeholder 2"/>
          <p:cNvSpPr>
            <a:spLocks noGrp="1"/>
          </p:cNvSpPr>
          <p:nvPr>
            <p:ph idx="1"/>
          </p:nvPr>
        </p:nvSpPr>
        <p:spPr/>
        <p:txBody>
          <a:bodyPr>
            <a:normAutofit lnSpcReduction="10000"/>
          </a:bodyPr>
          <a:lstStyle/>
          <a:p>
            <a:pPr>
              <a:lnSpc>
                <a:spcPct val="90000"/>
              </a:lnSpc>
              <a:buNone/>
            </a:pPr>
            <a:r>
              <a:rPr lang="en-US" dirty="0" smtClean="0">
                <a:solidFill>
                  <a:srgbClr val="FFFF00"/>
                </a:solidFill>
              </a:rPr>
              <a:t>European Cooperative Acute Stroke Study (ECASS II):</a:t>
            </a:r>
          </a:p>
          <a:p>
            <a:pPr>
              <a:lnSpc>
                <a:spcPct val="90000"/>
              </a:lnSpc>
            </a:pPr>
            <a:endParaRPr lang="en-US" dirty="0" smtClean="0"/>
          </a:p>
          <a:p>
            <a:pPr>
              <a:lnSpc>
                <a:spcPct val="90000"/>
              </a:lnSpc>
            </a:pPr>
            <a:r>
              <a:rPr lang="en-US" dirty="0" smtClean="0"/>
              <a:t>Acute stroke patients were treated with either 0.9 mg/kg </a:t>
            </a:r>
            <a:r>
              <a:rPr lang="en-US" dirty="0" err="1" smtClean="0"/>
              <a:t>rt</a:t>
            </a:r>
            <a:r>
              <a:rPr lang="en-US" dirty="0" smtClean="0"/>
              <a:t>-PA or Placebo within 6 hours after stroke onset</a:t>
            </a:r>
          </a:p>
          <a:p>
            <a:pPr>
              <a:lnSpc>
                <a:spcPct val="90000"/>
              </a:lnSpc>
            </a:pPr>
            <a:endParaRPr lang="en-US" dirty="0" smtClean="0"/>
          </a:p>
          <a:p>
            <a:pPr>
              <a:lnSpc>
                <a:spcPct val="90000"/>
              </a:lnSpc>
            </a:pPr>
            <a:r>
              <a:rPr lang="en-US" dirty="0" smtClean="0"/>
              <a:t>Results showed increase </a:t>
            </a:r>
            <a:r>
              <a:rPr lang="en-US" dirty="0" err="1" smtClean="0"/>
              <a:t>intracerebral</a:t>
            </a:r>
            <a:r>
              <a:rPr lang="en-US" dirty="0" smtClean="0"/>
              <a:t> hemorrhage and worse outcome in the t-PA group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European Cooperative Acute Stroke Study (ECASS III)</a:t>
            </a:r>
            <a:br>
              <a:rPr lang="en-US" dirty="0" smtClean="0">
                <a:solidFill>
                  <a:srgbClr val="FFFF00"/>
                </a:solidFill>
              </a:rPr>
            </a:br>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endParaRPr lang="en-US" dirty="0" smtClean="0"/>
          </a:p>
          <a:p>
            <a:r>
              <a:rPr lang="en-US" dirty="0" smtClean="0"/>
              <a:t>A total of 821 acute stroke patients were treated with either 0.9 mg/kg </a:t>
            </a:r>
            <a:r>
              <a:rPr lang="en-US" dirty="0" err="1" smtClean="0"/>
              <a:t>rt</a:t>
            </a:r>
            <a:r>
              <a:rPr lang="en-US" dirty="0" smtClean="0"/>
              <a:t>-PA or Placebo within 4.5 hours of the stroke symptoms onset</a:t>
            </a:r>
          </a:p>
          <a:p>
            <a:pPr>
              <a:buNone/>
            </a:pPr>
            <a:endParaRPr lang="en-US" dirty="0" smtClean="0"/>
          </a:p>
          <a:p>
            <a:r>
              <a:rPr lang="en-US" dirty="0" smtClean="0"/>
              <a:t>Additional exclusion criteria to the NINDS trial include age &gt;80, oral anticoagulant, NIHSS &gt; 25, CT showing &gt; 1/3 MCA infarct, and history of  both stroke and diabetes</a:t>
            </a:r>
          </a:p>
          <a:p>
            <a:endParaRPr lang="en-US" dirty="0" smtClean="0"/>
          </a:p>
          <a:p>
            <a:endParaRPr lang="en-US" dirty="0" smtClean="0"/>
          </a:p>
          <a:p>
            <a:endParaRPr lang="en-US" dirty="0" smtClean="0"/>
          </a:p>
          <a:p>
            <a:endParaRPr lang="en-US" dirty="0" smtClean="0"/>
          </a:p>
          <a:p>
            <a:endParaRPr lang="en-US" dirty="0" smtClean="0"/>
          </a:p>
          <a:p>
            <a:endParaRPr lang="en-US" dirty="0" smtClean="0">
              <a:solidFill>
                <a:srgbClr val="FFFF00"/>
              </a:solidFill>
            </a:endParaRP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European Cooperative Acute Stroke Study (ECASS III)</a:t>
            </a:r>
            <a:endParaRPr lang="en-US" dirty="0"/>
          </a:p>
        </p:txBody>
      </p:sp>
      <p:graphicFrame>
        <p:nvGraphicFramePr>
          <p:cNvPr id="4" name="Content Placeholder 3"/>
          <p:cNvGraphicFramePr>
            <a:graphicFrameLocks noGrp="1"/>
          </p:cNvGraphicFramePr>
          <p:nvPr>
            <p:ph idx="1"/>
          </p:nvPr>
        </p:nvGraphicFramePr>
        <p:xfrm>
          <a:off x="533400" y="3200400"/>
          <a:ext cx="8229600" cy="148336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ctr"/>
                      <a:r>
                        <a:rPr lang="en-US" dirty="0" smtClean="0">
                          <a:solidFill>
                            <a:srgbClr val="FFFF00"/>
                          </a:solidFill>
                        </a:rPr>
                        <a:t>Outcome</a:t>
                      </a:r>
                      <a:endParaRPr lang="en-US" dirty="0">
                        <a:solidFill>
                          <a:srgbClr val="FFFF00"/>
                        </a:solidFill>
                      </a:endParaRPr>
                    </a:p>
                  </a:txBody>
                  <a:tcPr/>
                </a:tc>
                <a:tc>
                  <a:txBody>
                    <a:bodyPr/>
                    <a:lstStyle/>
                    <a:p>
                      <a:pPr algn="ctr"/>
                      <a:r>
                        <a:rPr lang="en-US" dirty="0" smtClean="0">
                          <a:solidFill>
                            <a:srgbClr val="FFFF00"/>
                          </a:solidFill>
                        </a:rPr>
                        <a:t>t--PA</a:t>
                      </a:r>
                      <a:endParaRPr lang="en-US" dirty="0">
                        <a:solidFill>
                          <a:srgbClr val="FFFF00"/>
                        </a:solidFill>
                      </a:endParaRPr>
                    </a:p>
                  </a:txBody>
                  <a:tcPr/>
                </a:tc>
                <a:tc>
                  <a:txBody>
                    <a:bodyPr/>
                    <a:lstStyle/>
                    <a:p>
                      <a:pPr algn="ctr"/>
                      <a:r>
                        <a:rPr lang="en-US" dirty="0" smtClean="0">
                          <a:solidFill>
                            <a:srgbClr val="FFFF00"/>
                          </a:solidFill>
                        </a:rPr>
                        <a:t>Placebo</a:t>
                      </a:r>
                      <a:endParaRPr lang="en-US" dirty="0">
                        <a:solidFill>
                          <a:srgbClr val="FFFF00"/>
                        </a:solidFill>
                      </a:endParaRPr>
                    </a:p>
                  </a:txBody>
                  <a:tcPr/>
                </a:tc>
              </a:tr>
              <a:tr h="370840">
                <a:tc>
                  <a:txBody>
                    <a:bodyPr/>
                    <a:lstStyle/>
                    <a:p>
                      <a:pPr algn="ctr"/>
                      <a:r>
                        <a:rPr lang="en-US" dirty="0" smtClean="0">
                          <a:solidFill>
                            <a:srgbClr val="00B0F0"/>
                          </a:solidFill>
                        </a:rPr>
                        <a:t>MRS</a:t>
                      </a:r>
                      <a:r>
                        <a:rPr lang="en-US" baseline="0" dirty="0" smtClean="0">
                          <a:solidFill>
                            <a:srgbClr val="00B0F0"/>
                          </a:solidFill>
                        </a:rPr>
                        <a:t> &lt; 2</a:t>
                      </a:r>
                      <a:endParaRPr lang="en-US" dirty="0">
                        <a:solidFill>
                          <a:srgbClr val="00B0F0"/>
                        </a:solidFill>
                      </a:endParaRPr>
                    </a:p>
                  </a:txBody>
                  <a:tcPr/>
                </a:tc>
                <a:tc>
                  <a:txBody>
                    <a:bodyPr/>
                    <a:lstStyle/>
                    <a:p>
                      <a:pPr algn="ctr"/>
                      <a:r>
                        <a:rPr lang="en-US" dirty="0" smtClean="0">
                          <a:solidFill>
                            <a:schemeClr val="bg1"/>
                          </a:solidFill>
                        </a:rPr>
                        <a:t>54.4%</a:t>
                      </a:r>
                      <a:endParaRPr lang="en-US" dirty="0">
                        <a:solidFill>
                          <a:schemeClr val="bg1"/>
                        </a:solidFill>
                      </a:endParaRPr>
                    </a:p>
                  </a:txBody>
                  <a:tcPr/>
                </a:tc>
                <a:tc>
                  <a:txBody>
                    <a:bodyPr/>
                    <a:lstStyle/>
                    <a:p>
                      <a:pPr algn="ctr"/>
                      <a:r>
                        <a:rPr lang="en-US" dirty="0" smtClean="0"/>
                        <a:t>45.2%</a:t>
                      </a:r>
                      <a:r>
                        <a:rPr lang="en-US" baseline="0" dirty="0" smtClean="0"/>
                        <a:t>  P=0.04</a:t>
                      </a:r>
                      <a:endParaRPr lang="en-US" dirty="0"/>
                    </a:p>
                  </a:txBody>
                  <a:tcPr/>
                </a:tc>
              </a:tr>
              <a:tr h="370840">
                <a:tc>
                  <a:txBody>
                    <a:bodyPr/>
                    <a:lstStyle/>
                    <a:p>
                      <a:pPr algn="ctr"/>
                      <a:r>
                        <a:rPr lang="en-US" dirty="0" smtClean="0">
                          <a:solidFill>
                            <a:srgbClr val="00B0F0"/>
                          </a:solidFill>
                        </a:rPr>
                        <a:t>Mortality</a:t>
                      </a:r>
                      <a:endParaRPr lang="en-US" dirty="0">
                        <a:solidFill>
                          <a:srgbClr val="00B0F0"/>
                        </a:solidFill>
                      </a:endParaRPr>
                    </a:p>
                  </a:txBody>
                  <a:tcPr/>
                </a:tc>
                <a:tc>
                  <a:txBody>
                    <a:bodyPr/>
                    <a:lstStyle/>
                    <a:p>
                      <a:pPr algn="ctr"/>
                      <a:r>
                        <a:rPr lang="en-US" dirty="0" smtClean="0"/>
                        <a:t>7.7%</a:t>
                      </a:r>
                      <a:endParaRPr lang="en-US" dirty="0"/>
                    </a:p>
                  </a:txBody>
                  <a:tcPr/>
                </a:tc>
                <a:tc>
                  <a:txBody>
                    <a:bodyPr/>
                    <a:lstStyle/>
                    <a:p>
                      <a:pPr algn="ctr"/>
                      <a:r>
                        <a:rPr lang="en-US" dirty="0" smtClean="0"/>
                        <a:t>8.4%</a:t>
                      </a:r>
                      <a:r>
                        <a:rPr lang="en-US" baseline="0" dirty="0" smtClean="0"/>
                        <a:t>   P=0.68</a:t>
                      </a:r>
                      <a:endParaRPr lang="en-US" dirty="0"/>
                    </a:p>
                  </a:txBody>
                  <a:tcPr/>
                </a:tc>
              </a:tr>
              <a:tr h="370840">
                <a:tc>
                  <a:txBody>
                    <a:bodyPr/>
                    <a:lstStyle/>
                    <a:p>
                      <a:pPr algn="ctr"/>
                      <a:r>
                        <a:rPr lang="en-US" dirty="0" smtClean="0">
                          <a:solidFill>
                            <a:srgbClr val="00B0F0"/>
                          </a:solidFill>
                        </a:rPr>
                        <a:t>Hemorrhage</a:t>
                      </a:r>
                      <a:endParaRPr lang="en-US" dirty="0">
                        <a:solidFill>
                          <a:srgbClr val="00B0F0"/>
                        </a:solidFill>
                      </a:endParaRPr>
                    </a:p>
                  </a:txBody>
                  <a:tcPr/>
                </a:tc>
                <a:tc>
                  <a:txBody>
                    <a:bodyPr/>
                    <a:lstStyle/>
                    <a:p>
                      <a:pPr algn="ctr"/>
                      <a:r>
                        <a:rPr lang="en-US" dirty="0" smtClean="0"/>
                        <a:t>2.4%</a:t>
                      </a:r>
                      <a:endParaRPr lang="en-US" dirty="0"/>
                    </a:p>
                  </a:txBody>
                  <a:tcPr/>
                </a:tc>
                <a:tc>
                  <a:txBody>
                    <a:bodyPr/>
                    <a:lstStyle/>
                    <a:p>
                      <a:pPr algn="ctr"/>
                      <a:r>
                        <a:rPr lang="en-US" dirty="0" smtClean="0"/>
                        <a:t>0.2%  P=0.008</a:t>
                      </a:r>
                      <a:endParaRPr lang="en-US" dirty="0"/>
                    </a:p>
                  </a:txBody>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European Cooperative Acute Stroke Study (ECASS III)</a:t>
            </a:r>
            <a:br>
              <a:rPr lang="en-US" dirty="0" smtClean="0">
                <a:solidFill>
                  <a:srgbClr val="FFFF00"/>
                </a:solidFill>
              </a:rPr>
            </a:br>
            <a:endParaRPr lang="en-US" dirty="0"/>
          </a:p>
        </p:txBody>
      </p:sp>
      <p:sp>
        <p:nvSpPr>
          <p:cNvPr id="3" name="Content Placeholder 2"/>
          <p:cNvSpPr>
            <a:spLocks noGrp="1"/>
          </p:cNvSpPr>
          <p:nvPr>
            <p:ph idx="1"/>
          </p:nvPr>
        </p:nvSpPr>
        <p:spPr/>
        <p:txBody>
          <a:bodyPr>
            <a:normAutofit fontScale="92500"/>
          </a:bodyPr>
          <a:lstStyle/>
          <a:p>
            <a:endParaRPr lang="en-US" dirty="0" smtClean="0"/>
          </a:p>
          <a:p>
            <a:r>
              <a:rPr lang="en-US" dirty="0" smtClean="0"/>
              <a:t>Absolute risk reduction of poor outcome is 7% </a:t>
            </a:r>
          </a:p>
          <a:p>
            <a:endParaRPr lang="en-US" dirty="0" smtClean="0"/>
          </a:p>
          <a:p>
            <a:r>
              <a:rPr lang="en-US" dirty="0" smtClean="0"/>
              <a:t>A second pooled analysis including ECASS and EPITHET showed consistent results</a:t>
            </a:r>
          </a:p>
          <a:p>
            <a:endParaRPr lang="en-US" dirty="0" smtClean="0"/>
          </a:p>
          <a:p>
            <a:r>
              <a:rPr lang="en-US" dirty="0" smtClean="0"/>
              <a:t>The AHA,ASA, and ESA endorsed the use of </a:t>
            </a:r>
            <a:r>
              <a:rPr lang="en-US" dirty="0" err="1" smtClean="0"/>
              <a:t>alteplase</a:t>
            </a:r>
            <a:r>
              <a:rPr lang="en-US" dirty="0" smtClean="0"/>
              <a:t> within 4.5 hours of the symptoms onset</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عنوان 1"/>
          <p:cNvSpPr>
            <a:spLocks noGrp="1"/>
          </p:cNvSpPr>
          <p:nvPr>
            <p:ph type="title"/>
          </p:nvPr>
        </p:nvSpPr>
        <p:spPr/>
        <p:txBody>
          <a:bodyPr/>
          <a:lstStyle/>
          <a:p>
            <a:pPr eaLnBrk="1" hangingPunct="1"/>
            <a:r>
              <a:rPr lang="en-US" sz="2800" smtClean="0"/>
              <a:t>Outcome with IV-t-PA:</a:t>
            </a:r>
          </a:p>
        </p:txBody>
      </p:sp>
      <p:sp>
        <p:nvSpPr>
          <p:cNvPr id="31747" name="عنصر نائب للمحتوى 2"/>
          <p:cNvSpPr>
            <a:spLocks noGrp="1"/>
          </p:cNvSpPr>
          <p:nvPr>
            <p:ph idx="1"/>
          </p:nvPr>
        </p:nvSpPr>
        <p:spPr/>
        <p:txBody>
          <a:bodyPr/>
          <a:lstStyle/>
          <a:p>
            <a:pPr algn="l" rtl="0" eaLnBrk="1" hangingPunct="1">
              <a:buFont typeface="Wingdings" pitchFamily="2" charset="2"/>
              <a:buNone/>
            </a:pPr>
            <a:r>
              <a:rPr lang="en-US" sz="2400" b="1" smtClean="0"/>
              <a:t>Odds Ratios for Favorable Outcome</a:t>
            </a:r>
          </a:p>
          <a:p>
            <a:pPr algn="l" rtl="0" eaLnBrk="1" hangingPunct="1">
              <a:buFont typeface="Wingdings" pitchFamily="2" charset="2"/>
              <a:buNone/>
            </a:pPr>
            <a:r>
              <a:rPr lang="en-US" sz="2400" b="1" smtClean="0"/>
              <a:t>Time             Odds Ratio                         95% (CI) Interval</a:t>
            </a:r>
          </a:p>
          <a:p>
            <a:pPr algn="l" rtl="0" eaLnBrk="1" hangingPunct="1">
              <a:buFont typeface="Wingdings" pitchFamily="2" charset="2"/>
              <a:buNone/>
            </a:pPr>
            <a:r>
              <a:rPr lang="en-US" sz="2400" b="1" smtClean="0"/>
              <a:t>0-90                   2.8                                            1.8 - 4.5</a:t>
            </a:r>
          </a:p>
          <a:p>
            <a:pPr algn="l" rtl="0" eaLnBrk="1" hangingPunct="1">
              <a:buFont typeface="Wingdings" pitchFamily="2" charset="2"/>
              <a:buNone/>
            </a:pPr>
            <a:r>
              <a:rPr lang="en-US" sz="2400" b="1" smtClean="0"/>
              <a:t>91-180               1.5                                            1.1 - 2.1</a:t>
            </a:r>
          </a:p>
          <a:p>
            <a:pPr algn="l" rtl="0" eaLnBrk="1" hangingPunct="1">
              <a:buFont typeface="Wingdings" pitchFamily="2" charset="2"/>
              <a:buNone/>
            </a:pPr>
            <a:r>
              <a:rPr lang="en-US" sz="2400" b="1" smtClean="0"/>
              <a:t>181-270             1.4                                            1.1 - 1.9</a:t>
            </a:r>
          </a:p>
          <a:p>
            <a:pPr algn="l" rtl="0" eaLnBrk="1" hangingPunct="1">
              <a:buFont typeface="Wingdings" pitchFamily="2" charset="2"/>
              <a:buNone/>
            </a:pPr>
            <a:r>
              <a:rPr lang="en-US" sz="2400" b="1" smtClean="0"/>
              <a:t>271-360             1.2                                            0.9 - 1.5</a:t>
            </a:r>
            <a:endParaRPr lang="en-US" sz="24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04800" y="304800"/>
            <a:ext cx="8534400" cy="533400"/>
          </a:xfrm>
        </p:spPr>
        <p:txBody>
          <a:bodyPr>
            <a:normAutofit fontScale="90000"/>
          </a:bodyPr>
          <a:lstStyle/>
          <a:p>
            <a:pPr defTabSz="914400" eaLnBrk="1" hangingPunct="1"/>
            <a:r>
              <a:rPr lang="en-US" sz="3500" dirty="0" smtClean="0">
                <a:solidFill>
                  <a:srgbClr val="FFFF00"/>
                </a:solidFill>
              </a:rPr>
              <a:t>The High Socioeconomic </a:t>
            </a:r>
            <a:br>
              <a:rPr lang="en-US" sz="3500" dirty="0" smtClean="0">
                <a:solidFill>
                  <a:srgbClr val="FFFF00"/>
                </a:solidFill>
              </a:rPr>
            </a:br>
            <a:r>
              <a:rPr lang="en-US" sz="3500" dirty="0" smtClean="0">
                <a:solidFill>
                  <a:srgbClr val="FFFF00"/>
                </a:solidFill>
              </a:rPr>
              <a:t>Cost of Stroke</a:t>
            </a:r>
            <a:endParaRPr lang="en-GB" sz="3500" dirty="0" smtClean="0">
              <a:solidFill>
                <a:srgbClr val="FFFF00"/>
              </a:solidFill>
            </a:endParaRPr>
          </a:p>
        </p:txBody>
      </p:sp>
      <p:sp>
        <p:nvSpPr>
          <p:cNvPr id="5123" name="Rectangle 3"/>
          <p:cNvSpPr>
            <a:spLocks noGrp="1" noChangeArrowheads="1"/>
          </p:cNvSpPr>
          <p:nvPr>
            <p:ph type="body" idx="1"/>
          </p:nvPr>
        </p:nvSpPr>
        <p:spPr>
          <a:xfrm>
            <a:off x="674688" y="1395413"/>
            <a:ext cx="8048625" cy="4438650"/>
          </a:xfrm>
        </p:spPr>
        <p:txBody>
          <a:bodyPr>
            <a:normAutofit/>
          </a:bodyPr>
          <a:lstStyle/>
          <a:p>
            <a:pPr marL="342900" indent="-342900" defTabSz="914400" eaLnBrk="1" hangingPunct="1">
              <a:buClr>
                <a:srgbClr val="FFFF66"/>
              </a:buClr>
              <a:buSzPct val="150000"/>
              <a:buFontTx/>
              <a:buNone/>
            </a:pPr>
            <a:r>
              <a:rPr lang="en-GB" sz="2300" b="1" dirty="0" smtClean="0">
                <a:solidFill>
                  <a:srgbClr val="FFCC00"/>
                </a:solidFill>
              </a:rPr>
              <a:t>Morbidity and Mortality</a:t>
            </a:r>
            <a:endParaRPr lang="en-GB" sz="2300" b="1" dirty="0" smtClean="0"/>
          </a:p>
          <a:p>
            <a:pPr marL="342900" indent="-342900" defTabSz="914400" eaLnBrk="1" hangingPunct="1">
              <a:buClr>
                <a:srgbClr val="FFFF66"/>
              </a:buClr>
              <a:buFontTx/>
              <a:buChar char="•"/>
            </a:pPr>
            <a:r>
              <a:rPr lang="en-GB" dirty="0" smtClean="0"/>
              <a:t>A leading cause of serious, long</a:t>
            </a:r>
            <a:r>
              <a:rPr lang="en-US" dirty="0" smtClean="0">
                <a:cs typeface="Arial" charset="0"/>
              </a:rPr>
              <a:t>­</a:t>
            </a:r>
            <a:r>
              <a:rPr lang="en-GB" dirty="0" smtClean="0"/>
              <a:t>term disability</a:t>
            </a:r>
          </a:p>
          <a:p>
            <a:pPr marL="342900" indent="-342900" defTabSz="914400" eaLnBrk="1" hangingPunct="1">
              <a:buClr>
                <a:srgbClr val="FFFF66"/>
              </a:buClr>
              <a:buFontTx/>
              <a:buChar char="•"/>
            </a:pPr>
            <a:r>
              <a:rPr lang="en-GB" dirty="0" smtClean="0"/>
              <a:t>A second to only heart disease in causing death world-wide</a:t>
            </a:r>
          </a:p>
          <a:p>
            <a:pPr>
              <a:buClr>
                <a:srgbClr val="FFFF66"/>
              </a:buClr>
              <a:buFontTx/>
              <a:buChar char="•"/>
            </a:pPr>
            <a:r>
              <a:rPr lang="en-US" dirty="0" smtClean="0"/>
              <a:t>According to the WHO 15 million people worldwide suffer a stroke each year</a:t>
            </a:r>
          </a:p>
          <a:p>
            <a:pPr>
              <a:buClr>
                <a:srgbClr val="FFFF66"/>
              </a:buClr>
            </a:pPr>
            <a:r>
              <a:rPr lang="en-GB" dirty="0" smtClean="0"/>
              <a:t>30-day mortality is 8-12%</a:t>
            </a:r>
          </a:p>
          <a:p>
            <a:pPr marL="342900" indent="-342900" defTabSz="914400" eaLnBrk="1" hangingPunct="1">
              <a:buFontTx/>
              <a:buChar char="•"/>
            </a:pPr>
            <a:endParaRPr lang="en-GB" baseline="30000" dirty="0" smtClean="0"/>
          </a:p>
          <a:p>
            <a:pPr marL="342900" indent="-342900" defTabSz="914400" eaLnBrk="1" hangingPunct="1">
              <a:buFont typeface="Wingdings" pitchFamily="2" charset="2"/>
              <a:buNone/>
            </a:pPr>
            <a:endParaRPr lang="en-GB" baseline="30000" dirty="0" smtClean="0"/>
          </a:p>
          <a:p>
            <a:pPr marL="342900" indent="-342900" defTabSz="914400" eaLnBrk="1" hangingPunct="1">
              <a:buFont typeface="Wingdings" pitchFamily="2" charset="2"/>
              <a:buNone/>
            </a:pPr>
            <a:endParaRPr lang="en-GB" sz="1800" dirty="0" smtClean="0"/>
          </a:p>
        </p:txBody>
      </p:sp>
      <p:sp>
        <p:nvSpPr>
          <p:cNvPr id="5124" name="Text Box 4"/>
          <p:cNvSpPr txBox="1">
            <a:spLocks noChangeArrowheads="1"/>
          </p:cNvSpPr>
          <p:nvPr/>
        </p:nvSpPr>
        <p:spPr bwMode="auto">
          <a:xfrm>
            <a:off x="508000" y="6383338"/>
            <a:ext cx="787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83" tIns="44691" rIns="89383" bIns="44691"/>
          <a:lstStyle>
            <a:lvl1pPr marL="457200" indent="-457200" defTabSz="893763" eaLnBrk="0" hangingPunct="0">
              <a:defRPr sz="1100">
                <a:solidFill>
                  <a:schemeClr val="tx1"/>
                </a:solidFill>
                <a:latin typeface="Arial" charset="0"/>
              </a:defRPr>
            </a:lvl1pPr>
            <a:lvl2pPr marL="742950" indent="-285750" defTabSz="893763" eaLnBrk="0" hangingPunct="0">
              <a:defRPr sz="1100">
                <a:solidFill>
                  <a:schemeClr val="tx1"/>
                </a:solidFill>
                <a:latin typeface="Arial" charset="0"/>
              </a:defRPr>
            </a:lvl2pPr>
            <a:lvl3pPr marL="1143000" indent="-228600" defTabSz="893763" eaLnBrk="0" hangingPunct="0">
              <a:defRPr sz="1100">
                <a:solidFill>
                  <a:schemeClr val="tx1"/>
                </a:solidFill>
                <a:latin typeface="Arial" charset="0"/>
              </a:defRPr>
            </a:lvl3pPr>
            <a:lvl4pPr marL="1600200" indent="-228600" defTabSz="893763" eaLnBrk="0" hangingPunct="0">
              <a:defRPr sz="1100">
                <a:solidFill>
                  <a:schemeClr val="tx1"/>
                </a:solidFill>
                <a:latin typeface="Arial" charset="0"/>
              </a:defRPr>
            </a:lvl4pPr>
            <a:lvl5pPr marL="2057400" indent="-228600" defTabSz="893763" eaLnBrk="0" hangingPunct="0">
              <a:defRPr sz="1100">
                <a:solidFill>
                  <a:schemeClr val="tx1"/>
                </a:solidFill>
                <a:latin typeface="Arial" charset="0"/>
              </a:defRPr>
            </a:lvl5pPr>
            <a:lvl6pPr marL="2514600" indent="-228600" defTabSz="893763" eaLnBrk="0" fontAlgn="base" hangingPunct="0">
              <a:lnSpc>
                <a:spcPct val="90000"/>
              </a:lnSpc>
              <a:spcBef>
                <a:spcPct val="10000"/>
              </a:spcBef>
              <a:spcAft>
                <a:spcPct val="0"/>
              </a:spcAft>
              <a:defRPr sz="1100">
                <a:solidFill>
                  <a:schemeClr val="tx1"/>
                </a:solidFill>
                <a:latin typeface="Arial" charset="0"/>
              </a:defRPr>
            </a:lvl6pPr>
            <a:lvl7pPr marL="2971800" indent="-228600" defTabSz="893763" eaLnBrk="0" fontAlgn="base" hangingPunct="0">
              <a:lnSpc>
                <a:spcPct val="90000"/>
              </a:lnSpc>
              <a:spcBef>
                <a:spcPct val="10000"/>
              </a:spcBef>
              <a:spcAft>
                <a:spcPct val="0"/>
              </a:spcAft>
              <a:defRPr sz="1100">
                <a:solidFill>
                  <a:schemeClr val="tx1"/>
                </a:solidFill>
                <a:latin typeface="Arial" charset="0"/>
              </a:defRPr>
            </a:lvl7pPr>
            <a:lvl8pPr marL="3429000" indent="-228600" defTabSz="893763" eaLnBrk="0" fontAlgn="base" hangingPunct="0">
              <a:lnSpc>
                <a:spcPct val="90000"/>
              </a:lnSpc>
              <a:spcBef>
                <a:spcPct val="10000"/>
              </a:spcBef>
              <a:spcAft>
                <a:spcPct val="0"/>
              </a:spcAft>
              <a:defRPr sz="1100">
                <a:solidFill>
                  <a:schemeClr val="tx1"/>
                </a:solidFill>
                <a:latin typeface="Arial" charset="0"/>
              </a:defRPr>
            </a:lvl8pPr>
            <a:lvl9pPr marL="3886200" indent="-228600" defTabSz="893763" eaLnBrk="0" fontAlgn="base" hangingPunct="0">
              <a:lnSpc>
                <a:spcPct val="90000"/>
              </a:lnSpc>
              <a:spcBef>
                <a:spcPct val="10000"/>
              </a:spcBef>
              <a:spcAft>
                <a:spcPct val="0"/>
              </a:spcAft>
              <a:defRPr sz="1100">
                <a:solidFill>
                  <a:schemeClr val="tx1"/>
                </a:solidFill>
                <a:latin typeface="Arial" charset="0"/>
              </a:defRPr>
            </a:lvl9pPr>
          </a:lstStyle>
          <a:p>
            <a:pPr>
              <a:lnSpc>
                <a:spcPct val="100000"/>
              </a:lnSpc>
              <a:spcBef>
                <a:spcPct val="0"/>
              </a:spcBef>
            </a:pPr>
            <a:endParaRPr lang="en-GB" sz="1400" dirty="0">
              <a:solidFill>
                <a:schemeClr val="bg1"/>
              </a:solidFill>
            </a:endParaRPr>
          </a:p>
          <a:p>
            <a:pPr>
              <a:lnSpc>
                <a:spcPct val="100000"/>
              </a:lnSpc>
              <a:spcBef>
                <a:spcPct val="0"/>
              </a:spcBef>
            </a:pPr>
            <a:endParaRPr lang="en-GB" sz="1400" dirty="0">
              <a:solidFill>
                <a:srgbClr val="00CCFF"/>
              </a:solidFill>
            </a:endParaRPr>
          </a:p>
        </p:txBody>
      </p:sp>
    </p:spTree>
    <p:custDataLst>
      <p:tags r:id="rId1"/>
    </p:custDataLst>
    <p:extLst>
      <p:ext uri="{BB962C8B-B14F-4D97-AF65-F5344CB8AC3E}">
        <p14:creationId xmlns:p14="http://schemas.microsoft.com/office/powerpoint/2010/main" val="19808084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p:txBody>
          <a:bodyPr/>
          <a:lstStyle/>
          <a:p>
            <a:pPr eaLnBrk="1" hangingPunct="1"/>
            <a:r>
              <a:rPr lang="en-US" sz="3200" smtClean="0"/>
              <a:t>AIS ED STROKE CARE 24/7:</a:t>
            </a:r>
            <a:br>
              <a:rPr lang="en-US" sz="3200" smtClean="0"/>
            </a:br>
            <a:r>
              <a:rPr lang="en-US" sz="2000" smtClean="0"/>
              <a:t>1-H EVALUATION, 1-H INFUSION</a:t>
            </a:r>
          </a:p>
        </p:txBody>
      </p:sp>
      <p:sp>
        <p:nvSpPr>
          <p:cNvPr id="17411" name="Rectangle 3"/>
          <p:cNvSpPr>
            <a:spLocks noGrp="1" noChangeArrowheads="1"/>
          </p:cNvSpPr>
          <p:nvPr>
            <p:ph type="body" sz="half" idx="4294967295"/>
          </p:nvPr>
        </p:nvSpPr>
        <p:spPr>
          <a:xfrm>
            <a:off x="304800" y="1600200"/>
            <a:ext cx="4191000" cy="4114800"/>
          </a:xfrm>
        </p:spPr>
        <p:txBody>
          <a:bodyPr/>
          <a:lstStyle/>
          <a:p>
            <a:pPr eaLnBrk="1" hangingPunct="1">
              <a:buFont typeface="Wingdings" pitchFamily="2" charset="2"/>
              <a:buNone/>
            </a:pPr>
            <a:r>
              <a:rPr lang="en-US" sz="2800" smtClean="0"/>
              <a:t>I. Triage–</a:t>
            </a:r>
            <a:r>
              <a:rPr lang="en-US" sz="2800" b="1" smtClean="0">
                <a:solidFill>
                  <a:srgbClr val="FFFF66"/>
                </a:solidFill>
              </a:rPr>
              <a:t>10 min</a:t>
            </a:r>
          </a:p>
          <a:p>
            <a:pPr lvl="1" eaLnBrk="1" hangingPunct="1"/>
            <a:r>
              <a:rPr lang="en-US" sz="2200" smtClean="0"/>
              <a:t>Review t-PA criteria</a:t>
            </a:r>
          </a:p>
          <a:p>
            <a:pPr lvl="1" eaLnBrk="1" hangingPunct="1"/>
            <a:r>
              <a:rPr lang="en-US" sz="2200" smtClean="0"/>
              <a:t>Page acute stroke team</a:t>
            </a:r>
          </a:p>
          <a:p>
            <a:pPr lvl="1" eaLnBrk="1" hangingPunct="1"/>
            <a:r>
              <a:rPr lang="en-US" sz="2200" smtClean="0"/>
              <a:t>Draw pre t-PA labs*</a:t>
            </a:r>
          </a:p>
          <a:p>
            <a:pPr eaLnBrk="1" hangingPunct="1">
              <a:buFont typeface="Wingdings" pitchFamily="2" charset="2"/>
              <a:buNone/>
            </a:pPr>
            <a:r>
              <a:rPr lang="en-US" sz="2800" smtClean="0"/>
              <a:t>II. Medical Care–</a:t>
            </a:r>
            <a:r>
              <a:rPr lang="en-US" sz="2800" b="1" smtClean="0">
                <a:solidFill>
                  <a:srgbClr val="FFFF66"/>
                </a:solidFill>
              </a:rPr>
              <a:t>25 min</a:t>
            </a:r>
          </a:p>
          <a:p>
            <a:pPr lvl="1" eaLnBrk="1" hangingPunct="1"/>
            <a:r>
              <a:rPr lang="en-US" sz="2200" smtClean="0"/>
              <a:t>Place O2 , 2 NS IVs</a:t>
            </a:r>
          </a:p>
          <a:p>
            <a:pPr lvl="1" eaLnBrk="1" hangingPunct="1"/>
            <a:r>
              <a:rPr lang="en-US" sz="2200" smtClean="0"/>
              <a:t>Obtain BP, weight, NIHSS</a:t>
            </a:r>
          </a:p>
          <a:p>
            <a:pPr lvl="1" eaLnBrk="1" hangingPunct="1"/>
            <a:r>
              <a:rPr lang="en-US" sz="2200" smtClean="0"/>
              <a:t>Obtain 12-lead ECG</a:t>
            </a:r>
          </a:p>
          <a:p>
            <a:pPr lvl="1" eaLnBrk="1" hangingPunct="1"/>
            <a:r>
              <a:rPr lang="en-US" sz="2200" smtClean="0"/>
              <a:t>Send patient to CT</a:t>
            </a:r>
          </a:p>
          <a:p>
            <a:pPr eaLnBrk="1" hangingPunct="1"/>
            <a:endParaRPr lang="en-US" sz="2200" smtClean="0"/>
          </a:p>
        </p:txBody>
      </p:sp>
      <p:sp>
        <p:nvSpPr>
          <p:cNvPr id="17412" name="Rectangle 4"/>
          <p:cNvSpPr>
            <a:spLocks noGrp="1" noChangeArrowheads="1"/>
          </p:cNvSpPr>
          <p:nvPr>
            <p:ph type="body" sz="half" idx="4294967295"/>
          </p:nvPr>
        </p:nvSpPr>
        <p:spPr>
          <a:xfrm>
            <a:off x="4648200" y="1600200"/>
            <a:ext cx="4038600" cy="4114800"/>
          </a:xfrm>
        </p:spPr>
        <p:txBody>
          <a:bodyPr/>
          <a:lstStyle/>
          <a:p>
            <a:pPr eaLnBrk="1" hangingPunct="1">
              <a:buFont typeface="Wingdings" pitchFamily="2" charset="2"/>
              <a:buNone/>
            </a:pPr>
            <a:r>
              <a:rPr lang="en-US" sz="2800" smtClean="0"/>
              <a:t>III. CT &amp; Labs–</a:t>
            </a:r>
            <a:r>
              <a:rPr lang="en-US" sz="2800" b="1" smtClean="0">
                <a:solidFill>
                  <a:srgbClr val="FFFF66"/>
                </a:solidFill>
              </a:rPr>
              <a:t>45 min</a:t>
            </a:r>
          </a:p>
          <a:p>
            <a:pPr lvl="1" eaLnBrk="1" hangingPunct="1"/>
            <a:r>
              <a:rPr lang="en-US" sz="2200" smtClean="0"/>
              <a:t>Obtain lab results</a:t>
            </a:r>
          </a:p>
          <a:p>
            <a:pPr lvl="1" eaLnBrk="1" hangingPunct="1"/>
            <a:r>
              <a:rPr lang="en-US" sz="2200" smtClean="0"/>
              <a:t>Read CT</a:t>
            </a:r>
          </a:p>
          <a:p>
            <a:pPr lvl="1" eaLnBrk="1" hangingPunct="1"/>
            <a:r>
              <a:rPr lang="en-US" sz="2200" smtClean="0"/>
              <a:t>Return pt to ED</a:t>
            </a:r>
          </a:p>
          <a:p>
            <a:pPr eaLnBrk="1" hangingPunct="1">
              <a:buFont typeface="Wingdings" pitchFamily="2" charset="2"/>
              <a:buNone/>
            </a:pPr>
            <a:r>
              <a:rPr lang="en-US" sz="2800" smtClean="0"/>
              <a:t>IV. Treatment–</a:t>
            </a:r>
            <a:r>
              <a:rPr lang="en-US" sz="2800" b="1" smtClean="0">
                <a:solidFill>
                  <a:srgbClr val="FFFF66"/>
                </a:solidFill>
              </a:rPr>
              <a:t>60 min</a:t>
            </a:r>
          </a:p>
          <a:p>
            <a:pPr lvl="1" eaLnBrk="1" hangingPunct="1"/>
            <a:r>
              <a:rPr lang="en-US" sz="2200" smtClean="0"/>
              <a:t>Start IV t-PA</a:t>
            </a:r>
          </a:p>
          <a:p>
            <a:pPr lvl="1" eaLnBrk="1" hangingPunct="1"/>
            <a:r>
              <a:rPr lang="en-US" sz="2200" smtClean="0"/>
              <a:t>Monitor for ICH sxs</a:t>
            </a:r>
          </a:p>
          <a:p>
            <a:pPr lvl="2" eaLnBrk="1" hangingPunct="1"/>
            <a:r>
              <a:rPr lang="en-US" sz="2200" smtClean="0"/>
              <a:t>HTN, headache</a:t>
            </a:r>
          </a:p>
          <a:p>
            <a:pPr lvl="2" eaLnBrk="1" hangingPunct="1"/>
            <a:r>
              <a:rPr lang="en-US" sz="2200" smtClean="0"/>
              <a:t>N/V, </a:t>
            </a:r>
            <a:r>
              <a:rPr lang="en-US" sz="2200" smtClean="0">
                <a:sym typeface="Symbol" pitchFamily="18" charset="2"/>
              </a:rPr>
              <a:t> </a:t>
            </a:r>
            <a:r>
              <a:rPr lang="en-US" sz="2200" smtClean="0"/>
              <a:t>neuro status</a:t>
            </a:r>
          </a:p>
        </p:txBody>
      </p:sp>
      <p:sp>
        <p:nvSpPr>
          <p:cNvPr id="17413" name="Text Box 5"/>
          <p:cNvSpPr txBox="1">
            <a:spLocks noChangeArrowheads="1"/>
          </p:cNvSpPr>
          <p:nvPr/>
        </p:nvSpPr>
        <p:spPr bwMode="auto">
          <a:xfrm>
            <a:off x="1981200" y="5851525"/>
            <a:ext cx="6122988" cy="396875"/>
          </a:xfrm>
          <a:prstGeom prst="rect">
            <a:avLst/>
          </a:prstGeom>
          <a:noFill/>
          <a:ln w="9525">
            <a:noFill/>
            <a:miter lim="800000"/>
            <a:headEnd/>
            <a:tailEnd/>
          </a:ln>
        </p:spPr>
        <p:txBody>
          <a:bodyPr wrap="none">
            <a:spAutoFit/>
          </a:bodyPr>
          <a:lstStyle/>
          <a:p>
            <a:r>
              <a:rPr lang="en-US" sz="2000" b="0" i="1">
                <a:solidFill>
                  <a:srgbClr val="FFFFCC"/>
                </a:solidFill>
                <a:latin typeface="Arial" pitchFamily="34" charset="0"/>
              </a:rPr>
              <a:t>*CBC, platelets, PT/INR, PTT, chem 7, cardiac panel</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Tissue </a:t>
            </a:r>
            <a:r>
              <a:rPr lang="en-US" dirty="0" err="1" smtClean="0">
                <a:solidFill>
                  <a:srgbClr val="FFFF00"/>
                </a:solidFill>
              </a:rPr>
              <a:t>Plasminogen</a:t>
            </a:r>
            <a:r>
              <a:rPr lang="en-US" dirty="0" smtClean="0">
                <a:solidFill>
                  <a:srgbClr val="FFFF00"/>
                </a:solidFill>
              </a:rPr>
              <a:t> Activator (t-PA)</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dirty="0" smtClean="0">
                <a:solidFill>
                  <a:srgbClr val="FFFF00"/>
                </a:solidFill>
              </a:rPr>
              <a:t>These results were confirmed in subsequent post marketing observational studies: </a:t>
            </a:r>
          </a:p>
          <a:p>
            <a:endParaRPr lang="en-US" dirty="0" smtClean="0"/>
          </a:p>
          <a:p>
            <a:pPr>
              <a:buNone/>
            </a:pPr>
            <a:r>
              <a:rPr lang="en-US" dirty="0" smtClean="0"/>
              <a:t>58,353 IV t-PA treated patients from “Get with the guidelines stroke registry showed faster onset to treatment (15 minutes increments) is associated: </a:t>
            </a:r>
          </a:p>
          <a:p>
            <a:pPr>
              <a:buNone/>
            </a:pPr>
            <a:endParaRPr lang="en-US" dirty="0" smtClean="0"/>
          </a:p>
          <a:p>
            <a:r>
              <a:rPr lang="en-US" dirty="0" smtClean="0"/>
              <a:t>Reduced mortality (OR 0.96, 95% CI 0.95-0.98)</a:t>
            </a:r>
          </a:p>
          <a:p>
            <a:r>
              <a:rPr lang="en-US" dirty="0" smtClean="0"/>
              <a:t>Reduced </a:t>
            </a:r>
            <a:r>
              <a:rPr lang="en-US" dirty="0" err="1" smtClean="0"/>
              <a:t>sICH</a:t>
            </a:r>
            <a:r>
              <a:rPr lang="en-US" dirty="0" smtClean="0"/>
              <a:t> (OR 0.96, 95% CI 0.95-0.98)</a:t>
            </a:r>
          </a:p>
          <a:p>
            <a:r>
              <a:rPr lang="en-US" dirty="0" smtClean="0"/>
              <a:t>Increased favorable outcome (OR 1.04, 95% CI 1.03-1.05)</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Tissue </a:t>
            </a:r>
            <a:r>
              <a:rPr lang="en-US" dirty="0" err="1" smtClean="0">
                <a:solidFill>
                  <a:srgbClr val="FFFF00"/>
                </a:solidFill>
              </a:rPr>
              <a:t>Plasminogen</a:t>
            </a:r>
            <a:r>
              <a:rPr lang="en-US" dirty="0" smtClean="0">
                <a:solidFill>
                  <a:srgbClr val="FFFF00"/>
                </a:solidFill>
              </a:rPr>
              <a:t> Activator (t-PA)</a:t>
            </a:r>
            <a:endParaRPr lang="en-US" dirty="0"/>
          </a:p>
        </p:txBody>
      </p:sp>
      <p:sp>
        <p:nvSpPr>
          <p:cNvPr id="3" name="Content Placeholder 2"/>
          <p:cNvSpPr>
            <a:spLocks noGrp="1"/>
          </p:cNvSpPr>
          <p:nvPr>
            <p:ph idx="1"/>
          </p:nvPr>
        </p:nvSpPr>
        <p:spPr/>
        <p:txBody>
          <a:bodyPr/>
          <a:lstStyle/>
          <a:p>
            <a:pPr>
              <a:buNone/>
            </a:pPr>
            <a:endParaRPr lang="en-US" dirty="0" smtClean="0"/>
          </a:p>
          <a:p>
            <a:pPr>
              <a:buNone/>
            </a:pPr>
            <a:r>
              <a:rPr lang="en-US" dirty="0" smtClean="0"/>
              <a:t>The introduction of t-PA 2 decades ago marked the end of one era dominated by nihilism, in which stroke was considered untreatable, and the beginning of another</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ChangeArrowheads="1"/>
          </p:cNvSpPr>
          <p:nvPr>
            <p:ph type="title"/>
          </p:nvPr>
        </p:nvSpPr>
        <p:spPr/>
        <p:txBody>
          <a:bodyPr/>
          <a:lstStyle/>
          <a:p>
            <a:r>
              <a:rPr lang="en-US" sz="2800" dirty="0">
                <a:solidFill>
                  <a:srgbClr val="FFFF00"/>
                </a:solidFill>
              </a:rPr>
              <a:t>Acute Stroke </a:t>
            </a:r>
            <a:r>
              <a:rPr lang="en-US" sz="2800" dirty="0" smtClean="0">
                <a:solidFill>
                  <a:srgbClr val="FFFF00"/>
                </a:solidFill>
              </a:rPr>
              <a:t>Treatment</a:t>
            </a:r>
            <a:endParaRPr lang="en-US" sz="2800" dirty="0">
              <a:solidFill>
                <a:srgbClr val="FFFF00"/>
              </a:solidFill>
            </a:endParaRPr>
          </a:p>
        </p:txBody>
      </p:sp>
      <p:sp>
        <p:nvSpPr>
          <p:cNvPr id="637955" name="Rectangle 3"/>
          <p:cNvSpPr>
            <a:spLocks noGrp="1" noChangeArrowheads="1"/>
          </p:cNvSpPr>
          <p:nvPr>
            <p:ph type="body" idx="1"/>
          </p:nvPr>
        </p:nvSpPr>
        <p:spPr/>
        <p:txBody>
          <a:bodyPr>
            <a:normAutofit fontScale="85000" lnSpcReduction="20000"/>
          </a:bodyPr>
          <a:lstStyle/>
          <a:p>
            <a:pPr>
              <a:buNone/>
            </a:pPr>
            <a:r>
              <a:rPr lang="en-US" dirty="0" smtClean="0">
                <a:solidFill>
                  <a:srgbClr val="FFFF00"/>
                </a:solidFill>
              </a:rPr>
              <a:t>Despite supporting data on the efficacy and safety of IV t-PA, it remains substantially underutilized: </a:t>
            </a:r>
            <a:endParaRPr lang="en-US" dirty="0">
              <a:solidFill>
                <a:srgbClr val="FFFF00"/>
              </a:solidFill>
            </a:endParaRPr>
          </a:p>
          <a:p>
            <a:endParaRPr lang="en-US" sz="2400" dirty="0" smtClean="0"/>
          </a:p>
          <a:p>
            <a:r>
              <a:rPr lang="en-US" dirty="0" smtClean="0"/>
              <a:t>Only </a:t>
            </a:r>
            <a:r>
              <a:rPr lang="en-US" dirty="0"/>
              <a:t>&lt;1% of acute stroke patients receive </a:t>
            </a:r>
            <a:r>
              <a:rPr lang="en-US" dirty="0" err="1"/>
              <a:t>thrombolysis</a:t>
            </a:r>
            <a:r>
              <a:rPr lang="en-US" dirty="0"/>
              <a:t> in </a:t>
            </a:r>
            <a:r>
              <a:rPr lang="en-US" dirty="0" smtClean="0"/>
              <a:t>U.S  in 2006 </a:t>
            </a:r>
            <a:r>
              <a:rPr lang="en-US" i="1" dirty="0" smtClean="0"/>
              <a:t>(Mohammad et al. ISC)</a:t>
            </a:r>
            <a:endParaRPr lang="en-US" i="1" dirty="0"/>
          </a:p>
          <a:p>
            <a:endParaRPr lang="en-US" dirty="0"/>
          </a:p>
          <a:p>
            <a:r>
              <a:rPr lang="en-US" dirty="0" smtClean="0"/>
              <a:t>Recent analysis on IV t-PA utilization showed a steady increase from 1.4% in 2004 to 3.4% in 2009</a:t>
            </a:r>
          </a:p>
          <a:p>
            <a:endParaRPr lang="en-US" dirty="0" smtClean="0"/>
          </a:p>
          <a:p>
            <a:r>
              <a:rPr lang="en-US" dirty="0" smtClean="0"/>
              <a:t>Main reason for under utilization, patients present beyond 4.5 hours from symptoms onset</a:t>
            </a:r>
            <a:endParaRPr lang="en-US" dirty="0"/>
          </a:p>
          <a:p>
            <a:pPr>
              <a:buFont typeface="Wingdings" pitchFamily="2" charset="2"/>
              <a:buNone/>
            </a:pPr>
            <a:endParaRPr lang="en-US" dirty="0"/>
          </a:p>
          <a:p>
            <a:pPr>
              <a:buFont typeface="Wingdings" pitchFamily="2" charset="2"/>
              <a:buNone/>
            </a:pPr>
            <a:endParaRPr lang="en-US" dirty="0"/>
          </a:p>
          <a:p>
            <a:pPr>
              <a:buFont typeface="Wingdings" pitchFamily="2" charset="2"/>
              <a:buNone/>
            </a:pPr>
            <a:endParaRPr lang="en-US" dirty="0"/>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Tissue </a:t>
            </a:r>
            <a:r>
              <a:rPr lang="en-US" dirty="0" err="1" smtClean="0">
                <a:solidFill>
                  <a:srgbClr val="FFFF00"/>
                </a:solidFill>
              </a:rPr>
              <a:t>Plasminogen</a:t>
            </a:r>
            <a:r>
              <a:rPr lang="en-US" dirty="0" smtClean="0">
                <a:solidFill>
                  <a:srgbClr val="FFFF00"/>
                </a:solidFill>
              </a:rPr>
              <a:t> Activator (t-PA)</a:t>
            </a:r>
            <a:endParaRPr lang="en-US" dirty="0"/>
          </a:p>
        </p:txBody>
      </p:sp>
      <p:sp>
        <p:nvSpPr>
          <p:cNvPr id="3" name="Content Placeholder 2"/>
          <p:cNvSpPr>
            <a:spLocks noGrp="1"/>
          </p:cNvSpPr>
          <p:nvPr>
            <p:ph idx="1"/>
          </p:nvPr>
        </p:nvSpPr>
        <p:spPr/>
        <p:txBody>
          <a:bodyPr/>
          <a:lstStyle/>
          <a:p>
            <a:pPr>
              <a:buNone/>
            </a:pPr>
            <a:r>
              <a:rPr lang="en-US" dirty="0" smtClean="0">
                <a:solidFill>
                  <a:srgbClr val="FFFF00"/>
                </a:solidFill>
              </a:rPr>
              <a:t>Challenges to the utilization of t-PA include:</a:t>
            </a:r>
          </a:p>
          <a:p>
            <a:r>
              <a:rPr lang="en-US" dirty="0" smtClean="0">
                <a:solidFill>
                  <a:srgbClr val="FF0000"/>
                </a:solidFill>
              </a:rPr>
              <a:t>Narrow eligibility and treatment window</a:t>
            </a:r>
          </a:p>
          <a:p>
            <a:r>
              <a:rPr lang="en-US" dirty="0" smtClean="0"/>
              <a:t>Risk of hemorrhage</a:t>
            </a:r>
          </a:p>
          <a:p>
            <a:r>
              <a:rPr lang="en-US" dirty="0" smtClean="0">
                <a:solidFill>
                  <a:srgbClr val="FF0000"/>
                </a:solidFill>
              </a:rPr>
              <a:t>Perceived lack of efficacy in large vessel occlusion</a:t>
            </a:r>
          </a:p>
          <a:p>
            <a:r>
              <a:rPr lang="en-US" dirty="0" smtClean="0"/>
              <a:t>Limited pool of stroke expertise in the community</a:t>
            </a:r>
          </a:p>
          <a:p>
            <a:pPr>
              <a:buNone/>
            </a:pP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Tissue </a:t>
            </a:r>
            <a:r>
              <a:rPr lang="en-US" dirty="0" err="1" smtClean="0">
                <a:solidFill>
                  <a:srgbClr val="FFFF00"/>
                </a:solidFill>
              </a:rPr>
              <a:t>Plasminogen</a:t>
            </a:r>
            <a:r>
              <a:rPr lang="en-US" dirty="0" smtClean="0">
                <a:solidFill>
                  <a:srgbClr val="FFFF00"/>
                </a:solidFill>
              </a:rPr>
              <a:t> Activator (t-PA)</a:t>
            </a:r>
            <a:endParaRPr lang="en-US" dirty="0"/>
          </a:p>
        </p:txBody>
      </p:sp>
      <p:sp>
        <p:nvSpPr>
          <p:cNvPr id="3" name="Content Placeholder 2"/>
          <p:cNvSpPr>
            <a:spLocks noGrp="1"/>
          </p:cNvSpPr>
          <p:nvPr>
            <p:ph idx="1"/>
          </p:nvPr>
        </p:nvSpPr>
        <p:spPr/>
        <p:txBody>
          <a:bodyPr/>
          <a:lstStyle/>
          <a:p>
            <a:pPr algn="ctr">
              <a:buNone/>
            </a:pPr>
            <a:r>
              <a:rPr lang="en-US" dirty="0" smtClean="0">
                <a:solidFill>
                  <a:srgbClr val="FFFF00"/>
                </a:solidFill>
              </a:rPr>
              <a:t>Challenges</a:t>
            </a:r>
          </a:p>
          <a:p>
            <a:pPr algn="ctr">
              <a:buNone/>
            </a:pPr>
            <a:endParaRPr lang="en-US" dirty="0" smtClean="0">
              <a:solidFill>
                <a:srgbClr val="FFFF00"/>
              </a:solidFill>
            </a:endParaRPr>
          </a:p>
          <a:p>
            <a:r>
              <a:rPr lang="en-US" dirty="0" smtClean="0"/>
              <a:t>Large vessel occlusion predicts large infarct size and is associated with poor outcome (46%)</a:t>
            </a:r>
          </a:p>
          <a:p>
            <a:endParaRPr lang="en-US" dirty="0" smtClean="0"/>
          </a:p>
          <a:p>
            <a:r>
              <a:rPr lang="en-US" dirty="0" smtClean="0"/>
              <a:t>Limited efficacy in large vessel occlusion</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Tissue </a:t>
            </a:r>
            <a:r>
              <a:rPr lang="en-US" dirty="0" err="1" smtClean="0">
                <a:solidFill>
                  <a:srgbClr val="FFFF00"/>
                </a:solidFill>
              </a:rPr>
              <a:t>Plasminogen</a:t>
            </a:r>
            <a:r>
              <a:rPr lang="en-US" dirty="0" smtClean="0">
                <a:solidFill>
                  <a:srgbClr val="FFFF00"/>
                </a:solidFill>
              </a:rPr>
              <a:t> Activator (t-PA) Challenges</a:t>
            </a:r>
            <a:endParaRPr lang="en-US" dirty="0"/>
          </a:p>
        </p:txBody>
      </p:sp>
      <p:sp>
        <p:nvSpPr>
          <p:cNvPr id="3" name="Content Placeholder 2"/>
          <p:cNvSpPr>
            <a:spLocks noGrp="1"/>
          </p:cNvSpPr>
          <p:nvPr>
            <p:ph idx="1"/>
          </p:nvPr>
        </p:nvSpPr>
        <p:spPr/>
        <p:txBody>
          <a:bodyPr/>
          <a:lstStyle/>
          <a:p>
            <a:pPr algn="ctr">
              <a:buNone/>
            </a:pPr>
            <a:r>
              <a:rPr lang="en-US" dirty="0" smtClean="0">
                <a:solidFill>
                  <a:srgbClr val="FFFF00"/>
                </a:solidFill>
              </a:rPr>
              <a:t>IV t-PA in large vessel occlusion</a:t>
            </a:r>
          </a:p>
          <a:p>
            <a:pPr algn="ctr">
              <a:buNone/>
            </a:pPr>
            <a:endParaRPr lang="en-US" dirty="0" smtClean="0">
              <a:solidFill>
                <a:srgbClr val="FFFF00"/>
              </a:solidFill>
            </a:endParaRPr>
          </a:p>
          <a:p>
            <a:r>
              <a:rPr lang="en-US" dirty="0" smtClean="0"/>
              <a:t>Patients with </a:t>
            </a:r>
            <a:r>
              <a:rPr lang="en-US" dirty="0" err="1" smtClean="0"/>
              <a:t>hyperdense</a:t>
            </a:r>
            <a:endParaRPr lang="en-US" dirty="0" smtClean="0"/>
          </a:p>
          <a:p>
            <a:pPr>
              <a:buNone/>
            </a:pPr>
            <a:r>
              <a:rPr lang="en-US" dirty="0" smtClean="0"/>
              <a:t>Which is indicative of large </a:t>
            </a:r>
          </a:p>
          <a:p>
            <a:pPr>
              <a:buNone/>
            </a:pPr>
            <a:r>
              <a:rPr lang="en-US" dirty="0" smtClean="0"/>
              <a:t>Vessel occlusion respond </a:t>
            </a:r>
          </a:p>
          <a:p>
            <a:pPr>
              <a:buNone/>
            </a:pPr>
            <a:r>
              <a:rPr lang="en-US" dirty="0" smtClean="0"/>
              <a:t>Poorly to IV t-PA (70-84%</a:t>
            </a:r>
          </a:p>
          <a:p>
            <a:pPr>
              <a:buNone/>
            </a:pPr>
            <a:r>
              <a:rPr lang="en-US" dirty="0" smtClean="0"/>
              <a:t>Have poor outcome)</a:t>
            </a:r>
            <a:endParaRPr lang="en-US" dirty="0"/>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2667000"/>
            <a:ext cx="36576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00"/>
                </a:solidFill>
              </a:rPr>
              <a:t>Tissue </a:t>
            </a:r>
            <a:r>
              <a:rPr lang="en-US" dirty="0" err="1" smtClean="0">
                <a:solidFill>
                  <a:srgbClr val="FFFF00"/>
                </a:solidFill>
              </a:rPr>
              <a:t>Plasminogen</a:t>
            </a:r>
            <a:r>
              <a:rPr lang="en-US" dirty="0" smtClean="0">
                <a:solidFill>
                  <a:srgbClr val="FFFF00"/>
                </a:solidFill>
              </a:rPr>
              <a:t> Activator (t-PA)</a:t>
            </a:r>
            <a:endParaRPr lang="en-US" dirty="0"/>
          </a:p>
        </p:txBody>
      </p:sp>
      <p:graphicFrame>
        <p:nvGraphicFramePr>
          <p:cNvPr id="4" name="Content Placeholder 3"/>
          <p:cNvGraphicFramePr>
            <a:graphicFrameLocks noGrp="1"/>
          </p:cNvGraphicFramePr>
          <p:nvPr>
            <p:ph idx="1"/>
          </p:nvPr>
        </p:nvGraphicFramePr>
        <p:xfrm>
          <a:off x="457200" y="2717800"/>
          <a:ext cx="8229600" cy="185420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en-US" dirty="0" smtClean="0">
                          <a:solidFill>
                            <a:srgbClr val="FFFF00"/>
                          </a:solidFill>
                        </a:rPr>
                        <a:t>Occluded</a:t>
                      </a:r>
                      <a:r>
                        <a:rPr lang="en-US" baseline="0" dirty="0" smtClean="0">
                          <a:solidFill>
                            <a:srgbClr val="FFFF00"/>
                          </a:solidFill>
                        </a:rPr>
                        <a:t> Vessel</a:t>
                      </a:r>
                      <a:endParaRPr lang="en-US" dirty="0">
                        <a:solidFill>
                          <a:srgbClr val="FFFF00"/>
                        </a:solidFill>
                      </a:endParaRPr>
                    </a:p>
                  </a:txBody>
                  <a:tcPr/>
                </a:tc>
                <a:tc>
                  <a:txBody>
                    <a:bodyPr/>
                    <a:lstStyle/>
                    <a:p>
                      <a:pPr algn="ctr"/>
                      <a:r>
                        <a:rPr lang="en-US" dirty="0" err="1" smtClean="0">
                          <a:solidFill>
                            <a:srgbClr val="FFFF00"/>
                          </a:solidFill>
                        </a:rPr>
                        <a:t>Recanalization</a:t>
                      </a:r>
                      <a:r>
                        <a:rPr lang="en-US" baseline="0" dirty="0" smtClean="0">
                          <a:solidFill>
                            <a:srgbClr val="FFFF00"/>
                          </a:solidFill>
                        </a:rPr>
                        <a:t> (TIMI 2 &amp; 3)</a:t>
                      </a:r>
                      <a:endParaRPr lang="en-US" dirty="0">
                        <a:solidFill>
                          <a:srgbClr val="FFFF00"/>
                        </a:solidFill>
                      </a:endParaRPr>
                    </a:p>
                  </a:txBody>
                  <a:tcPr/>
                </a:tc>
              </a:tr>
              <a:tr h="370840">
                <a:tc>
                  <a:txBody>
                    <a:bodyPr/>
                    <a:lstStyle/>
                    <a:p>
                      <a:pPr algn="ctr"/>
                      <a:r>
                        <a:rPr lang="en-US" dirty="0" smtClean="0">
                          <a:solidFill>
                            <a:srgbClr val="00B0F0"/>
                          </a:solidFill>
                        </a:rPr>
                        <a:t>M2 MCA</a:t>
                      </a:r>
                      <a:endParaRPr lang="en-US" dirty="0">
                        <a:solidFill>
                          <a:srgbClr val="00B0F0"/>
                        </a:solidFill>
                      </a:endParaRPr>
                    </a:p>
                  </a:txBody>
                  <a:tcPr/>
                </a:tc>
                <a:tc>
                  <a:txBody>
                    <a:bodyPr/>
                    <a:lstStyle/>
                    <a:p>
                      <a:pPr algn="ctr"/>
                      <a:r>
                        <a:rPr lang="en-US" dirty="0" smtClean="0">
                          <a:solidFill>
                            <a:schemeClr val="bg1"/>
                          </a:solidFill>
                        </a:rPr>
                        <a:t>31%</a:t>
                      </a:r>
                      <a:endParaRPr lang="en-US" dirty="0">
                        <a:solidFill>
                          <a:schemeClr val="bg1"/>
                        </a:solidFill>
                      </a:endParaRPr>
                    </a:p>
                  </a:txBody>
                  <a:tcPr/>
                </a:tc>
              </a:tr>
              <a:tr h="370840">
                <a:tc>
                  <a:txBody>
                    <a:bodyPr/>
                    <a:lstStyle/>
                    <a:p>
                      <a:pPr algn="ctr"/>
                      <a:r>
                        <a:rPr lang="en-US" dirty="0" smtClean="0">
                          <a:solidFill>
                            <a:srgbClr val="00B0F0"/>
                          </a:solidFill>
                        </a:rPr>
                        <a:t>M1</a:t>
                      </a:r>
                      <a:r>
                        <a:rPr lang="en-US" baseline="0" dirty="0" smtClean="0">
                          <a:solidFill>
                            <a:srgbClr val="00B0F0"/>
                          </a:solidFill>
                        </a:rPr>
                        <a:t> MCA</a:t>
                      </a:r>
                      <a:endParaRPr lang="en-US" dirty="0">
                        <a:solidFill>
                          <a:srgbClr val="00B0F0"/>
                        </a:solidFill>
                      </a:endParaRPr>
                    </a:p>
                  </a:txBody>
                  <a:tcPr/>
                </a:tc>
                <a:tc>
                  <a:txBody>
                    <a:bodyPr/>
                    <a:lstStyle/>
                    <a:p>
                      <a:pPr algn="ctr"/>
                      <a:r>
                        <a:rPr lang="en-US" dirty="0" smtClean="0"/>
                        <a:t>32%</a:t>
                      </a:r>
                      <a:endParaRPr lang="en-US" dirty="0"/>
                    </a:p>
                  </a:txBody>
                  <a:tcPr/>
                </a:tc>
              </a:tr>
              <a:tr h="370840">
                <a:tc>
                  <a:txBody>
                    <a:bodyPr/>
                    <a:lstStyle/>
                    <a:p>
                      <a:pPr algn="ctr"/>
                      <a:r>
                        <a:rPr lang="en-US" dirty="0" smtClean="0">
                          <a:solidFill>
                            <a:srgbClr val="00B0F0"/>
                          </a:solidFill>
                        </a:rPr>
                        <a:t>TICA</a:t>
                      </a:r>
                      <a:endParaRPr lang="en-US" dirty="0">
                        <a:solidFill>
                          <a:srgbClr val="00B0F0"/>
                        </a:solidFill>
                      </a:endParaRPr>
                    </a:p>
                  </a:txBody>
                  <a:tcPr/>
                </a:tc>
                <a:tc>
                  <a:txBody>
                    <a:bodyPr/>
                    <a:lstStyle/>
                    <a:p>
                      <a:pPr algn="ctr"/>
                      <a:r>
                        <a:rPr lang="en-US" dirty="0" smtClean="0"/>
                        <a:t>4%</a:t>
                      </a:r>
                      <a:endParaRPr lang="en-US" dirty="0"/>
                    </a:p>
                  </a:txBody>
                  <a:tcPr/>
                </a:tc>
              </a:tr>
              <a:tr h="370840">
                <a:tc>
                  <a:txBody>
                    <a:bodyPr/>
                    <a:lstStyle/>
                    <a:p>
                      <a:pPr algn="ctr"/>
                      <a:r>
                        <a:rPr lang="en-US" dirty="0" smtClean="0">
                          <a:solidFill>
                            <a:srgbClr val="00B0F0"/>
                          </a:solidFill>
                        </a:rPr>
                        <a:t>BA</a:t>
                      </a:r>
                      <a:endParaRPr lang="en-US" dirty="0">
                        <a:solidFill>
                          <a:srgbClr val="00B0F0"/>
                        </a:solidFill>
                      </a:endParaRPr>
                    </a:p>
                  </a:txBody>
                  <a:tcPr/>
                </a:tc>
                <a:tc>
                  <a:txBody>
                    <a:bodyPr/>
                    <a:lstStyle/>
                    <a:p>
                      <a:pPr algn="ctr"/>
                      <a:r>
                        <a:rPr lang="en-US" dirty="0" smtClean="0"/>
                        <a:t>4%</a:t>
                      </a:r>
                      <a:endParaRPr lang="en-US" dirty="0"/>
                    </a:p>
                  </a:txBody>
                  <a:tcPr/>
                </a:tc>
              </a:tr>
            </a:tbl>
          </a:graphicData>
        </a:graphic>
      </p:graphicFrame>
      <p:sp>
        <p:nvSpPr>
          <p:cNvPr id="5" name="Rectangle 4"/>
          <p:cNvSpPr/>
          <p:nvPr/>
        </p:nvSpPr>
        <p:spPr>
          <a:xfrm>
            <a:off x="838200" y="5421868"/>
            <a:ext cx="1259063" cy="369332"/>
          </a:xfrm>
          <a:prstGeom prst="rect">
            <a:avLst/>
          </a:prstGeom>
        </p:spPr>
        <p:txBody>
          <a:bodyPr wrap="none">
            <a:spAutoFit/>
          </a:bodyPr>
          <a:lstStyle/>
          <a:p>
            <a:r>
              <a:rPr lang="en-US" i="1" dirty="0" smtClean="0"/>
              <a:t>Bha</a:t>
            </a:r>
            <a:r>
              <a:rPr lang="en-US" dirty="0" smtClean="0"/>
              <a:t>t</a:t>
            </a:r>
            <a:r>
              <a:rPr lang="en-US" i="1" dirty="0" smtClean="0"/>
              <a:t>ia et al</a:t>
            </a:r>
            <a:endParaRPr lang="en-US" i="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Tissue </a:t>
            </a:r>
            <a:r>
              <a:rPr lang="en-US" dirty="0" err="1" smtClean="0">
                <a:solidFill>
                  <a:srgbClr val="FFFF00"/>
                </a:solidFill>
              </a:rPr>
              <a:t>Plasminogen</a:t>
            </a:r>
            <a:r>
              <a:rPr lang="en-US" dirty="0" smtClean="0">
                <a:solidFill>
                  <a:srgbClr val="FFFF00"/>
                </a:solidFill>
              </a:rPr>
              <a:t> Activator (t-PA)</a:t>
            </a:r>
            <a:endParaRPr lang="en-US" dirty="0"/>
          </a:p>
        </p:txBody>
      </p:sp>
      <p:sp>
        <p:nvSpPr>
          <p:cNvPr id="3" name="Content Placeholder 2"/>
          <p:cNvSpPr>
            <a:spLocks noGrp="1"/>
          </p:cNvSpPr>
          <p:nvPr>
            <p:ph idx="1"/>
          </p:nvPr>
        </p:nvSpPr>
        <p:spPr/>
        <p:txBody>
          <a:bodyPr/>
          <a:lstStyle/>
          <a:p>
            <a:pPr>
              <a:buNone/>
            </a:pPr>
            <a:endParaRPr lang="en-US" dirty="0" smtClean="0"/>
          </a:p>
          <a:p>
            <a:r>
              <a:rPr lang="en-US" dirty="0" smtClean="0"/>
              <a:t>IV t-PA is easy access, quick, non-invasive and of low cost.</a:t>
            </a:r>
          </a:p>
          <a:p>
            <a:pPr>
              <a:buNone/>
            </a:pPr>
            <a:endParaRPr lang="en-US" dirty="0" smtClean="0"/>
          </a:p>
          <a:p>
            <a:r>
              <a:rPr lang="en-US" dirty="0" smtClean="0"/>
              <a:t>Limited efficacy in Large Vessel Occlusion</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Endovascular </a:t>
            </a:r>
            <a:r>
              <a:rPr lang="en-US" dirty="0" err="1" smtClean="0">
                <a:solidFill>
                  <a:srgbClr val="FFFF00"/>
                </a:solidFill>
              </a:rPr>
              <a:t>thrombolysis</a:t>
            </a:r>
            <a:r>
              <a:rPr lang="en-US" dirty="0" smtClean="0">
                <a:solidFill>
                  <a:srgbClr val="FFFF00"/>
                </a:solidFill>
              </a:rPr>
              <a:t> for LVO</a:t>
            </a:r>
            <a:endParaRPr lang="en-US" dirty="0">
              <a:solidFill>
                <a:srgbClr val="FFFF00"/>
              </a:solidFill>
            </a:endParaRPr>
          </a:p>
        </p:txBody>
      </p:sp>
      <p:sp>
        <p:nvSpPr>
          <p:cNvPr id="3" name="Content Placeholder 2"/>
          <p:cNvSpPr>
            <a:spLocks noGrp="1"/>
          </p:cNvSpPr>
          <p:nvPr>
            <p:ph idx="1"/>
          </p:nvPr>
        </p:nvSpPr>
        <p:spPr/>
        <p:txBody>
          <a:bodyPr/>
          <a:lstStyle/>
          <a:p>
            <a:pPr algn="ctr">
              <a:buNone/>
            </a:pPr>
            <a:r>
              <a:rPr lang="en-US" dirty="0" smtClean="0">
                <a:solidFill>
                  <a:srgbClr val="FFFF00"/>
                </a:solidFill>
              </a:rPr>
              <a:t>Rational</a:t>
            </a:r>
          </a:p>
          <a:p>
            <a:pPr algn="ctr">
              <a:buNone/>
            </a:pPr>
            <a:endParaRPr lang="en-US" dirty="0" smtClean="0">
              <a:solidFill>
                <a:srgbClr val="FFFF00"/>
              </a:solidFill>
            </a:endParaRPr>
          </a:p>
          <a:p>
            <a:r>
              <a:rPr lang="en-US" dirty="0" smtClean="0"/>
              <a:t>Intra-arterial and mechanical thrombolytic offers direct instillation of </a:t>
            </a:r>
            <a:r>
              <a:rPr lang="en-US" dirty="0" err="1" smtClean="0"/>
              <a:t>thrombolytics</a:t>
            </a:r>
            <a:r>
              <a:rPr lang="en-US" dirty="0" smtClean="0"/>
              <a:t> and direct mechanical probing of the clot</a:t>
            </a:r>
          </a:p>
          <a:p>
            <a:endParaRPr lang="en-US" dirty="0" smtClean="0"/>
          </a:p>
          <a:p>
            <a:r>
              <a:rPr lang="en-US" dirty="0" smtClean="0"/>
              <a:t>Drawbacks of Endovascular </a:t>
            </a:r>
            <a:r>
              <a:rPr lang="en-US" dirty="0" err="1" smtClean="0"/>
              <a:t>thrombolysis</a:t>
            </a:r>
            <a:r>
              <a:rPr lang="en-US" dirty="0" smtClean="0"/>
              <a:t> include invasiveness, cost and time delay</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The High Socioeconomic </a:t>
            </a:r>
            <a:br>
              <a:rPr lang="en-US" dirty="0" smtClean="0">
                <a:solidFill>
                  <a:srgbClr val="FFFF00"/>
                </a:solidFill>
              </a:rPr>
            </a:br>
            <a:r>
              <a:rPr lang="en-US" dirty="0" smtClean="0">
                <a:solidFill>
                  <a:srgbClr val="FFFF00"/>
                </a:solidFill>
              </a:rPr>
              <a:t>Cost of Stroke</a:t>
            </a:r>
            <a:endParaRPr lang="en-US" dirty="0"/>
          </a:p>
        </p:txBody>
      </p:sp>
      <p:sp>
        <p:nvSpPr>
          <p:cNvPr id="3" name="Content Placeholder 2"/>
          <p:cNvSpPr>
            <a:spLocks noGrp="1"/>
          </p:cNvSpPr>
          <p:nvPr>
            <p:ph idx="1"/>
          </p:nvPr>
        </p:nvSpPr>
        <p:spPr/>
        <p:txBody>
          <a:bodyPr>
            <a:normAutofit lnSpcReduction="10000"/>
          </a:bodyPr>
          <a:lstStyle/>
          <a:p>
            <a:pPr>
              <a:buNone/>
            </a:pPr>
            <a:endParaRPr lang="en-US" dirty="0" smtClean="0"/>
          </a:p>
          <a:p>
            <a:pPr>
              <a:buNone/>
            </a:pPr>
            <a:r>
              <a:rPr lang="en-US" dirty="0" smtClean="0"/>
              <a:t>For survivors aged &gt; 65 years:</a:t>
            </a:r>
          </a:p>
          <a:p>
            <a:pPr>
              <a:buNone/>
            </a:pPr>
            <a:endParaRPr lang="en-US" dirty="0" smtClean="0"/>
          </a:p>
          <a:p>
            <a:r>
              <a:rPr lang="en-US" dirty="0" smtClean="0"/>
              <a:t>50% have </a:t>
            </a:r>
            <a:r>
              <a:rPr lang="en-US" dirty="0" err="1" smtClean="0"/>
              <a:t>hemiparesis</a:t>
            </a:r>
            <a:endParaRPr lang="en-US" dirty="0" smtClean="0"/>
          </a:p>
          <a:p>
            <a:r>
              <a:rPr lang="en-US" dirty="0" smtClean="0"/>
              <a:t>30% are unable to ambulate</a:t>
            </a:r>
          </a:p>
          <a:p>
            <a:r>
              <a:rPr lang="en-US" dirty="0" smtClean="0"/>
              <a:t>19% are aphasic</a:t>
            </a:r>
          </a:p>
          <a:p>
            <a:r>
              <a:rPr lang="en-US" dirty="0" smtClean="0"/>
              <a:t>35% are depressed</a:t>
            </a:r>
          </a:p>
          <a:p>
            <a:r>
              <a:rPr lang="en-US" dirty="0" smtClean="0"/>
              <a:t>26% resides in nursing home</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a:bodyPr>
          <a:lstStyle/>
          <a:p>
            <a:pPr defTabSz="914400" eaLnBrk="1" hangingPunct="1"/>
            <a:r>
              <a:rPr lang="en-US" sz="3200" dirty="0" smtClean="0">
                <a:solidFill>
                  <a:srgbClr val="FFFF00"/>
                </a:solidFill>
              </a:rPr>
              <a:t> Mechanical </a:t>
            </a:r>
            <a:r>
              <a:rPr lang="en-US" sz="3200" dirty="0" err="1" smtClean="0">
                <a:solidFill>
                  <a:srgbClr val="FFFF00"/>
                </a:solidFill>
              </a:rPr>
              <a:t>Recanalization</a:t>
            </a:r>
            <a:endParaRPr lang="en-US" sz="3200" dirty="0" smtClean="0">
              <a:solidFill>
                <a:srgbClr val="FFFF00"/>
              </a:solidFill>
            </a:endParaRPr>
          </a:p>
        </p:txBody>
      </p:sp>
      <p:sp>
        <p:nvSpPr>
          <p:cNvPr id="43011" name="Rectangle 3"/>
          <p:cNvSpPr>
            <a:spLocks noGrp="1" noChangeArrowheads="1"/>
          </p:cNvSpPr>
          <p:nvPr>
            <p:ph type="body" idx="1"/>
          </p:nvPr>
        </p:nvSpPr>
        <p:spPr/>
        <p:txBody>
          <a:bodyPr>
            <a:normAutofit lnSpcReduction="10000"/>
          </a:bodyPr>
          <a:lstStyle/>
          <a:p>
            <a:pPr marL="342900" indent="-342900" algn="ctr" defTabSz="914400" eaLnBrk="1" hangingPunct="1">
              <a:lnSpc>
                <a:spcPct val="90000"/>
              </a:lnSpc>
              <a:buFont typeface="Wingdings" pitchFamily="2" charset="2"/>
              <a:buNone/>
            </a:pPr>
            <a:endParaRPr lang="en-US" sz="2100" dirty="0" smtClean="0"/>
          </a:p>
          <a:p>
            <a:pPr marL="342900" indent="-342900" defTabSz="914400" eaLnBrk="1" hangingPunct="1">
              <a:lnSpc>
                <a:spcPct val="90000"/>
              </a:lnSpc>
              <a:buFont typeface="Wingdings" pitchFamily="2" charset="2"/>
              <a:buNone/>
            </a:pPr>
            <a:r>
              <a:rPr lang="en-US" dirty="0" smtClean="0">
                <a:solidFill>
                  <a:srgbClr val="FFFF00"/>
                </a:solidFill>
              </a:rPr>
              <a:t>Mechanical Embolus Removal in Cerebral Ischemia (MERCI) Trial:</a:t>
            </a:r>
          </a:p>
          <a:p>
            <a:pPr marL="342900" indent="-342900" defTabSz="914400" eaLnBrk="1" hangingPunct="1">
              <a:lnSpc>
                <a:spcPct val="90000"/>
              </a:lnSpc>
            </a:pPr>
            <a:endParaRPr lang="en-US" sz="2100" dirty="0" smtClean="0"/>
          </a:p>
          <a:p>
            <a:pPr marL="342900" indent="-342900" defTabSz="914400" eaLnBrk="1" hangingPunct="1">
              <a:lnSpc>
                <a:spcPct val="90000"/>
              </a:lnSpc>
            </a:pPr>
            <a:endParaRPr lang="en-US" sz="2100" dirty="0" smtClean="0"/>
          </a:p>
          <a:p>
            <a:pPr marL="342900" indent="-342900" defTabSz="914400" eaLnBrk="1" hangingPunct="1">
              <a:lnSpc>
                <a:spcPct val="90000"/>
              </a:lnSpc>
            </a:pPr>
            <a:r>
              <a:rPr lang="en-US" dirty="0" smtClean="0"/>
              <a:t>An open label non-randomized study that evaluated the safety and efficacy of clot removal by the MERCI retriever.</a:t>
            </a:r>
          </a:p>
          <a:p>
            <a:pPr marL="742950" lvl="1" indent="-285750" defTabSz="914400" eaLnBrk="1" hangingPunct="1">
              <a:lnSpc>
                <a:spcPct val="90000"/>
              </a:lnSpc>
            </a:pPr>
            <a:endParaRPr lang="en-US" sz="3200" dirty="0" smtClean="0"/>
          </a:p>
          <a:p>
            <a:pPr marL="742950" lvl="1" indent="-285750" defTabSz="914400" eaLnBrk="1" hangingPunct="1">
              <a:lnSpc>
                <a:spcPct val="90000"/>
              </a:lnSpc>
            </a:pPr>
            <a:r>
              <a:rPr lang="en-US" sz="3200" dirty="0" smtClean="0"/>
              <a:t>141 patients with intracranial large vessel occlusion treated within 8 hours</a:t>
            </a:r>
          </a:p>
        </p:txBody>
      </p:sp>
    </p:spTree>
    <p:extLst>
      <p:ext uri="{BB962C8B-B14F-4D97-AF65-F5344CB8AC3E}">
        <p14:creationId xmlns:p14="http://schemas.microsoft.com/office/powerpoint/2010/main" val="35651991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defTabSz="914400" eaLnBrk="1" hangingPunct="1"/>
            <a:r>
              <a:rPr lang="en-US" altLang="en-US" smtClean="0"/>
              <a:t>Thrombolysis</a:t>
            </a:r>
          </a:p>
        </p:txBody>
      </p:sp>
      <p:pic>
        <p:nvPicPr>
          <p:cNvPr id="39939" name="Picture 3" descr="garcia rmca occl p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524000"/>
            <a:ext cx="3733800" cy="484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4" descr="garcia  po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1524000"/>
            <a:ext cx="3733800" cy="484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3419712"/>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11888"/>
            <a:ext cx="20955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58050" y="6105525"/>
            <a:ext cx="188595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7938" y="2746375"/>
            <a:ext cx="6588125" cy="136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Text Box 5"/>
          <p:cNvSpPr txBox="1">
            <a:spLocks noChangeArrowheads="1"/>
          </p:cNvSpPr>
          <p:nvPr/>
        </p:nvSpPr>
        <p:spPr bwMode="auto">
          <a:xfrm>
            <a:off x="179388" y="6678613"/>
            <a:ext cx="8783637" cy="11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5pPr>
            <a:lvl6pPr marL="25146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6pPr>
            <a:lvl7pPr marL="29718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7pPr>
            <a:lvl8pPr marL="34290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8pPr>
            <a:lvl9pPr marL="38862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9pPr>
          </a:lstStyle>
          <a:p>
            <a:pPr>
              <a:lnSpc>
                <a:spcPct val="97000"/>
              </a:lnSpc>
              <a:spcBef>
                <a:spcPct val="0"/>
              </a:spcBef>
              <a:buClr>
                <a:srgbClr val="000000"/>
              </a:buClr>
              <a:buSzPct val="100000"/>
              <a:buFont typeface="Times New Roman" pitchFamily="18" charset="0"/>
              <a:buNone/>
            </a:pPr>
            <a:r>
              <a:rPr lang="en-GB" sz="800">
                <a:latin typeface="Sans Serif" pitchFamily="16" charset="0"/>
              </a:rPr>
              <a:t>Copyright ©2004 American Heart Association</a:t>
            </a:r>
          </a:p>
        </p:txBody>
      </p:sp>
      <p:sp>
        <p:nvSpPr>
          <p:cNvPr id="44038" name="Text Box 6"/>
          <p:cNvSpPr txBox="1">
            <a:spLocks noChangeArrowheads="1"/>
          </p:cNvSpPr>
          <p:nvPr/>
        </p:nvSpPr>
        <p:spPr bwMode="auto">
          <a:xfrm>
            <a:off x="1277938" y="4219575"/>
            <a:ext cx="878363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5pPr>
            <a:lvl6pPr marL="25146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6pPr>
            <a:lvl7pPr marL="29718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7pPr>
            <a:lvl8pPr marL="34290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8pPr>
            <a:lvl9pPr marL="38862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9pPr>
          </a:lstStyle>
          <a:p>
            <a:pPr>
              <a:lnSpc>
                <a:spcPct val="97000"/>
              </a:lnSpc>
              <a:spcBef>
                <a:spcPct val="0"/>
              </a:spcBef>
              <a:buClr>
                <a:srgbClr val="000000"/>
              </a:buClr>
              <a:buSzPct val="100000"/>
              <a:buFont typeface="Times New Roman" pitchFamily="18" charset="0"/>
              <a:buNone/>
            </a:pPr>
            <a:r>
              <a:rPr lang="en-GB" sz="1200" b="1">
                <a:latin typeface="Sans Serif" pitchFamily="16" charset="0"/>
              </a:rPr>
              <a:t>Pierre Gobin, Y. et al. Stroke 2004;35:2848-2854</a:t>
            </a:r>
          </a:p>
        </p:txBody>
      </p:sp>
      <p:sp>
        <p:nvSpPr>
          <p:cNvPr id="44039" name="Text Box 7"/>
          <p:cNvSpPr txBox="1">
            <a:spLocks noChangeArrowheads="1"/>
          </p:cNvSpPr>
          <p:nvPr/>
        </p:nvSpPr>
        <p:spPr bwMode="auto">
          <a:xfrm>
            <a:off x="179388" y="179388"/>
            <a:ext cx="8783637"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5pPr>
            <a:lvl6pPr marL="25146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6pPr>
            <a:lvl7pPr marL="29718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7pPr>
            <a:lvl8pPr marL="34290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8pPr>
            <a:lvl9pPr marL="38862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9pPr>
          </a:lstStyle>
          <a:p>
            <a:pPr algn="ctr">
              <a:lnSpc>
                <a:spcPct val="97000"/>
              </a:lnSpc>
              <a:spcBef>
                <a:spcPct val="0"/>
              </a:spcBef>
              <a:buClr>
                <a:srgbClr val="000000"/>
              </a:buClr>
              <a:buSzPct val="100000"/>
              <a:buFont typeface="Times New Roman" pitchFamily="18" charset="0"/>
              <a:buNone/>
            </a:pPr>
            <a:r>
              <a:rPr lang="en-GB" sz="1600" b="1">
                <a:latin typeface="Sans Serif" pitchFamily="16" charset="0"/>
              </a:rPr>
              <a:t>After the microcatheter transverses the thrombus, the first loops of the Merci Retriever are delivered distal to the occlusion site</a:t>
            </a:r>
          </a:p>
        </p:txBody>
      </p:sp>
    </p:spTree>
    <p:extLst>
      <p:ext uri="{BB962C8B-B14F-4D97-AF65-F5344CB8AC3E}">
        <p14:creationId xmlns:p14="http://schemas.microsoft.com/office/powerpoint/2010/main" val="2492881756"/>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11888"/>
            <a:ext cx="20955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58050" y="6105525"/>
            <a:ext cx="188595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7938" y="2997200"/>
            <a:ext cx="65881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Text Box 5"/>
          <p:cNvSpPr txBox="1">
            <a:spLocks noChangeArrowheads="1"/>
          </p:cNvSpPr>
          <p:nvPr/>
        </p:nvSpPr>
        <p:spPr bwMode="auto">
          <a:xfrm>
            <a:off x="179388" y="6678613"/>
            <a:ext cx="8783637" cy="11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5pPr>
            <a:lvl6pPr marL="25146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6pPr>
            <a:lvl7pPr marL="29718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7pPr>
            <a:lvl8pPr marL="34290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8pPr>
            <a:lvl9pPr marL="38862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9pPr>
          </a:lstStyle>
          <a:p>
            <a:pPr>
              <a:lnSpc>
                <a:spcPct val="97000"/>
              </a:lnSpc>
              <a:spcBef>
                <a:spcPct val="0"/>
              </a:spcBef>
              <a:buClr>
                <a:srgbClr val="000000"/>
              </a:buClr>
              <a:buSzPct val="100000"/>
              <a:buFont typeface="Times New Roman" pitchFamily="18" charset="0"/>
              <a:buNone/>
            </a:pPr>
            <a:r>
              <a:rPr lang="en-GB" sz="800">
                <a:latin typeface="Sans Serif" pitchFamily="16" charset="0"/>
              </a:rPr>
              <a:t>Copyright ©2004 American Heart Association</a:t>
            </a:r>
          </a:p>
        </p:txBody>
      </p:sp>
      <p:sp>
        <p:nvSpPr>
          <p:cNvPr id="45062" name="Text Box 6"/>
          <p:cNvSpPr txBox="1">
            <a:spLocks noChangeArrowheads="1"/>
          </p:cNvSpPr>
          <p:nvPr/>
        </p:nvSpPr>
        <p:spPr bwMode="auto">
          <a:xfrm>
            <a:off x="1277938" y="3968750"/>
            <a:ext cx="878363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5pPr>
            <a:lvl6pPr marL="25146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6pPr>
            <a:lvl7pPr marL="29718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7pPr>
            <a:lvl8pPr marL="34290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8pPr>
            <a:lvl9pPr marL="38862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9pPr>
          </a:lstStyle>
          <a:p>
            <a:pPr>
              <a:lnSpc>
                <a:spcPct val="97000"/>
              </a:lnSpc>
              <a:spcBef>
                <a:spcPct val="0"/>
              </a:spcBef>
              <a:buClr>
                <a:srgbClr val="000000"/>
              </a:buClr>
              <a:buSzPct val="100000"/>
              <a:buFont typeface="Times New Roman" pitchFamily="18" charset="0"/>
              <a:buNone/>
            </a:pPr>
            <a:r>
              <a:rPr lang="en-GB" sz="1200" b="1">
                <a:latin typeface="Sans Serif" pitchFamily="16" charset="0"/>
              </a:rPr>
              <a:t>Pierre Gobin, Y. et al. Stroke 2004;35:2848-2854</a:t>
            </a:r>
          </a:p>
        </p:txBody>
      </p:sp>
      <p:sp>
        <p:nvSpPr>
          <p:cNvPr id="45063" name="Text Box 7"/>
          <p:cNvSpPr txBox="1">
            <a:spLocks noChangeArrowheads="1"/>
          </p:cNvSpPr>
          <p:nvPr/>
        </p:nvSpPr>
        <p:spPr bwMode="auto">
          <a:xfrm>
            <a:off x="179388" y="179388"/>
            <a:ext cx="8783637" cy="263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5pPr>
            <a:lvl6pPr marL="25146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6pPr>
            <a:lvl7pPr marL="29718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7pPr>
            <a:lvl8pPr marL="34290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8pPr>
            <a:lvl9pPr marL="38862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9pPr>
          </a:lstStyle>
          <a:p>
            <a:pPr algn="ctr">
              <a:lnSpc>
                <a:spcPct val="97000"/>
              </a:lnSpc>
              <a:spcBef>
                <a:spcPct val="0"/>
              </a:spcBef>
              <a:buClr>
                <a:srgbClr val="000000"/>
              </a:buClr>
              <a:buSzPct val="100000"/>
              <a:buFont typeface="Times New Roman" pitchFamily="18" charset="0"/>
              <a:buNone/>
            </a:pPr>
            <a:r>
              <a:rPr lang="en-GB" sz="1600" b="1">
                <a:latin typeface="Sans Serif" pitchFamily="16" charset="0"/>
              </a:rPr>
              <a:t>The Merci Retriever is pulled back at the contact of the thrombus, additional loops are delivered within the thrombus, and the Merci Retriever is torqued to ensnare the thrombus</a:t>
            </a:r>
          </a:p>
        </p:txBody>
      </p:sp>
    </p:spTree>
    <p:extLst>
      <p:ext uri="{BB962C8B-B14F-4D97-AF65-F5344CB8AC3E}">
        <p14:creationId xmlns:p14="http://schemas.microsoft.com/office/powerpoint/2010/main" val="534626662"/>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11888"/>
            <a:ext cx="20955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58050" y="6105525"/>
            <a:ext cx="188595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7938" y="2190750"/>
            <a:ext cx="6588125" cy="247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Text Box 5"/>
          <p:cNvSpPr txBox="1">
            <a:spLocks noChangeArrowheads="1"/>
          </p:cNvSpPr>
          <p:nvPr/>
        </p:nvSpPr>
        <p:spPr bwMode="auto">
          <a:xfrm>
            <a:off x="179388" y="6678613"/>
            <a:ext cx="8783637" cy="11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5pPr>
            <a:lvl6pPr marL="25146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6pPr>
            <a:lvl7pPr marL="29718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7pPr>
            <a:lvl8pPr marL="34290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8pPr>
            <a:lvl9pPr marL="38862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9pPr>
          </a:lstStyle>
          <a:p>
            <a:pPr>
              <a:lnSpc>
                <a:spcPct val="97000"/>
              </a:lnSpc>
              <a:spcBef>
                <a:spcPct val="0"/>
              </a:spcBef>
              <a:buClr>
                <a:srgbClr val="000000"/>
              </a:buClr>
              <a:buSzPct val="100000"/>
              <a:buFont typeface="Times New Roman" pitchFamily="18" charset="0"/>
              <a:buNone/>
            </a:pPr>
            <a:r>
              <a:rPr lang="en-GB" sz="800">
                <a:latin typeface="Sans Serif" pitchFamily="16" charset="0"/>
              </a:rPr>
              <a:t>Copyright ©2004 American Heart Association</a:t>
            </a:r>
          </a:p>
        </p:txBody>
      </p:sp>
      <p:sp>
        <p:nvSpPr>
          <p:cNvPr id="46086" name="Text Box 6"/>
          <p:cNvSpPr txBox="1">
            <a:spLocks noChangeArrowheads="1"/>
          </p:cNvSpPr>
          <p:nvPr/>
        </p:nvSpPr>
        <p:spPr bwMode="auto">
          <a:xfrm>
            <a:off x="1277938" y="4775200"/>
            <a:ext cx="878363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5pPr>
            <a:lvl6pPr marL="25146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6pPr>
            <a:lvl7pPr marL="29718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7pPr>
            <a:lvl8pPr marL="34290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8pPr>
            <a:lvl9pPr marL="38862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9pPr>
          </a:lstStyle>
          <a:p>
            <a:pPr>
              <a:lnSpc>
                <a:spcPct val="97000"/>
              </a:lnSpc>
              <a:spcBef>
                <a:spcPct val="0"/>
              </a:spcBef>
              <a:buClr>
                <a:srgbClr val="000000"/>
              </a:buClr>
              <a:buSzPct val="100000"/>
              <a:buFont typeface="Times New Roman" pitchFamily="18" charset="0"/>
              <a:buNone/>
            </a:pPr>
            <a:r>
              <a:rPr lang="en-GB" sz="1200" b="1">
                <a:latin typeface="Sans Serif" pitchFamily="16" charset="0"/>
              </a:rPr>
              <a:t>Pierre Gobin, Y. et al. Stroke 2004;35:2848-2854</a:t>
            </a:r>
          </a:p>
        </p:txBody>
      </p:sp>
      <p:sp>
        <p:nvSpPr>
          <p:cNvPr id="46087" name="Text Box 7"/>
          <p:cNvSpPr txBox="1">
            <a:spLocks noChangeArrowheads="1"/>
          </p:cNvSpPr>
          <p:nvPr/>
        </p:nvSpPr>
        <p:spPr bwMode="auto">
          <a:xfrm>
            <a:off x="179388" y="179388"/>
            <a:ext cx="8783637"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5pPr>
            <a:lvl6pPr marL="25146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6pPr>
            <a:lvl7pPr marL="29718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7pPr>
            <a:lvl8pPr marL="34290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8pPr>
            <a:lvl9pPr marL="38862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9pPr>
          </a:lstStyle>
          <a:p>
            <a:pPr algn="ctr">
              <a:lnSpc>
                <a:spcPct val="97000"/>
              </a:lnSpc>
              <a:spcBef>
                <a:spcPct val="0"/>
              </a:spcBef>
              <a:buClr>
                <a:srgbClr val="000000"/>
              </a:buClr>
              <a:buSzPct val="100000"/>
              <a:buFont typeface="Times New Roman" pitchFamily="18" charset="0"/>
              <a:buNone/>
            </a:pPr>
            <a:r>
              <a:rPr lang="en-GB" sz="1600" b="1">
                <a:latin typeface="Sans Serif" pitchFamily="16" charset="0"/>
              </a:rPr>
              <a:t>The balloon of the balloon guide catheter (BGC) (insert) is inflated to control antegrade flow, and the Merci Retriever is pulled back with the ensnared thrombus toward the tip of the BGC where it is aspirated</a:t>
            </a:r>
          </a:p>
        </p:txBody>
      </p:sp>
    </p:spTree>
    <p:extLst>
      <p:ext uri="{BB962C8B-B14F-4D97-AF65-F5344CB8AC3E}">
        <p14:creationId xmlns:p14="http://schemas.microsoft.com/office/powerpoint/2010/main" val="2331006195"/>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defTabSz="914400" eaLnBrk="1" hangingPunct="1"/>
            <a:r>
              <a:rPr lang="en-US" altLang="en-US" smtClean="0"/>
              <a:t>Thrombolysis</a:t>
            </a:r>
          </a:p>
        </p:txBody>
      </p:sp>
      <p:pic>
        <p:nvPicPr>
          <p:cNvPr id="39939" name="Picture 3" descr="garcia rmca occl p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524000"/>
            <a:ext cx="3733800" cy="484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4" descr="garcia  po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1524000"/>
            <a:ext cx="3733800" cy="484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3419712"/>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11888"/>
            <a:ext cx="20955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58050" y="6105525"/>
            <a:ext cx="188595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6888" y="992188"/>
            <a:ext cx="5610225"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Text Box 5"/>
          <p:cNvSpPr txBox="1">
            <a:spLocks noChangeArrowheads="1"/>
          </p:cNvSpPr>
          <p:nvPr/>
        </p:nvSpPr>
        <p:spPr bwMode="auto">
          <a:xfrm>
            <a:off x="179388" y="6678613"/>
            <a:ext cx="8783637" cy="11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5pPr>
            <a:lvl6pPr marL="25146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6pPr>
            <a:lvl7pPr marL="29718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7pPr>
            <a:lvl8pPr marL="34290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8pPr>
            <a:lvl9pPr marL="38862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9pPr>
          </a:lstStyle>
          <a:p>
            <a:pPr>
              <a:lnSpc>
                <a:spcPct val="97000"/>
              </a:lnSpc>
              <a:spcBef>
                <a:spcPct val="0"/>
              </a:spcBef>
              <a:buClr>
                <a:srgbClr val="000000"/>
              </a:buClr>
              <a:buSzPct val="100000"/>
              <a:buFont typeface="Times New Roman" pitchFamily="18" charset="0"/>
              <a:buNone/>
            </a:pPr>
            <a:r>
              <a:rPr lang="en-GB" sz="800">
                <a:latin typeface="Sans Serif" pitchFamily="16" charset="0"/>
              </a:rPr>
              <a:t>Copyright ©2004 American Heart Association</a:t>
            </a:r>
          </a:p>
        </p:txBody>
      </p:sp>
      <p:sp>
        <p:nvSpPr>
          <p:cNvPr id="47110" name="Text Box 6"/>
          <p:cNvSpPr txBox="1">
            <a:spLocks noChangeArrowheads="1"/>
          </p:cNvSpPr>
          <p:nvPr/>
        </p:nvSpPr>
        <p:spPr bwMode="auto">
          <a:xfrm>
            <a:off x="1766888" y="5973763"/>
            <a:ext cx="878363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5pPr>
            <a:lvl6pPr marL="25146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6pPr>
            <a:lvl7pPr marL="29718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7pPr>
            <a:lvl8pPr marL="34290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8pPr>
            <a:lvl9pPr marL="38862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9pPr>
          </a:lstStyle>
          <a:p>
            <a:pPr>
              <a:lnSpc>
                <a:spcPct val="97000"/>
              </a:lnSpc>
              <a:spcBef>
                <a:spcPct val="0"/>
              </a:spcBef>
              <a:buClr>
                <a:srgbClr val="000000"/>
              </a:buClr>
              <a:buSzPct val="100000"/>
              <a:buFont typeface="Times New Roman" pitchFamily="18" charset="0"/>
              <a:buNone/>
            </a:pPr>
            <a:r>
              <a:rPr lang="en-GB" sz="1200" b="1">
                <a:latin typeface="Sans Serif" pitchFamily="16" charset="0"/>
              </a:rPr>
              <a:t>Pierre Gobin, Y. et al. Stroke 2004;35:2848-2854</a:t>
            </a:r>
          </a:p>
        </p:txBody>
      </p:sp>
      <p:sp>
        <p:nvSpPr>
          <p:cNvPr id="47111" name="Text Box 7"/>
          <p:cNvSpPr txBox="1">
            <a:spLocks noChangeArrowheads="1"/>
          </p:cNvSpPr>
          <p:nvPr/>
        </p:nvSpPr>
        <p:spPr bwMode="auto">
          <a:xfrm>
            <a:off x="179388" y="179388"/>
            <a:ext cx="8783637"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5pPr>
            <a:lvl6pPr marL="25146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6pPr>
            <a:lvl7pPr marL="29718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7pPr>
            <a:lvl8pPr marL="34290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8pPr>
            <a:lvl9pPr marL="38862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9pPr>
          </a:lstStyle>
          <a:p>
            <a:pPr algn="ctr">
              <a:lnSpc>
                <a:spcPct val="97000"/>
              </a:lnSpc>
              <a:spcBef>
                <a:spcPct val="0"/>
              </a:spcBef>
              <a:buClr>
                <a:srgbClr val="000000"/>
              </a:buClr>
              <a:buSzPct val="100000"/>
              <a:buFont typeface="Times New Roman" pitchFamily="18" charset="0"/>
              <a:buNone/>
            </a:pPr>
            <a:r>
              <a:rPr lang="en-GB" sz="1600" b="1">
                <a:latin typeface="Sans Serif" pitchFamily="16" charset="0"/>
              </a:rPr>
              <a:t>Photograph showing the Merci Retriever and the 2 thrombi, which were retrieved in case 9</a:t>
            </a:r>
          </a:p>
        </p:txBody>
      </p:sp>
    </p:spTree>
    <p:extLst>
      <p:ext uri="{BB962C8B-B14F-4D97-AF65-F5344CB8AC3E}">
        <p14:creationId xmlns:p14="http://schemas.microsoft.com/office/powerpoint/2010/main" val="104840159"/>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idx="4294967295"/>
          </p:nvPr>
        </p:nvSpPr>
        <p:spPr>
          <a:xfrm>
            <a:off x="7045" y="50800"/>
            <a:ext cx="9129910" cy="1143000"/>
          </a:xfrm>
          <a:ln>
            <a:miter lim="800000"/>
            <a:headEnd/>
            <a:tailEnd/>
          </a:ln>
        </p:spPr>
        <p:txBody>
          <a:bodyPr>
            <a:normAutofit/>
            <a:scene3d>
              <a:camera prst="orthographicFront"/>
              <a:lightRig rig="soft" dir="t">
                <a:rot lat="0" lon="0" rev="16800000"/>
              </a:lightRig>
            </a:scene3d>
            <a:sp3d prstMaterial="softEdge">
              <a:bevelT w="38100" h="38100"/>
            </a:sp3d>
          </a:bodyPr>
          <a:lstStyle/>
          <a:p>
            <a:pPr defTabSz="914400" eaLnBrk="1" fontAlgn="auto" hangingPunct="1">
              <a:spcAft>
                <a:spcPts val="0"/>
              </a:spcAft>
              <a:defRPr/>
            </a:pPr>
            <a:r>
              <a:rPr lang="en-US" sz="4100"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MERCI retriever</a:t>
            </a:r>
            <a:endParaRPr lang="el-GR" sz="4100"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endParaRPr>
          </a:p>
        </p:txBody>
      </p:sp>
      <p:sp>
        <p:nvSpPr>
          <p:cNvPr id="30723" name="Rectangle 4"/>
          <p:cNvSpPr>
            <a:spLocks noChangeArrowheads="1"/>
          </p:cNvSpPr>
          <p:nvPr/>
        </p:nvSpPr>
        <p:spPr bwMode="auto">
          <a:xfrm>
            <a:off x="12573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p>
            <a:pPr algn="ctr">
              <a:lnSpc>
                <a:spcPct val="100000"/>
              </a:lnSpc>
              <a:spcBef>
                <a:spcPct val="0"/>
              </a:spcBef>
            </a:pPr>
            <a:endParaRPr lang="en-US" sz="4400">
              <a:solidFill>
                <a:schemeClr val="tx2"/>
              </a:solidFill>
              <a:cs typeface="Arial" charset="0"/>
            </a:endParaRPr>
          </a:p>
        </p:txBody>
      </p:sp>
      <p:pic>
        <p:nvPicPr>
          <p:cNvPr id="30724" name="Picture 5" descr="merci inplace ap 2"/>
          <p:cNvPicPr>
            <a:picLocks noChangeAspect="1" noChangeArrowheads="1"/>
          </p:cNvPicPr>
          <p:nvPr/>
        </p:nvPicPr>
        <p:blipFill>
          <a:blip r:embed="rId2" cstate="print">
            <a:extLst>
              <a:ext uri="{28A0092B-C50C-407E-A947-70E740481C1C}">
                <a14:useLocalDpi xmlns:a14="http://schemas.microsoft.com/office/drawing/2010/main" val="0"/>
              </a:ext>
            </a:extLst>
          </a:blip>
          <a:srcRect l="22731" t="2100" r="34740" b="38058"/>
          <a:stretch>
            <a:fillRect/>
          </a:stretch>
        </p:blipFill>
        <p:spPr bwMode="auto">
          <a:xfrm>
            <a:off x="2916238" y="2492375"/>
            <a:ext cx="3240087" cy="208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6" descr="Merci lindquist angio pre ap1"/>
          <p:cNvPicPr>
            <a:picLocks noChangeAspect="1" noChangeArrowheads="1"/>
          </p:cNvPicPr>
          <p:nvPr/>
        </p:nvPicPr>
        <p:blipFill>
          <a:blip r:embed="rId3" cstate="print">
            <a:extLst>
              <a:ext uri="{28A0092B-C50C-407E-A947-70E740481C1C}">
                <a14:useLocalDpi xmlns:a14="http://schemas.microsoft.com/office/drawing/2010/main" val="0"/>
              </a:ext>
            </a:extLst>
          </a:blip>
          <a:srcRect l="14836" r="37686" b="12280"/>
          <a:stretch>
            <a:fillRect/>
          </a:stretch>
        </p:blipFill>
        <p:spPr bwMode="auto">
          <a:xfrm>
            <a:off x="0" y="2495550"/>
            <a:ext cx="2900363" cy="374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7" descr="merci post ap"/>
          <p:cNvPicPr>
            <a:picLocks noChangeAspect="1" noChangeArrowheads="1"/>
          </p:cNvPicPr>
          <p:nvPr/>
        </p:nvPicPr>
        <p:blipFill>
          <a:blip r:embed="rId4" cstate="print">
            <a:extLst>
              <a:ext uri="{28A0092B-C50C-407E-A947-70E740481C1C}">
                <a14:useLocalDpi xmlns:a14="http://schemas.microsoft.com/office/drawing/2010/main" val="0"/>
              </a:ext>
            </a:extLst>
          </a:blip>
          <a:srcRect l="15338" t="3514" r="30061"/>
          <a:stretch>
            <a:fillRect/>
          </a:stretch>
        </p:blipFill>
        <p:spPr bwMode="auto">
          <a:xfrm>
            <a:off x="6156325" y="2492375"/>
            <a:ext cx="3027363" cy="373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8" descr="L5 with clot"/>
          <p:cNvPicPr>
            <a:picLocks noChangeAspect="1" noChangeArrowheads="1"/>
          </p:cNvPicPr>
          <p:nvPr/>
        </p:nvPicPr>
        <p:blipFill>
          <a:blip r:embed="rId5" cstate="print">
            <a:extLst>
              <a:ext uri="{28A0092B-C50C-407E-A947-70E740481C1C}">
                <a14:useLocalDpi xmlns:a14="http://schemas.microsoft.com/office/drawing/2010/main" val="0"/>
              </a:ext>
            </a:extLst>
          </a:blip>
          <a:srcRect l="35535" t="25142" r="19987" b="13837"/>
          <a:stretch>
            <a:fillRect/>
          </a:stretch>
        </p:blipFill>
        <p:spPr bwMode="auto">
          <a:xfrm>
            <a:off x="2916238" y="4797425"/>
            <a:ext cx="3240087"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8" name="Text Box 9"/>
          <p:cNvSpPr txBox="1">
            <a:spLocks noChangeArrowheads="1"/>
          </p:cNvSpPr>
          <p:nvPr/>
        </p:nvSpPr>
        <p:spPr bwMode="auto">
          <a:xfrm>
            <a:off x="0" y="6221413"/>
            <a:ext cx="2916238" cy="650875"/>
          </a:xfrm>
          <a:prstGeom prst="rect">
            <a:avLst/>
          </a:prstGeom>
          <a:solidFill>
            <a:srgbClr val="A28D34"/>
          </a:solidFill>
          <a:ln w="9525">
            <a:solidFill>
              <a:schemeClr val="tx1"/>
            </a:solidFill>
            <a:miter lim="800000"/>
            <a:headEnd/>
            <a:tailEnd/>
          </a:ln>
        </p:spPr>
        <p:txBody>
          <a:bodyPr>
            <a:spAutoFit/>
          </a:bodyPr>
          <a:lstStyle>
            <a:lvl1pPr eaLnBrk="0" hangingPunct="0">
              <a:defRPr sz="1100">
                <a:solidFill>
                  <a:schemeClr val="tx1"/>
                </a:solidFill>
                <a:latin typeface="Arial" charset="0"/>
              </a:defRPr>
            </a:lvl1pPr>
            <a:lvl2pPr marL="742950" indent="-285750" eaLnBrk="0" hangingPunct="0">
              <a:defRPr sz="1100">
                <a:solidFill>
                  <a:schemeClr val="tx1"/>
                </a:solidFill>
                <a:latin typeface="Arial" charset="0"/>
              </a:defRPr>
            </a:lvl2pPr>
            <a:lvl3pPr marL="1143000" indent="-228600" eaLnBrk="0" hangingPunct="0">
              <a:defRPr sz="1100">
                <a:solidFill>
                  <a:schemeClr val="tx1"/>
                </a:solidFill>
                <a:latin typeface="Arial" charset="0"/>
              </a:defRPr>
            </a:lvl3pPr>
            <a:lvl4pPr marL="1600200" indent="-228600" eaLnBrk="0" hangingPunct="0">
              <a:defRPr sz="1100">
                <a:solidFill>
                  <a:schemeClr val="tx1"/>
                </a:solidFill>
                <a:latin typeface="Arial" charset="0"/>
              </a:defRPr>
            </a:lvl4pPr>
            <a:lvl5pPr marL="2057400" indent="-228600" eaLnBrk="0" hangingPunct="0">
              <a:defRPr sz="1100">
                <a:solidFill>
                  <a:schemeClr val="tx1"/>
                </a:solidFill>
                <a:latin typeface="Arial" charset="0"/>
              </a:defRPr>
            </a:lvl5pPr>
            <a:lvl6pPr marL="2514600" indent="-228600" eaLnBrk="0" fontAlgn="base" hangingPunct="0">
              <a:lnSpc>
                <a:spcPct val="90000"/>
              </a:lnSpc>
              <a:spcBef>
                <a:spcPct val="10000"/>
              </a:spcBef>
              <a:spcAft>
                <a:spcPct val="0"/>
              </a:spcAft>
              <a:defRPr sz="1100">
                <a:solidFill>
                  <a:schemeClr val="tx1"/>
                </a:solidFill>
                <a:latin typeface="Arial" charset="0"/>
              </a:defRPr>
            </a:lvl6pPr>
            <a:lvl7pPr marL="2971800" indent="-228600" eaLnBrk="0" fontAlgn="base" hangingPunct="0">
              <a:lnSpc>
                <a:spcPct val="90000"/>
              </a:lnSpc>
              <a:spcBef>
                <a:spcPct val="10000"/>
              </a:spcBef>
              <a:spcAft>
                <a:spcPct val="0"/>
              </a:spcAft>
              <a:defRPr sz="1100">
                <a:solidFill>
                  <a:schemeClr val="tx1"/>
                </a:solidFill>
                <a:latin typeface="Arial" charset="0"/>
              </a:defRPr>
            </a:lvl7pPr>
            <a:lvl8pPr marL="3429000" indent="-228600" eaLnBrk="0" fontAlgn="base" hangingPunct="0">
              <a:lnSpc>
                <a:spcPct val="90000"/>
              </a:lnSpc>
              <a:spcBef>
                <a:spcPct val="10000"/>
              </a:spcBef>
              <a:spcAft>
                <a:spcPct val="0"/>
              </a:spcAft>
              <a:defRPr sz="1100">
                <a:solidFill>
                  <a:schemeClr val="tx1"/>
                </a:solidFill>
                <a:latin typeface="Arial" charset="0"/>
              </a:defRPr>
            </a:lvl8pPr>
            <a:lvl9pPr marL="3886200" indent="-228600" eaLnBrk="0" fontAlgn="base" hangingPunct="0">
              <a:lnSpc>
                <a:spcPct val="90000"/>
              </a:lnSpc>
              <a:spcBef>
                <a:spcPct val="10000"/>
              </a:spcBef>
              <a:spcAft>
                <a:spcPct val="0"/>
              </a:spcAft>
              <a:defRPr sz="1100">
                <a:solidFill>
                  <a:schemeClr val="tx1"/>
                </a:solidFill>
                <a:latin typeface="Arial" charset="0"/>
              </a:defRPr>
            </a:lvl9pPr>
          </a:lstStyle>
          <a:p>
            <a:pPr algn="ctr" eaLnBrk="1" hangingPunct="1">
              <a:lnSpc>
                <a:spcPct val="100000"/>
              </a:lnSpc>
              <a:spcBef>
                <a:spcPct val="0"/>
              </a:spcBef>
            </a:pPr>
            <a:r>
              <a:rPr lang="en-US" sz="1800">
                <a:cs typeface="Arial" charset="0"/>
              </a:rPr>
              <a:t>LICA angiogram showing MCA occlusion (arrow) </a:t>
            </a:r>
            <a:endParaRPr lang="el-GR" sz="1800">
              <a:cs typeface="Arial" charset="0"/>
            </a:endParaRPr>
          </a:p>
        </p:txBody>
      </p:sp>
      <p:sp>
        <p:nvSpPr>
          <p:cNvPr id="30729" name="Text Box 10"/>
          <p:cNvSpPr txBox="1">
            <a:spLocks noChangeArrowheads="1"/>
          </p:cNvSpPr>
          <p:nvPr/>
        </p:nvSpPr>
        <p:spPr bwMode="auto">
          <a:xfrm>
            <a:off x="2916238" y="4421188"/>
            <a:ext cx="3240087" cy="376237"/>
          </a:xfrm>
          <a:prstGeom prst="rect">
            <a:avLst/>
          </a:prstGeom>
          <a:solidFill>
            <a:srgbClr val="A28D34"/>
          </a:solidFill>
          <a:ln w="9525">
            <a:solidFill>
              <a:schemeClr val="tx1"/>
            </a:solidFill>
            <a:miter lim="800000"/>
            <a:headEnd/>
            <a:tailEnd/>
          </a:ln>
        </p:spPr>
        <p:txBody>
          <a:bodyPr>
            <a:spAutoFit/>
          </a:bodyPr>
          <a:lstStyle>
            <a:lvl1pPr eaLnBrk="0" hangingPunct="0">
              <a:defRPr sz="1100">
                <a:solidFill>
                  <a:schemeClr val="tx1"/>
                </a:solidFill>
                <a:latin typeface="Arial" charset="0"/>
              </a:defRPr>
            </a:lvl1pPr>
            <a:lvl2pPr marL="742950" indent="-285750" eaLnBrk="0" hangingPunct="0">
              <a:defRPr sz="1100">
                <a:solidFill>
                  <a:schemeClr val="tx1"/>
                </a:solidFill>
                <a:latin typeface="Arial" charset="0"/>
              </a:defRPr>
            </a:lvl2pPr>
            <a:lvl3pPr marL="1143000" indent="-228600" eaLnBrk="0" hangingPunct="0">
              <a:defRPr sz="1100">
                <a:solidFill>
                  <a:schemeClr val="tx1"/>
                </a:solidFill>
                <a:latin typeface="Arial" charset="0"/>
              </a:defRPr>
            </a:lvl3pPr>
            <a:lvl4pPr marL="1600200" indent="-228600" eaLnBrk="0" hangingPunct="0">
              <a:defRPr sz="1100">
                <a:solidFill>
                  <a:schemeClr val="tx1"/>
                </a:solidFill>
                <a:latin typeface="Arial" charset="0"/>
              </a:defRPr>
            </a:lvl4pPr>
            <a:lvl5pPr marL="2057400" indent="-228600" eaLnBrk="0" hangingPunct="0">
              <a:defRPr sz="1100">
                <a:solidFill>
                  <a:schemeClr val="tx1"/>
                </a:solidFill>
                <a:latin typeface="Arial" charset="0"/>
              </a:defRPr>
            </a:lvl5pPr>
            <a:lvl6pPr marL="2514600" indent="-228600" eaLnBrk="0" fontAlgn="base" hangingPunct="0">
              <a:lnSpc>
                <a:spcPct val="90000"/>
              </a:lnSpc>
              <a:spcBef>
                <a:spcPct val="10000"/>
              </a:spcBef>
              <a:spcAft>
                <a:spcPct val="0"/>
              </a:spcAft>
              <a:defRPr sz="1100">
                <a:solidFill>
                  <a:schemeClr val="tx1"/>
                </a:solidFill>
                <a:latin typeface="Arial" charset="0"/>
              </a:defRPr>
            </a:lvl6pPr>
            <a:lvl7pPr marL="2971800" indent="-228600" eaLnBrk="0" fontAlgn="base" hangingPunct="0">
              <a:lnSpc>
                <a:spcPct val="90000"/>
              </a:lnSpc>
              <a:spcBef>
                <a:spcPct val="10000"/>
              </a:spcBef>
              <a:spcAft>
                <a:spcPct val="0"/>
              </a:spcAft>
              <a:defRPr sz="1100">
                <a:solidFill>
                  <a:schemeClr val="tx1"/>
                </a:solidFill>
                <a:latin typeface="Arial" charset="0"/>
              </a:defRPr>
            </a:lvl7pPr>
            <a:lvl8pPr marL="3429000" indent="-228600" eaLnBrk="0" fontAlgn="base" hangingPunct="0">
              <a:lnSpc>
                <a:spcPct val="90000"/>
              </a:lnSpc>
              <a:spcBef>
                <a:spcPct val="10000"/>
              </a:spcBef>
              <a:spcAft>
                <a:spcPct val="0"/>
              </a:spcAft>
              <a:defRPr sz="1100">
                <a:solidFill>
                  <a:schemeClr val="tx1"/>
                </a:solidFill>
                <a:latin typeface="Arial" charset="0"/>
              </a:defRPr>
            </a:lvl8pPr>
            <a:lvl9pPr marL="3886200" indent="-228600" eaLnBrk="0" fontAlgn="base" hangingPunct="0">
              <a:lnSpc>
                <a:spcPct val="90000"/>
              </a:lnSpc>
              <a:spcBef>
                <a:spcPct val="10000"/>
              </a:spcBef>
              <a:spcAft>
                <a:spcPct val="0"/>
              </a:spcAft>
              <a:defRPr sz="1100">
                <a:solidFill>
                  <a:schemeClr val="tx1"/>
                </a:solidFill>
                <a:latin typeface="Arial" charset="0"/>
              </a:defRPr>
            </a:lvl9pPr>
          </a:lstStyle>
          <a:p>
            <a:pPr algn="ctr" eaLnBrk="1" hangingPunct="1">
              <a:lnSpc>
                <a:spcPct val="100000"/>
              </a:lnSpc>
              <a:spcBef>
                <a:spcPct val="0"/>
              </a:spcBef>
            </a:pPr>
            <a:r>
              <a:rPr lang="en-US" sz="1800">
                <a:cs typeface="Arial" charset="0"/>
              </a:rPr>
              <a:t>MERCI retriever in MCA</a:t>
            </a:r>
            <a:endParaRPr lang="el-GR" sz="1800">
              <a:cs typeface="Arial" charset="0"/>
            </a:endParaRPr>
          </a:p>
        </p:txBody>
      </p:sp>
      <p:sp>
        <p:nvSpPr>
          <p:cNvPr id="30730" name="Text Box 11"/>
          <p:cNvSpPr txBox="1">
            <a:spLocks noChangeArrowheads="1"/>
          </p:cNvSpPr>
          <p:nvPr/>
        </p:nvSpPr>
        <p:spPr bwMode="auto">
          <a:xfrm>
            <a:off x="2916238" y="6207125"/>
            <a:ext cx="3240087" cy="650875"/>
          </a:xfrm>
          <a:prstGeom prst="rect">
            <a:avLst/>
          </a:prstGeom>
          <a:solidFill>
            <a:srgbClr val="A28D34"/>
          </a:solidFill>
          <a:ln w="9525">
            <a:solidFill>
              <a:schemeClr val="tx1"/>
            </a:solidFill>
            <a:miter lim="800000"/>
            <a:headEnd/>
            <a:tailEnd/>
          </a:ln>
        </p:spPr>
        <p:txBody>
          <a:bodyPr>
            <a:spAutoFit/>
          </a:bodyPr>
          <a:lstStyle>
            <a:lvl1pPr eaLnBrk="0" hangingPunct="0">
              <a:defRPr sz="1100">
                <a:solidFill>
                  <a:schemeClr val="tx1"/>
                </a:solidFill>
                <a:latin typeface="Arial" charset="0"/>
              </a:defRPr>
            </a:lvl1pPr>
            <a:lvl2pPr marL="742950" indent="-285750" eaLnBrk="0" hangingPunct="0">
              <a:defRPr sz="1100">
                <a:solidFill>
                  <a:schemeClr val="tx1"/>
                </a:solidFill>
                <a:latin typeface="Arial" charset="0"/>
              </a:defRPr>
            </a:lvl2pPr>
            <a:lvl3pPr marL="1143000" indent="-228600" eaLnBrk="0" hangingPunct="0">
              <a:defRPr sz="1100">
                <a:solidFill>
                  <a:schemeClr val="tx1"/>
                </a:solidFill>
                <a:latin typeface="Arial" charset="0"/>
              </a:defRPr>
            </a:lvl3pPr>
            <a:lvl4pPr marL="1600200" indent="-228600" eaLnBrk="0" hangingPunct="0">
              <a:defRPr sz="1100">
                <a:solidFill>
                  <a:schemeClr val="tx1"/>
                </a:solidFill>
                <a:latin typeface="Arial" charset="0"/>
              </a:defRPr>
            </a:lvl4pPr>
            <a:lvl5pPr marL="2057400" indent="-228600" eaLnBrk="0" hangingPunct="0">
              <a:defRPr sz="1100">
                <a:solidFill>
                  <a:schemeClr val="tx1"/>
                </a:solidFill>
                <a:latin typeface="Arial" charset="0"/>
              </a:defRPr>
            </a:lvl5pPr>
            <a:lvl6pPr marL="2514600" indent="-228600" eaLnBrk="0" fontAlgn="base" hangingPunct="0">
              <a:lnSpc>
                <a:spcPct val="90000"/>
              </a:lnSpc>
              <a:spcBef>
                <a:spcPct val="10000"/>
              </a:spcBef>
              <a:spcAft>
                <a:spcPct val="0"/>
              </a:spcAft>
              <a:defRPr sz="1100">
                <a:solidFill>
                  <a:schemeClr val="tx1"/>
                </a:solidFill>
                <a:latin typeface="Arial" charset="0"/>
              </a:defRPr>
            </a:lvl6pPr>
            <a:lvl7pPr marL="2971800" indent="-228600" eaLnBrk="0" fontAlgn="base" hangingPunct="0">
              <a:lnSpc>
                <a:spcPct val="90000"/>
              </a:lnSpc>
              <a:spcBef>
                <a:spcPct val="10000"/>
              </a:spcBef>
              <a:spcAft>
                <a:spcPct val="0"/>
              </a:spcAft>
              <a:defRPr sz="1100">
                <a:solidFill>
                  <a:schemeClr val="tx1"/>
                </a:solidFill>
                <a:latin typeface="Arial" charset="0"/>
              </a:defRPr>
            </a:lvl7pPr>
            <a:lvl8pPr marL="3429000" indent="-228600" eaLnBrk="0" fontAlgn="base" hangingPunct="0">
              <a:lnSpc>
                <a:spcPct val="90000"/>
              </a:lnSpc>
              <a:spcBef>
                <a:spcPct val="10000"/>
              </a:spcBef>
              <a:spcAft>
                <a:spcPct val="0"/>
              </a:spcAft>
              <a:defRPr sz="1100">
                <a:solidFill>
                  <a:schemeClr val="tx1"/>
                </a:solidFill>
                <a:latin typeface="Arial" charset="0"/>
              </a:defRPr>
            </a:lvl8pPr>
            <a:lvl9pPr marL="3886200" indent="-228600" eaLnBrk="0" fontAlgn="base" hangingPunct="0">
              <a:lnSpc>
                <a:spcPct val="90000"/>
              </a:lnSpc>
              <a:spcBef>
                <a:spcPct val="10000"/>
              </a:spcBef>
              <a:spcAft>
                <a:spcPct val="0"/>
              </a:spcAft>
              <a:defRPr sz="1100">
                <a:solidFill>
                  <a:schemeClr val="tx1"/>
                </a:solidFill>
                <a:latin typeface="Arial" charset="0"/>
              </a:defRPr>
            </a:lvl9pPr>
          </a:lstStyle>
          <a:p>
            <a:pPr algn="ctr" eaLnBrk="1" hangingPunct="1">
              <a:lnSpc>
                <a:spcPct val="100000"/>
              </a:lnSpc>
              <a:spcBef>
                <a:spcPct val="0"/>
              </a:spcBef>
            </a:pPr>
            <a:r>
              <a:rPr lang="en-US" sz="1800">
                <a:cs typeface="Arial" charset="0"/>
              </a:rPr>
              <a:t>Tip of MERCI device with removed thrombus (arrows)</a:t>
            </a:r>
            <a:endParaRPr lang="el-GR" sz="1800">
              <a:cs typeface="Arial" charset="0"/>
            </a:endParaRPr>
          </a:p>
        </p:txBody>
      </p:sp>
      <p:sp>
        <p:nvSpPr>
          <p:cNvPr id="30731" name="Text Box 12"/>
          <p:cNvSpPr txBox="1">
            <a:spLocks noChangeArrowheads="1"/>
          </p:cNvSpPr>
          <p:nvPr/>
        </p:nvSpPr>
        <p:spPr bwMode="auto">
          <a:xfrm>
            <a:off x="6156325" y="6237288"/>
            <a:ext cx="2987675" cy="376237"/>
          </a:xfrm>
          <a:prstGeom prst="rect">
            <a:avLst/>
          </a:prstGeom>
          <a:solidFill>
            <a:srgbClr val="A28D34"/>
          </a:solidFill>
          <a:ln w="9525">
            <a:solidFill>
              <a:schemeClr val="tx1"/>
            </a:solidFill>
            <a:miter lim="800000"/>
            <a:headEnd/>
            <a:tailEnd/>
          </a:ln>
        </p:spPr>
        <p:txBody>
          <a:bodyPr>
            <a:spAutoFit/>
          </a:bodyPr>
          <a:lstStyle>
            <a:lvl1pPr eaLnBrk="0" hangingPunct="0">
              <a:defRPr sz="1100">
                <a:solidFill>
                  <a:schemeClr val="tx1"/>
                </a:solidFill>
                <a:latin typeface="Arial" charset="0"/>
              </a:defRPr>
            </a:lvl1pPr>
            <a:lvl2pPr marL="742950" indent="-285750" eaLnBrk="0" hangingPunct="0">
              <a:defRPr sz="1100">
                <a:solidFill>
                  <a:schemeClr val="tx1"/>
                </a:solidFill>
                <a:latin typeface="Arial" charset="0"/>
              </a:defRPr>
            </a:lvl2pPr>
            <a:lvl3pPr marL="1143000" indent="-228600" eaLnBrk="0" hangingPunct="0">
              <a:defRPr sz="1100">
                <a:solidFill>
                  <a:schemeClr val="tx1"/>
                </a:solidFill>
                <a:latin typeface="Arial" charset="0"/>
              </a:defRPr>
            </a:lvl3pPr>
            <a:lvl4pPr marL="1600200" indent="-228600" eaLnBrk="0" hangingPunct="0">
              <a:defRPr sz="1100">
                <a:solidFill>
                  <a:schemeClr val="tx1"/>
                </a:solidFill>
                <a:latin typeface="Arial" charset="0"/>
              </a:defRPr>
            </a:lvl4pPr>
            <a:lvl5pPr marL="2057400" indent="-228600" eaLnBrk="0" hangingPunct="0">
              <a:defRPr sz="1100">
                <a:solidFill>
                  <a:schemeClr val="tx1"/>
                </a:solidFill>
                <a:latin typeface="Arial" charset="0"/>
              </a:defRPr>
            </a:lvl5pPr>
            <a:lvl6pPr marL="2514600" indent="-228600" eaLnBrk="0" fontAlgn="base" hangingPunct="0">
              <a:lnSpc>
                <a:spcPct val="90000"/>
              </a:lnSpc>
              <a:spcBef>
                <a:spcPct val="10000"/>
              </a:spcBef>
              <a:spcAft>
                <a:spcPct val="0"/>
              </a:spcAft>
              <a:defRPr sz="1100">
                <a:solidFill>
                  <a:schemeClr val="tx1"/>
                </a:solidFill>
                <a:latin typeface="Arial" charset="0"/>
              </a:defRPr>
            </a:lvl6pPr>
            <a:lvl7pPr marL="2971800" indent="-228600" eaLnBrk="0" fontAlgn="base" hangingPunct="0">
              <a:lnSpc>
                <a:spcPct val="90000"/>
              </a:lnSpc>
              <a:spcBef>
                <a:spcPct val="10000"/>
              </a:spcBef>
              <a:spcAft>
                <a:spcPct val="0"/>
              </a:spcAft>
              <a:defRPr sz="1100">
                <a:solidFill>
                  <a:schemeClr val="tx1"/>
                </a:solidFill>
                <a:latin typeface="Arial" charset="0"/>
              </a:defRPr>
            </a:lvl7pPr>
            <a:lvl8pPr marL="3429000" indent="-228600" eaLnBrk="0" fontAlgn="base" hangingPunct="0">
              <a:lnSpc>
                <a:spcPct val="90000"/>
              </a:lnSpc>
              <a:spcBef>
                <a:spcPct val="10000"/>
              </a:spcBef>
              <a:spcAft>
                <a:spcPct val="0"/>
              </a:spcAft>
              <a:defRPr sz="1100">
                <a:solidFill>
                  <a:schemeClr val="tx1"/>
                </a:solidFill>
                <a:latin typeface="Arial" charset="0"/>
              </a:defRPr>
            </a:lvl8pPr>
            <a:lvl9pPr marL="3886200" indent="-228600" eaLnBrk="0" fontAlgn="base" hangingPunct="0">
              <a:lnSpc>
                <a:spcPct val="90000"/>
              </a:lnSpc>
              <a:spcBef>
                <a:spcPct val="10000"/>
              </a:spcBef>
              <a:spcAft>
                <a:spcPct val="0"/>
              </a:spcAft>
              <a:defRPr sz="1100">
                <a:solidFill>
                  <a:schemeClr val="tx1"/>
                </a:solidFill>
                <a:latin typeface="Arial" charset="0"/>
              </a:defRPr>
            </a:lvl9pPr>
          </a:lstStyle>
          <a:p>
            <a:pPr algn="ctr" eaLnBrk="1" hangingPunct="1">
              <a:lnSpc>
                <a:spcPct val="100000"/>
              </a:lnSpc>
              <a:spcBef>
                <a:spcPct val="0"/>
              </a:spcBef>
            </a:pPr>
            <a:r>
              <a:rPr lang="en-US" sz="1800">
                <a:cs typeface="Arial" charset="0"/>
              </a:rPr>
              <a:t>Complete recanalization</a:t>
            </a:r>
            <a:endParaRPr lang="el-GR" sz="1800">
              <a:cs typeface="Arial" charset="0"/>
            </a:endParaRPr>
          </a:p>
        </p:txBody>
      </p:sp>
      <p:sp>
        <p:nvSpPr>
          <p:cNvPr id="30732" name="Text Box 12"/>
          <p:cNvSpPr txBox="1">
            <a:spLocks noChangeArrowheads="1"/>
          </p:cNvSpPr>
          <p:nvPr/>
        </p:nvSpPr>
        <p:spPr bwMode="auto">
          <a:xfrm>
            <a:off x="231775" y="1125538"/>
            <a:ext cx="88074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100">
                <a:solidFill>
                  <a:schemeClr val="tx1"/>
                </a:solidFill>
                <a:latin typeface="Arial" charset="0"/>
              </a:defRPr>
            </a:lvl1pPr>
            <a:lvl2pPr marL="742950" indent="-285750" eaLnBrk="0" hangingPunct="0">
              <a:defRPr sz="1100">
                <a:solidFill>
                  <a:schemeClr val="tx1"/>
                </a:solidFill>
                <a:latin typeface="Arial" charset="0"/>
              </a:defRPr>
            </a:lvl2pPr>
            <a:lvl3pPr marL="1143000" indent="-228600" eaLnBrk="0" hangingPunct="0">
              <a:defRPr sz="1100">
                <a:solidFill>
                  <a:schemeClr val="tx1"/>
                </a:solidFill>
                <a:latin typeface="Arial" charset="0"/>
              </a:defRPr>
            </a:lvl3pPr>
            <a:lvl4pPr marL="1600200" indent="-228600" eaLnBrk="0" hangingPunct="0">
              <a:defRPr sz="1100">
                <a:solidFill>
                  <a:schemeClr val="tx1"/>
                </a:solidFill>
                <a:latin typeface="Arial" charset="0"/>
              </a:defRPr>
            </a:lvl4pPr>
            <a:lvl5pPr marL="2057400" indent="-228600" eaLnBrk="0" hangingPunct="0">
              <a:defRPr sz="1100">
                <a:solidFill>
                  <a:schemeClr val="tx1"/>
                </a:solidFill>
                <a:latin typeface="Arial" charset="0"/>
              </a:defRPr>
            </a:lvl5pPr>
            <a:lvl6pPr marL="2514600" indent="-228600" eaLnBrk="0" fontAlgn="base" hangingPunct="0">
              <a:lnSpc>
                <a:spcPct val="90000"/>
              </a:lnSpc>
              <a:spcBef>
                <a:spcPct val="10000"/>
              </a:spcBef>
              <a:spcAft>
                <a:spcPct val="0"/>
              </a:spcAft>
              <a:defRPr sz="1100">
                <a:solidFill>
                  <a:schemeClr val="tx1"/>
                </a:solidFill>
                <a:latin typeface="Arial" charset="0"/>
              </a:defRPr>
            </a:lvl6pPr>
            <a:lvl7pPr marL="2971800" indent="-228600" eaLnBrk="0" fontAlgn="base" hangingPunct="0">
              <a:lnSpc>
                <a:spcPct val="90000"/>
              </a:lnSpc>
              <a:spcBef>
                <a:spcPct val="10000"/>
              </a:spcBef>
              <a:spcAft>
                <a:spcPct val="0"/>
              </a:spcAft>
              <a:defRPr sz="1100">
                <a:solidFill>
                  <a:schemeClr val="tx1"/>
                </a:solidFill>
                <a:latin typeface="Arial" charset="0"/>
              </a:defRPr>
            </a:lvl7pPr>
            <a:lvl8pPr marL="3429000" indent="-228600" eaLnBrk="0" fontAlgn="base" hangingPunct="0">
              <a:lnSpc>
                <a:spcPct val="90000"/>
              </a:lnSpc>
              <a:spcBef>
                <a:spcPct val="10000"/>
              </a:spcBef>
              <a:spcAft>
                <a:spcPct val="0"/>
              </a:spcAft>
              <a:defRPr sz="1100">
                <a:solidFill>
                  <a:schemeClr val="tx1"/>
                </a:solidFill>
                <a:latin typeface="Arial" charset="0"/>
              </a:defRPr>
            </a:lvl8pPr>
            <a:lvl9pPr marL="3886200" indent="-228600" eaLnBrk="0" fontAlgn="base" hangingPunct="0">
              <a:lnSpc>
                <a:spcPct val="90000"/>
              </a:lnSpc>
              <a:spcBef>
                <a:spcPct val="10000"/>
              </a:spcBef>
              <a:spcAft>
                <a:spcPct val="0"/>
              </a:spcAft>
              <a:defRPr sz="1100">
                <a:solidFill>
                  <a:schemeClr val="tx1"/>
                </a:solidFill>
                <a:latin typeface="Arial" charset="0"/>
              </a:defRPr>
            </a:lvl9pPr>
          </a:lstStyle>
          <a:p>
            <a:pPr eaLnBrk="1" hangingPunct="1">
              <a:lnSpc>
                <a:spcPct val="100000"/>
              </a:lnSpc>
              <a:spcBef>
                <a:spcPct val="0"/>
              </a:spcBef>
            </a:pPr>
            <a:r>
              <a:rPr lang="en-US" sz="1800">
                <a:cs typeface="Arial" charset="0"/>
              </a:rPr>
              <a:t>Embolectomy performed using a MERCI retriever device can also result in successful recanalization. The patient presented here had significant clinical improvement following MERCI assisted embolectomy.</a:t>
            </a:r>
          </a:p>
        </p:txBody>
      </p:sp>
      <p:sp>
        <p:nvSpPr>
          <p:cNvPr id="30733" name="Line 13"/>
          <p:cNvSpPr>
            <a:spLocks noChangeShapeType="1"/>
          </p:cNvSpPr>
          <p:nvPr/>
        </p:nvSpPr>
        <p:spPr bwMode="auto">
          <a:xfrm flipH="1">
            <a:off x="4932363" y="5084763"/>
            <a:ext cx="360362" cy="730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34" name="Line 14"/>
          <p:cNvSpPr>
            <a:spLocks noChangeShapeType="1"/>
          </p:cNvSpPr>
          <p:nvPr/>
        </p:nvSpPr>
        <p:spPr bwMode="auto">
          <a:xfrm>
            <a:off x="4140200" y="4940300"/>
            <a:ext cx="287338" cy="1444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35" name="Line 15"/>
          <p:cNvSpPr>
            <a:spLocks noChangeShapeType="1"/>
          </p:cNvSpPr>
          <p:nvPr/>
        </p:nvSpPr>
        <p:spPr bwMode="auto">
          <a:xfrm>
            <a:off x="1258888" y="5157788"/>
            <a:ext cx="215900" cy="28733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908125489"/>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a:bodyPr>
          <a:lstStyle/>
          <a:p>
            <a:pPr defTabSz="914400" eaLnBrk="1" hangingPunct="1"/>
            <a:r>
              <a:rPr lang="en-US" sz="3200" dirty="0" smtClean="0">
                <a:solidFill>
                  <a:srgbClr val="FFFF00"/>
                </a:solidFill>
              </a:rPr>
              <a:t>Acute Stroke Treatment: Mechanical Thrombolysis</a:t>
            </a:r>
          </a:p>
        </p:txBody>
      </p:sp>
      <p:sp>
        <p:nvSpPr>
          <p:cNvPr id="48131" name="Rectangle 3"/>
          <p:cNvSpPr>
            <a:spLocks noGrp="1" noChangeArrowheads="1"/>
          </p:cNvSpPr>
          <p:nvPr>
            <p:ph type="body" idx="1"/>
          </p:nvPr>
        </p:nvSpPr>
        <p:spPr/>
        <p:txBody>
          <a:bodyPr>
            <a:normAutofit fontScale="92500" lnSpcReduction="10000"/>
          </a:bodyPr>
          <a:lstStyle/>
          <a:p>
            <a:pPr marL="342900" indent="-342900" algn="ctr" defTabSz="914400" eaLnBrk="1" hangingPunct="1">
              <a:lnSpc>
                <a:spcPct val="90000"/>
              </a:lnSpc>
              <a:buFont typeface="Wingdings" pitchFamily="2" charset="2"/>
              <a:buNone/>
            </a:pPr>
            <a:endParaRPr lang="en-US" sz="2100" dirty="0" smtClean="0">
              <a:solidFill>
                <a:schemeClr val="folHlink"/>
              </a:solidFill>
            </a:endParaRPr>
          </a:p>
          <a:p>
            <a:pPr marL="342900" indent="-342900" defTabSz="914400" eaLnBrk="1" hangingPunct="1">
              <a:lnSpc>
                <a:spcPct val="90000"/>
              </a:lnSpc>
              <a:buFont typeface="Wingdings" pitchFamily="2" charset="2"/>
              <a:buNone/>
            </a:pPr>
            <a:r>
              <a:rPr lang="en-US" sz="3500" dirty="0" smtClean="0">
                <a:solidFill>
                  <a:srgbClr val="FFFF00"/>
                </a:solidFill>
              </a:rPr>
              <a:t>Mechanical Embolus Removal in Cerebral Ischemia (MERCI) Trial:</a:t>
            </a:r>
          </a:p>
          <a:p>
            <a:pPr marL="342900" indent="-342900" defTabSz="914400" eaLnBrk="1" hangingPunct="1">
              <a:lnSpc>
                <a:spcPct val="90000"/>
              </a:lnSpc>
            </a:pPr>
            <a:endParaRPr lang="en-US" dirty="0" smtClean="0">
              <a:solidFill>
                <a:schemeClr val="folHlink"/>
              </a:solidFill>
            </a:endParaRPr>
          </a:p>
          <a:p>
            <a:pPr marL="742950" lvl="1" indent="-285750" defTabSz="914400" eaLnBrk="1" hangingPunct="1">
              <a:lnSpc>
                <a:spcPct val="90000"/>
              </a:lnSpc>
            </a:pPr>
            <a:r>
              <a:rPr lang="en-US" sz="3200" dirty="0" smtClean="0"/>
              <a:t>Recanalization: 48% (19% PROACT control)</a:t>
            </a:r>
          </a:p>
          <a:p>
            <a:pPr marL="742950" lvl="1" indent="-285750" defTabSz="914400" eaLnBrk="1" hangingPunct="1">
              <a:lnSpc>
                <a:spcPct val="90000"/>
              </a:lnSpc>
            </a:pPr>
            <a:r>
              <a:rPr lang="en-US" sz="3200" dirty="0" smtClean="0"/>
              <a:t>Complications: 7% (emboli, dissection, SAH)</a:t>
            </a:r>
          </a:p>
          <a:p>
            <a:pPr marL="742950" lvl="1" indent="-285750" defTabSz="914400" eaLnBrk="1" hangingPunct="1">
              <a:lnSpc>
                <a:spcPct val="90000"/>
              </a:lnSpc>
            </a:pPr>
            <a:r>
              <a:rPr lang="en-US" sz="3200" dirty="0" smtClean="0"/>
              <a:t>Good outcome: 28% (46% </a:t>
            </a:r>
            <a:r>
              <a:rPr lang="en-US" sz="3200" dirty="0" err="1" smtClean="0"/>
              <a:t>recanalized</a:t>
            </a:r>
            <a:r>
              <a:rPr lang="en-US" sz="3200" dirty="0" smtClean="0"/>
              <a:t>, 10% occluded)</a:t>
            </a:r>
          </a:p>
          <a:p>
            <a:pPr marL="742950" lvl="1" indent="-285750" defTabSz="914400" eaLnBrk="1" hangingPunct="1">
              <a:lnSpc>
                <a:spcPct val="90000"/>
              </a:lnSpc>
            </a:pPr>
            <a:r>
              <a:rPr lang="en-US" sz="3200" dirty="0" smtClean="0"/>
              <a:t>Mortality: 43% (32 </a:t>
            </a:r>
            <a:r>
              <a:rPr lang="en-US" sz="3200" dirty="0" err="1" smtClean="0"/>
              <a:t>recanalized</a:t>
            </a:r>
            <a:r>
              <a:rPr lang="en-US" sz="3200" dirty="0" smtClean="0"/>
              <a:t>, 54% occluded) </a:t>
            </a:r>
          </a:p>
          <a:p>
            <a:pPr marL="742950" lvl="1" indent="-285750" defTabSz="914400" eaLnBrk="1" hangingPunct="1">
              <a:lnSpc>
                <a:spcPct val="90000"/>
              </a:lnSpc>
            </a:pPr>
            <a:r>
              <a:rPr lang="en-US" sz="3200" dirty="0" smtClean="0"/>
              <a:t>Symptomatic hemorrhage occurred in 5%.</a:t>
            </a:r>
          </a:p>
          <a:p>
            <a:pPr marL="342900" indent="-342900" defTabSz="914400" eaLnBrk="1" hangingPunct="1">
              <a:lnSpc>
                <a:spcPct val="90000"/>
              </a:lnSpc>
            </a:pPr>
            <a:endParaRPr lang="en-US" sz="2100" dirty="0" smtClean="0">
              <a:solidFill>
                <a:schemeClr val="folHlink"/>
              </a:solidFill>
            </a:endParaRPr>
          </a:p>
          <a:p>
            <a:pPr marL="342900" indent="-342900" defTabSz="914400" eaLnBrk="1" hangingPunct="1">
              <a:lnSpc>
                <a:spcPct val="90000"/>
              </a:lnSpc>
            </a:pPr>
            <a:endParaRPr lang="en-US" sz="2100" dirty="0" smtClean="0">
              <a:solidFill>
                <a:schemeClr val="folHlink"/>
              </a:solidFill>
            </a:endParaRPr>
          </a:p>
          <a:p>
            <a:pPr marL="342900" indent="-342900" algn="ctr" defTabSz="914400" eaLnBrk="1" hangingPunct="1">
              <a:lnSpc>
                <a:spcPct val="90000"/>
              </a:lnSpc>
              <a:buFont typeface="Wingdings" pitchFamily="2" charset="2"/>
              <a:buNone/>
            </a:pPr>
            <a:endParaRPr lang="en-US" sz="2100" dirty="0" smtClean="0"/>
          </a:p>
        </p:txBody>
      </p:sp>
    </p:spTree>
    <p:extLst>
      <p:ext uri="{BB962C8B-B14F-4D97-AF65-F5344CB8AC3E}">
        <p14:creationId xmlns:p14="http://schemas.microsoft.com/office/powerpoint/2010/main" val="25949927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Mechanical Embolus Removal in Cerebral Ischemia (MERCI) Trial:</a:t>
            </a:r>
            <a:br>
              <a:rPr lang="en-US" dirty="0" smtClean="0">
                <a:solidFill>
                  <a:srgbClr val="FFFF00"/>
                </a:solidFill>
              </a:rPr>
            </a:br>
            <a:endParaRPr lang="en-US" dirty="0"/>
          </a:p>
        </p:txBody>
      </p:sp>
      <p:graphicFrame>
        <p:nvGraphicFramePr>
          <p:cNvPr id="4" name="Content Placeholder 3"/>
          <p:cNvGraphicFramePr>
            <a:graphicFrameLocks noGrp="1"/>
          </p:cNvGraphicFramePr>
          <p:nvPr>
            <p:ph idx="1"/>
          </p:nvPr>
        </p:nvGraphicFramePr>
        <p:xfrm>
          <a:off x="457200" y="2743200"/>
          <a:ext cx="8229600" cy="172212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861060">
                <a:tc>
                  <a:txBody>
                    <a:bodyPr/>
                    <a:lstStyle/>
                    <a:p>
                      <a:pPr algn="ctr"/>
                      <a:r>
                        <a:rPr lang="en-US" dirty="0" err="1" smtClean="0">
                          <a:solidFill>
                            <a:srgbClr val="FFFF00"/>
                          </a:solidFill>
                        </a:rPr>
                        <a:t>Recan</a:t>
                      </a:r>
                      <a:endParaRPr lang="en-US" dirty="0">
                        <a:solidFill>
                          <a:srgbClr val="FFFF00"/>
                        </a:solidFill>
                      </a:endParaRPr>
                    </a:p>
                  </a:txBody>
                  <a:tcPr/>
                </a:tc>
                <a:tc>
                  <a:txBody>
                    <a:bodyPr/>
                    <a:lstStyle/>
                    <a:p>
                      <a:pPr algn="ctr"/>
                      <a:r>
                        <a:rPr lang="en-US" dirty="0" smtClean="0">
                          <a:solidFill>
                            <a:srgbClr val="FFFF00"/>
                          </a:solidFill>
                        </a:rPr>
                        <a:t>MRS &lt;2</a:t>
                      </a:r>
                      <a:endParaRPr lang="en-US" dirty="0">
                        <a:solidFill>
                          <a:srgbClr val="FFFF00"/>
                        </a:solidFill>
                      </a:endParaRPr>
                    </a:p>
                  </a:txBody>
                  <a:tcPr/>
                </a:tc>
                <a:tc>
                  <a:txBody>
                    <a:bodyPr/>
                    <a:lstStyle/>
                    <a:p>
                      <a:pPr algn="ctr"/>
                      <a:r>
                        <a:rPr lang="en-US" dirty="0" smtClean="0">
                          <a:solidFill>
                            <a:srgbClr val="FFFF00"/>
                          </a:solidFill>
                        </a:rPr>
                        <a:t>Complication</a:t>
                      </a:r>
                      <a:endParaRPr lang="en-US" dirty="0">
                        <a:solidFill>
                          <a:srgbClr val="FFFF00"/>
                        </a:solidFill>
                      </a:endParaRPr>
                    </a:p>
                  </a:txBody>
                  <a:tcPr/>
                </a:tc>
                <a:tc>
                  <a:txBody>
                    <a:bodyPr/>
                    <a:lstStyle/>
                    <a:p>
                      <a:pPr algn="ctr"/>
                      <a:r>
                        <a:rPr lang="en-US" dirty="0" smtClean="0">
                          <a:solidFill>
                            <a:srgbClr val="FFFF00"/>
                          </a:solidFill>
                        </a:rPr>
                        <a:t>Mortality</a:t>
                      </a:r>
                      <a:endParaRPr lang="en-US" dirty="0">
                        <a:solidFill>
                          <a:srgbClr val="FFFF00"/>
                        </a:solidFill>
                      </a:endParaRPr>
                    </a:p>
                  </a:txBody>
                  <a:tcPr/>
                </a:tc>
                <a:tc>
                  <a:txBody>
                    <a:bodyPr/>
                    <a:lstStyle/>
                    <a:p>
                      <a:pPr algn="ctr"/>
                      <a:r>
                        <a:rPr lang="en-US" dirty="0" err="1" smtClean="0">
                          <a:solidFill>
                            <a:srgbClr val="FFFF00"/>
                          </a:solidFill>
                        </a:rPr>
                        <a:t>sICH</a:t>
                      </a:r>
                      <a:endParaRPr lang="en-US" dirty="0">
                        <a:solidFill>
                          <a:srgbClr val="FFFF00"/>
                        </a:solidFill>
                      </a:endParaRPr>
                    </a:p>
                  </a:txBody>
                  <a:tcPr/>
                </a:tc>
              </a:tr>
              <a:tr h="861060">
                <a:tc>
                  <a:txBody>
                    <a:bodyPr/>
                    <a:lstStyle/>
                    <a:p>
                      <a:pPr algn="ctr"/>
                      <a:r>
                        <a:rPr lang="en-US" dirty="0" smtClean="0">
                          <a:solidFill>
                            <a:schemeClr val="bg1"/>
                          </a:solidFill>
                        </a:rPr>
                        <a:t>48%</a:t>
                      </a:r>
                      <a:endParaRPr lang="en-US" dirty="0">
                        <a:solidFill>
                          <a:schemeClr val="bg1"/>
                        </a:solidFill>
                      </a:endParaRPr>
                    </a:p>
                  </a:txBody>
                  <a:tcPr/>
                </a:tc>
                <a:tc>
                  <a:txBody>
                    <a:bodyPr/>
                    <a:lstStyle/>
                    <a:p>
                      <a:pPr algn="ctr"/>
                      <a:r>
                        <a:rPr lang="en-US" dirty="0" smtClean="0"/>
                        <a:t>28%</a:t>
                      </a:r>
                      <a:endParaRPr lang="en-US" dirty="0"/>
                    </a:p>
                  </a:txBody>
                  <a:tcPr/>
                </a:tc>
                <a:tc>
                  <a:txBody>
                    <a:bodyPr/>
                    <a:lstStyle/>
                    <a:p>
                      <a:pPr algn="ctr"/>
                      <a:r>
                        <a:rPr lang="en-US" dirty="0" smtClean="0"/>
                        <a:t>7%</a:t>
                      </a:r>
                      <a:endParaRPr lang="en-US" dirty="0"/>
                    </a:p>
                  </a:txBody>
                  <a:tcPr/>
                </a:tc>
                <a:tc>
                  <a:txBody>
                    <a:bodyPr/>
                    <a:lstStyle/>
                    <a:p>
                      <a:pPr algn="ctr"/>
                      <a:r>
                        <a:rPr lang="en-US" dirty="0" smtClean="0"/>
                        <a:t>43%</a:t>
                      </a:r>
                      <a:endParaRPr lang="en-US" dirty="0"/>
                    </a:p>
                  </a:txBody>
                  <a:tcPr/>
                </a:tc>
                <a:tc>
                  <a:txBody>
                    <a:bodyPr/>
                    <a:lstStyle/>
                    <a:p>
                      <a:pPr algn="ctr"/>
                      <a:r>
                        <a:rPr lang="en-US" dirty="0" smtClean="0"/>
                        <a:t>5%</a:t>
                      </a:r>
                      <a:endParaRPr lang="en-US" dirty="0"/>
                    </a:p>
                  </a:txBody>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r>
              <a:rPr lang="en-US" dirty="0" smtClean="0">
                <a:solidFill>
                  <a:srgbClr val="FFC000"/>
                </a:solidFill>
                <a:latin typeface="Arial Black" charset="0"/>
                <a:ea typeface="Arial Black" charset="0"/>
                <a:cs typeface="Arial Black" charset="0"/>
                <a:sym typeface="Arial Black" charset="0"/>
              </a:rPr>
              <a:t>Thrombolytic Treatment of Acute Ischemic Stroke</a:t>
            </a:r>
            <a:endParaRPr lang="en-US" dirty="0" smtClean="0">
              <a:solidFill>
                <a:srgbClr val="FFFF00"/>
              </a:solidFill>
            </a:endParaRPr>
          </a:p>
        </p:txBody>
      </p:sp>
      <p:sp>
        <p:nvSpPr>
          <p:cNvPr id="16387" name="Rectangle 3"/>
          <p:cNvSpPr>
            <a:spLocks noGrp="1" noChangeArrowheads="1"/>
          </p:cNvSpPr>
          <p:nvPr>
            <p:ph type="body" idx="1"/>
          </p:nvPr>
        </p:nvSpPr>
        <p:spPr>
          <a:xfrm>
            <a:off x="642938" y="2362200"/>
            <a:ext cx="7772400" cy="1524000"/>
          </a:xfrm>
        </p:spPr>
        <p:txBody>
          <a:bodyPr>
            <a:normAutofit fontScale="25000" lnSpcReduction="20000"/>
          </a:bodyPr>
          <a:lstStyle/>
          <a:p>
            <a:pPr eaLnBrk="1" hangingPunct="1"/>
            <a:endParaRPr lang="en-US" dirty="0" smtClean="0"/>
          </a:p>
          <a:p>
            <a:r>
              <a:rPr lang="en-US" sz="9800" dirty="0" smtClean="0"/>
              <a:t>Prior to two decades ago, no treatment was offered for  acute stroke victims because of the misconception that arterial occlusion in the brain leads to irreversible necrosis and dead tissue within minutes</a:t>
            </a:r>
          </a:p>
          <a:p>
            <a:endParaRPr lang="en-US" sz="9800" dirty="0" smtClean="0"/>
          </a:p>
          <a:p>
            <a:r>
              <a:rPr lang="en-US" sz="9800" dirty="0" smtClean="0"/>
              <a:t>Stroke was wrongly named </a:t>
            </a:r>
            <a:r>
              <a:rPr lang="en-US" sz="9800" dirty="0" err="1" smtClean="0"/>
              <a:t>Cerebrovascular</a:t>
            </a:r>
            <a:r>
              <a:rPr lang="en-US" sz="9800" dirty="0" smtClean="0"/>
              <a:t> </a:t>
            </a:r>
            <a:r>
              <a:rPr lang="en-US" sz="9800" dirty="0" smtClean="0">
                <a:solidFill>
                  <a:srgbClr val="FF0000"/>
                </a:solidFill>
              </a:rPr>
              <a:t>Accident </a:t>
            </a:r>
            <a:r>
              <a:rPr lang="en-US" sz="9800" dirty="0" smtClean="0"/>
              <a:t>(CVA)</a:t>
            </a:r>
            <a:endParaRPr lang="en-US" sz="9800" dirty="0" smtClean="0">
              <a:solidFill>
                <a:srgbClr val="FF0000"/>
              </a:solidFill>
            </a:endParaRPr>
          </a:p>
          <a:p>
            <a:pPr eaLnBrk="1" hangingPunct="1"/>
            <a:endParaRPr lang="en-US" dirty="0" smtClean="0"/>
          </a:p>
          <a:p>
            <a:pPr eaLnBrk="1" hangingPunct="1"/>
            <a:endParaRPr lang="en-US" dirty="0" smtClean="0"/>
          </a:p>
          <a:p>
            <a:pPr eaLnBrk="1" hangingPunct="1"/>
            <a:endParaRPr lang="en-US" sz="9800" dirty="0" smtClean="0"/>
          </a:p>
          <a:p>
            <a:pPr eaLnBrk="1" hangingPunct="1"/>
            <a:r>
              <a:rPr lang="en-US" sz="9800" dirty="0" smtClean="0"/>
              <a:t>Stroke care was focused on supportive care, stroke prevention and rehabilitation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a:bodyPr>
          <a:lstStyle/>
          <a:p>
            <a:pPr defTabSz="914400" eaLnBrk="1" hangingPunct="1"/>
            <a:r>
              <a:rPr lang="en-US" sz="3200" dirty="0" smtClean="0">
                <a:solidFill>
                  <a:srgbClr val="FFFF00"/>
                </a:solidFill>
              </a:rPr>
              <a:t>Mechanical </a:t>
            </a:r>
            <a:r>
              <a:rPr lang="en-US" sz="3200" dirty="0" err="1" smtClean="0">
                <a:solidFill>
                  <a:srgbClr val="FFFF00"/>
                </a:solidFill>
              </a:rPr>
              <a:t>Recanalization</a:t>
            </a:r>
            <a:endParaRPr lang="en-US" sz="3200" dirty="0" smtClean="0">
              <a:solidFill>
                <a:srgbClr val="FFFF00"/>
              </a:solidFill>
            </a:endParaRPr>
          </a:p>
        </p:txBody>
      </p:sp>
      <p:sp>
        <p:nvSpPr>
          <p:cNvPr id="49155" name="Rectangle 3"/>
          <p:cNvSpPr>
            <a:spLocks noGrp="1" noChangeArrowheads="1"/>
          </p:cNvSpPr>
          <p:nvPr>
            <p:ph type="body" idx="1"/>
          </p:nvPr>
        </p:nvSpPr>
        <p:spPr/>
        <p:txBody>
          <a:bodyPr/>
          <a:lstStyle/>
          <a:p>
            <a:pPr marL="342900" indent="-342900" algn="ctr" defTabSz="914400" eaLnBrk="1" hangingPunct="1">
              <a:buFont typeface="Wingdings" pitchFamily="2" charset="2"/>
              <a:buNone/>
            </a:pPr>
            <a:r>
              <a:rPr lang="en-US" dirty="0" smtClean="0">
                <a:solidFill>
                  <a:srgbClr val="FFFF00"/>
                </a:solidFill>
              </a:rPr>
              <a:t>Mechanical Embolus Removal in Cerebral Ischemia (MERCI) Trial:</a:t>
            </a:r>
          </a:p>
          <a:p>
            <a:pPr marL="342900" indent="-342900" defTabSz="914400" eaLnBrk="1" hangingPunct="1"/>
            <a:endParaRPr lang="en-US" dirty="0" smtClean="0">
              <a:solidFill>
                <a:schemeClr val="folHlink"/>
              </a:solidFill>
            </a:endParaRPr>
          </a:p>
          <a:p>
            <a:pPr marL="342900" indent="-342900" defTabSz="914400" eaLnBrk="1" hangingPunct="1"/>
            <a:r>
              <a:rPr lang="en-US" dirty="0" smtClean="0"/>
              <a:t>Based on the MERCI trial results, the FDA in 2005  approved the MERCI retriever for removing clot within 8 hours of stroke symptoms.</a:t>
            </a:r>
          </a:p>
          <a:p>
            <a:pPr marL="342900" indent="-342900" defTabSz="914400" eaLnBrk="1" hangingPunct="1"/>
            <a:endParaRPr lang="en-US" dirty="0" smtClean="0"/>
          </a:p>
          <a:p>
            <a:pPr marL="342900" indent="-342900" algn="ctr" defTabSz="914400" eaLnBrk="1" hangingPunct="1">
              <a:buFont typeface="Wingdings" pitchFamily="2" charset="2"/>
              <a:buNone/>
            </a:pPr>
            <a:endParaRPr lang="en-US" dirty="0" smtClean="0"/>
          </a:p>
        </p:txBody>
      </p:sp>
    </p:spTree>
    <p:extLst>
      <p:ext uri="{BB962C8B-B14F-4D97-AF65-F5344CB8AC3E}">
        <p14:creationId xmlns:p14="http://schemas.microsoft.com/office/powerpoint/2010/main" val="9176914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60" name="Rectangle 4"/>
          <p:cNvSpPr>
            <a:spLocks noGrp="1" noChangeArrowheads="1"/>
          </p:cNvSpPr>
          <p:nvPr>
            <p:ph type="title" idx="4294967295"/>
          </p:nvPr>
        </p:nvSpPr>
        <p:spPr>
          <a:xfrm>
            <a:off x="457200" y="274638"/>
            <a:ext cx="8229600" cy="1143000"/>
          </a:xfrm>
          <a:ln>
            <a:miter lim="800000"/>
            <a:headEnd/>
            <a:tailEnd/>
          </a:ln>
        </p:spPr>
        <p:txBody>
          <a:bodyPr>
            <a:normAutofit/>
            <a:scene3d>
              <a:camera prst="orthographicFront"/>
              <a:lightRig rig="soft" dir="t">
                <a:rot lat="0" lon="0" rev="16800000"/>
              </a:lightRig>
            </a:scene3d>
            <a:sp3d prstMaterial="softEdge">
              <a:bevelT w="38100" h="38100"/>
            </a:sp3d>
          </a:bodyPr>
          <a:lstStyle/>
          <a:p>
            <a:pPr defTabSz="914400" eaLnBrk="1" fontAlgn="auto" hangingPunct="1">
              <a:spcAft>
                <a:spcPts val="0"/>
              </a:spcAft>
              <a:defRPr/>
            </a:pPr>
            <a:r>
              <a:rPr lang="en-US" sz="4100"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Penumbra </a:t>
            </a:r>
            <a:endParaRPr lang="el-GR" sz="4100"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endParaRPr>
          </a:p>
        </p:txBody>
      </p:sp>
      <p:pic>
        <p:nvPicPr>
          <p:cNvPr id="37893" name="penumbra.wmv">
            <a:hlinkClick r:id="" action="ppaction://media"/>
          </p:cNvPr>
          <p:cNvPicPr>
            <a:picLocks noRot="1" noChangeAspect="1" noChangeArrowheads="1"/>
          </p:cNvPicPr>
          <p:nvPr>
            <a:videoFile r:link="rId1"/>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1773238"/>
            <a:ext cx="828040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290589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75133" fill="hold"/>
                                        <p:tgtEl>
                                          <p:spTgt spid="3789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7893"/>
                </p:tgtEl>
              </p:cMediaNode>
            </p:video>
            <p:seq concurrent="1" nextAc="seek">
              <p:cTn id="8" restart="whenNotActive" fill="hold" evtFilter="cancelBubble" nodeType="interactiveSeq">
                <p:stCondLst>
                  <p:cond evt="onClick" delay="0">
                    <p:tgtEl>
                      <p:spTgt spid="37893"/>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37893"/>
                                        </p:tgtEl>
                                      </p:cBhvr>
                                    </p:cmd>
                                  </p:childTnLst>
                                </p:cTn>
                              </p:par>
                            </p:childTnLst>
                          </p:cTn>
                        </p:par>
                      </p:childTnLst>
                    </p:cTn>
                  </p:par>
                </p:childTnLst>
              </p:cTn>
              <p:nextCondLst>
                <p:cond evt="onClick" delay="0">
                  <p:tgtEl>
                    <p:spTgt spid="37893"/>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PS compos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 Box 5"/>
          <p:cNvSpPr txBox="1">
            <a:spLocks noChangeArrowheads="1"/>
          </p:cNvSpPr>
          <p:nvPr/>
        </p:nvSpPr>
        <p:spPr bwMode="auto">
          <a:xfrm>
            <a:off x="250825" y="1770063"/>
            <a:ext cx="6570663" cy="1165225"/>
          </a:xfrm>
          <a:prstGeom prst="rect">
            <a:avLst/>
          </a:prstGeom>
          <a:solidFill>
            <a:srgbClr val="A59035"/>
          </a:solidFill>
          <a:ln w="9525">
            <a:solidFill>
              <a:schemeClr val="tx1"/>
            </a:solidFill>
            <a:miter lim="800000"/>
            <a:headEnd/>
            <a:tailEnd/>
          </a:ln>
        </p:spPr>
        <p:txBody>
          <a:bodyPr wrap="none">
            <a:spAutoFit/>
          </a:bodyPr>
          <a:lstStyle>
            <a:lvl1pPr eaLnBrk="0" hangingPunct="0">
              <a:defRPr sz="1100">
                <a:solidFill>
                  <a:schemeClr val="tx1"/>
                </a:solidFill>
                <a:latin typeface="Arial" charset="0"/>
              </a:defRPr>
            </a:lvl1pPr>
            <a:lvl2pPr marL="742950" indent="-285750" eaLnBrk="0" hangingPunct="0">
              <a:defRPr sz="1100">
                <a:solidFill>
                  <a:schemeClr val="tx1"/>
                </a:solidFill>
                <a:latin typeface="Arial" charset="0"/>
              </a:defRPr>
            </a:lvl2pPr>
            <a:lvl3pPr marL="1143000" indent="-228600" eaLnBrk="0" hangingPunct="0">
              <a:defRPr sz="1100">
                <a:solidFill>
                  <a:schemeClr val="tx1"/>
                </a:solidFill>
                <a:latin typeface="Arial" charset="0"/>
              </a:defRPr>
            </a:lvl3pPr>
            <a:lvl4pPr marL="1600200" indent="-228600" eaLnBrk="0" hangingPunct="0">
              <a:defRPr sz="1100">
                <a:solidFill>
                  <a:schemeClr val="tx1"/>
                </a:solidFill>
                <a:latin typeface="Arial" charset="0"/>
              </a:defRPr>
            </a:lvl4pPr>
            <a:lvl5pPr marL="2057400" indent="-228600" eaLnBrk="0" hangingPunct="0">
              <a:defRPr sz="1100">
                <a:solidFill>
                  <a:schemeClr val="tx1"/>
                </a:solidFill>
                <a:latin typeface="Arial" charset="0"/>
              </a:defRPr>
            </a:lvl5pPr>
            <a:lvl6pPr marL="2514600" indent="-228600" eaLnBrk="0" fontAlgn="base" hangingPunct="0">
              <a:lnSpc>
                <a:spcPct val="90000"/>
              </a:lnSpc>
              <a:spcBef>
                <a:spcPct val="10000"/>
              </a:spcBef>
              <a:spcAft>
                <a:spcPct val="0"/>
              </a:spcAft>
              <a:defRPr sz="1100">
                <a:solidFill>
                  <a:schemeClr val="tx1"/>
                </a:solidFill>
                <a:latin typeface="Arial" charset="0"/>
              </a:defRPr>
            </a:lvl6pPr>
            <a:lvl7pPr marL="2971800" indent="-228600" eaLnBrk="0" fontAlgn="base" hangingPunct="0">
              <a:lnSpc>
                <a:spcPct val="90000"/>
              </a:lnSpc>
              <a:spcBef>
                <a:spcPct val="10000"/>
              </a:spcBef>
              <a:spcAft>
                <a:spcPct val="0"/>
              </a:spcAft>
              <a:defRPr sz="1100">
                <a:solidFill>
                  <a:schemeClr val="tx1"/>
                </a:solidFill>
                <a:latin typeface="Arial" charset="0"/>
              </a:defRPr>
            </a:lvl7pPr>
            <a:lvl8pPr marL="3429000" indent="-228600" eaLnBrk="0" fontAlgn="base" hangingPunct="0">
              <a:lnSpc>
                <a:spcPct val="90000"/>
              </a:lnSpc>
              <a:spcBef>
                <a:spcPct val="10000"/>
              </a:spcBef>
              <a:spcAft>
                <a:spcPct val="0"/>
              </a:spcAft>
              <a:defRPr sz="1100">
                <a:solidFill>
                  <a:schemeClr val="tx1"/>
                </a:solidFill>
                <a:latin typeface="Arial" charset="0"/>
              </a:defRPr>
            </a:lvl8pPr>
            <a:lvl9pPr marL="3886200" indent="-228600" eaLnBrk="0" fontAlgn="base" hangingPunct="0">
              <a:lnSpc>
                <a:spcPct val="90000"/>
              </a:lnSpc>
              <a:spcBef>
                <a:spcPct val="10000"/>
              </a:spcBef>
              <a:spcAft>
                <a:spcPct val="0"/>
              </a:spcAft>
              <a:defRPr sz="1100">
                <a:solidFill>
                  <a:schemeClr val="tx1"/>
                </a:solidFill>
                <a:latin typeface="Arial" charset="0"/>
              </a:defRPr>
            </a:lvl9pPr>
          </a:lstStyle>
          <a:p>
            <a:pPr eaLnBrk="1" hangingPunct="1">
              <a:lnSpc>
                <a:spcPct val="100000"/>
              </a:lnSpc>
              <a:spcBef>
                <a:spcPct val="0"/>
              </a:spcBef>
            </a:pPr>
            <a:r>
              <a:rPr lang="en-US" sz="1400" b="1">
                <a:cs typeface="Arial" charset="0"/>
              </a:rPr>
              <a:t>ADVANTAGES</a:t>
            </a:r>
          </a:p>
          <a:p>
            <a:pPr eaLnBrk="1" hangingPunct="1">
              <a:lnSpc>
                <a:spcPct val="100000"/>
              </a:lnSpc>
              <a:spcBef>
                <a:spcPct val="0"/>
              </a:spcBef>
              <a:buFontTx/>
              <a:buChar char="•"/>
            </a:pPr>
            <a:r>
              <a:rPr lang="en-US" sz="1400">
                <a:cs typeface="Arial" charset="0"/>
              </a:rPr>
              <a:t>Can be used in some patients with contraindications to thrombolysis</a:t>
            </a:r>
          </a:p>
          <a:p>
            <a:pPr eaLnBrk="1" hangingPunct="1">
              <a:lnSpc>
                <a:spcPct val="100000"/>
              </a:lnSpc>
              <a:spcBef>
                <a:spcPct val="0"/>
              </a:spcBef>
              <a:buFontTx/>
              <a:buChar char="•"/>
            </a:pPr>
            <a:r>
              <a:rPr lang="en-US" sz="1400">
                <a:cs typeface="Arial" charset="0"/>
              </a:rPr>
              <a:t>8-hour window</a:t>
            </a:r>
          </a:p>
          <a:p>
            <a:pPr eaLnBrk="1" hangingPunct="1">
              <a:lnSpc>
                <a:spcPct val="100000"/>
              </a:lnSpc>
              <a:spcBef>
                <a:spcPct val="0"/>
              </a:spcBef>
              <a:buFontTx/>
              <a:buChar char="•"/>
            </a:pPr>
            <a:r>
              <a:rPr lang="en-US" sz="1400">
                <a:cs typeface="Arial" charset="0"/>
              </a:rPr>
              <a:t>Initial data indicates higher revasculariztion rates relative to other methods.</a:t>
            </a:r>
          </a:p>
          <a:p>
            <a:pPr eaLnBrk="1" hangingPunct="1">
              <a:lnSpc>
                <a:spcPct val="100000"/>
              </a:lnSpc>
              <a:spcBef>
                <a:spcPct val="0"/>
              </a:spcBef>
              <a:buFontTx/>
              <a:buChar char="•"/>
            </a:pPr>
            <a:r>
              <a:rPr lang="en-US" sz="1400">
                <a:cs typeface="Arial" charset="0"/>
              </a:rPr>
              <a:t>Preliminary data shows better outcome at 90 days relative to other devices show</a:t>
            </a:r>
            <a:endParaRPr lang="el-GR" sz="1400">
              <a:cs typeface="Arial" charset="0"/>
            </a:endParaRPr>
          </a:p>
        </p:txBody>
      </p:sp>
      <p:sp>
        <p:nvSpPr>
          <p:cNvPr id="36868" name="Text Box 6"/>
          <p:cNvSpPr txBox="1">
            <a:spLocks noChangeArrowheads="1"/>
          </p:cNvSpPr>
          <p:nvPr/>
        </p:nvSpPr>
        <p:spPr bwMode="auto">
          <a:xfrm>
            <a:off x="250825" y="4221163"/>
            <a:ext cx="4468813" cy="1165225"/>
          </a:xfrm>
          <a:prstGeom prst="rect">
            <a:avLst/>
          </a:prstGeom>
          <a:solidFill>
            <a:srgbClr val="A59035"/>
          </a:solidFill>
          <a:ln w="9525">
            <a:solidFill>
              <a:schemeClr val="tx1"/>
            </a:solidFill>
            <a:miter lim="800000"/>
            <a:headEnd/>
            <a:tailEnd/>
          </a:ln>
        </p:spPr>
        <p:txBody>
          <a:bodyPr wrap="none">
            <a:spAutoFit/>
          </a:bodyPr>
          <a:lstStyle>
            <a:lvl1pPr eaLnBrk="0" hangingPunct="0">
              <a:defRPr sz="1100">
                <a:solidFill>
                  <a:schemeClr val="tx1"/>
                </a:solidFill>
                <a:latin typeface="Arial" charset="0"/>
              </a:defRPr>
            </a:lvl1pPr>
            <a:lvl2pPr marL="742950" indent="-285750" eaLnBrk="0" hangingPunct="0">
              <a:defRPr sz="1100">
                <a:solidFill>
                  <a:schemeClr val="tx1"/>
                </a:solidFill>
                <a:latin typeface="Arial" charset="0"/>
              </a:defRPr>
            </a:lvl2pPr>
            <a:lvl3pPr marL="1143000" indent="-228600" eaLnBrk="0" hangingPunct="0">
              <a:defRPr sz="1100">
                <a:solidFill>
                  <a:schemeClr val="tx1"/>
                </a:solidFill>
                <a:latin typeface="Arial" charset="0"/>
              </a:defRPr>
            </a:lvl3pPr>
            <a:lvl4pPr marL="1600200" indent="-228600" eaLnBrk="0" hangingPunct="0">
              <a:defRPr sz="1100">
                <a:solidFill>
                  <a:schemeClr val="tx1"/>
                </a:solidFill>
                <a:latin typeface="Arial" charset="0"/>
              </a:defRPr>
            </a:lvl4pPr>
            <a:lvl5pPr marL="2057400" indent="-228600" eaLnBrk="0" hangingPunct="0">
              <a:defRPr sz="1100">
                <a:solidFill>
                  <a:schemeClr val="tx1"/>
                </a:solidFill>
                <a:latin typeface="Arial" charset="0"/>
              </a:defRPr>
            </a:lvl5pPr>
            <a:lvl6pPr marL="2514600" indent="-228600" eaLnBrk="0" fontAlgn="base" hangingPunct="0">
              <a:lnSpc>
                <a:spcPct val="90000"/>
              </a:lnSpc>
              <a:spcBef>
                <a:spcPct val="10000"/>
              </a:spcBef>
              <a:spcAft>
                <a:spcPct val="0"/>
              </a:spcAft>
              <a:defRPr sz="1100">
                <a:solidFill>
                  <a:schemeClr val="tx1"/>
                </a:solidFill>
                <a:latin typeface="Arial" charset="0"/>
              </a:defRPr>
            </a:lvl6pPr>
            <a:lvl7pPr marL="2971800" indent="-228600" eaLnBrk="0" fontAlgn="base" hangingPunct="0">
              <a:lnSpc>
                <a:spcPct val="90000"/>
              </a:lnSpc>
              <a:spcBef>
                <a:spcPct val="10000"/>
              </a:spcBef>
              <a:spcAft>
                <a:spcPct val="0"/>
              </a:spcAft>
              <a:defRPr sz="1100">
                <a:solidFill>
                  <a:schemeClr val="tx1"/>
                </a:solidFill>
                <a:latin typeface="Arial" charset="0"/>
              </a:defRPr>
            </a:lvl7pPr>
            <a:lvl8pPr marL="3429000" indent="-228600" eaLnBrk="0" fontAlgn="base" hangingPunct="0">
              <a:lnSpc>
                <a:spcPct val="90000"/>
              </a:lnSpc>
              <a:spcBef>
                <a:spcPct val="10000"/>
              </a:spcBef>
              <a:spcAft>
                <a:spcPct val="0"/>
              </a:spcAft>
              <a:defRPr sz="1100">
                <a:solidFill>
                  <a:schemeClr val="tx1"/>
                </a:solidFill>
                <a:latin typeface="Arial" charset="0"/>
              </a:defRPr>
            </a:lvl8pPr>
            <a:lvl9pPr marL="3886200" indent="-228600" eaLnBrk="0" fontAlgn="base" hangingPunct="0">
              <a:lnSpc>
                <a:spcPct val="90000"/>
              </a:lnSpc>
              <a:spcBef>
                <a:spcPct val="10000"/>
              </a:spcBef>
              <a:spcAft>
                <a:spcPct val="0"/>
              </a:spcAft>
              <a:defRPr sz="1100">
                <a:solidFill>
                  <a:schemeClr val="tx1"/>
                </a:solidFill>
                <a:latin typeface="Arial" charset="0"/>
              </a:defRPr>
            </a:lvl9pPr>
          </a:lstStyle>
          <a:p>
            <a:pPr eaLnBrk="1" hangingPunct="1">
              <a:lnSpc>
                <a:spcPct val="100000"/>
              </a:lnSpc>
              <a:spcBef>
                <a:spcPct val="0"/>
              </a:spcBef>
            </a:pPr>
            <a:r>
              <a:rPr lang="en-US" sz="1400" b="1">
                <a:cs typeface="Arial" charset="0"/>
              </a:rPr>
              <a:t>DISADVANTAGES</a:t>
            </a:r>
          </a:p>
          <a:p>
            <a:pPr eaLnBrk="1" hangingPunct="1">
              <a:lnSpc>
                <a:spcPct val="100000"/>
              </a:lnSpc>
              <a:spcBef>
                <a:spcPct val="0"/>
              </a:spcBef>
              <a:buFontTx/>
              <a:buChar char="•"/>
            </a:pPr>
            <a:r>
              <a:rPr lang="en-US" sz="1400">
                <a:cs typeface="Arial" charset="0"/>
              </a:rPr>
              <a:t>Vessel tortuosity precludes use</a:t>
            </a:r>
          </a:p>
          <a:p>
            <a:pPr eaLnBrk="1" hangingPunct="1">
              <a:lnSpc>
                <a:spcPct val="100000"/>
              </a:lnSpc>
              <a:spcBef>
                <a:spcPct val="0"/>
              </a:spcBef>
              <a:buFontTx/>
              <a:buChar char="•"/>
            </a:pPr>
            <a:r>
              <a:rPr lang="en-US" sz="1400">
                <a:cs typeface="Arial" charset="0"/>
              </a:rPr>
              <a:t>Distal vessels not reachable</a:t>
            </a:r>
          </a:p>
          <a:p>
            <a:pPr eaLnBrk="1" hangingPunct="1">
              <a:lnSpc>
                <a:spcPct val="100000"/>
              </a:lnSpc>
              <a:spcBef>
                <a:spcPct val="0"/>
              </a:spcBef>
              <a:buFontTx/>
              <a:buChar char="•"/>
            </a:pPr>
            <a:r>
              <a:rPr lang="en-US" sz="1400">
                <a:cs typeface="Arial" charset="0"/>
              </a:rPr>
              <a:t>Operator experience</a:t>
            </a:r>
          </a:p>
          <a:p>
            <a:pPr eaLnBrk="1" hangingPunct="1">
              <a:lnSpc>
                <a:spcPct val="100000"/>
              </a:lnSpc>
              <a:spcBef>
                <a:spcPct val="0"/>
              </a:spcBef>
              <a:buFontTx/>
              <a:buChar char="•"/>
            </a:pPr>
            <a:r>
              <a:rPr lang="en-US" sz="1400">
                <a:cs typeface="Arial" charset="0"/>
              </a:rPr>
              <a:t>Higher rate of symptomatic intra-cerebral hemorrhage</a:t>
            </a:r>
            <a:endParaRPr lang="el-GR" sz="1400">
              <a:cs typeface="Arial" charset="0"/>
            </a:endParaRPr>
          </a:p>
        </p:txBody>
      </p:sp>
      <p:sp>
        <p:nvSpPr>
          <p:cNvPr id="36869" name="Text Box 5"/>
          <p:cNvSpPr txBox="1">
            <a:spLocks noChangeArrowheads="1"/>
          </p:cNvSpPr>
          <p:nvPr/>
        </p:nvSpPr>
        <p:spPr bwMode="auto">
          <a:xfrm>
            <a:off x="323850" y="44450"/>
            <a:ext cx="8424863"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100">
                <a:solidFill>
                  <a:schemeClr val="tx1"/>
                </a:solidFill>
                <a:latin typeface="Arial" charset="0"/>
              </a:defRPr>
            </a:lvl1pPr>
            <a:lvl2pPr marL="742950" indent="-285750" eaLnBrk="0" hangingPunct="0">
              <a:defRPr sz="1100">
                <a:solidFill>
                  <a:schemeClr val="tx1"/>
                </a:solidFill>
                <a:latin typeface="Arial" charset="0"/>
              </a:defRPr>
            </a:lvl2pPr>
            <a:lvl3pPr marL="1143000" indent="-228600" eaLnBrk="0" hangingPunct="0">
              <a:defRPr sz="1100">
                <a:solidFill>
                  <a:schemeClr val="tx1"/>
                </a:solidFill>
                <a:latin typeface="Arial" charset="0"/>
              </a:defRPr>
            </a:lvl3pPr>
            <a:lvl4pPr marL="1600200" indent="-228600" eaLnBrk="0" hangingPunct="0">
              <a:defRPr sz="1100">
                <a:solidFill>
                  <a:schemeClr val="tx1"/>
                </a:solidFill>
                <a:latin typeface="Arial" charset="0"/>
              </a:defRPr>
            </a:lvl4pPr>
            <a:lvl5pPr marL="2057400" indent="-228600" eaLnBrk="0" hangingPunct="0">
              <a:defRPr sz="1100">
                <a:solidFill>
                  <a:schemeClr val="tx1"/>
                </a:solidFill>
                <a:latin typeface="Arial" charset="0"/>
              </a:defRPr>
            </a:lvl5pPr>
            <a:lvl6pPr marL="2514600" indent="-228600" eaLnBrk="0" fontAlgn="base" hangingPunct="0">
              <a:lnSpc>
                <a:spcPct val="90000"/>
              </a:lnSpc>
              <a:spcBef>
                <a:spcPct val="10000"/>
              </a:spcBef>
              <a:spcAft>
                <a:spcPct val="0"/>
              </a:spcAft>
              <a:defRPr sz="1100">
                <a:solidFill>
                  <a:schemeClr val="tx1"/>
                </a:solidFill>
                <a:latin typeface="Arial" charset="0"/>
              </a:defRPr>
            </a:lvl6pPr>
            <a:lvl7pPr marL="2971800" indent="-228600" eaLnBrk="0" fontAlgn="base" hangingPunct="0">
              <a:lnSpc>
                <a:spcPct val="90000"/>
              </a:lnSpc>
              <a:spcBef>
                <a:spcPct val="10000"/>
              </a:spcBef>
              <a:spcAft>
                <a:spcPct val="0"/>
              </a:spcAft>
              <a:defRPr sz="1100">
                <a:solidFill>
                  <a:schemeClr val="tx1"/>
                </a:solidFill>
                <a:latin typeface="Arial" charset="0"/>
              </a:defRPr>
            </a:lvl7pPr>
            <a:lvl8pPr marL="3429000" indent="-228600" eaLnBrk="0" fontAlgn="base" hangingPunct="0">
              <a:lnSpc>
                <a:spcPct val="90000"/>
              </a:lnSpc>
              <a:spcBef>
                <a:spcPct val="10000"/>
              </a:spcBef>
              <a:spcAft>
                <a:spcPct val="0"/>
              </a:spcAft>
              <a:defRPr sz="1100">
                <a:solidFill>
                  <a:schemeClr val="tx1"/>
                </a:solidFill>
                <a:latin typeface="Arial" charset="0"/>
              </a:defRPr>
            </a:lvl8pPr>
            <a:lvl9pPr marL="3886200" indent="-228600" eaLnBrk="0" fontAlgn="base" hangingPunct="0">
              <a:lnSpc>
                <a:spcPct val="90000"/>
              </a:lnSpc>
              <a:spcBef>
                <a:spcPct val="10000"/>
              </a:spcBef>
              <a:spcAft>
                <a:spcPct val="0"/>
              </a:spcAft>
              <a:defRPr sz="1100">
                <a:solidFill>
                  <a:schemeClr val="tx1"/>
                </a:solidFill>
                <a:latin typeface="Arial" charset="0"/>
              </a:defRPr>
            </a:lvl9pPr>
          </a:lstStyle>
          <a:p>
            <a:pPr eaLnBrk="1" hangingPunct="1">
              <a:lnSpc>
                <a:spcPct val="100000"/>
              </a:lnSpc>
              <a:spcBef>
                <a:spcPct val="0"/>
              </a:spcBef>
            </a:pPr>
            <a:r>
              <a:rPr lang="en-US" sz="1800">
                <a:cs typeface="Arial" charset="0"/>
              </a:rPr>
              <a:t>Penumbra microcatheters, shown here with separator wires, are available in sizes ranging from  2.3 French to 4 French. This device uses aspiration assisted by a separator wire to suction out thrombus.</a:t>
            </a:r>
          </a:p>
        </p:txBody>
      </p:sp>
    </p:spTree>
    <p:extLst>
      <p:ext uri="{BB962C8B-B14F-4D97-AF65-F5344CB8AC3E}">
        <p14:creationId xmlns:p14="http://schemas.microsoft.com/office/powerpoint/2010/main" val="1969514194"/>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9813" y="1498600"/>
            <a:ext cx="6808787"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Box 4"/>
          <p:cNvSpPr txBox="1">
            <a:spLocks noChangeArrowheads="1"/>
          </p:cNvSpPr>
          <p:nvPr/>
        </p:nvSpPr>
        <p:spPr bwMode="auto">
          <a:xfrm>
            <a:off x="3803650" y="4572000"/>
            <a:ext cx="1149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1100">
                <a:solidFill>
                  <a:schemeClr val="tx1"/>
                </a:solidFill>
                <a:latin typeface="Arial" charset="0"/>
              </a:defRPr>
            </a:lvl1pPr>
            <a:lvl2pPr marL="742950" indent="-285750" defTabSz="457200" eaLnBrk="0" hangingPunct="0">
              <a:defRPr sz="1100">
                <a:solidFill>
                  <a:schemeClr val="tx1"/>
                </a:solidFill>
                <a:latin typeface="Arial" charset="0"/>
              </a:defRPr>
            </a:lvl2pPr>
            <a:lvl3pPr marL="1143000" indent="-228600" defTabSz="457200" eaLnBrk="0" hangingPunct="0">
              <a:defRPr sz="1100">
                <a:solidFill>
                  <a:schemeClr val="tx1"/>
                </a:solidFill>
                <a:latin typeface="Arial" charset="0"/>
              </a:defRPr>
            </a:lvl3pPr>
            <a:lvl4pPr marL="1600200" indent="-228600" defTabSz="457200" eaLnBrk="0" hangingPunct="0">
              <a:defRPr sz="1100">
                <a:solidFill>
                  <a:schemeClr val="tx1"/>
                </a:solidFill>
                <a:latin typeface="Arial" charset="0"/>
              </a:defRPr>
            </a:lvl4pPr>
            <a:lvl5pPr marL="2057400" indent="-228600" defTabSz="457200" eaLnBrk="0" hangingPunct="0">
              <a:defRPr sz="1100">
                <a:solidFill>
                  <a:schemeClr val="tx1"/>
                </a:solidFill>
                <a:latin typeface="Arial" charset="0"/>
              </a:defRPr>
            </a:lvl5pPr>
            <a:lvl6pPr marL="2514600" indent="-228600" defTabSz="457200" eaLnBrk="0" fontAlgn="base" hangingPunct="0">
              <a:lnSpc>
                <a:spcPct val="90000"/>
              </a:lnSpc>
              <a:spcBef>
                <a:spcPct val="10000"/>
              </a:spcBef>
              <a:spcAft>
                <a:spcPct val="0"/>
              </a:spcAft>
              <a:defRPr sz="1100">
                <a:solidFill>
                  <a:schemeClr val="tx1"/>
                </a:solidFill>
                <a:latin typeface="Arial" charset="0"/>
              </a:defRPr>
            </a:lvl6pPr>
            <a:lvl7pPr marL="2971800" indent="-228600" defTabSz="457200" eaLnBrk="0" fontAlgn="base" hangingPunct="0">
              <a:lnSpc>
                <a:spcPct val="90000"/>
              </a:lnSpc>
              <a:spcBef>
                <a:spcPct val="10000"/>
              </a:spcBef>
              <a:spcAft>
                <a:spcPct val="0"/>
              </a:spcAft>
              <a:defRPr sz="1100">
                <a:solidFill>
                  <a:schemeClr val="tx1"/>
                </a:solidFill>
                <a:latin typeface="Arial" charset="0"/>
              </a:defRPr>
            </a:lvl7pPr>
            <a:lvl8pPr marL="3429000" indent="-228600" defTabSz="457200" eaLnBrk="0" fontAlgn="base" hangingPunct="0">
              <a:lnSpc>
                <a:spcPct val="90000"/>
              </a:lnSpc>
              <a:spcBef>
                <a:spcPct val="10000"/>
              </a:spcBef>
              <a:spcAft>
                <a:spcPct val="0"/>
              </a:spcAft>
              <a:defRPr sz="1100">
                <a:solidFill>
                  <a:schemeClr val="tx1"/>
                </a:solidFill>
                <a:latin typeface="Arial" charset="0"/>
              </a:defRPr>
            </a:lvl8pPr>
            <a:lvl9pPr marL="3886200" indent="-228600" defTabSz="457200" eaLnBrk="0" fontAlgn="base" hangingPunct="0">
              <a:lnSpc>
                <a:spcPct val="90000"/>
              </a:lnSpc>
              <a:spcBef>
                <a:spcPct val="10000"/>
              </a:spcBef>
              <a:spcAft>
                <a:spcPct val="0"/>
              </a:spcAft>
              <a:defRPr sz="1100">
                <a:solidFill>
                  <a:schemeClr val="tx1"/>
                </a:solidFill>
                <a:latin typeface="Arial" charset="0"/>
              </a:defRPr>
            </a:lvl9pPr>
          </a:lstStyle>
          <a:p>
            <a:pPr eaLnBrk="1" hangingPunct="1">
              <a:lnSpc>
                <a:spcPct val="100000"/>
              </a:lnSpc>
              <a:spcBef>
                <a:spcPct val="0"/>
              </a:spcBef>
            </a:pPr>
            <a:r>
              <a:rPr lang="en-US" sz="1800">
                <a:latin typeface="Calibri" pitchFamily="34" charset="0"/>
                <a:ea typeface="ＭＳ Ｐゴシック" charset="-128"/>
              </a:rPr>
              <a:t>Penumbra</a:t>
            </a:r>
          </a:p>
        </p:txBody>
      </p:sp>
    </p:spTree>
    <p:extLst>
      <p:ext uri="{BB962C8B-B14F-4D97-AF65-F5344CB8AC3E}">
        <p14:creationId xmlns:p14="http://schemas.microsoft.com/office/powerpoint/2010/main" val="8537497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z="3600" dirty="0" smtClean="0">
                <a:solidFill>
                  <a:srgbClr val="FFFF00"/>
                </a:solidFill>
              </a:rPr>
              <a:t>Penumbra</a:t>
            </a:r>
          </a:p>
        </p:txBody>
      </p:sp>
      <p:sp>
        <p:nvSpPr>
          <p:cNvPr id="38915" name="Rectangle 3"/>
          <p:cNvSpPr>
            <a:spLocks noGrp="1" noChangeArrowheads="1"/>
          </p:cNvSpPr>
          <p:nvPr>
            <p:ph type="body" idx="1"/>
          </p:nvPr>
        </p:nvSpPr>
        <p:spPr/>
        <p:txBody>
          <a:bodyPr>
            <a:normAutofit fontScale="92500" lnSpcReduction="10000"/>
          </a:bodyPr>
          <a:lstStyle/>
          <a:p>
            <a:pPr algn="ctr">
              <a:buFont typeface="Wingdings" pitchFamily="2" charset="2"/>
              <a:buNone/>
            </a:pPr>
            <a:r>
              <a:rPr lang="en-US" sz="3500" dirty="0" smtClean="0">
                <a:solidFill>
                  <a:srgbClr val="FFFF00"/>
                </a:solidFill>
              </a:rPr>
              <a:t>Trial Design</a:t>
            </a:r>
          </a:p>
          <a:p>
            <a:endParaRPr lang="en-US" dirty="0" smtClean="0"/>
          </a:p>
          <a:p>
            <a:r>
              <a:rPr lang="en-US" dirty="0" smtClean="0"/>
              <a:t>Prospective, single arm, multi-center</a:t>
            </a:r>
          </a:p>
          <a:p>
            <a:endParaRPr lang="en-US" dirty="0" smtClean="0"/>
          </a:p>
          <a:p>
            <a:r>
              <a:rPr lang="en-US" dirty="0" smtClean="0"/>
              <a:t>Enrolled 125 patients at 24 international centers</a:t>
            </a:r>
          </a:p>
          <a:p>
            <a:endParaRPr lang="en-US" dirty="0" smtClean="0"/>
          </a:p>
          <a:p>
            <a:r>
              <a:rPr lang="en-US" dirty="0" smtClean="0"/>
              <a:t>Patients in the trial presented within 8 hours from symptoms onset, had an NIHSS &gt;8 and had complete occlusion of a large intracranial vessel</a:t>
            </a:r>
          </a:p>
        </p:txBody>
      </p:sp>
    </p:spTree>
    <p:extLst>
      <p:ext uri="{BB962C8B-B14F-4D97-AF65-F5344CB8AC3E}">
        <p14:creationId xmlns:p14="http://schemas.microsoft.com/office/powerpoint/2010/main" val="30636581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Autofit/>
          </a:bodyPr>
          <a:lstStyle/>
          <a:p>
            <a:r>
              <a:rPr lang="en-US" sz="3200" dirty="0" smtClean="0">
                <a:solidFill>
                  <a:srgbClr val="FFFF00"/>
                </a:solidFill>
              </a:rPr>
              <a:t>Penumbra</a:t>
            </a:r>
          </a:p>
        </p:txBody>
      </p:sp>
      <p:graphicFrame>
        <p:nvGraphicFramePr>
          <p:cNvPr id="122913" name="Group 33"/>
          <p:cNvGraphicFramePr>
            <a:graphicFrameLocks noGrp="1"/>
          </p:cNvGraphicFramePr>
          <p:nvPr>
            <p:ph idx="1"/>
            <p:extLst>
              <p:ext uri="{D42A27DB-BD31-4B8C-83A1-F6EECF244321}">
                <p14:modId xmlns:p14="http://schemas.microsoft.com/office/powerpoint/2010/main" val="43067687"/>
              </p:ext>
            </p:extLst>
          </p:nvPr>
        </p:nvGraphicFramePr>
        <p:xfrm>
          <a:off x="685800" y="1981200"/>
          <a:ext cx="7772400" cy="2743572"/>
        </p:xfrm>
        <a:graphic>
          <a:graphicData uri="http://schemas.openxmlformats.org/drawingml/2006/table">
            <a:tbl>
              <a:tblPr/>
              <a:tblGrid>
                <a:gridCol w="1554163"/>
                <a:gridCol w="1554162"/>
                <a:gridCol w="1555750"/>
                <a:gridCol w="1554163"/>
                <a:gridCol w="1554162"/>
              </a:tblGrid>
              <a:tr h="1282700">
                <a:tc>
                  <a:txBody>
                    <a:bodyPr/>
                    <a:lstStyle/>
                    <a:p>
                      <a:pPr marL="0" marR="0" lvl="0" indent="0" algn="ctr" defTabSz="893763" rtl="0" eaLnBrk="0" fontAlgn="base" latinLnBrk="0" hangingPunct="0">
                        <a:lnSpc>
                          <a:spcPct val="100000"/>
                        </a:lnSpc>
                        <a:spcBef>
                          <a:spcPct val="20000"/>
                        </a:spcBef>
                        <a:spcAft>
                          <a:spcPct val="0"/>
                        </a:spcAft>
                        <a:buClr>
                          <a:srgbClr val="FFCC00"/>
                        </a:buClr>
                        <a:buSzPct val="80000"/>
                        <a:buFont typeface="Wingdings" pitchFamily="2" charset="2"/>
                        <a:buNone/>
                        <a:tabLst/>
                      </a:pPr>
                      <a:r>
                        <a:rPr kumimoji="0" lang="en-US" sz="2800" b="0" i="0" u="sng" strike="noStrike" cap="none" normalizeH="0" baseline="0" dirty="0" err="1" smtClean="0">
                          <a:ln>
                            <a:noFill/>
                          </a:ln>
                          <a:solidFill>
                            <a:srgbClr val="FFFF00"/>
                          </a:solidFill>
                          <a:effectLst/>
                          <a:latin typeface="Arial" charset="0"/>
                        </a:rPr>
                        <a:t>Recanal</a:t>
                      </a:r>
                      <a:endParaRPr kumimoji="0" lang="en-US" sz="2800" b="0" i="0" u="sng" strike="noStrike" cap="none" normalizeH="0" baseline="0" dirty="0" smtClean="0">
                        <a:ln>
                          <a:noFill/>
                        </a:ln>
                        <a:solidFill>
                          <a:srgbClr val="FFFF00"/>
                        </a:solidFill>
                        <a:effectLst/>
                        <a:latin typeface="Arial" charset="0"/>
                      </a:endParaRPr>
                    </a:p>
                  </a:txBody>
                  <a:tcPr marL="91810" marR="91810" marT="45906" marB="459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93763" rtl="0" eaLnBrk="0" fontAlgn="base" latinLnBrk="0" hangingPunct="0">
                        <a:lnSpc>
                          <a:spcPct val="100000"/>
                        </a:lnSpc>
                        <a:spcBef>
                          <a:spcPct val="20000"/>
                        </a:spcBef>
                        <a:spcAft>
                          <a:spcPct val="0"/>
                        </a:spcAft>
                        <a:buClr>
                          <a:srgbClr val="FFCC00"/>
                        </a:buClr>
                        <a:buSzPct val="80000"/>
                        <a:buFont typeface="Wingdings" pitchFamily="2" charset="2"/>
                        <a:buNone/>
                        <a:tabLst/>
                      </a:pPr>
                      <a:r>
                        <a:rPr kumimoji="0" lang="en-US" sz="2800" b="0" i="0" u="sng" strike="noStrike" cap="none" normalizeH="0" baseline="0" dirty="0" err="1" smtClean="0">
                          <a:ln>
                            <a:noFill/>
                          </a:ln>
                          <a:solidFill>
                            <a:srgbClr val="FFFF00"/>
                          </a:solidFill>
                          <a:effectLst/>
                          <a:latin typeface="Arial" charset="0"/>
                        </a:rPr>
                        <a:t>Hemorr</a:t>
                      </a:r>
                      <a:endParaRPr kumimoji="0" lang="en-US" sz="2800" b="0" i="0" u="sng" strike="noStrike" cap="none" normalizeH="0" baseline="0" dirty="0" smtClean="0">
                        <a:ln>
                          <a:noFill/>
                        </a:ln>
                        <a:solidFill>
                          <a:srgbClr val="FFFF00"/>
                        </a:solidFill>
                        <a:effectLst/>
                        <a:latin typeface="Arial" charset="0"/>
                      </a:endParaRPr>
                    </a:p>
                  </a:txBody>
                  <a:tcPr marL="91810" marR="91810" marT="45906" marB="459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93763" rtl="0" eaLnBrk="0" fontAlgn="base" latinLnBrk="0" hangingPunct="0">
                        <a:lnSpc>
                          <a:spcPct val="100000"/>
                        </a:lnSpc>
                        <a:spcBef>
                          <a:spcPct val="20000"/>
                        </a:spcBef>
                        <a:spcAft>
                          <a:spcPct val="0"/>
                        </a:spcAft>
                        <a:buClr>
                          <a:srgbClr val="FFCC00"/>
                        </a:buClr>
                        <a:buSzPct val="80000"/>
                        <a:buFont typeface="Wingdings" pitchFamily="2" charset="2"/>
                        <a:buNone/>
                        <a:tabLst/>
                      </a:pPr>
                      <a:r>
                        <a:rPr kumimoji="0" lang="en-US" sz="2800" b="0" i="0" u="sng" strike="noStrike" cap="none" normalizeH="0" baseline="0" dirty="0" smtClean="0">
                          <a:ln>
                            <a:noFill/>
                          </a:ln>
                          <a:solidFill>
                            <a:srgbClr val="FFFF00"/>
                          </a:solidFill>
                          <a:effectLst/>
                          <a:latin typeface="Arial" charset="0"/>
                        </a:rPr>
                        <a:t>&gt;4 NIHSS Imp</a:t>
                      </a:r>
                    </a:p>
                  </a:txBody>
                  <a:tcPr marL="91810" marR="91810" marT="45906" marB="459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93763" rtl="0" eaLnBrk="0" fontAlgn="base" latinLnBrk="0" hangingPunct="0">
                        <a:lnSpc>
                          <a:spcPct val="100000"/>
                        </a:lnSpc>
                        <a:spcBef>
                          <a:spcPct val="20000"/>
                        </a:spcBef>
                        <a:spcAft>
                          <a:spcPct val="0"/>
                        </a:spcAft>
                        <a:buClr>
                          <a:srgbClr val="FFCC00"/>
                        </a:buClr>
                        <a:buSzPct val="80000"/>
                        <a:buFont typeface="Wingdings" pitchFamily="2" charset="2"/>
                        <a:buNone/>
                        <a:tabLst/>
                      </a:pPr>
                      <a:r>
                        <a:rPr kumimoji="0" lang="en-US" sz="2800" b="0" i="0" u="sng" strike="noStrike" cap="none" normalizeH="0" baseline="0" dirty="0" smtClean="0">
                          <a:ln>
                            <a:noFill/>
                          </a:ln>
                          <a:solidFill>
                            <a:srgbClr val="FFFF00"/>
                          </a:solidFill>
                          <a:effectLst/>
                          <a:latin typeface="Arial" charset="0"/>
                        </a:rPr>
                        <a:t>MRS&lt;2</a:t>
                      </a:r>
                    </a:p>
                  </a:txBody>
                  <a:tcPr marL="91810" marR="91810" marT="45906" marB="459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93763" rtl="0" eaLnBrk="0" fontAlgn="base" latinLnBrk="0" hangingPunct="0">
                        <a:lnSpc>
                          <a:spcPct val="100000"/>
                        </a:lnSpc>
                        <a:spcBef>
                          <a:spcPct val="20000"/>
                        </a:spcBef>
                        <a:spcAft>
                          <a:spcPct val="0"/>
                        </a:spcAft>
                        <a:buClr>
                          <a:srgbClr val="FFCC00"/>
                        </a:buClr>
                        <a:buSzPct val="80000"/>
                        <a:buFont typeface="Wingdings" pitchFamily="2" charset="2"/>
                        <a:buNone/>
                        <a:tabLst/>
                      </a:pPr>
                      <a:r>
                        <a:rPr kumimoji="0" lang="en-US" sz="2800" b="0" i="0" u="sng" strike="noStrike" cap="none" normalizeH="0" baseline="0" dirty="0" smtClean="0">
                          <a:ln>
                            <a:noFill/>
                          </a:ln>
                          <a:solidFill>
                            <a:srgbClr val="FFFF00"/>
                          </a:solidFill>
                          <a:effectLst/>
                          <a:latin typeface="Arial" charset="0"/>
                        </a:rPr>
                        <a:t>Morta</a:t>
                      </a:r>
                      <a:r>
                        <a:rPr kumimoji="0" lang="en-US" sz="2000" b="0" i="0" u="sng" strike="noStrike" cap="none" normalizeH="0" baseline="0" dirty="0" smtClean="0">
                          <a:ln>
                            <a:noFill/>
                          </a:ln>
                          <a:solidFill>
                            <a:srgbClr val="FFFF00"/>
                          </a:solidFill>
                          <a:effectLst/>
                          <a:latin typeface="Arial" charset="0"/>
                        </a:rPr>
                        <a:t>l</a:t>
                      </a:r>
                    </a:p>
                  </a:txBody>
                  <a:tcPr marL="91810" marR="91810" marT="45906" marB="459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1600">
                <a:tc>
                  <a:txBody>
                    <a:bodyPr/>
                    <a:lstStyle/>
                    <a:p>
                      <a:pPr marL="0" marR="0" lvl="0" indent="0" algn="ctr" defTabSz="893763" rtl="0" eaLnBrk="0" fontAlgn="base" latinLnBrk="0" hangingPunct="0">
                        <a:lnSpc>
                          <a:spcPct val="100000"/>
                        </a:lnSpc>
                        <a:spcBef>
                          <a:spcPct val="20000"/>
                        </a:spcBef>
                        <a:spcAft>
                          <a:spcPct val="0"/>
                        </a:spcAft>
                        <a:buClr>
                          <a:srgbClr val="FFCC00"/>
                        </a:buClr>
                        <a:buSzPct val="80000"/>
                        <a:buFont typeface="Wingdings" pitchFamily="2" charset="2"/>
                        <a:buNone/>
                        <a:tabLst/>
                      </a:pPr>
                      <a:endParaRPr kumimoji="0" lang="en-US" sz="2000" b="0" i="0" u="none" strike="noStrike" cap="none" normalizeH="0" baseline="0" dirty="0" smtClean="0">
                        <a:ln>
                          <a:noFill/>
                        </a:ln>
                        <a:solidFill>
                          <a:schemeClr val="bg1"/>
                        </a:solidFill>
                        <a:effectLst/>
                        <a:latin typeface="Arial" charset="0"/>
                      </a:endParaRPr>
                    </a:p>
                    <a:p>
                      <a:pPr marL="0" marR="0" lvl="0" indent="0" algn="ctr" defTabSz="893763" rtl="0" eaLnBrk="0" fontAlgn="base" latinLnBrk="0" hangingPunct="0">
                        <a:lnSpc>
                          <a:spcPct val="100000"/>
                        </a:lnSpc>
                        <a:spcBef>
                          <a:spcPct val="20000"/>
                        </a:spcBef>
                        <a:spcAft>
                          <a:spcPct val="0"/>
                        </a:spcAft>
                        <a:buClr>
                          <a:srgbClr val="FFCC00"/>
                        </a:buClr>
                        <a:buSzPct val="80000"/>
                        <a:buFont typeface="Wingdings" pitchFamily="2" charset="2"/>
                        <a:buNone/>
                        <a:tabLst/>
                      </a:pPr>
                      <a:r>
                        <a:rPr kumimoji="0" lang="en-US" sz="2800" b="0" i="0" u="none" strike="noStrike" cap="none" normalizeH="0" baseline="0" dirty="0" smtClean="0">
                          <a:ln>
                            <a:noFill/>
                          </a:ln>
                          <a:solidFill>
                            <a:schemeClr val="tx1"/>
                          </a:solidFill>
                          <a:effectLst/>
                          <a:latin typeface="Arial" charset="0"/>
                        </a:rPr>
                        <a:t>81.6%</a:t>
                      </a:r>
                    </a:p>
                  </a:txBody>
                  <a:tcPr marL="91810" marR="91810" marT="45906" marB="459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93763" rtl="0" eaLnBrk="0" fontAlgn="base" latinLnBrk="0" hangingPunct="0">
                        <a:lnSpc>
                          <a:spcPct val="100000"/>
                        </a:lnSpc>
                        <a:spcBef>
                          <a:spcPct val="20000"/>
                        </a:spcBef>
                        <a:spcAft>
                          <a:spcPct val="0"/>
                        </a:spcAft>
                        <a:buClr>
                          <a:srgbClr val="FFCC00"/>
                        </a:buClr>
                        <a:buSzPct val="80000"/>
                        <a:buFont typeface="Wingdings" pitchFamily="2" charset="2"/>
                        <a:buNone/>
                        <a:tabLst/>
                      </a:pPr>
                      <a:endParaRPr kumimoji="0" lang="en-US" sz="2000" b="0" i="0" u="none" strike="noStrike" cap="none" normalizeH="0" baseline="0" dirty="0" smtClean="0">
                        <a:ln>
                          <a:noFill/>
                        </a:ln>
                        <a:solidFill>
                          <a:schemeClr val="bg1"/>
                        </a:solidFill>
                        <a:effectLst/>
                        <a:latin typeface="Arial" charset="0"/>
                      </a:endParaRPr>
                    </a:p>
                    <a:p>
                      <a:pPr marL="0" marR="0" lvl="0" indent="0" algn="ctr" defTabSz="893763" rtl="0" eaLnBrk="0" fontAlgn="base" latinLnBrk="0" hangingPunct="0">
                        <a:lnSpc>
                          <a:spcPct val="100000"/>
                        </a:lnSpc>
                        <a:spcBef>
                          <a:spcPct val="20000"/>
                        </a:spcBef>
                        <a:spcAft>
                          <a:spcPct val="0"/>
                        </a:spcAft>
                        <a:buClr>
                          <a:srgbClr val="FFCC00"/>
                        </a:buClr>
                        <a:buSzPct val="80000"/>
                        <a:buFont typeface="Wingdings" pitchFamily="2" charset="2"/>
                        <a:buNone/>
                        <a:tabLst/>
                      </a:pPr>
                      <a:r>
                        <a:rPr kumimoji="0" lang="en-US" sz="2800" b="0" i="0" u="none" strike="noStrike" cap="none" normalizeH="0" baseline="0" dirty="0" smtClean="0">
                          <a:ln>
                            <a:noFill/>
                          </a:ln>
                          <a:solidFill>
                            <a:schemeClr val="tx1"/>
                          </a:solidFill>
                          <a:effectLst/>
                          <a:latin typeface="Arial" charset="0"/>
                        </a:rPr>
                        <a:t>11.2%</a:t>
                      </a:r>
                    </a:p>
                  </a:txBody>
                  <a:tcPr marL="91810" marR="91810" marT="45906" marB="459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93763" rtl="0" eaLnBrk="0" fontAlgn="base" latinLnBrk="0" hangingPunct="0">
                        <a:lnSpc>
                          <a:spcPct val="100000"/>
                        </a:lnSpc>
                        <a:spcBef>
                          <a:spcPct val="20000"/>
                        </a:spcBef>
                        <a:spcAft>
                          <a:spcPct val="0"/>
                        </a:spcAft>
                        <a:buClr>
                          <a:srgbClr val="FFCC00"/>
                        </a:buClr>
                        <a:buSzPct val="80000"/>
                        <a:buFont typeface="Wingdings" pitchFamily="2" charset="2"/>
                        <a:buNone/>
                        <a:tabLst/>
                      </a:pPr>
                      <a:endParaRPr kumimoji="0" lang="en-US" sz="2000" b="0" i="0" u="none" strike="noStrike" cap="none" normalizeH="0" baseline="0" dirty="0" smtClean="0">
                        <a:ln>
                          <a:noFill/>
                        </a:ln>
                        <a:solidFill>
                          <a:schemeClr val="bg1"/>
                        </a:solidFill>
                        <a:effectLst/>
                        <a:latin typeface="Arial" charset="0"/>
                      </a:endParaRPr>
                    </a:p>
                    <a:p>
                      <a:pPr marL="0" marR="0" lvl="0" indent="0" algn="ctr" defTabSz="893763" rtl="0" eaLnBrk="0" fontAlgn="base" latinLnBrk="0" hangingPunct="0">
                        <a:lnSpc>
                          <a:spcPct val="100000"/>
                        </a:lnSpc>
                        <a:spcBef>
                          <a:spcPct val="20000"/>
                        </a:spcBef>
                        <a:spcAft>
                          <a:spcPct val="0"/>
                        </a:spcAft>
                        <a:buClr>
                          <a:srgbClr val="FFCC00"/>
                        </a:buClr>
                        <a:buSzPct val="80000"/>
                        <a:buFont typeface="Wingdings" pitchFamily="2" charset="2"/>
                        <a:buNone/>
                        <a:tabLst/>
                      </a:pPr>
                      <a:r>
                        <a:rPr kumimoji="0" lang="en-US" sz="2800" b="0" i="0" u="none" strike="noStrike" cap="none" normalizeH="0" baseline="0" dirty="0" smtClean="0">
                          <a:ln>
                            <a:noFill/>
                          </a:ln>
                          <a:solidFill>
                            <a:schemeClr val="tx1"/>
                          </a:solidFill>
                          <a:effectLst/>
                          <a:latin typeface="Arial" charset="0"/>
                        </a:rPr>
                        <a:t>57.8%</a:t>
                      </a:r>
                    </a:p>
                  </a:txBody>
                  <a:tcPr marL="91810" marR="91810" marT="45906" marB="459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93763" rtl="0" eaLnBrk="0" fontAlgn="base" latinLnBrk="0" hangingPunct="0">
                        <a:lnSpc>
                          <a:spcPct val="100000"/>
                        </a:lnSpc>
                        <a:spcBef>
                          <a:spcPct val="20000"/>
                        </a:spcBef>
                        <a:spcAft>
                          <a:spcPct val="0"/>
                        </a:spcAft>
                        <a:buClr>
                          <a:srgbClr val="FFCC00"/>
                        </a:buClr>
                        <a:buSzPct val="80000"/>
                        <a:buFont typeface="Wingdings" pitchFamily="2" charset="2"/>
                        <a:buNone/>
                        <a:tabLst/>
                      </a:pPr>
                      <a:endParaRPr kumimoji="0" lang="en-US" sz="2000" b="0" i="0" u="none" strike="noStrike" cap="none" normalizeH="0" baseline="0" dirty="0" smtClean="0">
                        <a:ln>
                          <a:noFill/>
                        </a:ln>
                        <a:solidFill>
                          <a:schemeClr val="bg1"/>
                        </a:solidFill>
                        <a:effectLst/>
                        <a:latin typeface="Arial" charset="0"/>
                      </a:endParaRPr>
                    </a:p>
                    <a:p>
                      <a:pPr marL="0" marR="0" lvl="0" indent="0" algn="ctr" defTabSz="893763" rtl="0" eaLnBrk="0" fontAlgn="base" latinLnBrk="0" hangingPunct="0">
                        <a:lnSpc>
                          <a:spcPct val="100000"/>
                        </a:lnSpc>
                        <a:spcBef>
                          <a:spcPct val="20000"/>
                        </a:spcBef>
                        <a:spcAft>
                          <a:spcPct val="0"/>
                        </a:spcAft>
                        <a:buClr>
                          <a:srgbClr val="FFCC00"/>
                        </a:buClr>
                        <a:buSzPct val="80000"/>
                        <a:buFont typeface="Wingdings" pitchFamily="2" charset="2"/>
                        <a:buNone/>
                        <a:tabLst/>
                      </a:pPr>
                      <a:r>
                        <a:rPr kumimoji="0" lang="en-US" sz="2800" b="0" i="0" u="none" strike="noStrike" cap="none" normalizeH="0" baseline="0" dirty="0" smtClean="0">
                          <a:ln>
                            <a:noFill/>
                          </a:ln>
                          <a:solidFill>
                            <a:schemeClr val="tx1"/>
                          </a:solidFill>
                          <a:effectLst/>
                          <a:latin typeface="Arial" charset="0"/>
                        </a:rPr>
                        <a:t>25%</a:t>
                      </a:r>
                    </a:p>
                  </a:txBody>
                  <a:tcPr marL="91810" marR="91810" marT="45906" marB="459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93763" rtl="0" eaLnBrk="0" fontAlgn="base" latinLnBrk="0" hangingPunct="0">
                        <a:lnSpc>
                          <a:spcPct val="100000"/>
                        </a:lnSpc>
                        <a:spcBef>
                          <a:spcPct val="20000"/>
                        </a:spcBef>
                        <a:spcAft>
                          <a:spcPct val="0"/>
                        </a:spcAft>
                        <a:buClr>
                          <a:srgbClr val="FFCC00"/>
                        </a:buClr>
                        <a:buSzPct val="80000"/>
                        <a:buFont typeface="Wingdings" pitchFamily="2" charset="2"/>
                        <a:buNone/>
                        <a:tabLst/>
                      </a:pPr>
                      <a:endParaRPr kumimoji="0" lang="en-US" sz="2000" b="0" i="0" u="none" strike="noStrike" cap="none" normalizeH="0" baseline="0" dirty="0" smtClean="0">
                        <a:ln>
                          <a:noFill/>
                        </a:ln>
                        <a:solidFill>
                          <a:schemeClr val="bg1"/>
                        </a:solidFill>
                        <a:effectLst/>
                        <a:latin typeface="Arial" charset="0"/>
                      </a:endParaRPr>
                    </a:p>
                    <a:p>
                      <a:pPr marL="0" marR="0" lvl="0" indent="0" algn="ctr" defTabSz="893763" rtl="0" eaLnBrk="0" fontAlgn="base" latinLnBrk="0" hangingPunct="0">
                        <a:lnSpc>
                          <a:spcPct val="100000"/>
                        </a:lnSpc>
                        <a:spcBef>
                          <a:spcPct val="20000"/>
                        </a:spcBef>
                        <a:spcAft>
                          <a:spcPct val="0"/>
                        </a:spcAft>
                        <a:buClr>
                          <a:srgbClr val="FFCC00"/>
                        </a:buClr>
                        <a:buSzPct val="80000"/>
                        <a:buFont typeface="Wingdings" pitchFamily="2" charset="2"/>
                        <a:buNone/>
                        <a:tabLst/>
                      </a:pPr>
                      <a:r>
                        <a:rPr kumimoji="0" lang="en-US" sz="2800" b="0" i="0" u="none" strike="noStrike" cap="none" normalizeH="0" baseline="0" dirty="0" smtClean="0">
                          <a:ln>
                            <a:noFill/>
                          </a:ln>
                          <a:solidFill>
                            <a:schemeClr val="tx1"/>
                          </a:solidFill>
                          <a:effectLst/>
                          <a:latin typeface="Arial" charset="0"/>
                        </a:rPr>
                        <a:t>26%</a:t>
                      </a:r>
                    </a:p>
                  </a:txBody>
                  <a:tcPr marL="91810" marR="91810" marT="45906" marB="459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5806072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Endovascular </a:t>
            </a:r>
            <a:r>
              <a:rPr lang="en-US" dirty="0" err="1" smtClean="0">
                <a:solidFill>
                  <a:srgbClr val="FFFF00"/>
                </a:solidFill>
              </a:rPr>
              <a:t>Thrombolysis</a:t>
            </a:r>
            <a:r>
              <a:rPr lang="en-US" dirty="0" smtClean="0">
                <a:solidFill>
                  <a:srgbClr val="FFFF00"/>
                </a:solidFill>
              </a:rPr>
              <a:t> </a:t>
            </a:r>
            <a:r>
              <a:rPr lang="en-US" dirty="0" err="1" smtClean="0">
                <a:solidFill>
                  <a:srgbClr val="FFFF00"/>
                </a:solidFill>
              </a:rPr>
              <a:t>vs</a:t>
            </a:r>
            <a:r>
              <a:rPr lang="en-US" dirty="0" smtClean="0">
                <a:solidFill>
                  <a:srgbClr val="FFFF00"/>
                </a:solidFill>
              </a:rPr>
              <a:t> IV t-PA</a:t>
            </a:r>
            <a:endParaRPr lang="en-US" dirty="0"/>
          </a:p>
        </p:txBody>
      </p:sp>
      <p:sp>
        <p:nvSpPr>
          <p:cNvPr id="3" name="Content Placeholder 2"/>
          <p:cNvSpPr>
            <a:spLocks noGrp="1"/>
          </p:cNvSpPr>
          <p:nvPr>
            <p:ph idx="1"/>
          </p:nvPr>
        </p:nvSpPr>
        <p:spPr/>
        <p:txBody>
          <a:bodyPr/>
          <a:lstStyle/>
          <a:p>
            <a:pPr>
              <a:buNone/>
            </a:pPr>
            <a:r>
              <a:rPr lang="en-US" dirty="0" smtClean="0">
                <a:solidFill>
                  <a:srgbClr val="FFFF00"/>
                </a:solidFill>
              </a:rPr>
              <a:t>Randomized Phase 3 trial:</a:t>
            </a:r>
          </a:p>
          <a:p>
            <a:endParaRPr lang="en-US" dirty="0" smtClean="0">
              <a:solidFill>
                <a:srgbClr val="FFFF00"/>
              </a:solidFill>
            </a:endParaRPr>
          </a:p>
          <a:p>
            <a:r>
              <a:rPr lang="en-US" dirty="0" smtClean="0"/>
              <a:t>IMS III</a:t>
            </a:r>
          </a:p>
          <a:p>
            <a:endParaRPr lang="en-US" dirty="0" smtClean="0"/>
          </a:p>
          <a:p>
            <a:r>
              <a:rPr lang="en-US" dirty="0" smtClean="0"/>
              <a:t>Synthesis Expansion</a:t>
            </a:r>
          </a:p>
          <a:p>
            <a:endParaRPr lang="en-US" dirty="0" smtClean="0"/>
          </a:p>
          <a:p>
            <a:r>
              <a:rPr lang="en-US" dirty="0" smtClean="0"/>
              <a:t>MR Rescue</a:t>
            </a:r>
          </a:p>
          <a:p>
            <a:pPr>
              <a:buNone/>
            </a:pP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Endovascular </a:t>
            </a:r>
            <a:r>
              <a:rPr lang="en-US" dirty="0" err="1" smtClean="0">
                <a:solidFill>
                  <a:srgbClr val="FFFF00"/>
                </a:solidFill>
              </a:rPr>
              <a:t>Thrombolysis</a:t>
            </a:r>
            <a:r>
              <a:rPr lang="en-US" dirty="0" smtClean="0">
                <a:solidFill>
                  <a:srgbClr val="FFFF00"/>
                </a:solidFill>
              </a:rPr>
              <a:t> </a:t>
            </a:r>
            <a:r>
              <a:rPr lang="en-US" dirty="0" err="1" smtClean="0">
                <a:solidFill>
                  <a:srgbClr val="FFFF00"/>
                </a:solidFill>
              </a:rPr>
              <a:t>vs</a:t>
            </a:r>
            <a:r>
              <a:rPr lang="en-US" dirty="0" smtClean="0">
                <a:solidFill>
                  <a:srgbClr val="FFFF00"/>
                </a:solidFill>
              </a:rPr>
              <a:t> IV t-PA</a:t>
            </a:r>
            <a:endParaRPr lang="en-US" dirty="0"/>
          </a:p>
        </p:txBody>
      </p:sp>
      <p:sp>
        <p:nvSpPr>
          <p:cNvPr id="3" name="Content Placeholder 2"/>
          <p:cNvSpPr>
            <a:spLocks noGrp="1"/>
          </p:cNvSpPr>
          <p:nvPr>
            <p:ph idx="1"/>
          </p:nvPr>
        </p:nvSpPr>
        <p:spPr/>
        <p:txBody>
          <a:bodyPr>
            <a:normAutofit fontScale="92500" lnSpcReduction="20000"/>
          </a:bodyPr>
          <a:lstStyle/>
          <a:p>
            <a:pPr algn="ctr">
              <a:buNone/>
            </a:pPr>
            <a:r>
              <a:rPr lang="en-US" dirty="0" smtClean="0">
                <a:solidFill>
                  <a:srgbClr val="FFFF00"/>
                </a:solidFill>
              </a:rPr>
              <a:t>IMS III</a:t>
            </a:r>
          </a:p>
          <a:p>
            <a:pPr>
              <a:buNone/>
            </a:pPr>
            <a:endParaRPr lang="en-US" dirty="0" smtClean="0">
              <a:solidFill>
                <a:srgbClr val="FFFF00"/>
              </a:solidFill>
            </a:endParaRPr>
          </a:p>
          <a:p>
            <a:r>
              <a:rPr lang="en-US" dirty="0" smtClean="0">
                <a:solidFill>
                  <a:schemeClr val="tx1">
                    <a:lumMod val="95000"/>
                  </a:schemeClr>
                </a:solidFill>
              </a:rPr>
              <a:t>A randomized study to assess the efficacy and safety of IV t-PA combined with mechanical </a:t>
            </a:r>
            <a:r>
              <a:rPr lang="en-US" dirty="0" err="1" smtClean="0">
                <a:solidFill>
                  <a:schemeClr val="tx1">
                    <a:lumMod val="95000"/>
                  </a:schemeClr>
                </a:solidFill>
              </a:rPr>
              <a:t>thrombolysis</a:t>
            </a:r>
            <a:r>
              <a:rPr lang="en-US" dirty="0" smtClean="0">
                <a:solidFill>
                  <a:schemeClr val="tx1">
                    <a:lumMod val="95000"/>
                  </a:schemeClr>
                </a:solidFill>
              </a:rPr>
              <a:t> compared with IV t-PA alone, in acute stroke patients presenting within 3 hours of the symptoms onset</a:t>
            </a:r>
          </a:p>
          <a:p>
            <a:endParaRPr lang="en-US" dirty="0" smtClean="0">
              <a:solidFill>
                <a:srgbClr val="FFFF00"/>
              </a:solidFill>
            </a:endParaRPr>
          </a:p>
          <a:p>
            <a:r>
              <a:rPr lang="en-US" dirty="0" smtClean="0"/>
              <a:t>The primary outcome was a MRS of &lt;2 (indicating functional independence) at 90 days </a:t>
            </a:r>
            <a:r>
              <a:rPr lang="en-US" dirty="0" smtClean="0">
                <a:solidFill>
                  <a:srgbClr val="FFFF00"/>
                </a:solidFill>
              </a:rPr>
              <a:t> </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Endovascular </a:t>
            </a:r>
            <a:r>
              <a:rPr lang="en-US" dirty="0" err="1" smtClean="0">
                <a:solidFill>
                  <a:srgbClr val="FFFF00"/>
                </a:solidFill>
              </a:rPr>
              <a:t>Thrombolysis</a:t>
            </a:r>
            <a:r>
              <a:rPr lang="en-US" dirty="0" smtClean="0">
                <a:solidFill>
                  <a:srgbClr val="FFFF00"/>
                </a:solidFill>
              </a:rPr>
              <a:t> </a:t>
            </a:r>
            <a:r>
              <a:rPr lang="en-US" dirty="0" err="1" smtClean="0">
                <a:solidFill>
                  <a:srgbClr val="FFFF00"/>
                </a:solidFill>
              </a:rPr>
              <a:t>vs</a:t>
            </a:r>
            <a:r>
              <a:rPr lang="en-US" dirty="0" smtClean="0">
                <a:solidFill>
                  <a:srgbClr val="FFFF00"/>
                </a:solidFill>
              </a:rPr>
              <a:t> IV t-PA</a:t>
            </a:r>
            <a:endParaRPr lang="en-US" dirty="0"/>
          </a:p>
        </p:txBody>
      </p:sp>
      <p:sp>
        <p:nvSpPr>
          <p:cNvPr id="3" name="Content Placeholder 2"/>
          <p:cNvSpPr>
            <a:spLocks noGrp="1"/>
          </p:cNvSpPr>
          <p:nvPr>
            <p:ph idx="1"/>
          </p:nvPr>
        </p:nvSpPr>
        <p:spPr/>
        <p:txBody>
          <a:bodyPr/>
          <a:lstStyle/>
          <a:p>
            <a:pPr algn="ctr">
              <a:buNone/>
            </a:pPr>
            <a:r>
              <a:rPr lang="en-US" dirty="0" smtClean="0">
                <a:solidFill>
                  <a:srgbClr val="FFFF00"/>
                </a:solidFill>
              </a:rPr>
              <a:t>IMS III</a:t>
            </a:r>
          </a:p>
          <a:p>
            <a:pPr algn="ctr">
              <a:buNone/>
            </a:pPr>
            <a:endParaRPr lang="en-US" dirty="0">
              <a:solidFill>
                <a:srgbClr val="FFFF00"/>
              </a:solidFill>
            </a:endParaRPr>
          </a:p>
        </p:txBody>
      </p:sp>
      <p:graphicFrame>
        <p:nvGraphicFramePr>
          <p:cNvPr id="4" name="Table 3"/>
          <p:cNvGraphicFramePr>
            <a:graphicFrameLocks noGrp="1"/>
          </p:cNvGraphicFramePr>
          <p:nvPr/>
        </p:nvGraphicFramePr>
        <p:xfrm>
          <a:off x="1371600" y="3048000"/>
          <a:ext cx="6096000" cy="1981200"/>
        </p:xfrm>
        <a:graphic>
          <a:graphicData uri="http://schemas.openxmlformats.org/drawingml/2006/table">
            <a:tbl>
              <a:tblPr firstRow="1" bandRow="1">
                <a:tableStyleId>{5C22544A-7EE6-4342-B048-85BDC9FD1C3A}</a:tableStyleId>
              </a:tblPr>
              <a:tblGrid>
                <a:gridCol w="2032000"/>
                <a:gridCol w="2032000"/>
                <a:gridCol w="2032000"/>
              </a:tblGrid>
              <a:tr h="495300">
                <a:tc>
                  <a:txBody>
                    <a:bodyPr/>
                    <a:lstStyle/>
                    <a:p>
                      <a:pPr algn="ctr"/>
                      <a:r>
                        <a:rPr lang="en-US" dirty="0" smtClean="0"/>
                        <a:t>Outcome</a:t>
                      </a:r>
                      <a:endParaRPr lang="en-US" dirty="0"/>
                    </a:p>
                  </a:txBody>
                  <a:tcPr/>
                </a:tc>
                <a:tc>
                  <a:txBody>
                    <a:bodyPr/>
                    <a:lstStyle/>
                    <a:p>
                      <a:pPr algn="ctr"/>
                      <a:r>
                        <a:rPr lang="en-US" dirty="0" smtClean="0"/>
                        <a:t>IV </a:t>
                      </a:r>
                      <a:r>
                        <a:rPr lang="en-US" baseline="0" dirty="0" smtClean="0"/>
                        <a:t> t-PA</a:t>
                      </a:r>
                      <a:endParaRPr lang="en-US" dirty="0"/>
                    </a:p>
                  </a:txBody>
                  <a:tcPr/>
                </a:tc>
                <a:tc>
                  <a:txBody>
                    <a:bodyPr/>
                    <a:lstStyle/>
                    <a:p>
                      <a:pPr algn="ctr"/>
                      <a:r>
                        <a:rPr lang="en-US" dirty="0" smtClean="0"/>
                        <a:t>IV t-PA/MT</a:t>
                      </a:r>
                      <a:endParaRPr lang="en-US" dirty="0"/>
                    </a:p>
                  </a:txBody>
                  <a:tcPr/>
                </a:tc>
              </a:tr>
              <a:tr h="495300">
                <a:tc>
                  <a:txBody>
                    <a:bodyPr/>
                    <a:lstStyle/>
                    <a:p>
                      <a:pPr algn="ctr"/>
                      <a:r>
                        <a:rPr lang="en-US" dirty="0" smtClean="0">
                          <a:solidFill>
                            <a:srgbClr val="00B0F0"/>
                          </a:solidFill>
                        </a:rPr>
                        <a:t>MRS</a:t>
                      </a:r>
                      <a:r>
                        <a:rPr lang="en-US" baseline="0" dirty="0" smtClean="0">
                          <a:solidFill>
                            <a:srgbClr val="00B0F0"/>
                          </a:solidFill>
                        </a:rPr>
                        <a:t> &lt;2</a:t>
                      </a:r>
                      <a:endParaRPr lang="en-US" dirty="0">
                        <a:solidFill>
                          <a:srgbClr val="00B0F0"/>
                        </a:solidFill>
                      </a:endParaRPr>
                    </a:p>
                  </a:txBody>
                  <a:tcPr/>
                </a:tc>
                <a:tc>
                  <a:txBody>
                    <a:bodyPr/>
                    <a:lstStyle/>
                    <a:p>
                      <a:pPr algn="ctr"/>
                      <a:r>
                        <a:rPr lang="en-US" dirty="0" smtClean="0"/>
                        <a:t>38.7%</a:t>
                      </a:r>
                      <a:endParaRPr lang="en-US" dirty="0"/>
                    </a:p>
                  </a:txBody>
                  <a:tcPr/>
                </a:tc>
                <a:tc>
                  <a:txBody>
                    <a:bodyPr/>
                    <a:lstStyle/>
                    <a:p>
                      <a:pPr algn="ctr"/>
                      <a:r>
                        <a:rPr lang="en-US" dirty="0" smtClean="0"/>
                        <a:t>40.8%</a:t>
                      </a:r>
                      <a:endParaRPr lang="en-US" dirty="0"/>
                    </a:p>
                  </a:txBody>
                  <a:tcPr/>
                </a:tc>
              </a:tr>
              <a:tr h="495300">
                <a:tc>
                  <a:txBody>
                    <a:bodyPr/>
                    <a:lstStyle/>
                    <a:p>
                      <a:pPr algn="ctr"/>
                      <a:r>
                        <a:rPr lang="en-US" dirty="0" smtClean="0">
                          <a:solidFill>
                            <a:srgbClr val="00B0F0"/>
                          </a:solidFill>
                        </a:rPr>
                        <a:t>Mortality</a:t>
                      </a:r>
                      <a:endParaRPr lang="en-US" dirty="0">
                        <a:solidFill>
                          <a:srgbClr val="00B0F0"/>
                        </a:solidFill>
                      </a:endParaRPr>
                    </a:p>
                  </a:txBody>
                  <a:tcPr/>
                </a:tc>
                <a:tc>
                  <a:txBody>
                    <a:bodyPr/>
                    <a:lstStyle/>
                    <a:p>
                      <a:pPr algn="ctr"/>
                      <a:r>
                        <a:rPr lang="en-US" dirty="0" smtClean="0"/>
                        <a:t>21.6%</a:t>
                      </a:r>
                      <a:endParaRPr lang="en-US" dirty="0"/>
                    </a:p>
                  </a:txBody>
                  <a:tcPr/>
                </a:tc>
                <a:tc>
                  <a:txBody>
                    <a:bodyPr/>
                    <a:lstStyle/>
                    <a:p>
                      <a:pPr algn="ctr"/>
                      <a:r>
                        <a:rPr lang="en-US" dirty="0" smtClean="0"/>
                        <a:t>19.1%  P=0.52</a:t>
                      </a:r>
                      <a:endParaRPr lang="en-US" dirty="0"/>
                    </a:p>
                  </a:txBody>
                  <a:tcPr/>
                </a:tc>
              </a:tr>
              <a:tr h="495300">
                <a:tc>
                  <a:txBody>
                    <a:bodyPr/>
                    <a:lstStyle/>
                    <a:p>
                      <a:pPr algn="ctr"/>
                      <a:r>
                        <a:rPr lang="en-US" dirty="0" err="1" smtClean="0">
                          <a:solidFill>
                            <a:srgbClr val="00B0F0"/>
                          </a:solidFill>
                        </a:rPr>
                        <a:t>sICH</a:t>
                      </a:r>
                      <a:endParaRPr lang="en-US" dirty="0">
                        <a:solidFill>
                          <a:srgbClr val="00B0F0"/>
                        </a:solidFill>
                      </a:endParaRPr>
                    </a:p>
                  </a:txBody>
                  <a:tcPr/>
                </a:tc>
                <a:tc>
                  <a:txBody>
                    <a:bodyPr/>
                    <a:lstStyle/>
                    <a:p>
                      <a:pPr algn="ctr"/>
                      <a:r>
                        <a:rPr lang="en-US" dirty="0" smtClean="0"/>
                        <a:t>5.9%</a:t>
                      </a:r>
                      <a:endParaRPr lang="en-US" dirty="0"/>
                    </a:p>
                  </a:txBody>
                  <a:tcPr/>
                </a:tc>
                <a:tc>
                  <a:txBody>
                    <a:bodyPr/>
                    <a:lstStyle/>
                    <a:p>
                      <a:pPr algn="ctr"/>
                      <a:r>
                        <a:rPr lang="en-US" dirty="0" smtClean="0"/>
                        <a:t>6.2%</a:t>
                      </a:r>
                      <a:r>
                        <a:rPr lang="en-US" baseline="0" dirty="0" smtClean="0"/>
                        <a:t>   P=0.83</a:t>
                      </a:r>
                      <a:endParaRPr lang="en-US" dirty="0"/>
                    </a:p>
                  </a:txBody>
                  <a:tcPr/>
                </a:tc>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Endovascular </a:t>
            </a:r>
            <a:r>
              <a:rPr lang="en-US" dirty="0" err="1" smtClean="0">
                <a:solidFill>
                  <a:srgbClr val="FFFF00"/>
                </a:solidFill>
              </a:rPr>
              <a:t>Thrombolysis</a:t>
            </a:r>
            <a:r>
              <a:rPr lang="en-US" dirty="0" smtClean="0">
                <a:solidFill>
                  <a:srgbClr val="FFFF00"/>
                </a:solidFill>
              </a:rPr>
              <a:t> </a:t>
            </a:r>
            <a:r>
              <a:rPr lang="en-US" dirty="0" err="1" smtClean="0">
                <a:solidFill>
                  <a:srgbClr val="FFFF00"/>
                </a:solidFill>
              </a:rPr>
              <a:t>vs</a:t>
            </a:r>
            <a:r>
              <a:rPr lang="en-US" dirty="0" smtClean="0">
                <a:solidFill>
                  <a:srgbClr val="FFFF00"/>
                </a:solidFill>
              </a:rPr>
              <a:t> IV t-PA</a:t>
            </a:r>
            <a:endParaRPr lang="en-US" dirty="0"/>
          </a:p>
        </p:txBody>
      </p:sp>
      <p:sp>
        <p:nvSpPr>
          <p:cNvPr id="3" name="Content Placeholder 2"/>
          <p:cNvSpPr>
            <a:spLocks noGrp="1"/>
          </p:cNvSpPr>
          <p:nvPr>
            <p:ph idx="1"/>
          </p:nvPr>
        </p:nvSpPr>
        <p:spPr/>
        <p:txBody>
          <a:bodyPr>
            <a:normAutofit fontScale="92500" lnSpcReduction="20000"/>
          </a:bodyPr>
          <a:lstStyle/>
          <a:p>
            <a:pPr algn="ctr">
              <a:buNone/>
            </a:pPr>
            <a:r>
              <a:rPr lang="en-US" dirty="0" smtClean="0">
                <a:solidFill>
                  <a:srgbClr val="FFFF00"/>
                </a:solidFill>
              </a:rPr>
              <a:t>Synthesis Expansion</a:t>
            </a:r>
          </a:p>
          <a:p>
            <a:endParaRPr lang="en-US" dirty="0" smtClean="0">
              <a:solidFill>
                <a:srgbClr val="FFFF00"/>
              </a:solidFill>
            </a:endParaRPr>
          </a:p>
          <a:p>
            <a:r>
              <a:rPr lang="en-US" dirty="0" smtClean="0"/>
              <a:t>362 patients with acute ischemic stroke within 4.5 hours of symptoms onset, were randomized to endovascular therapy (IA t-PA, mechanical disruption or retrieval or a combination of these approaches) or IV t-PA</a:t>
            </a:r>
          </a:p>
          <a:p>
            <a:endParaRPr lang="en-US" dirty="0" smtClean="0"/>
          </a:p>
          <a:p>
            <a:r>
              <a:rPr lang="en-US" dirty="0" smtClean="0"/>
              <a:t>Primary outcome is MRS &lt; 0-1 (indicating survival free of disability)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noFill/>
        </p:spPr>
        <p:txBody>
          <a:bodyPr lIns="92075" tIns="46038" rIns="92075" bIns="46038"/>
          <a:lstStyle/>
          <a:p>
            <a:r>
              <a:rPr lang="en-US" sz="3200" dirty="0" smtClean="0">
                <a:solidFill>
                  <a:srgbClr val="FFFF00"/>
                </a:solidFill>
              </a:rPr>
              <a:t>ISCHEMIC STROKE PATHOPHYSIOLOGY</a:t>
            </a:r>
            <a:br>
              <a:rPr lang="en-US" sz="3200" dirty="0" smtClean="0">
                <a:solidFill>
                  <a:srgbClr val="FFFF00"/>
                </a:solidFill>
              </a:rPr>
            </a:br>
            <a:r>
              <a:rPr lang="en-US" sz="3200" i="1" dirty="0" smtClean="0">
                <a:solidFill>
                  <a:srgbClr val="FFFF00"/>
                </a:solidFill>
              </a:rPr>
              <a:t>The First Few Hours</a:t>
            </a:r>
            <a:endParaRPr lang="en-US" sz="3200" dirty="0" smtClean="0">
              <a:solidFill>
                <a:srgbClr val="FFFF00"/>
              </a:solidFill>
            </a:endParaRPr>
          </a:p>
        </p:txBody>
      </p:sp>
      <p:grpSp>
        <p:nvGrpSpPr>
          <p:cNvPr id="2" name="Group 3"/>
          <p:cNvGrpSpPr>
            <a:grpSpLocks/>
          </p:cNvGrpSpPr>
          <p:nvPr/>
        </p:nvGrpSpPr>
        <p:grpSpPr bwMode="auto">
          <a:xfrm>
            <a:off x="4114800" y="1600200"/>
            <a:ext cx="4716462" cy="4392612"/>
            <a:chOff x="2405" y="1025"/>
            <a:chExt cx="2971" cy="2767"/>
          </a:xfrm>
        </p:grpSpPr>
        <p:pic>
          <p:nvPicPr>
            <p:cNvPr id="1030" name="Picture 4" descr="penumbra color slide"/>
            <p:cNvPicPr>
              <a:picLocks noChangeAspect="1" noChangeArrowheads="1"/>
            </p:cNvPicPr>
            <p:nvPr/>
          </p:nvPicPr>
          <p:blipFill>
            <a:blip r:embed="rId3" cstate="print">
              <a:clrChange>
                <a:clrFrom>
                  <a:srgbClr val="0072BC"/>
                </a:clrFrom>
                <a:clrTo>
                  <a:srgbClr val="0072BC">
                    <a:alpha val="0"/>
                  </a:srgbClr>
                </a:clrTo>
              </a:clrChange>
            </a:blip>
            <a:srcRect l="3828" t="8685" r="22975"/>
            <a:stretch>
              <a:fillRect/>
            </a:stretch>
          </p:blipFill>
          <p:spPr bwMode="auto">
            <a:xfrm>
              <a:off x="2417" y="1025"/>
              <a:ext cx="2959" cy="2767"/>
            </a:xfrm>
            <a:prstGeom prst="rect">
              <a:avLst/>
            </a:prstGeom>
            <a:noFill/>
            <a:ln w="9525">
              <a:noFill/>
              <a:miter lim="800000"/>
              <a:headEnd/>
              <a:tailEnd/>
            </a:ln>
          </p:spPr>
        </p:pic>
        <p:sp>
          <p:nvSpPr>
            <p:cNvPr id="1031" name="Rectangle 5"/>
            <p:cNvSpPr>
              <a:spLocks noChangeAspect="1" noChangeArrowheads="1"/>
            </p:cNvSpPr>
            <p:nvPr/>
          </p:nvSpPr>
          <p:spPr bwMode="auto">
            <a:xfrm>
              <a:off x="4299" y="1069"/>
              <a:ext cx="718" cy="154"/>
            </a:xfrm>
            <a:prstGeom prst="rect">
              <a:avLst/>
            </a:prstGeom>
            <a:solidFill>
              <a:srgbClr val="FFFFFF"/>
            </a:solidFill>
            <a:ln w="9525">
              <a:noFill/>
              <a:miter lim="800000"/>
              <a:headEnd/>
              <a:tailEnd/>
            </a:ln>
          </p:spPr>
          <p:txBody>
            <a:bodyPr lIns="0" tIns="0" rIns="0" bIns="0">
              <a:spAutoFit/>
            </a:bodyPr>
            <a:lstStyle/>
            <a:p>
              <a:pPr algn="ctr" eaLnBrk="0" hangingPunct="0">
                <a:spcBef>
                  <a:spcPct val="50000"/>
                </a:spcBef>
              </a:pPr>
              <a:r>
                <a:rPr lang="en-US" sz="1600">
                  <a:solidFill>
                    <a:srgbClr val="000000"/>
                  </a:solidFill>
                  <a:latin typeface="Arial" charset="0"/>
                </a:rPr>
                <a:t>Penumbra</a:t>
              </a:r>
            </a:p>
          </p:txBody>
        </p:sp>
        <p:sp>
          <p:nvSpPr>
            <p:cNvPr id="1032" name="Rectangle 6"/>
            <p:cNvSpPr>
              <a:spLocks noChangeAspect="1" noChangeArrowheads="1"/>
            </p:cNvSpPr>
            <p:nvPr/>
          </p:nvSpPr>
          <p:spPr bwMode="auto">
            <a:xfrm>
              <a:off x="4292" y="1551"/>
              <a:ext cx="339" cy="155"/>
            </a:xfrm>
            <a:prstGeom prst="rect">
              <a:avLst/>
            </a:prstGeom>
            <a:solidFill>
              <a:srgbClr val="FFFFFF"/>
            </a:solidFill>
            <a:ln w="9525">
              <a:noFill/>
              <a:miter lim="800000"/>
              <a:headEnd/>
              <a:tailEnd/>
            </a:ln>
          </p:spPr>
          <p:txBody>
            <a:bodyPr lIns="0" tIns="0" rIns="0" bIns="0">
              <a:spAutoFit/>
            </a:bodyPr>
            <a:lstStyle/>
            <a:p>
              <a:pPr algn="ctr" eaLnBrk="0" hangingPunct="0">
                <a:spcBef>
                  <a:spcPct val="50000"/>
                </a:spcBef>
              </a:pPr>
              <a:r>
                <a:rPr lang="en-US" sz="1600">
                  <a:solidFill>
                    <a:srgbClr val="000000"/>
                  </a:solidFill>
                  <a:latin typeface="Arial" charset="0"/>
                </a:rPr>
                <a:t>Core</a:t>
              </a:r>
            </a:p>
          </p:txBody>
        </p:sp>
        <p:sp>
          <p:nvSpPr>
            <p:cNvPr id="1033" name="Line 7"/>
            <p:cNvSpPr>
              <a:spLocks noChangeAspect="1" noChangeShapeType="1"/>
            </p:cNvSpPr>
            <p:nvPr/>
          </p:nvSpPr>
          <p:spPr bwMode="auto">
            <a:xfrm flipH="1">
              <a:off x="4601" y="1469"/>
              <a:ext cx="293" cy="115"/>
            </a:xfrm>
            <a:prstGeom prst="line">
              <a:avLst/>
            </a:prstGeom>
            <a:noFill/>
            <a:ln w="57150">
              <a:solidFill>
                <a:srgbClr val="0066FF"/>
              </a:solidFill>
              <a:round/>
              <a:headEnd type="stealth" w="med" len="med"/>
              <a:tailEnd type="none" w="sm" len="sm"/>
            </a:ln>
          </p:spPr>
          <p:txBody>
            <a:bodyPr wrap="none" anchor="ctr"/>
            <a:lstStyle/>
            <a:p>
              <a:endParaRPr lang="en-US"/>
            </a:p>
          </p:txBody>
        </p:sp>
        <p:sp>
          <p:nvSpPr>
            <p:cNvPr id="1034" name="Line 8"/>
            <p:cNvSpPr>
              <a:spLocks noChangeAspect="1" noChangeShapeType="1"/>
            </p:cNvSpPr>
            <p:nvPr/>
          </p:nvSpPr>
          <p:spPr bwMode="auto">
            <a:xfrm>
              <a:off x="4643" y="1211"/>
              <a:ext cx="159" cy="155"/>
            </a:xfrm>
            <a:prstGeom prst="line">
              <a:avLst/>
            </a:prstGeom>
            <a:noFill/>
            <a:ln w="57150">
              <a:solidFill>
                <a:srgbClr val="0066FF"/>
              </a:solidFill>
              <a:round/>
              <a:headEnd type="none" w="sm" len="sm"/>
              <a:tailEnd type="stealth" w="med" len="med"/>
            </a:ln>
          </p:spPr>
          <p:txBody>
            <a:bodyPr wrap="none" anchor="ctr"/>
            <a:lstStyle/>
            <a:p>
              <a:endParaRPr lang="en-US"/>
            </a:p>
          </p:txBody>
        </p:sp>
        <p:sp>
          <p:nvSpPr>
            <p:cNvPr id="1035" name="Rectangle 9"/>
            <p:cNvSpPr>
              <a:spLocks noChangeAspect="1" noChangeArrowheads="1"/>
            </p:cNvSpPr>
            <p:nvPr/>
          </p:nvSpPr>
          <p:spPr bwMode="auto">
            <a:xfrm>
              <a:off x="4502" y="1211"/>
              <a:ext cx="37" cy="37"/>
            </a:xfrm>
            <a:prstGeom prst="rect">
              <a:avLst/>
            </a:prstGeom>
            <a:solidFill>
              <a:srgbClr val="FFFFFF"/>
            </a:solidFill>
            <a:ln w="12700">
              <a:noFill/>
              <a:miter lim="800000"/>
              <a:headEnd/>
              <a:tailEnd/>
            </a:ln>
          </p:spPr>
          <p:txBody>
            <a:bodyPr wrap="none" anchor="ctr"/>
            <a:lstStyle/>
            <a:p>
              <a:endParaRPr lang="en-US"/>
            </a:p>
          </p:txBody>
        </p:sp>
        <p:grpSp>
          <p:nvGrpSpPr>
            <p:cNvPr id="3" name="Group 10"/>
            <p:cNvGrpSpPr>
              <a:grpSpLocks noChangeAspect="1"/>
            </p:cNvGrpSpPr>
            <p:nvPr/>
          </p:nvGrpSpPr>
          <p:grpSpPr bwMode="auto">
            <a:xfrm>
              <a:off x="2405" y="2610"/>
              <a:ext cx="1487" cy="1081"/>
              <a:chOff x="1951" y="2610"/>
              <a:chExt cx="1626" cy="1182"/>
            </a:xfrm>
          </p:grpSpPr>
          <p:sp>
            <p:nvSpPr>
              <p:cNvPr id="1037" name="Freeform 11"/>
              <p:cNvSpPr>
                <a:spLocks noChangeAspect="1"/>
              </p:cNvSpPr>
              <p:nvPr/>
            </p:nvSpPr>
            <p:spPr bwMode="auto">
              <a:xfrm>
                <a:off x="2976" y="2610"/>
                <a:ext cx="601" cy="836"/>
              </a:xfrm>
              <a:custGeom>
                <a:avLst/>
                <a:gdLst>
                  <a:gd name="T0" fmla="*/ 48 w 601"/>
                  <a:gd name="T1" fmla="*/ 835 h 836"/>
                  <a:gd name="T2" fmla="*/ 600 w 601"/>
                  <a:gd name="T3" fmla="*/ 0 h 836"/>
                  <a:gd name="T4" fmla="*/ 22 w 601"/>
                  <a:gd name="T5" fmla="*/ 721 h 836"/>
                  <a:gd name="T6" fmla="*/ 0 w 601"/>
                  <a:gd name="T7" fmla="*/ 704 h 836"/>
                  <a:gd name="T8" fmla="*/ 48 w 601"/>
                  <a:gd name="T9" fmla="*/ 835 h 836"/>
                  <a:gd name="T10" fmla="*/ 0 60000 65536"/>
                  <a:gd name="T11" fmla="*/ 0 60000 65536"/>
                  <a:gd name="T12" fmla="*/ 0 60000 65536"/>
                  <a:gd name="T13" fmla="*/ 0 60000 65536"/>
                  <a:gd name="T14" fmla="*/ 0 60000 65536"/>
                  <a:gd name="T15" fmla="*/ 0 w 601"/>
                  <a:gd name="T16" fmla="*/ 0 h 836"/>
                  <a:gd name="T17" fmla="*/ 601 w 601"/>
                  <a:gd name="T18" fmla="*/ 836 h 836"/>
                </a:gdLst>
                <a:ahLst/>
                <a:cxnLst>
                  <a:cxn ang="T10">
                    <a:pos x="T0" y="T1"/>
                  </a:cxn>
                  <a:cxn ang="T11">
                    <a:pos x="T2" y="T3"/>
                  </a:cxn>
                  <a:cxn ang="T12">
                    <a:pos x="T4" y="T5"/>
                  </a:cxn>
                  <a:cxn ang="T13">
                    <a:pos x="T6" y="T7"/>
                  </a:cxn>
                  <a:cxn ang="T14">
                    <a:pos x="T8" y="T9"/>
                  </a:cxn>
                </a:cxnLst>
                <a:rect l="T15" t="T16" r="T17" b="T18"/>
                <a:pathLst>
                  <a:path w="601" h="836">
                    <a:moveTo>
                      <a:pt x="48" y="835"/>
                    </a:moveTo>
                    <a:lnTo>
                      <a:pt x="600" y="0"/>
                    </a:lnTo>
                    <a:lnTo>
                      <a:pt x="22" y="721"/>
                    </a:lnTo>
                    <a:lnTo>
                      <a:pt x="0" y="704"/>
                    </a:lnTo>
                    <a:lnTo>
                      <a:pt x="48" y="835"/>
                    </a:lnTo>
                  </a:path>
                </a:pathLst>
              </a:custGeom>
              <a:gradFill rotWithShape="0">
                <a:gsLst>
                  <a:gs pos="0">
                    <a:srgbClr val="4C4C4C"/>
                  </a:gs>
                  <a:gs pos="100000">
                    <a:srgbClr val="000000"/>
                  </a:gs>
                </a:gsLst>
                <a:lin ang="5400000" scaled="1"/>
              </a:gradFill>
              <a:ln w="9525" cap="rnd">
                <a:noFill/>
                <a:round/>
                <a:headEnd/>
                <a:tailEnd/>
              </a:ln>
            </p:spPr>
            <p:txBody>
              <a:bodyPr/>
              <a:lstStyle/>
              <a:p>
                <a:endParaRPr lang="en-US"/>
              </a:p>
            </p:txBody>
          </p:sp>
          <p:graphicFrame>
            <p:nvGraphicFramePr>
              <p:cNvPr id="1026" name="Object 12"/>
              <p:cNvGraphicFramePr>
                <a:graphicFrameLocks noChangeAspect="1"/>
              </p:cNvGraphicFramePr>
              <p:nvPr/>
            </p:nvGraphicFramePr>
            <p:xfrm>
              <a:off x="2064" y="3064"/>
              <a:ext cx="936" cy="728"/>
            </p:xfrm>
            <a:graphic>
              <a:graphicData uri="http://schemas.openxmlformats.org/presentationml/2006/ole">
                <mc:AlternateContent xmlns:mc="http://schemas.openxmlformats.org/markup-compatibility/2006">
                  <mc:Choice xmlns:v="urn:schemas-microsoft-com:vml" Requires="v">
                    <p:oleObj spid="_x0000_s27651" name="Image" r:id="rId4" imgW="2246277" imgH="1564848" progId="">
                      <p:embed/>
                    </p:oleObj>
                  </mc:Choice>
                  <mc:Fallback>
                    <p:oleObj name="Image" r:id="rId4" imgW="2246277" imgH="1564848" progId="">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l="11810" t="19240" r="32939" b="19070"/>
                          <a:stretch>
                            <a:fillRect/>
                          </a:stretch>
                        </p:blipFill>
                        <p:spPr bwMode="auto">
                          <a:xfrm>
                            <a:off x="2064" y="3064"/>
                            <a:ext cx="936" cy="72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8" name="Rectangle 13"/>
              <p:cNvSpPr>
                <a:spLocks noChangeAspect="1" noChangeArrowheads="1"/>
              </p:cNvSpPr>
              <p:nvPr/>
            </p:nvSpPr>
            <p:spPr bwMode="auto">
              <a:xfrm>
                <a:off x="1951" y="3426"/>
                <a:ext cx="662" cy="332"/>
              </a:xfrm>
              <a:prstGeom prst="rect">
                <a:avLst/>
              </a:prstGeom>
              <a:noFill/>
              <a:ln w="9525">
                <a:noFill/>
                <a:miter lim="800000"/>
                <a:headEnd/>
                <a:tailEnd/>
              </a:ln>
            </p:spPr>
            <p:txBody>
              <a:bodyPr lIns="92075" tIns="46038" rIns="92075" bIns="46038">
                <a:spAutoFit/>
              </a:bodyPr>
              <a:lstStyle/>
              <a:p>
                <a:pPr algn="ctr" eaLnBrk="0" hangingPunct="0">
                  <a:lnSpc>
                    <a:spcPct val="80000"/>
                  </a:lnSpc>
                  <a:spcBef>
                    <a:spcPct val="50000"/>
                  </a:spcBef>
                </a:pPr>
                <a:r>
                  <a:rPr lang="en-US" sz="1600">
                    <a:solidFill>
                      <a:srgbClr val="000000"/>
                    </a:solidFill>
                    <a:latin typeface="Arial" charset="0"/>
                  </a:rPr>
                  <a:t>Clot in Artery</a:t>
                </a:r>
              </a:p>
            </p:txBody>
          </p:sp>
          <p:sp>
            <p:nvSpPr>
              <p:cNvPr id="1039" name="Line 14"/>
              <p:cNvSpPr>
                <a:spLocks noChangeAspect="1" noChangeShapeType="1"/>
              </p:cNvSpPr>
              <p:nvPr/>
            </p:nvSpPr>
            <p:spPr bwMode="auto">
              <a:xfrm flipH="1">
                <a:off x="2495" y="3383"/>
                <a:ext cx="302" cy="119"/>
              </a:xfrm>
              <a:prstGeom prst="line">
                <a:avLst/>
              </a:prstGeom>
              <a:noFill/>
              <a:ln w="57150">
                <a:solidFill>
                  <a:srgbClr val="0066FF"/>
                </a:solidFill>
                <a:round/>
                <a:headEnd type="stealth" w="med" len="med"/>
                <a:tailEnd type="none" w="sm" len="sm"/>
              </a:ln>
            </p:spPr>
            <p:txBody>
              <a:bodyPr wrap="none" anchor="ctr"/>
              <a:lstStyle/>
              <a:p>
                <a:endParaRPr lang="en-US"/>
              </a:p>
            </p:txBody>
          </p:sp>
        </p:grpSp>
      </p:grpSp>
      <p:sp>
        <p:nvSpPr>
          <p:cNvPr id="1029" name="Text Box 15"/>
          <p:cNvSpPr txBox="1">
            <a:spLocks noChangeArrowheads="1"/>
          </p:cNvSpPr>
          <p:nvPr/>
        </p:nvSpPr>
        <p:spPr bwMode="auto">
          <a:xfrm>
            <a:off x="457200" y="1600200"/>
            <a:ext cx="3886200" cy="3822585"/>
          </a:xfrm>
          <a:prstGeom prst="rect">
            <a:avLst/>
          </a:prstGeom>
          <a:noFill/>
          <a:ln w="9525">
            <a:noFill/>
            <a:miter lim="800000"/>
            <a:headEnd/>
            <a:tailEnd/>
          </a:ln>
        </p:spPr>
        <p:txBody>
          <a:bodyPr>
            <a:spAutoFit/>
          </a:bodyPr>
          <a:lstStyle/>
          <a:p>
            <a:pPr eaLnBrk="0" hangingPunct="0"/>
            <a:endParaRPr lang="en-US" sz="2200" i="1" dirty="0" smtClean="0">
              <a:solidFill>
                <a:srgbClr val="FFFF66"/>
              </a:solidFill>
            </a:endParaRPr>
          </a:p>
          <a:p>
            <a:pPr eaLnBrk="0" hangingPunct="0"/>
            <a:endParaRPr lang="en-US" sz="2200" i="1" dirty="0">
              <a:solidFill>
                <a:srgbClr val="FFFF66"/>
              </a:solidFill>
            </a:endParaRPr>
          </a:p>
          <a:p>
            <a:pPr eaLnBrk="0" hangingPunct="0"/>
            <a:r>
              <a:rPr lang="en-US" sz="2200" i="1" dirty="0" smtClean="0">
                <a:solidFill>
                  <a:srgbClr val="FFFF66"/>
                </a:solidFill>
              </a:rPr>
              <a:t>“</a:t>
            </a:r>
            <a:r>
              <a:rPr lang="en-US" sz="2200" i="1" dirty="0">
                <a:solidFill>
                  <a:srgbClr val="FFFF66"/>
                </a:solidFill>
              </a:rPr>
              <a:t>TIME IS BRAIN:</a:t>
            </a:r>
          </a:p>
          <a:p>
            <a:pPr eaLnBrk="0" hangingPunct="0"/>
            <a:r>
              <a:rPr lang="en-US" sz="2200" i="1" dirty="0">
                <a:solidFill>
                  <a:srgbClr val="FFFF66"/>
                </a:solidFill>
              </a:rPr>
              <a:t>SAVE THE PENUMBRA”</a:t>
            </a:r>
            <a:endParaRPr lang="en-US" sz="2200" i="1" dirty="0">
              <a:solidFill>
                <a:srgbClr val="FFFFCC"/>
              </a:solidFill>
              <a:latin typeface="Arial" charset="0"/>
            </a:endParaRPr>
          </a:p>
          <a:p>
            <a:pPr eaLnBrk="0" hangingPunct="0"/>
            <a:endParaRPr lang="en-US" sz="900" i="1" dirty="0">
              <a:solidFill>
                <a:srgbClr val="FFFFCC"/>
              </a:solidFill>
              <a:latin typeface="Arial" charset="0"/>
            </a:endParaRPr>
          </a:p>
          <a:p>
            <a:pPr eaLnBrk="0" hangingPunct="0">
              <a:lnSpc>
                <a:spcPct val="95000"/>
              </a:lnSpc>
            </a:pPr>
            <a:r>
              <a:rPr lang="en-US" sz="2200" i="1" dirty="0">
                <a:solidFill>
                  <a:srgbClr val="FFFFCC"/>
                </a:solidFill>
                <a:latin typeface="Arial" charset="0"/>
              </a:rPr>
              <a:t>Penumbra</a:t>
            </a:r>
            <a:r>
              <a:rPr lang="en-US" sz="2200" b="0" i="1" dirty="0">
                <a:solidFill>
                  <a:srgbClr val="FFFFCC"/>
                </a:solidFill>
                <a:latin typeface="Arial" charset="0"/>
              </a:rPr>
              <a:t> is zone of reversible ischemia around core of irreversible infarction—salvageable in first few hours after</a:t>
            </a:r>
          </a:p>
          <a:p>
            <a:pPr eaLnBrk="0" hangingPunct="0">
              <a:lnSpc>
                <a:spcPct val="95000"/>
              </a:lnSpc>
            </a:pPr>
            <a:r>
              <a:rPr lang="en-US" sz="2200" b="0" i="1" dirty="0">
                <a:solidFill>
                  <a:srgbClr val="FFFFCC"/>
                </a:solidFill>
                <a:latin typeface="Arial" charset="0"/>
              </a:rPr>
              <a:t>ischemic stroke onset</a:t>
            </a:r>
          </a:p>
          <a:p>
            <a:pPr eaLnBrk="0" hangingPunct="0"/>
            <a:endParaRPr lang="en-US" sz="2000" b="0" i="1" dirty="0">
              <a:solidFill>
                <a:srgbClr val="FFFFCC"/>
              </a:solidFill>
              <a:latin typeface="Arial" charset="0"/>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Endovascular </a:t>
            </a:r>
            <a:r>
              <a:rPr lang="en-US" dirty="0" err="1" smtClean="0">
                <a:solidFill>
                  <a:srgbClr val="FFFF00"/>
                </a:solidFill>
              </a:rPr>
              <a:t>Thrombolysis</a:t>
            </a:r>
            <a:r>
              <a:rPr lang="en-US" dirty="0" smtClean="0">
                <a:solidFill>
                  <a:srgbClr val="FFFF00"/>
                </a:solidFill>
              </a:rPr>
              <a:t> </a:t>
            </a:r>
            <a:r>
              <a:rPr lang="en-US" dirty="0" err="1" smtClean="0">
                <a:solidFill>
                  <a:srgbClr val="FFFF00"/>
                </a:solidFill>
              </a:rPr>
              <a:t>vs</a:t>
            </a:r>
            <a:r>
              <a:rPr lang="en-US" dirty="0" smtClean="0">
                <a:solidFill>
                  <a:srgbClr val="FFFF00"/>
                </a:solidFill>
              </a:rPr>
              <a:t> IV t-PA</a:t>
            </a:r>
            <a:endParaRPr lang="en-US" dirty="0"/>
          </a:p>
        </p:txBody>
      </p:sp>
      <p:sp>
        <p:nvSpPr>
          <p:cNvPr id="3" name="Content Placeholder 2"/>
          <p:cNvSpPr>
            <a:spLocks noGrp="1"/>
          </p:cNvSpPr>
          <p:nvPr>
            <p:ph idx="1"/>
          </p:nvPr>
        </p:nvSpPr>
        <p:spPr/>
        <p:txBody>
          <a:bodyPr/>
          <a:lstStyle/>
          <a:p>
            <a:pPr algn="ctr">
              <a:buNone/>
            </a:pPr>
            <a:r>
              <a:rPr lang="en-US" dirty="0" smtClean="0">
                <a:solidFill>
                  <a:srgbClr val="FFFF00"/>
                </a:solidFill>
              </a:rPr>
              <a:t>Synthesis Expansion</a:t>
            </a:r>
          </a:p>
          <a:p>
            <a:pPr algn="ctr">
              <a:buNone/>
            </a:pPr>
            <a:endParaRPr lang="en-US" dirty="0">
              <a:solidFill>
                <a:srgbClr val="FFFF00"/>
              </a:solidFill>
            </a:endParaRPr>
          </a:p>
        </p:txBody>
      </p:sp>
      <p:graphicFrame>
        <p:nvGraphicFramePr>
          <p:cNvPr id="4" name="Table 3"/>
          <p:cNvGraphicFramePr>
            <a:graphicFrameLocks noGrp="1"/>
          </p:cNvGraphicFramePr>
          <p:nvPr/>
        </p:nvGraphicFramePr>
        <p:xfrm>
          <a:off x="1371600" y="3124200"/>
          <a:ext cx="6096000" cy="175260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en-US" dirty="0" smtClean="0">
                          <a:solidFill>
                            <a:srgbClr val="FFFF00"/>
                          </a:solidFill>
                        </a:rPr>
                        <a:t>Outcome</a:t>
                      </a:r>
                      <a:endParaRPr lang="en-US" dirty="0">
                        <a:solidFill>
                          <a:srgbClr val="FFFF00"/>
                        </a:solidFill>
                      </a:endParaRPr>
                    </a:p>
                  </a:txBody>
                  <a:tcPr/>
                </a:tc>
                <a:tc>
                  <a:txBody>
                    <a:bodyPr/>
                    <a:lstStyle/>
                    <a:p>
                      <a:pPr algn="ctr"/>
                      <a:r>
                        <a:rPr lang="en-US" dirty="0" smtClean="0">
                          <a:solidFill>
                            <a:srgbClr val="FFFF00"/>
                          </a:solidFill>
                        </a:rPr>
                        <a:t>IV t-PA</a:t>
                      </a:r>
                      <a:endParaRPr lang="en-US" dirty="0">
                        <a:solidFill>
                          <a:srgbClr val="FFFF00"/>
                        </a:solidFill>
                      </a:endParaRPr>
                    </a:p>
                  </a:txBody>
                  <a:tcPr/>
                </a:tc>
                <a:tc>
                  <a:txBody>
                    <a:bodyPr/>
                    <a:lstStyle/>
                    <a:p>
                      <a:pPr algn="ctr"/>
                      <a:r>
                        <a:rPr lang="en-US" dirty="0" smtClean="0">
                          <a:solidFill>
                            <a:srgbClr val="FFFF00"/>
                          </a:solidFill>
                        </a:rPr>
                        <a:t>ET</a:t>
                      </a:r>
                      <a:endParaRPr lang="en-US" dirty="0">
                        <a:solidFill>
                          <a:srgbClr val="FFFF00"/>
                        </a:solidFill>
                      </a:endParaRPr>
                    </a:p>
                  </a:txBody>
                  <a:tcPr/>
                </a:tc>
              </a:tr>
              <a:tr h="370840">
                <a:tc>
                  <a:txBody>
                    <a:bodyPr/>
                    <a:lstStyle/>
                    <a:p>
                      <a:pPr algn="ctr"/>
                      <a:r>
                        <a:rPr lang="en-US" dirty="0" smtClean="0">
                          <a:solidFill>
                            <a:srgbClr val="00B0F0"/>
                          </a:solidFill>
                        </a:rPr>
                        <a:t>MRS</a:t>
                      </a:r>
                      <a:r>
                        <a:rPr lang="en-US" baseline="0" dirty="0" smtClean="0">
                          <a:solidFill>
                            <a:srgbClr val="00B0F0"/>
                          </a:solidFill>
                        </a:rPr>
                        <a:t> 0-1</a:t>
                      </a:r>
                      <a:endParaRPr lang="en-US" dirty="0">
                        <a:solidFill>
                          <a:srgbClr val="00B0F0"/>
                        </a:solidFill>
                      </a:endParaRPr>
                    </a:p>
                  </a:txBody>
                  <a:tcPr/>
                </a:tc>
                <a:tc>
                  <a:txBody>
                    <a:bodyPr/>
                    <a:lstStyle/>
                    <a:p>
                      <a:pPr algn="ctr"/>
                      <a:r>
                        <a:rPr lang="en-US" dirty="0" smtClean="0"/>
                        <a:t>34.8%</a:t>
                      </a:r>
                      <a:endParaRPr lang="en-US" dirty="0"/>
                    </a:p>
                  </a:txBody>
                  <a:tcPr/>
                </a:tc>
                <a:tc>
                  <a:txBody>
                    <a:bodyPr/>
                    <a:lstStyle/>
                    <a:p>
                      <a:pPr algn="ctr"/>
                      <a:r>
                        <a:rPr lang="en-US" dirty="0" smtClean="0"/>
                        <a:t>30.4%</a:t>
                      </a:r>
                      <a:r>
                        <a:rPr lang="en-US" baseline="0" dirty="0" smtClean="0"/>
                        <a:t>  (OR 0.71; 95% CI 0.44-1.41)</a:t>
                      </a:r>
                      <a:endParaRPr lang="en-US" dirty="0"/>
                    </a:p>
                  </a:txBody>
                  <a:tcPr/>
                </a:tc>
              </a:tr>
              <a:tr h="370840">
                <a:tc>
                  <a:txBody>
                    <a:bodyPr/>
                    <a:lstStyle/>
                    <a:p>
                      <a:pPr algn="ctr"/>
                      <a:r>
                        <a:rPr lang="en-US" dirty="0" smtClean="0">
                          <a:solidFill>
                            <a:srgbClr val="00B0F0"/>
                          </a:solidFill>
                        </a:rPr>
                        <a:t>Mortality</a:t>
                      </a:r>
                      <a:endParaRPr lang="en-US" dirty="0">
                        <a:solidFill>
                          <a:srgbClr val="00B0F0"/>
                        </a:solidFill>
                      </a:endParaRPr>
                    </a:p>
                  </a:txBody>
                  <a:tcPr/>
                </a:tc>
                <a:tc>
                  <a:txBody>
                    <a:bodyPr/>
                    <a:lstStyle/>
                    <a:p>
                      <a:pPr algn="ctr"/>
                      <a:r>
                        <a:rPr lang="en-US" dirty="0" smtClean="0"/>
                        <a:t>Same</a:t>
                      </a:r>
                      <a:endParaRPr lang="en-US" dirty="0"/>
                    </a:p>
                  </a:txBody>
                  <a:tcPr/>
                </a:tc>
                <a:tc>
                  <a:txBody>
                    <a:bodyPr/>
                    <a:lstStyle/>
                    <a:p>
                      <a:endParaRPr lang="en-US"/>
                    </a:p>
                  </a:txBody>
                  <a:tcPr/>
                </a:tc>
              </a:tr>
              <a:tr h="370840">
                <a:tc>
                  <a:txBody>
                    <a:bodyPr/>
                    <a:lstStyle/>
                    <a:p>
                      <a:pPr algn="ctr"/>
                      <a:r>
                        <a:rPr lang="en-US" dirty="0" err="1" smtClean="0">
                          <a:solidFill>
                            <a:srgbClr val="00B0F0"/>
                          </a:solidFill>
                        </a:rPr>
                        <a:t>sICH</a:t>
                      </a:r>
                      <a:endParaRPr lang="en-US" dirty="0">
                        <a:solidFill>
                          <a:srgbClr val="00B0F0"/>
                        </a:solidFill>
                      </a:endParaRPr>
                    </a:p>
                  </a:txBody>
                  <a:tcPr/>
                </a:tc>
                <a:tc>
                  <a:txBody>
                    <a:bodyPr/>
                    <a:lstStyle/>
                    <a:p>
                      <a:pPr algn="ctr"/>
                      <a:r>
                        <a:rPr lang="en-US" dirty="0" smtClean="0"/>
                        <a:t>6%</a:t>
                      </a:r>
                      <a:endParaRPr lang="en-US" dirty="0"/>
                    </a:p>
                  </a:txBody>
                  <a:tcPr/>
                </a:tc>
                <a:tc>
                  <a:txBody>
                    <a:bodyPr/>
                    <a:lstStyle/>
                    <a:p>
                      <a:pPr algn="ctr"/>
                      <a:r>
                        <a:rPr lang="en-US" dirty="0" smtClean="0"/>
                        <a:t>6%</a:t>
                      </a:r>
                      <a:endParaRPr lang="en-US" dirty="0"/>
                    </a:p>
                  </a:txBody>
                  <a:tcPr/>
                </a:tc>
              </a:tr>
            </a:tbl>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Endovascular </a:t>
            </a:r>
            <a:r>
              <a:rPr lang="en-US" dirty="0" err="1" smtClean="0">
                <a:solidFill>
                  <a:srgbClr val="FFFF00"/>
                </a:solidFill>
              </a:rPr>
              <a:t>Thrombolysis</a:t>
            </a:r>
            <a:r>
              <a:rPr lang="en-US" dirty="0" smtClean="0">
                <a:solidFill>
                  <a:srgbClr val="FFFF00"/>
                </a:solidFill>
              </a:rPr>
              <a:t> </a:t>
            </a:r>
            <a:r>
              <a:rPr lang="en-US" dirty="0" err="1" smtClean="0">
                <a:solidFill>
                  <a:srgbClr val="FFFF00"/>
                </a:solidFill>
              </a:rPr>
              <a:t>vs</a:t>
            </a:r>
            <a:r>
              <a:rPr lang="en-US" dirty="0" smtClean="0">
                <a:solidFill>
                  <a:srgbClr val="FFFF00"/>
                </a:solidFill>
              </a:rPr>
              <a:t> IV t-PA</a:t>
            </a:r>
            <a:endParaRPr lang="en-US" dirty="0"/>
          </a:p>
        </p:txBody>
      </p:sp>
      <p:sp>
        <p:nvSpPr>
          <p:cNvPr id="3" name="Content Placeholder 2"/>
          <p:cNvSpPr>
            <a:spLocks noGrp="1"/>
          </p:cNvSpPr>
          <p:nvPr>
            <p:ph idx="1"/>
          </p:nvPr>
        </p:nvSpPr>
        <p:spPr/>
        <p:txBody>
          <a:bodyPr>
            <a:normAutofit fontScale="85000" lnSpcReduction="10000"/>
          </a:bodyPr>
          <a:lstStyle/>
          <a:p>
            <a:pPr algn="ctr">
              <a:buNone/>
            </a:pPr>
            <a:r>
              <a:rPr lang="en-US" dirty="0" smtClean="0">
                <a:solidFill>
                  <a:srgbClr val="FFFF00"/>
                </a:solidFill>
              </a:rPr>
              <a:t>MR Rescue</a:t>
            </a:r>
          </a:p>
          <a:p>
            <a:endParaRPr lang="en-US" dirty="0" smtClean="0"/>
          </a:p>
          <a:p>
            <a:r>
              <a:rPr lang="en-US" dirty="0" smtClean="0"/>
              <a:t>A randomized, controlled, open label blinded outcome, multicenter trial in North America.</a:t>
            </a:r>
          </a:p>
          <a:p>
            <a:pPr>
              <a:buNone/>
            </a:pPr>
            <a:r>
              <a:rPr lang="en-US" dirty="0" smtClean="0"/>
              <a:t> </a:t>
            </a:r>
          </a:p>
          <a:p>
            <a:r>
              <a:rPr lang="en-US" dirty="0" smtClean="0"/>
              <a:t>Patients presenting with 8 hours of symptoms onset and received t-PA for LVO were randomized to mechanical </a:t>
            </a:r>
            <a:r>
              <a:rPr lang="en-US" dirty="0" err="1" smtClean="0"/>
              <a:t>thrombolysis</a:t>
            </a:r>
            <a:r>
              <a:rPr lang="en-US" dirty="0" smtClean="0"/>
              <a:t>  (MERCI or Penumbra)</a:t>
            </a:r>
          </a:p>
          <a:p>
            <a:endParaRPr lang="en-US" dirty="0" smtClean="0"/>
          </a:p>
          <a:p>
            <a:r>
              <a:rPr lang="en-US" dirty="0" smtClean="0"/>
              <a:t>Primary outcome MRS &lt;2</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Endovascular </a:t>
            </a:r>
            <a:r>
              <a:rPr lang="en-US" dirty="0" err="1" smtClean="0">
                <a:solidFill>
                  <a:srgbClr val="FFFF00"/>
                </a:solidFill>
              </a:rPr>
              <a:t>Thrombolysis</a:t>
            </a:r>
            <a:r>
              <a:rPr lang="en-US" dirty="0" smtClean="0">
                <a:solidFill>
                  <a:srgbClr val="FFFF00"/>
                </a:solidFill>
              </a:rPr>
              <a:t> </a:t>
            </a:r>
            <a:r>
              <a:rPr lang="en-US" dirty="0" err="1" smtClean="0">
                <a:solidFill>
                  <a:srgbClr val="FFFF00"/>
                </a:solidFill>
              </a:rPr>
              <a:t>vs</a:t>
            </a:r>
            <a:r>
              <a:rPr lang="en-US" dirty="0" smtClean="0">
                <a:solidFill>
                  <a:srgbClr val="FFFF00"/>
                </a:solidFill>
              </a:rPr>
              <a:t> IV t-PA</a:t>
            </a:r>
            <a:endParaRPr lang="en-US" dirty="0"/>
          </a:p>
        </p:txBody>
      </p:sp>
      <p:sp>
        <p:nvSpPr>
          <p:cNvPr id="3" name="Content Placeholder 2"/>
          <p:cNvSpPr>
            <a:spLocks noGrp="1"/>
          </p:cNvSpPr>
          <p:nvPr>
            <p:ph idx="1"/>
          </p:nvPr>
        </p:nvSpPr>
        <p:spPr/>
        <p:txBody>
          <a:bodyPr/>
          <a:lstStyle/>
          <a:p>
            <a:pPr algn="ctr">
              <a:buNone/>
            </a:pPr>
            <a:r>
              <a:rPr lang="en-US" dirty="0" smtClean="0">
                <a:solidFill>
                  <a:srgbClr val="FFFF00"/>
                </a:solidFill>
              </a:rPr>
              <a:t>MR RESCUE</a:t>
            </a:r>
          </a:p>
          <a:p>
            <a:pPr algn="ctr">
              <a:buNone/>
            </a:pPr>
            <a:endParaRPr lang="en-US" dirty="0">
              <a:solidFill>
                <a:srgbClr val="FFFF00"/>
              </a:solidFill>
            </a:endParaRPr>
          </a:p>
        </p:txBody>
      </p:sp>
      <p:graphicFrame>
        <p:nvGraphicFramePr>
          <p:cNvPr id="4" name="Table 3"/>
          <p:cNvGraphicFramePr>
            <a:graphicFrameLocks noGrp="1"/>
          </p:cNvGraphicFramePr>
          <p:nvPr/>
        </p:nvGraphicFramePr>
        <p:xfrm>
          <a:off x="1371600" y="3048000"/>
          <a:ext cx="4800600" cy="1483360"/>
        </p:xfrm>
        <a:graphic>
          <a:graphicData uri="http://schemas.openxmlformats.org/drawingml/2006/table">
            <a:tbl>
              <a:tblPr firstRow="1" bandRow="1">
                <a:tableStyleId>{5C22544A-7EE6-4342-B048-85BDC9FD1C3A}</a:tableStyleId>
              </a:tblPr>
              <a:tblGrid>
                <a:gridCol w="1600200"/>
                <a:gridCol w="1600200"/>
                <a:gridCol w="1600200"/>
              </a:tblGrid>
              <a:tr h="370840">
                <a:tc>
                  <a:txBody>
                    <a:bodyPr/>
                    <a:lstStyle/>
                    <a:p>
                      <a:pPr algn="ctr"/>
                      <a:r>
                        <a:rPr lang="en-US" dirty="0" smtClean="0">
                          <a:solidFill>
                            <a:srgbClr val="FFFF00"/>
                          </a:solidFill>
                        </a:rPr>
                        <a:t>Outcome</a:t>
                      </a:r>
                      <a:endParaRPr lang="en-US" dirty="0">
                        <a:solidFill>
                          <a:srgbClr val="FFFF00"/>
                        </a:solidFill>
                      </a:endParaRPr>
                    </a:p>
                  </a:txBody>
                  <a:tcPr/>
                </a:tc>
                <a:tc>
                  <a:txBody>
                    <a:bodyPr/>
                    <a:lstStyle/>
                    <a:p>
                      <a:pPr algn="ctr"/>
                      <a:r>
                        <a:rPr lang="en-US" dirty="0" smtClean="0">
                          <a:solidFill>
                            <a:srgbClr val="FFFF00"/>
                          </a:solidFill>
                        </a:rPr>
                        <a:t>IV t-PA</a:t>
                      </a:r>
                      <a:endParaRPr lang="en-US" dirty="0">
                        <a:solidFill>
                          <a:srgbClr val="FFFF00"/>
                        </a:solidFill>
                      </a:endParaRPr>
                    </a:p>
                  </a:txBody>
                  <a:tcPr/>
                </a:tc>
                <a:tc>
                  <a:txBody>
                    <a:bodyPr/>
                    <a:lstStyle/>
                    <a:p>
                      <a:pPr algn="ctr"/>
                      <a:r>
                        <a:rPr lang="en-US" dirty="0" smtClean="0">
                          <a:solidFill>
                            <a:srgbClr val="FFFF00"/>
                          </a:solidFill>
                        </a:rPr>
                        <a:t> t-PA</a:t>
                      </a:r>
                      <a:r>
                        <a:rPr lang="en-US" baseline="0" dirty="0" smtClean="0">
                          <a:solidFill>
                            <a:srgbClr val="FFFF00"/>
                          </a:solidFill>
                        </a:rPr>
                        <a:t>/MT</a:t>
                      </a:r>
                    </a:p>
                  </a:txBody>
                  <a:tcPr/>
                </a:tc>
              </a:tr>
              <a:tr h="370840">
                <a:tc>
                  <a:txBody>
                    <a:bodyPr/>
                    <a:lstStyle/>
                    <a:p>
                      <a:pPr algn="ctr"/>
                      <a:r>
                        <a:rPr lang="en-US" dirty="0" smtClean="0">
                          <a:solidFill>
                            <a:srgbClr val="00B0F0"/>
                          </a:solidFill>
                        </a:rPr>
                        <a:t>Mean MRS</a:t>
                      </a:r>
                      <a:endParaRPr lang="en-US" dirty="0">
                        <a:solidFill>
                          <a:srgbClr val="00B0F0"/>
                        </a:solidFill>
                      </a:endParaRPr>
                    </a:p>
                  </a:txBody>
                  <a:tcPr/>
                </a:tc>
                <a:tc>
                  <a:txBody>
                    <a:bodyPr/>
                    <a:lstStyle/>
                    <a:p>
                      <a:pPr algn="ctr"/>
                      <a:r>
                        <a:rPr lang="en-US" dirty="0" smtClean="0"/>
                        <a:t>3.9</a:t>
                      </a:r>
                      <a:endParaRPr lang="en-US" dirty="0"/>
                    </a:p>
                  </a:txBody>
                  <a:tcPr/>
                </a:tc>
                <a:tc>
                  <a:txBody>
                    <a:bodyPr/>
                    <a:lstStyle/>
                    <a:p>
                      <a:pPr algn="ctr"/>
                      <a:r>
                        <a:rPr lang="en-US" dirty="0" smtClean="0"/>
                        <a:t>3.9</a:t>
                      </a:r>
                      <a:r>
                        <a:rPr lang="en-US" baseline="0" dirty="0" smtClean="0"/>
                        <a:t>  P=0.99</a:t>
                      </a:r>
                      <a:endParaRPr lang="en-US" dirty="0"/>
                    </a:p>
                  </a:txBody>
                  <a:tcPr/>
                </a:tc>
              </a:tr>
              <a:tr h="370840">
                <a:tc>
                  <a:txBody>
                    <a:bodyPr/>
                    <a:lstStyle/>
                    <a:p>
                      <a:pPr algn="ctr"/>
                      <a:r>
                        <a:rPr lang="en-US" dirty="0" smtClean="0">
                          <a:solidFill>
                            <a:srgbClr val="00B0F0"/>
                          </a:solidFill>
                        </a:rPr>
                        <a:t>Mortality</a:t>
                      </a:r>
                      <a:endParaRPr lang="en-US" dirty="0">
                        <a:solidFill>
                          <a:srgbClr val="00B0F0"/>
                        </a:solidFill>
                      </a:endParaRPr>
                    </a:p>
                  </a:txBody>
                  <a:tcPr/>
                </a:tc>
                <a:tc>
                  <a:txBody>
                    <a:bodyPr/>
                    <a:lstStyle/>
                    <a:p>
                      <a:pPr algn="ctr"/>
                      <a:r>
                        <a:rPr lang="en-US" dirty="0" smtClean="0"/>
                        <a:t>Same</a:t>
                      </a:r>
                      <a:endParaRPr lang="en-US" dirty="0"/>
                    </a:p>
                  </a:txBody>
                  <a:tcPr/>
                </a:tc>
                <a:tc>
                  <a:txBody>
                    <a:bodyPr/>
                    <a:lstStyle/>
                    <a:p>
                      <a:pPr algn="ctr"/>
                      <a:r>
                        <a:rPr lang="en-US" dirty="0" smtClean="0"/>
                        <a:t>NS</a:t>
                      </a:r>
                      <a:endParaRPr lang="en-US" dirty="0"/>
                    </a:p>
                  </a:txBody>
                  <a:tcPr/>
                </a:tc>
              </a:tr>
              <a:tr h="370840">
                <a:tc>
                  <a:txBody>
                    <a:bodyPr/>
                    <a:lstStyle/>
                    <a:p>
                      <a:pPr algn="ctr"/>
                      <a:r>
                        <a:rPr lang="en-US" dirty="0" err="1" smtClean="0">
                          <a:solidFill>
                            <a:srgbClr val="00B0F0"/>
                          </a:solidFill>
                        </a:rPr>
                        <a:t>sICH</a:t>
                      </a:r>
                      <a:endParaRPr lang="en-US" dirty="0">
                        <a:solidFill>
                          <a:srgbClr val="00B0F0"/>
                        </a:solidFill>
                      </a:endParaRPr>
                    </a:p>
                  </a:txBody>
                  <a:tcPr/>
                </a:tc>
                <a:tc>
                  <a:txBody>
                    <a:bodyPr/>
                    <a:lstStyle/>
                    <a:p>
                      <a:pPr algn="ctr"/>
                      <a:r>
                        <a:rPr lang="en-US" dirty="0" smtClean="0"/>
                        <a:t>Same</a:t>
                      </a:r>
                      <a:endParaRPr lang="en-US" dirty="0"/>
                    </a:p>
                  </a:txBody>
                  <a:tcPr/>
                </a:tc>
                <a:tc>
                  <a:txBody>
                    <a:bodyPr/>
                    <a:lstStyle/>
                    <a:p>
                      <a:pPr algn="ctr"/>
                      <a:r>
                        <a:rPr lang="en-US" dirty="0" smtClean="0"/>
                        <a:t>NS</a:t>
                      </a:r>
                      <a:endParaRPr lang="en-US" dirty="0"/>
                    </a:p>
                  </a:txBody>
                  <a:tcPr/>
                </a:tc>
              </a:tr>
            </a:tbl>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Endovascular </a:t>
            </a:r>
            <a:r>
              <a:rPr lang="en-US" dirty="0" err="1" smtClean="0">
                <a:solidFill>
                  <a:srgbClr val="FFFF00"/>
                </a:solidFill>
              </a:rPr>
              <a:t>Thrombolysis</a:t>
            </a:r>
            <a:r>
              <a:rPr lang="en-US" dirty="0" smtClean="0">
                <a:solidFill>
                  <a:srgbClr val="FFFF00"/>
                </a:solidFill>
              </a:rPr>
              <a:t> </a:t>
            </a:r>
            <a:r>
              <a:rPr lang="en-US" dirty="0" err="1" smtClean="0">
                <a:solidFill>
                  <a:srgbClr val="FFFF00"/>
                </a:solidFill>
              </a:rPr>
              <a:t>vs</a:t>
            </a:r>
            <a:r>
              <a:rPr lang="en-US" dirty="0" smtClean="0">
                <a:solidFill>
                  <a:srgbClr val="FFFF00"/>
                </a:solidFill>
              </a:rPr>
              <a:t> IV t-PA</a:t>
            </a:r>
            <a:endParaRPr lang="en-US" dirty="0"/>
          </a:p>
        </p:txBody>
      </p:sp>
      <p:sp>
        <p:nvSpPr>
          <p:cNvPr id="3" name="Content Placeholder 2"/>
          <p:cNvSpPr>
            <a:spLocks noGrp="1"/>
          </p:cNvSpPr>
          <p:nvPr>
            <p:ph idx="1"/>
          </p:nvPr>
        </p:nvSpPr>
        <p:spPr/>
        <p:txBody>
          <a:bodyPr/>
          <a:lstStyle/>
          <a:p>
            <a:pPr>
              <a:buNone/>
            </a:pPr>
            <a:endParaRPr lang="en-US" dirty="0" smtClean="0"/>
          </a:p>
          <a:p>
            <a:pPr>
              <a:buNone/>
            </a:pPr>
            <a:r>
              <a:rPr lang="en-US" dirty="0" smtClean="0"/>
              <a:t>Despite a sound </a:t>
            </a:r>
            <a:r>
              <a:rPr lang="en-US" dirty="0" err="1" smtClean="0"/>
              <a:t>pathophysiologic</a:t>
            </a:r>
            <a:r>
              <a:rPr lang="en-US" dirty="0" smtClean="0"/>
              <a:t> rationale and promising results from non-randomized studies, treatment of patients with endovascular therapy has not been proven to be superior in improving outcome  compared to IV t-PA</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00"/>
                </a:solidFill>
              </a:rPr>
              <a:t>Endovascular </a:t>
            </a:r>
            <a:r>
              <a:rPr lang="en-US" dirty="0" err="1" smtClean="0">
                <a:solidFill>
                  <a:srgbClr val="FFFF00"/>
                </a:solidFill>
              </a:rPr>
              <a:t>Thrombolysis</a:t>
            </a:r>
            <a:endParaRPr lang="en-US" dirty="0">
              <a:solidFill>
                <a:srgbClr val="FFFF00"/>
              </a:solidFill>
            </a:endParaRPr>
          </a:p>
        </p:txBody>
      </p:sp>
      <p:sp>
        <p:nvSpPr>
          <p:cNvPr id="3" name="Content Placeholder 2"/>
          <p:cNvSpPr>
            <a:spLocks noGrp="1"/>
          </p:cNvSpPr>
          <p:nvPr>
            <p:ph idx="1"/>
          </p:nvPr>
        </p:nvSpPr>
        <p:spPr/>
        <p:txBody>
          <a:bodyPr/>
          <a:lstStyle/>
          <a:p>
            <a:pPr>
              <a:buNone/>
            </a:pPr>
            <a:r>
              <a:rPr lang="en-US" dirty="0" smtClean="0">
                <a:solidFill>
                  <a:srgbClr val="FFFF00"/>
                </a:solidFill>
              </a:rPr>
              <a:t>Stent-</a:t>
            </a:r>
            <a:r>
              <a:rPr lang="en-US" dirty="0" err="1" smtClean="0">
                <a:solidFill>
                  <a:srgbClr val="FFFF00"/>
                </a:solidFill>
              </a:rPr>
              <a:t>retriver</a:t>
            </a:r>
            <a:r>
              <a:rPr lang="en-US" dirty="0" smtClean="0">
                <a:solidFill>
                  <a:srgbClr val="FFFF00"/>
                </a:solidFill>
              </a:rPr>
              <a:t> technology (2</a:t>
            </a:r>
            <a:r>
              <a:rPr lang="en-US" baseline="30000" dirty="0" smtClean="0">
                <a:solidFill>
                  <a:srgbClr val="FFFF00"/>
                </a:solidFill>
              </a:rPr>
              <a:t>nd</a:t>
            </a:r>
            <a:r>
              <a:rPr lang="en-US" dirty="0" smtClean="0">
                <a:solidFill>
                  <a:srgbClr val="FFFF00"/>
                </a:solidFill>
              </a:rPr>
              <a:t> generation devices for mechanical </a:t>
            </a:r>
            <a:r>
              <a:rPr lang="en-US" dirty="0" err="1" smtClean="0">
                <a:solidFill>
                  <a:srgbClr val="FFFF00"/>
                </a:solidFill>
              </a:rPr>
              <a:t>thrombolysis</a:t>
            </a:r>
            <a:r>
              <a:rPr lang="en-US" dirty="0" smtClean="0">
                <a:solidFill>
                  <a:srgbClr val="FFFF00"/>
                </a:solidFill>
              </a:rPr>
              <a:t>):</a:t>
            </a:r>
          </a:p>
          <a:p>
            <a:pPr>
              <a:buNone/>
            </a:pPr>
            <a:endParaRPr lang="en-US" dirty="0" smtClean="0">
              <a:solidFill>
                <a:srgbClr val="FFFF00"/>
              </a:solidFill>
            </a:endParaRPr>
          </a:p>
          <a:p>
            <a:r>
              <a:rPr lang="en-US" dirty="0" smtClean="0"/>
              <a:t>Solitaire Device</a:t>
            </a:r>
          </a:p>
          <a:p>
            <a:endParaRPr lang="en-US" dirty="0" smtClean="0"/>
          </a:p>
          <a:p>
            <a:r>
              <a:rPr lang="en-US" dirty="0" err="1" smtClean="0"/>
              <a:t>Trevo</a:t>
            </a:r>
            <a:r>
              <a:rPr lang="en-US" dirty="0" smtClean="0"/>
              <a:t> Stent-</a:t>
            </a:r>
            <a:r>
              <a:rPr lang="en-US" dirty="0" err="1" smtClean="0"/>
              <a:t>retrieveer</a:t>
            </a: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Endovascular </a:t>
            </a:r>
            <a:r>
              <a:rPr lang="en-US" dirty="0" err="1" smtClean="0">
                <a:solidFill>
                  <a:srgbClr val="FFFF00"/>
                </a:solidFill>
              </a:rPr>
              <a:t>Thrombolysis</a:t>
            </a:r>
            <a:endParaRPr lang="en-US" dirty="0"/>
          </a:p>
        </p:txBody>
      </p:sp>
      <p:sp>
        <p:nvSpPr>
          <p:cNvPr id="3" name="Content Placeholder 2"/>
          <p:cNvSpPr>
            <a:spLocks noGrp="1"/>
          </p:cNvSpPr>
          <p:nvPr>
            <p:ph idx="1"/>
          </p:nvPr>
        </p:nvSpPr>
        <p:spPr/>
        <p:txBody>
          <a:bodyPr/>
          <a:lstStyle/>
          <a:p>
            <a:pPr algn="ctr">
              <a:buNone/>
            </a:pPr>
            <a:r>
              <a:rPr lang="en-US" dirty="0" smtClean="0">
                <a:solidFill>
                  <a:srgbClr val="FFFF00"/>
                </a:solidFill>
              </a:rPr>
              <a:t>Stent-retriever</a:t>
            </a:r>
          </a:p>
          <a:p>
            <a:endParaRPr lang="en-US" dirty="0" smtClean="0">
              <a:solidFill>
                <a:srgbClr val="FFFF00"/>
              </a:solidFill>
            </a:endParaRPr>
          </a:p>
          <a:p>
            <a:r>
              <a:rPr lang="en-US" dirty="0" smtClean="0"/>
              <a:t>They work by temporally deploying a stent that captures the thrombus and at the same time instantly restores blood flow to the affected brain territory by displacing the clot peripherally against  the artery wall  </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Solitaire Device</a:t>
            </a:r>
            <a:endParaRPr lang="en-US" dirty="0">
              <a:solidFill>
                <a:srgbClr val="FFFF00"/>
              </a:solidFill>
            </a:endParaRPr>
          </a:p>
        </p:txBody>
      </p:sp>
      <p:pic>
        <p:nvPicPr>
          <p:cNvPr id="132099" name="Picture 3" descr="C:\Users\dr yousef\Desktop\Clot_Retriever_Stroke_fmt1.jpeg"/>
          <p:cNvPicPr>
            <a:picLocks noGrp="1" noChangeAspect="1" noChangeArrowheads="1"/>
          </p:cNvPicPr>
          <p:nvPr>
            <p:ph idx="1"/>
          </p:nvPr>
        </p:nvPicPr>
        <p:blipFill>
          <a:blip r:embed="rId2" cstate="print"/>
          <a:srcRect/>
          <a:stretch>
            <a:fillRect/>
          </a:stretch>
        </p:blipFill>
        <p:spPr bwMode="auto">
          <a:xfrm>
            <a:off x="2273808" y="2320893"/>
            <a:ext cx="4596384" cy="3084576"/>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Solitaire Device</a:t>
            </a:r>
            <a:endParaRPr lang="en-US" dirty="0">
              <a:solidFill>
                <a:srgbClr val="FFFF00"/>
              </a:solidFill>
            </a:endParaRPr>
          </a:p>
        </p:txBody>
      </p:sp>
      <p:pic>
        <p:nvPicPr>
          <p:cNvPr id="134146" name="Picture 2" descr="C:\Users\dr yousef\Desktop\F1.large.jpg"/>
          <p:cNvPicPr>
            <a:picLocks noGrp="1" noChangeAspect="1" noChangeArrowheads="1"/>
          </p:cNvPicPr>
          <p:nvPr>
            <p:ph idx="1"/>
          </p:nvPr>
        </p:nvPicPr>
        <p:blipFill>
          <a:blip r:embed="rId2" cstate="print"/>
          <a:srcRect/>
          <a:stretch>
            <a:fillRect/>
          </a:stretch>
        </p:blipFill>
        <p:spPr bwMode="auto">
          <a:xfrm>
            <a:off x="1115417" y="1600200"/>
            <a:ext cx="6913165" cy="4525963"/>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FF00"/>
                </a:solidFill>
              </a:rPr>
              <a:t>Trevo</a:t>
            </a:r>
            <a:r>
              <a:rPr lang="en-US" dirty="0" smtClean="0">
                <a:solidFill>
                  <a:srgbClr val="FFFF00"/>
                </a:solidFill>
              </a:rPr>
              <a:t> Stent-</a:t>
            </a:r>
            <a:r>
              <a:rPr lang="en-US" dirty="0" err="1" smtClean="0">
                <a:solidFill>
                  <a:srgbClr val="FFFF00"/>
                </a:solidFill>
              </a:rPr>
              <a:t>retiever</a:t>
            </a:r>
            <a:endParaRPr lang="en-US" dirty="0">
              <a:solidFill>
                <a:srgbClr val="FFFF00"/>
              </a:solidFill>
            </a:endParaRPr>
          </a:p>
        </p:txBody>
      </p:sp>
      <p:pic>
        <p:nvPicPr>
          <p:cNvPr id="133122" name="Picture 2" descr="C:\Users\dr yousef\Desktop\ht_120813_stryker_trevo_pro_retriever_vessel_300x225.png"/>
          <p:cNvPicPr>
            <a:picLocks noGrp="1" noChangeAspect="1" noChangeArrowheads="1"/>
          </p:cNvPicPr>
          <p:nvPr>
            <p:ph idx="1"/>
          </p:nvPr>
        </p:nvPicPr>
        <p:blipFill>
          <a:blip r:embed="rId2" cstate="print"/>
          <a:srcRect/>
          <a:stretch>
            <a:fillRect/>
          </a:stretch>
        </p:blipFill>
        <p:spPr bwMode="auto">
          <a:xfrm>
            <a:off x="2590800" y="2590800"/>
            <a:ext cx="3733800" cy="2819400"/>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Stent-retriever</a:t>
            </a:r>
            <a:endParaRPr lang="en-US" dirty="0">
              <a:solidFill>
                <a:srgbClr val="FFFF00"/>
              </a:solidFill>
            </a:endParaRPr>
          </a:p>
        </p:txBody>
      </p:sp>
      <p:sp>
        <p:nvSpPr>
          <p:cNvPr id="3" name="Content Placeholder 2"/>
          <p:cNvSpPr>
            <a:spLocks noGrp="1"/>
          </p:cNvSpPr>
          <p:nvPr>
            <p:ph idx="1"/>
          </p:nvPr>
        </p:nvSpPr>
        <p:spPr/>
        <p:txBody>
          <a:bodyPr>
            <a:normAutofit lnSpcReduction="10000"/>
          </a:bodyPr>
          <a:lstStyle/>
          <a:p>
            <a:endParaRPr lang="en-US" dirty="0" smtClean="0"/>
          </a:p>
          <a:p>
            <a:r>
              <a:rPr lang="en-US" dirty="0" smtClean="0"/>
              <a:t>A review of prospective trials related to mechanical </a:t>
            </a:r>
            <a:r>
              <a:rPr lang="en-US" dirty="0" err="1" smtClean="0"/>
              <a:t>thrombolysis</a:t>
            </a:r>
            <a:r>
              <a:rPr lang="en-US" dirty="0" smtClean="0"/>
              <a:t> since 1999 showed a significant improvement in </a:t>
            </a:r>
            <a:r>
              <a:rPr lang="en-US" dirty="0" err="1" smtClean="0"/>
              <a:t>recanalization</a:t>
            </a:r>
            <a:r>
              <a:rPr lang="en-US" dirty="0" smtClean="0"/>
              <a:t> over the last 2 decades</a:t>
            </a:r>
          </a:p>
          <a:p>
            <a:endParaRPr lang="en-US" dirty="0" smtClean="0"/>
          </a:p>
          <a:p>
            <a:r>
              <a:rPr lang="en-US" dirty="0" smtClean="0"/>
              <a:t>Stent-retrievers achieved successful </a:t>
            </a:r>
            <a:r>
              <a:rPr lang="en-US" dirty="0" err="1" smtClean="0"/>
              <a:t>recanalization</a:t>
            </a:r>
            <a:r>
              <a:rPr lang="en-US" dirty="0" smtClean="0"/>
              <a:t> in around 85% compared 50% in the first generation devices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solidFill>
                <a:srgbClr val="FFFF00"/>
              </a:solidFill>
            </a:endParaRPr>
          </a:p>
        </p:txBody>
      </p:sp>
      <p:pic>
        <p:nvPicPr>
          <p:cNvPr id="4" name="Picture 2"/>
          <p:cNvPicPr>
            <a:picLocks noGrp="1" noChangeAspect="1" noChangeArrowheads="1"/>
          </p:cNvPicPr>
          <p:nvPr>
            <p:ph idx="1"/>
          </p:nvPr>
        </p:nvPicPr>
        <p:blipFill>
          <a:blip r:embed="rId2" cstate="print"/>
          <a:srcRect/>
          <a:stretch>
            <a:fillRect/>
          </a:stretch>
        </p:blipFill>
        <p:spPr bwMode="auto">
          <a:xfrm>
            <a:off x="1447800" y="2057400"/>
            <a:ext cx="6477000"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Stent-retrievers</a:t>
            </a:r>
            <a:endParaRPr lang="en-US" dirty="0">
              <a:solidFill>
                <a:srgbClr val="FFFF00"/>
              </a:solidFill>
            </a:endParaRPr>
          </a:p>
        </p:txBody>
      </p:sp>
      <p:sp>
        <p:nvSpPr>
          <p:cNvPr id="3" name="Content Placeholder 2"/>
          <p:cNvSpPr>
            <a:spLocks noGrp="1"/>
          </p:cNvSpPr>
          <p:nvPr>
            <p:ph idx="1"/>
          </p:nvPr>
        </p:nvSpPr>
        <p:spPr/>
        <p:txBody>
          <a:bodyPr/>
          <a:lstStyle/>
          <a:p>
            <a:pPr>
              <a:buNone/>
            </a:pPr>
            <a:endParaRPr lang="en-US" dirty="0" smtClean="0"/>
          </a:p>
          <a:p>
            <a:pPr>
              <a:buNone/>
            </a:pPr>
            <a:endParaRPr lang="en-US" dirty="0" smtClean="0"/>
          </a:p>
          <a:p>
            <a:pPr>
              <a:buNone/>
            </a:pPr>
            <a:r>
              <a:rPr lang="en-US" dirty="0" smtClean="0"/>
              <a:t>SWIFT study is a multi-center RCT comparing Solitaire to MERCI retriever</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Stent-retriever</a:t>
            </a:r>
            <a:endParaRPr lang="en-US" dirty="0">
              <a:solidFill>
                <a:srgbClr val="FFFF00"/>
              </a:solidFill>
            </a:endParaRPr>
          </a:p>
        </p:txBody>
      </p:sp>
      <p:sp>
        <p:nvSpPr>
          <p:cNvPr id="5" name="Content Placeholder 4"/>
          <p:cNvSpPr>
            <a:spLocks noGrp="1"/>
          </p:cNvSpPr>
          <p:nvPr>
            <p:ph idx="1"/>
          </p:nvPr>
        </p:nvSpPr>
        <p:spPr/>
        <p:txBody>
          <a:bodyPr/>
          <a:lstStyle/>
          <a:p>
            <a:pPr algn="ctr">
              <a:buNone/>
            </a:pPr>
            <a:r>
              <a:rPr lang="en-US" dirty="0" smtClean="0">
                <a:solidFill>
                  <a:srgbClr val="FFFF00"/>
                </a:solidFill>
              </a:rPr>
              <a:t>SWIFT Study</a:t>
            </a:r>
          </a:p>
          <a:p>
            <a:pPr algn="ctr">
              <a:buNone/>
            </a:pPr>
            <a:endParaRPr lang="en-US" dirty="0" smtClean="0">
              <a:solidFill>
                <a:srgbClr val="FFFF00"/>
              </a:solidFill>
            </a:endParaRPr>
          </a:p>
          <a:p>
            <a:pPr algn="ctr">
              <a:buNone/>
            </a:pPr>
            <a:endParaRPr lang="en-US" dirty="0">
              <a:solidFill>
                <a:srgbClr val="FFFF00"/>
              </a:solidFill>
            </a:endParaRPr>
          </a:p>
        </p:txBody>
      </p:sp>
      <p:graphicFrame>
        <p:nvGraphicFramePr>
          <p:cNvPr id="6" name="Table 5"/>
          <p:cNvGraphicFramePr>
            <a:graphicFrameLocks noGrp="1"/>
          </p:cNvGraphicFramePr>
          <p:nvPr/>
        </p:nvGraphicFramePr>
        <p:xfrm>
          <a:off x="1371600" y="2743200"/>
          <a:ext cx="6096000" cy="1828800"/>
        </p:xfrm>
        <a:graphic>
          <a:graphicData uri="http://schemas.openxmlformats.org/drawingml/2006/table">
            <a:tbl>
              <a:tblPr firstRow="1" bandRow="1">
                <a:tableStyleId>{5C22544A-7EE6-4342-B048-85BDC9FD1C3A}</a:tableStyleId>
              </a:tblPr>
              <a:tblGrid>
                <a:gridCol w="2032000"/>
                <a:gridCol w="2032000"/>
                <a:gridCol w="2032000"/>
              </a:tblGrid>
              <a:tr h="457200">
                <a:tc>
                  <a:txBody>
                    <a:bodyPr/>
                    <a:lstStyle/>
                    <a:p>
                      <a:pPr algn="ctr"/>
                      <a:r>
                        <a:rPr lang="en-US" dirty="0" smtClean="0">
                          <a:solidFill>
                            <a:srgbClr val="FFFF00"/>
                          </a:solidFill>
                        </a:rPr>
                        <a:t>Outcome</a:t>
                      </a:r>
                      <a:endParaRPr lang="en-US" dirty="0">
                        <a:solidFill>
                          <a:srgbClr val="FFFF00"/>
                        </a:solidFill>
                      </a:endParaRPr>
                    </a:p>
                  </a:txBody>
                  <a:tcPr/>
                </a:tc>
                <a:tc>
                  <a:txBody>
                    <a:bodyPr/>
                    <a:lstStyle/>
                    <a:p>
                      <a:pPr algn="ctr"/>
                      <a:r>
                        <a:rPr lang="en-US" dirty="0" smtClean="0">
                          <a:solidFill>
                            <a:srgbClr val="FFFF00"/>
                          </a:solidFill>
                        </a:rPr>
                        <a:t>MERCI</a:t>
                      </a:r>
                      <a:endParaRPr lang="en-US" dirty="0">
                        <a:solidFill>
                          <a:srgbClr val="FFFF00"/>
                        </a:solidFill>
                      </a:endParaRPr>
                    </a:p>
                  </a:txBody>
                  <a:tcPr/>
                </a:tc>
                <a:tc>
                  <a:txBody>
                    <a:bodyPr/>
                    <a:lstStyle/>
                    <a:p>
                      <a:pPr algn="ctr"/>
                      <a:r>
                        <a:rPr lang="en-US" dirty="0" smtClean="0">
                          <a:solidFill>
                            <a:srgbClr val="FFFF00"/>
                          </a:solidFill>
                        </a:rPr>
                        <a:t>Solitaire</a:t>
                      </a:r>
                      <a:endParaRPr lang="en-US" dirty="0">
                        <a:solidFill>
                          <a:srgbClr val="FFFF00"/>
                        </a:solidFill>
                      </a:endParaRPr>
                    </a:p>
                  </a:txBody>
                  <a:tcPr/>
                </a:tc>
              </a:tr>
              <a:tr h="457200">
                <a:tc>
                  <a:txBody>
                    <a:bodyPr/>
                    <a:lstStyle/>
                    <a:p>
                      <a:pPr algn="ctr"/>
                      <a:r>
                        <a:rPr lang="en-US" dirty="0" err="1" smtClean="0"/>
                        <a:t>Recanalization</a:t>
                      </a:r>
                      <a:endParaRPr lang="en-US" dirty="0"/>
                    </a:p>
                  </a:txBody>
                  <a:tcPr/>
                </a:tc>
                <a:tc>
                  <a:txBody>
                    <a:bodyPr/>
                    <a:lstStyle/>
                    <a:p>
                      <a:pPr algn="ctr"/>
                      <a:r>
                        <a:rPr lang="en-US" dirty="0" smtClean="0"/>
                        <a:t>24%</a:t>
                      </a:r>
                      <a:endParaRPr lang="en-US" dirty="0"/>
                    </a:p>
                  </a:txBody>
                  <a:tcPr/>
                </a:tc>
                <a:tc>
                  <a:txBody>
                    <a:bodyPr/>
                    <a:lstStyle/>
                    <a:p>
                      <a:pPr algn="ctr"/>
                      <a:r>
                        <a:rPr lang="en-US" dirty="0" smtClean="0"/>
                        <a:t>61%</a:t>
                      </a:r>
                      <a:endParaRPr lang="en-US" dirty="0"/>
                    </a:p>
                  </a:txBody>
                  <a:tcPr/>
                </a:tc>
              </a:tr>
              <a:tr h="457200">
                <a:tc>
                  <a:txBody>
                    <a:bodyPr/>
                    <a:lstStyle/>
                    <a:p>
                      <a:pPr algn="ctr"/>
                      <a:r>
                        <a:rPr lang="en-US" dirty="0" smtClean="0"/>
                        <a:t>MRS &lt;</a:t>
                      </a:r>
                      <a:r>
                        <a:rPr lang="en-US" baseline="0" dirty="0" smtClean="0"/>
                        <a:t> 2</a:t>
                      </a:r>
                      <a:endParaRPr lang="en-US" dirty="0"/>
                    </a:p>
                  </a:txBody>
                  <a:tcPr/>
                </a:tc>
                <a:tc>
                  <a:txBody>
                    <a:bodyPr/>
                    <a:lstStyle/>
                    <a:p>
                      <a:pPr algn="ctr"/>
                      <a:r>
                        <a:rPr lang="en-US" dirty="0" smtClean="0"/>
                        <a:t>33%</a:t>
                      </a:r>
                      <a:endParaRPr lang="en-US" dirty="0"/>
                    </a:p>
                  </a:txBody>
                  <a:tcPr/>
                </a:tc>
                <a:tc>
                  <a:txBody>
                    <a:bodyPr/>
                    <a:lstStyle/>
                    <a:p>
                      <a:pPr algn="ctr"/>
                      <a:r>
                        <a:rPr lang="en-US" dirty="0" smtClean="0"/>
                        <a:t>58%</a:t>
                      </a:r>
                      <a:endParaRPr lang="en-US" dirty="0"/>
                    </a:p>
                  </a:txBody>
                  <a:tcPr/>
                </a:tc>
              </a:tr>
              <a:tr h="457200">
                <a:tc>
                  <a:txBody>
                    <a:bodyPr/>
                    <a:lstStyle/>
                    <a:p>
                      <a:pPr algn="ctr"/>
                      <a:r>
                        <a:rPr lang="en-US" dirty="0" smtClean="0"/>
                        <a:t>Mortality</a:t>
                      </a:r>
                      <a:endParaRPr lang="en-US" dirty="0"/>
                    </a:p>
                  </a:txBody>
                  <a:tcPr/>
                </a:tc>
                <a:tc>
                  <a:txBody>
                    <a:bodyPr/>
                    <a:lstStyle/>
                    <a:p>
                      <a:pPr algn="ctr"/>
                      <a:r>
                        <a:rPr lang="en-US" dirty="0" smtClean="0"/>
                        <a:t>38.2%</a:t>
                      </a:r>
                      <a:r>
                        <a:rPr lang="en-US" baseline="0" dirty="0" smtClean="0"/>
                        <a:t> </a:t>
                      </a:r>
                      <a:endParaRPr lang="en-US" dirty="0"/>
                    </a:p>
                  </a:txBody>
                  <a:tcPr/>
                </a:tc>
                <a:tc>
                  <a:txBody>
                    <a:bodyPr/>
                    <a:lstStyle/>
                    <a:p>
                      <a:pPr algn="ctr"/>
                      <a:r>
                        <a:rPr lang="en-US" dirty="0" smtClean="0"/>
                        <a:t>17.2%</a:t>
                      </a:r>
                      <a:r>
                        <a:rPr lang="en-US" baseline="0" dirty="0" smtClean="0"/>
                        <a:t>  P=0.02</a:t>
                      </a:r>
                      <a:endParaRPr lang="en-US" dirty="0"/>
                    </a:p>
                  </a:txBody>
                  <a:tcPr/>
                </a:tc>
              </a:tr>
            </a:tbl>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Mechanical </a:t>
            </a:r>
            <a:r>
              <a:rPr lang="en-US" dirty="0" err="1" smtClean="0">
                <a:solidFill>
                  <a:srgbClr val="FFFF00"/>
                </a:solidFill>
              </a:rPr>
              <a:t>Thrombolysis</a:t>
            </a:r>
            <a:endParaRPr lang="en-US" dirty="0">
              <a:solidFill>
                <a:srgbClr val="FFFF00"/>
              </a:solidFill>
            </a:endParaRPr>
          </a:p>
        </p:txBody>
      </p:sp>
      <p:sp>
        <p:nvSpPr>
          <p:cNvPr id="3" name="Content Placeholder 2"/>
          <p:cNvSpPr>
            <a:spLocks noGrp="1"/>
          </p:cNvSpPr>
          <p:nvPr>
            <p:ph idx="1"/>
          </p:nvPr>
        </p:nvSpPr>
        <p:spPr/>
        <p:txBody>
          <a:bodyPr>
            <a:normAutofit fontScale="77500" lnSpcReduction="20000"/>
          </a:bodyPr>
          <a:lstStyle/>
          <a:p>
            <a:pPr>
              <a:buNone/>
            </a:pPr>
            <a:r>
              <a:rPr lang="en-US" dirty="0" smtClean="0">
                <a:solidFill>
                  <a:srgbClr val="FFFF00"/>
                </a:solidFill>
              </a:rPr>
              <a:t>Assessment and recommendation of the current status of MT by the Endovascular society:</a:t>
            </a:r>
          </a:p>
          <a:p>
            <a:endParaRPr lang="en-US" dirty="0" smtClean="0"/>
          </a:p>
          <a:p>
            <a:r>
              <a:rPr lang="en-US" dirty="0" smtClean="0"/>
              <a:t>Fast and complete </a:t>
            </a:r>
            <a:r>
              <a:rPr lang="en-US" dirty="0" err="1" smtClean="0"/>
              <a:t>recanalization</a:t>
            </a:r>
            <a:r>
              <a:rPr lang="en-US" dirty="0" smtClean="0"/>
              <a:t> is the most important factor for good outcome</a:t>
            </a:r>
          </a:p>
          <a:p>
            <a:endParaRPr lang="en-US" dirty="0" smtClean="0"/>
          </a:p>
          <a:p>
            <a:r>
              <a:rPr lang="en-US" dirty="0" smtClean="0"/>
              <a:t>Recent studies showed stent-retrievers are superior to the old devices in achieving a quick and complete </a:t>
            </a:r>
            <a:r>
              <a:rPr lang="en-US" dirty="0" err="1" smtClean="0"/>
              <a:t>rercanalization</a:t>
            </a:r>
            <a:r>
              <a:rPr lang="en-US" dirty="0" smtClean="0"/>
              <a:t> </a:t>
            </a:r>
          </a:p>
          <a:p>
            <a:endParaRPr lang="en-US" dirty="0" smtClean="0"/>
          </a:p>
          <a:p>
            <a:r>
              <a:rPr lang="en-US" dirty="0" smtClean="0"/>
              <a:t>In the 3 failed randomized studies (IMS III, MR Rescue, and Synthesis) only 5% of the patients utilized the Stent-retriever</a:t>
            </a:r>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Acute Stroke Treatment </a:t>
            </a:r>
            <a:endParaRPr lang="en-US" dirty="0">
              <a:solidFill>
                <a:srgbClr val="FFFF00"/>
              </a:solidFill>
            </a:endParaRPr>
          </a:p>
        </p:txBody>
      </p:sp>
      <p:sp>
        <p:nvSpPr>
          <p:cNvPr id="3" name="Content Placeholder 2"/>
          <p:cNvSpPr>
            <a:spLocks noGrp="1"/>
          </p:cNvSpPr>
          <p:nvPr>
            <p:ph idx="1"/>
          </p:nvPr>
        </p:nvSpPr>
        <p:spPr/>
        <p:txBody>
          <a:bodyPr>
            <a:normAutofit fontScale="92500" lnSpcReduction="20000"/>
          </a:bodyPr>
          <a:lstStyle/>
          <a:p>
            <a:pPr>
              <a:buNone/>
            </a:pPr>
            <a:r>
              <a:rPr lang="en-US" dirty="0" smtClean="0">
                <a:solidFill>
                  <a:srgbClr val="FFFF00"/>
                </a:solidFill>
              </a:rPr>
              <a:t>5 recent randomized clinical trials assessing the efficacy and safety of stent retriever in acute ischemic stroke:</a:t>
            </a:r>
          </a:p>
          <a:p>
            <a:endParaRPr lang="en-US" dirty="0" smtClean="0"/>
          </a:p>
          <a:p>
            <a:r>
              <a:rPr lang="en-US" dirty="0" smtClean="0"/>
              <a:t>MR CLEAN</a:t>
            </a:r>
          </a:p>
          <a:p>
            <a:r>
              <a:rPr lang="en-US" dirty="0" smtClean="0"/>
              <a:t>ESCAPE</a:t>
            </a:r>
          </a:p>
          <a:p>
            <a:r>
              <a:rPr lang="en-US" dirty="0" smtClean="0"/>
              <a:t>EXTEND-IA</a:t>
            </a:r>
          </a:p>
          <a:p>
            <a:r>
              <a:rPr lang="en-US" dirty="0" smtClean="0"/>
              <a:t>SWIFT ORIME</a:t>
            </a:r>
          </a:p>
          <a:p>
            <a:r>
              <a:rPr lang="en-US" dirty="0" smtClean="0"/>
              <a:t>REVASCAT</a:t>
            </a:r>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
            </a:r>
            <a:br>
              <a:rPr lang="en-US" dirty="0" smtClean="0">
                <a:solidFill>
                  <a:srgbClr val="FFFF00"/>
                </a:solidFill>
              </a:rPr>
            </a:br>
            <a:r>
              <a:rPr lang="en-US" dirty="0" smtClean="0">
                <a:solidFill>
                  <a:srgbClr val="FFFF00"/>
                </a:solidFill>
              </a:rPr>
              <a:t>MR CLEAN</a:t>
            </a:r>
            <a:br>
              <a:rPr lang="en-US" dirty="0" smtClean="0">
                <a:solidFill>
                  <a:srgbClr val="FFFF00"/>
                </a:solidFill>
              </a:rPr>
            </a:br>
            <a:endParaRPr lang="en-US" dirty="0"/>
          </a:p>
        </p:txBody>
      </p:sp>
      <p:sp>
        <p:nvSpPr>
          <p:cNvPr id="3" name="Content Placeholder 2"/>
          <p:cNvSpPr>
            <a:spLocks noGrp="1"/>
          </p:cNvSpPr>
          <p:nvPr>
            <p:ph idx="1"/>
          </p:nvPr>
        </p:nvSpPr>
        <p:spPr/>
        <p:txBody>
          <a:bodyPr/>
          <a:lstStyle/>
          <a:p>
            <a:pPr algn="ctr">
              <a:buNone/>
            </a:pPr>
            <a:r>
              <a:rPr lang="en-US" u="sng" dirty="0" smtClean="0">
                <a:solidFill>
                  <a:srgbClr val="FFFF00"/>
                </a:solidFill>
              </a:rPr>
              <a:t>METHODS</a:t>
            </a:r>
          </a:p>
          <a:p>
            <a:endParaRPr lang="en-US" dirty="0" smtClean="0"/>
          </a:p>
          <a:p>
            <a:r>
              <a:rPr lang="en-US" dirty="0" smtClean="0"/>
              <a:t>Patient presenting with acute ischemic stroke from large artery occlusion confirmed by vessel image were randomized, within 6 hours from the symptoms onset, to either usual care or endovascular treatment utilizing stent retriever</a:t>
            </a:r>
          </a:p>
          <a:p>
            <a:pPr algn="ctr">
              <a:buNone/>
            </a:pP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MR CLEAN</a:t>
            </a:r>
            <a:endParaRPr lang="en-US" dirty="0"/>
          </a:p>
        </p:txBody>
      </p:sp>
      <p:sp>
        <p:nvSpPr>
          <p:cNvPr id="3" name="Content Placeholder 2"/>
          <p:cNvSpPr>
            <a:spLocks noGrp="1"/>
          </p:cNvSpPr>
          <p:nvPr>
            <p:ph idx="1"/>
          </p:nvPr>
        </p:nvSpPr>
        <p:spPr/>
        <p:txBody>
          <a:bodyPr/>
          <a:lstStyle/>
          <a:p>
            <a:pPr algn="ctr">
              <a:buNone/>
            </a:pPr>
            <a:r>
              <a:rPr lang="en-US" u="sng" dirty="0" smtClean="0">
                <a:solidFill>
                  <a:srgbClr val="FFFF00"/>
                </a:solidFill>
              </a:rPr>
              <a:t>METHODS</a:t>
            </a:r>
          </a:p>
          <a:p>
            <a:pPr>
              <a:buNone/>
            </a:pPr>
            <a:endParaRPr lang="en-US" dirty="0" smtClean="0"/>
          </a:p>
          <a:p>
            <a:r>
              <a:rPr lang="en-US" dirty="0" smtClean="0"/>
              <a:t>Primary outcome was the modified Rankin scale score which ranges from 0 (no symptoms to 6 (death) </a:t>
            </a:r>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MR CLEAN</a:t>
            </a:r>
            <a:endParaRPr lang="en-US" dirty="0"/>
          </a:p>
        </p:txBody>
      </p:sp>
      <p:sp>
        <p:nvSpPr>
          <p:cNvPr id="3" name="Content Placeholder 2"/>
          <p:cNvSpPr>
            <a:spLocks noGrp="1"/>
          </p:cNvSpPr>
          <p:nvPr>
            <p:ph idx="1"/>
          </p:nvPr>
        </p:nvSpPr>
        <p:spPr/>
        <p:txBody>
          <a:bodyPr>
            <a:normAutofit fontScale="92500" lnSpcReduction="10000"/>
          </a:bodyPr>
          <a:lstStyle/>
          <a:p>
            <a:pPr algn="ctr">
              <a:buNone/>
            </a:pPr>
            <a:r>
              <a:rPr lang="en-US" u="sng" dirty="0" smtClean="0">
                <a:solidFill>
                  <a:srgbClr val="FFFF00"/>
                </a:solidFill>
              </a:rPr>
              <a:t>RESULTS</a:t>
            </a:r>
          </a:p>
          <a:p>
            <a:r>
              <a:rPr lang="en-US" sz="2800" dirty="0" smtClean="0"/>
              <a:t>500 patients at 16 medical centers in Netherlands (233 assigned to EV treatment and 267 to usual care</a:t>
            </a:r>
          </a:p>
          <a:p>
            <a:endParaRPr lang="en-US" sz="2800" dirty="0" smtClean="0"/>
          </a:p>
          <a:p>
            <a:r>
              <a:rPr lang="en-US" sz="2800" dirty="0" smtClean="0"/>
              <a:t>There was an absolute difference  of 13.5 % points (95% CI, 5.9 to 21.2) in the rate of functional dependence (MRS 0-2) in favor of EV treatment (32.6% </a:t>
            </a:r>
            <a:r>
              <a:rPr lang="en-US" sz="2800" dirty="0" err="1" smtClean="0"/>
              <a:t>vs</a:t>
            </a:r>
            <a:r>
              <a:rPr lang="en-US" sz="2800" dirty="0" smtClean="0"/>
              <a:t> 19.1%)</a:t>
            </a:r>
          </a:p>
          <a:p>
            <a:endParaRPr lang="en-US" sz="2800" dirty="0" smtClean="0"/>
          </a:p>
          <a:p>
            <a:r>
              <a:rPr lang="en-US" sz="2800" dirty="0" smtClean="0"/>
              <a:t>No difference in mortality or </a:t>
            </a:r>
            <a:r>
              <a:rPr lang="en-US" sz="2800" dirty="0" err="1" smtClean="0"/>
              <a:t>intracerebral</a:t>
            </a:r>
            <a:r>
              <a:rPr lang="en-US" sz="2800" dirty="0" smtClean="0"/>
              <a:t> hemorrhage</a:t>
            </a:r>
          </a:p>
          <a:p>
            <a:pPr algn="ctr">
              <a:buNone/>
            </a:pPr>
            <a:endParaRPr lang="en-US" sz="2000" i="1" dirty="0" smtClean="0"/>
          </a:p>
          <a:p>
            <a:pPr algn="ctr">
              <a:buNone/>
            </a:pPr>
            <a:r>
              <a:rPr lang="en-US" sz="2000" i="1" dirty="0" smtClean="0"/>
              <a:t>N </a:t>
            </a:r>
            <a:r>
              <a:rPr lang="en-US" sz="2000" i="1" dirty="0" err="1" smtClean="0"/>
              <a:t>Engl</a:t>
            </a:r>
            <a:r>
              <a:rPr lang="en-US" sz="2000" i="1" dirty="0" smtClean="0"/>
              <a:t> J Med. 2015; 372: 11-20</a:t>
            </a:r>
            <a:endParaRPr lang="en-US" sz="2200" i="1"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rPr>
              <a:t>ESCAPE</a:t>
            </a:r>
            <a:endParaRPr lang="en-US" sz="4000" dirty="0">
              <a:solidFill>
                <a:srgbClr val="FFFF00"/>
              </a:solidFill>
            </a:endParaRPr>
          </a:p>
        </p:txBody>
      </p:sp>
      <p:sp>
        <p:nvSpPr>
          <p:cNvPr id="3" name="Content Placeholder 2"/>
          <p:cNvSpPr>
            <a:spLocks noGrp="1"/>
          </p:cNvSpPr>
          <p:nvPr>
            <p:ph idx="1"/>
          </p:nvPr>
        </p:nvSpPr>
        <p:spPr/>
        <p:txBody>
          <a:bodyPr/>
          <a:lstStyle/>
          <a:p>
            <a:pPr algn="ctr">
              <a:buNone/>
            </a:pPr>
            <a:r>
              <a:rPr lang="en-US" u="sng" dirty="0" smtClean="0">
                <a:solidFill>
                  <a:srgbClr val="FFFF00"/>
                </a:solidFill>
              </a:rPr>
              <a:t>METHODS</a:t>
            </a:r>
          </a:p>
          <a:p>
            <a:endParaRPr lang="en-US" dirty="0" smtClean="0"/>
          </a:p>
          <a:p>
            <a:r>
              <a:rPr lang="en-US" dirty="0" smtClean="0"/>
              <a:t>Patients presenting with acute ischemic stroke from large artery occlusion were randomized, within 12 hours of symptoms onset, to either standard care or EV treatment</a:t>
            </a:r>
          </a:p>
          <a:p>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ESCAPE</a:t>
            </a:r>
            <a:endParaRPr lang="en-US" dirty="0"/>
          </a:p>
        </p:txBody>
      </p:sp>
      <p:sp>
        <p:nvSpPr>
          <p:cNvPr id="3" name="Content Placeholder 2"/>
          <p:cNvSpPr>
            <a:spLocks noGrp="1"/>
          </p:cNvSpPr>
          <p:nvPr>
            <p:ph idx="1"/>
          </p:nvPr>
        </p:nvSpPr>
        <p:spPr/>
        <p:txBody>
          <a:bodyPr>
            <a:normAutofit/>
          </a:bodyPr>
          <a:lstStyle/>
          <a:p>
            <a:pPr algn="ctr">
              <a:buNone/>
            </a:pPr>
            <a:r>
              <a:rPr lang="en-US" u="sng" dirty="0" smtClean="0">
                <a:solidFill>
                  <a:srgbClr val="FFFF00"/>
                </a:solidFill>
              </a:rPr>
              <a:t>METHODS</a:t>
            </a:r>
          </a:p>
          <a:p>
            <a:endParaRPr lang="en-US" dirty="0" smtClean="0"/>
          </a:p>
          <a:p>
            <a:r>
              <a:rPr lang="en-US" dirty="0" smtClean="0"/>
              <a:t>Patients  with a large infarct core or poor collaterals on CT angiogram were excluded</a:t>
            </a:r>
          </a:p>
          <a:p>
            <a:endParaRPr lang="en-US" dirty="0" smtClean="0"/>
          </a:p>
          <a:p>
            <a:r>
              <a:rPr lang="en-US" dirty="0" smtClean="0"/>
              <a:t>The primary outcome was the modified Rankin scale score which ranges from 0 (no symptoms) to 6 (death) </a:t>
            </a:r>
          </a:p>
          <a:p>
            <a:endParaRPr lang="en-US" dirty="0" smtClean="0"/>
          </a:p>
          <a:p>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rPr>
              <a:t>ESCAPE</a:t>
            </a:r>
            <a:endParaRPr lang="en-US" sz="4000" dirty="0"/>
          </a:p>
        </p:txBody>
      </p:sp>
      <p:sp>
        <p:nvSpPr>
          <p:cNvPr id="3" name="Content Placeholder 2"/>
          <p:cNvSpPr>
            <a:spLocks noGrp="1"/>
          </p:cNvSpPr>
          <p:nvPr>
            <p:ph idx="1"/>
          </p:nvPr>
        </p:nvSpPr>
        <p:spPr/>
        <p:txBody>
          <a:bodyPr>
            <a:normAutofit fontScale="85000" lnSpcReduction="10000"/>
          </a:bodyPr>
          <a:lstStyle/>
          <a:p>
            <a:pPr algn="ctr">
              <a:buNone/>
            </a:pPr>
            <a:r>
              <a:rPr lang="en-US" sz="2800" u="sng" dirty="0" smtClean="0">
                <a:solidFill>
                  <a:srgbClr val="FFFF00"/>
                </a:solidFill>
              </a:rPr>
              <a:t>RESULTS</a:t>
            </a:r>
          </a:p>
          <a:p>
            <a:r>
              <a:rPr lang="en-US" sz="2800" dirty="0" smtClean="0"/>
              <a:t>The trial was stopped early because of efficacy</a:t>
            </a:r>
          </a:p>
          <a:p>
            <a:endParaRPr lang="en-US" sz="2800" dirty="0" smtClean="0"/>
          </a:p>
          <a:p>
            <a:r>
              <a:rPr lang="en-US" sz="2800" dirty="0" smtClean="0"/>
              <a:t>At 22 centers worldwide, 316 participants were enrolled</a:t>
            </a:r>
          </a:p>
          <a:p>
            <a:endParaRPr lang="en-US" sz="2800" dirty="0" smtClean="0"/>
          </a:p>
          <a:p>
            <a:r>
              <a:rPr lang="en-US" sz="2800" dirty="0" smtClean="0"/>
              <a:t>The rate of functional independence (MRS 0-2) was increased in the intervention (53% </a:t>
            </a:r>
            <a:r>
              <a:rPr lang="en-US" sz="2800" dirty="0" err="1" smtClean="0"/>
              <a:t>vs</a:t>
            </a:r>
            <a:r>
              <a:rPr lang="en-US" sz="2800" dirty="0" smtClean="0"/>
              <a:t> 29.3%); [OR 2.6; CI 1.7 to 3.8; P&lt;0.001]</a:t>
            </a:r>
          </a:p>
          <a:p>
            <a:endParaRPr lang="en-US" sz="2800" dirty="0" smtClean="0"/>
          </a:p>
          <a:p>
            <a:r>
              <a:rPr lang="en-US" sz="2800" dirty="0" smtClean="0"/>
              <a:t>Mortality was reduced in the EV group (10.4% </a:t>
            </a:r>
            <a:r>
              <a:rPr lang="en-US" sz="2800" dirty="0" err="1" smtClean="0"/>
              <a:t>vs</a:t>
            </a:r>
            <a:r>
              <a:rPr lang="en-US" sz="2800" dirty="0" smtClean="0"/>
              <a:t> 19%; P=0.04</a:t>
            </a:r>
          </a:p>
          <a:p>
            <a:pPr algn="ctr">
              <a:buNone/>
            </a:pPr>
            <a:endParaRPr lang="en-US" sz="2100" dirty="0" smtClean="0"/>
          </a:p>
          <a:p>
            <a:pPr algn="ctr">
              <a:buNone/>
            </a:pPr>
            <a:r>
              <a:rPr lang="en-US" sz="2100" i="1" dirty="0" smtClean="0"/>
              <a:t>N </a:t>
            </a:r>
            <a:r>
              <a:rPr lang="en-US" sz="2100" i="1" dirty="0" err="1" smtClean="0"/>
              <a:t>Engl</a:t>
            </a:r>
            <a:r>
              <a:rPr lang="en-US" sz="2100" i="1" dirty="0" smtClean="0"/>
              <a:t> J Med. 2015; 372: 1019-1030</a:t>
            </a:r>
            <a:endParaRPr lang="en-US" sz="2100" i="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mtClean="0"/>
              <a:t>Perfusion/Diffusion MRI</a:t>
            </a:r>
          </a:p>
        </p:txBody>
      </p:sp>
      <p:pic>
        <p:nvPicPr>
          <p:cNvPr id="41987" name="Picture 3" descr="diffusion and perfusion"/>
          <p:cNvPicPr>
            <a:picLocks noGrp="1" noChangeAspect="1" noChangeArrowheads="1"/>
          </p:cNvPicPr>
          <p:nvPr>
            <p:ph sz="half" idx="4294967295"/>
          </p:nvPr>
        </p:nvPicPr>
        <p:blipFill>
          <a:blip r:embed="rId2" cstate="print">
            <a:lum bright="-18000" contrast="-24000"/>
          </a:blip>
          <a:srcRect/>
          <a:stretch>
            <a:fillRect/>
          </a:stretch>
        </p:blipFill>
        <p:spPr>
          <a:xfrm>
            <a:off x="228600" y="2286000"/>
            <a:ext cx="6400800" cy="3587750"/>
          </a:xfrm>
          <a:noFill/>
        </p:spPr>
      </p:pic>
      <p:pic>
        <p:nvPicPr>
          <p:cNvPr id="41988" name="Picture 4" descr="perfusion and MTT"/>
          <p:cNvPicPr>
            <a:picLocks noGrp="1" noChangeAspect="1" noChangeArrowheads="1"/>
          </p:cNvPicPr>
          <p:nvPr>
            <p:ph idx="1"/>
          </p:nvPr>
        </p:nvPicPr>
        <p:blipFill>
          <a:blip r:embed="rId3" cstate="print"/>
          <a:srcRect/>
          <a:stretch>
            <a:fillRect/>
          </a:stretch>
        </p:blipFill>
        <p:spPr>
          <a:xfrm>
            <a:off x="3352800" y="2286000"/>
            <a:ext cx="5791200" cy="3586163"/>
          </a:xfrm>
          <a:noFill/>
        </p:spPr>
      </p:pic>
      <p:sp>
        <p:nvSpPr>
          <p:cNvPr id="41989" name="Text Box 5"/>
          <p:cNvSpPr txBox="1">
            <a:spLocks noChangeArrowheads="1"/>
          </p:cNvSpPr>
          <p:nvPr/>
        </p:nvSpPr>
        <p:spPr bwMode="auto">
          <a:xfrm>
            <a:off x="746125" y="6061075"/>
            <a:ext cx="7143750" cy="457200"/>
          </a:xfrm>
          <a:prstGeom prst="rect">
            <a:avLst/>
          </a:prstGeom>
          <a:noFill/>
          <a:ln w="9525">
            <a:noFill/>
            <a:miter lim="800000"/>
            <a:headEnd/>
            <a:tailEnd/>
          </a:ln>
        </p:spPr>
        <p:txBody>
          <a:bodyPr wrap="none">
            <a:spAutoFit/>
          </a:bodyPr>
          <a:lstStyle/>
          <a:p>
            <a:r>
              <a:rPr lang="en-US" sz="2400">
                <a:latin typeface="Times New Roman" pitchFamily="18" charset="0"/>
              </a:rPr>
              <a:t>Diffusion                               rCBV                           MTT</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rPr>
              <a:t>EXTEND-IA</a:t>
            </a:r>
            <a:endParaRPr lang="en-US" sz="4000" dirty="0">
              <a:solidFill>
                <a:srgbClr val="FFFF00"/>
              </a:solidFill>
            </a:endParaRPr>
          </a:p>
        </p:txBody>
      </p:sp>
      <p:sp>
        <p:nvSpPr>
          <p:cNvPr id="3" name="Content Placeholder 2"/>
          <p:cNvSpPr>
            <a:spLocks noGrp="1"/>
          </p:cNvSpPr>
          <p:nvPr>
            <p:ph idx="1"/>
          </p:nvPr>
        </p:nvSpPr>
        <p:spPr/>
        <p:txBody>
          <a:bodyPr/>
          <a:lstStyle/>
          <a:p>
            <a:pPr algn="ctr">
              <a:buNone/>
            </a:pPr>
            <a:r>
              <a:rPr lang="en-US" sz="2800" dirty="0" smtClean="0">
                <a:solidFill>
                  <a:srgbClr val="FFFF00"/>
                </a:solidFill>
              </a:rPr>
              <a:t>METHODS</a:t>
            </a:r>
          </a:p>
          <a:p>
            <a:r>
              <a:rPr lang="en-US" sz="2800" dirty="0" smtClean="0"/>
              <a:t>Patients presenting with acute ischemic stroke from large artery occlusion were randomized, within 4.5 hours from the symptoms onset, to either t-PA plus EV treatment or t-PA alone</a:t>
            </a:r>
          </a:p>
          <a:p>
            <a:endParaRPr lang="en-US" sz="2800" dirty="0" smtClean="0"/>
          </a:p>
          <a:p>
            <a:r>
              <a:rPr lang="en-US" sz="2800" dirty="0" smtClean="0"/>
              <a:t>Patients with large infarct core on CT perfusion were excluded</a:t>
            </a:r>
          </a:p>
          <a:p>
            <a:endParaRPr lang="en-US" sz="2800" dirty="0" smtClean="0"/>
          </a:p>
          <a:p>
            <a:endParaRPr lang="en-US" sz="2800"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rPr>
              <a:t>EXTEND-IA</a:t>
            </a:r>
            <a:endParaRPr lang="en-US" sz="4000" dirty="0"/>
          </a:p>
        </p:txBody>
      </p:sp>
      <p:sp>
        <p:nvSpPr>
          <p:cNvPr id="3" name="Content Placeholder 2"/>
          <p:cNvSpPr>
            <a:spLocks noGrp="1"/>
          </p:cNvSpPr>
          <p:nvPr>
            <p:ph idx="1"/>
          </p:nvPr>
        </p:nvSpPr>
        <p:spPr/>
        <p:txBody>
          <a:bodyPr/>
          <a:lstStyle/>
          <a:p>
            <a:pPr algn="ctr">
              <a:buNone/>
            </a:pPr>
            <a:r>
              <a:rPr lang="en-US" sz="2800" u="sng" dirty="0" smtClean="0">
                <a:solidFill>
                  <a:srgbClr val="FFFF00"/>
                </a:solidFill>
              </a:rPr>
              <a:t>METHODS</a:t>
            </a:r>
          </a:p>
          <a:p>
            <a:endParaRPr lang="en-US" dirty="0" smtClean="0"/>
          </a:p>
          <a:p>
            <a:r>
              <a:rPr lang="en-US" sz="2800" dirty="0" smtClean="0"/>
              <a:t>The </a:t>
            </a:r>
            <a:r>
              <a:rPr lang="en-US" sz="2800" dirty="0" err="1" smtClean="0"/>
              <a:t>coprimary</a:t>
            </a:r>
            <a:r>
              <a:rPr lang="en-US" sz="2800" dirty="0" smtClean="0"/>
              <a:t> outcome were reperfusion  at 24 hours and early neurologic improvement</a:t>
            </a:r>
          </a:p>
          <a:p>
            <a:endParaRPr lang="en-US" sz="2800" dirty="0" smtClean="0"/>
          </a:p>
          <a:p>
            <a:r>
              <a:rPr lang="en-US" sz="2800" dirty="0" smtClean="0"/>
              <a:t>Secondary outcome included the functional score on the MRS which ranges from 0 (no symptoms to 6 (death)</a:t>
            </a:r>
            <a:endParaRPr lang="en-US" sz="2800"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rPr>
              <a:t>EXTEND-IA</a:t>
            </a:r>
            <a:endParaRPr lang="en-US" sz="4000" dirty="0"/>
          </a:p>
        </p:txBody>
      </p:sp>
      <p:sp>
        <p:nvSpPr>
          <p:cNvPr id="3" name="Content Placeholder 2"/>
          <p:cNvSpPr>
            <a:spLocks noGrp="1"/>
          </p:cNvSpPr>
          <p:nvPr>
            <p:ph idx="1"/>
          </p:nvPr>
        </p:nvSpPr>
        <p:spPr/>
        <p:txBody>
          <a:bodyPr>
            <a:normAutofit lnSpcReduction="10000"/>
          </a:bodyPr>
          <a:lstStyle/>
          <a:p>
            <a:pPr algn="ctr">
              <a:buNone/>
            </a:pPr>
            <a:r>
              <a:rPr lang="en-US" sz="2800" u="sng" dirty="0" smtClean="0">
                <a:solidFill>
                  <a:srgbClr val="FFFF00"/>
                </a:solidFill>
              </a:rPr>
              <a:t>RESULTS</a:t>
            </a:r>
          </a:p>
          <a:p>
            <a:r>
              <a:rPr lang="en-US" sz="2800" dirty="0" smtClean="0"/>
              <a:t>The trial was stopped because of efficacy after 70 patients undergone randomization</a:t>
            </a:r>
          </a:p>
          <a:p>
            <a:endParaRPr lang="en-US" sz="2800" dirty="0" smtClean="0"/>
          </a:p>
          <a:p>
            <a:r>
              <a:rPr lang="en-US" sz="2800" dirty="0" smtClean="0"/>
              <a:t>Reperfusion was achieved in 100% of the EV group compared to only 37% in the t-PA alone group (P&lt;0.001)</a:t>
            </a:r>
          </a:p>
          <a:p>
            <a:endParaRPr lang="en-US" sz="2800" dirty="0" smtClean="0"/>
          </a:p>
          <a:p>
            <a:r>
              <a:rPr lang="en-US" sz="2800" dirty="0" smtClean="0"/>
              <a:t>EV treatment increased early neurologic improvement at 3 days (80% </a:t>
            </a:r>
            <a:r>
              <a:rPr lang="en-US" sz="2800" dirty="0" err="1" smtClean="0"/>
              <a:t>vs</a:t>
            </a:r>
            <a:r>
              <a:rPr lang="en-US" sz="2800" dirty="0" smtClean="0"/>
              <a:t> 37%, P=0.002)</a:t>
            </a:r>
            <a:endParaRPr lang="en-US" sz="2800"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rPr>
              <a:t>EXTEND-IA</a:t>
            </a:r>
            <a:endParaRPr lang="en-US" sz="4000" dirty="0"/>
          </a:p>
        </p:txBody>
      </p:sp>
      <p:sp>
        <p:nvSpPr>
          <p:cNvPr id="3" name="Content Placeholder 2"/>
          <p:cNvSpPr>
            <a:spLocks noGrp="1"/>
          </p:cNvSpPr>
          <p:nvPr>
            <p:ph idx="1"/>
          </p:nvPr>
        </p:nvSpPr>
        <p:spPr/>
        <p:txBody>
          <a:bodyPr>
            <a:normAutofit/>
          </a:bodyPr>
          <a:lstStyle/>
          <a:p>
            <a:pPr algn="ctr">
              <a:buNone/>
            </a:pPr>
            <a:r>
              <a:rPr lang="en-US" sz="2800" u="sng" dirty="0" smtClean="0">
                <a:solidFill>
                  <a:srgbClr val="FFFF00"/>
                </a:solidFill>
              </a:rPr>
              <a:t>RESULTS</a:t>
            </a:r>
          </a:p>
          <a:p>
            <a:endParaRPr lang="en-US" sz="2800" dirty="0" smtClean="0"/>
          </a:p>
          <a:p>
            <a:r>
              <a:rPr lang="en-US" sz="2800" dirty="0" smtClean="0"/>
              <a:t>EV treatment improved functional outcome at 90n days (71% </a:t>
            </a:r>
            <a:r>
              <a:rPr lang="en-US" sz="2800" dirty="0" err="1" smtClean="0"/>
              <a:t>vs</a:t>
            </a:r>
            <a:r>
              <a:rPr lang="en-US" sz="2800" dirty="0" smtClean="0"/>
              <a:t> 40%, P=0.001)</a:t>
            </a:r>
          </a:p>
          <a:p>
            <a:endParaRPr lang="en-US" sz="2800" dirty="0" smtClean="0"/>
          </a:p>
          <a:p>
            <a:r>
              <a:rPr lang="en-US" sz="2800" dirty="0" smtClean="0"/>
              <a:t>No significant differences in rates of death or ICH in the 2 groups</a:t>
            </a:r>
          </a:p>
          <a:p>
            <a:endParaRPr lang="en-US" sz="2800" dirty="0" smtClean="0"/>
          </a:p>
          <a:p>
            <a:pPr algn="ctr">
              <a:buNone/>
            </a:pPr>
            <a:r>
              <a:rPr lang="en-US" sz="2400" i="1" dirty="0" smtClean="0"/>
              <a:t>N </a:t>
            </a:r>
            <a:r>
              <a:rPr lang="en-US" sz="2400" i="1" dirty="0" err="1" smtClean="0"/>
              <a:t>Engl</a:t>
            </a:r>
            <a:r>
              <a:rPr lang="en-US" sz="2400" i="1" dirty="0" smtClean="0"/>
              <a:t> J Med. 2015; 372: 1009-1018</a:t>
            </a:r>
          </a:p>
          <a:p>
            <a:pPr algn="ctr">
              <a:buNone/>
            </a:pPr>
            <a:endParaRPr lang="en-US" sz="2800" dirty="0">
              <a:solidFill>
                <a:srgbClr val="FFFF00"/>
              </a:solidFil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rPr>
              <a:t>SWIFT PRIME</a:t>
            </a:r>
            <a:endParaRPr lang="en-US" sz="4000" dirty="0">
              <a:solidFill>
                <a:srgbClr val="FFFF00"/>
              </a:solidFill>
            </a:endParaRPr>
          </a:p>
        </p:txBody>
      </p:sp>
      <p:sp>
        <p:nvSpPr>
          <p:cNvPr id="3" name="Content Placeholder 2"/>
          <p:cNvSpPr>
            <a:spLocks noGrp="1"/>
          </p:cNvSpPr>
          <p:nvPr>
            <p:ph idx="1"/>
          </p:nvPr>
        </p:nvSpPr>
        <p:spPr/>
        <p:txBody>
          <a:bodyPr/>
          <a:lstStyle/>
          <a:p>
            <a:pPr algn="ctr">
              <a:buNone/>
            </a:pPr>
            <a:r>
              <a:rPr lang="en-US" sz="2800" u="sng" dirty="0" smtClean="0">
                <a:solidFill>
                  <a:srgbClr val="FFFF00"/>
                </a:solidFill>
              </a:rPr>
              <a:t>METHODS</a:t>
            </a:r>
          </a:p>
          <a:p>
            <a:endParaRPr lang="en-US" sz="2800" dirty="0" smtClean="0"/>
          </a:p>
          <a:p>
            <a:r>
              <a:rPr lang="en-US" sz="2800" dirty="0" smtClean="0"/>
              <a:t>Patients with acute ischemic stroke due to large artery occlusion were randomized, within 6 hours from the symptoms onset, to either t-PA alone or t-PA plus EV treatment using stent retriever</a:t>
            </a:r>
          </a:p>
          <a:p>
            <a:endParaRPr lang="en-US" sz="2800" dirty="0" smtClean="0"/>
          </a:p>
          <a:p>
            <a:endParaRPr lang="en-US" sz="2800"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SWIFT PRIME</a:t>
            </a:r>
            <a:endParaRPr lang="en-US" dirty="0"/>
          </a:p>
        </p:txBody>
      </p:sp>
      <p:sp>
        <p:nvSpPr>
          <p:cNvPr id="3" name="Content Placeholder 2"/>
          <p:cNvSpPr>
            <a:spLocks noGrp="1"/>
          </p:cNvSpPr>
          <p:nvPr>
            <p:ph idx="1"/>
          </p:nvPr>
        </p:nvSpPr>
        <p:spPr/>
        <p:txBody>
          <a:bodyPr/>
          <a:lstStyle/>
          <a:p>
            <a:pPr algn="ctr">
              <a:buNone/>
            </a:pPr>
            <a:r>
              <a:rPr lang="en-US" sz="2800" u="sng" dirty="0" smtClean="0">
                <a:solidFill>
                  <a:srgbClr val="FFFF00"/>
                </a:solidFill>
              </a:rPr>
              <a:t>METHODS</a:t>
            </a:r>
          </a:p>
          <a:p>
            <a:endParaRPr lang="en-US" dirty="0" smtClean="0"/>
          </a:p>
          <a:p>
            <a:r>
              <a:rPr lang="en-US" sz="2800" dirty="0" smtClean="0"/>
              <a:t>Patients  with a large infarct core or poor collaterals on CT angiogram were excluded</a:t>
            </a:r>
          </a:p>
          <a:p>
            <a:endParaRPr lang="en-US" sz="2800" dirty="0" smtClean="0"/>
          </a:p>
          <a:p>
            <a:r>
              <a:rPr lang="en-US" sz="2800" dirty="0" smtClean="0"/>
              <a:t>The primary outcome was the severity of global disability at 90 days, as assessed by the MRS which ranges from 0 (no symptoms) to 6 (death)</a:t>
            </a:r>
          </a:p>
          <a:p>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rPr>
              <a:t>SWIFT PRIME</a:t>
            </a:r>
            <a:endParaRPr lang="en-US" sz="4000" dirty="0"/>
          </a:p>
        </p:txBody>
      </p:sp>
      <p:sp>
        <p:nvSpPr>
          <p:cNvPr id="3" name="Content Placeholder 2"/>
          <p:cNvSpPr>
            <a:spLocks noGrp="1"/>
          </p:cNvSpPr>
          <p:nvPr>
            <p:ph idx="1"/>
          </p:nvPr>
        </p:nvSpPr>
        <p:spPr/>
        <p:txBody>
          <a:bodyPr>
            <a:normAutofit/>
          </a:bodyPr>
          <a:lstStyle/>
          <a:p>
            <a:pPr algn="ctr">
              <a:buNone/>
            </a:pPr>
            <a:r>
              <a:rPr lang="en-US" sz="2800" u="sng" dirty="0" smtClean="0">
                <a:solidFill>
                  <a:srgbClr val="FFFF00"/>
                </a:solidFill>
              </a:rPr>
              <a:t>RESULTS</a:t>
            </a:r>
          </a:p>
          <a:p>
            <a:r>
              <a:rPr lang="en-US" sz="2800" dirty="0" smtClean="0"/>
              <a:t>The study was stopped early because of efficacy</a:t>
            </a:r>
          </a:p>
          <a:p>
            <a:endParaRPr lang="en-US" sz="2800" dirty="0" smtClean="0"/>
          </a:p>
          <a:p>
            <a:r>
              <a:rPr lang="en-US" sz="2800" dirty="0" smtClean="0"/>
              <a:t>At 39 centers, 196 patients underwent randomization</a:t>
            </a:r>
          </a:p>
          <a:p>
            <a:endParaRPr lang="en-US" sz="2800" dirty="0" smtClean="0"/>
          </a:p>
          <a:p>
            <a:r>
              <a:rPr lang="en-US" sz="2800" dirty="0" smtClean="0"/>
              <a:t>EV treatment with stent retriever plus t-PA reduced disability at 90 day (P&lt;0.001)</a:t>
            </a:r>
          </a:p>
          <a:p>
            <a:endParaRPr lang="en-US" sz="2800" dirty="0" smtClean="0"/>
          </a:p>
          <a:p>
            <a:pPr>
              <a:buNone/>
            </a:pPr>
            <a:endParaRPr lang="en-US" sz="2800" dirty="0" smtClean="0"/>
          </a:p>
          <a:p>
            <a:pPr>
              <a:buNone/>
            </a:pPr>
            <a:endParaRPr lang="en-US" sz="2800" dirty="0" smtClean="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rPr>
              <a:t>SWIFT PRIME</a:t>
            </a:r>
            <a:endParaRPr lang="en-US" sz="4000" dirty="0"/>
          </a:p>
        </p:txBody>
      </p:sp>
      <p:sp>
        <p:nvSpPr>
          <p:cNvPr id="3" name="Content Placeholder 2"/>
          <p:cNvSpPr>
            <a:spLocks noGrp="1"/>
          </p:cNvSpPr>
          <p:nvPr>
            <p:ph idx="1"/>
          </p:nvPr>
        </p:nvSpPr>
        <p:spPr/>
        <p:txBody>
          <a:bodyPr>
            <a:normAutofit fontScale="92500" lnSpcReduction="10000"/>
          </a:bodyPr>
          <a:lstStyle/>
          <a:p>
            <a:pPr algn="ctr">
              <a:buNone/>
            </a:pPr>
            <a:r>
              <a:rPr lang="en-US" sz="2800" u="sng" dirty="0" smtClean="0">
                <a:solidFill>
                  <a:srgbClr val="FFFF00"/>
                </a:solidFill>
              </a:rPr>
              <a:t>RESULTS</a:t>
            </a:r>
          </a:p>
          <a:p>
            <a:endParaRPr lang="en-US" sz="2800" dirty="0" smtClean="0"/>
          </a:p>
          <a:p>
            <a:r>
              <a:rPr lang="en-US" sz="2800" dirty="0" smtClean="0"/>
              <a:t>The rate of functional independence (MRS 0-2) was higher in the EV group (60% vs. 35%, P&lt;0.001)</a:t>
            </a:r>
          </a:p>
          <a:p>
            <a:endParaRPr lang="en-US" sz="2800" dirty="0" smtClean="0"/>
          </a:p>
          <a:p>
            <a:r>
              <a:rPr lang="en-US" sz="2800" dirty="0" smtClean="0"/>
              <a:t>There was no difference in 90 day mortality (9% vs. 12%, P=0.50) or symptomatic ICH (0% </a:t>
            </a:r>
            <a:r>
              <a:rPr lang="en-US" sz="2800" dirty="0" err="1" smtClean="0"/>
              <a:t>vs</a:t>
            </a:r>
            <a:r>
              <a:rPr lang="en-US" sz="2800" dirty="0" smtClean="0"/>
              <a:t> 3%, P=0.12)</a:t>
            </a:r>
          </a:p>
          <a:p>
            <a:endParaRPr lang="en-US" sz="2800" dirty="0" smtClean="0"/>
          </a:p>
          <a:p>
            <a:endParaRPr lang="en-US" sz="2800" dirty="0" smtClean="0"/>
          </a:p>
          <a:p>
            <a:pPr algn="ctr">
              <a:buNone/>
            </a:pPr>
            <a:r>
              <a:rPr lang="en-US" sz="2600" i="1" dirty="0" smtClean="0"/>
              <a:t>N </a:t>
            </a:r>
            <a:r>
              <a:rPr lang="en-US" sz="2600" i="1" dirty="0" err="1" smtClean="0"/>
              <a:t>Engl</a:t>
            </a:r>
            <a:r>
              <a:rPr lang="en-US" sz="2600" i="1" dirty="0" smtClean="0"/>
              <a:t> J Med. 2015; 372: 2285-2295 </a:t>
            </a:r>
            <a:endParaRPr lang="en-US" sz="2600" i="1"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rPr>
              <a:t>REVASCAT</a:t>
            </a:r>
            <a:endParaRPr lang="en-US" sz="4000" dirty="0">
              <a:solidFill>
                <a:srgbClr val="FFFF00"/>
              </a:solidFill>
            </a:endParaRPr>
          </a:p>
        </p:txBody>
      </p:sp>
      <p:sp>
        <p:nvSpPr>
          <p:cNvPr id="3" name="Content Placeholder 2"/>
          <p:cNvSpPr>
            <a:spLocks noGrp="1"/>
          </p:cNvSpPr>
          <p:nvPr>
            <p:ph idx="1"/>
          </p:nvPr>
        </p:nvSpPr>
        <p:spPr/>
        <p:txBody>
          <a:bodyPr/>
          <a:lstStyle/>
          <a:p>
            <a:pPr algn="ctr">
              <a:buNone/>
            </a:pPr>
            <a:r>
              <a:rPr lang="en-US" sz="2800" dirty="0" smtClean="0">
                <a:solidFill>
                  <a:srgbClr val="FFFF00"/>
                </a:solidFill>
              </a:rPr>
              <a:t>METHODS</a:t>
            </a:r>
          </a:p>
          <a:p>
            <a:endParaRPr lang="en-US" sz="2800" dirty="0" smtClean="0">
              <a:solidFill>
                <a:schemeClr val="tx1">
                  <a:lumMod val="95000"/>
                </a:schemeClr>
              </a:solidFill>
            </a:endParaRPr>
          </a:p>
          <a:p>
            <a:r>
              <a:rPr lang="en-US" sz="2800" dirty="0" smtClean="0">
                <a:solidFill>
                  <a:schemeClr val="tx1">
                    <a:lumMod val="95000"/>
                  </a:schemeClr>
                </a:solidFill>
              </a:rPr>
              <a:t>Patients with acute ischemic stroke from large artery occlusion were randomized, within 8 hours from the symptoms onset, to either EV plus t-PA or t-PA alone</a:t>
            </a:r>
          </a:p>
          <a:p>
            <a:endParaRPr lang="en-US" sz="2800" dirty="0" smtClean="0">
              <a:solidFill>
                <a:schemeClr val="tx1">
                  <a:lumMod val="95000"/>
                </a:schemeClr>
              </a:solidFill>
            </a:endParaRPr>
          </a:p>
          <a:p>
            <a:r>
              <a:rPr lang="en-US" sz="2800" dirty="0" smtClean="0">
                <a:solidFill>
                  <a:schemeClr val="tx1">
                    <a:lumMod val="95000"/>
                  </a:schemeClr>
                </a:solidFill>
              </a:rPr>
              <a:t>The primary outcome was the severity of global disability at 90 days as measured by the MRS </a:t>
            </a:r>
            <a:r>
              <a:rPr lang="en-US" sz="2800" dirty="0" smtClean="0"/>
              <a:t> which ranges from 0 (no symptoms) to 6 (death)</a:t>
            </a:r>
            <a:endParaRPr lang="en-US" sz="2800" dirty="0">
              <a:solidFill>
                <a:schemeClr val="tx1">
                  <a:lumMod val="95000"/>
                </a:schemeClr>
              </a:solidFill>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rPr>
              <a:t>REVASCAT</a:t>
            </a:r>
            <a:endParaRPr lang="en-US" sz="4000" dirty="0"/>
          </a:p>
        </p:txBody>
      </p:sp>
      <p:sp>
        <p:nvSpPr>
          <p:cNvPr id="3" name="Content Placeholder 2"/>
          <p:cNvSpPr>
            <a:spLocks noGrp="1"/>
          </p:cNvSpPr>
          <p:nvPr>
            <p:ph idx="1"/>
          </p:nvPr>
        </p:nvSpPr>
        <p:spPr/>
        <p:txBody>
          <a:bodyPr>
            <a:normAutofit fontScale="92500" lnSpcReduction="10000"/>
          </a:bodyPr>
          <a:lstStyle/>
          <a:p>
            <a:pPr algn="ctr">
              <a:buNone/>
            </a:pPr>
            <a:r>
              <a:rPr lang="en-US" sz="2800" u="sng" dirty="0" smtClean="0">
                <a:solidFill>
                  <a:srgbClr val="FFFF00"/>
                </a:solidFill>
              </a:rPr>
              <a:t>RESULTS</a:t>
            </a:r>
          </a:p>
          <a:p>
            <a:r>
              <a:rPr lang="en-US" sz="2800" dirty="0" smtClean="0"/>
              <a:t>Enrollment was halted early after positive results for </a:t>
            </a:r>
            <a:r>
              <a:rPr lang="en-US" sz="2800" dirty="0" err="1" smtClean="0"/>
              <a:t>thrombectomy</a:t>
            </a:r>
            <a:r>
              <a:rPr lang="en-US" sz="2800" dirty="0" smtClean="0"/>
              <a:t> were reported from earlier similar trials</a:t>
            </a:r>
          </a:p>
          <a:p>
            <a:endParaRPr lang="en-US" sz="2800" dirty="0" smtClean="0"/>
          </a:p>
          <a:p>
            <a:r>
              <a:rPr lang="en-US" sz="2800" dirty="0" smtClean="0"/>
              <a:t>EV treatment reduced the severity of disability and led to higher rates of functional independence (MRS 0-2); 43.7% </a:t>
            </a:r>
            <a:r>
              <a:rPr lang="en-US" sz="2800" dirty="0" err="1" smtClean="0"/>
              <a:t>vs</a:t>
            </a:r>
            <a:r>
              <a:rPr lang="en-US" sz="2800" dirty="0" smtClean="0"/>
              <a:t> 28%</a:t>
            </a:r>
          </a:p>
          <a:p>
            <a:endParaRPr lang="en-US" sz="2800" dirty="0" smtClean="0"/>
          </a:p>
          <a:p>
            <a:r>
              <a:rPr lang="en-US" sz="2800" dirty="0" smtClean="0"/>
              <a:t>No differences in the rates of mortality and ICH</a:t>
            </a:r>
          </a:p>
          <a:p>
            <a:endParaRPr lang="en-US" sz="2800" dirty="0" smtClean="0"/>
          </a:p>
          <a:p>
            <a:pPr algn="ctr">
              <a:buNone/>
            </a:pPr>
            <a:r>
              <a:rPr lang="en-US" sz="2000" dirty="0" smtClean="0"/>
              <a:t>N </a:t>
            </a:r>
            <a:r>
              <a:rPr lang="en-US" sz="2000" dirty="0" err="1" smtClean="0"/>
              <a:t>Engl</a:t>
            </a:r>
            <a:r>
              <a:rPr lang="en-US" sz="2000" dirty="0" smtClean="0"/>
              <a:t> J Med. 2015: 372: 2296-2306</a:t>
            </a:r>
          </a:p>
          <a:p>
            <a:endParaRPr lang="en-US" sz="2800" dirty="0" smtClean="0"/>
          </a:p>
          <a:p>
            <a:endParaRPr lang="en-US"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677333" y="266700"/>
            <a:ext cx="8060267" cy="1104900"/>
          </a:xfrm>
        </p:spPr>
        <p:txBody>
          <a:bodyPr>
            <a:normAutofit/>
          </a:bodyPr>
          <a:lstStyle/>
          <a:p>
            <a:r>
              <a:rPr lang="en-US" dirty="0" smtClean="0">
                <a:solidFill>
                  <a:srgbClr val="FFFF00"/>
                </a:solidFill>
              </a:rPr>
              <a:t>Penumbra</a:t>
            </a:r>
            <a:endParaRPr lang="en-US" dirty="0">
              <a:solidFill>
                <a:srgbClr val="FFFF00"/>
              </a:solidFill>
            </a:endParaRPr>
          </a:p>
        </p:txBody>
      </p:sp>
      <p:sp>
        <p:nvSpPr>
          <p:cNvPr id="208899" name="Rectangle 3"/>
          <p:cNvSpPr>
            <a:spLocks noGrp="1" noChangeArrowheads="1"/>
          </p:cNvSpPr>
          <p:nvPr>
            <p:ph type="body" idx="1"/>
          </p:nvPr>
        </p:nvSpPr>
        <p:spPr/>
        <p:txBody>
          <a:bodyPr>
            <a:normAutofit fontScale="55000" lnSpcReduction="200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In every ischemic stroke there is ischemic core and penumbra</a:t>
            </a:r>
          </a:p>
          <a:p>
            <a:endParaRPr lang="en-US" dirty="0" smtClean="0"/>
          </a:p>
          <a:p>
            <a:endParaRPr lang="en-US" dirty="0" smtClean="0"/>
          </a:p>
          <a:p>
            <a:r>
              <a:rPr lang="en-US" dirty="0" smtClean="0"/>
              <a:t>Penumbra is the region of tissue at risk of being recruited into the ischemic core</a:t>
            </a:r>
          </a:p>
          <a:p>
            <a:endParaRPr lang="en-US" dirty="0" smtClean="0"/>
          </a:p>
          <a:p>
            <a:endParaRPr lang="en-US" dirty="0" smtClean="0"/>
          </a:p>
          <a:p>
            <a:r>
              <a:rPr lang="en-US" dirty="0" smtClean="0"/>
              <a:t>Ischemic </a:t>
            </a:r>
            <a:r>
              <a:rPr lang="en-US" dirty="0"/>
              <a:t>Penumbra </a:t>
            </a:r>
            <a:r>
              <a:rPr lang="en-US" dirty="0" smtClean="0"/>
              <a:t>presents a Window </a:t>
            </a:r>
            <a:r>
              <a:rPr lang="en-US" dirty="0"/>
              <a:t>of Opportunity</a:t>
            </a:r>
          </a:p>
        </p:txBody>
      </p:sp>
      <p:pic>
        <p:nvPicPr>
          <p:cNvPr id="29" name="Picture 2"/>
          <p:cNvPicPr>
            <a:picLocks noChangeAspect="1" noChangeArrowheads="1"/>
          </p:cNvPicPr>
          <p:nvPr/>
        </p:nvPicPr>
        <p:blipFill>
          <a:blip r:embed="rId3" cstate="print"/>
          <a:srcRect/>
          <a:stretch>
            <a:fillRect/>
          </a:stretch>
        </p:blipFill>
        <p:spPr bwMode="auto">
          <a:xfrm>
            <a:off x="1676400" y="1295400"/>
            <a:ext cx="5029200"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latin typeface="Arial Black" charset="0"/>
                <a:ea typeface="Arial Black" charset="0"/>
                <a:cs typeface="Arial Black" charset="0"/>
                <a:sym typeface="Arial Black" charset="0"/>
              </a:rPr>
              <a:t>Acute Ischemic Stroke</a:t>
            </a:r>
            <a:endParaRPr lang="en-US" sz="4000" dirty="0">
              <a:solidFill>
                <a:srgbClr val="FFFF00"/>
              </a:solidFill>
            </a:endParaRPr>
          </a:p>
        </p:txBody>
      </p:sp>
      <p:sp>
        <p:nvSpPr>
          <p:cNvPr id="3" name="Content Placeholder 2"/>
          <p:cNvSpPr>
            <a:spLocks noGrp="1"/>
          </p:cNvSpPr>
          <p:nvPr>
            <p:ph idx="1"/>
          </p:nvPr>
        </p:nvSpPr>
        <p:spPr/>
        <p:txBody>
          <a:bodyPr>
            <a:normAutofit fontScale="92500" lnSpcReduction="10000"/>
          </a:bodyPr>
          <a:lstStyle/>
          <a:p>
            <a:pPr algn="ctr">
              <a:buNone/>
            </a:pPr>
            <a:r>
              <a:rPr lang="en-US" u="sng" dirty="0" smtClean="0">
                <a:solidFill>
                  <a:srgbClr val="FFFF00"/>
                </a:solidFill>
              </a:rPr>
              <a:t>Conclusion</a:t>
            </a:r>
          </a:p>
          <a:p>
            <a:pPr algn="ctr">
              <a:buNone/>
            </a:pPr>
            <a:endParaRPr lang="en-US" dirty="0" smtClean="0">
              <a:solidFill>
                <a:srgbClr val="FFFF00"/>
              </a:solidFill>
            </a:endParaRPr>
          </a:p>
          <a:p>
            <a:r>
              <a:rPr lang="en-US" dirty="0" smtClean="0"/>
              <a:t>IV t-PA, within 4.5 hours from the symptoms onset of acute ischemic stroke, is affective and the standard of care</a:t>
            </a:r>
          </a:p>
          <a:p>
            <a:endParaRPr lang="en-US" dirty="0" smtClean="0"/>
          </a:p>
          <a:p>
            <a:r>
              <a:rPr lang="en-US" dirty="0" smtClean="0"/>
              <a:t>Endovascular treatment using stent retriever, within 6 hours from the onset of stroke symptoms, is effective and the standard of care</a:t>
            </a:r>
          </a:p>
          <a:p>
            <a:endParaRPr lang="en-US" dirty="0" smtClean="0"/>
          </a:p>
          <a:p>
            <a:pPr marL="514350" indent="-514350">
              <a:buFont typeface="+mj-lt"/>
              <a:buAutoNum type="arabicPeriod"/>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Tissue </a:t>
            </a:r>
            <a:r>
              <a:rPr lang="en-US" dirty="0" err="1" smtClean="0">
                <a:solidFill>
                  <a:srgbClr val="FFFF00"/>
                </a:solidFill>
              </a:rPr>
              <a:t>Plasminogen</a:t>
            </a:r>
            <a:r>
              <a:rPr lang="en-US" dirty="0" smtClean="0">
                <a:solidFill>
                  <a:srgbClr val="FFFF00"/>
                </a:solidFill>
              </a:rPr>
              <a:t> Activator (t-PA)</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t>t-PA, which is clot specific, degrades the </a:t>
            </a:r>
            <a:r>
              <a:rPr lang="en-US" dirty="0" err="1" smtClean="0"/>
              <a:t>Plasminogen</a:t>
            </a:r>
            <a:r>
              <a:rPr lang="en-US" dirty="0" smtClean="0"/>
              <a:t> to </a:t>
            </a:r>
            <a:r>
              <a:rPr lang="en-US" dirty="0" err="1" smtClean="0"/>
              <a:t>Plasmin</a:t>
            </a:r>
            <a:r>
              <a:rPr lang="en-US" dirty="0" smtClean="0"/>
              <a:t> which in turn break apart the fibrin and the clot dissolves </a:t>
            </a:r>
          </a:p>
          <a:p>
            <a:endParaRPr lang="en-US" dirty="0" smtClean="0"/>
          </a:p>
          <a:p>
            <a:r>
              <a:rPr lang="en-US" dirty="0" smtClean="0"/>
              <a:t>In the late 80’s, t-PA was proven effective for coronary artery occlusion and acute MI and became the standard of care for acute MI</a:t>
            </a:r>
          </a:p>
          <a:p>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TLE" val="Slide 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4099</TotalTime>
  <Words>3094</Words>
  <Application>Microsoft Office PowerPoint</Application>
  <PresentationFormat>On-screen Show (4:3)</PresentationFormat>
  <Paragraphs>563</Paragraphs>
  <Slides>80</Slides>
  <Notes>11</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80</vt:i4>
      </vt:variant>
    </vt:vector>
  </HeadingPairs>
  <TitlesOfParts>
    <vt:vector size="82" baseType="lpstr">
      <vt:lpstr>Office Theme</vt:lpstr>
      <vt:lpstr>Image</vt:lpstr>
      <vt:lpstr>PowerPoint Presentation</vt:lpstr>
      <vt:lpstr>The High Socioeconomic  Cost of Stroke</vt:lpstr>
      <vt:lpstr>The High Socioeconomic  Cost of Stroke</vt:lpstr>
      <vt:lpstr>Thrombolytic Treatment of Acute Ischemic Stroke</vt:lpstr>
      <vt:lpstr>ISCHEMIC STROKE PATHOPHYSIOLOGY The First Few Hours</vt:lpstr>
      <vt:lpstr>PowerPoint Presentation</vt:lpstr>
      <vt:lpstr>Perfusion/Diffusion MRI</vt:lpstr>
      <vt:lpstr>Penumbra</vt:lpstr>
      <vt:lpstr>Tissue Plasminogen Activator (t-PA)</vt:lpstr>
      <vt:lpstr>National Institute of Neurological Disorders and Stroke (NINDS) Trial</vt:lpstr>
      <vt:lpstr>National Institute of Neurological Disorders and Stroke (NINDS) Trial</vt:lpstr>
      <vt:lpstr>National Institute of Neurological Disorders and Stroke (NINDS) Trial: </vt:lpstr>
      <vt:lpstr> National Institute of Neurological Disorders and Stroke (NINDS) Trial</vt:lpstr>
      <vt:lpstr>PowerPoint Presentation</vt:lpstr>
      <vt:lpstr>Pharmacological re-canalization</vt:lpstr>
      <vt:lpstr>European Cooperative Acute Stroke Study (ECASS III) </vt:lpstr>
      <vt:lpstr>European Cooperative Acute Stroke Study (ECASS III)</vt:lpstr>
      <vt:lpstr>European Cooperative Acute Stroke Study (ECASS III) </vt:lpstr>
      <vt:lpstr>Outcome with IV-t-PA:</vt:lpstr>
      <vt:lpstr>AIS ED STROKE CARE 24/7: 1-H EVALUATION, 1-H INFUSION</vt:lpstr>
      <vt:lpstr>Tissue Plasminogen Activator (t-PA)</vt:lpstr>
      <vt:lpstr>Tissue Plasminogen Activator (t-PA)</vt:lpstr>
      <vt:lpstr>Acute Stroke Treatment</vt:lpstr>
      <vt:lpstr>Tissue Plasminogen Activator (t-PA)</vt:lpstr>
      <vt:lpstr>Tissue Plasminogen Activator (t-PA)</vt:lpstr>
      <vt:lpstr>Tissue Plasminogen Activator (t-PA) Challenges</vt:lpstr>
      <vt:lpstr>Tissue Plasminogen Activator (t-PA)</vt:lpstr>
      <vt:lpstr>Tissue Plasminogen Activator (t-PA)</vt:lpstr>
      <vt:lpstr>Endovascular thrombolysis for LVO</vt:lpstr>
      <vt:lpstr> Mechanical Recanalization</vt:lpstr>
      <vt:lpstr>Thrombolysis</vt:lpstr>
      <vt:lpstr>PowerPoint Presentation</vt:lpstr>
      <vt:lpstr>PowerPoint Presentation</vt:lpstr>
      <vt:lpstr>PowerPoint Presentation</vt:lpstr>
      <vt:lpstr>Thrombolysis</vt:lpstr>
      <vt:lpstr>PowerPoint Presentation</vt:lpstr>
      <vt:lpstr>MERCI retriever</vt:lpstr>
      <vt:lpstr>Acute Stroke Treatment: Mechanical Thrombolysis</vt:lpstr>
      <vt:lpstr>Mechanical Embolus Removal in Cerebral Ischemia (MERCI) Trial: </vt:lpstr>
      <vt:lpstr>Mechanical Recanalization</vt:lpstr>
      <vt:lpstr>Penumbra </vt:lpstr>
      <vt:lpstr>PowerPoint Presentation</vt:lpstr>
      <vt:lpstr>PowerPoint Presentation</vt:lpstr>
      <vt:lpstr>Penumbra</vt:lpstr>
      <vt:lpstr>Penumbra</vt:lpstr>
      <vt:lpstr>Endovascular Thrombolysis vs IV t-PA</vt:lpstr>
      <vt:lpstr>Endovascular Thrombolysis vs IV t-PA</vt:lpstr>
      <vt:lpstr>Endovascular Thrombolysis vs IV t-PA</vt:lpstr>
      <vt:lpstr>Endovascular Thrombolysis vs IV t-PA</vt:lpstr>
      <vt:lpstr>Endovascular Thrombolysis vs IV t-PA</vt:lpstr>
      <vt:lpstr>Endovascular Thrombolysis vs IV t-PA</vt:lpstr>
      <vt:lpstr>Endovascular Thrombolysis vs IV t-PA</vt:lpstr>
      <vt:lpstr>Endovascular Thrombolysis vs IV t-PA</vt:lpstr>
      <vt:lpstr>Endovascular Thrombolysis</vt:lpstr>
      <vt:lpstr>Endovascular Thrombolysis</vt:lpstr>
      <vt:lpstr>Solitaire Device</vt:lpstr>
      <vt:lpstr>Solitaire Device</vt:lpstr>
      <vt:lpstr>Trevo Stent-retiever</vt:lpstr>
      <vt:lpstr>Stent-retriever</vt:lpstr>
      <vt:lpstr>Stent-retrievers</vt:lpstr>
      <vt:lpstr>Stent-retriever</vt:lpstr>
      <vt:lpstr>Mechanical Thrombolysis</vt:lpstr>
      <vt:lpstr>Acute Stroke Treatment </vt:lpstr>
      <vt:lpstr> MR CLEAN </vt:lpstr>
      <vt:lpstr>MR CLEAN</vt:lpstr>
      <vt:lpstr>MR CLEAN</vt:lpstr>
      <vt:lpstr>ESCAPE</vt:lpstr>
      <vt:lpstr>ESCAPE</vt:lpstr>
      <vt:lpstr>ESCAPE</vt:lpstr>
      <vt:lpstr>EXTEND-IA</vt:lpstr>
      <vt:lpstr>EXTEND-IA</vt:lpstr>
      <vt:lpstr>EXTEND-IA</vt:lpstr>
      <vt:lpstr>EXTEND-IA</vt:lpstr>
      <vt:lpstr>SWIFT PRIME</vt:lpstr>
      <vt:lpstr>SWIFT PRIME</vt:lpstr>
      <vt:lpstr>SWIFT PRIME</vt:lpstr>
      <vt:lpstr>SWIFT PRIME</vt:lpstr>
      <vt:lpstr>REVASCAT</vt:lpstr>
      <vt:lpstr>REVASCAT</vt:lpstr>
      <vt:lpstr>Acute Ischemic Stroke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dc:creator>
  <cp:lastModifiedBy>3422</cp:lastModifiedBy>
  <cp:revision>332</cp:revision>
  <dcterms:created xsi:type="dcterms:W3CDTF">2011-11-22T17:53:27Z</dcterms:created>
  <dcterms:modified xsi:type="dcterms:W3CDTF">2017-09-28T12:33:52Z</dcterms:modified>
</cp:coreProperties>
</file>