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91"/>
  </p:notesMasterIdLst>
  <p:sldIdLst>
    <p:sldId id="257" r:id="rId8"/>
    <p:sldId id="307" r:id="rId9"/>
    <p:sldId id="309" r:id="rId10"/>
    <p:sldId id="259" r:id="rId11"/>
    <p:sldId id="331" r:id="rId12"/>
    <p:sldId id="258" r:id="rId13"/>
    <p:sldId id="330" r:id="rId14"/>
    <p:sldId id="262" r:id="rId15"/>
    <p:sldId id="308" r:id="rId16"/>
    <p:sldId id="263" r:id="rId17"/>
    <p:sldId id="261" r:id="rId18"/>
    <p:sldId id="264" r:id="rId19"/>
    <p:sldId id="260" r:id="rId20"/>
    <p:sldId id="342" r:id="rId21"/>
    <p:sldId id="265" r:id="rId22"/>
    <p:sldId id="343" r:id="rId23"/>
    <p:sldId id="266" r:id="rId24"/>
    <p:sldId id="267" r:id="rId25"/>
    <p:sldId id="344" r:id="rId26"/>
    <p:sldId id="271" r:id="rId27"/>
    <p:sldId id="272" r:id="rId28"/>
    <p:sldId id="273" r:id="rId29"/>
    <p:sldId id="345" r:id="rId30"/>
    <p:sldId id="346" r:id="rId31"/>
    <p:sldId id="348" r:id="rId32"/>
    <p:sldId id="274" r:id="rId33"/>
    <p:sldId id="347" r:id="rId34"/>
    <p:sldId id="275" r:id="rId35"/>
    <p:sldId id="276" r:id="rId36"/>
    <p:sldId id="310" r:id="rId37"/>
    <p:sldId id="281" r:id="rId38"/>
    <p:sldId id="290" r:id="rId39"/>
    <p:sldId id="280" r:id="rId40"/>
    <p:sldId id="289" r:id="rId41"/>
    <p:sldId id="282" r:id="rId42"/>
    <p:sldId id="283" r:id="rId43"/>
    <p:sldId id="284" r:id="rId44"/>
    <p:sldId id="28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5" r:id="rId53"/>
    <p:sldId id="311" r:id="rId54"/>
    <p:sldId id="312" r:id="rId55"/>
    <p:sldId id="322" r:id="rId56"/>
    <p:sldId id="323" r:id="rId57"/>
    <p:sldId id="324" r:id="rId58"/>
    <p:sldId id="349" r:id="rId59"/>
    <p:sldId id="350" r:id="rId60"/>
    <p:sldId id="321" r:id="rId61"/>
    <p:sldId id="313" r:id="rId62"/>
    <p:sldId id="316" r:id="rId63"/>
    <p:sldId id="314" r:id="rId64"/>
    <p:sldId id="315" r:id="rId65"/>
    <p:sldId id="317" r:id="rId66"/>
    <p:sldId id="318" r:id="rId67"/>
    <p:sldId id="319" r:id="rId68"/>
    <p:sldId id="320" r:id="rId69"/>
    <p:sldId id="332" r:id="rId70"/>
    <p:sldId id="333" r:id="rId71"/>
    <p:sldId id="334" r:id="rId72"/>
    <p:sldId id="335" r:id="rId73"/>
    <p:sldId id="336" r:id="rId74"/>
    <p:sldId id="337" r:id="rId75"/>
    <p:sldId id="341" r:id="rId76"/>
    <p:sldId id="340" r:id="rId77"/>
    <p:sldId id="339" r:id="rId78"/>
    <p:sldId id="338" r:id="rId79"/>
    <p:sldId id="325" r:id="rId80"/>
    <p:sldId id="328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29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>
      <p:cViewPr varScale="1">
        <p:scale>
          <a:sx n="91" d="100"/>
          <a:sy n="91" d="100"/>
        </p:scale>
        <p:origin x="17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90" Type="http://schemas.openxmlformats.org/officeDocument/2006/relationships/slide" Target="slides/slide83.xml"/><Relationship Id="rId91" Type="http://schemas.openxmlformats.org/officeDocument/2006/relationships/notesMaster" Target="notesMasters/notesMaster1.xml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E84C5-D2DF-42AC-9845-A7895C94018E}" type="datetimeFigureOut">
              <a:rPr lang="en-US" smtClean="0"/>
              <a:pPr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00E49-6D5A-40C0-942D-41AEE06F04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0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AB997-690E-A441-80F5-4FE942ACB252}" type="slidenum">
              <a:rPr lang="en-GB"/>
              <a:pPr/>
              <a:t>63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1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74FC5-1779-954E-9276-96E083C382E1}" type="slidenum">
              <a:rPr lang="en-GB"/>
              <a:pPr/>
              <a:t>64</a:t>
            </a:fld>
            <a:endParaRPr lang="en-GB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84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08B60-E0DA-44AD-9183-F06DC5022975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0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36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55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1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86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9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5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47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1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87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98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40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4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58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259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16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8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44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50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71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8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5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36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5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5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62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4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75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72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3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28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80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1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43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33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053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30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43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05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42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755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03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48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4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196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5331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175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94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72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40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04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56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049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197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8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850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3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826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97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59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568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98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70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607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01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1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244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886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244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295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075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042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76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0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3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7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9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27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1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5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5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22E2-E0CE-CE4D-82CD-78E752EDE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38C3-F41D-9E47-9501-93335AC21A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5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1300" y="3581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Ahmad </a:t>
            </a:r>
            <a:r>
              <a:rPr lang="en-US" sz="3600" b="1" dirty="0" err="1" smtClean="0">
                <a:solidFill>
                  <a:srgbClr val="FFFF00"/>
                </a:solidFill>
              </a:rPr>
              <a:t>Hersi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371600"/>
            <a:ext cx="5876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</a:rPr>
              <a:t>ECG </a:t>
            </a:r>
            <a:r>
              <a:rPr lang="en-US" sz="5400" b="1" dirty="0" smtClean="0">
                <a:solidFill>
                  <a:prstClr val="white"/>
                </a:solidFill>
              </a:rPr>
              <a:t>med 443</a:t>
            </a:r>
          </a:p>
          <a:p>
            <a:pPr algn="ctr"/>
            <a:endParaRPr lang="en-US" sz="5400" b="1" dirty="0">
              <a:solidFill>
                <a:prstClr val="white"/>
              </a:solidFill>
            </a:endParaRPr>
          </a:p>
          <a:p>
            <a:pPr algn="ctr"/>
            <a:endParaRPr lang="en-GB" sz="3600" b="1" dirty="0">
              <a:solidFill>
                <a:prstClr val="white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1965" r="735" b="23189"/>
          <a:stretch>
            <a:fillRect/>
          </a:stretch>
        </p:blipFill>
        <p:spPr bwMode="auto">
          <a:xfrm>
            <a:off x="6372225" y="0"/>
            <a:ext cx="277177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6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oreen\Desktop\ecg workshop\bbmapAsset (5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001000" cy="31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4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Noreen\Desktop\ecg workshop\bbmapAsset (3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8305800" cy="1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4200" y="533400"/>
            <a:ext cx="18142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Waves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3238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oreen\Desktop\ecg workshop\bbmapAsset (6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077200" cy="47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304800"/>
            <a:ext cx="16794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Waves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7651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reen\Desktop\ecg workshop\bbmapAsset (2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429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304800"/>
            <a:ext cx="1750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P-Wave</a:t>
            </a:r>
            <a:endParaRPr lang="en-US" sz="4000" dirty="0"/>
          </a:p>
        </p:txBody>
      </p:sp>
      <p:pic>
        <p:nvPicPr>
          <p:cNvPr id="5" name="Picture 4" descr="3.bmp"/>
          <p:cNvPicPr>
            <a:picLocks noChangeAspect="1"/>
          </p:cNvPicPr>
          <p:nvPr/>
        </p:nvPicPr>
        <p:blipFill>
          <a:blip r:embed="rId3" cstate="print"/>
          <a:srcRect t="2222" b="32223"/>
          <a:stretch>
            <a:fillRect/>
          </a:stretch>
        </p:blipFill>
        <p:spPr>
          <a:xfrm>
            <a:off x="3429000" y="1524000"/>
            <a:ext cx="5715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8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P-wave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0" t="15107" r="39563" b="15117"/>
          <a:stretch/>
        </p:blipFill>
        <p:spPr>
          <a:xfrm>
            <a:off x="408919" y="2104452"/>
            <a:ext cx="4569044" cy="3071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665" b="11219"/>
          <a:stretch/>
        </p:blipFill>
        <p:spPr>
          <a:xfrm>
            <a:off x="5261741" y="2287972"/>
            <a:ext cx="367730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03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oreen\Desktop\ecg workshop\bbmapAsset (7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799563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381000"/>
            <a:ext cx="26910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PR-interval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602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PR-Interval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773" t="8289" r="15945" b="10376"/>
          <a:stretch/>
        </p:blipFill>
        <p:spPr>
          <a:xfrm>
            <a:off x="1560787" y="1933247"/>
            <a:ext cx="5746532" cy="371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76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oreen\Desktop\ecg workshop\bbmapAsset (8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14400"/>
            <a:ext cx="2133600" cy="566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858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QRS complex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991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oreen\Desktop\ecg workshop\bbmapAsset (9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0433"/>
            <a:ext cx="6781800" cy="59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88012" y="3244334"/>
            <a:ext cx="567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52400"/>
            <a:ext cx="31760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QRS complex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665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QRS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82"/>
          <a:stretch/>
        </p:blipFill>
        <p:spPr>
          <a:xfrm>
            <a:off x="863163" y="2453509"/>
            <a:ext cx="7177252" cy="34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9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EKG : waves, intervals, and segments.</a:t>
            </a:r>
          </a:p>
          <a:p>
            <a:endParaRPr lang="en-US" dirty="0" smtClean="0"/>
          </a:p>
          <a:p>
            <a:r>
              <a:rPr lang="en-US" dirty="0" smtClean="0"/>
              <a:t>EKG leads</a:t>
            </a:r>
          </a:p>
          <a:p>
            <a:endParaRPr lang="en-US" dirty="0" smtClean="0"/>
          </a:p>
          <a:p>
            <a:r>
              <a:rPr lang="en-US" dirty="0" smtClean="0"/>
              <a:t>How to read an EKG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oreen\Desktop\ecg workshop\bbmapAsset (13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477000" cy="447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7000" y="381000"/>
            <a:ext cx="34466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QRS complex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4558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Noreen\Desktop\ecg workshop\bbmapAsset (14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4745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457200"/>
            <a:ext cx="55372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ST segment and T wave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7855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Noreen\Desktop\ecg workshop\bbmapAsset (15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4191000" cy="51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381000"/>
            <a:ext cx="55372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ST segment and T wave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419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ST-Segment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296" y="2472333"/>
            <a:ext cx="5814392" cy="33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36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832" y="1010841"/>
            <a:ext cx="7886700" cy="99417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T-wave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005012"/>
            <a:ext cx="6202018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16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U-wave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805" b="11077"/>
          <a:stretch/>
        </p:blipFill>
        <p:spPr>
          <a:xfrm>
            <a:off x="1277008" y="2125267"/>
            <a:ext cx="6763406" cy="367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4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Noreen\Desktop\ecg workshop\bbmapAsset (16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72004"/>
            <a:ext cx="756203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457200"/>
            <a:ext cx="2690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QT interval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2798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QT-Interval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907" y="2287971"/>
            <a:ext cx="5947541" cy="34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65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oreen\Desktop\ecg workshop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10746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2590800"/>
            <a:ext cx="5105400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1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Noreen\Desktop\ecg workshop\bbmapAsset (18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5029200" cy="523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304800"/>
            <a:ext cx="4698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Prolonged QT interval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164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 smtClean="0"/>
          </a:p>
          <a:p>
            <a:endParaRPr lang="en-US" sz="4000" dirty="0" smtClean="0"/>
          </a:p>
          <a:p>
            <a:r>
              <a:rPr lang="en-US" sz="4000" dirty="0" smtClean="0"/>
              <a:t>EKG : waves, intervals, and segments.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2590800"/>
            <a:ext cx="29195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/>
              <a:t>EKG leads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Noreen\Desktop\ecg workshop\bbmapAsset (22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7848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304799"/>
            <a:ext cx="129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EKG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4572000" y="1371600"/>
            <a:ext cx="2438400" cy="3505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1371600"/>
            <a:ext cx="2667000" cy="3352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6800" y="5486400"/>
            <a:ext cx="7162800" cy="9144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1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6200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19400" y="381000"/>
            <a:ext cx="30294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Chest leads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849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Noreen\Desktop\ecg workshop\bbmapAsset (21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4953000" cy="46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685800"/>
            <a:ext cx="2794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Chest leads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082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1963"/>
            <a:ext cx="7620000" cy="593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85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Noreen\Desktop\ecg workshop\bbmapAsset (23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5638800" cy="440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9400" y="381000"/>
            <a:ext cx="2626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Limb leads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250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Noreen\Desktop\ecg workshop\bbmapAsset (24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44" y="457200"/>
            <a:ext cx="5863156" cy="60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84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7873195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9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00075"/>
            <a:ext cx="57150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2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5715000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0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Noreen\Desktop\ecg workshop\bbmapAsset (1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495800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533400"/>
            <a:ext cx="651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Depolarization and Repolarization</a:t>
            </a:r>
            <a:endParaRPr lang="en-US" sz="3600" dirty="0"/>
          </a:p>
        </p:txBody>
      </p:sp>
      <p:pic>
        <p:nvPicPr>
          <p:cNvPr id="4" name="Picture 3" descr="5.bmp"/>
          <p:cNvPicPr>
            <a:picLocks noChangeAspect="1"/>
          </p:cNvPicPr>
          <p:nvPr/>
        </p:nvPicPr>
        <p:blipFill>
          <a:blip r:embed="rId3" cstate="print"/>
          <a:srcRect t="5556" r="2929" b="33333"/>
          <a:stretch>
            <a:fillRect/>
          </a:stretch>
        </p:blipFill>
        <p:spPr>
          <a:xfrm>
            <a:off x="4784035" y="2133600"/>
            <a:ext cx="435996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571500"/>
            <a:ext cx="4343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7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715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304800"/>
            <a:ext cx="2827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P-wave axis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2434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70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728663"/>
            <a:ext cx="57150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18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14550"/>
            <a:ext cx="70866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609600"/>
            <a:ext cx="2794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Chest leads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314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1534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381000"/>
            <a:ext cx="2794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Chest leads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66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766118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685800"/>
            <a:ext cx="1285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aVR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855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743200"/>
            <a:ext cx="57704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/>
              <a:t>How to read an EKG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read an EKG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Rate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Rhythm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Axis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Waves and intervals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81200"/>
            <a:ext cx="7543800" cy="38862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Normal sinus rate: </a:t>
            </a:r>
            <a:r>
              <a:rPr lang="en-US" sz="2800" dirty="0" smtClean="0"/>
              <a:t>(60-100).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Tachycardia: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/>
              <a:t>&gt;100.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</a:rPr>
              <a:t>Bradycardia</a:t>
            </a:r>
            <a:r>
              <a:rPr lang="en-US" sz="2800" b="1" dirty="0" smtClean="0">
                <a:solidFill>
                  <a:srgbClr val="FFFF00"/>
                </a:solidFill>
              </a:rPr>
              <a:t>: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&lt;60.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-678" b="30972"/>
          <a:stretch>
            <a:fillRect/>
          </a:stretch>
        </p:blipFill>
        <p:spPr>
          <a:xfrm>
            <a:off x="1" y="1447800"/>
            <a:ext cx="9143999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Calculate Rate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543800" cy="3886200"/>
          </a:xfrm>
        </p:spPr>
        <p:txBody>
          <a:bodyPr/>
          <a:lstStyle/>
          <a:p>
            <a:r>
              <a:rPr lang="en-US" dirty="0" smtClean="0"/>
              <a:t>300/No. of large squares R-R.</a:t>
            </a:r>
          </a:p>
          <a:p>
            <a:r>
              <a:rPr lang="en-US" dirty="0" smtClean="0"/>
              <a:t>1500/No. of small squares R-R.</a:t>
            </a:r>
          </a:p>
          <a:p>
            <a:r>
              <a:rPr lang="en-US" dirty="0" smtClean="0"/>
              <a:t>No. of (R) waves in the strip×6.</a:t>
            </a:r>
          </a:p>
          <a:p>
            <a:r>
              <a:rPr lang="en-US" dirty="0" smtClean="0"/>
              <a:t>300</a:t>
            </a:r>
            <a:r>
              <a:rPr lang="en-US" dirty="0" smtClean="0">
                <a:solidFill>
                  <a:srgbClr val="C00000"/>
                </a:solidFill>
              </a:rPr>
              <a:t>››</a:t>
            </a:r>
            <a:r>
              <a:rPr lang="en-US" dirty="0">
                <a:solidFill>
                  <a:srgbClr val="C00000"/>
                </a:solidFill>
              </a:rPr>
              <a:t>›</a:t>
            </a:r>
            <a:r>
              <a:rPr lang="en-US" dirty="0" smtClean="0"/>
              <a:t>150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75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60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55 </a:t>
            </a:r>
            <a:endParaRPr lang="en-US" dirty="0"/>
          </a:p>
        </p:txBody>
      </p:sp>
      <p:pic>
        <p:nvPicPr>
          <p:cNvPr id="5" name="Picture 4" descr="nsr-m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7848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Noreen\Desktop\ecg workshop\bbmapAsset (19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8077200" cy="206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7600" y="609600"/>
            <a:ext cx="1489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6869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Heart Rate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225" y="2218912"/>
            <a:ext cx="3955775" cy="2941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7058"/>
          <a:stretch/>
        </p:blipFill>
        <p:spPr>
          <a:xfrm>
            <a:off x="4899993" y="2370739"/>
            <a:ext cx="3615358" cy="235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26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Heart Rate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3059"/>
          <a:stretch/>
        </p:blipFill>
        <p:spPr>
          <a:xfrm>
            <a:off x="4895193" y="2335268"/>
            <a:ext cx="3791607" cy="2849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89" y="2217026"/>
            <a:ext cx="3840053" cy="32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857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Rhythm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14425"/>
            <a:ext cx="3048000" cy="333375"/>
          </a:xfrm>
        </p:spPr>
      </p:pic>
      <p:sp>
        <p:nvSpPr>
          <p:cNvPr id="5" name="TextBox 4"/>
          <p:cNvSpPr txBox="1"/>
          <p:nvPr/>
        </p:nvSpPr>
        <p:spPr>
          <a:xfrm>
            <a:off x="762000" y="18288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LEDA II: </a:t>
            </a:r>
            <a:r>
              <a:rPr lang="en-US" sz="2800" dirty="0" smtClean="0"/>
              <a:t>Positive P wave preceding each QRS.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V1: </a:t>
            </a:r>
            <a:r>
              <a:rPr lang="en-US" sz="2800" dirty="0" smtClean="0"/>
              <a:t>Biphasic P wave. 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70" y="3962400"/>
            <a:ext cx="5328730" cy="214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ight Arrow 5"/>
          <p:cNvSpPr/>
          <p:nvPr/>
        </p:nvSpPr>
        <p:spPr>
          <a:xfrm>
            <a:off x="1066800" y="4343400"/>
            <a:ext cx="1752600" cy="6096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II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66800" y="5257800"/>
            <a:ext cx="1752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715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304800"/>
            <a:ext cx="1207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AXIS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5581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6096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381000"/>
            <a:ext cx="1297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AXIS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5884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57150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533400"/>
            <a:ext cx="1297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AXIS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599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8580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62400" y="457200"/>
            <a:ext cx="1297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AXIS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4066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5715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609600"/>
            <a:ext cx="1297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AXIS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219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609600"/>
            <a:ext cx="449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conduction system</a:t>
            </a:r>
            <a:endParaRPr lang="en-US" sz="3600" dirty="0"/>
          </a:p>
        </p:txBody>
      </p:sp>
      <p:pic>
        <p:nvPicPr>
          <p:cNvPr id="4" name="Picture 3" descr="4.bmp"/>
          <p:cNvPicPr>
            <a:picLocks noChangeAspect="1"/>
          </p:cNvPicPr>
          <p:nvPr/>
        </p:nvPicPr>
        <p:blipFill>
          <a:blip r:embed="rId2" cstate="print"/>
          <a:srcRect r="451" b="32222"/>
          <a:stretch>
            <a:fillRect/>
          </a:stretch>
        </p:blipFill>
        <p:spPr>
          <a:xfrm>
            <a:off x="0" y="18288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8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73152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685800"/>
            <a:ext cx="1297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AXIS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1243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7150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7600" y="457200"/>
            <a:ext cx="12073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AXIS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845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7150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33800" y="381000"/>
            <a:ext cx="12073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AXIS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4084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029200" cy="762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Right Atrial Enlargement</a:t>
            </a:r>
          </a:p>
        </p:txBody>
      </p:sp>
      <p:pic>
        <p:nvPicPr>
          <p:cNvPr id="93187" name="Picture 3" descr="atrial 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5730" r="50490" b="15523"/>
          <a:stretch>
            <a:fillRect/>
          </a:stretch>
        </p:blipFill>
        <p:spPr bwMode="auto">
          <a:xfrm>
            <a:off x="2133600" y="1371600"/>
            <a:ext cx="5029200" cy="49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4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4800600" cy="9906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Left Atrial Enlargement</a:t>
            </a:r>
          </a:p>
        </p:txBody>
      </p:sp>
      <p:pic>
        <p:nvPicPr>
          <p:cNvPr id="95235" name="Picture 3" descr="atrial 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5" t="5650" r="9801" b="15460"/>
          <a:stretch>
            <a:fillRect/>
          </a:stretch>
        </p:blipFill>
        <p:spPr bwMode="auto">
          <a:xfrm>
            <a:off x="1828800" y="1676400"/>
            <a:ext cx="4876800" cy="43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5257800" y="1828800"/>
            <a:ext cx="3505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>
                <a:solidFill>
                  <a:srgbClr val="FFFF00"/>
                </a:solidFill>
                <a:latin typeface="Arial" charset="0"/>
              </a:rPr>
              <a:t> </a:t>
            </a:r>
            <a:endParaRPr lang="en-US" sz="1200">
              <a:solidFill>
                <a:srgbClr val="FFFF00"/>
              </a:solidFill>
              <a:latin typeface="Times New Roman" charset="0"/>
            </a:endParaRPr>
          </a:p>
          <a:p>
            <a:pPr eaLnBrk="0" hangingPunct="0"/>
            <a:endParaRPr lang="en-US" sz="120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2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9144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Left Ventricular Hypertrophy</a:t>
            </a:r>
          </a:p>
        </p:txBody>
      </p:sp>
      <p:pic>
        <p:nvPicPr>
          <p:cNvPr id="112643" name="Picture 3" descr="Vent hypertro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8" t="5650" r="7437" b="26070"/>
          <a:stretch>
            <a:fillRect/>
          </a:stretch>
        </p:blipFill>
        <p:spPr bwMode="auto">
          <a:xfrm>
            <a:off x="2057400" y="2362200"/>
            <a:ext cx="4267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914400" y="19050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1905000" y="29718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4114800" y="31242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3962400" y="43434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50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5181600" cy="8382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</a:rPr>
              <a:t>Right Ventricular Hypertrophy</a:t>
            </a:r>
          </a:p>
        </p:txBody>
      </p:sp>
      <p:pic>
        <p:nvPicPr>
          <p:cNvPr id="113667" name="Picture 3" descr="Vent hypertro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4930" r="47449" b="25883"/>
          <a:stretch>
            <a:fillRect/>
          </a:stretch>
        </p:blipFill>
        <p:spPr bwMode="auto">
          <a:xfrm>
            <a:off x="2209800" y="2286000"/>
            <a:ext cx="4724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301625" y="5486400"/>
            <a:ext cx="8385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21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9600" cy="8382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CA">
                <a:solidFill>
                  <a:srgbClr val="FFFF00"/>
                </a:solidFill>
                <a:latin typeface="Arial" charset="0"/>
              </a:rPr>
              <a:t>LBBB</a:t>
            </a:r>
          </a:p>
        </p:txBody>
      </p:sp>
      <p:pic>
        <p:nvPicPr>
          <p:cNvPr id="117763" name="Picture 3" descr="B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t="56606" r="11670" b="10774"/>
          <a:stretch>
            <a:fillRect/>
          </a:stretch>
        </p:blipFill>
        <p:spPr bwMode="auto">
          <a:xfrm>
            <a:off x="1371600" y="1524000"/>
            <a:ext cx="517683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3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CA">
                <a:solidFill>
                  <a:srgbClr val="FFFF00"/>
                </a:solidFill>
                <a:latin typeface="Arial" charset="0"/>
              </a:rPr>
              <a:t>RBBB</a:t>
            </a:r>
          </a:p>
        </p:txBody>
      </p:sp>
      <p:pic>
        <p:nvPicPr>
          <p:cNvPr id="118787" name="Picture 3" descr="B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t="6816" r="8136" b="60564"/>
          <a:stretch>
            <a:fillRect/>
          </a:stretch>
        </p:blipFill>
        <p:spPr bwMode="auto">
          <a:xfrm>
            <a:off x="1905000" y="1219200"/>
            <a:ext cx="50292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2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571500"/>
            <a:ext cx="5438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83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-678" b="30972"/>
          <a:stretch>
            <a:fillRect/>
          </a:stretch>
        </p:blipFill>
        <p:spPr>
          <a:xfrm>
            <a:off x="533401" y="1600200"/>
            <a:ext cx="78486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Morphology of STE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Times New Roman" charset="0"/>
              </a:rPr>
              <a:t>Concave shape STE – non AMI causes</a:t>
            </a:r>
          </a:p>
          <a:p>
            <a:r>
              <a:rPr lang="en-US">
                <a:solidFill>
                  <a:srgbClr val="FFFFFF"/>
                </a:solidFill>
                <a:latin typeface="Times New Roman" charset="0"/>
              </a:rPr>
              <a:t>AMI causes – usually demonstrate convex/straight STE</a:t>
            </a:r>
          </a:p>
          <a:p>
            <a:endParaRPr lang="en-US">
              <a:solidFill>
                <a:schemeClr val="hlink"/>
              </a:solidFill>
              <a:latin typeface="Times New Roman" charset="0"/>
            </a:endParaRPr>
          </a:p>
        </p:txBody>
      </p:sp>
      <p:pic>
        <p:nvPicPr>
          <p:cNvPr id="13315" name="Picture 4" descr="ECG ST El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789363"/>
            <a:ext cx="5400675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4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Times New Roman" charset="0"/>
              </a:rPr>
              <a:t>Distribution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x-none">
              <a:latin typeface="Times New Roman" charset="0"/>
            </a:endParaRPr>
          </a:p>
        </p:txBody>
      </p:sp>
      <p:pic>
        <p:nvPicPr>
          <p:cNvPr id="1945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989138"/>
            <a:ext cx="81343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864235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0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2" t="32060" r="18160" b="17773"/>
          <a:stretch/>
        </p:blipFill>
        <p:spPr bwMode="auto">
          <a:xfrm>
            <a:off x="228600" y="228600"/>
            <a:ext cx="8686800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9839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839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0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" y="76200"/>
            <a:ext cx="88455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an0004.jpg"/>
          <p:cNvPicPr>
            <a:picLocks noChangeAspect="1"/>
          </p:cNvPicPr>
          <p:nvPr/>
        </p:nvPicPr>
        <p:blipFill rotWithShape="1">
          <a:blip r:embed="rId2"/>
          <a:srcRect l="875" t="13873" r="830"/>
          <a:stretch/>
        </p:blipFill>
        <p:spPr>
          <a:xfrm>
            <a:off x="152400" y="152400"/>
            <a:ext cx="8839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0" y="152400"/>
            <a:ext cx="9034670" cy="65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an0002.jpg"/>
          <p:cNvPicPr>
            <a:picLocks noChangeAspect="1"/>
          </p:cNvPicPr>
          <p:nvPr/>
        </p:nvPicPr>
        <p:blipFill rotWithShape="1">
          <a:blip r:embed="rId2"/>
          <a:srcRect l="1447" t="10584" r="967"/>
          <a:stretch/>
        </p:blipFill>
        <p:spPr>
          <a:xfrm>
            <a:off x="152400" y="152400"/>
            <a:ext cx="8915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4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" y="76200"/>
            <a:ext cx="870513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59" y="152400"/>
            <a:ext cx="876478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Noreen\Desktop\ecg workshop\bbmapAsset (4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772400" cy="56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2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85" y="152400"/>
            <a:ext cx="8741536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3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152400"/>
            <a:ext cx="9074426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6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" y="274638"/>
            <a:ext cx="8984975" cy="64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Noreen\Desktop\ecg workshop\bbmapAsset (20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1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533400"/>
            <a:ext cx="32211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12 Leads EKG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6175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235</Words>
  <Application>Microsoft Macintosh PowerPoint</Application>
  <PresentationFormat>On-screen Show (4:3)</PresentationFormat>
  <Paragraphs>98</Paragraphs>
  <Slides>83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83</vt:i4>
      </vt:variant>
    </vt:vector>
  </HeadingPairs>
  <TitlesOfParts>
    <vt:vector size="94" baseType="lpstr">
      <vt:lpstr>Calibri</vt:lpstr>
      <vt:lpstr>Calibri Light</vt:lpstr>
      <vt:lpstr>Times New Roman</vt:lpstr>
      <vt:lpstr>Arial</vt:lpstr>
      <vt:lpstr>1_Office Theme</vt:lpstr>
      <vt:lpstr>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Outlines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P-wave</vt:lpstr>
      <vt:lpstr>PowerPoint Presentation</vt:lpstr>
      <vt:lpstr>PR-Interval</vt:lpstr>
      <vt:lpstr>PowerPoint Presentation</vt:lpstr>
      <vt:lpstr>PowerPoint Presentation</vt:lpstr>
      <vt:lpstr>QRS</vt:lpstr>
      <vt:lpstr>PowerPoint Presentation</vt:lpstr>
      <vt:lpstr>PowerPoint Presentation</vt:lpstr>
      <vt:lpstr>PowerPoint Presentation</vt:lpstr>
      <vt:lpstr>ST-Segment</vt:lpstr>
      <vt:lpstr>T-wave</vt:lpstr>
      <vt:lpstr>U-wave</vt:lpstr>
      <vt:lpstr>PowerPoint Presentation</vt:lpstr>
      <vt:lpstr>QT-Interval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read an EKG </vt:lpstr>
      <vt:lpstr>Rate</vt:lpstr>
      <vt:lpstr>How to Calculate Rate</vt:lpstr>
      <vt:lpstr>PowerPoint Presentation</vt:lpstr>
      <vt:lpstr>Heart Rate</vt:lpstr>
      <vt:lpstr>Heart Rate</vt:lpstr>
      <vt:lpstr>Rhythm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 Atrial Enlargement</vt:lpstr>
      <vt:lpstr>Left Atrial Enlargement</vt:lpstr>
      <vt:lpstr>Left Ventricular Hypertrophy</vt:lpstr>
      <vt:lpstr>Right Ventricular Hypertrophy</vt:lpstr>
      <vt:lpstr>LBBB</vt:lpstr>
      <vt:lpstr>RBBB</vt:lpstr>
      <vt:lpstr>PowerPoint Presentation</vt:lpstr>
      <vt:lpstr>Morphology of STE</vt:lpstr>
      <vt:lpstr>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Noreen</dc:creator>
  <cp:lastModifiedBy>ahmad alhersi</cp:lastModifiedBy>
  <cp:revision>81</cp:revision>
  <dcterms:created xsi:type="dcterms:W3CDTF">2013-03-10T13:18:49Z</dcterms:created>
  <dcterms:modified xsi:type="dcterms:W3CDTF">2017-10-11T03:18:36Z</dcterms:modified>
</cp:coreProperties>
</file>