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114"/>
  </p:notesMasterIdLst>
  <p:handoutMasterIdLst>
    <p:handoutMasterId r:id="rId115"/>
  </p:handoutMasterIdLst>
  <p:sldIdLst>
    <p:sldId id="256" r:id="rId2"/>
    <p:sldId id="258" r:id="rId3"/>
    <p:sldId id="288" r:id="rId4"/>
    <p:sldId id="259" r:id="rId5"/>
    <p:sldId id="310" r:id="rId6"/>
    <p:sldId id="311" r:id="rId7"/>
    <p:sldId id="313" r:id="rId8"/>
    <p:sldId id="260" r:id="rId9"/>
    <p:sldId id="261" r:id="rId10"/>
    <p:sldId id="262" r:id="rId11"/>
    <p:sldId id="263" r:id="rId12"/>
    <p:sldId id="264" r:id="rId13"/>
    <p:sldId id="266" r:id="rId14"/>
    <p:sldId id="314" r:id="rId15"/>
    <p:sldId id="268" r:id="rId16"/>
    <p:sldId id="269" r:id="rId17"/>
    <p:sldId id="267" r:id="rId18"/>
    <p:sldId id="270" r:id="rId19"/>
    <p:sldId id="271" r:id="rId20"/>
    <p:sldId id="272" r:id="rId21"/>
    <p:sldId id="290" r:id="rId22"/>
    <p:sldId id="275" r:id="rId23"/>
    <p:sldId id="291" r:id="rId24"/>
    <p:sldId id="292" r:id="rId25"/>
    <p:sldId id="276"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297" r:id="rId41"/>
    <p:sldId id="329" r:id="rId42"/>
    <p:sldId id="330" r:id="rId43"/>
    <p:sldId id="331" r:id="rId44"/>
    <p:sldId id="332" r:id="rId45"/>
    <p:sldId id="333" r:id="rId46"/>
    <p:sldId id="277" r:id="rId47"/>
    <p:sldId id="278" r:id="rId48"/>
    <p:sldId id="387" r:id="rId49"/>
    <p:sldId id="354" r:id="rId50"/>
    <p:sldId id="356" r:id="rId51"/>
    <p:sldId id="355" r:id="rId52"/>
    <p:sldId id="357" r:id="rId53"/>
    <p:sldId id="386" r:id="rId54"/>
    <p:sldId id="358" r:id="rId55"/>
    <p:sldId id="385" r:id="rId56"/>
    <p:sldId id="381" r:id="rId57"/>
    <p:sldId id="359" r:id="rId58"/>
    <p:sldId id="360" r:id="rId59"/>
    <p:sldId id="361" r:id="rId60"/>
    <p:sldId id="336" r:id="rId61"/>
    <p:sldId id="384" r:id="rId62"/>
    <p:sldId id="383" r:id="rId63"/>
    <p:sldId id="334" r:id="rId64"/>
    <p:sldId id="382" r:id="rId65"/>
    <p:sldId id="362" r:id="rId66"/>
    <p:sldId id="335" r:id="rId67"/>
    <p:sldId id="395" r:id="rId68"/>
    <p:sldId id="399" r:id="rId69"/>
    <p:sldId id="400" r:id="rId70"/>
    <p:sldId id="401" r:id="rId71"/>
    <p:sldId id="402" r:id="rId72"/>
    <p:sldId id="403" r:id="rId73"/>
    <p:sldId id="392" r:id="rId74"/>
    <p:sldId id="398" r:id="rId75"/>
    <p:sldId id="363" r:id="rId76"/>
    <p:sldId id="364" r:id="rId77"/>
    <p:sldId id="396" r:id="rId78"/>
    <p:sldId id="397" r:id="rId79"/>
    <p:sldId id="365" r:id="rId80"/>
    <p:sldId id="366" r:id="rId81"/>
    <p:sldId id="390" r:id="rId82"/>
    <p:sldId id="367" r:id="rId83"/>
    <p:sldId id="368" r:id="rId84"/>
    <p:sldId id="369" r:id="rId85"/>
    <p:sldId id="391" r:id="rId86"/>
    <p:sldId id="388" r:id="rId87"/>
    <p:sldId id="389" r:id="rId88"/>
    <p:sldId id="393" r:id="rId89"/>
    <p:sldId id="371" r:id="rId90"/>
    <p:sldId id="373" r:id="rId91"/>
    <p:sldId id="370" r:id="rId92"/>
    <p:sldId id="372" r:id="rId93"/>
    <p:sldId id="300" r:id="rId94"/>
    <p:sldId id="349" r:id="rId95"/>
    <p:sldId id="348" r:id="rId96"/>
    <p:sldId id="340" r:id="rId97"/>
    <p:sldId id="280" r:id="rId98"/>
    <p:sldId id="294" r:id="rId99"/>
    <p:sldId id="293" r:id="rId100"/>
    <p:sldId id="337" r:id="rId101"/>
    <p:sldId id="341" r:id="rId102"/>
    <p:sldId id="342" r:id="rId103"/>
    <p:sldId id="301" r:id="rId104"/>
    <p:sldId id="302" r:id="rId105"/>
    <p:sldId id="305" r:id="rId106"/>
    <p:sldId id="343" r:id="rId107"/>
    <p:sldId id="344" r:id="rId108"/>
    <p:sldId id="394" r:id="rId109"/>
    <p:sldId id="284" r:id="rId110"/>
    <p:sldId id="308" r:id="rId111"/>
    <p:sldId id="347" r:id="rId112"/>
    <p:sldId id="298" r:id="rId113"/>
  </p:sldIdLst>
  <p:sldSz cx="9144000" cy="6858000" type="screen4x3"/>
  <p:notesSz cx="9290050" cy="700405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663300"/>
    <a:srgbClr val="A50021"/>
    <a:srgbClr val="CC3300"/>
    <a:srgbClr val="FFFF00"/>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76460" autoAdjust="0"/>
  </p:normalViewPr>
  <p:slideViewPr>
    <p:cSldViewPr>
      <p:cViewPr varScale="1">
        <p:scale>
          <a:sx n="72" d="100"/>
          <a:sy n="72" d="100"/>
        </p:scale>
        <p:origin x="226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36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handoutMaster" Target="handoutMasters/handoutMaster1.xml"/><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4025900" cy="3508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0275" eaLnBrk="1" hangingPunct="1">
              <a:defRPr sz="1200">
                <a:latin typeface="Times New Roman" pitchFamily="18" charset="0"/>
              </a:defRPr>
            </a:lvl1pPr>
          </a:lstStyle>
          <a:p>
            <a:endParaRPr lang="en-US"/>
          </a:p>
        </p:txBody>
      </p:sp>
      <p:sp>
        <p:nvSpPr>
          <p:cNvPr id="108547" name="Rectangle 3"/>
          <p:cNvSpPr>
            <a:spLocks noGrp="1" noChangeArrowheads="1"/>
          </p:cNvSpPr>
          <p:nvPr>
            <p:ph type="dt" sz="quarter" idx="1"/>
          </p:nvPr>
        </p:nvSpPr>
        <p:spPr bwMode="auto">
          <a:xfrm>
            <a:off x="5264150" y="0"/>
            <a:ext cx="4025900" cy="3508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eaLnBrk="1" hangingPunct="1">
              <a:defRPr sz="1200">
                <a:latin typeface="Times New Roman" pitchFamily="18" charset="0"/>
              </a:defRPr>
            </a:lvl1pPr>
          </a:lstStyle>
          <a:p>
            <a:endParaRPr lang="en-US"/>
          </a:p>
        </p:txBody>
      </p:sp>
      <p:sp>
        <p:nvSpPr>
          <p:cNvPr id="108548" name="Rectangle 4"/>
          <p:cNvSpPr>
            <a:spLocks noGrp="1" noChangeArrowheads="1"/>
          </p:cNvSpPr>
          <p:nvPr>
            <p:ph type="ftr" sz="quarter" idx="2"/>
          </p:nvPr>
        </p:nvSpPr>
        <p:spPr bwMode="auto">
          <a:xfrm>
            <a:off x="0" y="6653213"/>
            <a:ext cx="4025900" cy="350837"/>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0275" eaLnBrk="1" hangingPunct="1">
              <a:defRPr sz="1200">
                <a:latin typeface="Times New Roman" pitchFamily="18" charset="0"/>
              </a:defRPr>
            </a:lvl1pPr>
          </a:lstStyle>
          <a:p>
            <a:endParaRPr lang="en-US"/>
          </a:p>
        </p:txBody>
      </p:sp>
      <p:sp>
        <p:nvSpPr>
          <p:cNvPr id="108549" name="Rectangle 5"/>
          <p:cNvSpPr>
            <a:spLocks noGrp="1" noChangeArrowheads="1"/>
          </p:cNvSpPr>
          <p:nvPr>
            <p:ph type="sldNum" sz="quarter" idx="3"/>
          </p:nvPr>
        </p:nvSpPr>
        <p:spPr bwMode="auto">
          <a:xfrm>
            <a:off x="5264150" y="6653213"/>
            <a:ext cx="4025900" cy="350837"/>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eaLnBrk="1" hangingPunct="1">
              <a:defRPr sz="1200">
                <a:latin typeface="Times New Roman" pitchFamily="18" charset="0"/>
              </a:defRPr>
            </a:lvl1pPr>
          </a:lstStyle>
          <a:p>
            <a:fld id="{0CBE5A6B-F0A2-480F-A978-91919A014EFC}" type="slidenum">
              <a:rPr lang="en-US"/>
              <a:pPr/>
              <a:t>‹#›</a:t>
            </a:fld>
            <a:endParaRPr lang="en-US"/>
          </a:p>
        </p:txBody>
      </p:sp>
    </p:spTree>
    <p:extLst>
      <p:ext uri="{BB962C8B-B14F-4D97-AF65-F5344CB8AC3E}">
        <p14:creationId xmlns:p14="http://schemas.microsoft.com/office/powerpoint/2010/main" val="2235399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4025900"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endParaRPr lang="en-US"/>
          </a:p>
        </p:txBody>
      </p:sp>
      <p:sp>
        <p:nvSpPr>
          <p:cNvPr id="147459" name="Rectangle 3"/>
          <p:cNvSpPr>
            <a:spLocks noGrp="1" noChangeArrowheads="1"/>
          </p:cNvSpPr>
          <p:nvPr>
            <p:ph type="dt" idx="1"/>
          </p:nvPr>
        </p:nvSpPr>
        <p:spPr bwMode="auto">
          <a:xfrm>
            <a:off x="5262563" y="0"/>
            <a:ext cx="4025900"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endParaRPr lang="en-US"/>
          </a:p>
        </p:txBody>
      </p:sp>
      <p:sp>
        <p:nvSpPr>
          <p:cNvPr id="147460" name="Rectangle 4"/>
          <p:cNvSpPr>
            <a:spLocks noGrp="1" noRot="1" noChangeAspect="1" noChangeArrowheads="1" noTextEdit="1"/>
          </p:cNvSpPr>
          <p:nvPr>
            <p:ph type="sldImg" idx="2"/>
          </p:nvPr>
        </p:nvSpPr>
        <p:spPr bwMode="auto">
          <a:xfrm>
            <a:off x="2894013" y="525463"/>
            <a:ext cx="3502025" cy="2625725"/>
          </a:xfrm>
          <a:prstGeom prst="rect">
            <a:avLst/>
          </a:prstGeom>
          <a:noFill/>
          <a:ln w="9525">
            <a:solidFill>
              <a:srgbClr val="000000"/>
            </a:solidFill>
            <a:miter lim="800000"/>
            <a:headEnd/>
            <a:tailEnd/>
          </a:ln>
          <a:effectLst/>
        </p:spPr>
      </p:sp>
      <p:sp>
        <p:nvSpPr>
          <p:cNvPr id="147461" name="Rectangle 5"/>
          <p:cNvSpPr>
            <a:spLocks noGrp="1" noChangeArrowheads="1"/>
          </p:cNvSpPr>
          <p:nvPr>
            <p:ph type="body" sz="quarter" idx="3"/>
          </p:nvPr>
        </p:nvSpPr>
        <p:spPr bwMode="auto">
          <a:xfrm>
            <a:off x="928688" y="3327400"/>
            <a:ext cx="7432675" cy="3151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7462" name="Rectangle 6"/>
          <p:cNvSpPr>
            <a:spLocks noGrp="1" noChangeArrowheads="1"/>
          </p:cNvSpPr>
          <p:nvPr>
            <p:ph type="ftr" sz="quarter" idx="4"/>
          </p:nvPr>
        </p:nvSpPr>
        <p:spPr bwMode="auto">
          <a:xfrm>
            <a:off x="0" y="6653213"/>
            <a:ext cx="40259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endParaRPr lang="en-US"/>
          </a:p>
        </p:txBody>
      </p:sp>
      <p:sp>
        <p:nvSpPr>
          <p:cNvPr id="147463" name="Rectangle 7"/>
          <p:cNvSpPr>
            <a:spLocks noGrp="1" noChangeArrowheads="1"/>
          </p:cNvSpPr>
          <p:nvPr>
            <p:ph type="sldNum" sz="quarter" idx="5"/>
          </p:nvPr>
        </p:nvSpPr>
        <p:spPr bwMode="auto">
          <a:xfrm>
            <a:off x="5262563" y="6653213"/>
            <a:ext cx="40259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fld id="{D3AFECC5-9B35-4BF8-83D3-2D7A3B2BF800}" type="slidenum">
              <a:rPr lang="en-US"/>
              <a:pPr/>
              <a:t>‹#›</a:t>
            </a:fld>
            <a:endParaRPr lang="en-US"/>
          </a:p>
        </p:txBody>
      </p:sp>
    </p:spTree>
    <p:extLst>
      <p:ext uri="{BB962C8B-B14F-4D97-AF65-F5344CB8AC3E}">
        <p14:creationId xmlns:p14="http://schemas.microsoft.com/office/powerpoint/2010/main" val="3105280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pnotebook.com/ID139.htm" TargetMode="External"/><Relationship Id="rId4" Type="http://schemas.openxmlformats.org/officeDocument/2006/relationships/hyperlink" Target="http://www.fpnotebook.com/ID143.htm" TargetMode="External"/><Relationship Id="rId5" Type="http://schemas.openxmlformats.org/officeDocument/2006/relationships/hyperlink" Target="http://www.fpnotebook.com/ID155.htm" TargetMode="External"/><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pnotebook.com/LUN153.htm" TargetMode="External"/><Relationship Id="rId4" Type="http://schemas.openxmlformats.org/officeDocument/2006/relationships/hyperlink" Target="http://www.fpnotebook.com/ID162.htm" TargetMode="External"/><Relationship Id="rId5" Type="http://schemas.openxmlformats.org/officeDocument/2006/relationships/hyperlink" Target="http://www.fpnotebook.com/ID179.htm" TargetMode="External"/><Relationship Id="rId6" Type="http://schemas.openxmlformats.org/officeDocument/2006/relationships/hyperlink" Target="http://www.fpnotebook.com/ID174.htm" TargetMode="External"/><Relationship Id="rId7" Type="http://schemas.openxmlformats.org/officeDocument/2006/relationships/hyperlink" Target="http://www.fpnotebook.com/LUN127.htm" TargetMode="External"/><Relationship Id="rId8" Type="http://schemas.openxmlformats.org/officeDocument/2006/relationships/hyperlink" Target="http://www.fpnotebook.com/ID180.htm" TargetMode="External"/><Relationship Id="rId9" Type="http://schemas.openxmlformats.org/officeDocument/2006/relationships/hyperlink" Target="http://www.fpnotebook.com/ID139.htm" TargetMode="External"/><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 Id="rId3" Type="http://schemas.openxmlformats.org/officeDocument/2006/relationships/hyperlink" Target="http://hippocrates.ouhsc.edu/showcase/Clinical/C.S.PNEUMOTHORAX/Pneumothorax_hi-lited_475x650.jp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AFECC5-9B35-4BF8-83D3-2D7A3B2BF800}" type="slidenum">
              <a:rPr lang="en-US" smtClean="0"/>
              <a:pPr/>
              <a:t>33</a:t>
            </a:fld>
            <a:endParaRPr lang="en-US"/>
          </a:p>
        </p:txBody>
      </p:sp>
    </p:spTree>
    <p:extLst>
      <p:ext uri="{BB962C8B-B14F-4D97-AF65-F5344CB8AC3E}">
        <p14:creationId xmlns:p14="http://schemas.microsoft.com/office/powerpoint/2010/main" val="2645620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3CAB48-1F26-4ACB-950E-84831D4B4590}" type="slidenum">
              <a:rPr lang="en-US"/>
              <a:pPr/>
              <a:t>98</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t>Plain film of pneumonia infiltrating the right lower lobe </a:t>
            </a:r>
          </a:p>
        </p:txBody>
      </p:sp>
    </p:spTree>
    <p:extLst>
      <p:ext uri="{BB962C8B-B14F-4D97-AF65-F5344CB8AC3E}">
        <p14:creationId xmlns:p14="http://schemas.microsoft.com/office/powerpoint/2010/main" val="94848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AB8FD2-8896-4573-B4CF-052F10F478C6}" type="slidenum">
              <a:rPr lang="en-US"/>
              <a:pPr/>
              <a:t>99</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t>Widened mediastinum; concern for aortic injury (s/p airplane crash)</a:t>
            </a:r>
          </a:p>
        </p:txBody>
      </p:sp>
    </p:spTree>
    <p:extLst>
      <p:ext uri="{BB962C8B-B14F-4D97-AF65-F5344CB8AC3E}">
        <p14:creationId xmlns:p14="http://schemas.microsoft.com/office/powerpoint/2010/main" val="262640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CDC5B-2147-49A7-B3C7-86D7C9417EC6}" type="slidenum">
              <a:rPr lang="en-US"/>
              <a:pPr/>
              <a:t>103</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t>Bilateral aspiration pna</a:t>
            </a:r>
          </a:p>
          <a:p>
            <a:r>
              <a:rPr lang="en-US" b="1"/>
              <a:t>Management: Antibiotics</a:t>
            </a:r>
            <a:r>
              <a:rPr lang="en-US"/>
              <a:t> </a:t>
            </a:r>
          </a:p>
          <a:p>
            <a:r>
              <a:rPr lang="en-US"/>
              <a:t>First Line </a:t>
            </a:r>
          </a:p>
          <a:p>
            <a:pPr lvl="1"/>
            <a:r>
              <a:rPr lang="en-US">
                <a:hlinkClick r:id="rId3"/>
              </a:rPr>
              <a:t>Clindamycin</a:t>
            </a:r>
            <a:r>
              <a:rPr lang="en-US"/>
              <a:t> 450-900 mg IV q8 hours </a:t>
            </a:r>
          </a:p>
          <a:p>
            <a:r>
              <a:rPr lang="en-US"/>
              <a:t>Alternative </a:t>
            </a:r>
          </a:p>
          <a:p>
            <a:pPr lvl="1"/>
            <a:r>
              <a:rPr lang="en-US">
                <a:hlinkClick r:id="rId4"/>
              </a:rPr>
              <a:t>Cefoxitin</a:t>
            </a:r>
            <a:r>
              <a:rPr lang="en-US"/>
              <a:t> 2 grams IV q8 hours </a:t>
            </a:r>
          </a:p>
          <a:p>
            <a:pPr lvl="1"/>
            <a:r>
              <a:rPr lang="en-US">
                <a:hlinkClick r:id="rId5"/>
              </a:rPr>
              <a:t>Ticarcillin</a:t>
            </a:r>
            <a:r>
              <a:rPr lang="en-US"/>
              <a:t>-Clavulanate (</a:t>
            </a:r>
            <a:r>
              <a:rPr lang="en-US">
                <a:hlinkClick r:id="rId5"/>
              </a:rPr>
              <a:t>Timentin</a:t>
            </a:r>
            <a:r>
              <a:rPr lang="en-US"/>
              <a:t>) 3.1 grams IV q6h </a:t>
            </a:r>
          </a:p>
          <a:p>
            <a:pPr lvl="1"/>
            <a:r>
              <a:rPr lang="en-US">
                <a:hlinkClick r:id="rId5"/>
              </a:rPr>
              <a:t>Piperacillin</a:t>
            </a:r>
            <a:r>
              <a:rPr lang="en-US"/>
              <a:t>-Tazobactam (Zosyn) 3.375 g IV q6 hours </a:t>
            </a:r>
          </a:p>
          <a:p>
            <a:endParaRPr lang="en-US"/>
          </a:p>
        </p:txBody>
      </p:sp>
    </p:spTree>
    <p:extLst>
      <p:ext uri="{BB962C8B-B14F-4D97-AF65-F5344CB8AC3E}">
        <p14:creationId xmlns:p14="http://schemas.microsoft.com/office/powerpoint/2010/main" val="3689484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D9512-74ED-4A20-9262-E9E603AA8C68}" type="slidenum">
              <a:rPr lang="en-US"/>
              <a:pPr/>
              <a:t>104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pPr marL="228600" indent="-228600"/>
            <a:r>
              <a:rPr lang="en-US"/>
              <a:t>Diffuse bilateral </a:t>
            </a:r>
            <a:r>
              <a:rPr lang="en-US">
                <a:hlinkClick r:id="rId3"/>
              </a:rPr>
              <a:t>Interstitial Infiltrate</a:t>
            </a:r>
            <a:r>
              <a:rPr lang="en-US"/>
              <a:t>s (80-95%) :  </a:t>
            </a:r>
            <a:r>
              <a:rPr lang="en-US" b="1"/>
              <a:t>Pneumocystis carinii Pneumonia</a:t>
            </a:r>
            <a:r>
              <a:rPr lang="en-US"/>
              <a:t> </a:t>
            </a:r>
          </a:p>
          <a:p>
            <a:pPr marL="228600" indent="-228600"/>
            <a:r>
              <a:rPr lang="en-US" b="1"/>
              <a:t>Management: Antibiotics</a:t>
            </a:r>
            <a:r>
              <a:rPr lang="en-US"/>
              <a:t> </a:t>
            </a:r>
          </a:p>
          <a:p>
            <a:pPr marL="228600" indent="-228600"/>
            <a:r>
              <a:rPr lang="en-US"/>
              <a:t>First Line treatment </a:t>
            </a:r>
          </a:p>
          <a:p>
            <a:pPr marL="685800" lvl="1" indent="-228600"/>
            <a:r>
              <a:rPr lang="en-US">
                <a:hlinkClick r:id="rId4"/>
              </a:rPr>
              <a:t>Bactrim</a:t>
            </a:r>
            <a:r>
              <a:rPr lang="en-US"/>
              <a:t> PO or IV (15 mg/kg of trimethoprim/day) </a:t>
            </a:r>
          </a:p>
          <a:p>
            <a:pPr marL="1143000" lvl="2" indent="-228600"/>
            <a:r>
              <a:rPr lang="en-US"/>
              <a:t>Adverse reactions occur in 40-60% within 3 weeks </a:t>
            </a:r>
          </a:p>
          <a:p>
            <a:pPr marL="228600" indent="-228600"/>
            <a:r>
              <a:rPr lang="en-US"/>
              <a:t>Other agents (</a:t>
            </a:r>
            <a:r>
              <a:rPr lang="en-US">
                <a:hlinkClick r:id="rId4"/>
              </a:rPr>
              <a:t>Bactrim</a:t>
            </a:r>
            <a:r>
              <a:rPr lang="en-US"/>
              <a:t> intolerance) </a:t>
            </a:r>
          </a:p>
          <a:p>
            <a:pPr marL="685800" lvl="1" indent="-228600"/>
            <a:r>
              <a:rPr lang="en-US">
                <a:hlinkClick r:id="rId5"/>
              </a:rPr>
              <a:t>Pentamidine</a:t>
            </a:r>
            <a:r>
              <a:rPr lang="en-US"/>
              <a:t> 4 mg/kg/day IV or IM </a:t>
            </a:r>
          </a:p>
          <a:p>
            <a:pPr marL="685800" lvl="1" indent="-228600"/>
            <a:r>
              <a:rPr lang="en-US">
                <a:hlinkClick r:id="rId6"/>
              </a:rPr>
              <a:t>Atovaquone</a:t>
            </a:r>
            <a:r>
              <a:rPr lang="en-US"/>
              <a:t> 750 mg PO bid </a:t>
            </a:r>
          </a:p>
          <a:p>
            <a:pPr marL="685800" lvl="1" indent="-228600"/>
            <a:r>
              <a:rPr lang="en-US">
                <a:hlinkClick r:id="rId7"/>
              </a:rPr>
              <a:t>Dapsone</a:t>
            </a:r>
            <a:r>
              <a:rPr lang="en-US"/>
              <a:t> and Trimethoprim </a:t>
            </a:r>
          </a:p>
          <a:p>
            <a:pPr marL="1143000" lvl="2" indent="-228600"/>
            <a:r>
              <a:rPr lang="en-US"/>
              <a:t>Indicated for mild-moderate Pneumocystis </a:t>
            </a:r>
          </a:p>
          <a:p>
            <a:pPr marL="1143000" lvl="2" indent="-228600"/>
            <a:r>
              <a:rPr lang="en-US"/>
              <a:t>Fewer dose limiting adverse reactions </a:t>
            </a:r>
          </a:p>
          <a:p>
            <a:pPr marL="685800" lvl="1" indent="-228600"/>
            <a:r>
              <a:rPr lang="en-US">
                <a:hlinkClick r:id="rId8"/>
              </a:rPr>
              <a:t>Primaquine</a:t>
            </a:r>
            <a:r>
              <a:rPr lang="en-US"/>
              <a:t> and </a:t>
            </a:r>
            <a:r>
              <a:rPr lang="en-US">
                <a:hlinkClick r:id="rId9"/>
              </a:rPr>
              <a:t>Clindamycin</a:t>
            </a:r>
            <a:r>
              <a:rPr lang="en-US"/>
              <a:t> </a:t>
            </a:r>
          </a:p>
          <a:p>
            <a:pPr marL="1143000" lvl="2" indent="-228600"/>
            <a:r>
              <a:rPr lang="en-US"/>
              <a:t>Indicated for intolerance for other regimens </a:t>
            </a:r>
          </a:p>
          <a:p>
            <a:pPr marL="228600" indent="-228600"/>
            <a:endParaRPr lang="en-US"/>
          </a:p>
        </p:txBody>
      </p:sp>
    </p:spTree>
    <p:extLst>
      <p:ext uri="{BB962C8B-B14F-4D97-AF65-F5344CB8AC3E}">
        <p14:creationId xmlns:p14="http://schemas.microsoft.com/office/powerpoint/2010/main" val="401220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7F959-19CE-4F14-BDAE-E422FA589F5C}" type="slidenum">
              <a:rPr lang="en-US"/>
              <a:pPr/>
              <a:t>105</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t>Cardiomegaly and pulmonary congestion with fluid in horizontal fissure.</a:t>
            </a:r>
          </a:p>
        </p:txBody>
      </p:sp>
    </p:spTree>
    <p:extLst>
      <p:ext uri="{BB962C8B-B14F-4D97-AF65-F5344CB8AC3E}">
        <p14:creationId xmlns:p14="http://schemas.microsoft.com/office/powerpoint/2010/main" val="111142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FECC5-9B35-4BF8-83D3-2D7A3B2BF800}" type="slidenum">
              <a:rPr lang="en-US" smtClean="0"/>
              <a:pPr/>
              <a:t>108</a:t>
            </a:fld>
            <a:endParaRPr lang="en-US"/>
          </a:p>
        </p:txBody>
      </p:sp>
    </p:spTree>
    <p:extLst>
      <p:ext uri="{BB962C8B-B14F-4D97-AF65-F5344CB8AC3E}">
        <p14:creationId xmlns:p14="http://schemas.microsoft.com/office/powerpoint/2010/main" val="1664510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24AC6-CA0E-4107-BC11-F42BC03CD8E1}" type="slidenum">
              <a:rPr lang="en-US"/>
              <a:pPr/>
              <a:t>110</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The point is to read radiographs SYSTEMATICALLY.</a:t>
            </a:r>
          </a:p>
          <a:p>
            <a:endParaRPr lang="en-US"/>
          </a:p>
          <a:p>
            <a:r>
              <a:rPr lang="en-US"/>
              <a:t>FYI: residents must review all X-rays and EKGs with a faculty member</a:t>
            </a:r>
          </a:p>
        </p:txBody>
      </p:sp>
    </p:spTree>
    <p:extLst>
      <p:ext uri="{BB962C8B-B14F-4D97-AF65-F5344CB8AC3E}">
        <p14:creationId xmlns:p14="http://schemas.microsoft.com/office/powerpoint/2010/main" val="247404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D9BF2-4FBB-4D7B-9A10-8C8F3073C94C}" type="slidenum">
              <a:rPr lang="en-US"/>
              <a:pPr/>
              <a:t>46</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PA view of a patient with right middle lobe pneumonia, showing consolidation of the right middle lobe and loss of the right heart silhouette. </a:t>
            </a:r>
          </a:p>
          <a:p>
            <a:r>
              <a:rPr lang="en-US"/>
              <a:t>Lateral view of the same patient. The right middle lobe appears wedge-shaped on this view. </a:t>
            </a:r>
          </a:p>
        </p:txBody>
      </p:sp>
    </p:spTree>
    <p:extLst>
      <p:ext uri="{BB962C8B-B14F-4D97-AF65-F5344CB8AC3E}">
        <p14:creationId xmlns:p14="http://schemas.microsoft.com/office/powerpoint/2010/main" val="693749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7D9551-AC84-45CC-892C-9E6EF0F241E5}" type="slidenum">
              <a:rPr lang="en-US"/>
              <a:pPr/>
              <a:t>47</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Underpenetrated; right upper lobe pneumonia (bordered inferiorly by the minor fissure) and a more patchy left lower lobe pneumonia. </a:t>
            </a:r>
          </a:p>
        </p:txBody>
      </p:sp>
    </p:spTree>
    <p:extLst>
      <p:ext uri="{BB962C8B-B14F-4D97-AF65-F5344CB8AC3E}">
        <p14:creationId xmlns:p14="http://schemas.microsoft.com/office/powerpoint/2010/main" val="116780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6B2B6-F958-40EF-8426-0B901380AEE7}" type="slidenum">
              <a:rPr lang="en-US"/>
              <a:pPr/>
              <a:t>48</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a:t>Severe pulmonary TB</a:t>
            </a:r>
          </a:p>
        </p:txBody>
      </p:sp>
    </p:spTree>
    <p:extLst>
      <p:ext uri="{BB962C8B-B14F-4D97-AF65-F5344CB8AC3E}">
        <p14:creationId xmlns:p14="http://schemas.microsoft.com/office/powerpoint/2010/main" val="203425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93FC0-66B6-4AEB-BC69-F03DB1DF9469}" type="slidenum">
              <a:rPr lang="en-US"/>
              <a:pPr/>
              <a:t>53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t>Patient with multiple bilateral pulmonary abscesses, due to tuberculosis. Note the air-fluid levels within several of these cavitary lesions. </a:t>
            </a:r>
          </a:p>
        </p:txBody>
      </p:sp>
    </p:spTree>
    <p:extLst>
      <p:ext uri="{BB962C8B-B14F-4D97-AF65-F5344CB8AC3E}">
        <p14:creationId xmlns:p14="http://schemas.microsoft.com/office/powerpoint/2010/main" val="1387304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AFECC5-9B35-4BF8-83D3-2D7A3B2BF800}" type="slidenum">
              <a:rPr lang="en-US" smtClean="0"/>
              <a:pPr/>
              <a:t>86</a:t>
            </a:fld>
            <a:endParaRPr lang="en-US"/>
          </a:p>
        </p:txBody>
      </p:sp>
    </p:spTree>
    <p:extLst>
      <p:ext uri="{BB962C8B-B14F-4D97-AF65-F5344CB8AC3E}">
        <p14:creationId xmlns:p14="http://schemas.microsoft.com/office/powerpoint/2010/main" val="38206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x-none" sz="1400" b="1">
                <a:latin typeface="Arial" charset="0"/>
                <a:ea typeface="msgothic" charset="-128"/>
                <a:cs typeface="msgothic" charset="-128"/>
              </a:rPr>
              <a:t>Fig 1</a:t>
            </a:r>
            <a:r>
              <a:rPr lang="en-GB" altLang="x-none">
                <a:latin typeface="Arial" charset="0"/>
                <a:ea typeface="msgothic" charset="-128"/>
                <a:cs typeface="msgothic" charset="-128"/>
              </a:rPr>
              <a:t> Varying appearances of pleural effusion. (A) Small bilateral effusions, (B) moderate left sided effusion, (C) large left sided effusion, and (D) left sided loculated pleural effusion with intercostal drain in situ</a:t>
            </a:r>
          </a:p>
        </p:txBody>
      </p:sp>
    </p:spTree>
    <p:extLst>
      <p:ext uri="{BB962C8B-B14F-4D97-AF65-F5344CB8AC3E}">
        <p14:creationId xmlns:p14="http://schemas.microsoft.com/office/powerpoint/2010/main" val="171686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B231E-884D-4AFD-83F1-4E67FFD6423D}" type="slidenum">
              <a:rPr lang="en-US"/>
              <a:pPr/>
              <a:t>93</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dirty="0"/>
              <a:t>This 28 </a:t>
            </a:r>
            <a:r>
              <a:rPr lang="en-US" dirty="0" err="1"/>
              <a:t>y.o</a:t>
            </a:r>
            <a:r>
              <a:rPr lang="en-US" dirty="0"/>
              <a:t>. female was jogging this morning when she experienced sudden onset of shortness of breath.</a:t>
            </a:r>
            <a:endParaRPr lang="en-US" b="1" u="sng" dirty="0"/>
          </a:p>
          <a:p>
            <a:r>
              <a:rPr lang="en-US" b="1" u="sng" dirty="0"/>
              <a:t>Diagnosis</a:t>
            </a:r>
            <a:r>
              <a:rPr lang="en-US" dirty="0"/>
              <a:t>:</a:t>
            </a:r>
            <a:endParaRPr lang="en-US" b="1" i="1" dirty="0"/>
          </a:p>
          <a:p>
            <a:r>
              <a:rPr lang="en-US" b="1" i="1" dirty="0"/>
              <a:t>Left Spontaneous </a:t>
            </a:r>
            <a:r>
              <a:rPr lang="en-US" b="1" i="1" dirty="0">
                <a:hlinkClick r:id="rId3"/>
              </a:rPr>
              <a:t>Pneumothorax</a:t>
            </a:r>
            <a:endParaRPr lang="en-US" b="1" u="sng" dirty="0"/>
          </a:p>
          <a:p>
            <a:r>
              <a:rPr lang="en-US" b="1" u="sng" dirty="0"/>
              <a:t>Trivia Question</a:t>
            </a:r>
            <a:r>
              <a:rPr lang="en-US" dirty="0"/>
              <a:t>:</a:t>
            </a:r>
            <a:br>
              <a:rPr lang="en-US" dirty="0"/>
            </a:br>
            <a:r>
              <a:rPr lang="en-US" dirty="0"/>
              <a:t>How much air is required to see a pneumothorax on a chest radiograph?</a:t>
            </a:r>
            <a:endParaRPr lang="en-US" b="1" i="1" dirty="0"/>
          </a:p>
          <a:p>
            <a:r>
              <a:rPr lang="en-US" b="1" i="1" dirty="0"/>
              <a:t>Answer: </a:t>
            </a:r>
            <a:r>
              <a:rPr lang="en-US" dirty="0"/>
              <a:t/>
            </a:r>
            <a:br>
              <a:rPr lang="en-US" dirty="0"/>
            </a:br>
            <a:r>
              <a:rPr lang="en-US" dirty="0"/>
              <a:t>About 500 ml</a:t>
            </a:r>
            <a:endParaRPr lang="en-US" b="1" u="sng" dirty="0"/>
          </a:p>
          <a:p>
            <a:r>
              <a:rPr lang="en-US" b="1" u="sng" dirty="0"/>
              <a:t>Not-so-trivia Question</a:t>
            </a:r>
            <a:r>
              <a:rPr lang="en-US" dirty="0"/>
              <a:t>:</a:t>
            </a:r>
            <a:br>
              <a:rPr lang="en-US" dirty="0"/>
            </a:br>
            <a:r>
              <a:rPr lang="en-US" dirty="0"/>
              <a:t>Besides pleural blebs featured in this case, what are some other causes of a pneumothorax?</a:t>
            </a:r>
            <a:endParaRPr lang="en-US" b="1" i="1" dirty="0"/>
          </a:p>
          <a:p>
            <a:r>
              <a:rPr lang="en-US" b="1" i="1" dirty="0"/>
              <a:t>Answer:</a:t>
            </a:r>
            <a:r>
              <a:rPr lang="en-US" dirty="0"/>
              <a:t/>
            </a:r>
            <a:br>
              <a:rPr lang="en-US" dirty="0"/>
            </a:br>
            <a:r>
              <a:rPr lang="en-US" dirty="0"/>
              <a:t>Bullae, emphysema and interstitial lung disease can also cause spontaneous </a:t>
            </a:r>
            <a:r>
              <a:rPr lang="en-US" dirty="0" err="1"/>
              <a:t>pneumothoraces</a:t>
            </a:r>
            <a:r>
              <a:rPr lang="en-US" dirty="0"/>
              <a:t>. Traumatic and iatrogenic causes include penetrating wounds, line placements, lung biopsies and mechanical ventilators.</a:t>
            </a:r>
          </a:p>
        </p:txBody>
      </p:sp>
    </p:spTree>
    <p:extLst>
      <p:ext uri="{BB962C8B-B14F-4D97-AF65-F5344CB8AC3E}">
        <p14:creationId xmlns:p14="http://schemas.microsoft.com/office/powerpoint/2010/main" val="44938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7A512C-CE2F-4028-88E6-EF703F16DBBF}" type="slidenum">
              <a:rPr lang="en-US"/>
              <a:pPr/>
              <a:t>97</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US"/>
              <a:t>RML consolidation</a:t>
            </a:r>
          </a:p>
        </p:txBody>
      </p:sp>
    </p:spTree>
    <p:extLst>
      <p:ext uri="{BB962C8B-B14F-4D97-AF65-F5344CB8AC3E}">
        <p14:creationId xmlns:p14="http://schemas.microsoft.com/office/powerpoint/2010/main" val="2381142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D483D-09C6-4F6A-AE70-2248FA5B8759}" type="slidenum">
              <a:rPr lang="en-US" smtClean="0"/>
              <a:pPr/>
              <a:t>‹#›</a:t>
            </a:fld>
            <a:endParaRPr lang="en-US"/>
          </a:p>
        </p:txBody>
      </p:sp>
    </p:spTree>
    <p:extLst>
      <p:ext uri="{BB962C8B-B14F-4D97-AF65-F5344CB8AC3E}">
        <p14:creationId xmlns:p14="http://schemas.microsoft.com/office/powerpoint/2010/main" val="319654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8EBEF-39D7-452B-9AA7-A7AB262FCD27}" type="slidenum">
              <a:rPr lang="en-US" smtClean="0"/>
              <a:pPr/>
              <a:t>‹#›</a:t>
            </a:fld>
            <a:endParaRPr lang="en-US"/>
          </a:p>
        </p:txBody>
      </p:sp>
    </p:spTree>
    <p:extLst>
      <p:ext uri="{BB962C8B-B14F-4D97-AF65-F5344CB8AC3E}">
        <p14:creationId xmlns:p14="http://schemas.microsoft.com/office/powerpoint/2010/main" val="314939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7ACA95-B599-46B1-88DC-A39D3FEEB2CB}" type="slidenum">
              <a:rPr lang="en-US" smtClean="0"/>
              <a:pPr/>
              <a:t>‹#›</a:t>
            </a:fld>
            <a:endParaRPr lang="en-US"/>
          </a:p>
        </p:txBody>
      </p:sp>
    </p:spTree>
    <p:extLst>
      <p:ext uri="{BB962C8B-B14F-4D97-AF65-F5344CB8AC3E}">
        <p14:creationId xmlns:p14="http://schemas.microsoft.com/office/powerpoint/2010/main" val="1519901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ar-S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43FB33B3-85B8-4934-8E69-1240BF70F70B}" type="slidenum">
              <a:rPr lang="en-US"/>
              <a:pPr/>
              <a:t>‹#›</a:t>
            </a:fld>
            <a:endParaRPr lang="en-US"/>
          </a:p>
        </p:txBody>
      </p:sp>
    </p:spTree>
    <p:extLst>
      <p:ext uri="{BB962C8B-B14F-4D97-AF65-F5344CB8AC3E}">
        <p14:creationId xmlns:p14="http://schemas.microsoft.com/office/powerpoint/2010/main" val="359764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08B02D2F-24DE-4202-AD9C-590F266EE72E}" type="slidenum">
              <a:rPr lang="en-US"/>
              <a:pPr/>
              <a:t>‹#›</a:t>
            </a:fld>
            <a:endParaRPr lang="en-US"/>
          </a:p>
        </p:txBody>
      </p:sp>
    </p:spTree>
    <p:extLst>
      <p:ext uri="{BB962C8B-B14F-4D97-AF65-F5344CB8AC3E}">
        <p14:creationId xmlns:p14="http://schemas.microsoft.com/office/powerpoint/2010/main" val="302296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FB3C0-410E-42BB-B52B-AC92DED612BF}" type="slidenum">
              <a:rPr lang="en-US" smtClean="0"/>
              <a:pPr/>
              <a:t>‹#›</a:t>
            </a:fld>
            <a:endParaRPr lang="en-US"/>
          </a:p>
        </p:txBody>
      </p:sp>
    </p:spTree>
    <p:extLst>
      <p:ext uri="{BB962C8B-B14F-4D97-AF65-F5344CB8AC3E}">
        <p14:creationId xmlns:p14="http://schemas.microsoft.com/office/powerpoint/2010/main" val="236734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2B606A-2BFF-40D3-9E4B-9D0025D18173}" type="slidenum">
              <a:rPr lang="en-US" smtClean="0"/>
              <a:pPr/>
              <a:t>‹#›</a:t>
            </a:fld>
            <a:endParaRPr lang="en-US"/>
          </a:p>
        </p:txBody>
      </p:sp>
    </p:spTree>
    <p:extLst>
      <p:ext uri="{BB962C8B-B14F-4D97-AF65-F5344CB8AC3E}">
        <p14:creationId xmlns:p14="http://schemas.microsoft.com/office/powerpoint/2010/main" val="365544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B666B-CB46-4A84-9E19-CDAF52DBDC94}" type="slidenum">
              <a:rPr lang="en-US" smtClean="0"/>
              <a:pPr/>
              <a:t>‹#›</a:t>
            </a:fld>
            <a:endParaRPr lang="en-US"/>
          </a:p>
        </p:txBody>
      </p:sp>
    </p:spTree>
    <p:extLst>
      <p:ext uri="{BB962C8B-B14F-4D97-AF65-F5344CB8AC3E}">
        <p14:creationId xmlns:p14="http://schemas.microsoft.com/office/powerpoint/2010/main" val="118755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E06C35-4BA5-45A6-A48B-D47EDE2D7657}" type="slidenum">
              <a:rPr lang="en-US" smtClean="0"/>
              <a:pPr/>
              <a:t>‹#›</a:t>
            </a:fld>
            <a:endParaRPr lang="en-US"/>
          </a:p>
        </p:txBody>
      </p:sp>
    </p:spTree>
    <p:extLst>
      <p:ext uri="{BB962C8B-B14F-4D97-AF65-F5344CB8AC3E}">
        <p14:creationId xmlns:p14="http://schemas.microsoft.com/office/powerpoint/2010/main" val="3599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C144A-BC15-4953-9AEC-662B82E042EC}" type="slidenum">
              <a:rPr lang="en-US" smtClean="0"/>
              <a:pPr/>
              <a:t>‹#›</a:t>
            </a:fld>
            <a:endParaRPr lang="en-US"/>
          </a:p>
        </p:txBody>
      </p:sp>
    </p:spTree>
    <p:extLst>
      <p:ext uri="{BB962C8B-B14F-4D97-AF65-F5344CB8AC3E}">
        <p14:creationId xmlns:p14="http://schemas.microsoft.com/office/powerpoint/2010/main" val="257412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C9CAF2-3E63-4DD5-ACDF-BCB2CD5D39E0}" type="slidenum">
              <a:rPr lang="en-US" smtClean="0"/>
              <a:pPr/>
              <a:t>‹#›</a:t>
            </a:fld>
            <a:endParaRPr lang="en-US"/>
          </a:p>
        </p:txBody>
      </p:sp>
    </p:spTree>
    <p:extLst>
      <p:ext uri="{BB962C8B-B14F-4D97-AF65-F5344CB8AC3E}">
        <p14:creationId xmlns:p14="http://schemas.microsoft.com/office/powerpoint/2010/main" val="87647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20851-49EF-49F9-A10D-78BE9C6C93C7}" type="slidenum">
              <a:rPr lang="en-US" smtClean="0"/>
              <a:pPr/>
              <a:t>‹#›</a:t>
            </a:fld>
            <a:endParaRPr lang="en-US"/>
          </a:p>
        </p:txBody>
      </p:sp>
    </p:spTree>
    <p:extLst>
      <p:ext uri="{BB962C8B-B14F-4D97-AF65-F5344CB8AC3E}">
        <p14:creationId xmlns:p14="http://schemas.microsoft.com/office/powerpoint/2010/main" val="288473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BA943-1541-4248-8F9B-A95183FC5F4C}" type="slidenum">
              <a:rPr lang="en-US" smtClean="0"/>
              <a:pPr/>
              <a:t>‹#›</a:t>
            </a:fld>
            <a:endParaRPr lang="en-US"/>
          </a:p>
        </p:txBody>
      </p:sp>
    </p:spTree>
    <p:extLst>
      <p:ext uri="{BB962C8B-B14F-4D97-AF65-F5344CB8AC3E}">
        <p14:creationId xmlns:p14="http://schemas.microsoft.com/office/powerpoint/2010/main" val="579660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09009-A8EF-4288-9B54-A8BE881635CB}" type="slidenum">
              <a:rPr lang="en-US" smtClean="0"/>
              <a:pPr/>
              <a:t>‹#›</a:t>
            </a:fld>
            <a:endParaRPr lang="en-US"/>
          </a:p>
        </p:txBody>
      </p:sp>
    </p:spTree>
    <p:extLst>
      <p:ext uri="{BB962C8B-B14F-4D97-AF65-F5344CB8AC3E}">
        <p14:creationId xmlns:p14="http://schemas.microsoft.com/office/powerpoint/2010/main" val="4084457398"/>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0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jpeg"/><Relationship Id="rId3"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2.png"/><Relationship Id="rId1" Type="http://schemas.microsoft.com/office/2007/relationships/media" Target="file:////C:/Documents%20and%20Settings/Owner/My%20Documents/My%20Videos/Transformers/CitroenC4_TV_ad.mpg" TargetMode="External"/><Relationship Id="rId2" Type="http://schemas.openxmlformats.org/officeDocument/2006/relationships/video" Target="file:////C:/Documents%20and%20Settings/Owner/My%20Documents/My%20Videos/Transformers/CitroenC4_TV_ad.m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wmf"/><Relationship Id="rId3" Type="http://schemas.openxmlformats.org/officeDocument/2006/relationships/image" Target="../media/image6.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 Id="rId3" Type="http://schemas.openxmlformats.org/officeDocument/2006/relationships/image" Target="../media/image8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tif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eg"/></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9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457200" y="914400"/>
            <a:ext cx="8229600" cy="1828800"/>
          </a:xfrm>
        </p:spPr>
        <p:txBody>
          <a:bodyPr/>
          <a:lstStyle/>
          <a:p>
            <a:r>
              <a:rPr lang="en-US" sz="4400" dirty="0">
                <a:solidFill>
                  <a:srgbClr val="FFFF00"/>
                </a:solidFill>
              </a:rPr>
              <a:t/>
            </a:r>
            <a:br>
              <a:rPr lang="en-US" sz="4400" dirty="0">
                <a:solidFill>
                  <a:srgbClr val="FFFF00"/>
                </a:solidFill>
              </a:rPr>
            </a:br>
            <a:r>
              <a:rPr lang="en-US" sz="4400" dirty="0">
                <a:solidFill>
                  <a:srgbClr val="FFFF00"/>
                </a:solidFill>
              </a:rPr>
              <a:t>Plain Chest Radiographs</a:t>
            </a:r>
          </a:p>
        </p:txBody>
      </p:sp>
      <p:sp>
        <p:nvSpPr>
          <p:cNvPr id="28675" name="Rectangle 3"/>
          <p:cNvSpPr>
            <a:spLocks noGrp="1" noChangeArrowheads="1"/>
          </p:cNvSpPr>
          <p:nvPr>
            <p:ph type="subTitle" idx="1"/>
          </p:nvPr>
        </p:nvSpPr>
        <p:spPr>
          <a:xfrm>
            <a:off x="1371600" y="4724400"/>
            <a:ext cx="6400800" cy="1752600"/>
          </a:xfrm>
        </p:spPr>
        <p:txBody>
          <a:bodyPr/>
          <a:lstStyle/>
          <a:p>
            <a:endParaRPr lang="en-US" sz="2800" dirty="0"/>
          </a:p>
        </p:txBody>
      </p:sp>
      <p:pic>
        <p:nvPicPr>
          <p:cNvPr id="92166" name="Picture 1030" descr="chest_xray_md_clr"/>
          <p:cNvPicPr>
            <a:picLocks noChangeAspect="1" noChangeArrowheads="1" noCrop="1"/>
          </p:cNvPicPr>
          <p:nvPr/>
        </p:nvPicPr>
        <p:blipFill>
          <a:blip r:embed="rId2" cstate="print"/>
          <a:srcRect/>
          <a:stretch>
            <a:fillRect/>
          </a:stretch>
        </p:blipFill>
        <p:spPr bwMode="auto">
          <a:xfrm>
            <a:off x="4038600" y="2895600"/>
            <a:ext cx="1135063" cy="149066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457200" y="0"/>
            <a:ext cx="8229600" cy="2222500"/>
          </a:xfrm>
          <a:prstGeom prst="rect">
            <a:avLst/>
          </a:prstGeom>
          <a:noFill/>
          <a:ln w="12700" cap="sq">
            <a:noFill/>
            <a:miter lim="800000"/>
            <a:headEnd type="none" w="sm" len="sm"/>
            <a:tailEnd type="none" w="sm" len="sm"/>
          </a:ln>
          <a:effectLst/>
        </p:spPr>
        <p:txBody>
          <a:bodyPr>
            <a:spAutoFit/>
          </a:bodyPr>
          <a:lstStyle/>
          <a:p>
            <a:pPr algn="ctr" eaLnBrk="1" hangingPunct="1">
              <a:spcBef>
                <a:spcPct val="50000"/>
              </a:spcBef>
            </a:pPr>
            <a:r>
              <a:rPr lang="en-US" sz="3200" b="1">
                <a:solidFill>
                  <a:srgbClr val="FF9933"/>
                </a:solidFill>
                <a:latin typeface="Times New Roman" pitchFamily="18" charset="0"/>
              </a:rPr>
              <a:t>Underpenetrated Film</a:t>
            </a:r>
          </a:p>
          <a:p>
            <a:pPr eaLnBrk="1" hangingPunct="1">
              <a:spcBef>
                <a:spcPct val="50000"/>
              </a:spcBef>
              <a:buFontTx/>
              <a:buChar char="•"/>
            </a:pPr>
            <a:r>
              <a:rPr lang="en-US" sz="2400">
                <a:latin typeface="Times New Roman" pitchFamily="18" charset="0"/>
              </a:rPr>
              <a:t>Hemidiaphragms are obscured</a:t>
            </a:r>
          </a:p>
          <a:p>
            <a:pPr eaLnBrk="1" hangingPunct="1">
              <a:spcBef>
                <a:spcPct val="50000"/>
              </a:spcBef>
              <a:buFontTx/>
              <a:buChar char="•"/>
            </a:pPr>
            <a:r>
              <a:rPr lang="en-US" sz="2400">
                <a:latin typeface="Times New Roman" pitchFamily="18" charset="0"/>
              </a:rPr>
              <a:t>Pulmonary markings more prominent than they actually are</a:t>
            </a:r>
          </a:p>
          <a:p>
            <a:pPr eaLnBrk="1" hangingPunct="1">
              <a:spcBef>
                <a:spcPct val="50000"/>
              </a:spcBef>
              <a:buFontTx/>
              <a:buChar char="•"/>
            </a:pPr>
            <a:endParaRPr lang="en-US" sz="2400">
              <a:latin typeface="Times New Roman" pitchFamily="18" charset="0"/>
            </a:endParaRPr>
          </a:p>
        </p:txBody>
      </p:sp>
      <p:pic>
        <p:nvPicPr>
          <p:cNvPr id="35844" name="Picture 4"/>
          <p:cNvPicPr>
            <a:picLocks noChangeAspect="1" noChangeArrowheads="1"/>
          </p:cNvPicPr>
          <p:nvPr/>
        </p:nvPicPr>
        <p:blipFill>
          <a:blip r:embed="rId2" cstate="print"/>
          <a:srcRect/>
          <a:stretch>
            <a:fillRect/>
          </a:stretch>
        </p:blipFill>
        <p:spPr bwMode="auto">
          <a:xfrm>
            <a:off x="1219200" y="1905000"/>
            <a:ext cx="6629400" cy="5135563"/>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66563" name="Rectangle 3"/>
          <p:cNvSpPr>
            <a:spLocks noGrp="1" noChangeArrowheads="1"/>
          </p:cNvSpPr>
          <p:nvPr>
            <p:ph type="subTitle" idx="1"/>
          </p:nvPr>
        </p:nvSpPr>
        <p:spPr>
          <a:xfrm>
            <a:off x="1476375" y="6210300"/>
            <a:ext cx="6121400" cy="647700"/>
          </a:xfrm>
          <a:noFill/>
        </p:spPr>
        <p:txBody>
          <a:bodyPr/>
          <a:lstStyle/>
          <a:p>
            <a:r>
              <a:rPr lang="en-GB" smtClean="0">
                <a:solidFill>
                  <a:srgbClr val="FFFF00"/>
                </a:solidFill>
                <a:latin typeface="Arial" panose="020B0604020202020204" pitchFamily="34" charset="0"/>
              </a:rPr>
              <a:t>Pleural Effusion</a:t>
            </a:r>
          </a:p>
        </p:txBody>
      </p:sp>
      <p:pic>
        <p:nvPicPr>
          <p:cNvPr id="62468" name="Picture 5" descr="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927725"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509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71683" name="Rectangle 3"/>
          <p:cNvSpPr>
            <a:spLocks noGrp="1" noChangeArrowheads="1"/>
          </p:cNvSpPr>
          <p:nvPr>
            <p:ph type="subTitle" idx="1"/>
          </p:nvPr>
        </p:nvSpPr>
        <p:spPr>
          <a:xfrm>
            <a:off x="1476375" y="6308725"/>
            <a:ext cx="6121400" cy="549275"/>
          </a:xfrm>
          <a:noFill/>
        </p:spPr>
        <p:txBody>
          <a:bodyPr/>
          <a:lstStyle/>
          <a:p>
            <a:r>
              <a:rPr lang="en-GB" smtClean="0">
                <a:solidFill>
                  <a:srgbClr val="FFFF00"/>
                </a:solidFill>
                <a:latin typeface="Arial" panose="020B0604020202020204" pitchFamily="34" charset="0"/>
              </a:rPr>
              <a:t>RUL collapse</a:t>
            </a:r>
          </a:p>
        </p:txBody>
      </p:sp>
      <p:pic>
        <p:nvPicPr>
          <p:cNvPr id="67588" name="Picture 5" descr="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66578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4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73731" name="Rectangle 3"/>
          <p:cNvSpPr>
            <a:spLocks noGrp="1" noChangeArrowheads="1"/>
          </p:cNvSpPr>
          <p:nvPr>
            <p:ph type="subTitle" idx="1"/>
          </p:nvPr>
        </p:nvSpPr>
        <p:spPr>
          <a:xfrm>
            <a:off x="1476375" y="6308725"/>
            <a:ext cx="6121400" cy="549275"/>
          </a:xfrm>
          <a:noFill/>
        </p:spPr>
        <p:txBody>
          <a:bodyPr/>
          <a:lstStyle/>
          <a:p>
            <a:r>
              <a:rPr lang="en-GB" smtClean="0">
                <a:solidFill>
                  <a:srgbClr val="FFFF00"/>
                </a:solidFill>
                <a:latin typeface="Arial" panose="020B0604020202020204" pitchFamily="34" charset="0"/>
              </a:rPr>
              <a:t>Air under the diaphragm</a:t>
            </a:r>
          </a:p>
        </p:txBody>
      </p:sp>
      <p:pic>
        <p:nvPicPr>
          <p:cNvPr id="69636" name="Picture 5" descr="2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65881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199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5" name="Picture 5" descr="RadAspirationPneumoniaPaMedPix6057"/>
          <p:cNvPicPr>
            <a:picLocks noGrp="1" noChangeAspect="1" noChangeArrowheads="1"/>
          </p:cNvPicPr>
          <p:nvPr>
            <p:ph sz="half" idx="1"/>
          </p:nvPr>
        </p:nvPicPr>
        <p:blipFill>
          <a:blip r:embed="rId3" cstate="print"/>
          <a:srcRect/>
          <a:stretch>
            <a:fillRect/>
          </a:stretch>
        </p:blipFill>
        <p:spPr>
          <a:xfrm>
            <a:off x="1143000" y="152400"/>
            <a:ext cx="6781800" cy="6473825"/>
          </a:xfrm>
          <a:noFill/>
          <a:ln/>
        </p:spPr>
      </p:pic>
      <p:pic>
        <p:nvPicPr>
          <p:cNvPr id="179208" name="Picture 8" descr="RadAspirationPneumoniaLateralMedPix6058"/>
          <p:cNvPicPr>
            <a:picLocks noGrp="1" noChangeAspect="1" noChangeArrowheads="1"/>
          </p:cNvPicPr>
          <p:nvPr>
            <p:ph sz="half" idx="2"/>
          </p:nvPr>
        </p:nvPicPr>
        <p:blipFill>
          <a:blip r:embed="rId4" cstate="print"/>
          <a:srcRect/>
          <a:stretch>
            <a:fillRect/>
          </a:stretch>
        </p:blipFill>
        <p:spPr>
          <a:xfrm>
            <a:off x="1828800" y="-685800"/>
            <a:ext cx="5286375" cy="7772400"/>
          </a:xfrm>
          <a:noFill/>
          <a:ln/>
        </p:spPr>
      </p:pic>
      <p:sp>
        <p:nvSpPr>
          <p:cNvPr id="179212" name="Text Box 12"/>
          <p:cNvSpPr txBox="1">
            <a:spLocks noChangeArrowheads="1"/>
          </p:cNvSpPr>
          <p:nvPr/>
        </p:nvSpPr>
        <p:spPr bwMode="auto">
          <a:xfrm>
            <a:off x="914400" y="50292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kumimoji="1" lang="en-US">
                <a:solidFill>
                  <a:srgbClr val="FF0000"/>
                </a:solidFill>
              </a:rPr>
              <a:t>Obscuring of the right and left heart borders; infiltrate at the bases</a:t>
            </a:r>
          </a:p>
        </p:txBody>
      </p:sp>
      <p:sp>
        <p:nvSpPr>
          <p:cNvPr id="179213" name="Text Box 13"/>
          <p:cNvSpPr txBox="1">
            <a:spLocks noChangeArrowheads="1"/>
          </p:cNvSpPr>
          <p:nvPr/>
        </p:nvSpPr>
        <p:spPr bwMode="auto">
          <a:xfrm>
            <a:off x="1981200" y="5791200"/>
            <a:ext cx="53340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kumimoji="1" lang="en-US">
                <a:solidFill>
                  <a:srgbClr val="FF0000"/>
                </a:solidFill>
              </a:rPr>
              <a:t>Bilateral aspiration pneumonia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208"/>
                                        </p:tgtEl>
                                        <p:attrNameLst>
                                          <p:attrName>style.visibility</p:attrName>
                                        </p:attrNameLst>
                                      </p:cBhvr>
                                      <p:to>
                                        <p:strVal val="visible"/>
                                      </p:to>
                                    </p:set>
                                    <p:anim calcmode="lin" valueType="num">
                                      <p:cBhvr additive="base">
                                        <p:cTn id="7" dur="500" fill="hold"/>
                                        <p:tgtEl>
                                          <p:spTgt spid="179208"/>
                                        </p:tgtEl>
                                        <p:attrNameLst>
                                          <p:attrName>ppt_x</p:attrName>
                                        </p:attrNameLst>
                                      </p:cBhvr>
                                      <p:tavLst>
                                        <p:tav tm="0">
                                          <p:val>
                                            <p:strVal val="#ppt_x"/>
                                          </p:val>
                                        </p:tav>
                                        <p:tav tm="100000">
                                          <p:val>
                                            <p:strVal val="#ppt_x"/>
                                          </p:val>
                                        </p:tav>
                                      </p:tavLst>
                                    </p:anim>
                                    <p:anim calcmode="lin" valueType="num">
                                      <p:cBhvr additive="base">
                                        <p:cTn id="8" dur="500" fill="hold"/>
                                        <p:tgtEl>
                                          <p:spTgt spid="1792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12"/>
                                        </p:tgtEl>
                                        <p:attrNameLst>
                                          <p:attrName>style.visibility</p:attrName>
                                        </p:attrNameLst>
                                      </p:cBhvr>
                                      <p:to>
                                        <p:strVal val="visible"/>
                                      </p:to>
                                    </p:set>
                                    <p:anim calcmode="lin" valueType="num">
                                      <p:cBhvr additive="base">
                                        <p:cTn id="13" dur="500" fill="hold"/>
                                        <p:tgtEl>
                                          <p:spTgt spid="179212"/>
                                        </p:tgtEl>
                                        <p:attrNameLst>
                                          <p:attrName>ppt_x</p:attrName>
                                        </p:attrNameLst>
                                      </p:cBhvr>
                                      <p:tavLst>
                                        <p:tav tm="0">
                                          <p:val>
                                            <p:strVal val="0-#ppt_w/2"/>
                                          </p:val>
                                        </p:tav>
                                        <p:tav tm="100000">
                                          <p:val>
                                            <p:strVal val="#ppt_x"/>
                                          </p:val>
                                        </p:tav>
                                      </p:tavLst>
                                    </p:anim>
                                    <p:anim calcmode="lin" valueType="num">
                                      <p:cBhvr additive="base">
                                        <p:cTn id="14" dur="500" fill="hold"/>
                                        <p:tgtEl>
                                          <p:spTgt spid="1792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9213"/>
                                        </p:tgtEl>
                                        <p:attrNameLst>
                                          <p:attrName>style.visibility</p:attrName>
                                        </p:attrNameLst>
                                      </p:cBhvr>
                                      <p:to>
                                        <p:strVal val="visible"/>
                                      </p:to>
                                    </p:set>
                                    <p:anim calcmode="lin" valueType="num">
                                      <p:cBhvr additive="base">
                                        <p:cTn id="19" dur="500" fill="hold"/>
                                        <p:tgtEl>
                                          <p:spTgt spid="179213"/>
                                        </p:tgtEl>
                                        <p:attrNameLst>
                                          <p:attrName>ppt_x</p:attrName>
                                        </p:attrNameLst>
                                      </p:cBhvr>
                                      <p:tavLst>
                                        <p:tav tm="0">
                                          <p:val>
                                            <p:strVal val="#ppt_x"/>
                                          </p:val>
                                        </p:tav>
                                        <p:tav tm="100000">
                                          <p:val>
                                            <p:strVal val="#ppt_x"/>
                                          </p:val>
                                        </p:tav>
                                      </p:tavLst>
                                    </p:anim>
                                    <p:anim calcmode="lin" valueType="num">
                                      <p:cBhvr additive="base">
                                        <p:cTn id="20" dur="500" fill="hold"/>
                                        <p:tgtEl>
                                          <p:spTgt spid="179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2" grpId="0"/>
      <p:bldP spid="1792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5" name="Picture 5" descr="RadPneumocystisPneumoniaMedPix1121"/>
          <p:cNvPicPr>
            <a:picLocks noGrp="1" noChangeAspect="1" noChangeArrowheads="1"/>
          </p:cNvPicPr>
          <p:nvPr>
            <p:ph/>
          </p:nvPr>
        </p:nvPicPr>
        <p:blipFill>
          <a:blip r:embed="rId3" cstate="print"/>
          <a:stretch>
            <a:fillRect/>
          </a:stretch>
        </p:blipFill>
        <p:spPr>
          <a:xfrm>
            <a:off x="1597102" y="277813"/>
            <a:ext cx="5949796" cy="5853112"/>
          </a:xfrm>
          <a:noFill/>
          <a:ln/>
        </p:spPr>
      </p:pic>
      <p:sp>
        <p:nvSpPr>
          <p:cNvPr id="184327" name="Text Box 7"/>
          <p:cNvSpPr txBox="1">
            <a:spLocks noChangeArrowheads="1"/>
          </p:cNvSpPr>
          <p:nvPr/>
        </p:nvSpPr>
        <p:spPr bwMode="auto">
          <a:xfrm>
            <a:off x="914400" y="51054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kumimoji="1" lang="en-US">
                <a:solidFill>
                  <a:srgbClr val="FF0000"/>
                </a:solidFill>
              </a:rPr>
              <a:t>Diffuse bilateral fluffy interstitial infiltrates</a:t>
            </a:r>
          </a:p>
        </p:txBody>
      </p:sp>
      <p:sp>
        <p:nvSpPr>
          <p:cNvPr id="184328" name="Text Box 8"/>
          <p:cNvSpPr txBox="1">
            <a:spLocks noChangeArrowheads="1"/>
          </p:cNvSpPr>
          <p:nvPr/>
        </p:nvSpPr>
        <p:spPr bwMode="auto">
          <a:xfrm>
            <a:off x="1981200" y="5867400"/>
            <a:ext cx="53340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kumimoji="1" lang="en-US">
                <a:solidFill>
                  <a:srgbClr val="FF0000"/>
                </a:solidFill>
              </a:rPr>
              <a:t>Pneumocystis carinii pneumonia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27"/>
                                        </p:tgtEl>
                                        <p:attrNameLst>
                                          <p:attrName>style.visibility</p:attrName>
                                        </p:attrNameLst>
                                      </p:cBhvr>
                                      <p:to>
                                        <p:strVal val="visible"/>
                                      </p:to>
                                    </p:set>
                                    <p:anim calcmode="lin" valueType="num">
                                      <p:cBhvr additive="base">
                                        <p:cTn id="7" dur="500" fill="hold"/>
                                        <p:tgtEl>
                                          <p:spTgt spid="184327"/>
                                        </p:tgtEl>
                                        <p:attrNameLst>
                                          <p:attrName>ppt_x</p:attrName>
                                        </p:attrNameLst>
                                      </p:cBhvr>
                                      <p:tavLst>
                                        <p:tav tm="0">
                                          <p:val>
                                            <p:strVal val="0-#ppt_w/2"/>
                                          </p:val>
                                        </p:tav>
                                        <p:tav tm="100000">
                                          <p:val>
                                            <p:strVal val="#ppt_x"/>
                                          </p:val>
                                        </p:tav>
                                      </p:tavLst>
                                    </p:anim>
                                    <p:anim calcmode="lin" valueType="num">
                                      <p:cBhvr additive="base">
                                        <p:cTn id="8" dur="500" fill="hold"/>
                                        <p:tgtEl>
                                          <p:spTgt spid="1843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28">
                                            <p:txEl>
                                              <p:pRg st="0" end="0"/>
                                            </p:txEl>
                                          </p:spTgt>
                                        </p:tgtEl>
                                        <p:attrNameLst>
                                          <p:attrName>style.visibility</p:attrName>
                                        </p:attrNameLst>
                                      </p:cBhvr>
                                      <p:to>
                                        <p:strVal val="visible"/>
                                      </p:to>
                                    </p:set>
                                    <p:anim calcmode="lin" valueType="num">
                                      <p:cBhvr additive="base">
                                        <p:cTn id="13" dur="500" fill="hold"/>
                                        <p:tgtEl>
                                          <p:spTgt spid="18432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1" name="Picture 3" descr="103b"/>
          <p:cNvPicPr>
            <a:picLocks noGrp="1" noChangeAspect="1" noChangeArrowheads="1"/>
          </p:cNvPicPr>
          <p:nvPr>
            <p:ph/>
          </p:nvPr>
        </p:nvPicPr>
        <p:blipFill>
          <a:blip r:embed="rId3" cstate="print"/>
          <a:srcRect/>
          <a:stretch>
            <a:fillRect/>
          </a:stretch>
        </p:blipFill>
        <p:spPr>
          <a:xfrm>
            <a:off x="1066800" y="152400"/>
            <a:ext cx="6858000" cy="6638925"/>
          </a:xfrm>
          <a:noFill/>
          <a:ln/>
        </p:spPr>
      </p:pic>
      <p:sp>
        <p:nvSpPr>
          <p:cNvPr id="191493" name="Rectangle 5"/>
          <p:cNvSpPr>
            <a:spLocks noChangeArrowheads="1"/>
          </p:cNvSpPr>
          <p:nvPr/>
        </p:nvSpPr>
        <p:spPr bwMode="auto">
          <a:xfrm>
            <a:off x="1752600" y="4876800"/>
            <a:ext cx="5410200" cy="641350"/>
          </a:xfrm>
          <a:prstGeom prst="rect">
            <a:avLst/>
          </a:prstGeom>
          <a:noFill/>
          <a:ln w="12700" cap="sq">
            <a:noFill/>
            <a:miter lim="800000"/>
            <a:headEnd type="none" w="sm" len="sm"/>
            <a:tailEnd type="none" w="sm" len="sm"/>
          </a:ln>
          <a:effectLst/>
        </p:spPr>
        <p:txBody>
          <a:bodyPr>
            <a:spAutoFit/>
          </a:bodyPr>
          <a:lstStyle/>
          <a:p>
            <a:pPr algn="ctr">
              <a:spcBef>
                <a:spcPct val="30000"/>
              </a:spcBef>
            </a:pPr>
            <a:r>
              <a:rPr kumimoji="1" lang="en-US">
                <a:solidFill>
                  <a:srgbClr val="FF0000"/>
                </a:solidFill>
              </a:rPr>
              <a:t>Cardiomegaly, increased pulmonary vascular markings, fluid in the horizontal fissure</a:t>
            </a:r>
          </a:p>
        </p:txBody>
      </p:sp>
      <p:sp>
        <p:nvSpPr>
          <p:cNvPr id="191494" name="Rectangle 6"/>
          <p:cNvSpPr>
            <a:spLocks noChangeArrowheads="1"/>
          </p:cNvSpPr>
          <p:nvPr/>
        </p:nvSpPr>
        <p:spPr bwMode="auto">
          <a:xfrm>
            <a:off x="1905000" y="5791200"/>
            <a:ext cx="5410200" cy="366713"/>
          </a:xfrm>
          <a:prstGeom prst="rect">
            <a:avLst/>
          </a:prstGeom>
          <a:noFill/>
          <a:ln w="12700" cap="sq">
            <a:noFill/>
            <a:miter lim="800000"/>
            <a:headEnd type="none" w="sm" len="sm"/>
            <a:tailEnd type="none" w="sm" len="sm"/>
          </a:ln>
          <a:effectLst/>
        </p:spPr>
        <p:txBody>
          <a:bodyPr>
            <a:spAutoFit/>
          </a:bodyPr>
          <a:lstStyle/>
          <a:p>
            <a:pPr algn="ctr">
              <a:spcBef>
                <a:spcPct val="30000"/>
              </a:spcBef>
            </a:pPr>
            <a:r>
              <a:rPr kumimoji="1" lang="en-US">
                <a:solidFill>
                  <a:srgbClr val="FF0000"/>
                </a:solidFill>
              </a:rPr>
              <a:t>CHF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3"/>
                                        </p:tgtEl>
                                        <p:attrNameLst>
                                          <p:attrName>style.visibility</p:attrName>
                                        </p:attrNameLst>
                                      </p:cBhvr>
                                      <p:to>
                                        <p:strVal val="visible"/>
                                      </p:to>
                                    </p:set>
                                    <p:anim calcmode="lin" valueType="num">
                                      <p:cBhvr additive="base">
                                        <p:cTn id="7" dur="500" fill="hold"/>
                                        <p:tgtEl>
                                          <p:spTgt spid="191493"/>
                                        </p:tgtEl>
                                        <p:attrNameLst>
                                          <p:attrName>ppt_x</p:attrName>
                                        </p:attrNameLst>
                                      </p:cBhvr>
                                      <p:tavLst>
                                        <p:tav tm="0">
                                          <p:val>
                                            <p:strVal val="0-#ppt_w/2"/>
                                          </p:val>
                                        </p:tav>
                                        <p:tav tm="100000">
                                          <p:val>
                                            <p:strVal val="#ppt_x"/>
                                          </p:val>
                                        </p:tav>
                                      </p:tavLst>
                                    </p:anim>
                                    <p:anim calcmode="lin" valueType="num">
                                      <p:cBhvr additive="base">
                                        <p:cTn id="8" dur="500" fill="hold"/>
                                        <p:tgtEl>
                                          <p:spTgt spid="1914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1494"/>
                                        </p:tgtEl>
                                        <p:attrNameLst>
                                          <p:attrName>style.visibility</p:attrName>
                                        </p:attrNameLst>
                                      </p:cBhvr>
                                      <p:to>
                                        <p:strVal val="visible"/>
                                      </p:to>
                                    </p:set>
                                    <p:anim calcmode="lin" valueType="num">
                                      <p:cBhvr additive="base">
                                        <p:cTn id="13" dur="500" fill="hold"/>
                                        <p:tgtEl>
                                          <p:spTgt spid="191494"/>
                                        </p:tgtEl>
                                        <p:attrNameLst>
                                          <p:attrName>ppt_x</p:attrName>
                                        </p:attrNameLst>
                                      </p:cBhvr>
                                      <p:tavLst>
                                        <p:tav tm="0">
                                          <p:val>
                                            <p:strVal val="#ppt_x"/>
                                          </p:val>
                                        </p:tav>
                                        <p:tav tm="100000">
                                          <p:val>
                                            <p:strVal val="#ppt_x"/>
                                          </p:val>
                                        </p:tav>
                                      </p:tavLst>
                                    </p:anim>
                                    <p:anim calcmode="lin" valueType="num">
                                      <p:cBhvr additive="base">
                                        <p:cTn id="14" dur="500" fill="hold"/>
                                        <p:tgtEl>
                                          <p:spTgt spid="1914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p:bldP spid="19149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81923" name="Rectangle 3"/>
          <p:cNvSpPr>
            <a:spLocks noGrp="1" noChangeArrowheads="1"/>
          </p:cNvSpPr>
          <p:nvPr>
            <p:ph type="subTitle" idx="1"/>
          </p:nvPr>
        </p:nvSpPr>
        <p:spPr>
          <a:xfrm>
            <a:off x="1476375" y="6308725"/>
            <a:ext cx="6121400" cy="549275"/>
          </a:xfrm>
          <a:noFill/>
        </p:spPr>
        <p:txBody>
          <a:bodyPr/>
          <a:lstStyle/>
          <a:p>
            <a:r>
              <a:rPr lang="en-GB" smtClean="0">
                <a:solidFill>
                  <a:srgbClr val="FFFF00"/>
                </a:solidFill>
                <a:latin typeface="Arial" panose="020B0604020202020204" pitchFamily="34" charset="0"/>
              </a:rPr>
              <a:t>Cavitating lesion</a:t>
            </a:r>
          </a:p>
        </p:txBody>
      </p:sp>
      <p:pic>
        <p:nvPicPr>
          <p:cNvPr id="72708" name="Picture 6" descr="cx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0"/>
            <a:ext cx="7092950"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78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82947" name="Rectangle 3"/>
          <p:cNvSpPr>
            <a:spLocks noGrp="1" noChangeArrowheads="1"/>
          </p:cNvSpPr>
          <p:nvPr>
            <p:ph type="subTitle" idx="1"/>
          </p:nvPr>
        </p:nvSpPr>
        <p:spPr>
          <a:xfrm>
            <a:off x="1476375" y="6308725"/>
            <a:ext cx="6121400" cy="549275"/>
          </a:xfrm>
          <a:noFill/>
        </p:spPr>
        <p:txBody>
          <a:bodyPr/>
          <a:lstStyle/>
          <a:p>
            <a:r>
              <a:rPr lang="en-GB" b="1" smtClean="0">
                <a:solidFill>
                  <a:srgbClr val="FFFF00"/>
                </a:solidFill>
                <a:latin typeface="Arial" panose="020B0604020202020204" pitchFamily="34" charset="0"/>
              </a:rPr>
              <a:t>Hiatus hernia</a:t>
            </a:r>
          </a:p>
        </p:txBody>
      </p:sp>
      <p:pic>
        <p:nvPicPr>
          <p:cNvPr id="73732" name="Picture 5" descr="64818_6481pic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447357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159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663" y="908050"/>
            <a:ext cx="4478337"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271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259" t="1407" r="10185" b="11340"/>
          <a:stretch/>
        </p:blipFill>
        <p:spPr bwMode="auto">
          <a:xfrm>
            <a:off x="628650" y="307209"/>
            <a:ext cx="7886700" cy="607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1243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22" name="Text Box 26"/>
          <p:cNvSpPr txBox="1">
            <a:spLocks noChangeArrowheads="1"/>
          </p:cNvSpPr>
          <p:nvPr/>
        </p:nvSpPr>
        <p:spPr bwMode="auto">
          <a:xfrm>
            <a:off x="5562600" y="914400"/>
            <a:ext cx="3352800" cy="579438"/>
          </a:xfrm>
          <a:prstGeom prst="rect">
            <a:avLst/>
          </a:prstGeom>
          <a:noFill/>
          <a:ln w="50800">
            <a:noFill/>
            <a:miter lim="800000"/>
            <a:headEnd/>
            <a:tailEnd/>
          </a:ln>
          <a:effectLst/>
        </p:spPr>
        <p:txBody>
          <a:bodyPr>
            <a:spAutoFit/>
          </a:bodyPr>
          <a:lstStyle/>
          <a:p>
            <a:pPr algn="ctr">
              <a:spcBef>
                <a:spcPct val="50000"/>
              </a:spcBef>
            </a:pPr>
            <a:r>
              <a:rPr lang="en-US" sz="3200" b="1">
                <a:solidFill>
                  <a:schemeClr val="tx2"/>
                </a:solidFill>
                <a:cs typeface="Arial" pitchFamily="34" charset="0"/>
              </a:rPr>
              <a:t>Kerley B Lines</a:t>
            </a:r>
            <a:endParaRPr lang="en-US" sz="4000">
              <a:latin typeface="Times New Roman" pitchFamily="18" charset="0"/>
            </a:endParaRPr>
          </a:p>
        </p:txBody>
      </p:sp>
      <p:grpSp>
        <p:nvGrpSpPr>
          <p:cNvPr id="106525" name="Group 29"/>
          <p:cNvGrpSpPr>
            <a:grpSpLocks noChangeAspect="1"/>
          </p:cNvGrpSpPr>
          <p:nvPr/>
        </p:nvGrpSpPr>
        <p:grpSpPr bwMode="auto">
          <a:xfrm>
            <a:off x="1066800" y="457200"/>
            <a:ext cx="4352925" cy="5486400"/>
            <a:chOff x="1901" y="837"/>
            <a:chExt cx="2059" cy="2595"/>
          </a:xfrm>
        </p:grpSpPr>
        <p:pic>
          <p:nvPicPr>
            <p:cNvPr id="106523" name="Picture 27" descr="kerley b lines-good"/>
            <p:cNvPicPr>
              <a:picLocks noChangeAspect="1" noChangeArrowheads="1"/>
            </p:cNvPicPr>
            <p:nvPr/>
          </p:nvPicPr>
          <p:blipFill>
            <a:blip r:embed="rId2" cstate="print">
              <a:lum bright="10000"/>
            </a:blip>
            <a:srcRect/>
            <a:stretch>
              <a:fillRect/>
            </a:stretch>
          </p:blipFill>
          <p:spPr bwMode="auto">
            <a:xfrm>
              <a:off x="1901" y="837"/>
              <a:ext cx="1946" cy="2595"/>
            </a:xfrm>
            <a:prstGeom prst="rect">
              <a:avLst/>
            </a:prstGeom>
            <a:noFill/>
          </p:spPr>
        </p:pic>
        <p:sp>
          <p:nvSpPr>
            <p:cNvPr id="106521" name="Line 25"/>
            <p:cNvSpPr>
              <a:spLocks noChangeAspect="1" noChangeShapeType="1"/>
            </p:cNvSpPr>
            <p:nvPr/>
          </p:nvSpPr>
          <p:spPr bwMode="auto">
            <a:xfrm flipH="1">
              <a:off x="3110" y="1459"/>
              <a:ext cx="850" cy="589"/>
            </a:xfrm>
            <a:prstGeom prst="line">
              <a:avLst/>
            </a:prstGeom>
            <a:noFill/>
            <a:ln w="50800">
              <a:solidFill>
                <a:srgbClr val="00FFFF"/>
              </a:solidFill>
              <a:round/>
              <a:headEnd/>
              <a:tailEnd type="triangle" w="med" len="med"/>
            </a:ln>
            <a:effectLst/>
          </p:spPr>
          <p:txBody>
            <a:bodyPr wrap="none" anchor="ctr"/>
            <a:lstStyle/>
            <a:p>
              <a:endParaRPr lang="ar-SA"/>
            </a:p>
          </p:txBody>
        </p:sp>
        <p:sp>
          <p:nvSpPr>
            <p:cNvPr id="106520" name="Line 24"/>
            <p:cNvSpPr>
              <a:spLocks noChangeAspect="1" noChangeShapeType="1"/>
            </p:cNvSpPr>
            <p:nvPr/>
          </p:nvSpPr>
          <p:spPr bwMode="auto">
            <a:xfrm flipH="1" flipV="1">
              <a:off x="3136" y="2368"/>
              <a:ext cx="614" cy="819"/>
            </a:xfrm>
            <a:prstGeom prst="line">
              <a:avLst/>
            </a:prstGeom>
            <a:noFill/>
            <a:ln w="50800">
              <a:solidFill>
                <a:srgbClr val="1ED4F8"/>
              </a:solidFill>
              <a:round/>
              <a:headEnd/>
              <a:tailEnd type="triangle" w="med" len="med"/>
            </a:ln>
            <a:effectLst/>
          </p:spPr>
          <p:txBody>
            <a:bodyPr wrap="none" anchor="ctr"/>
            <a:lstStyle/>
            <a:p>
              <a:endParaRPr lang="ar-SA"/>
            </a:p>
          </p:txBody>
        </p:sp>
      </p:grpSp>
      <p:sp>
        <p:nvSpPr>
          <p:cNvPr id="106518" name="Text Box 22"/>
          <p:cNvSpPr txBox="1">
            <a:spLocks noChangeArrowheads="1"/>
          </p:cNvSpPr>
          <p:nvPr/>
        </p:nvSpPr>
        <p:spPr bwMode="auto">
          <a:xfrm>
            <a:off x="5638800" y="1870075"/>
            <a:ext cx="3124200" cy="3013075"/>
          </a:xfrm>
          <a:prstGeom prst="rect">
            <a:avLst/>
          </a:prstGeom>
          <a:noFill/>
          <a:ln w="50800">
            <a:noFill/>
            <a:miter lim="800000"/>
            <a:headEnd/>
            <a:tailEnd/>
          </a:ln>
          <a:effectLst/>
        </p:spPr>
        <p:txBody>
          <a:bodyPr>
            <a:spAutoFit/>
          </a:bodyPr>
          <a:lstStyle/>
          <a:p>
            <a:pPr>
              <a:spcBef>
                <a:spcPct val="50000"/>
              </a:spcBef>
            </a:pPr>
            <a:r>
              <a:rPr lang="en-US" sz="2400" b="1">
                <a:cs typeface="Arial" pitchFamily="34" charset="0"/>
              </a:rPr>
              <a:t>Short (1 -2 cm) white lines at the lung bases, perpendicular to the pleural surface representing distended interlobular septa</a:t>
            </a:r>
            <a:endParaRPr lang="en-US" sz="3200">
              <a:latin typeface="Times New Roman" pitchFamily="18" charset="0"/>
            </a:endParaRPr>
          </a:p>
        </p:txBody>
      </p:sp>
      <p:sp>
        <p:nvSpPr>
          <p:cNvPr id="140290" name="Text Box 2"/>
          <p:cNvSpPr txBox="1">
            <a:spLocks noChangeArrowheads="1"/>
          </p:cNvSpPr>
          <p:nvPr/>
        </p:nvSpPr>
        <p:spPr bwMode="auto">
          <a:xfrm>
            <a:off x="381000" y="609600"/>
            <a:ext cx="4038600" cy="822325"/>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400" b="1">
                <a:solidFill>
                  <a:srgbClr val="1ED4F8"/>
                </a:solidFill>
              </a:rPr>
              <a:t>What do the arrows indicate?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6522"/>
                                        </p:tgtEl>
                                        <p:attrNameLst>
                                          <p:attrName>style.visibility</p:attrName>
                                        </p:attrNameLst>
                                      </p:cBhvr>
                                      <p:to>
                                        <p:strVal val="visible"/>
                                      </p:to>
                                    </p:set>
                                    <p:anim calcmode="lin" valueType="num">
                                      <p:cBhvr additive="base">
                                        <p:cTn id="7" dur="500" fill="hold"/>
                                        <p:tgtEl>
                                          <p:spTgt spid="106522"/>
                                        </p:tgtEl>
                                        <p:attrNameLst>
                                          <p:attrName>ppt_x</p:attrName>
                                        </p:attrNameLst>
                                      </p:cBhvr>
                                      <p:tavLst>
                                        <p:tav tm="0">
                                          <p:val>
                                            <p:strVal val="#ppt_x"/>
                                          </p:val>
                                        </p:tav>
                                        <p:tav tm="100000">
                                          <p:val>
                                            <p:strVal val="#ppt_x"/>
                                          </p:val>
                                        </p:tav>
                                      </p:tavLst>
                                    </p:anim>
                                    <p:anim calcmode="lin" valueType="num">
                                      <p:cBhvr additive="base">
                                        <p:cTn id="8" dur="500" fill="hold"/>
                                        <p:tgtEl>
                                          <p:spTgt spid="1065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518"/>
                                        </p:tgtEl>
                                        <p:attrNameLst>
                                          <p:attrName>style.visibility</p:attrName>
                                        </p:attrNameLst>
                                      </p:cBhvr>
                                      <p:to>
                                        <p:strVal val="visible"/>
                                      </p:to>
                                    </p:set>
                                    <p:anim calcmode="lin" valueType="num">
                                      <p:cBhvr additive="base">
                                        <p:cTn id="13" dur="500" fill="hold"/>
                                        <p:tgtEl>
                                          <p:spTgt spid="106518"/>
                                        </p:tgtEl>
                                        <p:attrNameLst>
                                          <p:attrName>ppt_x</p:attrName>
                                        </p:attrNameLst>
                                      </p:cBhvr>
                                      <p:tavLst>
                                        <p:tav tm="0">
                                          <p:val>
                                            <p:strVal val="#ppt_x"/>
                                          </p:val>
                                        </p:tav>
                                        <p:tav tm="100000">
                                          <p:val>
                                            <p:strVal val="#ppt_x"/>
                                          </p:val>
                                        </p:tav>
                                      </p:tavLst>
                                    </p:anim>
                                    <p:anim calcmode="lin" valueType="num">
                                      <p:cBhvr additive="base">
                                        <p:cTn id="14" dur="500" fill="hold"/>
                                        <p:tgtEl>
                                          <p:spTgt spid="106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2" grpId="0" autoUpdateAnimBg="0"/>
      <p:bldP spid="10651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solidFill>
                  <a:srgbClr val="FF9933"/>
                </a:solidFill>
              </a:rPr>
              <a:t>Quality Control</a:t>
            </a:r>
          </a:p>
        </p:txBody>
      </p:sp>
      <p:sp>
        <p:nvSpPr>
          <p:cNvPr id="36867" name="Rectangle 3"/>
          <p:cNvSpPr>
            <a:spLocks noGrp="1" noChangeArrowheads="1"/>
          </p:cNvSpPr>
          <p:nvPr>
            <p:ph type="body" sz="half" idx="1"/>
          </p:nvPr>
        </p:nvSpPr>
        <p:spPr/>
        <p:txBody>
          <a:bodyPr/>
          <a:lstStyle/>
          <a:p>
            <a:r>
              <a:rPr lang="en-US" sz="2800" b="1">
                <a:solidFill>
                  <a:srgbClr val="FFFF00"/>
                </a:solidFill>
              </a:rPr>
              <a:t>6</a:t>
            </a:r>
            <a:r>
              <a:rPr lang="en-US" sz="2800"/>
              <a:t>.  </a:t>
            </a:r>
            <a:r>
              <a:rPr lang="en-US" sz="2800">
                <a:solidFill>
                  <a:srgbClr val="FF9933"/>
                </a:solidFill>
              </a:rPr>
              <a:t>Inspiration</a:t>
            </a:r>
          </a:p>
          <a:p>
            <a:pPr lvl="2"/>
            <a:endParaRPr lang="en-US" sz="2000"/>
          </a:p>
          <a:p>
            <a:pPr lvl="1"/>
            <a:r>
              <a:rPr lang="en-US" sz="2400"/>
              <a:t>Should be able to count 9-10 posterior ribs</a:t>
            </a:r>
          </a:p>
          <a:p>
            <a:pPr lvl="2"/>
            <a:endParaRPr lang="en-US" sz="2000"/>
          </a:p>
          <a:p>
            <a:pPr lvl="1"/>
            <a:r>
              <a:rPr lang="en-US" sz="2400"/>
              <a:t>Heart shadow should not be hidden by the diaphragm</a:t>
            </a:r>
          </a:p>
        </p:txBody>
      </p:sp>
      <p:pic>
        <p:nvPicPr>
          <p:cNvPr id="36868" name="Picture 4" descr="NormalPA3"/>
          <p:cNvPicPr>
            <a:picLocks noGrp="1" noChangeAspect="1" noChangeArrowheads="1"/>
          </p:cNvPicPr>
          <p:nvPr>
            <p:ph sz="half" idx="2"/>
          </p:nvPr>
        </p:nvPicPr>
        <p:blipFill>
          <a:blip r:embed="rId2" cstate="print"/>
          <a:stretch>
            <a:fillRect/>
          </a:stretch>
        </p:blipFill>
        <p:spPr>
          <a:xfrm>
            <a:off x="4784601" y="1600200"/>
            <a:ext cx="3765797" cy="4530725"/>
          </a:xfrm>
          <a:noFill/>
          <a:ln/>
        </p:spPr>
      </p:pic>
      <p:sp>
        <p:nvSpPr>
          <p:cNvPr id="36875" name="Text Box 11"/>
          <p:cNvSpPr txBox="1">
            <a:spLocks noChangeArrowheads="1"/>
          </p:cNvSpPr>
          <p:nvPr/>
        </p:nvSpPr>
        <p:spPr bwMode="auto">
          <a:xfrm>
            <a:off x="6172200" y="19050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1</a:t>
            </a:r>
          </a:p>
        </p:txBody>
      </p:sp>
      <p:sp>
        <p:nvSpPr>
          <p:cNvPr id="36876" name="Text Box 12"/>
          <p:cNvSpPr txBox="1">
            <a:spLocks noChangeArrowheads="1"/>
          </p:cNvSpPr>
          <p:nvPr/>
        </p:nvSpPr>
        <p:spPr bwMode="auto">
          <a:xfrm>
            <a:off x="6019800" y="22098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2</a:t>
            </a:r>
          </a:p>
        </p:txBody>
      </p:sp>
      <p:sp>
        <p:nvSpPr>
          <p:cNvPr id="36877" name="Text Box 13"/>
          <p:cNvSpPr txBox="1">
            <a:spLocks noChangeArrowheads="1"/>
          </p:cNvSpPr>
          <p:nvPr/>
        </p:nvSpPr>
        <p:spPr bwMode="auto">
          <a:xfrm>
            <a:off x="5715000" y="25908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3</a:t>
            </a:r>
          </a:p>
        </p:txBody>
      </p:sp>
      <p:sp>
        <p:nvSpPr>
          <p:cNvPr id="36878" name="Text Box 14"/>
          <p:cNvSpPr txBox="1">
            <a:spLocks noChangeArrowheads="1"/>
          </p:cNvSpPr>
          <p:nvPr/>
        </p:nvSpPr>
        <p:spPr bwMode="auto">
          <a:xfrm>
            <a:off x="5638800" y="29718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4</a:t>
            </a:r>
          </a:p>
        </p:txBody>
      </p:sp>
      <p:sp>
        <p:nvSpPr>
          <p:cNvPr id="36879" name="Text Box 15"/>
          <p:cNvSpPr txBox="1">
            <a:spLocks noChangeArrowheads="1"/>
          </p:cNvSpPr>
          <p:nvPr/>
        </p:nvSpPr>
        <p:spPr bwMode="auto">
          <a:xfrm>
            <a:off x="5562600" y="34290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5</a:t>
            </a:r>
          </a:p>
        </p:txBody>
      </p:sp>
      <p:sp>
        <p:nvSpPr>
          <p:cNvPr id="36880" name="Text Box 16"/>
          <p:cNvSpPr txBox="1">
            <a:spLocks noChangeArrowheads="1"/>
          </p:cNvSpPr>
          <p:nvPr/>
        </p:nvSpPr>
        <p:spPr bwMode="auto">
          <a:xfrm>
            <a:off x="5486400" y="38100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6</a:t>
            </a:r>
          </a:p>
        </p:txBody>
      </p:sp>
      <p:sp>
        <p:nvSpPr>
          <p:cNvPr id="36881" name="Text Box 17"/>
          <p:cNvSpPr txBox="1">
            <a:spLocks noChangeArrowheads="1"/>
          </p:cNvSpPr>
          <p:nvPr/>
        </p:nvSpPr>
        <p:spPr bwMode="auto">
          <a:xfrm>
            <a:off x="5486400" y="42672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7</a:t>
            </a:r>
          </a:p>
        </p:txBody>
      </p:sp>
      <p:sp>
        <p:nvSpPr>
          <p:cNvPr id="36882" name="Text Box 18"/>
          <p:cNvSpPr txBox="1">
            <a:spLocks noChangeArrowheads="1"/>
          </p:cNvSpPr>
          <p:nvPr/>
        </p:nvSpPr>
        <p:spPr bwMode="auto">
          <a:xfrm>
            <a:off x="5486400" y="4800600"/>
            <a:ext cx="381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8</a:t>
            </a:r>
          </a:p>
        </p:txBody>
      </p:sp>
      <p:sp>
        <p:nvSpPr>
          <p:cNvPr id="36883" name="Text Box 19"/>
          <p:cNvSpPr txBox="1">
            <a:spLocks noChangeArrowheads="1"/>
          </p:cNvSpPr>
          <p:nvPr/>
        </p:nvSpPr>
        <p:spPr bwMode="auto">
          <a:xfrm>
            <a:off x="5562600" y="5334000"/>
            <a:ext cx="5334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9</a:t>
            </a:r>
          </a:p>
        </p:txBody>
      </p:sp>
      <p:sp>
        <p:nvSpPr>
          <p:cNvPr id="36884" name="Text Box 20"/>
          <p:cNvSpPr txBox="1">
            <a:spLocks noChangeArrowheads="1"/>
          </p:cNvSpPr>
          <p:nvPr/>
        </p:nvSpPr>
        <p:spPr bwMode="auto">
          <a:xfrm>
            <a:off x="5943600" y="5638800"/>
            <a:ext cx="4572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36876"/>
                                        </p:tgtEl>
                                        <p:attrNameLst>
                                          <p:attrName>style.visibility</p:attrName>
                                        </p:attrNameLst>
                                      </p:cBhvr>
                                      <p:to>
                                        <p:strVal val="visible"/>
                                      </p:to>
                                    </p:set>
                                    <p:anim calcmode="lin" valueType="num">
                                      <p:cBhvr additive="base">
                                        <p:cTn id="12" dur="500" fill="hold"/>
                                        <p:tgtEl>
                                          <p:spTgt spid="36876"/>
                                        </p:tgtEl>
                                        <p:attrNameLst>
                                          <p:attrName>ppt_x</p:attrName>
                                        </p:attrNameLst>
                                      </p:cBhvr>
                                      <p:tavLst>
                                        <p:tav tm="0">
                                          <p:val>
                                            <p:strVal val="#ppt_x"/>
                                          </p:val>
                                        </p:tav>
                                        <p:tav tm="100000">
                                          <p:val>
                                            <p:strVal val="#ppt_x"/>
                                          </p:val>
                                        </p:tav>
                                      </p:tavLst>
                                    </p:anim>
                                    <p:anim calcmode="lin" valueType="num">
                                      <p:cBhvr additive="base">
                                        <p:cTn id="13" dur="500" fill="hold"/>
                                        <p:tgtEl>
                                          <p:spTgt spid="3687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grpId="0" nodeType="afterEffect">
                                  <p:stCondLst>
                                    <p:cond delay="0"/>
                                  </p:stCondLst>
                                  <p:childTnLst>
                                    <p:set>
                                      <p:cBhvr>
                                        <p:cTn id="16" dur="1" fill="hold">
                                          <p:stCondLst>
                                            <p:cond delay="0"/>
                                          </p:stCondLst>
                                        </p:cTn>
                                        <p:tgtEl>
                                          <p:spTgt spid="36877"/>
                                        </p:tgtEl>
                                        <p:attrNameLst>
                                          <p:attrName>style.visibility</p:attrName>
                                        </p:attrNameLst>
                                      </p:cBhvr>
                                      <p:to>
                                        <p:strVal val="visible"/>
                                      </p:to>
                                    </p:set>
                                    <p:anim calcmode="lin" valueType="num">
                                      <p:cBhvr additive="base">
                                        <p:cTn id="17" dur="500" fill="hold"/>
                                        <p:tgtEl>
                                          <p:spTgt spid="36877"/>
                                        </p:tgtEl>
                                        <p:attrNameLst>
                                          <p:attrName>ppt_x</p:attrName>
                                        </p:attrNameLst>
                                      </p:cBhvr>
                                      <p:tavLst>
                                        <p:tav tm="0">
                                          <p:val>
                                            <p:strVal val="#ppt_x"/>
                                          </p:val>
                                        </p:tav>
                                        <p:tav tm="100000">
                                          <p:val>
                                            <p:strVal val="#ppt_x"/>
                                          </p:val>
                                        </p:tav>
                                      </p:tavLst>
                                    </p:anim>
                                    <p:anim calcmode="lin" valueType="num">
                                      <p:cBhvr additive="base">
                                        <p:cTn id="18" dur="500" fill="hold"/>
                                        <p:tgtEl>
                                          <p:spTgt spid="36877"/>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 presetClass="entr" presetSubtype="1" fill="hold" grpId="0" nodeType="afterEffect">
                                  <p:stCondLst>
                                    <p:cond delay="0"/>
                                  </p:stCondLst>
                                  <p:childTnLst>
                                    <p:set>
                                      <p:cBhvr>
                                        <p:cTn id="21" dur="1" fill="hold">
                                          <p:stCondLst>
                                            <p:cond delay="0"/>
                                          </p:stCondLst>
                                        </p:cTn>
                                        <p:tgtEl>
                                          <p:spTgt spid="36878"/>
                                        </p:tgtEl>
                                        <p:attrNameLst>
                                          <p:attrName>style.visibility</p:attrName>
                                        </p:attrNameLst>
                                      </p:cBhvr>
                                      <p:to>
                                        <p:strVal val="visible"/>
                                      </p:to>
                                    </p:set>
                                    <p:anim calcmode="lin" valueType="num">
                                      <p:cBhvr additive="base">
                                        <p:cTn id="22" dur="500" fill="hold"/>
                                        <p:tgtEl>
                                          <p:spTgt spid="36878"/>
                                        </p:tgtEl>
                                        <p:attrNameLst>
                                          <p:attrName>ppt_x</p:attrName>
                                        </p:attrNameLst>
                                      </p:cBhvr>
                                      <p:tavLst>
                                        <p:tav tm="0">
                                          <p:val>
                                            <p:strVal val="#ppt_x"/>
                                          </p:val>
                                        </p:tav>
                                        <p:tav tm="100000">
                                          <p:val>
                                            <p:strVal val="#ppt_x"/>
                                          </p:val>
                                        </p:tav>
                                      </p:tavLst>
                                    </p:anim>
                                    <p:anim calcmode="lin" valueType="num">
                                      <p:cBhvr additive="base">
                                        <p:cTn id="23" dur="500" fill="hold"/>
                                        <p:tgtEl>
                                          <p:spTgt spid="36878"/>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2" presetClass="entr" presetSubtype="1" fill="hold" grpId="0" nodeType="afterEffect">
                                  <p:stCondLst>
                                    <p:cond delay="0"/>
                                  </p:stCondLst>
                                  <p:childTnLst>
                                    <p:set>
                                      <p:cBhvr>
                                        <p:cTn id="26" dur="1" fill="hold">
                                          <p:stCondLst>
                                            <p:cond delay="0"/>
                                          </p:stCondLst>
                                        </p:cTn>
                                        <p:tgtEl>
                                          <p:spTgt spid="36879"/>
                                        </p:tgtEl>
                                        <p:attrNameLst>
                                          <p:attrName>style.visibility</p:attrName>
                                        </p:attrNameLst>
                                      </p:cBhvr>
                                      <p:to>
                                        <p:strVal val="visible"/>
                                      </p:to>
                                    </p:set>
                                    <p:anim calcmode="lin" valueType="num">
                                      <p:cBhvr additive="base">
                                        <p:cTn id="27" dur="500" fill="hold"/>
                                        <p:tgtEl>
                                          <p:spTgt spid="36879"/>
                                        </p:tgtEl>
                                        <p:attrNameLst>
                                          <p:attrName>ppt_x</p:attrName>
                                        </p:attrNameLst>
                                      </p:cBhvr>
                                      <p:tavLst>
                                        <p:tav tm="0">
                                          <p:val>
                                            <p:strVal val="#ppt_x"/>
                                          </p:val>
                                        </p:tav>
                                        <p:tav tm="100000">
                                          <p:val>
                                            <p:strVal val="#ppt_x"/>
                                          </p:val>
                                        </p:tav>
                                      </p:tavLst>
                                    </p:anim>
                                    <p:anim calcmode="lin" valueType="num">
                                      <p:cBhvr additive="base">
                                        <p:cTn id="28" dur="500" fill="hold"/>
                                        <p:tgtEl>
                                          <p:spTgt spid="36879"/>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 presetClass="entr" presetSubtype="1" fill="hold" grpId="0" nodeType="afterEffect">
                                  <p:stCondLst>
                                    <p:cond delay="0"/>
                                  </p:stCondLst>
                                  <p:childTnLst>
                                    <p:set>
                                      <p:cBhvr>
                                        <p:cTn id="31" dur="1" fill="hold">
                                          <p:stCondLst>
                                            <p:cond delay="0"/>
                                          </p:stCondLst>
                                        </p:cTn>
                                        <p:tgtEl>
                                          <p:spTgt spid="36880"/>
                                        </p:tgtEl>
                                        <p:attrNameLst>
                                          <p:attrName>style.visibility</p:attrName>
                                        </p:attrNameLst>
                                      </p:cBhvr>
                                      <p:to>
                                        <p:strVal val="visible"/>
                                      </p:to>
                                    </p:set>
                                    <p:anim calcmode="lin" valueType="num">
                                      <p:cBhvr additive="base">
                                        <p:cTn id="32" dur="500" fill="hold"/>
                                        <p:tgtEl>
                                          <p:spTgt spid="36880"/>
                                        </p:tgtEl>
                                        <p:attrNameLst>
                                          <p:attrName>ppt_x</p:attrName>
                                        </p:attrNameLst>
                                      </p:cBhvr>
                                      <p:tavLst>
                                        <p:tav tm="0">
                                          <p:val>
                                            <p:strVal val="#ppt_x"/>
                                          </p:val>
                                        </p:tav>
                                        <p:tav tm="100000">
                                          <p:val>
                                            <p:strVal val="#ppt_x"/>
                                          </p:val>
                                        </p:tav>
                                      </p:tavLst>
                                    </p:anim>
                                    <p:anim calcmode="lin" valueType="num">
                                      <p:cBhvr additive="base">
                                        <p:cTn id="33" dur="500" fill="hold"/>
                                        <p:tgtEl>
                                          <p:spTgt spid="36880"/>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1" fill="hold" grpId="0" nodeType="afterEffect">
                                  <p:stCondLst>
                                    <p:cond delay="0"/>
                                  </p:stCondLst>
                                  <p:childTnLst>
                                    <p:set>
                                      <p:cBhvr>
                                        <p:cTn id="36" dur="1" fill="hold">
                                          <p:stCondLst>
                                            <p:cond delay="0"/>
                                          </p:stCondLst>
                                        </p:cTn>
                                        <p:tgtEl>
                                          <p:spTgt spid="36881"/>
                                        </p:tgtEl>
                                        <p:attrNameLst>
                                          <p:attrName>style.visibility</p:attrName>
                                        </p:attrNameLst>
                                      </p:cBhvr>
                                      <p:to>
                                        <p:strVal val="visible"/>
                                      </p:to>
                                    </p:set>
                                    <p:anim calcmode="lin" valueType="num">
                                      <p:cBhvr additive="base">
                                        <p:cTn id="37" dur="500" fill="hold"/>
                                        <p:tgtEl>
                                          <p:spTgt spid="36881"/>
                                        </p:tgtEl>
                                        <p:attrNameLst>
                                          <p:attrName>ppt_x</p:attrName>
                                        </p:attrNameLst>
                                      </p:cBhvr>
                                      <p:tavLst>
                                        <p:tav tm="0">
                                          <p:val>
                                            <p:strVal val="#ppt_x"/>
                                          </p:val>
                                        </p:tav>
                                        <p:tav tm="100000">
                                          <p:val>
                                            <p:strVal val="#ppt_x"/>
                                          </p:val>
                                        </p:tav>
                                      </p:tavLst>
                                    </p:anim>
                                    <p:anim calcmode="lin" valueType="num">
                                      <p:cBhvr additive="base">
                                        <p:cTn id="38" dur="500" fill="hold"/>
                                        <p:tgtEl>
                                          <p:spTgt spid="36881"/>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1" fill="hold" grpId="0" nodeType="afterEffect">
                                  <p:stCondLst>
                                    <p:cond delay="0"/>
                                  </p:stCondLst>
                                  <p:childTnLst>
                                    <p:set>
                                      <p:cBhvr>
                                        <p:cTn id="41" dur="1" fill="hold">
                                          <p:stCondLst>
                                            <p:cond delay="0"/>
                                          </p:stCondLst>
                                        </p:cTn>
                                        <p:tgtEl>
                                          <p:spTgt spid="36882"/>
                                        </p:tgtEl>
                                        <p:attrNameLst>
                                          <p:attrName>style.visibility</p:attrName>
                                        </p:attrNameLst>
                                      </p:cBhvr>
                                      <p:to>
                                        <p:strVal val="visible"/>
                                      </p:to>
                                    </p:set>
                                    <p:anim calcmode="lin" valueType="num">
                                      <p:cBhvr additive="base">
                                        <p:cTn id="42" dur="500" fill="hold"/>
                                        <p:tgtEl>
                                          <p:spTgt spid="36882"/>
                                        </p:tgtEl>
                                        <p:attrNameLst>
                                          <p:attrName>ppt_x</p:attrName>
                                        </p:attrNameLst>
                                      </p:cBhvr>
                                      <p:tavLst>
                                        <p:tav tm="0">
                                          <p:val>
                                            <p:strVal val="#ppt_x"/>
                                          </p:val>
                                        </p:tav>
                                        <p:tav tm="100000">
                                          <p:val>
                                            <p:strVal val="#ppt_x"/>
                                          </p:val>
                                        </p:tav>
                                      </p:tavLst>
                                    </p:anim>
                                    <p:anim calcmode="lin" valueType="num">
                                      <p:cBhvr additive="base">
                                        <p:cTn id="43" dur="500" fill="hold"/>
                                        <p:tgtEl>
                                          <p:spTgt spid="36882"/>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grpId="0" nodeType="afterEffect">
                                  <p:stCondLst>
                                    <p:cond delay="0"/>
                                  </p:stCondLst>
                                  <p:childTnLst>
                                    <p:set>
                                      <p:cBhvr>
                                        <p:cTn id="46" dur="1" fill="hold">
                                          <p:stCondLst>
                                            <p:cond delay="0"/>
                                          </p:stCondLst>
                                        </p:cTn>
                                        <p:tgtEl>
                                          <p:spTgt spid="36883"/>
                                        </p:tgtEl>
                                        <p:attrNameLst>
                                          <p:attrName>style.visibility</p:attrName>
                                        </p:attrNameLst>
                                      </p:cBhvr>
                                      <p:to>
                                        <p:strVal val="visible"/>
                                      </p:to>
                                    </p:set>
                                    <p:anim calcmode="lin" valueType="num">
                                      <p:cBhvr additive="base">
                                        <p:cTn id="47" dur="500" fill="hold"/>
                                        <p:tgtEl>
                                          <p:spTgt spid="36883"/>
                                        </p:tgtEl>
                                        <p:attrNameLst>
                                          <p:attrName>ppt_x</p:attrName>
                                        </p:attrNameLst>
                                      </p:cBhvr>
                                      <p:tavLst>
                                        <p:tav tm="0">
                                          <p:val>
                                            <p:strVal val="#ppt_x"/>
                                          </p:val>
                                        </p:tav>
                                        <p:tav tm="100000">
                                          <p:val>
                                            <p:strVal val="#ppt_x"/>
                                          </p:val>
                                        </p:tav>
                                      </p:tavLst>
                                    </p:anim>
                                    <p:anim calcmode="lin" valueType="num">
                                      <p:cBhvr additive="base">
                                        <p:cTn id="48" dur="500" fill="hold"/>
                                        <p:tgtEl>
                                          <p:spTgt spid="36883"/>
                                        </p:tgtEl>
                                        <p:attrNameLst>
                                          <p:attrName>ppt_y</p:attrName>
                                        </p:attrNameLst>
                                      </p:cBhvr>
                                      <p:tavLst>
                                        <p:tav tm="0">
                                          <p:val>
                                            <p:strVal val="0-#ppt_h/2"/>
                                          </p:val>
                                        </p:tav>
                                        <p:tav tm="100000">
                                          <p:val>
                                            <p:strVal val="#ppt_y"/>
                                          </p:val>
                                        </p:tav>
                                      </p:tavLst>
                                    </p:anim>
                                  </p:childTnLst>
                                </p:cTn>
                              </p:par>
                            </p:childTnLst>
                          </p:cTn>
                        </p:par>
                        <p:par>
                          <p:cTn id="49" fill="hold">
                            <p:stCondLst>
                              <p:cond delay="5500"/>
                            </p:stCondLst>
                            <p:childTnLst>
                              <p:par>
                                <p:cTn id="50" presetID="2" presetClass="entr" presetSubtype="1" fill="hold" grpId="0" nodeType="afterEffect">
                                  <p:stCondLst>
                                    <p:cond delay="0"/>
                                  </p:stCondLst>
                                  <p:childTnLst>
                                    <p:set>
                                      <p:cBhvr>
                                        <p:cTn id="51" dur="1" fill="hold">
                                          <p:stCondLst>
                                            <p:cond delay="0"/>
                                          </p:stCondLst>
                                        </p:cTn>
                                        <p:tgtEl>
                                          <p:spTgt spid="36884"/>
                                        </p:tgtEl>
                                        <p:attrNameLst>
                                          <p:attrName>style.visibility</p:attrName>
                                        </p:attrNameLst>
                                      </p:cBhvr>
                                      <p:to>
                                        <p:strVal val="visible"/>
                                      </p:to>
                                    </p:set>
                                    <p:anim calcmode="lin" valueType="num">
                                      <p:cBhvr additive="base">
                                        <p:cTn id="52" dur="500" fill="hold"/>
                                        <p:tgtEl>
                                          <p:spTgt spid="36884"/>
                                        </p:tgtEl>
                                        <p:attrNameLst>
                                          <p:attrName>ppt_x</p:attrName>
                                        </p:attrNameLst>
                                      </p:cBhvr>
                                      <p:tavLst>
                                        <p:tav tm="0">
                                          <p:val>
                                            <p:strVal val="#ppt_x"/>
                                          </p:val>
                                        </p:tav>
                                        <p:tav tm="100000">
                                          <p:val>
                                            <p:strVal val="#ppt_x"/>
                                          </p:val>
                                        </p:tav>
                                      </p:tavLst>
                                    </p:anim>
                                    <p:anim calcmode="lin" valueType="num">
                                      <p:cBhvr additive="base">
                                        <p:cTn id="53" dur="500" fill="hold"/>
                                        <p:tgtEl>
                                          <p:spTgt spid="368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p:bldP spid="36876" grpId="0"/>
      <p:bldP spid="36877" grpId="0"/>
      <p:bldP spid="36878" grpId="0"/>
      <p:bldP spid="36879" grpId="0"/>
      <p:bldP spid="36880" grpId="0"/>
      <p:bldP spid="36881" grpId="0"/>
      <p:bldP spid="36882" grpId="0"/>
      <p:bldP spid="36883" grpId="0"/>
      <p:bldP spid="3688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t>The 12-Step Program</a:t>
            </a:r>
          </a:p>
        </p:txBody>
      </p:sp>
      <p:sp>
        <p:nvSpPr>
          <p:cNvPr id="204803" name="Rectangle 3"/>
          <p:cNvSpPr>
            <a:spLocks noGrp="1" noChangeArrowheads="1"/>
          </p:cNvSpPr>
          <p:nvPr>
            <p:ph idx="1"/>
          </p:nvPr>
        </p:nvSpPr>
        <p:spPr/>
        <p:txBody>
          <a:bodyPr>
            <a:normAutofit fontScale="92500" lnSpcReduction="10000"/>
          </a:bodyPr>
          <a:lstStyle/>
          <a:p>
            <a:pPr>
              <a:lnSpc>
                <a:spcPct val="80000"/>
              </a:lnSpc>
            </a:pPr>
            <a:r>
              <a:rPr lang="en-US" sz="2400" b="1">
                <a:solidFill>
                  <a:srgbClr val="00FF00"/>
                </a:solidFill>
              </a:rPr>
              <a:t>1</a:t>
            </a:r>
            <a:r>
              <a:rPr lang="en-US" sz="2400">
                <a:solidFill>
                  <a:srgbClr val="00FF00"/>
                </a:solidFill>
              </a:rPr>
              <a:t>:  Name</a:t>
            </a:r>
          </a:p>
          <a:p>
            <a:pPr>
              <a:lnSpc>
                <a:spcPct val="80000"/>
              </a:lnSpc>
            </a:pPr>
            <a:r>
              <a:rPr lang="en-US" sz="2400" b="1">
                <a:solidFill>
                  <a:srgbClr val="00FF00"/>
                </a:solidFill>
              </a:rPr>
              <a:t>2</a:t>
            </a:r>
            <a:r>
              <a:rPr lang="en-US" sz="2400">
                <a:solidFill>
                  <a:srgbClr val="00FF00"/>
                </a:solidFill>
              </a:rPr>
              <a:t>:  Date</a:t>
            </a:r>
          </a:p>
          <a:p>
            <a:pPr>
              <a:lnSpc>
                <a:spcPct val="80000"/>
              </a:lnSpc>
            </a:pPr>
            <a:r>
              <a:rPr lang="en-US" sz="2400" b="1">
                <a:solidFill>
                  <a:srgbClr val="00FF00"/>
                </a:solidFill>
              </a:rPr>
              <a:t>3</a:t>
            </a:r>
            <a:r>
              <a:rPr lang="en-US" sz="2400">
                <a:solidFill>
                  <a:srgbClr val="00FF00"/>
                </a:solidFill>
              </a:rPr>
              <a:t>:  Old films</a:t>
            </a:r>
          </a:p>
          <a:p>
            <a:pPr>
              <a:lnSpc>
                <a:spcPct val="80000"/>
              </a:lnSpc>
            </a:pPr>
            <a:r>
              <a:rPr lang="en-US" sz="2400" b="1"/>
              <a:t>4</a:t>
            </a:r>
            <a:r>
              <a:rPr lang="en-US" sz="2400"/>
              <a:t>:  What type of </a:t>
            </a:r>
            <a:r>
              <a:rPr lang="en-US" sz="2800" b="1"/>
              <a:t>view(s)</a:t>
            </a:r>
          </a:p>
          <a:p>
            <a:pPr>
              <a:lnSpc>
                <a:spcPct val="80000"/>
              </a:lnSpc>
            </a:pPr>
            <a:r>
              <a:rPr lang="en-US" sz="2400" b="1">
                <a:solidFill>
                  <a:srgbClr val="FF9933"/>
                </a:solidFill>
              </a:rPr>
              <a:t>5</a:t>
            </a:r>
            <a:r>
              <a:rPr lang="en-US" sz="2400">
                <a:solidFill>
                  <a:srgbClr val="FF9933"/>
                </a:solidFill>
              </a:rPr>
              <a:t>:  Penetration</a:t>
            </a:r>
          </a:p>
          <a:p>
            <a:pPr>
              <a:lnSpc>
                <a:spcPct val="80000"/>
              </a:lnSpc>
            </a:pPr>
            <a:r>
              <a:rPr lang="en-US" sz="2400" b="1">
                <a:solidFill>
                  <a:srgbClr val="FF9933"/>
                </a:solidFill>
              </a:rPr>
              <a:t>6</a:t>
            </a:r>
            <a:r>
              <a:rPr lang="en-US" sz="2400">
                <a:solidFill>
                  <a:srgbClr val="FF9933"/>
                </a:solidFill>
              </a:rPr>
              <a:t>:  Inspiration</a:t>
            </a:r>
          </a:p>
          <a:p>
            <a:pPr>
              <a:lnSpc>
                <a:spcPct val="80000"/>
              </a:lnSpc>
            </a:pPr>
            <a:r>
              <a:rPr lang="en-US" sz="2400" b="1">
                <a:solidFill>
                  <a:srgbClr val="FF9933"/>
                </a:solidFill>
              </a:rPr>
              <a:t>7</a:t>
            </a:r>
            <a:r>
              <a:rPr lang="en-US" sz="2400">
                <a:solidFill>
                  <a:srgbClr val="FF9933"/>
                </a:solidFill>
              </a:rPr>
              <a:t>:  Rotation</a:t>
            </a:r>
          </a:p>
          <a:p>
            <a:pPr>
              <a:lnSpc>
                <a:spcPct val="80000"/>
              </a:lnSpc>
            </a:pPr>
            <a:r>
              <a:rPr lang="en-US" sz="2400" b="1">
                <a:solidFill>
                  <a:srgbClr val="FF9933"/>
                </a:solidFill>
              </a:rPr>
              <a:t>8</a:t>
            </a:r>
            <a:r>
              <a:rPr lang="en-US" sz="2400">
                <a:solidFill>
                  <a:srgbClr val="FF9933"/>
                </a:solidFill>
              </a:rPr>
              <a:t>:  Angulation</a:t>
            </a:r>
          </a:p>
          <a:p>
            <a:pPr>
              <a:lnSpc>
                <a:spcPct val="80000"/>
              </a:lnSpc>
            </a:pPr>
            <a:r>
              <a:rPr lang="en-US" sz="2400" b="1">
                <a:solidFill>
                  <a:schemeClr val="hlink"/>
                </a:solidFill>
              </a:rPr>
              <a:t>9</a:t>
            </a:r>
            <a:r>
              <a:rPr lang="en-US" sz="2400">
                <a:solidFill>
                  <a:schemeClr val="hlink"/>
                </a:solidFill>
              </a:rPr>
              <a:t>:  Soft tissues / bony structures</a:t>
            </a:r>
          </a:p>
          <a:p>
            <a:pPr>
              <a:lnSpc>
                <a:spcPct val="80000"/>
              </a:lnSpc>
            </a:pPr>
            <a:r>
              <a:rPr lang="en-US" sz="2400" b="1">
                <a:solidFill>
                  <a:schemeClr val="hlink"/>
                </a:solidFill>
              </a:rPr>
              <a:t>10</a:t>
            </a:r>
            <a:r>
              <a:rPr lang="en-US" sz="2400">
                <a:solidFill>
                  <a:schemeClr val="hlink"/>
                </a:solidFill>
              </a:rPr>
              <a:t>:  Mediastinum</a:t>
            </a:r>
          </a:p>
          <a:p>
            <a:pPr>
              <a:lnSpc>
                <a:spcPct val="80000"/>
              </a:lnSpc>
            </a:pPr>
            <a:r>
              <a:rPr lang="en-US" sz="2400" b="1">
                <a:solidFill>
                  <a:schemeClr val="hlink"/>
                </a:solidFill>
              </a:rPr>
              <a:t>11</a:t>
            </a:r>
            <a:r>
              <a:rPr lang="en-US" sz="2400">
                <a:solidFill>
                  <a:schemeClr val="hlink"/>
                </a:solidFill>
              </a:rPr>
              <a:t>:  Diaphragms</a:t>
            </a:r>
          </a:p>
          <a:p>
            <a:pPr>
              <a:lnSpc>
                <a:spcPct val="80000"/>
              </a:lnSpc>
            </a:pPr>
            <a:r>
              <a:rPr lang="en-US" sz="2400" b="1">
                <a:solidFill>
                  <a:schemeClr val="hlink"/>
                </a:solidFill>
              </a:rPr>
              <a:t>12</a:t>
            </a:r>
            <a:r>
              <a:rPr lang="en-US" sz="2400">
                <a:solidFill>
                  <a:schemeClr val="hlink"/>
                </a:solidFill>
              </a:rPr>
              <a:t>:  Lung Fields</a:t>
            </a:r>
          </a:p>
        </p:txBody>
      </p:sp>
      <p:sp>
        <p:nvSpPr>
          <p:cNvPr id="204804" name="Text Box 4"/>
          <p:cNvSpPr txBox="1">
            <a:spLocks noChangeArrowheads="1"/>
          </p:cNvSpPr>
          <p:nvPr/>
        </p:nvSpPr>
        <p:spPr bwMode="auto">
          <a:xfrm>
            <a:off x="3810000" y="3581400"/>
            <a:ext cx="35814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FF9933"/>
                </a:solidFill>
              </a:rPr>
              <a:t>Quality Control</a:t>
            </a:r>
          </a:p>
        </p:txBody>
      </p:sp>
      <p:sp>
        <p:nvSpPr>
          <p:cNvPr id="204805" name="Text Box 5"/>
          <p:cNvSpPr txBox="1">
            <a:spLocks noChangeArrowheads="1"/>
          </p:cNvSpPr>
          <p:nvPr/>
        </p:nvSpPr>
        <p:spPr bwMode="auto">
          <a:xfrm>
            <a:off x="6096000" y="5105400"/>
            <a:ext cx="21336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1ED4F8"/>
                </a:solidFill>
              </a:rPr>
              <a:t>Findings</a:t>
            </a:r>
          </a:p>
        </p:txBody>
      </p:sp>
      <p:sp>
        <p:nvSpPr>
          <p:cNvPr id="204806" name="Text Box 6"/>
          <p:cNvSpPr txBox="1">
            <a:spLocks noChangeArrowheads="1"/>
          </p:cNvSpPr>
          <p:nvPr/>
        </p:nvSpPr>
        <p:spPr bwMode="auto">
          <a:xfrm>
            <a:off x="3276600" y="2743200"/>
            <a:ext cx="1066800" cy="18748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1700">
                <a:solidFill>
                  <a:srgbClr val="FF9933"/>
                </a:solidFill>
              </a:rPr>
              <a:t>}</a:t>
            </a:r>
          </a:p>
        </p:txBody>
      </p:sp>
      <p:sp>
        <p:nvSpPr>
          <p:cNvPr id="204807" name="Text Box 7"/>
          <p:cNvSpPr txBox="1">
            <a:spLocks noChangeArrowheads="1"/>
          </p:cNvSpPr>
          <p:nvPr/>
        </p:nvSpPr>
        <p:spPr bwMode="auto">
          <a:xfrm>
            <a:off x="5410200" y="4267200"/>
            <a:ext cx="1066800" cy="18748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1700">
                <a:solidFill>
                  <a:srgbClr val="1ED4F8"/>
                </a:solidFill>
              </a:rPr>
              <a:t>}</a:t>
            </a:r>
          </a:p>
        </p:txBody>
      </p:sp>
      <p:sp>
        <p:nvSpPr>
          <p:cNvPr id="204808" name="Text Box 8"/>
          <p:cNvSpPr txBox="1">
            <a:spLocks noChangeArrowheads="1"/>
          </p:cNvSpPr>
          <p:nvPr/>
        </p:nvSpPr>
        <p:spPr bwMode="auto">
          <a:xfrm>
            <a:off x="3429000" y="1828800"/>
            <a:ext cx="35814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66FF33"/>
                </a:solidFill>
              </a:rPr>
              <a:t>Pre-read</a:t>
            </a:r>
          </a:p>
        </p:txBody>
      </p:sp>
      <p:sp>
        <p:nvSpPr>
          <p:cNvPr id="204809" name="Text Box 9"/>
          <p:cNvSpPr txBox="1">
            <a:spLocks noChangeArrowheads="1"/>
          </p:cNvSpPr>
          <p:nvPr/>
        </p:nvSpPr>
        <p:spPr bwMode="auto">
          <a:xfrm>
            <a:off x="2895600" y="1295400"/>
            <a:ext cx="1066800" cy="14335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800" b="1">
                <a:solidFill>
                  <a:srgbClr val="66FF33"/>
                </a:solidFill>
              </a:rPr>
              <a: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86019" name="Rectangle 3"/>
          <p:cNvSpPr>
            <a:spLocks noGrp="1" noChangeArrowheads="1"/>
          </p:cNvSpPr>
          <p:nvPr>
            <p:ph type="subTitle" idx="1"/>
          </p:nvPr>
        </p:nvSpPr>
        <p:spPr>
          <a:xfrm>
            <a:off x="468313" y="6308725"/>
            <a:ext cx="8280400" cy="549275"/>
          </a:xfrm>
          <a:noFill/>
        </p:spPr>
        <p:txBody>
          <a:bodyPr/>
          <a:lstStyle/>
          <a:p>
            <a:r>
              <a:rPr lang="en-GB" smtClean="0">
                <a:solidFill>
                  <a:srgbClr val="FFFF00"/>
                </a:solidFill>
                <a:latin typeface="Arial" panose="020B0604020202020204" pitchFamily="34" charset="0"/>
              </a:rPr>
              <a:t>Dextrocardia</a:t>
            </a:r>
          </a:p>
        </p:txBody>
      </p:sp>
      <p:pic>
        <p:nvPicPr>
          <p:cNvPr id="76804" name="Picture 5" descr="29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0"/>
            <a:ext cx="61658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804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277813"/>
            <a:ext cx="8229600" cy="6199187"/>
          </a:xfrm>
        </p:spPr>
        <p:txBody>
          <a:bodyPr/>
          <a:lstStyle/>
          <a:p>
            <a:r>
              <a:rPr lang="en-US" sz="5400">
                <a:solidFill>
                  <a:srgbClr val="FFFF00"/>
                </a:solidFill>
              </a:rPr>
              <a:t>The End</a:t>
            </a:r>
            <a:br>
              <a:rPr lang="en-US" sz="5400">
                <a:solidFill>
                  <a:srgbClr val="FFFF00"/>
                </a:solidFill>
              </a:rPr>
            </a:br>
            <a:r>
              <a:rPr lang="en-US">
                <a:solidFill>
                  <a:srgbClr val="FFFF00"/>
                </a:solidFill>
              </a:rPr>
              <a:t/>
            </a:r>
            <a:br>
              <a:rPr lang="en-US">
                <a:solidFill>
                  <a:srgbClr val="FFFF00"/>
                </a:solidFill>
              </a:rPr>
            </a:br>
            <a:r>
              <a:rPr lang="en-US">
                <a:solidFill>
                  <a:srgbClr val="FFFF00"/>
                </a:solidFill>
              </a:rPr>
              <a:t/>
            </a:r>
            <a:br>
              <a:rPr lang="en-US">
                <a:solidFill>
                  <a:srgbClr val="FFFF00"/>
                </a:solidFill>
              </a:rPr>
            </a:br>
            <a:r>
              <a:rPr lang="en-US">
                <a:solidFill>
                  <a:srgbClr val="FFFF00"/>
                </a:solidFill>
              </a:rPr>
              <a:t/>
            </a:r>
            <a:br>
              <a:rPr lang="en-US">
                <a:solidFill>
                  <a:srgbClr val="FFFF00"/>
                </a:solidFill>
              </a:rPr>
            </a:br>
            <a:r>
              <a:rPr lang="en-US">
                <a:solidFill>
                  <a:srgbClr val="FFFF00"/>
                </a:solidFill>
              </a:rPr>
              <a:t/>
            </a:r>
            <a:br>
              <a:rPr lang="en-US">
                <a:solidFill>
                  <a:srgbClr val="FFFF00"/>
                </a:solidFill>
              </a:rPr>
            </a:br>
            <a:r>
              <a:rPr lang="en-US">
                <a:solidFill>
                  <a:srgbClr val="FFFF00"/>
                </a:solidFill>
              </a:rPr>
              <a:t/>
            </a:r>
            <a:br>
              <a:rPr lang="en-US">
                <a:solidFill>
                  <a:srgbClr val="FFFF00"/>
                </a:solidFill>
              </a:rPr>
            </a:br>
            <a:r>
              <a:rPr lang="en-US">
                <a:solidFill>
                  <a:srgbClr val="FFFF00"/>
                </a:solidFill>
              </a:rPr>
              <a:t>Questions?</a:t>
            </a:r>
          </a:p>
        </p:txBody>
      </p:sp>
      <p:pic>
        <p:nvPicPr>
          <p:cNvPr id="169994" name="CitroenC4_TV_ad.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cstate="print"/>
          <a:srcRect/>
          <a:stretch>
            <a:fillRect/>
          </a:stretch>
        </p:blipFill>
        <p:spPr>
          <a:xfrm>
            <a:off x="2667000" y="1905000"/>
            <a:ext cx="3781425" cy="2836863"/>
          </a:xfr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0" fill="hold"/>
                                        <p:tgtEl>
                                          <p:spTgt spid="1699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9994"/>
                </p:tgtEl>
              </p:cMediaNode>
            </p:video>
            <p:seq concurrent="1" nextAc="seek">
              <p:cTn id="8" restart="whenNotActive" fill="hold" evtFilter="cancelBubble" nodeType="interactiveSeq">
                <p:stCondLst>
                  <p:cond evt="onClick" delay="0">
                    <p:tgtEl>
                      <p:spTgt spid="16999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9994"/>
                                        </p:tgtEl>
                                      </p:cBhvr>
                                    </p:cmd>
                                  </p:childTnLst>
                                </p:cTn>
                              </p:par>
                            </p:childTnLst>
                          </p:cTn>
                        </p:par>
                      </p:childTnLst>
                    </p:cTn>
                  </p:par>
                </p:childTnLst>
              </p:cTn>
              <p:nextCondLst>
                <p:cond evt="onClick" delay="0">
                  <p:tgtEl>
                    <p:spTgt spid="16999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866775" y="1279525"/>
            <a:ext cx="3252788" cy="366713"/>
          </a:xfrm>
          <a:prstGeom prst="rect">
            <a:avLst/>
          </a:prstGeom>
          <a:noFill/>
          <a:ln w="50800">
            <a:noFill/>
            <a:miter lim="800000"/>
            <a:headEnd/>
            <a:tailEnd/>
          </a:ln>
          <a:effectLst/>
        </p:spPr>
        <p:txBody>
          <a:bodyPr>
            <a:spAutoFit/>
          </a:bodyPr>
          <a:lstStyle/>
          <a:p>
            <a:pPr eaLnBrk="1" hangingPunct="1"/>
            <a:endParaRPr lang="ar-SA" sz="2400">
              <a:latin typeface="Times New Roman" pitchFamily="18" charset="0"/>
            </a:endParaRPr>
          </a:p>
        </p:txBody>
      </p:sp>
      <p:grpSp>
        <p:nvGrpSpPr>
          <p:cNvPr id="37900" name="Group 12"/>
          <p:cNvGrpSpPr>
            <a:grpSpLocks noChangeAspect="1"/>
          </p:cNvGrpSpPr>
          <p:nvPr/>
        </p:nvGrpSpPr>
        <p:grpSpPr bwMode="auto">
          <a:xfrm>
            <a:off x="4800600" y="3284538"/>
            <a:ext cx="4343400" cy="3573462"/>
            <a:chOff x="1604" y="1070"/>
            <a:chExt cx="2631" cy="2166"/>
          </a:xfrm>
        </p:grpSpPr>
        <p:grpSp>
          <p:nvGrpSpPr>
            <p:cNvPr id="37902" name="Group 14"/>
            <p:cNvGrpSpPr>
              <a:grpSpLocks noChangeAspect="1"/>
            </p:cNvGrpSpPr>
            <p:nvPr/>
          </p:nvGrpSpPr>
          <p:grpSpPr bwMode="auto">
            <a:xfrm>
              <a:off x="1604" y="1070"/>
              <a:ext cx="2631" cy="2166"/>
              <a:chOff x="1707" y="1070"/>
              <a:chExt cx="2631" cy="2166"/>
            </a:xfrm>
          </p:grpSpPr>
          <p:pic>
            <p:nvPicPr>
              <p:cNvPr id="37904" name="Picture 16" descr="3Inspiratory Film"/>
              <p:cNvPicPr>
                <a:picLocks noChangeAspect="1" noChangeArrowheads="1"/>
              </p:cNvPicPr>
              <p:nvPr/>
            </p:nvPicPr>
            <p:blipFill>
              <a:blip r:embed="rId2" cstate="print"/>
              <a:srcRect/>
              <a:stretch>
                <a:fillRect/>
              </a:stretch>
            </p:blipFill>
            <p:spPr bwMode="auto">
              <a:xfrm>
                <a:off x="1707" y="1070"/>
                <a:ext cx="2631" cy="2163"/>
              </a:xfrm>
              <a:prstGeom prst="rect">
                <a:avLst/>
              </a:prstGeom>
              <a:noFill/>
            </p:spPr>
          </p:pic>
          <p:sp>
            <p:nvSpPr>
              <p:cNvPr id="37903" name="Text Box 15"/>
              <p:cNvSpPr txBox="1">
                <a:spLocks noChangeAspect="1" noChangeArrowheads="1"/>
              </p:cNvSpPr>
              <p:nvPr/>
            </p:nvSpPr>
            <p:spPr bwMode="auto">
              <a:xfrm>
                <a:off x="1715" y="3014"/>
                <a:ext cx="2610" cy="222"/>
              </a:xfrm>
              <a:prstGeom prst="rect">
                <a:avLst/>
              </a:prstGeom>
              <a:noFill/>
              <a:ln w="50800">
                <a:noFill/>
                <a:miter lim="800000"/>
                <a:headEnd/>
                <a:tailEnd/>
              </a:ln>
              <a:effectLst/>
            </p:spPr>
            <p:txBody>
              <a:bodyPr>
                <a:spAutoFit/>
              </a:bodyPr>
              <a:lstStyle/>
              <a:p>
                <a:pPr algn="ctr">
                  <a:spcBef>
                    <a:spcPct val="50000"/>
                  </a:spcBef>
                </a:pPr>
                <a:r>
                  <a:rPr lang="en-US" b="1">
                    <a:solidFill>
                      <a:schemeClr val="bg2"/>
                    </a:solidFill>
                    <a:cs typeface="Arial" pitchFamily="34" charset="0"/>
                  </a:rPr>
                  <a:t>9-10 posterior ribs are showing</a:t>
                </a:r>
                <a:endParaRPr lang="en-US" sz="2400">
                  <a:latin typeface="Times New Roman" pitchFamily="18" charset="0"/>
                </a:endParaRPr>
              </a:p>
            </p:txBody>
          </p:sp>
        </p:grpSp>
        <p:sp>
          <p:nvSpPr>
            <p:cNvPr id="37901" name="Text Box 13"/>
            <p:cNvSpPr txBox="1">
              <a:spLocks noChangeAspect="1" noChangeArrowheads="1"/>
            </p:cNvSpPr>
            <p:nvPr/>
          </p:nvSpPr>
          <p:spPr bwMode="auto">
            <a:xfrm>
              <a:off x="2230" y="2613"/>
              <a:ext cx="333" cy="167"/>
            </a:xfrm>
            <a:prstGeom prst="rect">
              <a:avLst/>
            </a:prstGeom>
            <a:noFill/>
            <a:ln w="50800">
              <a:noFill/>
              <a:miter lim="800000"/>
              <a:headEnd/>
              <a:tailEnd/>
            </a:ln>
            <a:effectLst/>
          </p:spPr>
          <p:txBody>
            <a:bodyPr>
              <a:spAutoFit/>
            </a:bodyPr>
            <a:lstStyle/>
            <a:p>
              <a:pPr algn="ctr">
                <a:spcBef>
                  <a:spcPct val="50000"/>
                </a:spcBef>
              </a:pPr>
              <a:r>
                <a:rPr lang="en-US" sz="1200" b="1">
                  <a:solidFill>
                    <a:srgbClr val="C7354D"/>
                  </a:solidFill>
                  <a:cs typeface="Arial" pitchFamily="34" charset="0"/>
                </a:rPr>
                <a:t>9</a:t>
              </a:r>
              <a:endParaRPr lang="en-US" sz="2400" b="1">
                <a:latin typeface="Times New Roman" pitchFamily="18" charset="0"/>
              </a:endParaRPr>
            </a:p>
          </p:txBody>
        </p:sp>
      </p:grpSp>
      <p:grpSp>
        <p:nvGrpSpPr>
          <p:cNvPr id="37895" name="Group 7"/>
          <p:cNvGrpSpPr>
            <a:grpSpLocks noChangeAspect="1"/>
          </p:cNvGrpSpPr>
          <p:nvPr/>
        </p:nvGrpSpPr>
        <p:grpSpPr bwMode="auto">
          <a:xfrm>
            <a:off x="0" y="0"/>
            <a:ext cx="4953000" cy="3622675"/>
            <a:chOff x="1408" y="1015"/>
            <a:chExt cx="2957" cy="2163"/>
          </a:xfrm>
        </p:grpSpPr>
        <p:grpSp>
          <p:nvGrpSpPr>
            <p:cNvPr id="37897" name="Group 9"/>
            <p:cNvGrpSpPr>
              <a:grpSpLocks noChangeAspect="1"/>
            </p:cNvGrpSpPr>
            <p:nvPr/>
          </p:nvGrpSpPr>
          <p:grpSpPr bwMode="auto">
            <a:xfrm>
              <a:off x="1408" y="1015"/>
              <a:ext cx="2957" cy="2163"/>
              <a:chOff x="1512" y="1002"/>
              <a:chExt cx="2957" cy="2163"/>
            </a:xfrm>
          </p:grpSpPr>
          <p:pic>
            <p:nvPicPr>
              <p:cNvPr id="37899" name="Picture 11" descr="3Expiratory film"/>
              <p:cNvPicPr>
                <a:picLocks noChangeAspect="1" noChangeArrowheads="1"/>
              </p:cNvPicPr>
              <p:nvPr/>
            </p:nvPicPr>
            <p:blipFill>
              <a:blip r:embed="rId3" cstate="print"/>
              <a:srcRect/>
              <a:stretch>
                <a:fillRect/>
              </a:stretch>
            </p:blipFill>
            <p:spPr bwMode="auto">
              <a:xfrm>
                <a:off x="1512" y="1002"/>
                <a:ext cx="2957" cy="2163"/>
              </a:xfrm>
              <a:prstGeom prst="rect">
                <a:avLst/>
              </a:prstGeom>
              <a:noFill/>
            </p:spPr>
          </p:pic>
          <p:sp>
            <p:nvSpPr>
              <p:cNvPr id="37898" name="Text Box 10"/>
              <p:cNvSpPr txBox="1">
                <a:spLocks noChangeAspect="1" noChangeArrowheads="1"/>
              </p:cNvSpPr>
              <p:nvPr/>
            </p:nvSpPr>
            <p:spPr bwMode="auto">
              <a:xfrm>
                <a:off x="1572" y="2935"/>
                <a:ext cx="2843" cy="219"/>
              </a:xfrm>
              <a:prstGeom prst="rect">
                <a:avLst/>
              </a:prstGeom>
              <a:noFill/>
              <a:ln w="50800">
                <a:noFill/>
                <a:miter lim="800000"/>
                <a:headEnd/>
                <a:tailEnd/>
              </a:ln>
              <a:effectLst/>
            </p:spPr>
            <p:txBody>
              <a:bodyPr>
                <a:spAutoFit/>
              </a:bodyPr>
              <a:lstStyle/>
              <a:p>
                <a:pPr algn="ctr">
                  <a:spcBef>
                    <a:spcPct val="50000"/>
                  </a:spcBef>
                </a:pPr>
                <a:r>
                  <a:rPr lang="en-US" b="1">
                    <a:solidFill>
                      <a:schemeClr val="bg2"/>
                    </a:solidFill>
                    <a:cs typeface="Arial" pitchFamily="34" charset="0"/>
                  </a:rPr>
                  <a:t>About 8 posterior ribs are showing</a:t>
                </a:r>
                <a:endParaRPr lang="en-US" sz="2400">
                  <a:latin typeface="Times New Roman" pitchFamily="18" charset="0"/>
                </a:endParaRPr>
              </a:p>
            </p:txBody>
          </p:sp>
        </p:grpSp>
        <p:sp>
          <p:nvSpPr>
            <p:cNvPr id="37896" name="Text Box 8"/>
            <p:cNvSpPr txBox="1">
              <a:spLocks noChangeAspect="1" noChangeArrowheads="1"/>
            </p:cNvSpPr>
            <p:nvPr/>
          </p:nvSpPr>
          <p:spPr bwMode="auto">
            <a:xfrm>
              <a:off x="2061" y="2548"/>
              <a:ext cx="333" cy="164"/>
            </a:xfrm>
            <a:prstGeom prst="rect">
              <a:avLst/>
            </a:prstGeom>
            <a:noFill/>
            <a:ln w="50800">
              <a:noFill/>
              <a:miter lim="800000"/>
              <a:headEnd/>
              <a:tailEnd/>
            </a:ln>
            <a:effectLst/>
          </p:spPr>
          <p:txBody>
            <a:bodyPr>
              <a:spAutoFit/>
            </a:bodyPr>
            <a:lstStyle/>
            <a:p>
              <a:pPr algn="ctr">
                <a:spcBef>
                  <a:spcPct val="50000"/>
                </a:spcBef>
              </a:pPr>
              <a:r>
                <a:rPr lang="en-US" sz="1200" b="1">
                  <a:solidFill>
                    <a:srgbClr val="C7354D"/>
                  </a:solidFill>
                  <a:cs typeface="Arial" pitchFamily="34" charset="0"/>
                </a:rPr>
                <a:t>8</a:t>
              </a:r>
              <a:endParaRPr lang="en-US" sz="2400" b="1">
                <a:latin typeface="Times New Roman" pitchFamily="18" charset="0"/>
              </a:endParaRPr>
            </a:p>
          </p:txBody>
        </p:sp>
      </p:grpSp>
      <p:sp>
        <p:nvSpPr>
          <p:cNvPr id="37911" name="Rectangle 23"/>
          <p:cNvSpPr>
            <a:spLocks noGrp="1" noChangeArrowheads="1"/>
          </p:cNvSpPr>
          <p:nvPr>
            <p:ph type="title" idx="4294967295"/>
          </p:nvPr>
        </p:nvSpPr>
        <p:spPr>
          <a:xfrm>
            <a:off x="5257800" y="228600"/>
            <a:ext cx="3886200" cy="2971800"/>
          </a:xfrm>
          <a:noFill/>
          <a:ln/>
        </p:spPr>
        <p:txBody>
          <a:bodyPr/>
          <a:lstStyle/>
          <a:p>
            <a:r>
              <a:rPr lang="en-US" sz="3200">
                <a:solidFill>
                  <a:srgbClr val="FF9933"/>
                </a:solidFill>
              </a:rPr>
              <a:t>Poor inspiration can crowd lung markings producing pseudo-airspace disease</a:t>
            </a:r>
          </a:p>
        </p:txBody>
      </p:sp>
      <p:sp>
        <p:nvSpPr>
          <p:cNvPr id="37912" name="Rectangle 24"/>
          <p:cNvSpPr>
            <a:spLocks noChangeArrowheads="1"/>
          </p:cNvSpPr>
          <p:nvPr/>
        </p:nvSpPr>
        <p:spPr bwMode="auto">
          <a:xfrm>
            <a:off x="0" y="4191000"/>
            <a:ext cx="4724400" cy="1563688"/>
          </a:xfrm>
          <a:prstGeom prst="rect">
            <a:avLst/>
          </a:prstGeom>
          <a:noFill/>
          <a:ln w="12700" cap="sq">
            <a:noFill/>
            <a:miter lim="800000"/>
            <a:headEnd type="none" w="sm" len="sm"/>
            <a:tailEnd type="none" w="sm" len="sm"/>
          </a:ln>
          <a:effectLst/>
        </p:spPr>
        <p:txBody>
          <a:bodyPr>
            <a:spAutoFit/>
          </a:bodyPr>
          <a:lstStyle/>
          <a:p>
            <a:pPr algn="ctr" defTabSz="857250" eaLnBrk="1" hangingPunct="1">
              <a:lnSpc>
                <a:spcPct val="115000"/>
              </a:lnSpc>
              <a:spcBef>
                <a:spcPct val="30000"/>
              </a:spcBef>
            </a:pPr>
            <a:r>
              <a:rPr lang="en-US" sz="2800" b="1">
                <a:solidFill>
                  <a:schemeClr val="tx2"/>
                </a:solidFill>
                <a:cs typeface="Arial" pitchFamily="34" charset="0"/>
              </a:rPr>
              <a:t>With better inspiration, the “disease process” at the lung bases has cleared</a:t>
            </a:r>
            <a:endParaRPr lang="en-US" sz="36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00"/>
                                        </p:tgtEl>
                                        <p:attrNameLst>
                                          <p:attrName>style.visibility</p:attrName>
                                        </p:attrNameLst>
                                      </p:cBhvr>
                                      <p:to>
                                        <p:strVal val="visible"/>
                                      </p:to>
                                    </p:set>
                                    <p:anim calcmode="lin" valueType="num">
                                      <p:cBhvr additive="base">
                                        <p:cTn id="7" dur="500" fill="hold"/>
                                        <p:tgtEl>
                                          <p:spTgt spid="37900"/>
                                        </p:tgtEl>
                                        <p:attrNameLst>
                                          <p:attrName>ppt_x</p:attrName>
                                        </p:attrNameLst>
                                      </p:cBhvr>
                                      <p:tavLst>
                                        <p:tav tm="0">
                                          <p:val>
                                            <p:strVal val="#ppt_x"/>
                                          </p:val>
                                        </p:tav>
                                        <p:tav tm="100000">
                                          <p:val>
                                            <p:strVal val="#ppt_x"/>
                                          </p:val>
                                        </p:tav>
                                      </p:tavLst>
                                    </p:anim>
                                    <p:anim calcmode="lin" valueType="num">
                                      <p:cBhvr additive="base">
                                        <p:cTn id="8" dur="500" fill="hold"/>
                                        <p:tgtEl>
                                          <p:spTgt spid="379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912"/>
                                        </p:tgtEl>
                                        <p:attrNameLst>
                                          <p:attrName>style.visibility</p:attrName>
                                        </p:attrNameLst>
                                      </p:cBhvr>
                                      <p:to>
                                        <p:strVal val="visible"/>
                                      </p:to>
                                    </p:set>
                                    <p:anim calcmode="lin" valueType="num">
                                      <p:cBhvr additive="base">
                                        <p:cTn id="11" dur="500" fill="hold"/>
                                        <p:tgtEl>
                                          <p:spTgt spid="37912"/>
                                        </p:tgtEl>
                                        <p:attrNameLst>
                                          <p:attrName>ppt_x</p:attrName>
                                        </p:attrNameLst>
                                      </p:cBhvr>
                                      <p:tavLst>
                                        <p:tav tm="0">
                                          <p:val>
                                            <p:strVal val="#ppt_x"/>
                                          </p:val>
                                        </p:tav>
                                        <p:tav tm="100000">
                                          <p:val>
                                            <p:strVal val="#ppt_x"/>
                                          </p:val>
                                        </p:tav>
                                      </p:tavLst>
                                    </p:anim>
                                    <p:anim calcmode="lin" valueType="num">
                                      <p:cBhvr additive="base">
                                        <p:cTn id="12" dur="500" fill="hold"/>
                                        <p:tgtEl>
                                          <p:spTgt spid="379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solidFill>
                  <a:srgbClr val="FF9933"/>
                </a:solidFill>
              </a:rPr>
              <a:t>Quality Control</a:t>
            </a:r>
          </a:p>
        </p:txBody>
      </p:sp>
      <p:sp>
        <p:nvSpPr>
          <p:cNvPr id="39939" name="Rectangle 3"/>
          <p:cNvSpPr>
            <a:spLocks noGrp="1" noChangeArrowheads="1"/>
          </p:cNvSpPr>
          <p:nvPr>
            <p:ph type="body" sz="half" idx="1"/>
          </p:nvPr>
        </p:nvSpPr>
        <p:spPr/>
        <p:txBody>
          <a:bodyPr/>
          <a:lstStyle/>
          <a:p>
            <a:r>
              <a:rPr lang="en-US" sz="2800" b="1">
                <a:solidFill>
                  <a:srgbClr val="FFFF00"/>
                </a:solidFill>
              </a:rPr>
              <a:t>7</a:t>
            </a:r>
            <a:r>
              <a:rPr lang="en-US" sz="2800"/>
              <a:t>.  </a:t>
            </a:r>
            <a:r>
              <a:rPr lang="en-US" sz="2800" b="1">
                <a:solidFill>
                  <a:srgbClr val="FF9933"/>
                </a:solidFill>
              </a:rPr>
              <a:t>Rotation</a:t>
            </a:r>
          </a:p>
          <a:p>
            <a:pPr lvl="1"/>
            <a:endParaRPr lang="en-US" sz="2400" b="1">
              <a:solidFill>
                <a:srgbClr val="FF9933"/>
              </a:solidFill>
            </a:endParaRPr>
          </a:p>
          <a:p>
            <a:pPr lvl="1"/>
            <a:r>
              <a:rPr lang="en-US" sz="2400"/>
              <a:t>Medial ends of bilateral clavicles are equidistant from the midline or vertebral bodies</a:t>
            </a:r>
          </a:p>
        </p:txBody>
      </p:sp>
      <p:pic>
        <p:nvPicPr>
          <p:cNvPr id="39940" name="Picture 4" descr="NormalPA3"/>
          <p:cNvPicPr>
            <a:picLocks noGrp="1" noChangeAspect="1" noChangeArrowheads="1"/>
          </p:cNvPicPr>
          <p:nvPr>
            <p:ph sz="half" idx="2"/>
          </p:nvPr>
        </p:nvPicPr>
        <p:blipFill>
          <a:blip r:embed="rId2" cstate="print"/>
          <a:stretch>
            <a:fillRect/>
          </a:stretch>
        </p:blipFill>
        <p:spPr>
          <a:xfrm>
            <a:off x="4784601" y="1600200"/>
            <a:ext cx="3765797" cy="4530725"/>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533400" y="152400"/>
            <a:ext cx="8458200" cy="457200"/>
          </a:xfrm>
          <a:noFill/>
        </p:spPr>
        <p:txBody>
          <a:bodyPr>
            <a:normAutofit fontScale="90000"/>
          </a:bodyPr>
          <a:lstStyle/>
          <a:p>
            <a:r>
              <a:rPr lang="en-US" sz="3600" smtClean="0">
                <a:solidFill>
                  <a:srgbClr val="FFFF00"/>
                </a:solidFill>
                <a:latin typeface="Arial" panose="020B0604020202020204" pitchFamily="34" charset="0"/>
              </a:rPr>
              <a:t>Rotation</a:t>
            </a:r>
            <a:endParaRPr lang="en-US" b="1" smtClean="0"/>
          </a:p>
        </p:txBody>
      </p:sp>
      <p:pic>
        <p:nvPicPr>
          <p:cNvPr id="12291" name="Picture 4" descr="C:\1_MedicalFinals\NottinghamAXR_Stuff\CXR_HTML_Version\cxr teaching sep 06_files\CXRrotation_016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44538"/>
            <a:ext cx="815340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515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ormalPA3"/>
          <p:cNvPicPr>
            <a:picLocks noChangeAspect="1" noChangeArrowheads="1"/>
          </p:cNvPicPr>
          <p:nvPr/>
        </p:nvPicPr>
        <p:blipFill>
          <a:blip r:embed="rId2" cstate="print"/>
          <a:srcRect/>
          <a:stretch>
            <a:fillRect/>
          </a:stretch>
        </p:blipFill>
        <p:spPr bwMode="auto">
          <a:xfrm>
            <a:off x="457200" y="0"/>
            <a:ext cx="8361363" cy="10058400"/>
          </a:xfrm>
          <a:prstGeom prst="rect">
            <a:avLst/>
          </a:prstGeom>
          <a:noFill/>
        </p:spPr>
      </p:pic>
      <p:sp>
        <p:nvSpPr>
          <p:cNvPr id="41988" name="Line 4"/>
          <p:cNvSpPr>
            <a:spLocks noChangeShapeType="1"/>
          </p:cNvSpPr>
          <p:nvPr/>
        </p:nvSpPr>
        <p:spPr bwMode="auto">
          <a:xfrm>
            <a:off x="4267200" y="2286000"/>
            <a:ext cx="0" cy="1143000"/>
          </a:xfrm>
          <a:prstGeom prst="line">
            <a:avLst/>
          </a:prstGeom>
          <a:noFill/>
          <a:ln w="38100" cap="sq">
            <a:solidFill>
              <a:srgbClr val="FF0000"/>
            </a:solidFill>
            <a:round/>
            <a:headEnd type="oval" w="sm" len="sm"/>
            <a:tailEnd type="oval" w="sm" len="sm"/>
          </a:ln>
          <a:effectLst/>
        </p:spPr>
        <p:txBody>
          <a:bodyPr wrap="none"/>
          <a:lstStyle/>
          <a:p>
            <a:endParaRPr lang="ar-SA"/>
          </a:p>
        </p:txBody>
      </p:sp>
      <p:sp>
        <p:nvSpPr>
          <p:cNvPr id="41989" name="Line 5"/>
          <p:cNvSpPr>
            <a:spLocks noChangeShapeType="1"/>
          </p:cNvSpPr>
          <p:nvPr/>
        </p:nvSpPr>
        <p:spPr bwMode="auto">
          <a:xfrm>
            <a:off x="5334000" y="2286000"/>
            <a:ext cx="0" cy="1143000"/>
          </a:xfrm>
          <a:prstGeom prst="line">
            <a:avLst/>
          </a:prstGeom>
          <a:noFill/>
          <a:ln w="38100" cap="sq">
            <a:solidFill>
              <a:srgbClr val="FF0000"/>
            </a:solidFill>
            <a:round/>
            <a:headEnd type="oval" w="sm" len="sm"/>
            <a:tailEnd type="oval" w="sm" len="sm"/>
          </a:ln>
          <a:effectLst/>
        </p:spPr>
        <p:txBody>
          <a:bodyPr wrap="none"/>
          <a:lstStyle/>
          <a:p>
            <a:endParaRPr lang="ar-SA"/>
          </a:p>
        </p:txBody>
      </p:sp>
      <p:sp>
        <p:nvSpPr>
          <p:cNvPr id="41993" name="Line 9"/>
          <p:cNvSpPr>
            <a:spLocks noChangeShapeType="1"/>
          </p:cNvSpPr>
          <p:nvPr/>
        </p:nvSpPr>
        <p:spPr bwMode="auto">
          <a:xfrm>
            <a:off x="4800600" y="1447800"/>
            <a:ext cx="0" cy="2971800"/>
          </a:xfrm>
          <a:prstGeom prst="line">
            <a:avLst/>
          </a:prstGeom>
          <a:noFill/>
          <a:ln w="38100" cap="sq">
            <a:solidFill>
              <a:srgbClr val="FFFF00"/>
            </a:solidFill>
            <a:round/>
            <a:headEnd type="diamond" w="sm" len="sm"/>
            <a:tailEnd type="diamond" w="sm" len="sm"/>
          </a:ln>
          <a:effectLst/>
        </p:spPr>
        <p:txBody>
          <a:bodyPr wrap="none"/>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41993"/>
                                        </p:tgtEl>
                                        <p:attrNameLst>
                                          <p:attrName>style.visibility</p:attrName>
                                        </p:attrNameLst>
                                      </p:cBhvr>
                                      <p:to>
                                        <p:strVal val="visible"/>
                                      </p:to>
                                    </p:set>
                                    <p:animEffect transition="in" filter="wipe(down)">
                                      <p:cBhvr>
                                        <p:cTn id="7" dur="500"/>
                                        <p:tgtEl>
                                          <p:spTgt spid="4199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wipe(up)">
                                      <p:cBhvr>
                                        <p:cTn id="11" dur="500"/>
                                        <p:tgtEl>
                                          <p:spTgt spid="41988"/>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1989"/>
                                        </p:tgtEl>
                                        <p:attrNameLst>
                                          <p:attrName>style.visibility</p:attrName>
                                        </p:attrNameLst>
                                      </p:cBhvr>
                                      <p:to>
                                        <p:strVal val="visible"/>
                                      </p:to>
                                    </p:set>
                                    <p:animEffect transition="in" filter="wipe(up)">
                                      <p:cBhvr>
                                        <p:cTn id="15"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nimBg="1"/>
      <p:bldP spid="41989" grpId="0" animBg="1"/>
      <p:bldP spid="419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0" name="Text Box 12"/>
          <p:cNvSpPr txBox="1">
            <a:spLocks noChangeArrowheads="1"/>
          </p:cNvSpPr>
          <p:nvPr/>
        </p:nvSpPr>
        <p:spPr bwMode="auto">
          <a:xfrm>
            <a:off x="1003300" y="2800350"/>
            <a:ext cx="7253288" cy="723900"/>
          </a:xfrm>
          <a:prstGeom prst="rect">
            <a:avLst/>
          </a:prstGeom>
          <a:noFill/>
          <a:ln w="50800">
            <a:noFill/>
            <a:miter lim="800000"/>
            <a:headEnd/>
            <a:tailEnd/>
          </a:ln>
          <a:effectLst/>
        </p:spPr>
        <p:txBody>
          <a:bodyPr>
            <a:spAutoFit/>
          </a:bodyPr>
          <a:lstStyle/>
          <a:p>
            <a:pPr algn="ctr">
              <a:lnSpc>
                <a:spcPct val="115000"/>
              </a:lnSpc>
              <a:spcBef>
                <a:spcPct val="30000"/>
              </a:spcBef>
            </a:pPr>
            <a:r>
              <a:rPr lang="en-US" b="1">
                <a:cs typeface="Arial" pitchFamily="34" charset="0"/>
              </a:rPr>
              <a:t>If spinous process appears closer to the right clavicle (</a:t>
            </a:r>
            <a:r>
              <a:rPr lang="en-US" b="1">
                <a:solidFill>
                  <a:srgbClr val="FF0000"/>
                </a:solidFill>
                <a:cs typeface="Arial" pitchFamily="34" charset="0"/>
              </a:rPr>
              <a:t>red arrow</a:t>
            </a:r>
            <a:r>
              <a:rPr lang="en-US" b="1">
                <a:cs typeface="Arial" pitchFamily="34" charset="0"/>
              </a:rPr>
              <a:t>), the patient is rotated toward their own </a:t>
            </a:r>
            <a:r>
              <a:rPr lang="en-US" b="1">
                <a:solidFill>
                  <a:srgbClr val="FF9933"/>
                </a:solidFill>
                <a:cs typeface="Arial" pitchFamily="34" charset="0"/>
              </a:rPr>
              <a:t>left side</a:t>
            </a:r>
            <a:endParaRPr lang="en-US" b="1">
              <a:solidFill>
                <a:srgbClr val="FF9933"/>
              </a:solidFill>
              <a:sym typeface="Monotype Sorts" charset="2"/>
            </a:endParaRPr>
          </a:p>
        </p:txBody>
      </p:sp>
      <p:sp>
        <p:nvSpPr>
          <p:cNvPr id="43019" name="Text Box 11"/>
          <p:cNvSpPr txBox="1">
            <a:spLocks noChangeArrowheads="1"/>
          </p:cNvSpPr>
          <p:nvPr/>
        </p:nvSpPr>
        <p:spPr bwMode="auto">
          <a:xfrm>
            <a:off x="830263" y="5753100"/>
            <a:ext cx="7600950" cy="723900"/>
          </a:xfrm>
          <a:prstGeom prst="rect">
            <a:avLst/>
          </a:prstGeom>
          <a:noFill/>
          <a:ln w="50800">
            <a:noFill/>
            <a:miter lim="800000"/>
            <a:headEnd/>
            <a:tailEnd/>
          </a:ln>
          <a:effectLst/>
        </p:spPr>
        <p:txBody>
          <a:bodyPr>
            <a:spAutoFit/>
          </a:bodyPr>
          <a:lstStyle/>
          <a:p>
            <a:pPr algn="ctr">
              <a:lnSpc>
                <a:spcPct val="115000"/>
              </a:lnSpc>
              <a:spcBef>
                <a:spcPct val="30000"/>
              </a:spcBef>
            </a:pPr>
            <a:r>
              <a:rPr lang="en-US" b="1">
                <a:cs typeface="Arial" pitchFamily="34" charset="0"/>
              </a:rPr>
              <a:t>If spinous process appears closer to the left clavicle (</a:t>
            </a:r>
            <a:r>
              <a:rPr lang="en-US" b="1">
                <a:solidFill>
                  <a:srgbClr val="FF0000"/>
                </a:solidFill>
                <a:cs typeface="Arial" pitchFamily="34" charset="0"/>
              </a:rPr>
              <a:t>red arrow</a:t>
            </a:r>
            <a:r>
              <a:rPr lang="en-US" b="1">
                <a:cs typeface="Arial" pitchFamily="34" charset="0"/>
              </a:rPr>
              <a:t>), </a:t>
            </a:r>
            <a:br>
              <a:rPr lang="en-US" b="1">
                <a:cs typeface="Arial" pitchFamily="34" charset="0"/>
              </a:rPr>
            </a:br>
            <a:r>
              <a:rPr lang="en-US" b="1">
                <a:cs typeface="Arial" pitchFamily="34" charset="0"/>
              </a:rPr>
              <a:t>the patient is rotated toward their own </a:t>
            </a:r>
            <a:r>
              <a:rPr lang="en-US" b="1">
                <a:solidFill>
                  <a:srgbClr val="FF9933"/>
                </a:solidFill>
                <a:cs typeface="Arial" pitchFamily="34" charset="0"/>
              </a:rPr>
              <a:t>right side</a:t>
            </a:r>
            <a:endParaRPr lang="en-US" b="1">
              <a:solidFill>
                <a:srgbClr val="FF9933"/>
              </a:solidFill>
              <a:sym typeface="Monotype Sorts" charset="2"/>
            </a:endParaRPr>
          </a:p>
        </p:txBody>
      </p:sp>
      <p:pic>
        <p:nvPicPr>
          <p:cNvPr id="43017" name="Picture 9" descr="Chest-rotated right-R3"/>
          <p:cNvPicPr>
            <a:picLocks noChangeAspect="1" noChangeArrowheads="1"/>
          </p:cNvPicPr>
          <p:nvPr/>
        </p:nvPicPr>
        <p:blipFill>
          <a:blip r:embed="rId2" cstate="print">
            <a:lum bright="10000"/>
          </a:blip>
          <a:srcRect/>
          <a:stretch>
            <a:fillRect/>
          </a:stretch>
        </p:blipFill>
        <p:spPr bwMode="auto">
          <a:xfrm>
            <a:off x="2211388" y="3603625"/>
            <a:ext cx="4838700" cy="2181225"/>
          </a:xfrm>
          <a:prstGeom prst="rect">
            <a:avLst/>
          </a:prstGeom>
          <a:noFill/>
        </p:spPr>
      </p:pic>
      <p:pic>
        <p:nvPicPr>
          <p:cNvPr id="43016" name="Picture 8" descr="Chest-rotated left-R3"/>
          <p:cNvPicPr>
            <a:picLocks noChangeAspect="1" noChangeArrowheads="1"/>
          </p:cNvPicPr>
          <p:nvPr/>
        </p:nvPicPr>
        <p:blipFill>
          <a:blip r:embed="rId3" cstate="print">
            <a:lum bright="10000"/>
          </a:blip>
          <a:srcRect/>
          <a:stretch>
            <a:fillRect/>
          </a:stretch>
        </p:blipFill>
        <p:spPr bwMode="auto">
          <a:xfrm>
            <a:off x="2247900" y="457200"/>
            <a:ext cx="4838700" cy="2238375"/>
          </a:xfrm>
          <a:prstGeom prst="rect">
            <a:avLst/>
          </a:prstGeom>
          <a:noFill/>
        </p:spPr>
      </p:pic>
      <p:sp>
        <p:nvSpPr>
          <p:cNvPr id="43015" name="Line 7"/>
          <p:cNvSpPr>
            <a:spLocks noChangeShapeType="1"/>
          </p:cNvSpPr>
          <p:nvPr/>
        </p:nvSpPr>
        <p:spPr bwMode="auto">
          <a:xfrm>
            <a:off x="3581400" y="762000"/>
            <a:ext cx="690563" cy="406400"/>
          </a:xfrm>
          <a:prstGeom prst="line">
            <a:avLst/>
          </a:prstGeom>
          <a:noFill/>
          <a:ln w="50800">
            <a:solidFill>
              <a:srgbClr val="F5155A"/>
            </a:solidFill>
            <a:round/>
            <a:headEnd/>
            <a:tailEnd type="triangle" w="med" len="med"/>
          </a:ln>
          <a:effectLst/>
        </p:spPr>
        <p:txBody>
          <a:bodyPr wrap="none" anchor="ctr"/>
          <a:lstStyle/>
          <a:p>
            <a:endParaRPr lang="ar-SA"/>
          </a:p>
        </p:txBody>
      </p:sp>
      <p:sp>
        <p:nvSpPr>
          <p:cNvPr id="43014" name="Line 6"/>
          <p:cNvSpPr>
            <a:spLocks noChangeShapeType="1"/>
          </p:cNvSpPr>
          <p:nvPr/>
        </p:nvSpPr>
        <p:spPr bwMode="auto">
          <a:xfrm flipH="1">
            <a:off x="5202238" y="4022725"/>
            <a:ext cx="508000" cy="468313"/>
          </a:xfrm>
          <a:prstGeom prst="line">
            <a:avLst/>
          </a:prstGeom>
          <a:noFill/>
          <a:ln w="50800">
            <a:solidFill>
              <a:srgbClr val="F5155A"/>
            </a:solidFill>
            <a:round/>
            <a:headEnd/>
            <a:tailEnd type="triangle" w="med" len="med"/>
          </a:ln>
          <a:effectLst/>
        </p:spPr>
        <p:txBody>
          <a:bodyPr wrap="none" anchor="ctr"/>
          <a:lstStyle/>
          <a:p>
            <a:endParaRPr lang="ar-SA"/>
          </a:p>
        </p:txBody>
      </p:sp>
      <p:sp>
        <p:nvSpPr>
          <p:cNvPr id="43021" name="Line 13"/>
          <p:cNvSpPr>
            <a:spLocks noChangeShapeType="1"/>
          </p:cNvSpPr>
          <p:nvPr/>
        </p:nvSpPr>
        <p:spPr bwMode="auto">
          <a:xfrm>
            <a:off x="4343400" y="914400"/>
            <a:ext cx="0" cy="533400"/>
          </a:xfrm>
          <a:prstGeom prst="line">
            <a:avLst/>
          </a:prstGeom>
          <a:noFill/>
          <a:ln w="19050" cap="sq">
            <a:solidFill>
              <a:srgbClr val="FF0000"/>
            </a:solidFill>
            <a:round/>
            <a:headEnd type="none" w="sm" len="sm"/>
            <a:tailEnd type="none" w="sm" len="sm"/>
          </a:ln>
          <a:effectLst/>
        </p:spPr>
        <p:txBody>
          <a:bodyPr wrap="none"/>
          <a:lstStyle/>
          <a:p>
            <a:endParaRPr lang="ar-SA"/>
          </a:p>
        </p:txBody>
      </p:sp>
      <p:sp>
        <p:nvSpPr>
          <p:cNvPr id="43022" name="Line 14"/>
          <p:cNvSpPr>
            <a:spLocks noChangeShapeType="1"/>
          </p:cNvSpPr>
          <p:nvPr/>
        </p:nvSpPr>
        <p:spPr bwMode="auto">
          <a:xfrm>
            <a:off x="5105400" y="914400"/>
            <a:ext cx="0" cy="533400"/>
          </a:xfrm>
          <a:prstGeom prst="line">
            <a:avLst/>
          </a:prstGeom>
          <a:noFill/>
          <a:ln w="19050" cap="sq">
            <a:solidFill>
              <a:srgbClr val="FF0000"/>
            </a:solidFill>
            <a:round/>
            <a:headEnd type="none" w="sm" len="sm"/>
            <a:tailEnd type="none" w="sm" len="sm"/>
          </a:ln>
          <a:effectLst/>
        </p:spPr>
        <p:txBody>
          <a:bodyPr wrap="none"/>
          <a:lstStyle/>
          <a:p>
            <a:endParaRPr lang="ar-SA"/>
          </a:p>
        </p:txBody>
      </p:sp>
      <p:sp>
        <p:nvSpPr>
          <p:cNvPr id="43023" name="Line 15"/>
          <p:cNvSpPr>
            <a:spLocks noChangeShapeType="1"/>
          </p:cNvSpPr>
          <p:nvPr/>
        </p:nvSpPr>
        <p:spPr bwMode="auto">
          <a:xfrm>
            <a:off x="4343400" y="4267200"/>
            <a:ext cx="0" cy="533400"/>
          </a:xfrm>
          <a:prstGeom prst="line">
            <a:avLst/>
          </a:prstGeom>
          <a:noFill/>
          <a:ln w="19050" cap="sq">
            <a:solidFill>
              <a:srgbClr val="FF0000"/>
            </a:solidFill>
            <a:round/>
            <a:headEnd type="none" w="sm" len="sm"/>
            <a:tailEnd type="none" w="sm" len="sm"/>
          </a:ln>
          <a:effectLst/>
        </p:spPr>
        <p:txBody>
          <a:bodyPr wrap="none"/>
          <a:lstStyle/>
          <a:p>
            <a:endParaRPr lang="ar-SA"/>
          </a:p>
        </p:txBody>
      </p:sp>
      <p:sp>
        <p:nvSpPr>
          <p:cNvPr id="43024" name="Line 16"/>
          <p:cNvSpPr>
            <a:spLocks noChangeShapeType="1"/>
          </p:cNvSpPr>
          <p:nvPr/>
        </p:nvSpPr>
        <p:spPr bwMode="auto">
          <a:xfrm>
            <a:off x="5105400" y="4267200"/>
            <a:ext cx="0" cy="533400"/>
          </a:xfrm>
          <a:prstGeom prst="line">
            <a:avLst/>
          </a:prstGeom>
          <a:noFill/>
          <a:ln w="19050" cap="sq">
            <a:solidFill>
              <a:srgbClr val="FF0000"/>
            </a:solidFill>
            <a:round/>
            <a:headEnd type="none" w="sm" len="sm"/>
            <a:tailEnd type="none" w="sm" len="sm"/>
          </a:ln>
          <a:effectLst/>
        </p:spPr>
        <p:txBody>
          <a:bodyPr wrap="none"/>
          <a:lstStyle/>
          <a:p>
            <a:endParaRPr lang="ar-SA"/>
          </a:p>
        </p:txBody>
      </p:sp>
      <p:sp>
        <p:nvSpPr>
          <p:cNvPr id="43025" name="Line 17"/>
          <p:cNvSpPr>
            <a:spLocks noChangeShapeType="1"/>
          </p:cNvSpPr>
          <p:nvPr/>
        </p:nvSpPr>
        <p:spPr bwMode="auto">
          <a:xfrm>
            <a:off x="4648200" y="685800"/>
            <a:ext cx="0" cy="1143000"/>
          </a:xfrm>
          <a:prstGeom prst="line">
            <a:avLst/>
          </a:prstGeom>
          <a:noFill/>
          <a:ln w="19050" cap="sq">
            <a:solidFill>
              <a:srgbClr val="FFFF00"/>
            </a:solidFill>
            <a:round/>
            <a:headEnd type="none" w="sm" len="sm"/>
            <a:tailEnd type="none" w="sm" len="sm"/>
          </a:ln>
          <a:effectLst/>
        </p:spPr>
        <p:txBody>
          <a:bodyPr wrap="none"/>
          <a:lstStyle/>
          <a:p>
            <a:endParaRPr lang="ar-SA"/>
          </a:p>
        </p:txBody>
      </p:sp>
      <p:sp>
        <p:nvSpPr>
          <p:cNvPr id="43026" name="Line 18"/>
          <p:cNvSpPr>
            <a:spLocks noChangeShapeType="1"/>
          </p:cNvSpPr>
          <p:nvPr/>
        </p:nvSpPr>
        <p:spPr bwMode="auto">
          <a:xfrm>
            <a:off x="4800600" y="4038600"/>
            <a:ext cx="0" cy="1143000"/>
          </a:xfrm>
          <a:prstGeom prst="line">
            <a:avLst/>
          </a:prstGeom>
          <a:noFill/>
          <a:ln w="19050" cap="sq">
            <a:solidFill>
              <a:srgbClr val="FFFF00"/>
            </a:solidFill>
            <a:round/>
            <a:headEnd type="none" w="sm" len="sm"/>
            <a:tailEnd type="none" w="sm" len="sm"/>
          </a:ln>
          <a:effectLst/>
        </p:spPr>
        <p:txBody>
          <a:bodyPr wrap="none"/>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additive="base">
                                        <p:cTn id="7" dur="500" fill="hold"/>
                                        <p:tgtEl>
                                          <p:spTgt spid="43016"/>
                                        </p:tgtEl>
                                        <p:attrNameLst>
                                          <p:attrName>ppt_x</p:attrName>
                                        </p:attrNameLst>
                                      </p:cBhvr>
                                      <p:tavLst>
                                        <p:tav tm="0">
                                          <p:val>
                                            <p:strVal val="0-#ppt_w/2"/>
                                          </p:val>
                                        </p:tav>
                                        <p:tav tm="100000">
                                          <p:val>
                                            <p:strVal val="#ppt_x"/>
                                          </p:val>
                                        </p:tav>
                                      </p:tavLst>
                                    </p:anim>
                                    <p:anim calcmode="lin" valueType="num">
                                      <p:cBhvr additive="base">
                                        <p:cTn id="8" dur="500" fill="hold"/>
                                        <p:tgtEl>
                                          <p:spTgt spid="430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020">
                                            <p:txEl>
                                              <p:pRg st="0" end="0"/>
                                            </p:txEl>
                                          </p:spTgt>
                                        </p:tgtEl>
                                        <p:attrNameLst>
                                          <p:attrName>style.visibility</p:attrName>
                                        </p:attrNameLst>
                                      </p:cBhvr>
                                      <p:to>
                                        <p:strVal val="visible"/>
                                      </p:to>
                                    </p:set>
                                    <p:anim calcmode="lin" valueType="num">
                                      <p:cBhvr additive="base">
                                        <p:cTn id="11" dur="500" fill="hold"/>
                                        <p:tgtEl>
                                          <p:spTgt spid="430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43025"/>
                                        </p:tgtEl>
                                        <p:attrNameLst>
                                          <p:attrName>style.visibility</p:attrName>
                                        </p:attrNameLst>
                                      </p:cBhvr>
                                      <p:to>
                                        <p:strVal val="visible"/>
                                      </p:to>
                                    </p:set>
                                    <p:animEffect transition="in" filter="dissolve">
                                      <p:cBhvr>
                                        <p:cTn id="16" dur="500"/>
                                        <p:tgtEl>
                                          <p:spTgt spid="43025"/>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43022"/>
                                        </p:tgtEl>
                                        <p:attrNameLst>
                                          <p:attrName>style.visibility</p:attrName>
                                        </p:attrNameLst>
                                      </p:cBhvr>
                                      <p:to>
                                        <p:strVal val="visible"/>
                                      </p:to>
                                    </p:set>
                                    <p:animEffect transition="in" filter="dissolve">
                                      <p:cBhvr>
                                        <p:cTn id="20" dur="500"/>
                                        <p:tgtEl>
                                          <p:spTgt spid="4302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3021"/>
                                        </p:tgtEl>
                                        <p:attrNameLst>
                                          <p:attrName>style.visibility</p:attrName>
                                        </p:attrNameLst>
                                      </p:cBhvr>
                                      <p:to>
                                        <p:strVal val="visible"/>
                                      </p:to>
                                    </p:set>
                                    <p:animEffect transition="in" filter="dissolve">
                                      <p:cBhvr>
                                        <p:cTn id="23" dur="500"/>
                                        <p:tgtEl>
                                          <p:spTgt spid="43021"/>
                                        </p:tgtEl>
                                      </p:cBhvr>
                                    </p:animEffect>
                                  </p:childTnLst>
                                </p:cTn>
                              </p:par>
                            </p:childTnLst>
                          </p:cTn>
                        </p:par>
                        <p:par>
                          <p:cTn id="24" fill="hold">
                            <p:stCondLst>
                              <p:cond delay="2500"/>
                            </p:stCondLst>
                            <p:childTnLst>
                              <p:par>
                                <p:cTn id="25" presetID="2" presetClass="entr" presetSubtype="9" fill="hold" grpId="0" nodeType="after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0-#ppt_w/2"/>
                                          </p:val>
                                        </p:tav>
                                        <p:tav tm="100000">
                                          <p:val>
                                            <p:strVal val="#ppt_x"/>
                                          </p:val>
                                        </p:tav>
                                      </p:tavLst>
                                    </p:anim>
                                    <p:anim calcmode="lin" valueType="num">
                                      <p:cBhvr additive="base">
                                        <p:cTn id="28" dur="500" fill="hold"/>
                                        <p:tgtEl>
                                          <p:spTgt spid="43015"/>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17"/>
                                        </p:tgtEl>
                                        <p:attrNameLst>
                                          <p:attrName>style.visibility</p:attrName>
                                        </p:attrNameLst>
                                      </p:cBhvr>
                                      <p:to>
                                        <p:strVal val="visible"/>
                                      </p:to>
                                    </p:set>
                                    <p:anim calcmode="lin" valueType="num">
                                      <p:cBhvr additive="base">
                                        <p:cTn id="33" dur="500" fill="hold"/>
                                        <p:tgtEl>
                                          <p:spTgt spid="43017"/>
                                        </p:tgtEl>
                                        <p:attrNameLst>
                                          <p:attrName>ppt_x</p:attrName>
                                        </p:attrNameLst>
                                      </p:cBhvr>
                                      <p:tavLst>
                                        <p:tav tm="0">
                                          <p:val>
                                            <p:strVal val="#ppt_x"/>
                                          </p:val>
                                        </p:tav>
                                        <p:tav tm="100000">
                                          <p:val>
                                            <p:strVal val="#ppt_x"/>
                                          </p:val>
                                        </p:tav>
                                      </p:tavLst>
                                    </p:anim>
                                    <p:anim calcmode="lin" valueType="num">
                                      <p:cBhvr additive="base">
                                        <p:cTn id="34" dur="500" fill="hold"/>
                                        <p:tgtEl>
                                          <p:spTgt spid="430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3019">
                                            <p:txEl>
                                              <p:pRg st="0" end="0"/>
                                            </p:txEl>
                                          </p:spTgt>
                                        </p:tgtEl>
                                        <p:attrNameLst>
                                          <p:attrName>style.visibility</p:attrName>
                                        </p:attrNameLst>
                                      </p:cBhvr>
                                      <p:to>
                                        <p:strVal val="visible"/>
                                      </p:to>
                                    </p:set>
                                    <p:anim calcmode="lin" valueType="num">
                                      <p:cBhvr additive="base">
                                        <p:cTn id="37" dur="500" fill="hold"/>
                                        <p:tgtEl>
                                          <p:spTgt spid="430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9">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9" presetClass="entr" presetSubtype="0" fill="hold" grpId="0" nodeType="afterEffect">
                                  <p:stCondLst>
                                    <p:cond delay="1000"/>
                                  </p:stCondLst>
                                  <p:childTnLst>
                                    <p:set>
                                      <p:cBhvr>
                                        <p:cTn id="41" dur="1" fill="hold">
                                          <p:stCondLst>
                                            <p:cond delay="0"/>
                                          </p:stCondLst>
                                        </p:cTn>
                                        <p:tgtEl>
                                          <p:spTgt spid="43026"/>
                                        </p:tgtEl>
                                        <p:attrNameLst>
                                          <p:attrName>style.visibility</p:attrName>
                                        </p:attrNameLst>
                                      </p:cBhvr>
                                      <p:to>
                                        <p:strVal val="visible"/>
                                      </p:to>
                                    </p:set>
                                    <p:animEffect transition="in" filter="dissolve">
                                      <p:cBhvr>
                                        <p:cTn id="42" dur="500"/>
                                        <p:tgtEl>
                                          <p:spTgt spid="43026"/>
                                        </p:tgtEl>
                                      </p:cBhvr>
                                    </p:animEffec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43024"/>
                                        </p:tgtEl>
                                        <p:attrNameLst>
                                          <p:attrName>style.visibility</p:attrName>
                                        </p:attrNameLst>
                                      </p:cBhvr>
                                      <p:to>
                                        <p:strVal val="visible"/>
                                      </p:to>
                                    </p:set>
                                    <p:animEffect transition="in" filter="dissolve">
                                      <p:cBhvr>
                                        <p:cTn id="46" dur="500"/>
                                        <p:tgtEl>
                                          <p:spTgt spid="430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3023"/>
                                        </p:tgtEl>
                                        <p:attrNameLst>
                                          <p:attrName>style.visibility</p:attrName>
                                        </p:attrNameLst>
                                      </p:cBhvr>
                                      <p:to>
                                        <p:strVal val="visible"/>
                                      </p:to>
                                    </p:set>
                                    <p:animEffect transition="in" filter="dissolve">
                                      <p:cBhvr>
                                        <p:cTn id="49" dur="500"/>
                                        <p:tgtEl>
                                          <p:spTgt spid="43023"/>
                                        </p:tgtEl>
                                      </p:cBhvr>
                                    </p:animEffect>
                                  </p:childTnLst>
                                </p:cTn>
                              </p:par>
                            </p:childTnLst>
                          </p:cTn>
                        </p:par>
                        <p:par>
                          <p:cTn id="50" fill="hold">
                            <p:stCondLst>
                              <p:cond delay="2500"/>
                            </p:stCondLst>
                            <p:childTnLst>
                              <p:par>
                                <p:cTn id="51" presetID="2" presetClass="entr" presetSubtype="3" fill="hold" grpId="0" nodeType="afterEffect">
                                  <p:stCondLst>
                                    <p:cond delay="0"/>
                                  </p:stCondLst>
                                  <p:childTnLst>
                                    <p:set>
                                      <p:cBhvr>
                                        <p:cTn id="52" dur="1" fill="hold">
                                          <p:stCondLst>
                                            <p:cond delay="0"/>
                                          </p:stCondLst>
                                        </p:cTn>
                                        <p:tgtEl>
                                          <p:spTgt spid="43014"/>
                                        </p:tgtEl>
                                        <p:attrNameLst>
                                          <p:attrName>style.visibility</p:attrName>
                                        </p:attrNameLst>
                                      </p:cBhvr>
                                      <p:to>
                                        <p:strVal val="visible"/>
                                      </p:to>
                                    </p:set>
                                    <p:anim calcmode="lin" valueType="num">
                                      <p:cBhvr additive="base">
                                        <p:cTn id="53" dur="500" fill="hold"/>
                                        <p:tgtEl>
                                          <p:spTgt spid="43014"/>
                                        </p:tgtEl>
                                        <p:attrNameLst>
                                          <p:attrName>ppt_x</p:attrName>
                                        </p:attrNameLst>
                                      </p:cBhvr>
                                      <p:tavLst>
                                        <p:tav tm="0">
                                          <p:val>
                                            <p:strVal val="1+#ppt_w/2"/>
                                          </p:val>
                                        </p:tav>
                                        <p:tav tm="100000">
                                          <p:val>
                                            <p:strVal val="#ppt_x"/>
                                          </p:val>
                                        </p:tav>
                                      </p:tavLst>
                                    </p:anim>
                                    <p:anim calcmode="lin" valueType="num">
                                      <p:cBhvr additive="base">
                                        <p:cTn id="54" dur="500" fill="hold"/>
                                        <p:tgtEl>
                                          <p:spTgt spid="430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4" grpId="0" animBg="1"/>
      <p:bldP spid="43021" grpId="0" animBg="1"/>
      <p:bldP spid="43022" grpId="0" animBg="1"/>
      <p:bldP spid="43023" grpId="0" animBg="1"/>
      <p:bldP spid="43024" grpId="0" animBg="1"/>
      <p:bldP spid="43025" grpId="0" animBg="1"/>
      <p:bldP spid="430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solidFill>
                  <a:srgbClr val="FF9933"/>
                </a:solidFill>
              </a:rPr>
              <a:t>Quality Control</a:t>
            </a:r>
          </a:p>
        </p:txBody>
      </p:sp>
      <p:sp>
        <p:nvSpPr>
          <p:cNvPr id="40963" name="Rectangle 3"/>
          <p:cNvSpPr>
            <a:spLocks noGrp="1" noChangeArrowheads="1"/>
          </p:cNvSpPr>
          <p:nvPr>
            <p:ph idx="1"/>
          </p:nvPr>
        </p:nvSpPr>
        <p:spPr>
          <a:xfrm>
            <a:off x="457200" y="1600200"/>
            <a:ext cx="3962400" cy="4724400"/>
          </a:xfrm>
        </p:spPr>
        <p:txBody>
          <a:bodyPr/>
          <a:lstStyle/>
          <a:p>
            <a:r>
              <a:rPr lang="en-US" b="1">
                <a:solidFill>
                  <a:srgbClr val="FFFF00"/>
                </a:solidFill>
              </a:rPr>
              <a:t>8.</a:t>
            </a:r>
            <a:r>
              <a:rPr lang="en-US"/>
              <a:t>  </a:t>
            </a:r>
            <a:r>
              <a:rPr lang="en-US" b="1">
                <a:solidFill>
                  <a:srgbClr val="FF9933"/>
                </a:solidFill>
              </a:rPr>
              <a:t>Angulation</a:t>
            </a:r>
          </a:p>
          <a:p>
            <a:pPr lvl="2"/>
            <a:endParaRPr lang="en-US"/>
          </a:p>
          <a:p>
            <a:pPr lvl="1"/>
            <a:r>
              <a:rPr lang="en-US"/>
              <a:t>Clavicle should lay over 3</a:t>
            </a:r>
            <a:r>
              <a:rPr lang="en-US" baseline="30000"/>
              <a:t>rd</a:t>
            </a:r>
            <a:r>
              <a:rPr lang="en-US"/>
              <a:t> rib</a:t>
            </a:r>
          </a:p>
        </p:txBody>
      </p:sp>
      <p:pic>
        <p:nvPicPr>
          <p:cNvPr id="40964" name="Picture 4" descr="NormalPA3"/>
          <p:cNvPicPr>
            <a:picLocks noChangeAspect="1" noChangeArrowheads="1"/>
          </p:cNvPicPr>
          <p:nvPr/>
        </p:nvPicPr>
        <p:blipFill>
          <a:blip r:embed="rId2" cstate="print"/>
          <a:srcRect/>
          <a:stretch>
            <a:fillRect/>
          </a:stretch>
        </p:blipFill>
        <p:spPr bwMode="auto">
          <a:xfrm>
            <a:off x="4800600" y="1447800"/>
            <a:ext cx="4116388" cy="4953000"/>
          </a:xfrm>
          <a:prstGeom prst="rect">
            <a:avLst/>
          </a:prstGeom>
          <a:noFill/>
          <a:ln w="9525">
            <a:noFill/>
            <a:miter lim="800000"/>
            <a:headEnd/>
            <a:tailEnd/>
          </a:ln>
        </p:spPr>
      </p:pic>
      <p:sp>
        <p:nvSpPr>
          <p:cNvPr id="40965" name="Text Box 5"/>
          <p:cNvSpPr txBox="1">
            <a:spLocks noChangeArrowheads="1"/>
          </p:cNvSpPr>
          <p:nvPr/>
        </p:nvSpPr>
        <p:spPr bwMode="auto">
          <a:xfrm>
            <a:off x="6172200" y="19050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1</a:t>
            </a:r>
          </a:p>
        </p:txBody>
      </p:sp>
      <p:sp>
        <p:nvSpPr>
          <p:cNvPr id="40966" name="Text Box 6"/>
          <p:cNvSpPr txBox="1">
            <a:spLocks noChangeArrowheads="1"/>
          </p:cNvSpPr>
          <p:nvPr/>
        </p:nvSpPr>
        <p:spPr bwMode="auto">
          <a:xfrm>
            <a:off x="6019800" y="22098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2</a:t>
            </a:r>
          </a:p>
        </p:txBody>
      </p:sp>
      <p:sp>
        <p:nvSpPr>
          <p:cNvPr id="40967" name="Text Box 7"/>
          <p:cNvSpPr txBox="1">
            <a:spLocks noChangeArrowheads="1"/>
          </p:cNvSpPr>
          <p:nvPr/>
        </p:nvSpPr>
        <p:spPr bwMode="auto">
          <a:xfrm>
            <a:off x="5943600" y="2590800"/>
            <a:ext cx="762000" cy="2746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200" b="1">
                <a:solidFill>
                  <a:srgbClr val="CC3300"/>
                </a:solidFill>
              </a:rPr>
              <a:t>3</a:t>
            </a:r>
          </a:p>
        </p:txBody>
      </p:sp>
      <p:sp>
        <p:nvSpPr>
          <p:cNvPr id="40969" name="AutoShape 9"/>
          <p:cNvSpPr>
            <a:spLocks noChangeArrowheads="1"/>
          </p:cNvSpPr>
          <p:nvPr/>
        </p:nvSpPr>
        <p:spPr bwMode="auto">
          <a:xfrm>
            <a:off x="6400800" y="2667000"/>
            <a:ext cx="1981200" cy="152400"/>
          </a:xfrm>
          <a:prstGeom prst="leftArrow">
            <a:avLst>
              <a:gd name="adj1" fmla="val 50000"/>
              <a:gd name="adj2" fmla="val 325000"/>
            </a:avLst>
          </a:prstGeom>
          <a:solidFill>
            <a:srgbClr val="FF0000"/>
          </a:solidFill>
          <a:ln w="12700" cap="sq">
            <a:solidFill>
              <a:schemeClr val="tx1"/>
            </a:solidFill>
            <a:miter lim="800000"/>
            <a:headEnd type="none" w="sm" len="sm"/>
            <a:tailEnd type="none" w="sm" len="sm"/>
          </a:ln>
          <a:effectLst/>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300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2" presetClass="entr" presetSubtype="1" fill="hold" grpId="0" nodeType="after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additive="base">
                                        <p:cTn id="12" dur="500" fill="hold"/>
                                        <p:tgtEl>
                                          <p:spTgt spid="40966"/>
                                        </p:tgtEl>
                                        <p:attrNameLst>
                                          <p:attrName>ppt_x</p:attrName>
                                        </p:attrNameLst>
                                      </p:cBhvr>
                                      <p:tavLst>
                                        <p:tav tm="0">
                                          <p:val>
                                            <p:strVal val="#ppt_x"/>
                                          </p:val>
                                        </p:tav>
                                        <p:tav tm="100000">
                                          <p:val>
                                            <p:strVal val="#ppt_x"/>
                                          </p:val>
                                        </p:tav>
                                      </p:tavLst>
                                    </p:anim>
                                    <p:anim calcmode="lin" valueType="num">
                                      <p:cBhvr additive="base">
                                        <p:cTn id="13" dur="500" fill="hold"/>
                                        <p:tgtEl>
                                          <p:spTgt spid="40966"/>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0" nodeType="afterEffect">
                                  <p:stCondLst>
                                    <p:cond delay="0"/>
                                  </p:stCondLst>
                                  <p:childTnLst>
                                    <p:set>
                                      <p:cBhvr>
                                        <p:cTn id="16" dur="1" fill="hold">
                                          <p:stCondLst>
                                            <p:cond delay="0"/>
                                          </p:stCondLst>
                                        </p:cTn>
                                        <p:tgtEl>
                                          <p:spTgt spid="40967"/>
                                        </p:tgtEl>
                                        <p:attrNameLst>
                                          <p:attrName>style.visibility</p:attrName>
                                        </p:attrNameLst>
                                      </p:cBhvr>
                                      <p:to>
                                        <p:strVal val="visible"/>
                                      </p:to>
                                    </p:set>
                                    <p:anim calcmode="lin" valueType="num">
                                      <p:cBhvr additive="base">
                                        <p:cTn id="17" dur="500" fill="hold"/>
                                        <p:tgtEl>
                                          <p:spTgt spid="40967"/>
                                        </p:tgtEl>
                                        <p:attrNameLst>
                                          <p:attrName>ppt_x</p:attrName>
                                        </p:attrNameLst>
                                      </p:cBhvr>
                                      <p:tavLst>
                                        <p:tav tm="0">
                                          <p:val>
                                            <p:strVal val="#ppt_x"/>
                                          </p:val>
                                        </p:tav>
                                        <p:tav tm="100000">
                                          <p:val>
                                            <p:strVal val="#ppt_x"/>
                                          </p:val>
                                        </p:tav>
                                      </p:tavLst>
                                    </p:anim>
                                    <p:anim calcmode="lin" valueType="num">
                                      <p:cBhvr additive="base">
                                        <p:cTn id="18" dur="500" fill="hold"/>
                                        <p:tgtEl>
                                          <p:spTgt spid="40967"/>
                                        </p:tgtEl>
                                        <p:attrNameLst>
                                          <p:attrName>ppt_y</p:attrName>
                                        </p:attrNameLst>
                                      </p:cBhvr>
                                      <p:tavLst>
                                        <p:tav tm="0">
                                          <p:val>
                                            <p:strVal val="0-#ppt_h/2"/>
                                          </p:val>
                                        </p:tav>
                                        <p:tav tm="100000">
                                          <p:val>
                                            <p:strVal val="#ppt_y"/>
                                          </p:val>
                                        </p:tav>
                                      </p:tavLst>
                                    </p:anim>
                                  </p:childTnLst>
                                </p:cTn>
                              </p:par>
                            </p:childTnLst>
                          </p:cTn>
                        </p:par>
                        <p:par>
                          <p:cTn id="19" fill="hold">
                            <p:stCondLst>
                              <p:cond delay="4500"/>
                            </p:stCondLst>
                            <p:childTnLst>
                              <p:par>
                                <p:cTn id="20" presetID="2" presetClass="entr" presetSubtype="2" fill="hold" grpId="0" nodeType="afterEffect">
                                  <p:stCondLst>
                                    <p:cond delay="1000"/>
                                  </p:stCondLst>
                                  <p:childTnLst>
                                    <p:set>
                                      <p:cBhvr>
                                        <p:cTn id="21" dur="1" fill="hold">
                                          <p:stCondLst>
                                            <p:cond delay="0"/>
                                          </p:stCondLst>
                                        </p:cTn>
                                        <p:tgtEl>
                                          <p:spTgt spid="40969"/>
                                        </p:tgtEl>
                                        <p:attrNameLst>
                                          <p:attrName>style.visibility</p:attrName>
                                        </p:attrNameLst>
                                      </p:cBhvr>
                                      <p:to>
                                        <p:strVal val="visible"/>
                                      </p:to>
                                    </p:set>
                                    <p:anim calcmode="lin" valueType="num">
                                      <p:cBhvr additive="base">
                                        <p:cTn id="22" dur="500" fill="hold"/>
                                        <p:tgtEl>
                                          <p:spTgt spid="40969"/>
                                        </p:tgtEl>
                                        <p:attrNameLst>
                                          <p:attrName>ppt_x</p:attrName>
                                        </p:attrNameLst>
                                      </p:cBhvr>
                                      <p:tavLst>
                                        <p:tav tm="0">
                                          <p:val>
                                            <p:strVal val="1+#ppt_w/2"/>
                                          </p:val>
                                        </p:tav>
                                        <p:tav tm="100000">
                                          <p:val>
                                            <p:strVal val="#ppt_x"/>
                                          </p:val>
                                        </p:tav>
                                      </p:tavLst>
                                    </p:anim>
                                    <p:anim calcmode="lin" valueType="num">
                                      <p:cBhvr additive="base">
                                        <p:cTn id="23" dur="500" fill="hold"/>
                                        <p:tgtEl>
                                          <p:spTgt spid="409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p:bldP spid="40967" grpId="0"/>
      <p:bldP spid="409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23" name="Rectangle 11"/>
          <p:cNvSpPr>
            <a:spLocks noChangeArrowheads="1"/>
          </p:cNvSpPr>
          <p:nvPr/>
        </p:nvSpPr>
        <p:spPr bwMode="auto">
          <a:xfrm>
            <a:off x="914400" y="228600"/>
            <a:ext cx="6781800" cy="762000"/>
          </a:xfrm>
          <a:prstGeom prst="rect">
            <a:avLst/>
          </a:prstGeom>
          <a:noFill/>
          <a:ln w="12700">
            <a:noFill/>
            <a:miter lim="800000"/>
            <a:headEnd/>
            <a:tailEnd/>
          </a:ln>
          <a:effectLst/>
        </p:spPr>
        <p:txBody>
          <a:bodyPr lIns="86676" tIns="42228" rIns="86676" bIns="42228" anchor="ctr"/>
          <a:lstStyle/>
          <a:p>
            <a:pPr defTabSz="857250" eaLnBrk="1" hangingPunct="1">
              <a:lnSpc>
                <a:spcPct val="90000"/>
              </a:lnSpc>
            </a:pPr>
            <a:r>
              <a:rPr lang="en-US" sz="2800" b="1">
                <a:solidFill>
                  <a:srgbClr val="FF9933"/>
                </a:solidFill>
                <a:effectLst>
                  <a:outerShdw blurRad="38100" dist="38100" dir="2700000" algn="tl">
                    <a:srgbClr val="000000"/>
                  </a:outerShdw>
                </a:effectLst>
                <a:cs typeface="Arial" pitchFamily="34" charset="0"/>
              </a:rPr>
              <a:t>Pitfall Due to Angulation</a:t>
            </a:r>
            <a:endParaRPr lang="en-US" sz="4400">
              <a:solidFill>
                <a:srgbClr val="FF9933"/>
              </a:solidFill>
              <a:effectLst>
                <a:outerShdw blurRad="38100" dist="38100" dir="2700000" algn="tl">
                  <a:srgbClr val="000000"/>
                </a:outerShdw>
              </a:effectLst>
            </a:endParaRPr>
          </a:p>
        </p:txBody>
      </p:sp>
      <p:sp>
        <p:nvSpPr>
          <p:cNvPr id="90121" name="Rectangle 9"/>
          <p:cNvSpPr>
            <a:spLocks noChangeArrowheads="1"/>
          </p:cNvSpPr>
          <p:nvPr/>
        </p:nvSpPr>
        <p:spPr bwMode="auto">
          <a:xfrm>
            <a:off x="914400" y="5715000"/>
            <a:ext cx="7246938" cy="863600"/>
          </a:xfrm>
          <a:prstGeom prst="rect">
            <a:avLst/>
          </a:prstGeom>
          <a:noFill/>
          <a:ln w="12700">
            <a:noFill/>
            <a:miter lim="800000"/>
            <a:headEnd/>
            <a:tailEnd/>
          </a:ln>
          <a:effectLst/>
        </p:spPr>
        <p:txBody>
          <a:bodyPr lIns="86676" tIns="42228" rIns="86676" bIns="42228"/>
          <a:lstStyle/>
          <a:p>
            <a:pPr marL="342900" indent="-342900" algn="ctr" defTabSz="857250" eaLnBrk="1" hangingPunct="1">
              <a:lnSpc>
                <a:spcPct val="95000"/>
              </a:lnSpc>
              <a:spcBef>
                <a:spcPct val="30000"/>
              </a:spcBef>
              <a:buClr>
                <a:schemeClr val="hlink"/>
              </a:buClr>
              <a:buSzPct val="90000"/>
              <a:buFont typeface="Wingdings" pitchFamily="2" charset="2"/>
              <a:buBlip>
                <a:blip r:embed="rId2"/>
              </a:buBlip>
            </a:pPr>
            <a:r>
              <a:rPr lang="en-US" b="1">
                <a:solidFill>
                  <a:schemeClr val="tx2"/>
                </a:solidFill>
                <a:effectLst>
                  <a:outerShdw blurRad="38100" dist="38100" dir="2700000" algn="tl">
                    <a:srgbClr val="000000"/>
                  </a:outerShdw>
                </a:effectLst>
                <a:cs typeface="Arial" pitchFamily="34" charset="0"/>
              </a:rPr>
              <a:t>A film which is apical lordotic (beam is angled up toward head) will have an unusually shaped heart and the usually sharp border of the left hemidiaphragm will be absent</a:t>
            </a:r>
            <a:endParaRPr lang="en-US" sz="3200">
              <a:effectLst>
                <a:outerShdw blurRad="38100" dist="38100" dir="2700000" algn="tl">
                  <a:srgbClr val="000000"/>
                </a:outerShdw>
              </a:effectLst>
            </a:endParaRPr>
          </a:p>
        </p:txBody>
      </p:sp>
      <p:grpSp>
        <p:nvGrpSpPr>
          <p:cNvPr id="90127" name="Group 15"/>
          <p:cNvGrpSpPr>
            <a:grpSpLocks noChangeAspect="1"/>
          </p:cNvGrpSpPr>
          <p:nvPr/>
        </p:nvGrpSpPr>
        <p:grpSpPr bwMode="auto">
          <a:xfrm>
            <a:off x="609600" y="936625"/>
            <a:ext cx="8077200" cy="4622800"/>
            <a:chOff x="638" y="912"/>
            <a:chExt cx="4193" cy="2400"/>
          </a:xfrm>
        </p:grpSpPr>
        <p:grpSp>
          <p:nvGrpSpPr>
            <p:cNvPr id="90126" name="Group 14"/>
            <p:cNvGrpSpPr>
              <a:grpSpLocks noChangeAspect="1"/>
            </p:cNvGrpSpPr>
            <p:nvPr/>
          </p:nvGrpSpPr>
          <p:grpSpPr bwMode="auto">
            <a:xfrm>
              <a:off x="638" y="912"/>
              <a:ext cx="4193" cy="2400"/>
              <a:chOff x="638" y="912"/>
              <a:chExt cx="4193" cy="2400"/>
            </a:xfrm>
          </p:grpSpPr>
          <p:pic>
            <p:nvPicPr>
              <p:cNvPr id="90119" name="Picture 7"/>
              <p:cNvPicPr>
                <a:picLocks noChangeAspect="1" noChangeArrowheads="1"/>
              </p:cNvPicPr>
              <p:nvPr/>
            </p:nvPicPr>
            <p:blipFill>
              <a:blip r:embed="rId3" cstate="print">
                <a:lum bright="12000"/>
              </a:blip>
              <a:srcRect/>
              <a:stretch>
                <a:fillRect/>
              </a:stretch>
            </p:blipFill>
            <p:spPr bwMode="auto">
              <a:xfrm>
                <a:off x="638" y="912"/>
                <a:ext cx="2196" cy="2400"/>
              </a:xfrm>
              <a:prstGeom prst="rect">
                <a:avLst/>
              </a:prstGeom>
              <a:noFill/>
            </p:spPr>
          </p:pic>
          <p:pic>
            <p:nvPicPr>
              <p:cNvPr id="90118" name="Picture 6"/>
              <p:cNvPicPr>
                <a:picLocks noChangeAspect="1" noChangeArrowheads="1"/>
              </p:cNvPicPr>
              <p:nvPr/>
            </p:nvPicPr>
            <p:blipFill>
              <a:blip r:embed="rId4" cstate="print">
                <a:lum bright="12000"/>
              </a:blip>
              <a:srcRect/>
              <a:stretch>
                <a:fillRect/>
              </a:stretch>
            </p:blipFill>
            <p:spPr bwMode="auto">
              <a:xfrm>
                <a:off x="2832" y="912"/>
                <a:ext cx="1999" cy="2400"/>
              </a:xfrm>
              <a:prstGeom prst="rect">
                <a:avLst/>
              </a:prstGeom>
              <a:noFill/>
            </p:spPr>
          </p:pic>
        </p:grpSp>
        <p:sp>
          <p:nvSpPr>
            <p:cNvPr id="90116" name="Text Box 4"/>
            <p:cNvSpPr txBox="1">
              <a:spLocks noChangeAspect="1" noChangeArrowheads="1"/>
            </p:cNvSpPr>
            <p:nvPr/>
          </p:nvSpPr>
          <p:spPr bwMode="auto">
            <a:xfrm>
              <a:off x="863" y="3097"/>
              <a:ext cx="1792" cy="158"/>
            </a:xfrm>
            <a:prstGeom prst="rect">
              <a:avLst/>
            </a:prstGeom>
            <a:noFill/>
            <a:ln w="50800">
              <a:noFill/>
              <a:miter lim="800000"/>
              <a:headEnd/>
              <a:tailEnd/>
            </a:ln>
            <a:effectLst/>
          </p:spPr>
          <p:txBody>
            <a:bodyPr>
              <a:spAutoFit/>
            </a:bodyPr>
            <a:lstStyle/>
            <a:p>
              <a:pPr algn="ctr">
                <a:spcBef>
                  <a:spcPct val="50000"/>
                </a:spcBef>
              </a:pPr>
              <a:r>
                <a:rPr lang="en-US" sz="1400" b="1">
                  <a:solidFill>
                    <a:schemeClr val="bg1"/>
                  </a:solidFill>
                  <a:cs typeface="Arial" pitchFamily="34" charset="0"/>
                </a:rPr>
                <a:t>Apical lordotic</a:t>
              </a:r>
              <a:endParaRPr lang="en-US" sz="2400">
                <a:latin typeface="Times New Roman" pitchFamily="18" charset="0"/>
              </a:endParaRPr>
            </a:p>
          </p:txBody>
        </p:sp>
        <p:sp>
          <p:nvSpPr>
            <p:cNvPr id="90115" name="Text Box 3"/>
            <p:cNvSpPr txBox="1">
              <a:spLocks noChangeAspect="1" noChangeArrowheads="1"/>
            </p:cNvSpPr>
            <p:nvPr/>
          </p:nvSpPr>
          <p:spPr bwMode="auto">
            <a:xfrm>
              <a:off x="2962" y="3097"/>
              <a:ext cx="1779" cy="158"/>
            </a:xfrm>
            <a:prstGeom prst="rect">
              <a:avLst/>
            </a:prstGeom>
            <a:noFill/>
            <a:ln w="50800">
              <a:noFill/>
              <a:miter lim="800000"/>
              <a:headEnd/>
              <a:tailEnd/>
            </a:ln>
            <a:effectLst/>
          </p:spPr>
          <p:txBody>
            <a:bodyPr>
              <a:spAutoFit/>
            </a:bodyPr>
            <a:lstStyle/>
            <a:p>
              <a:pPr algn="ctr">
                <a:spcBef>
                  <a:spcPct val="50000"/>
                </a:spcBef>
              </a:pPr>
              <a:r>
                <a:rPr lang="en-US" sz="1400" b="1">
                  <a:solidFill>
                    <a:schemeClr val="bg1"/>
                  </a:solidFill>
                  <a:cs typeface="Arial" pitchFamily="34" charset="0"/>
                </a:rPr>
                <a:t>Same patient, not lordotic</a:t>
              </a:r>
              <a:endParaRPr lang="en-US" sz="2400">
                <a:latin typeface="Times New Roman" pitchFamily="18"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solidFill>
                  <a:srgbClr val="1ED4F8"/>
                </a:solidFill>
              </a:rPr>
              <a:t>Findings</a:t>
            </a:r>
          </a:p>
        </p:txBody>
      </p:sp>
      <p:sp>
        <p:nvSpPr>
          <p:cNvPr id="91139" name="Rectangle 3"/>
          <p:cNvSpPr>
            <a:spLocks noGrp="1" noChangeArrowheads="1"/>
          </p:cNvSpPr>
          <p:nvPr>
            <p:ph type="body" sz="half" idx="1"/>
          </p:nvPr>
        </p:nvSpPr>
        <p:spPr/>
        <p:txBody>
          <a:bodyPr/>
          <a:lstStyle/>
          <a:p>
            <a:r>
              <a:rPr lang="en-US" b="1">
                <a:solidFill>
                  <a:srgbClr val="FFFF00"/>
                </a:solidFill>
              </a:rPr>
              <a:t>9</a:t>
            </a:r>
            <a:r>
              <a:rPr lang="en-US"/>
              <a:t>. </a:t>
            </a:r>
            <a:r>
              <a:rPr lang="en-US" b="1">
                <a:solidFill>
                  <a:srgbClr val="1ED4F8"/>
                </a:solidFill>
              </a:rPr>
              <a:t>Soft tissue and bony structures</a:t>
            </a:r>
          </a:p>
          <a:p>
            <a:pPr lvl="1"/>
            <a:r>
              <a:rPr lang="en-US"/>
              <a:t> Check for </a:t>
            </a:r>
          </a:p>
          <a:p>
            <a:pPr lvl="2"/>
            <a:r>
              <a:rPr lang="en-US"/>
              <a:t>Symmetry</a:t>
            </a:r>
          </a:p>
          <a:p>
            <a:pPr lvl="2"/>
            <a:r>
              <a:rPr lang="en-US"/>
              <a:t>Deformities</a:t>
            </a:r>
          </a:p>
          <a:p>
            <a:pPr lvl="2"/>
            <a:r>
              <a:rPr lang="en-US"/>
              <a:t>Fractures</a:t>
            </a:r>
          </a:p>
          <a:p>
            <a:pPr lvl="2"/>
            <a:r>
              <a:rPr lang="en-US"/>
              <a:t>Masses</a:t>
            </a:r>
          </a:p>
          <a:p>
            <a:pPr lvl="2"/>
            <a:r>
              <a:rPr lang="en-US"/>
              <a:t>Calcifications</a:t>
            </a:r>
          </a:p>
          <a:p>
            <a:pPr lvl="2"/>
            <a:r>
              <a:rPr lang="en-US"/>
              <a:t>Lytic lesions</a:t>
            </a:r>
          </a:p>
          <a:p>
            <a:pPr lvl="2"/>
            <a:endParaRPr lang="en-US"/>
          </a:p>
        </p:txBody>
      </p:sp>
      <p:pic>
        <p:nvPicPr>
          <p:cNvPr id="91140" name="Picture 4" descr="NormalPA3"/>
          <p:cNvPicPr>
            <a:picLocks noGrp="1" noChangeAspect="1" noChangeArrowheads="1"/>
          </p:cNvPicPr>
          <p:nvPr>
            <p:ph sz="half" idx="2"/>
          </p:nvPr>
        </p:nvPicPr>
        <p:blipFill>
          <a:blip r:embed="rId2" cstate="print"/>
          <a:srcRect/>
          <a:stretch>
            <a:fillRect/>
          </a:stretch>
        </p:blipFill>
        <p:spPr>
          <a:xfrm>
            <a:off x="4724400" y="1371600"/>
            <a:ext cx="4081463" cy="4911725"/>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ormalPA3"/>
          <p:cNvPicPr>
            <a:picLocks noChangeAspect="1" noChangeArrowheads="1"/>
          </p:cNvPicPr>
          <p:nvPr/>
        </p:nvPicPr>
        <p:blipFill>
          <a:blip r:embed="rId2" cstate="print"/>
          <a:srcRect/>
          <a:stretch>
            <a:fillRect/>
          </a:stretch>
        </p:blipFill>
        <p:spPr bwMode="auto">
          <a:xfrm>
            <a:off x="1752600" y="0"/>
            <a:ext cx="5700713"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solidFill>
                  <a:srgbClr val="1ED4F8"/>
                </a:solidFill>
              </a:rPr>
              <a:t>Findings</a:t>
            </a:r>
          </a:p>
        </p:txBody>
      </p:sp>
      <p:sp>
        <p:nvSpPr>
          <p:cNvPr id="92163" name="Rectangle 3"/>
          <p:cNvSpPr>
            <a:spLocks noGrp="1" noChangeArrowheads="1"/>
          </p:cNvSpPr>
          <p:nvPr>
            <p:ph type="body" sz="half" idx="1"/>
          </p:nvPr>
        </p:nvSpPr>
        <p:spPr/>
        <p:txBody>
          <a:bodyPr/>
          <a:lstStyle/>
          <a:p>
            <a:r>
              <a:rPr lang="en-US" b="1">
                <a:solidFill>
                  <a:srgbClr val="FFFF00"/>
                </a:solidFill>
              </a:rPr>
              <a:t>10</a:t>
            </a:r>
            <a:r>
              <a:rPr lang="en-US"/>
              <a:t>.  </a:t>
            </a:r>
            <a:r>
              <a:rPr lang="en-US" b="1">
                <a:solidFill>
                  <a:srgbClr val="1ED4F8"/>
                </a:solidFill>
              </a:rPr>
              <a:t>Mediastinum</a:t>
            </a:r>
          </a:p>
          <a:p>
            <a:pPr lvl="1"/>
            <a:r>
              <a:rPr lang="en-US" sz="3200"/>
              <a:t> Check for </a:t>
            </a:r>
          </a:p>
          <a:p>
            <a:pPr lvl="2"/>
            <a:r>
              <a:rPr lang="en-US" sz="2800"/>
              <a:t>Cardiomegaly</a:t>
            </a:r>
          </a:p>
          <a:p>
            <a:pPr lvl="2"/>
            <a:r>
              <a:rPr lang="en-US" sz="2800"/>
              <a:t>Mediastinal and Hilar contours for increase densities or deformities</a:t>
            </a:r>
          </a:p>
        </p:txBody>
      </p:sp>
      <p:pic>
        <p:nvPicPr>
          <p:cNvPr id="92164" name="Picture 4" descr="NormalPA3"/>
          <p:cNvPicPr>
            <a:picLocks noGrp="1" noChangeAspect="1" noChangeArrowheads="1"/>
          </p:cNvPicPr>
          <p:nvPr>
            <p:ph sz="half" idx="2"/>
          </p:nvPr>
        </p:nvPicPr>
        <p:blipFill>
          <a:blip r:embed="rId2" cstate="print"/>
          <a:stretch>
            <a:fillRect/>
          </a:stretch>
        </p:blipFill>
        <p:spPr>
          <a:xfrm>
            <a:off x="4784601" y="1600200"/>
            <a:ext cx="3765797" cy="45307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anim calcmode="lin" valueType="num">
                                      <p:cBhvr additive="base">
                                        <p:cTn id="11" dur="500" fill="hold"/>
                                        <p:tgtEl>
                                          <p:spTgt spid="921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216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2163">
                                            <p:txEl>
                                              <p:pRg st="2" end="2"/>
                                            </p:txEl>
                                          </p:spTgt>
                                        </p:tgtEl>
                                        <p:attrNameLst>
                                          <p:attrName>style.visibility</p:attrName>
                                        </p:attrNameLst>
                                      </p:cBhvr>
                                      <p:to>
                                        <p:strVal val="visible"/>
                                      </p:to>
                                    </p:set>
                                    <p:anim calcmode="lin" valueType="num">
                                      <p:cBhvr additive="base">
                                        <p:cTn id="15" dur="500" fill="hold"/>
                                        <p:tgtEl>
                                          <p:spTgt spid="921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16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2163">
                                            <p:txEl>
                                              <p:pRg st="3" end="3"/>
                                            </p:txEl>
                                          </p:spTgt>
                                        </p:tgtEl>
                                        <p:attrNameLst>
                                          <p:attrName>style.visibility</p:attrName>
                                        </p:attrNameLst>
                                      </p:cBhvr>
                                      <p:to>
                                        <p:strVal val="visible"/>
                                      </p:to>
                                    </p:set>
                                    <p:anim calcmode="lin" valueType="num">
                                      <p:cBhvr additive="base">
                                        <p:cTn id="19" dur="500" fill="hold"/>
                                        <p:tgtEl>
                                          <p:spTgt spid="921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6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92164"/>
                                        </p:tgtEl>
                                        <p:attrNameLst>
                                          <p:attrName>style.visibility</p:attrName>
                                        </p:attrNameLst>
                                      </p:cBhvr>
                                      <p:to>
                                        <p:strVal val="visible"/>
                                      </p:to>
                                    </p:set>
                                    <p:anim calcmode="lin" valueType="num">
                                      <p:cBhvr additive="base">
                                        <p:cTn id="23" dur="500" fill="hold"/>
                                        <p:tgtEl>
                                          <p:spTgt spid="92164"/>
                                        </p:tgtEl>
                                        <p:attrNameLst>
                                          <p:attrName>ppt_x</p:attrName>
                                        </p:attrNameLst>
                                      </p:cBhvr>
                                      <p:tavLst>
                                        <p:tav tm="0">
                                          <p:val>
                                            <p:strVal val="1+#ppt_w/2"/>
                                          </p:val>
                                        </p:tav>
                                        <p:tav tm="100000">
                                          <p:val>
                                            <p:strVal val="#ppt_x"/>
                                          </p:val>
                                        </p:tav>
                                      </p:tavLst>
                                    </p:anim>
                                    <p:anim calcmode="lin" valueType="num">
                                      <p:cBhvr additive="base">
                                        <p:cTn id="24" dur="500" fill="hold"/>
                                        <p:tgtEl>
                                          <p:spTgt spid="92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solidFill>
                  <a:srgbClr val="1ED4F8"/>
                </a:solidFill>
              </a:rPr>
              <a:t>Findings</a:t>
            </a:r>
          </a:p>
        </p:txBody>
      </p:sp>
      <p:sp>
        <p:nvSpPr>
          <p:cNvPr id="126979" name="Rectangle 3"/>
          <p:cNvSpPr>
            <a:spLocks noGrp="1" noChangeArrowheads="1"/>
          </p:cNvSpPr>
          <p:nvPr>
            <p:ph type="body" sz="half" idx="1"/>
          </p:nvPr>
        </p:nvSpPr>
        <p:spPr/>
        <p:txBody>
          <a:bodyPr>
            <a:normAutofit/>
          </a:bodyPr>
          <a:lstStyle/>
          <a:p>
            <a:r>
              <a:rPr lang="en-US" sz="2800" b="1">
                <a:solidFill>
                  <a:srgbClr val="FFFF00"/>
                </a:solidFill>
              </a:rPr>
              <a:t>11</a:t>
            </a:r>
            <a:r>
              <a:rPr lang="en-US" sz="2800"/>
              <a:t>.  </a:t>
            </a:r>
            <a:r>
              <a:rPr lang="en-US" sz="2800" b="1">
                <a:solidFill>
                  <a:srgbClr val="1ED4F8"/>
                </a:solidFill>
              </a:rPr>
              <a:t>Diaphragms</a:t>
            </a:r>
          </a:p>
          <a:p>
            <a:pPr lvl="2"/>
            <a:endParaRPr lang="en-US" sz="2000"/>
          </a:p>
          <a:p>
            <a:pPr lvl="1"/>
            <a:r>
              <a:rPr lang="en-US" sz="2400"/>
              <a:t>Check sharpness of borders</a:t>
            </a:r>
          </a:p>
          <a:p>
            <a:pPr lvl="2"/>
            <a:endParaRPr lang="en-US" sz="2000"/>
          </a:p>
          <a:p>
            <a:pPr lvl="1"/>
            <a:r>
              <a:rPr lang="en-US" sz="2400"/>
              <a:t>Right is normally higher than left</a:t>
            </a:r>
          </a:p>
          <a:p>
            <a:pPr lvl="2"/>
            <a:endParaRPr lang="en-US" sz="2000"/>
          </a:p>
          <a:p>
            <a:pPr lvl="1"/>
            <a:r>
              <a:rPr lang="en-US" sz="2400"/>
              <a:t>Check for free air, gastric bubble, pleural effusions</a:t>
            </a:r>
          </a:p>
          <a:p>
            <a:pPr lvl="2"/>
            <a:endParaRPr lang="en-US" sz="2000"/>
          </a:p>
        </p:txBody>
      </p:sp>
      <p:pic>
        <p:nvPicPr>
          <p:cNvPr id="126980" name="Picture 4" descr="NormalPA3"/>
          <p:cNvPicPr>
            <a:picLocks noGrp="1" noChangeAspect="1" noChangeArrowheads="1"/>
          </p:cNvPicPr>
          <p:nvPr>
            <p:ph sz="half" idx="2"/>
          </p:nvPr>
        </p:nvPicPr>
        <p:blipFill>
          <a:blip r:embed="rId2" cstate="print"/>
          <a:stretch>
            <a:fillRect/>
          </a:stretch>
        </p:blipFill>
        <p:spPr>
          <a:xfrm>
            <a:off x="4784601" y="1600200"/>
            <a:ext cx="3765797" cy="45307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 calcmode="lin" valueType="num">
                                      <p:cBhvr additive="base">
                                        <p:cTn id="7" dur="500" fill="hold"/>
                                        <p:tgtEl>
                                          <p:spTgt spid="126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9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6979">
                                            <p:txEl>
                                              <p:pRg st="2" end="2"/>
                                            </p:txEl>
                                          </p:spTgt>
                                        </p:tgtEl>
                                        <p:attrNameLst>
                                          <p:attrName>style.visibility</p:attrName>
                                        </p:attrNameLst>
                                      </p:cBhvr>
                                      <p:to>
                                        <p:strVal val="visible"/>
                                      </p:to>
                                    </p:set>
                                    <p:anim calcmode="lin" valueType="num">
                                      <p:cBhvr additive="base">
                                        <p:cTn id="11" dur="500" fill="hold"/>
                                        <p:tgtEl>
                                          <p:spTgt spid="12697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6979">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6979">
                                            <p:txEl>
                                              <p:pRg st="4" end="4"/>
                                            </p:txEl>
                                          </p:spTgt>
                                        </p:tgtEl>
                                        <p:attrNameLst>
                                          <p:attrName>style.visibility</p:attrName>
                                        </p:attrNameLst>
                                      </p:cBhvr>
                                      <p:to>
                                        <p:strVal val="visible"/>
                                      </p:to>
                                    </p:set>
                                    <p:anim calcmode="lin" valueType="num">
                                      <p:cBhvr additive="base">
                                        <p:cTn id="15" dur="500" fill="hold"/>
                                        <p:tgtEl>
                                          <p:spTgt spid="126979">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6979">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6979">
                                            <p:txEl>
                                              <p:pRg st="6" end="6"/>
                                            </p:txEl>
                                          </p:spTgt>
                                        </p:tgtEl>
                                        <p:attrNameLst>
                                          <p:attrName>style.visibility</p:attrName>
                                        </p:attrNameLst>
                                      </p:cBhvr>
                                      <p:to>
                                        <p:strVal val="visible"/>
                                      </p:to>
                                    </p:set>
                                    <p:anim calcmode="lin" valueType="num">
                                      <p:cBhvr additive="base">
                                        <p:cTn id="19" dur="500" fill="hold"/>
                                        <p:tgtEl>
                                          <p:spTgt spid="12697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79">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6980"/>
                                        </p:tgtEl>
                                        <p:attrNameLst>
                                          <p:attrName>style.visibility</p:attrName>
                                        </p:attrNameLst>
                                      </p:cBhvr>
                                      <p:to>
                                        <p:strVal val="visible"/>
                                      </p:to>
                                    </p:set>
                                    <p:anim calcmode="lin" valueType="num">
                                      <p:cBhvr additive="base">
                                        <p:cTn id="23" dur="500" fill="hold"/>
                                        <p:tgtEl>
                                          <p:spTgt spid="126980"/>
                                        </p:tgtEl>
                                        <p:attrNameLst>
                                          <p:attrName>ppt_x</p:attrName>
                                        </p:attrNameLst>
                                      </p:cBhvr>
                                      <p:tavLst>
                                        <p:tav tm="0">
                                          <p:val>
                                            <p:strVal val="#ppt_x"/>
                                          </p:val>
                                        </p:tav>
                                        <p:tav tm="100000">
                                          <p:val>
                                            <p:strVal val="#ppt_x"/>
                                          </p:val>
                                        </p:tav>
                                      </p:tavLst>
                                    </p:anim>
                                    <p:anim calcmode="lin" valueType="num">
                                      <p:cBhvr additive="base">
                                        <p:cTn id="24" dur="500" fill="hold"/>
                                        <p:tgtEl>
                                          <p:spTgt spid="1269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solidFill>
                  <a:srgbClr val="1ED4F8"/>
                </a:solidFill>
              </a:rPr>
              <a:t>Findings</a:t>
            </a:r>
          </a:p>
        </p:txBody>
      </p:sp>
      <p:sp>
        <p:nvSpPr>
          <p:cNvPr id="95235" name="Rectangle 3"/>
          <p:cNvSpPr>
            <a:spLocks noGrp="1" noChangeArrowheads="1"/>
          </p:cNvSpPr>
          <p:nvPr>
            <p:ph type="body" sz="half" idx="1"/>
          </p:nvPr>
        </p:nvSpPr>
        <p:spPr>
          <a:xfrm>
            <a:off x="152400" y="1828800"/>
            <a:ext cx="4419600" cy="4302125"/>
          </a:xfrm>
        </p:spPr>
        <p:txBody>
          <a:bodyPr/>
          <a:lstStyle/>
          <a:p>
            <a:r>
              <a:rPr lang="en-US" sz="2800" b="1">
                <a:solidFill>
                  <a:srgbClr val="FFFF00"/>
                </a:solidFill>
              </a:rPr>
              <a:t>12</a:t>
            </a:r>
            <a:r>
              <a:rPr lang="en-US" sz="2800"/>
              <a:t>. </a:t>
            </a:r>
            <a:r>
              <a:rPr lang="en-US" sz="2800" b="1">
                <a:solidFill>
                  <a:srgbClr val="1ED4F8"/>
                </a:solidFill>
              </a:rPr>
              <a:t>The Lung Fields!</a:t>
            </a:r>
          </a:p>
          <a:p>
            <a:pPr lvl="1"/>
            <a:r>
              <a:rPr lang="en-US" sz="2400"/>
              <a:t>To help you determine abnormalities and their location…</a:t>
            </a:r>
          </a:p>
          <a:p>
            <a:pPr lvl="2"/>
            <a:endParaRPr lang="en-US" sz="2000"/>
          </a:p>
          <a:p>
            <a:pPr lvl="2"/>
            <a:r>
              <a:rPr lang="en-US" sz="2000"/>
              <a:t>Use silhouettes of other thoracic structures</a:t>
            </a:r>
          </a:p>
          <a:p>
            <a:pPr lvl="3"/>
            <a:endParaRPr lang="en-US" sz="1800"/>
          </a:p>
          <a:p>
            <a:pPr lvl="2"/>
            <a:r>
              <a:rPr lang="en-US" sz="2000"/>
              <a:t>Use fissures</a:t>
            </a:r>
          </a:p>
        </p:txBody>
      </p:sp>
      <p:pic>
        <p:nvPicPr>
          <p:cNvPr id="95281" name="Picture 49" descr="NormalPA3"/>
          <p:cNvPicPr>
            <a:picLocks noGrp="1" noChangeAspect="1" noChangeArrowheads="1"/>
          </p:cNvPicPr>
          <p:nvPr>
            <p:ph sz="half" idx="2"/>
          </p:nvPr>
        </p:nvPicPr>
        <p:blipFill>
          <a:blip r:embed="rId2" cstate="print"/>
          <a:stretch>
            <a:fillRect/>
          </a:stretch>
        </p:blipFill>
        <p:spPr>
          <a:xfrm>
            <a:off x="4784601" y="1600200"/>
            <a:ext cx="3765797" cy="4530725"/>
          </a:xfrm>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normAutofit/>
          </a:bodyPr>
          <a:lstStyle/>
          <a:p>
            <a:r>
              <a:rPr lang="en-US" sz="4000">
                <a:solidFill>
                  <a:srgbClr val="1ED4F8"/>
                </a:solidFill>
              </a:rPr>
              <a:t>Lung Fields: Using Structures / Silhouettes</a:t>
            </a:r>
          </a:p>
        </p:txBody>
      </p:sp>
      <p:grpSp>
        <p:nvGrpSpPr>
          <p:cNvPr id="130052" name="Group 4"/>
          <p:cNvGrpSpPr>
            <a:grpSpLocks/>
          </p:cNvGrpSpPr>
          <p:nvPr/>
        </p:nvGrpSpPr>
        <p:grpSpPr bwMode="auto">
          <a:xfrm>
            <a:off x="457200" y="1905000"/>
            <a:ext cx="8001000" cy="4191000"/>
            <a:chOff x="-3" y="-3"/>
            <a:chExt cx="4793" cy="2482"/>
          </a:xfrm>
        </p:grpSpPr>
        <p:grpSp>
          <p:nvGrpSpPr>
            <p:cNvPr id="130053" name="Group 5"/>
            <p:cNvGrpSpPr>
              <a:grpSpLocks/>
            </p:cNvGrpSpPr>
            <p:nvPr/>
          </p:nvGrpSpPr>
          <p:grpSpPr bwMode="auto">
            <a:xfrm>
              <a:off x="0" y="0"/>
              <a:ext cx="4787" cy="2476"/>
              <a:chOff x="0" y="0"/>
              <a:chExt cx="4787" cy="2476"/>
            </a:xfrm>
          </p:grpSpPr>
          <p:grpSp>
            <p:nvGrpSpPr>
              <p:cNvPr id="130054" name="Group 6"/>
              <p:cNvGrpSpPr>
                <a:grpSpLocks/>
              </p:cNvGrpSpPr>
              <p:nvPr/>
            </p:nvGrpSpPr>
            <p:grpSpPr bwMode="auto">
              <a:xfrm>
                <a:off x="0" y="0"/>
                <a:ext cx="2568" cy="288"/>
                <a:chOff x="0" y="0"/>
                <a:chExt cx="2568" cy="288"/>
              </a:xfrm>
            </p:grpSpPr>
            <p:sp>
              <p:nvSpPr>
                <p:cNvPr id="130055" name="Rectangle 7"/>
                <p:cNvSpPr>
                  <a:spLocks noChangeArrowheads="1"/>
                </p:cNvSpPr>
                <p:nvPr/>
              </p:nvSpPr>
              <p:spPr bwMode="auto">
                <a:xfrm>
                  <a:off x="0" y="0"/>
                  <a:ext cx="2568" cy="288"/>
                </a:xfrm>
                <a:prstGeom prst="rect">
                  <a:avLst/>
                </a:prstGeom>
                <a:noFill/>
                <a:ln w="12700" cap="sq">
                  <a:noFill/>
                  <a:miter lim="800000"/>
                  <a:headEnd type="none" w="sm" len="sm"/>
                  <a:tailEnd type="none" w="sm" len="sm"/>
                </a:ln>
                <a:effectLst/>
              </p:spPr>
              <p:txBody>
                <a:bodyPr anchor="ctr"/>
                <a:lstStyle/>
                <a:p>
                  <a:pPr algn="ctr" eaLnBrk="1" hangingPunct="1"/>
                  <a:r>
                    <a:rPr lang="en-US" sz="2400" b="1">
                      <a:solidFill>
                        <a:srgbClr val="FFFF00"/>
                      </a:solidFill>
                      <a:latin typeface="Times New Roman" pitchFamily="18" charset="0"/>
                    </a:rPr>
                    <a:t>Silhouette / Structure</a:t>
                  </a:r>
                  <a:endParaRPr lang="en-US" sz="2400">
                    <a:solidFill>
                      <a:srgbClr val="FFFF00"/>
                    </a:solidFill>
                    <a:latin typeface="Times New Roman" pitchFamily="18" charset="0"/>
                  </a:endParaRPr>
                </a:p>
              </p:txBody>
            </p:sp>
            <p:sp>
              <p:nvSpPr>
                <p:cNvPr id="130056" name="Rectangle 8"/>
                <p:cNvSpPr>
                  <a:spLocks noChangeArrowheads="1"/>
                </p:cNvSpPr>
                <p:nvPr/>
              </p:nvSpPr>
              <p:spPr bwMode="auto">
                <a:xfrm>
                  <a:off x="0" y="0"/>
                  <a:ext cx="2568"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57" name="Group 9"/>
              <p:cNvGrpSpPr>
                <a:grpSpLocks/>
              </p:cNvGrpSpPr>
              <p:nvPr/>
            </p:nvGrpSpPr>
            <p:grpSpPr bwMode="auto">
              <a:xfrm>
                <a:off x="2568" y="0"/>
                <a:ext cx="2219" cy="288"/>
                <a:chOff x="2568" y="0"/>
                <a:chExt cx="2219" cy="288"/>
              </a:xfrm>
            </p:grpSpPr>
            <p:sp>
              <p:nvSpPr>
                <p:cNvPr id="130058" name="Rectangle 10"/>
                <p:cNvSpPr>
                  <a:spLocks noChangeArrowheads="1"/>
                </p:cNvSpPr>
                <p:nvPr/>
              </p:nvSpPr>
              <p:spPr bwMode="auto">
                <a:xfrm>
                  <a:off x="2568" y="0"/>
                  <a:ext cx="2219" cy="288"/>
                </a:xfrm>
                <a:prstGeom prst="rect">
                  <a:avLst/>
                </a:prstGeom>
                <a:noFill/>
                <a:ln w="12700" cap="sq">
                  <a:noFill/>
                  <a:miter lim="800000"/>
                  <a:headEnd type="none" w="sm" len="sm"/>
                  <a:tailEnd type="none" w="sm" len="sm"/>
                </a:ln>
                <a:effectLst/>
              </p:spPr>
              <p:txBody>
                <a:bodyPr anchor="ctr"/>
                <a:lstStyle/>
                <a:p>
                  <a:pPr algn="ctr" eaLnBrk="1" hangingPunct="1"/>
                  <a:r>
                    <a:rPr lang="en-US" sz="2400" b="1">
                      <a:solidFill>
                        <a:srgbClr val="FFFF00"/>
                      </a:solidFill>
                      <a:latin typeface="Times New Roman" pitchFamily="18" charset="0"/>
                    </a:rPr>
                    <a:t>Contact with Lung</a:t>
                  </a:r>
                  <a:endParaRPr lang="en-US" sz="2400">
                    <a:solidFill>
                      <a:srgbClr val="FFFF00"/>
                    </a:solidFill>
                    <a:latin typeface="Times New Roman" pitchFamily="18" charset="0"/>
                  </a:endParaRPr>
                </a:p>
              </p:txBody>
            </p:sp>
            <p:sp>
              <p:nvSpPr>
                <p:cNvPr id="130059" name="Rectangle 11"/>
                <p:cNvSpPr>
                  <a:spLocks noChangeArrowheads="1"/>
                </p:cNvSpPr>
                <p:nvPr/>
              </p:nvSpPr>
              <p:spPr bwMode="auto">
                <a:xfrm>
                  <a:off x="2568" y="0"/>
                  <a:ext cx="2219"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60" name="Group 12"/>
              <p:cNvGrpSpPr>
                <a:grpSpLocks/>
              </p:cNvGrpSpPr>
              <p:nvPr/>
            </p:nvGrpSpPr>
            <p:grpSpPr bwMode="auto">
              <a:xfrm>
                <a:off x="0" y="288"/>
                <a:ext cx="2568" cy="518"/>
                <a:chOff x="0" y="288"/>
                <a:chExt cx="2568" cy="518"/>
              </a:xfrm>
            </p:grpSpPr>
            <p:sp>
              <p:nvSpPr>
                <p:cNvPr id="130061" name="Rectangle 13"/>
                <p:cNvSpPr>
                  <a:spLocks noChangeArrowheads="1"/>
                </p:cNvSpPr>
                <p:nvPr/>
              </p:nvSpPr>
              <p:spPr bwMode="auto">
                <a:xfrm>
                  <a:off x="0" y="288"/>
                  <a:ext cx="2568" cy="51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Upper right heart border/ascending aorta</a:t>
                  </a:r>
                </a:p>
              </p:txBody>
            </p:sp>
            <p:sp>
              <p:nvSpPr>
                <p:cNvPr id="130062" name="Rectangle 14"/>
                <p:cNvSpPr>
                  <a:spLocks noChangeArrowheads="1"/>
                </p:cNvSpPr>
                <p:nvPr/>
              </p:nvSpPr>
              <p:spPr bwMode="auto">
                <a:xfrm>
                  <a:off x="0" y="288"/>
                  <a:ext cx="2568" cy="51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63" name="Group 15"/>
              <p:cNvGrpSpPr>
                <a:grpSpLocks/>
              </p:cNvGrpSpPr>
              <p:nvPr/>
            </p:nvGrpSpPr>
            <p:grpSpPr bwMode="auto">
              <a:xfrm>
                <a:off x="2568" y="288"/>
                <a:ext cx="2219" cy="518"/>
                <a:chOff x="2568" y="288"/>
                <a:chExt cx="2219" cy="518"/>
              </a:xfrm>
            </p:grpSpPr>
            <p:sp>
              <p:nvSpPr>
                <p:cNvPr id="130064" name="Rectangle 16"/>
                <p:cNvSpPr>
                  <a:spLocks noChangeArrowheads="1"/>
                </p:cNvSpPr>
                <p:nvPr/>
              </p:nvSpPr>
              <p:spPr bwMode="auto">
                <a:xfrm>
                  <a:off x="2568" y="288"/>
                  <a:ext cx="2219" cy="51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Anterior segment of RUL</a:t>
                  </a:r>
                </a:p>
              </p:txBody>
            </p:sp>
            <p:sp>
              <p:nvSpPr>
                <p:cNvPr id="130065" name="Rectangle 17"/>
                <p:cNvSpPr>
                  <a:spLocks noChangeArrowheads="1"/>
                </p:cNvSpPr>
                <p:nvPr/>
              </p:nvSpPr>
              <p:spPr bwMode="auto">
                <a:xfrm>
                  <a:off x="2568" y="288"/>
                  <a:ext cx="2219" cy="51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66" name="Group 18"/>
              <p:cNvGrpSpPr>
                <a:grpSpLocks/>
              </p:cNvGrpSpPr>
              <p:nvPr/>
            </p:nvGrpSpPr>
            <p:grpSpPr bwMode="auto">
              <a:xfrm>
                <a:off x="0" y="806"/>
                <a:ext cx="2568" cy="288"/>
                <a:chOff x="0" y="806"/>
                <a:chExt cx="2568" cy="288"/>
              </a:xfrm>
            </p:grpSpPr>
            <p:sp>
              <p:nvSpPr>
                <p:cNvPr id="130067" name="Rectangle 19"/>
                <p:cNvSpPr>
                  <a:spLocks noChangeArrowheads="1"/>
                </p:cNvSpPr>
                <p:nvPr/>
              </p:nvSpPr>
              <p:spPr bwMode="auto">
                <a:xfrm>
                  <a:off x="0" y="806"/>
                  <a:ext cx="2568"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Right heart border </a:t>
                  </a:r>
                </a:p>
              </p:txBody>
            </p:sp>
            <p:sp>
              <p:nvSpPr>
                <p:cNvPr id="130068" name="Rectangle 20"/>
                <p:cNvSpPr>
                  <a:spLocks noChangeArrowheads="1"/>
                </p:cNvSpPr>
                <p:nvPr/>
              </p:nvSpPr>
              <p:spPr bwMode="auto">
                <a:xfrm>
                  <a:off x="0" y="806"/>
                  <a:ext cx="2568"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69" name="Group 21"/>
              <p:cNvGrpSpPr>
                <a:grpSpLocks/>
              </p:cNvGrpSpPr>
              <p:nvPr/>
            </p:nvGrpSpPr>
            <p:grpSpPr bwMode="auto">
              <a:xfrm>
                <a:off x="2568" y="806"/>
                <a:ext cx="2219" cy="288"/>
                <a:chOff x="2568" y="806"/>
                <a:chExt cx="2219" cy="288"/>
              </a:xfrm>
            </p:grpSpPr>
            <p:sp>
              <p:nvSpPr>
                <p:cNvPr id="130070" name="Rectangle 22"/>
                <p:cNvSpPr>
                  <a:spLocks noChangeArrowheads="1"/>
                </p:cNvSpPr>
                <p:nvPr/>
              </p:nvSpPr>
              <p:spPr bwMode="auto">
                <a:xfrm>
                  <a:off x="2568" y="806"/>
                  <a:ext cx="2219"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RML (medial)</a:t>
                  </a:r>
                </a:p>
              </p:txBody>
            </p:sp>
            <p:sp>
              <p:nvSpPr>
                <p:cNvPr id="130071" name="Rectangle 23"/>
                <p:cNvSpPr>
                  <a:spLocks noChangeArrowheads="1"/>
                </p:cNvSpPr>
                <p:nvPr/>
              </p:nvSpPr>
              <p:spPr bwMode="auto">
                <a:xfrm>
                  <a:off x="2568" y="806"/>
                  <a:ext cx="2219"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72" name="Group 24"/>
              <p:cNvGrpSpPr>
                <a:grpSpLocks/>
              </p:cNvGrpSpPr>
              <p:nvPr/>
            </p:nvGrpSpPr>
            <p:grpSpPr bwMode="auto">
              <a:xfrm>
                <a:off x="0" y="1094"/>
                <a:ext cx="2568" cy="288"/>
                <a:chOff x="0" y="1094"/>
                <a:chExt cx="2568" cy="288"/>
              </a:xfrm>
            </p:grpSpPr>
            <p:sp>
              <p:nvSpPr>
                <p:cNvPr id="130073" name="Rectangle 25"/>
                <p:cNvSpPr>
                  <a:spLocks noChangeArrowheads="1"/>
                </p:cNvSpPr>
                <p:nvPr/>
              </p:nvSpPr>
              <p:spPr bwMode="auto">
                <a:xfrm>
                  <a:off x="0" y="1094"/>
                  <a:ext cx="2568"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Upper left heart border</a:t>
                  </a:r>
                </a:p>
              </p:txBody>
            </p:sp>
            <p:sp>
              <p:nvSpPr>
                <p:cNvPr id="130074" name="Rectangle 26"/>
                <p:cNvSpPr>
                  <a:spLocks noChangeArrowheads="1"/>
                </p:cNvSpPr>
                <p:nvPr/>
              </p:nvSpPr>
              <p:spPr bwMode="auto">
                <a:xfrm>
                  <a:off x="0" y="1094"/>
                  <a:ext cx="2568"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75" name="Group 27"/>
              <p:cNvGrpSpPr>
                <a:grpSpLocks/>
              </p:cNvGrpSpPr>
              <p:nvPr/>
            </p:nvGrpSpPr>
            <p:grpSpPr bwMode="auto">
              <a:xfrm>
                <a:off x="2568" y="1094"/>
                <a:ext cx="2219" cy="288"/>
                <a:chOff x="2568" y="1094"/>
                <a:chExt cx="2219" cy="288"/>
              </a:xfrm>
            </p:grpSpPr>
            <p:sp>
              <p:nvSpPr>
                <p:cNvPr id="130076" name="Rectangle 28"/>
                <p:cNvSpPr>
                  <a:spLocks noChangeArrowheads="1"/>
                </p:cNvSpPr>
                <p:nvPr/>
              </p:nvSpPr>
              <p:spPr bwMode="auto">
                <a:xfrm>
                  <a:off x="2568" y="1094"/>
                  <a:ext cx="2219"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Anterior segment of LUL</a:t>
                  </a:r>
                </a:p>
              </p:txBody>
            </p:sp>
            <p:sp>
              <p:nvSpPr>
                <p:cNvPr id="130077" name="Rectangle 29"/>
                <p:cNvSpPr>
                  <a:spLocks noChangeArrowheads="1"/>
                </p:cNvSpPr>
                <p:nvPr/>
              </p:nvSpPr>
              <p:spPr bwMode="auto">
                <a:xfrm>
                  <a:off x="2568" y="1094"/>
                  <a:ext cx="2219"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78" name="Group 30"/>
              <p:cNvGrpSpPr>
                <a:grpSpLocks/>
              </p:cNvGrpSpPr>
              <p:nvPr/>
            </p:nvGrpSpPr>
            <p:grpSpPr bwMode="auto">
              <a:xfrm>
                <a:off x="0" y="1382"/>
                <a:ext cx="2568" cy="288"/>
                <a:chOff x="0" y="1382"/>
                <a:chExt cx="2568" cy="288"/>
              </a:xfrm>
            </p:grpSpPr>
            <p:sp>
              <p:nvSpPr>
                <p:cNvPr id="130079" name="Rectangle 31"/>
                <p:cNvSpPr>
                  <a:spLocks noChangeArrowheads="1"/>
                </p:cNvSpPr>
                <p:nvPr/>
              </p:nvSpPr>
              <p:spPr bwMode="auto">
                <a:xfrm>
                  <a:off x="0" y="1382"/>
                  <a:ext cx="2568"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Left heart border</a:t>
                  </a:r>
                </a:p>
              </p:txBody>
            </p:sp>
            <p:sp>
              <p:nvSpPr>
                <p:cNvPr id="130080" name="Rectangle 32"/>
                <p:cNvSpPr>
                  <a:spLocks noChangeArrowheads="1"/>
                </p:cNvSpPr>
                <p:nvPr/>
              </p:nvSpPr>
              <p:spPr bwMode="auto">
                <a:xfrm>
                  <a:off x="0" y="1382"/>
                  <a:ext cx="2568"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81" name="Group 33"/>
              <p:cNvGrpSpPr>
                <a:grpSpLocks/>
              </p:cNvGrpSpPr>
              <p:nvPr/>
            </p:nvGrpSpPr>
            <p:grpSpPr bwMode="auto">
              <a:xfrm>
                <a:off x="2568" y="1382"/>
                <a:ext cx="2219" cy="288"/>
                <a:chOff x="2568" y="1382"/>
                <a:chExt cx="2219" cy="288"/>
              </a:xfrm>
            </p:grpSpPr>
            <p:sp>
              <p:nvSpPr>
                <p:cNvPr id="130082" name="Rectangle 34"/>
                <p:cNvSpPr>
                  <a:spLocks noChangeArrowheads="1"/>
                </p:cNvSpPr>
                <p:nvPr/>
              </p:nvSpPr>
              <p:spPr bwMode="auto">
                <a:xfrm>
                  <a:off x="2568" y="1382"/>
                  <a:ext cx="2219"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Lingula (anterior)</a:t>
                  </a:r>
                </a:p>
              </p:txBody>
            </p:sp>
            <p:sp>
              <p:nvSpPr>
                <p:cNvPr id="130083" name="Rectangle 35"/>
                <p:cNvSpPr>
                  <a:spLocks noChangeArrowheads="1"/>
                </p:cNvSpPr>
                <p:nvPr/>
              </p:nvSpPr>
              <p:spPr bwMode="auto">
                <a:xfrm>
                  <a:off x="2568" y="1382"/>
                  <a:ext cx="2219"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84" name="Group 36"/>
              <p:cNvGrpSpPr>
                <a:grpSpLocks/>
              </p:cNvGrpSpPr>
              <p:nvPr/>
            </p:nvGrpSpPr>
            <p:grpSpPr bwMode="auto">
              <a:xfrm>
                <a:off x="0" y="1670"/>
                <a:ext cx="2568" cy="518"/>
                <a:chOff x="0" y="1670"/>
                <a:chExt cx="2568" cy="518"/>
              </a:xfrm>
            </p:grpSpPr>
            <p:sp>
              <p:nvSpPr>
                <p:cNvPr id="130085" name="Rectangle 37"/>
                <p:cNvSpPr>
                  <a:spLocks noChangeArrowheads="1"/>
                </p:cNvSpPr>
                <p:nvPr/>
              </p:nvSpPr>
              <p:spPr bwMode="auto">
                <a:xfrm>
                  <a:off x="0" y="1670"/>
                  <a:ext cx="2568" cy="51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Aortic knob</a:t>
                  </a:r>
                </a:p>
              </p:txBody>
            </p:sp>
            <p:sp>
              <p:nvSpPr>
                <p:cNvPr id="130086" name="Rectangle 38"/>
                <p:cNvSpPr>
                  <a:spLocks noChangeArrowheads="1"/>
                </p:cNvSpPr>
                <p:nvPr/>
              </p:nvSpPr>
              <p:spPr bwMode="auto">
                <a:xfrm>
                  <a:off x="0" y="1670"/>
                  <a:ext cx="2568" cy="51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87" name="Group 39"/>
              <p:cNvGrpSpPr>
                <a:grpSpLocks/>
              </p:cNvGrpSpPr>
              <p:nvPr/>
            </p:nvGrpSpPr>
            <p:grpSpPr bwMode="auto">
              <a:xfrm>
                <a:off x="2568" y="1670"/>
                <a:ext cx="2219" cy="518"/>
                <a:chOff x="2568" y="1670"/>
                <a:chExt cx="2219" cy="518"/>
              </a:xfrm>
            </p:grpSpPr>
            <p:sp>
              <p:nvSpPr>
                <p:cNvPr id="130088" name="Rectangle 40"/>
                <p:cNvSpPr>
                  <a:spLocks noChangeArrowheads="1"/>
                </p:cNvSpPr>
                <p:nvPr/>
              </p:nvSpPr>
              <p:spPr bwMode="auto">
                <a:xfrm>
                  <a:off x="2568" y="1670"/>
                  <a:ext cx="2219" cy="51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Apical portion of LUL (posterior)</a:t>
                  </a:r>
                </a:p>
              </p:txBody>
            </p:sp>
            <p:sp>
              <p:nvSpPr>
                <p:cNvPr id="130089" name="Rectangle 41"/>
                <p:cNvSpPr>
                  <a:spLocks noChangeArrowheads="1"/>
                </p:cNvSpPr>
                <p:nvPr/>
              </p:nvSpPr>
              <p:spPr bwMode="auto">
                <a:xfrm>
                  <a:off x="2568" y="1670"/>
                  <a:ext cx="2219" cy="51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90" name="Group 42"/>
              <p:cNvGrpSpPr>
                <a:grpSpLocks/>
              </p:cNvGrpSpPr>
              <p:nvPr/>
            </p:nvGrpSpPr>
            <p:grpSpPr bwMode="auto">
              <a:xfrm>
                <a:off x="0" y="2188"/>
                <a:ext cx="2568" cy="288"/>
                <a:chOff x="0" y="2188"/>
                <a:chExt cx="2568" cy="288"/>
              </a:xfrm>
            </p:grpSpPr>
            <p:sp>
              <p:nvSpPr>
                <p:cNvPr id="130091" name="Rectangle 43"/>
                <p:cNvSpPr>
                  <a:spLocks noChangeArrowheads="1"/>
                </p:cNvSpPr>
                <p:nvPr/>
              </p:nvSpPr>
              <p:spPr bwMode="auto">
                <a:xfrm>
                  <a:off x="0" y="2188"/>
                  <a:ext cx="2568"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Anterior hemidiaphragms</a:t>
                  </a:r>
                </a:p>
              </p:txBody>
            </p:sp>
            <p:sp>
              <p:nvSpPr>
                <p:cNvPr id="130092" name="Rectangle 44"/>
                <p:cNvSpPr>
                  <a:spLocks noChangeArrowheads="1"/>
                </p:cNvSpPr>
                <p:nvPr/>
              </p:nvSpPr>
              <p:spPr bwMode="auto">
                <a:xfrm>
                  <a:off x="0" y="2188"/>
                  <a:ext cx="2568"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130093" name="Group 45"/>
              <p:cNvGrpSpPr>
                <a:grpSpLocks/>
              </p:cNvGrpSpPr>
              <p:nvPr/>
            </p:nvGrpSpPr>
            <p:grpSpPr bwMode="auto">
              <a:xfrm>
                <a:off x="2568" y="2188"/>
                <a:ext cx="2219" cy="288"/>
                <a:chOff x="2568" y="2188"/>
                <a:chExt cx="2219" cy="288"/>
              </a:xfrm>
            </p:grpSpPr>
            <p:sp>
              <p:nvSpPr>
                <p:cNvPr id="130094" name="Rectangle 46"/>
                <p:cNvSpPr>
                  <a:spLocks noChangeArrowheads="1"/>
                </p:cNvSpPr>
                <p:nvPr/>
              </p:nvSpPr>
              <p:spPr bwMode="auto">
                <a:xfrm>
                  <a:off x="2568" y="2188"/>
                  <a:ext cx="2219"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Lower lobes (anterior)</a:t>
                  </a:r>
                </a:p>
              </p:txBody>
            </p:sp>
            <p:sp>
              <p:nvSpPr>
                <p:cNvPr id="130095" name="Rectangle 47"/>
                <p:cNvSpPr>
                  <a:spLocks noChangeArrowheads="1"/>
                </p:cNvSpPr>
                <p:nvPr/>
              </p:nvSpPr>
              <p:spPr bwMode="auto">
                <a:xfrm>
                  <a:off x="2568" y="2188"/>
                  <a:ext cx="2219"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sp>
          <p:nvSpPr>
            <p:cNvPr id="130096" name="Rectangle 48"/>
            <p:cNvSpPr>
              <a:spLocks noChangeArrowheads="1"/>
            </p:cNvSpPr>
            <p:nvPr/>
          </p:nvSpPr>
          <p:spPr bwMode="auto">
            <a:xfrm>
              <a:off x="-3" y="-3"/>
              <a:ext cx="4793" cy="2482"/>
            </a:xfrm>
            <a:prstGeom prst="rect">
              <a:avLst/>
            </a:prstGeom>
            <a:noFill/>
            <a:ln w="9525" cap="sq">
              <a:solidFill>
                <a:srgbClr val="A0A0A0"/>
              </a:solidFill>
              <a:miter lim="800000"/>
              <a:headEnd type="none" w="sm" len="sm"/>
              <a:tailEnd type="none" w="sm" len="sm"/>
            </a:ln>
            <a:effectLst/>
          </p:spPr>
          <p:txBody>
            <a:bodyPr wrap="none"/>
            <a:lstStyle/>
            <a:p>
              <a:endParaRPr lang="ar-SA">
                <a:solidFill>
                  <a:srgbClr val="1ED4F8"/>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a:bodyPr>
          <a:lstStyle/>
          <a:p>
            <a:r>
              <a:rPr lang="en-US" sz="4000">
                <a:solidFill>
                  <a:srgbClr val="1ED4F8"/>
                </a:solidFill>
              </a:rPr>
              <a:t>Lung Fields: Using Structures / Silhouettes</a:t>
            </a:r>
          </a:p>
        </p:txBody>
      </p:sp>
      <p:pic>
        <p:nvPicPr>
          <p:cNvPr id="132147" name="Picture 51" descr="NormalPA3"/>
          <p:cNvPicPr>
            <a:picLocks noGrp="1" noChangeAspect="1" noChangeArrowheads="1"/>
          </p:cNvPicPr>
          <p:nvPr>
            <p:ph idx="1"/>
          </p:nvPr>
        </p:nvPicPr>
        <p:blipFill>
          <a:blip r:embed="rId2" cstate="print"/>
          <a:srcRect/>
          <a:stretch>
            <a:fillRect/>
          </a:stretch>
        </p:blipFill>
        <p:spPr>
          <a:xfrm>
            <a:off x="2438400" y="1600200"/>
            <a:ext cx="4116388" cy="4953000"/>
          </a:xfrm>
          <a:noFill/>
          <a:ln/>
        </p:spPr>
      </p:pic>
      <p:sp>
        <p:nvSpPr>
          <p:cNvPr id="132149" name="Rectangle 53"/>
          <p:cNvSpPr>
            <a:spLocks noChangeArrowheads="1"/>
          </p:cNvSpPr>
          <p:nvPr/>
        </p:nvSpPr>
        <p:spPr bwMode="auto">
          <a:xfrm>
            <a:off x="152400" y="1524000"/>
            <a:ext cx="2057400" cy="1190625"/>
          </a:xfrm>
          <a:prstGeom prst="rect">
            <a:avLst/>
          </a:prstGeom>
          <a:noFill/>
          <a:ln w="12700" cap="sq">
            <a:noFill/>
            <a:miter lim="800000"/>
            <a:headEnd type="none" w="sm" len="sm"/>
            <a:tailEnd type="none" w="sm" len="sm"/>
          </a:ln>
          <a:effectLst/>
        </p:spPr>
        <p:txBody>
          <a:bodyPr>
            <a:spAutoFit/>
          </a:bodyPr>
          <a:lstStyle/>
          <a:p>
            <a:pPr eaLnBrk="1" hangingPunct="1"/>
            <a:r>
              <a:rPr lang="en-US"/>
              <a:t>Upper right heart border / ascending aorta </a:t>
            </a:r>
          </a:p>
          <a:p>
            <a:pPr eaLnBrk="1" hangingPunct="1"/>
            <a:r>
              <a:rPr lang="en-US"/>
              <a:t>(anterior RUL)</a:t>
            </a:r>
          </a:p>
        </p:txBody>
      </p:sp>
      <p:sp>
        <p:nvSpPr>
          <p:cNvPr id="132151" name="Rectangle 55"/>
          <p:cNvSpPr>
            <a:spLocks noChangeArrowheads="1"/>
          </p:cNvSpPr>
          <p:nvPr/>
        </p:nvSpPr>
        <p:spPr bwMode="auto">
          <a:xfrm>
            <a:off x="152400" y="3581400"/>
            <a:ext cx="2025650" cy="641350"/>
          </a:xfrm>
          <a:prstGeom prst="rect">
            <a:avLst/>
          </a:prstGeom>
          <a:noFill/>
          <a:ln w="12700" cap="sq">
            <a:noFill/>
            <a:miter lim="800000"/>
            <a:headEnd type="none" w="sm" len="sm"/>
            <a:tailEnd type="none" w="sm" len="sm"/>
          </a:ln>
          <a:effectLst/>
        </p:spPr>
        <p:txBody>
          <a:bodyPr wrap="none">
            <a:spAutoFit/>
          </a:bodyPr>
          <a:lstStyle/>
          <a:p>
            <a:r>
              <a:rPr lang="en-US"/>
              <a:t>Right heart border</a:t>
            </a:r>
          </a:p>
          <a:p>
            <a:r>
              <a:rPr lang="en-US"/>
              <a:t>(medial RML)</a:t>
            </a:r>
          </a:p>
        </p:txBody>
      </p:sp>
      <p:sp>
        <p:nvSpPr>
          <p:cNvPr id="132198" name="Rectangle 102"/>
          <p:cNvSpPr>
            <a:spLocks noChangeArrowheads="1"/>
          </p:cNvSpPr>
          <p:nvPr/>
        </p:nvSpPr>
        <p:spPr bwMode="auto">
          <a:xfrm>
            <a:off x="152400" y="5181600"/>
            <a:ext cx="1905000" cy="1190625"/>
          </a:xfrm>
          <a:prstGeom prst="rect">
            <a:avLst/>
          </a:prstGeom>
          <a:noFill/>
          <a:ln w="12700" cap="sq">
            <a:noFill/>
            <a:miter lim="800000"/>
            <a:headEnd type="none" w="sm" len="sm"/>
            <a:tailEnd type="none" w="sm" len="sm"/>
          </a:ln>
          <a:effectLst/>
        </p:spPr>
        <p:txBody>
          <a:bodyPr>
            <a:spAutoFit/>
          </a:bodyPr>
          <a:lstStyle/>
          <a:p>
            <a:pPr eaLnBrk="1" hangingPunct="1"/>
            <a:r>
              <a:rPr lang="en-US"/>
              <a:t>Anterior hemidiaphragms</a:t>
            </a:r>
          </a:p>
          <a:p>
            <a:pPr eaLnBrk="1" hangingPunct="1"/>
            <a:r>
              <a:rPr lang="en-US"/>
              <a:t>(anterior </a:t>
            </a:r>
          </a:p>
          <a:p>
            <a:pPr eaLnBrk="1" hangingPunct="1"/>
            <a:r>
              <a:rPr lang="en-US"/>
              <a:t>lower lobes)</a:t>
            </a:r>
          </a:p>
        </p:txBody>
      </p:sp>
      <p:sp>
        <p:nvSpPr>
          <p:cNvPr id="132199" name="Rectangle 103"/>
          <p:cNvSpPr>
            <a:spLocks noChangeArrowheads="1"/>
          </p:cNvSpPr>
          <p:nvPr/>
        </p:nvSpPr>
        <p:spPr bwMode="auto">
          <a:xfrm>
            <a:off x="7315200" y="3276600"/>
            <a:ext cx="1447800" cy="1190625"/>
          </a:xfrm>
          <a:prstGeom prst="rect">
            <a:avLst/>
          </a:prstGeom>
          <a:noFill/>
          <a:ln w="12700" cap="sq">
            <a:noFill/>
            <a:miter lim="800000"/>
            <a:headEnd type="none" w="sm" len="sm"/>
            <a:tailEnd type="none" w="sm" len="sm"/>
          </a:ln>
          <a:effectLst/>
        </p:spPr>
        <p:txBody>
          <a:bodyPr>
            <a:spAutoFit/>
          </a:bodyPr>
          <a:lstStyle/>
          <a:p>
            <a:pPr eaLnBrk="1" hangingPunct="1"/>
            <a:r>
              <a:rPr lang="en-US"/>
              <a:t>Upper left heart border</a:t>
            </a:r>
          </a:p>
          <a:p>
            <a:pPr eaLnBrk="1" hangingPunct="1"/>
            <a:r>
              <a:rPr lang="en-US"/>
              <a:t>(anterior LUL)</a:t>
            </a:r>
          </a:p>
        </p:txBody>
      </p:sp>
      <p:sp>
        <p:nvSpPr>
          <p:cNvPr id="132200" name="Rectangle 104"/>
          <p:cNvSpPr>
            <a:spLocks noChangeArrowheads="1"/>
          </p:cNvSpPr>
          <p:nvPr/>
        </p:nvSpPr>
        <p:spPr bwMode="auto">
          <a:xfrm>
            <a:off x="7467600" y="4648200"/>
            <a:ext cx="1447800" cy="1190625"/>
          </a:xfrm>
          <a:prstGeom prst="rect">
            <a:avLst/>
          </a:prstGeom>
          <a:noFill/>
          <a:ln w="12700" cap="sq">
            <a:noFill/>
            <a:miter lim="800000"/>
            <a:headEnd type="none" w="sm" len="sm"/>
            <a:tailEnd type="none" w="sm" len="sm"/>
          </a:ln>
          <a:effectLst/>
        </p:spPr>
        <p:txBody>
          <a:bodyPr>
            <a:spAutoFit/>
          </a:bodyPr>
          <a:lstStyle/>
          <a:p>
            <a:pPr eaLnBrk="1" hangingPunct="1"/>
            <a:r>
              <a:rPr lang="en-US"/>
              <a:t>Left heart border</a:t>
            </a:r>
          </a:p>
          <a:p>
            <a:pPr eaLnBrk="1" hangingPunct="1"/>
            <a:r>
              <a:rPr lang="en-US"/>
              <a:t>(lingula; anterior)</a:t>
            </a:r>
          </a:p>
        </p:txBody>
      </p:sp>
      <p:sp>
        <p:nvSpPr>
          <p:cNvPr id="132201" name="Rectangle 105"/>
          <p:cNvSpPr>
            <a:spLocks noChangeArrowheads="1"/>
          </p:cNvSpPr>
          <p:nvPr/>
        </p:nvSpPr>
        <p:spPr bwMode="auto">
          <a:xfrm>
            <a:off x="7086600" y="1905000"/>
            <a:ext cx="1676400" cy="914400"/>
          </a:xfrm>
          <a:prstGeom prst="rect">
            <a:avLst/>
          </a:prstGeom>
          <a:noFill/>
          <a:ln w="12700" cap="sq">
            <a:noFill/>
            <a:miter lim="800000"/>
            <a:headEnd type="none" w="sm" len="sm"/>
            <a:tailEnd type="none" w="sm" len="sm"/>
          </a:ln>
          <a:effectLst/>
        </p:spPr>
        <p:txBody>
          <a:bodyPr>
            <a:spAutoFit/>
          </a:bodyPr>
          <a:lstStyle/>
          <a:p>
            <a:pPr eaLnBrk="1" hangingPunct="1"/>
            <a:r>
              <a:rPr lang="en-US"/>
              <a:t>Aortic knob</a:t>
            </a:r>
          </a:p>
          <a:p>
            <a:pPr eaLnBrk="1" hangingPunct="1"/>
            <a:r>
              <a:rPr lang="en-US"/>
              <a:t>(Apical portion of LUL )</a:t>
            </a:r>
          </a:p>
        </p:txBody>
      </p:sp>
      <p:sp>
        <p:nvSpPr>
          <p:cNvPr id="132202" name="AutoShape 106"/>
          <p:cNvSpPr>
            <a:spLocks noChangeArrowheads="1"/>
          </p:cNvSpPr>
          <p:nvPr/>
        </p:nvSpPr>
        <p:spPr bwMode="auto">
          <a:xfrm rot="2015667" flipV="1">
            <a:off x="1828800" y="2887663"/>
            <a:ext cx="2425700" cy="144462"/>
          </a:xfrm>
          <a:prstGeom prst="rightArrow">
            <a:avLst>
              <a:gd name="adj1" fmla="val 50000"/>
              <a:gd name="adj2" fmla="val 419782"/>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3" name="AutoShape 107"/>
          <p:cNvSpPr>
            <a:spLocks noChangeArrowheads="1"/>
          </p:cNvSpPr>
          <p:nvPr/>
        </p:nvSpPr>
        <p:spPr bwMode="auto">
          <a:xfrm rot="637180">
            <a:off x="2052638" y="4149725"/>
            <a:ext cx="1981200" cy="152400"/>
          </a:xfrm>
          <a:prstGeom prst="rightArrow">
            <a:avLst>
              <a:gd name="adj1" fmla="val 50000"/>
              <a:gd name="adj2" fmla="val 325000"/>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4" name="AutoShape 108"/>
          <p:cNvSpPr>
            <a:spLocks noChangeArrowheads="1"/>
          </p:cNvSpPr>
          <p:nvPr/>
        </p:nvSpPr>
        <p:spPr bwMode="auto">
          <a:xfrm>
            <a:off x="1219200" y="5867400"/>
            <a:ext cx="1600200" cy="152400"/>
          </a:xfrm>
          <a:prstGeom prst="rightArrow">
            <a:avLst>
              <a:gd name="adj1" fmla="val 50000"/>
              <a:gd name="adj2" fmla="val 262500"/>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5" name="AutoShape 109"/>
          <p:cNvSpPr>
            <a:spLocks noChangeArrowheads="1"/>
          </p:cNvSpPr>
          <p:nvPr/>
        </p:nvSpPr>
        <p:spPr bwMode="auto">
          <a:xfrm rot="-427501">
            <a:off x="1216025" y="6138863"/>
            <a:ext cx="4572000" cy="152400"/>
          </a:xfrm>
          <a:prstGeom prst="rightArrow">
            <a:avLst>
              <a:gd name="adj1" fmla="val 50000"/>
              <a:gd name="adj2" fmla="val 750000"/>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6" name="AutoShape 110"/>
          <p:cNvSpPr>
            <a:spLocks noChangeArrowheads="1"/>
          </p:cNvSpPr>
          <p:nvPr/>
        </p:nvSpPr>
        <p:spPr bwMode="auto">
          <a:xfrm rot="-23288126">
            <a:off x="4876800" y="2819400"/>
            <a:ext cx="2286000" cy="269875"/>
          </a:xfrm>
          <a:prstGeom prst="leftArrow">
            <a:avLst>
              <a:gd name="adj1" fmla="val 50000"/>
              <a:gd name="adj2" fmla="val 211765"/>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7" name="AutoShape 111"/>
          <p:cNvSpPr>
            <a:spLocks noChangeArrowheads="1"/>
          </p:cNvSpPr>
          <p:nvPr/>
        </p:nvSpPr>
        <p:spPr bwMode="auto">
          <a:xfrm rot="-859363">
            <a:off x="5494338" y="4017963"/>
            <a:ext cx="1828800" cy="247650"/>
          </a:xfrm>
          <a:prstGeom prst="leftArrow">
            <a:avLst>
              <a:gd name="adj1" fmla="val 50000"/>
              <a:gd name="adj2" fmla="val 184615"/>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
        <p:nvSpPr>
          <p:cNvPr id="132208" name="AutoShape 112"/>
          <p:cNvSpPr>
            <a:spLocks noChangeArrowheads="1"/>
          </p:cNvSpPr>
          <p:nvPr/>
        </p:nvSpPr>
        <p:spPr bwMode="auto">
          <a:xfrm>
            <a:off x="5715000" y="4876800"/>
            <a:ext cx="1752600" cy="228600"/>
          </a:xfrm>
          <a:prstGeom prst="leftArrow">
            <a:avLst>
              <a:gd name="adj1" fmla="val 50000"/>
              <a:gd name="adj2" fmla="val 191667"/>
            </a:avLst>
          </a:prstGeom>
          <a:solidFill>
            <a:schemeClr val="accent1"/>
          </a:solidFill>
          <a:ln w="12700" cap="sq">
            <a:solidFill>
              <a:schemeClr val="tx1"/>
            </a:solidFill>
            <a:miter lim="800000"/>
            <a:headEnd type="none" w="sm" len="sm"/>
            <a:tailEnd type="none" w="sm" len="sm"/>
          </a:ln>
          <a:effectLst/>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2149"/>
                                        </p:tgtEl>
                                        <p:attrNameLst>
                                          <p:attrName>style.visibility</p:attrName>
                                        </p:attrNameLst>
                                      </p:cBhvr>
                                      <p:to>
                                        <p:strVal val="visible"/>
                                      </p:to>
                                    </p:set>
                                    <p:anim calcmode="lin" valueType="num">
                                      <p:cBhvr additive="base">
                                        <p:cTn id="7" dur="500" fill="hold"/>
                                        <p:tgtEl>
                                          <p:spTgt spid="132149"/>
                                        </p:tgtEl>
                                        <p:attrNameLst>
                                          <p:attrName>ppt_x</p:attrName>
                                        </p:attrNameLst>
                                      </p:cBhvr>
                                      <p:tavLst>
                                        <p:tav tm="0">
                                          <p:val>
                                            <p:strVal val="0-#ppt_w/2"/>
                                          </p:val>
                                        </p:tav>
                                        <p:tav tm="100000">
                                          <p:val>
                                            <p:strVal val="#ppt_x"/>
                                          </p:val>
                                        </p:tav>
                                      </p:tavLst>
                                    </p:anim>
                                    <p:anim calcmode="lin" valueType="num">
                                      <p:cBhvr additive="base">
                                        <p:cTn id="8" dur="500" fill="hold"/>
                                        <p:tgtEl>
                                          <p:spTgt spid="13214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2202"/>
                                        </p:tgtEl>
                                        <p:attrNameLst>
                                          <p:attrName>style.visibility</p:attrName>
                                        </p:attrNameLst>
                                      </p:cBhvr>
                                      <p:to>
                                        <p:strVal val="visible"/>
                                      </p:to>
                                    </p:set>
                                    <p:anim calcmode="lin" valueType="num">
                                      <p:cBhvr additive="base">
                                        <p:cTn id="11" dur="500" fill="hold"/>
                                        <p:tgtEl>
                                          <p:spTgt spid="132202"/>
                                        </p:tgtEl>
                                        <p:attrNameLst>
                                          <p:attrName>ppt_x</p:attrName>
                                        </p:attrNameLst>
                                      </p:cBhvr>
                                      <p:tavLst>
                                        <p:tav tm="0">
                                          <p:val>
                                            <p:strVal val="0-#ppt_w/2"/>
                                          </p:val>
                                        </p:tav>
                                        <p:tav tm="100000">
                                          <p:val>
                                            <p:strVal val="#ppt_x"/>
                                          </p:val>
                                        </p:tav>
                                      </p:tavLst>
                                    </p:anim>
                                    <p:anim calcmode="lin" valueType="num">
                                      <p:cBhvr additive="base">
                                        <p:cTn id="12" dur="500" fill="hold"/>
                                        <p:tgtEl>
                                          <p:spTgt spid="13220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2151"/>
                                        </p:tgtEl>
                                        <p:attrNameLst>
                                          <p:attrName>style.visibility</p:attrName>
                                        </p:attrNameLst>
                                      </p:cBhvr>
                                      <p:to>
                                        <p:strVal val="visible"/>
                                      </p:to>
                                    </p:set>
                                    <p:anim calcmode="lin" valueType="num">
                                      <p:cBhvr additive="base">
                                        <p:cTn id="17" dur="500" fill="hold"/>
                                        <p:tgtEl>
                                          <p:spTgt spid="132151"/>
                                        </p:tgtEl>
                                        <p:attrNameLst>
                                          <p:attrName>ppt_x</p:attrName>
                                        </p:attrNameLst>
                                      </p:cBhvr>
                                      <p:tavLst>
                                        <p:tav tm="0">
                                          <p:val>
                                            <p:strVal val="0-#ppt_w/2"/>
                                          </p:val>
                                        </p:tav>
                                        <p:tav tm="100000">
                                          <p:val>
                                            <p:strVal val="#ppt_x"/>
                                          </p:val>
                                        </p:tav>
                                      </p:tavLst>
                                    </p:anim>
                                    <p:anim calcmode="lin" valueType="num">
                                      <p:cBhvr additive="base">
                                        <p:cTn id="18" dur="500" fill="hold"/>
                                        <p:tgtEl>
                                          <p:spTgt spid="13215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2203"/>
                                        </p:tgtEl>
                                        <p:attrNameLst>
                                          <p:attrName>style.visibility</p:attrName>
                                        </p:attrNameLst>
                                      </p:cBhvr>
                                      <p:to>
                                        <p:strVal val="visible"/>
                                      </p:to>
                                    </p:set>
                                    <p:anim calcmode="lin" valueType="num">
                                      <p:cBhvr additive="base">
                                        <p:cTn id="21" dur="500" fill="hold"/>
                                        <p:tgtEl>
                                          <p:spTgt spid="132203"/>
                                        </p:tgtEl>
                                        <p:attrNameLst>
                                          <p:attrName>ppt_x</p:attrName>
                                        </p:attrNameLst>
                                      </p:cBhvr>
                                      <p:tavLst>
                                        <p:tav tm="0">
                                          <p:val>
                                            <p:strVal val="0-#ppt_w/2"/>
                                          </p:val>
                                        </p:tav>
                                        <p:tav tm="100000">
                                          <p:val>
                                            <p:strVal val="#ppt_x"/>
                                          </p:val>
                                        </p:tav>
                                      </p:tavLst>
                                    </p:anim>
                                    <p:anim calcmode="lin" valueType="num">
                                      <p:cBhvr additive="base">
                                        <p:cTn id="22" dur="500" fill="hold"/>
                                        <p:tgtEl>
                                          <p:spTgt spid="13220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2206"/>
                                        </p:tgtEl>
                                        <p:attrNameLst>
                                          <p:attrName>style.visibility</p:attrName>
                                        </p:attrNameLst>
                                      </p:cBhvr>
                                      <p:to>
                                        <p:strVal val="visible"/>
                                      </p:to>
                                    </p:set>
                                    <p:anim calcmode="lin" valueType="num">
                                      <p:cBhvr additive="base">
                                        <p:cTn id="27" dur="500" fill="hold"/>
                                        <p:tgtEl>
                                          <p:spTgt spid="132206"/>
                                        </p:tgtEl>
                                        <p:attrNameLst>
                                          <p:attrName>ppt_x</p:attrName>
                                        </p:attrNameLst>
                                      </p:cBhvr>
                                      <p:tavLst>
                                        <p:tav tm="0">
                                          <p:val>
                                            <p:strVal val="1+#ppt_w/2"/>
                                          </p:val>
                                        </p:tav>
                                        <p:tav tm="100000">
                                          <p:val>
                                            <p:strVal val="#ppt_x"/>
                                          </p:val>
                                        </p:tav>
                                      </p:tavLst>
                                    </p:anim>
                                    <p:anim calcmode="lin" valueType="num">
                                      <p:cBhvr additive="base">
                                        <p:cTn id="28" dur="500" fill="hold"/>
                                        <p:tgtEl>
                                          <p:spTgt spid="13220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2201"/>
                                        </p:tgtEl>
                                        <p:attrNameLst>
                                          <p:attrName>style.visibility</p:attrName>
                                        </p:attrNameLst>
                                      </p:cBhvr>
                                      <p:to>
                                        <p:strVal val="visible"/>
                                      </p:to>
                                    </p:set>
                                    <p:anim calcmode="lin" valueType="num">
                                      <p:cBhvr additive="base">
                                        <p:cTn id="31" dur="500" fill="hold"/>
                                        <p:tgtEl>
                                          <p:spTgt spid="132201"/>
                                        </p:tgtEl>
                                        <p:attrNameLst>
                                          <p:attrName>ppt_x</p:attrName>
                                        </p:attrNameLst>
                                      </p:cBhvr>
                                      <p:tavLst>
                                        <p:tav tm="0">
                                          <p:val>
                                            <p:strVal val="1+#ppt_w/2"/>
                                          </p:val>
                                        </p:tav>
                                        <p:tav tm="100000">
                                          <p:val>
                                            <p:strVal val="#ppt_x"/>
                                          </p:val>
                                        </p:tav>
                                      </p:tavLst>
                                    </p:anim>
                                    <p:anim calcmode="lin" valueType="num">
                                      <p:cBhvr additive="base">
                                        <p:cTn id="32" dur="500" fill="hold"/>
                                        <p:tgtEl>
                                          <p:spTgt spid="13220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2207"/>
                                        </p:tgtEl>
                                        <p:attrNameLst>
                                          <p:attrName>style.visibility</p:attrName>
                                        </p:attrNameLst>
                                      </p:cBhvr>
                                      <p:to>
                                        <p:strVal val="visible"/>
                                      </p:to>
                                    </p:set>
                                    <p:anim calcmode="lin" valueType="num">
                                      <p:cBhvr additive="base">
                                        <p:cTn id="37" dur="500" fill="hold"/>
                                        <p:tgtEl>
                                          <p:spTgt spid="132207"/>
                                        </p:tgtEl>
                                        <p:attrNameLst>
                                          <p:attrName>ppt_x</p:attrName>
                                        </p:attrNameLst>
                                      </p:cBhvr>
                                      <p:tavLst>
                                        <p:tav tm="0">
                                          <p:val>
                                            <p:strVal val="1+#ppt_w/2"/>
                                          </p:val>
                                        </p:tav>
                                        <p:tav tm="100000">
                                          <p:val>
                                            <p:strVal val="#ppt_x"/>
                                          </p:val>
                                        </p:tav>
                                      </p:tavLst>
                                    </p:anim>
                                    <p:anim calcmode="lin" valueType="num">
                                      <p:cBhvr additive="base">
                                        <p:cTn id="38" dur="500" fill="hold"/>
                                        <p:tgtEl>
                                          <p:spTgt spid="13220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32199"/>
                                        </p:tgtEl>
                                        <p:attrNameLst>
                                          <p:attrName>style.visibility</p:attrName>
                                        </p:attrNameLst>
                                      </p:cBhvr>
                                      <p:to>
                                        <p:strVal val="visible"/>
                                      </p:to>
                                    </p:set>
                                    <p:anim calcmode="lin" valueType="num">
                                      <p:cBhvr additive="base">
                                        <p:cTn id="41" dur="500" fill="hold"/>
                                        <p:tgtEl>
                                          <p:spTgt spid="132199"/>
                                        </p:tgtEl>
                                        <p:attrNameLst>
                                          <p:attrName>ppt_x</p:attrName>
                                        </p:attrNameLst>
                                      </p:cBhvr>
                                      <p:tavLst>
                                        <p:tav tm="0">
                                          <p:val>
                                            <p:strVal val="1+#ppt_w/2"/>
                                          </p:val>
                                        </p:tav>
                                        <p:tav tm="100000">
                                          <p:val>
                                            <p:strVal val="#ppt_x"/>
                                          </p:val>
                                        </p:tav>
                                      </p:tavLst>
                                    </p:anim>
                                    <p:anim calcmode="lin" valueType="num">
                                      <p:cBhvr additive="base">
                                        <p:cTn id="42" dur="500" fill="hold"/>
                                        <p:tgtEl>
                                          <p:spTgt spid="13219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32200"/>
                                        </p:tgtEl>
                                        <p:attrNameLst>
                                          <p:attrName>style.visibility</p:attrName>
                                        </p:attrNameLst>
                                      </p:cBhvr>
                                      <p:to>
                                        <p:strVal val="visible"/>
                                      </p:to>
                                    </p:set>
                                    <p:anim calcmode="lin" valueType="num">
                                      <p:cBhvr additive="base">
                                        <p:cTn id="47" dur="500" fill="hold"/>
                                        <p:tgtEl>
                                          <p:spTgt spid="132200"/>
                                        </p:tgtEl>
                                        <p:attrNameLst>
                                          <p:attrName>ppt_x</p:attrName>
                                        </p:attrNameLst>
                                      </p:cBhvr>
                                      <p:tavLst>
                                        <p:tav tm="0">
                                          <p:val>
                                            <p:strVal val="1+#ppt_w/2"/>
                                          </p:val>
                                        </p:tav>
                                        <p:tav tm="100000">
                                          <p:val>
                                            <p:strVal val="#ppt_x"/>
                                          </p:val>
                                        </p:tav>
                                      </p:tavLst>
                                    </p:anim>
                                    <p:anim calcmode="lin" valueType="num">
                                      <p:cBhvr additive="base">
                                        <p:cTn id="48" dur="500" fill="hold"/>
                                        <p:tgtEl>
                                          <p:spTgt spid="13220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32208"/>
                                        </p:tgtEl>
                                        <p:attrNameLst>
                                          <p:attrName>style.visibility</p:attrName>
                                        </p:attrNameLst>
                                      </p:cBhvr>
                                      <p:to>
                                        <p:strVal val="visible"/>
                                      </p:to>
                                    </p:set>
                                    <p:anim calcmode="lin" valueType="num">
                                      <p:cBhvr additive="base">
                                        <p:cTn id="51" dur="500" fill="hold"/>
                                        <p:tgtEl>
                                          <p:spTgt spid="132208"/>
                                        </p:tgtEl>
                                        <p:attrNameLst>
                                          <p:attrName>ppt_x</p:attrName>
                                        </p:attrNameLst>
                                      </p:cBhvr>
                                      <p:tavLst>
                                        <p:tav tm="0">
                                          <p:val>
                                            <p:strVal val="1+#ppt_w/2"/>
                                          </p:val>
                                        </p:tav>
                                        <p:tav tm="100000">
                                          <p:val>
                                            <p:strVal val="#ppt_x"/>
                                          </p:val>
                                        </p:tav>
                                      </p:tavLst>
                                    </p:anim>
                                    <p:anim calcmode="lin" valueType="num">
                                      <p:cBhvr additive="base">
                                        <p:cTn id="52" dur="500" fill="hold"/>
                                        <p:tgtEl>
                                          <p:spTgt spid="13220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2198"/>
                                        </p:tgtEl>
                                        <p:attrNameLst>
                                          <p:attrName>style.visibility</p:attrName>
                                        </p:attrNameLst>
                                      </p:cBhvr>
                                      <p:to>
                                        <p:strVal val="visible"/>
                                      </p:to>
                                    </p:set>
                                    <p:anim calcmode="lin" valueType="num">
                                      <p:cBhvr additive="base">
                                        <p:cTn id="57" dur="500" fill="hold"/>
                                        <p:tgtEl>
                                          <p:spTgt spid="132198"/>
                                        </p:tgtEl>
                                        <p:attrNameLst>
                                          <p:attrName>ppt_x</p:attrName>
                                        </p:attrNameLst>
                                      </p:cBhvr>
                                      <p:tavLst>
                                        <p:tav tm="0">
                                          <p:val>
                                            <p:strVal val="#ppt_x"/>
                                          </p:val>
                                        </p:tav>
                                        <p:tav tm="100000">
                                          <p:val>
                                            <p:strVal val="#ppt_x"/>
                                          </p:val>
                                        </p:tav>
                                      </p:tavLst>
                                    </p:anim>
                                    <p:anim calcmode="lin" valueType="num">
                                      <p:cBhvr additive="base">
                                        <p:cTn id="58" dur="500" fill="hold"/>
                                        <p:tgtEl>
                                          <p:spTgt spid="13219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2204"/>
                                        </p:tgtEl>
                                        <p:attrNameLst>
                                          <p:attrName>style.visibility</p:attrName>
                                        </p:attrNameLst>
                                      </p:cBhvr>
                                      <p:to>
                                        <p:strVal val="visible"/>
                                      </p:to>
                                    </p:set>
                                    <p:anim calcmode="lin" valueType="num">
                                      <p:cBhvr additive="base">
                                        <p:cTn id="61" dur="500" fill="hold"/>
                                        <p:tgtEl>
                                          <p:spTgt spid="132204"/>
                                        </p:tgtEl>
                                        <p:attrNameLst>
                                          <p:attrName>ppt_x</p:attrName>
                                        </p:attrNameLst>
                                      </p:cBhvr>
                                      <p:tavLst>
                                        <p:tav tm="0">
                                          <p:val>
                                            <p:strVal val="#ppt_x"/>
                                          </p:val>
                                        </p:tav>
                                        <p:tav tm="100000">
                                          <p:val>
                                            <p:strVal val="#ppt_x"/>
                                          </p:val>
                                        </p:tav>
                                      </p:tavLst>
                                    </p:anim>
                                    <p:anim calcmode="lin" valueType="num">
                                      <p:cBhvr additive="base">
                                        <p:cTn id="62" dur="500" fill="hold"/>
                                        <p:tgtEl>
                                          <p:spTgt spid="13220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2205"/>
                                        </p:tgtEl>
                                        <p:attrNameLst>
                                          <p:attrName>style.visibility</p:attrName>
                                        </p:attrNameLst>
                                      </p:cBhvr>
                                      <p:to>
                                        <p:strVal val="visible"/>
                                      </p:to>
                                    </p:set>
                                    <p:anim calcmode="lin" valueType="num">
                                      <p:cBhvr additive="base">
                                        <p:cTn id="65" dur="500" fill="hold"/>
                                        <p:tgtEl>
                                          <p:spTgt spid="132205"/>
                                        </p:tgtEl>
                                        <p:attrNameLst>
                                          <p:attrName>ppt_x</p:attrName>
                                        </p:attrNameLst>
                                      </p:cBhvr>
                                      <p:tavLst>
                                        <p:tav tm="0">
                                          <p:val>
                                            <p:strVal val="#ppt_x"/>
                                          </p:val>
                                        </p:tav>
                                        <p:tav tm="100000">
                                          <p:val>
                                            <p:strVal val="#ppt_x"/>
                                          </p:val>
                                        </p:tav>
                                      </p:tavLst>
                                    </p:anim>
                                    <p:anim calcmode="lin" valueType="num">
                                      <p:cBhvr additive="base">
                                        <p:cTn id="66" dur="500" fill="hold"/>
                                        <p:tgtEl>
                                          <p:spTgt spid="132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49" grpId="0"/>
      <p:bldP spid="132151" grpId="0"/>
      <p:bldP spid="132198" grpId="0"/>
      <p:bldP spid="132199" grpId="0"/>
      <p:bldP spid="132200" grpId="0"/>
      <p:bldP spid="132201" grpId="0"/>
      <p:bldP spid="132202" grpId="0" animBg="1"/>
      <p:bldP spid="132203" grpId="0" animBg="1"/>
      <p:bldP spid="132204" grpId="0" animBg="1"/>
      <p:bldP spid="132205" grpId="0" animBg="1"/>
      <p:bldP spid="132206" grpId="0" animBg="1"/>
      <p:bldP spid="132207" grpId="0" animBg="1"/>
      <p:bldP spid="13220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solidFill>
                  <a:srgbClr val="1ED4F8"/>
                </a:solidFill>
              </a:rPr>
              <a:t>Lung Fields: Fissures</a:t>
            </a:r>
          </a:p>
        </p:txBody>
      </p:sp>
      <p:sp>
        <p:nvSpPr>
          <p:cNvPr id="96259" name="Rectangle 3"/>
          <p:cNvSpPr>
            <a:spLocks noGrp="1" noChangeArrowheads="1"/>
          </p:cNvSpPr>
          <p:nvPr>
            <p:ph idx="1"/>
          </p:nvPr>
        </p:nvSpPr>
        <p:spPr>
          <a:xfrm>
            <a:off x="457200" y="1600200"/>
            <a:ext cx="8229600" cy="1535113"/>
          </a:xfrm>
        </p:spPr>
        <p:txBody>
          <a:bodyPr/>
          <a:lstStyle/>
          <a:p>
            <a:r>
              <a:rPr lang="en-US"/>
              <a:t>The fissures can also help you to determine the boundaries of pathology</a:t>
            </a:r>
          </a:p>
        </p:txBody>
      </p:sp>
      <p:grpSp>
        <p:nvGrpSpPr>
          <p:cNvPr id="96325" name="Group 69"/>
          <p:cNvGrpSpPr>
            <a:grpSpLocks/>
          </p:cNvGrpSpPr>
          <p:nvPr/>
        </p:nvGrpSpPr>
        <p:grpSpPr bwMode="auto">
          <a:xfrm>
            <a:off x="533400" y="3200400"/>
            <a:ext cx="7696200" cy="2362200"/>
            <a:chOff x="-3" y="-3"/>
            <a:chExt cx="6425" cy="870"/>
          </a:xfrm>
        </p:grpSpPr>
        <p:grpSp>
          <p:nvGrpSpPr>
            <p:cNvPr id="96323" name="Group 67"/>
            <p:cNvGrpSpPr>
              <a:grpSpLocks/>
            </p:cNvGrpSpPr>
            <p:nvPr/>
          </p:nvGrpSpPr>
          <p:grpSpPr bwMode="auto">
            <a:xfrm>
              <a:off x="0" y="0"/>
              <a:ext cx="6419" cy="864"/>
              <a:chOff x="0" y="0"/>
              <a:chExt cx="6419" cy="864"/>
            </a:xfrm>
          </p:grpSpPr>
          <p:grpSp>
            <p:nvGrpSpPr>
              <p:cNvPr id="96312" name="Group 56"/>
              <p:cNvGrpSpPr>
                <a:grpSpLocks/>
              </p:cNvGrpSpPr>
              <p:nvPr/>
            </p:nvGrpSpPr>
            <p:grpSpPr bwMode="auto">
              <a:xfrm>
                <a:off x="0" y="0"/>
                <a:ext cx="2904" cy="288"/>
                <a:chOff x="0" y="0"/>
                <a:chExt cx="2904" cy="288"/>
              </a:xfrm>
            </p:grpSpPr>
            <p:sp>
              <p:nvSpPr>
                <p:cNvPr id="96305" name="Rectangle 49"/>
                <p:cNvSpPr>
                  <a:spLocks noChangeArrowheads="1"/>
                </p:cNvSpPr>
                <p:nvPr/>
              </p:nvSpPr>
              <p:spPr bwMode="auto">
                <a:xfrm>
                  <a:off x="0" y="0"/>
                  <a:ext cx="2904"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Major Oblique Fissure</a:t>
                  </a:r>
                </a:p>
              </p:txBody>
            </p:sp>
            <p:sp>
              <p:nvSpPr>
                <p:cNvPr id="96311" name="Rectangle 55"/>
                <p:cNvSpPr>
                  <a:spLocks noChangeArrowheads="1"/>
                </p:cNvSpPr>
                <p:nvPr/>
              </p:nvSpPr>
              <p:spPr bwMode="auto">
                <a:xfrm>
                  <a:off x="0" y="0"/>
                  <a:ext cx="2904"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96314" name="Group 58"/>
              <p:cNvGrpSpPr>
                <a:grpSpLocks/>
              </p:cNvGrpSpPr>
              <p:nvPr/>
            </p:nvGrpSpPr>
            <p:grpSpPr bwMode="auto">
              <a:xfrm>
                <a:off x="2904" y="0"/>
                <a:ext cx="3515" cy="288"/>
                <a:chOff x="2904" y="0"/>
                <a:chExt cx="3515" cy="288"/>
              </a:xfrm>
            </p:grpSpPr>
            <p:sp>
              <p:nvSpPr>
                <p:cNvPr id="96306" name="Rectangle 50"/>
                <p:cNvSpPr>
                  <a:spLocks noChangeArrowheads="1"/>
                </p:cNvSpPr>
                <p:nvPr/>
              </p:nvSpPr>
              <p:spPr bwMode="auto">
                <a:xfrm>
                  <a:off x="2904" y="0"/>
                  <a:ext cx="3515"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Separates the LUL from the LLL</a:t>
                  </a:r>
                </a:p>
              </p:txBody>
            </p:sp>
            <p:sp>
              <p:nvSpPr>
                <p:cNvPr id="96313" name="Rectangle 57"/>
                <p:cNvSpPr>
                  <a:spLocks noChangeArrowheads="1"/>
                </p:cNvSpPr>
                <p:nvPr/>
              </p:nvSpPr>
              <p:spPr bwMode="auto">
                <a:xfrm>
                  <a:off x="2904" y="0"/>
                  <a:ext cx="3515"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96316" name="Group 60"/>
              <p:cNvGrpSpPr>
                <a:grpSpLocks/>
              </p:cNvGrpSpPr>
              <p:nvPr/>
            </p:nvGrpSpPr>
            <p:grpSpPr bwMode="auto">
              <a:xfrm>
                <a:off x="0" y="288"/>
                <a:ext cx="2904" cy="288"/>
                <a:chOff x="0" y="288"/>
                <a:chExt cx="2904" cy="288"/>
              </a:xfrm>
            </p:grpSpPr>
            <p:sp>
              <p:nvSpPr>
                <p:cNvPr id="96307" name="Rectangle 51"/>
                <p:cNvSpPr>
                  <a:spLocks noChangeArrowheads="1"/>
                </p:cNvSpPr>
                <p:nvPr/>
              </p:nvSpPr>
              <p:spPr bwMode="auto">
                <a:xfrm>
                  <a:off x="0" y="288"/>
                  <a:ext cx="2904"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Right Major Fissure</a:t>
                  </a:r>
                </a:p>
              </p:txBody>
            </p:sp>
            <p:sp>
              <p:nvSpPr>
                <p:cNvPr id="96315" name="Rectangle 59"/>
                <p:cNvSpPr>
                  <a:spLocks noChangeArrowheads="1"/>
                </p:cNvSpPr>
                <p:nvPr/>
              </p:nvSpPr>
              <p:spPr bwMode="auto">
                <a:xfrm>
                  <a:off x="0" y="288"/>
                  <a:ext cx="2904"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96318" name="Group 62"/>
              <p:cNvGrpSpPr>
                <a:grpSpLocks/>
              </p:cNvGrpSpPr>
              <p:nvPr/>
            </p:nvGrpSpPr>
            <p:grpSpPr bwMode="auto">
              <a:xfrm>
                <a:off x="2904" y="288"/>
                <a:ext cx="3515" cy="288"/>
                <a:chOff x="2904" y="288"/>
                <a:chExt cx="3515" cy="288"/>
              </a:xfrm>
            </p:grpSpPr>
            <p:sp>
              <p:nvSpPr>
                <p:cNvPr id="96308" name="Rectangle 52"/>
                <p:cNvSpPr>
                  <a:spLocks noChangeArrowheads="1"/>
                </p:cNvSpPr>
                <p:nvPr/>
              </p:nvSpPr>
              <p:spPr bwMode="auto">
                <a:xfrm>
                  <a:off x="2904" y="288"/>
                  <a:ext cx="3515"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Separates the RUL/RML from the RLL</a:t>
                  </a:r>
                </a:p>
              </p:txBody>
            </p:sp>
            <p:sp>
              <p:nvSpPr>
                <p:cNvPr id="96317" name="Rectangle 61"/>
                <p:cNvSpPr>
                  <a:spLocks noChangeArrowheads="1"/>
                </p:cNvSpPr>
                <p:nvPr/>
              </p:nvSpPr>
              <p:spPr bwMode="auto">
                <a:xfrm>
                  <a:off x="2904" y="288"/>
                  <a:ext cx="3515"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96320" name="Group 64"/>
              <p:cNvGrpSpPr>
                <a:grpSpLocks/>
              </p:cNvGrpSpPr>
              <p:nvPr/>
            </p:nvGrpSpPr>
            <p:grpSpPr bwMode="auto">
              <a:xfrm>
                <a:off x="0" y="576"/>
                <a:ext cx="2904" cy="288"/>
                <a:chOff x="0" y="576"/>
                <a:chExt cx="2904" cy="288"/>
              </a:xfrm>
            </p:grpSpPr>
            <p:sp>
              <p:nvSpPr>
                <p:cNvPr id="96309" name="Rectangle 53"/>
                <p:cNvSpPr>
                  <a:spLocks noChangeArrowheads="1"/>
                </p:cNvSpPr>
                <p:nvPr/>
              </p:nvSpPr>
              <p:spPr bwMode="auto">
                <a:xfrm>
                  <a:off x="0" y="576"/>
                  <a:ext cx="2904"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Right Minor Fissure</a:t>
                  </a:r>
                </a:p>
              </p:txBody>
            </p:sp>
            <p:sp>
              <p:nvSpPr>
                <p:cNvPr id="96319" name="Rectangle 63"/>
                <p:cNvSpPr>
                  <a:spLocks noChangeArrowheads="1"/>
                </p:cNvSpPr>
                <p:nvPr/>
              </p:nvSpPr>
              <p:spPr bwMode="auto">
                <a:xfrm>
                  <a:off x="0" y="576"/>
                  <a:ext cx="2904"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nvGrpSpPr>
              <p:cNvPr id="96322" name="Group 66"/>
              <p:cNvGrpSpPr>
                <a:grpSpLocks/>
              </p:cNvGrpSpPr>
              <p:nvPr/>
            </p:nvGrpSpPr>
            <p:grpSpPr bwMode="auto">
              <a:xfrm>
                <a:off x="2904" y="576"/>
                <a:ext cx="3515" cy="288"/>
                <a:chOff x="2904" y="576"/>
                <a:chExt cx="3515" cy="288"/>
              </a:xfrm>
            </p:grpSpPr>
            <p:sp>
              <p:nvSpPr>
                <p:cNvPr id="96310" name="Rectangle 54"/>
                <p:cNvSpPr>
                  <a:spLocks noChangeArrowheads="1"/>
                </p:cNvSpPr>
                <p:nvPr/>
              </p:nvSpPr>
              <p:spPr bwMode="auto">
                <a:xfrm>
                  <a:off x="2904" y="576"/>
                  <a:ext cx="3515" cy="288"/>
                </a:xfrm>
                <a:prstGeom prst="rect">
                  <a:avLst/>
                </a:prstGeom>
                <a:noFill/>
                <a:ln w="12700" cap="sq">
                  <a:noFill/>
                  <a:miter lim="800000"/>
                  <a:headEnd type="none" w="sm" len="sm"/>
                  <a:tailEnd type="none" w="sm" len="sm"/>
                </a:ln>
                <a:effectLst/>
              </p:spPr>
              <p:txBody>
                <a:bodyPr anchor="ctr"/>
                <a:lstStyle/>
                <a:p>
                  <a:pPr algn="ctr" eaLnBrk="1" hangingPunct="1"/>
                  <a:r>
                    <a:rPr lang="en-US" sz="2400">
                      <a:latin typeface="Times New Roman" pitchFamily="18" charset="0"/>
                    </a:rPr>
                    <a:t>Separates the RUL from the RML</a:t>
                  </a:r>
                </a:p>
              </p:txBody>
            </p:sp>
            <p:sp>
              <p:nvSpPr>
                <p:cNvPr id="96321" name="Rectangle 65"/>
                <p:cNvSpPr>
                  <a:spLocks noChangeArrowheads="1"/>
                </p:cNvSpPr>
                <p:nvPr/>
              </p:nvSpPr>
              <p:spPr bwMode="auto">
                <a:xfrm>
                  <a:off x="2904" y="576"/>
                  <a:ext cx="3515" cy="288"/>
                </a:xfrm>
                <a:prstGeom prst="rect">
                  <a:avLst/>
                </a:prstGeom>
                <a:noFill/>
                <a:ln w="7" cap="sq">
                  <a:solidFill>
                    <a:srgbClr val="A0A0A0"/>
                  </a:solidFill>
                  <a:miter lim="800000"/>
                  <a:headEnd type="none" w="sm" len="sm"/>
                  <a:tailEnd type="none" w="sm" len="sm"/>
                </a:ln>
                <a:effectLst/>
              </p:spPr>
              <p:txBody>
                <a:bodyPr wrap="none"/>
                <a:lstStyle/>
                <a:p>
                  <a:endParaRPr lang="ar-SA"/>
                </a:p>
              </p:txBody>
            </p:sp>
          </p:grpSp>
        </p:grpSp>
        <p:sp>
          <p:nvSpPr>
            <p:cNvPr id="96324" name="Rectangle 68"/>
            <p:cNvSpPr>
              <a:spLocks noChangeArrowheads="1"/>
            </p:cNvSpPr>
            <p:nvPr/>
          </p:nvSpPr>
          <p:spPr bwMode="auto">
            <a:xfrm>
              <a:off x="-3" y="-3"/>
              <a:ext cx="6425" cy="870"/>
            </a:xfrm>
            <a:prstGeom prst="rect">
              <a:avLst/>
            </a:prstGeom>
            <a:noFill/>
            <a:ln w="9525" cap="sq">
              <a:solidFill>
                <a:srgbClr val="A0A0A0"/>
              </a:solidFill>
              <a:miter lim="800000"/>
              <a:headEnd type="none" w="sm" len="sm"/>
              <a:tailEnd type="none" w="sm" len="sm"/>
            </a:ln>
            <a:effectLst/>
          </p:spPr>
          <p:txBody>
            <a:bodyPr wrap="none"/>
            <a:lstStyle/>
            <a:p>
              <a:endParaRPr lang="ar-SA"/>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solidFill>
                  <a:srgbClr val="FFFF00"/>
                </a:solidFill>
                <a:latin typeface="Arial" panose="020B0604020202020204" pitchFamily="34" charset="0"/>
              </a:rPr>
              <a:t>Lobes</a:t>
            </a:r>
            <a:endParaRPr lang="en-US" b="1" smtClean="0"/>
          </a:p>
        </p:txBody>
      </p:sp>
      <p:sp>
        <p:nvSpPr>
          <p:cNvPr id="19461" name="Rectangle 6"/>
          <p:cNvSpPr>
            <a:spLocks noGrp="1" noChangeArrowheads="1"/>
          </p:cNvSpPr>
          <p:nvPr>
            <p:ph type="subTitle" idx="1"/>
          </p:nvPr>
        </p:nvSpPr>
        <p:spPr>
          <a:xfrm>
            <a:off x="152400" y="685800"/>
            <a:ext cx="7010400" cy="533400"/>
          </a:xfrm>
          <a:noFill/>
        </p:spPr>
        <p:txBody>
          <a:bodyPr/>
          <a:lstStyle/>
          <a:p>
            <a:pPr algn="l">
              <a:buFontTx/>
              <a:buChar char="•"/>
            </a:pPr>
            <a:r>
              <a:rPr lang="ar-SA" sz="2400" smtClean="0">
                <a:solidFill>
                  <a:schemeClr val="bg1"/>
                </a:solidFill>
                <a:latin typeface="Arial" panose="020B0604020202020204" pitchFamily="34" charset="0"/>
              </a:rPr>
              <a:t> Right upper lobe:</a:t>
            </a:r>
            <a:endParaRPr lang="ar-SA" smtClean="0">
              <a:solidFill>
                <a:schemeClr val="bg1"/>
              </a:solidFill>
              <a:latin typeface="Arial" panose="020B0604020202020204" pitchFamily="34" charset="0"/>
            </a:endParaRPr>
          </a:p>
        </p:txBody>
      </p:sp>
      <p:pic>
        <p:nvPicPr>
          <p:cNvPr id="19459" name="Picture 4" descr="C:\1_MedicalFinals\NottinghamAXR_Stuff\CXR_HTML_Version\cxr teaching sep 06_files\cxr_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1_MedicalFinals\NottinghamAXR_Stuff\CXR_HTML_Version\cxr teaching sep 06_files\cxr_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925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533400" y="152400"/>
            <a:ext cx="8229600" cy="457200"/>
          </a:xfrm>
        </p:spPr>
        <p:txBody>
          <a:bodyPr>
            <a:normAutofit fontScale="90000"/>
          </a:bodyPr>
          <a:lstStyle/>
          <a:p>
            <a:r>
              <a:rPr lang="en-US" sz="3600" smtClean="0">
                <a:solidFill>
                  <a:srgbClr val="FFFF00"/>
                </a:solidFill>
                <a:latin typeface="Arial" panose="020B0604020202020204" pitchFamily="34" charset="0"/>
              </a:rPr>
              <a:t>Lobes</a:t>
            </a:r>
            <a:r>
              <a:rPr lang="en-US" sz="2000" smtClean="0">
                <a:solidFill>
                  <a:srgbClr val="FFFF00"/>
                </a:solidFill>
                <a:latin typeface="Arial" panose="020B0604020202020204" pitchFamily="34" charset="0"/>
              </a:rPr>
              <a:t> (continued)</a:t>
            </a:r>
            <a:endParaRPr lang="en-US" b="1" smtClean="0"/>
          </a:p>
        </p:txBody>
      </p:sp>
      <p:sp>
        <p:nvSpPr>
          <p:cNvPr id="20483" name="Rectangle 5"/>
          <p:cNvSpPr>
            <a:spLocks noGrp="1" noChangeArrowheads="1"/>
          </p:cNvSpPr>
          <p:nvPr>
            <p:ph type="subTitle" idx="1"/>
          </p:nvPr>
        </p:nvSpPr>
        <p:spPr>
          <a:xfrm>
            <a:off x="152400" y="685800"/>
            <a:ext cx="7010400" cy="533400"/>
          </a:xfrm>
        </p:spPr>
        <p:txBody>
          <a:bodyPr/>
          <a:lstStyle/>
          <a:p>
            <a:pPr algn="l">
              <a:buFontTx/>
              <a:buChar char="•"/>
            </a:pPr>
            <a:r>
              <a:rPr lang="en-US" sz="2400" smtClean="0">
                <a:solidFill>
                  <a:schemeClr val="bg1"/>
                </a:solidFill>
                <a:latin typeface="Arial" panose="020B0604020202020204" pitchFamily="34" charset="0"/>
              </a:rPr>
              <a:t> Right middle lobe:</a:t>
            </a:r>
            <a:endParaRPr lang="en-US" smtClean="0">
              <a:latin typeface="Arial" panose="020B0604020202020204" pitchFamily="34" charset="0"/>
            </a:endParaRPr>
          </a:p>
        </p:txBody>
      </p:sp>
      <p:pic>
        <p:nvPicPr>
          <p:cNvPr id="20484" name="Picture 6" descr="C:\1_MedicalFinals\NottinghamAXR_Stuff\CXR_HTML_Version\cxr teaching sep 06_files\cxr_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C:\1_MedicalFinals\NottinghamAXR_Stuff\CXR_HTML_Version\cxr teaching sep 06_files\cxr_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16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533400" y="152400"/>
            <a:ext cx="8229600" cy="457200"/>
          </a:xfrm>
        </p:spPr>
        <p:txBody>
          <a:bodyPr>
            <a:normAutofit fontScale="90000"/>
          </a:bodyPr>
          <a:lstStyle/>
          <a:p>
            <a:r>
              <a:rPr lang="en-US" sz="3600" smtClean="0">
                <a:solidFill>
                  <a:srgbClr val="FFFF00"/>
                </a:solidFill>
                <a:latin typeface="Arial" panose="020B0604020202020204" pitchFamily="34" charset="0"/>
              </a:rPr>
              <a:t>Lobes</a:t>
            </a:r>
            <a:r>
              <a:rPr lang="en-US" sz="2000" smtClean="0">
                <a:solidFill>
                  <a:srgbClr val="FFFF00"/>
                </a:solidFill>
                <a:latin typeface="Arial" panose="020B0604020202020204" pitchFamily="34" charset="0"/>
              </a:rPr>
              <a:t> (continued)</a:t>
            </a:r>
            <a:endParaRPr lang="en-US" b="1" smtClean="0"/>
          </a:p>
        </p:txBody>
      </p:sp>
      <p:sp>
        <p:nvSpPr>
          <p:cNvPr id="21507" name="Rectangle 3"/>
          <p:cNvSpPr>
            <a:spLocks noGrp="1" noChangeArrowheads="1"/>
          </p:cNvSpPr>
          <p:nvPr>
            <p:ph type="subTitle" idx="1"/>
          </p:nvPr>
        </p:nvSpPr>
        <p:spPr>
          <a:xfrm>
            <a:off x="152400" y="685800"/>
            <a:ext cx="7010400" cy="533400"/>
          </a:xfrm>
        </p:spPr>
        <p:txBody>
          <a:bodyPr/>
          <a:lstStyle/>
          <a:p>
            <a:pPr algn="l">
              <a:buFontTx/>
              <a:buChar char="•"/>
            </a:pPr>
            <a:r>
              <a:rPr lang="en-US" sz="2400" smtClean="0">
                <a:solidFill>
                  <a:schemeClr val="bg1"/>
                </a:solidFill>
                <a:latin typeface="Arial" panose="020B0604020202020204" pitchFamily="34" charset="0"/>
              </a:rPr>
              <a:t> Right lower lobe:</a:t>
            </a:r>
            <a:endParaRPr lang="en-US" smtClean="0">
              <a:latin typeface="Arial" panose="020B0604020202020204" pitchFamily="34" charset="0"/>
            </a:endParaRPr>
          </a:p>
        </p:txBody>
      </p:sp>
      <p:pic>
        <p:nvPicPr>
          <p:cNvPr id="21508" name="Picture 6" descr="C:\1_MedicalFinals\NottinghamAXR_Stuff\CXR_HTML_Version\cxr teaching sep 06_files\cxr_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C:\1_MedicalFinals\NottinghamAXR_Stuff\CXR_HTML_Version\cxr teaching sep 06_files\cxr_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025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533400" y="152400"/>
            <a:ext cx="8229600" cy="457200"/>
          </a:xfrm>
        </p:spPr>
        <p:txBody>
          <a:bodyPr>
            <a:normAutofit fontScale="90000"/>
          </a:bodyPr>
          <a:lstStyle/>
          <a:p>
            <a:r>
              <a:rPr lang="en-US" sz="3600" smtClean="0">
                <a:solidFill>
                  <a:srgbClr val="FFFF00"/>
                </a:solidFill>
                <a:latin typeface="Arial" panose="020B0604020202020204" pitchFamily="34" charset="0"/>
              </a:rPr>
              <a:t>Lobes</a:t>
            </a:r>
            <a:r>
              <a:rPr lang="en-US" sz="2000" smtClean="0">
                <a:solidFill>
                  <a:srgbClr val="FFFF00"/>
                </a:solidFill>
                <a:latin typeface="Arial" panose="020B0604020202020204" pitchFamily="34" charset="0"/>
              </a:rPr>
              <a:t> (continued)</a:t>
            </a:r>
            <a:endParaRPr lang="en-US" b="1" smtClean="0"/>
          </a:p>
        </p:txBody>
      </p:sp>
      <p:sp>
        <p:nvSpPr>
          <p:cNvPr id="22531" name="Rectangle 3"/>
          <p:cNvSpPr>
            <a:spLocks noGrp="1" noChangeArrowheads="1"/>
          </p:cNvSpPr>
          <p:nvPr>
            <p:ph type="subTitle" idx="1"/>
          </p:nvPr>
        </p:nvSpPr>
        <p:spPr>
          <a:xfrm>
            <a:off x="152400" y="685800"/>
            <a:ext cx="7010400" cy="533400"/>
          </a:xfrm>
        </p:spPr>
        <p:txBody>
          <a:bodyPr/>
          <a:lstStyle/>
          <a:p>
            <a:pPr algn="l">
              <a:buFontTx/>
              <a:buChar char="•"/>
            </a:pPr>
            <a:r>
              <a:rPr lang="en-US" sz="2400" smtClean="0">
                <a:solidFill>
                  <a:schemeClr val="bg1"/>
                </a:solidFill>
                <a:latin typeface="Arial" panose="020B0604020202020204" pitchFamily="34" charset="0"/>
              </a:rPr>
              <a:t> Left lower lobe:</a:t>
            </a:r>
            <a:endParaRPr lang="en-US" smtClean="0">
              <a:latin typeface="Arial" panose="020B0604020202020204" pitchFamily="34" charset="0"/>
            </a:endParaRPr>
          </a:p>
        </p:txBody>
      </p:sp>
      <p:pic>
        <p:nvPicPr>
          <p:cNvPr id="22532" name="Picture 5" descr="C:\1_MedicalFinals\NottinghamAXR_Stuff\CXR_HTML_Version\cxr teaching sep 06_files\cxr_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C:\1_MedicalFinals\NottinghamAXR_Stuff\CXR_HTML_Version\cxr teaching sep 06_files\cxr_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310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The 12-Step Program</a:t>
            </a:r>
          </a:p>
        </p:txBody>
      </p:sp>
      <p:sp>
        <p:nvSpPr>
          <p:cNvPr id="121859" name="Rectangle 3"/>
          <p:cNvSpPr>
            <a:spLocks noGrp="1" noChangeArrowheads="1"/>
          </p:cNvSpPr>
          <p:nvPr>
            <p:ph idx="1"/>
          </p:nvPr>
        </p:nvSpPr>
        <p:spPr/>
        <p:txBody>
          <a:bodyPr>
            <a:normAutofit fontScale="92500" lnSpcReduction="10000"/>
          </a:bodyPr>
          <a:lstStyle/>
          <a:p>
            <a:pPr>
              <a:lnSpc>
                <a:spcPct val="80000"/>
              </a:lnSpc>
            </a:pPr>
            <a:r>
              <a:rPr lang="en-US" sz="2400" b="1">
                <a:solidFill>
                  <a:srgbClr val="FFFF00"/>
                </a:solidFill>
              </a:rPr>
              <a:t>1</a:t>
            </a:r>
            <a:r>
              <a:rPr lang="en-US" sz="2400">
                <a:solidFill>
                  <a:srgbClr val="FFFF00"/>
                </a:solidFill>
              </a:rPr>
              <a:t>:  </a:t>
            </a:r>
            <a:r>
              <a:rPr lang="en-US" sz="2400"/>
              <a:t>Name</a:t>
            </a:r>
          </a:p>
          <a:p>
            <a:pPr>
              <a:lnSpc>
                <a:spcPct val="80000"/>
              </a:lnSpc>
            </a:pPr>
            <a:r>
              <a:rPr lang="en-US" sz="2400" b="1">
                <a:solidFill>
                  <a:srgbClr val="FFFF00"/>
                </a:solidFill>
              </a:rPr>
              <a:t>2</a:t>
            </a:r>
            <a:r>
              <a:rPr lang="en-US" sz="2400">
                <a:solidFill>
                  <a:srgbClr val="FFFF00"/>
                </a:solidFill>
              </a:rPr>
              <a:t>:  </a:t>
            </a:r>
            <a:r>
              <a:rPr lang="en-US" sz="2400"/>
              <a:t>Date</a:t>
            </a:r>
          </a:p>
          <a:p>
            <a:pPr>
              <a:lnSpc>
                <a:spcPct val="80000"/>
              </a:lnSpc>
            </a:pPr>
            <a:r>
              <a:rPr lang="en-US" sz="2400" b="1">
                <a:solidFill>
                  <a:srgbClr val="FFFF00"/>
                </a:solidFill>
              </a:rPr>
              <a:t>3</a:t>
            </a:r>
            <a:r>
              <a:rPr lang="en-US" sz="2400"/>
              <a:t>:  Old films</a:t>
            </a:r>
          </a:p>
          <a:p>
            <a:pPr>
              <a:lnSpc>
                <a:spcPct val="80000"/>
              </a:lnSpc>
            </a:pPr>
            <a:r>
              <a:rPr lang="en-US" sz="2400" b="1">
                <a:solidFill>
                  <a:srgbClr val="FFFF00"/>
                </a:solidFill>
              </a:rPr>
              <a:t>4</a:t>
            </a:r>
            <a:r>
              <a:rPr lang="en-US" sz="2400"/>
              <a:t>:  What type of </a:t>
            </a:r>
            <a:r>
              <a:rPr lang="en-US" sz="2800" b="1"/>
              <a:t>view(s)</a:t>
            </a:r>
          </a:p>
          <a:p>
            <a:pPr>
              <a:lnSpc>
                <a:spcPct val="80000"/>
              </a:lnSpc>
            </a:pPr>
            <a:r>
              <a:rPr lang="en-US" sz="2400" b="1">
                <a:solidFill>
                  <a:srgbClr val="FFFF00"/>
                </a:solidFill>
              </a:rPr>
              <a:t>5</a:t>
            </a:r>
            <a:r>
              <a:rPr lang="en-US" sz="2400"/>
              <a:t>:  Penetration</a:t>
            </a:r>
          </a:p>
          <a:p>
            <a:pPr>
              <a:lnSpc>
                <a:spcPct val="80000"/>
              </a:lnSpc>
            </a:pPr>
            <a:r>
              <a:rPr lang="en-US" sz="2400" b="1">
                <a:solidFill>
                  <a:srgbClr val="FFFF00"/>
                </a:solidFill>
              </a:rPr>
              <a:t>6</a:t>
            </a:r>
            <a:r>
              <a:rPr lang="en-US" sz="2400"/>
              <a:t>:  Inspiration</a:t>
            </a:r>
          </a:p>
          <a:p>
            <a:pPr>
              <a:lnSpc>
                <a:spcPct val="80000"/>
              </a:lnSpc>
            </a:pPr>
            <a:r>
              <a:rPr lang="en-US" sz="2400" b="1">
                <a:solidFill>
                  <a:srgbClr val="FFFF00"/>
                </a:solidFill>
              </a:rPr>
              <a:t>7</a:t>
            </a:r>
            <a:r>
              <a:rPr lang="en-US" sz="2400"/>
              <a:t>:  Rotation</a:t>
            </a:r>
          </a:p>
          <a:p>
            <a:pPr>
              <a:lnSpc>
                <a:spcPct val="80000"/>
              </a:lnSpc>
            </a:pPr>
            <a:r>
              <a:rPr lang="en-US" sz="2400" b="1">
                <a:solidFill>
                  <a:srgbClr val="FFFF00"/>
                </a:solidFill>
              </a:rPr>
              <a:t>8</a:t>
            </a:r>
            <a:r>
              <a:rPr lang="en-US" sz="2400"/>
              <a:t>:  Angulation</a:t>
            </a:r>
          </a:p>
          <a:p>
            <a:pPr>
              <a:lnSpc>
                <a:spcPct val="80000"/>
              </a:lnSpc>
            </a:pPr>
            <a:r>
              <a:rPr lang="en-US" sz="2400" b="1">
                <a:solidFill>
                  <a:srgbClr val="FFFF00"/>
                </a:solidFill>
              </a:rPr>
              <a:t>9</a:t>
            </a:r>
            <a:r>
              <a:rPr lang="en-US" sz="2400"/>
              <a:t>:  Soft tissues / bony structures</a:t>
            </a:r>
          </a:p>
          <a:p>
            <a:pPr>
              <a:lnSpc>
                <a:spcPct val="80000"/>
              </a:lnSpc>
            </a:pPr>
            <a:r>
              <a:rPr lang="en-US" sz="2400" b="1">
                <a:solidFill>
                  <a:srgbClr val="FFFF00"/>
                </a:solidFill>
              </a:rPr>
              <a:t>10</a:t>
            </a:r>
            <a:r>
              <a:rPr lang="en-US" sz="2400"/>
              <a:t>:  Mediastinum</a:t>
            </a:r>
          </a:p>
          <a:p>
            <a:pPr>
              <a:lnSpc>
                <a:spcPct val="80000"/>
              </a:lnSpc>
            </a:pPr>
            <a:r>
              <a:rPr lang="en-US" sz="2400" b="1">
                <a:solidFill>
                  <a:srgbClr val="FFFF00"/>
                </a:solidFill>
              </a:rPr>
              <a:t>11</a:t>
            </a:r>
            <a:r>
              <a:rPr lang="en-US" sz="2400"/>
              <a:t>:  Diaphragms</a:t>
            </a:r>
          </a:p>
          <a:p>
            <a:pPr>
              <a:lnSpc>
                <a:spcPct val="80000"/>
              </a:lnSpc>
            </a:pPr>
            <a:r>
              <a:rPr lang="en-US" sz="2400" b="1">
                <a:solidFill>
                  <a:srgbClr val="FFFF00"/>
                </a:solidFill>
              </a:rPr>
              <a:t>12</a:t>
            </a:r>
            <a:r>
              <a:rPr lang="en-US" sz="2400"/>
              <a:t>:  Lung Fields</a:t>
            </a:r>
          </a:p>
        </p:txBody>
      </p:sp>
      <p:sp>
        <p:nvSpPr>
          <p:cNvPr id="121860" name="Text Box 4"/>
          <p:cNvSpPr txBox="1">
            <a:spLocks noChangeArrowheads="1"/>
          </p:cNvSpPr>
          <p:nvPr/>
        </p:nvSpPr>
        <p:spPr bwMode="auto">
          <a:xfrm>
            <a:off x="3810000" y="3581400"/>
            <a:ext cx="35814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FF9933"/>
                </a:solidFill>
              </a:rPr>
              <a:t>Quality Control</a:t>
            </a:r>
          </a:p>
        </p:txBody>
      </p:sp>
      <p:sp>
        <p:nvSpPr>
          <p:cNvPr id="121861" name="Text Box 5"/>
          <p:cNvSpPr txBox="1">
            <a:spLocks noChangeArrowheads="1"/>
          </p:cNvSpPr>
          <p:nvPr/>
        </p:nvSpPr>
        <p:spPr bwMode="auto">
          <a:xfrm>
            <a:off x="6096000" y="5105400"/>
            <a:ext cx="21336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1ED4F8"/>
                </a:solidFill>
              </a:rPr>
              <a:t>Findings</a:t>
            </a:r>
          </a:p>
        </p:txBody>
      </p:sp>
      <p:sp>
        <p:nvSpPr>
          <p:cNvPr id="121862" name="Text Box 6"/>
          <p:cNvSpPr txBox="1">
            <a:spLocks noChangeArrowheads="1"/>
          </p:cNvSpPr>
          <p:nvPr/>
        </p:nvSpPr>
        <p:spPr bwMode="auto">
          <a:xfrm>
            <a:off x="3276600" y="2743200"/>
            <a:ext cx="1066800" cy="18748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1700">
                <a:solidFill>
                  <a:srgbClr val="FF9933"/>
                </a:solidFill>
              </a:rPr>
              <a:t>}</a:t>
            </a:r>
          </a:p>
        </p:txBody>
      </p:sp>
      <p:sp>
        <p:nvSpPr>
          <p:cNvPr id="121863" name="Text Box 7"/>
          <p:cNvSpPr txBox="1">
            <a:spLocks noChangeArrowheads="1"/>
          </p:cNvSpPr>
          <p:nvPr/>
        </p:nvSpPr>
        <p:spPr bwMode="auto">
          <a:xfrm>
            <a:off x="5410200" y="4267200"/>
            <a:ext cx="1066800" cy="1874838"/>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11700">
                <a:solidFill>
                  <a:srgbClr val="1ED4F8"/>
                </a:solidFill>
              </a:rPr>
              <a:t>}</a:t>
            </a:r>
          </a:p>
        </p:txBody>
      </p:sp>
      <p:sp>
        <p:nvSpPr>
          <p:cNvPr id="121864" name="Text Box 8"/>
          <p:cNvSpPr txBox="1">
            <a:spLocks noChangeArrowheads="1"/>
          </p:cNvSpPr>
          <p:nvPr/>
        </p:nvSpPr>
        <p:spPr bwMode="auto">
          <a:xfrm>
            <a:off x="3429000" y="1828800"/>
            <a:ext cx="3581400" cy="5191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800" b="1">
                <a:solidFill>
                  <a:srgbClr val="66FF33"/>
                </a:solidFill>
              </a:rPr>
              <a:t>Pre-read</a:t>
            </a:r>
          </a:p>
        </p:txBody>
      </p:sp>
      <p:sp>
        <p:nvSpPr>
          <p:cNvPr id="121865" name="Text Box 9"/>
          <p:cNvSpPr txBox="1">
            <a:spLocks noChangeArrowheads="1"/>
          </p:cNvSpPr>
          <p:nvPr/>
        </p:nvSpPr>
        <p:spPr bwMode="auto">
          <a:xfrm>
            <a:off x="2895600" y="1295400"/>
            <a:ext cx="1066800" cy="14335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8800" b="1">
                <a:solidFill>
                  <a:srgbClr val="66FF33"/>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864"/>
                                        </p:tgtEl>
                                        <p:attrNameLst>
                                          <p:attrName>style.visibility</p:attrName>
                                        </p:attrNameLst>
                                      </p:cBhvr>
                                      <p:to>
                                        <p:strVal val="visible"/>
                                      </p:to>
                                    </p:set>
                                    <p:anim calcmode="lin" valueType="num">
                                      <p:cBhvr additive="base">
                                        <p:cTn id="7" dur="500" fill="hold"/>
                                        <p:tgtEl>
                                          <p:spTgt spid="121864"/>
                                        </p:tgtEl>
                                        <p:attrNameLst>
                                          <p:attrName>ppt_x</p:attrName>
                                        </p:attrNameLst>
                                      </p:cBhvr>
                                      <p:tavLst>
                                        <p:tav tm="0">
                                          <p:val>
                                            <p:strVal val="1+#ppt_w/2"/>
                                          </p:val>
                                        </p:tav>
                                        <p:tav tm="100000">
                                          <p:val>
                                            <p:strVal val="#ppt_x"/>
                                          </p:val>
                                        </p:tav>
                                      </p:tavLst>
                                    </p:anim>
                                    <p:anim calcmode="lin" valueType="num">
                                      <p:cBhvr additive="base">
                                        <p:cTn id="8" dur="500" fill="hold"/>
                                        <p:tgtEl>
                                          <p:spTgt spid="1218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1865"/>
                                        </p:tgtEl>
                                        <p:attrNameLst>
                                          <p:attrName>style.visibility</p:attrName>
                                        </p:attrNameLst>
                                      </p:cBhvr>
                                      <p:to>
                                        <p:strVal val="visible"/>
                                      </p:to>
                                    </p:set>
                                    <p:anim calcmode="lin" valueType="num">
                                      <p:cBhvr additive="base">
                                        <p:cTn id="11" dur="500" fill="hold"/>
                                        <p:tgtEl>
                                          <p:spTgt spid="121865"/>
                                        </p:tgtEl>
                                        <p:attrNameLst>
                                          <p:attrName>ppt_x</p:attrName>
                                        </p:attrNameLst>
                                      </p:cBhvr>
                                      <p:tavLst>
                                        <p:tav tm="0">
                                          <p:val>
                                            <p:strVal val="1+#ppt_w/2"/>
                                          </p:val>
                                        </p:tav>
                                        <p:tav tm="100000">
                                          <p:val>
                                            <p:strVal val="#ppt_x"/>
                                          </p:val>
                                        </p:tav>
                                      </p:tavLst>
                                    </p:anim>
                                    <p:anim calcmode="lin" valueType="num">
                                      <p:cBhvr additive="base">
                                        <p:cTn id="12" dur="500" fill="hold"/>
                                        <p:tgtEl>
                                          <p:spTgt spid="121865"/>
                                        </p:tgtEl>
                                        <p:attrNameLst>
                                          <p:attrName>ppt_y</p:attrName>
                                        </p:attrNameLst>
                                      </p:cBhvr>
                                      <p:tavLst>
                                        <p:tav tm="0">
                                          <p:val>
                                            <p:strVal val="#ppt_y"/>
                                          </p:val>
                                        </p:tav>
                                        <p:tav tm="100000">
                                          <p:val>
                                            <p:strVal val="#ppt_y"/>
                                          </p:val>
                                        </p:tav>
                                      </p:tavLst>
                                    </p:anim>
                                  </p:childTnLst>
                                </p:cTn>
                              </p:par>
                              <p:par>
                                <p:cTn id="13" presetID="3" presetClass="emph" presetSubtype="2" fill="hold" nodeType="withEffect">
                                  <p:stCondLst>
                                    <p:cond delay="0"/>
                                  </p:stCondLst>
                                  <p:childTnLst>
                                    <p:animClr clrSpc="rgb" dir="cw">
                                      <p:cBhvr override="childStyle">
                                        <p:cTn id="14" dur="2000" fill="hold"/>
                                        <p:tgtEl>
                                          <p:spTgt spid="121859">
                                            <p:txEl>
                                              <p:pRg st="0" end="0"/>
                                            </p:txEl>
                                          </p:spTgt>
                                        </p:tgtEl>
                                        <p:attrNameLst>
                                          <p:attrName>style.color</p:attrName>
                                        </p:attrNameLst>
                                      </p:cBhvr>
                                      <p:to>
                                        <a:srgbClr val="66FF33"/>
                                      </p:to>
                                    </p:animClr>
                                  </p:childTnLst>
                                </p:cTn>
                              </p:par>
                              <p:par>
                                <p:cTn id="15" presetID="3" presetClass="emph" presetSubtype="2" fill="hold" nodeType="withEffect">
                                  <p:stCondLst>
                                    <p:cond delay="0"/>
                                  </p:stCondLst>
                                  <p:childTnLst>
                                    <p:animClr clrSpc="rgb" dir="cw">
                                      <p:cBhvr override="childStyle">
                                        <p:cTn id="16" dur="2000" fill="hold"/>
                                        <p:tgtEl>
                                          <p:spTgt spid="121859">
                                            <p:txEl>
                                              <p:pRg st="1" end="1"/>
                                            </p:txEl>
                                          </p:spTgt>
                                        </p:tgtEl>
                                        <p:attrNameLst>
                                          <p:attrName>style.color</p:attrName>
                                        </p:attrNameLst>
                                      </p:cBhvr>
                                      <p:to>
                                        <a:srgbClr val="66FF33"/>
                                      </p:to>
                                    </p:animClr>
                                  </p:childTnLst>
                                </p:cTn>
                              </p:par>
                              <p:par>
                                <p:cTn id="17" presetID="3" presetClass="emph" presetSubtype="2" fill="hold" nodeType="withEffect">
                                  <p:stCondLst>
                                    <p:cond delay="0"/>
                                  </p:stCondLst>
                                  <p:childTnLst>
                                    <p:animClr clrSpc="rgb" dir="cw">
                                      <p:cBhvr override="childStyle">
                                        <p:cTn id="18" dur="2000" fill="hold"/>
                                        <p:tgtEl>
                                          <p:spTgt spid="121859">
                                            <p:txEl>
                                              <p:pRg st="2" end="2"/>
                                            </p:txEl>
                                          </p:spTgt>
                                        </p:tgtEl>
                                        <p:attrNameLst>
                                          <p:attrName>style.color</p:attrName>
                                        </p:attrNameLst>
                                      </p:cBhvr>
                                      <p:to>
                                        <a:srgbClr val="66FF33"/>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121859">
                                            <p:txEl>
                                              <p:pRg st="4" end="4"/>
                                            </p:txEl>
                                          </p:spTgt>
                                        </p:tgtEl>
                                        <p:attrNameLst>
                                          <p:attrName>style.color</p:attrName>
                                        </p:attrNameLst>
                                      </p:cBhvr>
                                      <p:to>
                                        <a:srgbClr val="FF9933"/>
                                      </p:to>
                                    </p:animClr>
                                  </p:childTnLst>
                                </p:cTn>
                              </p:par>
                              <p:par>
                                <p:cTn id="23" presetID="3" presetClass="emph" presetSubtype="2" fill="hold" nodeType="withEffect">
                                  <p:stCondLst>
                                    <p:cond delay="0"/>
                                  </p:stCondLst>
                                  <p:childTnLst>
                                    <p:animClr clrSpc="rgb" dir="cw">
                                      <p:cBhvr override="childStyle">
                                        <p:cTn id="24" dur="2000" fill="hold"/>
                                        <p:tgtEl>
                                          <p:spTgt spid="121859">
                                            <p:txEl>
                                              <p:pRg st="5" end="5"/>
                                            </p:txEl>
                                          </p:spTgt>
                                        </p:tgtEl>
                                        <p:attrNameLst>
                                          <p:attrName>style.color</p:attrName>
                                        </p:attrNameLst>
                                      </p:cBhvr>
                                      <p:to>
                                        <a:srgbClr val="FF9933"/>
                                      </p:to>
                                    </p:animClr>
                                  </p:childTnLst>
                                </p:cTn>
                              </p:par>
                              <p:par>
                                <p:cTn id="25" presetID="3" presetClass="emph" presetSubtype="2" fill="hold" nodeType="withEffect">
                                  <p:stCondLst>
                                    <p:cond delay="0"/>
                                  </p:stCondLst>
                                  <p:childTnLst>
                                    <p:animClr clrSpc="rgb" dir="cw">
                                      <p:cBhvr override="childStyle">
                                        <p:cTn id="26" dur="2000" fill="hold"/>
                                        <p:tgtEl>
                                          <p:spTgt spid="121859">
                                            <p:txEl>
                                              <p:pRg st="6" end="6"/>
                                            </p:txEl>
                                          </p:spTgt>
                                        </p:tgtEl>
                                        <p:attrNameLst>
                                          <p:attrName>style.color</p:attrName>
                                        </p:attrNameLst>
                                      </p:cBhvr>
                                      <p:to>
                                        <a:srgbClr val="FF9933"/>
                                      </p:to>
                                    </p:animClr>
                                  </p:childTnLst>
                                </p:cTn>
                              </p:par>
                              <p:par>
                                <p:cTn id="27" presetID="3" presetClass="emph" presetSubtype="2" fill="hold" nodeType="withEffect">
                                  <p:stCondLst>
                                    <p:cond delay="0"/>
                                  </p:stCondLst>
                                  <p:childTnLst>
                                    <p:animClr clrSpc="rgb" dir="cw">
                                      <p:cBhvr override="childStyle">
                                        <p:cTn id="28" dur="2000" fill="hold"/>
                                        <p:tgtEl>
                                          <p:spTgt spid="121859">
                                            <p:txEl>
                                              <p:pRg st="7" end="7"/>
                                            </p:txEl>
                                          </p:spTgt>
                                        </p:tgtEl>
                                        <p:attrNameLst>
                                          <p:attrName>style.color</p:attrName>
                                        </p:attrNameLst>
                                      </p:cBhvr>
                                      <p:to>
                                        <a:srgbClr val="FF9933"/>
                                      </p:to>
                                    </p:animClr>
                                  </p:childTnLst>
                                </p:cTn>
                              </p:par>
                              <p:par>
                                <p:cTn id="29" presetID="2" presetClass="entr" presetSubtype="2" fill="hold" grpId="0" nodeType="withEffect">
                                  <p:stCondLst>
                                    <p:cond delay="0"/>
                                  </p:stCondLst>
                                  <p:childTnLst>
                                    <p:set>
                                      <p:cBhvr>
                                        <p:cTn id="30" dur="1" fill="hold">
                                          <p:stCondLst>
                                            <p:cond delay="0"/>
                                          </p:stCondLst>
                                        </p:cTn>
                                        <p:tgtEl>
                                          <p:spTgt spid="121860"/>
                                        </p:tgtEl>
                                        <p:attrNameLst>
                                          <p:attrName>style.visibility</p:attrName>
                                        </p:attrNameLst>
                                      </p:cBhvr>
                                      <p:to>
                                        <p:strVal val="visible"/>
                                      </p:to>
                                    </p:set>
                                    <p:anim calcmode="lin" valueType="num">
                                      <p:cBhvr additive="base">
                                        <p:cTn id="31" dur="500" fill="hold"/>
                                        <p:tgtEl>
                                          <p:spTgt spid="121860"/>
                                        </p:tgtEl>
                                        <p:attrNameLst>
                                          <p:attrName>ppt_x</p:attrName>
                                        </p:attrNameLst>
                                      </p:cBhvr>
                                      <p:tavLst>
                                        <p:tav tm="0">
                                          <p:val>
                                            <p:strVal val="1+#ppt_w/2"/>
                                          </p:val>
                                        </p:tav>
                                        <p:tav tm="100000">
                                          <p:val>
                                            <p:strVal val="#ppt_x"/>
                                          </p:val>
                                        </p:tav>
                                      </p:tavLst>
                                    </p:anim>
                                    <p:anim calcmode="lin" valueType="num">
                                      <p:cBhvr additive="base">
                                        <p:cTn id="32" dur="500" fill="hold"/>
                                        <p:tgtEl>
                                          <p:spTgt spid="121860"/>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21862"/>
                                        </p:tgtEl>
                                        <p:attrNameLst>
                                          <p:attrName>style.visibility</p:attrName>
                                        </p:attrNameLst>
                                      </p:cBhvr>
                                      <p:to>
                                        <p:strVal val="visible"/>
                                      </p:to>
                                    </p:set>
                                    <p:anim calcmode="lin" valueType="num">
                                      <p:cBhvr additive="base">
                                        <p:cTn id="35" dur="500" fill="hold"/>
                                        <p:tgtEl>
                                          <p:spTgt spid="121862"/>
                                        </p:tgtEl>
                                        <p:attrNameLst>
                                          <p:attrName>ppt_x</p:attrName>
                                        </p:attrNameLst>
                                      </p:cBhvr>
                                      <p:tavLst>
                                        <p:tav tm="0">
                                          <p:val>
                                            <p:strVal val="1+#ppt_w/2"/>
                                          </p:val>
                                        </p:tav>
                                        <p:tav tm="100000">
                                          <p:val>
                                            <p:strVal val="#ppt_x"/>
                                          </p:val>
                                        </p:tav>
                                      </p:tavLst>
                                    </p:anim>
                                    <p:anim calcmode="lin" valueType="num">
                                      <p:cBhvr additive="base">
                                        <p:cTn id="36" dur="500" fill="hold"/>
                                        <p:tgtEl>
                                          <p:spTgt spid="12186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childTnLst>
                                    <p:animClr clrSpc="rgb" dir="cw">
                                      <p:cBhvr override="childStyle">
                                        <p:cTn id="40" dur="2000" fill="hold"/>
                                        <p:tgtEl>
                                          <p:spTgt spid="121859">
                                            <p:txEl>
                                              <p:pRg st="8" end="8"/>
                                            </p:txEl>
                                          </p:spTgt>
                                        </p:tgtEl>
                                        <p:attrNameLst>
                                          <p:attrName>style.color</p:attrName>
                                        </p:attrNameLst>
                                      </p:cBhvr>
                                      <p:to>
                                        <a:srgbClr val="1ED4F8"/>
                                      </p:to>
                                    </p:animClr>
                                  </p:childTnLst>
                                </p:cTn>
                              </p:par>
                              <p:par>
                                <p:cTn id="41" presetID="3" presetClass="emph" presetSubtype="2" fill="hold" nodeType="withEffect">
                                  <p:stCondLst>
                                    <p:cond delay="0"/>
                                  </p:stCondLst>
                                  <p:childTnLst>
                                    <p:animClr clrSpc="rgb" dir="cw">
                                      <p:cBhvr override="childStyle">
                                        <p:cTn id="42" dur="2000" fill="hold"/>
                                        <p:tgtEl>
                                          <p:spTgt spid="121859">
                                            <p:txEl>
                                              <p:pRg st="9" end="9"/>
                                            </p:txEl>
                                          </p:spTgt>
                                        </p:tgtEl>
                                        <p:attrNameLst>
                                          <p:attrName>style.color</p:attrName>
                                        </p:attrNameLst>
                                      </p:cBhvr>
                                      <p:to>
                                        <a:srgbClr val="1ED4F8"/>
                                      </p:to>
                                    </p:animClr>
                                  </p:childTnLst>
                                </p:cTn>
                              </p:par>
                              <p:par>
                                <p:cTn id="43" presetID="3" presetClass="emph" presetSubtype="2" fill="hold" nodeType="withEffect">
                                  <p:stCondLst>
                                    <p:cond delay="0"/>
                                  </p:stCondLst>
                                  <p:childTnLst>
                                    <p:animClr clrSpc="rgb" dir="cw">
                                      <p:cBhvr override="childStyle">
                                        <p:cTn id="44" dur="2000" fill="hold"/>
                                        <p:tgtEl>
                                          <p:spTgt spid="121859">
                                            <p:txEl>
                                              <p:pRg st="10" end="10"/>
                                            </p:txEl>
                                          </p:spTgt>
                                        </p:tgtEl>
                                        <p:attrNameLst>
                                          <p:attrName>style.color</p:attrName>
                                        </p:attrNameLst>
                                      </p:cBhvr>
                                      <p:to>
                                        <a:srgbClr val="1ED4F8"/>
                                      </p:to>
                                    </p:animClr>
                                  </p:childTnLst>
                                </p:cTn>
                              </p:par>
                              <p:par>
                                <p:cTn id="45" presetID="3" presetClass="emph" presetSubtype="2" fill="hold" nodeType="withEffect">
                                  <p:stCondLst>
                                    <p:cond delay="0"/>
                                  </p:stCondLst>
                                  <p:childTnLst>
                                    <p:animClr clrSpc="rgb" dir="cw">
                                      <p:cBhvr override="childStyle">
                                        <p:cTn id="46" dur="2000" fill="hold"/>
                                        <p:tgtEl>
                                          <p:spTgt spid="121859">
                                            <p:txEl>
                                              <p:pRg st="11" end="11"/>
                                            </p:txEl>
                                          </p:spTgt>
                                        </p:tgtEl>
                                        <p:attrNameLst>
                                          <p:attrName>style.color</p:attrName>
                                        </p:attrNameLst>
                                      </p:cBhvr>
                                      <p:to>
                                        <a:srgbClr val="1ED4F8"/>
                                      </p:to>
                                    </p:animClr>
                                  </p:childTnLst>
                                </p:cTn>
                              </p:par>
                              <p:par>
                                <p:cTn id="47" presetID="2" presetClass="entr" presetSubtype="2" fill="hold" grpId="0" nodeType="withEffect">
                                  <p:stCondLst>
                                    <p:cond delay="0"/>
                                  </p:stCondLst>
                                  <p:childTnLst>
                                    <p:set>
                                      <p:cBhvr>
                                        <p:cTn id="48" dur="1" fill="hold">
                                          <p:stCondLst>
                                            <p:cond delay="0"/>
                                          </p:stCondLst>
                                        </p:cTn>
                                        <p:tgtEl>
                                          <p:spTgt spid="121861"/>
                                        </p:tgtEl>
                                        <p:attrNameLst>
                                          <p:attrName>style.visibility</p:attrName>
                                        </p:attrNameLst>
                                      </p:cBhvr>
                                      <p:to>
                                        <p:strVal val="visible"/>
                                      </p:to>
                                    </p:set>
                                    <p:anim calcmode="lin" valueType="num">
                                      <p:cBhvr additive="base">
                                        <p:cTn id="49" dur="500" fill="hold"/>
                                        <p:tgtEl>
                                          <p:spTgt spid="121861"/>
                                        </p:tgtEl>
                                        <p:attrNameLst>
                                          <p:attrName>ppt_x</p:attrName>
                                        </p:attrNameLst>
                                      </p:cBhvr>
                                      <p:tavLst>
                                        <p:tav tm="0">
                                          <p:val>
                                            <p:strVal val="1+#ppt_w/2"/>
                                          </p:val>
                                        </p:tav>
                                        <p:tav tm="100000">
                                          <p:val>
                                            <p:strVal val="#ppt_x"/>
                                          </p:val>
                                        </p:tav>
                                      </p:tavLst>
                                    </p:anim>
                                    <p:anim calcmode="lin" valueType="num">
                                      <p:cBhvr additive="base">
                                        <p:cTn id="50" dur="500" fill="hold"/>
                                        <p:tgtEl>
                                          <p:spTgt spid="12186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21863"/>
                                        </p:tgtEl>
                                        <p:attrNameLst>
                                          <p:attrName>style.visibility</p:attrName>
                                        </p:attrNameLst>
                                      </p:cBhvr>
                                      <p:to>
                                        <p:strVal val="visible"/>
                                      </p:to>
                                    </p:set>
                                    <p:anim calcmode="lin" valueType="num">
                                      <p:cBhvr additive="base">
                                        <p:cTn id="53" dur="500" fill="hold"/>
                                        <p:tgtEl>
                                          <p:spTgt spid="121863"/>
                                        </p:tgtEl>
                                        <p:attrNameLst>
                                          <p:attrName>ppt_x</p:attrName>
                                        </p:attrNameLst>
                                      </p:cBhvr>
                                      <p:tavLst>
                                        <p:tav tm="0">
                                          <p:val>
                                            <p:strVal val="1+#ppt_w/2"/>
                                          </p:val>
                                        </p:tav>
                                        <p:tav tm="100000">
                                          <p:val>
                                            <p:strVal val="#ppt_x"/>
                                          </p:val>
                                        </p:tav>
                                      </p:tavLst>
                                    </p:anim>
                                    <p:anim calcmode="lin" valueType="num">
                                      <p:cBhvr additive="base">
                                        <p:cTn id="54" dur="500" fill="hold"/>
                                        <p:tgtEl>
                                          <p:spTgt spid="1218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p:bldP spid="121863" grpId="0"/>
      <p:bldP spid="121864" grpId="0"/>
      <p:bldP spid="1218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533400" y="152400"/>
            <a:ext cx="8229600" cy="457200"/>
          </a:xfrm>
        </p:spPr>
        <p:txBody>
          <a:bodyPr>
            <a:normAutofit fontScale="90000"/>
          </a:bodyPr>
          <a:lstStyle/>
          <a:p>
            <a:r>
              <a:rPr lang="en-US" sz="3600" smtClean="0">
                <a:solidFill>
                  <a:srgbClr val="FFFF00"/>
                </a:solidFill>
                <a:latin typeface="Arial" panose="020B0604020202020204" pitchFamily="34" charset="0"/>
              </a:rPr>
              <a:t>Lobes</a:t>
            </a:r>
            <a:r>
              <a:rPr lang="en-US" sz="2000" smtClean="0">
                <a:solidFill>
                  <a:srgbClr val="FFFF00"/>
                </a:solidFill>
                <a:latin typeface="Arial" panose="020B0604020202020204" pitchFamily="34" charset="0"/>
              </a:rPr>
              <a:t> (continued)</a:t>
            </a:r>
            <a:endParaRPr lang="en-US" b="1" smtClean="0"/>
          </a:p>
        </p:txBody>
      </p:sp>
      <p:sp>
        <p:nvSpPr>
          <p:cNvPr id="23555" name="Rectangle 3"/>
          <p:cNvSpPr>
            <a:spLocks noGrp="1" noChangeArrowheads="1"/>
          </p:cNvSpPr>
          <p:nvPr>
            <p:ph type="subTitle" idx="1"/>
          </p:nvPr>
        </p:nvSpPr>
        <p:spPr>
          <a:xfrm>
            <a:off x="152400" y="685800"/>
            <a:ext cx="7010400" cy="533400"/>
          </a:xfrm>
        </p:spPr>
        <p:txBody>
          <a:bodyPr/>
          <a:lstStyle/>
          <a:p>
            <a:pPr algn="l">
              <a:buFontTx/>
              <a:buChar char="•"/>
            </a:pPr>
            <a:r>
              <a:rPr lang="en-US" sz="2400" smtClean="0">
                <a:solidFill>
                  <a:schemeClr val="bg1"/>
                </a:solidFill>
                <a:latin typeface="Arial" panose="020B0604020202020204" pitchFamily="34" charset="0"/>
              </a:rPr>
              <a:t> Left upper lobe with Lingula:</a:t>
            </a:r>
            <a:endParaRPr lang="en-US" smtClean="0">
              <a:latin typeface="Arial" panose="020B0604020202020204" pitchFamily="34" charset="0"/>
            </a:endParaRPr>
          </a:p>
        </p:txBody>
      </p:sp>
      <p:pic>
        <p:nvPicPr>
          <p:cNvPr id="23556" name="Picture 7" descr="C:\1_MedicalFinals\NottinghamAXR_Stuff\CXR_HTML_Version\cxr teaching sep 06_files\cxr_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8" descr="C:\1_MedicalFinals\NottinghamAXR_Stuff\CXR_HTML_Version\cxr teaching sep 06_files\cxr_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582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533400" y="152400"/>
            <a:ext cx="8229600" cy="457200"/>
          </a:xfrm>
        </p:spPr>
        <p:txBody>
          <a:bodyPr>
            <a:normAutofit fontScale="90000"/>
          </a:bodyPr>
          <a:lstStyle/>
          <a:p>
            <a:r>
              <a:rPr lang="en-US" sz="3600" smtClean="0">
                <a:solidFill>
                  <a:srgbClr val="FFFF00"/>
                </a:solidFill>
                <a:latin typeface="Arial" panose="020B0604020202020204" pitchFamily="34" charset="0"/>
              </a:rPr>
              <a:t>Lobes</a:t>
            </a:r>
            <a:r>
              <a:rPr lang="en-US" sz="2000" smtClean="0">
                <a:solidFill>
                  <a:srgbClr val="FFFF00"/>
                </a:solidFill>
                <a:latin typeface="Arial" panose="020B0604020202020204" pitchFamily="34" charset="0"/>
              </a:rPr>
              <a:t> (continued)</a:t>
            </a:r>
            <a:endParaRPr lang="en-US" b="1" smtClean="0"/>
          </a:p>
        </p:txBody>
      </p:sp>
      <p:sp>
        <p:nvSpPr>
          <p:cNvPr id="24579" name="Rectangle 3"/>
          <p:cNvSpPr>
            <a:spLocks noGrp="1" noChangeArrowheads="1"/>
          </p:cNvSpPr>
          <p:nvPr>
            <p:ph type="subTitle" idx="1"/>
          </p:nvPr>
        </p:nvSpPr>
        <p:spPr>
          <a:xfrm>
            <a:off x="152400" y="685800"/>
            <a:ext cx="7010400" cy="533400"/>
          </a:xfrm>
        </p:spPr>
        <p:txBody>
          <a:bodyPr/>
          <a:lstStyle/>
          <a:p>
            <a:pPr algn="l">
              <a:buFontTx/>
              <a:buChar char="•"/>
            </a:pPr>
            <a:r>
              <a:rPr lang="en-US" sz="2400" smtClean="0">
                <a:solidFill>
                  <a:schemeClr val="bg1"/>
                </a:solidFill>
                <a:latin typeface="Arial" panose="020B0604020202020204" pitchFamily="34" charset="0"/>
              </a:rPr>
              <a:t> Lingula:</a:t>
            </a:r>
            <a:endParaRPr lang="en-US" smtClean="0">
              <a:latin typeface="Arial" panose="020B0604020202020204" pitchFamily="34" charset="0"/>
            </a:endParaRPr>
          </a:p>
        </p:txBody>
      </p:sp>
      <p:pic>
        <p:nvPicPr>
          <p:cNvPr id="24580" name="Picture 6" descr="C:\1_MedicalFinals\NottinghamAXR_Stuff\CXR_HTML_Version\cxr teaching sep 06_files\cxr_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06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533400" y="152400"/>
            <a:ext cx="8229600" cy="457200"/>
          </a:xfrm>
        </p:spPr>
        <p:txBody>
          <a:bodyPr>
            <a:normAutofit fontScale="90000"/>
          </a:bodyPr>
          <a:lstStyle/>
          <a:p>
            <a:r>
              <a:rPr lang="en-US" sz="3600" smtClean="0">
                <a:latin typeface="Arial" panose="020B0604020202020204" pitchFamily="34" charset="0"/>
              </a:rPr>
              <a:t>Pleura</a:t>
            </a:r>
            <a:endParaRPr lang="en-US" b="1" smtClean="0"/>
          </a:p>
        </p:txBody>
      </p:sp>
      <p:sp>
        <p:nvSpPr>
          <p:cNvPr id="26627" name="Rectangle 3"/>
          <p:cNvSpPr>
            <a:spLocks noGrp="1" noChangeArrowheads="1"/>
          </p:cNvSpPr>
          <p:nvPr>
            <p:ph type="subTitle" idx="1"/>
          </p:nvPr>
        </p:nvSpPr>
        <p:spPr>
          <a:xfrm>
            <a:off x="225425" y="735013"/>
            <a:ext cx="7010400" cy="533400"/>
          </a:xfrm>
        </p:spPr>
        <p:txBody>
          <a:bodyPr/>
          <a:lstStyle/>
          <a:p>
            <a:pPr algn="l">
              <a:buFontTx/>
              <a:buChar char="•"/>
            </a:pPr>
            <a:r>
              <a:rPr lang="en-US" sz="2400" smtClean="0">
                <a:latin typeface="Arial" panose="020B0604020202020204" pitchFamily="34" charset="0"/>
              </a:rPr>
              <a:t> Layers:</a:t>
            </a:r>
            <a:endParaRPr lang="en-US" smtClean="0">
              <a:latin typeface="Arial" panose="020B0604020202020204" pitchFamily="34" charset="0"/>
            </a:endParaRPr>
          </a:p>
        </p:txBody>
      </p:sp>
      <p:sp>
        <p:nvSpPr>
          <p:cNvPr id="26628" name="TextBox 1"/>
          <p:cNvSpPr txBox="1">
            <a:spLocks noChangeArrowheads="1"/>
          </p:cNvSpPr>
          <p:nvPr/>
        </p:nvSpPr>
        <p:spPr bwMode="auto">
          <a:xfrm>
            <a:off x="539750" y="1851025"/>
            <a:ext cx="6985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a:t>Parietal </a:t>
            </a:r>
          </a:p>
          <a:p>
            <a:r>
              <a:rPr lang="en-US" sz="2800"/>
              <a:t>Visceral</a:t>
            </a:r>
            <a:endParaRPr lang="en-GB" sz="2800"/>
          </a:p>
        </p:txBody>
      </p:sp>
    </p:spTree>
    <p:extLst>
      <p:ext uri="{BB962C8B-B14F-4D97-AF65-F5344CB8AC3E}">
        <p14:creationId xmlns:p14="http://schemas.microsoft.com/office/powerpoint/2010/main" val="2365402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latin typeface="Arial" panose="020B0604020202020204" pitchFamily="34" charset="0"/>
              </a:rPr>
              <a:t>Heart</a:t>
            </a:r>
            <a:endParaRPr lang="en-US" b="1" smtClean="0"/>
          </a:p>
        </p:txBody>
      </p:sp>
      <p:sp>
        <p:nvSpPr>
          <p:cNvPr id="27651" name="Rectangle 3"/>
          <p:cNvSpPr>
            <a:spLocks noGrp="1" noChangeArrowheads="1"/>
          </p:cNvSpPr>
          <p:nvPr>
            <p:ph type="subTitle" idx="1"/>
          </p:nvPr>
        </p:nvSpPr>
        <p:spPr>
          <a:xfrm>
            <a:off x="990600" y="1295400"/>
            <a:ext cx="7315200" cy="4038600"/>
          </a:xfrm>
          <a:solidFill>
            <a:srgbClr val="FFFF99"/>
          </a:solidFill>
          <a:ln>
            <a:solidFill>
              <a:schemeClr val="tx1"/>
            </a:solidFill>
            <a:miter lim="800000"/>
            <a:headEnd/>
            <a:tailEnd/>
          </a:ln>
        </p:spPr>
        <p:txBody>
          <a:bodyPr>
            <a:normAutofit/>
          </a:bodyPr>
          <a:lstStyle/>
          <a:p>
            <a:pPr algn="l"/>
            <a:r>
              <a:rPr lang="en-US" sz="2800" dirty="0" smtClean="0">
                <a:solidFill>
                  <a:srgbClr val="C00000"/>
                </a:solidFill>
                <a:latin typeface="Arial" panose="020B0604020202020204" pitchFamily="34" charset="0"/>
              </a:rPr>
              <a:t>Right border:  Edge of (r) Atrium</a:t>
            </a:r>
          </a:p>
          <a:p>
            <a:pPr algn="l"/>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3. Left border:  (l) Ventricle + Atrium</a:t>
            </a:r>
          </a:p>
          <a:p>
            <a:pPr algn="l"/>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4. Posterior border:  </a:t>
            </a:r>
            <a:r>
              <a:rPr lang="en-US" sz="2800" dirty="0" err="1" smtClean="0">
                <a:solidFill>
                  <a:srgbClr val="C00000"/>
                </a:solidFill>
                <a:latin typeface="Arial" panose="020B0604020202020204" pitchFamily="34" charset="0"/>
              </a:rPr>
              <a:t>Reft</a:t>
            </a:r>
            <a:r>
              <a:rPr lang="en-US" sz="2800" dirty="0" smtClean="0">
                <a:solidFill>
                  <a:srgbClr val="C00000"/>
                </a:solidFill>
                <a:latin typeface="Arial" panose="020B0604020202020204" pitchFamily="34" charset="0"/>
              </a:rPr>
              <a:t> Ventricle</a:t>
            </a:r>
          </a:p>
          <a:p>
            <a:pPr algn="l"/>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5. Anterior border:  Right Ventricle</a:t>
            </a:r>
          </a:p>
        </p:txBody>
      </p:sp>
    </p:spTree>
    <p:extLst>
      <p:ext uri="{BB962C8B-B14F-4D97-AF65-F5344CB8AC3E}">
        <p14:creationId xmlns:p14="http://schemas.microsoft.com/office/powerpoint/2010/main" val="33345413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solidFill>
                  <a:srgbClr val="FFFF00"/>
                </a:solidFill>
                <a:latin typeface="Arial" panose="020B0604020202020204" pitchFamily="34" charset="0"/>
              </a:rPr>
              <a:t>Heart</a:t>
            </a:r>
            <a:r>
              <a:rPr lang="en-US" sz="2000" smtClean="0">
                <a:solidFill>
                  <a:srgbClr val="FFFF00"/>
                </a:solidFill>
                <a:latin typeface="Arial" panose="020B0604020202020204" pitchFamily="34" charset="0"/>
              </a:rPr>
              <a:t> (continued)</a:t>
            </a:r>
            <a:endParaRPr lang="en-US" b="1" smtClean="0"/>
          </a:p>
        </p:txBody>
      </p:sp>
      <p:sp>
        <p:nvSpPr>
          <p:cNvPr id="28675" name="Rectangle 3"/>
          <p:cNvSpPr>
            <a:spLocks noGrp="1" noChangeArrowheads="1"/>
          </p:cNvSpPr>
          <p:nvPr>
            <p:ph type="subTitle" idx="1"/>
          </p:nvPr>
        </p:nvSpPr>
        <p:spPr>
          <a:xfrm>
            <a:off x="381000" y="762000"/>
            <a:ext cx="1219200" cy="1524000"/>
          </a:xfrm>
        </p:spPr>
        <p:txBody>
          <a:bodyPr/>
          <a:lstStyle/>
          <a:p>
            <a:pPr algn="l"/>
            <a:endParaRPr lang="en-GB" smtClean="0">
              <a:solidFill>
                <a:schemeClr val="bg1"/>
              </a:solidFill>
            </a:endParaRPr>
          </a:p>
        </p:txBody>
      </p:sp>
      <p:pic>
        <p:nvPicPr>
          <p:cNvPr id="28676" name="Picture 4" descr="C:\1_MedicalFinals\NottinghamAXR_Stuff\CXR_HTML_Version\cxr teaching sep 06_files\CXR_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53165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292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solidFill>
                  <a:srgbClr val="FFFF00"/>
                </a:solidFill>
                <a:latin typeface="Arial" panose="020B0604020202020204" pitchFamily="34" charset="0"/>
              </a:rPr>
              <a:t>Heart</a:t>
            </a:r>
            <a:r>
              <a:rPr lang="en-US" sz="2000" smtClean="0">
                <a:solidFill>
                  <a:srgbClr val="FFFF00"/>
                </a:solidFill>
                <a:latin typeface="Arial" panose="020B0604020202020204" pitchFamily="34" charset="0"/>
              </a:rPr>
              <a:t> (continued)</a:t>
            </a:r>
            <a:endParaRPr lang="en-US" b="1" smtClean="0"/>
          </a:p>
        </p:txBody>
      </p:sp>
      <p:sp>
        <p:nvSpPr>
          <p:cNvPr id="29699" name="Rectangle 3"/>
          <p:cNvSpPr>
            <a:spLocks noGrp="1" noChangeArrowheads="1"/>
          </p:cNvSpPr>
          <p:nvPr>
            <p:ph type="subTitle" idx="1"/>
          </p:nvPr>
        </p:nvSpPr>
        <p:spPr>
          <a:xfrm>
            <a:off x="381000" y="914400"/>
            <a:ext cx="5562600" cy="457200"/>
          </a:xfrm>
        </p:spPr>
        <p:txBody>
          <a:bodyPr/>
          <a:lstStyle/>
          <a:p>
            <a:pPr algn="l"/>
            <a:endParaRPr lang="en-GB" smtClean="0"/>
          </a:p>
        </p:txBody>
      </p:sp>
      <p:pic>
        <p:nvPicPr>
          <p:cNvPr id="29700" name="Picture 5" descr="C:\1_MedicalFinals\NottinghamAXR_Stuff\CXR_HTML_Version\cxr teaching sep 06_files\cxr_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79742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C:\1_MedicalFinals\NottinghamAXR_Stuff\CXR_HTML_Version\cxr teaching sep 06_files\cxr_0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73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solidFill>
                  <a:srgbClr val="FFFF00"/>
                </a:solidFill>
                <a:latin typeface="Arial" panose="020B0604020202020204" pitchFamily="34" charset="0"/>
              </a:rPr>
              <a:t>Mediastinum</a:t>
            </a:r>
            <a:endParaRPr lang="en-US" b="1" smtClean="0"/>
          </a:p>
        </p:txBody>
      </p:sp>
      <p:sp>
        <p:nvSpPr>
          <p:cNvPr id="31747" name="Rectangle 3"/>
          <p:cNvSpPr>
            <a:spLocks noGrp="1" noChangeArrowheads="1"/>
          </p:cNvSpPr>
          <p:nvPr>
            <p:ph type="subTitle" idx="1"/>
          </p:nvPr>
        </p:nvSpPr>
        <p:spPr>
          <a:xfrm>
            <a:off x="381000" y="914400"/>
            <a:ext cx="5562600" cy="533400"/>
          </a:xfrm>
        </p:spPr>
        <p:txBody>
          <a:bodyPr/>
          <a:lstStyle/>
          <a:p>
            <a:pPr algn="l"/>
            <a:endParaRPr lang="en-GB" smtClean="0"/>
          </a:p>
        </p:txBody>
      </p:sp>
      <p:pic>
        <p:nvPicPr>
          <p:cNvPr id="31748" name="Picture 6" descr="C:\1_MedicalFinals\NottinghamAXR_Stuff\CXR_HTML_Version\cxr teaching sep 06_files\cxr_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9055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987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533400" y="152400"/>
            <a:ext cx="8229600" cy="457200"/>
          </a:xfrm>
          <a:noFill/>
        </p:spPr>
        <p:txBody>
          <a:bodyPr>
            <a:normAutofit fontScale="90000"/>
          </a:bodyPr>
          <a:lstStyle/>
          <a:p>
            <a:r>
              <a:rPr lang="en-US" sz="3600" smtClean="0">
                <a:latin typeface="Arial" panose="020B0604020202020204" pitchFamily="34" charset="0"/>
              </a:rPr>
              <a:t>Hilum</a:t>
            </a:r>
            <a:endParaRPr lang="en-US" b="1" smtClean="0"/>
          </a:p>
        </p:txBody>
      </p:sp>
      <p:sp>
        <p:nvSpPr>
          <p:cNvPr id="32771" name="Rectangle 3"/>
          <p:cNvSpPr>
            <a:spLocks noGrp="1" noChangeArrowheads="1"/>
          </p:cNvSpPr>
          <p:nvPr>
            <p:ph type="subTitle" idx="1"/>
          </p:nvPr>
        </p:nvSpPr>
        <p:spPr>
          <a:xfrm>
            <a:off x="1143000" y="1143000"/>
            <a:ext cx="6934200" cy="4724400"/>
          </a:xfrm>
          <a:solidFill>
            <a:srgbClr val="FFFF99"/>
          </a:solidFill>
          <a:ln>
            <a:solidFill>
              <a:schemeClr val="tx1"/>
            </a:solidFill>
            <a:miter lim="800000"/>
            <a:headEnd/>
            <a:tailEnd/>
          </a:ln>
        </p:spPr>
        <p:txBody>
          <a:bodyPr/>
          <a:lstStyle/>
          <a:p>
            <a:pPr algn="l"/>
            <a:r>
              <a:rPr lang="en-US" sz="2800" dirty="0" smtClean="0">
                <a:solidFill>
                  <a:srgbClr val="C00000"/>
                </a:solidFill>
                <a:latin typeface="Arial" panose="020B0604020202020204" pitchFamily="34" charset="0"/>
              </a:rPr>
              <a:t>Made of:</a:t>
            </a:r>
          </a:p>
          <a:p>
            <a:pPr algn="l"/>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1.  Pulmonary </a:t>
            </a:r>
            <a:r>
              <a:rPr lang="en-US" sz="2800" dirty="0" err="1" smtClean="0">
                <a:solidFill>
                  <a:srgbClr val="C00000"/>
                </a:solidFill>
                <a:latin typeface="Arial" panose="020B0604020202020204" pitchFamily="34" charset="0"/>
              </a:rPr>
              <a:t>Art.+Veins</a:t>
            </a:r>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2.  The Bronchi</a:t>
            </a:r>
          </a:p>
          <a:p>
            <a:pPr algn="l"/>
            <a:r>
              <a:rPr lang="en-US" sz="2800" dirty="0" smtClean="0">
                <a:solidFill>
                  <a:srgbClr val="C00000"/>
                </a:solidFill>
                <a:latin typeface="Arial" panose="020B0604020202020204" pitchFamily="34" charset="0"/>
              </a:rPr>
              <a:t>   </a:t>
            </a:r>
          </a:p>
          <a:p>
            <a:pPr algn="l"/>
            <a:r>
              <a:rPr lang="en-US" sz="2800" dirty="0" smtClean="0">
                <a:solidFill>
                  <a:srgbClr val="C00000"/>
                </a:solidFill>
                <a:latin typeface="Arial" panose="020B0604020202020204" pitchFamily="34" charset="0"/>
              </a:rPr>
              <a:t>Left Hilum higher (max 1-2,5 cm)</a:t>
            </a:r>
          </a:p>
          <a:p>
            <a:pPr algn="l"/>
            <a:endParaRPr lang="en-US" sz="2800" dirty="0" smtClean="0">
              <a:solidFill>
                <a:srgbClr val="C00000"/>
              </a:solidFill>
              <a:latin typeface="Arial" panose="020B0604020202020204" pitchFamily="34" charset="0"/>
            </a:endParaRPr>
          </a:p>
          <a:p>
            <a:pPr algn="l"/>
            <a:r>
              <a:rPr lang="en-US" sz="2800" dirty="0" smtClean="0">
                <a:solidFill>
                  <a:srgbClr val="C00000"/>
                </a:solidFill>
                <a:latin typeface="Arial" panose="020B0604020202020204" pitchFamily="34" charset="0"/>
              </a:rPr>
              <a:t>Identical: size, shape, density</a:t>
            </a:r>
          </a:p>
        </p:txBody>
      </p:sp>
    </p:spTree>
    <p:extLst>
      <p:ext uri="{BB962C8B-B14F-4D97-AF65-F5344CB8AC3E}">
        <p14:creationId xmlns:p14="http://schemas.microsoft.com/office/powerpoint/2010/main" val="3184648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533400" y="0"/>
            <a:ext cx="8229600" cy="457200"/>
          </a:xfrm>
          <a:noFill/>
        </p:spPr>
        <p:txBody>
          <a:bodyPr>
            <a:normAutofit fontScale="90000"/>
          </a:bodyPr>
          <a:lstStyle/>
          <a:p>
            <a:r>
              <a:rPr lang="en-US" sz="3600" smtClean="0">
                <a:solidFill>
                  <a:srgbClr val="FFFF00"/>
                </a:solidFill>
                <a:latin typeface="Arial" panose="020B0604020202020204" pitchFamily="34" charset="0"/>
              </a:rPr>
              <a:t>Hilum</a:t>
            </a:r>
            <a:endParaRPr lang="en-US" b="1" smtClean="0"/>
          </a:p>
        </p:txBody>
      </p:sp>
      <p:sp>
        <p:nvSpPr>
          <p:cNvPr id="33795" name="Rectangle 3"/>
          <p:cNvSpPr>
            <a:spLocks noGrp="1" noChangeArrowheads="1"/>
          </p:cNvSpPr>
          <p:nvPr>
            <p:ph type="subTitle" idx="1"/>
          </p:nvPr>
        </p:nvSpPr>
        <p:spPr>
          <a:xfrm>
            <a:off x="685800" y="838200"/>
            <a:ext cx="6858000" cy="457200"/>
          </a:xfrm>
        </p:spPr>
        <p:txBody>
          <a:bodyPr>
            <a:normAutofit lnSpcReduction="10000"/>
          </a:bodyPr>
          <a:lstStyle/>
          <a:p>
            <a:pPr algn="l"/>
            <a:endParaRPr lang="en-GB" sz="2800" smtClean="0">
              <a:latin typeface="Arial" panose="020B0604020202020204" pitchFamily="34" charset="0"/>
            </a:endParaRPr>
          </a:p>
        </p:txBody>
      </p:sp>
      <p:pic>
        <p:nvPicPr>
          <p:cNvPr id="33796" name="Picture 4" descr="C:\1_MedicalFinals\NottinghamAXR_Stuff\CXR_HTML_Version\cxr teaching sep 06_files\cxr_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435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607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533400" y="50800"/>
            <a:ext cx="8229600" cy="533400"/>
          </a:xfrm>
          <a:noFill/>
        </p:spPr>
        <p:txBody>
          <a:bodyPr>
            <a:normAutofit fontScale="90000"/>
          </a:bodyPr>
          <a:lstStyle/>
          <a:p>
            <a:r>
              <a:rPr lang="en-US" sz="3600" smtClean="0">
                <a:solidFill>
                  <a:srgbClr val="FFFF00"/>
                </a:solidFill>
                <a:latin typeface="Arial" panose="020B0604020202020204" pitchFamily="34" charset="0"/>
              </a:rPr>
              <a:t>Ribs</a:t>
            </a:r>
            <a:endParaRPr lang="en-US" b="1" smtClean="0"/>
          </a:p>
        </p:txBody>
      </p:sp>
      <p:sp>
        <p:nvSpPr>
          <p:cNvPr id="34819" name="Rectangle 3"/>
          <p:cNvSpPr>
            <a:spLocks noGrp="1" noChangeArrowheads="1"/>
          </p:cNvSpPr>
          <p:nvPr>
            <p:ph type="subTitle" idx="1"/>
          </p:nvPr>
        </p:nvSpPr>
        <p:spPr>
          <a:xfrm>
            <a:off x="685800" y="838200"/>
            <a:ext cx="6858000" cy="457200"/>
          </a:xfrm>
        </p:spPr>
        <p:txBody>
          <a:bodyPr>
            <a:normAutofit lnSpcReduction="10000"/>
          </a:bodyPr>
          <a:lstStyle/>
          <a:p>
            <a:pPr algn="l"/>
            <a:endParaRPr lang="en-GB" sz="2800" smtClean="0">
              <a:latin typeface="Arial" panose="020B0604020202020204" pitchFamily="34" charset="0"/>
            </a:endParaRPr>
          </a:p>
        </p:txBody>
      </p:sp>
      <p:pic>
        <p:nvPicPr>
          <p:cNvPr id="34820" name="Picture 5" descr="C:\1_MedicalFinals\NottinghamAXR_Stuff\CXR_HTML_Version\cxr teaching sep 06_files\cxr_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435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575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solidFill>
                  <a:srgbClr val="66FF33"/>
                </a:solidFill>
              </a:rPr>
              <a:t>Pre-Reading</a:t>
            </a:r>
          </a:p>
        </p:txBody>
      </p:sp>
      <p:sp>
        <p:nvSpPr>
          <p:cNvPr id="32771" name="Rectangle 3"/>
          <p:cNvSpPr>
            <a:spLocks noGrp="1" noChangeArrowheads="1"/>
          </p:cNvSpPr>
          <p:nvPr>
            <p:ph idx="1"/>
          </p:nvPr>
        </p:nvSpPr>
        <p:spPr/>
        <p:txBody>
          <a:bodyPr/>
          <a:lstStyle/>
          <a:p>
            <a:r>
              <a:rPr lang="en-US" b="1">
                <a:solidFill>
                  <a:srgbClr val="FFFF00"/>
                </a:solidFill>
              </a:rPr>
              <a:t>1</a:t>
            </a:r>
            <a:r>
              <a:rPr lang="en-US"/>
              <a:t>.  </a:t>
            </a:r>
            <a:r>
              <a:rPr lang="en-US">
                <a:solidFill>
                  <a:srgbClr val="66FF33"/>
                </a:solidFill>
              </a:rPr>
              <a:t>Check the name</a:t>
            </a:r>
          </a:p>
          <a:p>
            <a:r>
              <a:rPr lang="en-US" b="1">
                <a:solidFill>
                  <a:srgbClr val="FFFF00"/>
                </a:solidFill>
              </a:rPr>
              <a:t>2</a:t>
            </a:r>
            <a:r>
              <a:rPr lang="en-US"/>
              <a:t>.  </a:t>
            </a:r>
            <a:r>
              <a:rPr lang="en-US">
                <a:solidFill>
                  <a:srgbClr val="66FF33"/>
                </a:solidFill>
              </a:rPr>
              <a:t>Check the date</a:t>
            </a:r>
          </a:p>
          <a:p>
            <a:r>
              <a:rPr lang="en-US" b="1">
                <a:solidFill>
                  <a:srgbClr val="FFFF00"/>
                </a:solidFill>
              </a:rPr>
              <a:t>3</a:t>
            </a:r>
            <a:r>
              <a:rPr lang="en-US"/>
              <a:t>.  </a:t>
            </a:r>
            <a:r>
              <a:rPr lang="en-US">
                <a:solidFill>
                  <a:srgbClr val="66FF33"/>
                </a:solidFill>
              </a:rPr>
              <a:t>Obtain old films if available</a:t>
            </a:r>
          </a:p>
          <a:p>
            <a:endParaRPr lang="en-US">
              <a:solidFill>
                <a:srgbClr val="66FF33"/>
              </a:solidFill>
            </a:endParaRPr>
          </a:p>
          <a:p>
            <a:r>
              <a:rPr lang="en-US" b="1">
                <a:solidFill>
                  <a:srgbClr val="FFFF00"/>
                </a:solidFill>
              </a:rPr>
              <a:t>4</a:t>
            </a:r>
            <a:r>
              <a:rPr lang="en-US"/>
              <a:t>.  Which </a:t>
            </a:r>
            <a:r>
              <a:rPr lang="en-US" sz="3600" b="1"/>
              <a:t>view(s)</a:t>
            </a:r>
            <a:r>
              <a:rPr lang="en-US"/>
              <a:t> do you have?</a:t>
            </a:r>
          </a:p>
          <a:p>
            <a:pPr lvl="1"/>
            <a:r>
              <a:rPr lang="en-US"/>
              <a:t>PA / AP, lateral, decubitus, AP lordotic</a:t>
            </a:r>
          </a:p>
          <a:p>
            <a:pPr lvl="1"/>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2771">
                                            <p:txEl>
                                              <p:pRg st="4" end="4"/>
                                            </p:txEl>
                                          </p:spTgt>
                                        </p:tgtEl>
                                        <p:attrNameLst>
                                          <p:attrName>style.visibility</p:attrName>
                                        </p:attrNameLst>
                                      </p:cBhvr>
                                      <p:to>
                                        <p:strVal val="visible"/>
                                      </p:to>
                                    </p:set>
                                    <p:anim calcmode="lin" valueType="num">
                                      <p:cBhvr additive="base">
                                        <p:cTn id="21"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2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anim calcmode="lin" valueType="num">
                                      <p:cBhvr additive="base">
                                        <p:cTn id="2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533400" y="2209800"/>
            <a:ext cx="8229600" cy="1143000"/>
          </a:xfrm>
        </p:spPr>
        <p:txBody>
          <a:bodyPr/>
          <a:lstStyle/>
          <a:p>
            <a:r>
              <a:rPr lang="en-US">
                <a:solidFill>
                  <a:srgbClr val="FFFF00"/>
                </a:solidFill>
              </a:rPr>
              <a:t>Now for the Cases…</a:t>
            </a:r>
          </a:p>
        </p:txBody>
      </p:sp>
      <p:sp>
        <p:nvSpPr>
          <p:cNvPr id="168963" name="Rectangle 3"/>
          <p:cNvSpPr>
            <a:spLocks noGrp="1" noChangeArrowheads="1"/>
          </p:cNvSpPr>
          <p:nvPr>
            <p:ph idx="1"/>
          </p:nvPr>
        </p:nvSpPr>
        <p:spPr>
          <a:xfrm>
            <a:off x="457200" y="4191000"/>
            <a:ext cx="8229600" cy="1254125"/>
          </a:xfrm>
        </p:spPr>
        <p:txBody>
          <a:bodyPr/>
          <a:lstStyle/>
          <a:p>
            <a:pPr algn="ctr">
              <a:buFont typeface="Wingdings" pitchFamily="2" charset="2"/>
              <a:buNone/>
            </a:pPr>
            <a:r>
              <a:rPr lang="en-US"/>
              <a:t>Remember… be systematic!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55299" name="Rectangle 3"/>
          <p:cNvSpPr>
            <a:spLocks noGrp="1" noChangeArrowheads="1"/>
          </p:cNvSpPr>
          <p:nvPr>
            <p:ph type="subTitle" idx="1"/>
          </p:nvPr>
        </p:nvSpPr>
        <p:spPr>
          <a:xfrm>
            <a:off x="2411413" y="6261100"/>
            <a:ext cx="4537075" cy="647700"/>
          </a:xfrm>
          <a:noFill/>
        </p:spPr>
        <p:txBody>
          <a:bodyPr/>
          <a:lstStyle/>
          <a:p>
            <a:r>
              <a:rPr lang="en-GB" b="1" smtClean="0">
                <a:solidFill>
                  <a:srgbClr val="FFFF00"/>
                </a:solidFill>
                <a:latin typeface="Arial" panose="020B0604020202020204" pitchFamily="34" charset="0"/>
              </a:rPr>
              <a:t>RUL pneumonia</a:t>
            </a:r>
          </a:p>
        </p:txBody>
      </p:sp>
      <p:pic>
        <p:nvPicPr>
          <p:cNvPr id="51204" name="Picture 4" descr="87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0"/>
            <a:ext cx="60229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728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56323" name="Rectangle 3"/>
          <p:cNvSpPr>
            <a:spLocks noGrp="1" noChangeArrowheads="1"/>
          </p:cNvSpPr>
          <p:nvPr>
            <p:ph type="subTitle" idx="1"/>
          </p:nvPr>
        </p:nvSpPr>
        <p:spPr>
          <a:xfrm>
            <a:off x="2339975" y="6210300"/>
            <a:ext cx="4537075" cy="647700"/>
          </a:xfrm>
          <a:noFill/>
        </p:spPr>
        <p:txBody>
          <a:bodyPr/>
          <a:lstStyle/>
          <a:p>
            <a:r>
              <a:rPr lang="en-GB" b="1" smtClean="0">
                <a:solidFill>
                  <a:srgbClr val="FFFF00"/>
                </a:solidFill>
                <a:latin typeface="Arial" panose="020B0604020202020204" pitchFamily="34" charset="0"/>
              </a:rPr>
              <a:t>RML pneumonia</a:t>
            </a:r>
          </a:p>
        </p:txBody>
      </p:sp>
      <p:pic>
        <p:nvPicPr>
          <p:cNvPr id="52228" name="Picture 5" descr="5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12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57347" name="Rectangle 3"/>
          <p:cNvSpPr>
            <a:spLocks noGrp="1" noChangeArrowheads="1"/>
          </p:cNvSpPr>
          <p:nvPr>
            <p:ph type="subTitle" idx="1"/>
          </p:nvPr>
        </p:nvSpPr>
        <p:spPr>
          <a:xfrm>
            <a:off x="2268538" y="6210300"/>
            <a:ext cx="4537075" cy="647700"/>
          </a:xfrm>
          <a:noFill/>
        </p:spPr>
        <p:txBody>
          <a:bodyPr/>
          <a:lstStyle/>
          <a:p>
            <a:r>
              <a:rPr lang="en-GB" b="1" smtClean="0">
                <a:solidFill>
                  <a:srgbClr val="FFFF00"/>
                </a:solidFill>
                <a:latin typeface="Arial" panose="020B0604020202020204" pitchFamily="34" charset="0"/>
              </a:rPr>
              <a:t>RLL pneumonia</a:t>
            </a:r>
          </a:p>
        </p:txBody>
      </p:sp>
      <p:pic>
        <p:nvPicPr>
          <p:cNvPr id="53252" name="Picture 5" descr="RLLpneumoniaANTsegPA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0"/>
            <a:ext cx="5395913"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718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58371" name="Rectangle 3"/>
          <p:cNvSpPr>
            <a:spLocks noGrp="1" noChangeArrowheads="1"/>
          </p:cNvSpPr>
          <p:nvPr>
            <p:ph type="subTitle" idx="1"/>
          </p:nvPr>
        </p:nvSpPr>
        <p:spPr>
          <a:xfrm>
            <a:off x="2268538" y="6311900"/>
            <a:ext cx="4537075" cy="647700"/>
          </a:xfrm>
          <a:noFill/>
        </p:spPr>
        <p:txBody>
          <a:bodyPr/>
          <a:lstStyle/>
          <a:p>
            <a:r>
              <a:rPr lang="en-GB" b="1" smtClean="0">
                <a:solidFill>
                  <a:srgbClr val="FFFF00"/>
                </a:solidFill>
                <a:latin typeface="Arial" panose="020B0604020202020204" pitchFamily="34" charset="0"/>
              </a:rPr>
              <a:t>LUL pneumonia</a:t>
            </a:r>
          </a:p>
        </p:txBody>
      </p:sp>
      <p:pic>
        <p:nvPicPr>
          <p:cNvPr id="54276" name="Picture 5" descr="LUL_pneumonia_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0"/>
            <a:ext cx="5516562"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495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59395" name="Rectangle 3"/>
          <p:cNvSpPr>
            <a:spLocks noGrp="1" noChangeArrowheads="1"/>
          </p:cNvSpPr>
          <p:nvPr>
            <p:ph type="subTitle" idx="1"/>
          </p:nvPr>
        </p:nvSpPr>
        <p:spPr>
          <a:xfrm>
            <a:off x="2268538" y="6311900"/>
            <a:ext cx="4537075" cy="647700"/>
          </a:xfrm>
          <a:noFill/>
        </p:spPr>
        <p:txBody>
          <a:bodyPr/>
          <a:lstStyle/>
          <a:p>
            <a:r>
              <a:rPr lang="en-GB" b="1" smtClean="0">
                <a:solidFill>
                  <a:srgbClr val="FFFF00"/>
                </a:solidFill>
                <a:latin typeface="Arial" panose="020B0604020202020204" pitchFamily="34" charset="0"/>
              </a:rPr>
              <a:t>LLL pneumonia</a:t>
            </a:r>
          </a:p>
        </p:txBody>
      </p:sp>
      <p:pic>
        <p:nvPicPr>
          <p:cNvPr id="55300" name="Picture 5" descr="5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4436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63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descr="RMLPneumPA"/>
          <p:cNvPicPr>
            <a:picLocks noChangeAspect="1" noChangeArrowheads="1"/>
          </p:cNvPicPr>
          <p:nvPr/>
        </p:nvPicPr>
        <p:blipFill>
          <a:blip r:embed="rId3" cstate="print"/>
          <a:srcRect/>
          <a:stretch>
            <a:fillRect/>
          </a:stretch>
        </p:blipFill>
        <p:spPr bwMode="auto">
          <a:xfrm>
            <a:off x="1066800" y="152400"/>
            <a:ext cx="7162800" cy="6535738"/>
          </a:xfrm>
          <a:prstGeom prst="rect">
            <a:avLst/>
          </a:prstGeom>
          <a:noFill/>
        </p:spPr>
      </p:pic>
      <p:pic>
        <p:nvPicPr>
          <p:cNvPr id="141317" name="Picture 5" descr="RMLPneumLat"/>
          <p:cNvPicPr>
            <a:picLocks noChangeAspect="1" noChangeArrowheads="1"/>
          </p:cNvPicPr>
          <p:nvPr/>
        </p:nvPicPr>
        <p:blipFill>
          <a:blip r:embed="rId4" cstate="print"/>
          <a:srcRect/>
          <a:stretch>
            <a:fillRect/>
          </a:stretch>
        </p:blipFill>
        <p:spPr bwMode="auto">
          <a:xfrm>
            <a:off x="1905000" y="152400"/>
            <a:ext cx="5776913" cy="6477000"/>
          </a:xfrm>
          <a:prstGeom prst="rect">
            <a:avLst/>
          </a:prstGeom>
          <a:noFill/>
        </p:spPr>
      </p:pic>
      <p:sp>
        <p:nvSpPr>
          <p:cNvPr id="141318" name="Text Box 6"/>
          <p:cNvSpPr txBox="1">
            <a:spLocks noChangeArrowheads="1"/>
          </p:cNvSpPr>
          <p:nvPr/>
        </p:nvSpPr>
        <p:spPr bwMode="auto">
          <a:xfrm>
            <a:off x="1143000" y="4724400"/>
            <a:ext cx="6781800" cy="77946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PA view: RML consolidation and loss of right heart silhouette</a:t>
            </a:r>
          </a:p>
          <a:p>
            <a:pPr algn="ctr">
              <a:spcBef>
                <a:spcPct val="50000"/>
              </a:spcBef>
            </a:pPr>
            <a:r>
              <a:rPr lang="en-US">
                <a:solidFill>
                  <a:srgbClr val="FF0000"/>
                </a:solidFill>
              </a:rPr>
              <a:t>Lateral View: RML wedge shaped consolidation</a:t>
            </a:r>
          </a:p>
        </p:txBody>
      </p:sp>
      <p:sp>
        <p:nvSpPr>
          <p:cNvPr id="141319" name="Text Box 7"/>
          <p:cNvSpPr txBox="1">
            <a:spLocks noChangeArrowheads="1"/>
          </p:cNvSpPr>
          <p:nvPr/>
        </p:nvSpPr>
        <p:spPr bwMode="auto">
          <a:xfrm>
            <a:off x="2819400" y="5867400"/>
            <a:ext cx="3352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RML pneumonia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ppt_x"/>
                                          </p:val>
                                        </p:tav>
                                        <p:tav tm="100000">
                                          <p:val>
                                            <p:strVal val="#ppt_x"/>
                                          </p:val>
                                        </p:tav>
                                      </p:tavLst>
                                    </p:anim>
                                    <p:anim calcmode="lin" valueType="num">
                                      <p:cBhvr additive="base">
                                        <p:cTn id="8" dur="500" fill="hold"/>
                                        <p:tgtEl>
                                          <p:spTgt spid="1413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8"/>
                                        </p:tgtEl>
                                        <p:attrNameLst>
                                          <p:attrName>style.visibility</p:attrName>
                                        </p:attrNameLst>
                                      </p:cBhvr>
                                      <p:to>
                                        <p:strVal val="visible"/>
                                      </p:to>
                                    </p:set>
                                    <p:anim calcmode="lin" valueType="num">
                                      <p:cBhvr additive="base">
                                        <p:cTn id="13" dur="500" fill="hold"/>
                                        <p:tgtEl>
                                          <p:spTgt spid="141318"/>
                                        </p:tgtEl>
                                        <p:attrNameLst>
                                          <p:attrName>ppt_x</p:attrName>
                                        </p:attrNameLst>
                                      </p:cBhvr>
                                      <p:tavLst>
                                        <p:tav tm="0">
                                          <p:val>
                                            <p:strVal val="0-#ppt_w/2"/>
                                          </p:val>
                                        </p:tav>
                                        <p:tav tm="100000">
                                          <p:val>
                                            <p:strVal val="#ppt_x"/>
                                          </p:val>
                                        </p:tav>
                                      </p:tavLst>
                                    </p:anim>
                                    <p:anim calcmode="lin" valueType="num">
                                      <p:cBhvr additive="base">
                                        <p:cTn id="14" dur="500" fill="hold"/>
                                        <p:tgtEl>
                                          <p:spTgt spid="1413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319"/>
                                        </p:tgtEl>
                                        <p:attrNameLst>
                                          <p:attrName>style.visibility</p:attrName>
                                        </p:attrNameLst>
                                      </p:cBhvr>
                                      <p:to>
                                        <p:strVal val="visible"/>
                                      </p:to>
                                    </p:set>
                                    <p:anim calcmode="lin" valueType="num">
                                      <p:cBhvr additive="base">
                                        <p:cTn id="19" dur="500" fill="hold"/>
                                        <p:tgtEl>
                                          <p:spTgt spid="141319"/>
                                        </p:tgtEl>
                                        <p:attrNameLst>
                                          <p:attrName>ppt_x</p:attrName>
                                        </p:attrNameLst>
                                      </p:cBhvr>
                                      <p:tavLst>
                                        <p:tav tm="0">
                                          <p:val>
                                            <p:strVal val="#ppt_x"/>
                                          </p:val>
                                        </p:tav>
                                        <p:tav tm="100000">
                                          <p:val>
                                            <p:strVal val="#ppt_x"/>
                                          </p:val>
                                        </p:tav>
                                      </p:tavLst>
                                    </p:anim>
                                    <p:anim calcmode="lin" valueType="num">
                                      <p:cBhvr additive="base">
                                        <p:cTn id="20" dur="500" fill="hold"/>
                                        <p:tgtEl>
                                          <p:spTgt spid="141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p:bldP spid="1413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BilatPneumPA"/>
          <p:cNvPicPr>
            <a:picLocks noChangeAspect="1" noChangeArrowheads="1"/>
          </p:cNvPicPr>
          <p:nvPr/>
        </p:nvPicPr>
        <p:blipFill>
          <a:blip r:embed="rId3" cstate="print"/>
          <a:srcRect/>
          <a:stretch>
            <a:fillRect/>
          </a:stretch>
        </p:blipFill>
        <p:spPr bwMode="auto">
          <a:xfrm>
            <a:off x="1295400" y="234950"/>
            <a:ext cx="6781800" cy="6623050"/>
          </a:xfrm>
          <a:prstGeom prst="rect">
            <a:avLst/>
          </a:prstGeom>
          <a:noFill/>
        </p:spPr>
      </p:pic>
      <p:sp>
        <p:nvSpPr>
          <p:cNvPr id="99333" name="Text Box 5"/>
          <p:cNvSpPr txBox="1">
            <a:spLocks noChangeArrowheads="1"/>
          </p:cNvSpPr>
          <p:nvPr/>
        </p:nvSpPr>
        <p:spPr bwMode="auto">
          <a:xfrm>
            <a:off x="685800" y="3962400"/>
            <a:ext cx="7848600" cy="105410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RUL infiltrate / consolidation, bordered by minor fissure inferiorly</a:t>
            </a:r>
          </a:p>
          <a:p>
            <a:pPr algn="ctr">
              <a:spcBef>
                <a:spcPct val="50000"/>
              </a:spcBef>
            </a:pPr>
            <a:r>
              <a:rPr lang="en-US">
                <a:solidFill>
                  <a:srgbClr val="FF0000"/>
                </a:solidFill>
              </a:rPr>
              <a:t>Patchy LLL infiltrate that obscures the left hemidiaphragm; right and left heart borders obscured</a:t>
            </a:r>
          </a:p>
        </p:txBody>
      </p:sp>
      <p:sp>
        <p:nvSpPr>
          <p:cNvPr id="99334" name="Text Box 6"/>
          <p:cNvSpPr txBox="1">
            <a:spLocks noChangeArrowheads="1"/>
          </p:cNvSpPr>
          <p:nvPr/>
        </p:nvSpPr>
        <p:spPr bwMode="auto">
          <a:xfrm>
            <a:off x="2133600" y="53340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RUL and LLL pneumonia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4"/>
                                        </p:tgtEl>
                                        <p:attrNameLst>
                                          <p:attrName>style.visibility</p:attrName>
                                        </p:attrNameLst>
                                      </p:cBhvr>
                                      <p:to>
                                        <p:strVal val="visible"/>
                                      </p:to>
                                    </p:set>
                                    <p:anim calcmode="lin" valueType="num">
                                      <p:cBhvr additive="base">
                                        <p:cTn id="13" dur="500" fill="hold"/>
                                        <p:tgtEl>
                                          <p:spTgt spid="99334"/>
                                        </p:tgtEl>
                                        <p:attrNameLst>
                                          <p:attrName>ppt_x</p:attrName>
                                        </p:attrNameLst>
                                      </p:cBhvr>
                                      <p:tavLst>
                                        <p:tav tm="0">
                                          <p:val>
                                            <p:strVal val="#ppt_x"/>
                                          </p:val>
                                        </p:tav>
                                        <p:tav tm="100000">
                                          <p:val>
                                            <p:strVal val="#ppt_x"/>
                                          </p:val>
                                        </p:tav>
                                      </p:tavLst>
                                    </p:anim>
                                    <p:anim calcmode="lin" valueType="num">
                                      <p:cBhvr additive="base">
                                        <p:cTn id="14" dur="500" fill="hold"/>
                                        <p:tgtEl>
                                          <p:spTgt spid="993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P spid="993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descr="9O$y: /f$H*:%z$y7P,VDY-+*M52.V"/>
          <p:cNvPicPr>
            <a:picLocks noGrp="1" noChangeAspect="1" noChangeArrowheads="1"/>
          </p:cNvPicPr>
          <p:nvPr>
            <p:ph/>
          </p:nvPr>
        </p:nvPicPr>
        <p:blipFill>
          <a:blip r:embed="rId3" cstate="print"/>
          <a:srcRect/>
          <a:stretch>
            <a:fillRect/>
          </a:stretch>
        </p:blipFill>
        <p:spPr>
          <a:xfrm>
            <a:off x="1066800" y="0"/>
            <a:ext cx="6983413" cy="7543800"/>
          </a:xfrm>
          <a:noFill/>
          <a:ln/>
        </p:spPr>
      </p:pic>
      <p:sp>
        <p:nvSpPr>
          <p:cNvPr id="185349" name="Rectangle 5"/>
          <p:cNvSpPr>
            <a:spLocks noChangeArrowheads="1"/>
          </p:cNvSpPr>
          <p:nvPr/>
        </p:nvSpPr>
        <p:spPr bwMode="auto">
          <a:xfrm>
            <a:off x="3505200" y="5715000"/>
            <a:ext cx="2393950" cy="366713"/>
          </a:xfrm>
          <a:prstGeom prst="rect">
            <a:avLst/>
          </a:prstGeom>
          <a:noFill/>
          <a:ln w="12700" cap="sq">
            <a:noFill/>
            <a:miter lim="800000"/>
            <a:headEnd type="none" w="sm" len="sm"/>
            <a:tailEnd type="none" w="sm" len="sm"/>
          </a:ln>
          <a:effectLst/>
        </p:spPr>
        <p:txBody>
          <a:bodyPr wrap="none">
            <a:spAutoFit/>
          </a:bodyPr>
          <a:lstStyle/>
          <a:p>
            <a:pPr>
              <a:spcBef>
                <a:spcPct val="30000"/>
              </a:spcBef>
            </a:pPr>
            <a:r>
              <a:rPr kumimoji="1" lang="en-US">
                <a:solidFill>
                  <a:srgbClr val="FF0000"/>
                </a:solidFill>
              </a:rPr>
              <a:t>Severe pulmonary TB</a:t>
            </a:r>
          </a:p>
        </p:txBody>
      </p:sp>
    </p:spTree>
    <p:extLst>
      <p:ext uri="{BB962C8B-B14F-4D97-AF65-F5344CB8AC3E}">
        <p14:creationId xmlns:p14="http://schemas.microsoft.com/office/powerpoint/2010/main" val="7737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349"/>
                                        </p:tgtEl>
                                        <p:attrNameLst>
                                          <p:attrName>style.visibility</p:attrName>
                                        </p:attrNameLst>
                                      </p:cBhvr>
                                      <p:to>
                                        <p:strVal val="visible"/>
                                      </p:to>
                                    </p:set>
                                    <p:anim calcmode="lin" valueType="num">
                                      <p:cBhvr additive="base">
                                        <p:cTn id="7" dur="500" fill="hold"/>
                                        <p:tgtEl>
                                          <p:spTgt spid="185349"/>
                                        </p:tgtEl>
                                        <p:attrNameLst>
                                          <p:attrName>ppt_x</p:attrName>
                                        </p:attrNameLst>
                                      </p:cBhvr>
                                      <p:tavLst>
                                        <p:tav tm="0">
                                          <p:val>
                                            <p:strVal val="#ppt_x"/>
                                          </p:val>
                                        </p:tav>
                                        <p:tav tm="100000">
                                          <p:val>
                                            <p:strVal val="#ppt_x"/>
                                          </p:val>
                                        </p:tav>
                                      </p:tavLst>
                                    </p:anim>
                                    <p:anim calcmode="lin" valueType="num">
                                      <p:cBhvr additive="base">
                                        <p:cTn id="8" dur="500" fill="hold"/>
                                        <p:tgtEl>
                                          <p:spTgt spid="185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0"/>
            <a:ext cx="6172349" cy="6858000"/>
          </a:xfrm>
          <a:prstGeom prst="rect">
            <a:avLst/>
          </a:prstGeom>
        </p:spPr>
      </p:pic>
    </p:spTree>
    <p:extLst>
      <p:ext uri="{BB962C8B-B14F-4D97-AF65-F5344CB8AC3E}">
        <p14:creationId xmlns:p14="http://schemas.microsoft.com/office/powerpoint/2010/main" val="200176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152400"/>
            <a:ext cx="7772400" cy="457200"/>
          </a:xfrm>
        </p:spPr>
        <p:txBody>
          <a:bodyPr>
            <a:normAutofit fontScale="90000"/>
          </a:bodyPr>
          <a:lstStyle/>
          <a:p>
            <a:r>
              <a:rPr lang="en-US" smtClean="0">
                <a:latin typeface="Arial" panose="020B0604020202020204" pitchFamily="34" charset="0"/>
              </a:rPr>
              <a:t>Techniques - Projection</a:t>
            </a:r>
            <a:endParaRPr lang="en-US" smtClean="0"/>
          </a:p>
        </p:txBody>
      </p:sp>
      <p:sp>
        <p:nvSpPr>
          <p:cNvPr id="6147" name="Rectangle 3"/>
          <p:cNvSpPr>
            <a:spLocks noGrp="1" noChangeArrowheads="1"/>
          </p:cNvSpPr>
          <p:nvPr>
            <p:ph type="subTitle" idx="1"/>
          </p:nvPr>
        </p:nvSpPr>
        <p:spPr>
          <a:xfrm>
            <a:off x="609600" y="1143000"/>
            <a:ext cx="7010400" cy="533400"/>
          </a:xfrm>
          <a:solidFill>
            <a:srgbClr val="FFFF99"/>
          </a:solidFill>
          <a:ln>
            <a:solidFill>
              <a:schemeClr val="tx1"/>
            </a:solidFill>
            <a:miter lim="800000"/>
            <a:headEnd/>
            <a:tailEnd/>
          </a:ln>
        </p:spPr>
        <p:txBody>
          <a:bodyPr>
            <a:normAutofit/>
          </a:bodyPr>
          <a:lstStyle/>
          <a:p>
            <a:pPr algn="l">
              <a:buFontTx/>
              <a:buChar char="•"/>
            </a:pPr>
            <a:r>
              <a:rPr lang="en-US" sz="2800" smtClean="0">
                <a:latin typeface="Arial" panose="020B0604020202020204" pitchFamily="34" charset="0"/>
              </a:rPr>
              <a:t>P-A  (relation of x-ray beam to patient)</a:t>
            </a:r>
          </a:p>
        </p:txBody>
      </p:sp>
      <p:pic>
        <p:nvPicPr>
          <p:cNvPr id="6148" name="Picture 9" descr="C:\1_MedicalFinals\NottinghamAXR_Stuff\CXR_HTML_Version\cxr teaching sep 06_files\CXR_PAcxr_rotated_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39592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C:\1_MedicalFinals\NottinghamAXR_Stuff\CXR_HTML_Version\cxr teaching sep 06_files\CXR_006_rot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851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89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0"/>
            <a:ext cx="7370489" cy="6858000"/>
          </a:xfrm>
          <a:prstGeom prst="rect">
            <a:avLst/>
          </a:prstGeom>
        </p:spPr>
      </p:pic>
    </p:spTree>
    <p:extLst>
      <p:ext uri="{BB962C8B-B14F-4D97-AF65-F5344CB8AC3E}">
        <p14:creationId xmlns:p14="http://schemas.microsoft.com/office/powerpoint/2010/main" val="1101591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8815" y="0"/>
            <a:ext cx="7086369" cy="6858000"/>
          </a:xfrm>
          <a:prstGeom prst="rect">
            <a:avLst/>
          </a:prstGeom>
        </p:spPr>
      </p:pic>
    </p:spTree>
    <p:extLst>
      <p:ext uri="{BB962C8B-B14F-4D97-AF65-F5344CB8AC3E}">
        <p14:creationId xmlns:p14="http://schemas.microsoft.com/office/powerpoint/2010/main" val="1248281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1" y="0"/>
            <a:ext cx="6436146" cy="6858000"/>
          </a:xfrm>
          <a:prstGeom prst="rect">
            <a:avLst/>
          </a:prstGeom>
        </p:spPr>
      </p:pic>
    </p:spTree>
    <p:extLst>
      <p:ext uri="{BB962C8B-B14F-4D97-AF65-F5344CB8AC3E}">
        <p14:creationId xmlns:p14="http://schemas.microsoft.com/office/powerpoint/2010/main" val="984424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95" name="Picture 23" descr="MultAbscess"/>
          <p:cNvPicPr>
            <a:picLocks noChangeAspect="1" noChangeArrowheads="1"/>
          </p:cNvPicPr>
          <p:nvPr/>
        </p:nvPicPr>
        <p:blipFill>
          <a:blip r:embed="rId3" cstate="print"/>
          <a:srcRect/>
          <a:stretch>
            <a:fillRect/>
          </a:stretch>
        </p:blipFill>
        <p:spPr bwMode="auto">
          <a:xfrm>
            <a:off x="1447800" y="0"/>
            <a:ext cx="6183313" cy="6858000"/>
          </a:xfrm>
          <a:prstGeom prst="rect">
            <a:avLst/>
          </a:prstGeom>
          <a:noFill/>
        </p:spPr>
      </p:pic>
      <p:sp>
        <p:nvSpPr>
          <p:cNvPr id="105496" name="Text Box 24"/>
          <p:cNvSpPr txBox="1">
            <a:spLocks noChangeArrowheads="1"/>
          </p:cNvSpPr>
          <p:nvPr/>
        </p:nvSpPr>
        <p:spPr bwMode="auto">
          <a:xfrm>
            <a:off x="1143000" y="3962400"/>
            <a:ext cx="67818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Multiple bilateral cavitary lesions with air-fluid levels c/w pulmonary abscesses</a:t>
            </a:r>
          </a:p>
        </p:txBody>
      </p:sp>
      <p:sp>
        <p:nvSpPr>
          <p:cNvPr id="105497" name="Text Box 25"/>
          <p:cNvSpPr txBox="1">
            <a:spLocks noChangeArrowheads="1"/>
          </p:cNvSpPr>
          <p:nvPr/>
        </p:nvSpPr>
        <p:spPr bwMode="auto">
          <a:xfrm>
            <a:off x="2133600" y="53340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Tuberculosis</a:t>
            </a:r>
          </a:p>
        </p:txBody>
      </p:sp>
    </p:spTree>
    <p:extLst>
      <p:ext uri="{BB962C8B-B14F-4D97-AF65-F5344CB8AC3E}">
        <p14:creationId xmlns:p14="http://schemas.microsoft.com/office/powerpoint/2010/main" val="181343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96"/>
                                        </p:tgtEl>
                                        <p:attrNameLst>
                                          <p:attrName>style.visibility</p:attrName>
                                        </p:attrNameLst>
                                      </p:cBhvr>
                                      <p:to>
                                        <p:strVal val="visible"/>
                                      </p:to>
                                    </p:set>
                                    <p:anim calcmode="lin" valueType="num">
                                      <p:cBhvr additive="base">
                                        <p:cTn id="7" dur="500" fill="hold"/>
                                        <p:tgtEl>
                                          <p:spTgt spid="105496"/>
                                        </p:tgtEl>
                                        <p:attrNameLst>
                                          <p:attrName>ppt_x</p:attrName>
                                        </p:attrNameLst>
                                      </p:cBhvr>
                                      <p:tavLst>
                                        <p:tav tm="0">
                                          <p:val>
                                            <p:strVal val="0-#ppt_w/2"/>
                                          </p:val>
                                        </p:tav>
                                        <p:tav tm="100000">
                                          <p:val>
                                            <p:strVal val="#ppt_x"/>
                                          </p:val>
                                        </p:tav>
                                      </p:tavLst>
                                    </p:anim>
                                    <p:anim calcmode="lin" valueType="num">
                                      <p:cBhvr additive="base">
                                        <p:cTn id="8" dur="500" fill="hold"/>
                                        <p:tgtEl>
                                          <p:spTgt spid="1054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97"/>
                                        </p:tgtEl>
                                        <p:attrNameLst>
                                          <p:attrName>style.visibility</p:attrName>
                                        </p:attrNameLst>
                                      </p:cBhvr>
                                      <p:to>
                                        <p:strVal val="visible"/>
                                      </p:to>
                                    </p:set>
                                    <p:anim calcmode="lin" valueType="num">
                                      <p:cBhvr additive="base">
                                        <p:cTn id="13" dur="500" fill="hold"/>
                                        <p:tgtEl>
                                          <p:spTgt spid="105497"/>
                                        </p:tgtEl>
                                        <p:attrNameLst>
                                          <p:attrName>ppt_x</p:attrName>
                                        </p:attrNameLst>
                                      </p:cBhvr>
                                      <p:tavLst>
                                        <p:tav tm="0">
                                          <p:val>
                                            <p:strVal val="#ppt_x"/>
                                          </p:val>
                                        </p:tav>
                                        <p:tav tm="100000">
                                          <p:val>
                                            <p:strVal val="#ppt_x"/>
                                          </p:val>
                                        </p:tav>
                                      </p:tavLst>
                                    </p:anim>
                                    <p:anim calcmode="lin" valueType="num">
                                      <p:cBhvr additive="base">
                                        <p:cTn id="14" dur="500" fill="hold"/>
                                        <p:tgtEl>
                                          <p:spTgt spid="105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6" grpId="0"/>
      <p:bldP spid="10549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4190" y="0"/>
            <a:ext cx="7415620" cy="6858000"/>
          </a:xfrm>
          <a:prstGeom prst="rect">
            <a:avLst/>
          </a:prstGeom>
        </p:spPr>
      </p:pic>
    </p:spTree>
    <p:extLst>
      <p:ext uri="{BB962C8B-B14F-4D97-AF65-F5344CB8AC3E}">
        <p14:creationId xmlns:p14="http://schemas.microsoft.com/office/powerpoint/2010/main" val="1010790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83971" name="Rectangle 3"/>
          <p:cNvSpPr>
            <a:spLocks noGrp="1" noChangeArrowheads="1"/>
          </p:cNvSpPr>
          <p:nvPr>
            <p:ph type="subTitle" idx="1"/>
          </p:nvPr>
        </p:nvSpPr>
        <p:spPr>
          <a:xfrm>
            <a:off x="1476375" y="6308725"/>
            <a:ext cx="6121400" cy="549275"/>
          </a:xfrm>
          <a:noFill/>
        </p:spPr>
        <p:txBody>
          <a:bodyPr/>
          <a:lstStyle/>
          <a:p>
            <a:r>
              <a:rPr lang="en-GB" smtClean="0">
                <a:solidFill>
                  <a:srgbClr val="FFFF00"/>
                </a:solidFill>
                <a:latin typeface="Arial" panose="020B0604020202020204" pitchFamily="34" charset="0"/>
              </a:rPr>
              <a:t>Miliary shadowing</a:t>
            </a:r>
          </a:p>
        </p:txBody>
      </p:sp>
      <p:pic>
        <p:nvPicPr>
          <p:cNvPr id="74756" name="Picture 7" descr="0423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0"/>
            <a:ext cx="6443663"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85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0"/>
            <a:ext cx="6411973" cy="6858000"/>
          </a:xfrm>
          <a:prstGeom prst="rect">
            <a:avLst/>
          </a:prstGeom>
        </p:spPr>
      </p:pic>
    </p:spTree>
    <p:extLst>
      <p:ext uri="{BB962C8B-B14F-4D97-AF65-F5344CB8AC3E}">
        <p14:creationId xmlns:p14="http://schemas.microsoft.com/office/powerpoint/2010/main" val="1830177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5374" y="0"/>
            <a:ext cx="7633252" cy="6858000"/>
          </a:xfrm>
          <a:prstGeom prst="rect">
            <a:avLst/>
          </a:prstGeom>
        </p:spPr>
      </p:pic>
    </p:spTree>
    <p:extLst>
      <p:ext uri="{BB962C8B-B14F-4D97-AF65-F5344CB8AC3E}">
        <p14:creationId xmlns:p14="http://schemas.microsoft.com/office/powerpoint/2010/main" val="1757647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5337" y="381000"/>
            <a:ext cx="6973325" cy="6477000"/>
          </a:xfrm>
          <a:prstGeom prst="rect">
            <a:avLst/>
          </a:prstGeom>
        </p:spPr>
      </p:pic>
    </p:spTree>
    <p:extLst>
      <p:ext uri="{BB962C8B-B14F-4D97-AF65-F5344CB8AC3E}">
        <p14:creationId xmlns:p14="http://schemas.microsoft.com/office/powerpoint/2010/main" val="2136085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6670" y="0"/>
            <a:ext cx="6710660" cy="6858000"/>
          </a:xfrm>
          <a:prstGeom prst="rect">
            <a:avLst/>
          </a:prstGeom>
        </p:spPr>
      </p:pic>
    </p:spTree>
    <p:extLst>
      <p:ext uri="{BB962C8B-B14F-4D97-AF65-F5344CB8AC3E}">
        <p14:creationId xmlns:p14="http://schemas.microsoft.com/office/powerpoint/2010/main" val="170540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152400"/>
            <a:ext cx="8458200" cy="457200"/>
          </a:xfrm>
        </p:spPr>
        <p:txBody>
          <a:bodyPr>
            <a:normAutofit fontScale="90000"/>
          </a:bodyPr>
          <a:lstStyle/>
          <a:p>
            <a:r>
              <a:rPr lang="en-US" smtClean="0">
                <a:latin typeface="Arial" panose="020B0604020202020204" pitchFamily="34" charset="0"/>
              </a:rPr>
              <a:t>Techniques - Projection </a:t>
            </a:r>
            <a:r>
              <a:rPr lang="en-US" sz="2000" smtClean="0">
                <a:latin typeface="Arial" panose="020B0604020202020204" pitchFamily="34" charset="0"/>
              </a:rPr>
              <a:t>(continued)</a:t>
            </a:r>
          </a:p>
        </p:txBody>
      </p:sp>
      <p:sp>
        <p:nvSpPr>
          <p:cNvPr id="8195" name="Rectangle 3"/>
          <p:cNvSpPr>
            <a:spLocks noGrp="1" noChangeArrowheads="1"/>
          </p:cNvSpPr>
          <p:nvPr>
            <p:ph type="subTitle" idx="1"/>
          </p:nvPr>
        </p:nvSpPr>
        <p:spPr>
          <a:xfrm>
            <a:off x="684213" y="765175"/>
            <a:ext cx="7010400" cy="533400"/>
          </a:xfrm>
          <a:solidFill>
            <a:srgbClr val="FFFF99"/>
          </a:solidFill>
          <a:ln>
            <a:solidFill>
              <a:schemeClr val="tx1"/>
            </a:solidFill>
            <a:miter lim="800000"/>
            <a:headEnd/>
            <a:tailEnd/>
          </a:ln>
        </p:spPr>
        <p:txBody>
          <a:bodyPr/>
          <a:lstStyle/>
          <a:p>
            <a:pPr algn="l">
              <a:buFontTx/>
              <a:buChar char="•"/>
            </a:pPr>
            <a:r>
              <a:rPr lang="en-US" sz="2800" smtClean="0">
                <a:latin typeface="Arial" panose="020B0604020202020204" pitchFamily="34" charset="0"/>
              </a:rPr>
              <a:t>Lateral</a:t>
            </a:r>
            <a:endParaRPr lang="en-US" sz="2800" smtClean="0"/>
          </a:p>
        </p:txBody>
      </p:sp>
      <p:pic>
        <p:nvPicPr>
          <p:cNvPr id="102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163" y="1628775"/>
            <a:ext cx="3525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8144" y="1626394"/>
            <a:ext cx="46212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560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64515" name="Rectangle 3"/>
          <p:cNvSpPr>
            <a:spLocks noGrp="1" noChangeArrowheads="1"/>
          </p:cNvSpPr>
          <p:nvPr>
            <p:ph type="subTitle" idx="1"/>
          </p:nvPr>
        </p:nvSpPr>
        <p:spPr>
          <a:xfrm>
            <a:off x="1476375" y="6210300"/>
            <a:ext cx="6121400" cy="647700"/>
          </a:xfrm>
          <a:noFill/>
        </p:spPr>
        <p:txBody>
          <a:bodyPr/>
          <a:lstStyle/>
          <a:p>
            <a:r>
              <a:rPr lang="en-GB" smtClean="0">
                <a:solidFill>
                  <a:srgbClr val="FFFF00"/>
                </a:solidFill>
                <a:latin typeface="Arial" panose="020B0604020202020204" pitchFamily="34" charset="0"/>
              </a:rPr>
              <a:t> Hilar Lymphadenopathy - BL</a:t>
            </a:r>
          </a:p>
        </p:txBody>
      </p:sp>
      <p:pic>
        <p:nvPicPr>
          <p:cNvPr id="60420" name="Picture 5" descr="cxr hilar lymphadenopat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0"/>
            <a:ext cx="644366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763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4010" y="0"/>
            <a:ext cx="6415980" cy="6858000"/>
          </a:xfrm>
          <a:prstGeom prst="rect">
            <a:avLst/>
          </a:prstGeom>
        </p:spPr>
      </p:pic>
    </p:spTree>
    <p:extLst>
      <p:ext uri="{BB962C8B-B14F-4D97-AF65-F5344CB8AC3E}">
        <p14:creationId xmlns:p14="http://schemas.microsoft.com/office/powerpoint/2010/main" val="1015310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308"/>
            <a:ext cx="6302127" cy="6858000"/>
          </a:xfrm>
          <a:prstGeom prst="rect">
            <a:avLst/>
          </a:prstGeom>
        </p:spPr>
      </p:pic>
    </p:spTree>
    <p:extLst>
      <p:ext uri="{BB962C8B-B14F-4D97-AF65-F5344CB8AC3E}">
        <p14:creationId xmlns:p14="http://schemas.microsoft.com/office/powerpoint/2010/main" val="1788629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1476375" y="1125538"/>
            <a:ext cx="2698750" cy="720725"/>
          </a:xfrm>
        </p:spPr>
        <p:txBody>
          <a:bodyPr/>
          <a:lstStyle/>
          <a:p>
            <a:endParaRPr lang="ar-SA" sz="4000" b="1" smtClean="0">
              <a:solidFill>
                <a:srgbClr val="FFFF00"/>
              </a:solidFill>
              <a:latin typeface="Arial" panose="020B0604020202020204" pitchFamily="34" charset="0"/>
            </a:endParaRPr>
          </a:p>
        </p:txBody>
      </p:sp>
      <p:sp>
        <p:nvSpPr>
          <p:cNvPr id="61443" name="Rectangle 3"/>
          <p:cNvSpPr>
            <a:spLocks noGrp="1" noChangeArrowheads="1"/>
          </p:cNvSpPr>
          <p:nvPr>
            <p:ph type="subTitle" idx="1"/>
          </p:nvPr>
        </p:nvSpPr>
        <p:spPr>
          <a:xfrm>
            <a:off x="2268538" y="6311900"/>
            <a:ext cx="4537075" cy="647700"/>
          </a:xfrm>
          <a:noFill/>
        </p:spPr>
        <p:txBody>
          <a:bodyPr/>
          <a:lstStyle/>
          <a:p>
            <a:r>
              <a:rPr lang="en-GB" smtClean="0">
                <a:solidFill>
                  <a:srgbClr val="FFFF00"/>
                </a:solidFill>
                <a:latin typeface="Arial" panose="020B0604020202020204" pitchFamily="34" charset="0"/>
              </a:rPr>
              <a:t> </a:t>
            </a:r>
            <a:r>
              <a:rPr lang="en-GB" b="1" smtClean="0">
                <a:solidFill>
                  <a:srgbClr val="FFFF00"/>
                </a:solidFill>
                <a:latin typeface="Arial" panose="020B0604020202020204" pitchFamily="34" charset="0"/>
              </a:rPr>
              <a:t>Hilar m l</a:t>
            </a:r>
            <a:r>
              <a:rPr lang="en-GB" smtClean="0">
                <a:solidFill>
                  <a:srgbClr val="FFFF00"/>
                </a:solidFill>
                <a:latin typeface="Arial" panose="020B0604020202020204" pitchFamily="34" charset="0"/>
              </a:rPr>
              <a:t> </a:t>
            </a:r>
          </a:p>
        </p:txBody>
      </p:sp>
      <p:pic>
        <p:nvPicPr>
          <p:cNvPr id="57348" name="Picture 5" descr="283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5846763"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344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8735" y="0"/>
            <a:ext cx="5806529" cy="6858000"/>
          </a:xfrm>
          <a:prstGeom prst="rect">
            <a:avLst/>
          </a:prstGeom>
        </p:spPr>
      </p:pic>
    </p:spTree>
    <p:extLst>
      <p:ext uri="{BB962C8B-B14F-4D97-AF65-F5344CB8AC3E}">
        <p14:creationId xmlns:p14="http://schemas.microsoft.com/office/powerpoint/2010/main" val="1386529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909" y="0"/>
            <a:ext cx="8380181" cy="6858000"/>
          </a:xfrm>
          <a:prstGeom prst="rect">
            <a:avLst/>
          </a:prstGeom>
        </p:spPr>
      </p:pic>
    </p:spTree>
    <p:extLst>
      <p:ext uri="{BB962C8B-B14F-4D97-AF65-F5344CB8AC3E}">
        <p14:creationId xmlns:p14="http://schemas.microsoft.com/office/powerpoint/2010/main" val="351969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63491" name="Rectangle 3"/>
          <p:cNvSpPr>
            <a:spLocks noGrp="1" noChangeArrowheads="1"/>
          </p:cNvSpPr>
          <p:nvPr>
            <p:ph type="subTitle" idx="1"/>
          </p:nvPr>
        </p:nvSpPr>
        <p:spPr>
          <a:xfrm>
            <a:off x="2268538" y="6311900"/>
            <a:ext cx="4537075" cy="647700"/>
          </a:xfrm>
          <a:noFill/>
        </p:spPr>
        <p:txBody>
          <a:bodyPr/>
          <a:lstStyle/>
          <a:p>
            <a:r>
              <a:rPr lang="en-GB" smtClean="0">
                <a:solidFill>
                  <a:srgbClr val="FFFF00"/>
                </a:solidFill>
                <a:latin typeface="Arial" panose="020B0604020202020204" pitchFamily="34" charset="0"/>
              </a:rPr>
              <a:t> </a:t>
            </a:r>
            <a:r>
              <a:rPr lang="en-GB" b="1" smtClean="0">
                <a:solidFill>
                  <a:srgbClr val="FFFF00"/>
                </a:solidFill>
                <a:latin typeface="Arial" panose="020B0604020202020204" pitchFamily="34" charset="0"/>
              </a:rPr>
              <a:t>Multiple Masses</a:t>
            </a:r>
            <a:endParaRPr lang="en-GB" smtClean="0">
              <a:solidFill>
                <a:srgbClr val="FFFF00"/>
              </a:solidFill>
              <a:latin typeface="Arial" panose="020B0604020202020204" pitchFamily="34" charset="0"/>
            </a:endParaRPr>
          </a:p>
        </p:txBody>
      </p:sp>
      <p:pic>
        <p:nvPicPr>
          <p:cNvPr id="59396" name="Picture 4" descr="18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57175"/>
            <a:ext cx="7561262"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222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4"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7568" t="1923" r="13513"/>
          <a:stretch/>
        </p:blipFill>
        <p:spPr>
          <a:xfrm>
            <a:off x="457200" y="2941280"/>
            <a:ext cx="4038600" cy="1843802"/>
          </a:xfrm>
        </p:spPr>
      </p:pic>
      <p:pic>
        <p:nvPicPr>
          <p:cNvPr id="1027"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441" t="1724" r="20190" b="5172"/>
          <a:stretch/>
        </p:blipFill>
        <p:spPr>
          <a:xfrm>
            <a:off x="4648200" y="2864078"/>
            <a:ext cx="4038600" cy="1998206"/>
          </a:xfrm>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73" t="1923" r="19848" b="17199"/>
          <a:stretch/>
        </p:blipFill>
        <p:spPr bwMode="auto">
          <a:xfrm>
            <a:off x="-342900" y="-226763"/>
            <a:ext cx="5638800" cy="633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46" t="6192" r="31036" b="21979"/>
          <a:stretch/>
        </p:blipFill>
        <p:spPr bwMode="auto">
          <a:xfrm>
            <a:off x="3208664" y="524705"/>
            <a:ext cx="5554336" cy="654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087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428010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7930"/>
            <a:ext cx="6172200" cy="6896632"/>
          </a:xfrm>
          <a:prstGeom prst="rect">
            <a:avLst/>
          </a:prstGeom>
        </p:spPr>
      </p:pic>
    </p:spTree>
    <p:extLst>
      <p:ext uri="{BB962C8B-B14F-4D97-AF65-F5344CB8AC3E}">
        <p14:creationId xmlns:p14="http://schemas.microsoft.com/office/powerpoint/2010/main" val="165632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533400" y="152400"/>
            <a:ext cx="8458200" cy="457200"/>
          </a:xfrm>
        </p:spPr>
        <p:txBody>
          <a:bodyPr>
            <a:normAutofit fontScale="90000"/>
          </a:bodyPr>
          <a:lstStyle/>
          <a:p>
            <a:r>
              <a:rPr lang="en-US" smtClean="0">
                <a:latin typeface="Arial" panose="020B0604020202020204" pitchFamily="34" charset="0"/>
              </a:rPr>
              <a:t>Techniques - Projection </a:t>
            </a:r>
            <a:r>
              <a:rPr lang="en-US" sz="2000" smtClean="0">
                <a:latin typeface="Arial" panose="020B0604020202020204" pitchFamily="34" charset="0"/>
              </a:rPr>
              <a:t>(continued)</a:t>
            </a:r>
          </a:p>
        </p:txBody>
      </p:sp>
      <p:sp>
        <p:nvSpPr>
          <p:cNvPr id="9219" name="Rectangle 3"/>
          <p:cNvSpPr>
            <a:spLocks noGrp="1" noChangeArrowheads="1"/>
          </p:cNvSpPr>
          <p:nvPr>
            <p:ph type="subTitle" idx="1"/>
          </p:nvPr>
        </p:nvSpPr>
        <p:spPr>
          <a:xfrm>
            <a:off x="609600" y="1143000"/>
            <a:ext cx="7010400" cy="533400"/>
          </a:xfrm>
          <a:solidFill>
            <a:srgbClr val="FFFF99"/>
          </a:solidFill>
          <a:ln>
            <a:solidFill>
              <a:schemeClr val="tx1"/>
            </a:solidFill>
            <a:miter lim="800000"/>
            <a:headEnd/>
            <a:tailEnd/>
          </a:ln>
        </p:spPr>
        <p:txBody>
          <a:bodyPr/>
          <a:lstStyle/>
          <a:p>
            <a:pPr algn="l">
              <a:buFontTx/>
              <a:buChar char="•"/>
            </a:pPr>
            <a:r>
              <a:rPr lang="en-US" sz="2800" smtClean="0">
                <a:latin typeface="Arial" panose="020B0604020202020204" pitchFamily="34" charset="0"/>
              </a:rPr>
              <a:t>Lateral Decubitus</a:t>
            </a:r>
          </a:p>
        </p:txBody>
      </p:sp>
      <p:pic>
        <p:nvPicPr>
          <p:cNvPr id="9220" name="Picture 6" descr="C:\1_MedicalFinals\NottinghamAXR_Stuff\CXR_HTML_Version\cxr teaching sep 06_files\CXR_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42862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C:\1_MedicalFinals\NottinghamAXR_Stuff\CXR_HTML_Version\cxr teaching sep 06_files\CXR_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41148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09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16204"/>
            <a:ext cx="5715000" cy="6923943"/>
          </a:xfrm>
          <a:prstGeom prst="rect">
            <a:avLst/>
          </a:prstGeom>
        </p:spPr>
      </p:pic>
    </p:spTree>
    <p:extLst>
      <p:ext uri="{BB962C8B-B14F-4D97-AF65-F5344CB8AC3E}">
        <p14:creationId xmlns:p14="http://schemas.microsoft.com/office/powerpoint/2010/main" val="74869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0"/>
            <a:ext cx="5617029" cy="6858000"/>
          </a:xfrm>
          <a:prstGeom prst="rect">
            <a:avLst/>
          </a:prstGeom>
        </p:spPr>
      </p:pic>
    </p:spTree>
    <p:extLst>
      <p:ext uri="{BB962C8B-B14F-4D97-AF65-F5344CB8AC3E}">
        <p14:creationId xmlns:p14="http://schemas.microsoft.com/office/powerpoint/2010/main" val="20457864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9466" y="609600"/>
            <a:ext cx="7667733" cy="6247783"/>
          </a:xfrm>
          <a:prstGeom prst="rect">
            <a:avLst/>
          </a:prstGeom>
        </p:spPr>
      </p:pic>
    </p:spTree>
    <p:extLst>
      <p:ext uri="{BB962C8B-B14F-4D97-AF65-F5344CB8AC3E}">
        <p14:creationId xmlns:p14="http://schemas.microsoft.com/office/powerpoint/2010/main" val="172814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69635" name="Rectangle 3"/>
          <p:cNvSpPr>
            <a:spLocks noGrp="1" noChangeArrowheads="1"/>
          </p:cNvSpPr>
          <p:nvPr>
            <p:ph type="subTitle" idx="1"/>
          </p:nvPr>
        </p:nvSpPr>
        <p:spPr>
          <a:xfrm>
            <a:off x="1476375" y="6210300"/>
            <a:ext cx="6121400" cy="647700"/>
          </a:xfrm>
          <a:noFill/>
        </p:spPr>
        <p:txBody>
          <a:bodyPr/>
          <a:lstStyle/>
          <a:p>
            <a:r>
              <a:rPr lang="en-GB" smtClean="0">
                <a:solidFill>
                  <a:srgbClr val="FFFF00"/>
                </a:solidFill>
                <a:latin typeface="Arial" panose="020B0604020202020204" pitchFamily="34" charset="0"/>
              </a:rPr>
              <a:t>Heart failure</a:t>
            </a:r>
          </a:p>
        </p:txBody>
      </p:sp>
      <p:pic>
        <p:nvPicPr>
          <p:cNvPr id="65540" name="Picture 5" descr="33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0"/>
            <a:ext cx="63373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18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 PACEMAKER</a:t>
            </a:r>
            <a:endParaRPr lang="en-US" dirty="0"/>
          </a:p>
        </p:txBody>
      </p:sp>
      <p:pic>
        <p:nvPicPr>
          <p:cNvPr id="4" name="Content Placeholder 3"/>
          <p:cNvPicPr>
            <a:picLocks noGrp="1" noChangeAspect="1"/>
          </p:cNvPicPr>
          <p:nvPr>
            <p:ph idx="1"/>
          </p:nvPr>
        </p:nvPicPr>
        <p:blipFill>
          <a:blip r:embed="rId2"/>
          <a:stretch>
            <a:fillRect/>
          </a:stretch>
        </p:blipFill>
        <p:spPr>
          <a:xfrm>
            <a:off x="628649" y="1295400"/>
            <a:ext cx="8964243" cy="5943600"/>
          </a:xfrm>
          <a:prstGeom prst="rect">
            <a:avLst/>
          </a:prstGeom>
        </p:spPr>
      </p:pic>
    </p:spTree>
    <p:extLst>
      <p:ext uri="{BB962C8B-B14F-4D97-AF65-F5344CB8AC3E}">
        <p14:creationId xmlns:p14="http://schemas.microsoft.com/office/powerpoint/2010/main" val="1771461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1885" y="0"/>
            <a:ext cx="8360229" cy="6858000"/>
          </a:xfrm>
          <a:prstGeom prst="rect">
            <a:avLst/>
          </a:prstGeom>
        </p:spPr>
      </p:pic>
    </p:spTree>
    <p:extLst>
      <p:ext uri="{BB962C8B-B14F-4D97-AF65-F5344CB8AC3E}">
        <p14:creationId xmlns:p14="http://schemas.microsoft.com/office/powerpoint/2010/main" val="13808512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208" y="0"/>
            <a:ext cx="8595584" cy="6858000"/>
          </a:xfrm>
          <a:prstGeom prst="rect">
            <a:avLst/>
          </a:prstGeom>
        </p:spPr>
      </p:pic>
    </p:spTree>
    <p:extLst>
      <p:ext uri="{BB962C8B-B14F-4D97-AF65-F5344CB8AC3E}">
        <p14:creationId xmlns:p14="http://schemas.microsoft.com/office/powerpoint/2010/main" val="1107486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6538" y="2532185"/>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0" y="1152433"/>
            <a:ext cx="9144000" cy="5553167"/>
          </a:xfrm>
          <a:prstGeom prst="rect">
            <a:avLst/>
          </a:prstGeom>
        </p:spPr>
      </p:pic>
      <p:sp>
        <p:nvSpPr>
          <p:cNvPr id="4" name="TextBox 3"/>
          <p:cNvSpPr txBox="1"/>
          <p:nvPr/>
        </p:nvSpPr>
        <p:spPr>
          <a:xfrm>
            <a:off x="1371600" y="152400"/>
            <a:ext cx="4495800" cy="369332"/>
          </a:xfrm>
          <a:prstGeom prst="rect">
            <a:avLst/>
          </a:prstGeom>
          <a:noFill/>
        </p:spPr>
        <p:txBody>
          <a:bodyPr wrap="square" rtlCol="0">
            <a:spAutoFit/>
          </a:bodyPr>
          <a:lstStyle/>
          <a:p>
            <a:r>
              <a:rPr lang="en-US" dirty="0" smtClean="0"/>
              <a:t>ICD CRT</a:t>
            </a:r>
            <a:endParaRPr lang="en-US" dirty="0"/>
          </a:p>
        </p:txBody>
      </p:sp>
    </p:spTree>
    <p:extLst>
      <p:ext uri="{BB962C8B-B14F-4D97-AF65-F5344CB8AC3E}">
        <p14:creationId xmlns:p14="http://schemas.microsoft.com/office/powerpoint/2010/main" val="17238839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98795"/>
            <a:ext cx="9144000" cy="5378205"/>
          </a:xfrm>
          <a:prstGeom prst="rect">
            <a:avLst/>
          </a:prstGeom>
        </p:spPr>
      </p:pic>
      <p:sp>
        <p:nvSpPr>
          <p:cNvPr id="4" name="TextBox 3"/>
          <p:cNvSpPr txBox="1"/>
          <p:nvPr/>
        </p:nvSpPr>
        <p:spPr>
          <a:xfrm>
            <a:off x="1652954" y="457200"/>
            <a:ext cx="582211" cy="369332"/>
          </a:xfrm>
          <a:prstGeom prst="rect">
            <a:avLst/>
          </a:prstGeom>
          <a:noFill/>
        </p:spPr>
        <p:txBody>
          <a:bodyPr wrap="none" rtlCol="0">
            <a:spAutoFit/>
          </a:bodyPr>
          <a:lstStyle/>
          <a:p>
            <a:r>
              <a:rPr lang="en-US" dirty="0" smtClean="0"/>
              <a:t>ICD</a:t>
            </a:r>
            <a:endParaRPr lang="en-US" dirty="0"/>
          </a:p>
        </p:txBody>
      </p:sp>
    </p:spTree>
    <p:extLst>
      <p:ext uri="{BB962C8B-B14F-4D97-AF65-F5344CB8AC3E}">
        <p14:creationId xmlns:p14="http://schemas.microsoft.com/office/powerpoint/2010/main" val="16162206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885" y="0"/>
            <a:ext cx="8360229" cy="6858000"/>
          </a:xfrm>
          <a:prstGeom prst="rect">
            <a:avLst/>
          </a:prstGeom>
        </p:spPr>
      </p:pic>
    </p:spTree>
    <p:extLst>
      <p:ext uri="{BB962C8B-B14F-4D97-AF65-F5344CB8AC3E}">
        <p14:creationId xmlns:p14="http://schemas.microsoft.com/office/powerpoint/2010/main" val="1631537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solidFill>
                  <a:srgbClr val="FF9933"/>
                </a:solidFill>
              </a:rPr>
              <a:t>Quality Control</a:t>
            </a:r>
          </a:p>
        </p:txBody>
      </p:sp>
      <p:sp>
        <p:nvSpPr>
          <p:cNvPr id="33795" name="Rectangle 3"/>
          <p:cNvSpPr>
            <a:spLocks noGrp="1" noChangeArrowheads="1"/>
          </p:cNvSpPr>
          <p:nvPr>
            <p:ph type="body" sz="half" idx="1"/>
          </p:nvPr>
        </p:nvSpPr>
        <p:spPr/>
        <p:txBody>
          <a:bodyPr>
            <a:normAutofit/>
          </a:bodyPr>
          <a:lstStyle/>
          <a:p>
            <a:r>
              <a:rPr lang="en-US" sz="2800" b="1">
                <a:solidFill>
                  <a:srgbClr val="FFFF00"/>
                </a:solidFill>
              </a:rPr>
              <a:t>5</a:t>
            </a:r>
            <a:r>
              <a:rPr lang="en-US" sz="2800"/>
              <a:t>.  </a:t>
            </a:r>
            <a:r>
              <a:rPr lang="en-US" sz="2800" b="1">
                <a:solidFill>
                  <a:srgbClr val="FF9933"/>
                </a:solidFill>
              </a:rPr>
              <a:t>Penetration</a:t>
            </a:r>
          </a:p>
          <a:p>
            <a:pPr lvl="2"/>
            <a:endParaRPr lang="en-US" sz="2000" b="1">
              <a:solidFill>
                <a:srgbClr val="FF9933"/>
              </a:solidFill>
            </a:endParaRPr>
          </a:p>
          <a:p>
            <a:pPr lvl="1"/>
            <a:r>
              <a:rPr lang="en-US" sz="2400"/>
              <a:t>Should see ribs through the heart</a:t>
            </a:r>
          </a:p>
          <a:p>
            <a:pPr lvl="2"/>
            <a:endParaRPr lang="en-US" sz="2000"/>
          </a:p>
          <a:p>
            <a:pPr lvl="1"/>
            <a:r>
              <a:rPr lang="en-US" sz="2400"/>
              <a:t>Barely see the spine through the heart</a:t>
            </a:r>
          </a:p>
          <a:p>
            <a:pPr lvl="2"/>
            <a:endParaRPr lang="en-US" sz="2000"/>
          </a:p>
          <a:p>
            <a:pPr lvl="1"/>
            <a:r>
              <a:rPr lang="en-US" sz="2400"/>
              <a:t>Should see pulmonary vessels nearly to the edges of the lungs</a:t>
            </a:r>
          </a:p>
        </p:txBody>
      </p:sp>
      <p:pic>
        <p:nvPicPr>
          <p:cNvPr id="33796" name="Picture 4" descr="NormalPA3"/>
          <p:cNvPicPr>
            <a:picLocks noGrp="1" noChangeAspect="1" noChangeArrowheads="1"/>
          </p:cNvPicPr>
          <p:nvPr>
            <p:ph sz="half" idx="2"/>
          </p:nvPr>
        </p:nvPicPr>
        <p:blipFill>
          <a:blip r:embed="rId2" cstate="print"/>
          <a:srcRect/>
          <a:stretch>
            <a:fillRect/>
          </a:stretch>
        </p:blipFill>
        <p:spPr>
          <a:xfrm>
            <a:off x="4800600" y="1447800"/>
            <a:ext cx="3990975" cy="4800600"/>
          </a:xfrm>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299058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case</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738279" y="857250"/>
            <a:ext cx="5667443" cy="5143500"/>
          </a:xfrm>
          <a:prstGeom prst="rect">
            <a:avLst/>
          </a:prstGeom>
        </p:spPr>
      </p:pic>
    </p:spTree>
    <p:extLst>
      <p:ext uri="{BB962C8B-B14F-4D97-AF65-F5344CB8AC3E}">
        <p14:creationId xmlns:p14="http://schemas.microsoft.com/office/powerpoint/2010/main" val="7444458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1981200"/>
            <a:ext cx="6858000" cy="8077200"/>
          </a:xfrm>
          <a:prstGeom prst="rect">
            <a:avLst/>
          </a:prstGeom>
        </p:spPr>
      </p:pic>
    </p:spTree>
    <p:extLst>
      <p:ext uri="{BB962C8B-B14F-4D97-AF65-F5344CB8AC3E}">
        <p14:creationId xmlns:p14="http://schemas.microsoft.com/office/powerpoint/2010/main" val="1165147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381000"/>
            <a:ext cx="7462903" cy="6858000"/>
          </a:xfrm>
          <a:prstGeom prst="rect">
            <a:avLst/>
          </a:prstGeom>
        </p:spPr>
      </p:pic>
    </p:spTree>
    <p:extLst>
      <p:ext uri="{BB962C8B-B14F-4D97-AF65-F5344CB8AC3E}">
        <p14:creationId xmlns:p14="http://schemas.microsoft.com/office/powerpoint/2010/main" val="19063050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228600"/>
            <a:ext cx="5752951" cy="6858000"/>
          </a:xfrm>
          <a:prstGeom prst="rect">
            <a:avLst/>
          </a:prstGeom>
        </p:spPr>
      </p:pic>
    </p:spTree>
    <p:extLst>
      <p:ext uri="{BB962C8B-B14F-4D97-AF65-F5344CB8AC3E}">
        <p14:creationId xmlns:p14="http://schemas.microsoft.com/office/powerpoint/2010/main" val="9603281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100" y="1131094"/>
            <a:ext cx="5937250" cy="994172"/>
          </a:xfrm>
        </p:spPr>
        <p:txBody>
          <a:bodyPr/>
          <a:lstStyle/>
          <a:p>
            <a:endParaRPr lang="en-US" dirty="0"/>
          </a:p>
        </p:txBody>
      </p:sp>
      <p:pic>
        <p:nvPicPr>
          <p:cNvPr id="5" name="Content Placeholder 4"/>
          <p:cNvPicPr>
            <a:picLocks noGrp="1" noChangeAspect="1"/>
          </p:cNvPicPr>
          <p:nvPr>
            <p:ph sz="half" idx="1"/>
          </p:nvPr>
        </p:nvPicPr>
        <p:blipFill rotWithShape="1">
          <a:blip r:embed="rId2"/>
          <a:srcRect l="26960" r="28477"/>
          <a:stretch/>
        </p:blipFill>
        <p:spPr>
          <a:xfrm>
            <a:off x="1358901" y="908293"/>
            <a:ext cx="5384800" cy="5303199"/>
          </a:xfrm>
          <a:prstGeom prst="rect">
            <a:avLst/>
          </a:prstGeo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1116697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ydro1.jpg"/>
          <p:cNvPicPr>
            <a:picLocks noChangeAspect="1"/>
          </p:cNvPicPr>
          <p:nvPr/>
        </p:nvPicPr>
        <p:blipFill>
          <a:blip r:embed="rId3"/>
          <a:srcRect l="1833" t="1623" r="2859" b="974"/>
          <a:stretch>
            <a:fillRect/>
          </a:stretch>
        </p:blipFill>
        <p:spPr>
          <a:xfrm>
            <a:off x="533400" y="381000"/>
            <a:ext cx="5019424" cy="5791200"/>
          </a:xfrm>
          <a:prstGeom prst="rect">
            <a:avLst/>
          </a:prstGeom>
          <a:ln w="28575">
            <a:solidFill>
              <a:schemeClr val="accent1">
                <a:lumMod val="75000"/>
              </a:schemeClr>
            </a:solidFill>
          </a:ln>
        </p:spPr>
      </p:pic>
      <p:pic>
        <p:nvPicPr>
          <p:cNvPr id="5" name="Picture 4" descr="hydro2.jpg"/>
          <p:cNvPicPr>
            <a:picLocks noChangeAspect="1"/>
          </p:cNvPicPr>
          <p:nvPr/>
        </p:nvPicPr>
        <p:blipFill>
          <a:blip r:embed="rId4"/>
          <a:srcRect l="1941" t="1549" r="2950" b="2416"/>
          <a:stretch>
            <a:fillRect/>
          </a:stretch>
        </p:blipFill>
        <p:spPr>
          <a:xfrm>
            <a:off x="4892675" y="381000"/>
            <a:ext cx="3794125" cy="6324600"/>
          </a:xfrm>
          <a:prstGeom prst="rect">
            <a:avLst/>
          </a:prstGeom>
          <a:ln w="28575">
            <a:solidFill>
              <a:schemeClr val="accent1">
                <a:lumMod val="75000"/>
              </a:schemeClr>
            </a:solidFill>
          </a:ln>
        </p:spPr>
      </p:pic>
    </p:spTree>
    <p:extLst>
      <p:ext uri="{BB962C8B-B14F-4D97-AF65-F5344CB8AC3E}">
        <p14:creationId xmlns:p14="http://schemas.microsoft.com/office/powerpoint/2010/main" val="10161452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8-23.jpg"/>
          <p:cNvPicPr>
            <a:picLocks noGrp="1" noChangeAspect="1"/>
          </p:cNvPicPr>
          <p:nvPr>
            <p:ph idx="1"/>
          </p:nvPr>
        </p:nvPicPr>
        <p:blipFill>
          <a:blip r:embed="rId2">
            <a:extLst>
              <a:ext uri="{28A0092B-C50C-407E-A947-70E740481C1C}">
                <a14:useLocalDpi xmlns:a14="http://schemas.microsoft.com/office/drawing/2010/main" val="0"/>
              </a:ext>
            </a:extLst>
          </a:blip>
          <a:srcRect l="10416" r="11465" b="3703"/>
          <a:stretch>
            <a:fillRect/>
          </a:stretch>
        </p:blipFill>
        <p:spPr>
          <a:xfrm>
            <a:off x="-478601" y="419100"/>
            <a:ext cx="6536501" cy="5562600"/>
          </a:xfrm>
          <a:ln w="28575">
            <a:solidFill>
              <a:srgbClr val="08087C"/>
            </a:solidFill>
            <a:miter lim="800000"/>
            <a:headEnd/>
            <a:tailEnd/>
          </a:ln>
        </p:spPr>
      </p:pic>
      <p:pic>
        <p:nvPicPr>
          <p:cNvPr id="5" name="Picture 4" descr="PE8-24.jpg"/>
          <p:cNvPicPr>
            <a:picLocks noChangeAspect="1"/>
          </p:cNvPicPr>
          <p:nvPr/>
        </p:nvPicPr>
        <p:blipFill>
          <a:blip r:embed="rId3"/>
          <a:stretch>
            <a:fillRect/>
          </a:stretch>
        </p:blipFill>
        <p:spPr>
          <a:xfrm>
            <a:off x="5715000" y="1670050"/>
            <a:ext cx="3581400" cy="5187950"/>
          </a:xfrm>
          <a:prstGeom prst="rect">
            <a:avLst/>
          </a:prstGeom>
          <a:ln w="28575">
            <a:solidFill>
              <a:schemeClr val="accent1">
                <a:lumMod val="75000"/>
              </a:schemeClr>
            </a:solidFill>
          </a:ln>
        </p:spPr>
      </p:pic>
    </p:spTree>
    <p:extLst>
      <p:ext uri="{BB962C8B-B14F-4D97-AF65-F5344CB8AC3E}">
        <p14:creationId xmlns:p14="http://schemas.microsoft.com/office/powerpoint/2010/main" val="3625684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endParaRPr lang="en-GB" altLang="x-none" sz="1451" b="1" dirty="0">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173" y="97808"/>
            <a:ext cx="6351606" cy="7353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421750" y="154677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060945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1854" y="0"/>
            <a:ext cx="5900291" cy="6858000"/>
          </a:xfrm>
          <a:prstGeom prst="rect">
            <a:avLst/>
          </a:prstGeom>
        </p:spPr>
      </p:pic>
    </p:spTree>
    <p:extLst>
      <p:ext uri="{BB962C8B-B14F-4D97-AF65-F5344CB8AC3E}">
        <p14:creationId xmlns:p14="http://schemas.microsoft.com/office/powerpoint/2010/main" val="468219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Overpen"/>
          <p:cNvPicPr>
            <a:picLocks noChangeAspect="1" noChangeArrowheads="1"/>
          </p:cNvPicPr>
          <p:nvPr/>
        </p:nvPicPr>
        <p:blipFill>
          <a:blip r:embed="rId2" cstate="print"/>
          <a:srcRect/>
          <a:stretch>
            <a:fillRect/>
          </a:stretch>
        </p:blipFill>
        <p:spPr bwMode="auto">
          <a:xfrm>
            <a:off x="3962400" y="304800"/>
            <a:ext cx="4997450" cy="6238875"/>
          </a:xfrm>
          <a:prstGeom prst="rect">
            <a:avLst/>
          </a:prstGeom>
          <a:noFill/>
        </p:spPr>
      </p:pic>
      <p:sp>
        <p:nvSpPr>
          <p:cNvPr id="34819" name="Text Box 3"/>
          <p:cNvSpPr txBox="1">
            <a:spLocks noChangeArrowheads="1"/>
          </p:cNvSpPr>
          <p:nvPr/>
        </p:nvSpPr>
        <p:spPr bwMode="auto">
          <a:xfrm>
            <a:off x="152400" y="685800"/>
            <a:ext cx="3657600" cy="3805238"/>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pPr>
            <a:r>
              <a:rPr lang="en-US" sz="2800" b="1">
                <a:solidFill>
                  <a:srgbClr val="FF9933"/>
                </a:solidFill>
                <a:latin typeface="Times New Roman" pitchFamily="18" charset="0"/>
              </a:rPr>
              <a:t>Overpenetrated Film</a:t>
            </a:r>
          </a:p>
          <a:p>
            <a:pPr eaLnBrk="1" hangingPunct="1">
              <a:spcBef>
                <a:spcPct val="50000"/>
              </a:spcBef>
              <a:buFontTx/>
              <a:buChar char="•"/>
            </a:pPr>
            <a:r>
              <a:rPr lang="en-US" sz="2400">
                <a:latin typeface="Times New Roman" pitchFamily="18" charset="0"/>
              </a:rPr>
              <a:t> Lung fields darker than normal—may obscure subtle pathologies</a:t>
            </a:r>
          </a:p>
          <a:p>
            <a:pPr eaLnBrk="1" hangingPunct="1">
              <a:spcBef>
                <a:spcPct val="50000"/>
              </a:spcBef>
              <a:buFontTx/>
              <a:buChar char="•"/>
            </a:pPr>
            <a:r>
              <a:rPr lang="en-US" sz="2400">
                <a:latin typeface="Times New Roman" pitchFamily="18" charset="0"/>
              </a:rPr>
              <a:t> See spine well beyond the diaphragms</a:t>
            </a:r>
          </a:p>
          <a:p>
            <a:pPr eaLnBrk="1" hangingPunct="1">
              <a:spcBef>
                <a:spcPct val="50000"/>
              </a:spcBef>
              <a:buFontTx/>
              <a:buChar char="•"/>
            </a:pPr>
            <a:r>
              <a:rPr lang="en-US" sz="2400">
                <a:latin typeface="Times New Roman" pitchFamily="18" charset="0"/>
              </a:rPr>
              <a:t> Inadequate lung detail</a:t>
            </a:r>
          </a:p>
          <a:p>
            <a:pPr eaLnBrk="1" hangingPunct="1">
              <a:spcBef>
                <a:spcPct val="50000"/>
              </a:spcBef>
              <a:buFontTx/>
              <a:buChar char="•"/>
            </a:pP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685800"/>
            <a:ext cx="7420720" cy="9067800"/>
          </a:xfrm>
          <a:prstGeom prst="rect">
            <a:avLst/>
          </a:prstGeom>
        </p:spPr>
      </p:pic>
    </p:spTree>
    <p:extLst>
      <p:ext uri="{BB962C8B-B14F-4D97-AF65-F5344CB8AC3E}">
        <p14:creationId xmlns:p14="http://schemas.microsoft.com/office/powerpoint/2010/main" val="910525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385" y="0"/>
            <a:ext cx="8109229" cy="6858000"/>
          </a:xfrm>
          <a:prstGeom prst="rect">
            <a:avLst/>
          </a:prstGeom>
        </p:spPr>
      </p:pic>
    </p:spTree>
    <p:extLst>
      <p:ext uri="{BB962C8B-B14F-4D97-AF65-F5344CB8AC3E}">
        <p14:creationId xmlns:p14="http://schemas.microsoft.com/office/powerpoint/2010/main" val="1894903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533400"/>
            <a:ext cx="8360229" cy="6858000"/>
          </a:xfrm>
          <a:prstGeom prst="rect">
            <a:avLst/>
          </a:prstGeom>
        </p:spPr>
      </p:pic>
    </p:spTree>
    <p:extLst>
      <p:ext uri="{BB962C8B-B14F-4D97-AF65-F5344CB8AC3E}">
        <p14:creationId xmlns:p14="http://schemas.microsoft.com/office/powerpoint/2010/main" val="9841631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Text Box 5"/>
          <p:cNvSpPr txBox="1">
            <a:spLocks noChangeArrowheads="1"/>
          </p:cNvSpPr>
          <p:nvPr/>
        </p:nvSpPr>
        <p:spPr bwMode="auto">
          <a:xfrm>
            <a:off x="1219200" y="1143000"/>
            <a:ext cx="67818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a:t>28 y/o female with sudden onset SOB while jogging this morning</a:t>
            </a:r>
          </a:p>
        </p:txBody>
      </p:sp>
      <p:pic>
        <p:nvPicPr>
          <p:cNvPr id="177159" name="Picture 7" descr="Pneumothorax_475x650"/>
          <p:cNvPicPr>
            <a:picLocks noChangeAspect="1" noChangeArrowheads="1"/>
          </p:cNvPicPr>
          <p:nvPr/>
        </p:nvPicPr>
        <p:blipFill>
          <a:blip r:embed="rId3" cstate="print"/>
          <a:srcRect/>
          <a:stretch>
            <a:fillRect/>
          </a:stretch>
        </p:blipFill>
        <p:spPr bwMode="auto">
          <a:xfrm>
            <a:off x="1524000" y="0"/>
            <a:ext cx="6307138" cy="8534400"/>
          </a:xfrm>
          <a:prstGeom prst="rect">
            <a:avLst/>
          </a:prstGeom>
          <a:noFill/>
        </p:spPr>
      </p:pic>
      <p:sp>
        <p:nvSpPr>
          <p:cNvPr id="177160" name="Text Box 8"/>
          <p:cNvSpPr txBox="1">
            <a:spLocks noChangeArrowheads="1"/>
          </p:cNvSpPr>
          <p:nvPr/>
        </p:nvSpPr>
        <p:spPr bwMode="auto">
          <a:xfrm>
            <a:off x="838200" y="42672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Well demarcated paucity of pulmonary vascular markings in right apex</a:t>
            </a:r>
          </a:p>
        </p:txBody>
      </p:sp>
      <p:sp>
        <p:nvSpPr>
          <p:cNvPr id="177161" name="Text Box 9"/>
          <p:cNvSpPr txBox="1">
            <a:spLocks noChangeArrowheads="1"/>
          </p:cNvSpPr>
          <p:nvPr/>
        </p:nvSpPr>
        <p:spPr bwMode="auto">
          <a:xfrm>
            <a:off x="2133600" y="48768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Left spontaneous pneumothorax</a:t>
            </a:r>
          </a:p>
        </p:txBody>
      </p:sp>
      <p:sp>
        <p:nvSpPr>
          <p:cNvPr id="177166" name="Freeform 14"/>
          <p:cNvSpPr>
            <a:spLocks/>
          </p:cNvSpPr>
          <p:nvPr/>
        </p:nvSpPr>
        <p:spPr bwMode="auto">
          <a:xfrm>
            <a:off x="4495800" y="228600"/>
            <a:ext cx="1981200" cy="1066800"/>
          </a:xfrm>
          <a:custGeom>
            <a:avLst/>
            <a:gdLst/>
            <a:ahLst/>
            <a:cxnLst>
              <a:cxn ang="0">
                <a:pos x="0" y="480"/>
              </a:cxn>
              <a:cxn ang="0">
                <a:pos x="96" y="432"/>
              </a:cxn>
              <a:cxn ang="0">
                <a:pos x="192" y="384"/>
              </a:cxn>
              <a:cxn ang="0">
                <a:pos x="384" y="288"/>
              </a:cxn>
              <a:cxn ang="0">
                <a:pos x="480" y="240"/>
              </a:cxn>
              <a:cxn ang="0">
                <a:pos x="624" y="240"/>
              </a:cxn>
              <a:cxn ang="0">
                <a:pos x="720" y="288"/>
              </a:cxn>
              <a:cxn ang="0">
                <a:pos x="816" y="336"/>
              </a:cxn>
              <a:cxn ang="0">
                <a:pos x="912" y="384"/>
              </a:cxn>
              <a:cxn ang="0">
                <a:pos x="1104" y="480"/>
              </a:cxn>
              <a:cxn ang="0">
                <a:pos x="1296" y="624"/>
              </a:cxn>
              <a:cxn ang="0">
                <a:pos x="1104" y="432"/>
              </a:cxn>
              <a:cxn ang="0">
                <a:pos x="1008" y="336"/>
              </a:cxn>
              <a:cxn ang="0">
                <a:pos x="816" y="192"/>
              </a:cxn>
              <a:cxn ang="0">
                <a:pos x="624" y="48"/>
              </a:cxn>
              <a:cxn ang="0">
                <a:pos x="480" y="0"/>
              </a:cxn>
              <a:cxn ang="0">
                <a:pos x="384" y="0"/>
              </a:cxn>
              <a:cxn ang="0">
                <a:pos x="336" y="0"/>
              </a:cxn>
              <a:cxn ang="0">
                <a:pos x="192" y="96"/>
              </a:cxn>
              <a:cxn ang="0">
                <a:pos x="96" y="240"/>
              </a:cxn>
              <a:cxn ang="0">
                <a:pos x="48" y="336"/>
              </a:cxn>
              <a:cxn ang="0">
                <a:pos x="0" y="480"/>
              </a:cxn>
            </a:cxnLst>
            <a:rect l="0" t="0" r="r" b="b"/>
            <a:pathLst>
              <a:path w="1296" h="624">
                <a:moveTo>
                  <a:pt x="0" y="480"/>
                </a:moveTo>
                <a:lnTo>
                  <a:pt x="96" y="432"/>
                </a:lnTo>
                <a:lnTo>
                  <a:pt x="192" y="384"/>
                </a:lnTo>
                <a:lnTo>
                  <a:pt x="384" y="288"/>
                </a:lnTo>
                <a:lnTo>
                  <a:pt x="480" y="240"/>
                </a:lnTo>
                <a:lnTo>
                  <a:pt x="624" y="240"/>
                </a:lnTo>
                <a:lnTo>
                  <a:pt x="720" y="288"/>
                </a:lnTo>
                <a:lnTo>
                  <a:pt x="816" y="336"/>
                </a:lnTo>
                <a:lnTo>
                  <a:pt x="912" y="384"/>
                </a:lnTo>
                <a:lnTo>
                  <a:pt x="1104" y="480"/>
                </a:lnTo>
                <a:lnTo>
                  <a:pt x="1296" y="624"/>
                </a:lnTo>
                <a:lnTo>
                  <a:pt x="1104" y="432"/>
                </a:lnTo>
                <a:lnTo>
                  <a:pt x="1008" y="336"/>
                </a:lnTo>
                <a:lnTo>
                  <a:pt x="816" y="192"/>
                </a:lnTo>
                <a:lnTo>
                  <a:pt x="624" y="48"/>
                </a:lnTo>
                <a:lnTo>
                  <a:pt x="480" y="0"/>
                </a:lnTo>
                <a:lnTo>
                  <a:pt x="384" y="0"/>
                </a:lnTo>
                <a:lnTo>
                  <a:pt x="336" y="0"/>
                </a:lnTo>
                <a:lnTo>
                  <a:pt x="192" y="96"/>
                </a:lnTo>
                <a:lnTo>
                  <a:pt x="96" y="240"/>
                </a:lnTo>
                <a:lnTo>
                  <a:pt x="48" y="336"/>
                </a:lnTo>
                <a:lnTo>
                  <a:pt x="0" y="480"/>
                </a:lnTo>
                <a:close/>
              </a:path>
            </a:pathLst>
          </a:custGeom>
          <a:noFill/>
          <a:ln w="19050" cap="sq" cmpd="sng">
            <a:solidFill>
              <a:srgbClr val="FF0000"/>
            </a:solidFill>
            <a:prstDash val="solid"/>
            <a:round/>
            <a:headEnd type="none" w="sm" len="sm"/>
            <a:tailEnd type="none" w="sm" len="sm"/>
          </a:ln>
          <a:effectLst/>
        </p:spPr>
        <p:txBody>
          <a:bodyPr wrap="none"/>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 calcmode="lin" valueType="num">
                                      <p:cBhvr additive="base">
                                        <p:cTn id="7" dur="500" fill="hold"/>
                                        <p:tgtEl>
                                          <p:spTgt spid="177159"/>
                                        </p:tgtEl>
                                        <p:attrNameLst>
                                          <p:attrName>ppt_x</p:attrName>
                                        </p:attrNameLst>
                                      </p:cBhvr>
                                      <p:tavLst>
                                        <p:tav tm="0">
                                          <p:val>
                                            <p:strVal val="#ppt_x"/>
                                          </p:val>
                                        </p:tav>
                                        <p:tav tm="100000">
                                          <p:val>
                                            <p:strVal val="#ppt_x"/>
                                          </p:val>
                                        </p:tav>
                                      </p:tavLst>
                                    </p:anim>
                                    <p:anim calcmode="lin" valueType="num">
                                      <p:cBhvr additive="base">
                                        <p:cTn id="8" dur="500" fill="hold"/>
                                        <p:tgtEl>
                                          <p:spTgt spid="1771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7166"/>
                                        </p:tgtEl>
                                        <p:attrNameLst>
                                          <p:attrName>style.visibility</p:attrName>
                                        </p:attrNameLst>
                                      </p:cBhvr>
                                      <p:to>
                                        <p:strVal val="visible"/>
                                      </p:to>
                                    </p:set>
                                    <p:animEffect transition="in" filter="dissolve">
                                      <p:cBhvr>
                                        <p:cTn id="13" dur="500"/>
                                        <p:tgtEl>
                                          <p:spTgt spid="177166"/>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177160"/>
                                        </p:tgtEl>
                                        <p:attrNameLst>
                                          <p:attrName>style.visibility</p:attrName>
                                        </p:attrNameLst>
                                      </p:cBhvr>
                                      <p:to>
                                        <p:strVal val="visible"/>
                                      </p:to>
                                    </p:set>
                                    <p:anim calcmode="lin" valueType="num">
                                      <p:cBhvr additive="base">
                                        <p:cTn id="16" dur="500" fill="hold"/>
                                        <p:tgtEl>
                                          <p:spTgt spid="177160"/>
                                        </p:tgtEl>
                                        <p:attrNameLst>
                                          <p:attrName>ppt_x</p:attrName>
                                        </p:attrNameLst>
                                      </p:cBhvr>
                                      <p:tavLst>
                                        <p:tav tm="0">
                                          <p:val>
                                            <p:strVal val="0-#ppt_w/2"/>
                                          </p:val>
                                        </p:tav>
                                        <p:tav tm="100000">
                                          <p:val>
                                            <p:strVal val="#ppt_x"/>
                                          </p:val>
                                        </p:tav>
                                      </p:tavLst>
                                    </p:anim>
                                    <p:anim calcmode="lin" valueType="num">
                                      <p:cBhvr additive="base">
                                        <p:cTn id="17" dur="500" fill="hold"/>
                                        <p:tgtEl>
                                          <p:spTgt spid="17716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7161"/>
                                        </p:tgtEl>
                                        <p:attrNameLst>
                                          <p:attrName>style.visibility</p:attrName>
                                        </p:attrNameLst>
                                      </p:cBhvr>
                                      <p:to>
                                        <p:strVal val="visible"/>
                                      </p:to>
                                    </p:set>
                                    <p:anim calcmode="lin" valueType="num">
                                      <p:cBhvr additive="base">
                                        <p:cTn id="22" dur="500" fill="hold"/>
                                        <p:tgtEl>
                                          <p:spTgt spid="177161"/>
                                        </p:tgtEl>
                                        <p:attrNameLst>
                                          <p:attrName>ppt_x</p:attrName>
                                        </p:attrNameLst>
                                      </p:cBhvr>
                                      <p:tavLst>
                                        <p:tav tm="0">
                                          <p:val>
                                            <p:strVal val="#ppt_x"/>
                                          </p:val>
                                        </p:tav>
                                        <p:tav tm="100000">
                                          <p:val>
                                            <p:strVal val="#ppt_x"/>
                                          </p:val>
                                        </p:tav>
                                      </p:tavLst>
                                    </p:anim>
                                    <p:anim calcmode="lin" valueType="num">
                                      <p:cBhvr additive="base">
                                        <p:cTn id="23" dur="500" fill="hold"/>
                                        <p:tgtEl>
                                          <p:spTgt spid="177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0" grpId="0"/>
      <p:bldP spid="177161" grpId="0"/>
      <p:bldP spid="17716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ra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72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419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hest X-Ray Adult Tension Pneumo"/>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828800" y="273050"/>
            <a:ext cx="54864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4837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547813" y="260350"/>
            <a:ext cx="5975350" cy="504825"/>
          </a:xfrm>
        </p:spPr>
        <p:txBody>
          <a:bodyPr>
            <a:normAutofit fontScale="90000"/>
          </a:bodyPr>
          <a:lstStyle/>
          <a:p>
            <a:endParaRPr lang="ar-SA" b="1" smtClean="0">
              <a:solidFill>
                <a:srgbClr val="FFFF00"/>
              </a:solidFill>
              <a:latin typeface="Arial" panose="020B0604020202020204" pitchFamily="34" charset="0"/>
            </a:endParaRPr>
          </a:p>
        </p:txBody>
      </p:sp>
      <p:sp>
        <p:nvSpPr>
          <p:cNvPr id="70659" name="Rectangle 3"/>
          <p:cNvSpPr>
            <a:spLocks noGrp="1" noChangeArrowheads="1"/>
          </p:cNvSpPr>
          <p:nvPr>
            <p:ph type="subTitle" idx="1"/>
          </p:nvPr>
        </p:nvSpPr>
        <p:spPr>
          <a:xfrm>
            <a:off x="1476375" y="6308725"/>
            <a:ext cx="6121400" cy="549275"/>
          </a:xfrm>
          <a:noFill/>
        </p:spPr>
        <p:txBody>
          <a:bodyPr/>
          <a:lstStyle/>
          <a:p>
            <a:r>
              <a:rPr lang="en-GB" smtClean="0">
                <a:solidFill>
                  <a:srgbClr val="FFFF00"/>
                </a:solidFill>
                <a:latin typeface="Arial" panose="020B0604020202020204" pitchFamily="34" charset="0"/>
              </a:rPr>
              <a:t>Pneumothorax</a:t>
            </a:r>
          </a:p>
        </p:txBody>
      </p:sp>
      <p:pic>
        <p:nvPicPr>
          <p:cNvPr id="66564" name="Picture 5" descr="f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0"/>
            <a:ext cx="5799137"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169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Pneumo306-PA"/>
          <p:cNvPicPr>
            <a:picLocks noChangeAspect="1" noChangeArrowheads="1"/>
          </p:cNvPicPr>
          <p:nvPr/>
        </p:nvPicPr>
        <p:blipFill>
          <a:blip r:embed="rId3" cstate="print"/>
          <a:srcRect/>
          <a:stretch>
            <a:fillRect/>
          </a:stretch>
        </p:blipFill>
        <p:spPr bwMode="auto">
          <a:xfrm>
            <a:off x="1219200" y="0"/>
            <a:ext cx="6858000" cy="6858000"/>
          </a:xfrm>
          <a:prstGeom prst="rect">
            <a:avLst/>
          </a:prstGeom>
          <a:noFill/>
        </p:spPr>
      </p:pic>
      <p:pic>
        <p:nvPicPr>
          <p:cNvPr id="137218" name="Picture 2" descr="Pneumo306-LAT"/>
          <p:cNvPicPr>
            <a:picLocks noChangeAspect="1" noChangeArrowheads="1"/>
          </p:cNvPicPr>
          <p:nvPr/>
        </p:nvPicPr>
        <p:blipFill>
          <a:blip r:embed="rId4" cstate="print"/>
          <a:srcRect/>
          <a:stretch>
            <a:fillRect/>
          </a:stretch>
        </p:blipFill>
        <p:spPr bwMode="auto">
          <a:xfrm>
            <a:off x="2182813" y="-152400"/>
            <a:ext cx="5513387" cy="7010400"/>
          </a:xfrm>
          <a:prstGeom prst="rect">
            <a:avLst/>
          </a:prstGeom>
          <a:noFill/>
        </p:spPr>
      </p:pic>
      <p:sp>
        <p:nvSpPr>
          <p:cNvPr id="137219" name="Text Box 3"/>
          <p:cNvSpPr txBox="1">
            <a:spLocks noChangeArrowheads="1"/>
          </p:cNvSpPr>
          <p:nvPr/>
        </p:nvSpPr>
        <p:spPr bwMode="auto">
          <a:xfrm>
            <a:off x="838200" y="42672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RML consolidation that appears wedge shaped on lateral view</a:t>
            </a:r>
          </a:p>
        </p:txBody>
      </p:sp>
      <p:sp>
        <p:nvSpPr>
          <p:cNvPr id="137220" name="Text Box 4"/>
          <p:cNvSpPr txBox="1">
            <a:spLocks noChangeArrowheads="1"/>
          </p:cNvSpPr>
          <p:nvPr/>
        </p:nvSpPr>
        <p:spPr bwMode="auto">
          <a:xfrm>
            <a:off x="2133600" y="48768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RML pneumonia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7219"/>
                                        </p:tgtEl>
                                        <p:attrNameLst>
                                          <p:attrName>style.visibility</p:attrName>
                                        </p:attrNameLst>
                                      </p:cBhvr>
                                      <p:to>
                                        <p:strVal val="visible"/>
                                      </p:to>
                                    </p:set>
                                    <p:anim calcmode="lin" valueType="num">
                                      <p:cBhvr additive="base">
                                        <p:cTn id="13" dur="500" fill="hold"/>
                                        <p:tgtEl>
                                          <p:spTgt spid="137219"/>
                                        </p:tgtEl>
                                        <p:attrNameLst>
                                          <p:attrName>ppt_x</p:attrName>
                                        </p:attrNameLst>
                                      </p:cBhvr>
                                      <p:tavLst>
                                        <p:tav tm="0">
                                          <p:val>
                                            <p:strVal val="0-#ppt_w/2"/>
                                          </p:val>
                                        </p:tav>
                                        <p:tav tm="100000">
                                          <p:val>
                                            <p:strVal val="#ppt_x"/>
                                          </p:val>
                                        </p:tav>
                                      </p:tavLst>
                                    </p:anim>
                                    <p:anim calcmode="lin" valueType="num">
                                      <p:cBhvr additive="base">
                                        <p:cTn id="14" dur="500" fill="hold"/>
                                        <p:tgtEl>
                                          <p:spTgt spid="1372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7220"/>
                                        </p:tgtEl>
                                        <p:attrNameLst>
                                          <p:attrName>style.visibility</p:attrName>
                                        </p:attrNameLst>
                                      </p:cBhvr>
                                      <p:to>
                                        <p:strVal val="visible"/>
                                      </p:to>
                                    </p:set>
                                    <p:anim calcmode="lin" valueType="num">
                                      <p:cBhvr additive="base">
                                        <p:cTn id="19" dur="500" fill="hold"/>
                                        <p:tgtEl>
                                          <p:spTgt spid="137220"/>
                                        </p:tgtEl>
                                        <p:attrNameLst>
                                          <p:attrName>ppt_x</p:attrName>
                                        </p:attrNameLst>
                                      </p:cBhvr>
                                      <p:tavLst>
                                        <p:tav tm="0">
                                          <p:val>
                                            <p:strVal val="#ppt_x"/>
                                          </p:val>
                                        </p:tav>
                                        <p:tav tm="100000">
                                          <p:val>
                                            <p:strVal val="#ppt_x"/>
                                          </p:val>
                                        </p:tav>
                                      </p:tavLst>
                                    </p:anim>
                                    <p:anim calcmode="lin" valueType="num">
                                      <p:cBhvr additive="base">
                                        <p:cTn id="20" dur="500" fill="hold"/>
                                        <p:tgtEl>
                                          <p:spTgt spid="137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p:bldP spid="13722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9" name="Picture 9" descr="Right Lower Lobe Pneumonia"/>
          <p:cNvPicPr>
            <a:picLocks noGrp="1" noChangeAspect="1" noChangeArrowheads="1"/>
          </p:cNvPicPr>
          <p:nvPr>
            <p:ph/>
          </p:nvPr>
        </p:nvPicPr>
        <p:blipFill>
          <a:blip r:embed="rId3" cstate="print"/>
          <a:srcRect/>
          <a:stretch>
            <a:fillRect/>
          </a:stretch>
        </p:blipFill>
        <p:spPr>
          <a:xfrm>
            <a:off x="1295400" y="228600"/>
            <a:ext cx="6267450" cy="6324600"/>
          </a:xfrm>
          <a:noFill/>
          <a:ln/>
        </p:spPr>
      </p:pic>
      <p:sp>
        <p:nvSpPr>
          <p:cNvPr id="158731" name="Text Box 11"/>
          <p:cNvSpPr txBox="1">
            <a:spLocks noChangeArrowheads="1"/>
          </p:cNvSpPr>
          <p:nvPr/>
        </p:nvSpPr>
        <p:spPr bwMode="auto">
          <a:xfrm>
            <a:off x="838200" y="42672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RLL infiltrate / consolidation</a:t>
            </a:r>
          </a:p>
        </p:txBody>
      </p:sp>
      <p:sp>
        <p:nvSpPr>
          <p:cNvPr id="158732" name="Text Box 12"/>
          <p:cNvSpPr txBox="1">
            <a:spLocks noChangeArrowheads="1"/>
          </p:cNvSpPr>
          <p:nvPr/>
        </p:nvSpPr>
        <p:spPr bwMode="auto">
          <a:xfrm>
            <a:off x="2133600" y="48768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RLL pneumonia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31"/>
                                        </p:tgtEl>
                                        <p:attrNameLst>
                                          <p:attrName>style.visibility</p:attrName>
                                        </p:attrNameLst>
                                      </p:cBhvr>
                                      <p:to>
                                        <p:strVal val="visible"/>
                                      </p:to>
                                    </p:set>
                                    <p:anim calcmode="lin" valueType="num">
                                      <p:cBhvr additive="base">
                                        <p:cTn id="7" dur="500" fill="hold"/>
                                        <p:tgtEl>
                                          <p:spTgt spid="158731"/>
                                        </p:tgtEl>
                                        <p:attrNameLst>
                                          <p:attrName>ppt_x</p:attrName>
                                        </p:attrNameLst>
                                      </p:cBhvr>
                                      <p:tavLst>
                                        <p:tav tm="0">
                                          <p:val>
                                            <p:strVal val="#ppt_x"/>
                                          </p:val>
                                        </p:tav>
                                        <p:tav tm="100000">
                                          <p:val>
                                            <p:strVal val="#ppt_x"/>
                                          </p:val>
                                        </p:tav>
                                      </p:tavLst>
                                    </p:anim>
                                    <p:anim calcmode="lin" valueType="num">
                                      <p:cBhvr additive="base">
                                        <p:cTn id="8" dur="500" fill="hold"/>
                                        <p:tgtEl>
                                          <p:spTgt spid="1587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732"/>
                                        </p:tgtEl>
                                        <p:attrNameLst>
                                          <p:attrName>style.visibility</p:attrName>
                                        </p:attrNameLst>
                                      </p:cBhvr>
                                      <p:to>
                                        <p:strVal val="visible"/>
                                      </p:to>
                                    </p:set>
                                    <p:anim calcmode="lin" valueType="num">
                                      <p:cBhvr additive="base">
                                        <p:cTn id="11" dur="500" fill="hold"/>
                                        <p:tgtEl>
                                          <p:spTgt spid="158732"/>
                                        </p:tgtEl>
                                        <p:attrNameLst>
                                          <p:attrName>ppt_x</p:attrName>
                                        </p:attrNameLst>
                                      </p:cBhvr>
                                      <p:tavLst>
                                        <p:tav tm="0">
                                          <p:val>
                                            <p:strVal val="#ppt_x"/>
                                          </p:val>
                                        </p:tav>
                                        <p:tav tm="100000">
                                          <p:val>
                                            <p:strVal val="#ppt_x"/>
                                          </p:val>
                                        </p:tav>
                                      </p:tavLst>
                                    </p:anim>
                                    <p:anim calcmode="lin" valueType="num">
                                      <p:cBhvr additive="base">
                                        <p:cTn id="12" dur="500" fill="hold"/>
                                        <p:tgtEl>
                                          <p:spTgt spid="1587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1" grpId="0"/>
      <p:bldP spid="15873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8" name="Text Box 10"/>
          <p:cNvSpPr txBox="1">
            <a:spLocks noChangeArrowheads="1"/>
          </p:cNvSpPr>
          <p:nvPr/>
        </p:nvSpPr>
        <p:spPr bwMode="auto">
          <a:xfrm>
            <a:off x="609600" y="1143000"/>
            <a:ext cx="8077200" cy="366713"/>
          </a:xfrm>
          <a:prstGeom prst="rect">
            <a:avLst/>
          </a:prstGeom>
          <a:noFill/>
          <a:ln w="12700" cap="sq">
            <a:noFill/>
            <a:miter lim="800000"/>
            <a:headEnd type="none" w="sm" len="sm"/>
            <a:tailEnd type="none" w="sm" len="sm"/>
          </a:ln>
          <a:effectLst/>
        </p:spPr>
        <p:txBody>
          <a:bodyPr>
            <a:spAutoFit/>
          </a:bodyPr>
          <a:lstStyle/>
          <a:p>
            <a:pPr>
              <a:spcBef>
                <a:spcPct val="50000"/>
              </a:spcBef>
            </a:pPr>
            <a:r>
              <a:rPr lang="en-US"/>
              <a:t>Patient BIBA to ER s/p airplane crash.</a:t>
            </a:r>
          </a:p>
        </p:txBody>
      </p:sp>
      <p:pic>
        <p:nvPicPr>
          <p:cNvPr id="155659" name="Picture 11" descr="Chest xray"/>
          <p:cNvPicPr>
            <a:picLocks noGrp="1" noChangeAspect="1" noChangeArrowheads="1"/>
          </p:cNvPicPr>
          <p:nvPr>
            <p:ph/>
          </p:nvPr>
        </p:nvPicPr>
        <p:blipFill>
          <a:blip r:embed="rId3" cstate="print"/>
          <a:stretch>
            <a:fillRect/>
          </a:stretch>
        </p:blipFill>
        <p:spPr>
          <a:xfrm>
            <a:off x="1714500" y="785019"/>
            <a:ext cx="5715000" cy="4838700"/>
          </a:xfrm>
          <a:noFill/>
          <a:ln/>
        </p:spPr>
      </p:pic>
      <p:sp>
        <p:nvSpPr>
          <p:cNvPr id="155660" name="Text Box 12"/>
          <p:cNvSpPr txBox="1">
            <a:spLocks noChangeArrowheads="1"/>
          </p:cNvSpPr>
          <p:nvPr/>
        </p:nvSpPr>
        <p:spPr bwMode="auto">
          <a:xfrm>
            <a:off x="838200" y="4267200"/>
            <a:ext cx="75438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Widened mediastinum</a:t>
            </a:r>
          </a:p>
        </p:txBody>
      </p:sp>
      <p:sp>
        <p:nvSpPr>
          <p:cNvPr id="155661" name="Text Box 13"/>
          <p:cNvSpPr txBox="1">
            <a:spLocks noChangeArrowheads="1"/>
          </p:cNvSpPr>
          <p:nvPr/>
        </p:nvSpPr>
        <p:spPr bwMode="auto">
          <a:xfrm>
            <a:off x="2133600" y="4876800"/>
            <a:ext cx="4800600" cy="3667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a:solidFill>
                  <a:srgbClr val="FF0000"/>
                </a:solidFill>
              </a:rPr>
              <a:t>Concern for aortic injury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659"/>
                                        </p:tgtEl>
                                        <p:attrNameLst>
                                          <p:attrName>style.visibility</p:attrName>
                                        </p:attrNameLst>
                                      </p:cBhvr>
                                      <p:to>
                                        <p:strVal val="visible"/>
                                      </p:to>
                                    </p:set>
                                    <p:anim calcmode="lin" valueType="num">
                                      <p:cBhvr additive="base">
                                        <p:cTn id="7" dur="500" fill="hold"/>
                                        <p:tgtEl>
                                          <p:spTgt spid="155659"/>
                                        </p:tgtEl>
                                        <p:attrNameLst>
                                          <p:attrName>ppt_x</p:attrName>
                                        </p:attrNameLst>
                                      </p:cBhvr>
                                      <p:tavLst>
                                        <p:tav tm="0">
                                          <p:val>
                                            <p:strVal val="#ppt_x"/>
                                          </p:val>
                                        </p:tav>
                                        <p:tav tm="100000">
                                          <p:val>
                                            <p:strVal val="#ppt_x"/>
                                          </p:val>
                                        </p:tav>
                                      </p:tavLst>
                                    </p:anim>
                                    <p:anim calcmode="lin" valueType="num">
                                      <p:cBhvr additive="base">
                                        <p:cTn id="8" dur="500" fill="hold"/>
                                        <p:tgtEl>
                                          <p:spTgt spid="1556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5660"/>
                                        </p:tgtEl>
                                        <p:attrNameLst>
                                          <p:attrName>style.visibility</p:attrName>
                                        </p:attrNameLst>
                                      </p:cBhvr>
                                      <p:to>
                                        <p:strVal val="visible"/>
                                      </p:to>
                                    </p:set>
                                    <p:anim calcmode="lin" valueType="num">
                                      <p:cBhvr additive="base">
                                        <p:cTn id="13" dur="500" fill="hold"/>
                                        <p:tgtEl>
                                          <p:spTgt spid="155660"/>
                                        </p:tgtEl>
                                        <p:attrNameLst>
                                          <p:attrName>ppt_x</p:attrName>
                                        </p:attrNameLst>
                                      </p:cBhvr>
                                      <p:tavLst>
                                        <p:tav tm="0">
                                          <p:val>
                                            <p:strVal val="0-#ppt_w/2"/>
                                          </p:val>
                                        </p:tav>
                                        <p:tav tm="100000">
                                          <p:val>
                                            <p:strVal val="#ppt_x"/>
                                          </p:val>
                                        </p:tav>
                                      </p:tavLst>
                                    </p:anim>
                                    <p:anim calcmode="lin" valueType="num">
                                      <p:cBhvr additive="base">
                                        <p:cTn id="14" dur="500" fill="hold"/>
                                        <p:tgtEl>
                                          <p:spTgt spid="15566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5661"/>
                                        </p:tgtEl>
                                        <p:attrNameLst>
                                          <p:attrName>style.visibility</p:attrName>
                                        </p:attrNameLst>
                                      </p:cBhvr>
                                      <p:to>
                                        <p:strVal val="visible"/>
                                      </p:to>
                                    </p:set>
                                    <p:anim calcmode="lin" valueType="num">
                                      <p:cBhvr additive="base">
                                        <p:cTn id="19" dur="500" fill="hold"/>
                                        <p:tgtEl>
                                          <p:spTgt spid="155661"/>
                                        </p:tgtEl>
                                        <p:attrNameLst>
                                          <p:attrName>ppt_x</p:attrName>
                                        </p:attrNameLst>
                                      </p:cBhvr>
                                      <p:tavLst>
                                        <p:tav tm="0">
                                          <p:val>
                                            <p:strVal val="#ppt_x"/>
                                          </p:val>
                                        </p:tav>
                                        <p:tav tm="100000">
                                          <p:val>
                                            <p:strVal val="#ppt_x"/>
                                          </p:val>
                                        </p:tav>
                                      </p:tavLst>
                                    </p:anim>
                                    <p:anim calcmode="lin" valueType="num">
                                      <p:cBhvr additive="base">
                                        <p:cTn id="20" dur="500" fill="hold"/>
                                        <p:tgtEl>
                                          <p:spTgt spid="155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60" grpId="0"/>
      <p:bldP spid="15566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2302</TotalTime>
  <Words>1341</Words>
  <Application>Microsoft Macintosh PowerPoint</Application>
  <PresentationFormat>On-screen Show (4:3)</PresentationFormat>
  <Paragraphs>319</Paragraphs>
  <Slides>112</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Calibri</vt:lpstr>
      <vt:lpstr>Calibri Light</vt:lpstr>
      <vt:lpstr>Monotype Sorts</vt:lpstr>
      <vt:lpstr>msgothic</vt:lpstr>
      <vt:lpstr>Times New Roman</vt:lpstr>
      <vt:lpstr>Wingdings</vt:lpstr>
      <vt:lpstr>Arial</vt:lpstr>
      <vt:lpstr>Office Theme</vt:lpstr>
      <vt:lpstr> Plain Chest Radiographs</vt:lpstr>
      <vt:lpstr>PowerPoint Presentation</vt:lpstr>
      <vt:lpstr>The 12-Step Program</vt:lpstr>
      <vt:lpstr>Pre-Reading</vt:lpstr>
      <vt:lpstr>Techniques - Projection</vt:lpstr>
      <vt:lpstr>Techniques - Projection (continued)</vt:lpstr>
      <vt:lpstr>Techniques - Projection (continued)</vt:lpstr>
      <vt:lpstr>Quality Control</vt:lpstr>
      <vt:lpstr>PowerPoint Presentation</vt:lpstr>
      <vt:lpstr>PowerPoint Presentation</vt:lpstr>
      <vt:lpstr>Quality Control</vt:lpstr>
      <vt:lpstr>Poor inspiration can crowd lung markings producing pseudo-airspace disease</vt:lpstr>
      <vt:lpstr>Quality Control</vt:lpstr>
      <vt:lpstr>Rotation</vt:lpstr>
      <vt:lpstr>PowerPoint Presentation</vt:lpstr>
      <vt:lpstr>PowerPoint Presentation</vt:lpstr>
      <vt:lpstr>Quality Control</vt:lpstr>
      <vt:lpstr>PowerPoint Presentation</vt:lpstr>
      <vt:lpstr>Findings</vt:lpstr>
      <vt:lpstr>Findings</vt:lpstr>
      <vt:lpstr>Findings</vt:lpstr>
      <vt:lpstr>Findings</vt:lpstr>
      <vt:lpstr>Lung Fields: Using Structures / Silhouettes</vt:lpstr>
      <vt:lpstr>Lung Fields: Using Structures / Silhouettes</vt:lpstr>
      <vt:lpstr>Lung Fields: Fissures</vt:lpstr>
      <vt:lpstr>Lobes</vt:lpstr>
      <vt:lpstr>Lobes (continued)</vt:lpstr>
      <vt:lpstr>Lobes (continued)</vt:lpstr>
      <vt:lpstr>Lobes (continued)</vt:lpstr>
      <vt:lpstr>Lobes (continued)</vt:lpstr>
      <vt:lpstr>Lobes (continued)</vt:lpstr>
      <vt:lpstr>Pleura</vt:lpstr>
      <vt:lpstr>Heart</vt:lpstr>
      <vt:lpstr>Heart (continued)</vt:lpstr>
      <vt:lpstr>Heart (continued)</vt:lpstr>
      <vt:lpstr>Mediastinum</vt:lpstr>
      <vt:lpstr>Hilum</vt:lpstr>
      <vt:lpstr>Hilum</vt:lpstr>
      <vt:lpstr>Ribs</vt:lpstr>
      <vt:lpstr>Now for the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BIV PACEMAKER</vt:lpstr>
      <vt:lpstr>PowerPoint Presentation</vt:lpstr>
      <vt:lpstr>PowerPoint Presentation</vt:lpstr>
      <vt:lpstr>PowerPoint Presentation</vt:lpstr>
      <vt:lpstr>PowerPoint Presentation</vt:lpstr>
      <vt:lpstr>PowerPoint Presentation</vt:lpstr>
      <vt:lpstr>PowerPoint Presentation</vt:lpstr>
      <vt:lpstr>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12-Step Program</vt:lpstr>
      <vt:lpstr>PowerPoint Presentation</vt:lpstr>
      <vt:lpstr>The End      Questions?</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 X-Rays</dc:title>
  <dc:creator>Garry Ho</dc:creator>
  <cp:lastModifiedBy>Rufai Nadama</cp:lastModifiedBy>
  <cp:revision>61</cp:revision>
  <dcterms:modified xsi:type="dcterms:W3CDTF">2017-10-18T09:56:58Z</dcterms:modified>
</cp:coreProperties>
</file>