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81" r:id="rId6"/>
    <p:sldId id="260" r:id="rId7"/>
    <p:sldId id="259" r:id="rId8"/>
    <p:sldId id="264" r:id="rId9"/>
    <p:sldId id="265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75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145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477DAF-3BAE-4CB1-8AD6-B4762098036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52EA3D-D13A-4461-836A-650A3C4AC10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Hypovolemic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B77C15D3-EC38-43E1-8D4F-870EB780E725}" type="parTrans" cxnId="{66E9AF42-64E7-4D65-BF1F-598842FBA8B9}">
      <dgm:prSet/>
      <dgm:spPr/>
      <dgm:t>
        <a:bodyPr/>
        <a:lstStyle/>
        <a:p>
          <a:endParaRPr lang="en-US" sz="2000"/>
        </a:p>
      </dgm:t>
    </dgm:pt>
    <dgm:pt modelId="{6579E668-F4B7-44E0-86B6-2AE10C8A20D0}" type="sibTrans" cxnId="{66E9AF42-64E7-4D65-BF1F-598842FBA8B9}">
      <dgm:prSet/>
      <dgm:spPr/>
      <dgm:t>
        <a:bodyPr/>
        <a:lstStyle/>
        <a:p>
          <a:endParaRPr lang="en-US" sz="2000"/>
        </a:p>
      </dgm:t>
    </dgm:pt>
    <dgm:pt modelId="{E0FA8E52-CF5E-41CD-BE09-8BB612F2F099}">
      <dgm:prSet phldrT="[Text]" custT="1"/>
      <dgm:spPr/>
      <dgm:t>
        <a:bodyPr/>
        <a:lstStyle/>
        <a:p>
          <a:r>
            <a:rPr lang="en-US" sz="2400" dirty="0" smtClean="0"/>
            <a:t>hemorrhage</a:t>
          </a:r>
          <a:endParaRPr lang="en-US" sz="2400" dirty="0"/>
        </a:p>
      </dgm:t>
    </dgm:pt>
    <dgm:pt modelId="{9037CDDA-8692-4595-B606-543CB6396FB7}" type="parTrans" cxnId="{CA6C4A2F-7E9C-4B13-BD58-F0219100A878}">
      <dgm:prSet/>
      <dgm:spPr/>
      <dgm:t>
        <a:bodyPr/>
        <a:lstStyle/>
        <a:p>
          <a:endParaRPr lang="en-US" sz="2000"/>
        </a:p>
      </dgm:t>
    </dgm:pt>
    <dgm:pt modelId="{CED908FB-C8E1-40CC-9781-81F9D5402958}" type="sibTrans" cxnId="{CA6C4A2F-7E9C-4B13-BD58-F0219100A878}">
      <dgm:prSet/>
      <dgm:spPr/>
      <dgm:t>
        <a:bodyPr/>
        <a:lstStyle/>
        <a:p>
          <a:endParaRPr lang="en-US" sz="2000"/>
        </a:p>
      </dgm:t>
    </dgm:pt>
    <dgm:pt modelId="{9537B3FC-39E9-4EC2-8ACC-912E24F8222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Distributive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787E9E6E-FD3B-4AB5-A71A-7499F1F9EA83}" type="parTrans" cxnId="{A6A8BB7B-E3DF-433D-A8A8-956560867734}">
      <dgm:prSet/>
      <dgm:spPr/>
      <dgm:t>
        <a:bodyPr/>
        <a:lstStyle/>
        <a:p>
          <a:endParaRPr lang="en-US" sz="2000"/>
        </a:p>
      </dgm:t>
    </dgm:pt>
    <dgm:pt modelId="{EA029280-0A62-4187-BD2D-B2A6300E2E47}" type="sibTrans" cxnId="{A6A8BB7B-E3DF-433D-A8A8-956560867734}">
      <dgm:prSet/>
      <dgm:spPr/>
      <dgm:t>
        <a:bodyPr/>
        <a:lstStyle/>
        <a:p>
          <a:endParaRPr lang="en-US" sz="2000"/>
        </a:p>
      </dgm:t>
    </dgm:pt>
    <dgm:pt modelId="{67B6ED50-CBE1-4622-99C4-9D92597DE5D5}">
      <dgm:prSet phldrT="[Text]" custT="1"/>
      <dgm:spPr/>
      <dgm:t>
        <a:bodyPr/>
        <a:lstStyle/>
        <a:p>
          <a:r>
            <a:rPr lang="en-US" sz="2400" dirty="0" smtClean="0"/>
            <a:t>anaphylactic</a:t>
          </a:r>
          <a:endParaRPr lang="en-US" sz="2400" dirty="0"/>
        </a:p>
      </dgm:t>
    </dgm:pt>
    <dgm:pt modelId="{905157B9-8BF0-49EA-90F2-A2CAADD280DD}" type="parTrans" cxnId="{0483BA82-E9F0-421B-B4C5-3046CD4660CC}">
      <dgm:prSet/>
      <dgm:spPr/>
      <dgm:t>
        <a:bodyPr/>
        <a:lstStyle/>
        <a:p>
          <a:endParaRPr lang="en-US" sz="2000"/>
        </a:p>
      </dgm:t>
    </dgm:pt>
    <dgm:pt modelId="{58FA9B5F-E26F-4137-BD72-169E63E7BB78}" type="sibTrans" cxnId="{0483BA82-E9F0-421B-B4C5-3046CD4660CC}">
      <dgm:prSet/>
      <dgm:spPr/>
      <dgm:t>
        <a:bodyPr/>
        <a:lstStyle/>
        <a:p>
          <a:endParaRPr lang="en-US" sz="2000"/>
        </a:p>
      </dgm:t>
    </dgm:pt>
    <dgm:pt modelId="{D3312E68-954E-498A-B76B-E71B9FC1A9C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Cardiogenic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D2672478-42A0-46E1-AEF5-87E7914DCA63}" type="parTrans" cxnId="{6C653DA6-9EE4-428C-9FF8-2CE7A711077E}">
      <dgm:prSet/>
      <dgm:spPr/>
      <dgm:t>
        <a:bodyPr/>
        <a:lstStyle/>
        <a:p>
          <a:endParaRPr lang="en-US" sz="2000"/>
        </a:p>
      </dgm:t>
    </dgm:pt>
    <dgm:pt modelId="{9F9ACC2A-2F2E-41A5-8D34-B131597B3A1E}" type="sibTrans" cxnId="{6C653DA6-9EE4-428C-9FF8-2CE7A711077E}">
      <dgm:prSet/>
      <dgm:spPr/>
      <dgm:t>
        <a:bodyPr/>
        <a:lstStyle/>
        <a:p>
          <a:endParaRPr lang="en-US" sz="2000"/>
        </a:p>
      </dgm:t>
    </dgm:pt>
    <dgm:pt modelId="{51276B31-1450-4D02-9315-AC96AC7CBF9A}">
      <dgm:prSet phldrT="[Text]" custT="1"/>
      <dgm:spPr/>
      <dgm:t>
        <a:bodyPr/>
        <a:lstStyle/>
        <a:p>
          <a:r>
            <a:rPr lang="en-US" sz="2400" dirty="0" smtClean="0"/>
            <a:t>myocardial</a:t>
          </a:r>
          <a:endParaRPr lang="en-US" sz="2400" dirty="0"/>
        </a:p>
      </dgm:t>
    </dgm:pt>
    <dgm:pt modelId="{13E340D9-FD2C-4D5E-90E4-98AA006FA33A}" type="parTrans" cxnId="{E38323FE-230E-492A-8E51-A1F7C0B59751}">
      <dgm:prSet/>
      <dgm:spPr/>
      <dgm:t>
        <a:bodyPr/>
        <a:lstStyle/>
        <a:p>
          <a:endParaRPr lang="en-US" sz="2000"/>
        </a:p>
      </dgm:t>
    </dgm:pt>
    <dgm:pt modelId="{2322EEFF-9080-4FE1-9BDA-A3C40211FFD5}" type="sibTrans" cxnId="{E38323FE-230E-492A-8E51-A1F7C0B59751}">
      <dgm:prSet/>
      <dgm:spPr/>
      <dgm:t>
        <a:bodyPr/>
        <a:lstStyle/>
        <a:p>
          <a:endParaRPr lang="en-US" sz="2000"/>
        </a:p>
      </dgm:t>
    </dgm:pt>
    <dgm:pt modelId="{D3D907ED-BCE2-4E0D-9BC8-DABB98A12D84}">
      <dgm:prSet custT="1"/>
      <dgm:spPr/>
      <dgm:t>
        <a:bodyPr/>
        <a:lstStyle/>
        <a:p>
          <a:r>
            <a:rPr lang="en-US" sz="2400" dirty="0" smtClean="0"/>
            <a:t>serum/plasma loss</a:t>
          </a:r>
          <a:endParaRPr lang="en-US" sz="2400" dirty="0"/>
        </a:p>
      </dgm:t>
    </dgm:pt>
    <dgm:pt modelId="{52B9EF0C-043C-4590-9E40-11E5AC4BE765}" type="parTrans" cxnId="{1375BDCC-A879-4CF3-AFDF-1EA537D0E285}">
      <dgm:prSet/>
      <dgm:spPr/>
      <dgm:t>
        <a:bodyPr/>
        <a:lstStyle/>
        <a:p>
          <a:endParaRPr lang="en-US" sz="2000"/>
        </a:p>
      </dgm:t>
    </dgm:pt>
    <dgm:pt modelId="{855150D3-8A70-4040-BDEC-16577B30C555}" type="sibTrans" cxnId="{1375BDCC-A879-4CF3-AFDF-1EA537D0E285}">
      <dgm:prSet/>
      <dgm:spPr/>
      <dgm:t>
        <a:bodyPr/>
        <a:lstStyle/>
        <a:p>
          <a:endParaRPr lang="en-US" sz="2000"/>
        </a:p>
      </dgm:t>
    </dgm:pt>
    <dgm:pt modelId="{77A9BDFD-D066-4757-8D09-2EF76F56C946}">
      <dgm:prSet custT="1"/>
      <dgm:spPr/>
      <dgm:t>
        <a:bodyPr/>
        <a:lstStyle/>
        <a:p>
          <a:r>
            <a:rPr lang="en-US" sz="2400" dirty="0" smtClean="0"/>
            <a:t>drugs</a:t>
          </a:r>
          <a:endParaRPr lang="en-US" sz="2400" dirty="0"/>
        </a:p>
      </dgm:t>
    </dgm:pt>
    <dgm:pt modelId="{5828D5E7-5A3C-4CA5-B96A-66DEE46F8A29}" type="parTrans" cxnId="{FFB21E85-9AF0-49D7-B933-2ED4C332E5DE}">
      <dgm:prSet/>
      <dgm:spPr/>
      <dgm:t>
        <a:bodyPr/>
        <a:lstStyle/>
        <a:p>
          <a:endParaRPr lang="en-US" sz="2000"/>
        </a:p>
      </dgm:t>
    </dgm:pt>
    <dgm:pt modelId="{1F71D316-32DE-4067-B15D-E131423FD894}" type="sibTrans" cxnId="{FFB21E85-9AF0-49D7-B933-2ED4C332E5DE}">
      <dgm:prSet/>
      <dgm:spPr/>
      <dgm:t>
        <a:bodyPr/>
        <a:lstStyle/>
        <a:p>
          <a:endParaRPr lang="en-US" sz="2000"/>
        </a:p>
      </dgm:t>
    </dgm:pt>
    <dgm:pt modelId="{0951FC5F-55AF-4B02-8E71-704E752A1B65}">
      <dgm:prSet custT="1"/>
      <dgm:spPr/>
      <dgm:t>
        <a:bodyPr/>
        <a:lstStyle/>
        <a:p>
          <a:endParaRPr lang="en-US" sz="2400" dirty="0"/>
        </a:p>
      </dgm:t>
    </dgm:pt>
    <dgm:pt modelId="{DB184EF6-94D5-49E4-8F12-99231C3149E3}" type="parTrans" cxnId="{E7778519-34A8-4ED2-8DD8-2526D7A96602}">
      <dgm:prSet/>
      <dgm:spPr/>
      <dgm:t>
        <a:bodyPr/>
        <a:lstStyle/>
        <a:p>
          <a:endParaRPr lang="en-US" sz="2000"/>
        </a:p>
      </dgm:t>
    </dgm:pt>
    <dgm:pt modelId="{13C86F1A-114A-4588-BA30-CF2A7880FEA9}" type="sibTrans" cxnId="{E7778519-34A8-4ED2-8DD8-2526D7A96602}">
      <dgm:prSet/>
      <dgm:spPr/>
      <dgm:t>
        <a:bodyPr/>
        <a:lstStyle/>
        <a:p>
          <a:endParaRPr lang="en-US" sz="2000"/>
        </a:p>
      </dgm:t>
    </dgm:pt>
    <dgm:pt modelId="{928FD89E-D9DE-43E3-9368-E3447970F7D1}">
      <dgm:prSet custT="1"/>
      <dgm:spPr/>
      <dgm:t>
        <a:bodyPr/>
        <a:lstStyle/>
        <a:p>
          <a:endParaRPr lang="en-US" sz="2400" dirty="0"/>
        </a:p>
      </dgm:t>
    </dgm:pt>
    <dgm:pt modelId="{F2E4ADF3-B3FF-4103-ABBF-721543846592}" type="parTrans" cxnId="{4346AA42-4282-433F-A396-5F86C8118C8A}">
      <dgm:prSet/>
      <dgm:spPr/>
      <dgm:t>
        <a:bodyPr/>
        <a:lstStyle/>
        <a:p>
          <a:endParaRPr lang="en-US" sz="2000"/>
        </a:p>
      </dgm:t>
    </dgm:pt>
    <dgm:pt modelId="{E91E96F5-44AE-41E2-9597-2310D56D5DE4}" type="sibTrans" cxnId="{4346AA42-4282-433F-A396-5F86C8118C8A}">
      <dgm:prSet/>
      <dgm:spPr/>
      <dgm:t>
        <a:bodyPr/>
        <a:lstStyle/>
        <a:p>
          <a:endParaRPr lang="en-US" sz="2000"/>
        </a:p>
      </dgm:t>
    </dgm:pt>
    <dgm:pt modelId="{3631A325-809F-45D0-B465-82C3B4F88CCE}">
      <dgm:prSet custT="1"/>
      <dgm:spPr/>
      <dgm:t>
        <a:bodyPr/>
        <a:lstStyle/>
        <a:p>
          <a:r>
            <a:rPr lang="en-US" sz="2400" dirty="0" smtClean="0"/>
            <a:t>dysrhythmia</a:t>
          </a:r>
          <a:endParaRPr lang="en-US" sz="2400" dirty="0"/>
        </a:p>
      </dgm:t>
    </dgm:pt>
    <dgm:pt modelId="{8A3C1F2F-A53D-4775-993F-908F4A26B55B}" type="parTrans" cxnId="{64369224-33B1-4378-9A28-4BDFE23E8569}">
      <dgm:prSet/>
      <dgm:spPr/>
      <dgm:t>
        <a:bodyPr/>
        <a:lstStyle/>
        <a:p>
          <a:endParaRPr lang="en-US" sz="2000"/>
        </a:p>
      </dgm:t>
    </dgm:pt>
    <dgm:pt modelId="{EFD7F1FA-E6E4-4CE3-AD43-F05B9B7B8505}" type="sibTrans" cxnId="{64369224-33B1-4378-9A28-4BDFE23E8569}">
      <dgm:prSet/>
      <dgm:spPr/>
      <dgm:t>
        <a:bodyPr/>
        <a:lstStyle/>
        <a:p>
          <a:endParaRPr lang="en-US" sz="2000"/>
        </a:p>
      </dgm:t>
    </dgm:pt>
    <dgm:pt modelId="{B49BE6AB-7D2A-4BF6-89D8-95891F296396}">
      <dgm:prSet custT="1"/>
      <dgm:spPr/>
      <dgm:t>
        <a:bodyPr/>
        <a:lstStyle/>
        <a:p>
          <a:r>
            <a:rPr lang="en-US" sz="2400" dirty="0" smtClean="0"/>
            <a:t>CHD (duct-dependent)</a:t>
          </a:r>
          <a:endParaRPr lang="en-US" sz="2400" dirty="0"/>
        </a:p>
      </dgm:t>
    </dgm:pt>
    <dgm:pt modelId="{80A54F92-5559-4B16-B539-07C3B8C3B66A}" type="parTrans" cxnId="{6CD04495-D5B1-45EE-B3C9-CD800097846E}">
      <dgm:prSet/>
      <dgm:spPr/>
      <dgm:t>
        <a:bodyPr/>
        <a:lstStyle/>
        <a:p>
          <a:endParaRPr lang="en-US" sz="2000"/>
        </a:p>
      </dgm:t>
    </dgm:pt>
    <dgm:pt modelId="{5D01CD47-5E19-4B3B-935C-0C0E8DC6AF56}" type="sibTrans" cxnId="{6CD04495-D5B1-45EE-B3C9-CD800097846E}">
      <dgm:prSet/>
      <dgm:spPr/>
      <dgm:t>
        <a:bodyPr/>
        <a:lstStyle/>
        <a:p>
          <a:endParaRPr lang="en-US" sz="2000"/>
        </a:p>
      </dgm:t>
    </dgm:pt>
    <dgm:pt modelId="{917E722B-1479-4D4F-A2A6-AB23AC5278D2}">
      <dgm:prSet custT="1"/>
      <dgm:spPr/>
      <dgm:t>
        <a:bodyPr/>
        <a:lstStyle/>
        <a:p>
          <a:endParaRPr lang="en-US" sz="2400" dirty="0"/>
        </a:p>
      </dgm:t>
    </dgm:pt>
    <dgm:pt modelId="{5266722C-D2F5-443B-BBFC-416F01814DFE}" type="parTrans" cxnId="{BEF8264B-FCBA-464F-BF6D-47C63637EBAC}">
      <dgm:prSet/>
      <dgm:spPr/>
      <dgm:t>
        <a:bodyPr/>
        <a:lstStyle/>
        <a:p>
          <a:endParaRPr lang="en-US" sz="2000"/>
        </a:p>
      </dgm:t>
    </dgm:pt>
    <dgm:pt modelId="{3F801B06-205A-4335-8B8B-9D9A72CE5A56}" type="sibTrans" cxnId="{BEF8264B-FCBA-464F-BF6D-47C63637EBAC}">
      <dgm:prSet/>
      <dgm:spPr/>
      <dgm:t>
        <a:bodyPr/>
        <a:lstStyle/>
        <a:p>
          <a:endParaRPr lang="en-US" sz="2000"/>
        </a:p>
      </dgm:t>
    </dgm:pt>
    <dgm:pt modelId="{F395CF70-01E1-42D5-B986-9F987AAE495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Obstructive</a:t>
          </a:r>
        </a:p>
      </dgm:t>
    </dgm:pt>
    <dgm:pt modelId="{D36AADA0-90C5-47F5-8274-0683059E7D56}" type="parTrans" cxnId="{32171F90-0A39-42A2-BE6F-6EC214F6A056}">
      <dgm:prSet/>
      <dgm:spPr/>
      <dgm:t>
        <a:bodyPr/>
        <a:lstStyle/>
        <a:p>
          <a:endParaRPr lang="en-US" sz="2000"/>
        </a:p>
      </dgm:t>
    </dgm:pt>
    <dgm:pt modelId="{8E1E0C7C-3E21-4221-AADD-5245D92A57C7}" type="sibTrans" cxnId="{32171F90-0A39-42A2-BE6F-6EC214F6A056}">
      <dgm:prSet/>
      <dgm:spPr/>
      <dgm:t>
        <a:bodyPr/>
        <a:lstStyle/>
        <a:p>
          <a:endParaRPr lang="en-US" sz="2000"/>
        </a:p>
      </dgm:t>
    </dgm:pt>
    <dgm:pt modelId="{C42890D6-7D8E-44C6-A73F-16CF5753F27F}">
      <dgm:prSet custT="1"/>
      <dgm:spPr/>
      <dgm:t>
        <a:bodyPr/>
        <a:lstStyle/>
        <a:p>
          <a:r>
            <a:rPr lang="en-US" sz="2400" dirty="0" smtClean="0"/>
            <a:t>– </a:t>
          </a:r>
          <a:r>
            <a:rPr lang="en-US" sz="2400" dirty="0" err="1" smtClean="0"/>
            <a:t>pneumo</a:t>
          </a:r>
          <a:r>
            <a:rPr lang="en-US" sz="2400" dirty="0" smtClean="0"/>
            <a:t>, tamponade,</a:t>
          </a:r>
        </a:p>
        <a:p>
          <a:r>
            <a:rPr lang="en-US" sz="2400" dirty="0" smtClean="0"/>
            <a:t>dissection</a:t>
          </a:r>
        </a:p>
        <a:p>
          <a:endParaRPr lang="en-US" sz="2400" dirty="0"/>
        </a:p>
      </dgm:t>
    </dgm:pt>
    <dgm:pt modelId="{AEAD951A-0F18-4E1A-8CCE-C0D502784FED}" type="parTrans" cxnId="{D634DDC6-1E1C-4BE8-88AE-C5EA7B6C338F}">
      <dgm:prSet/>
      <dgm:spPr/>
      <dgm:t>
        <a:bodyPr/>
        <a:lstStyle/>
        <a:p>
          <a:endParaRPr lang="en-US" sz="2000"/>
        </a:p>
      </dgm:t>
    </dgm:pt>
    <dgm:pt modelId="{D049EA44-D9AB-4C3C-B511-BF6200DFA239}" type="sibTrans" cxnId="{D634DDC6-1E1C-4BE8-88AE-C5EA7B6C338F}">
      <dgm:prSet/>
      <dgm:spPr/>
      <dgm:t>
        <a:bodyPr/>
        <a:lstStyle/>
        <a:p>
          <a:endParaRPr lang="en-US" sz="2000"/>
        </a:p>
      </dgm:t>
    </dgm:pt>
    <dgm:pt modelId="{4309CFDF-D64C-4098-8045-01B485118E76}">
      <dgm:prSet phldrT="[Text]" custT="1"/>
      <dgm:spPr/>
      <dgm:t>
        <a:bodyPr/>
        <a:lstStyle/>
        <a:p>
          <a:r>
            <a:rPr lang="en-US" sz="2400" dirty="0" smtClean="0"/>
            <a:t>neurogenic</a:t>
          </a:r>
        </a:p>
      </dgm:t>
    </dgm:pt>
    <dgm:pt modelId="{D63796B6-EABF-44E7-B23A-B4CD466CFC39}" type="parTrans" cxnId="{04ACEC0F-31E3-4150-AA2A-57369672B718}">
      <dgm:prSet/>
      <dgm:spPr/>
      <dgm:t>
        <a:bodyPr/>
        <a:lstStyle/>
        <a:p>
          <a:endParaRPr lang="en-US" sz="2000"/>
        </a:p>
      </dgm:t>
    </dgm:pt>
    <dgm:pt modelId="{8E00F792-93C6-4CAD-A0A5-26864E1E6AE9}" type="sibTrans" cxnId="{04ACEC0F-31E3-4150-AA2A-57369672B718}">
      <dgm:prSet/>
      <dgm:spPr/>
      <dgm:t>
        <a:bodyPr/>
        <a:lstStyle/>
        <a:p>
          <a:endParaRPr lang="en-US" sz="2000"/>
        </a:p>
      </dgm:t>
    </dgm:pt>
    <dgm:pt modelId="{DC20BD4D-E158-410E-95A5-ED5199998D06}">
      <dgm:prSet phldrT="[Text]" custT="1"/>
      <dgm:spPr/>
      <dgm:t>
        <a:bodyPr/>
        <a:lstStyle/>
        <a:p>
          <a:r>
            <a:rPr lang="en-US" sz="2400" dirty="0" smtClean="0"/>
            <a:t>septic</a:t>
          </a:r>
        </a:p>
        <a:p>
          <a:endParaRPr lang="en-US" sz="2400" dirty="0"/>
        </a:p>
      </dgm:t>
    </dgm:pt>
    <dgm:pt modelId="{72817BED-4D07-4EDB-A1A3-DC622162D193}" type="parTrans" cxnId="{D3C5BC5B-11CF-4FCE-9136-0F9BEAF96A6D}">
      <dgm:prSet/>
      <dgm:spPr/>
      <dgm:t>
        <a:bodyPr/>
        <a:lstStyle/>
        <a:p>
          <a:endParaRPr lang="en-US" sz="2000"/>
        </a:p>
      </dgm:t>
    </dgm:pt>
    <dgm:pt modelId="{EF1EE0E9-D523-46EC-B39D-AF0BCFDB9046}" type="sibTrans" cxnId="{D3C5BC5B-11CF-4FCE-9136-0F9BEAF96A6D}">
      <dgm:prSet/>
      <dgm:spPr/>
      <dgm:t>
        <a:bodyPr/>
        <a:lstStyle/>
        <a:p>
          <a:endParaRPr lang="en-US" sz="2000"/>
        </a:p>
      </dgm:t>
    </dgm:pt>
    <dgm:pt modelId="{34DAE76D-F073-42EC-9DAF-E6F3F6C05880}" type="pres">
      <dgm:prSet presAssocID="{63477DAF-3BAE-4CB1-8AD6-B476209803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B11C71-FE35-4A7D-96FE-0ACAC5A0ABF6}" type="pres">
      <dgm:prSet presAssocID="{8952EA3D-D13A-4461-836A-650A3C4AC104}" presName="composite" presStyleCnt="0"/>
      <dgm:spPr/>
    </dgm:pt>
    <dgm:pt modelId="{CB38471C-3BC8-4352-862E-00E84413203D}" type="pres">
      <dgm:prSet presAssocID="{8952EA3D-D13A-4461-836A-650A3C4AC10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DF4B6-18DA-4309-9BC4-E2B2ADCEE302}" type="pres">
      <dgm:prSet presAssocID="{8952EA3D-D13A-4461-836A-650A3C4AC10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6ECCA-B236-4835-B284-04140990C848}" type="pres">
      <dgm:prSet presAssocID="{6579E668-F4B7-44E0-86B6-2AE10C8A20D0}" presName="space" presStyleCnt="0"/>
      <dgm:spPr/>
    </dgm:pt>
    <dgm:pt modelId="{C34326DB-7619-419A-BE5A-69355040E5B8}" type="pres">
      <dgm:prSet presAssocID="{9537B3FC-39E9-4EC2-8ACC-912E24F82225}" presName="composite" presStyleCnt="0"/>
      <dgm:spPr/>
    </dgm:pt>
    <dgm:pt modelId="{B6A46CE9-A1A0-41C6-BEA2-A6612A5BA8C5}" type="pres">
      <dgm:prSet presAssocID="{9537B3FC-39E9-4EC2-8ACC-912E24F8222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6082E-A772-444D-ACC0-F3C81F751A16}" type="pres">
      <dgm:prSet presAssocID="{9537B3FC-39E9-4EC2-8ACC-912E24F82225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B44C2-CD23-4738-A7FE-8E2433A92059}" type="pres">
      <dgm:prSet presAssocID="{EA029280-0A62-4187-BD2D-B2A6300E2E47}" presName="space" presStyleCnt="0"/>
      <dgm:spPr/>
    </dgm:pt>
    <dgm:pt modelId="{2D05CDFD-57AD-4556-A0CB-EB57B951A51D}" type="pres">
      <dgm:prSet presAssocID="{D3312E68-954E-498A-B76B-E71B9FC1A9CE}" presName="composite" presStyleCnt="0"/>
      <dgm:spPr/>
    </dgm:pt>
    <dgm:pt modelId="{7935E42D-52DA-48E0-91EF-1150AD6D263D}" type="pres">
      <dgm:prSet presAssocID="{D3312E68-954E-498A-B76B-E71B9FC1A9C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0E201-746B-48E5-ACBB-D4E0C0D06043}" type="pres">
      <dgm:prSet presAssocID="{D3312E68-954E-498A-B76B-E71B9FC1A9C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AB17A-0052-4BBA-8B5B-7DB2923330F7}" type="pres">
      <dgm:prSet presAssocID="{9F9ACC2A-2F2E-41A5-8D34-B131597B3A1E}" presName="space" presStyleCnt="0"/>
      <dgm:spPr/>
    </dgm:pt>
    <dgm:pt modelId="{1A518153-D8A8-4AFF-8E29-80B3E8ACBF0B}" type="pres">
      <dgm:prSet presAssocID="{F395CF70-01E1-42D5-B986-9F987AAE495F}" presName="composite" presStyleCnt="0"/>
      <dgm:spPr/>
    </dgm:pt>
    <dgm:pt modelId="{2E0694C5-5C82-42EF-AD59-4B3F9119B0FF}" type="pres">
      <dgm:prSet presAssocID="{F395CF70-01E1-42D5-B986-9F987AAE495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1187B-67CB-4AE5-A79B-42C13B1549EB}" type="pres">
      <dgm:prSet presAssocID="{F395CF70-01E1-42D5-B986-9F987AAE495F}" presName="desTx" presStyleLbl="alignAccFollowNode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473C93-2952-42EF-9130-D95EA20E5388}" type="presOf" srcId="{63477DAF-3BAE-4CB1-8AD6-B4762098036C}" destId="{34DAE76D-F073-42EC-9DAF-E6F3F6C05880}" srcOrd="0" destOrd="0" presId="urn:microsoft.com/office/officeart/2005/8/layout/hList1"/>
    <dgm:cxn modelId="{2439F69F-1559-406A-904A-637FA1B6A617}" type="presOf" srcId="{DC20BD4D-E158-410E-95A5-ED5199998D06}" destId="{C746082E-A772-444D-ACC0-F3C81F751A16}" srcOrd="0" destOrd="2" presId="urn:microsoft.com/office/officeart/2005/8/layout/hList1"/>
    <dgm:cxn modelId="{CA6C4A2F-7E9C-4B13-BD58-F0219100A878}" srcId="{8952EA3D-D13A-4461-836A-650A3C4AC104}" destId="{E0FA8E52-CF5E-41CD-BE09-8BB612F2F099}" srcOrd="0" destOrd="0" parTransId="{9037CDDA-8692-4595-B606-543CB6396FB7}" sibTransId="{CED908FB-C8E1-40CC-9781-81F9D5402958}"/>
    <dgm:cxn modelId="{66E9AF42-64E7-4D65-BF1F-598842FBA8B9}" srcId="{63477DAF-3BAE-4CB1-8AD6-B4762098036C}" destId="{8952EA3D-D13A-4461-836A-650A3C4AC104}" srcOrd="0" destOrd="0" parTransId="{B77C15D3-EC38-43E1-8D4F-870EB780E725}" sibTransId="{6579E668-F4B7-44E0-86B6-2AE10C8A20D0}"/>
    <dgm:cxn modelId="{15079065-24DD-46F5-ABB4-585FE6BAE5BC}" type="presOf" srcId="{F395CF70-01E1-42D5-B986-9F987AAE495F}" destId="{2E0694C5-5C82-42EF-AD59-4B3F9119B0FF}" srcOrd="0" destOrd="0" presId="urn:microsoft.com/office/officeart/2005/8/layout/hList1"/>
    <dgm:cxn modelId="{67CACFD9-4A27-413B-8EDB-892DF0B9768B}" type="presOf" srcId="{4309CFDF-D64C-4098-8045-01B485118E76}" destId="{C746082E-A772-444D-ACC0-F3C81F751A16}" srcOrd="0" destOrd="1" presId="urn:microsoft.com/office/officeart/2005/8/layout/hList1"/>
    <dgm:cxn modelId="{0483BA82-E9F0-421B-B4C5-3046CD4660CC}" srcId="{9537B3FC-39E9-4EC2-8ACC-912E24F82225}" destId="{67B6ED50-CBE1-4622-99C4-9D92597DE5D5}" srcOrd="0" destOrd="0" parTransId="{905157B9-8BF0-49EA-90F2-A2CAADD280DD}" sibTransId="{58FA9B5F-E26F-4137-BD72-169E63E7BB78}"/>
    <dgm:cxn modelId="{6CD04495-D5B1-45EE-B3C9-CD800097846E}" srcId="{D3312E68-954E-498A-B76B-E71B9FC1A9CE}" destId="{B49BE6AB-7D2A-4BF6-89D8-95891F296396}" srcOrd="2" destOrd="0" parTransId="{80A54F92-5559-4B16-B539-07C3B8C3B66A}" sibTransId="{5D01CD47-5E19-4B3B-935C-0C0E8DC6AF56}"/>
    <dgm:cxn modelId="{77930424-7324-40B3-9E7B-E25DA0C62EF7}" type="presOf" srcId="{77A9BDFD-D066-4757-8D09-2EF76F56C946}" destId="{363DF4B6-18DA-4309-9BC4-E2B2ADCEE302}" srcOrd="0" destOrd="2" presId="urn:microsoft.com/office/officeart/2005/8/layout/hList1"/>
    <dgm:cxn modelId="{646F8378-2C50-4384-AF41-7560475FF8AD}" type="presOf" srcId="{0951FC5F-55AF-4B02-8E71-704E752A1B65}" destId="{363DF4B6-18DA-4309-9BC4-E2B2ADCEE302}" srcOrd="0" destOrd="3" presId="urn:microsoft.com/office/officeart/2005/8/layout/hList1"/>
    <dgm:cxn modelId="{21FB3B52-6027-41CD-AB6C-4166A6A24BD7}" type="presOf" srcId="{D3312E68-954E-498A-B76B-E71B9FC1A9CE}" destId="{7935E42D-52DA-48E0-91EF-1150AD6D263D}" srcOrd="0" destOrd="0" presId="urn:microsoft.com/office/officeart/2005/8/layout/hList1"/>
    <dgm:cxn modelId="{7D3A58B9-AAD5-4F81-A409-33ECBDD71B38}" type="presOf" srcId="{51276B31-1450-4D02-9315-AC96AC7CBF9A}" destId="{22B0E201-746B-48E5-ACBB-D4E0C0D06043}" srcOrd="0" destOrd="0" presId="urn:microsoft.com/office/officeart/2005/8/layout/hList1"/>
    <dgm:cxn modelId="{6E81A2DD-D456-436B-BF1F-94AC9B6CE28E}" type="presOf" srcId="{9537B3FC-39E9-4EC2-8ACC-912E24F82225}" destId="{B6A46CE9-A1A0-41C6-BEA2-A6612A5BA8C5}" srcOrd="0" destOrd="0" presId="urn:microsoft.com/office/officeart/2005/8/layout/hList1"/>
    <dgm:cxn modelId="{ACD75377-3AAE-4435-9ADB-631541EAED95}" type="presOf" srcId="{B49BE6AB-7D2A-4BF6-89D8-95891F296396}" destId="{22B0E201-746B-48E5-ACBB-D4E0C0D06043}" srcOrd="0" destOrd="2" presId="urn:microsoft.com/office/officeart/2005/8/layout/hList1"/>
    <dgm:cxn modelId="{6470E492-EBFB-420B-9233-2E6511BB2A52}" type="presOf" srcId="{C42890D6-7D8E-44C6-A73F-16CF5753F27F}" destId="{E011187B-67CB-4AE5-A79B-42C13B1549EB}" srcOrd="0" destOrd="0" presId="urn:microsoft.com/office/officeart/2005/8/layout/hList1"/>
    <dgm:cxn modelId="{4346AA42-4282-433F-A396-5F86C8118C8A}" srcId="{8952EA3D-D13A-4461-836A-650A3C4AC104}" destId="{928FD89E-D9DE-43E3-9368-E3447970F7D1}" srcOrd="4" destOrd="0" parTransId="{F2E4ADF3-B3FF-4103-ABBF-721543846592}" sibTransId="{E91E96F5-44AE-41E2-9597-2310D56D5DE4}"/>
    <dgm:cxn modelId="{8F15EA0D-786C-4C1E-82CE-FE4B4DFD1D85}" type="presOf" srcId="{67B6ED50-CBE1-4622-99C4-9D92597DE5D5}" destId="{C746082E-A772-444D-ACC0-F3C81F751A16}" srcOrd="0" destOrd="0" presId="urn:microsoft.com/office/officeart/2005/8/layout/hList1"/>
    <dgm:cxn modelId="{32171F90-0A39-42A2-BE6F-6EC214F6A056}" srcId="{63477DAF-3BAE-4CB1-8AD6-B4762098036C}" destId="{F395CF70-01E1-42D5-B986-9F987AAE495F}" srcOrd="3" destOrd="0" parTransId="{D36AADA0-90C5-47F5-8274-0683059E7D56}" sibTransId="{8E1E0C7C-3E21-4221-AADD-5245D92A57C7}"/>
    <dgm:cxn modelId="{2DE6A7D6-9DC7-4B3C-9EA2-8380BCDB6E48}" type="presOf" srcId="{E0FA8E52-CF5E-41CD-BE09-8BB612F2F099}" destId="{363DF4B6-18DA-4309-9BC4-E2B2ADCEE302}" srcOrd="0" destOrd="0" presId="urn:microsoft.com/office/officeart/2005/8/layout/hList1"/>
    <dgm:cxn modelId="{E7778519-34A8-4ED2-8DD8-2526D7A96602}" srcId="{8952EA3D-D13A-4461-836A-650A3C4AC104}" destId="{0951FC5F-55AF-4B02-8E71-704E752A1B65}" srcOrd="3" destOrd="0" parTransId="{DB184EF6-94D5-49E4-8F12-99231C3149E3}" sibTransId="{13C86F1A-114A-4588-BA30-CF2A7880FEA9}"/>
    <dgm:cxn modelId="{D634DDC6-1E1C-4BE8-88AE-C5EA7B6C338F}" srcId="{F395CF70-01E1-42D5-B986-9F987AAE495F}" destId="{C42890D6-7D8E-44C6-A73F-16CF5753F27F}" srcOrd="0" destOrd="0" parTransId="{AEAD951A-0F18-4E1A-8CCE-C0D502784FED}" sibTransId="{D049EA44-D9AB-4C3C-B511-BF6200DFA239}"/>
    <dgm:cxn modelId="{04ACEC0F-31E3-4150-AA2A-57369672B718}" srcId="{9537B3FC-39E9-4EC2-8ACC-912E24F82225}" destId="{4309CFDF-D64C-4098-8045-01B485118E76}" srcOrd="1" destOrd="0" parTransId="{D63796B6-EABF-44E7-B23A-B4CD466CFC39}" sibTransId="{8E00F792-93C6-4CAD-A0A5-26864E1E6AE9}"/>
    <dgm:cxn modelId="{A6A8BB7B-E3DF-433D-A8A8-956560867734}" srcId="{63477DAF-3BAE-4CB1-8AD6-B4762098036C}" destId="{9537B3FC-39E9-4EC2-8ACC-912E24F82225}" srcOrd="1" destOrd="0" parTransId="{787E9E6E-FD3B-4AB5-A71A-7499F1F9EA83}" sibTransId="{EA029280-0A62-4187-BD2D-B2A6300E2E47}"/>
    <dgm:cxn modelId="{7ACFA138-2271-4787-A364-0A3D873DA43D}" type="presOf" srcId="{D3D907ED-BCE2-4E0D-9BC8-DABB98A12D84}" destId="{363DF4B6-18DA-4309-9BC4-E2B2ADCEE302}" srcOrd="0" destOrd="1" presId="urn:microsoft.com/office/officeart/2005/8/layout/hList1"/>
    <dgm:cxn modelId="{E38323FE-230E-492A-8E51-A1F7C0B59751}" srcId="{D3312E68-954E-498A-B76B-E71B9FC1A9CE}" destId="{51276B31-1450-4D02-9315-AC96AC7CBF9A}" srcOrd="0" destOrd="0" parTransId="{13E340D9-FD2C-4D5E-90E4-98AA006FA33A}" sibTransId="{2322EEFF-9080-4FE1-9BDA-A3C40211FFD5}"/>
    <dgm:cxn modelId="{995D04AC-258C-43FE-A733-8D98AEAFCBA9}" type="presOf" srcId="{3631A325-809F-45D0-B465-82C3B4F88CCE}" destId="{22B0E201-746B-48E5-ACBB-D4E0C0D06043}" srcOrd="0" destOrd="1" presId="urn:microsoft.com/office/officeart/2005/8/layout/hList1"/>
    <dgm:cxn modelId="{BEF8264B-FCBA-464F-BF6D-47C63637EBAC}" srcId="{D3312E68-954E-498A-B76B-E71B9FC1A9CE}" destId="{917E722B-1479-4D4F-A2A6-AB23AC5278D2}" srcOrd="3" destOrd="0" parTransId="{5266722C-D2F5-443B-BBFC-416F01814DFE}" sibTransId="{3F801B06-205A-4335-8B8B-9D9A72CE5A56}"/>
    <dgm:cxn modelId="{6C653DA6-9EE4-428C-9FF8-2CE7A711077E}" srcId="{63477DAF-3BAE-4CB1-8AD6-B4762098036C}" destId="{D3312E68-954E-498A-B76B-E71B9FC1A9CE}" srcOrd="2" destOrd="0" parTransId="{D2672478-42A0-46E1-AEF5-87E7914DCA63}" sibTransId="{9F9ACC2A-2F2E-41A5-8D34-B131597B3A1E}"/>
    <dgm:cxn modelId="{9832C97E-AA40-497F-8DB3-A39265E4F0E2}" type="presOf" srcId="{928FD89E-D9DE-43E3-9368-E3447970F7D1}" destId="{363DF4B6-18DA-4309-9BC4-E2B2ADCEE302}" srcOrd="0" destOrd="4" presId="urn:microsoft.com/office/officeart/2005/8/layout/hList1"/>
    <dgm:cxn modelId="{1375BDCC-A879-4CF3-AFDF-1EA537D0E285}" srcId="{8952EA3D-D13A-4461-836A-650A3C4AC104}" destId="{D3D907ED-BCE2-4E0D-9BC8-DABB98A12D84}" srcOrd="1" destOrd="0" parTransId="{52B9EF0C-043C-4590-9E40-11E5AC4BE765}" sibTransId="{855150D3-8A70-4040-BDEC-16577B30C555}"/>
    <dgm:cxn modelId="{F3D14884-3459-42BC-80F0-0373136F3ED1}" type="presOf" srcId="{8952EA3D-D13A-4461-836A-650A3C4AC104}" destId="{CB38471C-3BC8-4352-862E-00E84413203D}" srcOrd="0" destOrd="0" presId="urn:microsoft.com/office/officeart/2005/8/layout/hList1"/>
    <dgm:cxn modelId="{D3C5BC5B-11CF-4FCE-9136-0F9BEAF96A6D}" srcId="{9537B3FC-39E9-4EC2-8ACC-912E24F82225}" destId="{DC20BD4D-E158-410E-95A5-ED5199998D06}" srcOrd="2" destOrd="0" parTransId="{72817BED-4D07-4EDB-A1A3-DC622162D193}" sibTransId="{EF1EE0E9-D523-46EC-B39D-AF0BCFDB9046}"/>
    <dgm:cxn modelId="{FFB21E85-9AF0-49D7-B933-2ED4C332E5DE}" srcId="{8952EA3D-D13A-4461-836A-650A3C4AC104}" destId="{77A9BDFD-D066-4757-8D09-2EF76F56C946}" srcOrd="2" destOrd="0" parTransId="{5828D5E7-5A3C-4CA5-B96A-66DEE46F8A29}" sibTransId="{1F71D316-32DE-4067-B15D-E131423FD894}"/>
    <dgm:cxn modelId="{64369224-33B1-4378-9A28-4BDFE23E8569}" srcId="{D3312E68-954E-498A-B76B-E71B9FC1A9CE}" destId="{3631A325-809F-45D0-B465-82C3B4F88CCE}" srcOrd="1" destOrd="0" parTransId="{8A3C1F2F-A53D-4775-993F-908F4A26B55B}" sibTransId="{EFD7F1FA-E6E4-4CE3-AD43-F05B9B7B8505}"/>
    <dgm:cxn modelId="{D4A9A697-E841-47F6-A96C-1D2124D78959}" type="presOf" srcId="{917E722B-1479-4D4F-A2A6-AB23AC5278D2}" destId="{22B0E201-746B-48E5-ACBB-D4E0C0D06043}" srcOrd="0" destOrd="3" presId="urn:microsoft.com/office/officeart/2005/8/layout/hList1"/>
    <dgm:cxn modelId="{438A3635-3227-4A99-9F8A-971A973A567E}" type="presParOf" srcId="{34DAE76D-F073-42EC-9DAF-E6F3F6C05880}" destId="{1DB11C71-FE35-4A7D-96FE-0ACAC5A0ABF6}" srcOrd="0" destOrd="0" presId="urn:microsoft.com/office/officeart/2005/8/layout/hList1"/>
    <dgm:cxn modelId="{06ABF876-9A8C-422D-8081-DBA983CB3D72}" type="presParOf" srcId="{1DB11C71-FE35-4A7D-96FE-0ACAC5A0ABF6}" destId="{CB38471C-3BC8-4352-862E-00E84413203D}" srcOrd="0" destOrd="0" presId="urn:microsoft.com/office/officeart/2005/8/layout/hList1"/>
    <dgm:cxn modelId="{1AF8F82A-4BAA-46F6-8226-8CB6EF14F066}" type="presParOf" srcId="{1DB11C71-FE35-4A7D-96FE-0ACAC5A0ABF6}" destId="{363DF4B6-18DA-4309-9BC4-E2B2ADCEE302}" srcOrd="1" destOrd="0" presId="urn:microsoft.com/office/officeart/2005/8/layout/hList1"/>
    <dgm:cxn modelId="{E194CCCA-EFDD-412F-9C39-70A4E15A5E2E}" type="presParOf" srcId="{34DAE76D-F073-42EC-9DAF-E6F3F6C05880}" destId="{B126ECCA-B236-4835-B284-04140990C848}" srcOrd="1" destOrd="0" presId="urn:microsoft.com/office/officeart/2005/8/layout/hList1"/>
    <dgm:cxn modelId="{C1FEC1E9-C7EF-4C85-8CD6-FFD6BC8B52FE}" type="presParOf" srcId="{34DAE76D-F073-42EC-9DAF-E6F3F6C05880}" destId="{C34326DB-7619-419A-BE5A-69355040E5B8}" srcOrd="2" destOrd="0" presId="urn:microsoft.com/office/officeart/2005/8/layout/hList1"/>
    <dgm:cxn modelId="{5C0480BF-1B95-4B92-9979-27FBE1164E6B}" type="presParOf" srcId="{C34326DB-7619-419A-BE5A-69355040E5B8}" destId="{B6A46CE9-A1A0-41C6-BEA2-A6612A5BA8C5}" srcOrd="0" destOrd="0" presId="urn:microsoft.com/office/officeart/2005/8/layout/hList1"/>
    <dgm:cxn modelId="{E4B3FD58-2BE6-40A9-A55A-5DA4AAD77475}" type="presParOf" srcId="{C34326DB-7619-419A-BE5A-69355040E5B8}" destId="{C746082E-A772-444D-ACC0-F3C81F751A16}" srcOrd="1" destOrd="0" presId="urn:microsoft.com/office/officeart/2005/8/layout/hList1"/>
    <dgm:cxn modelId="{71049AD8-9E39-487C-A5D1-8720FE0599B9}" type="presParOf" srcId="{34DAE76D-F073-42EC-9DAF-E6F3F6C05880}" destId="{47CB44C2-CD23-4738-A7FE-8E2433A92059}" srcOrd="3" destOrd="0" presId="urn:microsoft.com/office/officeart/2005/8/layout/hList1"/>
    <dgm:cxn modelId="{3F82832B-A432-4AC6-AA45-6EEE2A582F79}" type="presParOf" srcId="{34DAE76D-F073-42EC-9DAF-E6F3F6C05880}" destId="{2D05CDFD-57AD-4556-A0CB-EB57B951A51D}" srcOrd="4" destOrd="0" presId="urn:microsoft.com/office/officeart/2005/8/layout/hList1"/>
    <dgm:cxn modelId="{4B0C9160-B09C-4090-AFB5-A96C589A57FD}" type="presParOf" srcId="{2D05CDFD-57AD-4556-A0CB-EB57B951A51D}" destId="{7935E42D-52DA-48E0-91EF-1150AD6D263D}" srcOrd="0" destOrd="0" presId="urn:microsoft.com/office/officeart/2005/8/layout/hList1"/>
    <dgm:cxn modelId="{DE0872AE-CE4C-4706-BFAF-A6F9080902DE}" type="presParOf" srcId="{2D05CDFD-57AD-4556-A0CB-EB57B951A51D}" destId="{22B0E201-746B-48E5-ACBB-D4E0C0D06043}" srcOrd="1" destOrd="0" presId="urn:microsoft.com/office/officeart/2005/8/layout/hList1"/>
    <dgm:cxn modelId="{ECE75FA6-694C-4725-8DA9-6E965B5349CA}" type="presParOf" srcId="{34DAE76D-F073-42EC-9DAF-E6F3F6C05880}" destId="{66CAB17A-0052-4BBA-8B5B-7DB2923330F7}" srcOrd="5" destOrd="0" presId="urn:microsoft.com/office/officeart/2005/8/layout/hList1"/>
    <dgm:cxn modelId="{34411516-6A42-4345-BDB4-119BDB1DC55A}" type="presParOf" srcId="{34DAE76D-F073-42EC-9DAF-E6F3F6C05880}" destId="{1A518153-D8A8-4AFF-8E29-80B3E8ACBF0B}" srcOrd="6" destOrd="0" presId="urn:microsoft.com/office/officeart/2005/8/layout/hList1"/>
    <dgm:cxn modelId="{7259ABD2-6873-4C12-8873-CA61BAE35EFB}" type="presParOf" srcId="{1A518153-D8A8-4AFF-8E29-80B3E8ACBF0B}" destId="{2E0694C5-5C82-42EF-AD59-4B3F9119B0FF}" srcOrd="0" destOrd="0" presId="urn:microsoft.com/office/officeart/2005/8/layout/hList1"/>
    <dgm:cxn modelId="{3C2CDCCE-1B98-4361-B28A-380F21B6E049}" type="presParOf" srcId="{1A518153-D8A8-4AFF-8E29-80B3E8ACBF0B}" destId="{E011187B-67CB-4AE5-A79B-42C13B1549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DD485-C6ED-4974-B442-37E089913DE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E4B3B-6E0A-4D2D-A481-0ADD20ED4096}">
      <dgm:prSet phldrT="[Text]" custT="1"/>
      <dgm:spPr/>
      <dgm:t>
        <a:bodyPr/>
        <a:lstStyle/>
        <a:p>
          <a:r>
            <a:rPr lang="en-US" sz="2400" b="1" u="sng" dirty="0" smtClean="0"/>
            <a:t>Dopamine</a:t>
          </a:r>
        </a:p>
        <a:p>
          <a:r>
            <a:rPr lang="el-GR" sz="2400" dirty="0" smtClean="0"/>
            <a:t>– </a:t>
          </a:r>
          <a:r>
            <a:rPr lang="en-US" sz="2400" dirty="0" smtClean="0"/>
            <a:t>10</a:t>
          </a:r>
          <a:r>
            <a:rPr lang="el-GR" sz="2400" dirty="0" smtClean="0"/>
            <a:t>-20 μ</a:t>
          </a:r>
          <a:r>
            <a:rPr lang="en-US" sz="2400" dirty="0" smtClean="0"/>
            <a:t>g/kg/min</a:t>
          </a:r>
        </a:p>
        <a:p>
          <a:r>
            <a:rPr lang="en-US" sz="2400" dirty="0" smtClean="0"/>
            <a:t>increase HR</a:t>
          </a:r>
        </a:p>
        <a:p>
          <a:r>
            <a:rPr lang="en-US" sz="2400" dirty="0" smtClean="0"/>
            <a:t>and SVR</a:t>
          </a:r>
        </a:p>
        <a:p>
          <a:r>
            <a:rPr lang="en-US" sz="2400" dirty="0" smtClean="0"/>
            <a:t>– endpoint: improved</a:t>
          </a:r>
        </a:p>
        <a:p>
          <a:r>
            <a:rPr lang="en-US" sz="2400" dirty="0" smtClean="0"/>
            <a:t>perfusion, BP, urine</a:t>
          </a:r>
        </a:p>
      </dgm:t>
    </dgm:pt>
    <dgm:pt modelId="{E92B54CB-ABF6-446A-96F3-FFB26D35C94B}" type="parTrans" cxnId="{4DDE5894-49B5-497E-97A9-E9D742BF8D45}">
      <dgm:prSet/>
      <dgm:spPr/>
      <dgm:t>
        <a:bodyPr/>
        <a:lstStyle/>
        <a:p>
          <a:endParaRPr lang="en-US" sz="2800"/>
        </a:p>
      </dgm:t>
    </dgm:pt>
    <dgm:pt modelId="{E1AA33F9-FC3B-4BDE-9109-E9288448BEAF}" type="sibTrans" cxnId="{4DDE5894-49B5-497E-97A9-E9D742BF8D45}">
      <dgm:prSet/>
      <dgm:spPr/>
      <dgm:t>
        <a:bodyPr/>
        <a:lstStyle/>
        <a:p>
          <a:endParaRPr lang="en-US" sz="2800"/>
        </a:p>
      </dgm:t>
    </dgm:pt>
    <dgm:pt modelId="{270F0DD1-4FEC-46BD-8488-918B0CECC907}">
      <dgm:prSet phldrT="[Text]" custT="1"/>
      <dgm:spPr/>
      <dgm:t>
        <a:bodyPr/>
        <a:lstStyle/>
        <a:p>
          <a:r>
            <a:rPr lang="en-US" sz="2400" b="1" u="sng" dirty="0" smtClean="0"/>
            <a:t>Norepinephrine</a:t>
          </a:r>
        </a:p>
        <a:p>
          <a:r>
            <a:rPr lang="el-GR" sz="2400" dirty="0" smtClean="0"/>
            <a:t>– 0.05-1.0 μ</a:t>
          </a:r>
          <a:r>
            <a:rPr lang="en-US" sz="2400" dirty="0" smtClean="0"/>
            <a:t>g/kg/min</a:t>
          </a:r>
        </a:p>
        <a:p>
          <a:r>
            <a:rPr lang="en-US" sz="2400" dirty="0" smtClean="0"/>
            <a:t>– increase SVR</a:t>
          </a:r>
        </a:p>
        <a:p>
          <a:r>
            <a:rPr lang="en-US" sz="2400" dirty="0" smtClean="0"/>
            <a:t>– endpoint: adequate BP</a:t>
          </a:r>
          <a:endParaRPr lang="en-US" sz="2400" dirty="0"/>
        </a:p>
      </dgm:t>
    </dgm:pt>
    <dgm:pt modelId="{AA9B3366-1BD9-4E6A-A4CF-A29196A9C371}" type="parTrans" cxnId="{45B8218B-1AE4-4D98-9443-D731F8079558}">
      <dgm:prSet/>
      <dgm:spPr/>
      <dgm:t>
        <a:bodyPr/>
        <a:lstStyle/>
        <a:p>
          <a:endParaRPr lang="en-US" sz="2800"/>
        </a:p>
      </dgm:t>
    </dgm:pt>
    <dgm:pt modelId="{83E6FE71-EA94-4667-8DCF-F31B64055329}" type="sibTrans" cxnId="{45B8218B-1AE4-4D98-9443-D731F8079558}">
      <dgm:prSet/>
      <dgm:spPr/>
      <dgm:t>
        <a:bodyPr/>
        <a:lstStyle/>
        <a:p>
          <a:endParaRPr lang="en-US" sz="2800"/>
        </a:p>
      </dgm:t>
    </dgm:pt>
    <dgm:pt modelId="{EC968D5F-6248-444E-BA49-A5A34CDF64E8}">
      <dgm:prSet phldrT="[Text]" custT="1"/>
      <dgm:spPr/>
      <dgm:t>
        <a:bodyPr/>
        <a:lstStyle/>
        <a:p>
          <a:r>
            <a:rPr lang="en-US" sz="2400" b="1" u="sng" dirty="0" smtClean="0"/>
            <a:t>• </a:t>
          </a:r>
          <a:r>
            <a:rPr lang="en-US" sz="2300" b="1" u="sng" dirty="0" smtClean="0"/>
            <a:t>Epinephrine</a:t>
          </a:r>
        </a:p>
        <a:p>
          <a:r>
            <a:rPr lang="el-GR" sz="2300" dirty="0" smtClean="0"/>
            <a:t>– 0.05-1.5 μ</a:t>
          </a:r>
          <a:r>
            <a:rPr lang="en-US" sz="2300" dirty="0" smtClean="0"/>
            <a:t>g/kg/min</a:t>
          </a:r>
        </a:p>
        <a:p>
          <a:r>
            <a:rPr lang="en-US" sz="2300" dirty="0" smtClean="0"/>
            <a:t>– increase HR, SVR,</a:t>
          </a:r>
        </a:p>
        <a:p>
          <a:r>
            <a:rPr lang="en-US" sz="2300" dirty="0" smtClean="0"/>
            <a:t>contractility</a:t>
          </a:r>
        </a:p>
        <a:p>
          <a:r>
            <a:rPr lang="en-US" sz="2300" dirty="0" smtClean="0"/>
            <a:t>– endpoint: adequate BP;</a:t>
          </a:r>
        </a:p>
        <a:p>
          <a:r>
            <a:rPr lang="en-US" sz="2300" dirty="0" smtClean="0"/>
            <a:t>acceptable tachycardia</a:t>
          </a:r>
        </a:p>
        <a:p>
          <a:endParaRPr lang="en-US" sz="2400" dirty="0"/>
        </a:p>
      </dgm:t>
    </dgm:pt>
    <dgm:pt modelId="{069F02C6-5ECB-4AC8-B2A4-D85570DABBD6}" type="parTrans" cxnId="{4CA1A7D3-6719-47AB-9C40-C21A48D5A175}">
      <dgm:prSet/>
      <dgm:spPr/>
      <dgm:t>
        <a:bodyPr/>
        <a:lstStyle/>
        <a:p>
          <a:endParaRPr lang="en-US" sz="2800"/>
        </a:p>
      </dgm:t>
    </dgm:pt>
    <dgm:pt modelId="{6D2EFE44-8DC3-40BD-A6A5-A635DCC28B76}" type="sibTrans" cxnId="{4CA1A7D3-6719-47AB-9C40-C21A48D5A175}">
      <dgm:prSet/>
      <dgm:spPr/>
      <dgm:t>
        <a:bodyPr/>
        <a:lstStyle/>
        <a:p>
          <a:endParaRPr lang="en-US" sz="2800"/>
        </a:p>
      </dgm:t>
    </dgm:pt>
    <dgm:pt modelId="{6657BCAF-C5B2-41F3-8927-5C419313B5AD}" type="pres">
      <dgm:prSet presAssocID="{931DD485-C6ED-4974-B442-37E089913D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2B054C-2E7F-469C-A671-22B02236FE77}" type="pres">
      <dgm:prSet presAssocID="{8ABE4B3B-6E0A-4D2D-A481-0ADD20ED40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7272D-A438-46A3-A54A-D9888CF0B64C}" type="pres">
      <dgm:prSet presAssocID="{E1AA33F9-FC3B-4BDE-9109-E9288448BEAF}" presName="sibTrans" presStyleCnt="0"/>
      <dgm:spPr/>
    </dgm:pt>
    <dgm:pt modelId="{2C40EFFB-26F3-42EA-B456-24BA05F8BA28}" type="pres">
      <dgm:prSet presAssocID="{270F0DD1-4FEC-46BD-8488-918B0CECC907}" presName="node" presStyleLbl="node1" presStyleIdx="1" presStyleCnt="3" custLinFactX="90491" custLinFactNeighborX="100000" custLinFactNeighborY="2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1BD45-3EFA-4038-A9DE-6AD58BABA72E}" type="pres">
      <dgm:prSet presAssocID="{83E6FE71-EA94-4667-8DCF-F31B64055329}" presName="sibTrans" presStyleCnt="0"/>
      <dgm:spPr/>
    </dgm:pt>
    <dgm:pt modelId="{6077935C-D8C2-4DB5-81B1-50746212CF0B}" type="pres">
      <dgm:prSet presAssocID="{EC968D5F-6248-444E-BA49-A5A34CDF64E8}" presName="node" presStyleLbl="node1" presStyleIdx="2" presStyleCnt="3" custScaleX="102373" custLinFactX="-100000" custLinFactNeighborX="-193577" custLinFactNeighborY="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83507-8416-4C85-A8FE-5138A039EA61}" type="presOf" srcId="{270F0DD1-4FEC-46BD-8488-918B0CECC907}" destId="{2C40EFFB-26F3-42EA-B456-24BA05F8BA28}" srcOrd="0" destOrd="0" presId="urn:microsoft.com/office/officeart/2005/8/layout/hList6"/>
    <dgm:cxn modelId="{45B8218B-1AE4-4D98-9443-D731F8079558}" srcId="{931DD485-C6ED-4974-B442-37E089913DEC}" destId="{270F0DD1-4FEC-46BD-8488-918B0CECC907}" srcOrd="1" destOrd="0" parTransId="{AA9B3366-1BD9-4E6A-A4CF-A29196A9C371}" sibTransId="{83E6FE71-EA94-4667-8DCF-F31B64055329}"/>
    <dgm:cxn modelId="{FB4966B1-3DB7-4ECA-9AAE-F33EC9F63DB3}" type="presOf" srcId="{EC968D5F-6248-444E-BA49-A5A34CDF64E8}" destId="{6077935C-D8C2-4DB5-81B1-50746212CF0B}" srcOrd="0" destOrd="0" presId="urn:microsoft.com/office/officeart/2005/8/layout/hList6"/>
    <dgm:cxn modelId="{4CA1A7D3-6719-47AB-9C40-C21A48D5A175}" srcId="{931DD485-C6ED-4974-B442-37E089913DEC}" destId="{EC968D5F-6248-444E-BA49-A5A34CDF64E8}" srcOrd="2" destOrd="0" parTransId="{069F02C6-5ECB-4AC8-B2A4-D85570DABBD6}" sibTransId="{6D2EFE44-8DC3-40BD-A6A5-A635DCC28B76}"/>
    <dgm:cxn modelId="{D1965343-2945-46CA-9C54-874B4BA3D949}" type="presOf" srcId="{931DD485-C6ED-4974-B442-37E089913DEC}" destId="{6657BCAF-C5B2-41F3-8927-5C419313B5AD}" srcOrd="0" destOrd="0" presId="urn:microsoft.com/office/officeart/2005/8/layout/hList6"/>
    <dgm:cxn modelId="{662978AF-36E5-4847-B2F7-ECFDB045D20B}" type="presOf" srcId="{8ABE4B3B-6E0A-4D2D-A481-0ADD20ED4096}" destId="{A32B054C-2E7F-469C-A671-22B02236FE77}" srcOrd="0" destOrd="0" presId="urn:microsoft.com/office/officeart/2005/8/layout/hList6"/>
    <dgm:cxn modelId="{4DDE5894-49B5-497E-97A9-E9D742BF8D45}" srcId="{931DD485-C6ED-4974-B442-37E089913DEC}" destId="{8ABE4B3B-6E0A-4D2D-A481-0ADD20ED4096}" srcOrd="0" destOrd="0" parTransId="{E92B54CB-ABF6-446A-96F3-FFB26D35C94B}" sibTransId="{E1AA33F9-FC3B-4BDE-9109-E9288448BEAF}"/>
    <dgm:cxn modelId="{B0298B2D-9B9F-40C8-A147-13E4C91AA9A7}" type="presParOf" srcId="{6657BCAF-C5B2-41F3-8927-5C419313B5AD}" destId="{A32B054C-2E7F-469C-A671-22B02236FE77}" srcOrd="0" destOrd="0" presId="urn:microsoft.com/office/officeart/2005/8/layout/hList6"/>
    <dgm:cxn modelId="{5C42F9C9-2D61-4309-9264-3DA4358ED763}" type="presParOf" srcId="{6657BCAF-C5B2-41F3-8927-5C419313B5AD}" destId="{2167272D-A438-46A3-A54A-D9888CF0B64C}" srcOrd="1" destOrd="0" presId="urn:microsoft.com/office/officeart/2005/8/layout/hList6"/>
    <dgm:cxn modelId="{7E683C2B-56C5-457A-BDE5-73E84F30A0E4}" type="presParOf" srcId="{6657BCAF-C5B2-41F3-8927-5C419313B5AD}" destId="{2C40EFFB-26F3-42EA-B456-24BA05F8BA28}" srcOrd="2" destOrd="0" presId="urn:microsoft.com/office/officeart/2005/8/layout/hList6"/>
    <dgm:cxn modelId="{43F86D3E-FA64-4D70-B28C-D01C5208FBBA}" type="presParOf" srcId="{6657BCAF-C5B2-41F3-8927-5C419313B5AD}" destId="{1F31BD45-3EFA-4038-A9DE-6AD58BABA72E}" srcOrd="3" destOrd="0" presId="urn:microsoft.com/office/officeart/2005/8/layout/hList6"/>
    <dgm:cxn modelId="{1BD3524B-0FB6-4434-A870-BC7E0866B093}" type="presParOf" srcId="{6657BCAF-C5B2-41F3-8927-5C419313B5AD}" destId="{6077935C-D8C2-4DB5-81B1-50746212CF0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8471C-3BC8-4352-862E-00E84413203D}">
      <dsp:nvSpPr>
        <dsp:cNvPr id="0" name=""/>
        <dsp:cNvSpPr/>
      </dsp:nvSpPr>
      <dsp:spPr>
        <a:xfrm>
          <a:off x="13907" y="368692"/>
          <a:ext cx="2322159" cy="881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Hypovolemic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3907" y="368692"/>
        <a:ext cx="2322159" cy="881513"/>
      </dsp:txXfrm>
    </dsp:sp>
    <dsp:sp modelId="{363DF4B6-18DA-4309-9BC4-E2B2ADCEE302}">
      <dsp:nvSpPr>
        <dsp:cNvPr id="0" name=""/>
        <dsp:cNvSpPr/>
      </dsp:nvSpPr>
      <dsp:spPr>
        <a:xfrm>
          <a:off x="13907" y="1250206"/>
          <a:ext cx="2322159" cy="2470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hemorrhage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serum/plasma loss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drugs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13907" y="1250206"/>
        <a:ext cx="2322159" cy="2470499"/>
      </dsp:txXfrm>
    </dsp:sp>
    <dsp:sp modelId="{B6A46CE9-A1A0-41C6-BEA2-A6612A5BA8C5}">
      <dsp:nvSpPr>
        <dsp:cNvPr id="0" name=""/>
        <dsp:cNvSpPr/>
      </dsp:nvSpPr>
      <dsp:spPr>
        <a:xfrm>
          <a:off x="2661169" y="368692"/>
          <a:ext cx="2322159" cy="881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Distributive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661169" y="368692"/>
        <a:ext cx="2322159" cy="881513"/>
      </dsp:txXfrm>
    </dsp:sp>
    <dsp:sp modelId="{C746082E-A772-444D-ACC0-F3C81F751A16}">
      <dsp:nvSpPr>
        <dsp:cNvPr id="0" name=""/>
        <dsp:cNvSpPr/>
      </dsp:nvSpPr>
      <dsp:spPr>
        <a:xfrm>
          <a:off x="2661169" y="1250206"/>
          <a:ext cx="2322159" cy="2470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anaphylactic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neurogenic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septic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2661169" y="1250206"/>
        <a:ext cx="2322159" cy="2470499"/>
      </dsp:txXfrm>
    </dsp:sp>
    <dsp:sp modelId="{7935E42D-52DA-48E0-91EF-1150AD6D263D}">
      <dsp:nvSpPr>
        <dsp:cNvPr id="0" name=""/>
        <dsp:cNvSpPr/>
      </dsp:nvSpPr>
      <dsp:spPr>
        <a:xfrm>
          <a:off x="5308432" y="368692"/>
          <a:ext cx="2322159" cy="881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Cardiogenic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308432" y="368692"/>
        <a:ext cx="2322159" cy="881513"/>
      </dsp:txXfrm>
    </dsp:sp>
    <dsp:sp modelId="{22B0E201-746B-48E5-ACBB-D4E0C0D06043}">
      <dsp:nvSpPr>
        <dsp:cNvPr id="0" name=""/>
        <dsp:cNvSpPr/>
      </dsp:nvSpPr>
      <dsp:spPr>
        <a:xfrm>
          <a:off x="5308432" y="1250206"/>
          <a:ext cx="2322159" cy="2470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myocardial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dysrhythmia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CHD (duct-dependent)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5308432" y="1250206"/>
        <a:ext cx="2322159" cy="2470499"/>
      </dsp:txXfrm>
    </dsp:sp>
    <dsp:sp modelId="{2E0694C5-5C82-42EF-AD59-4B3F9119B0FF}">
      <dsp:nvSpPr>
        <dsp:cNvPr id="0" name=""/>
        <dsp:cNvSpPr/>
      </dsp:nvSpPr>
      <dsp:spPr>
        <a:xfrm>
          <a:off x="7955694" y="368692"/>
          <a:ext cx="2322159" cy="881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Obstructive</a:t>
          </a:r>
        </a:p>
      </dsp:txBody>
      <dsp:txXfrm>
        <a:off x="7955694" y="368692"/>
        <a:ext cx="2322159" cy="881513"/>
      </dsp:txXfrm>
    </dsp:sp>
    <dsp:sp modelId="{E011187B-67CB-4AE5-A79B-42C13B1549EB}">
      <dsp:nvSpPr>
        <dsp:cNvPr id="0" name=""/>
        <dsp:cNvSpPr/>
      </dsp:nvSpPr>
      <dsp:spPr>
        <a:xfrm>
          <a:off x="7955694" y="1250206"/>
          <a:ext cx="2322159" cy="2470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– </a:t>
          </a:r>
          <a:r>
            <a:rPr lang="en-US" sz="2400" kern="1200" dirty="0" err="1" smtClean="0"/>
            <a:t>pneumo</a:t>
          </a:r>
          <a:r>
            <a:rPr lang="en-US" sz="2400" kern="1200" dirty="0" smtClean="0"/>
            <a:t>, tamponade,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dissection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7955694" y="1250206"/>
        <a:ext cx="2322159" cy="2470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B054C-2E7F-469C-A671-22B02236FE77}">
      <dsp:nvSpPr>
        <dsp:cNvPr id="0" name=""/>
        <dsp:cNvSpPr/>
      </dsp:nvSpPr>
      <dsp:spPr>
        <a:xfrm rot="16200000">
          <a:off x="-692444" y="694885"/>
          <a:ext cx="4724399" cy="33346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Dopamine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– </a:t>
          </a:r>
          <a:r>
            <a:rPr lang="en-US" sz="2400" kern="1200" dirty="0" smtClean="0"/>
            <a:t>10</a:t>
          </a:r>
          <a:r>
            <a:rPr lang="el-GR" sz="2400" kern="1200" dirty="0" smtClean="0"/>
            <a:t>-20 μ</a:t>
          </a:r>
          <a:r>
            <a:rPr lang="en-US" sz="2400" kern="1200" dirty="0" smtClean="0"/>
            <a:t>g/kg/min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increase HR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and SVR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– endpoint: improved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perfusion, BP, urine</a:t>
          </a:r>
        </a:p>
      </dsp:txBody>
      <dsp:txXfrm rot="5400000">
        <a:off x="2441" y="944880"/>
        <a:ext cx="3334629" cy="2834639"/>
      </dsp:txXfrm>
    </dsp:sp>
    <dsp:sp modelId="{2C40EFFB-26F3-42EA-B456-24BA05F8BA28}">
      <dsp:nvSpPr>
        <dsp:cNvPr id="0" name=""/>
        <dsp:cNvSpPr/>
      </dsp:nvSpPr>
      <dsp:spPr>
        <a:xfrm rot="16200000">
          <a:off x="6159918" y="694885"/>
          <a:ext cx="4724399" cy="33346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Norepinephrine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– 0.05-1.0 μ</a:t>
          </a:r>
          <a:r>
            <a:rPr lang="en-US" sz="2400" kern="1200" dirty="0" smtClean="0"/>
            <a:t>g/kg/min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– increase SVR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– endpoint: adequate BP</a:t>
          </a:r>
          <a:endParaRPr lang="en-US" sz="2400" kern="1200" dirty="0"/>
        </a:p>
      </dsp:txBody>
      <dsp:txXfrm rot="5400000">
        <a:off x="6854803" y="944880"/>
        <a:ext cx="3334629" cy="2834639"/>
      </dsp:txXfrm>
    </dsp:sp>
    <dsp:sp modelId="{6077935C-D8C2-4DB5-81B1-50746212CF0B}">
      <dsp:nvSpPr>
        <dsp:cNvPr id="0" name=""/>
        <dsp:cNvSpPr/>
      </dsp:nvSpPr>
      <dsp:spPr>
        <a:xfrm rot="16200000">
          <a:off x="2697814" y="655319"/>
          <a:ext cx="4724399" cy="341376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• </a:t>
          </a:r>
          <a:r>
            <a:rPr lang="en-US" sz="2300" b="1" u="sng" kern="1200" dirty="0" smtClean="0"/>
            <a:t>Epinephrine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– 0.05-1.5 μ</a:t>
          </a:r>
          <a:r>
            <a:rPr lang="en-US" sz="2300" kern="1200" dirty="0" smtClean="0"/>
            <a:t>g/kg/min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– increase HR, SVR,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contractility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– endpoint: adequate BP;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acceptable tachycardia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5400000">
        <a:off x="3353134" y="944879"/>
        <a:ext cx="3413760" cy="2834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5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95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1747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6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4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89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64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4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6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3A2CD02-B05B-4C6D-825F-C2B0B98DB8A2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>
            <a:lvl1pPr>
              <a:defRPr b="1"/>
            </a:lvl1pPr>
          </a:lstStyle>
          <a:p>
            <a:fld id="{62EE0ECC-BEDB-4121-88F3-E1C16D8EB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3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45339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2CD02-B05B-4C6D-825F-C2B0B98DB8A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E0ECC-BEDB-4121-88F3-E1C16D8E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86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shock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Course Review for Pediatrics Residents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54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0" y="956428"/>
            <a:ext cx="9613861" cy="1080938"/>
          </a:xfrm>
        </p:spPr>
        <p:txBody>
          <a:bodyPr/>
          <a:lstStyle/>
          <a:p>
            <a:r>
              <a:rPr lang="en-US" b="1" dirty="0" smtClean="0"/>
              <a:t>Classifications </a:t>
            </a:r>
            <a:r>
              <a:rPr lang="en-US" b="1" dirty="0" smtClean="0"/>
              <a:t>of </a:t>
            </a:r>
            <a:r>
              <a:rPr lang="en-US" b="1" dirty="0"/>
              <a:t>Shock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08270"/>
            <a:ext cx="10724279" cy="35993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• </a:t>
            </a:r>
            <a:r>
              <a:rPr lang="en-US" sz="3200" dirty="0"/>
              <a:t>Hypovolemic - decrease in circulating volume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• Cardiogenic - pump failure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• Distributive - not enough volume for available space</a:t>
            </a:r>
          </a:p>
        </p:txBody>
      </p:sp>
    </p:spTree>
    <p:extLst>
      <p:ext uri="{BB962C8B-B14F-4D97-AF65-F5344CB8AC3E}">
        <p14:creationId xmlns:p14="http://schemas.microsoft.com/office/powerpoint/2010/main" val="10581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990298"/>
            <a:ext cx="9613861" cy="1080938"/>
          </a:xfrm>
        </p:spPr>
        <p:txBody>
          <a:bodyPr>
            <a:noAutofit/>
          </a:bodyPr>
          <a:lstStyle/>
          <a:p>
            <a:r>
              <a:rPr lang="en-US" sz="4400" b="1" dirty="0"/>
              <a:t>Stages of Shock</a:t>
            </a:r>
            <a:br>
              <a:rPr lang="en-US" sz="4400" b="1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321" y="2040539"/>
            <a:ext cx="10969812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b="1" dirty="0"/>
              <a:t>Compensated</a:t>
            </a:r>
          </a:p>
          <a:p>
            <a:pPr marL="457200" lvl="1" indent="0">
              <a:buNone/>
            </a:pPr>
            <a:r>
              <a:rPr lang="en-US" sz="2800" dirty="0"/>
              <a:t>– vital organ function maintained</a:t>
            </a:r>
          </a:p>
          <a:p>
            <a:pPr marL="457200" lvl="1" indent="0">
              <a:buNone/>
            </a:pPr>
            <a:r>
              <a:rPr lang="en-US" sz="2800" dirty="0"/>
              <a:t>– BP remains normal</a:t>
            </a:r>
          </a:p>
          <a:p>
            <a:pPr marL="0" indent="0">
              <a:buNone/>
            </a:pPr>
            <a:r>
              <a:rPr lang="en-US" sz="3200" dirty="0"/>
              <a:t>• </a:t>
            </a:r>
            <a:r>
              <a:rPr lang="en-US" sz="3200" b="1" dirty="0"/>
              <a:t>Uncompensated</a:t>
            </a:r>
          </a:p>
          <a:p>
            <a:pPr marL="457200" lvl="1" indent="0">
              <a:lnSpc>
                <a:spcPct val="114000"/>
              </a:lnSpc>
              <a:buNone/>
            </a:pPr>
            <a:r>
              <a:rPr lang="en-US" sz="2800" dirty="0"/>
              <a:t>– microvascular perfusion becomes marginal</a:t>
            </a:r>
          </a:p>
          <a:p>
            <a:pPr marL="457200" lvl="1" indent="0">
              <a:buNone/>
            </a:pPr>
            <a:r>
              <a:rPr lang="en-US" sz="2800" dirty="0"/>
              <a:t>– organ and cellular function deteriorate</a:t>
            </a:r>
          </a:p>
          <a:p>
            <a:pPr marL="457200" lvl="1" indent="0">
              <a:buNone/>
            </a:pPr>
            <a:r>
              <a:rPr lang="en-US" sz="2800" dirty="0"/>
              <a:t>– hypotension develops</a:t>
            </a:r>
          </a:p>
          <a:p>
            <a:pPr marL="0" indent="0">
              <a:buNone/>
            </a:pPr>
            <a:r>
              <a:rPr lang="en-US" sz="3200" dirty="0"/>
              <a:t>• </a:t>
            </a:r>
            <a:r>
              <a:rPr lang="en-US" sz="3200" b="1" dirty="0"/>
              <a:t>Irreversible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25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981831"/>
            <a:ext cx="9613861" cy="1080938"/>
          </a:xfrm>
        </p:spPr>
        <p:txBody>
          <a:bodyPr>
            <a:noAutofit/>
          </a:bodyPr>
          <a:lstStyle/>
          <a:p>
            <a:r>
              <a:rPr lang="en-US" sz="4000" b="1" dirty="0"/>
              <a:t>Initial Evaluation: Physical Exam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87" y="2333702"/>
            <a:ext cx="9613861" cy="359931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Neurological</a:t>
            </a:r>
            <a:r>
              <a:rPr lang="en-US" sz="2800" b="1" dirty="0"/>
              <a:t>: </a:t>
            </a:r>
            <a:r>
              <a:rPr lang="en-US" sz="2800" dirty="0"/>
              <a:t>fluctuating mental status, </a:t>
            </a:r>
            <a:r>
              <a:rPr lang="en-US" sz="2800" dirty="0" smtClean="0"/>
              <a:t>sunken fontanelle</a:t>
            </a:r>
            <a:endParaRPr lang="en-US" sz="2800" dirty="0"/>
          </a:p>
          <a:p>
            <a:endParaRPr lang="en-US" sz="1600" b="1" dirty="0" smtClean="0"/>
          </a:p>
          <a:p>
            <a:r>
              <a:rPr lang="en-US" sz="2800" b="1" dirty="0" smtClean="0"/>
              <a:t>Skin </a:t>
            </a:r>
            <a:r>
              <a:rPr lang="en-US" sz="2800" b="1" dirty="0"/>
              <a:t>and extremities: </a:t>
            </a:r>
            <a:r>
              <a:rPr lang="en-US" sz="2800" dirty="0"/>
              <a:t>cool, pallor, mottling, cyanosis</a:t>
            </a:r>
            <a:r>
              <a:rPr lang="en-US" sz="2800" dirty="0" smtClean="0"/>
              <a:t>, poor </a:t>
            </a:r>
            <a:r>
              <a:rPr lang="en-US" sz="2800" dirty="0"/>
              <a:t>cap refill, weak pulses, poor muscle tone</a:t>
            </a:r>
          </a:p>
          <a:p>
            <a:endParaRPr lang="en-US" sz="1600" b="1" dirty="0" smtClean="0"/>
          </a:p>
          <a:p>
            <a:r>
              <a:rPr lang="en-US" sz="2800" b="1" dirty="0" smtClean="0"/>
              <a:t>Cardiopulmonary</a:t>
            </a:r>
            <a:r>
              <a:rPr lang="en-US" sz="2800" b="1" dirty="0"/>
              <a:t>: </a:t>
            </a:r>
            <a:r>
              <a:rPr lang="en-US" sz="2800" dirty="0" err="1"/>
              <a:t>hyperpnea</a:t>
            </a:r>
            <a:r>
              <a:rPr lang="en-US" sz="2800" dirty="0"/>
              <a:t>, tachycardia</a:t>
            </a:r>
          </a:p>
          <a:p>
            <a:endParaRPr lang="en-US" sz="1600" b="1" dirty="0" smtClean="0"/>
          </a:p>
          <a:p>
            <a:r>
              <a:rPr lang="en-US" sz="2800" b="1" dirty="0" smtClean="0"/>
              <a:t>Renal</a:t>
            </a:r>
            <a:r>
              <a:rPr lang="en-US" sz="2800" dirty="0"/>
              <a:t>: scant, concentrated urine</a:t>
            </a:r>
          </a:p>
        </p:txBody>
      </p:sp>
    </p:spTree>
    <p:extLst>
      <p:ext uri="{BB962C8B-B14F-4D97-AF65-F5344CB8AC3E}">
        <p14:creationId xmlns:p14="http://schemas.microsoft.com/office/powerpoint/2010/main" val="37223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969817"/>
              </p:ext>
            </p:extLst>
          </p:nvPr>
        </p:nvGraphicFramePr>
        <p:xfrm>
          <a:off x="697971" y="2015069"/>
          <a:ext cx="10291762" cy="408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7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94537"/>
            <a:ext cx="10495679" cy="35993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• Precise etiologic classification may be delayed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• Immediate treatment is essential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• Absolute or relative hypovolemia is usually present</a:t>
            </a:r>
          </a:p>
        </p:txBody>
      </p:sp>
    </p:spTree>
    <p:extLst>
      <p:ext uri="{BB962C8B-B14F-4D97-AF65-F5344CB8AC3E}">
        <p14:creationId xmlns:p14="http://schemas.microsoft.com/office/powerpoint/2010/main" val="32095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880228"/>
            <a:ext cx="9613861" cy="1080938"/>
          </a:xfrm>
        </p:spPr>
        <p:txBody>
          <a:bodyPr>
            <a:noAutofit/>
          </a:bodyPr>
          <a:lstStyle/>
          <a:p>
            <a:r>
              <a:rPr lang="en-US" sz="4000" b="1" dirty="0"/>
              <a:t>Hypovolemic Shock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08272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• </a:t>
            </a:r>
            <a:r>
              <a:rPr lang="en-US" sz="3600" dirty="0"/>
              <a:t>History c/w volume loss</a:t>
            </a:r>
          </a:p>
          <a:p>
            <a:pPr marL="457200" lvl="1" indent="0">
              <a:buNone/>
            </a:pPr>
            <a:r>
              <a:rPr lang="en-US" sz="3200" dirty="0"/>
              <a:t>– diarrhea</a:t>
            </a:r>
          </a:p>
          <a:p>
            <a:pPr marL="457200" lvl="1" indent="0">
              <a:buNone/>
            </a:pPr>
            <a:r>
              <a:rPr lang="en-US" sz="3200" dirty="0"/>
              <a:t>– exsanguination</a:t>
            </a:r>
          </a:p>
          <a:p>
            <a:pPr marL="457200" lvl="1" indent="0">
              <a:buNone/>
            </a:pPr>
            <a:r>
              <a:rPr lang="en-US" sz="3200" dirty="0"/>
              <a:t>– vomiting</a:t>
            </a:r>
          </a:p>
          <a:p>
            <a:pPr marL="457200" lvl="1" indent="0">
              <a:buNone/>
            </a:pPr>
            <a:r>
              <a:rPr lang="en-US" sz="3200" dirty="0"/>
              <a:t>– weight loss</a:t>
            </a:r>
          </a:p>
        </p:txBody>
      </p:sp>
    </p:spTree>
    <p:extLst>
      <p:ext uri="{BB962C8B-B14F-4D97-AF65-F5344CB8AC3E}">
        <p14:creationId xmlns:p14="http://schemas.microsoft.com/office/powerpoint/2010/main" val="22247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Cardiogenic Shock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21" y="2328406"/>
            <a:ext cx="9613861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• </a:t>
            </a:r>
            <a:r>
              <a:rPr lang="en-US" sz="3200" dirty="0"/>
              <a:t>History often more subtle</a:t>
            </a:r>
          </a:p>
          <a:p>
            <a:pPr marL="457200" lvl="1" indent="0">
              <a:buNone/>
            </a:pPr>
            <a:r>
              <a:rPr lang="en-US" sz="2800" dirty="0"/>
              <a:t>– no history of significant volume loss</a:t>
            </a:r>
          </a:p>
          <a:p>
            <a:pPr marL="457200" lvl="1" indent="0">
              <a:buNone/>
            </a:pPr>
            <a:r>
              <a:rPr lang="en-US" sz="2800" dirty="0"/>
              <a:t>– cough</a:t>
            </a:r>
          </a:p>
          <a:p>
            <a:pPr marL="457200" lvl="1" indent="0">
              <a:buNone/>
            </a:pPr>
            <a:r>
              <a:rPr lang="en-US" sz="2800" dirty="0"/>
              <a:t>– poor growth or feeding</a:t>
            </a:r>
          </a:p>
          <a:p>
            <a:pPr marL="457200" lvl="1" indent="0">
              <a:buNone/>
            </a:pPr>
            <a:r>
              <a:rPr lang="en-US" sz="2800" dirty="0"/>
              <a:t>– fatigue</a:t>
            </a:r>
          </a:p>
          <a:p>
            <a:pPr marL="457200" lvl="1" indent="0">
              <a:buNone/>
            </a:pPr>
            <a:r>
              <a:rPr lang="en-US" sz="2800" dirty="0" smtClean="0"/>
              <a:t>– low-grade fever</a:t>
            </a:r>
          </a:p>
          <a:p>
            <a:pPr marL="0" indent="0">
              <a:buNone/>
            </a:pPr>
            <a:r>
              <a:rPr lang="en-US" sz="2800" dirty="0" smtClean="0"/>
              <a:t>• </a:t>
            </a:r>
            <a:r>
              <a:rPr lang="en-US" sz="3200" dirty="0"/>
              <a:t>History occasionally more direct</a:t>
            </a:r>
          </a:p>
          <a:p>
            <a:pPr marL="457200" lvl="1" indent="0">
              <a:buNone/>
            </a:pPr>
            <a:r>
              <a:rPr lang="en-US" dirty="0"/>
              <a:t>– </a:t>
            </a:r>
            <a:r>
              <a:rPr lang="en-US" sz="2800" dirty="0"/>
              <a:t>blunt chest trauma</a:t>
            </a:r>
          </a:p>
        </p:txBody>
      </p:sp>
    </p:spTree>
    <p:extLst>
      <p:ext uri="{BB962C8B-B14F-4D97-AF65-F5344CB8AC3E}">
        <p14:creationId xmlns:p14="http://schemas.microsoft.com/office/powerpoint/2010/main" val="33887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Distributive Shock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45338"/>
            <a:ext cx="11240746" cy="39538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dirty="0" smtClean="0"/>
              <a:t>• </a:t>
            </a:r>
            <a:r>
              <a:rPr lang="en-US" sz="3500" dirty="0"/>
              <a:t>History of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000" dirty="0"/>
              <a:t>– high fever, rigors (sepsis)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000" dirty="0"/>
              <a:t>– major abdominal surgery (“third spacing”)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000" dirty="0"/>
              <a:t>– head or spinal cord injury (loss of vascular tone)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000" dirty="0"/>
              <a:t>– other significant systemic insults (pancreatitis, toxins</a:t>
            </a:r>
            <a:r>
              <a:rPr lang="en-US" sz="3000" dirty="0" smtClean="0"/>
              <a:t>, etc</a:t>
            </a:r>
            <a:r>
              <a:rPr lang="en-US" sz="30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4299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Management: Volume Expansion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84471"/>
            <a:ext cx="10724280" cy="4300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• </a:t>
            </a:r>
            <a:r>
              <a:rPr lang="en-US" sz="2800" dirty="0"/>
              <a:t>Optimize preload</a:t>
            </a:r>
          </a:p>
          <a:p>
            <a:pPr marL="0" indent="0">
              <a:buNone/>
            </a:pPr>
            <a:r>
              <a:rPr lang="en-US" sz="2800" dirty="0"/>
              <a:t>• NS or </a:t>
            </a:r>
            <a:r>
              <a:rPr lang="en-US" sz="2800" dirty="0" smtClean="0"/>
              <a:t>RL 20 ml/kg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• Except for myocardial failure use 10-20 mL/kg </a:t>
            </a: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At </a:t>
            </a:r>
            <a:r>
              <a:rPr lang="en-US" dirty="0" smtClean="0"/>
              <a:t>60 </a:t>
            </a:r>
            <a:r>
              <a:rPr lang="en-US" dirty="0"/>
              <a:t>mL/kg, reassess and consider: ongoing losses,</a:t>
            </a:r>
          </a:p>
          <a:p>
            <a:pPr marL="457200" lvl="1" indent="-169863">
              <a:buNone/>
            </a:pPr>
            <a:r>
              <a:rPr lang="en-US" sz="2800" dirty="0"/>
              <a:t>adrenal, intestinal ischemia, obstructive shock. Get CXR.</a:t>
            </a:r>
          </a:p>
          <a:p>
            <a:pPr marL="457200" lvl="1" indent="-169863">
              <a:buNone/>
            </a:pPr>
            <a:r>
              <a:rPr lang="en-US" sz="2800" dirty="0"/>
              <a:t>Consider </a:t>
            </a:r>
            <a:r>
              <a:rPr lang="en-US" sz="2800" dirty="0" smtClean="0"/>
              <a:t>colloid and inotropes.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• Further fluid therapy guided by response, labs, possibly</a:t>
            </a:r>
          </a:p>
          <a:p>
            <a:pPr marL="0" indent="287338">
              <a:buNone/>
            </a:pPr>
            <a:r>
              <a:rPr lang="en-US" sz="2800" dirty="0"/>
              <a:t>CVP, CXR</a:t>
            </a:r>
          </a:p>
        </p:txBody>
      </p:sp>
    </p:spTree>
    <p:extLst>
      <p:ext uri="{BB962C8B-B14F-4D97-AF65-F5344CB8AC3E}">
        <p14:creationId xmlns:p14="http://schemas.microsoft.com/office/powerpoint/2010/main" val="13868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586414"/>
              </p:ext>
            </p:extLst>
          </p:nvPr>
        </p:nvGraphicFramePr>
        <p:xfrm>
          <a:off x="748771" y="1930401"/>
          <a:ext cx="1058809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57" y="636900"/>
            <a:ext cx="9601196" cy="182697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This is a brief review of the </a:t>
            </a:r>
            <a:r>
              <a:rPr lang="en-US" dirty="0" smtClean="0"/>
              <a:t>topic.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smtClean="0"/>
              <a:t>further details you </a:t>
            </a:r>
            <a:r>
              <a:rPr lang="en-US" dirty="0"/>
              <a:t>are most welcome to join </a:t>
            </a:r>
            <a:r>
              <a:rPr lang="en-US" dirty="0" smtClean="0"/>
              <a:t>the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1" y="2058532"/>
            <a:ext cx="3352800" cy="4608393"/>
          </a:xfrm>
        </p:spPr>
      </p:pic>
    </p:spTree>
    <p:extLst>
      <p:ext uri="{BB962C8B-B14F-4D97-AF65-F5344CB8AC3E}">
        <p14:creationId xmlns:p14="http://schemas.microsoft.com/office/powerpoint/2010/main" val="28762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345339"/>
            <a:ext cx="10721457" cy="3599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Fluid administration is guided by pulse rate, </a:t>
            </a:r>
            <a:r>
              <a:rPr lang="en-US" sz="3200" dirty="0" smtClean="0"/>
              <a:t>capillary perfusion</a:t>
            </a:r>
            <a:r>
              <a:rPr lang="en-US" sz="3200" dirty="0"/>
              <a:t>, urine output, and lastly BP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C</a:t>
            </a:r>
            <a:r>
              <a:rPr lang="en-US" sz="3200" dirty="0" smtClean="0"/>
              <a:t>ontinue </a:t>
            </a:r>
            <a:r>
              <a:rPr lang="en-US" sz="3200" dirty="0"/>
              <a:t>with fluid bolus until perfusion and </a:t>
            </a:r>
            <a:r>
              <a:rPr lang="en-US" sz="3200" dirty="0" smtClean="0"/>
              <a:t>UO restored </a:t>
            </a:r>
            <a:r>
              <a:rPr lang="en-US" sz="3200" dirty="0"/>
              <a:t>or pulmonary congestion develops</a:t>
            </a:r>
          </a:p>
        </p:txBody>
      </p:sp>
    </p:spTree>
    <p:extLst>
      <p:ext uri="{BB962C8B-B14F-4D97-AF65-F5344CB8AC3E}">
        <p14:creationId xmlns:p14="http://schemas.microsoft.com/office/powerpoint/2010/main" val="14448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784" y="0"/>
            <a:ext cx="8164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52" y="248356"/>
            <a:ext cx="11695199" cy="64120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54359" y="3648269"/>
            <a:ext cx="1754155" cy="410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07937" y="3545680"/>
            <a:ext cx="1918218" cy="57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is to normalize….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444" y="1834166"/>
            <a:ext cx="9221737" cy="4157061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Heart rate </a:t>
            </a:r>
          </a:p>
          <a:p>
            <a:pPr marL="0" indent="0">
              <a:buNone/>
            </a:pPr>
            <a:r>
              <a:rPr lang="en-US" sz="3200" dirty="0"/>
              <a:t>• Perfusion </a:t>
            </a:r>
          </a:p>
          <a:p>
            <a:pPr marL="0" indent="0">
              <a:buNone/>
            </a:pPr>
            <a:r>
              <a:rPr lang="en-US" sz="3200" dirty="0"/>
              <a:t>• Blood pressure </a:t>
            </a:r>
          </a:p>
          <a:p>
            <a:pPr marL="0" indent="0">
              <a:buNone/>
            </a:pPr>
            <a:r>
              <a:rPr lang="en-US" sz="3200" dirty="0"/>
              <a:t>• Urine output </a:t>
            </a:r>
          </a:p>
          <a:p>
            <a:pPr marL="0" indent="0">
              <a:buNone/>
            </a:pPr>
            <a:r>
              <a:rPr lang="en-US" sz="3200" dirty="0"/>
              <a:t>• </a:t>
            </a:r>
            <a:r>
              <a:rPr lang="en-US" sz="3200" dirty="0" smtClean="0"/>
              <a:t>Lactate </a:t>
            </a:r>
          </a:p>
          <a:p>
            <a:pPr marL="0" indent="0">
              <a:buNone/>
            </a:pPr>
            <a:r>
              <a:rPr lang="en-US" sz="3200" dirty="0" smtClean="0"/>
              <a:t>• ScvO2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78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Vasoactive medication receptor activity and clinical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2" r="2118"/>
          <a:stretch/>
        </p:blipFill>
        <p:spPr>
          <a:xfrm>
            <a:off x="680321" y="1834166"/>
            <a:ext cx="10487378" cy="47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Scenario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54" y="2099806"/>
            <a:ext cx="9613861" cy="3599316"/>
          </a:xfrm>
        </p:spPr>
        <p:txBody>
          <a:bodyPr>
            <a:noAutofit/>
          </a:bodyPr>
          <a:lstStyle/>
          <a:p>
            <a:r>
              <a:rPr lang="en-US" sz="2800" dirty="0" smtClean="0"/>
              <a:t>3 </a:t>
            </a:r>
            <a:r>
              <a:rPr lang="en-US" sz="2800" dirty="0" err="1" smtClean="0"/>
              <a:t>yo</a:t>
            </a:r>
            <a:r>
              <a:rPr lang="en-US" sz="2800" dirty="0" smtClean="0"/>
              <a:t> male presents to ED with inability to walk and fever </a:t>
            </a:r>
          </a:p>
          <a:p>
            <a:r>
              <a:rPr lang="en-US" sz="2800" dirty="0" smtClean="0"/>
              <a:t>Vital signs: 38.5 p 145 RR 36 BP 100/63</a:t>
            </a:r>
          </a:p>
          <a:p>
            <a:r>
              <a:rPr lang="en-US" sz="2800" dirty="0" smtClean="0"/>
              <a:t>Ultrasound and x-ray of right hip completed </a:t>
            </a:r>
          </a:p>
          <a:p>
            <a:r>
              <a:rPr lang="en-US" sz="2800" dirty="0" smtClean="0"/>
              <a:t>labs sent including blood culture</a:t>
            </a:r>
          </a:p>
          <a:p>
            <a:r>
              <a:rPr lang="en-US" sz="2800" dirty="0" smtClean="0"/>
              <a:t>sent home with diagnosis of toxic synovitis and follow up instructions</a:t>
            </a:r>
          </a:p>
          <a:p>
            <a:r>
              <a:rPr lang="en-US" sz="2800" dirty="0" smtClean="0"/>
              <a:t>Later </a:t>
            </a:r>
            <a:r>
              <a:rPr lang="en-US" sz="2800" dirty="0" smtClean="0"/>
              <a:t>the result of the blood culture came out positive for GPC and the family called to return to hospital.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82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15138"/>
            <a:ext cx="10284012" cy="359931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ED Exam</a:t>
            </a:r>
          </a:p>
          <a:p>
            <a:pPr marL="457200" lvl="1" indent="0">
              <a:buNone/>
            </a:pPr>
            <a:r>
              <a:rPr lang="en-US" sz="2800" b="1" dirty="0" smtClean="0"/>
              <a:t>VS: T 39.5	 P 150s	RR 40s	 BP 120s/80s</a:t>
            </a:r>
          </a:p>
          <a:p>
            <a:pPr marL="457200" lvl="1" indent="0">
              <a:buNone/>
            </a:pPr>
            <a:r>
              <a:rPr lang="en-US" sz="2800" b="1" dirty="0" smtClean="0"/>
              <a:t>HEENT: Dusky </a:t>
            </a:r>
            <a:r>
              <a:rPr lang="en-US" sz="2800" b="1" dirty="0" err="1" smtClean="0"/>
              <a:t>lips,dry</a:t>
            </a:r>
            <a:r>
              <a:rPr lang="en-US" sz="2800" b="1" dirty="0" smtClean="0"/>
              <a:t> mucous membranes</a:t>
            </a:r>
          </a:p>
          <a:p>
            <a:pPr marL="457200" lvl="1" indent="0">
              <a:buNone/>
            </a:pPr>
            <a:r>
              <a:rPr lang="en-US" sz="2800" b="1" dirty="0" smtClean="0"/>
              <a:t>CV: </a:t>
            </a:r>
            <a:r>
              <a:rPr lang="en-US" sz="2800" b="1" dirty="0" err="1" smtClean="0"/>
              <a:t>tachycardic</a:t>
            </a:r>
            <a:r>
              <a:rPr lang="en-US" sz="2800" b="1" dirty="0" smtClean="0"/>
              <a:t>, pulses bounding, capillary refill 3-4 sec </a:t>
            </a:r>
          </a:p>
          <a:p>
            <a:pPr marL="457200" lvl="1" indent="0">
              <a:buNone/>
            </a:pPr>
            <a:r>
              <a:rPr lang="en-US" sz="2800" b="1" dirty="0"/>
              <a:t>L</a:t>
            </a:r>
            <a:r>
              <a:rPr lang="en-US" sz="2800" b="1" dirty="0" smtClean="0"/>
              <a:t>ungs: rhonchi in right chest </a:t>
            </a:r>
          </a:p>
          <a:p>
            <a:pPr marL="457200" lvl="1" indent="0">
              <a:buNone/>
            </a:pPr>
            <a:r>
              <a:rPr lang="en-US" sz="2800" b="1" dirty="0" err="1" smtClean="0"/>
              <a:t>Abd</a:t>
            </a:r>
            <a:r>
              <a:rPr lang="en-US" sz="2800" b="1" dirty="0" smtClean="0"/>
              <a:t>: distended, soft </a:t>
            </a:r>
          </a:p>
          <a:p>
            <a:pPr marL="457200" lvl="1" indent="0">
              <a:buNone/>
            </a:pPr>
            <a:r>
              <a:rPr lang="en-US" sz="2800" b="1" dirty="0" smtClean="0"/>
              <a:t>Neuro: drowsy</a:t>
            </a:r>
          </a:p>
          <a:p>
            <a:pPr marL="457200" lvl="1" indent="0">
              <a:buNone/>
            </a:pPr>
            <a:r>
              <a:rPr lang="en-US" sz="2800" b="1" dirty="0" smtClean="0"/>
              <a:t>EXT: right thigh swollen, tender, tense </a:t>
            </a:r>
          </a:p>
          <a:p>
            <a:pPr marL="457200" lvl="1" indent="0">
              <a:buNone/>
            </a:pPr>
            <a:r>
              <a:rPr lang="en-US" sz="2800" b="1" dirty="0" smtClean="0"/>
              <a:t>Skin: Purpura and </a:t>
            </a:r>
            <a:r>
              <a:rPr lang="en-US" sz="2800" b="1" dirty="0" err="1" smtClean="0"/>
              <a:t>petechia</a:t>
            </a:r>
            <a:r>
              <a:rPr lang="en-US" sz="2800" b="1" dirty="0" smtClean="0"/>
              <a:t> to face and lower extremities, all 4 extremities mottled </a:t>
            </a:r>
          </a:p>
        </p:txBody>
      </p:sp>
    </p:spTree>
    <p:extLst>
      <p:ext uri="{BB962C8B-B14F-4D97-AF65-F5344CB8AC3E}">
        <p14:creationId xmlns:p14="http://schemas.microsoft.com/office/powerpoint/2010/main" val="23076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733" y="1913535"/>
            <a:ext cx="9345916" cy="3599316"/>
          </a:xfrm>
        </p:spPr>
        <p:txBody>
          <a:bodyPr>
            <a:normAutofit/>
          </a:bodyPr>
          <a:lstStyle/>
          <a:p>
            <a:endParaRPr lang="en-US" sz="3600" b="1" dirty="0"/>
          </a:p>
          <a:p>
            <a:r>
              <a:rPr lang="en-US" sz="3600" b="1" dirty="0"/>
              <a:t>CRP 180</a:t>
            </a:r>
          </a:p>
          <a:p>
            <a:r>
              <a:rPr lang="en-US" sz="3600" b="1" dirty="0"/>
              <a:t>CBC WBC 19  PNN 70%	</a:t>
            </a:r>
            <a:r>
              <a:rPr lang="en-US" sz="3600" b="1" dirty="0" err="1"/>
              <a:t>Hb</a:t>
            </a:r>
            <a:r>
              <a:rPr lang="en-US" sz="3600" b="1" dirty="0"/>
              <a:t> 10	</a:t>
            </a:r>
            <a:r>
              <a:rPr lang="en-US" sz="3600" b="1" dirty="0" err="1"/>
              <a:t>Plt</a:t>
            </a:r>
            <a:r>
              <a:rPr lang="en-US" sz="3600" b="1" dirty="0"/>
              <a:t> 150</a:t>
            </a:r>
          </a:p>
          <a:p>
            <a:r>
              <a:rPr lang="en-US" sz="3600" b="1" dirty="0"/>
              <a:t>Lactate 5</a:t>
            </a:r>
          </a:p>
          <a:p>
            <a:r>
              <a:rPr lang="en-US" sz="3600" b="1" dirty="0"/>
              <a:t>ABG 7.25 pCO2 42 </a:t>
            </a:r>
            <a:r>
              <a:rPr lang="en-US" sz="3600" b="1" dirty="0" err="1"/>
              <a:t>bicarb</a:t>
            </a:r>
            <a:r>
              <a:rPr lang="en-US" sz="3600" b="1" dirty="0"/>
              <a:t> 14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912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Is he in shock??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337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005" y="270588"/>
            <a:ext cx="3220995" cy="5484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66" y="1024161"/>
            <a:ext cx="9613861" cy="1080938"/>
          </a:xfrm>
        </p:spPr>
        <p:txBody>
          <a:bodyPr/>
          <a:lstStyle/>
          <a:p>
            <a:r>
              <a:rPr lang="en-US" b="1" dirty="0"/>
              <a:t>Definition of Shock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" y="2358708"/>
            <a:ext cx="10032999" cy="4482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 condition where tissue perfusion is unable to </a:t>
            </a:r>
            <a:r>
              <a:rPr lang="en-US" dirty="0" smtClean="0"/>
              <a:t>meet </a:t>
            </a:r>
          </a:p>
          <a:p>
            <a:pPr marL="457200" lvl="1" indent="0">
              <a:buNone/>
            </a:pPr>
            <a:r>
              <a:rPr lang="en-US" sz="2400" dirty="0" smtClean="0"/>
              <a:t>demand</a:t>
            </a:r>
            <a:endParaRPr lang="en-US" sz="2400" dirty="0"/>
          </a:p>
          <a:p>
            <a:r>
              <a:rPr lang="en-US" sz="2800" b="1" u="sng" dirty="0" smtClean="0">
                <a:solidFill>
                  <a:schemeClr val="bg1"/>
                </a:solidFill>
              </a:rPr>
              <a:t>Shock </a:t>
            </a:r>
            <a:r>
              <a:rPr lang="en-US" sz="2800" b="1" u="sng" dirty="0">
                <a:solidFill>
                  <a:schemeClr val="bg1"/>
                </a:solidFill>
              </a:rPr>
              <a:t>is not defined by blood pressure</a:t>
            </a:r>
          </a:p>
          <a:p>
            <a:r>
              <a:rPr lang="en-US" sz="2800" dirty="0" smtClean="0"/>
              <a:t>What </a:t>
            </a:r>
            <a:r>
              <a:rPr lang="en-US" sz="2800" dirty="0"/>
              <a:t>is our main goal for patients in ICU? </a:t>
            </a:r>
          </a:p>
          <a:p>
            <a:r>
              <a:rPr lang="en-US" sz="2800" dirty="0" smtClean="0"/>
              <a:t>Adequate </a:t>
            </a:r>
            <a:r>
              <a:rPr lang="en-US" sz="2800" dirty="0"/>
              <a:t>oxygenation &amp; tissue perfusion </a:t>
            </a:r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sz="2800" dirty="0" smtClean="0"/>
              <a:t>How </a:t>
            </a:r>
            <a:r>
              <a:rPr lang="en-US" sz="2800" dirty="0"/>
              <a:t>can we achieve this? </a:t>
            </a:r>
          </a:p>
          <a:p>
            <a:r>
              <a:rPr lang="en-US" sz="2800" dirty="0" smtClean="0"/>
              <a:t>Ensure </a:t>
            </a:r>
            <a:r>
              <a:rPr lang="en-US" sz="2800" dirty="0"/>
              <a:t>a balance between oxygen delivery &amp; oxygen consumption </a:t>
            </a:r>
          </a:p>
          <a:p>
            <a:pPr marL="0" indent="0">
              <a:buNone/>
            </a:pPr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8973170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80321" y="609601"/>
            <a:ext cx="10616741" cy="5867738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16198" y="2599264"/>
            <a:ext cx="11006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DO</a:t>
            </a:r>
            <a:r>
              <a:rPr lang="en-US" sz="3600" baseline="-25000" dirty="0" smtClean="0">
                <a:latin typeface="Calibri" panose="020F0502020204030204" pitchFamily="34" charset="0"/>
              </a:rPr>
              <a:t>2</a:t>
            </a:r>
            <a:endParaRPr lang="en-US" sz="3600" baseline="-25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8797" y="2590871"/>
            <a:ext cx="11006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VO</a:t>
            </a:r>
            <a:r>
              <a:rPr lang="en-US" sz="3600" baseline="-25000" dirty="0" smtClean="0">
                <a:latin typeface="Calibri" panose="020F0502020204030204" pitchFamily="34" charset="0"/>
              </a:rPr>
              <a:t>2</a:t>
            </a:r>
            <a:endParaRPr lang="en-US" sz="3600" baseline="-25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33" y="254000"/>
            <a:ext cx="11260667" cy="63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343</TotalTime>
  <Words>569</Words>
  <Application>Microsoft Office PowerPoint</Application>
  <PresentationFormat>Widescreen</PresentationFormat>
  <Paragraphs>132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Trebuchet MS</vt:lpstr>
      <vt:lpstr>Berlin</vt:lpstr>
      <vt:lpstr>shock</vt:lpstr>
      <vt:lpstr>This is a brief review of the topic.  For further details you are most welcome to join the </vt:lpstr>
      <vt:lpstr>Case Scenario </vt:lpstr>
      <vt:lpstr>PowerPoint Presentation</vt:lpstr>
      <vt:lpstr>PowerPoint Presentation</vt:lpstr>
      <vt:lpstr>PowerPoint Presentation</vt:lpstr>
      <vt:lpstr>Definition of Shock </vt:lpstr>
      <vt:lpstr>PowerPoint Presentation</vt:lpstr>
      <vt:lpstr>PowerPoint Presentation</vt:lpstr>
      <vt:lpstr>Classifications of Shock </vt:lpstr>
      <vt:lpstr>Stages of Shock </vt:lpstr>
      <vt:lpstr>Initial Evaluation: Physical Exam </vt:lpstr>
      <vt:lpstr>PowerPoint Presentation</vt:lpstr>
      <vt:lpstr>PowerPoint Presentation</vt:lpstr>
      <vt:lpstr>Hypovolemic Shock </vt:lpstr>
      <vt:lpstr>Cardiogenic Shock </vt:lpstr>
      <vt:lpstr>Distributive Shock </vt:lpstr>
      <vt:lpstr>Management: Volume Expansion </vt:lpstr>
      <vt:lpstr>PowerPoint Presentation</vt:lpstr>
      <vt:lpstr>PowerPoint Presentation</vt:lpstr>
      <vt:lpstr>PowerPoint Presentation</vt:lpstr>
      <vt:lpstr>PowerPoint Presentation</vt:lpstr>
      <vt:lpstr>Goal is to normalize….  </vt:lpstr>
      <vt:lpstr>Vasoactive medication receptor activity and clinical effects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fahad alsohime</dc:creator>
  <cp:lastModifiedBy>cecile</cp:lastModifiedBy>
  <cp:revision>26</cp:revision>
  <dcterms:created xsi:type="dcterms:W3CDTF">2016-01-31T12:58:46Z</dcterms:created>
  <dcterms:modified xsi:type="dcterms:W3CDTF">2017-03-07T08:44:58Z</dcterms:modified>
</cp:coreProperties>
</file>