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33" r:id="rId10"/>
    <p:sldId id="334" r:id="rId11"/>
    <p:sldId id="335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7076" y="1743593"/>
            <a:ext cx="654908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How to recognize </a:t>
            </a:r>
          </a:p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critically ill-children</a:t>
            </a:r>
            <a:endParaRPr lang="ar-SA" sz="4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71498" y="3480179"/>
            <a:ext cx="464023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Dr. Fahad Alsohime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PICU Consultant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King Saud University Medical City</a:t>
            </a:r>
            <a:endParaRPr lang="ar-SA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228" y="477795"/>
            <a:ext cx="345757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15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9377" y="970969"/>
            <a:ext cx="86082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AIRWAY: How to open</a:t>
            </a:r>
          </a:p>
        </p:txBody>
      </p:sp>
      <p:sp>
        <p:nvSpPr>
          <p:cNvPr id="4" name="AutoShape 2" descr="Image result for head tilt chin lif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0" y="2828836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Jaw </a:t>
            </a:r>
            <a:r>
              <a:rPr lang="en-US" sz="2800" dirty="0" smtClean="0">
                <a:solidFill>
                  <a:schemeClr val="bg1"/>
                </a:solidFill>
              </a:rPr>
              <a:t>thrust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766" y="2541502"/>
            <a:ext cx="24669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24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9377" y="970969"/>
            <a:ext cx="86082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AIRWAY: How to open</a:t>
            </a:r>
          </a:p>
        </p:txBody>
      </p:sp>
      <p:sp>
        <p:nvSpPr>
          <p:cNvPr id="4" name="AutoShape 2" descr="Image result for head tilt chin lif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57168" y="236374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Suctioning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Nasopharyngeal airway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Oral airway</a:t>
            </a:r>
            <a:endParaRPr lang="ar-SA" sz="24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695" y="3564072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799" y="1516108"/>
            <a:ext cx="3143250" cy="1447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193" y="3950686"/>
            <a:ext cx="232410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44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8205" y="907906"/>
            <a:ext cx="860827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AIRWAY: Advanced measures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(if airway not </a:t>
            </a:r>
            <a:r>
              <a:rPr lang="en-US" sz="3200" b="1" dirty="0" err="1" smtClean="0">
                <a:solidFill>
                  <a:schemeClr val="bg1"/>
                </a:solidFill>
              </a:rPr>
              <a:t>maintanable</a:t>
            </a:r>
            <a:r>
              <a:rPr lang="en-US" sz="3200" b="1" dirty="0" smtClean="0">
                <a:solidFill>
                  <a:schemeClr val="bg1"/>
                </a:solidFill>
              </a:rPr>
              <a:t>)</a:t>
            </a:r>
            <a:endParaRPr lang="ar-SA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1169" y="2736707"/>
            <a:ext cx="8608272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Bag and mask ventilation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Endotracheal intubation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</a:rPr>
              <a:t>Cricothyrotomy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CPAP</a:t>
            </a:r>
            <a:endParaRPr lang="ar-SA" sz="3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29" y="1795849"/>
            <a:ext cx="3810000" cy="4127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08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2797" y="907907"/>
            <a:ext cx="860827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BREATHING</a:t>
            </a:r>
            <a:endParaRPr lang="ar-SA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2438" y="2027258"/>
            <a:ext cx="860827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Respiratory rate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Respiratory effort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Airway and lung sounds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Pulse </a:t>
            </a:r>
            <a:r>
              <a:rPr lang="en-US" sz="3200" dirty="0" err="1" smtClean="0">
                <a:solidFill>
                  <a:schemeClr val="bg1"/>
                </a:solidFill>
              </a:rPr>
              <a:t>oximetry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ar-SA" sz="3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9804" y="4581803"/>
            <a:ext cx="4446927" cy="13849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Normal?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Respiratory distress?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Respiratory failure?</a:t>
            </a:r>
            <a:endParaRPr lang="ar-S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08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3514" y="1097092"/>
            <a:ext cx="86082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NORMAL RESPIRATORY RATE</a:t>
            </a:r>
            <a:endParaRPr lang="ar-SA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947393"/>
              </p:ext>
            </p:extLst>
          </p:nvPr>
        </p:nvGraphicFramePr>
        <p:xfrm>
          <a:off x="1540265" y="2285999"/>
          <a:ext cx="9214770" cy="3108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07385"/>
                <a:gridCol w="4607385"/>
              </a:tblGrid>
              <a:tr h="603506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TACHYPNOEA</a:t>
                      </a:r>
                    </a:p>
                    <a:p>
                      <a:pPr algn="ctr" rtl="0"/>
                      <a:r>
                        <a:rPr lang="en-US" sz="2400" dirty="0" smtClean="0"/>
                        <a:t>Breath</a:t>
                      </a:r>
                      <a:r>
                        <a:rPr lang="en-US" sz="2400" baseline="0" dirty="0" smtClean="0"/>
                        <a:t>s per minute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/>
                        <a:t>AGE</a:t>
                      </a:r>
                      <a:endParaRPr lang="ar-S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/>
                        <a:t> &gt;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0" dirty="0" smtClean="0"/>
                        <a:t> Infant</a:t>
                      </a:r>
                      <a:r>
                        <a:rPr lang="en-US" sz="2400" b="0" baseline="0" dirty="0" smtClean="0"/>
                        <a:t> ( &lt; 1 year)</a:t>
                      </a:r>
                      <a:endParaRPr lang="ar-SA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rtl="0">
                        <a:buFont typeface="Wingdings" panose="05000000000000000000" pitchFamily="2" charset="2"/>
                        <a:buNone/>
                      </a:pPr>
                      <a:r>
                        <a:rPr lang="en-US" sz="2400" baseline="0" dirty="0" smtClean="0"/>
                        <a:t>&gt; 40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Toddler ( 1 to 3 year)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rtl="0">
                        <a:buFont typeface="Wingdings" panose="05000000000000000000" pitchFamily="2" charset="2"/>
                        <a:buNone/>
                      </a:pPr>
                      <a:r>
                        <a:rPr lang="en-US" sz="2400" dirty="0" smtClean="0"/>
                        <a:t>&gt;34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Preschooler</a:t>
                      </a:r>
                      <a:r>
                        <a:rPr lang="en-US" sz="2400" baseline="0" dirty="0" smtClean="0"/>
                        <a:t> ( 4 to 5 year)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rtl="0">
                        <a:buFont typeface="Wingdings" panose="05000000000000000000" pitchFamily="2" charset="2"/>
                        <a:buNone/>
                      </a:pPr>
                      <a:r>
                        <a:rPr lang="en-US" sz="2400" dirty="0" smtClean="0"/>
                        <a:t>&gt;30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School age ( 6 to 12 year)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/>
                        <a:t>&gt; 16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Adolescent ( 13</a:t>
                      </a:r>
                      <a:r>
                        <a:rPr lang="en-US" sz="2400" baseline="0" dirty="0" smtClean="0"/>
                        <a:t> to 18 year)</a:t>
                      </a:r>
                      <a:endParaRPr lang="ar-SA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27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8564" y="766017"/>
            <a:ext cx="86082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Breathing : Abnormal Rate</a:t>
            </a:r>
            <a:endParaRPr lang="ar-SA" sz="4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005" y="1901134"/>
            <a:ext cx="9175831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Tachypnoea</a:t>
            </a: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r>
              <a:rPr lang="en-US" sz="2400" b="1" dirty="0" smtClean="0">
                <a:solidFill>
                  <a:schemeClr val="bg1"/>
                </a:solidFill>
              </a:rPr>
              <a:t>		</a:t>
            </a:r>
            <a:r>
              <a:rPr lang="en-US" sz="2400" dirty="0" smtClean="0">
                <a:solidFill>
                  <a:schemeClr val="bg1"/>
                </a:solidFill>
              </a:rPr>
              <a:t>Breathing more rapid than normal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			</a:t>
            </a:r>
            <a:r>
              <a:rPr lang="en-US" sz="2400" b="1" dirty="0" smtClean="0">
                <a:solidFill>
                  <a:srgbClr val="FFC000"/>
                </a:solidFill>
              </a:rPr>
              <a:t>RESPIRATORY DISTRESS?</a:t>
            </a:r>
          </a:p>
          <a:p>
            <a:endParaRPr lang="en-US" sz="2400" b="1" dirty="0" smtClean="0">
              <a:solidFill>
                <a:srgbClr val="FFC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Bradypnoea</a:t>
            </a: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2400" b="1" dirty="0" smtClean="0">
                <a:solidFill>
                  <a:srgbClr val="FFC000"/>
                </a:solidFill>
              </a:rPr>
              <a:t>		</a:t>
            </a:r>
            <a:r>
              <a:rPr lang="en-US" sz="2400" dirty="0" smtClean="0">
                <a:solidFill>
                  <a:schemeClr val="bg1"/>
                </a:solidFill>
              </a:rPr>
              <a:t>Breathing slower than normal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						</a:t>
            </a:r>
            <a:r>
              <a:rPr lang="en-US" sz="2400" dirty="0" smtClean="0">
                <a:solidFill>
                  <a:schemeClr val="bg1"/>
                </a:solidFill>
              </a:rPr>
              <a:t>Usually irregular</a:t>
            </a:r>
          </a:p>
          <a:p>
            <a:r>
              <a:rPr lang="en-US" sz="2400" b="1" dirty="0">
                <a:solidFill>
                  <a:srgbClr val="FFC000"/>
                </a:solidFill>
              </a:rPr>
              <a:t>	</a:t>
            </a:r>
            <a:r>
              <a:rPr lang="en-US" sz="2400" b="1" dirty="0" smtClean="0">
                <a:solidFill>
                  <a:srgbClr val="FFC000"/>
                </a:solidFill>
              </a:rPr>
              <a:t>						Impending RESPIRATORY FAILURE</a:t>
            </a:r>
          </a:p>
          <a:p>
            <a:endParaRPr lang="en-US" sz="2400" b="1" dirty="0">
              <a:solidFill>
                <a:srgbClr val="FFC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Apnoea</a:t>
            </a: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				</a:t>
            </a:r>
            <a:r>
              <a:rPr lang="en-US" sz="2400" dirty="0" smtClean="0">
                <a:solidFill>
                  <a:schemeClr val="bg1"/>
                </a:solidFill>
              </a:rPr>
              <a:t>Stop breathing for 20 seconds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						</a:t>
            </a:r>
            <a:r>
              <a:rPr lang="en-US" sz="2400" dirty="0" smtClean="0">
                <a:solidFill>
                  <a:schemeClr val="bg1"/>
                </a:solidFill>
              </a:rPr>
              <a:t>With bradycardia, cyanosis or pallor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						</a:t>
            </a:r>
            <a:r>
              <a:rPr lang="en-US" sz="2400" b="1" dirty="0" smtClean="0">
                <a:solidFill>
                  <a:srgbClr val="FFC000"/>
                </a:solidFill>
              </a:rPr>
              <a:t>RESPIRATORY FAILURE</a:t>
            </a: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86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0811" y="907906"/>
            <a:ext cx="860827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BREATHING: RESPIRATORY EFFORT </a:t>
            </a:r>
            <a:endParaRPr lang="ar-SA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5764" y="2137617"/>
            <a:ext cx="8608272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Nasal flaring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Chest recessions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Head bobbing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See saw/ Paradoxical breathing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48011" y="4734297"/>
            <a:ext cx="6055010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Respiratory distress or failure?</a:t>
            </a:r>
            <a:endParaRPr lang="ar-S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86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4881" y="907907"/>
            <a:ext cx="1007521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Breathing: Airway and lung sounds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8205" y="1916900"/>
            <a:ext cx="860827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Adequate breath sounds?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Equal?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Abnormal breath sounds?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8352" y="3418336"/>
            <a:ext cx="9562461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</a:rPr>
              <a:t>Stridor	</a:t>
            </a:r>
            <a:r>
              <a:rPr lang="en-US" sz="2800" b="1" dirty="0" smtClean="0">
                <a:solidFill>
                  <a:schemeClr val="bg1"/>
                </a:solidFill>
              </a:rPr>
              <a:t>					}   	 </a:t>
            </a:r>
            <a:r>
              <a:rPr lang="en-US" sz="2800" b="1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Upper airway obstruction</a:t>
            </a:r>
          </a:p>
          <a:p>
            <a:endParaRPr lang="en-US" sz="2800" b="1" u="sng" dirty="0">
              <a:solidFill>
                <a:schemeClr val="bg1"/>
              </a:solidFill>
            </a:endParaRPr>
          </a:p>
          <a:p>
            <a:r>
              <a:rPr lang="en-US" sz="2800" b="1" u="sng" dirty="0" smtClean="0">
                <a:solidFill>
                  <a:schemeClr val="bg1"/>
                </a:solidFill>
              </a:rPr>
              <a:t>Wheeze/Rhonchi	</a:t>
            </a:r>
            <a:r>
              <a:rPr lang="en-US" sz="2800" b="1" dirty="0" smtClean="0">
                <a:solidFill>
                  <a:schemeClr val="bg1"/>
                </a:solidFill>
              </a:rPr>
              <a:t>	}     </a:t>
            </a:r>
            <a:r>
              <a:rPr lang="en-US" sz="2800" b="1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Lower airway obstruction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u="sng" dirty="0" smtClean="0">
                <a:solidFill>
                  <a:schemeClr val="bg1"/>
                </a:solidFill>
              </a:rPr>
              <a:t>Grunting </a:t>
            </a:r>
            <a:r>
              <a:rPr lang="en-US" sz="2800" b="1" dirty="0" smtClean="0">
                <a:solidFill>
                  <a:schemeClr val="bg1"/>
                </a:solidFill>
              </a:rPr>
              <a:t>					}      </a:t>
            </a:r>
            <a:r>
              <a:rPr lang="en-US" sz="2800" b="1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Lung tissue disease</a:t>
            </a:r>
          </a:p>
          <a:p>
            <a:r>
              <a:rPr lang="en-US" sz="2800" b="1" dirty="0" err="1" smtClean="0">
                <a:solidFill>
                  <a:schemeClr val="bg1"/>
                </a:solidFill>
              </a:rPr>
              <a:t>Crepitations</a:t>
            </a:r>
            <a:r>
              <a:rPr lang="en-US" sz="2800" b="1" dirty="0" smtClean="0">
                <a:solidFill>
                  <a:schemeClr val="bg1"/>
                </a:solidFill>
              </a:rPr>
              <a:t>	</a:t>
            </a:r>
          </a:p>
          <a:p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62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8661" y="892141"/>
            <a:ext cx="86082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CIRCULATION</a:t>
            </a:r>
            <a:endParaRPr lang="ar-SA" sz="4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2441" y="1759245"/>
            <a:ext cx="8608272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Cardiovascular function</a:t>
            </a:r>
          </a:p>
          <a:p>
            <a:endParaRPr lang="en-US" sz="3200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Skin color and temperature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Heart Rate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Hear Rhythm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Blood pressure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Pulses ( peripheral and central)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Capillary refill time</a:t>
            </a:r>
          </a:p>
          <a:p>
            <a:endParaRPr lang="ar-SA" sz="3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62332" y="1916900"/>
            <a:ext cx="2949202" cy="10772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Adequate?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Shock? </a:t>
            </a:r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19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9378" y="1506997"/>
            <a:ext cx="8608272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End-organ perfusion</a:t>
            </a:r>
          </a:p>
          <a:p>
            <a:endParaRPr lang="en-US" sz="3200" b="1" dirty="0" smtClean="0">
              <a:solidFill>
                <a:srgbClr val="FFC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Brain perfusion (mental status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Renal perfusion (urine output)</a:t>
            </a:r>
          </a:p>
        </p:txBody>
      </p:sp>
    </p:spTree>
    <p:extLst>
      <p:ext uri="{BB962C8B-B14F-4D97-AF65-F5344CB8AC3E}">
        <p14:creationId xmlns:p14="http://schemas.microsoft.com/office/powerpoint/2010/main" val="308422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199" y="1037230"/>
            <a:ext cx="550004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LEARNING OUTCOME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4460" y="2238233"/>
            <a:ext cx="769733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Considerations in pediatric emergency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Pediatric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Respiratory distress and failure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Recognition and management of shock</a:t>
            </a:r>
            <a:endParaRPr lang="ar-S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9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1722" y="734486"/>
            <a:ext cx="86082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HEART RATE</a:t>
            </a:r>
            <a:endParaRPr lang="ar-SA" sz="4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9736" y="1568496"/>
            <a:ext cx="860827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Varies (age, activity, clinical condition)</a:t>
            </a:r>
            <a:endParaRPr lang="ar-SA" sz="28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772105"/>
              </p:ext>
            </p:extLst>
          </p:nvPr>
        </p:nvGraphicFramePr>
        <p:xfrm>
          <a:off x="1559736" y="2390812"/>
          <a:ext cx="8128000" cy="3596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Tachycardia</a:t>
                      </a:r>
                    </a:p>
                    <a:p>
                      <a:pPr algn="ctr" rtl="0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(beats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per minute)</a:t>
                      </a:r>
                      <a:endParaRPr lang="ar-S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AGE</a:t>
                      </a:r>
                      <a:endParaRPr lang="ar-SA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rtl="0">
                        <a:buFont typeface="Wingdings" panose="05000000000000000000" pitchFamily="2" charset="2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&gt; 160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&lt; 1 year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&gt; 150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&lt; 2 years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rtl="0">
                        <a:buFont typeface="Wingdings" panose="05000000000000000000" pitchFamily="2" charset="2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&gt; 130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years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rtl="0">
                        <a:buFontTx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&gt; 120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 years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&gt; 115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 years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&gt; 110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 years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110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 years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07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5598" y="1223217"/>
            <a:ext cx="860827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BLOOD PRESSURE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75957" y="2515990"/>
            <a:ext cx="9034692" cy="23698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Calculation for Expected Systolic Blood Pressure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50</a:t>
            </a:r>
            <a:r>
              <a:rPr lang="en-US" sz="2400" baseline="30000" dirty="0" smtClean="0">
                <a:solidFill>
                  <a:schemeClr val="bg1"/>
                </a:solidFill>
              </a:rPr>
              <a:t>th</a:t>
            </a:r>
            <a:r>
              <a:rPr lang="en-US" sz="2400" dirty="0" smtClean="0">
                <a:solidFill>
                  <a:schemeClr val="bg1"/>
                </a:solidFill>
              </a:rPr>
              <a:t> centile = 85 + (2 x age in years) mmHg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5</a:t>
            </a:r>
            <a:r>
              <a:rPr lang="en-US" sz="2400" baseline="30000" dirty="0" smtClean="0">
                <a:solidFill>
                  <a:schemeClr val="bg1"/>
                </a:solidFill>
              </a:rPr>
              <a:t>th</a:t>
            </a:r>
            <a:r>
              <a:rPr lang="en-US" sz="2400" dirty="0" smtClean="0">
                <a:solidFill>
                  <a:schemeClr val="bg1"/>
                </a:solidFill>
              </a:rPr>
              <a:t> centile = 65 + (2 x age in years) mmHg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			</a:t>
            </a:r>
            <a:r>
              <a:rPr lang="en-US" sz="2800" b="1" dirty="0" smtClean="0">
                <a:solidFill>
                  <a:srgbClr val="FFC000"/>
                </a:solidFill>
              </a:rPr>
              <a:t>Hypotension if below this value</a:t>
            </a:r>
            <a:endParaRPr lang="ar-SA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19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8565" y="876375"/>
            <a:ext cx="860827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PULSES</a:t>
            </a:r>
            <a:endParaRPr lang="ar-SA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2080" y="1979962"/>
            <a:ext cx="8608272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Central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Peripheral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rgbClr val="FFC000"/>
                </a:solidFill>
              </a:rPr>
              <a:t>Weak pulses: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Sign of shock?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Impending arrest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931" y="1900237"/>
            <a:ext cx="3724275" cy="2712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90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1267" y="1065562"/>
            <a:ext cx="86082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CAPILLARY REFILL TIME (CRT)</a:t>
            </a:r>
            <a:endParaRPr lang="ar-SA" sz="4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3236" y="2610582"/>
            <a:ext cx="9302705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Normal CRT &lt;2 sec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C000"/>
                </a:solidFill>
              </a:rPr>
              <a:t>Prolonged CRT in shock &amp; hypothermia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In warm septic shock CRT may be normal</a:t>
            </a:r>
            <a:endParaRPr lang="ar-S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07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0909" y="1018266"/>
            <a:ext cx="86082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SKIN COLOR &amp; TEMPERATURE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0909" y="2421397"/>
            <a:ext cx="860827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Pallor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Mottling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Cyanosis</a:t>
            </a:r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5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5143" y="923672"/>
            <a:ext cx="86082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END- ORGAN FUNCTION</a:t>
            </a:r>
            <a:endParaRPr lang="ar-SA" sz="4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5143" y="2137617"/>
            <a:ext cx="9381533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C000"/>
                </a:solidFill>
              </a:rPr>
              <a:t>Brain perfusion (mental status)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	Altered consciousness/Irritability/Lethargy</a:t>
            </a: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Pupillary dilatation</a:t>
            </a: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Unconsciousness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C000"/>
                </a:solidFill>
              </a:rPr>
              <a:t>Renal perfusion (urine output)</a:t>
            </a:r>
          </a:p>
          <a:p>
            <a:r>
              <a:rPr lang="en-US" sz="2800" b="1" dirty="0">
                <a:solidFill>
                  <a:srgbClr val="FFC000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Oliguria</a:t>
            </a:r>
            <a:endParaRPr lang="ar-SA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2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9736" y="907906"/>
            <a:ext cx="86082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SHOCK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2536" y="1825159"/>
            <a:ext cx="860827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   Compensated				  Uncompensated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2536" y="2841471"/>
            <a:ext cx="415263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Tachycardia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Reduced pulse volume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Prolonged CRT &gt;2 </a:t>
            </a:r>
            <a:r>
              <a:rPr lang="en-US" sz="2400" dirty="0" err="1" smtClean="0">
                <a:solidFill>
                  <a:schemeClr val="bg1"/>
                </a:solidFill>
              </a:rPr>
              <a:t>secs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Cold hands &amp; feet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Blood pressure </a:t>
            </a:r>
            <a:r>
              <a:rPr lang="en-US" sz="2400" b="1" dirty="0" smtClean="0">
                <a:solidFill>
                  <a:srgbClr val="FF0000"/>
                </a:solidFill>
              </a:rPr>
              <a:t>normal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3872" y="2860914"/>
            <a:ext cx="436629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Blood pressure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</a:rPr>
              <a:t>LATE SIGNS!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32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8205" y="844844"/>
            <a:ext cx="860827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C000"/>
                </a:solidFill>
              </a:rPr>
              <a:t>SUMMARY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9831" y="1885368"/>
            <a:ext cx="10500885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Physiological functions and needs of children differ from adults, hence consider different resuscitation requirements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Structured assessment is mandatory to make thorough conclusion.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Respiratory failure is the commonest cause of cardiorespiratory deterioration in children.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Low blood pressure is a late sign of children in shock</a:t>
            </a:r>
            <a:endParaRPr lang="ar-SA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08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2508" y="1173707"/>
            <a:ext cx="6400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BREATHING CONSIDERATIONS</a:t>
            </a:r>
            <a:endParaRPr lang="ar-SA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01505" y="2429301"/>
            <a:ext cx="9307773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Respiratory illnesses are common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Cardiac arrests are frequently caused by hypoxia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EFFORT &amp; EFFICACY</a:t>
            </a:r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13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6472" y="1296537"/>
            <a:ext cx="749262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CIRCULATION CONSIDERATIONS</a:t>
            </a:r>
            <a:endParaRPr lang="ar-SA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4723" y="2595348"/>
            <a:ext cx="9046191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Blood Volume in Pediatrics is lower than Adults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ar-S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70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5404" y="1160060"/>
            <a:ext cx="749262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FLUID AND ELECTROLYTE BALANCE</a:t>
            </a:r>
            <a:endParaRPr lang="ar-SA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1380" y="2306471"/>
            <a:ext cx="8666328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Larger body surface ratio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Higher metabolic rate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More susceptible to dehydration and electrolyte losses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     - Perspiration e.g. sweat, respiration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 -  Fever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     - GI losses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More susceptible to hypothermia when ill</a:t>
            </a: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85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51881" y="900752"/>
            <a:ext cx="749262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RAPID ASSESSMENT </a:t>
            </a:r>
            <a:endParaRPr lang="ar-SA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223" y="1786341"/>
            <a:ext cx="8939283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Initial visual and auditory assessment 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Appearance			</a:t>
            </a:r>
            <a:r>
              <a:rPr lang="en-US" sz="2400" dirty="0" smtClean="0">
                <a:solidFill>
                  <a:schemeClr val="bg1"/>
                </a:solidFill>
              </a:rPr>
              <a:t>Muscle tone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			Interaction/</a:t>
            </a:r>
            <a:r>
              <a:rPr lang="en-US" sz="2400" dirty="0" err="1" smtClean="0">
                <a:solidFill>
                  <a:schemeClr val="bg1"/>
                </a:solidFill>
              </a:rPr>
              <a:t>consolability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			Gaze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			Speech/cry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68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93670" y="1049794"/>
            <a:ext cx="860827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PRIMARY ASSESSMENTS</a:t>
            </a:r>
            <a:endParaRPr lang="ar-SA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93670" y="1634569"/>
            <a:ext cx="8608272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</a:t>
            </a:r>
            <a:r>
              <a:rPr lang="en-US" sz="3200" dirty="0" smtClean="0">
                <a:solidFill>
                  <a:schemeClr val="bg1"/>
                </a:solidFill>
              </a:rPr>
              <a:t>irway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B</a:t>
            </a:r>
            <a:r>
              <a:rPr lang="en-US" sz="3200" dirty="0" smtClean="0">
                <a:solidFill>
                  <a:schemeClr val="bg1"/>
                </a:solidFill>
              </a:rPr>
              <a:t>reathing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C</a:t>
            </a:r>
            <a:r>
              <a:rPr lang="en-US" sz="3200" dirty="0" smtClean="0">
                <a:solidFill>
                  <a:schemeClr val="bg1"/>
                </a:solidFill>
              </a:rPr>
              <a:t>irculation</a:t>
            </a:r>
          </a:p>
          <a:p>
            <a:pPr algn="l"/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4230" y="4346640"/>
            <a:ext cx="9769666" cy="138499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During each step of evaluation, watch for any life-threatening abnormality. Treat any abnormality before moving on to the next evaluation </a:t>
            </a:r>
            <a:endParaRPr lang="ar-S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89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3460" y="1007754"/>
            <a:ext cx="860827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AIRWAY</a:t>
            </a:r>
            <a:endParaRPr lang="ar-SA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5598" y="2263741"/>
            <a:ext cx="9870264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C000"/>
                </a:solidFill>
              </a:rPr>
              <a:t>Look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for movement of chest and abdomen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C000"/>
                </a:solidFill>
              </a:rPr>
              <a:t>Listen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for breath sounds and air movements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C000"/>
                </a:solidFill>
              </a:rPr>
              <a:t>Feel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the movement of air at the nose and mouth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endParaRPr lang="ar-SA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53233" y="4240924"/>
            <a:ext cx="3894083" cy="13849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Clear?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Maintainable?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Not maintainable?</a:t>
            </a:r>
            <a:endParaRPr lang="ar-S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9377" y="970969"/>
            <a:ext cx="86082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AIRWAY: How to open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16936" y="2358334"/>
            <a:ext cx="860827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Head-tilt-chin-lift </a:t>
            </a:r>
          </a:p>
        </p:txBody>
      </p:sp>
      <p:sp>
        <p:nvSpPr>
          <p:cNvPr id="4" name="AutoShape 2" descr="Image result for head tilt chin lif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093" y="3171309"/>
            <a:ext cx="5700584" cy="204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4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154</TotalTime>
  <Words>527</Words>
  <Application>Microsoft Office PowerPoint</Application>
  <PresentationFormat>Custom</PresentationFormat>
  <Paragraphs>191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Ion Boardroom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MARICRIS</dc:creator>
  <cp:lastModifiedBy>PICU PICU</cp:lastModifiedBy>
  <cp:revision>15</cp:revision>
  <dcterms:created xsi:type="dcterms:W3CDTF">2018-02-20T06:14:19Z</dcterms:created>
  <dcterms:modified xsi:type="dcterms:W3CDTF">2018-02-20T11:11:04Z</dcterms:modified>
</cp:coreProperties>
</file>