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31"/>
  </p:handoutMasterIdLst>
  <p:sldIdLst>
    <p:sldId id="256" r:id="rId2"/>
    <p:sldId id="286" r:id="rId3"/>
    <p:sldId id="257" r:id="rId4"/>
    <p:sldId id="258" r:id="rId5"/>
    <p:sldId id="259" r:id="rId6"/>
    <p:sldId id="263" r:id="rId7"/>
    <p:sldId id="278" r:id="rId8"/>
    <p:sldId id="279" r:id="rId9"/>
    <p:sldId id="280" r:id="rId10"/>
    <p:sldId id="281" r:id="rId11"/>
    <p:sldId id="282" r:id="rId12"/>
    <p:sldId id="264" r:id="rId13"/>
    <p:sldId id="265" r:id="rId14"/>
    <p:sldId id="266" r:id="rId15"/>
    <p:sldId id="267" r:id="rId16"/>
    <p:sldId id="268" r:id="rId17"/>
    <p:sldId id="283" r:id="rId18"/>
    <p:sldId id="284" r:id="rId19"/>
    <p:sldId id="270" r:id="rId20"/>
    <p:sldId id="271" r:id="rId21"/>
    <p:sldId id="272" r:id="rId22"/>
    <p:sldId id="273" r:id="rId23"/>
    <p:sldId id="274" r:id="rId24"/>
    <p:sldId id="275" r:id="rId25"/>
    <p:sldId id="276" r:id="rId26"/>
    <p:sldId id="287" r:id="rId27"/>
    <p:sldId id="288" r:id="rId28"/>
    <p:sldId id="289" r:id="rId29"/>
    <p:sldId id="277" r:id="rId30"/>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7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52A899-063E-46BA-BF90-677D7977ABA5}" type="doc">
      <dgm:prSet loTypeId="urn:microsoft.com/office/officeart/2005/8/layout/default" loCatId="list" qsTypeId="urn:microsoft.com/office/officeart/2005/8/quickstyle/simple1#1" qsCatId="simple" csTypeId="urn:microsoft.com/office/officeart/2005/8/colors/accent1_2#1" csCatId="accent1" phldr="1"/>
      <dgm:spPr/>
      <dgm:t>
        <a:bodyPr/>
        <a:lstStyle/>
        <a:p>
          <a:pPr rtl="1"/>
          <a:endParaRPr lang="ar-SA"/>
        </a:p>
      </dgm:t>
    </dgm:pt>
    <dgm:pt modelId="{56429292-6C0A-47E5-93D1-22B44EE854B3}">
      <dgm:prSet phldrT="[نص]" custT="1"/>
      <dgm:spPr/>
      <dgm:t>
        <a:bodyPr/>
        <a:lstStyle/>
        <a:p>
          <a:pPr rtl="0"/>
          <a:r>
            <a:rPr lang="en-US" sz="2800" dirty="0" smtClean="0"/>
            <a:t> </a:t>
          </a:r>
          <a:r>
            <a:rPr lang="en-US" sz="2800" b="1" dirty="0" smtClean="0"/>
            <a:t>Hormones </a:t>
          </a:r>
          <a:endParaRPr lang="ar-SA" sz="2800" dirty="0"/>
        </a:p>
      </dgm:t>
    </dgm:pt>
    <dgm:pt modelId="{704B3E08-3BB9-4A59-8ACB-6DFB1EB76DDE}" type="parTrans" cxnId="{73A27C87-6487-48B3-9E06-C7EDD9C03BB0}">
      <dgm:prSet/>
      <dgm:spPr/>
      <dgm:t>
        <a:bodyPr/>
        <a:lstStyle/>
        <a:p>
          <a:pPr rtl="1"/>
          <a:endParaRPr lang="ar-SA"/>
        </a:p>
      </dgm:t>
    </dgm:pt>
    <dgm:pt modelId="{7412187B-E97D-4608-B10E-FB7D63614EDB}" type="sibTrans" cxnId="{73A27C87-6487-48B3-9E06-C7EDD9C03BB0}">
      <dgm:prSet/>
      <dgm:spPr/>
      <dgm:t>
        <a:bodyPr/>
        <a:lstStyle/>
        <a:p>
          <a:pPr rtl="1"/>
          <a:endParaRPr lang="ar-SA"/>
        </a:p>
      </dgm:t>
    </dgm:pt>
    <dgm:pt modelId="{B9FE71F0-C157-47E4-8669-D4BF88DCB0B5}">
      <dgm:prSet phldrT="[نص]" custT="1"/>
      <dgm:spPr/>
      <dgm:t>
        <a:bodyPr/>
        <a:lstStyle/>
        <a:p>
          <a:pPr rtl="1"/>
          <a:r>
            <a:rPr lang="en-US" sz="2800" b="1" dirty="0" smtClean="0"/>
            <a:t>LOVE </a:t>
          </a:r>
          <a:endParaRPr lang="ar-SA" sz="2800" b="1" dirty="0"/>
        </a:p>
      </dgm:t>
    </dgm:pt>
    <dgm:pt modelId="{82BC0E3F-67FC-4DD6-A2CC-EF201EF9441E}" type="parTrans" cxnId="{DF320647-EBC0-4094-9B33-5E93FDC91D81}">
      <dgm:prSet/>
      <dgm:spPr/>
      <dgm:t>
        <a:bodyPr/>
        <a:lstStyle/>
        <a:p>
          <a:pPr rtl="1"/>
          <a:endParaRPr lang="ar-SA"/>
        </a:p>
      </dgm:t>
    </dgm:pt>
    <dgm:pt modelId="{A0A2D9DE-21CA-48C1-9CBB-22A34538E9EC}" type="sibTrans" cxnId="{DF320647-EBC0-4094-9B33-5E93FDC91D81}">
      <dgm:prSet/>
      <dgm:spPr/>
      <dgm:t>
        <a:bodyPr/>
        <a:lstStyle/>
        <a:p>
          <a:pPr rtl="1"/>
          <a:endParaRPr lang="ar-SA"/>
        </a:p>
      </dgm:t>
    </dgm:pt>
    <dgm:pt modelId="{41096452-C93E-4980-B439-D59979AD9D8A}">
      <dgm:prSet phldrT="[نص]" custT="1"/>
      <dgm:spPr/>
      <dgm:t>
        <a:bodyPr/>
        <a:lstStyle/>
        <a:p>
          <a:pPr rtl="1"/>
          <a:r>
            <a:rPr lang="en-US" sz="2400" b="1" dirty="0" smtClean="0">
              <a:latin typeface="+mn-lt"/>
            </a:rPr>
            <a:t>Good Genes </a:t>
          </a:r>
          <a:endParaRPr lang="ar-SA" sz="2400" b="1" dirty="0">
            <a:latin typeface="+mn-lt"/>
          </a:endParaRPr>
        </a:p>
      </dgm:t>
    </dgm:pt>
    <dgm:pt modelId="{B44D4F7A-8281-487E-A0F4-E4F28FB00740}" type="parTrans" cxnId="{75120698-C81C-49AB-B491-1512550F01A0}">
      <dgm:prSet/>
      <dgm:spPr/>
      <dgm:t>
        <a:bodyPr/>
        <a:lstStyle/>
        <a:p>
          <a:pPr rtl="1"/>
          <a:endParaRPr lang="ar-SA"/>
        </a:p>
      </dgm:t>
    </dgm:pt>
    <dgm:pt modelId="{BEDD43B3-B2DB-4D4B-8058-FECE7DD306AA}" type="sibTrans" cxnId="{75120698-C81C-49AB-B491-1512550F01A0}">
      <dgm:prSet/>
      <dgm:spPr/>
      <dgm:t>
        <a:bodyPr/>
        <a:lstStyle/>
        <a:p>
          <a:pPr rtl="1"/>
          <a:endParaRPr lang="ar-SA"/>
        </a:p>
      </dgm:t>
    </dgm:pt>
    <dgm:pt modelId="{F986D7DD-AF58-4A48-96BE-622B9104056B}">
      <dgm:prSet phldrT="[نص]" custT="1"/>
      <dgm:spPr/>
      <dgm:t>
        <a:bodyPr/>
        <a:lstStyle/>
        <a:p>
          <a:pPr rtl="1"/>
          <a:r>
            <a:rPr lang="en-US" sz="2800" b="1" dirty="0" smtClean="0">
              <a:latin typeface="+mn-lt"/>
            </a:rPr>
            <a:t>Good Start </a:t>
          </a:r>
        </a:p>
        <a:p>
          <a:pPr rtl="1"/>
          <a:r>
            <a:rPr lang="en-US" sz="2800" b="1" dirty="0" smtClean="0">
              <a:latin typeface="+mn-lt"/>
            </a:rPr>
            <a:t>(intrauterine)</a:t>
          </a:r>
          <a:endParaRPr lang="ar-SA" sz="2800" b="1" dirty="0">
            <a:latin typeface="+mn-lt"/>
          </a:endParaRPr>
        </a:p>
      </dgm:t>
    </dgm:pt>
    <dgm:pt modelId="{37B0B801-4162-4D76-BE90-037100E06089}" type="parTrans" cxnId="{81EAAD23-83D9-4EEA-A6F8-F2F30AAB78A0}">
      <dgm:prSet/>
      <dgm:spPr/>
      <dgm:t>
        <a:bodyPr/>
        <a:lstStyle/>
        <a:p>
          <a:pPr rtl="1"/>
          <a:endParaRPr lang="ar-SA"/>
        </a:p>
      </dgm:t>
    </dgm:pt>
    <dgm:pt modelId="{1C460978-2055-4E76-AB0E-476210B2FDD4}" type="sibTrans" cxnId="{81EAAD23-83D9-4EEA-A6F8-F2F30AAB78A0}">
      <dgm:prSet/>
      <dgm:spPr/>
      <dgm:t>
        <a:bodyPr/>
        <a:lstStyle/>
        <a:p>
          <a:pPr rtl="1"/>
          <a:endParaRPr lang="ar-SA"/>
        </a:p>
      </dgm:t>
    </dgm:pt>
    <dgm:pt modelId="{F0EA3331-6437-49B2-8698-04BC50C86152}">
      <dgm:prSet phldrT="[نص]"/>
      <dgm:spPr/>
      <dgm:t>
        <a:bodyPr/>
        <a:lstStyle/>
        <a:p>
          <a:pPr rtl="1"/>
          <a:r>
            <a:rPr lang="en-US" b="1" dirty="0" smtClean="0">
              <a:latin typeface="+mj-lt"/>
            </a:rPr>
            <a:t>absence of disease, infection, &amp;stress</a:t>
          </a:r>
          <a:endParaRPr lang="ar-SA" b="1" dirty="0">
            <a:latin typeface="+mj-lt"/>
          </a:endParaRPr>
        </a:p>
      </dgm:t>
    </dgm:pt>
    <dgm:pt modelId="{FB218D63-25C6-4E47-A3FA-CA814EB6946C}" type="parTrans" cxnId="{09F425C8-6E7B-431C-8A73-271198A7E730}">
      <dgm:prSet/>
      <dgm:spPr/>
      <dgm:t>
        <a:bodyPr/>
        <a:lstStyle/>
        <a:p>
          <a:pPr rtl="1"/>
          <a:endParaRPr lang="ar-SA"/>
        </a:p>
      </dgm:t>
    </dgm:pt>
    <dgm:pt modelId="{B8B48AAE-C8ED-4643-B05A-8748460DDFE3}" type="sibTrans" cxnId="{09F425C8-6E7B-431C-8A73-271198A7E730}">
      <dgm:prSet/>
      <dgm:spPr/>
      <dgm:t>
        <a:bodyPr/>
        <a:lstStyle/>
        <a:p>
          <a:pPr rtl="1"/>
          <a:endParaRPr lang="ar-SA"/>
        </a:p>
      </dgm:t>
    </dgm:pt>
    <dgm:pt modelId="{829C1614-311C-41FB-BC06-C5F2A0F6FF29}" type="pres">
      <dgm:prSet presAssocID="{FB52A899-063E-46BA-BF90-677D7977ABA5}" presName="diagram" presStyleCnt="0">
        <dgm:presLayoutVars>
          <dgm:dir/>
          <dgm:resizeHandles val="exact"/>
        </dgm:presLayoutVars>
      </dgm:prSet>
      <dgm:spPr/>
      <dgm:t>
        <a:bodyPr/>
        <a:lstStyle/>
        <a:p>
          <a:pPr rtl="1"/>
          <a:endParaRPr lang="ar-SA"/>
        </a:p>
      </dgm:t>
    </dgm:pt>
    <dgm:pt modelId="{8A3CB6C2-67D6-4206-857C-6542EBC1F515}" type="pres">
      <dgm:prSet presAssocID="{56429292-6C0A-47E5-93D1-22B44EE854B3}" presName="node" presStyleLbl="node1" presStyleIdx="0" presStyleCnt="5">
        <dgm:presLayoutVars>
          <dgm:bulletEnabled val="1"/>
        </dgm:presLayoutVars>
      </dgm:prSet>
      <dgm:spPr/>
      <dgm:t>
        <a:bodyPr/>
        <a:lstStyle/>
        <a:p>
          <a:pPr rtl="1"/>
          <a:endParaRPr lang="ar-SA"/>
        </a:p>
      </dgm:t>
    </dgm:pt>
    <dgm:pt modelId="{15D0A31B-03A6-4125-8E98-BD92777A12C3}" type="pres">
      <dgm:prSet presAssocID="{7412187B-E97D-4608-B10E-FB7D63614EDB}" presName="sibTrans" presStyleCnt="0"/>
      <dgm:spPr/>
    </dgm:pt>
    <dgm:pt modelId="{93F224C0-2AEB-446C-AE61-21734FFB5BEA}" type="pres">
      <dgm:prSet presAssocID="{B9FE71F0-C157-47E4-8669-D4BF88DCB0B5}" presName="node" presStyleLbl="node1" presStyleIdx="1" presStyleCnt="5">
        <dgm:presLayoutVars>
          <dgm:bulletEnabled val="1"/>
        </dgm:presLayoutVars>
      </dgm:prSet>
      <dgm:spPr/>
      <dgm:t>
        <a:bodyPr/>
        <a:lstStyle/>
        <a:p>
          <a:pPr rtl="1"/>
          <a:endParaRPr lang="ar-SA"/>
        </a:p>
      </dgm:t>
    </dgm:pt>
    <dgm:pt modelId="{C485BBB0-CB00-4D85-8AA0-C5CA4FEF0384}" type="pres">
      <dgm:prSet presAssocID="{A0A2D9DE-21CA-48C1-9CBB-22A34538E9EC}" presName="sibTrans" presStyleCnt="0"/>
      <dgm:spPr/>
    </dgm:pt>
    <dgm:pt modelId="{319FCED6-FD5B-440C-82E1-B161DEA632AA}" type="pres">
      <dgm:prSet presAssocID="{41096452-C93E-4980-B439-D59979AD9D8A}" presName="node" presStyleLbl="node1" presStyleIdx="2" presStyleCnt="5">
        <dgm:presLayoutVars>
          <dgm:bulletEnabled val="1"/>
        </dgm:presLayoutVars>
      </dgm:prSet>
      <dgm:spPr/>
      <dgm:t>
        <a:bodyPr/>
        <a:lstStyle/>
        <a:p>
          <a:pPr rtl="1"/>
          <a:endParaRPr lang="ar-SA"/>
        </a:p>
      </dgm:t>
    </dgm:pt>
    <dgm:pt modelId="{F2199F4D-A50C-4C1A-8B2D-62AFF161CE50}" type="pres">
      <dgm:prSet presAssocID="{BEDD43B3-B2DB-4D4B-8058-FECE7DD306AA}" presName="sibTrans" presStyleCnt="0"/>
      <dgm:spPr/>
    </dgm:pt>
    <dgm:pt modelId="{0EBBB87C-9331-40E7-8DFE-3BF1E14C6DBC}" type="pres">
      <dgm:prSet presAssocID="{F986D7DD-AF58-4A48-96BE-622B9104056B}" presName="node" presStyleLbl="node1" presStyleIdx="3" presStyleCnt="5">
        <dgm:presLayoutVars>
          <dgm:bulletEnabled val="1"/>
        </dgm:presLayoutVars>
      </dgm:prSet>
      <dgm:spPr/>
      <dgm:t>
        <a:bodyPr/>
        <a:lstStyle/>
        <a:p>
          <a:pPr rtl="1"/>
          <a:endParaRPr lang="ar-SA"/>
        </a:p>
      </dgm:t>
    </dgm:pt>
    <dgm:pt modelId="{6A54AF8E-FE02-4F05-9021-F447ECBB630D}" type="pres">
      <dgm:prSet presAssocID="{1C460978-2055-4E76-AB0E-476210B2FDD4}" presName="sibTrans" presStyleCnt="0"/>
      <dgm:spPr/>
    </dgm:pt>
    <dgm:pt modelId="{0C5FC967-9360-4FB1-97AA-B4397D966ECA}" type="pres">
      <dgm:prSet presAssocID="{F0EA3331-6437-49B2-8698-04BC50C86152}" presName="node" presStyleLbl="node1" presStyleIdx="4" presStyleCnt="5">
        <dgm:presLayoutVars>
          <dgm:bulletEnabled val="1"/>
        </dgm:presLayoutVars>
      </dgm:prSet>
      <dgm:spPr/>
      <dgm:t>
        <a:bodyPr/>
        <a:lstStyle/>
        <a:p>
          <a:pPr rtl="1"/>
          <a:endParaRPr lang="ar-SA"/>
        </a:p>
      </dgm:t>
    </dgm:pt>
  </dgm:ptLst>
  <dgm:cxnLst>
    <dgm:cxn modelId="{81EAAD23-83D9-4EEA-A6F8-F2F30AAB78A0}" srcId="{FB52A899-063E-46BA-BF90-677D7977ABA5}" destId="{F986D7DD-AF58-4A48-96BE-622B9104056B}" srcOrd="3" destOrd="0" parTransId="{37B0B801-4162-4D76-BE90-037100E06089}" sibTransId="{1C460978-2055-4E76-AB0E-476210B2FDD4}"/>
    <dgm:cxn modelId="{DF320647-EBC0-4094-9B33-5E93FDC91D81}" srcId="{FB52A899-063E-46BA-BF90-677D7977ABA5}" destId="{B9FE71F0-C157-47E4-8669-D4BF88DCB0B5}" srcOrd="1" destOrd="0" parTransId="{82BC0E3F-67FC-4DD6-A2CC-EF201EF9441E}" sibTransId="{A0A2D9DE-21CA-48C1-9CBB-22A34538E9EC}"/>
    <dgm:cxn modelId="{28A20E33-8B1F-4404-8A01-086D39E3FA27}" type="presOf" srcId="{F986D7DD-AF58-4A48-96BE-622B9104056B}" destId="{0EBBB87C-9331-40E7-8DFE-3BF1E14C6DBC}" srcOrd="0" destOrd="0" presId="urn:microsoft.com/office/officeart/2005/8/layout/default"/>
    <dgm:cxn modelId="{73A27C87-6487-48B3-9E06-C7EDD9C03BB0}" srcId="{FB52A899-063E-46BA-BF90-677D7977ABA5}" destId="{56429292-6C0A-47E5-93D1-22B44EE854B3}" srcOrd="0" destOrd="0" parTransId="{704B3E08-3BB9-4A59-8ACB-6DFB1EB76DDE}" sibTransId="{7412187B-E97D-4608-B10E-FB7D63614EDB}"/>
    <dgm:cxn modelId="{09F425C8-6E7B-431C-8A73-271198A7E730}" srcId="{FB52A899-063E-46BA-BF90-677D7977ABA5}" destId="{F0EA3331-6437-49B2-8698-04BC50C86152}" srcOrd="4" destOrd="0" parTransId="{FB218D63-25C6-4E47-A3FA-CA814EB6946C}" sibTransId="{B8B48AAE-C8ED-4643-B05A-8748460DDFE3}"/>
    <dgm:cxn modelId="{14A340CF-9569-4FBA-98A8-4048FD5849F6}" type="presOf" srcId="{FB52A899-063E-46BA-BF90-677D7977ABA5}" destId="{829C1614-311C-41FB-BC06-C5F2A0F6FF29}" srcOrd="0" destOrd="0" presId="urn:microsoft.com/office/officeart/2005/8/layout/default"/>
    <dgm:cxn modelId="{75120698-C81C-49AB-B491-1512550F01A0}" srcId="{FB52A899-063E-46BA-BF90-677D7977ABA5}" destId="{41096452-C93E-4980-B439-D59979AD9D8A}" srcOrd="2" destOrd="0" parTransId="{B44D4F7A-8281-487E-A0F4-E4F28FB00740}" sibTransId="{BEDD43B3-B2DB-4D4B-8058-FECE7DD306AA}"/>
    <dgm:cxn modelId="{117FB1E7-DB47-4BAE-A4E5-4E1DDA975A8B}" type="presOf" srcId="{41096452-C93E-4980-B439-D59979AD9D8A}" destId="{319FCED6-FD5B-440C-82E1-B161DEA632AA}" srcOrd="0" destOrd="0" presId="urn:microsoft.com/office/officeart/2005/8/layout/default"/>
    <dgm:cxn modelId="{5633165E-58FA-4A74-B244-3B3ABEF778AB}" type="presOf" srcId="{F0EA3331-6437-49B2-8698-04BC50C86152}" destId="{0C5FC967-9360-4FB1-97AA-B4397D966ECA}" srcOrd="0" destOrd="0" presId="urn:microsoft.com/office/officeart/2005/8/layout/default"/>
    <dgm:cxn modelId="{FFBD7E1B-1F20-47E1-9AB2-D0B2EB4280EB}" type="presOf" srcId="{B9FE71F0-C157-47E4-8669-D4BF88DCB0B5}" destId="{93F224C0-2AEB-446C-AE61-21734FFB5BEA}" srcOrd="0" destOrd="0" presId="urn:microsoft.com/office/officeart/2005/8/layout/default"/>
    <dgm:cxn modelId="{DFEE4221-7A47-4EF0-9839-1B4C2C78D087}" type="presOf" srcId="{56429292-6C0A-47E5-93D1-22B44EE854B3}" destId="{8A3CB6C2-67D6-4206-857C-6542EBC1F515}" srcOrd="0" destOrd="0" presId="urn:microsoft.com/office/officeart/2005/8/layout/default"/>
    <dgm:cxn modelId="{A4B3B984-6F41-470B-9147-C4272C4F0B56}" type="presParOf" srcId="{829C1614-311C-41FB-BC06-C5F2A0F6FF29}" destId="{8A3CB6C2-67D6-4206-857C-6542EBC1F515}" srcOrd="0" destOrd="0" presId="urn:microsoft.com/office/officeart/2005/8/layout/default"/>
    <dgm:cxn modelId="{61853C50-FC9E-4341-A23B-2E75338C8876}" type="presParOf" srcId="{829C1614-311C-41FB-BC06-C5F2A0F6FF29}" destId="{15D0A31B-03A6-4125-8E98-BD92777A12C3}" srcOrd="1" destOrd="0" presId="urn:microsoft.com/office/officeart/2005/8/layout/default"/>
    <dgm:cxn modelId="{91F2775E-95D8-4613-B887-394168000668}" type="presParOf" srcId="{829C1614-311C-41FB-BC06-C5F2A0F6FF29}" destId="{93F224C0-2AEB-446C-AE61-21734FFB5BEA}" srcOrd="2" destOrd="0" presId="urn:microsoft.com/office/officeart/2005/8/layout/default"/>
    <dgm:cxn modelId="{420E2A6D-BE09-4E06-9D84-2F32665EB672}" type="presParOf" srcId="{829C1614-311C-41FB-BC06-C5F2A0F6FF29}" destId="{C485BBB0-CB00-4D85-8AA0-C5CA4FEF0384}" srcOrd="3" destOrd="0" presId="urn:microsoft.com/office/officeart/2005/8/layout/default"/>
    <dgm:cxn modelId="{BD4657AA-0F4D-4056-8674-565AFD871F84}" type="presParOf" srcId="{829C1614-311C-41FB-BC06-C5F2A0F6FF29}" destId="{319FCED6-FD5B-440C-82E1-B161DEA632AA}" srcOrd="4" destOrd="0" presId="urn:microsoft.com/office/officeart/2005/8/layout/default"/>
    <dgm:cxn modelId="{3AAFBA65-30DA-4FF4-AF08-5A35D7B37B0B}" type="presParOf" srcId="{829C1614-311C-41FB-BC06-C5F2A0F6FF29}" destId="{F2199F4D-A50C-4C1A-8B2D-62AFF161CE50}" srcOrd="5" destOrd="0" presId="urn:microsoft.com/office/officeart/2005/8/layout/default"/>
    <dgm:cxn modelId="{D30FA9F1-E819-4390-9038-5AE132F7484B}" type="presParOf" srcId="{829C1614-311C-41FB-BC06-C5F2A0F6FF29}" destId="{0EBBB87C-9331-40E7-8DFE-3BF1E14C6DBC}" srcOrd="6" destOrd="0" presId="urn:microsoft.com/office/officeart/2005/8/layout/default"/>
    <dgm:cxn modelId="{8974C9B9-3729-4894-94FB-9E1698EDC394}" type="presParOf" srcId="{829C1614-311C-41FB-BC06-C5F2A0F6FF29}" destId="{6A54AF8E-FE02-4F05-9021-F447ECBB630D}" srcOrd="7" destOrd="0" presId="urn:microsoft.com/office/officeart/2005/8/layout/default"/>
    <dgm:cxn modelId="{44CAE9FA-EC90-4265-AB4E-2C05129952E2}" type="presParOf" srcId="{829C1614-311C-41FB-BC06-C5F2A0F6FF29}" destId="{0C5FC967-9360-4FB1-97AA-B4397D966ECA}" srcOrd="8" destOrd="0" presId="urn:microsoft.com/office/officeart/2005/8/layout/defaul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3CB6C2-67D6-4206-857C-6542EBC1F515}">
      <dsp:nvSpPr>
        <dsp:cNvPr id="0" name=""/>
        <dsp:cNvSpPr/>
      </dsp:nvSpPr>
      <dsp:spPr>
        <a:xfrm>
          <a:off x="0" y="614362"/>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t> </a:t>
          </a:r>
          <a:r>
            <a:rPr lang="en-US" sz="2800" b="1" kern="1200" dirty="0" smtClean="0"/>
            <a:t>Hormones </a:t>
          </a:r>
          <a:endParaRPr lang="ar-SA" sz="2800" kern="1200" dirty="0"/>
        </a:p>
      </dsp:txBody>
      <dsp:txXfrm>
        <a:off x="0" y="614362"/>
        <a:ext cx="2571749" cy="1543050"/>
      </dsp:txXfrm>
    </dsp:sp>
    <dsp:sp modelId="{93F224C0-2AEB-446C-AE61-21734FFB5BEA}">
      <dsp:nvSpPr>
        <dsp:cNvPr id="0" name=""/>
        <dsp:cNvSpPr/>
      </dsp:nvSpPr>
      <dsp:spPr>
        <a:xfrm>
          <a:off x="2828925" y="614362"/>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en-US" sz="2800" b="1" kern="1200" dirty="0" smtClean="0"/>
            <a:t>LOVE </a:t>
          </a:r>
          <a:endParaRPr lang="ar-SA" sz="2800" b="1" kern="1200" dirty="0"/>
        </a:p>
      </dsp:txBody>
      <dsp:txXfrm>
        <a:off x="2828925" y="614362"/>
        <a:ext cx="2571749" cy="1543050"/>
      </dsp:txXfrm>
    </dsp:sp>
    <dsp:sp modelId="{319FCED6-FD5B-440C-82E1-B161DEA632AA}">
      <dsp:nvSpPr>
        <dsp:cNvPr id="0" name=""/>
        <dsp:cNvSpPr/>
      </dsp:nvSpPr>
      <dsp:spPr>
        <a:xfrm>
          <a:off x="5657849" y="614362"/>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b="1" kern="1200" dirty="0" smtClean="0">
              <a:latin typeface="+mn-lt"/>
            </a:rPr>
            <a:t>Good Genes </a:t>
          </a:r>
          <a:endParaRPr lang="ar-SA" sz="2400" b="1" kern="1200" dirty="0">
            <a:latin typeface="+mn-lt"/>
          </a:endParaRPr>
        </a:p>
      </dsp:txBody>
      <dsp:txXfrm>
        <a:off x="5657849" y="614362"/>
        <a:ext cx="2571749" cy="1543050"/>
      </dsp:txXfrm>
    </dsp:sp>
    <dsp:sp modelId="{0EBBB87C-9331-40E7-8DFE-3BF1E14C6DBC}">
      <dsp:nvSpPr>
        <dsp:cNvPr id="0" name=""/>
        <dsp:cNvSpPr/>
      </dsp:nvSpPr>
      <dsp:spPr>
        <a:xfrm>
          <a:off x="1414462" y="2414587"/>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en-US" sz="2800" b="1" kern="1200" dirty="0" smtClean="0">
              <a:latin typeface="+mn-lt"/>
            </a:rPr>
            <a:t>Good Start </a:t>
          </a:r>
        </a:p>
        <a:p>
          <a:pPr lvl="0" algn="ctr" defTabSz="1244600" rtl="1">
            <a:lnSpc>
              <a:spcPct val="90000"/>
            </a:lnSpc>
            <a:spcBef>
              <a:spcPct val="0"/>
            </a:spcBef>
            <a:spcAft>
              <a:spcPct val="35000"/>
            </a:spcAft>
          </a:pPr>
          <a:r>
            <a:rPr lang="en-US" sz="2800" b="1" kern="1200" dirty="0" smtClean="0">
              <a:latin typeface="+mn-lt"/>
            </a:rPr>
            <a:t>(intrauterine)</a:t>
          </a:r>
          <a:endParaRPr lang="ar-SA" sz="2800" b="1" kern="1200" dirty="0">
            <a:latin typeface="+mn-lt"/>
          </a:endParaRPr>
        </a:p>
      </dsp:txBody>
      <dsp:txXfrm>
        <a:off x="1414462" y="2414587"/>
        <a:ext cx="2571749" cy="1543050"/>
      </dsp:txXfrm>
    </dsp:sp>
    <dsp:sp modelId="{0C5FC967-9360-4FB1-97AA-B4397D966ECA}">
      <dsp:nvSpPr>
        <dsp:cNvPr id="0" name=""/>
        <dsp:cNvSpPr/>
      </dsp:nvSpPr>
      <dsp:spPr>
        <a:xfrm>
          <a:off x="4243387" y="2414587"/>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1">
            <a:lnSpc>
              <a:spcPct val="90000"/>
            </a:lnSpc>
            <a:spcBef>
              <a:spcPct val="0"/>
            </a:spcBef>
            <a:spcAft>
              <a:spcPct val="35000"/>
            </a:spcAft>
          </a:pPr>
          <a:r>
            <a:rPr lang="en-US" sz="2500" b="1" kern="1200" dirty="0" smtClean="0">
              <a:latin typeface="+mj-lt"/>
            </a:rPr>
            <a:t>absence of disease, infection, &amp;stress</a:t>
          </a:r>
          <a:endParaRPr lang="ar-SA" sz="2500" b="1" kern="1200" dirty="0">
            <a:latin typeface="+mj-lt"/>
          </a:endParaRPr>
        </a:p>
      </dsp:txBody>
      <dsp:txXfrm>
        <a:off x="4243387" y="2414587"/>
        <a:ext cx="2571749" cy="15430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1804"/>
          </a:xfrm>
          <a:prstGeom prst="rect">
            <a:avLst/>
          </a:prstGeom>
        </p:spPr>
        <p:txBody>
          <a:bodyPr vert="horz" lIns="91440" tIns="45720" rIns="91440" bIns="45720" rtlCol="0"/>
          <a:lstStyle>
            <a:lvl1pPr algn="r">
              <a:defRPr sz="1200"/>
            </a:lvl1pPr>
          </a:lstStyle>
          <a:p>
            <a:fld id="{A7F18100-DBE2-4F9C-A527-5FDBB1A6B458}" type="datetimeFigureOut">
              <a:rPr lang="en-US" smtClean="0"/>
              <a:pPr/>
              <a:t>3/19/2014</a:t>
            </a:fld>
            <a:endParaRPr lang="en-US"/>
          </a:p>
        </p:txBody>
      </p:sp>
      <p:sp>
        <p:nvSpPr>
          <p:cNvPr id="4" name="Footer Placeholder 3"/>
          <p:cNvSpPr>
            <a:spLocks noGrp="1"/>
          </p:cNvSpPr>
          <p:nvPr>
            <p:ph type="ftr" sz="quarter" idx="2"/>
          </p:nvPr>
        </p:nvSpPr>
        <p:spPr>
          <a:xfrm>
            <a:off x="0" y="8772668"/>
            <a:ext cx="2971800" cy="46180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72668"/>
            <a:ext cx="2971800" cy="461804"/>
          </a:xfrm>
          <a:prstGeom prst="rect">
            <a:avLst/>
          </a:prstGeom>
        </p:spPr>
        <p:txBody>
          <a:bodyPr vert="horz" lIns="91440" tIns="45720" rIns="91440" bIns="45720" rtlCol="0" anchor="b"/>
          <a:lstStyle>
            <a:lvl1pPr algn="r">
              <a:defRPr sz="1200"/>
            </a:lvl1pPr>
          </a:lstStyle>
          <a:p>
            <a:fld id="{7759E7CD-A898-4A4D-ACD9-87D55B1679DD}"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grpSp>
        <p:nvGrpSpPr>
          <p:cNvPr id="7" name="Group 16"/>
          <p:cNvGrpSpPr/>
          <p:nvPr/>
        </p:nvGrpSpPr>
        <p:grpSpPr>
          <a:xfrm>
            <a:off x="0" y="3268345"/>
            <a:ext cx="9144000" cy="146304"/>
            <a:chOff x="0" y="3268345"/>
            <a:chExt cx="9144000" cy="146304"/>
          </a:xfrm>
        </p:grpSpPr>
        <p:sp>
          <p:nvSpPr>
            <p:cNvPr id="13" name="Rectangle 12"/>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609600" y="1752600"/>
            <a:ext cx="7924800" cy="1470025"/>
          </a:xfrm>
          <a:prstGeom prst="rect">
            <a:avLst/>
          </a:prstGeom>
        </p:spPr>
        <p:txBody>
          <a:bodyPr anchor="b"/>
          <a:lstStyle>
            <a:lvl1pPr algn="ctr">
              <a:defRPr/>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normAutofit/>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746545-065C-4941-8222-EC5242F87158}" type="datetimeFigureOut">
              <a:rPr lang="en-US" smtClean="0"/>
              <a:pPr/>
              <a:t>3/19/2014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CF141-544C-4248-9BE7-FDDC7DE473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bg>
      <p:bgRef idx="1003">
        <a:schemeClr val="bg2"/>
      </p:bgRef>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746545-065C-4941-8222-EC5242F87158}" type="datetimeFigureOut">
              <a:rPr lang="en-US" smtClean="0"/>
              <a:pPr/>
              <a:t>3/19/2014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CF141-544C-4248-9BE7-FDDC7DE4738F}"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grpSp>
        <p:nvGrpSpPr>
          <p:cNvPr id="2" name="Group 7"/>
          <p:cNvGrpSpPr/>
          <p:nvPr/>
        </p:nvGrpSpPr>
        <p:grpSpPr>
          <a:xfrm flipH="1">
            <a:off x="0" y="1371600"/>
            <a:ext cx="9144000" cy="73152"/>
            <a:chOff x="0" y="3268345"/>
            <a:chExt cx="9144000" cy="146304"/>
          </a:xfrm>
        </p:grpSpPr>
        <p:sp>
          <p:nvSpPr>
            <p:cNvPr id="9" name="Rectangle 8"/>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8"/>
            <a:ext cx="18288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172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39712" y="6356350"/>
            <a:ext cx="1868424" cy="365125"/>
          </a:xfrm>
        </p:spPr>
        <p:txBody>
          <a:bodyPr/>
          <a:lstStyle/>
          <a:p>
            <a:fld id="{A8746545-065C-4941-8222-EC5242F87158}" type="datetimeFigureOut">
              <a:rPr lang="en-US" smtClean="0"/>
              <a:pPr/>
              <a:t>3/19/2014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CF141-544C-4248-9BE7-FDDC7DE4738F}" type="slidenum">
              <a:rPr lang="en-US" smtClean="0"/>
              <a:pPr/>
              <a:t>‹#›</a:t>
            </a:fld>
            <a:endParaRPr lang="en-US"/>
          </a:p>
        </p:txBody>
      </p:sp>
      <p:grpSp>
        <p:nvGrpSpPr>
          <p:cNvPr id="7" name="Group 6"/>
          <p:cNvGrpSpPr/>
          <p:nvPr/>
        </p:nvGrpSpPr>
        <p:grpSpPr>
          <a:xfrm rot="5400000" flipH="1">
            <a:off x="3332988" y="3384804"/>
            <a:ext cx="6867144" cy="73152"/>
            <a:chOff x="0" y="3268345"/>
            <a:chExt cx="9144000" cy="146304"/>
          </a:xfrm>
        </p:grpSpPr>
        <p:sp>
          <p:nvSpPr>
            <p:cNvPr id="8" name="Rectangle 7"/>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99616"/>
            <a:ext cx="8229600" cy="462654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746545-065C-4941-8222-EC5242F87158}" type="datetimeFigureOut">
              <a:rPr lang="en-US" smtClean="0"/>
              <a:pPr/>
              <a:t>3/19/2014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CF141-544C-4248-9BE7-FDDC7DE4738F}" type="slidenum">
              <a:rPr lang="en-US" smtClean="0"/>
              <a:pPr/>
              <a:t>‹#›</a:t>
            </a:fld>
            <a:endParaRPr lang="en-US"/>
          </a:p>
        </p:txBody>
      </p:sp>
      <p:grpSp>
        <p:nvGrpSpPr>
          <p:cNvPr id="2" name="Group 13"/>
          <p:cNvGrpSpPr/>
          <p:nvPr/>
        </p:nvGrpSpPr>
        <p:grpSpPr>
          <a:xfrm>
            <a:off x="0" y="1371600"/>
            <a:ext cx="9144000" cy="73152"/>
            <a:chOff x="0" y="3268345"/>
            <a:chExt cx="9144000" cy="146304"/>
          </a:xfrm>
        </p:grpSpPr>
        <p:sp>
          <p:nvSpPr>
            <p:cNvPr id="15" name="Rectangle 14"/>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itle 18"/>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7512" y="4406900"/>
            <a:ext cx="7827201"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67512" y="2667000"/>
            <a:ext cx="7827201"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746545-065C-4941-8222-EC5242F87158}" type="datetimeFigureOut">
              <a:rPr lang="en-US" smtClean="0"/>
              <a:pPr/>
              <a:t>3/19/2014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CF141-544C-4248-9BE7-FDDC7DE4738F}" type="slidenum">
              <a:rPr lang="en-US" smtClean="0"/>
              <a:pPr/>
              <a:t>‹#›</a:t>
            </a:fld>
            <a:endParaRPr lang="en-US"/>
          </a:p>
        </p:txBody>
      </p:sp>
      <p:grpSp>
        <p:nvGrpSpPr>
          <p:cNvPr id="7" name="Group 12"/>
          <p:cNvGrpSpPr/>
          <p:nvPr/>
        </p:nvGrpSpPr>
        <p:grpSpPr>
          <a:xfrm flipH="1">
            <a:off x="0" y="4228465"/>
            <a:ext cx="9144000" cy="146304"/>
            <a:chOff x="0" y="3268345"/>
            <a:chExt cx="9144000" cy="146304"/>
          </a:xfrm>
        </p:grpSpPr>
        <p:sp>
          <p:nvSpPr>
            <p:cNvPr id="14" name="Rectangle 13"/>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746545-065C-4941-8222-EC5242F87158}" type="datetimeFigureOut">
              <a:rPr lang="en-US" smtClean="0"/>
              <a:pPr/>
              <a:t>3/19/2014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CF141-544C-4248-9BE7-FDDC7DE4738F}" type="slidenum">
              <a:rPr lang="en-US" smtClean="0"/>
              <a:pPr/>
              <a:t>‹#›</a:t>
            </a:fld>
            <a:endParaRPr lang="en-US"/>
          </a:p>
        </p:txBody>
      </p:sp>
      <p:sp>
        <p:nvSpPr>
          <p:cNvPr id="14" name="Title 13"/>
          <p:cNvSpPr>
            <a:spLocks noGrp="1"/>
          </p:cNvSpPr>
          <p:nvPr>
            <p:ph type="title"/>
          </p:nvPr>
        </p:nvSpPr>
        <p:spPr/>
        <p:txBody>
          <a:bodyPr/>
          <a:lstStyle/>
          <a:p>
            <a:r>
              <a:rPr lang="en-US" smtClean="0"/>
              <a:t>Click to edit Master title style</a:t>
            </a:r>
            <a:endParaRPr lang="en-US"/>
          </a:p>
        </p:txBody>
      </p:sp>
      <p:grpSp>
        <p:nvGrpSpPr>
          <p:cNvPr id="2" name="Group 14"/>
          <p:cNvGrpSpPr/>
          <p:nvPr/>
        </p:nvGrpSpPr>
        <p:grpSpPr>
          <a:xfrm>
            <a:off x="0" y="1371600"/>
            <a:ext cx="9144000" cy="73152"/>
            <a:chOff x="0" y="3268345"/>
            <a:chExt cx="9144000" cy="146304"/>
          </a:xfrm>
        </p:grpSpPr>
        <p:sp>
          <p:nvSpPr>
            <p:cNvPr id="16" name="Rectangle 15"/>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002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746545-065C-4941-8222-EC5242F87158}" type="datetimeFigureOut">
              <a:rPr lang="en-US" smtClean="0"/>
              <a:pPr/>
              <a:t>3/19/2014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CF141-544C-4248-9BE7-FDDC7DE4738F}" type="slidenum">
              <a:rPr lang="en-US" smtClean="0"/>
              <a:pPr/>
              <a:t>‹#›</a:t>
            </a:fld>
            <a:endParaRPr lang="en-US"/>
          </a:p>
        </p:txBody>
      </p:sp>
      <p:sp>
        <p:nvSpPr>
          <p:cNvPr id="16" name="Title 15"/>
          <p:cNvSpPr>
            <a:spLocks noGrp="1"/>
          </p:cNvSpPr>
          <p:nvPr>
            <p:ph type="title"/>
          </p:nvPr>
        </p:nvSpPr>
        <p:spPr/>
        <p:txBody>
          <a:bodyPr/>
          <a:lstStyle/>
          <a:p>
            <a:r>
              <a:rPr lang="en-US" smtClean="0"/>
              <a:t>Click to edit Master title style</a:t>
            </a:r>
            <a:endParaRPr lang="en-US"/>
          </a:p>
        </p:txBody>
      </p:sp>
      <p:grpSp>
        <p:nvGrpSpPr>
          <p:cNvPr id="2" name="Group 16"/>
          <p:cNvGrpSpPr/>
          <p:nvPr/>
        </p:nvGrpSpPr>
        <p:grpSpPr>
          <a:xfrm>
            <a:off x="0" y="1371600"/>
            <a:ext cx="9144000" cy="73152"/>
            <a:chOff x="0" y="3268345"/>
            <a:chExt cx="9144000" cy="146304"/>
          </a:xfrm>
        </p:grpSpPr>
        <p:sp>
          <p:nvSpPr>
            <p:cNvPr id="18" name="Rectangle 17"/>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8746545-065C-4941-8222-EC5242F87158}" type="datetimeFigureOut">
              <a:rPr lang="en-US" smtClean="0"/>
              <a:pPr/>
              <a:t>3/19/2014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CF141-544C-4248-9BE7-FDDC7DE4738F}" type="slidenum">
              <a:rPr lang="en-US" smtClean="0"/>
              <a:pPr/>
              <a:t>‹#›</a:t>
            </a:fld>
            <a:endParaRPr lang="en-US"/>
          </a:p>
        </p:txBody>
      </p:sp>
      <p:sp>
        <p:nvSpPr>
          <p:cNvPr id="12" name="Title 11"/>
          <p:cNvSpPr>
            <a:spLocks noGrp="1"/>
          </p:cNvSpPr>
          <p:nvPr>
            <p:ph type="title"/>
          </p:nvPr>
        </p:nvSpPr>
        <p:spPr/>
        <p:txBody>
          <a:bodyPr/>
          <a:lstStyle/>
          <a:p>
            <a:r>
              <a:rPr lang="en-US" smtClean="0"/>
              <a:t>Click to edit Master title style</a:t>
            </a:r>
            <a:endParaRPr lang="en-US"/>
          </a:p>
        </p:txBody>
      </p:sp>
      <p:grpSp>
        <p:nvGrpSpPr>
          <p:cNvPr id="2" name="Group 12"/>
          <p:cNvGrpSpPr/>
          <p:nvPr/>
        </p:nvGrpSpPr>
        <p:grpSpPr>
          <a:xfrm flipH="1">
            <a:off x="0" y="1371600"/>
            <a:ext cx="9144000" cy="73152"/>
            <a:chOff x="0" y="3268345"/>
            <a:chExt cx="9144000" cy="146304"/>
          </a:xfrm>
        </p:grpSpPr>
        <p:sp>
          <p:nvSpPr>
            <p:cNvPr id="14" name="Rectangle 13"/>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3">
        <a:schemeClr val="bg2"/>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46545-065C-4941-8222-EC5242F87158}" type="datetimeFigureOut">
              <a:rPr lang="en-US" smtClean="0"/>
              <a:pPr/>
              <a:t>3/19/2014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CF141-544C-4248-9BE7-FDDC7DE4738F}" type="slidenum">
              <a:rPr lang="en-US" smtClean="0"/>
              <a:pPr/>
              <a:t>‹#›</a:t>
            </a:fld>
            <a:endParaRPr lang="en-US"/>
          </a:p>
        </p:txBody>
      </p:sp>
      <p:grpSp>
        <p:nvGrpSpPr>
          <p:cNvPr id="5" name="Group 10"/>
          <p:cNvGrpSpPr/>
          <p:nvPr/>
        </p:nvGrpSpPr>
        <p:grpSpPr>
          <a:xfrm>
            <a:off x="-9144" y="-18288"/>
            <a:ext cx="9144000" cy="146304"/>
            <a:chOff x="0" y="3268345"/>
            <a:chExt cx="9144000" cy="146304"/>
          </a:xfrm>
        </p:grpSpPr>
        <p:sp>
          <p:nvSpPr>
            <p:cNvPr id="12" name="Rectangle 11"/>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95544"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592824"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7690104"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793750"/>
          </a:xfrm>
          <a:prstGeom prst="rect">
            <a:avLst/>
          </a:prstGeom>
        </p:spPr>
        <p:txBody>
          <a:bodyPr anchor="b">
            <a:normAutofit/>
          </a:bodyPr>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3575050" y="1371600"/>
            <a:ext cx="5111750"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371600"/>
            <a:ext cx="3008313" cy="4754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746545-065C-4941-8222-EC5242F87158}" type="datetimeFigureOut">
              <a:rPr lang="en-US" smtClean="0"/>
              <a:pPr/>
              <a:t>3/19/2014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CF141-544C-4248-9BE7-FDDC7DE4738F}" type="slidenum">
              <a:rPr lang="en-US" smtClean="0"/>
              <a:pPr/>
              <a:t>‹#›</a:t>
            </a:fld>
            <a:endParaRPr lang="en-US"/>
          </a:p>
        </p:txBody>
      </p:sp>
      <p:grpSp>
        <p:nvGrpSpPr>
          <p:cNvPr id="8" name="Group 13"/>
          <p:cNvGrpSpPr/>
          <p:nvPr/>
        </p:nvGrpSpPr>
        <p:grpSpPr>
          <a:xfrm flipH="1">
            <a:off x="0" y="1143000"/>
            <a:ext cx="9144000" cy="73152"/>
            <a:chOff x="0" y="3268345"/>
            <a:chExt cx="9144000" cy="146304"/>
          </a:xfrm>
        </p:grpSpPr>
        <p:sp>
          <p:nvSpPr>
            <p:cNvPr id="15" name="Rectangle 14"/>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1801368" y="685800"/>
            <a:ext cx="5495544" cy="3886200"/>
          </a:xfrm>
          <a:solidFill>
            <a:schemeClr val="accent1"/>
          </a:solidFill>
          <a:effectLst>
            <a:reflection blurRad="6350" stA="52000" endA="300" endPos="35000" dir="5400000" sy="-100000" algn="bl" rotWithShape="0"/>
          </a:effectLst>
          <a:scene3d>
            <a:camera prst="orthographicFront"/>
            <a:lightRig rig="contrasting" dir="t"/>
          </a:scene3d>
          <a:sp3d contourW="12700" prstMaterial="softEdge">
            <a:bevelT prst="cross"/>
            <a:contourClr>
              <a:srgbClr val="FFFFFF"/>
            </a:contourClr>
          </a:sp3d>
        </p:spPr>
        <p:txBody>
          <a:bodyPr/>
          <a:lstStyle/>
          <a:p>
            <a:r>
              <a:rPr lang="en-US" smtClean="0"/>
              <a:t>Click icon to add picture</a:t>
            </a:r>
            <a:endParaRPr lang="en-US"/>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746545-065C-4941-8222-EC5242F87158}" type="datetimeFigureOut">
              <a:rPr lang="en-US" smtClean="0"/>
              <a:pPr/>
              <a:t>3/19/2014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CF141-544C-4248-9BE7-FDDC7DE4738F}" type="slidenum">
              <a:rPr lang="en-US" smtClean="0"/>
              <a:pPr/>
              <a:t>‹#›</a:t>
            </a:fld>
            <a:endParaRPr lang="en-US"/>
          </a:p>
        </p:txBody>
      </p:sp>
      <p:grpSp>
        <p:nvGrpSpPr>
          <p:cNvPr id="3" name="Group 15"/>
          <p:cNvGrpSpPr/>
          <p:nvPr/>
        </p:nvGrpSpPr>
        <p:grpSpPr>
          <a:xfrm>
            <a:off x="-9144" y="-18288"/>
            <a:ext cx="9144000" cy="146304"/>
            <a:chOff x="0" y="3268345"/>
            <a:chExt cx="9144000" cy="146304"/>
          </a:xfrm>
        </p:grpSpPr>
        <p:sp>
          <p:nvSpPr>
            <p:cNvPr id="17" name="Rectangle 16"/>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495544"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592824"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690104"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6826" y="0"/>
            <a:ext cx="9144000" cy="6286520"/>
          </a:xfrm>
          <a:prstGeom prst="rect">
            <a:avLst/>
          </a:prstGeom>
          <a:gradFill flip="none" rotWithShape="1">
            <a:gsLst>
              <a:gs pos="1000">
                <a:schemeClr val="bg2">
                  <a:alpha val="0"/>
                </a:schemeClr>
              </a:gs>
              <a:gs pos="100000">
                <a:schemeClr val="bg1">
                  <a:alpha val="92000"/>
                </a:schemeClr>
              </a:gs>
            </a:gsLst>
            <a:lin ang="16200000" scaled="1"/>
            <a:tileRect/>
          </a:gra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74536" y="6356350"/>
            <a:ext cx="2133600" cy="365125"/>
          </a:xfrm>
          <a:prstGeom prst="rect">
            <a:avLst/>
          </a:prstGeom>
        </p:spPr>
        <p:txBody>
          <a:bodyPr vert="horz" lIns="91440" tIns="45720" rIns="91440" bIns="45720" rtlCol="0" anchor="ctr"/>
          <a:lstStyle>
            <a:lvl1pPr algn="r">
              <a:defRPr sz="1200">
                <a:solidFill>
                  <a:sysClr val="windowText" lastClr="000000"/>
                </a:solidFill>
              </a:defRPr>
            </a:lvl1pPr>
          </a:lstStyle>
          <a:p>
            <a:fld id="{A8746545-065C-4941-8222-EC5242F87158}" type="datetimeFigureOut">
              <a:rPr lang="en-US" smtClean="0"/>
              <a:pPr/>
              <a:t>3/19/2014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ysClr val="windowText" lastClr="000000"/>
                </a:solidFill>
              </a:defRPr>
            </a:lvl1pPr>
          </a:lstStyle>
          <a:p>
            <a:endParaRPr lang="en-US"/>
          </a:p>
        </p:txBody>
      </p:sp>
      <p:sp>
        <p:nvSpPr>
          <p:cNvPr id="6" name="Slide Number Placeholder 5"/>
          <p:cNvSpPr>
            <a:spLocks noGrp="1"/>
          </p:cNvSpPr>
          <p:nvPr>
            <p:ph type="sldNum" sz="quarter" idx="4"/>
          </p:nvPr>
        </p:nvSpPr>
        <p:spPr>
          <a:xfrm>
            <a:off x="460248" y="6356350"/>
            <a:ext cx="2133600" cy="365125"/>
          </a:xfrm>
          <a:prstGeom prst="rect">
            <a:avLst/>
          </a:prstGeom>
        </p:spPr>
        <p:txBody>
          <a:bodyPr vert="horz" lIns="91440" tIns="45720" rIns="91440" bIns="45720" rtlCol="0" anchor="ctr"/>
          <a:lstStyle>
            <a:lvl1pPr algn="l">
              <a:defRPr sz="1200">
                <a:solidFill>
                  <a:sysClr val="windowText" lastClr="000000"/>
                </a:solidFill>
              </a:defRPr>
            </a:lvl1pPr>
          </a:lstStyle>
          <a:p>
            <a:fld id="{56ECF141-544C-4248-9BE7-FDDC7DE4738F}" type="slidenum">
              <a:rPr lang="en-US" smtClean="0"/>
              <a:pPr/>
              <a:t>‹#›</a:t>
            </a:fld>
            <a:endParaRPr lang="en-US"/>
          </a:p>
        </p:txBody>
      </p:sp>
      <p:sp>
        <p:nvSpPr>
          <p:cNvPr id="8" name="Title Placeholder 7"/>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400" kern="1200">
          <a:ln>
            <a:noFill/>
          </a:ln>
          <a:solidFill>
            <a:srgbClr val="FFFFFF"/>
          </a:solidFill>
          <a:effectLst>
            <a:glow rad="101600">
              <a:schemeClr val="tx2"/>
            </a:glo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Clr>
          <a:schemeClr val="tx2"/>
        </a:buClr>
        <a:buSzPct val="70000"/>
        <a:buFont typeface="Wingdings 2"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4"/>
        </a:buClr>
        <a:buSzPct val="60000"/>
        <a:buFont typeface="Wingdings 2" pitchFamily="18"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SzPct val="57000"/>
        <a:buFont typeface="Wingdings 2"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SzPct val="55000"/>
        <a:buFont typeface="Wingdings 2" pitchFamily="18"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50000"/>
        <a:buFont typeface="Wingdings 2" pitchFamily="18"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924800" cy="1470025"/>
          </a:xfrm>
        </p:spPr>
        <p:txBody>
          <a:bodyPr/>
          <a:lstStyle/>
          <a:p>
            <a:r>
              <a:rPr lang="en-US" dirty="0" smtClean="0">
                <a:solidFill>
                  <a:schemeClr val="accent5">
                    <a:lumMod val="60000"/>
                    <a:lumOff val="40000"/>
                  </a:schemeClr>
                </a:solidFill>
              </a:rPr>
              <a:t>FAILURE  TO THRIVE</a:t>
            </a:r>
            <a:endParaRPr lang="en-US" dirty="0">
              <a:solidFill>
                <a:schemeClr val="accent5">
                  <a:lumMod val="60000"/>
                  <a:lumOff val="40000"/>
                </a:schemeClr>
              </a:solidFill>
            </a:endParaRPr>
          </a:p>
        </p:txBody>
      </p:sp>
      <p:sp>
        <p:nvSpPr>
          <p:cNvPr id="3" name="Subtitle 2"/>
          <p:cNvSpPr>
            <a:spLocks noGrp="1"/>
          </p:cNvSpPr>
          <p:nvPr>
            <p:ph type="subTitle" idx="1"/>
          </p:nvPr>
        </p:nvSpPr>
        <p:spPr>
          <a:xfrm>
            <a:off x="533400" y="3505200"/>
            <a:ext cx="8077200" cy="2438400"/>
          </a:xfrm>
        </p:spPr>
        <p:txBody>
          <a:bodyPr>
            <a:normAutofit/>
          </a:bodyPr>
          <a:lstStyle/>
          <a:p>
            <a:r>
              <a:rPr lang="en-US" dirty="0" smtClean="0">
                <a:effectLst>
                  <a:outerShdw blurRad="38100" dist="38100" dir="2700000" algn="tl">
                    <a:srgbClr val="000000">
                      <a:alpha val="43137"/>
                    </a:srgbClr>
                  </a:outerShdw>
                </a:effectLst>
              </a:rPr>
              <a:t>IBRAHIM AL AYED</a:t>
            </a:r>
          </a:p>
          <a:p>
            <a:r>
              <a:rPr lang="en-US" dirty="0" smtClean="0">
                <a:effectLst>
                  <a:outerShdw blurRad="38100" dist="38100" dir="2700000" algn="tl">
                    <a:srgbClr val="000000">
                      <a:alpha val="43137"/>
                    </a:srgbClr>
                  </a:outerShdw>
                </a:effectLst>
              </a:rPr>
              <a:t>PROFESSOR OF PEDIATRICS</a:t>
            </a:r>
          </a:p>
          <a:p>
            <a:r>
              <a:rPr lang="en-US" dirty="0" smtClean="0">
                <a:effectLst>
                  <a:outerShdw blurRad="38100" dist="38100" dir="2700000" algn="tl">
                    <a:srgbClr val="000000">
                      <a:alpha val="43137"/>
                    </a:srgbClr>
                  </a:outerShdw>
                </a:effectLst>
              </a:rPr>
              <a:t>PEDIATRICIAN &amp; GENERAL CONSULTANT</a:t>
            </a:r>
          </a:p>
          <a:p>
            <a:endParaRPr lang="en-US" dirty="0">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Increased metabolism</a:t>
            </a:r>
          </a:p>
          <a:p>
            <a:pPr lvl="1">
              <a:buFont typeface="Arial" pitchFamily="34" charset="0"/>
              <a:buChar char="•"/>
            </a:pPr>
            <a:r>
              <a:rPr lang="en-US" dirty="0" smtClean="0"/>
              <a:t>Hyperthyroidism</a:t>
            </a:r>
          </a:p>
          <a:p>
            <a:pPr lvl="1">
              <a:buFont typeface="Arial" pitchFamily="34" charset="0"/>
              <a:buChar char="•"/>
            </a:pPr>
            <a:r>
              <a:rPr lang="en-US" dirty="0" smtClean="0"/>
              <a:t>Chronic Infection (human immunodeficiency virus or other immunodeficiency, malignancy, renal disease).</a:t>
            </a:r>
          </a:p>
          <a:p>
            <a:pPr lvl="1">
              <a:buFont typeface="Arial" pitchFamily="34" charset="0"/>
              <a:buChar char="•"/>
            </a:pPr>
            <a:r>
              <a:rPr lang="en-US" dirty="0" smtClean="0"/>
              <a:t>Hypoxemia (congenital heart defects, chronic lung disease)</a:t>
            </a:r>
          </a:p>
          <a:p>
            <a:pPr lvl="1">
              <a:buFont typeface="Arial" pitchFamily="34" charset="0"/>
              <a:buChar char="•"/>
            </a:pPr>
            <a:endParaRPr lang="en-US" dirty="0"/>
          </a:p>
        </p:txBody>
      </p:sp>
      <p:sp>
        <p:nvSpPr>
          <p:cNvPr id="3" name="Title 2"/>
          <p:cNvSpPr>
            <a:spLocks noGrp="1"/>
          </p:cNvSpPr>
          <p:nvPr>
            <p:ph type="title"/>
          </p:nvPr>
        </p:nvSpPr>
        <p:spPr/>
        <p:txBody>
          <a:bodyPr/>
          <a:lstStyle/>
          <a:p>
            <a:r>
              <a:rPr lang="en-US" dirty="0" smtClean="0"/>
              <a:t>Failure to thrive</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Defective utilization</a:t>
            </a:r>
          </a:p>
          <a:p>
            <a:pPr lvl="1">
              <a:buFont typeface="Arial" pitchFamily="34" charset="0"/>
              <a:buChar char="•"/>
            </a:pPr>
            <a:r>
              <a:rPr lang="en-US" dirty="0" smtClean="0"/>
              <a:t>Genetic abnormalities (</a:t>
            </a:r>
            <a:r>
              <a:rPr lang="en-US" dirty="0" err="1" smtClean="0"/>
              <a:t>trisomies</a:t>
            </a:r>
            <a:r>
              <a:rPr lang="en-US" dirty="0" smtClean="0"/>
              <a:t> 21, 18, and 13)</a:t>
            </a:r>
          </a:p>
          <a:p>
            <a:pPr lvl="1">
              <a:buFont typeface="Arial" pitchFamily="34" charset="0"/>
              <a:buChar char="•"/>
            </a:pPr>
            <a:r>
              <a:rPr lang="en-US" dirty="0" smtClean="0"/>
              <a:t>Congenital infections</a:t>
            </a:r>
          </a:p>
          <a:p>
            <a:pPr lvl="1">
              <a:buFont typeface="Arial" pitchFamily="34" charset="0"/>
              <a:buChar char="•"/>
            </a:pPr>
            <a:r>
              <a:rPr lang="en-US" dirty="0" smtClean="0"/>
              <a:t>Metabolic disorders (storage diseases, amino acid disorders).</a:t>
            </a:r>
            <a:endParaRPr lang="en-US" dirty="0"/>
          </a:p>
        </p:txBody>
      </p:sp>
      <p:sp>
        <p:nvSpPr>
          <p:cNvPr id="3" name="Title 2"/>
          <p:cNvSpPr>
            <a:spLocks noGrp="1"/>
          </p:cNvSpPr>
          <p:nvPr>
            <p:ph type="title"/>
          </p:nvPr>
        </p:nvSpPr>
        <p:spPr/>
        <p:txBody>
          <a:bodyPr/>
          <a:lstStyle/>
          <a:p>
            <a:r>
              <a:rPr lang="en-US" dirty="0" smtClean="0"/>
              <a:t>Failure to thrive</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99616"/>
            <a:ext cx="8229600" cy="5358384"/>
          </a:xfrm>
        </p:spPr>
        <p:txBody>
          <a:bodyPr>
            <a:normAutofit fontScale="92500" lnSpcReduction="20000"/>
          </a:bodyPr>
          <a:lstStyle/>
          <a:p>
            <a:pPr algn="just"/>
            <a:r>
              <a:rPr lang="en-US" sz="2900" dirty="0" smtClean="0"/>
              <a:t>Proper measurement of weight and height is an essential part of the supervision of a child’s well-being.</a:t>
            </a:r>
          </a:p>
          <a:p>
            <a:pPr algn="just"/>
            <a:r>
              <a:rPr lang="en-US" sz="2900" dirty="0" smtClean="0"/>
              <a:t>Measurements of the weight and height must be accurate-taking into account, for instance, the common inaccuracy of weighing scales.</a:t>
            </a:r>
          </a:p>
          <a:p>
            <a:pPr algn="just"/>
            <a:r>
              <a:rPr lang="en-US" sz="2900" dirty="0" smtClean="0"/>
              <a:t>Figures for comparison must be valid ones. Secular changes and differences between one country and another must be recognized.</a:t>
            </a:r>
          </a:p>
          <a:p>
            <a:pPr algn="just"/>
            <a:r>
              <a:rPr lang="en-US" sz="2900" dirty="0" smtClean="0"/>
              <a:t>Single measurements are better than nothing, but serial measurements on a centile chart are far more important. Changes in position on the centile chart, especially if there is a slowing of growth velocity, are of the greatest importance.</a:t>
            </a:r>
          </a:p>
          <a:p>
            <a:pPr algn="just">
              <a:buNone/>
            </a:pPr>
            <a:r>
              <a:rPr lang="en-US" sz="2600" dirty="0" smtClean="0"/>
              <a:t>* </a:t>
            </a:r>
            <a:r>
              <a:rPr lang="en-US" sz="1500" i="1" dirty="0" smtClean="0"/>
              <a:t>The normal child R.S. Illingworth</a:t>
            </a:r>
            <a:endParaRPr lang="en-US" sz="2600" i="1" dirty="0" smtClean="0"/>
          </a:p>
          <a:p>
            <a:endParaRPr lang="en-US" dirty="0" smtClean="0"/>
          </a:p>
          <a:p>
            <a:endParaRPr lang="en-US" dirty="0"/>
          </a:p>
        </p:txBody>
      </p:sp>
      <p:sp>
        <p:nvSpPr>
          <p:cNvPr id="3" name="Title 2"/>
          <p:cNvSpPr>
            <a:spLocks noGrp="1"/>
          </p:cNvSpPr>
          <p:nvPr>
            <p:ph type="title"/>
          </p:nvPr>
        </p:nvSpPr>
        <p:spPr/>
        <p:txBody>
          <a:bodyPr>
            <a:normAutofit/>
          </a:bodyPr>
          <a:lstStyle/>
          <a:p>
            <a:r>
              <a:rPr lang="en-US" sz="3600" dirty="0" smtClean="0"/>
              <a:t>FTT – Illingworth Clinical  Wisdom</a:t>
            </a:r>
            <a:endParaRPr lang="en-US" sz="3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105400"/>
          </a:xfrm>
        </p:spPr>
        <p:txBody>
          <a:bodyPr>
            <a:normAutofit fontScale="85000" lnSpcReduction="20000"/>
          </a:bodyPr>
          <a:lstStyle/>
          <a:p>
            <a:pPr algn="just"/>
            <a:r>
              <a:rPr lang="en-US" sz="3000" dirty="0" smtClean="0"/>
              <a:t>Children have different growth rhythms – often a familial feature. Some have slow or rapid periods of growth; some grow slowly at first and then have an unexpected spurt of growth.</a:t>
            </a:r>
          </a:p>
          <a:p>
            <a:pPr algn="just"/>
            <a:r>
              <a:rPr lang="en-US" sz="3000" dirty="0" smtClean="0"/>
              <a:t>The assessment of a child’s growth demands a thorough knowledge of the normal, the normal variations and the reasons for the variations, so that one considers whether action is necessary.</a:t>
            </a:r>
          </a:p>
          <a:p>
            <a:pPr algn="just"/>
            <a:r>
              <a:rPr lang="en-US" sz="3000" dirty="0" smtClean="0"/>
              <a:t>Accurate assessment can only be based on the basis of a careful history and examination, consideration of all the factors which may have affected growth and interpretation of the results.</a:t>
            </a:r>
          </a:p>
          <a:p>
            <a:pPr algn="just">
              <a:buNone/>
            </a:pPr>
            <a:endParaRPr lang="en-US" sz="3000" dirty="0" smtClean="0"/>
          </a:p>
          <a:p>
            <a:pPr>
              <a:buNone/>
            </a:pPr>
            <a:r>
              <a:rPr lang="en-US" sz="2600" dirty="0" smtClean="0"/>
              <a:t>* 	</a:t>
            </a:r>
            <a:r>
              <a:rPr lang="en-US" sz="1700" i="1" dirty="0" smtClean="0"/>
              <a:t>The normal child R.S. Illingworth</a:t>
            </a:r>
            <a:endParaRPr lang="en-US" sz="2600" i="1" dirty="0" smtClean="0"/>
          </a:p>
          <a:p>
            <a:endParaRPr lang="en-US" dirty="0"/>
          </a:p>
        </p:txBody>
      </p:sp>
      <p:sp>
        <p:nvSpPr>
          <p:cNvPr id="3" name="Title 2"/>
          <p:cNvSpPr>
            <a:spLocks noGrp="1"/>
          </p:cNvSpPr>
          <p:nvPr>
            <p:ph type="title"/>
          </p:nvPr>
        </p:nvSpPr>
        <p:spPr/>
        <p:txBody>
          <a:bodyPr>
            <a:normAutofit/>
          </a:bodyPr>
          <a:lstStyle/>
          <a:p>
            <a:r>
              <a:rPr lang="en-US" sz="3200" dirty="0" smtClean="0"/>
              <a:t>FTT – Illingworth  Clinical  Wisdom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99616"/>
            <a:ext cx="8229600" cy="5129784"/>
          </a:xfrm>
        </p:spPr>
        <p:txBody>
          <a:bodyPr>
            <a:normAutofit fontScale="92500" lnSpcReduction="20000"/>
          </a:bodyPr>
          <a:lstStyle/>
          <a:p>
            <a:pPr algn="just"/>
            <a:r>
              <a:rPr lang="en-US" sz="2800" dirty="0" smtClean="0"/>
              <a:t>Maximum growth is not necessarily the optimum. Far more important than the child’s continued but unchanging variation from the average on the centile chart is his well-being, abundant energy, freedom from infection and freedom from lassitude.</a:t>
            </a:r>
          </a:p>
          <a:p>
            <a:pPr algn="just"/>
            <a:r>
              <a:rPr lang="en-US" sz="2800" dirty="0" smtClean="0"/>
              <a:t>The average is not the same as the normal. Variation from the usual growth is often merely a familial feature, or only reflects the size at birth. What is abnormal for one child is not necessarily abnormal for another. But the greater the variation from the average, the less likely is the child to be ‘normal’. </a:t>
            </a:r>
          </a:p>
          <a:p>
            <a:pPr algn="just"/>
            <a:r>
              <a:rPr lang="en-US" sz="2800" dirty="0" smtClean="0"/>
              <a:t>A child may be very different from the average weight and height of his fellows, and yet be normal.</a:t>
            </a:r>
          </a:p>
          <a:p>
            <a:pPr algn="just">
              <a:buNone/>
            </a:pPr>
            <a:endParaRPr lang="en-US" sz="2800" dirty="0" smtClean="0"/>
          </a:p>
          <a:p>
            <a:pPr algn="just">
              <a:buNone/>
            </a:pPr>
            <a:r>
              <a:rPr lang="en-US" sz="2200" dirty="0" smtClean="0"/>
              <a:t>* 	</a:t>
            </a:r>
            <a:r>
              <a:rPr lang="en-US" sz="1500" i="1" dirty="0" smtClean="0"/>
              <a:t>The normal child R.S. Illingworth</a:t>
            </a:r>
            <a:endParaRPr lang="en-US" sz="2200" i="1" dirty="0" smtClean="0"/>
          </a:p>
          <a:p>
            <a:pPr algn="just"/>
            <a:endParaRPr lang="en-US" sz="2800" dirty="0"/>
          </a:p>
        </p:txBody>
      </p:sp>
      <p:sp>
        <p:nvSpPr>
          <p:cNvPr id="3" name="Title 2"/>
          <p:cNvSpPr>
            <a:spLocks noGrp="1"/>
          </p:cNvSpPr>
          <p:nvPr>
            <p:ph type="title"/>
          </p:nvPr>
        </p:nvSpPr>
        <p:spPr/>
        <p:txBody>
          <a:bodyPr>
            <a:normAutofit/>
          </a:bodyPr>
          <a:lstStyle/>
          <a:p>
            <a:r>
              <a:rPr lang="en-US" sz="3200" dirty="0" smtClean="0"/>
              <a:t>FTT – Illingworth Clinical  Wisdom</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a:r>
              <a:rPr lang="en-US" dirty="0" smtClean="0"/>
              <a:t>Generally, children who fail to thrive have nutritional inadequacies.</a:t>
            </a:r>
          </a:p>
          <a:p>
            <a:pPr algn="just"/>
            <a:r>
              <a:rPr lang="en-US" dirty="0" smtClean="0"/>
              <a:t>The history and physical examination initially should focus on these problems, with special attention to feeding disorders and vomiting.</a:t>
            </a:r>
          </a:p>
          <a:p>
            <a:pPr algn="just"/>
            <a:r>
              <a:rPr lang="en-US" dirty="0" smtClean="0"/>
              <a:t>Review of specific dietary practices, formula preparations, and feeding techniques, including caregiver/child interaction, is imperative.</a:t>
            </a:r>
          </a:p>
        </p:txBody>
      </p:sp>
      <p:sp>
        <p:nvSpPr>
          <p:cNvPr id="3" name="Title 2"/>
          <p:cNvSpPr>
            <a:spLocks noGrp="1"/>
          </p:cNvSpPr>
          <p:nvPr>
            <p:ph type="title"/>
          </p:nvPr>
        </p:nvSpPr>
        <p:spPr/>
        <p:txBody>
          <a:bodyPr/>
          <a:lstStyle/>
          <a:p>
            <a:r>
              <a:rPr lang="en-US" dirty="0" smtClean="0"/>
              <a:t>FTT  - History</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99616"/>
            <a:ext cx="8229600" cy="5053584"/>
          </a:xfrm>
        </p:spPr>
        <p:txBody>
          <a:bodyPr>
            <a:normAutofit fontScale="92500" lnSpcReduction="20000"/>
          </a:bodyPr>
          <a:lstStyle/>
          <a:p>
            <a:pPr algn="just"/>
            <a:r>
              <a:rPr lang="en-US" sz="2800" dirty="0" smtClean="0"/>
              <a:t>It is cost-effective and appropriate to limit the laboratory evaluation, but it is reasonable to consider diagnostic studies that have further implications for health, such as sweat chloride determination, blood lead level, or parameters of immune function, or to employ other special testing (</a:t>
            </a:r>
            <a:r>
              <a:rPr lang="en-US" sz="2800" dirty="0" err="1" smtClean="0"/>
              <a:t>eg</a:t>
            </a:r>
            <a:r>
              <a:rPr lang="en-US" sz="2800" dirty="0" smtClean="0"/>
              <a:t>., tuberculin skin testing or HIV status) in children at risk.</a:t>
            </a:r>
          </a:p>
          <a:p>
            <a:pPr algn="just"/>
            <a:r>
              <a:rPr lang="en-US" sz="2800" dirty="0" smtClean="0"/>
              <a:t>Results of the history may guide the selection of further studies such as stool analysis for malabsorption and oval/parasites, metabolic profiles, and radiographic procedures.</a:t>
            </a:r>
          </a:p>
          <a:p>
            <a:pPr algn="just"/>
            <a:r>
              <a:rPr lang="en-US" sz="2800" dirty="0" smtClean="0"/>
              <a:t>Psychological and development assessment should be undertaken once any acute medical condition has been identified and addressed.</a:t>
            </a:r>
          </a:p>
          <a:p>
            <a:endParaRPr lang="en-US" dirty="0"/>
          </a:p>
        </p:txBody>
      </p:sp>
      <p:sp>
        <p:nvSpPr>
          <p:cNvPr id="3" name="Title 2"/>
          <p:cNvSpPr>
            <a:spLocks noGrp="1"/>
          </p:cNvSpPr>
          <p:nvPr>
            <p:ph type="title"/>
          </p:nvPr>
        </p:nvSpPr>
        <p:spPr/>
        <p:txBody>
          <a:bodyPr/>
          <a:lstStyle/>
          <a:p>
            <a:r>
              <a:rPr lang="en-US" dirty="0" smtClean="0"/>
              <a:t>FTT – Labs  &amp;  Assessment</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FTT is best considered a physical sign of </a:t>
            </a:r>
            <a:r>
              <a:rPr lang="en-US" dirty="0" err="1" smtClean="0"/>
              <a:t>undernutrition</a:t>
            </a:r>
            <a:r>
              <a:rPr lang="en-US" dirty="0" smtClean="0"/>
              <a:t> and not a clinical syndrome caused by “organic” or “nonorganic” factors</a:t>
            </a:r>
          </a:p>
          <a:p>
            <a:r>
              <a:rPr lang="en-US" dirty="0" smtClean="0"/>
              <a:t> Infants and young children may cross major percentile lines on growth curves during a normal course of growth.  Therefore, documentation of weights or lengths falling off of growth channels is not, by itself, proof of FTT.</a:t>
            </a:r>
            <a:endParaRPr lang="en-US" dirty="0"/>
          </a:p>
        </p:txBody>
      </p:sp>
      <p:sp>
        <p:nvSpPr>
          <p:cNvPr id="3" name="Title 2"/>
          <p:cNvSpPr>
            <a:spLocks noGrp="1"/>
          </p:cNvSpPr>
          <p:nvPr>
            <p:ph type="title"/>
          </p:nvPr>
        </p:nvSpPr>
        <p:spPr>
          <a:xfrm>
            <a:off x="457200" y="152400"/>
            <a:ext cx="8229600" cy="1143000"/>
          </a:xfrm>
        </p:spPr>
        <p:txBody>
          <a:bodyPr/>
          <a:lstStyle/>
          <a:p>
            <a:r>
              <a:rPr lang="en-US" dirty="0" smtClean="0"/>
              <a:t>FTT</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It is unclear how many children have adverse </a:t>
            </a:r>
            <a:r>
              <a:rPr lang="en-US" dirty="0" err="1" smtClean="0"/>
              <a:t>neurodevelopmental</a:t>
            </a:r>
            <a:r>
              <a:rPr lang="en-US" dirty="0" smtClean="0"/>
              <a:t> outcomes from FTT.</a:t>
            </a:r>
          </a:p>
          <a:p>
            <a:r>
              <a:rPr lang="en-US" dirty="0" smtClean="0"/>
              <a:t>Extensive laboratory screening is of little utility in the evaluation of FTT.</a:t>
            </a:r>
          </a:p>
          <a:p>
            <a:r>
              <a:rPr lang="en-US" dirty="0" smtClean="0"/>
              <a:t>Certain children who appear to have FTT may be biologically programmed to be smaller and thinner than most children.  Insulin resistance may be a mechanism, and aggressive nutritional intervention may put these children at risk of developing metabolic syndrome</a:t>
            </a:r>
            <a:endParaRPr lang="en-US" dirty="0"/>
          </a:p>
        </p:txBody>
      </p:sp>
      <p:sp>
        <p:nvSpPr>
          <p:cNvPr id="3" name="Title 2"/>
          <p:cNvSpPr>
            <a:spLocks noGrp="1"/>
          </p:cNvSpPr>
          <p:nvPr>
            <p:ph type="title"/>
          </p:nvPr>
        </p:nvSpPr>
        <p:spPr/>
        <p:txBody>
          <a:bodyPr/>
          <a:lstStyle/>
          <a:p>
            <a:r>
              <a:rPr lang="en-US" dirty="0" smtClean="0"/>
              <a:t>FTT</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2529840"/>
          <a:ext cx="8229600" cy="2194560"/>
        </p:xfrm>
        <a:graphic>
          <a:graphicData uri="http://schemas.openxmlformats.org/drawingml/2006/table">
            <a:tbl>
              <a:tblPr firstRow="1" bandRow="1">
                <a:tableStyleId>{5C22544A-7EE6-4342-B048-85BDC9FD1C3A}</a:tableStyleId>
              </a:tblPr>
              <a:tblGrid>
                <a:gridCol w="2667000"/>
                <a:gridCol w="1854200"/>
                <a:gridCol w="1854200"/>
                <a:gridCol w="1854200"/>
              </a:tblGrid>
              <a:tr h="548640">
                <a:tc>
                  <a:txBody>
                    <a:bodyPr/>
                    <a:lstStyle/>
                    <a:p>
                      <a:pPr algn="ctr"/>
                      <a:r>
                        <a:rPr lang="en-US" dirty="0" smtClean="0"/>
                        <a:t>Nutritional States</a:t>
                      </a:r>
                      <a:endParaRPr lang="en-US" dirty="0"/>
                    </a:p>
                  </a:txBody>
                  <a:tcPr anchor="ctr"/>
                </a:tc>
                <a:tc>
                  <a:txBody>
                    <a:bodyPr/>
                    <a:lstStyle/>
                    <a:p>
                      <a:pPr algn="ctr"/>
                      <a:r>
                        <a:rPr lang="en-US" dirty="0" smtClean="0"/>
                        <a:t>Wt./Age</a:t>
                      </a:r>
                      <a:endParaRPr lang="en-US" dirty="0"/>
                    </a:p>
                  </a:txBody>
                  <a:tcPr anchor="ctr"/>
                </a:tc>
                <a:tc>
                  <a:txBody>
                    <a:bodyPr/>
                    <a:lstStyle/>
                    <a:p>
                      <a:pPr algn="ctr"/>
                      <a:r>
                        <a:rPr lang="en-US" dirty="0" smtClean="0"/>
                        <a:t>Ht.</a:t>
                      </a:r>
                      <a:endParaRPr lang="en-US" dirty="0"/>
                    </a:p>
                  </a:txBody>
                  <a:tcPr anchor="ctr"/>
                </a:tc>
                <a:tc>
                  <a:txBody>
                    <a:bodyPr/>
                    <a:lstStyle/>
                    <a:p>
                      <a:pPr algn="ctr"/>
                      <a:r>
                        <a:rPr lang="en-US" dirty="0" smtClean="0"/>
                        <a:t>Wt. Ht.</a:t>
                      </a:r>
                      <a:endParaRPr lang="en-US" dirty="0"/>
                    </a:p>
                  </a:txBody>
                  <a:tcPr anchor="ctr"/>
                </a:tc>
              </a:tr>
              <a:tr h="548640">
                <a:tc>
                  <a:txBody>
                    <a:bodyPr/>
                    <a:lstStyle/>
                    <a:p>
                      <a:pPr algn="ctr"/>
                      <a:r>
                        <a:rPr lang="en-US" dirty="0" smtClean="0"/>
                        <a:t>Acute</a:t>
                      </a:r>
                      <a:endParaRPr lang="en-US" dirty="0"/>
                    </a:p>
                  </a:txBody>
                  <a:tcPr anchor="ctr"/>
                </a:tc>
                <a:tc>
                  <a:txBody>
                    <a:bodyPr/>
                    <a:lstStyle/>
                    <a:p>
                      <a:pPr algn="ctr"/>
                      <a:r>
                        <a:rPr lang="en-US" dirty="0" smtClean="0">
                          <a:sym typeface="Symbol"/>
                        </a:rPr>
                        <a:t></a:t>
                      </a:r>
                      <a:endParaRPr lang="en-US" dirty="0"/>
                    </a:p>
                  </a:txBody>
                  <a:tcPr anchor="ctr"/>
                </a:tc>
                <a:tc>
                  <a:txBody>
                    <a:bodyPr/>
                    <a:lstStyle/>
                    <a:p>
                      <a:pPr algn="ctr"/>
                      <a:r>
                        <a:rPr lang="en-US" dirty="0" smtClean="0"/>
                        <a:t>N</a:t>
                      </a:r>
                      <a:endParaRPr lang="en-US" dirty="0"/>
                    </a:p>
                  </a:txBody>
                  <a:tcPr anchor="ctr"/>
                </a:tc>
                <a:tc>
                  <a:txBody>
                    <a:bodyPr/>
                    <a:lstStyle/>
                    <a:p>
                      <a:pPr algn="ctr"/>
                      <a:r>
                        <a:rPr lang="en-US" dirty="0" smtClean="0">
                          <a:sym typeface="Symbol"/>
                        </a:rPr>
                        <a:t></a:t>
                      </a:r>
                      <a:endParaRPr lang="en-US" dirty="0"/>
                    </a:p>
                  </a:txBody>
                  <a:tcPr anchor="ctr"/>
                </a:tc>
              </a:tr>
              <a:tr h="548640">
                <a:tc>
                  <a:txBody>
                    <a:bodyPr/>
                    <a:lstStyle/>
                    <a:p>
                      <a:pPr algn="ctr"/>
                      <a:r>
                        <a:rPr lang="en-US" dirty="0" smtClean="0"/>
                        <a:t>Chronic</a:t>
                      </a:r>
                      <a:endParaRPr lang="en-US" dirty="0"/>
                    </a:p>
                  </a:txBody>
                  <a:tcPr anchor="ctr"/>
                </a:tc>
                <a:tc>
                  <a:txBody>
                    <a:bodyPr/>
                    <a:lstStyle/>
                    <a:p>
                      <a:pPr algn="ctr"/>
                      <a:r>
                        <a:rPr lang="en-US" dirty="0" smtClean="0">
                          <a:sym typeface="Symbol"/>
                        </a:rPr>
                        <a:t></a:t>
                      </a:r>
                      <a:endParaRPr lang="en-US" dirty="0"/>
                    </a:p>
                  </a:txBody>
                  <a:tcPr anchor="ctr"/>
                </a:tc>
                <a:tc>
                  <a:txBody>
                    <a:bodyPr/>
                    <a:lstStyle/>
                    <a:p>
                      <a:pPr algn="ctr"/>
                      <a:r>
                        <a:rPr lang="en-US" dirty="0" smtClean="0">
                          <a:sym typeface="Symbol"/>
                        </a:rPr>
                        <a:t></a:t>
                      </a:r>
                      <a:endParaRPr lang="en-US" dirty="0"/>
                    </a:p>
                  </a:txBody>
                  <a:tcPr anchor="ctr"/>
                </a:tc>
                <a:tc>
                  <a:txBody>
                    <a:bodyPr/>
                    <a:lstStyle/>
                    <a:p>
                      <a:pPr algn="ctr"/>
                      <a:r>
                        <a:rPr lang="en-US" dirty="0" smtClean="0"/>
                        <a:t>N</a:t>
                      </a:r>
                      <a:endParaRPr lang="en-US" dirty="0"/>
                    </a:p>
                  </a:txBody>
                  <a:tcPr anchor="ctr"/>
                </a:tc>
              </a:tr>
              <a:tr h="548640">
                <a:tc>
                  <a:txBody>
                    <a:bodyPr/>
                    <a:lstStyle/>
                    <a:p>
                      <a:pPr algn="ctr"/>
                      <a:r>
                        <a:rPr lang="en-US" dirty="0" smtClean="0"/>
                        <a:t>Acute or Chronic</a:t>
                      </a:r>
                      <a:endParaRPr lang="en-US" dirty="0"/>
                    </a:p>
                  </a:txBody>
                  <a:tcPr anchor="ctr"/>
                </a:tc>
                <a:tc>
                  <a:txBody>
                    <a:bodyPr/>
                    <a:lstStyle/>
                    <a:p>
                      <a:pPr algn="ctr"/>
                      <a:r>
                        <a:rPr lang="en-US" smtClean="0">
                          <a:sym typeface="Symbol"/>
                        </a:rPr>
                        <a:t></a:t>
                      </a:r>
                      <a:endParaRPr lang="en-US" dirty="0"/>
                    </a:p>
                  </a:txBody>
                  <a:tcPr anchor="ctr"/>
                </a:tc>
                <a:tc>
                  <a:txBody>
                    <a:bodyPr/>
                    <a:lstStyle/>
                    <a:p>
                      <a:pPr algn="ctr"/>
                      <a:r>
                        <a:rPr lang="en-US" smtClean="0">
                          <a:sym typeface="Symbol"/>
                        </a:rPr>
                        <a:t></a:t>
                      </a:r>
                      <a:endParaRPr lang="en-US" dirty="0"/>
                    </a:p>
                  </a:txBody>
                  <a:tcPr anchor="ctr"/>
                </a:tc>
                <a:tc>
                  <a:txBody>
                    <a:bodyPr/>
                    <a:lstStyle/>
                    <a:p>
                      <a:pPr algn="ctr"/>
                      <a:r>
                        <a:rPr lang="en-US" dirty="0" smtClean="0">
                          <a:sym typeface="Symbol"/>
                        </a:rPr>
                        <a:t></a:t>
                      </a:r>
                      <a:endParaRPr lang="en-US" dirty="0"/>
                    </a:p>
                  </a:txBody>
                  <a:tcPr anchor="ctr"/>
                </a:tc>
              </a:tr>
            </a:tbl>
          </a:graphicData>
        </a:graphic>
      </p:graphicFrame>
      <p:sp>
        <p:nvSpPr>
          <p:cNvPr id="2" name="Title 1"/>
          <p:cNvSpPr>
            <a:spLocks noGrp="1"/>
          </p:cNvSpPr>
          <p:nvPr>
            <p:ph type="title"/>
          </p:nvPr>
        </p:nvSpPr>
        <p:spPr/>
        <p:txBody>
          <a:bodyPr>
            <a:noAutofit/>
          </a:bodyPr>
          <a:lstStyle/>
          <a:p>
            <a:r>
              <a:rPr lang="en-US" sz="3200" dirty="0" smtClean="0"/>
              <a:t>Table 1: Classification of Under nutrition</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rtl="0">
              <a:defRPr/>
            </a:pPr>
            <a:r>
              <a:rPr lang="en-US" sz="2800" b="1" dirty="0" smtClean="0">
                <a:solidFill>
                  <a:schemeClr val="accent5">
                    <a:lumMod val="60000"/>
                    <a:lumOff val="40000"/>
                  </a:schemeClr>
                </a:solidFill>
              </a:rPr>
              <a:t>What does a child need to grow ?</a:t>
            </a:r>
            <a:endParaRPr lang="ar-SA" sz="2800" b="1" dirty="0">
              <a:solidFill>
                <a:schemeClr val="accent5">
                  <a:lumMod val="60000"/>
                  <a:lumOff val="40000"/>
                </a:schemeClr>
              </a:solidFill>
            </a:endParaRPr>
          </a:p>
        </p:txBody>
      </p:sp>
      <p:graphicFrame>
        <p:nvGraphicFramePr>
          <p:cNvPr id="11" name="عنصر نائب للمحتوى 10"/>
          <p:cNvGraphicFramePr>
            <a:graphicFrameLocks noGrp="1"/>
          </p:cNvGraphicFramePr>
          <p:nvPr>
            <p:ph idx="1"/>
          </p:nvPr>
        </p:nvGraphicFramePr>
        <p:xfrm>
          <a:off x="457200" y="2214586"/>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مستطيل 11"/>
          <p:cNvSpPr/>
          <p:nvPr/>
        </p:nvSpPr>
        <p:spPr>
          <a:xfrm>
            <a:off x="3286125" y="1371600"/>
            <a:ext cx="2571750" cy="1271588"/>
          </a:xfrm>
          <a:prstGeom prst="rect">
            <a:avLst/>
          </a:prstGeom>
          <a:solidFill>
            <a:schemeClr val="accent1"/>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b="1" dirty="0">
                <a:solidFill>
                  <a:srgbClr val="FFFFFF"/>
                </a:solidFill>
                <a:cs typeface="Arial" charset="0"/>
              </a:rPr>
              <a:t>Foods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500188"/>
          <a:ext cx="8229600" cy="4297680"/>
        </p:xfrm>
        <a:graphic>
          <a:graphicData uri="http://schemas.openxmlformats.org/drawingml/2006/table">
            <a:tbl>
              <a:tblPr firstRow="1" bandRow="1">
                <a:tableStyleId>{5C22544A-7EE6-4342-B048-85BDC9FD1C3A}</a:tableStyleId>
              </a:tblPr>
              <a:tblGrid>
                <a:gridCol w="2743200"/>
                <a:gridCol w="2743200"/>
                <a:gridCol w="2743200"/>
              </a:tblGrid>
              <a:tr h="457200">
                <a:tc>
                  <a:txBody>
                    <a:bodyPr/>
                    <a:lstStyle/>
                    <a:p>
                      <a:pPr algn="ctr"/>
                      <a:r>
                        <a:rPr lang="en-US" dirty="0" smtClean="0"/>
                        <a:t>Age</a:t>
                      </a:r>
                      <a:endParaRPr lang="en-US" dirty="0"/>
                    </a:p>
                  </a:txBody>
                  <a:tcPr anchor="ctr"/>
                </a:tc>
                <a:tc>
                  <a:txBody>
                    <a:bodyPr/>
                    <a:lstStyle/>
                    <a:p>
                      <a:pPr algn="ctr">
                        <a:buFont typeface="Symbol"/>
                        <a:buChar char="­"/>
                      </a:pPr>
                      <a:r>
                        <a:rPr lang="en-US" dirty="0" smtClean="0">
                          <a:sym typeface="Symbol"/>
                        </a:rPr>
                        <a:t> Weight</a:t>
                      </a:r>
                      <a:endParaRPr lang="en-US" dirty="0"/>
                    </a:p>
                  </a:txBody>
                  <a:tcPr anchor="ctr"/>
                </a:tc>
                <a:tc>
                  <a:txBody>
                    <a:bodyPr/>
                    <a:lstStyle/>
                    <a:p>
                      <a:pPr algn="ctr">
                        <a:buFont typeface="Symbol"/>
                        <a:buChar char="­"/>
                      </a:pPr>
                      <a:r>
                        <a:rPr lang="en-US" dirty="0" smtClean="0">
                          <a:sym typeface="Symbol"/>
                        </a:rPr>
                        <a:t>Length</a:t>
                      </a:r>
                      <a:endParaRPr lang="en-US" dirty="0"/>
                    </a:p>
                  </a:txBody>
                  <a:tcPr anchor="ctr"/>
                </a:tc>
              </a:tr>
              <a:tr h="457200">
                <a:tc>
                  <a:txBody>
                    <a:bodyPr/>
                    <a:lstStyle/>
                    <a:p>
                      <a:pPr algn="ctr"/>
                      <a:r>
                        <a:rPr lang="en-US" dirty="0" smtClean="0"/>
                        <a:t>0 – 1 week</a:t>
                      </a:r>
                      <a:endParaRPr lang="en-US" dirty="0"/>
                    </a:p>
                  </a:txBody>
                  <a:tcPr anchor="ctr"/>
                </a:tc>
                <a:tc>
                  <a:txBody>
                    <a:bodyPr/>
                    <a:lstStyle/>
                    <a:p>
                      <a:pPr algn="ctr">
                        <a:buFont typeface="Symbol"/>
                        <a:buChar char="­"/>
                      </a:pPr>
                      <a:r>
                        <a:rPr lang="en-US" dirty="0" smtClean="0"/>
                        <a:t>10% loss</a:t>
                      </a:r>
                      <a:endParaRPr lang="en-US" dirty="0"/>
                    </a:p>
                  </a:txBody>
                  <a:tcPr anchor="ctr"/>
                </a:tc>
                <a:tc>
                  <a:txBody>
                    <a:bodyPr/>
                    <a:lstStyle/>
                    <a:p>
                      <a:pPr algn="ctr">
                        <a:buFont typeface="Symbol"/>
                        <a:buChar char="­"/>
                      </a:pPr>
                      <a:endParaRPr lang="en-US" dirty="0"/>
                    </a:p>
                  </a:txBody>
                  <a:tcPr anchor="ctr"/>
                </a:tc>
              </a:tr>
              <a:tr h="457200">
                <a:tc>
                  <a:txBody>
                    <a:bodyPr/>
                    <a:lstStyle/>
                    <a:p>
                      <a:pPr algn="ctr"/>
                      <a:r>
                        <a:rPr lang="en-US" dirty="0" smtClean="0"/>
                        <a:t>1- 2 weeks</a:t>
                      </a:r>
                      <a:endParaRPr lang="en-US" dirty="0"/>
                    </a:p>
                  </a:txBody>
                  <a:tcPr anchor="ctr"/>
                </a:tc>
                <a:tc>
                  <a:txBody>
                    <a:bodyPr/>
                    <a:lstStyle/>
                    <a:p>
                      <a:pPr algn="ctr">
                        <a:buFont typeface="Symbol"/>
                        <a:buNone/>
                      </a:pPr>
                      <a:r>
                        <a:rPr lang="en-US" dirty="0" smtClean="0"/>
                        <a:t>Birth weight</a:t>
                      </a:r>
                      <a:r>
                        <a:rPr lang="en-US" baseline="0" dirty="0" smtClean="0"/>
                        <a:t> regain</a:t>
                      </a:r>
                      <a:endParaRPr lang="en-US" dirty="0"/>
                    </a:p>
                  </a:txBody>
                  <a:tcPr anchor="ctr"/>
                </a:tc>
                <a:tc>
                  <a:txBody>
                    <a:bodyPr/>
                    <a:lstStyle/>
                    <a:p>
                      <a:pPr algn="ctr">
                        <a:buFont typeface="Symbol"/>
                        <a:buNone/>
                      </a:pPr>
                      <a:endParaRPr lang="en-US" dirty="0"/>
                    </a:p>
                  </a:txBody>
                  <a:tcPr anchor="ctr"/>
                </a:tc>
              </a:tr>
              <a:tr h="457200">
                <a:tc>
                  <a:txBody>
                    <a:bodyPr/>
                    <a:lstStyle/>
                    <a:p>
                      <a:pPr algn="ctr"/>
                      <a:r>
                        <a:rPr lang="en-US" dirty="0" smtClean="0"/>
                        <a:t>2 weeks – 5 months</a:t>
                      </a:r>
                      <a:endParaRPr lang="en-US" dirty="0"/>
                    </a:p>
                  </a:txBody>
                  <a:tcPr anchor="ctr"/>
                </a:tc>
                <a:tc>
                  <a:txBody>
                    <a:bodyPr/>
                    <a:lstStyle/>
                    <a:p>
                      <a:pPr algn="ctr">
                        <a:buFont typeface="Symbol"/>
                        <a:buNone/>
                      </a:pPr>
                      <a:r>
                        <a:rPr lang="en-US" dirty="0" smtClean="0"/>
                        <a:t>150 – 200 grams/week</a:t>
                      </a:r>
                      <a:endParaRPr lang="en-US" dirty="0"/>
                    </a:p>
                  </a:txBody>
                  <a:tcPr anchor="ctr"/>
                </a:tc>
                <a:tc>
                  <a:txBody>
                    <a:bodyPr/>
                    <a:lstStyle/>
                    <a:p>
                      <a:pPr algn="ctr">
                        <a:buFont typeface="Symbol"/>
                        <a:buNone/>
                      </a:pPr>
                      <a:endParaRPr lang="en-US" dirty="0"/>
                    </a:p>
                  </a:txBody>
                  <a:tcPr anchor="ctr"/>
                </a:tc>
              </a:tr>
              <a:tr h="457200">
                <a:tc>
                  <a:txBody>
                    <a:bodyPr/>
                    <a:lstStyle/>
                    <a:p>
                      <a:pPr algn="ctr"/>
                      <a:r>
                        <a:rPr lang="en-US" dirty="0" smtClean="0"/>
                        <a:t>5 months</a:t>
                      </a:r>
                      <a:endParaRPr lang="en-US" dirty="0"/>
                    </a:p>
                  </a:txBody>
                  <a:tcPr anchor="ctr"/>
                </a:tc>
                <a:tc>
                  <a:txBody>
                    <a:bodyPr/>
                    <a:lstStyle/>
                    <a:p>
                      <a:pPr algn="ctr">
                        <a:buFont typeface="Symbol"/>
                        <a:buNone/>
                      </a:pPr>
                      <a:r>
                        <a:rPr lang="en-US" dirty="0" smtClean="0"/>
                        <a:t>Birth weight</a:t>
                      </a:r>
                      <a:r>
                        <a:rPr lang="en-US" baseline="0" dirty="0" smtClean="0"/>
                        <a:t> doubled</a:t>
                      </a:r>
                      <a:endParaRPr lang="en-US" dirty="0"/>
                    </a:p>
                  </a:txBody>
                  <a:tcPr anchor="ctr"/>
                </a:tc>
                <a:tc>
                  <a:txBody>
                    <a:bodyPr/>
                    <a:lstStyle/>
                    <a:p>
                      <a:pPr algn="ctr">
                        <a:buFont typeface="Symbol"/>
                        <a:buNone/>
                      </a:pPr>
                      <a:r>
                        <a:rPr lang="en-US" dirty="0" smtClean="0"/>
                        <a:t>1.3 x birth length</a:t>
                      </a:r>
                      <a:endParaRPr lang="en-US" dirty="0"/>
                    </a:p>
                  </a:txBody>
                  <a:tcPr anchor="ctr"/>
                </a:tc>
              </a:tr>
              <a:tr h="457200">
                <a:tc>
                  <a:txBody>
                    <a:bodyPr/>
                    <a:lstStyle/>
                    <a:p>
                      <a:pPr algn="ctr"/>
                      <a:r>
                        <a:rPr lang="en-US" dirty="0" smtClean="0"/>
                        <a:t>5 months – 1 year</a:t>
                      </a:r>
                      <a:endParaRPr lang="en-US" dirty="0"/>
                    </a:p>
                  </a:txBody>
                  <a:tcPr anchor="ctr"/>
                </a:tc>
                <a:tc>
                  <a:txBody>
                    <a:bodyPr/>
                    <a:lstStyle/>
                    <a:p>
                      <a:pPr algn="ctr">
                        <a:buFont typeface="Symbol"/>
                        <a:buNone/>
                      </a:pPr>
                      <a:r>
                        <a:rPr lang="en-US" dirty="0" smtClean="0"/>
                        <a:t>Wt. gain velocity declines</a:t>
                      </a:r>
                      <a:endParaRPr lang="en-US" dirty="0"/>
                    </a:p>
                  </a:txBody>
                  <a:tcPr anchor="ctr"/>
                </a:tc>
                <a:tc>
                  <a:txBody>
                    <a:bodyPr/>
                    <a:lstStyle/>
                    <a:p>
                      <a:pPr algn="ctr">
                        <a:buFont typeface="Symbol"/>
                        <a:buNone/>
                      </a:pPr>
                      <a:endParaRPr lang="en-US" dirty="0"/>
                    </a:p>
                  </a:txBody>
                  <a:tcPr anchor="ctr"/>
                </a:tc>
              </a:tr>
              <a:tr h="457200">
                <a:tc>
                  <a:txBody>
                    <a:bodyPr/>
                    <a:lstStyle/>
                    <a:p>
                      <a:pPr algn="ctr"/>
                      <a:r>
                        <a:rPr lang="en-US" dirty="0" smtClean="0"/>
                        <a:t>1 year</a:t>
                      </a:r>
                      <a:endParaRPr lang="en-US" dirty="0"/>
                    </a:p>
                  </a:txBody>
                  <a:tcPr anchor="ctr"/>
                </a:tc>
                <a:tc>
                  <a:txBody>
                    <a:bodyPr/>
                    <a:lstStyle/>
                    <a:p>
                      <a:pPr algn="ctr">
                        <a:buFont typeface="Symbol"/>
                        <a:buNone/>
                      </a:pPr>
                      <a:r>
                        <a:rPr lang="en-US" dirty="0" smtClean="0"/>
                        <a:t>Birth weight trebled</a:t>
                      </a:r>
                      <a:endParaRPr lang="en-US" dirty="0"/>
                    </a:p>
                  </a:txBody>
                  <a:tcPr anchor="ctr"/>
                </a:tc>
                <a:tc>
                  <a:txBody>
                    <a:bodyPr/>
                    <a:lstStyle/>
                    <a:p>
                      <a:pPr algn="ctr">
                        <a:buFont typeface="Symbol"/>
                        <a:buNone/>
                      </a:pPr>
                      <a:r>
                        <a:rPr lang="en-US" dirty="0" smtClean="0"/>
                        <a:t>1.5</a:t>
                      </a:r>
                      <a:r>
                        <a:rPr lang="en-US" baseline="0" dirty="0" smtClean="0"/>
                        <a:t> x birth length</a:t>
                      </a:r>
                      <a:endParaRPr lang="en-US" dirty="0"/>
                    </a:p>
                  </a:txBody>
                  <a:tcPr anchor="ctr"/>
                </a:tc>
              </a:tr>
              <a:tr h="457200">
                <a:tc>
                  <a:txBody>
                    <a:bodyPr/>
                    <a:lstStyle/>
                    <a:p>
                      <a:pPr algn="ctr"/>
                      <a:r>
                        <a:rPr lang="en-US" dirty="0" smtClean="0"/>
                        <a:t>1 – 2 years</a:t>
                      </a:r>
                      <a:endParaRPr lang="en-US" dirty="0"/>
                    </a:p>
                  </a:txBody>
                  <a:tcPr anchor="ctr"/>
                </a:tc>
                <a:tc>
                  <a:txBody>
                    <a:bodyPr/>
                    <a:lstStyle/>
                    <a:p>
                      <a:pPr algn="ctr">
                        <a:buFont typeface="Symbol"/>
                        <a:buNone/>
                      </a:pPr>
                      <a:r>
                        <a:rPr lang="en-US" dirty="0" smtClean="0"/>
                        <a:t>2 -3 kg/year</a:t>
                      </a:r>
                      <a:endParaRPr lang="en-US" dirty="0"/>
                    </a:p>
                  </a:txBody>
                  <a:tcPr anchor="ctr"/>
                </a:tc>
                <a:tc>
                  <a:txBody>
                    <a:bodyPr/>
                    <a:lstStyle/>
                    <a:p>
                      <a:pPr algn="ctr">
                        <a:buFont typeface="Symbol"/>
                        <a:buNone/>
                      </a:pPr>
                      <a:r>
                        <a:rPr lang="en-US" dirty="0" smtClean="0"/>
                        <a:t>11 – 12 cm./year</a:t>
                      </a:r>
                      <a:endParaRPr lang="en-US" dirty="0"/>
                    </a:p>
                  </a:txBody>
                  <a:tcPr anchor="ctr"/>
                </a:tc>
              </a:tr>
              <a:tr h="457200">
                <a:tc>
                  <a:txBody>
                    <a:bodyPr/>
                    <a:lstStyle/>
                    <a:p>
                      <a:pPr algn="ctr"/>
                      <a:r>
                        <a:rPr lang="en-US" dirty="0" smtClean="0"/>
                        <a:t>2 – 5 years </a:t>
                      </a:r>
                      <a:endParaRPr lang="en-US" dirty="0"/>
                    </a:p>
                  </a:txBody>
                  <a:tcPr anchor="ctr"/>
                </a:tc>
                <a:tc>
                  <a:txBody>
                    <a:bodyPr/>
                    <a:lstStyle/>
                    <a:p>
                      <a:pPr algn="ctr">
                        <a:buFont typeface="Symbol"/>
                        <a:buNone/>
                      </a:pPr>
                      <a:r>
                        <a:rPr lang="en-US" dirty="0" smtClean="0"/>
                        <a:t>2kg/year</a:t>
                      </a:r>
                      <a:endParaRPr lang="en-US" dirty="0"/>
                    </a:p>
                  </a:txBody>
                  <a:tcPr anchor="ctr"/>
                </a:tc>
                <a:tc>
                  <a:txBody>
                    <a:bodyPr/>
                    <a:lstStyle/>
                    <a:p>
                      <a:pPr algn="ctr">
                        <a:buFont typeface="Symbol"/>
                        <a:buNone/>
                      </a:pPr>
                      <a:r>
                        <a:rPr lang="en-US" dirty="0" smtClean="0"/>
                        <a:t>Birth</a:t>
                      </a:r>
                      <a:r>
                        <a:rPr lang="en-US" baseline="0" dirty="0" smtClean="0"/>
                        <a:t> length doubled at about age 4.</a:t>
                      </a:r>
                      <a:endParaRPr lang="en-US" dirty="0"/>
                    </a:p>
                  </a:txBody>
                  <a:tcPr anchor="ctr"/>
                </a:tc>
              </a:tr>
            </a:tbl>
          </a:graphicData>
        </a:graphic>
      </p:graphicFrame>
      <p:sp>
        <p:nvSpPr>
          <p:cNvPr id="2" name="Title 1"/>
          <p:cNvSpPr>
            <a:spLocks noGrp="1"/>
          </p:cNvSpPr>
          <p:nvPr>
            <p:ph type="title"/>
          </p:nvPr>
        </p:nvSpPr>
        <p:spPr/>
        <p:txBody>
          <a:bodyPr>
            <a:noAutofit/>
          </a:bodyPr>
          <a:lstStyle/>
          <a:p>
            <a:pPr algn="ctr"/>
            <a:r>
              <a:rPr lang="en-US" sz="2400" dirty="0" smtClean="0"/>
              <a:t>AVERAGE  GAINS  IN  WEIGHT  AND  LENGTH  IN  THE FIRST  FIVE  YEARS  OF  LIFE</a:t>
            </a:r>
            <a:endParaRPr lang="en-US"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2037080"/>
          <a:ext cx="8229600" cy="3449320"/>
        </p:xfrm>
        <a:graphic>
          <a:graphicData uri="http://schemas.openxmlformats.org/drawingml/2006/table">
            <a:tbl>
              <a:tblPr firstRow="1" bandRow="1">
                <a:tableStyleId>{5C22544A-7EE6-4342-B048-85BDC9FD1C3A}</a:tableStyleId>
              </a:tblPr>
              <a:tblGrid>
                <a:gridCol w="1600200"/>
                <a:gridCol w="2286000"/>
                <a:gridCol w="2286000"/>
                <a:gridCol w="2057400"/>
              </a:tblGrid>
              <a:tr h="697203">
                <a:tc>
                  <a:txBody>
                    <a:bodyPr/>
                    <a:lstStyle/>
                    <a:p>
                      <a:pPr algn="ctr"/>
                      <a:endParaRPr lang="en-US" sz="1600" dirty="0"/>
                    </a:p>
                  </a:txBody>
                  <a:tcPr anchor="ctr"/>
                </a:tc>
                <a:tc>
                  <a:txBody>
                    <a:bodyPr/>
                    <a:lstStyle/>
                    <a:p>
                      <a:pPr algn="ctr"/>
                      <a:r>
                        <a:rPr lang="en-US" sz="1600" dirty="0" smtClean="0"/>
                        <a:t>Weight for age</a:t>
                      </a:r>
                      <a:r>
                        <a:rPr lang="en-US" sz="1600" baseline="30000" dirty="0" smtClean="0"/>
                        <a:t>1</a:t>
                      </a:r>
                      <a:endParaRPr lang="en-US" sz="1600" baseline="30000" dirty="0"/>
                    </a:p>
                  </a:txBody>
                  <a:tcPr anchor="ctr"/>
                </a:tc>
                <a:tc>
                  <a:txBody>
                    <a:bodyPr/>
                    <a:lstStyle/>
                    <a:p>
                      <a:pPr algn="ctr"/>
                      <a:r>
                        <a:rPr lang="en-US" sz="1600" dirty="0" smtClean="0"/>
                        <a:t>Height</a:t>
                      </a:r>
                      <a:r>
                        <a:rPr lang="en-US" sz="1600" baseline="0" dirty="0" smtClean="0"/>
                        <a:t> for age  </a:t>
                      </a:r>
                      <a:r>
                        <a:rPr lang="en-US" sz="1600" baseline="30000" dirty="0" smtClean="0"/>
                        <a:t>2 </a:t>
                      </a:r>
                      <a:r>
                        <a:rPr lang="en-US" sz="1600" baseline="0" dirty="0" smtClean="0"/>
                        <a:t>(stunting)</a:t>
                      </a:r>
                      <a:endParaRPr lang="en-US" sz="1600" dirty="0"/>
                    </a:p>
                  </a:txBody>
                  <a:tcPr anchor="ctr"/>
                </a:tc>
                <a:tc>
                  <a:txBody>
                    <a:bodyPr/>
                    <a:lstStyle/>
                    <a:p>
                      <a:pPr algn="ctr"/>
                      <a:r>
                        <a:rPr lang="en-US" sz="1600" dirty="0" smtClean="0"/>
                        <a:t>Weight</a:t>
                      </a:r>
                      <a:r>
                        <a:rPr lang="en-US" sz="1600" baseline="0" dirty="0" smtClean="0"/>
                        <a:t> for height </a:t>
                      </a:r>
                      <a:r>
                        <a:rPr lang="en-US" sz="1600" baseline="30000" dirty="0" smtClean="0"/>
                        <a:t>3</a:t>
                      </a:r>
                      <a:r>
                        <a:rPr lang="en-US" sz="1600" baseline="0" dirty="0" smtClean="0"/>
                        <a:t> (wasting)</a:t>
                      </a:r>
                      <a:endParaRPr lang="en-US" sz="1600" dirty="0"/>
                    </a:p>
                  </a:txBody>
                  <a:tcPr anchor="ctr"/>
                </a:tc>
              </a:tr>
              <a:tr h="660508">
                <a:tc>
                  <a:txBody>
                    <a:bodyPr/>
                    <a:lstStyle/>
                    <a:p>
                      <a:pPr algn="ctr"/>
                      <a:r>
                        <a:rPr lang="en-US" sz="1600" dirty="0" smtClean="0"/>
                        <a:t>Normal</a:t>
                      </a:r>
                      <a:endParaRPr lang="en-US" sz="1600" dirty="0"/>
                    </a:p>
                  </a:txBody>
                  <a:tcPr anchor="ctr"/>
                </a:tc>
                <a:tc>
                  <a:txBody>
                    <a:bodyPr/>
                    <a:lstStyle/>
                    <a:p>
                      <a:pPr algn="ctr"/>
                      <a:r>
                        <a:rPr lang="en-US" sz="1600" baseline="0" dirty="0" smtClean="0"/>
                        <a:t>&gt; 90% of median</a:t>
                      </a:r>
                      <a:endParaRPr lang="en-US" sz="1600" baseline="30000" dirty="0"/>
                    </a:p>
                  </a:txBody>
                  <a:tcPr anchor="ctr"/>
                </a:tc>
                <a:tc>
                  <a:txBody>
                    <a:bodyPr/>
                    <a:lstStyle/>
                    <a:p>
                      <a:pPr algn="ctr"/>
                      <a:r>
                        <a:rPr lang="en-US" sz="1600" dirty="0" smtClean="0"/>
                        <a:t>&gt;95% of</a:t>
                      </a:r>
                      <a:r>
                        <a:rPr lang="en-US" sz="1600" baseline="0" dirty="0" smtClean="0"/>
                        <a:t> median</a:t>
                      </a:r>
                      <a:endParaRPr lang="en-US" sz="1600" dirty="0"/>
                    </a:p>
                  </a:txBody>
                  <a:tcPr anchor="ctr"/>
                </a:tc>
                <a:tc>
                  <a:txBody>
                    <a:bodyPr/>
                    <a:lstStyle/>
                    <a:p>
                      <a:pPr algn="ctr"/>
                      <a:r>
                        <a:rPr lang="en-US" sz="1600" dirty="0" smtClean="0"/>
                        <a:t>&gt; 90% of median</a:t>
                      </a:r>
                      <a:endParaRPr lang="en-US" sz="1600" dirty="0"/>
                    </a:p>
                  </a:txBody>
                  <a:tcPr anchor="ctr"/>
                </a:tc>
              </a:tr>
              <a:tr h="697203">
                <a:tc>
                  <a:txBody>
                    <a:bodyPr/>
                    <a:lstStyle/>
                    <a:p>
                      <a:pPr algn="ctr"/>
                      <a:r>
                        <a:rPr lang="en-US" sz="1600" dirty="0" smtClean="0"/>
                        <a:t>Mild malnutrition</a:t>
                      </a:r>
                      <a:endParaRPr lang="en-US" sz="1600" dirty="0"/>
                    </a:p>
                  </a:txBody>
                  <a:tcPr anchor="ctr"/>
                </a:tc>
                <a:tc>
                  <a:txBody>
                    <a:bodyPr/>
                    <a:lstStyle/>
                    <a:p>
                      <a:pPr algn="ctr"/>
                      <a:r>
                        <a:rPr lang="en-US" sz="1600" baseline="0" dirty="0" smtClean="0"/>
                        <a:t>75% - 90%</a:t>
                      </a:r>
                      <a:endParaRPr lang="en-US" sz="1600" baseline="0" dirty="0"/>
                    </a:p>
                  </a:txBody>
                  <a:tcPr anchor="ctr"/>
                </a:tc>
                <a:tc>
                  <a:txBody>
                    <a:bodyPr/>
                    <a:lstStyle/>
                    <a:p>
                      <a:pPr algn="ctr"/>
                      <a:r>
                        <a:rPr lang="en-US" sz="1600" dirty="0" smtClean="0"/>
                        <a:t>90% - 95%</a:t>
                      </a:r>
                      <a:endParaRPr lang="en-US" sz="1600" dirty="0"/>
                    </a:p>
                  </a:txBody>
                  <a:tcPr anchor="ctr"/>
                </a:tc>
                <a:tc>
                  <a:txBody>
                    <a:bodyPr/>
                    <a:lstStyle/>
                    <a:p>
                      <a:pPr algn="ctr"/>
                      <a:r>
                        <a:rPr lang="en-US" sz="1600" dirty="0" smtClean="0"/>
                        <a:t>81% - 90%</a:t>
                      </a:r>
                      <a:endParaRPr lang="en-US" sz="1600" dirty="0"/>
                    </a:p>
                  </a:txBody>
                  <a:tcPr anchor="ctr"/>
                </a:tc>
              </a:tr>
              <a:tr h="697203">
                <a:tc>
                  <a:txBody>
                    <a:bodyPr/>
                    <a:lstStyle/>
                    <a:p>
                      <a:pPr algn="ctr"/>
                      <a:r>
                        <a:rPr lang="en-US" sz="1600" dirty="0" smtClean="0"/>
                        <a:t>Moderate malnutrition</a:t>
                      </a:r>
                      <a:endParaRPr lang="en-US" sz="1600" dirty="0"/>
                    </a:p>
                  </a:txBody>
                  <a:tcPr anchor="ctr"/>
                </a:tc>
                <a:tc>
                  <a:txBody>
                    <a:bodyPr/>
                    <a:lstStyle/>
                    <a:p>
                      <a:pPr algn="ctr"/>
                      <a:r>
                        <a:rPr lang="en-US" sz="1600" baseline="0" dirty="0" smtClean="0"/>
                        <a:t>60% - 74%</a:t>
                      </a:r>
                      <a:endParaRPr lang="en-US" sz="1600" baseline="0" dirty="0"/>
                    </a:p>
                  </a:txBody>
                  <a:tcPr anchor="ctr"/>
                </a:tc>
                <a:tc>
                  <a:txBody>
                    <a:bodyPr/>
                    <a:lstStyle/>
                    <a:p>
                      <a:pPr algn="ctr"/>
                      <a:r>
                        <a:rPr lang="en-US" sz="1600" dirty="0" smtClean="0"/>
                        <a:t>85% - 89%</a:t>
                      </a:r>
                      <a:endParaRPr lang="en-US" sz="1600" dirty="0"/>
                    </a:p>
                  </a:txBody>
                  <a:tcPr anchor="ctr"/>
                </a:tc>
                <a:tc>
                  <a:txBody>
                    <a:bodyPr/>
                    <a:lstStyle/>
                    <a:p>
                      <a:pPr algn="ctr"/>
                      <a:r>
                        <a:rPr lang="en-US" sz="1600" dirty="0" smtClean="0"/>
                        <a:t>70%- 80%</a:t>
                      </a:r>
                      <a:endParaRPr lang="en-US" sz="1600" dirty="0"/>
                    </a:p>
                  </a:txBody>
                  <a:tcPr anchor="ctr"/>
                </a:tc>
              </a:tr>
              <a:tr h="697203">
                <a:tc>
                  <a:txBody>
                    <a:bodyPr/>
                    <a:lstStyle/>
                    <a:p>
                      <a:pPr algn="ctr"/>
                      <a:r>
                        <a:rPr lang="en-US" sz="1600" dirty="0" smtClean="0"/>
                        <a:t>Severe malnutrition</a:t>
                      </a:r>
                      <a:endParaRPr lang="en-US" sz="1600" dirty="0"/>
                    </a:p>
                  </a:txBody>
                  <a:tcPr anchor="ctr"/>
                </a:tc>
                <a:tc>
                  <a:txBody>
                    <a:bodyPr/>
                    <a:lstStyle/>
                    <a:p>
                      <a:pPr algn="ctr"/>
                      <a:r>
                        <a:rPr lang="en-US" sz="1600" baseline="0" dirty="0" smtClean="0"/>
                        <a:t>&lt;60%</a:t>
                      </a:r>
                      <a:endParaRPr lang="en-US" sz="1600" baseline="0" dirty="0"/>
                    </a:p>
                  </a:txBody>
                  <a:tcPr anchor="ctr"/>
                </a:tc>
                <a:tc>
                  <a:txBody>
                    <a:bodyPr/>
                    <a:lstStyle/>
                    <a:p>
                      <a:pPr algn="ctr"/>
                      <a:r>
                        <a:rPr lang="en-US" sz="1600" dirty="0" smtClean="0"/>
                        <a:t>&lt;85%</a:t>
                      </a:r>
                      <a:endParaRPr lang="en-US" sz="1600" dirty="0"/>
                    </a:p>
                  </a:txBody>
                  <a:tcPr anchor="ctr"/>
                </a:tc>
                <a:tc>
                  <a:txBody>
                    <a:bodyPr/>
                    <a:lstStyle/>
                    <a:p>
                      <a:pPr algn="ctr"/>
                      <a:r>
                        <a:rPr lang="en-US" sz="1600" dirty="0" smtClean="0"/>
                        <a:t>&lt;70%</a:t>
                      </a:r>
                      <a:endParaRPr lang="en-US" sz="1600" dirty="0"/>
                    </a:p>
                  </a:txBody>
                  <a:tcPr anchor="ctr"/>
                </a:tc>
              </a:tr>
            </a:tbl>
          </a:graphicData>
        </a:graphic>
      </p:graphicFrame>
      <p:sp>
        <p:nvSpPr>
          <p:cNvPr id="3" name="Title 2"/>
          <p:cNvSpPr>
            <a:spLocks noGrp="1"/>
          </p:cNvSpPr>
          <p:nvPr>
            <p:ph type="title"/>
          </p:nvPr>
        </p:nvSpPr>
        <p:spPr/>
        <p:txBody>
          <a:bodyPr>
            <a:normAutofit/>
          </a:bodyPr>
          <a:lstStyle/>
          <a:p>
            <a:r>
              <a:rPr lang="en-US" sz="4000" dirty="0" smtClean="0"/>
              <a:t>A staging system for malnutrition</a:t>
            </a:r>
            <a:endParaRPr lang="en-US" sz="4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52400"/>
            <a:ext cx="8077200" cy="1143000"/>
          </a:xfrm>
        </p:spPr>
        <p:txBody>
          <a:bodyPr>
            <a:normAutofit/>
          </a:bodyPr>
          <a:lstStyle/>
          <a:p>
            <a:r>
              <a:rPr lang="en-US" sz="3600" dirty="0" smtClean="0"/>
              <a:t>What is normal growth?</a:t>
            </a:r>
            <a:endParaRPr lang="en-US" sz="3600" dirty="0"/>
          </a:p>
        </p:txBody>
      </p:sp>
      <p:graphicFrame>
        <p:nvGraphicFramePr>
          <p:cNvPr id="6" name="Content Placeholder 5"/>
          <p:cNvGraphicFramePr>
            <a:graphicFrameLocks noGrp="1"/>
          </p:cNvGraphicFramePr>
          <p:nvPr>
            <p:ph idx="1"/>
          </p:nvPr>
        </p:nvGraphicFramePr>
        <p:xfrm>
          <a:off x="533400" y="1859280"/>
          <a:ext cx="8229600" cy="3931920"/>
        </p:xfrm>
        <a:graphic>
          <a:graphicData uri="http://schemas.openxmlformats.org/drawingml/2006/table">
            <a:tbl>
              <a:tblPr firstRow="1">
                <a:tableStyleId>{5C22544A-7EE6-4342-B048-85BDC9FD1C3A}</a:tableStyleId>
              </a:tblPr>
              <a:tblGrid>
                <a:gridCol w="2743200"/>
                <a:gridCol w="2743200"/>
                <a:gridCol w="2743200"/>
              </a:tblGrid>
              <a:tr h="370840">
                <a:tc>
                  <a:txBody>
                    <a:bodyPr/>
                    <a:lstStyle/>
                    <a:p>
                      <a:pPr algn="ctr"/>
                      <a:r>
                        <a:rPr lang="en-US" dirty="0" smtClean="0"/>
                        <a:t>AGE</a:t>
                      </a:r>
                      <a:endParaRPr lang="en-US" dirty="0"/>
                    </a:p>
                  </a:txBody>
                  <a:tcPr anchor="ctr"/>
                </a:tc>
                <a:tc>
                  <a:txBody>
                    <a:bodyPr/>
                    <a:lstStyle/>
                    <a:p>
                      <a:pPr algn="ctr"/>
                      <a:r>
                        <a:rPr lang="en-US" dirty="0" smtClean="0"/>
                        <a:t>Median daily weight gain (grams)</a:t>
                      </a:r>
                      <a:endParaRPr lang="en-US" dirty="0"/>
                    </a:p>
                  </a:txBody>
                  <a:tcPr anchor="ctr"/>
                </a:tc>
                <a:tc>
                  <a:txBody>
                    <a:bodyPr/>
                    <a:lstStyle/>
                    <a:p>
                      <a:pPr algn="ctr"/>
                      <a:r>
                        <a:rPr lang="en-US" dirty="0" smtClean="0"/>
                        <a:t>Recommended daily allowance (kcal/kg/d)*</a:t>
                      </a:r>
                      <a:endParaRPr lang="en-US" dirty="0"/>
                    </a:p>
                  </a:txBody>
                  <a:tcPr anchor="ctr"/>
                </a:tc>
              </a:tr>
              <a:tr h="548640">
                <a:tc>
                  <a:txBody>
                    <a:bodyPr/>
                    <a:lstStyle/>
                    <a:p>
                      <a:pPr algn="ctr"/>
                      <a:r>
                        <a:rPr lang="en-US" sz="1600" dirty="0" smtClean="0"/>
                        <a:t>0-3 months</a:t>
                      </a:r>
                      <a:endParaRPr lang="en-US" sz="1600" dirty="0"/>
                    </a:p>
                  </a:txBody>
                  <a:tcPr anchor="ctr"/>
                </a:tc>
                <a:tc>
                  <a:txBody>
                    <a:bodyPr/>
                    <a:lstStyle/>
                    <a:p>
                      <a:pPr algn="ctr"/>
                      <a:r>
                        <a:rPr lang="en-US" sz="1600" dirty="0" smtClean="0"/>
                        <a:t>26-31</a:t>
                      </a:r>
                      <a:endParaRPr lang="en-US" sz="1600" dirty="0"/>
                    </a:p>
                  </a:txBody>
                  <a:tcPr anchor="ctr"/>
                </a:tc>
                <a:tc>
                  <a:txBody>
                    <a:bodyPr/>
                    <a:lstStyle/>
                    <a:p>
                      <a:pPr algn="ctr"/>
                      <a:r>
                        <a:rPr lang="en-US" sz="1600" dirty="0" smtClean="0"/>
                        <a:t>108</a:t>
                      </a:r>
                      <a:endParaRPr lang="en-US" sz="1600" dirty="0"/>
                    </a:p>
                  </a:txBody>
                  <a:tcPr anchor="ctr"/>
                </a:tc>
              </a:tr>
              <a:tr h="548640">
                <a:tc>
                  <a:txBody>
                    <a:bodyPr/>
                    <a:lstStyle/>
                    <a:p>
                      <a:pPr algn="ctr"/>
                      <a:r>
                        <a:rPr lang="en-US" sz="1600" dirty="0" smtClean="0"/>
                        <a:t>3-6 months</a:t>
                      </a:r>
                      <a:endParaRPr lang="en-US" sz="1600" dirty="0"/>
                    </a:p>
                  </a:txBody>
                  <a:tcPr anchor="ctr"/>
                </a:tc>
                <a:tc>
                  <a:txBody>
                    <a:bodyPr/>
                    <a:lstStyle/>
                    <a:p>
                      <a:pPr algn="ctr"/>
                      <a:r>
                        <a:rPr lang="en-US" sz="1600" dirty="0" smtClean="0"/>
                        <a:t>17-18</a:t>
                      </a:r>
                      <a:endParaRPr lang="en-US" sz="1600" dirty="0"/>
                    </a:p>
                  </a:txBody>
                  <a:tcPr anchor="ctr"/>
                </a:tc>
                <a:tc>
                  <a:txBody>
                    <a:bodyPr/>
                    <a:lstStyle/>
                    <a:p>
                      <a:pPr algn="ctr"/>
                      <a:r>
                        <a:rPr lang="en-US" sz="1600" dirty="0" smtClean="0"/>
                        <a:t>108</a:t>
                      </a:r>
                      <a:endParaRPr lang="en-US" sz="1600" dirty="0"/>
                    </a:p>
                  </a:txBody>
                  <a:tcPr anchor="ctr"/>
                </a:tc>
              </a:tr>
              <a:tr h="548640">
                <a:tc>
                  <a:txBody>
                    <a:bodyPr/>
                    <a:lstStyle/>
                    <a:p>
                      <a:pPr algn="ctr"/>
                      <a:r>
                        <a:rPr lang="en-US" sz="1600" dirty="0" smtClean="0"/>
                        <a:t>6-9 months</a:t>
                      </a:r>
                      <a:endParaRPr lang="en-US" sz="1600" dirty="0"/>
                    </a:p>
                  </a:txBody>
                  <a:tcPr anchor="ctr"/>
                </a:tc>
                <a:tc>
                  <a:txBody>
                    <a:bodyPr/>
                    <a:lstStyle/>
                    <a:p>
                      <a:pPr algn="ctr"/>
                      <a:r>
                        <a:rPr lang="en-US" sz="1600" dirty="0" smtClean="0"/>
                        <a:t>12-13</a:t>
                      </a:r>
                      <a:endParaRPr lang="en-US" sz="1600" dirty="0"/>
                    </a:p>
                  </a:txBody>
                  <a:tcPr anchor="ctr"/>
                </a:tc>
                <a:tc>
                  <a:txBody>
                    <a:bodyPr/>
                    <a:lstStyle/>
                    <a:p>
                      <a:pPr algn="ctr"/>
                      <a:r>
                        <a:rPr lang="en-US" sz="1600" dirty="0" smtClean="0"/>
                        <a:t>98</a:t>
                      </a:r>
                      <a:endParaRPr lang="en-US" sz="1600" dirty="0"/>
                    </a:p>
                  </a:txBody>
                  <a:tcPr anchor="ctr"/>
                </a:tc>
              </a:tr>
              <a:tr h="548640">
                <a:tc>
                  <a:txBody>
                    <a:bodyPr/>
                    <a:lstStyle/>
                    <a:p>
                      <a:pPr algn="ctr"/>
                      <a:r>
                        <a:rPr lang="en-US" sz="1600" dirty="0" smtClean="0"/>
                        <a:t>9-12 months</a:t>
                      </a:r>
                      <a:endParaRPr lang="en-US" sz="1600" dirty="0"/>
                    </a:p>
                  </a:txBody>
                  <a:tcPr anchor="ctr"/>
                </a:tc>
                <a:tc>
                  <a:txBody>
                    <a:bodyPr/>
                    <a:lstStyle/>
                    <a:p>
                      <a:pPr algn="ctr"/>
                      <a:r>
                        <a:rPr lang="en-US" sz="1600" dirty="0" smtClean="0"/>
                        <a:t>9</a:t>
                      </a:r>
                      <a:endParaRPr lang="en-US" sz="1600" dirty="0"/>
                    </a:p>
                  </a:txBody>
                  <a:tcPr anchor="ctr"/>
                </a:tc>
                <a:tc>
                  <a:txBody>
                    <a:bodyPr/>
                    <a:lstStyle/>
                    <a:p>
                      <a:pPr algn="ctr"/>
                      <a:r>
                        <a:rPr lang="en-US" sz="1600" dirty="0" smtClean="0"/>
                        <a:t>98</a:t>
                      </a:r>
                      <a:endParaRPr lang="en-US" sz="1600" dirty="0"/>
                    </a:p>
                  </a:txBody>
                  <a:tcPr anchor="ctr"/>
                </a:tc>
              </a:tr>
              <a:tr h="548640">
                <a:tc>
                  <a:txBody>
                    <a:bodyPr/>
                    <a:lstStyle/>
                    <a:p>
                      <a:pPr algn="ctr"/>
                      <a:r>
                        <a:rPr lang="en-US" sz="1600" dirty="0" smtClean="0"/>
                        <a:t>1-3 years</a:t>
                      </a:r>
                      <a:endParaRPr lang="en-US" sz="1600" dirty="0"/>
                    </a:p>
                  </a:txBody>
                  <a:tcPr anchor="ctr"/>
                </a:tc>
                <a:tc>
                  <a:txBody>
                    <a:bodyPr/>
                    <a:lstStyle/>
                    <a:p>
                      <a:pPr algn="ctr"/>
                      <a:r>
                        <a:rPr lang="en-US" sz="1600" dirty="0" smtClean="0"/>
                        <a:t>7-9</a:t>
                      </a:r>
                      <a:endParaRPr lang="en-US" sz="1600" dirty="0"/>
                    </a:p>
                  </a:txBody>
                  <a:tcPr anchor="ctr"/>
                </a:tc>
                <a:tc>
                  <a:txBody>
                    <a:bodyPr/>
                    <a:lstStyle/>
                    <a:p>
                      <a:pPr algn="ctr"/>
                      <a:r>
                        <a:rPr lang="en-US" sz="1600" dirty="0" smtClean="0"/>
                        <a:t>102</a:t>
                      </a:r>
                      <a:endParaRPr lang="en-US" sz="1600" dirty="0"/>
                    </a:p>
                  </a:txBody>
                  <a:tcPr anchor="ctr"/>
                </a:tc>
              </a:tr>
              <a:tr h="548640">
                <a:tc>
                  <a:txBody>
                    <a:bodyPr/>
                    <a:lstStyle/>
                    <a:p>
                      <a:pPr algn="ctr"/>
                      <a:r>
                        <a:rPr lang="en-US" sz="1600" dirty="0" smtClean="0"/>
                        <a:t>4-6 years</a:t>
                      </a:r>
                      <a:endParaRPr lang="en-US" sz="1600" dirty="0"/>
                    </a:p>
                  </a:txBody>
                  <a:tcPr anchor="ctr"/>
                </a:tc>
                <a:tc>
                  <a:txBody>
                    <a:bodyPr/>
                    <a:lstStyle/>
                    <a:p>
                      <a:pPr algn="ctr"/>
                      <a:r>
                        <a:rPr lang="en-US" sz="1600" dirty="0" smtClean="0"/>
                        <a:t>Approximately 6</a:t>
                      </a:r>
                      <a:endParaRPr lang="en-US" sz="1600" dirty="0"/>
                    </a:p>
                  </a:txBody>
                  <a:tcPr anchor="ctr"/>
                </a:tc>
                <a:tc>
                  <a:txBody>
                    <a:bodyPr/>
                    <a:lstStyle/>
                    <a:p>
                      <a:pPr algn="ctr"/>
                      <a:r>
                        <a:rPr lang="en-US" sz="1600" dirty="0" smtClean="0"/>
                        <a:t>90</a:t>
                      </a:r>
                      <a:endParaRPr lang="en-US" sz="1600" dirty="0"/>
                    </a:p>
                  </a:txBody>
                  <a:tcPr anchor="ctr"/>
                </a:tc>
              </a:tr>
            </a:tbl>
          </a:graphicData>
        </a:graphic>
      </p:graphicFrame>
      <p:sp>
        <p:nvSpPr>
          <p:cNvPr id="7" name="TextBox 6"/>
          <p:cNvSpPr txBox="1"/>
          <p:nvPr/>
        </p:nvSpPr>
        <p:spPr>
          <a:xfrm>
            <a:off x="609600" y="6019800"/>
            <a:ext cx="5309467" cy="538609"/>
          </a:xfrm>
          <a:prstGeom prst="rect">
            <a:avLst/>
          </a:prstGeom>
          <a:noFill/>
        </p:spPr>
        <p:txBody>
          <a:bodyPr wrap="none" rtlCol="0">
            <a:spAutoFit/>
          </a:bodyPr>
          <a:lstStyle/>
          <a:p>
            <a:r>
              <a:rPr lang="en-US" dirty="0" smtClean="0"/>
              <a:t>*</a:t>
            </a:r>
            <a:r>
              <a:rPr lang="en-US" sz="1100" dirty="0" smtClean="0"/>
              <a:t>National Research Council, Food and Nutrition Board; Recommended Daily Allowance.</a:t>
            </a:r>
          </a:p>
          <a:p>
            <a:r>
              <a:rPr lang="en-US" sz="1100" dirty="0" smtClean="0"/>
              <a:t>Washington, DC. National Academy of Sciences, 1989.</a:t>
            </a:r>
            <a:endParaRPr lang="en-US" sz="11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219198"/>
          <a:ext cx="8229600" cy="5334003"/>
        </p:xfrm>
        <a:graphic>
          <a:graphicData uri="http://schemas.openxmlformats.org/drawingml/2006/table">
            <a:tbl>
              <a:tblPr firstRow="1" bandRow="1">
                <a:tableStyleId>{5C22544A-7EE6-4342-B048-85BDC9FD1C3A}</a:tableStyleId>
              </a:tblPr>
              <a:tblGrid>
                <a:gridCol w="3124200"/>
                <a:gridCol w="5105400"/>
              </a:tblGrid>
              <a:tr h="418241">
                <a:tc>
                  <a:txBody>
                    <a:bodyPr/>
                    <a:lstStyle/>
                    <a:p>
                      <a:r>
                        <a:rPr lang="en-US" dirty="0" smtClean="0"/>
                        <a:t>Age on onset</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Diagnostic considerations</a:t>
                      </a:r>
                      <a:endParaRPr lang="en-US" dirty="0"/>
                    </a:p>
                  </a:txBody>
                  <a:tcPr>
                    <a:lnL w="12700" cmpd="sng">
                      <a:noFill/>
                    </a:lnL>
                  </a:tcPr>
                </a:tc>
              </a:tr>
              <a:tr h="928151">
                <a:tc>
                  <a:txBody>
                    <a:bodyPr/>
                    <a:lstStyle/>
                    <a:p>
                      <a:pPr algn="l"/>
                      <a:r>
                        <a:rPr lang="en-US" sz="1600" dirty="0" smtClean="0"/>
                        <a:t>Before birth (IUGR, prematurity)</a:t>
                      </a:r>
                      <a:endParaRPr lang="en-US" sz="1600"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dirty="0" smtClean="0"/>
                        <a:t>Especially in “symmetric” IUGR, consider prenatal infections, congenital syndromes, teratogenic exposures (anticonvulsants, alcohol,</a:t>
                      </a:r>
                      <a:r>
                        <a:rPr lang="en-US" sz="1600" baseline="0" dirty="0" smtClean="0"/>
                        <a:t> etc.).</a:t>
                      </a:r>
                      <a:endParaRPr lang="en-US" sz="1600" dirty="0"/>
                    </a:p>
                  </a:txBody>
                  <a:tcPr>
                    <a:lnL w="12700" cmpd="sng">
                      <a:noFill/>
                    </a:lnL>
                  </a:tcPr>
                </a:tc>
              </a:tr>
              <a:tr h="928151">
                <a:tc>
                  <a:txBody>
                    <a:bodyPr/>
                    <a:lstStyle/>
                    <a:p>
                      <a:pPr algn="l"/>
                      <a:r>
                        <a:rPr lang="en-US" sz="1600" dirty="0" smtClean="0"/>
                        <a:t>Neonatal</a:t>
                      </a:r>
                      <a:endParaRPr lang="en-US" sz="1600"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dirty="0" smtClean="0"/>
                        <a:t>Incorrect formula preparation;</a:t>
                      </a:r>
                      <a:r>
                        <a:rPr lang="en-US" sz="1600" baseline="0" dirty="0" smtClean="0"/>
                        <a:t> failed breastfeeding; neglect; poor feeding interactions; metabolic chromosomal, or anatomic abnormally (less common).</a:t>
                      </a:r>
                      <a:endParaRPr lang="en-US" sz="1600" dirty="0"/>
                    </a:p>
                  </a:txBody>
                  <a:tcPr>
                    <a:lnL w="12700" cmpd="sng">
                      <a:noFill/>
                    </a:lnL>
                  </a:tcPr>
                </a:tc>
              </a:tr>
              <a:tr h="1203158">
                <a:tc>
                  <a:txBody>
                    <a:bodyPr/>
                    <a:lstStyle/>
                    <a:p>
                      <a:pPr algn="l"/>
                      <a:r>
                        <a:rPr lang="en-US" sz="1600" dirty="0" smtClean="0"/>
                        <a:t>3-6 months</a:t>
                      </a:r>
                      <a:endParaRPr lang="en-US" sz="1600"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smtClean="0"/>
                        <a:t>Underfeeding (possibly associated</a:t>
                      </a:r>
                      <a:r>
                        <a:rPr lang="en-US" sz="1600" baseline="0" dirty="0" smtClean="0"/>
                        <a:t> with poverty); improper formula preparation; milk protein intolerance’ oral-motor dysfunction; celiac disease; HIV infection; cystic fibrosis; congenital heart disease.</a:t>
                      </a:r>
                      <a:endParaRPr lang="en-US" sz="1600" dirty="0"/>
                    </a:p>
                  </a:txBody>
                  <a:tcPr>
                    <a:lnL w="12700" cmpd="sng">
                      <a:noFill/>
                    </a:lnL>
                  </a:tcPr>
                </a:tc>
              </a:tr>
              <a:tr h="928151">
                <a:tc>
                  <a:txBody>
                    <a:bodyPr/>
                    <a:lstStyle/>
                    <a:p>
                      <a:pPr algn="l"/>
                      <a:r>
                        <a:rPr lang="en-US" sz="1600" dirty="0" smtClean="0"/>
                        <a:t>7 -12</a:t>
                      </a:r>
                      <a:r>
                        <a:rPr lang="en-US" sz="1600" baseline="0" dirty="0" smtClean="0"/>
                        <a:t> months</a:t>
                      </a:r>
                      <a:endParaRPr lang="en-US" sz="1600"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smtClean="0"/>
                        <a:t>Autonomy struggles</a:t>
                      </a:r>
                      <a:r>
                        <a:rPr lang="en-US" sz="1600" baseline="0" dirty="0" smtClean="0"/>
                        <a:t>; overly fastidious parent; oral-motor dysfunctions; delayed introduction of solids; intolerance of new foods.</a:t>
                      </a:r>
                      <a:endParaRPr lang="en-US" sz="1600" dirty="0"/>
                    </a:p>
                  </a:txBody>
                  <a:tcPr>
                    <a:lnL w="12700" cmpd="sng">
                      <a:noFill/>
                    </a:lnL>
                  </a:tcPr>
                </a:tc>
              </a:tr>
              <a:tr h="928151">
                <a:tc>
                  <a:txBody>
                    <a:bodyPr/>
                    <a:lstStyle/>
                    <a:p>
                      <a:pPr algn="l"/>
                      <a:r>
                        <a:rPr lang="en-US" sz="1600" dirty="0" smtClean="0"/>
                        <a:t>After 12 months</a:t>
                      </a:r>
                      <a:endParaRPr lang="en-US" sz="1600" dirty="0"/>
                    </a:p>
                  </a:txBody>
                  <a:tcPr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sz="1600" dirty="0" smtClean="0"/>
                        <a:t>Coercive feeding;</a:t>
                      </a:r>
                      <a:r>
                        <a:rPr lang="en-US" sz="1600" baseline="0" dirty="0" smtClean="0"/>
                        <a:t> highly distractible child; distracting environment; acquired illness; new psychosocial stressor (divorce, job loss, new sibling, death in the family, etc.) </a:t>
                      </a:r>
                      <a:endParaRPr lang="en-US" sz="1600" dirty="0"/>
                    </a:p>
                  </a:txBody>
                  <a:tcPr>
                    <a:lnL w="12700" cmpd="sng">
                      <a:noFill/>
                    </a:lnL>
                  </a:tcPr>
                </a:tc>
              </a:tr>
            </a:tbl>
          </a:graphicData>
        </a:graphic>
      </p:graphicFrame>
      <p:sp>
        <p:nvSpPr>
          <p:cNvPr id="3" name="Title 2"/>
          <p:cNvSpPr>
            <a:spLocks noGrp="1"/>
          </p:cNvSpPr>
          <p:nvPr>
            <p:ph type="title"/>
          </p:nvPr>
        </p:nvSpPr>
        <p:spPr/>
        <p:txBody>
          <a:bodyPr>
            <a:normAutofit/>
          </a:bodyPr>
          <a:lstStyle/>
          <a:p>
            <a:r>
              <a:rPr lang="en-US" sz="3600" dirty="0" smtClean="0"/>
              <a:t>Why isn’t this baby growing?</a:t>
            </a:r>
            <a:endParaRPr lang="en-US" sz="3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935480"/>
          <a:ext cx="8229600" cy="4389120"/>
        </p:xfrm>
        <a:graphic>
          <a:graphicData uri="http://schemas.openxmlformats.org/drawingml/2006/table">
            <a:tbl>
              <a:tblPr firstRow="1" bandRow="1">
                <a:tableStyleId>{5C22544A-7EE6-4342-B048-85BDC9FD1C3A}</a:tableStyleId>
              </a:tblPr>
              <a:tblGrid>
                <a:gridCol w="8229600"/>
              </a:tblGrid>
              <a:tr h="731520">
                <a:tc>
                  <a:txBody>
                    <a:bodyPr/>
                    <a:lstStyle/>
                    <a:p>
                      <a:r>
                        <a:rPr lang="en-US" b="0" dirty="0" smtClean="0">
                          <a:solidFill>
                            <a:schemeClr val="tx1"/>
                          </a:solidFill>
                        </a:rPr>
                        <a:t>Infectious:</a:t>
                      </a:r>
                    </a:p>
                    <a:p>
                      <a:r>
                        <a:rPr lang="en-US" b="0" baseline="0" dirty="0" smtClean="0">
                          <a:solidFill>
                            <a:schemeClr val="tx1"/>
                          </a:solidFill>
                        </a:rPr>
                        <a:t>    Giardiasis other parasites (e.g., nematodes) Chronic UTI, Chronic </a:t>
                      </a:r>
                      <a:r>
                        <a:rPr lang="en-US" b="0" baseline="0" dirty="0" err="1" smtClean="0">
                          <a:solidFill>
                            <a:schemeClr val="tx1"/>
                          </a:solidFill>
                        </a:rPr>
                        <a:t>sinutis</a:t>
                      </a:r>
                      <a:endParaRPr lang="en-US" b="0" dirty="0">
                        <a:solidFill>
                          <a:schemeClr val="tx1"/>
                        </a:solidFill>
                      </a:endParaRPr>
                    </a:p>
                  </a:txBody>
                  <a:tcPr>
                    <a:solidFill>
                      <a:schemeClr val="bg1"/>
                    </a:solidFill>
                  </a:tcPr>
                </a:tc>
              </a:tr>
              <a:tr h="731520">
                <a:tc>
                  <a:txBody>
                    <a:bodyPr/>
                    <a:lstStyle/>
                    <a:p>
                      <a:r>
                        <a:rPr lang="en-US" dirty="0" smtClean="0"/>
                        <a:t>Mechanical:</a:t>
                      </a:r>
                    </a:p>
                    <a:p>
                      <a:r>
                        <a:rPr lang="en-US" dirty="0" smtClean="0"/>
                        <a:t>    Adenoid hypertrophy,</a:t>
                      </a:r>
                      <a:r>
                        <a:rPr lang="en-US" baseline="0" dirty="0" smtClean="0"/>
                        <a:t> Dental lesions, Vascular slings, GE reflux with </a:t>
                      </a:r>
                      <a:r>
                        <a:rPr lang="en-US" baseline="0" dirty="0" err="1" smtClean="0"/>
                        <a:t>esophagitis</a:t>
                      </a:r>
                      <a:endParaRPr lang="en-US" dirty="0"/>
                    </a:p>
                  </a:txBody>
                  <a:tcPr/>
                </a:tc>
              </a:tr>
              <a:tr h="731520">
                <a:tc>
                  <a:txBody>
                    <a:bodyPr/>
                    <a:lstStyle/>
                    <a:p>
                      <a:r>
                        <a:rPr lang="en-US" dirty="0" smtClean="0"/>
                        <a:t>Neurologic:</a:t>
                      </a:r>
                    </a:p>
                    <a:p>
                      <a:r>
                        <a:rPr lang="en-US" dirty="0" smtClean="0"/>
                        <a:t>    Oral-motor dysfunction (gagging, tactile hypersensitivity).</a:t>
                      </a:r>
                      <a:endParaRPr lang="en-US" dirty="0"/>
                    </a:p>
                  </a:txBody>
                  <a:tcPr/>
                </a:tc>
              </a:tr>
              <a:tr h="731520">
                <a:tc>
                  <a:txBody>
                    <a:bodyPr/>
                    <a:lstStyle/>
                    <a:p>
                      <a:pPr algn="l" rtl="1"/>
                      <a:r>
                        <a:rPr lang="en-US" dirty="0" smtClean="0"/>
                        <a:t>Toxic/metabolic:</a:t>
                      </a:r>
                    </a:p>
                    <a:p>
                      <a:pPr algn="l" rtl="1"/>
                      <a:r>
                        <a:rPr lang="en-US" dirty="0" smtClean="0"/>
                        <a:t>    Lead</a:t>
                      </a:r>
                      <a:r>
                        <a:rPr lang="en-US" baseline="0" dirty="0" smtClean="0"/>
                        <a:t> toxicity, Iron deficiency, Zinc deficiency</a:t>
                      </a:r>
                      <a:endParaRPr lang="en-US" dirty="0"/>
                    </a:p>
                  </a:txBody>
                  <a:tcPr/>
                </a:tc>
              </a:tr>
              <a:tr h="731520">
                <a:tc>
                  <a:txBody>
                    <a:bodyPr/>
                    <a:lstStyle/>
                    <a:p>
                      <a:pPr algn="l" rtl="1"/>
                      <a:r>
                        <a:rPr lang="en-US" dirty="0" smtClean="0"/>
                        <a:t>Gastrointestinal:</a:t>
                      </a:r>
                    </a:p>
                    <a:p>
                      <a:pPr algn="l" rtl="1"/>
                      <a:r>
                        <a:rPr lang="en-US" dirty="0" smtClean="0"/>
                        <a:t>    Celiac</a:t>
                      </a:r>
                      <a:r>
                        <a:rPr lang="en-US" baseline="0" dirty="0" smtClean="0"/>
                        <a:t> disease, Malabsorption (various causes), Chronic constipation.</a:t>
                      </a:r>
                      <a:endParaRPr lang="en-US" dirty="0"/>
                    </a:p>
                  </a:txBody>
                  <a:tcPr/>
                </a:tc>
              </a:tr>
              <a:tr h="731520">
                <a:tc>
                  <a:txBody>
                    <a:bodyPr/>
                    <a:lstStyle/>
                    <a:p>
                      <a:pPr algn="l" rtl="1"/>
                      <a:endParaRPr lang="en-US" dirty="0"/>
                    </a:p>
                  </a:txBody>
                  <a:tcPr/>
                </a:tc>
              </a:tr>
            </a:tbl>
          </a:graphicData>
        </a:graphic>
      </p:graphicFrame>
      <p:sp>
        <p:nvSpPr>
          <p:cNvPr id="3" name="Title 2"/>
          <p:cNvSpPr>
            <a:spLocks noGrp="1"/>
          </p:cNvSpPr>
          <p:nvPr>
            <p:ph type="title"/>
          </p:nvPr>
        </p:nvSpPr>
        <p:spPr/>
        <p:txBody>
          <a:bodyPr>
            <a:noAutofit/>
          </a:bodyPr>
          <a:lstStyle/>
          <a:p>
            <a:pPr algn="ctr"/>
            <a:r>
              <a:rPr lang="en-US" sz="3200" dirty="0" smtClean="0"/>
              <a:t>Medical causes of inadequate intake that </a:t>
            </a:r>
            <a:br>
              <a:rPr lang="en-US" sz="3200" dirty="0" smtClean="0"/>
            </a:br>
            <a:r>
              <a:rPr lang="en-US" sz="3200" dirty="0" smtClean="0"/>
              <a:t>may be overlooked</a:t>
            </a: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500188"/>
          <a:ext cx="8229600" cy="4900614"/>
        </p:xfrm>
        <a:graphic>
          <a:graphicData uri="http://schemas.openxmlformats.org/drawingml/2006/table">
            <a:tbl>
              <a:tblPr firstRow="1" bandRow="1">
                <a:tableStyleId>{5C22544A-7EE6-4342-B048-85BDC9FD1C3A}</a:tableStyleId>
              </a:tblPr>
              <a:tblGrid>
                <a:gridCol w="2743200"/>
                <a:gridCol w="2743200"/>
                <a:gridCol w="2743200"/>
              </a:tblGrid>
              <a:tr h="689919">
                <a:tc>
                  <a:txBody>
                    <a:bodyPr/>
                    <a:lstStyle/>
                    <a:p>
                      <a:pPr algn="ctr"/>
                      <a:r>
                        <a:rPr lang="en-US" dirty="0" smtClean="0"/>
                        <a:t>History</a:t>
                      </a:r>
                      <a:endParaRPr lang="en-US" dirty="0"/>
                    </a:p>
                  </a:txBody>
                  <a:tcPr anchor="ctr"/>
                </a:tc>
                <a:tc>
                  <a:txBody>
                    <a:bodyPr/>
                    <a:lstStyle/>
                    <a:p>
                      <a:pPr algn="ctr"/>
                      <a:r>
                        <a:rPr lang="en-US" dirty="0" smtClean="0"/>
                        <a:t>Diagnostic</a:t>
                      </a:r>
                      <a:r>
                        <a:rPr lang="en-US" baseline="0" dirty="0" smtClean="0"/>
                        <a:t> consideration</a:t>
                      </a:r>
                      <a:endParaRPr lang="en-US" dirty="0"/>
                    </a:p>
                  </a:txBody>
                  <a:tcPr anchor="ctr"/>
                </a:tc>
                <a:tc>
                  <a:txBody>
                    <a:bodyPr/>
                    <a:lstStyle/>
                    <a:p>
                      <a:pPr algn="ctr"/>
                      <a:r>
                        <a:rPr lang="en-US" dirty="0" smtClean="0"/>
                        <a:t>Investigation</a:t>
                      </a:r>
                      <a:endParaRPr lang="en-US" dirty="0"/>
                    </a:p>
                  </a:txBody>
                  <a:tcPr anchor="ctr"/>
                </a:tc>
              </a:tr>
              <a:tr h="558506">
                <a:tc>
                  <a:txBody>
                    <a:bodyPr/>
                    <a:lstStyle/>
                    <a:p>
                      <a:pPr algn="l"/>
                      <a:r>
                        <a:rPr lang="en-US" sz="1400" dirty="0" smtClean="0"/>
                        <a:t>Spitting,</a:t>
                      </a:r>
                      <a:r>
                        <a:rPr lang="en-US" sz="1400" baseline="0" dirty="0" smtClean="0"/>
                        <a:t> vomiting</a:t>
                      </a:r>
                      <a:endParaRPr lang="en-US" sz="1400" dirty="0"/>
                    </a:p>
                  </a:txBody>
                  <a:tcPr anchor="ctr"/>
                </a:tc>
                <a:tc>
                  <a:txBody>
                    <a:bodyPr/>
                    <a:lstStyle/>
                    <a:p>
                      <a:pPr algn="l"/>
                      <a:r>
                        <a:rPr lang="en-US" sz="1400" dirty="0" err="1" smtClean="0"/>
                        <a:t>Gastroesophageal</a:t>
                      </a:r>
                      <a:r>
                        <a:rPr lang="en-US" sz="1400" baseline="0" dirty="0" smtClean="0"/>
                        <a:t> reflux</a:t>
                      </a:r>
                      <a:endParaRPr lang="en-US" sz="1400" dirty="0"/>
                    </a:p>
                  </a:txBody>
                  <a:tcPr anchor="ctr"/>
                </a:tc>
                <a:tc>
                  <a:txBody>
                    <a:bodyPr/>
                    <a:lstStyle/>
                    <a:p>
                      <a:pPr algn="l"/>
                      <a:r>
                        <a:rPr lang="en-US" sz="1400" dirty="0" smtClean="0"/>
                        <a:t>Upper GI</a:t>
                      </a:r>
                      <a:r>
                        <a:rPr lang="en-US" sz="1400" baseline="0" dirty="0" smtClean="0"/>
                        <a:t> series, Ph probe, </a:t>
                      </a:r>
                      <a:r>
                        <a:rPr lang="en-US" sz="1400" baseline="0" dirty="0" err="1" smtClean="0"/>
                        <a:t>esophagoscopy</a:t>
                      </a:r>
                      <a:endParaRPr lang="en-US" sz="1400" dirty="0"/>
                    </a:p>
                  </a:txBody>
                  <a:tcPr anchor="ctr"/>
                </a:tc>
              </a:tr>
              <a:tr h="558506">
                <a:tc>
                  <a:txBody>
                    <a:bodyPr/>
                    <a:lstStyle/>
                    <a:p>
                      <a:pPr algn="l"/>
                      <a:r>
                        <a:rPr lang="en-US" sz="1400" dirty="0" smtClean="0"/>
                        <a:t>Abdominal distension, cramping, diarrhea</a:t>
                      </a:r>
                      <a:endParaRPr lang="en-US" sz="1400" dirty="0"/>
                    </a:p>
                  </a:txBody>
                  <a:tcPr anchor="ctr"/>
                </a:tc>
                <a:tc>
                  <a:txBody>
                    <a:bodyPr/>
                    <a:lstStyle/>
                    <a:p>
                      <a:pPr algn="l"/>
                      <a:r>
                        <a:rPr lang="en-US" sz="1400" dirty="0" smtClean="0"/>
                        <a:t>Malabsorption</a:t>
                      </a:r>
                      <a:r>
                        <a:rPr lang="en-US" sz="1400" baseline="0" dirty="0" smtClean="0"/>
                        <a:t> (e.g., cystic fibrosis, celiac disease, lactase deficiency)</a:t>
                      </a:r>
                      <a:endParaRPr lang="en-US" sz="1400" dirty="0"/>
                    </a:p>
                  </a:txBody>
                  <a:tcPr anchor="ctr"/>
                </a:tc>
                <a:tc>
                  <a:txBody>
                    <a:bodyPr/>
                    <a:lstStyle/>
                    <a:p>
                      <a:pPr algn="l"/>
                      <a:r>
                        <a:rPr lang="en-US" sz="1400" dirty="0" smtClean="0"/>
                        <a:t>D-</a:t>
                      </a:r>
                      <a:r>
                        <a:rPr lang="en-US" sz="1400" dirty="0" err="1" smtClean="0"/>
                        <a:t>xylose</a:t>
                      </a:r>
                      <a:r>
                        <a:rPr lang="en-US" sz="1400" dirty="0" smtClean="0"/>
                        <a:t> test, stool</a:t>
                      </a:r>
                      <a:r>
                        <a:rPr lang="en-US" sz="1400" baseline="0" dirty="0" smtClean="0"/>
                        <a:t> fat, antigliadin titer or biopsy, swear chloride.</a:t>
                      </a:r>
                      <a:endParaRPr lang="en-US" sz="1400" dirty="0"/>
                    </a:p>
                  </a:txBody>
                  <a:tcPr anchor="ctr"/>
                </a:tc>
              </a:tr>
              <a:tr h="788478">
                <a:tc>
                  <a:txBody>
                    <a:bodyPr/>
                    <a:lstStyle/>
                    <a:p>
                      <a:pPr algn="l"/>
                      <a:r>
                        <a:rPr lang="en-US" sz="1400" dirty="0" smtClean="0"/>
                        <a:t>Travel to or from developing country;  homeless, overcrowded, or living in shelter</a:t>
                      </a:r>
                      <a:endParaRPr lang="en-US" sz="1400" dirty="0"/>
                    </a:p>
                  </a:txBody>
                  <a:tcPr anchor="ctr"/>
                </a:tc>
                <a:tc>
                  <a:txBody>
                    <a:bodyPr/>
                    <a:lstStyle/>
                    <a:p>
                      <a:pPr algn="l"/>
                      <a:r>
                        <a:rPr lang="en-US" sz="1400" dirty="0" err="1" smtClean="0"/>
                        <a:t>Parasitosis</a:t>
                      </a:r>
                      <a:r>
                        <a:rPr lang="en-US" sz="1400" dirty="0" smtClean="0"/>
                        <a:t> (especially </a:t>
                      </a:r>
                      <a:r>
                        <a:rPr lang="en-US" sz="1400" dirty="0" err="1" smtClean="0"/>
                        <a:t>giardia</a:t>
                      </a:r>
                      <a:r>
                        <a:rPr lang="en-US" sz="1400" dirty="0" smtClean="0"/>
                        <a:t>),</a:t>
                      </a:r>
                      <a:r>
                        <a:rPr lang="en-US" sz="1400" baseline="0" dirty="0" smtClean="0"/>
                        <a:t> TB inadequate access to cooking facilities and refrigeration</a:t>
                      </a:r>
                      <a:endParaRPr lang="en-US" sz="1400" dirty="0"/>
                    </a:p>
                  </a:txBody>
                  <a:tcPr anchor="ctr"/>
                </a:tc>
                <a:tc>
                  <a:txBody>
                    <a:bodyPr/>
                    <a:lstStyle/>
                    <a:p>
                      <a:pPr algn="l"/>
                      <a:r>
                        <a:rPr lang="en-US" sz="1400" dirty="0" smtClean="0"/>
                        <a:t>Stool O &amp; P, duodenal</a:t>
                      </a:r>
                      <a:r>
                        <a:rPr lang="en-US" sz="1400" baseline="0" dirty="0" smtClean="0"/>
                        <a:t> biopsy, string test, PPD</a:t>
                      </a:r>
                      <a:endParaRPr lang="en-US" sz="1400" dirty="0"/>
                    </a:p>
                  </a:txBody>
                  <a:tcPr anchor="ctr"/>
                </a:tc>
              </a:tr>
              <a:tr h="788478">
                <a:tc>
                  <a:txBody>
                    <a:bodyPr/>
                    <a:lstStyle/>
                    <a:p>
                      <a:pPr algn="l"/>
                      <a:r>
                        <a:rPr lang="en-US" sz="1400" dirty="0" smtClean="0"/>
                        <a:t>Snoring, periodic breathing during sleep, restless sleep, noisy</a:t>
                      </a:r>
                      <a:r>
                        <a:rPr lang="en-US" sz="1400" baseline="0" dirty="0" smtClean="0"/>
                        <a:t> or mouth breathing</a:t>
                      </a:r>
                      <a:endParaRPr lang="en-US" sz="1400" dirty="0"/>
                    </a:p>
                  </a:txBody>
                  <a:tcPr anchor="ctr"/>
                </a:tc>
                <a:tc>
                  <a:txBody>
                    <a:bodyPr/>
                    <a:lstStyle/>
                    <a:p>
                      <a:pPr algn="l"/>
                      <a:r>
                        <a:rPr lang="en-US" sz="1400" dirty="0" smtClean="0"/>
                        <a:t>Adenoid</a:t>
                      </a:r>
                      <a:r>
                        <a:rPr lang="en-US" sz="1400" baseline="0" dirty="0" smtClean="0"/>
                        <a:t> hypertrophy</a:t>
                      </a:r>
                      <a:endParaRPr lang="en-US" sz="1400" dirty="0"/>
                    </a:p>
                  </a:txBody>
                  <a:tcPr anchor="ctr"/>
                </a:tc>
                <a:tc>
                  <a:txBody>
                    <a:bodyPr/>
                    <a:lstStyle/>
                    <a:p>
                      <a:pPr algn="l"/>
                      <a:r>
                        <a:rPr lang="en-US" sz="1400" dirty="0" smtClean="0"/>
                        <a:t>Lateral neck film (soft tissues</a:t>
                      </a:r>
                      <a:r>
                        <a:rPr lang="en-US" sz="1400" baseline="0" dirty="0" smtClean="0"/>
                        <a:t> and airway)</a:t>
                      </a:r>
                      <a:endParaRPr lang="en-US" sz="1400" dirty="0"/>
                    </a:p>
                  </a:txBody>
                  <a:tcPr anchor="ctr"/>
                </a:tc>
              </a:tr>
              <a:tr h="558506">
                <a:tc>
                  <a:txBody>
                    <a:bodyPr/>
                    <a:lstStyle/>
                    <a:p>
                      <a:pPr algn="l"/>
                      <a:r>
                        <a:rPr lang="en-US" sz="1400" dirty="0" smtClean="0"/>
                        <a:t>Symptoms</a:t>
                      </a:r>
                      <a:r>
                        <a:rPr lang="en-US" sz="1400" baseline="0" dirty="0" smtClean="0"/>
                        <a:t> of asthma, bronchitis</a:t>
                      </a:r>
                      <a:endParaRPr lang="en-US" sz="1400" dirty="0"/>
                    </a:p>
                  </a:txBody>
                  <a:tcPr anchor="ctr"/>
                </a:tc>
                <a:tc>
                  <a:txBody>
                    <a:bodyPr/>
                    <a:lstStyle/>
                    <a:p>
                      <a:pPr algn="l"/>
                      <a:r>
                        <a:rPr lang="en-US" sz="1400" dirty="0" smtClean="0"/>
                        <a:t>Chronic</a:t>
                      </a:r>
                      <a:r>
                        <a:rPr lang="en-US" sz="1400" baseline="0" dirty="0" smtClean="0"/>
                        <a:t> aspiration, cystic fibrosis.</a:t>
                      </a:r>
                      <a:endParaRPr lang="en-US" sz="1400" dirty="0"/>
                    </a:p>
                  </a:txBody>
                  <a:tcPr anchor="ctr"/>
                </a:tc>
                <a:tc>
                  <a:txBody>
                    <a:bodyPr/>
                    <a:lstStyle/>
                    <a:p>
                      <a:pPr algn="l"/>
                      <a:r>
                        <a:rPr lang="en-US" sz="1400" dirty="0" smtClean="0"/>
                        <a:t>Chest film, radionuclide scan for aspiration, sweat chloride*</a:t>
                      </a:r>
                      <a:endParaRPr lang="en-US" sz="1400" dirty="0"/>
                    </a:p>
                  </a:txBody>
                  <a:tcPr anchor="ctr"/>
                </a:tc>
              </a:tr>
              <a:tr h="399715">
                <a:tc>
                  <a:txBody>
                    <a:bodyPr/>
                    <a:lstStyle/>
                    <a:p>
                      <a:pPr algn="l"/>
                      <a:r>
                        <a:rPr lang="en-US" sz="1400" dirty="0" smtClean="0"/>
                        <a:t>Polyuria, </a:t>
                      </a:r>
                      <a:r>
                        <a:rPr lang="en-US" sz="1400" dirty="0" err="1" smtClean="0"/>
                        <a:t>polydypsia</a:t>
                      </a:r>
                      <a:r>
                        <a:rPr lang="en-US" sz="1400" dirty="0" smtClean="0"/>
                        <a:t>, </a:t>
                      </a:r>
                      <a:r>
                        <a:rPr lang="en-US" sz="1400" dirty="0" err="1" smtClean="0"/>
                        <a:t>polyphagia</a:t>
                      </a:r>
                      <a:endParaRPr lang="en-US" sz="1400" dirty="0"/>
                    </a:p>
                  </a:txBody>
                  <a:tcPr anchor="ctr"/>
                </a:tc>
                <a:tc>
                  <a:txBody>
                    <a:bodyPr/>
                    <a:lstStyle/>
                    <a:p>
                      <a:pPr algn="l"/>
                      <a:r>
                        <a:rPr lang="en-US" sz="1400" dirty="0" smtClean="0"/>
                        <a:t>Diabetes</a:t>
                      </a:r>
                      <a:endParaRPr lang="en-US" sz="1400" dirty="0"/>
                    </a:p>
                  </a:txBody>
                  <a:tcPr anchor="ctr"/>
                </a:tc>
                <a:tc>
                  <a:txBody>
                    <a:bodyPr/>
                    <a:lstStyle/>
                    <a:p>
                      <a:pPr algn="l"/>
                      <a:r>
                        <a:rPr lang="en-US" sz="1400" dirty="0" smtClean="0"/>
                        <a:t>Blood glucose</a:t>
                      </a:r>
                      <a:endParaRPr lang="en-US" sz="1400" dirty="0"/>
                    </a:p>
                  </a:txBody>
                  <a:tcPr anchor="ctr"/>
                </a:tc>
              </a:tr>
              <a:tr h="558506">
                <a:tc>
                  <a:txBody>
                    <a:bodyPr/>
                    <a:lstStyle/>
                    <a:p>
                      <a:pPr algn="l"/>
                      <a:r>
                        <a:rPr lang="en-US" sz="1400" dirty="0" smtClean="0"/>
                        <a:t>Frequent (minor) infections</a:t>
                      </a:r>
                      <a:endParaRPr lang="en-US" sz="1400" dirty="0"/>
                    </a:p>
                  </a:txBody>
                  <a:tcPr anchor="ctr"/>
                </a:tc>
                <a:tc>
                  <a:txBody>
                    <a:bodyPr/>
                    <a:lstStyle/>
                    <a:p>
                      <a:pPr algn="l"/>
                      <a:r>
                        <a:rPr lang="en-US" sz="1400" dirty="0" smtClean="0"/>
                        <a:t>HIV, other immune deficiency</a:t>
                      </a:r>
                      <a:endParaRPr lang="en-US" sz="1400" dirty="0"/>
                    </a:p>
                  </a:txBody>
                  <a:tcPr anchor="ctr"/>
                </a:tc>
                <a:tc>
                  <a:txBody>
                    <a:bodyPr/>
                    <a:lstStyle/>
                    <a:p>
                      <a:pPr algn="l"/>
                      <a:r>
                        <a:rPr lang="en-US" sz="1400" dirty="0" smtClean="0"/>
                        <a:t>Serologic tests, </a:t>
                      </a:r>
                      <a:r>
                        <a:rPr lang="en-US" sz="1400" dirty="0" err="1" smtClean="0"/>
                        <a:t>immunoglobulins</a:t>
                      </a:r>
                      <a:r>
                        <a:rPr lang="en-US" sz="1400" dirty="0" smtClean="0"/>
                        <a:t>, * PPD with control for </a:t>
                      </a:r>
                      <a:r>
                        <a:rPr lang="en-US" sz="1400" dirty="0" err="1" smtClean="0"/>
                        <a:t>anergy</a:t>
                      </a:r>
                      <a:r>
                        <a:rPr lang="en-US" sz="1400" dirty="0" smtClean="0"/>
                        <a:t>*</a:t>
                      </a:r>
                      <a:endParaRPr lang="en-US" sz="1400" dirty="0"/>
                    </a:p>
                  </a:txBody>
                  <a:tcPr anchor="ctr"/>
                </a:tc>
              </a:tr>
            </a:tbl>
          </a:graphicData>
        </a:graphic>
      </p:graphicFrame>
      <p:sp>
        <p:nvSpPr>
          <p:cNvPr id="3" name="Title 2"/>
          <p:cNvSpPr>
            <a:spLocks noGrp="1"/>
          </p:cNvSpPr>
          <p:nvPr>
            <p:ph type="title"/>
          </p:nvPr>
        </p:nvSpPr>
        <p:spPr/>
        <p:txBody>
          <a:bodyPr/>
          <a:lstStyle/>
          <a:p>
            <a:r>
              <a:rPr lang="en-US" dirty="0" smtClean="0"/>
              <a:t>Diagnostic red flags for FFT</a:t>
            </a:r>
            <a:endParaRPr lang="en-US" dirty="0"/>
          </a:p>
        </p:txBody>
      </p:sp>
      <p:sp>
        <p:nvSpPr>
          <p:cNvPr id="6" name="TextBox 5"/>
          <p:cNvSpPr txBox="1"/>
          <p:nvPr/>
        </p:nvSpPr>
        <p:spPr>
          <a:xfrm>
            <a:off x="609600" y="6504801"/>
            <a:ext cx="2803973" cy="276999"/>
          </a:xfrm>
          <a:prstGeom prst="rect">
            <a:avLst/>
          </a:prstGeom>
          <a:noFill/>
        </p:spPr>
        <p:txBody>
          <a:bodyPr wrap="none" rtlCol="0">
            <a:spAutoFit/>
          </a:bodyPr>
          <a:lstStyle/>
          <a:p>
            <a:r>
              <a:rPr lang="en-US" sz="1200" dirty="0" smtClean="0"/>
              <a:t>* </a:t>
            </a:r>
            <a:r>
              <a:rPr lang="en-US" sz="1100" dirty="0" smtClean="0"/>
              <a:t>May be abnormal secondary to malnutrition</a:t>
            </a:r>
            <a:endParaRPr lang="en-US" sz="11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cstate="print"/>
          <a:srcRect/>
          <a:stretch>
            <a:fillRect/>
          </a:stretch>
        </p:blipFill>
        <p:spPr bwMode="auto">
          <a:xfrm>
            <a:off x="762001" y="152400"/>
            <a:ext cx="7315200" cy="67056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90600" y="162403"/>
            <a:ext cx="6629400" cy="6695597"/>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142999" y="152400"/>
            <a:ext cx="6553201" cy="67056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baby_face_2.jpg"/>
          <p:cNvPicPr>
            <a:picLocks noGrp="1" noChangeAspect="1"/>
          </p:cNvPicPr>
          <p:nvPr>
            <p:ph idx="1"/>
          </p:nvPr>
        </p:nvPicPr>
        <p:blipFill>
          <a:blip r:embed="rId2" cstate="print"/>
          <a:stretch>
            <a:fillRect/>
          </a:stretch>
        </p:blipFill>
        <p:spPr>
          <a:xfrm>
            <a:off x="0" y="0"/>
            <a:ext cx="8991600" cy="6858000"/>
          </a:xfrm>
        </p:spPr>
      </p:pic>
      <p:sp>
        <p:nvSpPr>
          <p:cNvPr id="9" name="TextBox 8"/>
          <p:cNvSpPr txBox="1"/>
          <p:nvPr/>
        </p:nvSpPr>
        <p:spPr>
          <a:xfrm>
            <a:off x="3429000" y="3406438"/>
            <a:ext cx="5486400" cy="3354765"/>
          </a:xfrm>
          <a:prstGeom prst="rect">
            <a:avLst/>
          </a:prstGeom>
          <a:noFill/>
        </p:spPr>
        <p:txBody>
          <a:bodyPr wrap="square" rtlCol="0">
            <a:spAutoFit/>
          </a:bodyPr>
          <a:lstStyle/>
          <a:p>
            <a:pPr algn="ctr"/>
            <a:r>
              <a:rPr lang="en-US" sz="8800" b="1" dirty="0" smtClean="0">
                <a:solidFill>
                  <a:schemeClr val="tx2">
                    <a:lumMod val="75000"/>
                  </a:schemeClr>
                </a:solidFill>
              </a:rPr>
              <a:t>THANK YOU</a:t>
            </a:r>
            <a:endParaRPr lang="en-US" b="1" dirty="0" smtClean="0"/>
          </a:p>
          <a:p>
            <a:endParaRPr lang="en-US" b="1" dirty="0" smtClean="0"/>
          </a:p>
          <a:p>
            <a:endParaRPr lang="en-US" b="1"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99616"/>
            <a:ext cx="8229600" cy="5205984"/>
          </a:xfrm>
        </p:spPr>
        <p:txBody>
          <a:bodyPr>
            <a:normAutofit/>
          </a:bodyPr>
          <a:lstStyle/>
          <a:p>
            <a:pPr algn="just">
              <a:buNone/>
            </a:pPr>
            <a:r>
              <a:rPr lang="en-US" sz="2800" b="1" dirty="0" smtClean="0"/>
              <a:t>WEIGHT-</a:t>
            </a:r>
            <a:r>
              <a:rPr lang="en-US" sz="2800" dirty="0" smtClean="0"/>
              <a:t> </a:t>
            </a:r>
          </a:p>
          <a:p>
            <a:pPr algn="just"/>
            <a:r>
              <a:rPr lang="en-US" sz="2400" dirty="0" smtClean="0"/>
              <a:t>Birth weight is regained by the 14</a:t>
            </a:r>
            <a:r>
              <a:rPr lang="en-US" sz="2400" baseline="30000" dirty="0" smtClean="0"/>
              <a:t>th</a:t>
            </a:r>
            <a:r>
              <a:rPr lang="en-US" sz="2400" dirty="0" smtClean="0"/>
              <a:t> </a:t>
            </a:r>
            <a:r>
              <a:rPr lang="en-US" sz="2400" dirty="0"/>
              <a:t>d</a:t>
            </a:r>
            <a:r>
              <a:rPr lang="en-US" sz="2400" dirty="0" smtClean="0"/>
              <a:t>ay. </a:t>
            </a:r>
          </a:p>
          <a:p>
            <a:pPr algn="just"/>
            <a:r>
              <a:rPr lang="en-US" sz="2400" dirty="0" smtClean="0"/>
              <a:t>During the first 3 months, the average gain is about 1 kg/month (about ½ to 1 oz/ day). 	</a:t>
            </a:r>
          </a:p>
          <a:p>
            <a:pPr algn="just"/>
            <a:r>
              <a:rPr lang="en-US" sz="2400" dirty="0" smtClean="0"/>
              <a:t>Birth weight doubles at about 4 months, triples at 12 months, quadruples at 24 months. </a:t>
            </a:r>
          </a:p>
          <a:p>
            <a:pPr algn="just"/>
            <a:r>
              <a:rPr lang="en-US" sz="2400" dirty="0" smtClean="0"/>
              <a:t>By six month, the average gain per month is 0.5kg. </a:t>
            </a:r>
          </a:p>
          <a:p>
            <a:pPr algn="just"/>
            <a:r>
              <a:rPr lang="en-US" sz="2400" dirty="0" smtClean="0"/>
              <a:t>During the second year, the average gain per month is 0.25 kg. </a:t>
            </a:r>
          </a:p>
          <a:p>
            <a:pPr algn="just"/>
            <a:r>
              <a:rPr lang="en-US" sz="2400" dirty="0" smtClean="0"/>
              <a:t>After age 2, the average annual increment is 2.3 kg</a:t>
            </a:r>
          </a:p>
          <a:p>
            <a:pPr algn="just">
              <a:buNone/>
            </a:pPr>
            <a:r>
              <a:rPr lang="en-US" sz="2400" dirty="0" smtClean="0"/>
              <a:t>    (5 lb) until the adolescent growth spurt.</a:t>
            </a:r>
          </a:p>
          <a:p>
            <a:pPr algn="just">
              <a:buNone/>
            </a:pPr>
            <a:endParaRPr lang="en-US" dirty="0"/>
          </a:p>
        </p:txBody>
      </p:sp>
      <p:sp>
        <p:nvSpPr>
          <p:cNvPr id="2" name="Title 1"/>
          <p:cNvSpPr>
            <a:spLocks noGrp="1"/>
          </p:cNvSpPr>
          <p:nvPr>
            <p:ph type="title"/>
          </p:nvPr>
        </p:nvSpPr>
        <p:spPr/>
        <p:txBody>
          <a:bodyPr>
            <a:normAutofit/>
          </a:bodyPr>
          <a:lstStyle/>
          <a:p>
            <a:r>
              <a:rPr lang="en-US" sz="3600" dirty="0" smtClean="0"/>
              <a:t>GROWTH GUIDELINES</a:t>
            </a:r>
            <a:endParaRPr lang="en-US" sz="3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HEIGHT –</a:t>
            </a:r>
          </a:p>
          <a:p>
            <a:r>
              <a:rPr lang="en-US" sz="2800" dirty="0" smtClean="0"/>
              <a:t>Average birth length is 50cm (20 in).</a:t>
            </a:r>
          </a:p>
          <a:p>
            <a:r>
              <a:rPr lang="en-US" sz="2800" dirty="0" smtClean="0"/>
              <a:t>By the end of the first year, birth length increases by 50%. </a:t>
            </a:r>
          </a:p>
          <a:p>
            <a:r>
              <a:rPr lang="en-US" sz="2800" dirty="0" smtClean="0"/>
              <a:t>Birth length doubles by 4 years. </a:t>
            </a:r>
          </a:p>
          <a:p>
            <a:r>
              <a:rPr lang="en-US" sz="2800" dirty="0" smtClean="0"/>
              <a:t>Birth length triples by 13 years.</a:t>
            </a:r>
          </a:p>
          <a:p>
            <a:r>
              <a:rPr lang="en-US" sz="2800" dirty="0" smtClean="0"/>
              <a:t>Average annual growth is 5 cm (2 in) or better per year.</a:t>
            </a:r>
          </a:p>
          <a:p>
            <a:pPr>
              <a:buNone/>
            </a:pPr>
            <a:endParaRPr lang="en-US" dirty="0" smtClean="0"/>
          </a:p>
          <a:p>
            <a:pPr>
              <a:buNone/>
            </a:pPr>
            <a:endParaRPr lang="en-US" dirty="0"/>
          </a:p>
        </p:txBody>
      </p:sp>
      <p:sp>
        <p:nvSpPr>
          <p:cNvPr id="2" name="Title 1"/>
          <p:cNvSpPr>
            <a:spLocks noGrp="1"/>
          </p:cNvSpPr>
          <p:nvPr>
            <p:ph type="title"/>
          </p:nvPr>
        </p:nvSpPr>
        <p:spPr/>
        <p:txBody>
          <a:bodyPr>
            <a:normAutofit/>
          </a:bodyPr>
          <a:lstStyle/>
          <a:p>
            <a:r>
              <a:rPr lang="en-US" sz="3200" dirty="0" smtClean="0"/>
              <a:t>GROWTH GUIDELINES</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26653"/>
            <a:ext cx="8229600" cy="4626547"/>
          </a:xfrm>
        </p:spPr>
        <p:txBody>
          <a:bodyPr>
            <a:normAutofit/>
          </a:bodyPr>
          <a:lstStyle/>
          <a:p>
            <a:pPr algn="just"/>
            <a:r>
              <a:rPr lang="en-US" sz="2800" dirty="0" smtClean="0"/>
              <a:t>A nice rule of thumb for head circumference is the 3 &amp; 9 rule. A newborn has a head circumference of 35 cm, a 3 month has a circumference of 40 cm, a 9 month has a circumference of 45 cm, a 3 year old has a circumference of 50 cm, and a 9 year old has a circumference of 55 cm.</a:t>
            </a:r>
            <a:endParaRPr lang="en-US" sz="2800" dirty="0"/>
          </a:p>
        </p:txBody>
      </p:sp>
      <p:sp>
        <p:nvSpPr>
          <p:cNvPr id="2" name="Title 1"/>
          <p:cNvSpPr>
            <a:spLocks noGrp="1"/>
          </p:cNvSpPr>
          <p:nvPr>
            <p:ph type="title"/>
          </p:nvPr>
        </p:nvSpPr>
        <p:spPr/>
        <p:txBody>
          <a:bodyPr>
            <a:normAutofit/>
          </a:bodyPr>
          <a:lstStyle/>
          <a:p>
            <a:r>
              <a:rPr lang="en-US" sz="3200" dirty="0" smtClean="0"/>
              <a:t>GROWTH GUIDELINES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105401"/>
          </a:xfrm>
        </p:spPr>
        <p:txBody>
          <a:bodyPr/>
          <a:lstStyle/>
          <a:p>
            <a:pPr algn="just">
              <a:buNone/>
            </a:pPr>
            <a:r>
              <a:rPr lang="en-US" b="1" dirty="0" smtClean="0"/>
              <a:t>FTT could be defined as an:</a:t>
            </a:r>
          </a:p>
          <a:p>
            <a:pPr algn="just"/>
            <a:r>
              <a:rPr lang="en-US" sz="2800" dirty="0" smtClean="0"/>
              <a:t>Infant’s growth deviated from an established pattern of age-appropriate growth.</a:t>
            </a:r>
          </a:p>
          <a:p>
            <a:pPr algn="just"/>
            <a:r>
              <a:rPr lang="en-US" sz="2800" dirty="0" smtClean="0"/>
              <a:t>Regardless of the anthropometric indicator and cut off value selected, accurate interpretation of the growth data is dependent up </a:t>
            </a:r>
            <a:r>
              <a:rPr lang="en-US" sz="2800" u="sng" dirty="0" smtClean="0"/>
              <a:t>serial measurements </a:t>
            </a:r>
            <a:r>
              <a:rPr lang="en-US" sz="2800" dirty="0" smtClean="0"/>
              <a:t>and not one point in time.</a:t>
            </a:r>
          </a:p>
          <a:p>
            <a:endParaRPr lang="en-US" dirty="0"/>
          </a:p>
        </p:txBody>
      </p:sp>
      <p:sp>
        <p:nvSpPr>
          <p:cNvPr id="3" name="Title 2"/>
          <p:cNvSpPr>
            <a:spLocks noGrp="1"/>
          </p:cNvSpPr>
          <p:nvPr>
            <p:ph type="title"/>
          </p:nvPr>
        </p:nvSpPr>
        <p:spPr/>
        <p:txBody>
          <a:bodyPr/>
          <a:lstStyle/>
          <a:p>
            <a:r>
              <a:rPr lang="en-US" dirty="0" smtClean="0"/>
              <a:t>FTT - definition</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626547"/>
          </a:xfrm>
        </p:spPr>
        <p:txBody>
          <a:bodyPr/>
          <a:lstStyle/>
          <a:p>
            <a:pPr>
              <a:buNone/>
            </a:pPr>
            <a:r>
              <a:rPr lang="en-US" dirty="0" smtClean="0"/>
              <a:t>Most pathological explanations for failure to thrive can be broken up into of the following groups:</a:t>
            </a:r>
          </a:p>
          <a:p>
            <a:pPr>
              <a:buFont typeface="Wingdings" pitchFamily="2" charset="2"/>
              <a:buChar char="q"/>
            </a:pPr>
            <a:r>
              <a:rPr lang="en-US" dirty="0" smtClean="0"/>
              <a:t>Inadequate caloric intake</a:t>
            </a:r>
          </a:p>
          <a:p>
            <a:pPr>
              <a:buFont typeface="Wingdings" pitchFamily="2" charset="2"/>
              <a:buChar char="q"/>
            </a:pPr>
            <a:r>
              <a:rPr lang="en-US" dirty="0" smtClean="0"/>
              <a:t>Inadequate absorption</a:t>
            </a:r>
          </a:p>
          <a:p>
            <a:pPr>
              <a:buFont typeface="Wingdings" pitchFamily="2" charset="2"/>
              <a:buChar char="q"/>
            </a:pPr>
            <a:r>
              <a:rPr lang="en-US" dirty="0" smtClean="0"/>
              <a:t>Increased metabolism</a:t>
            </a:r>
          </a:p>
          <a:p>
            <a:pPr>
              <a:buFont typeface="Wingdings" pitchFamily="2" charset="2"/>
              <a:buChar char="q"/>
            </a:pPr>
            <a:r>
              <a:rPr lang="en-US" dirty="0" smtClean="0"/>
              <a:t>Defective utilization</a:t>
            </a:r>
          </a:p>
          <a:p>
            <a:pPr>
              <a:buNone/>
            </a:pPr>
            <a:endParaRPr lang="en-US" dirty="0"/>
          </a:p>
        </p:txBody>
      </p:sp>
      <p:sp>
        <p:nvSpPr>
          <p:cNvPr id="3" name="Title 2"/>
          <p:cNvSpPr>
            <a:spLocks noGrp="1"/>
          </p:cNvSpPr>
          <p:nvPr>
            <p:ph type="title"/>
          </p:nvPr>
        </p:nvSpPr>
        <p:spPr/>
        <p:txBody>
          <a:bodyPr/>
          <a:lstStyle/>
          <a:p>
            <a:r>
              <a:rPr lang="en-US" dirty="0" smtClean="0"/>
              <a:t>Failure to thrive</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Inadequate caloric intake</a:t>
            </a:r>
          </a:p>
          <a:p>
            <a:pPr lvl="1">
              <a:buFont typeface="Arial" pitchFamily="34" charset="0"/>
              <a:buChar char="•"/>
            </a:pPr>
            <a:r>
              <a:rPr lang="en-US" dirty="0" smtClean="0"/>
              <a:t>Incorrect preparation of formula (too diluted, too concentrated).</a:t>
            </a:r>
          </a:p>
          <a:p>
            <a:pPr lvl="1">
              <a:buFont typeface="Arial" pitchFamily="34" charset="0"/>
              <a:buChar char="•"/>
            </a:pPr>
            <a:r>
              <a:rPr lang="en-US" dirty="0" smtClean="0"/>
              <a:t>Unsuitable feeding habits (food fads, excessive juice)</a:t>
            </a:r>
          </a:p>
          <a:p>
            <a:pPr lvl="1">
              <a:buFont typeface="Arial" pitchFamily="34" charset="0"/>
              <a:buChar char="•"/>
            </a:pPr>
            <a:r>
              <a:rPr lang="en-US" dirty="0" smtClean="0"/>
              <a:t>Behavior problems affecting eating</a:t>
            </a:r>
          </a:p>
          <a:p>
            <a:pPr lvl="1">
              <a:buFont typeface="Arial" pitchFamily="34" charset="0"/>
              <a:buChar char="•"/>
            </a:pPr>
            <a:r>
              <a:rPr lang="en-US" dirty="0" smtClean="0"/>
              <a:t>Poverty and food shortages</a:t>
            </a:r>
          </a:p>
          <a:p>
            <a:pPr lvl="1">
              <a:buFont typeface="Arial" pitchFamily="34" charset="0"/>
              <a:buChar char="•"/>
            </a:pPr>
            <a:r>
              <a:rPr lang="en-US" dirty="0" smtClean="0"/>
              <a:t>Neglect</a:t>
            </a:r>
          </a:p>
          <a:p>
            <a:pPr lvl="1">
              <a:buFont typeface="Arial" pitchFamily="34" charset="0"/>
              <a:buChar char="•"/>
            </a:pPr>
            <a:r>
              <a:rPr lang="en-US" dirty="0" smtClean="0"/>
              <a:t>Disturbed parent-child relationship</a:t>
            </a:r>
          </a:p>
          <a:p>
            <a:pPr lvl="1">
              <a:buFont typeface="Arial" pitchFamily="34" charset="0"/>
              <a:buChar char="•"/>
            </a:pPr>
            <a:r>
              <a:rPr lang="en-US" dirty="0" smtClean="0"/>
              <a:t>Mechanical feeding difficulties (</a:t>
            </a:r>
            <a:r>
              <a:rPr lang="en-US" dirty="0" err="1" smtClean="0"/>
              <a:t>oromotor</a:t>
            </a:r>
            <a:r>
              <a:rPr lang="en-US" dirty="0" smtClean="0"/>
              <a:t> dysfunction, congenital anomalies, central nervous system damage, severe reflux)</a:t>
            </a:r>
            <a:endParaRPr lang="en-US" dirty="0"/>
          </a:p>
        </p:txBody>
      </p:sp>
      <p:sp>
        <p:nvSpPr>
          <p:cNvPr id="3" name="Title 2"/>
          <p:cNvSpPr>
            <a:spLocks noGrp="1"/>
          </p:cNvSpPr>
          <p:nvPr>
            <p:ph type="title"/>
          </p:nvPr>
        </p:nvSpPr>
        <p:spPr/>
        <p:txBody>
          <a:bodyPr/>
          <a:lstStyle/>
          <a:p>
            <a:r>
              <a:rPr lang="en-US" dirty="0" smtClean="0"/>
              <a:t>Failure to thrive</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Inadequate absorption</a:t>
            </a:r>
          </a:p>
          <a:p>
            <a:pPr lvl="1">
              <a:buFont typeface="Arial" pitchFamily="34" charset="0"/>
              <a:buChar char="•"/>
            </a:pPr>
            <a:r>
              <a:rPr lang="en-US" dirty="0" smtClean="0"/>
              <a:t>Celiac disease</a:t>
            </a:r>
          </a:p>
          <a:p>
            <a:pPr lvl="1">
              <a:buFont typeface="Arial" pitchFamily="34" charset="0"/>
              <a:buChar char="•"/>
            </a:pPr>
            <a:r>
              <a:rPr lang="en-US" dirty="0" smtClean="0"/>
              <a:t>Cystic fibrosis</a:t>
            </a:r>
          </a:p>
          <a:p>
            <a:pPr lvl="1">
              <a:buFont typeface="Arial" pitchFamily="34" charset="0"/>
              <a:buChar char="•"/>
            </a:pPr>
            <a:r>
              <a:rPr lang="en-US" dirty="0" smtClean="0"/>
              <a:t>Cow’s milk protein allergy</a:t>
            </a:r>
          </a:p>
          <a:p>
            <a:pPr lvl="1">
              <a:buFont typeface="Arial" pitchFamily="34" charset="0"/>
              <a:buChar char="•"/>
            </a:pPr>
            <a:r>
              <a:rPr lang="en-US" dirty="0" smtClean="0"/>
              <a:t>Vitamin or mineral deficiencies (</a:t>
            </a:r>
            <a:r>
              <a:rPr lang="en-US" dirty="0" err="1" smtClean="0"/>
              <a:t>acrodermatitis</a:t>
            </a:r>
            <a:r>
              <a:rPr lang="en-US" dirty="0" smtClean="0"/>
              <a:t> enteropathica, scurvy)</a:t>
            </a:r>
          </a:p>
          <a:p>
            <a:pPr lvl="1">
              <a:buFont typeface="Arial" pitchFamily="34" charset="0"/>
              <a:buChar char="•"/>
            </a:pPr>
            <a:r>
              <a:rPr lang="en-US" dirty="0" err="1" smtClean="0"/>
              <a:t>Biliary</a:t>
            </a:r>
            <a:r>
              <a:rPr lang="en-US" dirty="0" smtClean="0"/>
              <a:t> </a:t>
            </a:r>
            <a:r>
              <a:rPr lang="en-US" dirty="0" err="1" smtClean="0"/>
              <a:t>atresia</a:t>
            </a:r>
            <a:r>
              <a:rPr lang="en-US" dirty="0" smtClean="0"/>
              <a:t> or liver disease</a:t>
            </a:r>
          </a:p>
          <a:p>
            <a:pPr lvl="1">
              <a:buFont typeface="Arial" pitchFamily="34" charset="0"/>
              <a:buChar char="•"/>
            </a:pPr>
            <a:r>
              <a:rPr lang="en-US" dirty="0" smtClean="0"/>
              <a:t>Necrotizing </a:t>
            </a:r>
            <a:r>
              <a:rPr lang="en-US" dirty="0" err="1" smtClean="0"/>
              <a:t>enterocolitis</a:t>
            </a:r>
            <a:r>
              <a:rPr lang="en-US" dirty="0" smtClean="0"/>
              <a:t> or short-gut syndrome</a:t>
            </a:r>
          </a:p>
          <a:p>
            <a:pPr lvl="1">
              <a:buFont typeface="Arial" pitchFamily="34" charset="0"/>
              <a:buChar char="•"/>
            </a:pPr>
            <a:endParaRPr lang="en-US" dirty="0" smtClean="0"/>
          </a:p>
          <a:p>
            <a:pPr>
              <a:buNone/>
            </a:pPr>
            <a:endParaRPr lang="en-US" dirty="0"/>
          </a:p>
        </p:txBody>
      </p:sp>
      <p:sp>
        <p:nvSpPr>
          <p:cNvPr id="3" name="Title 2"/>
          <p:cNvSpPr>
            <a:spLocks noGrp="1"/>
          </p:cNvSpPr>
          <p:nvPr>
            <p:ph type="title"/>
          </p:nvPr>
        </p:nvSpPr>
        <p:spPr/>
        <p:txBody>
          <a:bodyPr/>
          <a:lstStyle/>
          <a:p>
            <a:r>
              <a:rPr lang="en-US" dirty="0" smtClean="0"/>
              <a:t>Failure to thrive</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untain">
  <a:themeElements>
    <a:clrScheme name="Mountain">
      <a:dk1>
        <a:srgbClr val="000000"/>
      </a:dk1>
      <a:lt1>
        <a:srgbClr val="FFFFFF"/>
      </a:lt1>
      <a:dk2>
        <a:srgbClr val="0536B3"/>
      </a:dk2>
      <a:lt2>
        <a:srgbClr val="7CB7F8"/>
      </a:lt2>
      <a:accent1>
        <a:srgbClr val="3F9EE4"/>
      </a:accent1>
      <a:accent2>
        <a:srgbClr val="77B559"/>
      </a:accent2>
      <a:accent3>
        <a:srgbClr val="E4A81B"/>
      </a:accent3>
      <a:accent4>
        <a:srgbClr val="108BB4"/>
      </a:accent4>
      <a:accent5>
        <a:srgbClr val="DA7328"/>
      </a:accent5>
      <a:accent6>
        <a:srgbClr val="AE589F"/>
      </a:accent6>
      <a:hlink>
        <a:srgbClr val="460245"/>
      </a:hlink>
      <a:folHlink>
        <a:srgbClr val="AC17D6"/>
      </a:folHlink>
    </a:clrScheme>
    <a:fontScheme name="Mountain">
      <a:majorFont>
        <a:latin typeface="Gill Sans MT"/>
        <a:ea typeface=""/>
        <a:cs typeface=""/>
        <a:font script="Cyrl" typeface="Arial"/>
        <a:font script="Grek" typeface="Arial"/>
        <a:font script="Jpan" typeface="HG丸ｺﾞｼｯｸM-PRO"/>
        <a:font script="Hang" typeface="HY 헤드라인 M"/>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ill Sans MT"/>
        <a:ea typeface=""/>
        <a:cs typeface=""/>
        <a:font script="Cyrl" typeface="Arial"/>
        <a:font script="Grek" typeface="Arial"/>
        <a:font script="Jpan" typeface="HG丸ｺﾞｼｯｸM-PRO"/>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untain">
      <a:fillStyleLst>
        <a:solidFill>
          <a:schemeClr val="phClr"/>
        </a:solidFill>
        <a:gradFill rotWithShape="1">
          <a:gsLst>
            <a:gs pos="0">
              <a:schemeClr val="phClr">
                <a:tint val="100000"/>
                <a:shade val="100000"/>
                <a:hueMod val="100000"/>
                <a:satMod val="100000"/>
              </a:schemeClr>
            </a:gs>
            <a:gs pos="50000">
              <a:schemeClr val="phClr">
                <a:tint val="25000"/>
                <a:shade val="100000"/>
                <a:hueMod val="100000"/>
                <a:satMod val="100000"/>
              </a:schemeClr>
            </a:gs>
            <a:gs pos="100000">
              <a:schemeClr val="phClr">
                <a:tint val="100000"/>
                <a:shade val="100000"/>
                <a:hueMod val="100000"/>
                <a:satMod val="100000"/>
              </a:schemeClr>
            </a:gs>
          </a:gsLst>
          <a:lin ang="5400000" scaled="1"/>
        </a:gradFill>
        <a:gradFill rotWithShape="1">
          <a:gsLst>
            <a:gs pos="0">
              <a:schemeClr val="phClr">
                <a:tint val="40000"/>
                <a:shade val="100000"/>
                <a:hueMod val="100000"/>
                <a:satMod val="100000"/>
              </a:schemeClr>
            </a:gs>
            <a:gs pos="30000">
              <a:schemeClr val="phClr">
                <a:tint val="100000"/>
                <a:shade val="100000"/>
                <a:hueMod val="100000"/>
                <a:satMod val="100000"/>
              </a:schemeClr>
            </a:gs>
            <a:gs pos="68000">
              <a:schemeClr val="phClr">
                <a:tint val="100000"/>
                <a:shade val="100000"/>
                <a:hueMod val="100000"/>
                <a:satMod val="100000"/>
              </a:schemeClr>
            </a:gs>
            <a:gs pos="100000">
              <a:schemeClr val="phClr">
                <a:tint val="40000"/>
                <a:shade val="100000"/>
                <a:hueMod val="100000"/>
                <a:satMod val="1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br" rotWithShape="0">
              <a:srgbClr val="000000">
                <a:alpha val="0"/>
              </a:srgbClr>
            </a:outerShdw>
          </a:effectLst>
        </a:effectStyle>
        <a:effectStyle>
          <a:effectLst>
            <a:outerShdw blurRad="38100" dist="25400" dir="5400000" algn="ctr" rotWithShape="0">
              <a:srgbClr val="EBE9ED">
                <a:alpha val="0"/>
              </a:srgbClr>
            </a:outerShdw>
          </a:effectLst>
          <a:scene3d>
            <a:camera prst="orthographicFront">
              <a:rot lat="0" lon="0" rev="0"/>
            </a:camera>
            <a:lightRig rig="glow" dir="b"/>
          </a:scene3d>
          <a:sp3d contourW="6350" prstMaterial="softEdge">
            <a:bevelT w="25400" h="25400"/>
            <a:contourClr>
              <a:schemeClr val="phClr">
                <a:tint val="90000"/>
                <a:shade val="100000"/>
                <a:hueMod val="100000"/>
                <a:satMod val="100000"/>
              </a:schemeClr>
            </a:contourClr>
          </a:sp3d>
        </a:effectStyle>
        <a:effectStyle>
          <a:effectLst>
            <a:reflection blurRad="12700" stA="40000" endPos="40000" dist="25400" dir="5400000" sy="-100000" rotWithShape="0"/>
          </a:effectLst>
          <a:scene3d>
            <a:camera prst="perspectiveFront"/>
            <a:lightRig rig="glow" dir="b"/>
          </a:scene3d>
          <a:sp3d contourW="6350" prstMaterial="softEdge">
            <a:bevelT w="50800" h="25400"/>
            <a:contourClr>
              <a:schemeClr val="phClr">
                <a:tint val="100000"/>
                <a:shade val="80000"/>
                <a:hueMod val="100000"/>
                <a:satMod val="100000"/>
              </a:schemeClr>
            </a:contourClr>
          </a:sp3d>
        </a:effectStyle>
      </a:effectStyleLst>
      <a:bgFillStyleLst>
        <a:solidFill>
          <a:schemeClr val="phClr"/>
        </a:solidFill>
        <a:gradFill rotWithShape="1">
          <a:gsLst>
            <a:gs pos="0">
              <a:schemeClr val="phClr">
                <a:shade val="40000"/>
                <a:satMod val="165000"/>
              </a:schemeClr>
            </a:gs>
            <a:gs pos="50000">
              <a:schemeClr val="phClr">
                <a:shade val="95000"/>
                <a:satMod val="100000"/>
              </a:schemeClr>
            </a:gs>
            <a:gs pos="100000">
              <a:schemeClr val="phClr">
                <a:tint val="10000"/>
                <a:satMod val="300000"/>
              </a:schemeClr>
            </a:gs>
          </a:gsLst>
          <a:lin ang="13000000" scaled="0"/>
        </a:gradFill>
        <a:blipFill>
          <a:blip xmlns:r="http://schemas.openxmlformats.org/officeDocument/2006/relationships" r:embed="rId1">
            <a:duotone>
              <a:schemeClr val="phClr">
                <a:shade val="75000"/>
              </a:schemeClr>
              <a:schemeClr val="phClr">
                <a:tint val="55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Template>
  <TotalTime>198</TotalTime>
  <Words>1771</Words>
  <Application>Microsoft Office PowerPoint</Application>
  <PresentationFormat>On-screen Show (4:3)</PresentationFormat>
  <Paragraphs>236</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Mountain</vt:lpstr>
      <vt:lpstr>FAILURE  TO THRIVE</vt:lpstr>
      <vt:lpstr>What does a child need to grow ?</vt:lpstr>
      <vt:lpstr>GROWTH GUIDELINES</vt:lpstr>
      <vt:lpstr>GROWTH GUIDELINES</vt:lpstr>
      <vt:lpstr>GROWTH GUIDELINES</vt:lpstr>
      <vt:lpstr>FTT - definition</vt:lpstr>
      <vt:lpstr>Failure to thrive</vt:lpstr>
      <vt:lpstr>Failure to thrive</vt:lpstr>
      <vt:lpstr>Failure to thrive</vt:lpstr>
      <vt:lpstr>Failure to thrive</vt:lpstr>
      <vt:lpstr>Failure to thrive</vt:lpstr>
      <vt:lpstr>FTT – Illingworth Clinical  Wisdom</vt:lpstr>
      <vt:lpstr>FTT – Illingworth  Clinical  Wisdom</vt:lpstr>
      <vt:lpstr>FTT – Illingworth Clinical  Wisdom</vt:lpstr>
      <vt:lpstr>FTT  - History</vt:lpstr>
      <vt:lpstr>FTT – Labs  &amp;  Assessment</vt:lpstr>
      <vt:lpstr>FTT</vt:lpstr>
      <vt:lpstr>FTT</vt:lpstr>
      <vt:lpstr>Table 1: Classification of Under nutrition</vt:lpstr>
      <vt:lpstr>AVERAGE  GAINS  IN  WEIGHT  AND  LENGTH  IN  THE FIRST  FIVE  YEARS  OF  LIFE</vt:lpstr>
      <vt:lpstr>A staging system for malnutrition</vt:lpstr>
      <vt:lpstr>What is normal growth?</vt:lpstr>
      <vt:lpstr>Why isn’t this baby growing?</vt:lpstr>
      <vt:lpstr>Medical causes of inadequate intake that  may be overlooked</vt:lpstr>
      <vt:lpstr>Diagnostic red flags for FFT</vt:lpstr>
      <vt:lpstr>Slide 26</vt:lpstr>
      <vt:lpstr>Slide 27</vt:lpstr>
      <vt:lpstr>Slide 28</vt:lpstr>
      <vt:lpstr>Slide 29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FAILURE  TO THRIVE</dc:title>
  <dc:creator>LIZA</dc:creator>
  <cp:lastModifiedBy>MARIA</cp:lastModifiedBy>
  <cp:revision>29</cp:revision>
  <dcterms:created xsi:type="dcterms:W3CDTF">2010-01-25T05:05:55Z</dcterms:created>
  <dcterms:modified xsi:type="dcterms:W3CDTF">2014-03-19T06:51:20Z</dcterms:modified>
</cp:coreProperties>
</file>