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6"/>
  </p:notesMasterIdLst>
  <p:sldIdLst>
    <p:sldId id="256" r:id="rId2"/>
    <p:sldId id="341" r:id="rId3"/>
    <p:sldId id="265" r:id="rId4"/>
    <p:sldId id="257" r:id="rId5"/>
    <p:sldId id="267" r:id="rId6"/>
    <p:sldId id="342" r:id="rId7"/>
    <p:sldId id="268" r:id="rId8"/>
    <p:sldId id="340" r:id="rId9"/>
    <p:sldId id="339" r:id="rId10"/>
    <p:sldId id="269" r:id="rId11"/>
    <p:sldId id="270" r:id="rId12"/>
    <p:sldId id="306" r:id="rId13"/>
    <p:sldId id="271" r:id="rId14"/>
    <p:sldId id="307" r:id="rId15"/>
    <p:sldId id="347" r:id="rId16"/>
    <p:sldId id="348" r:id="rId17"/>
    <p:sldId id="349" r:id="rId18"/>
    <p:sldId id="272" r:id="rId19"/>
    <p:sldId id="273" r:id="rId20"/>
    <p:sldId id="343" r:id="rId21"/>
    <p:sldId id="344" r:id="rId22"/>
    <p:sldId id="345" r:id="rId23"/>
    <p:sldId id="274" r:id="rId24"/>
    <p:sldId id="351" r:id="rId25"/>
    <p:sldId id="350" r:id="rId26"/>
    <p:sldId id="275" r:id="rId27"/>
    <p:sldId id="276" r:id="rId28"/>
    <p:sldId id="277" r:id="rId29"/>
    <p:sldId id="278" r:id="rId30"/>
    <p:sldId id="279" r:id="rId31"/>
    <p:sldId id="308" r:id="rId32"/>
    <p:sldId id="280" r:id="rId33"/>
    <p:sldId id="281" r:id="rId34"/>
    <p:sldId id="289" r:id="rId35"/>
    <p:sldId id="309" r:id="rId36"/>
    <p:sldId id="290" r:id="rId37"/>
    <p:sldId id="286" r:id="rId38"/>
    <p:sldId id="282" r:id="rId39"/>
    <p:sldId id="283" r:id="rId40"/>
    <p:sldId id="284" r:id="rId41"/>
    <p:sldId id="285" r:id="rId42"/>
    <p:sldId id="287" r:id="rId43"/>
    <p:sldId id="288" r:id="rId44"/>
    <p:sldId id="291" r:id="rId45"/>
    <p:sldId id="296" r:id="rId46"/>
    <p:sldId id="298" r:id="rId47"/>
    <p:sldId id="299" r:id="rId48"/>
    <p:sldId id="302" r:id="rId49"/>
    <p:sldId id="303" r:id="rId50"/>
    <p:sldId id="295" r:id="rId51"/>
    <p:sldId id="258" r:id="rId52"/>
    <p:sldId id="259" r:id="rId53"/>
    <p:sldId id="260" r:id="rId54"/>
    <p:sldId id="261" r:id="rId55"/>
    <p:sldId id="263" r:id="rId56"/>
    <p:sldId id="264" r:id="rId57"/>
    <p:sldId id="346" r:id="rId58"/>
    <p:sldId id="311" r:id="rId59"/>
    <p:sldId id="310" r:id="rId60"/>
    <p:sldId id="313" r:id="rId61"/>
    <p:sldId id="314" r:id="rId62"/>
    <p:sldId id="315" r:id="rId63"/>
    <p:sldId id="316" r:id="rId64"/>
    <p:sldId id="317" r:id="rId65"/>
    <p:sldId id="318" r:id="rId66"/>
    <p:sldId id="319" r:id="rId67"/>
    <p:sldId id="320" r:id="rId68"/>
    <p:sldId id="321" r:id="rId69"/>
    <p:sldId id="322" r:id="rId70"/>
    <p:sldId id="323" r:id="rId71"/>
    <p:sldId id="324" r:id="rId72"/>
    <p:sldId id="325" r:id="rId73"/>
    <p:sldId id="326" r:id="rId74"/>
    <p:sldId id="327" r:id="rId75"/>
    <p:sldId id="328" r:id="rId76"/>
    <p:sldId id="329" r:id="rId77"/>
    <p:sldId id="330" r:id="rId78"/>
    <p:sldId id="332" r:id="rId79"/>
    <p:sldId id="333" r:id="rId80"/>
    <p:sldId id="334" r:id="rId81"/>
    <p:sldId id="335" r:id="rId82"/>
    <p:sldId id="336" r:id="rId83"/>
    <p:sldId id="337" r:id="rId84"/>
    <p:sldId id="338" r:id="rId8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85409" autoAdjust="0"/>
  </p:normalViewPr>
  <p:slideViewPr>
    <p:cSldViewPr>
      <p:cViewPr varScale="1">
        <p:scale>
          <a:sx n="92" d="100"/>
          <a:sy n="92" d="100"/>
        </p:scale>
        <p:origin x="-534" y="-10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DDBC3A-4B7F-4575-BF15-762141C9B1D0}" type="datetimeFigureOut">
              <a:rPr lang="en-US" smtClean="0"/>
              <a:pPr/>
              <a:t>2/21/2018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EA0621-C28B-4379-9F9A-F1B3DB487A3C}" type="slidenum">
              <a:rPr lang="en-US" smtClean="0"/>
              <a:pPr/>
              <a:t>‹#›</a:t>
            </a:fld>
            <a:endParaRPr lang="en-US"/>
          </a:p>
        </p:txBody>
      </p:sp>
    </p:spTree>
    <p:extLst>
      <p:ext uri="{BB962C8B-B14F-4D97-AF65-F5344CB8AC3E}">
        <p14:creationId xmlns:p14="http://schemas.microsoft.com/office/powerpoint/2010/main" xmlns="" val="3438149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its://1/oBNXHjyWII15o3ATXwdy7w_253d_253d.htm::/"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s://en.wikipedia.org/wiki/Muscle_contraction" TargetMode="External"/><Relationship Id="rId13" Type="http://schemas.openxmlformats.org/officeDocument/2006/relationships/hyperlink" Target="https://en.wikipedia.org/wiki/Myocardial_infarction" TargetMode="External"/><Relationship Id="rId3" Type="http://schemas.openxmlformats.org/officeDocument/2006/relationships/hyperlink" Target="https://labtestsonline.org/understanding/conditions/chf" TargetMode="External"/><Relationship Id="rId7" Type="http://schemas.openxmlformats.org/officeDocument/2006/relationships/hyperlink" Target="https://en.wikipedia.org/wiki/Troponin_T" TargetMode="External"/><Relationship Id="rId12" Type="http://schemas.openxmlformats.org/officeDocument/2006/relationships/hyperlink" Target="https://en.wikipedia.org/wiki/Smooth_muscle" TargetMode="External"/><Relationship Id="rId2" Type="http://schemas.openxmlformats.org/officeDocument/2006/relationships/slide" Target="../slides/slide56.xml"/><Relationship Id="rId1" Type="http://schemas.openxmlformats.org/officeDocument/2006/relationships/notesMaster" Target="../notesMasters/notesMaster1.xml"/><Relationship Id="rId6" Type="http://schemas.openxmlformats.org/officeDocument/2006/relationships/hyperlink" Target="https://en.wikipedia.org/wiki/Troponin_I" TargetMode="External"/><Relationship Id="rId11" Type="http://schemas.openxmlformats.org/officeDocument/2006/relationships/hyperlink" Target="https://en.wikipedia.org/wiki/Cardiac_muscle" TargetMode="External"/><Relationship Id="rId5" Type="http://schemas.openxmlformats.org/officeDocument/2006/relationships/hyperlink" Target="https://en.wikipedia.org/wiki/Troponin_C" TargetMode="External"/><Relationship Id="rId10" Type="http://schemas.openxmlformats.org/officeDocument/2006/relationships/hyperlink" Target="https://en.wikipedia.org/wiki/Skeletal_muscle" TargetMode="External"/><Relationship Id="rId4" Type="http://schemas.openxmlformats.org/officeDocument/2006/relationships/hyperlink" Target="https://en.wikipedia.org/wiki/Regulatory_protein" TargetMode="External"/><Relationship Id="rId9" Type="http://schemas.openxmlformats.org/officeDocument/2006/relationships/hyperlink" Target="https://en.wikipedia.org/wiki/Troponin"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EA0621-C28B-4379-9F9A-F1B3DB487A3C}"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perceived control over the symptom, perceived consequences of the symptom, and available coping resources.</a:t>
            </a:r>
            <a:r>
              <a:rPr lang="en-US" u="sng" baseline="30000" dirty="0">
                <a:hlinkClick r:id="rId3"/>
              </a:rPr>
              <a:t>6</a:t>
            </a:r>
            <a:r>
              <a:rPr lang="en-US" dirty="0"/>
              <a:t> The chronic use of medications such as inhaled corticosteroids and β</a:t>
            </a:r>
            <a:r>
              <a:rPr lang="en-US" baseline="-25000" dirty="0"/>
              <a:t>2</a:t>
            </a:r>
            <a:r>
              <a:rPr lang="en-US" dirty="0"/>
              <a:t>-agonists have also been shown to have an effect on the patient's perception of dyspnea.</a:t>
            </a:r>
            <a:r>
              <a:rPr lang="en-US" u="sng" baseline="30000" dirty="0">
                <a:hlinkClick r:id="rId3"/>
              </a:rPr>
              <a:t>7</a:t>
            </a:r>
            <a:r>
              <a:rPr lang="en-US" baseline="30000" dirty="0"/>
              <a:t>,</a:t>
            </a:r>
            <a:r>
              <a:rPr lang="en-US" u="sng" baseline="30000" dirty="0">
                <a:hlinkClick r:id="rId3"/>
              </a:rPr>
              <a:t>8</a:t>
            </a:r>
            <a:r>
              <a:rPr lang="en-US" dirty="0"/>
              <a:t> Therefore, whenever possible, objective measures as discussed here should be obtained</a:t>
            </a:r>
          </a:p>
          <a:p>
            <a:r>
              <a:rPr lang="en-US" dirty="0"/>
              <a:t>With unilateral lung disease, dyspnea may get worse when the patient lies with the affected lung down. Dyspnea that worsens with the </a:t>
            </a:r>
            <a:r>
              <a:rPr lang="en-US" dirty="0" err="1"/>
              <a:t>recumbency</a:t>
            </a:r>
            <a:r>
              <a:rPr lang="en-US" dirty="0"/>
              <a:t> is often due to left-ventricular failure, obstructive airway disease, or muscle weakness. Dyspnea in the upright position relieved by lying down usually is due to </a:t>
            </a:r>
            <a:r>
              <a:rPr lang="en-US" dirty="0" err="1"/>
              <a:t>intracardiac</a:t>
            </a:r>
            <a:r>
              <a:rPr lang="en-US" dirty="0"/>
              <a:t>, vascular, or parenchymal lung shunts</a:t>
            </a:r>
          </a:p>
        </p:txBody>
      </p:sp>
      <p:sp>
        <p:nvSpPr>
          <p:cNvPr id="4" name="Slide Number Placeholder 3"/>
          <p:cNvSpPr>
            <a:spLocks noGrp="1"/>
          </p:cNvSpPr>
          <p:nvPr>
            <p:ph type="sldNum" sz="quarter" idx="10"/>
          </p:nvPr>
        </p:nvSpPr>
        <p:spPr/>
        <p:txBody>
          <a:bodyPr/>
          <a:lstStyle/>
          <a:p>
            <a:fld id="{B1EA0621-C28B-4379-9F9A-F1B3DB487A3C}" type="slidenum">
              <a:rPr lang="en-US" smtClean="0"/>
              <a:pPr/>
              <a:t>31</a:t>
            </a:fld>
            <a:endParaRPr lang="en-US"/>
          </a:p>
        </p:txBody>
      </p:sp>
    </p:spTree>
    <p:extLst>
      <p:ext uri="{BB962C8B-B14F-4D97-AF65-F5344CB8AC3E}">
        <p14:creationId xmlns:p14="http://schemas.microsoft.com/office/powerpoint/2010/main" xmlns="" val="9235042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jugular vein distention (</a:t>
            </a:r>
            <a:r>
              <a:rPr lang="en-US" i="1" dirty="0" smtClean="0"/>
              <a:t>JVD</a:t>
            </a:r>
            <a:r>
              <a:rPr lang="en-US" dirty="0" smtClean="0"/>
              <a:t>)</a:t>
            </a:r>
            <a:endParaRPr lang="en-US" dirty="0"/>
          </a:p>
        </p:txBody>
      </p:sp>
      <p:sp>
        <p:nvSpPr>
          <p:cNvPr id="4" name="Slide Number Placeholder 3"/>
          <p:cNvSpPr>
            <a:spLocks noGrp="1"/>
          </p:cNvSpPr>
          <p:nvPr>
            <p:ph type="sldNum" sz="quarter" idx="10"/>
          </p:nvPr>
        </p:nvSpPr>
        <p:spPr/>
        <p:txBody>
          <a:bodyPr/>
          <a:lstStyle/>
          <a:p>
            <a:fld id="{B1EA0621-C28B-4379-9F9A-F1B3DB487A3C}" type="slidenum">
              <a:rPr lang="en-US" smtClean="0"/>
              <a:pPr/>
              <a:t>33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Cardiac </a:t>
            </a:r>
            <a:r>
              <a:rPr lang="en-US" dirty="0" err="1" smtClean="0"/>
              <a:t>troponins</a:t>
            </a:r>
            <a:r>
              <a:rPr lang="en-US" dirty="0" smtClean="0"/>
              <a:t> </a:t>
            </a:r>
          </a:p>
          <a:p>
            <a:r>
              <a:rPr lang="en-US" dirty="0" smtClean="0"/>
              <a:t>B‐type </a:t>
            </a:r>
            <a:r>
              <a:rPr lang="en-US" dirty="0" err="1" smtClean="0"/>
              <a:t>natriuretic</a:t>
            </a:r>
            <a:r>
              <a:rPr lang="en-US" dirty="0" smtClean="0"/>
              <a:t> peptide (BNP) and its N‐terminal fragment (NT‐</a:t>
            </a:r>
            <a:r>
              <a:rPr lang="en-US" dirty="0" err="1" smtClean="0"/>
              <a:t>proBNP</a:t>
            </a:r>
            <a:r>
              <a:rPr lang="en-US" dirty="0" smtClean="0"/>
              <a:t>).</a:t>
            </a:r>
            <a:endParaRPr lang="en-US" dirty="0"/>
          </a:p>
        </p:txBody>
      </p:sp>
      <p:sp>
        <p:nvSpPr>
          <p:cNvPr id="4" name="Slide Number Placeholder 3"/>
          <p:cNvSpPr>
            <a:spLocks noGrp="1"/>
          </p:cNvSpPr>
          <p:nvPr>
            <p:ph type="sldNum" sz="quarter" idx="10"/>
          </p:nvPr>
        </p:nvSpPr>
        <p:spPr/>
        <p:txBody>
          <a:bodyPr/>
          <a:lstStyle/>
          <a:p>
            <a:fld id="{B1EA0621-C28B-4379-9F9A-F1B3DB487A3C}" type="slidenum">
              <a:rPr lang="en-US" smtClean="0"/>
              <a:pPr/>
              <a:t>40</a:t>
            </a:fld>
            <a:endParaRPr lang="en-US"/>
          </a:p>
        </p:txBody>
      </p:sp>
    </p:spTree>
    <p:extLst>
      <p:ext uri="{BB962C8B-B14F-4D97-AF65-F5344CB8AC3E}">
        <p14:creationId xmlns:p14="http://schemas.microsoft.com/office/powerpoint/2010/main" xmlns="" val="16399061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B‐type natriuretic peptide (BNP) and its N‐terminal fragment (NT‐</a:t>
            </a:r>
            <a:r>
              <a:rPr lang="en-US" sz="1200" b="0" i="0" kern="1200" dirty="0" err="1">
                <a:solidFill>
                  <a:schemeClr val="tx1"/>
                </a:solidFill>
                <a:effectLst/>
                <a:latin typeface="+mn-lt"/>
                <a:ea typeface="+mn-ea"/>
                <a:cs typeface="+mn-cs"/>
              </a:rPr>
              <a:t>proBNP</a:t>
            </a:r>
            <a:r>
              <a:rPr lang="en-US" sz="1200" b="0" i="0" kern="1200" dirty="0">
                <a:solidFill>
                  <a:schemeClr val="tx1"/>
                </a:solidFill>
                <a:effectLst/>
                <a:latin typeface="+mn-lt"/>
                <a:ea typeface="+mn-ea"/>
                <a:cs typeface="+mn-cs"/>
              </a:rPr>
              <a:t>).: detect, diagnose, and evaluate the severity of </a:t>
            </a:r>
            <a:r>
              <a:rPr lang="en-US" sz="1200" b="0" i="0" u="none" strike="noStrike" kern="1200" dirty="0">
                <a:solidFill>
                  <a:schemeClr val="tx1"/>
                </a:solidFill>
                <a:effectLst/>
                <a:latin typeface="+mn-lt"/>
                <a:ea typeface="+mn-ea"/>
                <a:cs typeface="+mn-cs"/>
                <a:hlinkClick r:id="rId3"/>
              </a:rPr>
              <a:t>heart failure</a:t>
            </a:r>
            <a:endParaRPr lang="en-US" sz="1200" b="0" i="0" u="none" strike="noStrike"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major source of BNP synthesis and secretion is the ventricular myocardium. BNP is </a:t>
            </a:r>
            <a:r>
              <a:rPr lang="en-US" sz="1200" b="0" i="0" kern="1200" dirty="0" err="1">
                <a:solidFill>
                  <a:schemeClr val="tx1"/>
                </a:solidFill>
                <a:effectLst/>
                <a:latin typeface="+mn-lt"/>
                <a:ea typeface="+mn-ea"/>
                <a:cs typeface="+mn-cs"/>
              </a:rPr>
              <a:t>synthesised</a:t>
            </a:r>
            <a:r>
              <a:rPr lang="en-US" sz="1200" b="0" i="0" kern="1200" dirty="0">
                <a:solidFill>
                  <a:schemeClr val="tx1"/>
                </a:solidFill>
                <a:effectLst/>
                <a:latin typeface="+mn-lt"/>
                <a:ea typeface="+mn-ea"/>
                <a:cs typeface="+mn-cs"/>
              </a:rPr>
              <a:t> as a </a:t>
            </a:r>
            <a:r>
              <a:rPr lang="en-US" sz="1200" b="0" i="0" kern="1200" dirty="0" err="1">
                <a:solidFill>
                  <a:schemeClr val="tx1"/>
                </a:solidFill>
                <a:effectLst/>
                <a:latin typeface="+mn-lt"/>
                <a:ea typeface="+mn-ea"/>
                <a:cs typeface="+mn-cs"/>
              </a:rPr>
              <a:t>prehormone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proBNP</a:t>
            </a:r>
            <a:r>
              <a:rPr lang="en-US" sz="1200" b="0" i="0" kern="1200" dirty="0">
                <a:solidFill>
                  <a:schemeClr val="tx1"/>
                </a:solidFill>
                <a:effectLst/>
                <a:latin typeface="+mn-lt"/>
                <a:ea typeface="+mn-ea"/>
                <a:cs typeface="+mn-cs"/>
              </a:rPr>
              <a:t>) comprising 108 amino acids. Upon release into the circulation it is cleaved in equal proportions into the biologically active 32 amino acid BNP, which represents the C‐terminal fragment, and the biologically inactive 76 amino acid N‐terminal fragment (NT‐</a:t>
            </a:r>
            <a:r>
              <a:rPr lang="en-US" sz="1200" b="0" i="0" kern="1200" dirty="0" err="1">
                <a:solidFill>
                  <a:schemeClr val="tx1"/>
                </a:solidFill>
                <a:effectLst/>
                <a:latin typeface="+mn-lt"/>
                <a:ea typeface="+mn-ea"/>
                <a:cs typeface="+mn-cs"/>
              </a:rPr>
              <a:t>proBNP</a:t>
            </a:r>
            <a:r>
              <a:rPr lang="en-US" sz="1200" b="0" i="0" kern="1200" dirty="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Both molecules are constantly released and can be detected in the blood. The main stimulus for increased BNP and NT‐</a:t>
            </a:r>
            <a:r>
              <a:rPr lang="en-US" sz="1200" b="0" i="0" kern="1200" dirty="0" err="1">
                <a:solidFill>
                  <a:schemeClr val="tx1"/>
                </a:solidFill>
                <a:effectLst/>
                <a:latin typeface="+mn-lt"/>
                <a:ea typeface="+mn-ea"/>
                <a:cs typeface="+mn-cs"/>
              </a:rPr>
              <a:t>proBNP</a:t>
            </a:r>
            <a:r>
              <a:rPr lang="en-US" sz="1200" b="0" i="0" kern="1200" dirty="0">
                <a:solidFill>
                  <a:schemeClr val="tx1"/>
                </a:solidFill>
                <a:effectLst/>
                <a:latin typeface="+mn-lt"/>
                <a:ea typeface="+mn-ea"/>
                <a:cs typeface="+mn-cs"/>
              </a:rPr>
              <a:t> synthesis and secretion is myocardial wall stress. Furthermore, factors such as myocardial </a:t>
            </a:r>
            <a:r>
              <a:rPr lang="en-US" sz="1200" b="0" i="0" kern="1200" dirty="0" err="1">
                <a:solidFill>
                  <a:schemeClr val="tx1"/>
                </a:solidFill>
                <a:effectLst/>
                <a:latin typeface="+mn-lt"/>
                <a:ea typeface="+mn-ea"/>
                <a:cs typeface="+mn-cs"/>
              </a:rPr>
              <a:t>ischaemia</a:t>
            </a:r>
            <a:r>
              <a:rPr lang="en-US" sz="1200" b="0" i="0" kern="1200" dirty="0">
                <a:solidFill>
                  <a:schemeClr val="tx1"/>
                </a:solidFill>
                <a:effectLst/>
                <a:latin typeface="+mn-lt"/>
                <a:ea typeface="+mn-ea"/>
                <a:cs typeface="+mn-cs"/>
              </a:rPr>
              <a:t> and endocrine (paracrine) modulation by other </a:t>
            </a:r>
            <a:r>
              <a:rPr lang="en-US" sz="1200" b="0" i="0" kern="1200" dirty="0" err="1">
                <a:solidFill>
                  <a:schemeClr val="tx1"/>
                </a:solidFill>
                <a:effectLst/>
                <a:latin typeface="+mn-lt"/>
                <a:ea typeface="+mn-ea"/>
                <a:cs typeface="+mn-cs"/>
              </a:rPr>
              <a:t>neurohormones</a:t>
            </a:r>
            <a:r>
              <a:rPr lang="en-US" sz="1200" b="0" i="0" kern="1200" dirty="0">
                <a:solidFill>
                  <a:schemeClr val="tx1"/>
                </a:solidFill>
                <a:effectLst/>
                <a:latin typeface="+mn-lt"/>
                <a:ea typeface="+mn-ea"/>
                <a:cs typeface="+mn-cs"/>
              </a:rPr>
              <a:t> and cytokines are also of importance.</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Troponin</a:t>
            </a:r>
            <a:r>
              <a:rPr lang="en-US" dirty="0"/>
              <a:t>, or the </a:t>
            </a:r>
            <a:r>
              <a:rPr lang="en-US" b="1" dirty="0"/>
              <a:t>troponin complex</a:t>
            </a:r>
            <a:r>
              <a:rPr lang="en-US" dirty="0"/>
              <a:t>, is a complex of three </a:t>
            </a:r>
            <a:r>
              <a:rPr lang="en-US" dirty="0">
                <a:hlinkClick r:id="rId4" tooltip="Regulatory protein"/>
              </a:rPr>
              <a:t>regulatory proteins</a:t>
            </a:r>
            <a:r>
              <a:rPr lang="en-US" dirty="0"/>
              <a:t> (</a:t>
            </a:r>
            <a:r>
              <a:rPr lang="en-US" dirty="0">
                <a:hlinkClick r:id="rId5" tooltip="Troponin C"/>
              </a:rPr>
              <a:t>troponin C</a:t>
            </a:r>
            <a:r>
              <a:rPr lang="en-US" dirty="0"/>
              <a:t>, </a:t>
            </a:r>
            <a:r>
              <a:rPr lang="en-US" dirty="0">
                <a:hlinkClick r:id="rId6" tooltip="Troponin I"/>
              </a:rPr>
              <a:t>troponin I</a:t>
            </a:r>
            <a:r>
              <a:rPr lang="en-US" dirty="0"/>
              <a:t>, and </a:t>
            </a:r>
            <a:r>
              <a:rPr lang="en-US" dirty="0">
                <a:hlinkClick r:id="rId7" tooltip="Troponin T"/>
              </a:rPr>
              <a:t>troponin T</a:t>
            </a:r>
            <a:r>
              <a:rPr lang="en-US" dirty="0"/>
              <a:t>) that is integral to </a:t>
            </a:r>
            <a:r>
              <a:rPr lang="en-US" dirty="0">
                <a:hlinkClick r:id="rId8" tooltip="Muscle contraction"/>
              </a:rPr>
              <a:t>muscle contraction</a:t>
            </a:r>
            <a:r>
              <a:rPr lang="en-US" baseline="30000" dirty="0">
                <a:hlinkClick r:id="rId9"/>
              </a:rPr>
              <a:t>[2]</a:t>
            </a:r>
            <a:r>
              <a:rPr lang="en-US" dirty="0"/>
              <a:t> in </a:t>
            </a:r>
            <a:r>
              <a:rPr lang="en-US" dirty="0">
                <a:hlinkClick r:id="rId10" tooltip="Skeletal muscle"/>
              </a:rPr>
              <a:t>skeletal muscle</a:t>
            </a:r>
            <a:r>
              <a:rPr lang="en-US" dirty="0"/>
              <a:t> and </a:t>
            </a:r>
            <a:r>
              <a:rPr lang="en-US" dirty="0">
                <a:hlinkClick r:id="rId11" tooltip="Cardiac muscle"/>
              </a:rPr>
              <a:t>cardiac muscle</a:t>
            </a:r>
            <a:r>
              <a:rPr lang="en-US" dirty="0"/>
              <a:t>, but not </a:t>
            </a:r>
            <a:r>
              <a:rPr lang="en-US" dirty="0">
                <a:hlinkClick r:id="rId12" tooltip="Smooth muscle"/>
              </a:rPr>
              <a:t>smooth muscle</a:t>
            </a:r>
            <a:r>
              <a:rPr lang="en-US" dirty="0"/>
              <a:t> . marker for </a:t>
            </a:r>
            <a:r>
              <a:rPr lang="en-US" dirty="0">
                <a:hlinkClick r:id="rId13" tooltip="Myocardial infarction"/>
              </a:rPr>
              <a:t>myocardial infarction</a:t>
            </a:r>
            <a:r>
              <a:rPr lang="en-US" dirty="0"/>
              <a:t> or heart muscle cell death</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he plasma level of D-dimer, a fibrin degradation product (FDP), is nearly always increased in the presence of acute pulmonary embolism (PE). Hence, a normal D-dimer level (below a cutoff value of 500 micrograms/L by enzyme-linked </a:t>
            </a:r>
            <a:r>
              <a:rPr lang="en-US" dirty="0" err="1"/>
              <a:t>immunosorbent</a:t>
            </a:r>
            <a:r>
              <a:rPr lang="en-US" dirty="0"/>
              <a:t> assay [ELISA]) may allow the exclusion of PE.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microRNAs comprise short, non-coding RNAs, which have evoked a great deal of interest, due to their importance for many aspects of homeostasis and disease. Hundreds of different microRNAs are constantly being reported in various organisms. According to a growing body of literature, they have been implicated in the regulation of human physiological processes. </a:t>
            </a:r>
            <a:r>
              <a:rPr lang="en-US"/>
              <a:t>hey have been shown to participate in cardiovascular disease pathogenesis including atherosclerosis, coronary artery disease, myocardial infarction, heart failure and cardiac arrhythmias.</a:t>
            </a:r>
            <a:endParaRPr lang="en-US" dirty="0"/>
          </a:p>
        </p:txBody>
      </p:sp>
      <p:sp>
        <p:nvSpPr>
          <p:cNvPr id="4" name="Slide Number Placeholder 3"/>
          <p:cNvSpPr>
            <a:spLocks noGrp="1"/>
          </p:cNvSpPr>
          <p:nvPr>
            <p:ph type="sldNum" sz="quarter" idx="10"/>
          </p:nvPr>
        </p:nvSpPr>
        <p:spPr/>
        <p:txBody>
          <a:bodyPr/>
          <a:lstStyle/>
          <a:p>
            <a:fld id="{B1EA0621-C28B-4379-9F9A-F1B3DB487A3C}" type="slidenum">
              <a:rPr lang="en-US" smtClean="0"/>
              <a:pPr/>
              <a:t>56</a:t>
            </a:fld>
            <a:endParaRPr lang="en-US"/>
          </a:p>
        </p:txBody>
      </p:sp>
    </p:spTree>
    <p:extLst>
      <p:ext uri="{BB962C8B-B14F-4D97-AF65-F5344CB8AC3E}">
        <p14:creationId xmlns:p14="http://schemas.microsoft.com/office/powerpoint/2010/main" xmlns="" val="12352630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EA0621-C28B-4379-9F9A-F1B3DB487A3C}" type="slidenum">
              <a:rPr lang="en-US" smtClean="0"/>
              <a:pPr/>
              <a:t>57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
        <p:nvSpPr>
          <p:cNvPr id="11264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F0025EF-C19C-4203-9086-3EC11F80FC80}" type="slidenum">
              <a:rPr lang="en-US" sz="1200" smtClean="0"/>
              <a:pPr eaLnBrk="1" hangingPunct="1"/>
              <a:t>60</a:t>
            </a:fld>
            <a:endParaRPr 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
        <p:nvSpPr>
          <p:cNvPr id="12083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4D05564-F0A8-43DD-ACF8-3E7FF3BF4E57}" type="slidenum">
              <a:rPr lang="en-US" sz="1200" smtClean="0"/>
              <a:pPr eaLnBrk="1" hangingPunct="1"/>
              <a:t>61</a:t>
            </a:fld>
            <a:endParaRPr 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
        <p:nvSpPr>
          <p:cNvPr id="12288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9C0CF49-8B7D-43B7-9051-8E6689AB97EC}" type="slidenum">
              <a:rPr lang="en-US" sz="1200" smtClean="0"/>
              <a:pPr eaLnBrk="1" hangingPunct="1"/>
              <a:t>62</a:t>
            </a:fld>
            <a:endParaRPr 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
        <p:nvSpPr>
          <p:cNvPr id="12390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73C22B7-9917-4033-B3AE-D977E5D625D8}" type="slidenum">
              <a:rPr lang="en-US" sz="1200" smtClean="0"/>
              <a:pPr eaLnBrk="1" hangingPunct="1"/>
              <a:t>63</a:t>
            </a:fld>
            <a:endParaRPr 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
        <p:nvSpPr>
          <p:cNvPr id="13210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2D2898C-E483-459F-9A07-1209C93226E1}" type="slidenum">
              <a:rPr lang="en-US" sz="1200" smtClean="0"/>
              <a:pPr eaLnBrk="1" hangingPunct="1"/>
              <a:t>64</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EA0621-C28B-4379-9F9A-F1B3DB487A3C}" type="slidenum">
              <a:rPr lang="en-US" smtClean="0"/>
              <a:pPr/>
              <a:t>6</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
        <p:nvSpPr>
          <p:cNvPr id="13414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34536C2-3454-468D-88F6-9FB46CE912A4}" type="slidenum">
              <a:rPr lang="en-US" sz="1200" smtClean="0"/>
              <a:pPr eaLnBrk="1" hangingPunct="1"/>
              <a:t>65</a:t>
            </a:fld>
            <a:endParaRPr 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p>
        </p:txBody>
      </p:sp>
      <p:sp>
        <p:nvSpPr>
          <p:cNvPr id="13619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E610A56-14F7-415A-AB01-BFA6E48A209B}" type="slidenum">
              <a:rPr lang="en-US" sz="1200" smtClean="0"/>
              <a:pPr eaLnBrk="1" hangingPunct="1"/>
              <a:t>66</a:t>
            </a:fld>
            <a:endParaRPr 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
        <p:nvSpPr>
          <p:cNvPr id="14643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34069D3-4548-4596-83C2-1D06BD0B3AD9}" type="slidenum">
              <a:rPr lang="en-US" sz="1200" smtClean="0"/>
              <a:pPr eaLnBrk="1" hangingPunct="1"/>
              <a:t>67</a:t>
            </a:fld>
            <a:endParaRPr 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ln/>
        </p:spPr>
      </p:sp>
      <p:sp>
        <p:nvSpPr>
          <p:cNvPr id="16179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
        <p:nvSpPr>
          <p:cNvPr id="16179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0F49275-BD16-4496-829A-7920D55E57FC}" type="slidenum">
              <a:rPr lang="en-US" sz="1200" smtClean="0"/>
              <a:pPr eaLnBrk="1" hangingPunct="1"/>
              <a:t>70</a:t>
            </a:fld>
            <a:endParaRPr 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
        <p:nvSpPr>
          <p:cNvPr id="16282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B61CC1E-F8FB-48ED-8679-923C4C57E2ED}" type="slidenum">
              <a:rPr lang="en-US" sz="1200" smtClean="0"/>
              <a:pPr eaLnBrk="1" hangingPunct="1"/>
              <a:t>71</a:t>
            </a:fld>
            <a:endParaRPr 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a:ln/>
        </p:spPr>
      </p:sp>
      <p:sp>
        <p:nvSpPr>
          <p:cNvPr id="16384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
        <p:nvSpPr>
          <p:cNvPr id="16384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3976DCF-CAE1-4B9D-95BF-306CE7F18E09}" type="slidenum">
              <a:rPr lang="en-US" sz="1200" smtClean="0"/>
              <a:pPr eaLnBrk="1" hangingPunct="1"/>
              <a:t>72</a:t>
            </a:fld>
            <a:endParaRPr 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ln/>
        </p:spPr>
      </p:sp>
      <p:sp>
        <p:nvSpPr>
          <p:cNvPr id="18125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
        <p:nvSpPr>
          <p:cNvPr id="18125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B9FB4CD-81AC-4630-A778-17839921D946}" type="slidenum">
              <a:rPr lang="en-US" sz="1200" smtClean="0"/>
              <a:pPr eaLnBrk="1" hangingPunct="1"/>
              <a:t>73</a:t>
            </a:fld>
            <a:endParaRPr 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a:ln/>
        </p:spPr>
      </p:sp>
      <p:sp>
        <p:nvSpPr>
          <p:cNvPr id="18329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
        <p:nvSpPr>
          <p:cNvPr id="18330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CBDF05E-80AE-4396-9E31-1AC06F1BE5A7}" type="slidenum">
              <a:rPr lang="en-US" sz="1200" smtClean="0"/>
              <a:pPr eaLnBrk="1" hangingPunct="1"/>
              <a:t>74</a:t>
            </a:fld>
            <a:endParaRPr 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a:ln/>
        </p:spPr>
      </p:sp>
      <p:sp>
        <p:nvSpPr>
          <p:cNvPr id="18432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
        <p:nvSpPr>
          <p:cNvPr id="18432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41C9C42-7D3F-4404-BDA1-E9494D929AF5}" type="slidenum">
              <a:rPr lang="en-US" sz="1200" smtClean="0"/>
              <a:pPr eaLnBrk="1" hangingPunct="1"/>
              <a:t>75</a:t>
            </a:fld>
            <a:endParaRPr lang="en-US"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a:ln/>
        </p:spPr>
      </p:sp>
      <p:sp>
        <p:nvSpPr>
          <p:cNvPr id="18841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
        <p:nvSpPr>
          <p:cNvPr id="18842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C06397B-ABAC-464C-9510-B5138F5A2914}" type="slidenum">
              <a:rPr lang="en-US" sz="1200" smtClean="0"/>
              <a:pPr eaLnBrk="1" hangingPunct="1"/>
              <a:t>76</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EA0621-C28B-4379-9F9A-F1B3DB487A3C}" type="slidenum">
              <a:rPr lang="en-US" smtClean="0"/>
              <a:pPr/>
              <a:t>7</a:t>
            </a:fld>
            <a:endParaRPr lang="en-US"/>
          </a:p>
        </p:txBody>
      </p:sp>
    </p:spTree>
    <p:extLst>
      <p:ext uri="{BB962C8B-B14F-4D97-AF65-F5344CB8AC3E}">
        <p14:creationId xmlns:p14="http://schemas.microsoft.com/office/powerpoint/2010/main" xmlns="" val="31867570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a:ln/>
        </p:spPr>
      </p:sp>
      <p:sp>
        <p:nvSpPr>
          <p:cNvPr id="18944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
        <p:nvSpPr>
          <p:cNvPr id="18944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FFD02EF-5968-47C0-A73B-F7CE01FE7584}" type="slidenum">
              <a:rPr lang="en-US" sz="1200" smtClean="0"/>
              <a:pPr eaLnBrk="1" hangingPunct="1"/>
              <a:t>77</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increase of PCO 2 as sensed by the chemoreceptors can lead to subjective perception of dyspnea. Similarly, research suggests hypoxia can stimulate </a:t>
            </a:r>
            <a:r>
              <a:rPr lang="en-US" sz="1200" b="0" i="0" u="none" strike="noStrike" kern="1200" baseline="0" dirty="0" err="1">
                <a:solidFill>
                  <a:schemeClr val="tx1"/>
                </a:solidFill>
                <a:latin typeface="+mn-lt"/>
                <a:ea typeface="+mn-ea"/>
                <a:cs typeface="+mn-cs"/>
              </a:rPr>
              <a:t>dyspnea,presumably</a:t>
            </a:r>
            <a:r>
              <a:rPr lang="en-US" sz="1200" b="0" i="0" u="none" strike="noStrike" kern="1200" baseline="0" dirty="0">
                <a:solidFill>
                  <a:schemeClr val="tx1"/>
                </a:solidFill>
                <a:latin typeface="+mn-lt"/>
                <a:ea typeface="+mn-ea"/>
                <a:cs typeface="+mn-cs"/>
              </a:rPr>
              <a:t> by chemoreceptor stimulation</a:t>
            </a:r>
            <a:endParaRPr lang="en-US" dirty="0"/>
          </a:p>
        </p:txBody>
      </p:sp>
      <p:sp>
        <p:nvSpPr>
          <p:cNvPr id="4" name="Slide Number Placeholder 3"/>
          <p:cNvSpPr>
            <a:spLocks noGrp="1"/>
          </p:cNvSpPr>
          <p:nvPr>
            <p:ph type="sldNum" sz="quarter" idx="10"/>
          </p:nvPr>
        </p:nvSpPr>
        <p:spPr/>
        <p:txBody>
          <a:bodyPr/>
          <a:lstStyle/>
          <a:p>
            <a:fld id="{B1EA0621-C28B-4379-9F9A-F1B3DB487A3C}" type="slidenum">
              <a:rPr lang="en-US" smtClean="0"/>
              <a:pPr/>
              <a:t>11</a:t>
            </a:fld>
            <a:endParaRPr lang="en-US"/>
          </a:p>
        </p:txBody>
      </p:sp>
    </p:spTree>
    <p:extLst>
      <p:ext uri="{BB962C8B-B14F-4D97-AF65-F5344CB8AC3E}">
        <p14:creationId xmlns:p14="http://schemas.microsoft.com/office/powerpoint/2010/main" xmlns="" val="3950940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EA0621-C28B-4379-9F9A-F1B3DB487A3C}" type="slidenum">
              <a:rPr lang="en-US" smtClean="0"/>
              <a:pPr/>
              <a:t>12</a:t>
            </a:fld>
            <a:endParaRPr lang="en-US"/>
          </a:p>
        </p:txBody>
      </p:sp>
    </p:spTree>
    <p:extLst>
      <p:ext uri="{BB962C8B-B14F-4D97-AF65-F5344CB8AC3E}">
        <p14:creationId xmlns:p14="http://schemas.microsoft.com/office/powerpoint/2010/main" xmlns="" val="23119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air is cold, dyspnea is reduced [ 7 ] .</a:t>
            </a:r>
          </a:p>
          <a:p>
            <a:r>
              <a:rPr lang="en-US" dirty="0"/>
              <a:t>Chest wall receptors:  comprised of spindle and tendon organs, respond to restricted chest wall movements,</a:t>
            </a:r>
          </a:p>
          <a:p>
            <a:r>
              <a:rPr lang="en-US" dirty="0"/>
              <a:t>and work in combination with pulmonary and chemoreceptors</a:t>
            </a:r>
          </a:p>
          <a:p>
            <a:r>
              <a:rPr lang="en-US" dirty="0"/>
              <a:t>in sensing dyspnea in restrictive lung diseases</a:t>
            </a:r>
          </a:p>
          <a:p>
            <a:endParaRPr lang="en-US" dirty="0"/>
          </a:p>
        </p:txBody>
      </p:sp>
      <p:sp>
        <p:nvSpPr>
          <p:cNvPr id="4" name="Slide Number Placeholder 3"/>
          <p:cNvSpPr>
            <a:spLocks noGrp="1"/>
          </p:cNvSpPr>
          <p:nvPr>
            <p:ph type="sldNum" sz="quarter" idx="10"/>
          </p:nvPr>
        </p:nvSpPr>
        <p:spPr/>
        <p:txBody>
          <a:bodyPr/>
          <a:lstStyle/>
          <a:p>
            <a:fld id="{B1EA0621-C28B-4379-9F9A-F1B3DB487A3C}" type="slidenum">
              <a:rPr lang="en-US" smtClean="0"/>
              <a:pPr/>
              <a:t>13</a:t>
            </a:fld>
            <a:endParaRPr lang="en-US"/>
          </a:p>
        </p:txBody>
      </p:sp>
    </p:spTree>
    <p:extLst>
      <p:ext uri="{BB962C8B-B14F-4D97-AF65-F5344CB8AC3E}">
        <p14:creationId xmlns:p14="http://schemas.microsoft.com/office/powerpoint/2010/main" xmlns="" val="1126217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When any of these factors is increased (</a:t>
            </a:r>
            <a:r>
              <a:rPr lang="en-US" dirty="0" err="1"/>
              <a:t>eg</a:t>
            </a:r>
            <a:r>
              <a:rPr lang="en-US" dirty="0"/>
              <a:t>, elastic force and tissue viscosity in restrictive pulmonary disease, resistance in obstructive airway disease), the work of inspiration must increase.</a:t>
            </a:r>
          </a:p>
          <a:p>
            <a:endParaRPr lang="en-US" dirty="0"/>
          </a:p>
        </p:txBody>
      </p:sp>
      <p:sp>
        <p:nvSpPr>
          <p:cNvPr id="4" name="Slide Number Placeholder 3"/>
          <p:cNvSpPr>
            <a:spLocks noGrp="1"/>
          </p:cNvSpPr>
          <p:nvPr>
            <p:ph type="sldNum" sz="quarter" idx="10"/>
          </p:nvPr>
        </p:nvSpPr>
        <p:spPr/>
        <p:txBody>
          <a:bodyPr/>
          <a:lstStyle/>
          <a:p>
            <a:fld id="{B1EA0621-C28B-4379-9F9A-F1B3DB487A3C}" type="slidenum">
              <a:rPr lang="en-US" smtClean="0"/>
              <a:pPr/>
              <a:t>15</a:t>
            </a:fld>
            <a:endParaRPr lang="en-US"/>
          </a:p>
        </p:txBody>
      </p:sp>
    </p:spTree>
    <p:extLst>
      <p:ext uri="{BB962C8B-B14F-4D97-AF65-F5344CB8AC3E}">
        <p14:creationId xmlns:p14="http://schemas.microsoft.com/office/powerpoint/2010/main" xmlns="" val="29560983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EA0621-C28B-4379-9F9A-F1B3DB487A3C}" type="slidenum">
              <a:rPr lang="en-US" smtClean="0"/>
              <a:pPr/>
              <a:t>20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EA0621-C28B-4379-9F9A-F1B3DB487A3C}" type="slidenum">
              <a:rPr lang="en-US" smtClean="0"/>
              <a:pPr/>
              <a:t>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B0E53A7-879F-4ADD-B6EE-2EF16851F2EC}" type="datetimeFigureOut">
              <a:rPr lang="en-US" smtClean="0"/>
              <a:pPr/>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C5143A-E4DE-4CAE-87FE-14F0FFD6266E}" type="slidenum">
              <a:rPr lang="en-US" smtClean="0"/>
              <a:pPr/>
              <a:t>‹#›</a:t>
            </a:fld>
            <a:endParaRPr lang="en-US"/>
          </a:p>
        </p:txBody>
      </p:sp>
    </p:spTree>
    <p:extLst>
      <p:ext uri="{BB962C8B-B14F-4D97-AF65-F5344CB8AC3E}">
        <p14:creationId xmlns:p14="http://schemas.microsoft.com/office/powerpoint/2010/main" xmlns="" val="736856723"/>
      </p:ext>
    </p:extLst>
  </p:cSld>
  <p:clrMapOvr>
    <a:masterClrMapping/>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0E53A7-879F-4ADD-B6EE-2EF16851F2EC}" type="datetimeFigureOut">
              <a:rPr lang="en-US" smtClean="0"/>
              <a:pPr/>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C5143A-E4DE-4CAE-87FE-14F0FFD6266E}" type="slidenum">
              <a:rPr lang="en-US" smtClean="0"/>
              <a:pPr/>
              <a:t>‹#›</a:t>
            </a:fld>
            <a:endParaRPr lang="en-US"/>
          </a:p>
        </p:txBody>
      </p:sp>
    </p:spTree>
    <p:extLst>
      <p:ext uri="{BB962C8B-B14F-4D97-AF65-F5344CB8AC3E}">
        <p14:creationId xmlns:p14="http://schemas.microsoft.com/office/powerpoint/2010/main" xmlns="" val="2525601889"/>
      </p:ext>
    </p:extLst>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0E53A7-879F-4ADD-B6EE-2EF16851F2EC}" type="datetimeFigureOut">
              <a:rPr lang="en-US" smtClean="0"/>
              <a:pPr/>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C5143A-E4DE-4CAE-87FE-14F0FFD6266E}" type="slidenum">
              <a:rPr lang="en-US" smtClean="0"/>
              <a:pPr/>
              <a:t>‹#›</a:t>
            </a:fld>
            <a:endParaRPr lang="en-US"/>
          </a:p>
        </p:txBody>
      </p:sp>
    </p:spTree>
    <p:extLst>
      <p:ext uri="{BB962C8B-B14F-4D97-AF65-F5344CB8AC3E}">
        <p14:creationId xmlns:p14="http://schemas.microsoft.com/office/powerpoint/2010/main" xmlns="" val="2677673960"/>
      </p:ext>
    </p:extLst>
  </p:cSld>
  <p:clrMapOvr>
    <a:masterClrMapping/>
  </p:clrMapOvr>
  <p:transition>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1169988" y="1946275"/>
            <a:ext cx="3810000" cy="4114800"/>
          </a:xfrm>
        </p:spPr>
        <p:txBody>
          <a:bodyPr/>
          <a:lstStyle/>
          <a:p>
            <a:pPr lvl="0"/>
            <a:endParaRPr lang="en-US" noProof="0"/>
          </a:p>
        </p:txBody>
      </p:sp>
      <p:sp>
        <p:nvSpPr>
          <p:cNvPr id="4" name="Text Placeholder 3"/>
          <p:cNvSpPr>
            <a:spLocks noGrp="1"/>
          </p:cNvSpPr>
          <p:nvPr>
            <p:ph type="body" sz="half" idx="2"/>
          </p:nvPr>
        </p:nvSpPr>
        <p:spPr>
          <a:xfrm>
            <a:off x="51323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a:ln/>
        </p:spPr>
        <p:txBody>
          <a:bodyPr/>
          <a:lstStyle>
            <a:lvl1pPr>
              <a:defRPr/>
            </a:lvl1pPr>
          </a:lstStyle>
          <a:p>
            <a:pPr>
              <a:defRPr/>
            </a:pPr>
            <a:endParaRPr lang="en-US"/>
          </a:p>
        </p:txBody>
      </p:sp>
      <p:sp>
        <p:nvSpPr>
          <p:cNvPr id="6" name="Rectangle 36"/>
          <p:cNvSpPr>
            <a:spLocks noGrp="1" noChangeArrowheads="1"/>
          </p:cNvSpPr>
          <p:nvPr>
            <p:ph type="ftr" sz="quarter" idx="11"/>
          </p:nvPr>
        </p:nvSpPr>
        <p:spPr>
          <a:ln/>
        </p:spPr>
        <p:txBody>
          <a:bodyPr/>
          <a:lstStyle>
            <a:lvl1pPr>
              <a:defRPr/>
            </a:lvl1pPr>
          </a:lstStyle>
          <a:p>
            <a:pPr>
              <a:defRPr/>
            </a:pPr>
            <a:endParaRPr lang="en-US"/>
          </a:p>
        </p:txBody>
      </p:sp>
      <p:sp>
        <p:nvSpPr>
          <p:cNvPr id="7" name="Rectangle 37"/>
          <p:cNvSpPr>
            <a:spLocks noGrp="1" noChangeArrowheads="1"/>
          </p:cNvSpPr>
          <p:nvPr>
            <p:ph type="sldNum" sz="quarter" idx="12"/>
          </p:nvPr>
        </p:nvSpPr>
        <p:spPr>
          <a:ln/>
        </p:spPr>
        <p:txBody>
          <a:bodyPr/>
          <a:lstStyle>
            <a:lvl1pPr>
              <a:defRPr/>
            </a:lvl1pPr>
          </a:lstStyle>
          <a:p>
            <a:pPr>
              <a:defRPr/>
            </a:pPr>
            <a:fld id="{7B66EE9E-8B2A-4E0E-B458-AFFD3DBDB631}" type="slidenum">
              <a:rPr lang="en-US"/>
              <a:pPr>
                <a:defRPr/>
              </a:pPr>
              <a:t>‹#›</a:t>
            </a:fld>
            <a:endParaRPr lang="en-US"/>
          </a:p>
        </p:txBody>
      </p:sp>
    </p:spTree>
    <p:extLst>
      <p:ext uri="{BB962C8B-B14F-4D97-AF65-F5344CB8AC3E}">
        <p14:creationId xmlns:p14="http://schemas.microsoft.com/office/powerpoint/2010/main" xmlns="" val="2301957489"/>
      </p:ext>
    </p:extLst>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0E53A7-879F-4ADD-B6EE-2EF16851F2EC}" type="datetimeFigureOut">
              <a:rPr lang="en-US" smtClean="0"/>
              <a:pPr/>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C5143A-E4DE-4CAE-87FE-14F0FFD6266E}" type="slidenum">
              <a:rPr lang="en-US" smtClean="0"/>
              <a:pPr/>
              <a:t>‹#›</a:t>
            </a:fld>
            <a:endParaRPr lang="en-US"/>
          </a:p>
        </p:txBody>
      </p:sp>
    </p:spTree>
    <p:extLst>
      <p:ext uri="{BB962C8B-B14F-4D97-AF65-F5344CB8AC3E}">
        <p14:creationId xmlns:p14="http://schemas.microsoft.com/office/powerpoint/2010/main" xmlns="" val="3540792658"/>
      </p:ext>
    </p:extLst>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0E53A7-879F-4ADD-B6EE-2EF16851F2EC}" type="datetimeFigureOut">
              <a:rPr lang="en-US" smtClean="0"/>
              <a:pPr/>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C5143A-E4DE-4CAE-87FE-14F0FFD6266E}" type="slidenum">
              <a:rPr lang="en-US" smtClean="0"/>
              <a:pPr/>
              <a:t>‹#›</a:t>
            </a:fld>
            <a:endParaRPr lang="en-US"/>
          </a:p>
        </p:txBody>
      </p:sp>
    </p:spTree>
    <p:extLst>
      <p:ext uri="{BB962C8B-B14F-4D97-AF65-F5344CB8AC3E}">
        <p14:creationId xmlns:p14="http://schemas.microsoft.com/office/powerpoint/2010/main" xmlns="" val="85370593"/>
      </p:ext>
    </p:extLst>
  </p:cSld>
  <p:clrMapOvr>
    <a:masterClrMapping/>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B0E53A7-879F-4ADD-B6EE-2EF16851F2EC}" type="datetimeFigureOut">
              <a:rPr lang="en-US" smtClean="0"/>
              <a:pPr/>
              <a:t>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C5143A-E4DE-4CAE-87FE-14F0FFD6266E}" type="slidenum">
              <a:rPr lang="en-US" smtClean="0"/>
              <a:pPr/>
              <a:t>‹#›</a:t>
            </a:fld>
            <a:endParaRPr lang="en-US"/>
          </a:p>
        </p:txBody>
      </p:sp>
    </p:spTree>
    <p:extLst>
      <p:ext uri="{BB962C8B-B14F-4D97-AF65-F5344CB8AC3E}">
        <p14:creationId xmlns:p14="http://schemas.microsoft.com/office/powerpoint/2010/main" xmlns="" val="3808956764"/>
      </p:ext>
    </p:extLst>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B0E53A7-879F-4ADD-B6EE-2EF16851F2EC}" type="datetimeFigureOut">
              <a:rPr lang="en-US" smtClean="0"/>
              <a:pPr/>
              <a:t>2/21/2018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C5143A-E4DE-4CAE-87FE-14F0FFD6266E}" type="slidenum">
              <a:rPr lang="en-US" smtClean="0"/>
              <a:pPr/>
              <a:t>‹#›</a:t>
            </a:fld>
            <a:endParaRPr lang="en-US"/>
          </a:p>
        </p:txBody>
      </p:sp>
    </p:spTree>
    <p:extLst>
      <p:ext uri="{BB962C8B-B14F-4D97-AF65-F5344CB8AC3E}">
        <p14:creationId xmlns:p14="http://schemas.microsoft.com/office/powerpoint/2010/main" xmlns="" val="700617093"/>
      </p:ext>
    </p:extLst>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B0E53A7-879F-4ADD-B6EE-2EF16851F2EC}" type="datetimeFigureOut">
              <a:rPr lang="en-US" smtClean="0"/>
              <a:pPr/>
              <a:t>2/21/2018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C5143A-E4DE-4CAE-87FE-14F0FFD6266E}" type="slidenum">
              <a:rPr lang="en-US" smtClean="0"/>
              <a:pPr/>
              <a:t>‹#›</a:t>
            </a:fld>
            <a:endParaRPr lang="en-US"/>
          </a:p>
        </p:txBody>
      </p:sp>
    </p:spTree>
    <p:extLst>
      <p:ext uri="{BB962C8B-B14F-4D97-AF65-F5344CB8AC3E}">
        <p14:creationId xmlns:p14="http://schemas.microsoft.com/office/powerpoint/2010/main" xmlns="" val="2023337192"/>
      </p:ext>
    </p:extLst>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0E53A7-879F-4ADD-B6EE-2EF16851F2EC}" type="datetimeFigureOut">
              <a:rPr lang="en-US" smtClean="0"/>
              <a:pPr/>
              <a:t>2/21/2018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C5143A-E4DE-4CAE-87FE-14F0FFD6266E}" type="slidenum">
              <a:rPr lang="en-US" smtClean="0"/>
              <a:pPr/>
              <a:t>‹#›</a:t>
            </a:fld>
            <a:endParaRPr lang="en-US"/>
          </a:p>
        </p:txBody>
      </p:sp>
    </p:spTree>
    <p:extLst>
      <p:ext uri="{BB962C8B-B14F-4D97-AF65-F5344CB8AC3E}">
        <p14:creationId xmlns:p14="http://schemas.microsoft.com/office/powerpoint/2010/main" xmlns="" val="1738363420"/>
      </p:ext>
    </p:extLst>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0E53A7-879F-4ADD-B6EE-2EF16851F2EC}" type="datetimeFigureOut">
              <a:rPr lang="en-US" smtClean="0"/>
              <a:pPr/>
              <a:t>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C5143A-E4DE-4CAE-87FE-14F0FFD6266E}" type="slidenum">
              <a:rPr lang="en-US" smtClean="0"/>
              <a:pPr/>
              <a:t>‹#›</a:t>
            </a:fld>
            <a:endParaRPr lang="en-US"/>
          </a:p>
        </p:txBody>
      </p:sp>
    </p:spTree>
    <p:extLst>
      <p:ext uri="{BB962C8B-B14F-4D97-AF65-F5344CB8AC3E}">
        <p14:creationId xmlns:p14="http://schemas.microsoft.com/office/powerpoint/2010/main" xmlns="" val="2521014359"/>
      </p:ext>
    </p:extLst>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0E53A7-879F-4ADD-B6EE-2EF16851F2EC}" type="datetimeFigureOut">
              <a:rPr lang="en-US" smtClean="0"/>
              <a:pPr/>
              <a:t>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C5143A-E4DE-4CAE-87FE-14F0FFD6266E}" type="slidenum">
              <a:rPr lang="en-US" smtClean="0"/>
              <a:pPr/>
              <a:t>‹#›</a:t>
            </a:fld>
            <a:endParaRPr lang="en-US"/>
          </a:p>
        </p:txBody>
      </p:sp>
    </p:spTree>
    <p:extLst>
      <p:ext uri="{BB962C8B-B14F-4D97-AF65-F5344CB8AC3E}">
        <p14:creationId xmlns:p14="http://schemas.microsoft.com/office/powerpoint/2010/main" xmlns="" val="1593806569"/>
      </p:ext>
    </p:extLst>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0E53A7-879F-4ADD-B6EE-2EF16851F2EC}" type="datetimeFigureOut">
              <a:rPr lang="en-US" smtClean="0"/>
              <a:pPr/>
              <a:t>2/21/2018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C5143A-E4DE-4CAE-87FE-14F0FFD6266E}" type="slidenum">
              <a:rPr lang="en-US" smtClean="0"/>
              <a:pPr/>
              <a:t>‹#›</a:t>
            </a:fld>
            <a:endParaRPr lang="en-US"/>
          </a:p>
        </p:txBody>
      </p:sp>
    </p:spTree>
    <p:extLst>
      <p:ext uri="{BB962C8B-B14F-4D97-AF65-F5344CB8AC3E}">
        <p14:creationId xmlns:p14="http://schemas.microsoft.com/office/powerpoint/2010/main" xmlns="" val="30446811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wipe dir="d"/>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www.health-alliance.com/contentarchive/july99/images/asthma.jp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6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SOB</a:t>
            </a:r>
          </a:p>
        </p:txBody>
      </p:sp>
      <p:sp>
        <p:nvSpPr>
          <p:cNvPr id="3" name="Subtitle 2"/>
          <p:cNvSpPr>
            <a:spLocks noGrp="1"/>
          </p:cNvSpPr>
          <p:nvPr>
            <p:ph type="subTitle" idx="1"/>
          </p:nvPr>
        </p:nvSpPr>
        <p:spPr/>
        <p:txBody>
          <a:bodyPr/>
          <a:lstStyle/>
          <a:p>
            <a:r>
              <a:rPr lang="en-US" dirty="0"/>
              <a:t>Khalid Al-</a:t>
            </a:r>
            <a:r>
              <a:rPr lang="en-US" dirty="0" err="1"/>
              <a:t>Mobaireek</a:t>
            </a:r>
            <a:endParaRPr lang="en-US" dirty="0"/>
          </a:p>
        </p:txBody>
      </p:sp>
    </p:spTree>
    <p:extLst>
      <p:ext uri="{BB962C8B-B14F-4D97-AF65-F5344CB8AC3E}">
        <p14:creationId xmlns:p14="http://schemas.microsoft.com/office/powerpoint/2010/main" xmlns="" val="3941463533"/>
      </p:ext>
    </p:extLst>
  </p:cSld>
  <p:clrMapOvr>
    <a:masterClrMapping/>
  </p:clrMapOvr>
  <p:transition>
    <p:wipe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receptors</a:t>
            </a:r>
          </a:p>
        </p:txBody>
      </p:sp>
      <p:sp>
        <p:nvSpPr>
          <p:cNvPr id="3" name="Content Placeholder 2"/>
          <p:cNvSpPr>
            <a:spLocks noGrp="1"/>
          </p:cNvSpPr>
          <p:nvPr>
            <p:ph idx="1"/>
          </p:nvPr>
        </p:nvSpPr>
        <p:spPr/>
        <p:txBody>
          <a:bodyPr/>
          <a:lstStyle/>
          <a:p>
            <a:r>
              <a:rPr lang="en-US" dirty="0"/>
              <a:t>Chemoreceptors (peripherally and centrally located)</a:t>
            </a:r>
          </a:p>
          <a:p>
            <a:r>
              <a:rPr lang="en-US" dirty="0"/>
              <a:t> mechanoreceptors (located in the airways, lungs and chest wall)</a:t>
            </a:r>
          </a:p>
        </p:txBody>
      </p:sp>
    </p:spTree>
    <p:extLst>
      <p:ext uri="{BB962C8B-B14F-4D97-AF65-F5344CB8AC3E}">
        <p14:creationId xmlns:p14="http://schemas.microsoft.com/office/powerpoint/2010/main" xmlns="" val="3241133321"/>
      </p:ext>
    </p:extLst>
  </p:cSld>
  <p:clrMapOvr>
    <a:masterClrMapping/>
  </p:clrMapOvr>
  <p:transition>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Chemoreceptors</a:t>
            </a:r>
            <a:endParaRPr lang="en-US" dirty="0"/>
          </a:p>
        </p:txBody>
      </p:sp>
      <p:sp>
        <p:nvSpPr>
          <p:cNvPr id="3" name="Content Placeholder 2"/>
          <p:cNvSpPr>
            <a:spLocks noGrp="1"/>
          </p:cNvSpPr>
          <p:nvPr>
            <p:ph idx="1"/>
          </p:nvPr>
        </p:nvSpPr>
        <p:spPr/>
        <p:txBody>
          <a:bodyPr/>
          <a:lstStyle/>
          <a:p>
            <a:r>
              <a:rPr lang="en-US" dirty="0"/>
              <a:t>stimulated by changes in PCO 2 and PO 2 levels. </a:t>
            </a:r>
          </a:p>
          <a:p>
            <a:r>
              <a:rPr lang="en-US" dirty="0"/>
              <a:t>Central </a:t>
            </a:r>
            <a:r>
              <a:rPr lang="en-US" dirty="0" err="1"/>
              <a:t>chemorecepters</a:t>
            </a:r>
            <a:r>
              <a:rPr lang="en-US" dirty="0"/>
              <a:t> are in the medulla. </a:t>
            </a:r>
          </a:p>
          <a:p>
            <a:r>
              <a:rPr lang="en-US" dirty="0"/>
              <a:t>Peripheral chemoreceptors are in the aortic arch and carotid bodies</a:t>
            </a:r>
          </a:p>
        </p:txBody>
      </p:sp>
    </p:spTree>
    <p:extLst>
      <p:ext uri="{BB962C8B-B14F-4D97-AF65-F5344CB8AC3E}">
        <p14:creationId xmlns:p14="http://schemas.microsoft.com/office/powerpoint/2010/main" xmlns="" val="2442460921"/>
      </p:ext>
    </p:extLst>
  </p:cSld>
  <p:clrMapOvr>
    <a:masterClrMapping/>
  </p:clrMapOvr>
  <p:transition>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9310" y="152400"/>
            <a:ext cx="9162620" cy="6553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47209017"/>
      </p:ext>
    </p:extLst>
  </p:cSld>
  <p:clrMapOvr>
    <a:masterClrMapping/>
  </p:clrMapOvr>
  <p:transition>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Mechanoreceptors </a:t>
            </a:r>
          </a:p>
        </p:txBody>
      </p:sp>
      <p:sp>
        <p:nvSpPr>
          <p:cNvPr id="3" name="Content Placeholder 2"/>
          <p:cNvSpPr>
            <a:spLocks noGrp="1"/>
          </p:cNvSpPr>
          <p:nvPr>
            <p:ph idx="1"/>
          </p:nvPr>
        </p:nvSpPr>
        <p:spPr/>
        <p:txBody>
          <a:bodyPr>
            <a:normAutofit fontScale="92500"/>
          </a:bodyPr>
          <a:lstStyle/>
          <a:p>
            <a:r>
              <a:rPr lang="en-US" dirty="0"/>
              <a:t>located in the airways, lungs and the chest wall. </a:t>
            </a:r>
          </a:p>
          <a:p>
            <a:r>
              <a:rPr lang="en-US" dirty="0"/>
              <a:t>Lungs: three main types: </a:t>
            </a:r>
          </a:p>
          <a:p>
            <a:pPr lvl="1"/>
            <a:r>
              <a:rPr lang="en-US" dirty="0"/>
              <a:t>pulmonary stretch receptors: increased airway tension and lung volume (asthma related dyspnea)</a:t>
            </a:r>
          </a:p>
          <a:p>
            <a:pPr lvl="1"/>
            <a:r>
              <a:rPr lang="en-US" dirty="0"/>
              <a:t>Irritant receptors: bronchial walls</a:t>
            </a:r>
          </a:p>
          <a:p>
            <a:pPr lvl="1"/>
            <a:r>
              <a:rPr lang="en-US" dirty="0"/>
              <a:t>C-fibers: near alveoli in the pulmonary parenchyma, </a:t>
            </a:r>
          </a:p>
          <a:p>
            <a:r>
              <a:rPr lang="en-US" dirty="0"/>
              <a:t>Chest wall receptors:  respond to restricted chest wall movements.</a:t>
            </a:r>
          </a:p>
        </p:txBody>
      </p:sp>
    </p:spTree>
    <p:extLst>
      <p:ext uri="{BB962C8B-B14F-4D97-AF65-F5344CB8AC3E}">
        <p14:creationId xmlns:p14="http://schemas.microsoft.com/office/powerpoint/2010/main" xmlns="" val="3726240247"/>
      </p:ext>
    </p:extLst>
  </p:cSld>
  <p:clrMapOvr>
    <a:masterClrMapping/>
  </p:clrMapOvr>
  <p:transition>
    <p:wipe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http://www.apsubiology.org/anatomy/2020/2020_Exam_Reviews/Exam_3/22-25_NeurChemMedu.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09600" y="-6"/>
            <a:ext cx="7680960" cy="701457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96141662"/>
      </p:ext>
    </p:extLst>
  </p:cSld>
  <p:clrMapOvr>
    <a:masterClrMapping/>
  </p:clrMapOvr>
  <p:transition>
    <p:wipe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PATHOPHYSIOLOGICAL FEATURES</a:t>
            </a:r>
            <a:endParaRPr lang="en-US" dirty="0"/>
          </a:p>
        </p:txBody>
      </p:sp>
      <p:sp>
        <p:nvSpPr>
          <p:cNvPr id="3" name="Content Placeholder 2"/>
          <p:cNvSpPr>
            <a:spLocks noGrp="1"/>
          </p:cNvSpPr>
          <p:nvPr>
            <p:ph idx="1"/>
          </p:nvPr>
        </p:nvSpPr>
        <p:spPr/>
        <p:txBody>
          <a:bodyPr>
            <a:normAutofit/>
          </a:bodyPr>
          <a:lstStyle/>
          <a:p>
            <a:r>
              <a:rPr lang="en-US" dirty="0"/>
              <a:t>In normal</a:t>
            </a:r>
            <a:r>
              <a:rPr lang="ar-SA" dirty="0"/>
              <a:t>:</a:t>
            </a:r>
            <a:r>
              <a:rPr lang="en-US" dirty="0"/>
              <a:t>respiratory muscles work only during inspiration</a:t>
            </a:r>
          </a:p>
          <a:p>
            <a:r>
              <a:rPr lang="en-US" dirty="0"/>
              <a:t>the diaphragm does most of the work. </a:t>
            </a:r>
          </a:p>
          <a:p>
            <a:r>
              <a:rPr lang="en-US" dirty="0"/>
              <a:t>The work of inspiration is the sum of the work necessary to overcome:</a:t>
            </a:r>
          </a:p>
          <a:p>
            <a:pPr lvl="1"/>
            <a:r>
              <a:rPr lang="en-US" dirty="0"/>
              <a:t>the elastic forces of the lung</a:t>
            </a:r>
          </a:p>
          <a:p>
            <a:pPr lvl="1"/>
            <a:r>
              <a:rPr lang="en-US" dirty="0"/>
              <a:t>the tissue viscosity of the lung and chest wall</a:t>
            </a:r>
          </a:p>
          <a:p>
            <a:pPr lvl="1"/>
            <a:r>
              <a:rPr lang="en-US" dirty="0"/>
              <a:t>airway resistance.</a:t>
            </a:r>
            <a:endParaRPr lang="en-US" u="sng" baseline="30000" dirty="0"/>
          </a:p>
        </p:txBody>
      </p:sp>
    </p:spTree>
    <p:extLst>
      <p:ext uri="{BB962C8B-B14F-4D97-AF65-F5344CB8AC3E}">
        <p14:creationId xmlns:p14="http://schemas.microsoft.com/office/powerpoint/2010/main" xmlns="" val="167259696"/>
      </p:ext>
    </p:extLst>
  </p:cSld>
  <p:clrMapOvr>
    <a:masterClrMapping/>
  </p:clrMapOvr>
  <p:transition>
    <p:wipe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tlcschool.com/wp-content/uploads/2016/06/SerratusAnteriorFeatBlog.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4200" y="685800"/>
            <a:ext cx="2647950" cy="186690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457200" y="381000"/>
            <a:ext cx="8229600" cy="1143000"/>
          </a:xfrm>
        </p:spPr>
        <p:txBody>
          <a:bodyPr/>
          <a:lstStyle/>
          <a:p>
            <a:r>
              <a:rPr lang="en-US" dirty="0"/>
              <a:t>classic sign of dyspnea</a:t>
            </a:r>
          </a:p>
        </p:txBody>
      </p:sp>
      <p:pic>
        <p:nvPicPr>
          <p:cNvPr id="5124" name="Picture 4" descr="https://upload.wikimedia.org/wikipedia/commons/thumb/1/1a/Sternocleidomastoideus.png/250px-Sternocleidomastoideus.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559856" y="2362200"/>
            <a:ext cx="1920240" cy="2035457"/>
          </a:xfrm>
          <a:prstGeom prst="rect">
            <a:avLst/>
          </a:prstGeom>
          <a:noFill/>
          <a:extLst>
            <a:ext uri="{909E8E84-426E-40DD-AFC4-6F175D3DCCD1}">
              <a14:hiddenFill xmlns:a14="http://schemas.microsoft.com/office/drawing/2010/main" xmlns="">
                <a:solidFill>
                  <a:srgbClr val="FFFFFF"/>
                </a:solidFill>
              </a14:hiddenFill>
            </a:ext>
          </a:extLst>
        </p:spPr>
      </p:pic>
      <p:pic>
        <p:nvPicPr>
          <p:cNvPr id="5126" name="Picture 6" descr="https://upload.wikimedia.org/wikipedia/commons/thumb/f/fc/1114_Thorax_zoom.png/300px-1114_Thorax_zoom.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298055" y="4419428"/>
            <a:ext cx="1920240" cy="2221076"/>
          </a:xfrm>
          <a:prstGeom prst="rect">
            <a:avLst/>
          </a:prstGeom>
          <a:noFill/>
          <a:extLst>
            <a:ext uri="{909E8E84-426E-40DD-AFC4-6F175D3DCCD1}">
              <a14:hiddenFill xmlns:a14="http://schemas.microsoft.com/office/drawing/2010/main" xmlns="">
                <a:solidFill>
                  <a:srgbClr val="FFFFFF"/>
                </a:solidFill>
              </a14:hiddenFill>
            </a:ext>
          </a:extLst>
        </p:spPr>
      </p:pic>
      <p:sp>
        <p:nvSpPr>
          <p:cNvPr id="3" name="Content Placeholder 2"/>
          <p:cNvSpPr>
            <a:spLocks noGrp="1"/>
          </p:cNvSpPr>
          <p:nvPr>
            <p:ph idx="1"/>
          </p:nvPr>
        </p:nvSpPr>
        <p:spPr>
          <a:xfrm>
            <a:off x="457200" y="1600200"/>
            <a:ext cx="7102656" cy="4525963"/>
          </a:xfrm>
        </p:spPr>
        <p:txBody>
          <a:bodyPr>
            <a:normAutofit fontScale="77500" lnSpcReduction="20000"/>
          </a:bodyPr>
          <a:lstStyle/>
          <a:p>
            <a:r>
              <a:rPr lang="en-US" dirty="0"/>
              <a:t>The accessory muscles of inspiration:</a:t>
            </a:r>
          </a:p>
          <a:p>
            <a:pPr lvl="1"/>
            <a:r>
              <a:rPr lang="en-US" dirty="0"/>
              <a:t>the sternocleidomastoid</a:t>
            </a:r>
          </a:p>
          <a:p>
            <a:pPr lvl="1"/>
            <a:r>
              <a:rPr lang="en-US" dirty="0" err="1" smtClean="0"/>
              <a:t>Serratus</a:t>
            </a:r>
            <a:r>
              <a:rPr lang="en-US" dirty="0" smtClean="0"/>
              <a:t> anterior </a:t>
            </a:r>
            <a:endParaRPr lang="en-US" dirty="0"/>
          </a:p>
          <a:p>
            <a:pPr lvl="1"/>
            <a:r>
              <a:rPr lang="en-US" dirty="0"/>
              <a:t>external intercostal muscles</a:t>
            </a:r>
          </a:p>
          <a:p>
            <a:r>
              <a:rPr lang="en-US" dirty="0"/>
              <a:t>Contraction of these muscles increases the –</a:t>
            </a:r>
            <a:r>
              <a:rPr lang="en-US" dirty="0" err="1"/>
              <a:t>ve</a:t>
            </a:r>
            <a:r>
              <a:rPr lang="en-US" dirty="0"/>
              <a:t> </a:t>
            </a:r>
            <a:r>
              <a:rPr lang="en-US" dirty="0" err="1"/>
              <a:t>intrathoracic</a:t>
            </a:r>
            <a:r>
              <a:rPr lang="en-US" dirty="0"/>
              <a:t> pressure. </a:t>
            </a:r>
          </a:p>
          <a:p>
            <a:r>
              <a:rPr lang="en-US" dirty="0"/>
              <a:t>The negative pressure draws in the soft tissues of the chest wall (</a:t>
            </a:r>
            <a:r>
              <a:rPr lang="en-US" dirty="0" err="1"/>
              <a:t>retractions:suprasternal</a:t>
            </a:r>
            <a:r>
              <a:rPr lang="en-US" dirty="0"/>
              <a:t>, </a:t>
            </a:r>
            <a:r>
              <a:rPr lang="en-US" dirty="0" err="1"/>
              <a:t>infrasternal</a:t>
            </a:r>
            <a:r>
              <a:rPr lang="en-US" dirty="0"/>
              <a:t>, intercostal, subcostal, and </a:t>
            </a:r>
            <a:r>
              <a:rPr lang="en-US" dirty="0" err="1"/>
              <a:t>supraclavicular</a:t>
            </a:r>
            <a:r>
              <a:rPr lang="en-US" dirty="0"/>
              <a:t>). </a:t>
            </a:r>
          </a:p>
          <a:p>
            <a:r>
              <a:rPr lang="en-US" dirty="0"/>
              <a:t>Other way to maintain an adequate MV is to increase the RR(</a:t>
            </a:r>
            <a:r>
              <a:rPr lang="en-US" dirty="0" err="1"/>
              <a:t>tachypnea</a:t>
            </a:r>
            <a:r>
              <a:rPr lang="en-US" dirty="0"/>
              <a:t>). </a:t>
            </a:r>
          </a:p>
          <a:p>
            <a:r>
              <a:rPr lang="en-US" dirty="0"/>
              <a:t>Nasal flaring</a:t>
            </a:r>
          </a:p>
        </p:txBody>
      </p:sp>
      <p:sp>
        <p:nvSpPr>
          <p:cNvPr id="4" name="TextBox 3"/>
          <p:cNvSpPr txBox="1"/>
          <p:nvPr/>
        </p:nvSpPr>
        <p:spPr>
          <a:xfrm>
            <a:off x="1600200" y="6183868"/>
            <a:ext cx="1905000" cy="369332"/>
          </a:xfrm>
          <a:prstGeom prst="rect">
            <a:avLst/>
          </a:prstGeom>
          <a:noFill/>
        </p:spPr>
        <p:txBody>
          <a:bodyPr wrap="square" rtlCol="0">
            <a:spAutoFit/>
          </a:bodyPr>
          <a:lstStyle/>
          <a:p>
            <a:pPr algn="ctr"/>
            <a:r>
              <a:rPr lang="en-US" b="1" dirty="0"/>
              <a:t>MV</a:t>
            </a:r>
            <a:r>
              <a:rPr lang="ar-SA" b="1" dirty="0"/>
              <a:t>=</a:t>
            </a:r>
            <a:r>
              <a:rPr lang="en-US" b="1" dirty="0"/>
              <a:t> TV X RR</a:t>
            </a:r>
          </a:p>
        </p:txBody>
      </p:sp>
    </p:spTree>
    <p:extLst>
      <p:ext uri="{BB962C8B-B14F-4D97-AF65-F5344CB8AC3E}">
        <p14:creationId xmlns:p14="http://schemas.microsoft.com/office/powerpoint/2010/main" xmlns="" val="2148808407"/>
      </p:ext>
    </p:extLst>
  </p:cSld>
  <p:clrMapOvr>
    <a:masterClrMapping/>
  </p:clrMapOvr>
  <p:transition>
    <p:wipe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44wj5q2j6wo23s4mp6owjohh-wpengine.netdna-ssl.com/wp-content/uploads/2014/04/rectus.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924800" y="5110162"/>
            <a:ext cx="1524000" cy="167064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lstStyle/>
          <a:p>
            <a:r>
              <a:rPr lang="en-US" dirty="0"/>
              <a:t>Expiration</a:t>
            </a:r>
          </a:p>
        </p:txBody>
      </p:sp>
      <p:sp>
        <p:nvSpPr>
          <p:cNvPr id="3" name="Content Placeholder 2"/>
          <p:cNvSpPr>
            <a:spLocks noGrp="1"/>
          </p:cNvSpPr>
          <p:nvPr>
            <p:ph idx="1"/>
          </p:nvPr>
        </p:nvSpPr>
        <p:spPr/>
        <p:txBody>
          <a:bodyPr>
            <a:normAutofit fontScale="77500" lnSpcReduction="20000"/>
          </a:bodyPr>
          <a:lstStyle/>
          <a:p>
            <a:r>
              <a:rPr lang="en-US" dirty="0"/>
              <a:t>Little energy is expended during normal expiration. </a:t>
            </a:r>
          </a:p>
          <a:p>
            <a:r>
              <a:rPr lang="en-US" dirty="0"/>
              <a:t>Relaxation of the diaphragm, elastic recoil of the lungs and chest wall, and compression of the lungs by the </a:t>
            </a:r>
            <a:r>
              <a:rPr lang="en-US" dirty="0" err="1"/>
              <a:t>intraabdominal</a:t>
            </a:r>
            <a:r>
              <a:rPr lang="en-US" dirty="0"/>
              <a:t> organs. </a:t>
            </a:r>
          </a:p>
          <a:p>
            <a:r>
              <a:rPr lang="en-US" b="1" dirty="0"/>
              <a:t>In obstructive airway disease: </a:t>
            </a:r>
            <a:r>
              <a:rPr lang="en-US" dirty="0"/>
              <a:t>more force is needed. </a:t>
            </a:r>
          </a:p>
          <a:p>
            <a:r>
              <a:rPr lang="en-US" b="1" dirty="0"/>
              <a:t>In </a:t>
            </a:r>
            <a:r>
              <a:rPr lang="en-US" b="1" dirty="0" err="1"/>
              <a:t>tachypnea</a:t>
            </a:r>
            <a:r>
              <a:rPr lang="en-US" b="1" dirty="0"/>
              <a:t>: </a:t>
            </a:r>
            <a:r>
              <a:rPr lang="en-US" dirty="0"/>
              <a:t>no time for elastic recoil to allow adequate exhalation between breaths. </a:t>
            </a:r>
          </a:p>
          <a:p>
            <a:r>
              <a:rPr lang="en-US" dirty="0"/>
              <a:t>In either instance the accessory muscles of expiration are used:</a:t>
            </a:r>
          </a:p>
          <a:p>
            <a:pPr lvl="1"/>
            <a:r>
              <a:rPr lang="en-US" dirty="0"/>
              <a:t>The </a:t>
            </a:r>
            <a:r>
              <a:rPr lang="en-US" b="1" dirty="0"/>
              <a:t>abdominal recti muscles</a:t>
            </a:r>
            <a:r>
              <a:rPr lang="en-US" dirty="0"/>
              <a:t>: force the abdominal contents against the diaphragm to compress the lungs</a:t>
            </a:r>
          </a:p>
          <a:p>
            <a:pPr lvl="1"/>
            <a:r>
              <a:rPr lang="en-US" dirty="0"/>
              <a:t>the </a:t>
            </a:r>
            <a:r>
              <a:rPr lang="en-US" b="1" dirty="0"/>
              <a:t>internal intercostal muscles </a:t>
            </a:r>
            <a:r>
              <a:rPr lang="en-US" dirty="0"/>
              <a:t>contract to pull the ribs downward. </a:t>
            </a:r>
          </a:p>
        </p:txBody>
      </p:sp>
    </p:spTree>
    <p:extLst>
      <p:ext uri="{BB962C8B-B14F-4D97-AF65-F5344CB8AC3E}">
        <p14:creationId xmlns:p14="http://schemas.microsoft.com/office/powerpoint/2010/main" xmlns="" val="1779139791"/>
      </p:ext>
    </p:extLst>
  </p:cSld>
  <p:clrMapOvr>
    <a:masterClrMapping/>
  </p:clrMapOvr>
  <p:transition>
    <p:wipe dir="d"/>
  </p:transition>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lnSpcReduction="10000"/>
          </a:bodyPr>
          <a:lstStyle/>
          <a:p>
            <a:r>
              <a:rPr lang="en-US" dirty="0"/>
              <a:t>Anemia is a case where normal oxygen exchange takes place, but dyspnea is experienced.</a:t>
            </a:r>
          </a:p>
          <a:p>
            <a:r>
              <a:rPr lang="en-US" dirty="0"/>
              <a:t>Impaired oxygen delivery plays a significant role in perception of dyspnea</a:t>
            </a:r>
          </a:p>
          <a:p>
            <a:r>
              <a:rPr lang="en-US" dirty="0"/>
              <a:t>Deconditioning can also lead to dyspnea.</a:t>
            </a:r>
          </a:p>
          <a:p>
            <a:r>
              <a:rPr lang="en-US" dirty="0"/>
              <a:t>General deconditioning leads to exercise intolerance and quicker incidence of progressing to anaerobic metabolism</a:t>
            </a:r>
          </a:p>
          <a:p>
            <a:endParaRPr lang="en-US" dirty="0"/>
          </a:p>
        </p:txBody>
      </p:sp>
    </p:spTree>
    <p:extLst>
      <p:ext uri="{BB962C8B-B14F-4D97-AF65-F5344CB8AC3E}">
        <p14:creationId xmlns:p14="http://schemas.microsoft.com/office/powerpoint/2010/main" xmlns="" val="1329755738"/>
      </p:ext>
    </p:extLst>
  </p:cSld>
  <p:clrMapOvr>
    <a:masterClrMapping/>
  </p:clrMapOvr>
  <p:transition>
    <p:wipe dir="d"/>
  </p:transition>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difficult physiologic interaction and behavioral component in anxiety, depression</a:t>
            </a:r>
          </a:p>
        </p:txBody>
      </p:sp>
    </p:spTree>
    <p:extLst>
      <p:ext uri="{BB962C8B-B14F-4D97-AF65-F5344CB8AC3E}">
        <p14:creationId xmlns:p14="http://schemas.microsoft.com/office/powerpoint/2010/main" xmlns="" val="1529419529"/>
      </p:ext>
    </p:extLst>
  </p:cSld>
  <p:clrMapOvr>
    <a:masterClrMapping/>
  </p:clrMapOvr>
  <p:transition>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Introduction and Definition</a:t>
            </a:r>
          </a:p>
          <a:p>
            <a:r>
              <a:rPr lang="en-US" dirty="0" err="1"/>
              <a:t>Pathophysiology</a:t>
            </a:r>
            <a:endParaRPr lang="en-US" dirty="0"/>
          </a:p>
          <a:p>
            <a:r>
              <a:rPr lang="en-US" dirty="0"/>
              <a:t>Causes</a:t>
            </a:r>
          </a:p>
          <a:p>
            <a:r>
              <a:rPr lang="en-US" dirty="0"/>
              <a:t>Approach</a:t>
            </a:r>
          </a:p>
          <a:p>
            <a:r>
              <a:rPr lang="en-US" dirty="0"/>
              <a:t>cases</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mph" presetSubtype="2" fill="hold" nodeType="clickEffect">
                                  <p:stCondLst>
                                    <p:cond delay="0"/>
                                  </p:stCondLst>
                                  <p:childTnLst>
                                    <p:anim to="1.5" calcmode="lin" valueType="num">
                                      <p:cBhvr override="childStyle">
                                        <p:cTn id="6" dur="2000" fill="hold"/>
                                        <p:tgtEl>
                                          <p:spTgt spid="3">
                                            <p:txEl>
                                              <p:pRg st="0" end="0"/>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solidFill>
                  <a:schemeClr val="bg2"/>
                </a:solidFill>
              </a:rPr>
              <a:t>Introduction and Definition</a:t>
            </a:r>
          </a:p>
          <a:p>
            <a:r>
              <a:rPr lang="en-US" dirty="0" err="1">
                <a:solidFill>
                  <a:schemeClr val="bg2"/>
                </a:solidFill>
              </a:rPr>
              <a:t>Pathophysiology</a:t>
            </a:r>
            <a:endParaRPr lang="en-US" dirty="0">
              <a:solidFill>
                <a:schemeClr val="bg2"/>
              </a:solidFill>
            </a:endParaRPr>
          </a:p>
          <a:p>
            <a:r>
              <a:rPr lang="en-US" dirty="0"/>
              <a:t>Causes</a:t>
            </a:r>
          </a:p>
          <a:p>
            <a:r>
              <a:rPr lang="en-US" dirty="0">
                <a:solidFill>
                  <a:schemeClr val="bg2"/>
                </a:solidFill>
              </a:rPr>
              <a:t>Approach</a:t>
            </a:r>
          </a:p>
          <a:p>
            <a:r>
              <a:rPr lang="en-US" dirty="0">
                <a:solidFill>
                  <a:schemeClr val="bg2"/>
                </a:solidFill>
              </a:rPr>
              <a:t>cases</a:t>
            </a:r>
          </a:p>
        </p:txBody>
      </p:sp>
    </p:spTree>
  </p:cSld>
  <p:clrMapOvr>
    <a:masterClrMapping/>
  </p:clrMapOvr>
  <p:transition>
    <p:wipe di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4284523205"/>
              </p:ext>
            </p:extLst>
          </p:nvPr>
        </p:nvGraphicFramePr>
        <p:xfrm>
          <a:off x="0" y="990600"/>
          <a:ext cx="9144000" cy="4766124"/>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xmlns="" val="20000"/>
                    </a:ext>
                  </a:extLst>
                </a:gridCol>
                <a:gridCol w="1828800">
                  <a:extLst>
                    <a:ext uri="{9D8B030D-6E8A-4147-A177-3AD203B41FA5}">
                      <a16:colId xmlns:a16="http://schemas.microsoft.com/office/drawing/2014/main" xmlns="" val="20001"/>
                    </a:ext>
                  </a:extLst>
                </a:gridCol>
                <a:gridCol w="1828800">
                  <a:extLst>
                    <a:ext uri="{9D8B030D-6E8A-4147-A177-3AD203B41FA5}">
                      <a16:colId xmlns:a16="http://schemas.microsoft.com/office/drawing/2014/main" xmlns="" val="20002"/>
                    </a:ext>
                  </a:extLst>
                </a:gridCol>
                <a:gridCol w="1828800">
                  <a:extLst>
                    <a:ext uri="{9D8B030D-6E8A-4147-A177-3AD203B41FA5}">
                      <a16:colId xmlns:a16="http://schemas.microsoft.com/office/drawing/2014/main" xmlns="" val="20003"/>
                    </a:ext>
                  </a:extLst>
                </a:gridCol>
                <a:gridCol w="1828800">
                  <a:extLst>
                    <a:ext uri="{9D8B030D-6E8A-4147-A177-3AD203B41FA5}">
                      <a16:colId xmlns:a16="http://schemas.microsoft.com/office/drawing/2014/main" xmlns="" val="20004"/>
                    </a:ext>
                  </a:extLst>
                </a:gridCol>
              </a:tblGrid>
              <a:tr h="462822">
                <a:tc>
                  <a:txBody>
                    <a:bodyPr/>
                    <a:lstStyle/>
                    <a:p>
                      <a:r>
                        <a:rPr lang="en-US" dirty="0"/>
                        <a:t>Respiratory</a:t>
                      </a:r>
                    </a:p>
                  </a:txBody>
                  <a:tcPr/>
                </a:tc>
                <a:tc>
                  <a:txBody>
                    <a:bodyPr/>
                    <a:lstStyle/>
                    <a:p>
                      <a:r>
                        <a:rPr lang="en-US" dirty="0"/>
                        <a:t>cardiovascular</a:t>
                      </a:r>
                    </a:p>
                  </a:txBody>
                  <a:tcPr/>
                </a:tc>
                <a:tc>
                  <a:txBody>
                    <a:bodyPr/>
                    <a:lstStyle/>
                    <a:p>
                      <a:r>
                        <a:rPr lang="en-US" dirty="0"/>
                        <a:t>neuromuscular</a:t>
                      </a:r>
                    </a:p>
                  </a:txBody>
                  <a:tcPr/>
                </a:tc>
                <a:tc>
                  <a:txBody>
                    <a:bodyPr/>
                    <a:lstStyle/>
                    <a:p>
                      <a:r>
                        <a:rPr lang="en-US" dirty="0"/>
                        <a:t>systemic</a:t>
                      </a:r>
                    </a:p>
                  </a:txBody>
                  <a:tcPr/>
                </a:tc>
                <a:tc>
                  <a:txBody>
                    <a:bodyPr/>
                    <a:lstStyle/>
                    <a:p>
                      <a:r>
                        <a:rPr lang="en-US" dirty="0"/>
                        <a:t>psychogenic</a:t>
                      </a:r>
                    </a:p>
                  </a:txBody>
                  <a:tcPr/>
                </a:tc>
                <a:extLst>
                  <a:ext uri="{0D108BD9-81ED-4DB2-BD59-A6C34878D82A}">
                    <a16:rowId xmlns:a16="http://schemas.microsoft.com/office/drawing/2014/main" xmlns="" val="10000"/>
                  </a:ext>
                </a:extLst>
              </a:tr>
              <a:tr h="462822">
                <a:tc>
                  <a:txBody>
                    <a:bodyPr/>
                    <a:lstStyle/>
                    <a:p>
                      <a:r>
                        <a:rPr lang="en-US" dirty="0"/>
                        <a:t>Asthma/ CF/PCD/ bronchiectasis</a:t>
                      </a:r>
                    </a:p>
                  </a:txBody>
                  <a:tcPr/>
                </a:tc>
                <a:tc>
                  <a:txBody>
                    <a:bodyPr/>
                    <a:lstStyle/>
                    <a:p>
                      <a:r>
                        <a:rPr lang="en-US" dirty="0"/>
                        <a:t>CHF/</a:t>
                      </a:r>
                      <a:r>
                        <a:rPr lang="en-US" dirty="0" err="1"/>
                        <a:t>pul</a:t>
                      </a:r>
                      <a:r>
                        <a:rPr lang="en-US" dirty="0"/>
                        <a:t> edema</a:t>
                      </a:r>
                    </a:p>
                  </a:txBody>
                  <a:tcPr/>
                </a:tc>
                <a:tc>
                  <a:txBody>
                    <a:bodyPr/>
                    <a:lstStyle/>
                    <a:p>
                      <a:r>
                        <a:rPr lang="en-US" dirty="0"/>
                        <a:t>Rib #/ chest trauma</a:t>
                      </a:r>
                    </a:p>
                  </a:txBody>
                  <a:tcPr/>
                </a:tc>
                <a:tc>
                  <a:txBody>
                    <a:bodyPr/>
                    <a:lstStyle/>
                    <a:p>
                      <a:r>
                        <a:rPr lang="en-US" dirty="0"/>
                        <a:t>anemia</a:t>
                      </a:r>
                    </a:p>
                  </a:txBody>
                  <a:tcPr/>
                </a:tc>
                <a:tc>
                  <a:txBody>
                    <a:bodyPr/>
                    <a:lstStyle/>
                    <a:p>
                      <a:r>
                        <a:rPr lang="en-US" dirty="0"/>
                        <a:t>Hyperventilation syndrome</a:t>
                      </a:r>
                    </a:p>
                  </a:txBody>
                  <a:tcPr/>
                </a:tc>
                <a:extLst>
                  <a:ext uri="{0D108BD9-81ED-4DB2-BD59-A6C34878D82A}">
                    <a16:rowId xmlns:a16="http://schemas.microsoft.com/office/drawing/2014/main" xmlns="" val="10001"/>
                  </a:ext>
                </a:extLst>
              </a:tr>
              <a:tr h="4628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Pneumonia/ Bronchiolitis</a:t>
                      </a:r>
                    </a:p>
                  </a:txBody>
                  <a:tcPr/>
                </a:tc>
                <a:tc>
                  <a:txBody>
                    <a:bodyPr/>
                    <a:lstStyle/>
                    <a:p>
                      <a:r>
                        <a:rPr lang="en-US" dirty="0"/>
                        <a:t>arrhythmias</a:t>
                      </a:r>
                    </a:p>
                  </a:txBody>
                  <a:tcPr/>
                </a:tc>
                <a:tc>
                  <a:txBody>
                    <a:bodyPr/>
                    <a:lstStyle/>
                    <a:p>
                      <a:r>
                        <a:rPr lang="en-US" dirty="0"/>
                        <a:t>Flail chest</a:t>
                      </a:r>
                    </a:p>
                  </a:txBody>
                  <a:tcPr/>
                </a:tc>
                <a:tc>
                  <a:txBody>
                    <a:bodyPr/>
                    <a:lstStyle/>
                    <a:p>
                      <a:r>
                        <a:rPr lang="en-US" dirty="0"/>
                        <a:t>ARF</a:t>
                      </a:r>
                    </a:p>
                  </a:txBody>
                  <a:tcPr/>
                </a:tc>
                <a:tc>
                  <a:txBody>
                    <a:bodyPr/>
                    <a:lstStyle/>
                    <a:p>
                      <a:r>
                        <a:rPr lang="en-US" dirty="0"/>
                        <a:t>Psychogenic dyspnea</a:t>
                      </a:r>
                    </a:p>
                  </a:txBody>
                  <a:tcPr/>
                </a:tc>
                <a:extLst>
                  <a:ext uri="{0D108BD9-81ED-4DB2-BD59-A6C34878D82A}">
                    <a16:rowId xmlns:a16="http://schemas.microsoft.com/office/drawing/2014/main" xmlns="" val="10002"/>
                  </a:ext>
                </a:extLst>
              </a:tr>
              <a:tr h="462822">
                <a:tc>
                  <a:txBody>
                    <a:bodyPr/>
                    <a:lstStyle/>
                    <a:p>
                      <a:r>
                        <a:rPr lang="en-US" dirty="0"/>
                        <a:t>Pneumothorax</a:t>
                      </a:r>
                    </a:p>
                  </a:txBody>
                  <a:tcPr/>
                </a:tc>
                <a:tc>
                  <a:txBody>
                    <a:bodyPr/>
                    <a:lstStyle/>
                    <a:p>
                      <a:r>
                        <a:rPr lang="en-US" dirty="0"/>
                        <a:t>Cyanotic spells</a:t>
                      </a:r>
                    </a:p>
                  </a:txBody>
                  <a:tcPr/>
                </a:tc>
                <a:tc>
                  <a:txBody>
                    <a:bodyPr/>
                    <a:lstStyle/>
                    <a:p>
                      <a:r>
                        <a:rPr lang="en-US" dirty="0"/>
                        <a:t>Massive obesity</a:t>
                      </a:r>
                    </a:p>
                  </a:txBody>
                  <a:tcPr/>
                </a:tc>
                <a:tc>
                  <a:txBody>
                    <a:bodyPr/>
                    <a:lstStyle/>
                    <a:p>
                      <a:r>
                        <a:rPr lang="en-US" dirty="0"/>
                        <a:t>Metabolic acidosis</a:t>
                      </a:r>
                    </a:p>
                  </a:txBody>
                  <a:tcPr/>
                </a:tc>
                <a:tc>
                  <a:txBody>
                    <a:bodyPr/>
                    <a:lstStyle/>
                    <a:p>
                      <a:r>
                        <a:rPr lang="en-US" dirty="0"/>
                        <a:t>Vocal cord dysfunction</a:t>
                      </a:r>
                    </a:p>
                  </a:txBody>
                  <a:tcPr/>
                </a:tc>
                <a:extLst>
                  <a:ext uri="{0D108BD9-81ED-4DB2-BD59-A6C34878D82A}">
                    <a16:rowId xmlns:a16="http://schemas.microsoft.com/office/drawing/2014/main" xmlns="" val="10003"/>
                  </a:ext>
                </a:extLst>
              </a:tr>
              <a:tr h="462822">
                <a:tc>
                  <a:txBody>
                    <a:bodyPr/>
                    <a:lstStyle/>
                    <a:p>
                      <a:r>
                        <a:rPr lang="en-US" dirty="0"/>
                        <a:t>Foreign Body</a:t>
                      </a:r>
                    </a:p>
                  </a:txBody>
                  <a:tcPr/>
                </a:tc>
                <a:tc>
                  <a:txBody>
                    <a:bodyPr/>
                    <a:lstStyle/>
                    <a:p>
                      <a:r>
                        <a:rPr lang="en-US" dirty="0" err="1"/>
                        <a:t>Pul</a:t>
                      </a:r>
                      <a:r>
                        <a:rPr lang="en-US" dirty="0"/>
                        <a:t> HPN</a:t>
                      </a:r>
                    </a:p>
                  </a:txBody>
                  <a:tcPr/>
                </a:tc>
                <a:tc>
                  <a:txBody>
                    <a:bodyPr/>
                    <a:lstStyle/>
                    <a:p>
                      <a:r>
                        <a:rPr lang="en-US" dirty="0" err="1"/>
                        <a:t>kyphoscoliosis</a:t>
                      </a:r>
                      <a:endParaRPr lang="en-US" dirty="0"/>
                    </a:p>
                  </a:txBody>
                  <a:tcPr/>
                </a:tc>
                <a:tc>
                  <a:txBody>
                    <a:bodyPr/>
                    <a:lstStyle/>
                    <a:p>
                      <a:r>
                        <a:rPr lang="en-US" dirty="0"/>
                        <a:t>sepsis</a:t>
                      </a:r>
                    </a:p>
                  </a:txBody>
                  <a:tcPr/>
                </a:tc>
                <a:tc>
                  <a:txBody>
                    <a:bodyPr/>
                    <a:lstStyle/>
                    <a:p>
                      <a:endParaRPr lang="en-US"/>
                    </a:p>
                  </a:txBody>
                  <a:tcPr/>
                </a:tc>
                <a:extLst>
                  <a:ext uri="{0D108BD9-81ED-4DB2-BD59-A6C34878D82A}">
                    <a16:rowId xmlns:a16="http://schemas.microsoft.com/office/drawing/2014/main" xmlns="" val="10004"/>
                  </a:ext>
                </a:extLst>
              </a:tr>
              <a:tr h="505290">
                <a:tc>
                  <a:txBody>
                    <a:bodyPr/>
                    <a:lstStyle/>
                    <a:p>
                      <a:r>
                        <a:rPr lang="en-US" dirty="0"/>
                        <a:t>aspiration</a:t>
                      </a:r>
                    </a:p>
                  </a:txBody>
                  <a:tcPr/>
                </a:tc>
                <a:tc>
                  <a:txBody>
                    <a:bodyPr/>
                    <a:lstStyle/>
                    <a:p>
                      <a:r>
                        <a:rPr lang="en-US" dirty="0" err="1"/>
                        <a:t>Valvular</a:t>
                      </a:r>
                      <a:r>
                        <a:rPr lang="en-US" dirty="0"/>
                        <a:t> heart dis</a:t>
                      </a:r>
                    </a:p>
                  </a:txBody>
                  <a:tcPr/>
                </a:tc>
                <a:tc>
                  <a:txBody>
                    <a:bodyPr/>
                    <a:lstStyle/>
                    <a:p>
                      <a:r>
                        <a:rPr lang="en-US" dirty="0"/>
                        <a:t>CNS/spinal cord </a:t>
                      </a:r>
                      <a:r>
                        <a:rPr lang="en-US" dirty="0" err="1"/>
                        <a:t>disordes</a:t>
                      </a:r>
                      <a:endParaRPr lang="en-US" dirty="0"/>
                    </a:p>
                  </a:txBody>
                  <a:tcPr/>
                </a:tc>
                <a:tc>
                  <a:txBody>
                    <a:bodyPr/>
                    <a:lstStyle/>
                    <a:p>
                      <a:r>
                        <a:rPr lang="en-US" dirty="0" err="1"/>
                        <a:t>cirrohsis</a:t>
                      </a:r>
                      <a:endParaRPr lang="en-US" dirty="0"/>
                    </a:p>
                  </a:txBody>
                  <a:tcPr/>
                </a:tc>
                <a:tc>
                  <a:txBody>
                    <a:bodyPr/>
                    <a:lstStyle/>
                    <a:p>
                      <a:endParaRPr lang="en-US"/>
                    </a:p>
                  </a:txBody>
                  <a:tcPr/>
                </a:tc>
                <a:extLst>
                  <a:ext uri="{0D108BD9-81ED-4DB2-BD59-A6C34878D82A}">
                    <a16:rowId xmlns:a16="http://schemas.microsoft.com/office/drawing/2014/main" xmlns="" val="10005"/>
                  </a:ext>
                </a:extLst>
              </a:tr>
              <a:tr h="462822">
                <a:tc>
                  <a:txBody>
                    <a:bodyPr/>
                    <a:lstStyle/>
                    <a:p>
                      <a:r>
                        <a:rPr lang="en-US" dirty="0"/>
                        <a:t>embolism</a:t>
                      </a:r>
                    </a:p>
                  </a:txBody>
                  <a:tcPr/>
                </a:tc>
                <a:tc>
                  <a:txBody>
                    <a:bodyPr/>
                    <a:lstStyle/>
                    <a:p>
                      <a:endParaRPr lang="en-US"/>
                    </a:p>
                  </a:txBody>
                  <a:tcPr/>
                </a:tc>
                <a:tc>
                  <a:txBody>
                    <a:bodyPr/>
                    <a:lstStyle/>
                    <a:p>
                      <a:r>
                        <a:rPr lang="en-US" dirty="0"/>
                        <a:t>Phrenic nerve palsy</a:t>
                      </a:r>
                    </a:p>
                  </a:txBody>
                  <a:tcPr/>
                </a:tc>
                <a:tc>
                  <a:txBody>
                    <a:bodyPr/>
                    <a:lstStyle/>
                    <a:p>
                      <a:r>
                        <a:rPr lang="en-US" dirty="0"/>
                        <a:t>anaphylaxis</a:t>
                      </a:r>
                    </a:p>
                  </a:txBody>
                  <a:tcPr/>
                </a:tc>
                <a:tc>
                  <a:txBody>
                    <a:bodyPr/>
                    <a:lstStyle/>
                    <a:p>
                      <a:endParaRPr lang="en-US"/>
                    </a:p>
                  </a:txBody>
                  <a:tcPr/>
                </a:tc>
                <a:extLst>
                  <a:ext uri="{0D108BD9-81ED-4DB2-BD59-A6C34878D82A}">
                    <a16:rowId xmlns:a16="http://schemas.microsoft.com/office/drawing/2014/main" xmlns="" val="10006"/>
                  </a:ext>
                </a:extLst>
              </a:tr>
              <a:tr h="462822">
                <a:tc>
                  <a:txBody>
                    <a:bodyPr/>
                    <a:lstStyle/>
                    <a:p>
                      <a:r>
                        <a:rPr lang="en-US" dirty="0"/>
                        <a:t>Upper aw </a:t>
                      </a:r>
                      <a:r>
                        <a:rPr lang="en-US" dirty="0" err="1"/>
                        <a:t>obs</a:t>
                      </a:r>
                      <a:r>
                        <a:rPr lang="en-US" dirty="0"/>
                        <a:t> *</a:t>
                      </a:r>
                    </a:p>
                  </a:txBody>
                  <a:tcPr/>
                </a:tc>
                <a:tc>
                  <a:txBody>
                    <a:bodyPr/>
                    <a:lstStyle/>
                    <a:p>
                      <a:endParaRPr lang="en-US"/>
                    </a:p>
                  </a:txBody>
                  <a:tcPr/>
                </a:tc>
                <a:tc>
                  <a:txBody>
                    <a:bodyPr/>
                    <a:lstStyle/>
                    <a:p>
                      <a:r>
                        <a:rPr lang="en-US" dirty="0"/>
                        <a:t>Myopathy/ neuropathy</a:t>
                      </a:r>
                    </a:p>
                  </a:txBody>
                  <a:tcPr/>
                </a:tc>
                <a:tc>
                  <a:txBody>
                    <a:bodyPr/>
                    <a:lstStyle/>
                    <a:p>
                      <a:r>
                        <a:rPr lang="en-US" dirty="0"/>
                        <a:t>fever</a:t>
                      </a:r>
                    </a:p>
                  </a:txBody>
                  <a:tcPr/>
                </a:tc>
                <a:tc>
                  <a:txBody>
                    <a:bodyPr/>
                    <a:lstStyle/>
                    <a:p>
                      <a:endParaRPr lang="en-US" dirty="0"/>
                    </a:p>
                  </a:txBody>
                  <a:tcPr/>
                </a:tc>
                <a:extLst>
                  <a:ext uri="{0D108BD9-81ED-4DB2-BD59-A6C34878D82A}">
                    <a16:rowId xmlns:a16="http://schemas.microsoft.com/office/drawing/2014/main" xmlns="" val="10007"/>
                  </a:ext>
                </a:extLst>
              </a:tr>
            </a:tbl>
          </a:graphicData>
        </a:graphic>
      </p:graphicFrame>
      <p:sp>
        <p:nvSpPr>
          <p:cNvPr id="6" name="TextBox 5"/>
          <p:cNvSpPr txBox="1"/>
          <p:nvPr/>
        </p:nvSpPr>
        <p:spPr>
          <a:xfrm>
            <a:off x="0" y="5715000"/>
            <a:ext cx="9144000" cy="1477328"/>
          </a:xfrm>
          <a:prstGeom prst="rect">
            <a:avLst/>
          </a:prstGeom>
          <a:noFill/>
        </p:spPr>
        <p:txBody>
          <a:bodyPr wrap="square" rtlCol="0">
            <a:spAutoFit/>
          </a:bodyPr>
          <a:lstStyle/>
          <a:p>
            <a:r>
              <a:rPr lang="en-US" dirty="0"/>
              <a:t>* Foreign body (airway or esophagus), Croup, Epiglottitis, Retropharyngeal abscess, Enlarged tonsils or adenoids, tumors (</a:t>
            </a:r>
            <a:r>
              <a:rPr lang="en-US" dirty="0" err="1"/>
              <a:t>vc</a:t>
            </a:r>
            <a:r>
              <a:rPr lang="en-US" dirty="0"/>
              <a:t>, larynx, trachea, Mediastinum), Diphtheria, Bacterial </a:t>
            </a:r>
            <a:r>
              <a:rPr lang="en-US" dirty="0" err="1"/>
              <a:t>tracheitis</a:t>
            </a:r>
            <a:r>
              <a:rPr lang="en-US" dirty="0"/>
              <a:t>, Ingestion of caustic substance, Vascular ring, Tracheal laryngeal  web, </a:t>
            </a:r>
            <a:r>
              <a:rPr lang="en-US" dirty="0" err="1"/>
              <a:t>Bronchomalacia</a:t>
            </a:r>
            <a:r>
              <a:rPr lang="en-US" dirty="0"/>
              <a:t>, </a:t>
            </a:r>
            <a:r>
              <a:rPr lang="en-US" dirty="0" err="1"/>
              <a:t>choanal</a:t>
            </a:r>
            <a:r>
              <a:rPr lang="en-US" dirty="0"/>
              <a:t> atresia</a:t>
            </a:r>
          </a:p>
          <a:p>
            <a:endParaRPr lang="en-US" dirty="0"/>
          </a:p>
        </p:txBody>
      </p:sp>
      <p:sp>
        <p:nvSpPr>
          <p:cNvPr id="3" name="Rounded Rectangle 2"/>
          <p:cNvSpPr/>
          <p:nvPr/>
        </p:nvSpPr>
        <p:spPr>
          <a:xfrm>
            <a:off x="0" y="990600"/>
            <a:ext cx="1828800" cy="480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1856014" y="990600"/>
            <a:ext cx="1828800" cy="480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3657600" y="914400"/>
            <a:ext cx="1828800" cy="480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5486400" y="908957"/>
            <a:ext cx="1828800" cy="480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7315200" y="908957"/>
            <a:ext cx="1828800" cy="480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rot="5400000">
            <a:off x="4000499" y="1714499"/>
            <a:ext cx="1148443" cy="91385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555234093"/>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11"/>
                                        </p:tgtEl>
                                        <p:attrNameLst>
                                          <p:attrName>ppt_x</p:attrName>
                                        </p:attrNameLst>
                                      </p:cBhvr>
                                      <p:tavLst>
                                        <p:tav tm="0">
                                          <p:val>
                                            <p:strVal val="ppt_x"/>
                                          </p:val>
                                        </p:tav>
                                        <p:tav tm="100000">
                                          <p:val>
                                            <p:strVal val="ppt_x"/>
                                          </p:val>
                                        </p:tav>
                                      </p:tavLst>
                                    </p:anim>
                                    <p:anim calcmode="lin" valueType="num">
                                      <p:cBhvr additive="base">
                                        <p:cTn id="13" dur="500"/>
                                        <p:tgtEl>
                                          <p:spTgt spid="11"/>
                                        </p:tgtEl>
                                        <p:attrNameLst>
                                          <p:attrName>ppt_y</p:attrName>
                                        </p:attrNameLst>
                                      </p:cBhvr>
                                      <p:tavLst>
                                        <p:tav tm="0">
                                          <p:val>
                                            <p:strVal val="ppt_y"/>
                                          </p:val>
                                        </p:tav>
                                        <p:tav tm="100000">
                                          <p:val>
                                            <p:strVal val="1+ppt_h/2"/>
                                          </p:val>
                                        </p:tav>
                                      </p:tavLst>
                                    </p:anim>
                                    <p:set>
                                      <p:cBhvr>
                                        <p:cTn id="14" dur="1" fill="hold">
                                          <p:stCondLst>
                                            <p:cond delay="499"/>
                                          </p:stCondLst>
                                        </p:cTn>
                                        <p:tgtEl>
                                          <p:spTgt spid="1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7"/>
                                        </p:tgtEl>
                                        <p:attrNameLst>
                                          <p:attrName>ppt_x</p:attrName>
                                        </p:attrNameLst>
                                      </p:cBhvr>
                                      <p:tavLst>
                                        <p:tav tm="0">
                                          <p:val>
                                            <p:strVal val="ppt_x"/>
                                          </p:val>
                                        </p:tav>
                                        <p:tav tm="100000">
                                          <p:val>
                                            <p:strVal val="ppt_x"/>
                                          </p:val>
                                        </p:tav>
                                      </p:tavLst>
                                    </p:anim>
                                    <p:anim calcmode="lin" valueType="num">
                                      <p:cBhvr additive="base">
                                        <p:cTn id="19" dur="500"/>
                                        <p:tgtEl>
                                          <p:spTgt spid="7"/>
                                        </p:tgtEl>
                                        <p:attrNameLst>
                                          <p:attrName>ppt_y</p:attrName>
                                        </p:attrNameLst>
                                      </p:cBhvr>
                                      <p:tavLst>
                                        <p:tav tm="0">
                                          <p:val>
                                            <p:strVal val="ppt_y"/>
                                          </p:val>
                                        </p:tav>
                                        <p:tav tm="100000">
                                          <p:val>
                                            <p:strVal val="1+ppt_h/2"/>
                                          </p:val>
                                        </p:tav>
                                      </p:tavLst>
                                    </p:anim>
                                    <p:set>
                                      <p:cBhvr>
                                        <p:cTn id="20" dur="1" fill="hold">
                                          <p:stCondLst>
                                            <p:cond delay="499"/>
                                          </p:stCondLst>
                                        </p:cTn>
                                        <p:tgtEl>
                                          <p:spTgt spid="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0" nodeType="clickEffect">
                                  <p:stCondLst>
                                    <p:cond delay="0"/>
                                  </p:stCondLst>
                                  <p:childTnLst>
                                    <p:anim calcmode="lin" valueType="num">
                                      <p:cBhvr additive="base">
                                        <p:cTn id="24" dur="500"/>
                                        <p:tgtEl>
                                          <p:spTgt spid="8"/>
                                        </p:tgtEl>
                                        <p:attrNameLst>
                                          <p:attrName>ppt_x</p:attrName>
                                        </p:attrNameLst>
                                      </p:cBhvr>
                                      <p:tavLst>
                                        <p:tav tm="0">
                                          <p:val>
                                            <p:strVal val="ppt_x"/>
                                          </p:val>
                                        </p:tav>
                                        <p:tav tm="100000">
                                          <p:val>
                                            <p:strVal val="ppt_x"/>
                                          </p:val>
                                        </p:tav>
                                      </p:tavLst>
                                    </p:anim>
                                    <p:anim calcmode="lin" valueType="num">
                                      <p:cBhvr additive="base">
                                        <p:cTn id="25" dur="500"/>
                                        <p:tgtEl>
                                          <p:spTgt spid="8"/>
                                        </p:tgtEl>
                                        <p:attrNameLst>
                                          <p:attrName>ppt_y</p:attrName>
                                        </p:attrNameLst>
                                      </p:cBhvr>
                                      <p:tavLst>
                                        <p:tav tm="0">
                                          <p:val>
                                            <p:strVal val="ppt_y"/>
                                          </p:val>
                                        </p:tav>
                                        <p:tav tm="100000">
                                          <p:val>
                                            <p:strVal val="1+ppt_h/2"/>
                                          </p:val>
                                        </p:tav>
                                      </p:tavLst>
                                    </p:anim>
                                    <p:set>
                                      <p:cBhvr>
                                        <p:cTn id="26" dur="1" fill="hold">
                                          <p:stCondLst>
                                            <p:cond delay="499"/>
                                          </p:stCondLst>
                                        </p:cTn>
                                        <p:tgtEl>
                                          <p:spTgt spid="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0" nodeType="clickEffect">
                                  <p:stCondLst>
                                    <p:cond delay="0"/>
                                  </p:stCondLst>
                                  <p:childTnLst>
                                    <p:anim calcmode="lin" valueType="num">
                                      <p:cBhvr additive="base">
                                        <p:cTn id="30" dur="500"/>
                                        <p:tgtEl>
                                          <p:spTgt spid="9"/>
                                        </p:tgtEl>
                                        <p:attrNameLst>
                                          <p:attrName>ppt_x</p:attrName>
                                        </p:attrNameLst>
                                      </p:cBhvr>
                                      <p:tavLst>
                                        <p:tav tm="0">
                                          <p:val>
                                            <p:strVal val="ppt_x"/>
                                          </p:val>
                                        </p:tav>
                                        <p:tav tm="100000">
                                          <p:val>
                                            <p:strVal val="ppt_x"/>
                                          </p:val>
                                        </p:tav>
                                      </p:tavLst>
                                    </p:anim>
                                    <p:anim calcmode="lin" valueType="num">
                                      <p:cBhvr additive="base">
                                        <p:cTn id="31" dur="500"/>
                                        <p:tgtEl>
                                          <p:spTgt spid="9"/>
                                        </p:tgtEl>
                                        <p:attrNameLst>
                                          <p:attrName>ppt_y</p:attrName>
                                        </p:attrNameLst>
                                      </p:cBhvr>
                                      <p:tavLst>
                                        <p:tav tm="0">
                                          <p:val>
                                            <p:strVal val="ppt_y"/>
                                          </p:val>
                                        </p:tav>
                                        <p:tav tm="100000">
                                          <p:val>
                                            <p:strVal val="1+ppt_h/2"/>
                                          </p:val>
                                        </p:tav>
                                      </p:tavLst>
                                    </p:anim>
                                    <p:set>
                                      <p:cBhvr>
                                        <p:cTn id="32" dur="1" fill="hold">
                                          <p:stCondLst>
                                            <p:cond delay="499"/>
                                          </p:stCondLst>
                                        </p:cTn>
                                        <p:tgtEl>
                                          <p:spTgt spid="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0" nodeType="clickEffect">
                                  <p:stCondLst>
                                    <p:cond delay="0"/>
                                  </p:stCondLst>
                                  <p:childTnLst>
                                    <p:anim calcmode="lin" valueType="num">
                                      <p:cBhvr additive="base">
                                        <p:cTn id="36" dur="500"/>
                                        <p:tgtEl>
                                          <p:spTgt spid="10"/>
                                        </p:tgtEl>
                                        <p:attrNameLst>
                                          <p:attrName>ppt_x</p:attrName>
                                        </p:attrNameLst>
                                      </p:cBhvr>
                                      <p:tavLst>
                                        <p:tav tm="0">
                                          <p:val>
                                            <p:strVal val="ppt_x"/>
                                          </p:val>
                                        </p:tav>
                                        <p:tav tm="100000">
                                          <p:val>
                                            <p:strVal val="ppt_x"/>
                                          </p:val>
                                        </p:tav>
                                      </p:tavLst>
                                    </p:anim>
                                    <p:anim calcmode="lin" valueType="num">
                                      <p:cBhvr additive="base">
                                        <p:cTn id="37" dur="500"/>
                                        <p:tgtEl>
                                          <p:spTgt spid="10"/>
                                        </p:tgtEl>
                                        <p:attrNameLst>
                                          <p:attrName>ppt_y</p:attrName>
                                        </p:attrNameLst>
                                      </p:cBhvr>
                                      <p:tavLst>
                                        <p:tav tm="0">
                                          <p:val>
                                            <p:strVal val="ppt_y"/>
                                          </p:val>
                                        </p:tav>
                                        <p:tav tm="100000">
                                          <p:val>
                                            <p:strVal val="1+ppt_h/2"/>
                                          </p:val>
                                        </p:tav>
                                      </p:tavLst>
                                    </p:anim>
                                    <p:set>
                                      <p:cBhvr>
                                        <p:cTn id="38"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P spid="10"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solidFill>
                  <a:schemeClr val="bg2"/>
                </a:solidFill>
              </a:rPr>
              <a:t>Introduction and Definition</a:t>
            </a:r>
          </a:p>
          <a:p>
            <a:r>
              <a:rPr lang="en-US" dirty="0" err="1">
                <a:solidFill>
                  <a:schemeClr val="bg2"/>
                </a:solidFill>
              </a:rPr>
              <a:t>Pathophysiology</a:t>
            </a:r>
            <a:endParaRPr lang="en-US" dirty="0">
              <a:solidFill>
                <a:schemeClr val="bg2"/>
              </a:solidFill>
            </a:endParaRPr>
          </a:p>
          <a:p>
            <a:r>
              <a:rPr lang="en-US" dirty="0">
                <a:solidFill>
                  <a:schemeClr val="bg2"/>
                </a:solidFill>
              </a:rPr>
              <a:t>Causes</a:t>
            </a:r>
          </a:p>
          <a:p>
            <a:r>
              <a:rPr lang="en-US" dirty="0"/>
              <a:t>Approach</a:t>
            </a:r>
          </a:p>
          <a:p>
            <a:r>
              <a:rPr lang="en-US" dirty="0">
                <a:solidFill>
                  <a:schemeClr val="bg2"/>
                </a:solidFill>
              </a:rPr>
              <a:t>cases</a:t>
            </a:r>
          </a:p>
        </p:txBody>
      </p:sp>
    </p:spTree>
  </p:cSld>
  <p:clrMapOvr>
    <a:masterClrMapping/>
  </p:clrMapOvr>
  <p:transition>
    <p:wipe di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Approach</a:t>
            </a:r>
          </a:p>
        </p:txBody>
      </p:sp>
      <p:sp>
        <p:nvSpPr>
          <p:cNvPr id="3" name="Content Placeholder 2"/>
          <p:cNvSpPr>
            <a:spLocks noGrp="1"/>
          </p:cNvSpPr>
          <p:nvPr>
            <p:ph idx="1"/>
          </p:nvPr>
        </p:nvSpPr>
        <p:spPr/>
        <p:txBody>
          <a:bodyPr/>
          <a:lstStyle/>
          <a:p>
            <a:r>
              <a:rPr lang="en-US" b="1" dirty="0"/>
              <a:t>Step 1:</a:t>
            </a:r>
            <a:r>
              <a:rPr lang="en-US" dirty="0"/>
              <a:t> ABC (</a:t>
            </a:r>
            <a:r>
              <a:rPr lang="en-US" dirty="0" err="1"/>
              <a:t>i.e</a:t>
            </a:r>
            <a:r>
              <a:rPr lang="en-US" dirty="0"/>
              <a:t> is the patient stable?) </a:t>
            </a:r>
          </a:p>
          <a:p>
            <a:r>
              <a:rPr lang="en-US" dirty="0"/>
              <a:t>a patient presenting with dyspnea must be evaluated for life threatening causes.</a:t>
            </a:r>
          </a:p>
          <a:p>
            <a:r>
              <a:rPr lang="en-US" dirty="0"/>
              <a:t>acute in onset.</a:t>
            </a:r>
          </a:p>
          <a:p>
            <a:r>
              <a:rPr lang="en-US" dirty="0"/>
              <a:t>FB, pneumothorax, </a:t>
            </a:r>
            <a:r>
              <a:rPr lang="en-US" dirty="0" err="1"/>
              <a:t>tamponade</a:t>
            </a:r>
            <a:r>
              <a:rPr lang="en-US" dirty="0"/>
              <a:t>.</a:t>
            </a:r>
          </a:p>
          <a:p>
            <a:r>
              <a:rPr lang="en-US" dirty="0"/>
              <a:t>After these causes are ruled out, further evaluation can proceed.</a:t>
            </a:r>
          </a:p>
        </p:txBody>
      </p:sp>
    </p:spTree>
    <p:extLst>
      <p:ext uri="{BB962C8B-B14F-4D97-AF65-F5344CB8AC3E}">
        <p14:creationId xmlns:p14="http://schemas.microsoft.com/office/powerpoint/2010/main" xmlns="" val="3552332735"/>
      </p:ext>
    </p:extLst>
  </p:cSld>
  <p:clrMapOvr>
    <a:masterClrMapping/>
  </p:clrMapOvr>
  <p:transition>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ttps://api.kramesstaywell.com/Content/295efa56-e157-4afb-8c6a-a4dc00461813/ucr-images-v1/Images/3-steps-for-doing-the-heimlich-maneuver-on-a-choking-child-391917"/>
          <p:cNvPicPr>
            <a:picLocks noChangeAspect="1" noChangeArrowheads="1"/>
          </p:cNvPicPr>
          <p:nvPr/>
        </p:nvPicPr>
        <p:blipFill>
          <a:blip r:embed="rId2"/>
          <a:srcRect/>
          <a:stretch>
            <a:fillRect/>
          </a:stretch>
        </p:blipFill>
        <p:spPr bwMode="auto">
          <a:xfrm>
            <a:off x="1371600" y="304800"/>
            <a:ext cx="5743575" cy="6178527"/>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4" descr="http://neeeeext.com/download/baby-choacking.jpg"/>
          <p:cNvPicPr>
            <a:picLocks noChangeAspect="1" noChangeArrowheads="1"/>
          </p:cNvPicPr>
          <p:nvPr/>
        </p:nvPicPr>
        <p:blipFill>
          <a:blip r:embed="rId2"/>
          <a:srcRect/>
          <a:stretch>
            <a:fillRect/>
          </a:stretch>
        </p:blipFill>
        <p:spPr bwMode="auto">
          <a:xfrm>
            <a:off x="0" y="762000"/>
            <a:ext cx="8805795" cy="5638800"/>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“air hunger”</a:t>
            </a:r>
          </a:p>
        </p:txBody>
      </p:sp>
      <p:sp>
        <p:nvSpPr>
          <p:cNvPr id="3" name="Content Placeholder 2"/>
          <p:cNvSpPr>
            <a:spLocks noGrp="1"/>
          </p:cNvSpPr>
          <p:nvPr>
            <p:ph idx="1"/>
          </p:nvPr>
        </p:nvSpPr>
        <p:spPr/>
        <p:txBody>
          <a:bodyPr>
            <a:normAutofit/>
          </a:bodyPr>
          <a:lstStyle/>
          <a:p>
            <a:r>
              <a:rPr lang="en-US" dirty="0"/>
              <a:t>refers to patients who subjectively feel the need to inspire</a:t>
            </a:r>
          </a:p>
          <a:p>
            <a:r>
              <a:rPr lang="en-US" dirty="0"/>
              <a:t>this sensation arose both from </a:t>
            </a:r>
            <a:r>
              <a:rPr lang="en-US" dirty="0" err="1"/>
              <a:t>hypercapnea</a:t>
            </a:r>
            <a:r>
              <a:rPr lang="en-US" dirty="0"/>
              <a:t> and restricted thoracic motion</a:t>
            </a:r>
          </a:p>
          <a:p>
            <a:r>
              <a:rPr lang="en-US" dirty="0"/>
              <a:t>often found in patients who have CHF and  bronchoconstriction. </a:t>
            </a:r>
          </a:p>
        </p:txBody>
      </p:sp>
    </p:spTree>
    <p:extLst>
      <p:ext uri="{BB962C8B-B14F-4D97-AF65-F5344CB8AC3E}">
        <p14:creationId xmlns:p14="http://schemas.microsoft.com/office/powerpoint/2010/main" xmlns="" val="3581965852"/>
      </p:ext>
    </p:extLst>
  </p:cSld>
  <p:clrMapOvr>
    <a:masterClrMapping/>
  </p:clrMapOvr>
  <p:transition>
    <p:wipe dir="d"/>
  </p:transition>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“Chest tightness” </a:t>
            </a:r>
          </a:p>
        </p:txBody>
      </p:sp>
      <p:sp>
        <p:nvSpPr>
          <p:cNvPr id="3" name="Content Placeholder 2"/>
          <p:cNvSpPr>
            <a:spLocks noGrp="1"/>
          </p:cNvSpPr>
          <p:nvPr>
            <p:ph idx="1"/>
          </p:nvPr>
        </p:nvSpPr>
        <p:spPr/>
        <p:txBody>
          <a:bodyPr>
            <a:normAutofit/>
          </a:bodyPr>
          <a:lstStyle/>
          <a:p>
            <a:r>
              <a:rPr lang="en-US" dirty="0"/>
              <a:t>is also found often in cases of bronchoconstriction. </a:t>
            </a:r>
          </a:p>
        </p:txBody>
      </p:sp>
    </p:spTree>
    <p:extLst>
      <p:ext uri="{BB962C8B-B14F-4D97-AF65-F5344CB8AC3E}">
        <p14:creationId xmlns:p14="http://schemas.microsoft.com/office/powerpoint/2010/main" xmlns="" val="2729382036"/>
      </p:ext>
    </p:extLst>
  </p:cSld>
  <p:clrMapOvr>
    <a:masterClrMapping/>
  </p:clrMapOvr>
  <p:transition>
    <p:wipe dir="d"/>
  </p:transition>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suffocation</a:t>
            </a:r>
          </a:p>
        </p:txBody>
      </p:sp>
      <p:sp>
        <p:nvSpPr>
          <p:cNvPr id="3" name="Content Placeholder 2"/>
          <p:cNvSpPr>
            <a:spLocks noGrp="1"/>
          </p:cNvSpPr>
          <p:nvPr>
            <p:ph idx="1"/>
          </p:nvPr>
        </p:nvSpPr>
        <p:spPr/>
        <p:txBody>
          <a:bodyPr/>
          <a:lstStyle/>
          <a:p>
            <a:r>
              <a:rPr lang="en-US" dirty="0"/>
              <a:t>CHF </a:t>
            </a:r>
          </a:p>
        </p:txBody>
      </p:sp>
    </p:spTree>
    <p:extLst>
      <p:ext uri="{BB962C8B-B14F-4D97-AF65-F5344CB8AC3E}">
        <p14:creationId xmlns:p14="http://schemas.microsoft.com/office/powerpoint/2010/main" xmlns="" val="2609287362"/>
      </p:ext>
    </p:extLst>
  </p:cSld>
  <p:clrMapOvr>
    <a:masterClrMapping/>
  </p:clrMapOvr>
  <p:transition>
    <p:wipe dir="d"/>
  </p:transition>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Increased work of breathing</a:t>
            </a:r>
            <a:br>
              <a:rPr lang="en-US" dirty="0"/>
            </a:br>
            <a:endParaRPr lang="en-US" dirty="0"/>
          </a:p>
        </p:txBody>
      </p:sp>
      <p:sp>
        <p:nvSpPr>
          <p:cNvPr id="3" name="Content Placeholder 2"/>
          <p:cNvSpPr>
            <a:spLocks noGrp="1"/>
          </p:cNvSpPr>
          <p:nvPr>
            <p:ph idx="1"/>
          </p:nvPr>
        </p:nvSpPr>
        <p:spPr/>
        <p:txBody>
          <a:bodyPr/>
          <a:lstStyle/>
          <a:p>
            <a:r>
              <a:rPr lang="en-US" dirty="0"/>
              <a:t>has been linked to ILD, COPD, and neurologic diseases.</a:t>
            </a:r>
          </a:p>
          <a:p>
            <a:endParaRPr lang="en-US" dirty="0"/>
          </a:p>
        </p:txBody>
      </p:sp>
    </p:spTree>
    <p:extLst>
      <p:ext uri="{BB962C8B-B14F-4D97-AF65-F5344CB8AC3E}">
        <p14:creationId xmlns:p14="http://schemas.microsoft.com/office/powerpoint/2010/main" xmlns="" val="582425874"/>
      </p:ext>
    </p:extLst>
  </p:cSld>
  <p:clrMapOvr>
    <a:masterClrMapping/>
  </p:clrMapOvr>
  <p:transition>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Dyspnea</a:t>
            </a:r>
          </a:p>
        </p:txBody>
      </p:sp>
      <p:sp>
        <p:nvSpPr>
          <p:cNvPr id="3" name="Content Placeholder 2"/>
          <p:cNvSpPr>
            <a:spLocks noGrp="1"/>
          </p:cNvSpPr>
          <p:nvPr>
            <p:ph idx="1"/>
          </p:nvPr>
        </p:nvSpPr>
        <p:spPr/>
        <p:txBody>
          <a:bodyPr/>
          <a:lstStyle/>
          <a:p>
            <a:r>
              <a:rPr lang="en-US" dirty="0"/>
              <a:t>common symptom</a:t>
            </a:r>
          </a:p>
          <a:p>
            <a:r>
              <a:rPr lang="en-US" dirty="0"/>
              <a:t>may be the primary manifestation of lung disease, cardiac, anemia, obesity, or deconditioning.</a:t>
            </a:r>
          </a:p>
        </p:txBody>
      </p:sp>
    </p:spTree>
    <p:extLst>
      <p:ext uri="{BB962C8B-B14F-4D97-AF65-F5344CB8AC3E}">
        <p14:creationId xmlns:p14="http://schemas.microsoft.com/office/powerpoint/2010/main" xmlns="" val="1324401046"/>
      </p:ext>
    </p:extLst>
  </p:cSld>
  <p:clrMapOvr>
    <a:masterClrMapping/>
  </p:clrMapOvr>
  <p:transition>
    <p:wipe dir="d"/>
  </p:transition>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deep heavy breathing</a:t>
            </a:r>
          </a:p>
        </p:txBody>
      </p:sp>
      <p:sp>
        <p:nvSpPr>
          <p:cNvPr id="3" name="Content Placeholder 2"/>
          <p:cNvSpPr>
            <a:spLocks noGrp="1"/>
          </p:cNvSpPr>
          <p:nvPr>
            <p:ph idx="1"/>
          </p:nvPr>
        </p:nvSpPr>
        <p:spPr/>
        <p:txBody>
          <a:bodyPr/>
          <a:lstStyle/>
          <a:p>
            <a:r>
              <a:rPr lang="en-US" dirty="0"/>
              <a:t>Cardiovascular deconditioning and </a:t>
            </a:r>
            <a:r>
              <a:rPr lang="en-US" dirty="0" smtClean="0"/>
              <a:t>anemia</a:t>
            </a:r>
            <a:endParaRPr lang="en-US" dirty="0"/>
          </a:p>
          <a:p>
            <a:endParaRPr lang="en-US" dirty="0"/>
          </a:p>
        </p:txBody>
      </p:sp>
    </p:spTree>
    <p:extLst>
      <p:ext uri="{BB962C8B-B14F-4D97-AF65-F5344CB8AC3E}">
        <p14:creationId xmlns:p14="http://schemas.microsoft.com/office/powerpoint/2010/main" xmlns="" val="3130212221"/>
      </p:ext>
    </p:extLst>
  </p:cSld>
  <p:clrMapOvr>
    <a:masterClrMapping/>
  </p:clrMapOvr>
  <p:transition>
    <p:wipe dir="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History</a:t>
            </a:r>
            <a:endParaRPr lang="en-US" dirty="0"/>
          </a:p>
        </p:txBody>
      </p:sp>
      <p:sp>
        <p:nvSpPr>
          <p:cNvPr id="3" name="Content Placeholder 2"/>
          <p:cNvSpPr>
            <a:spLocks noGrp="1"/>
          </p:cNvSpPr>
          <p:nvPr>
            <p:ph idx="1"/>
          </p:nvPr>
        </p:nvSpPr>
        <p:spPr/>
        <p:txBody>
          <a:bodyPr>
            <a:normAutofit fontScale="85000" lnSpcReduction="20000"/>
          </a:bodyPr>
          <a:lstStyle/>
          <a:p>
            <a:r>
              <a:rPr lang="en-US" dirty="0"/>
              <a:t>complete description of the dyspnea:</a:t>
            </a:r>
          </a:p>
          <a:p>
            <a:pPr lvl="1"/>
            <a:r>
              <a:rPr lang="en-US" dirty="0"/>
              <a:t>Onset: </a:t>
            </a:r>
          </a:p>
          <a:p>
            <a:pPr lvl="2"/>
            <a:r>
              <a:rPr lang="en-US" dirty="0"/>
              <a:t>sudden (</a:t>
            </a:r>
            <a:r>
              <a:rPr lang="en-US" dirty="0" err="1"/>
              <a:t>eg</a:t>
            </a:r>
            <a:r>
              <a:rPr lang="en-US" dirty="0"/>
              <a:t>, inhaled FB, pneumothorax) </a:t>
            </a:r>
          </a:p>
          <a:p>
            <a:pPr lvl="2"/>
            <a:r>
              <a:rPr lang="en-US" dirty="0"/>
              <a:t>evolved over several hours (</a:t>
            </a:r>
            <a:r>
              <a:rPr lang="en-US" dirty="0" err="1"/>
              <a:t>eg</a:t>
            </a:r>
            <a:r>
              <a:rPr lang="en-US" dirty="0"/>
              <a:t>, asthma, diabetic ketoacidosis). </a:t>
            </a:r>
          </a:p>
          <a:p>
            <a:pPr lvl="1"/>
            <a:r>
              <a:rPr lang="en-US" dirty="0"/>
              <a:t>duration </a:t>
            </a:r>
          </a:p>
          <a:p>
            <a:pPr lvl="1"/>
            <a:r>
              <a:rPr lang="en-US" dirty="0"/>
              <a:t>the frequency of attacks of dyspnea</a:t>
            </a:r>
          </a:p>
          <a:p>
            <a:pPr lvl="1"/>
            <a:r>
              <a:rPr lang="en-US" dirty="0"/>
              <a:t>Triggers</a:t>
            </a:r>
          </a:p>
          <a:p>
            <a:pPr lvl="1"/>
            <a:r>
              <a:rPr lang="en-US" dirty="0"/>
              <a:t>severity (daily activities restriction. However, dyspnea sensation can be affected by the patient's anxiety level, previous experiences.</a:t>
            </a:r>
          </a:p>
          <a:p>
            <a:pPr lvl="1"/>
            <a:r>
              <a:rPr lang="en-US" dirty="0" err="1"/>
              <a:t>Aggrivating</a:t>
            </a:r>
            <a:r>
              <a:rPr lang="en-US" dirty="0"/>
              <a:t> factors: patient's position </a:t>
            </a:r>
          </a:p>
          <a:p>
            <a:pPr lvl="1"/>
            <a:r>
              <a:rPr lang="en-US" dirty="0"/>
              <a:t>associated symptoms such as cough, wheezing, sputum, and </a:t>
            </a:r>
            <a:r>
              <a:rPr lang="en-US" dirty="0" err="1"/>
              <a:t>pleuritic</a:t>
            </a:r>
            <a:r>
              <a:rPr lang="en-US" dirty="0"/>
              <a:t> pain. </a:t>
            </a:r>
          </a:p>
        </p:txBody>
      </p:sp>
    </p:spTree>
    <p:extLst>
      <p:ext uri="{BB962C8B-B14F-4D97-AF65-F5344CB8AC3E}">
        <p14:creationId xmlns:p14="http://schemas.microsoft.com/office/powerpoint/2010/main" xmlns="" val="460259196"/>
      </p:ext>
    </p:extLst>
  </p:cSld>
  <p:clrMapOvr>
    <a:masterClrMapping/>
  </p:clrMapOvr>
  <p:transition>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dirty="0"/>
              <a:t>history of other known illnesses, allergies, illnesses in the family. </a:t>
            </a:r>
          </a:p>
          <a:p>
            <a:r>
              <a:rPr lang="en-US" dirty="0"/>
              <a:t>social history: Deconditioning can be present in sedentary life style, smoking and environmental exposure.</a:t>
            </a:r>
          </a:p>
          <a:p>
            <a:r>
              <a:rPr lang="en-US" dirty="0"/>
              <a:t>Medication effect can directly cause a sensation of dyspnea (</a:t>
            </a:r>
            <a:r>
              <a:rPr lang="en-US" dirty="0" err="1"/>
              <a:t>e.g</a:t>
            </a:r>
            <a:r>
              <a:rPr lang="en-US" dirty="0"/>
              <a:t> opioids) not compliant or recently stopped taking medications (such as </a:t>
            </a:r>
            <a:r>
              <a:rPr lang="en-US" dirty="0" err="1"/>
              <a:t>lasix</a:t>
            </a:r>
            <a:r>
              <a:rPr lang="en-US" dirty="0"/>
              <a:t> for fluid overload, or </a:t>
            </a:r>
            <a:r>
              <a:rPr lang="en-US" dirty="0" err="1"/>
              <a:t>brochodilators</a:t>
            </a:r>
            <a:r>
              <a:rPr lang="en-US" dirty="0"/>
              <a:t>).</a:t>
            </a:r>
          </a:p>
        </p:txBody>
      </p:sp>
    </p:spTree>
    <p:extLst>
      <p:ext uri="{BB962C8B-B14F-4D97-AF65-F5344CB8AC3E}">
        <p14:creationId xmlns:p14="http://schemas.microsoft.com/office/powerpoint/2010/main" xmlns="" val="848004873"/>
      </p:ext>
    </p:extLst>
  </p:cSld>
  <p:clrMapOvr>
    <a:masterClrMapping/>
  </p:clrMapOvr>
  <p:transition>
    <p:wipe dir="d"/>
  </p:transition>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a:t>Physical Examination</a:t>
            </a:r>
            <a:endParaRPr lang="en-US" dirty="0"/>
          </a:p>
        </p:txBody>
      </p:sp>
      <p:sp>
        <p:nvSpPr>
          <p:cNvPr id="3" name="Content Placeholder 2"/>
          <p:cNvSpPr>
            <a:spLocks noGrp="1"/>
          </p:cNvSpPr>
          <p:nvPr>
            <p:ph idx="1"/>
          </p:nvPr>
        </p:nvSpPr>
        <p:spPr/>
        <p:txBody>
          <a:bodyPr/>
          <a:lstStyle/>
          <a:p>
            <a:r>
              <a:rPr lang="en-US" dirty="0"/>
              <a:t>inspection of the upper airways. </a:t>
            </a:r>
          </a:p>
          <a:p>
            <a:r>
              <a:rPr lang="en-US" dirty="0"/>
              <a:t>JVD </a:t>
            </a:r>
          </a:p>
          <a:p>
            <a:r>
              <a:rPr lang="en-US" dirty="0"/>
              <a:t>Full cardiac and pulmonary exams</a:t>
            </a:r>
          </a:p>
        </p:txBody>
      </p:sp>
    </p:spTree>
    <p:extLst>
      <p:ext uri="{BB962C8B-B14F-4D97-AF65-F5344CB8AC3E}">
        <p14:creationId xmlns:p14="http://schemas.microsoft.com/office/powerpoint/2010/main" xmlns="" val="486862304"/>
      </p:ext>
    </p:extLst>
  </p:cSld>
  <p:clrMapOvr>
    <a:masterClrMapping/>
  </p:clrMapOvr>
  <p:transition>
    <p:wipe dir="d"/>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Physical exam</a:t>
            </a:r>
            <a:endParaRPr lang="en-US" dirty="0"/>
          </a:p>
        </p:txBody>
      </p:sp>
      <p:sp>
        <p:nvSpPr>
          <p:cNvPr id="3" name="Content Placeholder 2"/>
          <p:cNvSpPr>
            <a:spLocks noGrp="1"/>
          </p:cNvSpPr>
          <p:nvPr>
            <p:ph idx="1"/>
          </p:nvPr>
        </p:nvSpPr>
        <p:spPr/>
        <p:txBody>
          <a:bodyPr>
            <a:normAutofit fontScale="92500" lnSpcReduction="10000"/>
          </a:bodyPr>
          <a:lstStyle/>
          <a:p>
            <a:pPr fontAlgn="base"/>
            <a:r>
              <a:rPr lang="en-US" dirty="0"/>
              <a:t>While taking the history you can also begin the inspection.  </a:t>
            </a:r>
          </a:p>
          <a:p>
            <a:pPr marL="342900" lvl="1" indent="-342900" fontAlgn="base">
              <a:buFont typeface="Arial" pitchFamily="34" charset="0"/>
              <a:buChar char="•"/>
            </a:pPr>
            <a:r>
              <a:rPr lang="en-US" dirty="0"/>
              <a:t>vital signs including O2 sat.  Does the patient have fever?</a:t>
            </a:r>
          </a:p>
          <a:p>
            <a:pPr marL="342900" lvl="1" indent="-342900" fontAlgn="base">
              <a:buFont typeface="Arial" pitchFamily="34" charset="0"/>
              <a:buChar char="•"/>
            </a:pPr>
            <a:r>
              <a:rPr lang="en-US" dirty="0"/>
              <a:t>Growth parameters</a:t>
            </a:r>
          </a:p>
          <a:p>
            <a:pPr marL="342900" lvl="1" indent="-342900" fontAlgn="base">
              <a:buFont typeface="Arial" pitchFamily="34" charset="0"/>
              <a:buChar char="•"/>
            </a:pPr>
            <a:r>
              <a:rPr lang="en-US" dirty="0"/>
              <a:t>Finger clubbing</a:t>
            </a:r>
          </a:p>
          <a:p>
            <a:pPr fontAlgn="base"/>
            <a:r>
              <a:rPr lang="en-US" dirty="0"/>
              <a:t>inspection of the upper airways </a:t>
            </a:r>
          </a:p>
          <a:p>
            <a:pPr fontAlgn="base"/>
            <a:r>
              <a:rPr lang="en-US" dirty="0"/>
              <a:t>What position is the patient in? (sitting forward, </a:t>
            </a:r>
            <a:r>
              <a:rPr lang="en-US" dirty="0" err="1"/>
              <a:t>etc</a:t>
            </a:r>
            <a:r>
              <a:rPr lang="en-US" dirty="0"/>
              <a:t>)</a:t>
            </a:r>
          </a:p>
          <a:p>
            <a:pPr fontAlgn="base"/>
            <a:r>
              <a:rPr lang="en-US" dirty="0"/>
              <a:t>Does the patient have stridor?  Tracheal tug?</a:t>
            </a:r>
          </a:p>
          <a:p>
            <a:pPr fontAlgn="base"/>
            <a:endParaRPr lang="en-US" dirty="0"/>
          </a:p>
        </p:txBody>
      </p:sp>
    </p:spTree>
    <p:extLst>
      <p:ext uri="{BB962C8B-B14F-4D97-AF65-F5344CB8AC3E}">
        <p14:creationId xmlns:p14="http://schemas.microsoft.com/office/powerpoint/2010/main" xmlns="" val="3237960026"/>
      </p:ext>
    </p:extLst>
  </p:cSld>
  <p:clrMapOvr>
    <a:masterClrMapping/>
  </p:clrMapOvr>
  <p:transition>
    <p:wipe dir="d"/>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fontAlgn="base"/>
            <a:r>
              <a:rPr lang="en-US" dirty="0" err="1"/>
              <a:t>extrathoracic</a:t>
            </a:r>
            <a:r>
              <a:rPr lang="en-US" dirty="0"/>
              <a:t> obstruction:</a:t>
            </a:r>
          </a:p>
          <a:p>
            <a:pPr lvl="1" fontAlgn="base"/>
            <a:r>
              <a:rPr lang="en-US" dirty="0" err="1"/>
              <a:t>Hoarsness</a:t>
            </a:r>
            <a:r>
              <a:rPr lang="en-US" dirty="0"/>
              <a:t> (larynx)?</a:t>
            </a:r>
          </a:p>
          <a:p>
            <a:pPr lvl="1" fontAlgn="base"/>
            <a:r>
              <a:rPr lang="en-US" dirty="0"/>
              <a:t>Cough sound?</a:t>
            </a:r>
          </a:p>
          <a:p>
            <a:pPr fontAlgn="base"/>
            <a:r>
              <a:rPr lang="en-US" dirty="0"/>
              <a:t>Does the patient have signs of increased WOB (inter/subcostal retractions)?</a:t>
            </a:r>
          </a:p>
          <a:p>
            <a:pPr fontAlgn="base"/>
            <a:r>
              <a:rPr lang="en-US" dirty="0"/>
              <a:t>Consider </a:t>
            </a:r>
            <a:r>
              <a:rPr lang="en-US" dirty="0" err="1"/>
              <a:t>intrathoracic</a:t>
            </a:r>
            <a:r>
              <a:rPr lang="en-US" dirty="0"/>
              <a:t> respiratory causes.</a:t>
            </a:r>
          </a:p>
          <a:p>
            <a:pPr lvl="1" fontAlgn="base"/>
            <a:r>
              <a:rPr lang="en-US" dirty="0"/>
              <a:t>Does the patient have a wheeze? </a:t>
            </a:r>
          </a:p>
          <a:p>
            <a:pPr lvl="1" fontAlgn="base"/>
            <a:r>
              <a:rPr lang="en-US" dirty="0"/>
              <a:t>Does the wheeze respond to bronchodilators?</a:t>
            </a:r>
          </a:p>
          <a:p>
            <a:pPr fontAlgn="base"/>
            <a:r>
              <a:rPr lang="en-US" dirty="0"/>
              <a:t>Full cardiac and pulmonary exams.</a:t>
            </a:r>
          </a:p>
        </p:txBody>
      </p:sp>
    </p:spTree>
    <p:extLst>
      <p:ext uri="{BB962C8B-B14F-4D97-AF65-F5344CB8AC3E}">
        <p14:creationId xmlns:p14="http://schemas.microsoft.com/office/powerpoint/2010/main" xmlns="" val="2045881088"/>
      </p:ext>
    </p:extLst>
  </p:cSld>
  <p:clrMapOvr>
    <a:masterClrMapping/>
  </p:clrMapOvr>
  <p:transition>
    <p:wipe dir="d"/>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8534400" cy="4525963"/>
          </a:xfrm>
        </p:spPr>
        <p:txBody>
          <a:bodyPr>
            <a:normAutofit lnSpcReduction="10000"/>
          </a:bodyPr>
          <a:lstStyle/>
          <a:p>
            <a:pPr fontAlgn="base"/>
            <a:r>
              <a:rPr lang="en-US" b="1" dirty="0"/>
              <a:t>Cardiac</a:t>
            </a:r>
            <a:endParaRPr lang="en-US" dirty="0"/>
          </a:p>
          <a:p>
            <a:pPr fontAlgn="base"/>
            <a:r>
              <a:rPr lang="en-US" dirty="0"/>
              <a:t>Does the child develop SOB during feeds or activity? Have poor weight gain?</a:t>
            </a:r>
          </a:p>
          <a:p>
            <a:pPr fontAlgn="base"/>
            <a:r>
              <a:rPr lang="en-US" dirty="0"/>
              <a:t>Does the anterior left </a:t>
            </a:r>
            <a:r>
              <a:rPr lang="en-US" dirty="0" err="1"/>
              <a:t>hemithorax</a:t>
            </a:r>
            <a:r>
              <a:rPr lang="en-US" dirty="0"/>
              <a:t> look more prominent?</a:t>
            </a:r>
          </a:p>
          <a:p>
            <a:pPr fontAlgn="base"/>
            <a:r>
              <a:rPr lang="en-US" dirty="0"/>
              <a:t>Does the patient have </a:t>
            </a:r>
            <a:r>
              <a:rPr lang="en-US" dirty="0" err="1"/>
              <a:t>periorbitalema</a:t>
            </a:r>
            <a:r>
              <a:rPr lang="en-US" dirty="0"/>
              <a:t>?  Hepatomegaly?</a:t>
            </a:r>
          </a:p>
          <a:p>
            <a:pPr fontAlgn="base"/>
            <a:r>
              <a:rPr lang="en-US" dirty="0"/>
              <a:t>Does the patient have </a:t>
            </a:r>
            <a:r>
              <a:rPr lang="en-US" dirty="0" err="1"/>
              <a:t>tachychardea</a:t>
            </a:r>
            <a:r>
              <a:rPr lang="en-US" dirty="0"/>
              <a:t> more than tachypnea.</a:t>
            </a:r>
          </a:p>
          <a:p>
            <a:endParaRPr lang="en-US" dirty="0"/>
          </a:p>
          <a:p>
            <a:endParaRPr lang="en-US" dirty="0"/>
          </a:p>
        </p:txBody>
      </p:sp>
    </p:spTree>
    <p:extLst>
      <p:ext uri="{BB962C8B-B14F-4D97-AF65-F5344CB8AC3E}">
        <p14:creationId xmlns:p14="http://schemas.microsoft.com/office/powerpoint/2010/main" xmlns="" val="554449791"/>
      </p:ext>
    </p:extLst>
  </p:cSld>
  <p:clrMapOvr>
    <a:masterClrMapping/>
  </p:clrMapOvr>
  <p:transition>
    <p:wipe dir="d"/>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Important clinical clues</a:t>
            </a:r>
          </a:p>
        </p:txBody>
      </p:sp>
      <p:sp>
        <p:nvSpPr>
          <p:cNvPr id="3" name="Content Placeholder 2"/>
          <p:cNvSpPr>
            <a:spLocks noGrp="1"/>
          </p:cNvSpPr>
          <p:nvPr>
            <p:ph idx="1"/>
          </p:nvPr>
        </p:nvSpPr>
        <p:spPr/>
        <p:txBody>
          <a:bodyPr>
            <a:normAutofit lnSpcReduction="10000"/>
          </a:bodyPr>
          <a:lstStyle/>
          <a:p>
            <a:pPr fontAlgn="base"/>
            <a:r>
              <a:rPr lang="en-US" dirty="0"/>
              <a:t>Hypoxia: </a:t>
            </a:r>
          </a:p>
          <a:p>
            <a:pPr lvl="1" fontAlgn="base"/>
            <a:r>
              <a:rPr lang="en-US" dirty="0"/>
              <a:t>most worrisome endpoint of SOB. </a:t>
            </a:r>
          </a:p>
          <a:p>
            <a:pPr fontAlgn="base"/>
            <a:r>
              <a:rPr lang="en-US" dirty="0"/>
              <a:t>Central Cyanosis: </a:t>
            </a:r>
          </a:p>
          <a:p>
            <a:pPr lvl="1" fontAlgn="base"/>
            <a:r>
              <a:rPr lang="en-US" dirty="0"/>
              <a:t>Deoxygenated hemoglobin is at least 5g/100mL of blood, or that O2 </a:t>
            </a:r>
            <a:r>
              <a:rPr lang="en-US" dirty="0" err="1"/>
              <a:t>sats</a:t>
            </a:r>
            <a:r>
              <a:rPr lang="en-US" dirty="0"/>
              <a:t> have dropped below 85%.  </a:t>
            </a:r>
          </a:p>
          <a:p>
            <a:pPr lvl="1" fontAlgn="base"/>
            <a:r>
              <a:rPr lang="en-US" dirty="0"/>
              <a:t>either severe respiratory disease or cyanotic CHD.</a:t>
            </a:r>
          </a:p>
          <a:p>
            <a:pPr fontAlgn="base"/>
            <a:r>
              <a:rPr lang="en-US" dirty="0"/>
              <a:t>Peripheral cyanosis: if without central cyanosis, is a sign of decreased peripheral (not necessarily hypoxia).</a:t>
            </a:r>
          </a:p>
          <a:p>
            <a:endParaRPr lang="en-US" dirty="0"/>
          </a:p>
        </p:txBody>
      </p:sp>
    </p:spTree>
    <p:extLst>
      <p:ext uri="{BB962C8B-B14F-4D97-AF65-F5344CB8AC3E}">
        <p14:creationId xmlns:p14="http://schemas.microsoft.com/office/powerpoint/2010/main" xmlns="" val="3509253161"/>
      </p:ext>
    </p:extLst>
  </p:cSld>
  <p:clrMapOvr>
    <a:masterClrMapping/>
  </p:clrMapOvr>
  <p:transition>
    <p:wipe dir="d"/>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After basic evaluation, formulating a hypothesis: there is primary cardiac, pulmonary, or neurologic pathology</a:t>
            </a:r>
          </a:p>
          <a:p>
            <a:r>
              <a:rPr lang="en-US" dirty="0"/>
              <a:t>multiple systems may be impacted simultaneously.</a:t>
            </a:r>
          </a:p>
        </p:txBody>
      </p:sp>
    </p:spTree>
    <p:extLst>
      <p:ext uri="{BB962C8B-B14F-4D97-AF65-F5344CB8AC3E}">
        <p14:creationId xmlns:p14="http://schemas.microsoft.com/office/powerpoint/2010/main" xmlns="" val="2774719924"/>
      </p:ext>
    </p:extLst>
  </p:cSld>
  <p:clrMapOvr>
    <a:masterClrMapping/>
  </p:clrMapOvr>
  <p:transition>
    <p:wipe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a:t>
            </a:r>
          </a:p>
        </p:txBody>
      </p:sp>
      <p:sp>
        <p:nvSpPr>
          <p:cNvPr id="3" name="Content Placeholder 2"/>
          <p:cNvSpPr>
            <a:spLocks noGrp="1"/>
          </p:cNvSpPr>
          <p:nvPr>
            <p:ph idx="1"/>
          </p:nvPr>
        </p:nvSpPr>
        <p:spPr/>
        <p:txBody>
          <a:bodyPr>
            <a:normAutofit lnSpcReduction="10000"/>
          </a:bodyPr>
          <a:lstStyle/>
          <a:p>
            <a:r>
              <a:rPr lang="en-US" dirty="0"/>
              <a:t>ABG: can indicate the elevated CO 2 levels, acidosis </a:t>
            </a:r>
          </a:p>
          <a:p>
            <a:r>
              <a:rPr lang="en-US" dirty="0"/>
              <a:t>Electrolyte abnormalities. </a:t>
            </a:r>
          </a:p>
          <a:p>
            <a:r>
              <a:rPr lang="en-US" dirty="0"/>
              <a:t>complete blood count: anemia. </a:t>
            </a:r>
          </a:p>
          <a:p>
            <a:r>
              <a:rPr lang="en-US" dirty="0"/>
              <a:t>EKG: heart </a:t>
            </a:r>
            <a:r>
              <a:rPr lang="en-US" dirty="0" err="1"/>
              <a:t>rhythmsCXR</a:t>
            </a:r>
            <a:r>
              <a:rPr lang="en-US" dirty="0"/>
              <a:t>:  pneumonia, pulmonary edema, FB. </a:t>
            </a:r>
          </a:p>
          <a:p>
            <a:r>
              <a:rPr lang="en-US" dirty="0"/>
              <a:t>CT scan of the chest: pulmonary embolism and a multitude of pulmonary and vascular diseases.</a:t>
            </a:r>
          </a:p>
          <a:p>
            <a:endParaRPr lang="en-US" dirty="0"/>
          </a:p>
        </p:txBody>
      </p:sp>
    </p:spTree>
    <p:extLst>
      <p:ext uri="{BB962C8B-B14F-4D97-AF65-F5344CB8AC3E}">
        <p14:creationId xmlns:p14="http://schemas.microsoft.com/office/powerpoint/2010/main" xmlns="" val="4077214198"/>
      </p:ext>
    </p:extLst>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What is Dyspnea? </a:t>
            </a:r>
            <a:endParaRPr lang="en-US" dirty="0"/>
          </a:p>
        </p:txBody>
      </p:sp>
      <p:sp>
        <p:nvSpPr>
          <p:cNvPr id="3" name="Content Placeholder 2"/>
          <p:cNvSpPr>
            <a:spLocks noGrp="1"/>
          </p:cNvSpPr>
          <p:nvPr>
            <p:ph idx="1"/>
          </p:nvPr>
        </p:nvSpPr>
        <p:spPr/>
        <p:txBody>
          <a:bodyPr>
            <a:normAutofit fontScale="85000" lnSpcReduction="20000"/>
          </a:bodyPr>
          <a:lstStyle/>
          <a:p>
            <a:r>
              <a:rPr lang="en-US" dirty="0"/>
              <a:t>Dyspnea: breathing discomfort</a:t>
            </a:r>
          </a:p>
          <a:p>
            <a:r>
              <a:rPr lang="en-US" dirty="0"/>
              <a:t>“Subjective experience of breathing discomfort that consists of qualitatively distinct sensations that vary in intensity” – ATS Consensus Statement 2012</a:t>
            </a:r>
          </a:p>
          <a:p>
            <a:pPr marL="0" indent="0" algn="ctr">
              <a:buNone/>
            </a:pPr>
            <a:r>
              <a:rPr lang="en-US" dirty="0"/>
              <a:t>“Uncomfortable awareness of breathing”</a:t>
            </a:r>
          </a:p>
          <a:p>
            <a:endParaRPr lang="en-US" dirty="0"/>
          </a:p>
          <a:p>
            <a:r>
              <a:rPr lang="en-US" dirty="0"/>
              <a:t> </a:t>
            </a:r>
            <a:r>
              <a:rPr lang="en-US" b="1" dirty="0"/>
              <a:t>Major problem: Lack of a valid, reliable measure of the degree of Dyspnea </a:t>
            </a:r>
            <a:endParaRPr lang="en-US" dirty="0"/>
          </a:p>
          <a:p>
            <a:r>
              <a:rPr lang="en-US" b="1" dirty="0"/>
              <a:t>Physical symptoms </a:t>
            </a:r>
            <a:r>
              <a:rPr lang="en-US" dirty="0"/>
              <a:t>define ‘dyspnea intensity’ </a:t>
            </a:r>
          </a:p>
          <a:p>
            <a:r>
              <a:rPr lang="en-US" b="1" dirty="0"/>
              <a:t>Emotional response </a:t>
            </a:r>
            <a:r>
              <a:rPr lang="en-US" dirty="0"/>
              <a:t>determines ‘degree of distress’ </a:t>
            </a:r>
          </a:p>
          <a:p>
            <a:r>
              <a:rPr lang="en-US" dirty="0"/>
              <a:t>Dyspnea is complex multidimensional symptom</a:t>
            </a:r>
          </a:p>
        </p:txBody>
      </p:sp>
    </p:spTree>
    <p:extLst>
      <p:ext uri="{BB962C8B-B14F-4D97-AF65-F5344CB8AC3E}">
        <p14:creationId xmlns:p14="http://schemas.microsoft.com/office/powerpoint/2010/main" xmlns="" val="1970836230"/>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a:t>Echocardiography: </a:t>
            </a:r>
            <a:r>
              <a:rPr lang="en-US" dirty="0" err="1"/>
              <a:t>strucure</a:t>
            </a:r>
            <a:r>
              <a:rPr lang="en-US" dirty="0"/>
              <a:t>, pulmonary pressures, assessing systolic function</a:t>
            </a:r>
          </a:p>
          <a:p>
            <a:r>
              <a:rPr lang="en-US" dirty="0"/>
              <a:t>Troponin testing to evaluate for myocardial ischemia </a:t>
            </a:r>
          </a:p>
          <a:p>
            <a:r>
              <a:rPr lang="en-US" dirty="0"/>
              <a:t>BNP and </a:t>
            </a:r>
            <a:r>
              <a:rPr lang="en-US" dirty="0" err="1"/>
              <a:t>nt</a:t>
            </a:r>
            <a:r>
              <a:rPr lang="en-US" dirty="0"/>
              <a:t>-pro-BNP separate dyspnea due to CHF versus pulmonary causes. </a:t>
            </a:r>
          </a:p>
          <a:p>
            <a:r>
              <a:rPr lang="en-US" dirty="0"/>
              <a:t>Cardiopulmonary exercise testing: in cases of </a:t>
            </a:r>
            <a:r>
              <a:rPr lang="en-US" dirty="0" err="1"/>
              <a:t>exertional</a:t>
            </a:r>
            <a:r>
              <a:rPr lang="en-US" dirty="0"/>
              <a:t> dyspnea, when cardiac or pulmonary disease is at early stages. </a:t>
            </a:r>
          </a:p>
        </p:txBody>
      </p:sp>
    </p:spTree>
    <p:extLst>
      <p:ext uri="{BB962C8B-B14F-4D97-AF65-F5344CB8AC3E}">
        <p14:creationId xmlns:p14="http://schemas.microsoft.com/office/powerpoint/2010/main" xmlns="" val="126720888"/>
      </p:ext>
    </p:extLst>
  </p:cSld>
  <p:clrMapOvr>
    <a:masterClrMapping/>
  </p:clrMapOvr>
  <p:transition>
    <p:wipe di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pPr fontAlgn="base"/>
            <a:r>
              <a:rPr lang="en-US" b="1" dirty="0"/>
              <a:t>Step 1:</a:t>
            </a:r>
            <a:r>
              <a:rPr lang="en-US" dirty="0"/>
              <a:t> ABC (</a:t>
            </a:r>
            <a:r>
              <a:rPr lang="en-US" dirty="0" err="1"/>
              <a:t>i.e</a:t>
            </a:r>
            <a:r>
              <a:rPr lang="en-US" dirty="0"/>
              <a:t> is the patient stable?)</a:t>
            </a:r>
          </a:p>
          <a:p>
            <a:pPr fontAlgn="base"/>
            <a:r>
              <a:rPr lang="en-US" b="1" dirty="0"/>
              <a:t>Step 2: </a:t>
            </a:r>
            <a:r>
              <a:rPr lang="en-US" dirty="0"/>
              <a:t>Think broadly about the differential diagnosis.  Is the cause psychiatric, respiratory, or cardiovascular?  Does the patient have a fever that indicates a possible infectious etiology?</a:t>
            </a:r>
          </a:p>
          <a:p>
            <a:pPr fontAlgn="base"/>
            <a:r>
              <a:rPr lang="en-US" b="1" dirty="0"/>
              <a:t>Step 3:</a:t>
            </a:r>
            <a:r>
              <a:rPr lang="en-US" dirty="0"/>
              <a:t> Now, gather basic information from the history.</a:t>
            </a:r>
          </a:p>
          <a:p>
            <a:pPr fontAlgn="base"/>
            <a:r>
              <a:rPr lang="en-US" dirty="0"/>
              <a:t>How old is the patient (newborn </a:t>
            </a:r>
            <a:r>
              <a:rPr lang="en-US" dirty="0" err="1"/>
              <a:t>vs</a:t>
            </a:r>
            <a:r>
              <a:rPr lang="en-US" dirty="0"/>
              <a:t> toddler </a:t>
            </a:r>
            <a:r>
              <a:rPr lang="en-US" dirty="0" err="1"/>
              <a:t>vs</a:t>
            </a:r>
            <a:r>
              <a:rPr lang="en-US" dirty="0"/>
              <a:t> adolescent)?</a:t>
            </a:r>
          </a:p>
          <a:p>
            <a:pPr fontAlgn="base"/>
            <a:r>
              <a:rPr lang="en-US" dirty="0"/>
              <a:t>How long has the shortness of breath been present?</a:t>
            </a:r>
          </a:p>
          <a:p>
            <a:pPr fontAlgn="base"/>
            <a:r>
              <a:rPr lang="en-US" dirty="0"/>
              <a:t>Sudden or insidious onset?</a:t>
            </a:r>
          </a:p>
          <a:p>
            <a:pPr fontAlgn="base"/>
            <a:r>
              <a:rPr lang="en-US" dirty="0"/>
              <a:t>Preceding events?</a:t>
            </a:r>
          </a:p>
          <a:p>
            <a:pPr lvl="1" fontAlgn="base"/>
            <a:r>
              <a:rPr lang="en-US" dirty="0"/>
              <a:t>Is this the first time?</a:t>
            </a:r>
          </a:p>
          <a:p>
            <a:pPr lvl="1" fontAlgn="base"/>
            <a:r>
              <a:rPr lang="en-US" dirty="0"/>
              <a:t>Associated symptoms?</a:t>
            </a:r>
          </a:p>
          <a:p>
            <a:pPr lvl="1" fontAlgn="base"/>
            <a:r>
              <a:rPr lang="en-US" dirty="0"/>
              <a:t>Underlying cardiovascular, respiratory or psychiatric problems?</a:t>
            </a:r>
          </a:p>
          <a:p>
            <a:endParaRPr lang="en-US" dirty="0"/>
          </a:p>
        </p:txBody>
      </p:sp>
    </p:spTree>
    <p:extLst>
      <p:ext uri="{BB962C8B-B14F-4D97-AF65-F5344CB8AC3E}">
        <p14:creationId xmlns:p14="http://schemas.microsoft.com/office/powerpoint/2010/main" xmlns="" val="4109615632"/>
      </p:ext>
    </p:extLst>
  </p:cSld>
  <p:clrMapOvr>
    <a:masterClrMapping/>
  </p:clrMapOvr>
  <p:transition>
    <p:wipe dir="d"/>
  </p:transition>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Differential Diagnosis</a:t>
            </a:r>
          </a:p>
        </p:txBody>
      </p:sp>
      <p:sp>
        <p:nvSpPr>
          <p:cNvPr id="3" name="Content Placeholder 2"/>
          <p:cNvSpPr>
            <a:spLocks noGrp="1"/>
          </p:cNvSpPr>
          <p:nvPr>
            <p:ph idx="1"/>
          </p:nvPr>
        </p:nvSpPr>
        <p:spPr/>
        <p:txBody>
          <a:bodyPr>
            <a:normAutofit fontScale="62500" lnSpcReduction="20000"/>
          </a:bodyPr>
          <a:lstStyle/>
          <a:p>
            <a:pPr fontAlgn="base"/>
            <a:r>
              <a:rPr lang="en-US" b="1" dirty="0"/>
              <a:t>Respiratory system dyspnea</a:t>
            </a:r>
            <a:endParaRPr lang="en-US" dirty="0"/>
          </a:p>
          <a:p>
            <a:pPr fontAlgn="base"/>
            <a:r>
              <a:rPr lang="en-US" dirty="0"/>
              <a:t>Insult to respiratory controller (brainstem)</a:t>
            </a:r>
          </a:p>
          <a:p>
            <a:pPr lvl="1" fontAlgn="base"/>
            <a:r>
              <a:rPr lang="en-US" dirty="0"/>
              <a:t>Sensation of “air hunger” or “urge to breathe”</a:t>
            </a:r>
          </a:p>
          <a:p>
            <a:pPr lvl="1" fontAlgn="base"/>
            <a:r>
              <a:rPr lang="en-US" dirty="0"/>
              <a:t>Clinically à change in rate/depth/rhythm</a:t>
            </a:r>
          </a:p>
          <a:p>
            <a:pPr lvl="2" fontAlgn="base"/>
            <a:r>
              <a:rPr lang="en-US" dirty="0"/>
              <a:t>think of metabolic/toxic changes</a:t>
            </a:r>
          </a:p>
          <a:p>
            <a:pPr lvl="2" fontAlgn="base"/>
            <a:r>
              <a:rPr lang="en-US" dirty="0" err="1"/>
              <a:t>eg</a:t>
            </a:r>
            <a:r>
              <a:rPr lang="en-US" dirty="0"/>
              <a:t> drugs: DKA</a:t>
            </a:r>
          </a:p>
          <a:p>
            <a:pPr fontAlgn="base"/>
            <a:r>
              <a:rPr lang="en-US" dirty="0"/>
              <a:t>Insult to </a:t>
            </a:r>
            <a:r>
              <a:rPr lang="en-US" dirty="0" err="1"/>
              <a:t>ventilatory</a:t>
            </a:r>
            <a:r>
              <a:rPr lang="en-US" dirty="0"/>
              <a:t> pump/passages (muscles/chest wall/airways)</a:t>
            </a:r>
          </a:p>
          <a:p>
            <a:pPr lvl="1" fontAlgn="base"/>
            <a:r>
              <a:rPr lang="en-US" dirty="0"/>
              <a:t>Sensation of “chest tightness”</a:t>
            </a:r>
          </a:p>
          <a:p>
            <a:pPr lvl="1" fontAlgn="base"/>
            <a:r>
              <a:rPr lang="en-US" dirty="0"/>
              <a:t>Clinically à signs of increased WOB</a:t>
            </a:r>
          </a:p>
          <a:p>
            <a:pPr lvl="2" fontAlgn="base"/>
            <a:r>
              <a:rPr lang="en-US" dirty="0"/>
              <a:t>think of airway obstruction/ neuromuscular problems</a:t>
            </a:r>
          </a:p>
          <a:p>
            <a:pPr lvl="2" fontAlgn="base"/>
            <a:r>
              <a:rPr lang="en-US" dirty="0" err="1"/>
              <a:t>eg</a:t>
            </a:r>
            <a:r>
              <a:rPr lang="en-US" dirty="0"/>
              <a:t>. </a:t>
            </a:r>
            <a:r>
              <a:rPr lang="en-US" dirty="0" err="1"/>
              <a:t>Laryngomalacia</a:t>
            </a:r>
            <a:r>
              <a:rPr lang="en-US" dirty="0"/>
              <a:t>/ </a:t>
            </a:r>
            <a:r>
              <a:rPr lang="en-US" dirty="0" err="1"/>
              <a:t>tracheomalacia</a:t>
            </a:r>
            <a:r>
              <a:rPr lang="en-US" dirty="0"/>
              <a:t>/ foreign body/ epiglottitis/ pneumonia/ asthma/ bronchiolitis</a:t>
            </a:r>
          </a:p>
          <a:p>
            <a:pPr fontAlgn="base"/>
            <a:r>
              <a:rPr lang="en-US" dirty="0"/>
              <a:t>Insult to gas exchange (alveolar-capillary boundary)</a:t>
            </a:r>
          </a:p>
          <a:p>
            <a:pPr lvl="1" fontAlgn="base"/>
            <a:r>
              <a:rPr lang="en-US" dirty="0"/>
              <a:t>Sensation of “air hunger” or “urge to breathe”</a:t>
            </a:r>
          </a:p>
          <a:p>
            <a:pPr lvl="1" fontAlgn="base"/>
            <a:r>
              <a:rPr lang="en-US" dirty="0"/>
              <a:t>Clinically à hypoxemia</a:t>
            </a:r>
          </a:p>
          <a:p>
            <a:pPr lvl="2" fontAlgn="base"/>
            <a:r>
              <a:rPr lang="en-US" dirty="0"/>
              <a:t>think of alveolar infiltration or destruction</a:t>
            </a:r>
          </a:p>
          <a:p>
            <a:pPr lvl="2" fontAlgn="base"/>
            <a:r>
              <a:rPr lang="en-US" dirty="0" err="1"/>
              <a:t>eg</a:t>
            </a:r>
            <a:r>
              <a:rPr lang="en-US" dirty="0"/>
              <a:t>. Pneumonia, pulmonary edema, TTN, MAS, BPD, pulmonary hypoplasia</a:t>
            </a:r>
          </a:p>
          <a:p>
            <a:endParaRPr lang="en-US" dirty="0"/>
          </a:p>
        </p:txBody>
      </p:sp>
    </p:spTree>
    <p:extLst>
      <p:ext uri="{BB962C8B-B14F-4D97-AF65-F5344CB8AC3E}">
        <p14:creationId xmlns:p14="http://schemas.microsoft.com/office/powerpoint/2010/main" xmlns="" val="2766053815"/>
      </p:ext>
    </p:extLst>
  </p:cSld>
  <p:clrMapOvr>
    <a:masterClrMapping/>
  </p:clrMapOvr>
  <p:transition>
    <p:wipe dir="d"/>
  </p:transition>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fontAlgn="base"/>
            <a:r>
              <a:rPr lang="en-US" b="1" dirty="0"/>
              <a:t>Cardiovascular system dyspnea</a:t>
            </a:r>
            <a:endParaRPr lang="en-US" dirty="0"/>
          </a:p>
          <a:p>
            <a:pPr fontAlgn="base"/>
            <a:r>
              <a:rPr lang="en-US" dirty="0"/>
              <a:t>Myocardial dysfunction (pump failure)</a:t>
            </a:r>
          </a:p>
          <a:p>
            <a:pPr lvl="1" fontAlgn="base"/>
            <a:r>
              <a:rPr lang="en-US" dirty="0"/>
              <a:t>inadequate delivery to lungs (hypoxemia)</a:t>
            </a:r>
          </a:p>
          <a:p>
            <a:pPr lvl="2" fontAlgn="base"/>
            <a:r>
              <a:rPr lang="en-US" dirty="0"/>
              <a:t>R heart failure (cyanotic CHD)</a:t>
            </a:r>
          </a:p>
          <a:p>
            <a:pPr lvl="1" fontAlgn="base"/>
            <a:r>
              <a:rPr lang="en-US" dirty="0"/>
              <a:t>inadequate delivery to body (pulmonary edema)</a:t>
            </a:r>
          </a:p>
          <a:p>
            <a:pPr lvl="2" fontAlgn="base"/>
            <a:r>
              <a:rPr lang="en-US" dirty="0"/>
              <a:t>L heart failure (</a:t>
            </a:r>
            <a:r>
              <a:rPr lang="en-US" dirty="0" err="1"/>
              <a:t>acyanotic</a:t>
            </a:r>
            <a:r>
              <a:rPr lang="en-US" dirty="0"/>
              <a:t> CHD)</a:t>
            </a:r>
          </a:p>
          <a:p>
            <a:pPr fontAlgn="base"/>
            <a:r>
              <a:rPr lang="en-US" dirty="0"/>
              <a:t>Anemia </a:t>
            </a:r>
          </a:p>
          <a:p>
            <a:pPr fontAlgn="base"/>
            <a:r>
              <a:rPr lang="en-US" dirty="0"/>
              <a:t>Deconditioning (poor cardiovascular fitness)</a:t>
            </a:r>
          </a:p>
          <a:p>
            <a:endParaRPr lang="en-US" dirty="0"/>
          </a:p>
        </p:txBody>
      </p:sp>
    </p:spTree>
    <p:extLst>
      <p:ext uri="{BB962C8B-B14F-4D97-AF65-F5344CB8AC3E}">
        <p14:creationId xmlns:p14="http://schemas.microsoft.com/office/powerpoint/2010/main" xmlns="" val="50541530"/>
      </p:ext>
    </p:extLst>
  </p:cSld>
  <p:clrMapOvr>
    <a:masterClrMapping/>
  </p:clrMapOvr>
  <p:transition>
    <p:wipe dir="d"/>
  </p:transition>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As with any subjective complaint, the diagnosis of dyspnea and its cause in an infant or young child can be problematic</a:t>
            </a:r>
          </a:p>
          <a:p>
            <a:endParaRPr lang="en-US" dirty="0"/>
          </a:p>
        </p:txBody>
      </p:sp>
    </p:spTree>
    <p:extLst>
      <p:ext uri="{BB962C8B-B14F-4D97-AF65-F5344CB8AC3E}">
        <p14:creationId xmlns:p14="http://schemas.microsoft.com/office/powerpoint/2010/main" xmlns="" val="1173195382"/>
      </p:ext>
    </p:extLst>
  </p:cSld>
  <p:clrMapOvr>
    <a:masterClrMapping/>
  </p:clrMapOvr>
  <p:transition>
    <p:wipe dir="d"/>
  </p:transition>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a:t>dyspnea is mainly a respiratory symptom, but may be caused by disorders in other body systems:</a:t>
            </a:r>
          </a:p>
          <a:p>
            <a:pPr lvl="1"/>
            <a:r>
              <a:rPr lang="en-US" dirty="0"/>
              <a:t>Cardiac</a:t>
            </a:r>
          </a:p>
          <a:p>
            <a:pPr lvl="1"/>
            <a:r>
              <a:rPr lang="en-US" dirty="0"/>
              <a:t>Hematologic</a:t>
            </a:r>
          </a:p>
          <a:p>
            <a:pPr lvl="1"/>
            <a:r>
              <a:rPr lang="en-US" dirty="0"/>
              <a:t>Metabolic</a:t>
            </a:r>
          </a:p>
          <a:p>
            <a:pPr lvl="1"/>
            <a:r>
              <a:rPr lang="en-US" dirty="0"/>
              <a:t>Circulatory</a:t>
            </a:r>
          </a:p>
          <a:p>
            <a:pPr lvl="1"/>
            <a:r>
              <a:rPr lang="en-US" dirty="0"/>
              <a:t>psychogenic. </a:t>
            </a:r>
          </a:p>
          <a:p>
            <a:r>
              <a:rPr lang="en-US" dirty="0"/>
              <a:t>The child's age is important: various disorders occur with different frequency at different ages.</a:t>
            </a:r>
          </a:p>
        </p:txBody>
      </p:sp>
    </p:spTree>
    <p:extLst>
      <p:ext uri="{BB962C8B-B14F-4D97-AF65-F5344CB8AC3E}">
        <p14:creationId xmlns:p14="http://schemas.microsoft.com/office/powerpoint/2010/main" xmlns="" val="1655697765"/>
      </p:ext>
    </p:extLst>
  </p:cSld>
  <p:clrMapOvr>
    <a:masterClrMapping/>
  </p:clrMapOvr>
  <p:transition>
    <p:wipe dir="d"/>
  </p:transition>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Clinical Evaluation</a:t>
            </a:r>
            <a:r>
              <a:rPr lang="en-US" dirty="0"/>
              <a:t/>
            </a:r>
            <a:br>
              <a:rPr lang="en-US" dirty="0"/>
            </a:br>
            <a:endParaRPr lang="en-US" dirty="0"/>
          </a:p>
        </p:txBody>
      </p:sp>
      <p:sp>
        <p:nvSpPr>
          <p:cNvPr id="3" name="Content Placeholder 2"/>
          <p:cNvSpPr>
            <a:spLocks noGrp="1"/>
          </p:cNvSpPr>
          <p:nvPr>
            <p:ph idx="1"/>
          </p:nvPr>
        </p:nvSpPr>
        <p:spPr/>
        <p:txBody>
          <a:bodyPr>
            <a:normAutofit/>
          </a:bodyPr>
          <a:lstStyle/>
          <a:p>
            <a:r>
              <a:rPr lang="en-US" dirty="0"/>
              <a:t>The most useful laboratory tests:</a:t>
            </a:r>
          </a:p>
          <a:p>
            <a:pPr lvl="1"/>
            <a:r>
              <a:rPr lang="en-US" dirty="0"/>
              <a:t>complete blood count and peripheral blood smear</a:t>
            </a:r>
          </a:p>
          <a:p>
            <a:pPr lvl="1"/>
            <a:r>
              <a:rPr lang="en-US" dirty="0"/>
              <a:t>arterial blood gas </a:t>
            </a:r>
          </a:p>
          <a:p>
            <a:pPr lvl="1"/>
            <a:r>
              <a:rPr lang="en-US" dirty="0"/>
              <a:t>radiographic studies of the airways and lungs. </a:t>
            </a:r>
          </a:p>
          <a:p>
            <a:pPr lvl="1"/>
            <a:r>
              <a:rPr lang="en-US" dirty="0"/>
              <a:t>pulse </a:t>
            </a:r>
            <a:r>
              <a:rPr lang="en-US" dirty="0" err="1"/>
              <a:t>oximetry</a:t>
            </a:r>
            <a:r>
              <a:rPr lang="en-US" dirty="0"/>
              <a:t> </a:t>
            </a:r>
          </a:p>
          <a:p>
            <a:pPr lvl="1"/>
            <a:r>
              <a:rPr lang="en-US" dirty="0"/>
              <a:t>Pulmonary function tests </a:t>
            </a:r>
          </a:p>
        </p:txBody>
      </p:sp>
    </p:spTree>
    <p:extLst>
      <p:ext uri="{BB962C8B-B14F-4D97-AF65-F5344CB8AC3E}">
        <p14:creationId xmlns:p14="http://schemas.microsoft.com/office/powerpoint/2010/main" xmlns="" val="4232742152"/>
      </p:ext>
    </p:extLst>
  </p:cSld>
  <p:clrMapOvr>
    <a:masterClrMapping/>
  </p:clrMapOvr>
  <p:transition>
    <p:wipe dir="d"/>
  </p:transition>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ETIOLOGY AND CLINICAL PRESENTATION</a:t>
            </a:r>
            <a:endParaRPr lang="en-US" dirty="0"/>
          </a:p>
        </p:txBody>
      </p:sp>
      <p:sp>
        <p:nvSpPr>
          <p:cNvPr id="3" name="Content Placeholder 2"/>
          <p:cNvSpPr>
            <a:spLocks noGrp="1"/>
          </p:cNvSpPr>
          <p:nvPr>
            <p:ph idx="1"/>
          </p:nvPr>
        </p:nvSpPr>
        <p:spPr/>
        <p:txBody>
          <a:bodyPr>
            <a:normAutofit fontScale="70000" lnSpcReduction="20000"/>
          </a:bodyPr>
          <a:lstStyle/>
          <a:p>
            <a:r>
              <a:rPr lang="en-US" b="1" dirty="0"/>
              <a:t>Pulmonary Disease</a:t>
            </a:r>
            <a:endParaRPr lang="en-US" dirty="0"/>
          </a:p>
          <a:p>
            <a:pPr lvl="1"/>
            <a:r>
              <a:rPr lang="en-US" dirty="0"/>
              <a:t>can be classified as obstructive, restrictive, or vascular.</a:t>
            </a:r>
          </a:p>
          <a:p>
            <a:r>
              <a:rPr lang="en-US" b="1" dirty="0"/>
              <a:t>Obstructive Pulmonary Disease</a:t>
            </a:r>
            <a:endParaRPr lang="en-US" dirty="0"/>
          </a:p>
          <a:p>
            <a:pPr lvl="1"/>
            <a:r>
              <a:rPr lang="en-US" dirty="0"/>
              <a:t>narrowing of airways:</a:t>
            </a:r>
          </a:p>
          <a:p>
            <a:pPr lvl="2"/>
            <a:r>
              <a:rPr lang="en-US" dirty="0"/>
              <a:t>intraluminal objects (mucus, foreign bodies, or tumor)</a:t>
            </a:r>
          </a:p>
          <a:p>
            <a:pPr lvl="2"/>
            <a:r>
              <a:rPr lang="en-US" dirty="0"/>
              <a:t>intramural factors (smooth-muscle contraction, edema, or </a:t>
            </a:r>
            <a:r>
              <a:rPr lang="en-US" dirty="0" err="1"/>
              <a:t>bronchomalacia</a:t>
            </a:r>
            <a:endParaRPr lang="en-US" dirty="0"/>
          </a:p>
          <a:p>
            <a:pPr lvl="2"/>
            <a:r>
              <a:rPr lang="en-US" dirty="0"/>
              <a:t>extramural compression (tumor or lymph nodes). </a:t>
            </a:r>
          </a:p>
          <a:p>
            <a:pPr lvl="2"/>
            <a:r>
              <a:rPr lang="en-US" dirty="0"/>
              <a:t>The narrowing increases both airway resistance and turbulent flow in the airways. </a:t>
            </a:r>
          </a:p>
          <a:p>
            <a:pPr lvl="2"/>
            <a:r>
              <a:rPr lang="en-US" dirty="0"/>
              <a:t>If a fixed obstruction is present, then affected areas of the lungs will become </a:t>
            </a:r>
            <a:r>
              <a:rPr lang="en-US" dirty="0" err="1"/>
              <a:t>atelectatic</a:t>
            </a:r>
            <a:r>
              <a:rPr lang="en-US" dirty="0"/>
              <a:t>. </a:t>
            </a:r>
          </a:p>
          <a:p>
            <a:pPr lvl="2"/>
            <a:r>
              <a:rPr lang="en-US" dirty="0"/>
              <a:t>a ball valve-type obstruction: hyperinflation. </a:t>
            </a:r>
          </a:p>
          <a:p>
            <a:pPr lvl="2"/>
            <a:r>
              <a:rPr lang="en-US" dirty="0"/>
              <a:t>In either case, an imbalance occurs between pulmonary ventilation and perfusion, and oxygen exchange is adversely affected.</a:t>
            </a:r>
            <a:endParaRPr lang="en-US" u="sng" baseline="30000" dirty="0"/>
          </a:p>
          <a:p>
            <a:pPr lvl="2"/>
            <a:r>
              <a:rPr lang="en-US" dirty="0"/>
              <a:t>All of these processes force the patient to work harder to maintain adequate ventilation; hence dyspnea ensues.</a:t>
            </a:r>
          </a:p>
          <a:p>
            <a:endParaRPr lang="en-US" dirty="0"/>
          </a:p>
        </p:txBody>
      </p:sp>
    </p:spTree>
    <p:extLst>
      <p:ext uri="{BB962C8B-B14F-4D97-AF65-F5344CB8AC3E}">
        <p14:creationId xmlns:p14="http://schemas.microsoft.com/office/powerpoint/2010/main" xmlns="" val="871767075"/>
      </p:ext>
    </p:extLst>
  </p:cSld>
  <p:clrMapOvr>
    <a:masterClrMapping/>
  </p:clrMapOvr>
  <p:transition>
    <p:wipe dir="d"/>
  </p:transition>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Causes of Obstructive Pulmonary Disease</a:t>
            </a:r>
            <a:endParaRPr lang="en-US" dirty="0"/>
          </a:p>
        </p:txBody>
      </p:sp>
      <p:sp>
        <p:nvSpPr>
          <p:cNvPr id="3" name="Content Placeholder 2"/>
          <p:cNvSpPr>
            <a:spLocks noGrp="1"/>
          </p:cNvSpPr>
          <p:nvPr>
            <p:ph idx="1"/>
          </p:nvPr>
        </p:nvSpPr>
        <p:spPr/>
        <p:txBody>
          <a:bodyPr>
            <a:normAutofit fontScale="77500" lnSpcReduction="20000"/>
          </a:bodyPr>
          <a:lstStyle/>
          <a:p>
            <a:r>
              <a:rPr lang="en-US" b="1" dirty="0"/>
              <a:t>Causes of Obstructive Pulmonary Disease</a:t>
            </a:r>
            <a:r>
              <a:rPr lang="en-US" dirty="0"/>
              <a:t>)</a:t>
            </a:r>
          </a:p>
          <a:p>
            <a:r>
              <a:rPr lang="en-US" dirty="0"/>
              <a:t/>
            </a:r>
            <a:br>
              <a:rPr lang="en-US" dirty="0"/>
            </a:br>
            <a:r>
              <a:rPr lang="en-US" b="1" dirty="0"/>
              <a:t>INFANTS</a:t>
            </a:r>
            <a:endParaRPr lang="en-US" dirty="0"/>
          </a:p>
          <a:p>
            <a:r>
              <a:rPr lang="en-US" dirty="0"/>
              <a:t>Foreign body</a:t>
            </a:r>
          </a:p>
          <a:p>
            <a:r>
              <a:rPr lang="en-US" dirty="0"/>
              <a:t>Vascular ring</a:t>
            </a:r>
          </a:p>
          <a:p>
            <a:r>
              <a:rPr lang="en-US" dirty="0"/>
              <a:t>Tracheal web</a:t>
            </a:r>
          </a:p>
          <a:p>
            <a:r>
              <a:rPr lang="en-US" dirty="0"/>
              <a:t>Bronchiolitis</a:t>
            </a:r>
          </a:p>
          <a:p>
            <a:r>
              <a:rPr lang="en-US" dirty="0"/>
              <a:t>Asthma</a:t>
            </a:r>
          </a:p>
          <a:p>
            <a:r>
              <a:rPr lang="en-US" dirty="0"/>
              <a:t>Cystic fibrosis</a:t>
            </a:r>
          </a:p>
          <a:p>
            <a:r>
              <a:rPr lang="en-US" dirty="0" err="1"/>
              <a:t>Bronchomalacia</a:t>
            </a:r>
            <a:endParaRPr lang="en-US" dirty="0"/>
          </a:p>
          <a:p>
            <a:r>
              <a:rPr lang="en-US" dirty="0"/>
              <a:t>Pyogenic thyroid</a:t>
            </a:r>
          </a:p>
          <a:p>
            <a:r>
              <a:rPr lang="en-US" dirty="0"/>
              <a:t>Accessory thyroid</a:t>
            </a:r>
          </a:p>
        </p:txBody>
      </p:sp>
    </p:spTree>
    <p:extLst>
      <p:ext uri="{BB962C8B-B14F-4D97-AF65-F5344CB8AC3E}">
        <p14:creationId xmlns:p14="http://schemas.microsoft.com/office/powerpoint/2010/main" xmlns="" val="4000962350"/>
      </p:ext>
    </p:extLst>
  </p:cSld>
  <p:clrMapOvr>
    <a:masterClrMapping/>
  </p:clrMapOvr>
  <p:transition>
    <p:wipe dir="d"/>
  </p:transition>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32500" lnSpcReduction="20000"/>
          </a:bodyPr>
          <a:lstStyle/>
          <a:p>
            <a:r>
              <a:rPr lang="en-US" b="1" dirty="0"/>
              <a:t>CHILDREN AND ADOLESCENTS</a:t>
            </a:r>
            <a:endParaRPr lang="en-US" dirty="0"/>
          </a:p>
          <a:p>
            <a:r>
              <a:rPr lang="en-US" dirty="0"/>
              <a:t>Foreign body (airway or esophagus)</a:t>
            </a:r>
          </a:p>
          <a:p>
            <a:r>
              <a:rPr lang="en-US" dirty="0"/>
              <a:t>Asthma</a:t>
            </a:r>
          </a:p>
          <a:p>
            <a:r>
              <a:rPr lang="en-US" dirty="0" err="1"/>
              <a:t>Adenopathy</a:t>
            </a:r>
            <a:r>
              <a:rPr lang="en-US" dirty="0"/>
              <a:t>:</a:t>
            </a:r>
          </a:p>
          <a:p>
            <a:r>
              <a:rPr lang="en-US" dirty="0"/>
              <a:t>Lymphoma</a:t>
            </a:r>
          </a:p>
          <a:p>
            <a:r>
              <a:rPr lang="en-US" dirty="0"/>
              <a:t>Systemic lupus </a:t>
            </a:r>
            <a:r>
              <a:rPr lang="en-US" dirty="0" err="1"/>
              <a:t>erythematosus</a:t>
            </a:r>
            <a:endParaRPr lang="en-US" dirty="0"/>
          </a:p>
          <a:p>
            <a:r>
              <a:rPr lang="en-US" dirty="0"/>
              <a:t>Tuberculosis</a:t>
            </a:r>
          </a:p>
          <a:p>
            <a:r>
              <a:rPr lang="en-US" dirty="0" err="1"/>
              <a:t>Sarcoidosis</a:t>
            </a:r>
            <a:endParaRPr lang="en-US" dirty="0"/>
          </a:p>
          <a:p>
            <a:r>
              <a:rPr lang="en-US" dirty="0"/>
              <a:t>Croup</a:t>
            </a:r>
          </a:p>
          <a:p>
            <a:r>
              <a:rPr lang="en-US" dirty="0"/>
              <a:t>Epiglottitis</a:t>
            </a:r>
          </a:p>
          <a:p>
            <a:r>
              <a:rPr lang="en-US" dirty="0"/>
              <a:t>Retropharyngeal abscess</a:t>
            </a:r>
          </a:p>
          <a:p>
            <a:r>
              <a:rPr lang="en-US" dirty="0"/>
              <a:t>Enlarged tonsils or adenoids</a:t>
            </a:r>
          </a:p>
          <a:p>
            <a:r>
              <a:rPr lang="en-US" dirty="0"/>
              <a:t>Cystic fibrosis</a:t>
            </a:r>
          </a:p>
          <a:p>
            <a:r>
              <a:rPr lang="en-US" dirty="0"/>
              <a:t>Anaphylaxis</a:t>
            </a:r>
          </a:p>
          <a:p>
            <a:r>
              <a:rPr lang="en-US" dirty="0"/>
              <a:t>Laryngeal tumor</a:t>
            </a:r>
          </a:p>
          <a:p>
            <a:r>
              <a:rPr lang="en-US" dirty="0"/>
              <a:t>Vocal cord tumor</a:t>
            </a:r>
          </a:p>
          <a:p>
            <a:r>
              <a:rPr lang="en-US" dirty="0"/>
              <a:t>Tracheal tumors</a:t>
            </a:r>
          </a:p>
          <a:p>
            <a:r>
              <a:rPr lang="en-US" dirty="0" err="1"/>
              <a:t>Mediastinal</a:t>
            </a:r>
            <a:r>
              <a:rPr lang="en-US" dirty="0"/>
              <a:t> tumors</a:t>
            </a:r>
          </a:p>
          <a:p>
            <a:r>
              <a:rPr lang="en-US" dirty="0"/>
              <a:t>Vocal cord polyp</a:t>
            </a:r>
          </a:p>
          <a:p>
            <a:r>
              <a:rPr lang="en-US" dirty="0"/>
              <a:t>Laryngeal trauma</a:t>
            </a:r>
          </a:p>
          <a:p>
            <a:r>
              <a:rPr lang="en-US" dirty="0" err="1"/>
              <a:t>Supraglottitis</a:t>
            </a:r>
            <a:endParaRPr lang="en-US" dirty="0"/>
          </a:p>
          <a:p>
            <a:r>
              <a:rPr lang="en-US" dirty="0"/>
              <a:t>Diphtheria</a:t>
            </a:r>
          </a:p>
          <a:p>
            <a:r>
              <a:rPr lang="en-US" dirty="0"/>
              <a:t>Bacterial </a:t>
            </a:r>
            <a:r>
              <a:rPr lang="en-US" dirty="0" err="1"/>
              <a:t>tracheitis</a:t>
            </a:r>
            <a:endParaRPr lang="en-US" dirty="0"/>
          </a:p>
          <a:p>
            <a:r>
              <a:rPr lang="en-US" dirty="0"/>
              <a:t>Ingestion of caustic substance</a:t>
            </a:r>
          </a:p>
          <a:p>
            <a:r>
              <a:rPr lang="en-US" dirty="0"/>
              <a:t>Crack cocaine</a:t>
            </a:r>
          </a:p>
          <a:p>
            <a:r>
              <a:rPr lang="en-US" dirty="0"/>
              <a:t>Trauma</a:t>
            </a:r>
          </a:p>
          <a:p>
            <a:r>
              <a:rPr lang="en-US" dirty="0"/>
              <a:t>Environmental </a:t>
            </a:r>
          </a:p>
        </p:txBody>
      </p:sp>
    </p:spTree>
    <p:extLst>
      <p:ext uri="{BB962C8B-B14F-4D97-AF65-F5344CB8AC3E}">
        <p14:creationId xmlns:p14="http://schemas.microsoft.com/office/powerpoint/2010/main" xmlns="" val="721592483"/>
      </p:ext>
    </p:extLst>
  </p:cSld>
  <p:clrMapOvr>
    <a:masterClrMapping/>
  </p:clrMapOvr>
  <p:transition>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Dyspnea</a:t>
            </a:r>
            <a:r>
              <a:rPr lang="en-US" dirty="0"/>
              <a:t> can be:</a:t>
            </a:r>
          </a:p>
        </p:txBody>
      </p:sp>
      <p:sp>
        <p:nvSpPr>
          <p:cNvPr id="3" name="Content Placeholder 2"/>
          <p:cNvSpPr>
            <a:spLocks noGrp="1"/>
          </p:cNvSpPr>
          <p:nvPr>
            <p:ph idx="1"/>
          </p:nvPr>
        </p:nvSpPr>
        <p:spPr/>
        <p:txBody>
          <a:bodyPr/>
          <a:lstStyle/>
          <a:p>
            <a:r>
              <a:rPr lang="en-US" dirty="0"/>
              <a:t>acute develops over hours to </a:t>
            </a:r>
          </a:p>
          <a:p>
            <a:r>
              <a:rPr lang="en-US" dirty="0"/>
              <a:t>chronic &gt; 4-8 weeks. </a:t>
            </a:r>
          </a:p>
          <a:p>
            <a:r>
              <a:rPr lang="en-US" dirty="0"/>
              <a:t>acute worsening of chronic breathlessness (</a:t>
            </a:r>
            <a:r>
              <a:rPr lang="en-US" dirty="0" err="1"/>
              <a:t>eg</a:t>
            </a:r>
            <a:r>
              <a:rPr lang="en-US" dirty="0"/>
              <a:t>, CF, heart failure).</a:t>
            </a:r>
          </a:p>
          <a:p>
            <a:endParaRPr lang="en-US" dirty="0"/>
          </a:p>
        </p:txBody>
      </p:sp>
    </p:spTree>
    <p:extLst>
      <p:ext uri="{BB962C8B-B14F-4D97-AF65-F5344CB8AC3E}">
        <p14:creationId xmlns:p14="http://schemas.microsoft.com/office/powerpoint/2010/main" xmlns="" val="3486664934"/>
      </p:ext>
    </p:extLst>
  </p:cSld>
  <p:clrMapOvr>
    <a:masterClrMapping/>
  </p:clrMapOvr>
  <p:transition>
    <p:wipe dir="d"/>
  </p:transition>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1026" name="Picture 2" descr="http://www.yorku.ca/earmstro/journey/images/extintercostals.gif"/>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09600" y="533400"/>
            <a:ext cx="3333750" cy="33337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90752583"/>
      </p:ext>
    </p:extLst>
  </p:cSld>
  <p:clrMapOvr>
    <a:masterClrMapping/>
  </p:clrMapOvr>
  <p:transition>
    <p:wipe dir="d"/>
  </p:transition>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Classification of Dyspnea </a:t>
            </a:r>
            <a:endParaRPr lang="en-US" dirty="0"/>
          </a:p>
        </p:txBody>
      </p:sp>
      <p:sp>
        <p:nvSpPr>
          <p:cNvPr id="3" name="Content Placeholder 2"/>
          <p:cNvSpPr>
            <a:spLocks noGrp="1"/>
          </p:cNvSpPr>
          <p:nvPr>
            <p:ph idx="1"/>
          </p:nvPr>
        </p:nvSpPr>
        <p:spPr>
          <a:xfrm>
            <a:off x="457200" y="1600200"/>
            <a:ext cx="4724400" cy="4648199"/>
          </a:xfrm>
        </p:spPr>
        <p:txBody>
          <a:bodyPr>
            <a:normAutofit fontScale="62500" lnSpcReduction="20000"/>
          </a:bodyPr>
          <a:lstStyle/>
          <a:p>
            <a:endParaRPr lang="en-US" dirty="0"/>
          </a:p>
          <a:p>
            <a:r>
              <a:rPr lang="en-US" b="1" dirty="0"/>
              <a:t>Increased respiratory drive (increased afferent input to activate central command) </a:t>
            </a:r>
            <a:endParaRPr lang="en-US" dirty="0"/>
          </a:p>
          <a:p>
            <a:pPr lvl="1"/>
            <a:r>
              <a:rPr lang="en-US" dirty="0"/>
              <a:t>Stimulation of pulmonary receptors (irritant) </a:t>
            </a:r>
          </a:p>
          <a:p>
            <a:pPr lvl="1"/>
            <a:r>
              <a:rPr lang="en-US" dirty="0"/>
              <a:t>Interstitial lung disease </a:t>
            </a:r>
          </a:p>
          <a:p>
            <a:pPr lvl="1"/>
            <a:r>
              <a:rPr lang="en-US" dirty="0"/>
              <a:t>Pleural effusion </a:t>
            </a:r>
          </a:p>
          <a:p>
            <a:pPr lvl="1"/>
            <a:r>
              <a:rPr lang="en-US" dirty="0"/>
              <a:t>Pulmonary vascular disease (PE, PAH) </a:t>
            </a:r>
          </a:p>
          <a:p>
            <a:pPr lvl="1"/>
            <a:r>
              <a:rPr lang="en-US" dirty="0"/>
              <a:t>CHF </a:t>
            </a:r>
          </a:p>
          <a:p>
            <a:pPr lvl="1"/>
            <a:r>
              <a:rPr lang="en-US" dirty="0"/>
              <a:t>Hypoxemia, </a:t>
            </a:r>
            <a:r>
              <a:rPr lang="en-US" dirty="0" err="1"/>
              <a:t>hypercapnia</a:t>
            </a:r>
            <a:r>
              <a:rPr lang="en-US" dirty="0"/>
              <a:t>, acidosis, anemia </a:t>
            </a:r>
          </a:p>
          <a:p>
            <a:pPr lvl="1"/>
            <a:r>
              <a:rPr lang="en-US" dirty="0"/>
              <a:t>Impaired gas exchange (asthma, pneumonia, CHF) </a:t>
            </a:r>
          </a:p>
          <a:p>
            <a:pPr lvl="1"/>
            <a:r>
              <a:rPr lang="en-US" dirty="0"/>
              <a:t>Environmental (high altitude) </a:t>
            </a:r>
          </a:p>
          <a:p>
            <a:pPr lvl="1"/>
            <a:r>
              <a:rPr lang="en-US" dirty="0"/>
              <a:t>Hyperventilation (anxiety, panic attacks, drugs) </a:t>
            </a:r>
          </a:p>
          <a:p>
            <a:endParaRPr lang="en-US" dirty="0"/>
          </a:p>
        </p:txBody>
      </p:sp>
      <p:sp>
        <p:nvSpPr>
          <p:cNvPr id="4" name="Right Arrow 3"/>
          <p:cNvSpPr/>
          <p:nvPr/>
        </p:nvSpPr>
        <p:spPr>
          <a:xfrm>
            <a:off x="4953000" y="3962400"/>
            <a:ext cx="457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562600" y="2575679"/>
            <a:ext cx="3429000" cy="3139321"/>
          </a:xfrm>
          <a:prstGeom prst="rect">
            <a:avLst/>
          </a:prstGeom>
          <a:solidFill>
            <a:schemeClr val="accent6">
              <a:lumMod val="40000"/>
              <a:lumOff val="60000"/>
            </a:schemeClr>
          </a:solidFill>
        </p:spPr>
        <p:txBody>
          <a:bodyPr wrap="square" rtlCol="0">
            <a:spAutoFit/>
          </a:bodyPr>
          <a:lstStyle/>
          <a:p>
            <a:r>
              <a:rPr lang="en-US" dirty="0"/>
              <a:t>Heightened respiratory drive caused by: Activation of central command: </a:t>
            </a:r>
          </a:p>
          <a:p>
            <a:r>
              <a:rPr lang="en-US" dirty="0"/>
              <a:t>- Vagal afferents in lung, chest wall, chemoreceptors are activated by adenosine </a:t>
            </a:r>
          </a:p>
          <a:p>
            <a:r>
              <a:rPr lang="en-US" dirty="0"/>
              <a:t>- Afferent pathways project to NTS, PAG, then limbic system including amygdala and hypothalamus (fight or flight response pathway) </a:t>
            </a:r>
          </a:p>
        </p:txBody>
      </p:sp>
      <p:sp>
        <p:nvSpPr>
          <p:cNvPr id="6" name="Rectangle 5"/>
          <p:cNvSpPr/>
          <p:nvPr/>
        </p:nvSpPr>
        <p:spPr>
          <a:xfrm>
            <a:off x="3962400" y="6260068"/>
            <a:ext cx="4572000" cy="369332"/>
          </a:xfrm>
          <a:prstGeom prst="rect">
            <a:avLst/>
          </a:prstGeom>
        </p:spPr>
        <p:txBody>
          <a:bodyPr>
            <a:spAutoFit/>
          </a:bodyPr>
          <a:lstStyle/>
          <a:p>
            <a:r>
              <a:rPr lang="en-US" dirty="0" err="1"/>
              <a:t>Burki</a:t>
            </a:r>
            <a:r>
              <a:rPr lang="en-US" dirty="0"/>
              <a:t>, Lee CHEST 2010 </a:t>
            </a:r>
          </a:p>
        </p:txBody>
      </p:sp>
    </p:spTree>
    <p:extLst>
      <p:ext uri="{BB962C8B-B14F-4D97-AF65-F5344CB8AC3E}">
        <p14:creationId xmlns:p14="http://schemas.microsoft.com/office/powerpoint/2010/main" xmlns="" val="4155704008"/>
      </p:ext>
    </p:extLst>
  </p:cSld>
  <p:clrMapOvr>
    <a:masterClrMapping/>
  </p:clrMapOvr>
  <p:transition>
    <p:wipe dir="d"/>
  </p:transition>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endParaRPr lang="en-US" dirty="0"/>
          </a:p>
          <a:p>
            <a:r>
              <a:rPr lang="en-US" b="1" dirty="0"/>
              <a:t>Impaired </a:t>
            </a:r>
            <a:r>
              <a:rPr lang="en-US" b="1" dirty="0" err="1"/>
              <a:t>ventilatory</a:t>
            </a:r>
            <a:r>
              <a:rPr lang="en-US" b="1" dirty="0"/>
              <a:t> mechanics </a:t>
            </a:r>
            <a:r>
              <a:rPr lang="en-US" dirty="0"/>
              <a:t>restricted breathing </a:t>
            </a:r>
          </a:p>
          <a:p>
            <a:r>
              <a:rPr lang="en-US" dirty="0"/>
              <a:t>Airflow obstruction (asthma, laryngospasm, aspiration) </a:t>
            </a:r>
          </a:p>
          <a:p>
            <a:r>
              <a:rPr lang="en-US" dirty="0"/>
              <a:t>Reduced chest wall compliance (obesity, </a:t>
            </a:r>
            <a:r>
              <a:rPr lang="en-US" dirty="0" err="1"/>
              <a:t>kyphoscoliosis</a:t>
            </a:r>
            <a:r>
              <a:rPr lang="en-US" dirty="0"/>
              <a:t>, pleural effusion) reduced </a:t>
            </a:r>
            <a:r>
              <a:rPr lang="en-US" dirty="0" err="1"/>
              <a:t>ventilatory</a:t>
            </a:r>
            <a:r>
              <a:rPr lang="en-US" dirty="0"/>
              <a:t> capacity </a:t>
            </a:r>
          </a:p>
          <a:p>
            <a:r>
              <a:rPr lang="en-US" dirty="0"/>
              <a:t>Muscle weakness (M. gravis, Spinal cord injury, myopathy) </a:t>
            </a:r>
          </a:p>
          <a:p>
            <a:endParaRPr lang="en-US" dirty="0"/>
          </a:p>
        </p:txBody>
      </p:sp>
      <p:sp>
        <p:nvSpPr>
          <p:cNvPr id="4" name="TextBox 3"/>
          <p:cNvSpPr txBox="1"/>
          <p:nvPr/>
        </p:nvSpPr>
        <p:spPr>
          <a:xfrm>
            <a:off x="2971800" y="6324600"/>
            <a:ext cx="2620589" cy="369332"/>
          </a:xfrm>
          <a:prstGeom prst="rect">
            <a:avLst/>
          </a:prstGeom>
          <a:noFill/>
        </p:spPr>
        <p:txBody>
          <a:bodyPr wrap="none" rtlCol="0">
            <a:spAutoFit/>
          </a:bodyPr>
          <a:lstStyle/>
          <a:p>
            <a:r>
              <a:rPr lang="en-US" dirty="0"/>
              <a:t>Richards, Circulation 1952</a:t>
            </a:r>
          </a:p>
        </p:txBody>
      </p:sp>
    </p:spTree>
    <p:extLst>
      <p:ext uri="{BB962C8B-B14F-4D97-AF65-F5344CB8AC3E}">
        <p14:creationId xmlns:p14="http://schemas.microsoft.com/office/powerpoint/2010/main" xmlns="" val="2911962744"/>
      </p:ext>
    </p:extLst>
  </p:cSld>
  <p:clrMapOvr>
    <a:masterClrMapping/>
  </p:clrMapOvr>
  <p:transition>
    <p:wipe dir="d"/>
  </p:transition>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dirty="0"/>
              <a:t>Not always easy to diagnose</a:t>
            </a:r>
          </a:p>
          <a:p>
            <a:r>
              <a:rPr lang="en-US" dirty="0"/>
              <a:t>Using </a:t>
            </a:r>
            <a:r>
              <a:rPr lang="en-US" dirty="0" err="1"/>
              <a:t>Spirometry</a:t>
            </a:r>
            <a:r>
              <a:rPr lang="en-US" dirty="0"/>
              <a:t>, Echo, EKG, </a:t>
            </a:r>
            <a:r>
              <a:rPr lang="en-US" dirty="0" err="1"/>
              <a:t>Hx</a:t>
            </a:r>
            <a:r>
              <a:rPr lang="en-US" dirty="0"/>
              <a:t>, </a:t>
            </a:r>
            <a:r>
              <a:rPr lang="en-US" dirty="0" err="1"/>
              <a:t>PEx</a:t>
            </a:r>
            <a:r>
              <a:rPr lang="en-US" dirty="0"/>
              <a:t>, the etiology of dyspnea can be determined in only 69% of patients (Pedersen et al. </a:t>
            </a:r>
            <a:r>
              <a:rPr lang="en-US" dirty="0" err="1"/>
              <a:t>Int</a:t>
            </a:r>
            <a:r>
              <a:rPr lang="en-US" dirty="0"/>
              <a:t> J </a:t>
            </a:r>
            <a:r>
              <a:rPr lang="en-US" dirty="0" err="1"/>
              <a:t>Clin</a:t>
            </a:r>
            <a:r>
              <a:rPr lang="en-US" dirty="0"/>
              <a:t> </a:t>
            </a:r>
            <a:r>
              <a:rPr lang="en-US" dirty="0" err="1"/>
              <a:t>Prac</a:t>
            </a:r>
            <a:r>
              <a:rPr lang="en-US" dirty="0"/>
              <a:t> 2007) </a:t>
            </a:r>
            <a:endParaRPr lang="ar-SA" dirty="0"/>
          </a:p>
          <a:p>
            <a:r>
              <a:rPr lang="en-US" dirty="0"/>
              <a:t>Different approach for acute vs. chronic dyspnea. </a:t>
            </a:r>
            <a:endParaRPr lang="ar-SA" dirty="0"/>
          </a:p>
          <a:p>
            <a:pPr lvl="1"/>
            <a:r>
              <a:rPr lang="en-US" dirty="0"/>
              <a:t>Acute: often emergency; usually one cause (Asthma, large airway obstruction, Pneumothorax, cardiac) </a:t>
            </a:r>
            <a:endParaRPr lang="ar-SA" dirty="0"/>
          </a:p>
          <a:p>
            <a:r>
              <a:rPr lang="en-US" dirty="0"/>
              <a:t>Chronic: often due to multiple causes </a:t>
            </a:r>
          </a:p>
          <a:p>
            <a:endParaRPr lang="en-US" dirty="0"/>
          </a:p>
        </p:txBody>
      </p:sp>
    </p:spTree>
    <p:extLst>
      <p:ext uri="{BB962C8B-B14F-4D97-AF65-F5344CB8AC3E}">
        <p14:creationId xmlns:p14="http://schemas.microsoft.com/office/powerpoint/2010/main" xmlns="" val="703015731"/>
      </p:ext>
    </p:extLst>
  </p:cSld>
  <p:clrMapOvr>
    <a:masterClrMapping/>
  </p:clrMapOvr>
  <p:transition>
    <p:wipe dir="d"/>
  </p:transition>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Approach to Evaluating Dyspnea (H&amp;P) </a:t>
            </a:r>
            <a:endParaRPr lang="en-US" dirty="0"/>
          </a:p>
        </p:txBody>
      </p:sp>
      <p:sp>
        <p:nvSpPr>
          <p:cNvPr id="3" name="Content Placeholder 2"/>
          <p:cNvSpPr>
            <a:spLocks noGrp="1"/>
          </p:cNvSpPr>
          <p:nvPr>
            <p:ph idx="1"/>
          </p:nvPr>
        </p:nvSpPr>
        <p:spPr/>
        <p:txBody>
          <a:bodyPr>
            <a:normAutofit fontScale="77500" lnSpcReduction="20000"/>
          </a:bodyPr>
          <a:lstStyle/>
          <a:p>
            <a:r>
              <a:rPr lang="en-US" dirty="0"/>
              <a:t>History </a:t>
            </a:r>
            <a:r>
              <a:rPr lang="en-US" b="1" dirty="0"/>
              <a:t>Not all dyspnea “feels” the same </a:t>
            </a:r>
          </a:p>
          <a:p>
            <a:r>
              <a:rPr lang="en-US" dirty="0"/>
              <a:t>Obstruction (“increased effort to breathe”; “cannot get a deep breath”) - Hyperinflation (“fullness”; “inability to take a deep breath”)</a:t>
            </a:r>
          </a:p>
          <a:p>
            <a:r>
              <a:rPr lang="en-US" b="1" dirty="0"/>
              <a:t>CHF </a:t>
            </a:r>
            <a:r>
              <a:rPr lang="en-US" dirty="0"/>
              <a:t>- “air hunger”; “suffocation”; “orthopnea, PND”, “</a:t>
            </a:r>
            <a:r>
              <a:rPr lang="en-US" dirty="0" err="1"/>
              <a:t>bendopnea</a:t>
            </a:r>
            <a:r>
              <a:rPr lang="en-US" dirty="0"/>
              <a:t> – in 28%”</a:t>
            </a:r>
          </a:p>
          <a:p>
            <a:r>
              <a:rPr lang="en-US" b="1" dirty="0"/>
              <a:t>ACS </a:t>
            </a:r>
            <a:r>
              <a:rPr lang="en-US" dirty="0"/>
              <a:t>- “tightness”; “air hunger”</a:t>
            </a:r>
          </a:p>
          <a:p>
            <a:r>
              <a:rPr lang="en-US" b="1" dirty="0"/>
              <a:t>Deconditioning </a:t>
            </a:r>
            <a:r>
              <a:rPr lang="en-US" dirty="0"/>
              <a:t>- “heavy breathing” </a:t>
            </a:r>
          </a:p>
          <a:p>
            <a:r>
              <a:rPr lang="en-US" b="1" dirty="0"/>
              <a:t>Central command inhibition </a:t>
            </a:r>
            <a:r>
              <a:rPr lang="en-US" dirty="0"/>
              <a:t>– “unpleasantly strong urge to breathe” </a:t>
            </a:r>
          </a:p>
          <a:p>
            <a:r>
              <a:rPr lang="en-US" b="1" dirty="0"/>
              <a:t>Mechanical </a:t>
            </a:r>
            <a:r>
              <a:rPr lang="en-US" dirty="0"/>
              <a:t>(reduced chest wall compliance; neuromuscular) - “air hunger”, “chest tightness”, “increased effort to breathe”</a:t>
            </a:r>
          </a:p>
        </p:txBody>
      </p:sp>
    </p:spTree>
    <p:extLst>
      <p:ext uri="{BB962C8B-B14F-4D97-AF65-F5344CB8AC3E}">
        <p14:creationId xmlns:p14="http://schemas.microsoft.com/office/powerpoint/2010/main" xmlns="" val="3530343547"/>
      </p:ext>
    </p:extLst>
  </p:cSld>
  <p:clrMapOvr>
    <a:masterClrMapping/>
  </p:clrMapOvr>
  <p:transition>
    <p:wipe dir="d"/>
  </p:transition>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Physical Exam </a:t>
            </a:r>
            <a:r>
              <a:rPr lang="en-US" b="1" dirty="0"/>
              <a:t>Rhonchi: </a:t>
            </a:r>
            <a:r>
              <a:rPr lang="en-US" dirty="0"/>
              <a:t>(pulmonary) </a:t>
            </a:r>
            <a:r>
              <a:rPr lang="en-US" b="1" dirty="0"/>
              <a:t>Stridor: </a:t>
            </a:r>
            <a:r>
              <a:rPr lang="en-US" dirty="0"/>
              <a:t>(pulmonary) </a:t>
            </a:r>
            <a:r>
              <a:rPr lang="en-US" b="1" dirty="0" err="1"/>
              <a:t>Rales</a:t>
            </a:r>
            <a:r>
              <a:rPr lang="en-US" b="1" dirty="0"/>
              <a:t>, dry: </a:t>
            </a:r>
            <a:r>
              <a:rPr lang="en-US" dirty="0"/>
              <a:t>(pulmonary) </a:t>
            </a:r>
            <a:r>
              <a:rPr lang="en-US" b="1" dirty="0" err="1"/>
              <a:t>Rales</a:t>
            </a:r>
            <a:r>
              <a:rPr lang="en-US" b="1" dirty="0"/>
              <a:t>, wet: </a:t>
            </a:r>
            <a:r>
              <a:rPr lang="en-US" dirty="0"/>
              <a:t>(cardiac) </a:t>
            </a:r>
            <a:r>
              <a:rPr lang="en-US" b="1" dirty="0"/>
              <a:t>S3, S4: </a:t>
            </a:r>
            <a:r>
              <a:rPr lang="en-US" dirty="0"/>
              <a:t>(cardiac but insensitive) </a:t>
            </a:r>
            <a:r>
              <a:rPr lang="en-US" b="1" dirty="0"/>
              <a:t>Wheezing: </a:t>
            </a:r>
            <a:r>
              <a:rPr lang="en-US" dirty="0"/>
              <a:t>(pulmonary&gt;cardiac) </a:t>
            </a:r>
          </a:p>
          <a:p>
            <a:r>
              <a:rPr lang="en-US" b="1" dirty="0"/>
              <a:t>LE edema, murmurs, liver, JVD: </a:t>
            </a:r>
            <a:r>
              <a:rPr lang="en-US" dirty="0"/>
              <a:t>(cardiac)</a:t>
            </a:r>
          </a:p>
        </p:txBody>
      </p:sp>
    </p:spTree>
    <p:extLst>
      <p:ext uri="{BB962C8B-B14F-4D97-AF65-F5344CB8AC3E}">
        <p14:creationId xmlns:p14="http://schemas.microsoft.com/office/powerpoint/2010/main" xmlns="" val="3996438250"/>
      </p:ext>
    </p:extLst>
  </p:cSld>
  <p:clrMapOvr>
    <a:masterClrMapping/>
  </p:clrMapOvr>
  <p:transition>
    <p:wipe dir="d"/>
  </p:transition>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Approach to Evaluating Dyspnea (2. Biomarkers) </a:t>
            </a:r>
            <a:r>
              <a:rPr lang="en-US" dirty="0"/>
              <a:t/>
            </a:r>
            <a:br>
              <a:rPr lang="en-US" dirty="0"/>
            </a:br>
            <a:endParaRPr lang="en-US" dirty="0"/>
          </a:p>
        </p:txBody>
      </p:sp>
      <p:sp>
        <p:nvSpPr>
          <p:cNvPr id="3" name="Content Placeholder 2"/>
          <p:cNvSpPr>
            <a:spLocks noGrp="1"/>
          </p:cNvSpPr>
          <p:nvPr>
            <p:ph idx="1"/>
          </p:nvPr>
        </p:nvSpPr>
        <p:spPr/>
        <p:txBody>
          <a:bodyPr/>
          <a:lstStyle/>
          <a:p>
            <a:r>
              <a:rPr lang="en-US" dirty="0"/>
              <a:t>BNP, NP-</a:t>
            </a:r>
            <a:r>
              <a:rPr lang="en-US" dirty="0" err="1"/>
              <a:t>proBNP</a:t>
            </a:r>
            <a:r>
              <a:rPr lang="en-US" dirty="0"/>
              <a:t>, troponin, </a:t>
            </a:r>
            <a:r>
              <a:rPr lang="en-US" dirty="0" err="1"/>
              <a:t>apelin</a:t>
            </a:r>
            <a:r>
              <a:rPr lang="en-US" dirty="0"/>
              <a:t>, d-dimer, microRNAs (</a:t>
            </a:r>
            <a:r>
              <a:rPr lang="en-US" dirty="0" err="1"/>
              <a:t>miR’s</a:t>
            </a:r>
            <a:r>
              <a:rPr lang="en-US" dirty="0"/>
              <a:t>) </a:t>
            </a:r>
          </a:p>
          <a:p>
            <a:r>
              <a:rPr lang="en-US" dirty="0"/>
              <a:t>BNP has accuracy of 90% in differentiating lung/heart etiologies of dyspnea in the ED </a:t>
            </a:r>
          </a:p>
          <a:p>
            <a:r>
              <a:rPr lang="en-US" dirty="0"/>
              <a:t>-Excellent at distinguishing HF, </a:t>
            </a:r>
            <a:r>
              <a:rPr lang="en-US" dirty="0" err="1"/>
              <a:t>pEF</a:t>
            </a:r>
            <a:r>
              <a:rPr lang="en-US" dirty="0"/>
              <a:t> from pulmonary dyspnea </a:t>
            </a:r>
          </a:p>
          <a:p>
            <a:endParaRPr lang="en-US" dirty="0"/>
          </a:p>
        </p:txBody>
      </p:sp>
    </p:spTree>
    <p:extLst>
      <p:ext uri="{BB962C8B-B14F-4D97-AF65-F5344CB8AC3E}">
        <p14:creationId xmlns:p14="http://schemas.microsoft.com/office/powerpoint/2010/main" xmlns="" val="3084178471"/>
      </p:ext>
    </p:extLst>
  </p:cSld>
  <p:clrMapOvr>
    <a:masterClrMapping/>
  </p:clrMapOvr>
  <p:transition>
    <p:wipe dir="d"/>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solidFill>
                  <a:schemeClr val="bg2"/>
                </a:solidFill>
              </a:rPr>
              <a:t>Introduction and Definition</a:t>
            </a:r>
          </a:p>
          <a:p>
            <a:r>
              <a:rPr lang="en-US" dirty="0" err="1">
                <a:solidFill>
                  <a:schemeClr val="bg2"/>
                </a:solidFill>
              </a:rPr>
              <a:t>Pathophysiology</a:t>
            </a:r>
            <a:endParaRPr lang="en-US" dirty="0">
              <a:solidFill>
                <a:schemeClr val="bg2"/>
              </a:solidFill>
            </a:endParaRPr>
          </a:p>
          <a:p>
            <a:r>
              <a:rPr lang="en-US" dirty="0">
                <a:solidFill>
                  <a:schemeClr val="bg2"/>
                </a:solidFill>
              </a:rPr>
              <a:t>Causes</a:t>
            </a:r>
          </a:p>
          <a:p>
            <a:r>
              <a:rPr lang="en-US" dirty="0">
                <a:solidFill>
                  <a:schemeClr val="bg2"/>
                </a:solidFill>
              </a:rPr>
              <a:t>Approach</a:t>
            </a:r>
          </a:p>
          <a:p>
            <a:r>
              <a:rPr lang="en-US" dirty="0"/>
              <a:t>cases</a:t>
            </a:r>
          </a:p>
        </p:txBody>
      </p:sp>
    </p:spTree>
  </p:cSld>
  <p:clrMapOvr>
    <a:masterClrMapping/>
  </p:clrMapOvr>
  <p:transition>
    <p:wipe dir="d"/>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Presentation #1</a:t>
            </a:r>
          </a:p>
        </p:txBody>
      </p:sp>
      <p:sp>
        <p:nvSpPr>
          <p:cNvPr id="3" name="Content Placeholder 2"/>
          <p:cNvSpPr>
            <a:spLocks noGrp="1"/>
          </p:cNvSpPr>
          <p:nvPr>
            <p:ph idx="1"/>
          </p:nvPr>
        </p:nvSpPr>
        <p:spPr/>
        <p:txBody>
          <a:bodyPr/>
          <a:lstStyle/>
          <a:p>
            <a:r>
              <a:rPr lang="en-US" dirty="0"/>
              <a:t>2 years old with sudden onset of SOB</a:t>
            </a:r>
          </a:p>
          <a:p>
            <a:r>
              <a:rPr lang="en-US" dirty="0"/>
              <a:t>Previously healthy</a:t>
            </a:r>
          </a:p>
          <a:p>
            <a:r>
              <a:rPr lang="en-US" dirty="0"/>
              <a:t>Normal growth</a:t>
            </a:r>
          </a:p>
          <a:p>
            <a:r>
              <a:rPr lang="en-US" dirty="0"/>
              <a:t>Mild tachypnea with normal saturation.</a:t>
            </a:r>
          </a:p>
          <a:p>
            <a:r>
              <a:rPr lang="en-US" dirty="0"/>
              <a:t>Lungs: decrease breath sounds over the right </a:t>
            </a:r>
            <a:r>
              <a:rPr lang="en-US" dirty="0" err="1"/>
              <a:t>hemithorax</a:t>
            </a:r>
            <a:r>
              <a:rPr lang="en-US" dirty="0"/>
              <a:t>. </a:t>
            </a:r>
            <a:r>
              <a:rPr lang="en-US" dirty="0" err="1"/>
              <a:t>Monotonus</a:t>
            </a:r>
            <a:r>
              <a:rPr lang="en-US" dirty="0"/>
              <a:t> wheeze heard more on the right.</a:t>
            </a:r>
          </a:p>
        </p:txBody>
      </p:sp>
    </p:spTree>
    <p:extLst>
      <p:ext uri="{BB962C8B-B14F-4D97-AF65-F5344CB8AC3E}">
        <p14:creationId xmlns:p14="http://schemas.microsoft.com/office/powerpoint/2010/main" xmlns="" val="3732397555"/>
      </p:ext>
    </p:extLst>
  </p:cSld>
  <p:clrMapOvr>
    <a:masterClrMapping/>
  </p:clrMapOvr>
  <p:transition>
    <p:wipe dir="d"/>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5"/>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14500" y="785813"/>
            <a:ext cx="5943600" cy="4821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8794011"/>
      </p:ext>
    </p:extLst>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solidFill>
                  <a:schemeClr val="bg2"/>
                </a:solidFill>
              </a:rPr>
              <a:t>Introduction and Definition</a:t>
            </a:r>
          </a:p>
          <a:p>
            <a:r>
              <a:rPr lang="en-US" dirty="0" err="1"/>
              <a:t>Pathophysiology</a:t>
            </a:r>
            <a:endParaRPr lang="en-US" dirty="0"/>
          </a:p>
          <a:p>
            <a:r>
              <a:rPr lang="en-US" dirty="0">
                <a:solidFill>
                  <a:schemeClr val="bg2"/>
                </a:solidFill>
              </a:rPr>
              <a:t>Causes</a:t>
            </a:r>
          </a:p>
          <a:p>
            <a:r>
              <a:rPr lang="en-US" dirty="0">
                <a:solidFill>
                  <a:schemeClr val="bg2"/>
                </a:solidFill>
              </a:rPr>
              <a:t>Approach</a:t>
            </a:r>
          </a:p>
          <a:p>
            <a:r>
              <a:rPr lang="en-US" dirty="0">
                <a:solidFill>
                  <a:schemeClr val="bg2"/>
                </a:solidFill>
              </a:rPr>
              <a:t>cases</a:t>
            </a:r>
          </a:p>
        </p:txBody>
      </p:sp>
    </p:spTree>
  </p:cSld>
  <p:clrMapOvr>
    <a:masterClrMapping/>
  </p:clrMapOvr>
  <p:transition>
    <p:wipe dir="d"/>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ctr" eaLnBrk="1" hangingPunct="1"/>
            <a:r>
              <a:rPr lang="en-US" dirty="0"/>
              <a:t>Case Presentation #2</a:t>
            </a:r>
          </a:p>
        </p:txBody>
      </p:sp>
      <p:sp>
        <p:nvSpPr>
          <p:cNvPr id="101379" name="Rectangle 3"/>
          <p:cNvSpPr>
            <a:spLocks noGrp="1" noChangeArrowheads="1"/>
          </p:cNvSpPr>
          <p:nvPr>
            <p:ph type="body" idx="1"/>
          </p:nvPr>
        </p:nvSpPr>
        <p:spPr/>
        <p:txBody>
          <a:bodyPr/>
          <a:lstStyle/>
          <a:p>
            <a:pPr eaLnBrk="1" hangingPunct="1">
              <a:lnSpc>
                <a:spcPct val="90000"/>
              </a:lnSpc>
              <a:defRPr/>
            </a:pPr>
            <a:r>
              <a:rPr lang="en-US" sz="2800" dirty="0"/>
              <a:t>A 5 year old male presents to your office with a cough and SOB</a:t>
            </a:r>
          </a:p>
          <a:p>
            <a:pPr lvl="1" eaLnBrk="1" hangingPunct="1">
              <a:lnSpc>
                <a:spcPct val="90000"/>
              </a:lnSpc>
              <a:defRPr/>
            </a:pPr>
            <a:r>
              <a:rPr lang="en-US" sz="2800" dirty="0"/>
              <a:t>Cough is productive,  SOB increased at night, recurrent</a:t>
            </a:r>
          </a:p>
          <a:p>
            <a:pPr lvl="1" eaLnBrk="1" hangingPunct="1">
              <a:lnSpc>
                <a:spcPct val="90000"/>
              </a:lnSpc>
              <a:defRPr/>
            </a:pPr>
            <a:r>
              <a:rPr lang="en-US" sz="2800" dirty="0"/>
              <a:t>Worse with exercise and with upper respiratory infections</a:t>
            </a:r>
          </a:p>
          <a:p>
            <a:pPr lvl="1" eaLnBrk="1" hangingPunct="1">
              <a:lnSpc>
                <a:spcPct val="90000"/>
              </a:lnSpc>
              <a:defRPr/>
            </a:pPr>
            <a:r>
              <a:rPr lang="en-US" sz="2800" dirty="0"/>
              <a:t>Growth has been normal</a:t>
            </a:r>
          </a:p>
          <a:p>
            <a:pPr lvl="1" eaLnBrk="1" hangingPunct="1">
              <a:lnSpc>
                <a:spcPct val="90000"/>
              </a:lnSpc>
              <a:defRPr/>
            </a:pPr>
            <a:r>
              <a:rPr lang="en-US" sz="2800" dirty="0"/>
              <a:t>Chest </a:t>
            </a:r>
            <a:r>
              <a:rPr lang="en-US" sz="2800" dirty="0" err="1"/>
              <a:t>xray</a:t>
            </a:r>
            <a:r>
              <a:rPr lang="en-US" sz="2800" dirty="0"/>
              <a:t> findings are normal except for mild hyperinflation</a:t>
            </a:r>
          </a:p>
          <a:p>
            <a:pPr lvl="1" eaLnBrk="1" hangingPunct="1">
              <a:lnSpc>
                <a:spcPct val="90000"/>
              </a:lnSpc>
              <a:defRPr/>
            </a:pPr>
            <a:endParaRPr lang="en-US" sz="2800" dirty="0"/>
          </a:p>
        </p:txBody>
      </p:sp>
    </p:spTree>
    <p:extLst>
      <p:ext uri="{BB962C8B-B14F-4D97-AF65-F5344CB8AC3E}">
        <p14:creationId xmlns:p14="http://schemas.microsoft.com/office/powerpoint/2010/main" xmlns="" val="2399615815"/>
      </p:ext>
    </p:extLst>
  </p:cSld>
  <p:clrMapOvr>
    <a:masterClrMapping/>
  </p:clrMapOvr>
  <p:transition>
    <p:wipe dir="d"/>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33400" y="304800"/>
            <a:ext cx="7772400" cy="1143000"/>
          </a:xfrm>
        </p:spPr>
        <p:txBody>
          <a:bodyPr/>
          <a:lstStyle/>
          <a:p>
            <a:pPr algn="ctr" eaLnBrk="1" hangingPunct="1"/>
            <a:r>
              <a:rPr lang="en-US"/>
              <a:t>Physical Exam</a:t>
            </a:r>
          </a:p>
        </p:txBody>
      </p:sp>
      <p:sp>
        <p:nvSpPr>
          <p:cNvPr id="126979" name="Rectangle 3"/>
          <p:cNvSpPr>
            <a:spLocks noGrp="1" noChangeArrowheads="1"/>
          </p:cNvSpPr>
          <p:nvPr>
            <p:ph type="body" idx="1"/>
          </p:nvPr>
        </p:nvSpPr>
        <p:spPr>
          <a:xfrm>
            <a:off x="2819400" y="4038600"/>
            <a:ext cx="7772400" cy="4454525"/>
          </a:xfrm>
        </p:spPr>
        <p:txBody>
          <a:bodyPr/>
          <a:lstStyle/>
          <a:p>
            <a:pPr eaLnBrk="1" hangingPunct="1">
              <a:defRPr/>
            </a:pPr>
            <a:r>
              <a:rPr lang="en-US" sz="3600" dirty="0"/>
              <a:t>Wheezing</a:t>
            </a:r>
          </a:p>
          <a:p>
            <a:pPr eaLnBrk="1" hangingPunct="1">
              <a:defRPr/>
            </a:pPr>
            <a:r>
              <a:rPr lang="en-US" sz="3600" dirty="0"/>
              <a:t>Crackles in the lung</a:t>
            </a:r>
          </a:p>
          <a:p>
            <a:pPr eaLnBrk="1" hangingPunct="1">
              <a:defRPr/>
            </a:pPr>
            <a:r>
              <a:rPr lang="en-US" sz="3600" dirty="0"/>
              <a:t>Muscle retractions</a:t>
            </a:r>
          </a:p>
        </p:txBody>
      </p:sp>
      <p:pic>
        <p:nvPicPr>
          <p:cNvPr id="13316" name="Picture 4" descr="asthma">
            <a:hlinkClick r:id="rId3"/>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895600" y="1295400"/>
            <a:ext cx="2971800" cy="2667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023715092"/>
      </p:ext>
    </p:extLst>
  </p:cSld>
  <p:clrMapOvr>
    <a:masterClrMapping/>
  </p:clrMapOvr>
  <p:transition>
    <p:wipe dir="d"/>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143000" y="381000"/>
            <a:ext cx="7772400" cy="1143000"/>
          </a:xfrm>
        </p:spPr>
        <p:txBody>
          <a:bodyPr/>
          <a:lstStyle/>
          <a:p>
            <a:pPr algn="ctr" eaLnBrk="1" hangingPunct="1"/>
            <a:r>
              <a:rPr lang="en-US"/>
              <a:t>Pulmonary Function Testing</a:t>
            </a:r>
          </a:p>
        </p:txBody>
      </p:sp>
      <p:sp>
        <p:nvSpPr>
          <p:cNvPr id="352259" name="Rectangle 3"/>
          <p:cNvSpPr>
            <a:spLocks noGrp="1" noChangeArrowheads="1"/>
          </p:cNvSpPr>
          <p:nvPr>
            <p:ph type="body" idx="1"/>
          </p:nvPr>
        </p:nvSpPr>
        <p:spPr/>
        <p:txBody>
          <a:bodyPr/>
          <a:lstStyle/>
          <a:p>
            <a:pPr eaLnBrk="1" hangingPunct="1">
              <a:defRPr/>
            </a:pPr>
            <a:endParaRPr lang="en-US"/>
          </a:p>
        </p:txBody>
      </p:sp>
      <p:pic>
        <p:nvPicPr>
          <p:cNvPr id="15364" name="Picture 5" descr="1107_f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895600" y="1447800"/>
            <a:ext cx="2874963" cy="5153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879445456"/>
      </p:ext>
    </p:extLst>
  </p:cSld>
  <p:clrMapOvr>
    <a:masterClrMapping/>
  </p:clrMapOvr>
  <p:transition>
    <p:wipe dir="d"/>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ctr" eaLnBrk="1" hangingPunct="1"/>
            <a:r>
              <a:rPr lang="en-US"/>
              <a:t>Flow Volume Loops</a:t>
            </a:r>
          </a:p>
        </p:txBody>
      </p:sp>
      <p:pic>
        <p:nvPicPr>
          <p:cNvPr id="16387" name="Picture 4" descr="page19"/>
          <p:cNvPicPr>
            <a:picLocks noGrp="1" noChangeAspect="1" noChangeArrowheads="1"/>
          </p:cNvPicPr>
          <p:nvPr>
            <p:ph type="body" sz="half" idx="1"/>
          </p:nvPr>
        </p:nvPicPr>
        <p:blipFill>
          <a:blip r:embed="rId3">
            <a:extLst>
              <a:ext uri="{28A0092B-C50C-407E-A947-70E740481C1C}">
                <a14:useLocalDpi xmlns:a14="http://schemas.microsoft.com/office/drawing/2010/main" xmlns="" val="0"/>
              </a:ext>
            </a:extLst>
          </a:blip>
          <a:srcRect/>
          <a:stretch>
            <a:fillRect/>
          </a:stretch>
        </p:blipFill>
        <p:spPr>
          <a:xfrm>
            <a:off x="1295400" y="2362200"/>
            <a:ext cx="3810000" cy="2705100"/>
          </a:xfrm>
        </p:spPr>
      </p:pic>
      <p:sp>
        <p:nvSpPr>
          <p:cNvPr id="353286" name="Rectangle 6"/>
          <p:cNvSpPr>
            <a:spLocks noGrp="1" noChangeArrowheads="1"/>
          </p:cNvSpPr>
          <p:nvPr>
            <p:ph type="body" sz="half" idx="2"/>
          </p:nvPr>
        </p:nvSpPr>
        <p:spPr>
          <a:xfrm>
            <a:off x="5791200" y="1905000"/>
            <a:ext cx="3810000" cy="4114800"/>
          </a:xfrm>
        </p:spPr>
        <p:txBody>
          <a:bodyPr/>
          <a:lstStyle/>
          <a:p>
            <a:pPr eaLnBrk="1" hangingPunct="1">
              <a:defRPr/>
            </a:pPr>
            <a:r>
              <a:rPr lang="en-US"/>
              <a:t>Normal </a:t>
            </a:r>
          </a:p>
        </p:txBody>
      </p:sp>
      <p:pic>
        <p:nvPicPr>
          <p:cNvPr id="16389" name="Picture 5" descr="flowvolume"/>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943600" y="2362200"/>
            <a:ext cx="2452688" cy="2667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541974906"/>
      </p:ext>
    </p:extLst>
  </p:cSld>
  <p:clrMapOvr>
    <a:masterClrMapping/>
  </p:clrMapOvr>
  <p:transition>
    <p:wipe dir="d"/>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lgn="ctr" eaLnBrk="1" hangingPunct="1"/>
            <a:r>
              <a:rPr lang="en-US" dirty="0">
                <a:solidFill>
                  <a:srgbClr val="F27900"/>
                </a:solidFill>
              </a:rPr>
              <a:t>Case # 3</a:t>
            </a:r>
          </a:p>
        </p:txBody>
      </p:sp>
      <p:sp>
        <p:nvSpPr>
          <p:cNvPr id="327683" name="Rectangle 3"/>
          <p:cNvSpPr>
            <a:spLocks noGrp="1" noChangeArrowheads="1"/>
          </p:cNvSpPr>
          <p:nvPr>
            <p:ph type="body" idx="1"/>
          </p:nvPr>
        </p:nvSpPr>
        <p:spPr>
          <a:xfrm>
            <a:off x="1066800" y="1524000"/>
            <a:ext cx="7772400" cy="4800600"/>
          </a:xfrm>
        </p:spPr>
        <p:txBody>
          <a:bodyPr/>
          <a:lstStyle/>
          <a:p>
            <a:pPr eaLnBrk="1" hangingPunct="1">
              <a:lnSpc>
                <a:spcPct val="80000"/>
              </a:lnSpc>
              <a:defRPr/>
            </a:pPr>
            <a:r>
              <a:rPr lang="en-US" sz="2800" dirty="0"/>
              <a:t>A 4-month-old infant boy is brought to the Emergency Room because of SOB.</a:t>
            </a:r>
            <a:r>
              <a:rPr lang="en-US" sz="2000" dirty="0"/>
              <a:t> </a:t>
            </a:r>
          </a:p>
          <a:p>
            <a:pPr eaLnBrk="1" hangingPunct="1">
              <a:lnSpc>
                <a:spcPct val="80000"/>
              </a:lnSpc>
              <a:buFont typeface="Wingdings" pitchFamily="2" charset="2"/>
              <a:buNone/>
              <a:defRPr/>
            </a:pPr>
            <a:endParaRPr lang="en-US" sz="2000" dirty="0"/>
          </a:p>
          <a:p>
            <a:pPr eaLnBrk="1" hangingPunct="1">
              <a:lnSpc>
                <a:spcPct val="80000"/>
              </a:lnSpc>
              <a:defRPr/>
            </a:pPr>
            <a:r>
              <a:rPr lang="en-US" sz="2000" b="1" i="1" u="sng" dirty="0"/>
              <a:t>Physical Examination</a:t>
            </a:r>
          </a:p>
          <a:p>
            <a:pPr eaLnBrk="1" hangingPunct="1">
              <a:lnSpc>
                <a:spcPct val="80000"/>
              </a:lnSpc>
              <a:buFont typeface="Wingdings" pitchFamily="2" charset="2"/>
              <a:buNone/>
              <a:defRPr/>
            </a:pPr>
            <a:r>
              <a:rPr lang="en-US" sz="2000" dirty="0"/>
              <a:t>     Afebrile  HR 160 </a:t>
            </a:r>
            <a:r>
              <a:rPr lang="en-US" sz="2000" dirty="0" err="1"/>
              <a:t>bpm</a:t>
            </a:r>
            <a:r>
              <a:rPr lang="en-US" sz="2000" dirty="0"/>
              <a:t>   RR 70 breaths/min  HbSaO2: 88% on RA</a:t>
            </a:r>
          </a:p>
          <a:p>
            <a:pPr eaLnBrk="1" hangingPunct="1">
              <a:lnSpc>
                <a:spcPct val="80000"/>
              </a:lnSpc>
              <a:buFont typeface="Wingdings" pitchFamily="2" charset="2"/>
              <a:buNone/>
              <a:defRPr/>
            </a:pPr>
            <a:r>
              <a:rPr lang="en-US" sz="2000" dirty="0"/>
              <a:t>     Weight: 3.2 kg</a:t>
            </a:r>
          </a:p>
          <a:p>
            <a:pPr eaLnBrk="1" hangingPunct="1">
              <a:lnSpc>
                <a:spcPct val="80000"/>
              </a:lnSpc>
              <a:buFont typeface="Wingdings" pitchFamily="2" charset="2"/>
              <a:buNone/>
              <a:defRPr/>
            </a:pPr>
            <a:endParaRPr lang="en-US" sz="2000" dirty="0"/>
          </a:p>
          <a:p>
            <a:pPr eaLnBrk="1" hangingPunct="1">
              <a:lnSpc>
                <a:spcPct val="80000"/>
              </a:lnSpc>
              <a:buFont typeface="Wingdings" pitchFamily="2" charset="2"/>
              <a:buNone/>
              <a:defRPr/>
            </a:pPr>
            <a:r>
              <a:rPr lang="en-US" sz="2000" dirty="0"/>
              <a:t>      </a:t>
            </a:r>
            <a:r>
              <a:rPr lang="en-US" sz="2000" b="1" i="1" u="sng" dirty="0"/>
              <a:t>GENERAL</a:t>
            </a:r>
            <a:r>
              <a:rPr lang="en-US" sz="2000" b="1" i="1" dirty="0"/>
              <a:t>       </a:t>
            </a:r>
            <a:r>
              <a:rPr lang="en-US" sz="2000" dirty="0"/>
              <a:t>: Very thin, appearing to be </a:t>
            </a:r>
            <a:r>
              <a:rPr lang="en-US" sz="2000" b="1" dirty="0">
                <a:solidFill>
                  <a:srgbClr val="DA3400"/>
                </a:solidFill>
              </a:rPr>
              <a:t>malnourished</a:t>
            </a:r>
            <a:r>
              <a:rPr lang="en-US" sz="2000" dirty="0"/>
              <a:t>; </a:t>
            </a:r>
          </a:p>
          <a:p>
            <a:pPr eaLnBrk="1" hangingPunct="1">
              <a:lnSpc>
                <a:spcPct val="80000"/>
              </a:lnSpc>
              <a:buFont typeface="Wingdings" pitchFamily="2" charset="2"/>
              <a:buNone/>
              <a:defRPr/>
            </a:pPr>
            <a:r>
              <a:rPr lang="en-US" sz="2000" dirty="0"/>
              <a:t>     </a:t>
            </a:r>
            <a:r>
              <a:rPr lang="en-US" sz="2000" b="1" i="1" u="sng" dirty="0"/>
              <a:t>HEENT</a:t>
            </a:r>
            <a:r>
              <a:rPr lang="en-US" sz="2000" b="1" i="1" dirty="0"/>
              <a:t>             </a:t>
            </a:r>
            <a:r>
              <a:rPr lang="en-US" sz="2000" dirty="0"/>
              <a:t>: normal</a:t>
            </a:r>
          </a:p>
          <a:p>
            <a:pPr eaLnBrk="1" hangingPunct="1">
              <a:lnSpc>
                <a:spcPct val="80000"/>
              </a:lnSpc>
              <a:buFont typeface="Wingdings" pitchFamily="2" charset="2"/>
              <a:buNone/>
              <a:defRPr/>
            </a:pPr>
            <a:r>
              <a:rPr lang="en-US" sz="2000" dirty="0"/>
              <a:t>     </a:t>
            </a:r>
            <a:r>
              <a:rPr lang="en-US" sz="2000" b="1" i="1" u="sng" dirty="0"/>
              <a:t>CHEST</a:t>
            </a:r>
            <a:r>
              <a:rPr lang="en-US" sz="2000" dirty="0"/>
              <a:t>              : equal breath sounds; diffuse </a:t>
            </a:r>
            <a:r>
              <a:rPr lang="en-US" sz="2000" b="1" dirty="0" err="1">
                <a:solidFill>
                  <a:srgbClr val="DA3400"/>
                </a:solidFill>
              </a:rPr>
              <a:t>ronchi</a:t>
            </a:r>
            <a:r>
              <a:rPr lang="en-US" sz="2000" dirty="0"/>
              <a:t>   </a:t>
            </a:r>
          </a:p>
          <a:p>
            <a:pPr eaLnBrk="1" hangingPunct="1">
              <a:lnSpc>
                <a:spcPct val="80000"/>
              </a:lnSpc>
              <a:buFont typeface="Wingdings" pitchFamily="2" charset="2"/>
              <a:buNone/>
              <a:defRPr/>
            </a:pPr>
            <a:r>
              <a:rPr lang="en-US" sz="2000" dirty="0"/>
              <a:t>     </a:t>
            </a:r>
            <a:r>
              <a:rPr lang="en-US" sz="2000" b="1" i="1" u="sng" dirty="0"/>
              <a:t>ABDOMEN</a:t>
            </a:r>
            <a:r>
              <a:rPr lang="en-US" sz="2000" b="1" i="1" dirty="0"/>
              <a:t>       </a:t>
            </a:r>
            <a:r>
              <a:rPr lang="en-US" sz="2000" dirty="0"/>
              <a:t>: distended; no </a:t>
            </a:r>
            <a:r>
              <a:rPr lang="en-US" sz="2000" dirty="0" err="1"/>
              <a:t>organomegaly</a:t>
            </a:r>
            <a:endParaRPr lang="en-US" sz="2000" dirty="0"/>
          </a:p>
          <a:p>
            <a:pPr eaLnBrk="1" hangingPunct="1">
              <a:lnSpc>
                <a:spcPct val="80000"/>
              </a:lnSpc>
              <a:buFont typeface="Wingdings" pitchFamily="2" charset="2"/>
              <a:buNone/>
              <a:defRPr/>
            </a:pPr>
            <a:r>
              <a:rPr lang="en-US" sz="2000" b="1" i="1" u="sng" dirty="0"/>
              <a:t>	NEUROLOGIC</a:t>
            </a:r>
            <a:r>
              <a:rPr lang="en-US" sz="2000" dirty="0"/>
              <a:t> :  normal</a:t>
            </a:r>
          </a:p>
          <a:p>
            <a:pPr eaLnBrk="1" hangingPunct="1">
              <a:lnSpc>
                <a:spcPct val="80000"/>
              </a:lnSpc>
              <a:buFont typeface="Wingdings" pitchFamily="2" charset="2"/>
              <a:buNone/>
              <a:defRPr/>
            </a:pPr>
            <a:endParaRPr lang="en-US" sz="2000" dirty="0"/>
          </a:p>
          <a:p>
            <a:pPr eaLnBrk="1" hangingPunct="1">
              <a:lnSpc>
                <a:spcPct val="80000"/>
              </a:lnSpc>
              <a:buFont typeface="Wingdings" pitchFamily="2" charset="2"/>
              <a:buNone/>
              <a:defRPr/>
            </a:pPr>
            <a:endParaRPr lang="en-US" sz="2000" dirty="0"/>
          </a:p>
          <a:p>
            <a:pPr eaLnBrk="1" hangingPunct="1">
              <a:lnSpc>
                <a:spcPct val="80000"/>
              </a:lnSpc>
              <a:buFont typeface="Wingdings" pitchFamily="2" charset="2"/>
              <a:buNone/>
              <a:defRPr/>
            </a:pPr>
            <a:endParaRPr lang="en-US" sz="2000" dirty="0"/>
          </a:p>
          <a:p>
            <a:pPr eaLnBrk="1" hangingPunct="1">
              <a:lnSpc>
                <a:spcPct val="80000"/>
              </a:lnSpc>
              <a:defRPr/>
            </a:pPr>
            <a:endParaRPr lang="en-US" sz="2000" dirty="0"/>
          </a:p>
          <a:p>
            <a:pPr eaLnBrk="1" hangingPunct="1">
              <a:lnSpc>
                <a:spcPct val="80000"/>
              </a:lnSpc>
              <a:buFont typeface="Wingdings" pitchFamily="2" charset="2"/>
              <a:buNone/>
              <a:defRPr/>
            </a:pPr>
            <a:endParaRPr lang="en-US" sz="2000" dirty="0"/>
          </a:p>
        </p:txBody>
      </p:sp>
    </p:spTree>
    <p:extLst>
      <p:ext uri="{BB962C8B-B14F-4D97-AF65-F5344CB8AC3E}">
        <p14:creationId xmlns:p14="http://schemas.microsoft.com/office/powerpoint/2010/main" xmlns="" val="1101459974"/>
      </p:ext>
    </p:extLst>
  </p:cSld>
  <p:clrMapOvr>
    <a:masterClrMapping/>
  </p:clrMapOvr>
  <p:transition>
    <p:wipe dir="d"/>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algn="ctr" eaLnBrk="1" hangingPunct="1"/>
            <a:r>
              <a:rPr lang="en-US" dirty="0">
                <a:solidFill>
                  <a:srgbClr val="FF9900"/>
                </a:solidFill>
              </a:rPr>
              <a:t>Case # 3</a:t>
            </a:r>
          </a:p>
        </p:txBody>
      </p:sp>
      <p:sp>
        <p:nvSpPr>
          <p:cNvPr id="329731" name="Rectangle 3"/>
          <p:cNvSpPr>
            <a:spLocks noGrp="1" noChangeArrowheads="1"/>
          </p:cNvSpPr>
          <p:nvPr>
            <p:ph type="body" idx="1"/>
          </p:nvPr>
        </p:nvSpPr>
        <p:spPr>
          <a:xfrm>
            <a:off x="1066800" y="1905000"/>
            <a:ext cx="7772400" cy="4495800"/>
          </a:xfrm>
        </p:spPr>
        <p:txBody>
          <a:bodyPr/>
          <a:lstStyle/>
          <a:p>
            <a:pPr eaLnBrk="1" hangingPunct="1">
              <a:lnSpc>
                <a:spcPct val="80000"/>
              </a:lnSpc>
              <a:defRPr/>
            </a:pPr>
            <a:r>
              <a:rPr lang="en-US" sz="2400" b="1" dirty="0" err="1"/>
              <a:t>PMHx</a:t>
            </a:r>
            <a:r>
              <a:rPr lang="en-US" sz="2400" dirty="0"/>
              <a:t>: Born at term; No problems at birth. </a:t>
            </a:r>
          </a:p>
          <a:p>
            <a:pPr eaLnBrk="1" hangingPunct="1">
              <a:lnSpc>
                <a:spcPct val="80000"/>
              </a:lnSpc>
              <a:buFont typeface="Wingdings" pitchFamily="2" charset="2"/>
              <a:buNone/>
              <a:defRPr/>
            </a:pPr>
            <a:r>
              <a:rPr lang="en-US" sz="2400" dirty="0"/>
              <a:t>                  Hospitalized at 1 month of age for </a:t>
            </a:r>
            <a:r>
              <a:rPr lang="en-US" sz="2400" dirty="0">
                <a:solidFill>
                  <a:srgbClr val="DA3400"/>
                </a:solidFill>
              </a:rPr>
              <a:t>pneumonia</a:t>
            </a:r>
            <a:r>
              <a:rPr lang="en-US" sz="2400" dirty="0"/>
              <a:t>; </a:t>
            </a:r>
          </a:p>
          <a:p>
            <a:pPr eaLnBrk="1" hangingPunct="1">
              <a:lnSpc>
                <a:spcPct val="80000"/>
              </a:lnSpc>
              <a:buFont typeface="Wingdings" pitchFamily="2" charset="2"/>
              <a:buNone/>
              <a:defRPr/>
            </a:pPr>
            <a:r>
              <a:rPr lang="en-US" sz="2400" dirty="0"/>
              <a:t>                  Chronic cough; Frequent vomiting and </a:t>
            </a:r>
            <a:r>
              <a:rPr lang="en-US" sz="2400" b="1" dirty="0">
                <a:solidFill>
                  <a:srgbClr val="DA3400"/>
                </a:solidFill>
              </a:rPr>
              <a:t>diarrhea</a:t>
            </a:r>
          </a:p>
          <a:p>
            <a:pPr eaLnBrk="1" hangingPunct="1">
              <a:lnSpc>
                <a:spcPct val="80000"/>
              </a:lnSpc>
              <a:defRPr/>
            </a:pPr>
            <a:r>
              <a:rPr lang="en-US" sz="2400" b="1" dirty="0"/>
              <a:t>Immunizations</a:t>
            </a:r>
            <a:r>
              <a:rPr lang="en-US" sz="2400" dirty="0"/>
              <a:t>: None</a:t>
            </a:r>
          </a:p>
          <a:p>
            <a:pPr eaLnBrk="1" hangingPunct="1">
              <a:lnSpc>
                <a:spcPct val="80000"/>
              </a:lnSpc>
              <a:defRPr/>
            </a:pPr>
            <a:r>
              <a:rPr lang="en-US" sz="2400" b="1" dirty="0"/>
              <a:t>Social </a:t>
            </a:r>
            <a:r>
              <a:rPr lang="en-US" sz="2400" b="1" dirty="0" err="1"/>
              <a:t>Hx</a:t>
            </a:r>
            <a:r>
              <a:rPr lang="en-US" sz="2400" dirty="0"/>
              <a:t>: The family lives in </a:t>
            </a:r>
            <a:r>
              <a:rPr lang="en-US" sz="2400" dirty="0" err="1"/>
              <a:t>riyadh</a:t>
            </a:r>
            <a:r>
              <a:rPr lang="en-US" sz="2400" dirty="0"/>
              <a:t> with average income</a:t>
            </a:r>
          </a:p>
          <a:p>
            <a:pPr eaLnBrk="1" hangingPunct="1">
              <a:lnSpc>
                <a:spcPct val="80000"/>
              </a:lnSpc>
              <a:defRPr/>
            </a:pPr>
            <a:r>
              <a:rPr lang="en-US" sz="2400" b="1" dirty="0" err="1"/>
              <a:t>FHx</a:t>
            </a:r>
            <a:r>
              <a:rPr lang="en-US" sz="2400" dirty="0"/>
              <a:t>: An older </a:t>
            </a:r>
            <a:r>
              <a:rPr lang="en-US" sz="2400" b="1" dirty="0">
                <a:solidFill>
                  <a:srgbClr val="DA3400"/>
                </a:solidFill>
              </a:rPr>
              <a:t>sibling died at 1 year</a:t>
            </a:r>
            <a:r>
              <a:rPr lang="en-US" sz="2400" dirty="0"/>
              <a:t> of age from unknown</a:t>
            </a:r>
          </a:p>
          <a:p>
            <a:pPr eaLnBrk="1" hangingPunct="1">
              <a:lnSpc>
                <a:spcPct val="80000"/>
              </a:lnSpc>
              <a:buFont typeface="Wingdings" pitchFamily="2" charset="2"/>
              <a:buNone/>
              <a:defRPr/>
            </a:pPr>
            <a:r>
              <a:rPr lang="en-US" sz="2400" dirty="0"/>
              <a:t>              illness</a:t>
            </a:r>
          </a:p>
          <a:p>
            <a:pPr eaLnBrk="1" hangingPunct="1">
              <a:lnSpc>
                <a:spcPct val="80000"/>
              </a:lnSpc>
              <a:defRPr/>
            </a:pPr>
            <a:r>
              <a:rPr lang="en-US" sz="2400" b="1" dirty="0"/>
              <a:t>Nutrition &amp; Growth</a:t>
            </a:r>
            <a:r>
              <a:rPr lang="en-US" sz="2400" dirty="0"/>
              <a:t>: breast fed; have good appetite poor weight gain</a:t>
            </a:r>
          </a:p>
          <a:p>
            <a:pPr eaLnBrk="1" hangingPunct="1">
              <a:lnSpc>
                <a:spcPct val="80000"/>
              </a:lnSpc>
              <a:buFont typeface="Wingdings" pitchFamily="2" charset="2"/>
              <a:buNone/>
              <a:defRPr/>
            </a:pPr>
            <a:endParaRPr lang="en-US" sz="2400" dirty="0"/>
          </a:p>
          <a:p>
            <a:pPr eaLnBrk="1" hangingPunct="1">
              <a:lnSpc>
                <a:spcPct val="80000"/>
              </a:lnSpc>
              <a:buFont typeface="Wingdings" pitchFamily="2" charset="2"/>
              <a:buNone/>
              <a:defRPr/>
            </a:pPr>
            <a:endParaRPr lang="en-US" sz="2400" dirty="0"/>
          </a:p>
          <a:p>
            <a:pPr eaLnBrk="1" hangingPunct="1">
              <a:lnSpc>
                <a:spcPct val="80000"/>
              </a:lnSpc>
              <a:defRPr/>
            </a:pPr>
            <a:endParaRPr lang="en-US" sz="2400" dirty="0"/>
          </a:p>
          <a:p>
            <a:pPr eaLnBrk="1" hangingPunct="1">
              <a:lnSpc>
                <a:spcPct val="80000"/>
              </a:lnSpc>
              <a:defRPr/>
            </a:pPr>
            <a:endParaRPr lang="en-US" sz="2400" dirty="0"/>
          </a:p>
          <a:p>
            <a:pPr eaLnBrk="1" hangingPunct="1">
              <a:lnSpc>
                <a:spcPct val="80000"/>
              </a:lnSpc>
              <a:buFont typeface="Wingdings" pitchFamily="2" charset="2"/>
              <a:buNone/>
              <a:defRPr/>
            </a:pPr>
            <a:endParaRPr lang="en-US" sz="2400" dirty="0"/>
          </a:p>
        </p:txBody>
      </p:sp>
    </p:spTree>
    <p:extLst>
      <p:ext uri="{BB962C8B-B14F-4D97-AF65-F5344CB8AC3E}">
        <p14:creationId xmlns:p14="http://schemas.microsoft.com/office/powerpoint/2010/main" xmlns="" val="593403862"/>
      </p:ext>
    </p:extLst>
  </p:cSld>
  <p:clrMapOvr>
    <a:masterClrMapping/>
  </p:clrMapOvr>
  <p:transition>
    <p:wipe dir="d"/>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algn="ctr" eaLnBrk="1" hangingPunct="1"/>
            <a:r>
              <a:rPr lang="en-US" dirty="0"/>
              <a:t>SWEAT TEST</a:t>
            </a:r>
          </a:p>
        </p:txBody>
      </p:sp>
      <p:sp>
        <p:nvSpPr>
          <p:cNvPr id="331779" name="Rectangle 3"/>
          <p:cNvSpPr>
            <a:spLocks noGrp="1" noChangeArrowheads="1"/>
          </p:cNvSpPr>
          <p:nvPr>
            <p:ph idx="1"/>
          </p:nvPr>
        </p:nvSpPr>
        <p:spPr/>
        <p:txBody>
          <a:bodyPr/>
          <a:lstStyle/>
          <a:p>
            <a:pPr eaLnBrk="1" hangingPunct="1">
              <a:defRPr/>
            </a:pPr>
            <a:r>
              <a:rPr lang="en-US" b="1" dirty="0"/>
              <a:t>Sweat Chloride: 80 </a:t>
            </a:r>
            <a:r>
              <a:rPr lang="en-US" b="1" dirty="0" err="1"/>
              <a:t>mmol</a:t>
            </a:r>
            <a:r>
              <a:rPr lang="en-US" b="1" dirty="0"/>
              <a:t>/L</a:t>
            </a:r>
          </a:p>
          <a:p>
            <a:pPr eaLnBrk="1" hangingPunct="1">
              <a:defRPr/>
            </a:pPr>
            <a:endParaRPr lang="en-US" b="1" dirty="0">
              <a:solidFill>
                <a:srgbClr val="DA3400"/>
              </a:solidFill>
            </a:endParaRPr>
          </a:p>
          <a:p>
            <a:pPr eaLnBrk="1" hangingPunct="1">
              <a:buFont typeface="Wingdings" pitchFamily="2" charset="2"/>
              <a:buNone/>
              <a:defRPr/>
            </a:pPr>
            <a:r>
              <a:rPr lang="en-US" b="1" dirty="0"/>
              <a:t>Normal &lt;40 </a:t>
            </a:r>
            <a:r>
              <a:rPr lang="en-US" b="1" dirty="0" err="1"/>
              <a:t>mmol</a:t>
            </a:r>
            <a:r>
              <a:rPr lang="en-US" b="1" dirty="0"/>
              <a:t>/L</a:t>
            </a:r>
          </a:p>
          <a:p>
            <a:pPr eaLnBrk="1" hangingPunct="1">
              <a:buFont typeface="Wingdings" pitchFamily="2" charset="2"/>
              <a:buNone/>
              <a:defRPr/>
            </a:pPr>
            <a:r>
              <a:rPr lang="en-US" b="1" dirty="0"/>
              <a:t>Borderline 40-60 </a:t>
            </a:r>
            <a:r>
              <a:rPr lang="en-US" b="1" dirty="0" err="1"/>
              <a:t>mmol</a:t>
            </a:r>
            <a:r>
              <a:rPr lang="en-US" b="1" dirty="0"/>
              <a:t>/L</a:t>
            </a:r>
          </a:p>
          <a:p>
            <a:pPr eaLnBrk="1" hangingPunct="1">
              <a:buFont typeface="Wingdings" pitchFamily="2" charset="2"/>
              <a:buNone/>
              <a:defRPr/>
            </a:pPr>
            <a:r>
              <a:rPr lang="en-US" b="1" dirty="0"/>
              <a:t>Abnormal &gt;60 </a:t>
            </a:r>
            <a:r>
              <a:rPr lang="en-US" b="1" dirty="0" err="1"/>
              <a:t>mmol</a:t>
            </a:r>
            <a:r>
              <a:rPr lang="en-US" b="1" dirty="0"/>
              <a:t>/L</a:t>
            </a:r>
          </a:p>
          <a:p>
            <a:pPr eaLnBrk="1" hangingPunct="1">
              <a:buFont typeface="Wingdings" pitchFamily="2" charset="2"/>
              <a:buNone/>
              <a:defRPr/>
            </a:pPr>
            <a:r>
              <a:rPr lang="en-US" b="1" dirty="0"/>
              <a:t>*However, in infants anything &gt;30 should be repeated and worked up</a:t>
            </a:r>
          </a:p>
        </p:txBody>
      </p:sp>
      <p:pic>
        <p:nvPicPr>
          <p:cNvPr id="8196" name="Picture 4" descr="http://www.hopkinscf.org/wp-content/uploads/2013/10/sweat_test-1.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010400" y="98198"/>
            <a:ext cx="1895475" cy="40767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40601476"/>
      </p:ext>
    </p:extLst>
  </p:cSld>
  <p:clrMapOvr>
    <a:masterClrMapping/>
  </p:clrMapOvr>
  <p:transition>
    <p:wipe dir="d"/>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algn="ctr" eaLnBrk="1" hangingPunct="1"/>
            <a:r>
              <a:rPr lang="en-US" dirty="0"/>
              <a:t>Case #4</a:t>
            </a:r>
          </a:p>
        </p:txBody>
      </p:sp>
      <p:sp>
        <p:nvSpPr>
          <p:cNvPr id="155651" name="Rectangle 3"/>
          <p:cNvSpPr>
            <a:spLocks noGrp="1" noChangeArrowheads="1"/>
          </p:cNvSpPr>
          <p:nvPr>
            <p:ph type="body" idx="1"/>
          </p:nvPr>
        </p:nvSpPr>
        <p:spPr/>
        <p:txBody>
          <a:bodyPr/>
          <a:lstStyle/>
          <a:p>
            <a:pPr eaLnBrk="1" hangingPunct="1">
              <a:lnSpc>
                <a:spcPct val="80000"/>
              </a:lnSpc>
              <a:buFont typeface="Wingdings" pitchFamily="2" charset="2"/>
              <a:buNone/>
              <a:defRPr/>
            </a:pPr>
            <a:r>
              <a:rPr lang="en-US" sz="2800" dirty="0"/>
              <a:t>BG “A” is an ex-24 week preemie with BPD, a history of a PDA, who is now preparing to be discharged home from the NICU</a:t>
            </a:r>
          </a:p>
          <a:p>
            <a:pPr eaLnBrk="1" hangingPunct="1">
              <a:lnSpc>
                <a:spcPct val="80000"/>
              </a:lnSpc>
              <a:buFont typeface="Wingdings" pitchFamily="2" charset="2"/>
              <a:buNone/>
              <a:defRPr/>
            </a:pPr>
            <a:r>
              <a:rPr lang="en-US" sz="2800" dirty="0"/>
              <a:t>She is now 4 months of age (41 weeks gestational age)</a:t>
            </a:r>
          </a:p>
          <a:p>
            <a:pPr eaLnBrk="1" hangingPunct="1">
              <a:lnSpc>
                <a:spcPct val="80000"/>
              </a:lnSpc>
              <a:buFont typeface="Wingdings" pitchFamily="2" charset="2"/>
              <a:buNone/>
              <a:defRPr/>
            </a:pPr>
            <a:r>
              <a:rPr lang="en-US" sz="2800" dirty="0"/>
              <a:t>She still has SOB mostly occurring with feeds, with </a:t>
            </a:r>
            <a:r>
              <a:rPr lang="en-US" sz="2800" dirty="0" err="1"/>
              <a:t>desats</a:t>
            </a:r>
            <a:r>
              <a:rPr lang="en-US" sz="2800" dirty="0"/>
              <a:t> to the 80s and </a:t>
            </a:r>
          </a:p>
          <a:p>
            <a:pPr eaLnBrk="1" hangingPunct="1">
              <a:lnSpc>
                <a:spcPct val="80000"/>
              </a:lnSpc>
              <a:buFont typeface="Wingdings" pitchFamily="2" charset="2"/>
              <a:buNone/>
              <a:defRPr/>
            </a:pPr>
            <a:r>
              <a:rPr lang="en-US" sz="2800" dirty="0"/>
              <a:t>Baseline oxygen saturations are normal</a:t>
            </a:r>
          </a:p>
          <a:p>
            <a:pPr eaLnBrk="1" hangingPunct="1">
              <a:lnSpc>
                <a:spcPct val="80000"/>
              </a:lnSpc>
              <a:buFont typeface="Wingdings" pitchFamily="2" charset="2"/>
              <a:buNone/>
              <a:defRPr/>
            </a:pPr>
            <a:endParaRPr lang="en-US" sz="2800" dirty="0"/>
          </a:p>
        </p:txBody>
      </p:sp>
    </p:spTree>
    <p:extLst>
      <p:ext uri="{BB962C8B-B14F-4D97-AF65-F5344CB8AC3E}">
        <p14:creationId xmlns:p14="http://schemas.microsoft.com/office/powerpoint/2010/main" xmlns="" val="3376499776"/>
      </p:ext>
    </p:extLst>
  </p:cSld>
  <p:clrMapOvr>
    <a:masterClrMapping/>
  </p:clrMapOvr>
  <p:transition>
    <p:wipe dir="d"/>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نتيجة بحث الصور عن ‪modified barium swallow‬‏"/>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38200" y="1676400"/>
            <a:ext cx="4991100" cy="37433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61059588"/>
      </p:ext>
    </p:extLst>
  </p:cSld>
  <p:clrMapOvr>
    <a:masterClrMapping/>
  </p:clrMapOvr>
  <p:transition>
    <p:wipe dir="d"/>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5602" name="Picture 2" descr="نتيجة بحث الصور عن ‪modified barium swallow‬‏"/>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219200" y="1143000"/>
            <a:ext cx="4991100" cy="37433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94464585"/>
      </p:ext>
    </p:extLst>
  </p:cSld>
  <p:clrMapOvr>
    <a:masterClrMapping/>
  </p:clrMapOvr>
  <p:transition>
    <p:wipe dir="d"/>
  </p:transition>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a:t>Regulation of the respiratory system comprises of a complex interaction between:</a:t>
            </a:r>
          </a:p>
          <a:p>
            <a:pPr lvl="1"/>
            <a:r>
              <a:rPr lang="en-US" dirty="0"/>
              <a:t>Physiology</a:t>
            </a:r>
          </a:p>
          <a:p>
            <a:pPr lvl="1"/>
            <a:r>
              <a:rPr lang="en-US" dirty="0"/>
              <a:t>environmental factors</a:t>
            </a:r>
          </a:p>
          <a:p>
            <a:pPr lvl="1"/>
            <a:r>
              <a:rPr lang="en-US" dirty="0"/>
              <a:t>behavioral control. </a:t>
            </a:r>
          </a:p>
          <a:p>
            <a:r>
              <a:rPr lang="en-US" dirty="0"/>
              <a:t>Sensations from multiple areas of the cardio-pulmonary system, and the chest wall, receive information regarding respiratory status. </a:t>
            </a:r>
          </a:p>
          <a:p>
            <a:r>
              <a:rPr lang="en-US" dirty="0"/>
              <a:t>mechanical and chemical triggers</a:t>
            </a:r>
          </a:p>
          <a:p>
            <a:r>
              <a:rPr lang="en-US" dirty="0"/>
              <a:t>This sensation is integrated in the brain</a:t>
            </a:r>
          </a:p>
        </p:txBody>
      </p:sp>
    </p:spTree>
    <p:extLst>
      <p:ext uri="{BB962C8B-B14F-4D97-AF65-F5344CB8AC3E}">
        <p14:creationId xmlns:p14="http://schemas.microsoft.com/office/powerpoint/2010/main" xmlns="" val="2306857319"/>
      </p:ext>
    </p:extLst>
  </p:cSld>
  <p:clrMapOvr>
    <a:masterClrMapping/>
  </p:clrMapOvr>
  <p:transition>
    <p:wipe dir="d"/>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algn="ctr" eaLnBrk="1" hangingPunct="1"/>
            <a:r>
              <a:rPr lang="en-US" dirty="0"/>
              <a:t>Case Presentation #5</a:t>
            </a:r>
          </a:p>
        </p:txBody>
      </p:sp>
      <p:sp>
        <p:nvSpPr>
          <p:cNvPr id="268291" name="Rectangle 3"/>
          <p:cNvSpPr>
            <a:spLocks noGrp="1" noChangeArrowheads="1"/>
          </p:cNvSpPr>
          <p:nvPr>
            <p:ph type="body" idx="1"/>
          </p:nvPr>
        </p:nvSpPr>
        <p:spPr/>
        <p:txBody>
          <a:bodyPr/>
          <a:lstStyle/>
          <a:p>
            <a:pPr eaLnBrk="1" hangingPunct="1">
              <a:lnSpc>
                <a:spcPct val="90000"/>
              </a:lnSpc>
              <a:defRPr/>
            </a:pPr>
            <a:r>
              <a:rPr lang="en-US" dirty="0"/>
              <a:t>six year old female presents to the ER after a one week history of nasal congestion and mild cough. Two days ago, she developed high fevers, chills, and increased cough.</a:t>
            </a:r>
          </a:p>
          <a:p>
            <a:pPr eaLnBrk="1" hangingPunct="1">
              <a:lnSpc>
                <a:spcPct val="90000"/>
              </a:lnSpc>
              <a:defRPr/>
            </a:pPr>
            <a:r>
              <a:rPr lang="en-US" dirty="0"/>
              <a:t>Upon arrival in the ER, she is ill-appearing, </a:t>
            </a:r>
            <a:r>
              <a:rPr lang="en-US" dirty="0" err="1"/>
              <a:t>tachypneic</a:t>
            </a:r>
            <a:r>
              <a:rPr lang="en-US" dirty="0"/>
              <a:t>, and febrile.</a:t>
            </a:r>
          </a:p>
          <a:p>
            <a:pPr eaLnBrk="1" hangingPunct="1">
              <a:lnSpc>
                <a:spcPct val="90000"/>
              </a:lnSpc>
              <a:defRPr/>
            </a:pPr>
            <a:r>
              <a:rPr lang="en-US" dirty="0"/>
              <a:t>PE: </a:t>
            </a:r>
            <a:r>
              <a:rPr lang="en-US" dirty="0" err="1"/>
              <a:t>Rales</a:t>
            </a:r>
            <a:r>
              <a:rPr lang="en-US" dirty="0"/>
              <a:t> are appreciated on exam over right posterior lung fields. </a:t>
            </a:r>
          </a:p>
        </p:txBody>
      </p:sp>
    </p:spTree>
    <p:extLst>
      <p:ext uri="{BB962C8B-B14F-4D97-AF65-F5344CB8AC3E}">
        <p14:creationId xmlns:p14="http://schemas.microsoft.com/office/powerpoint/2010/main" xmlns="" val="351985305"/>
      </p:ext>
    </p:extLst>
  </p:cSld>
  <p:clrMapOvr>
    <a:masterClrMapping/>
  </p:clrMapOvr>
  <p:transition>
    <p:wipe dir="d"/>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algn="ctr" eaLnBrk="1" hangingPunct="1"/>
            <a:r>
              <a:rPr lang="en-US" dirty="0"/>
              <a:t>Case Presentation #5</a:t>
            </a:r>
          </a:p>
        </p:txBody>
      </p:sp>
      <p:sp>
        <p:nvSpPr>
          <p:cNvPr id="272387" name="Rectangle 3"/>
          <p:cNvSpPr>
            <a:spLocks noGrp="1" noChangeArrowheads="1"/>
          </p:cNvSpPr>
          <p:nvPr>
            <p:ph type="body" idx="1"/>
          </p:nvPr>
        </p:nvSpPr>
        <p:spPr/>
        <p:txBody>
          <a:bodyPr/>
          <a:lstStyle/>
          <a:p>
            <a:pPr eaLnBrk="1" hangingPunct="1">
              <a:buFont typeface="Wingdings" pitchFamily="2" charset="2"/>
              <a:buNone/>
              <a:defRPr/>
            </a:pPr>
            <a:r>
              <a:rPr lang="en-US" dirty="0" err="1"/>
              <a:t>PMHx</a:t>
            </a:r>
            <a:r>
              <a:rPr lang="en-US" dirty="0"/>
              <a:t>: No prior pneumonia or wheezing</a:t>
            </a:r>
          </a:p>
          <a:p>
            <a:pPr eaLnBrk="1" hangingPunct="1">
              <a:buFont typeface="Wingdings" pitchFamily="2" charset="2"/>
              <a:buNone/>
              <a:defRPr/>
            </a:pPr>
            <a:r>
              <a:rPr lang="en-US" dirty="0" err="1"/>
              <a:t>FHx</a:t>
            </a:r>
            <a:r>
              <a:rPr lang="en-US" dirty="0"/>
              <a:t>: +Asthma (brother)</a:t>
            </a:r>
          </a:p>
          <a:p>
            <a:pPr eaLnBrk="1" hangingPunct="1">
              <a:buFont typeface="Wingdings" pitchFamily="2" charset="2"/>
              <a:buNone/>
              <a:defRPr/>
            </a:pPr>
            <a:r>
              <a:rPr lang="en-US" dirty="0"/>
              <a:t>IMM: Missing part of primary series.</a:t>
            </a:r>
          </a:p>
          <a:p>
            <a:pPr eaLnBrk="1" hangingPunct="1">
              <a:buFont typeface="Wingdings" pitchFamily="2" charset="2"/>
              <a:buNone/>
              <a:defRPr/>
            </a:pPr>
            <a:r>
              <a:rPr lang="en-US" dirty="0" err="1"/>
              <a:t>SHx</a:t>
            </a:r>
            <a:r>
              <a:rPr lang="en-US" dirty="0"/>
              <a:t>: No recent travel out of the country.</a:t>
            </a:r>
          </a:p>
          <a:p>
            <a:pPr eaLnBrk="1" hangingPunct="1">
              <a:buFont typeface="Wingdings" pitchFamily="2" charset="2"/>
              <a:buNone/>
              <a:defRPr/>
            </a:pPr>
            <a:r>
              <a:rPr lang="en-US" dirty="0"/>
              <a:t>Laboratory: WBC 35,000 </a:t>
            </a:r>
          </a:p>
        </p:txBody>
      </p:sp>
    </p:spTree>
    <p:extLst>
      <p:ext uri="{BB962C8B-B14F-4D97-AF65-F5344CB8AC3E}">
        <p14:creationId xmlns:p14="http://schemas.microsoft.com/office/powerpoint/2010/main" xmlns="" val="4096158402"/>
      </p:ext>
    </p:extLst>
  </p:cSld>
  <p:clrMapOvr>
    <a:masterClrMapping/>
  </p:clrMapOvr>
  <p:transition>
    <p:wipe dir="d"/>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algn="ctr" eaLnBrk="1" hangingPunct="1"/>
            <a:r>
              <a:rPr lang="en-US"/>
              <a:t>Radiographic Findings</a:t>
            </a:r>
          </a:p>
        </p:txBody>
      </p:sp>
      <p:pic>
        <p:nvPicPr>
          <p:cNvPr id="27650" name="Picture 2" descr="نتيجة بحث الصور عن ‪pneumonia in a child‬‏"/>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830286" y="2209800"/>
            <a:ext cx="3609975" cy="36195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84436148"/>
      </p:ext>
    </p:extLst>
  </p:cSld>
  <p:clrMapOvr>
    <a:masterClrMapping/>
  </p:clrMapOvr>
  <p:transition>
    <p:wipe dir="d"/>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algn="ctr" eaLnBrk="1" hangingPunct="1"/>
            <a:r>
              <a:rPr lang="en-US" b="1" dirty="0"/>
              <a:t>Case #6</a:t>
            </a:r>
          </a:p>
        </p:txBody>
      </p:sp>
      <p:sp>
        <p:nvSpPr>
          <p:cNvPr id="277507" name="Rectangle 3"/>
          <p:cNvSpPr>
            <a:spLocks noGrp="1" noChangeArrowheads="1"/>
          </p:cNvSpPr>
          <p:nvPr>
            <p:ph type="body" idx="1"/>
          </p:nvPr>
        </p:nvSpPr>
        <p:spPr>
          <a:xfrm>
            <a:off x="1143000" y="1752600"/>
            <a:ext cx="8001000" cy="4572000"/>
          </a:xfrm>
        </p:spPr>
        <p:txBody>
          <a:bodyPr/>
          <a:lstStyle/>
          <a:p>
            <a:pPr marL="609600" indent="-609600" eaLnBrk="1" hangingPunct="1">
              <a:buFont typeface="Wingdings" pitchFamily="2" charset="2"/>
              <a:buNone/>
              <a:defRPr/>
            </a:pPr>
            <a:r>
              <a:rPr lang="en-US" dirty="0"/>
              <a:t>	</a:t>
            </a:r>
            <a:r>
              <a:rPr lang="en-US" sz="2800" dirty="0"/>
              <a:t>A 2-month-old infant boy is brought to the </a:t>
            </a:r>
          </a:p>
          <a:p>
            <a:pPr marL="609600" indent="-609600" eaLnBrk="1" hangingPunct="1">
              <a:buFont typeface="Wingdings" pitchFamily="2" charset="2"/>
              <a:buNone/>
              <a:defRPr/>
            </a:pPr>
            <a:r>
              <a:rPr lang="en-US" sz="2800" dirty="0"/>
              <a:t>Emergency Room because of persistent cough and </a:t>
            </a:r>
          </a:p>
          <a:p>
            <a:pPr marL="609600" indent="-609600" eaLnBrk="1" hangingPunct="1">
              <a:buFont typeface="Wingdings" pitchFamily="2" charset="2"/>
              <a:buNone/>
              <a:defRPr/>
            </a:pPr>
            <a:r>
              <a:rPr lang="en-US" sz="2800" dirty="0"/>
              <a:t>difficulty in breathing.  </a:t>
            </a:r>
          </a:p>
          <a:p>
            <a:pPr marL="609600" indent="-609600" eaLnBrk="1" hangingPunct="1">
              <a:buFont typeface="Wingdings" pitchFamily="2" charset="2"/>
              <a:buNone/>
              <a:defRPr/>
            </a:pPr>
            <a:endParaRPr lang="en-US" sz="2800" dirty="0"/>
          </a:p>
          <a:p>
            <a:pPr marL="609600" indent="-609600" eaLnBrk="1" hangingPunct="1">
              <a:buFont typeface="Wingdings" pitchFamily="2" charset="2"/>
              <a:buNone/>
              <a:defRPr/>
            </a:pPr>
            <a:r>
              <a:rPr lang="en-US" sz="2800" dirty="0"/>
              <a:t>	On examination the infant has audible </a:t>
            </a:r>
            <a:r>
              <a:rPr lang="en-US" sz="2800" dirty="0" err="1"/>
              <a:t>stridor</a:t>
            </a:r>
            <a:r>
              <a:rPr lang="en-US" sz="2800" dirty="0"/>
              <a:t>, a</a:t>
            </a:r>
          </a:p>
          <a:p>
            <a:pPr marL="609600" indent="-609600" eaLnBrk="1" hangingPunct="1">
              <a:buFont typeface="Wingdings" pitchFamily="2" charset="2"/>
              <a:buNone/>
              <a:defRPr/>
            </a:pPr>
            <a:r>
              <a:rPr lang="en-US" sz="2800" dirty="0"/>
              <a:t> harsh, “honking” cough, and </a:t>
            </a:r>
            <a:r>
              <a:rPr lang="en-US" sz="2800" dirty="0" err="1"/>
              <a:t>suprasternal</a:t>
            </a:r>
            <a:r>
              <a:rPr lang="en-US" sz="2800" dirty="0"/>
              <a:t> and</a:t>
            </a:r>
          </a:p>
          <a:p>
            <a:pPr marL="609600" indent="-609600" eaLnBrk="1" hangingPunct="1">
              <a:buFont typeface="Wingdings" pitchFamily="2" charset="2"/>
              <a:buNone/>
              <a:defRPr/>
            </a:pPr>
            <a:r>
              <a:rPr lang="en-US" sz="2800" dirty="0" err="1"/>
              <a:t>subcostal</a:t>
            </a:r>
            <a:r>
              <a:rPr lang="en-US" sz="2800" dirty="0"/>
              <a:t> chest wall retractions</a:t>
            </a:r>
          </a:p>
          <a:p>
            <a:pPr marL="609600" indent="-609600" eaLnBrk="1" hangingPunct="1">
              <a:buFont typeface="Wingdings" pitchFamily="2" charset="2"/>
              <a:buNone/>
              <a:defRPr/>
            </a:pPr>
            <a:endParaRPr lang="en-US" sz="2800" dirty="0"/>
          </a:p>
        </p:txBody>
      </p:sp>
    </p:spTree>
    <p:extLst>
      <p:ext uri="{BB962C8B-B14F-4D97-AF65-F5344CB8AC3E}">
        <p14:creationId xmlns:p14="http://schemas.microsoft.com/office/powerpoint/2010/main" xmlns="" val="250889257"/>
      </p:ext>
    </p:extLst>
  </p:cSld>
  <p:clrMapOvr>
    <a:masterClrMapping/>
  </p:clrMapOvr>
  <p:transition>
    <p:wipe dir="d"/>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990600" y="0"/>
            <a:ext cx="8153400" cy="1143000"/>
          </a:xfrm>
        </p:spPr>
        <p:txBody>
          <a:bodyPr/>
          <a:lstStyle/>
          <a:p>
            <a:pPr eaLnBrk="1" hangingPunct="1"/>
            <a:r>
              <a:rPr lang="en-US" sz="3600" b="1"/>
              <a:t>Sites &amp; Sounds of Airway Obstruction</a:t>
            </a:r>
          </a:p>
        </p:txBody>
      </p:sp>
      <p:pic>
        <p:nvPicPr>
          <p:cNvPr id="75779" name="Picture 3" descr="Croup 16"/>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124200" y="1524000"/>
            <a:ext cx="3352800" cy="4495800"/>
          </a:xfrm>
          <a:prstGeom prst="rect">
            <a:avLst/>
          </a:prstGeom>
          <a:noFill/>
          <a:ln w="38100">
            <a:solidFill>
              <a:srgbClr val="FF9900"/>
            </a:solidFill>
            <a:miter lim="800000"/>
            <a:headEnd/>
            <a:tailEnd/>
          </a:ln>
          <a:extLst>
            <a:ext uri="{909E8E84-426E-40DD-AFC4-6F175D3DCCD1}">
              <a14:hiddenFill xmlns:a14="http://schemas.microsoft.com/office/drawing/2010/main" xmlns="">
                <a:solidFill>
                  <a:srgbClr val="FFFFFF"/>
                </a:solidFill>
              </a14:hiddenFill>
            </a:ext>
          </a:extLst>
        </p:spPr>
      </p:pic>
      <p:sp>
        <p:nvSpPr>
          <p:cNvPr id="75780" name="Text Box 4"/>
          <p:cNvSpPr txBox="1">
            <a:spLocks noChangeArrowheads="1"/>
          </p:cNvSpPr>
          <p:nvPr/>
        </p:nvSpPr>
        <p:spPr bwMode="auto">
          <a:xfrm>
            <a:off x="7086600" y="3200400"/>
            <a:ext cx="121761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b="1"/>
              <a:t>Snoring</a:t>
            </a:r>
          </a:p>
        </p:txBody>
      </p:sp>
      <p:sp>
        <p:nvSpPr>
          <p:cNvPr id="75781" name="Text Box 5"/>
          <p:cNvSpPr txBox="1">
            <a:spLocks noChangeArrowheads="1"/>
          </p:cNvSpPr>
          <p:nvPr/>
        </p:nvSpPr>
        <p:spPr bwMode="auto">
          <a:xfrm>
            <a:off x="7086600" y="4038600"/>
            <a:ext cx="1674813"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b="1"/>
              <a:t>Inspiratory</a:t>
            </a:r>
          </a:p>
          <a:p>
            <a:pPr eaLnBrk="1" hangingPunct="1"/>
            <a:r>
              <a:rPr lang="en-US" b="1"/>
              <a:t>Stridor</a:t>
            </a:r>
          </a:p>
        </p:txBody>
      </p:sp>
      <p:sp>
        <p:nvSpPr>
          <p:cNvPr id="75782" name="Text Box 6"/>
          <p:cNvSpPr txBox="1">
            <a:spLocks noChangeArrowheads="1"/>
          </p:cNvSpPr>
          <p:nvPr/>
        </p:nvSpPr>
        <p:spPr bwMode="auto">
          <a:xfrm>
            <a:off x="7086600" y="5181600"/>
            <a:ext cx="1698625"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b="1"/>
              <a:t>Expiratory </a:t>
            </a:r>
          </a:p>
          <a:p>
            <a:pPr eaLnBrk="1" hangingPunct="1"/>
            <a:r>
              <a:rPr lang="en-US" b="1"/>
              <a:t>Stridor</a:t>
            </a:r>
          </a:p>
        </p:txBody>
      </p:sp>
      <p:sp>
        <p:nvSpPr>
          <p:cNvPr id="75783" name="Text Box 7"/>
          <p:cNvSpPr txBox="1">
            <a:spLocks noChangeArrowheads="1"/>
          </p:cNvSpPr>
          <p:nvPr/>
        </p:nvSpPr>
        <p:spPr bwMode="auto">
          <a:xfrm>
            <a:off x="914400" y="4114800"/>
            <a:ext cx="190182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b="1"/>
              <a:t>Voice quality</a:t>
            </a:r>
          </a:p>
        </p:txBody>
      </p:sp>
      <p:sp>
        <p:nvSpPr>
          <p:cNvPr id="75784" name="Text Box 8"/>
          <p:cNvSpPr txBox="1">
            <a:spLocks noChangeArrowheads="1"/>
          </p:cNvSpPr>
          <p:nvPr/>
        </p:nvSpPr>
        <p:spPr bwMode="auto">
          <a:xfrm>
            <a:off x="914400" y="4648200"/>
            <a:ext cx="203993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b="1"/>
              <a:t>Cough quality</a:t>
            </a:r>
          </a:p>
        </p:txBody>
      </p:sp>
      <p:sp>
        <p:nvSpPr>
          <p:cNvPr id="279561" name="AutoShape 9"/>
          <p:cNvSpPr>
            <a:spLocks noChangeArrowheads="1"/>
          </p:cNvSpPr>
          <p:nvPr/>
        </p:nvSpPr>
        <p:spPr bwMode="auto">
          <a:xfrm flipV="1">
            <a:off x="6400800" y="3429000"/>
            <a:ext cx="747713" cy="152400"/>
          </a:xfrm>
          <a:prstGeom prst="rightArrow">
            <a:avLst>
              <a:gd name="adj1" fmla="val 50000"/>
              <a:gd name="adj2" fmla="val 122656"/>
            </a:avLst>
          </a:prstGeom>
          <a:solidFill>
            <a:srgbClr val="FF9900"/>
          </a:solidFill>
          <a:ln w="9525">
            <a:solidFill>
              <a:srgbClr val="FF99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279562" name="AutoShape 10"/>
          <p:cNvSpPr>
            <a:spLocks noChangeArrowheads="1"/>
          </p:cNvSpPr>
          <p:nvPr/>
        </p:nvSpPr>
        <p:spPr bwMode="auto">
          <a:xfrm flipV="1">
            <a:off x="6400800" y="4343400"/>
            <a:ext cx="747713" cy="152400"/>
          </a:xfrm>
          <a:prstGeom prst="rightArrow">
            <a:avLst>
              <a:gd name="adj1" fmla="val 50000"/>
              <a:gd name="adj2" fmla="val 122656"/>
            </a:avLst>
          </a:prstGeom>
          <a:solidFill>
            <a:srgbClr val="FF9900"/>
          </a:solidFill>
          <a:ln w="9525">
            <a:solidFill>
              <a:srgbClr val="FF99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279563" name="AutoShape 11"/>
          <p:cNvSpPr>
            <a:spLocks noChangeArrowheads="1"/>
          </p:cNvSpPr>
          <p:nvPr/>
        </p:nvSpPr>
        <p:spPr bwMode="auto">
          <a:xfrm flipV="1">
            <a:off x="6324600" y="5486400"/>
            <a:ext cx="747713" cy="152400"/>
          </a:xfrm>
          <a:prstGeom prst="rightArrow">
            <a:avLst>
              <a:gd name="adj1" fmla="val 50000"/>
              <a:gd name="adj2" fmla="val 122656"/>
            </a:avLst>
          </a:prstGeom>
          <a:solidFill>
            <a:srgbClr val="FF9900"/>
          </a:solidFill>
          <a:ln w="9525">
            <a:solidFill>
              <a:srgbClr val="FF99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279564" name="AutoShape 12"/>
          <p:cNvSpPr>
            <a:spLocks noChangeArrowheads="1"/>
          </p:cNvSpPr>
          <p:nvPr/>
        </p:nvSpPr>
        <p:spPr bwMode="auto">
          <a:xfrm flipV="1">
            <a:off x="2819400" y="4267200"/>
            <a:ext cx="762000" cy="152400"/>
          </a:xfrm>
          <a:prstGeom prst="leftArrow">
            <a:avLst>
              <a:gd name="adj1" fmla="val 50000"/>
              <a:gd name="adj2" fmla="val 125000"/>
            </a:avLst>
          </a:prstGeom>
          <a:solidFill>
            <a:srgbClr val="FF9900"/>
          </a:solidFill>
          <a:ln w="9525">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279565" name="AutoShape 13"/>
          <p:cNvSpPr>
            <a:spLocks noChangeArrowheads="1"/>
          </p:cNvSpPr>
          <p:nvPr/>
        </p:nvSpPr>
        <p:spPr bwMode="auto">
          <a:xfrm>
            <a:off x="2895600" y="4800600"/>
            <a:ext cx="762000" cy="152400"/>
          </a:xfrm>
          <a:prstGeom prst="leftArrow">
            <a:avLst>
              <a:gd name="adj1" fmla="val 50000"/>
              <a:gd name="adj2" fmla="val 125000"/>
            </a:avLst>
          </a:prstGeom>
          <a:solidFill>
            <a:srgbClr val="FF9900"/>
          </a:solidFill>
          <a:ln w="9525">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4016615708"/>
      </p:ext>
    </p:extLst>
  </p:cSld>
  <p:clrMapOvr>
    <a:masterClrMapping/>
  </p:clrMapOvr>
  <p:transition>
    <p:wipe dir="d"/>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1066800" y="381000"/>
            <a:ext cx="7772400" cy="1676400"/>
          </a:xfrm>
        </p:spPr>
        <p:txBody>
          <a:bodyPr>
            <a:normAutofit fontScale="90000"/>
          </a:bodyPr>
          <a:lstStyle/>
          <a:p>
            <a:pPr algn="ctr" eaLnBrk="1" hangingPunct="1"/>
            <a:r>
              <a:rPr lang="en-US" sz="3600"/>
              <a:t>Which are the </a:t>
            </a:r>
            <a:r>
              <a:rPr lang="en-US" sz="3600" b="1" u="sng"/>
              <a:t>most common</a:t>
            </a:r>
            <a:r>
              <a:rPr lang="en-US" sz="3600"/>
              <a:t> cause(s) of stridor in a 2-month-old infant?  </a:t>
            </a:r>
            <a:br>
              <a:rPr lang="en-US" sz="3600"/>
            </a:br>
            <a:endParaRPr lang="en-US" sz="3600"/>
          </a:p>
        </p:txBody>
      </p:sp>
      <p:sp>
        <p:nvSpPr>
          <p:cNvPr id="280579" name="Rectangle 3"/>
          <p:cNvSpPr>
            <a:spLocks noGrp="1" noChangeArrowheads="1"/>
          </p:cNvSpPr>
          <p:nvPr>
            <p:ph type="body" idx="1"/>
          </p:nvPr>
        </p:nvSpPr>
        <p:spPr>
          <a:xfrm>
            <a:off x="1066800" y="1752600"/>
            <a:ext cx="7772400" cy="4495800"/>
          </a:xfrm>
        </p:spPr>
        <p:txBody>
          <a:bodyPr/>
          <a:lstStyle/>
          <a:p>
            <a:pPr marL="609600" indent="-609600" eaLnBrk="1" hangingPunct="1">
              <a:lnSpc>
                <a:spcPct val="150000"/>
              </a:lnSpc>
              <a:buFontTx/>
              <a:buAutoNum type="alphaUcPeriod"/>
              <a:defRPr/>
            </a:pPr>
            <a:r>
              <a:rPr lang="en-US" dirty="0"/>
              <a:t>Infectious</a:t>
            </a:r>
          </a:p>
          <a:p>
            <a:pPr marL="609600" indent="-609600" eaLnBrk="1" hangingPunct="1">
              <a:lnSpc>
                <a:spcPct val="150000"/>
              </a:lnSpc>
              <a:buFontTx/>
              <a:buAutoNum type="alphaUcPeriod"/>
              <a:defRPr/>
            </a:pPr>
            <a:r>
              <a:rPr lang="en-US" dirty="0"/>
              <a:t>Trauma</a:t>
            </a:r>
          </a:p>
          <a:p>
            <a:pPr marL="609600" indent="-609600" eaLnBrk="1" hangingPunct="1">
              <a:lnSpc>
                <a:spcPct val="150000"/>
              </a:lnSpc>
              <a:buFontTx/>
              <a:buAutoNum type="alphaUcPeriod"/>
              <a:defRPr/>
            </a:pPr>
            <a:r>
              <a:rPr lang="en-US" dirty="0"/>
              <a:t>Congenital, idiopathic</a:t>
            </a:r>
          </a:p>
          <a:p>
            <a:pPr marL="609600" indent="-609600" eaLnBrk="1" hangingPunct="1">
              <a:lnSpc>
                <a:spcPct val="150000"/>
              </a:lnSpc>
              <a:buFontTx/>
              <a:buAutoNum type="alphaUcPeriod"/>
              <a:defRPr/>
            </a:pPr>
            <a:r>
              <a:rPr lang="en-US" dirty="0"/>
              <a:t>Neurologic disorders</a:t>
            </a:r>
          </a:p>
        </p:txBody>
      </p:sp>
    </p:spTree>
    <p:extLst>
      <p:ext uri="{BB962C8B-B14F-4D97-AF65-F5344CB8AC3E}">
        <p14:creationId xmlns:p14="http://schemas.microsoft.com/office/powerpoint/2010/main" xmlns="" val="160980428"/>
      </p:ext>
    </p:extLst>
  </p:cSld>
  <p:clrMapOvr>
    <a:masterClrMapping/>
  </p:clrMapOvr>
  <p:transition>
    <p:wipe dir="d"/>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1066800" y="228600"/>
            <a:ext cx="7772400" cy="1143000"/>
          </a:xfrm>
        </p:spPr>
        <p:txBody>
          <a:bodyPr>
            <a:normAutofit fontScale="90000"/>
          </a:bodyPr>
          <a:lstStyle/>
          <a:p>
            <a:pPr algn="ctr" eaLnBrk="1" hangingPunct="1">
              <a:lnSpc>
                <a:spcPct val="80000"/>
              </a:lnSpc>
            </a:pPr>
            <a:r>
              <a:rPr lang="en-US" sz="3200"/>
              <a:t/>
            </a:r>
            <a:br>
              <a:rPr lang="en-US" sz="3200"/>
            </a:br>
            <a:r>
              <a:rPr lang="en-US" sz="3200" b="1"/>
              <a:t>Causes of Stridor in Infants &amp; Children According to Site of Obstruction &amp; Age</a:t>
            </a:r>
            <a:r>
              <a:rPr lang="en-US" sz="4000"/>
              <a:t> </a:t>
            </a:r>
            <a:endParaRPr lang="en-US" sz="2400"/>
          </a:p>
        </p:txBody>
      </p:sp>
      <p:graphicFrame>
        <p:nvGraphicFramePr>
          <p:cNvPr id="284675" name="Group 3"/>
          <p:cNvGraphicFramePr>
            <a:graphicFrameLocks noGrp="1"/>
          </p:cNvGraphicFramePr>
          <p:nvPr>
            <p:ph idx="1"/>
            <p:extLst>
              <p:ext uri="{D42A27DB-BD31-4B8C-83A1-F6EECF244321}">
                <p14:modId xmlns:p14="http://schemas.microsoft.com/office/powerpoint/2010/main" xmlns="" val="2085854497"/>
              </p:ext>
            </p:extLst>
          </p:nvPr>
        </p:nvGraphicFramePr>
        <p:xfrm>
          <a:off x="1066800" y="1524000"/>
          <a:ext cx="7848600" cy="4419600"/>
        </p:xfrm>
        <a:graphic>
          <a:graphicData uri="http://schemas.openxmlformats.org/drawingml/2006/table">
            <a:tbl>
              <a:tblPr/>
              <a:tblGrid>
                <a:gridCol w="2154238">
                  <a:extLst>
                    <a:ext uri="{9D8B030D-6E8A-4147-A177-3AD203B41FA5}">
                      <a16:colId xmlns:a16="http://schemas.microsoft.com/office/drawing/2014/main" xmlns="" val="20000"/>
                    </a:ext>
                  </a:extLst>
                </a:gridCol>
                <a:gridCol w="3001962">
                  <a:extLst>
                    <a:ext uri="{9D8B030D-6E8A-4147-A177-3AD203B41FA5}">
                      <a16:colId xmlns:a16="http://schemas.microsoft.com/office/drawing/2014/main" xmlns="" val="20001"/>
                    </a:ext>
                  </a:extLst>
                </a:gridCol>
                <a:gridCol w="2692400">
                  <a:extLst>
                    <a:ext uri="{9D8B030D-6E8A-4147-A177-3AD203B41FA5}">
                      <a16:colId xmlns:a16="http://schemas.microsoft.com/office/drawing/2014/main" xmlns="" val="20002"/>
                    </a:ext>
                  </a:extLst>
                </a:gridCol>
              </a:tblGrid>
              <a:tr h="43434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err="1">
                          <a:ln>
                            <a:noFill/>
                          </a:ln>
                          <a:solidFill>
                            <a:schemeClr val="tx1"/>
                          </a:solidFill>
                          <a:effectLst/>
                          <a:latin typeface="Times New Roman" pitchFamily="18" charset="0"/>
                        </a:rPr>
                        <a:t>Nasopharynx</a:t>
                      </a:r>
                      <a:endParaRPr kumimoji="0" lang="en-US" sz="2400" b="1" i="0" u="none" strike="noStrike" cap="none" normalizeH="0" baseline="0" dirty="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tx2"/>
                        </a:buClr>
                        <a:buSzPct val="75000"/>
                        <a:buFontTx/>
                        <a:buChar char="-"/>
                        <a:tabLst/>
                      </a:pPr>
                      <a:r>
                        <a:rPr kumimoji="0" lang="en-US" sz="2000" b="0" i="0" u="none" strike="noStrike" cap="none" normalizeH="0" baseline="0" dirty="0" err="1">
                          <a:ln>
                            <a:noFill/>
                          </a:ln>
                          <a:solidFill>
                            <a:schemeClr val="tx1"/>
                          </a:solidFill>
                          <a:effectLst/>
                          <a:latin typeface="Times New Roman" pitchFamily="18" charset="0"/>
                        </a:rPr>
                        <a:t>Choanal</a:t>
                      </a:r>
                      <a:r>
                        <a:rPr kumimoji="0" lang="en-US" sz="2000" b="0" i="0" u="none" strike="noStrike" cap="none" normalizeH="0" baseline="0" dirty="0">
                          <a:ln>
                            <a:noFill/>
                          </a:ln>
                          <a:solidFill>
                            <a:schemeClr val="tx1"/>
                          </a:solidFill>
                          <a:effectLst/>
                          <a:latin typeface="Times New Roman" pitchFamily="18" charset="0"/>
                        </a:rPr>
                        <a:t> atresia *</a:t>
                      </a:r>
                      <a:br>
                        <a:rPr kumimoji="0" lang="en-US" sz="2000" b="0" i="0" u="none" strike="noStrike" cap="none" normalizeH="0" baseline="0" dirty="0">
                          <a:ln>
                            <a:noFill/>
                          </a:ln>
                          <a:solidFill>
                            <a:schemeClr val="tx1"/>
                          </a:solidFill>
                          <a:effectLst/>
                          <a:latin typeface="Times New Roman" pitchFamily="18" charset="0"/>
                        </a:rPr>
                      </a:br>
                      <a:r>
                        <a:rPr kumimoji="0" lang="en-US" sz="2000" b="0" i="0" u="none" strike="noStrike" cap="none" normalizeH="0" baseline="0" dirty="0">
                          <a:ln>
                            <a:noFill/>
                          </a:ln>
                          <a:solidFill>
                            <a:schemeClr val="tx1"/>
                          </a:solidFill>
                          <a:effectLst/>
                          <a:latin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rPr>
                        <a:t>Thyroglossal</a:t>
                      </a:r>
                      <a:r>
                        <a:rPr kumimoji="0" lang="ar-SA" sz="2000" b="0" i="0" u="none" strike="noStrike" cap="none" normalizeH="0" baseline="0" dirty="0">
                          <a:ln>
                            <a:noFill/>
                          </a:ln>
                          <a:solidFill>
                            <a:schemeClr val="tx1"/>
                          </a:solidFill>
                          <a:effectLst/>
                          <a:latin typeface="Times New Roman" pitchFamily="18" charset="0"/>
                        </a:rPr>
                        <a:t> </a:t>
                      </a:r>
                      <a:r>
                        <a:rPr kumimoji="0" lang="en-US" sz="2000" b="0" i="0" u="none" strike="noStrike" cap="none" normalizeH="0" baseline="0" dirty="0">
                          <a:ln>
                            <a:noFill/>
                          </a:ln>
                          <a:solidFill>
                            <a:schemeClr val="tx1"/>
                          </a:solidFill>
                          <a:effectLst/>
                          <a:latin typeface="Times New Roman" pitchFamily="18" charset="0"/>
                        </a:rPr>
                        <a:t>cyst </a:t>
                      </a:r>
                      <a:br>
                        <a:rPr kumimoji="0" lang="en-US" sz="2000" b="0" i="0" u="none" strike="noStrike" cap="none" normalizeH="0" baseline="0" dirty="0">
                          <a:ln>
                            <a:noFill/>
                          </a:ln>
                          <a:solidFill>
                            <a:schemeClr val="tx1"/>
                          </a:solidFill>
                          <a:effectLst/>
                          <a:latin typeface="Times New Roman" pitchFamily="18" charset="0"/>
                        </a:rPr>
                      </a:br>
                      <a:r>
                        <a:rPr kumimoji="0" lang="en-US" sz="2000" b="0" i="0" u="none" strike="noStrike" cap="none" normalizeH="0" baseline="0" dirty="0">
                          <a:ln>
                            <a:noFill/>
                          </a:ln>
                          <a:solidFill>
                            <a:schemeClr val="tx1"/>
                          </a:solidFill>
                          <a:effectLst/>
                          <a:latin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rPr>
                        <a:t>Macroglossia</a:t>
                      </a:r>
                      <a:r>
                        <a:rPr kumimoji="0" lang="en-US" sz="2000" b="0" i="0" u="none" strike="noStrike" cap="none" normalizeH="0" baseline="0" dirty="0">
                          <a:ln>
                            <a:noFill/>
                          </a:ln>
                          <a:solidFill>
                            <a:schemeClr val="tx1"/>
                          </a:solidFill>
                          <a:effectLst/>
                          <a:latin typeface="Times New Roman" pitchFamily="18" charset="0"/>
                        </a:rPr>
                        <a:t>* </a:t>
                      </a:r>
                      <a:br>
                        <a:rPr kumimoji="0" lang="en-US" sz="2000" b="0" i="0" u="none" strike="noStrike" cap="none" normalizeH="0" baseline="0" dirty="0">
                          <a:ln>
                            <a:noFill/>
                          </a:ln>
                          <a:solidFill>
                            <a:schemeClr val="tx1"/>
                          </a:solidFill>
                          <a:effectLst/>
                          <a:latin typeface="Times New Roman" pitchFamily="18" charset="0"/>
                        </a:rPr>
                      </a:br>
                      <a:r>
                        <a:rPr kumimoji="0" lang="en-US" sz="2000" b="0" i="0" u="none" strike="noStrike" cap="none" normalizeH="0" baseline="0" dirty="0">
                          <a:ln>
                            <a:noFill/>
                          </a:ln>
                          <a:solidFill>
                            <a:srgbClr val="FF0000"/>
                          </a:solidFill>
                          <a:effectLst/>
                          <a:latin typeface="Times New Roman" pitchFamily="18" charset="0"/>
                        </a:rPr>
                        <a:t>- Hypertrophic       tonsils </a:t>
                      </a:r>
                      <a:r>
                        <a:rPr kumimoji="0" lang="en-US" sz="2000" b="0" i="0" u="none" strike="noStrike" cap="none" normalizeH="0" baseline="0" dirty="0">
                          <a:ln>
                            <a:noFill/>
                          </a:ln>
                          <a:solidFill>
                            <a:schemeClr val="tx1"/>
                          </a:solidFill>
                          <a:effectLst/>
                          <a:latin typeface="Times New Roman" pitchFamily="18" charset="0"/>
                        </a:rPr>
                        <a:t> </a:t>
                      </a:r>
                      <a:r>
                        <a:rPr kumimoji="0" lang="en-US" sz="2000" b="1" i="0" u="none" strike="noStrike" cap="none" normalizeH="0" baseline="0" dirty="0">
                          <a:ln>
                            <a:noFill/>
                          </a:ln>
                          <a:solidFill>
                            <a:schemeClr val="tx1"/>
                          </a:solidFill>
                          <a:effectLst/>
                          <a:latin typeface="Times New Roman" pitchFamily="18" charset="0"/>
                          <a:cs typeface="Times New Roman" pitchFamily="18" charset="0"/>
                        </a:rPr>
                        <a:t>§</a:t>
                      </a:r>
                      <a:r>
                        <a:rPr kumimoji="0" lang="en-US" sz="2000" b="0" i="0" u="none" strike="noStrike" cap="none" normalizeH="0" baseline="0" dirty="0">
                          <a:ln>
                            <a:noFill/>
                          </a:ln>
                          <a:solidFill>
                            <a:schemeClr val="tx1"/>
                          </a:solidFill>
                          <a:effectLst/>
                          <a:latin typeface="Times New Roman" pitchFamily="18" charset="0"/>
                        </a:rPr>
                        <a:t> </a:t>
                      </a:r>
                    </a:p>
                    <a:p>
                      <a:pPr marL="0" marR="0" lvl="0" indent="0" algn="l" defTabSz="914400" rtl="0" eaLnBrk="1" fontAlgn="base" latinLnBrk="0" hangingPunct="1">
                        <a:lnSpc>
                          <a:spcPct val="100000"/>
                        </a:lnSpc>
                        <a:spcBef>
                          <a:spcPct val="20000"/>
                        </a:spcBef>
                        <a:spcAft>
                          <a:spcPct val="0"/>
                        </a:spcAft>
                        <a:buClr>
                          <a:schemeClr val="tx2"/>
                        </a:buClr>
                        <a:buSzPct val="75000"/>
                        <a:buFontTx/>
                        <a:buChar char="-"/>
                        <a:tabLst/>
                      </a:pPr>
                      <a:r>
                        <a:rPr kumimoji="0" lang="en-US" sz="2000" b="0" i="0" u="none" strike="noStrike" cap="none" normalizeH="0" baseline="0" dirty="0">
                          <a:ln>
                            <a:noFill/>
                          </a:ln>
                          <a:solidFill>
                            <a:schemeClr val="tx1"/>
                          </a:solidFill>
                          <a:effectLst/>
                          <a:latin typeface="Times New Roman" pitchFamily="18" charset="0"/>
                        </a:rPr>
                        <a:t> </a:t>
                      </a:r>
                      <a:r>
                        <a:rPr kumimoji="0" lang="en-US" sz="2000" b="0" i="0" u="none" strike="noStrike" cap="none" normalizeH="0" baseline="0" dirty="0">
                          <a:ln>
                            <a:noFill/>
                          </a:ln>
                          <a:solidFill>
                            <a:srgbClr val="FF0000"/>
                          </a:solidFill>
                          <a:effectLst/>
                          <a:latin typeface="Times New Roman" pitchFamily="18" charset="0"/>
                        </a:rPr>
                        <a:t>Retropharyngeal or </a:t>
                      </a:r>
                      <a:r>
                        <a:rPr kumimoji="0" lang="en-US" sz="2000" b="0" i="0" u="none" strike="noStrike" cap="none" normalizeH="0" baseline="0" dirty="0" err="1">
                          <a:ln>
                            <a:noFill/>
                          </a:ln>
                          <a:solidFill>
                            <a:srgbClr val="FF0000"/>
                          </a:solidFill>
                          <a:effectLst/>
                          <a:latin typeface="Times New Roman" pitchFamily="18" charset="0"/>
                        </a:rPr>
                        <a:t>peritonsillar</a:t>
                      </a:r>
                      <a:r>
                        <a:rPr kumimoji="0" lang="en-US" sz="2000" b="0" i="0" u="none" strike="noStrike" cap="none" normalizeH="0" baseline="0" dirty="0">
                          <a:ln>
                            <a:noFill/>
                          </a:ln>
                          <a:solidFill>
                            <a:srgbClr val="FF0000"/>
                          </a:solidFill>
                          <a:effectLst/>
                          <a:latin typeface="Times New Roman" pitchFamily="18" charset="0"/>
                        </a:rPr>
                        <a:t> abscess </a:t>
                      </a:r>
                      <a:r>
                        <a:rPr kumimoji="0" lang="en-US" sz="2000" b="1" i="0" u="none" strike="noStrike" cap="none" normalizeH="0" baseline="0" dirty="0">
                          <a:ln>
                            <a:noFill/>
                          </a:ln>
                          <a:solidFill>
                            <a:schemeClr val="tx1"/>
                          </a:solidFill>
                          <a:effectLst/>
                          <a:latin typeface="Times New Roman" pitchFamily="18" charset="0"/>
                          <a:cs typeface="Times New Roman" pitchFamily="18"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i="0" u="none" strike="noStrike" cap="none" normalizeH="0" baseline="0" dirty="0">
                          <a:ln>
                            <a:noFill/>
                          </a:ln>
                          <a:solidFill>
                            <a:schemeClr val="tx1"/>
                          </a:solidFill>
                          <a:effectLst/>
                          <a:latin typeface="Times New Roman" pitchFamily="18" charset="0"/>
                        </a:rPr>
                        <a:t>             </a:t>
                      </a:r>
                      <a:r>
                        <a:rPr kumimoji="0" lang="en-US" sz="2400" b="1" i="0" u="none" strike="noStrike" cap="none" normalizeH="0" baseline="0" dirty="0">
                          <a:ln>
                            <a:noFill/>
                          </a:ln>
                          <a:solidFill>
                            <a:schemeClr val="tx1"/>
                          </a:solidFill>
                          <a:effectLst/>
                          <a:latin typeface="Times New Roman" pitchFamily="18" charset="0"/>
                        </a:rPr>
                        <a:t>Larynx</a:t>
                      </a:r>
                      <a:r>
                        <a:rPr kumimoji="0" lang="en-US" sz="2000" b="0" i="0" u="none" strike="noStrike" cap="none" normalizeH="0" baseline="0" dirty="0">
                          <a:ln>
                            <a:noFill/>
                          </a:ln>
                          <a:solidFill>
                            <a:schemeClr val="tx1"/>
                          </a:solidFill>
                          <a:effectLst/>
                          <a:latin typeface="Times New Roman" pitchFamily="18" charset="0"/>
                        </a:rPr>
                        <a:t/>
                      </a:r>
                      <a:br>
                        <a:rPr kumimoji="0" lang="en-US" sz="2000" b="0" i="0" u="none" strike="noStrike" cap="none" normalizeH="0" baseline="0" dirty="0">
                          <a:ln>
                            <a:noFill/>
                          </a:ln>
                          <a:solidFill>
                            <a:schemeClr val="tx1"/>
                          </a:solidFill>
                          <a:effectLst/>
                          <a:latin typeface="Times New Roman" pitchFamily="18" charset="0"/>
                        </a:rPr>
                      </a:br>
                      <a:r>
                        <a:rPr kumimoji="0" lang="en-US" sz="2000" b="0" i="0" u="none" strike="noStrike" cap="none" normalizeH="0" baseline="0" dirty="0">
                          <a:ln>
                            <a:noFill/>
                          </a:ln>
                          <a:solidFill>
                            <a:schemeClr val="tx1"/>
                          </a:solidFill>
                          <a:effectLst/>
                          <a:latin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rPr>
                        <a:t>Laryngomalacia</a:t>
                      </a:r>
                      <a:r>
                        <a:rPr kumimoji="0" lang="en-US" sz="2000" b="0" i="0" u="none" strike="noStrike" cap="none" normalizeH="0" baseline="0" dirty="0">
                          <a:ln>
                            <a:noFill/>
                          </a:ln>
                          <a:solidFill>
                            <a:schemeClr val="tx1"/>
                          </a:solidFill>
                          <a:effectLst/>
                          <a:latin typeface="Times New Roman" pitchFamily="18" charset="0"/>
                        </a:rPr>
                        <a:t/>
                      </a:r>
                      <a:br>
                        <a:rPr kumimoji="0" lang="en-US" sz="2000" b="0" i="0" u="none" strike="noStrike" cap="none" normalizeH="0" baseline="0" dirty="0">
                          <a:ln>
                            <a:noFill/>
                          </a:ln>
                          <a:solidFill>
                            <a:schemeClr val="tx1"/>
                          </a:solidFill>
                          <a:effectLst/>
                          <a:latin typeface="Times New Roman" pitchFamily="18" charset="0"/>
                        </a:rPr>
                      </a:br>
                      <a:r>
                        <a:rPr kumimoji="0" lang="en-US" sz="2000" b="0" i="0" u="none" strike="noStrike" cap="none" normalizeH="0" baseline="0" dirty="0">
                          <a:ln>
                            <a:noFill/>
                          </a:ln>
                          <a:solidFill>
                            <a:schemeClr val="tx1"/>
                          </a:solidFill>
                          <a:effectLst/>
                          <a:latin typeface="Times New Roman" pitchFamily="18" charset="0"/>
                        </a:rPr>
                        <a:t>- Laryngeal web, cyst or </a:t>
                      </a:r>
                      <a:r>
                        <a:rPr kumimoji="0" lang="en-US" sz="2000" b="0" i="0" u="none" strike="noStrike" cap="none" normalizeH="0" baseline="0" dirty="0" err="1">
                          <a:ln>
                            <a:noFill/>
                          </a:ln>
                          <a:solidFill>
                            <a:schemeClr val="tx1"/>
                          </a:solidFill>
                          <a:effectLst/>
                          <a:latin typeface="Times New Roman" pitchFamily="18" charset="0"/>
                        </a:rPr>
                        <a:t>laryngocele</a:t>
                      </a:r>
                      <a:r>
                        <a:rPr kumimoji="0" lang="en-US" sz="2000" b="0" i="0" u="none" strike="noStrike" cap="none" normalizeH="0" baseline="0" dirty="0">
                          <a:ln>
                            <a:noFill/>
                          </a:ln>
                          <a:solidFill>
                            <a:schemeClr val="tx1"/>
                          </a:solidFill>
                          <a:effectLst/>
                          <a:latin typeface="Times New Roman" pitchFamily="18" charset="0"/>
                        </a:rPr>
                        <a:t> *</a:t>
                      </a:r>
                      <a:br>
                        <a:rPr kumimoji="0" lang="en-US" sz="2000" b="0" i="0" u="none" strike="noStrike" cap="none" normalizeH="0" baseline="0" dirty="0">
                          <a:ln>
                            <a:noFill/>
                          </a:ln>
                          <a:solidFill>
                            <a:schemeClr val="tx1"/>
                          </a:solidFill>
                          <a:effectLst/>
                          <a:latin typeface="Times New Roman" pitchFamily="18" charset="0"/>
                        </a:rPr>
                      </a:br>
                      <a:r>
                        <a:rPr kumimoji="0" lang="en-US" sz="2000" b="0" i="0" u="none" strike="noStrike" cap="none" normalizeH="0" baseline="0" dirty="0">
                          <a:ln>
                            <a:noFill/>
                          </a:ln>
                          <a:solidFill>
                            <a:schemeClr val="tx1"/>
                          </a:solidFill>
                          <a:effectLst/>
                          <a:latin typeface="Times New Roman" pitchFamily="18" charset="0"/>
                        </a:rPr>
                        <a:t>- Viral Croup   </a:t>
                      </a:r>
                      <a:br>
                        <a:rPr kumimoji="0" lang="en-US" sz="2000" b="0" i="0" u="none" strike="noStrike" cap="none" normalizeH="0" baseline="0" dirty="0">
                          <a:ln>
                            <a:noFill/>
                          </a:ln>
                          <a:solidFill>
                            <a:schemeClr val="tx1"/>
                          </a:solidFill>
                          <a:effectLst/>
                          <a:latin typeface="Times New Roman" pitchFamily="18" charset="0"/>
                        </a:rPr>
                      </a:br>
                      <a:r>
                        <a:rPr kumimoji="0" lang="en-US" sz="2000" b="0" i="0" u="none" strike="noStrike" cap="none" normalizeH="0" baseline="0" dirty="0">
                          <a:ln>
                            <a:noFill/>
                          </a:ln>
                          <a:solidFill>
                            <a:srgbClr val="FF0000"/>
                          </a:solidFill>
                          <a:effectLst/>
                          <a:latin typeface="Times New Roman" pitchFamily="18" charset="0"/>
                        </a:rPr>
                        <a:t>-- Epiglottitis </a:t>
                      </a:r>
                      <a:r>
                        <a:rPr kumimoji="0" lang="en-US" sz="2000" b="1" i="0" u="none" strike="noStrike" cap="none" normalizeH="0" baseline="0" dirty="0">
                          <a:ln>
                            <a:noFill/>
                          </a:ln>
                          <a:solidFill>
                            <a:srgbClr val="FF0000"/>
                          </a:solidFill>
                          <a:effectLst/>
                          <a:latin typeface="Times New Roman" pitchFamily="18" charset="0"/>
                          <a:cs typeface="Times New Roman" pitchFamily="18" charset="0"/>
                        </a:rPr>
                        <a:t>§</a:t>
                      </a:r>
                      <a:r>
                        <a:rPr kumimoji="0" lang="en-US" sz="2000" b="0" i="0" u="none" strike="noStrike" cap="none" normalizeH="0" baseline="0" dirty="0">
                          <a:ln>
                            <a:noFill/>
                          </a:ln>
                          <a:solidFill>
                            <a:srgbClr val="FF0000"/>
                          </a:solidFill>
                          <a:effectLst/>
                          <a:latin typeface="Times New Roman" pitchFamily="18" charset="0"/>
                        </a:rPr>
                        <a:t> </a:t>
                      </a:r>
                      <a:r>
                        <a:rPr kumimoji="0" lang="en-US" sz="2000" b="0" i="0" u="none" strike="noStrike" cap="none" normalizeH="0" baseline="0" dirty="0">
                          <a:ln>
                            <a:noFill/>
                          </a:ln>
                          <a:solidFill>
                            <a:schemeClr val="tx1"/>
                          </a:solidFill>
                          <a:effectLst/>
                          <a:latin typeface="Times New Roman" pitchFamily="18" charset="0"/>
                        </a:rPr>
                        <a:t/>
                      </a:r>
                      <a:br>
                        <a:rPr kumimoji="0" lang="en-US" sz="2000" b="0" i="0" u="none" strike="noStrike" cap="none" normalizeH="0" baseline="0" dirty="0">
                          <a:ln>
                            <a:noFill/>
                          </a:ln>
                          <a:solidFill>
                            <a:schemeClr val="tx1"/>
                          </a:solidFill>
                          <a:effectLst/>
                          <a:latin typeface="Times New Roman" pitchFamily="18" charset="0"/>
                        </a:rPr>
                      </a:br>
                      <a:r>
                        <a:rPr kumimoji="0" lang="en-US" sz="2000" b="0" i="0" u="none" strike="noStrike" cap="none" normalizeH="0" baseline="0" dirty="0">
                          <a:ln>
                            <a:noFill/>
                          </a:ln>
                          <a:solidFill>
                            <a:schemeClr val="tx1"/>
                          </a:solidFill>
                          <a:effectLst/>
                          <a:latin typeface="Times New Roman" pitchFamily="18" charset="0"/>
                        </a:rPr>
                        <a:t>- Vocal cord paralysis* </a:t>
                      </a:r>
                      <a:br>
                        <a:rPr kumimoji="0" lang="en-US" sz="2000" b="0" i="0" u="none" strike="noStrike" cap="none" normalizeH="0" baseline="0" dirty="0">
                          <a:ln>
                            <a:noFill/>
                          </a:ln>
                          <a:solidFill>
                            <a:schemeClr val="tx1"/>
                          </a:solidFill>
                          <a:effectLst/>
                          <a:latin typeface="Times New Roman" pitchFamily="18" charset="0"/>
                        </a:rPr>
                      </a:br>
                      <a:r>
                        <a:rPr kumimoji="0" lang="en-US" sz="2000" b="0" i="0" u="none" strike="noStrike" cap="none" normalizeH="0" baseline="0" dirty="0">
                          <a:ln>
                            <a:noFill/>
                          </a:ln>
                          <a:solidFill>
                            <a:schemeClr val="tx1"/>
                          </a:solidFill>
                          <a:effectLst/>
                          <a:latin typeface="Times New Roman" pitchFamily="18" charset="0"/>
                        </a:rPr>
                        <a:t>- Laryngeal stenosis* </a:t>
                      </a:r>
                      <a:br>
                        <a:rPr kumimoji="0" lang="en-US" sz="2000" b="0" i="0" u="none" strike="noStrike" cap="none" normalizeH="0" baseline="0" dirty="0">
                          <a:ln>
                            <a:noFill/>
                          </a:ln>
                          <a:solidFill>
                            <a:schemeClr val="tx1"/>
                          </a:solidFill>
                          <a:effectLst/>
                          <a:latin typeface="Times New Roman" pitchFamily="18" charset="0"/>
                        </a:rPr>
                      </a:br>
                      <a:r>
                        <a:rPr kumimoji="0" lang="en-US" sz="2000" b="0" i="0" u="none" strike="noStrike" cap="none" normalizeH="0" baseline="0" dirty="0">
                          <a:ln>
                            <a:noFill/>
                          </a:ln>
                          <a:solidFill>
                            <a:schemeClr val="tx1"/>
                          </a:solidFill>
                          <a:effectLst/>
                          <a:latin typeface="Times New Roman" pitchFamily="18" charset="0"/>
                        </a:rPr>
                        <a:t>- Cystic </a:t>
                      </a:r>
                      <a:r>
                        <a:rPr kumimoji="0" lang="en-US" sz="2000" b="0" i="0" u="none" strike="noStrike" cap="none" normalizeH="0" baseline="0" dirty="0" err="1">
                          <a:ln>
                            <a:noFill/>
                          </a:ln>
                          <a:solidFill>
                            <a:schemeClr val="tx1"/>
                          </a:solidFill>
                          <a:effectLst/>
                          <a:latin typeface="Times New Roman" pitchFamily="18" charset="0"/>
                        </a:rPr>
                        <a:t>hygroma</a:t>
                      </a:r>
                      <a:r>
                        <a:rPr kumimoji="0" lang="en-US" sz="2000" b="0" i="0" u="none" strike="noStrike" cap="none" normalizeH="0" baseline="0" dirty="0">
                          <a:ln>
                            <a:noFill/>
                          </a:ln>
                          <a:solidFill>
                            <a:schemeClr val="tx1"/>
                          </a:solidFill>
                          <a:effectLst/>
                          <a:latin typeface="Times New Roman" pitchFamily="18" charset="0"/>
                        </a:rPr>
                        <a:t>*</a:t>
                      </a:r>
                      <a:br>
                        <a:rPr kumimoji="0" lang="en-US" sz="2000" b="0" i="0" u="none" strike="noStrike" cap="none" normalizeH="0" baseline="0" dirty="0">
                          <a:ln>
                            <a:noFill/>
                          </a:ln>
                          <a:solidFill>
                            <a:schemeClr val="tx1"/>
                          </a:solidFill>
                          <a:effectLst/>
                          <a:latin typeface="Times New Roman" pitchFamily="18" charset="0"/>
                        </a:rPr>
                      </a:br>
                      <a:r>
                        <a:rPr kumimoji="0" lang="en-US" sz="2000" b="0" i="0" u="none" strike="noStrike" cap="none" normalizeH="0" baseline="0" dirty="0">
                          <a:ln>
                            <a:noFill/>
                          </a:ln>
                          <a:solidFill>
                            <a:schemeClr val="tx1"/>
                          </a:solidFill>
                          <a:effectLst/>
                          <a:latin typeface="Times New Roman" pitchFamily="18" charset="0"/>
                        </a:rPr>
                        <a:t>- </a:t>
                      </a:r>
                      <a:r>
                        <a:rPr kumimoji="0" lang="en-US" sz="2000" b="0" i="0" u="none" strike="noStrike" cap="none" normalizeH="0" baseline="0" dirty="0">
                          <a:ln>
                            <a:noFill/>
                          </a:ln>
                          <a:solidFill>
                            <a:srgbClr val="FF0000"/>
                          </a:solidFill>
                          <a:effectLst/>
                          <a:latin typeface="Times New Roman" pitchFamily="18" charset="0"/>
                        </a:rPr>
                        <a:t>Laryngeal papilloma </a:t>
                      </a:r>
                      <a:r>
                        <a:rPr kumimoji="0" lang="en-US" sz="2000" b="1" i="0" u="none" strike="noStrike" cap="none" normalizeH="0" baseline="0" dirty="0">
                          <a:ln>
                            <a:noFill/>
                          </a:ln>
                          <a:solidFill>
                            <a:srgbClr val="FF0000"/>
                          </a:solidFill>
                          <a:effectLst/>
                          <a:latin typeface="Times New Roman" pitchFamily="18" charset="0"/>
                          <a:cs typeface="Times New Roman" pitchFamily="18" charset="0"/>
                        </a:rPr>
                        <a:t>§</a:t>
                      </a:r>
                      <a:r>
                        <a:rPr kumimoji="0" lang="en-US" sz="2000" b="0" i="0" u="none" strike="noStrike" cap="none" normalizeH="0" baseline="0" dirty="0">
                          <a:ln>
                            <a:noFill/>
                          </a:ln>
                          <a:solidFill>
                            <a:srgbClr val="FF0000"/>
                          </a:solidFill>
                          <a:effectLst/>
                          <a:latin typeface="Times New Roman" pitchFamily="18" charset="0"/>
                        </a:rPr>
                        <a:t> </a:t>
                      </a:r>
                      <a:r>
                        <a:rPr kumimoji="0" lang="en-US" sz="2000" b="0" i="0" u="none" strike="noStrike" cap="none" normalizeH="0" baseline="0" dirty="0">
                          <a:ln>
                            <a:noFill/>
                          </a:ln>
                          <a:solidFill>
                            <a:schemeClr val="tx1"/>
                          </a:solidFill>
                          <a:effectLst/>
                          <a:latin typeface="Times New Roman" pitchFamily="18" charset="0"/>
                        </a:rPr>
                        <a:t/>
                      </a:r>
                      <a:br>
                        <a:rPr kumimoji="0" lang="en-US" sz="2000" b="0" i="0" u="none" strike="noStrike" cap="none" normalizeH="0" baseline="0" dirty="0">
                          <a:ln>
                            <a:noFill/>
                          </a:ln>
                          <a:solidFill>
                            <a:schemeClr val="tx1"/>
                          </a:solidFill>
                          <a:effectLst/>
                          <a:latin typeface="Times New Roman" pitchFamily="18" charset="0"/>
                        </a:rPr>
                      </a:br>
                      <a:r>
                        <a:rPr kumimoji="0" lang="en-US" sz="2000" b="0" i="0" u="none" strike="noStrike" cap="none" normalizeH="0" baseline="0" dirty="0">
                          <a:ln>
                            <a:noFill/>
                          </a:ln>
                          <a:solidFill>
                            <a:schemeClr val="tx1"/>
                          </a:solidFill>
                          <a:effectLst/>
                          <a:latin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rPr>
                        <a:t>Angioneurotic</a:t>
                      </a:r>
                      <a:r>
                        <a:rPr kumimoji="0" lang="en-US" sz="2000" b="0" i="0" u="none" strike="noStrike" cap="none" normalizeH="0" baseline="0" dirty="0">
                          <a:ln>
                            <a:noFill/>
                          </a:ln>
                          <a:solidFill>
                            <a:srgbClr val="FF0000"/>
                          </a:solidFill>
                          <a:effectLst/>
                          <a:latin typeface="Times New Roman" pitchFamily="18" charset="0"/>
                        </a:rPr>
                        <a:t> edema </a:t>
                      </a:r>
                      <a:r>
                        <a:rPr kumimoji="0" lang="en-US" sz="2000" b="1" i="0" u="none" strike="noStrike" cap="none" normalizeH="0" baseline="0" dirty="0">
                          <a:ln>
                            <a:noFill/>
                          </a:ln>
                          <a:solidFill>
                            <a:srgbClr val="FF0000"/>
                          </a:solidFill>
                          <a:effectLst/>
                          <a:latin typeface="Times New Roman" pitchFamily="18" charset="0"/>
                          <a:cs typeface="Times New Roman" pitchFamily="18" charset="0"/>
                        </a:rPr>
                        <a:t>§</a:t>
                      </a:r>
                      <a:r>
                        <a:rPr kumimoji="0" lang="en-US" sz="2000" b="0" i="0" u="none" strike="noStrike" cap="none" normalizeH="0" baseline="0" dirty="0">
                          <a:ln>
                            <a:noFill/>
                          </a:ln>
                          <a:solidFill>
                            <a:srgbClr val="FF0000"/>
                          </a:solidFill>
                          <a:effectLst/>
                          <a:latin typeface="Times New Roman" pitchFamily="18" charset="0"/>
                        </a:rPr>
                        <a:t> </a:t>
                      </a:r>
                      <a:r>
                        <a:rPr kumimoji="0" lang="en-US" sz="2000" b="0" i="0" u="none" strike="noStrike" cap="none" normalizeH="0" baseline="0" dirty="0">
                          <a:ln>
                            <a:noFill/>
                          </a:ln>
                          <a:solidFill>
                            <a:schemeClr val="tx1"/>
                          </a:solidFill>
                          <a:effectLst/>
                          <a:latin typeface="Times New Roman" pitchFamily="18" charset="0"/>
                        </a:rPr>
                        <a:t/>
                      </a:r>
                      <a:br>
                        <a:rPr kumimoji="0" lang="en-US" sz="2000" b="0" i="0" u="none" strike="noStrike" cap="none" normalizeH="0" baseline="0" dirty="0">
                          <a:ln>
                            <a:noFill/>
                          </a:ln>
                          <a:solidFill>
                            <a:schemeClr val="tx1"/>
                          </a:solidFill>
                          <a:effectLst/>
                          <a:latin typeface="Times New Roman" pitchFamily="18" charset="0"/>
                        </a:rPr>
                      </a:br>
                      <a:r>
                        <a:rPr kumimoji="0" lang="en-US" sz="2000" b="0" i="0" u="none" strike="noStrike" cap="none" normalizeH="0" baseline="0" dirty="0">
                          <a:ln>
                            <a:noFill/>
                          </a:ln>
                          <a:solidFill>
                            <a:schemeClr val="tx1"/>
                          </a:solidFill>
                          <a:effectLst/>
                          <a:latin typeface="Times New Roman" pitchFamily="18" charset="0"/>
                        </a:rPr>
                        <a:t>- </a:t>
                      </a:r>
                      <a:r>
                        <a:rPr kumimoji="0" lang="en-US" sz="2000" b="0" i="0" u="none" strike="noStrike" cap="none" normalizeH="0" baseline="0" dirty="0">
                          <a:ln>
                            <a:noFill/>
                          </a:ln>
                          <a:solidFill>
                            <a:srgbClr val="FF0000"/>
                          </a:solidFill>
                          <a:effectLst/>
                          <a:latin typeface="Times New Roman" pitchFamily="18" charset="0"/>
                        </a:rPr>
                        <a:t>Laryngospasm </a:t>
                      </a:r>
                      <a:r>
                        <a:rPr kumimoji="0" lang="en-US" sz="2000" b="1" i="0" u="none" strike="noStrike" cap="none" normalizeH="0" baseline="0" dirty="0">
                          <a:ln>
                            <a:noFill/>
                          </a:ln>
                          <a:solidFill>
                            <a:srgbClr val="FF0000"/>
                          </a:solidFill>
                          <a:effectLst/>
                          <a:latin typeface="Times New Roman" pitchFamily="18" charset="0"/>
                          <a:cs typeface="Times New Roman" pitchFamily="18" charset="0"/>
                        </a:rPr>
                        <a:t>§</a:t>
                      </a:r>
                      <a:r>
                        <a:rPr kumimoji="0" lang="en-US" sz="2000" b="0" i="0" u="none" strike="noStrike" cap="none" normalizeH="0" baseline="0" dirty="0">
                          <a:ln>
                            <a:noFill/>
                          </a:ln>
                          <a:solidFill>
                            <a:srgbClr val="FF0000"/>
                          </a:solidFill>
                          <a:effectLst/>
                          <a:latin typeface="Times New Roman" pitchFamily="18" charset="0"/>
                        </a:rPr>
                        <a:t> </a:t>
                      </a:r>
                      <a:r>
                        <a:rPr kumimoji="0" lang="en-US" sz="2000" b="0" i="0" u="none" strike="noStrike" cap="none" normalizeH="0" baseline="0" dirty="0">
                          <a:ln>
                            <a:noFill/>
                          </a:ln>
                          <a:solidFill>
                            <a:schemeClr val="tx1"/>
                          </a:solidFill>
                          <a:effectLst/>
                          <a:latin typeface="Times New Roman" pitchFamily="18" charset="0"/>
                        </a:rPr>
                        <a:t/>
                      </a:r>
                      <a:br>
                        <a:rPr kumimoji="0" lang="en-US" sz="2000" b="0" i="0" u="none" strike="noStrike" cap="none" normalizeH="0" baseline="0" dirty="0">
                          <a:ln>
                            <a:noFill/>
                          </a:ln>
                          <a:solidFill>
                            <a:schemeClr val="tx1"/>
                          </a:solidFill>
                          <a:effectLst/>
                          <a:latin typeface="Times New Roman" pitchFamily="18" charset="0"/>
                        </a:rPr>
                      </a:br>
                      <a:r>
                        <a:rPr kumimoji="0" lang="en-US" sz="2000" b="0" i="0" u="none" strike="noStrike" cap="none" normalizeH="0" baseline="0" dirty="0">
                          <a:ln>
                            <a:noFill/>
                          </a:ln>
                          <a:solidFill>
                            <a:schemeClr val="tx1"/>
                          </a:solidFill>
                          <a:effectLst/>
                          <a:latin typeface="Times New Roman" pitchFamily="18" charset="0"/>
                        </a:rPr>
                        <a:t>- </a:t>
                      </a:r>
                      <a:r>
                        <a:rPr kumimoji="0" lang="en-US" sz="2000" b="0" i="0" u="none" strike="noStrike" cap="none" normalizeH="0" baseline="0" dirty="0">
                          <a:ln>
                            <a:noFill/>
                          </a:ln>
                          <a:solidFill>
                            <a:srgbClr val="FF0000"/>
                          </a:solidFill>
                          <a:effectLst/>
                          <a:latin typeface="Times New Roman" pitchFamily="18" charset="0"/>
                        </a:rPr>
                        <a:t>Vocal Cord Dysfunction</a:t>
                      </a:r>
                      <a:r>
                        <a:rPr kumimoji="0" lang="en-US" sz="2000" b="1" i="0" u="none" strike="noStrike" cap="none" normalizeH="0" baseline="0" dirty="0">
                          <a:ln>
                            <a:noFill/>
                          </a:ln>
                          <a:solidFill>
                            <a:schemeClr val="tx1"/>
                          </a:solidFill>
                          <a:effectLst/>
                          <a:latin typeface="Times New Roman" pitchFamily="18" charset="0"/>
                          <a:cs typeface="Times New Roman" pitchFamily="18" charset="0"/>
                        </a:rPr>
                        <a:t>§</a:t>
                      </a:r>
                      <a:r>
                        <a:rPr kumimoji="0" lang="en-US" sz="2000" b="0" i="0" u="none" strike="noStrike" cap="none" normalizeH="0" baseline="0" dirty="0">
                          <a:ln>
                            <a:noFill/>
                          </a:ln>
                          <a:solidFill>
                            <a:schemeClr val="tx1"/>
                          </a:solidFill>
                          <a:effectLst/>
                          <a:latin typeface="Times New Roman" pitchFamily="18" charset="0"/>
                        </a:rPr>
                        <a:t> </a:t>
                      </a:r>
                      <a:br>
                        <a:rPr kumimoji="0" lang="en-US" sz="2000" b="0" i="0" u="none" strike="noStrike" cap="none" normalizeH="0" baseline="0" dirty="0">
                          <a:ln>
                            <a:noFill/>
                          </a:ln>
                          <a:solidFill>
                            <a:schemeClr val="tx1"/>
                          </a:solidFill>
                          <a:effectLst/>
                          <a:latin typeface="Times New Roman" pitchFamily="18" charset="0"/>
                        </a:rPr>
                      </a:br>
                      <a:endParaRPr kumimoji="0" lang="en-US" sz="20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i="0" u="none" strike="noStrike" cap="none" normalizeH="0" baseline="0" dirty="0">
                          <a:ln>
                            <a:noFill/>
                          </a:ln>
                          <a:solidFill>
                            <a:schemeClr val="tx1"/>
                          </a:solidFill>
                          <a:effectLst/>
                          <a:latin typeface="Times New Roman" pitchFamily="18" charset="0"/>
                        </a:rPr>
                        <a:t>            </a:t>
                      </a:r>
                      <a:r>
                        <a:rPr kumimoji="0" lang="en-US" sz="2400" b="1" i="0" u="none" strike="noStrike" cap="none" normalizeH="0" baseline="0" dirty="0">
                          <a:ln>
                            <a:noFill/>
                          </a:ln>
                          <a:solidFill>
                            <a:schemeClr val="tx1"/>
                          </a:solidFill>
                          <a:effectLst/>
                          <a:latin typeface="Times New Roman" pitchFamily="18" charset="0"/>
                        </a:rPr>
                        <a:t>Trachea</a:t>
                      </a:r>
                      <a:r>
                        <a:rPr kumimoji="0" lang="en-US" sz="2000" b="0" i="0" u="none" strike="noStrike" cap="none" normalizeH="0" baseline="0" dirty="0">
                          <a:ln>
                            <a:noFill/>
                          </a:ln>
                          <a:solidFill>
                            <a:schemeClr val="tx1"/>
                          </a:solidFill>
                          <a:effectLst/>
                          <a:latin typeface="Times New Roman" pitchFamily="18" charset="0"/>
                        </a:rPr>
                        <a:t/>
                      </a:r>
                      <a:br>
                        <a:rPr kumimoji="0" lang="en-US" sz="2000" b="0" i="0" u="none" strike="noStrike" cap="none" normalizeH="0" baseline="0" dirty="0">
                          <a:ln>
                            <a:noFill/>
                          </a:ln>
                          <a:solidFill>
                            <a:schemeClr val="tx1"/>
                          </a:solidFill>
                          <a:effectLst/>
                          <a:latin typeface="Times New Roman" pitchFamily="18" charset="0"/>
                        </a:rPr>
                      </a:br>
                      <a:r>
                        <a:rPr kumimoji="0" lang="en-US" sz="2000" b="0" i="0" u="none" strike="noStrike" cap="none" normalizeH="0" baseline="0" dirty="0">
                          <a:ln>
                            <a:noFill/>
                          </a:ln>
                          <a:solidFill>
                            <a:schemeClr val="tx1"/>
                          </a:solidFill>
                          <a:effectLst/>
                          <a:latin typeface="Times New Roman" pitchFamily="18" charset="0"/>
                        </a:rPr>
                        <a:t>- Subglottic stenosis*</a:t>
                      </a:r>
                    </a:p>
                    <a:p>
                      <a:pPr marL="0" marR="0" lvl="0" indent="0" algn="l" defTabSz="914400" rtl="0" eaLnBrk="1" fontAlgn="base" latinLnBrk="0" hangingPunct="1">
                        <a:lnSpc>
                          <a:spcPct val="100000"/>
                        </a:lnSpc>
                        <a:spcBef>
                          <a:spcPct val="20000"/>
                        </a:spcBef>
                        <a:spcAft>
                          <a:spcPct val="0"/>
                        </a:spcAft>
                        <a:buClr>
                          <a:schemeClr val="tx2"/>
                        </a:buClr>
                        <a:buSzPct val="75000"/>
                        <a:buFontTx/>
                        <a:buChar char="-"/>
                        <a:tabLst/>
                      </a:pPr>
                      <a:r>
                        <a:rPr kumimoji="0" lang="en-US" sz="2000" b="0" i="0" u="none" strike="noStrike" cap="none" normalizeH="0" baseline="0" dirty="0">
                          <a:ln>
                            <a:noFill/>
                          </a:ln>
                          <a:solidFill>
                            <a:schemeClr val="tx1"/>
                          </a:solidFill>
                          <a:effectLst/>
                          <a:latin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rPr>
                        <a:t>Hemangioma</a:t>
                      </a:r>
                      <a:r>
                        <a:rPr kumimoji="0" lang="en-US" sz="2000" b="0" i="0" u="none" strike="noStrike" cap="none" normalizeH="0" baseline="0" dirty="0">
                          <a:ln>
                            <a:noFill/>
                          </a:ln>
                          <a:solidFill>
                            <a:schemeClr val="tx1"/>
                          </a:solidFill>
                          <a:effectLst/>
                          <a:latin typeface="Times New Roman" pitchFamily="18" charset="0"/>
                        </a:rPr>
                        <a:t>*</a:t>
                      </a:r>
                    </a:p>
                    <a:p>
                      <a:pPr marL="0" marR="0" lvl="0" indent="0" algn="l" defTabSz="914400" rtl="0" eaLnBrk="1" fontAlgn="base" latinLnBrk="0" hangingPunct="1">
                        <a:lnSpc>
                          <a:spcPct val="100000"/>
                        </a:lnSpc>
                        <a:spcBef>
                          <a:spcPct val="20000"/>
                        </a:spcBef>
                        <a:spcAft>
                          <a:spcPct val="0"/>
                        </a:spcAft>
                        <a:buClr>
                          <a:schemeClr val="tx2"/>
                        </a:buClr>
                        <a:buSzPct val="75000"/>
                        <a:buFontTx/>
                        <a:buChar char="-"/>
                        <a:tabLst/>
                      </a:pPr>
                      <a:r>
                        <a:rPr kumimoji="0" lang="en-US" sz="2000" b="0" i="0" u="none" strike="noStrike" cap="none" normalizeH="0" baseline="0" dirty="0">
                          <a:ln>
                            <a:noFill/>
                          </a:ln>
                          <a:solidFill>
                            <a:schemeClr val="tx1"/>
                          </a:solidFill>
                          <a:effectLst/>
                          <a:latin typeface="Times New Roman" pitchFamily="18" charset="0"/>
                        </a:rPr>
                        <a:t> </a:t>
                      </a:r>
                      <a:r>
                        <a:rPr kumimoji="0" lang="en-US" sz="2000" b="0" i="0" u="none" strike="noStrike" cap="none" normalizeH="0" baseline="0" dirty="0">
                          <a:ln>
                            <a:noFill/>
                          </a:ln>
                          <a:solidFill>
                            <a:srgbClr val="FF0000"/>
                          </a:solidFill>
                          <a:effectLst/>
                          <a:latin typeface="Times New Roman" pitchFamily="18" charset="0"/>
                        </a:rPr>
                        <a:t>Foreign body </a:t>
                      </a:r>
                      <a:r>
                        <a:rPr kumimoji="0" lang="en-US" sz="2000" b="1" i="0" u="none" strike="noStrike" cap="none" normalizeH="0" baseline="0" dirty="0">
                          <a:ln>
                            <a:noFill/>
                          </a:ln>
                          <a:solidFill>
                            <a:srgbClr val="FF0000"/>
                          </a:solidFill>
                          <a:effectLst/>
                          <a:latin typeface="Times New Roman" pitchFamily="18" charset="0"/>
                          <a:cs typeface="Times New Roman" pitchFamily="18" charset="0"/>
                        </a:rPr>
                        <a:t>§</a:t>
                      </a:r>
                      <a:endParaRPr kumimoji="0" lang="en-US" sz="2000" b="0" i="0" u="none" strike="noStrike" cap="none" normalizeH="0" baseline="0" dirty="0">
                        <a:ln>
                          <a:noFill/>
                        </a:ln>
                        <a:solidFill>
                          <a:srgbClr val="FF0000"/>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tx2"/>
                        </a:buClr>
                        <a:buSzPct val="75000"/>
                        <a:buFontTx/>
                        <a:buChar char="-"/>
                        <a:tabLst/>
                      </a:pPr>
                      <a:r>
                        <a:rPr kumimoji="0" lang="en-US" sz="2000" b="0" i="0" u="none" strike="noStrike" cap="none" normalizeH="0" baseline="0" dirty="0">
                          <a:ln>
                            <a:noFill/>
                          </a:ln>
                          <a:solidFill>
                            <a:schemeClr val="tx1"/>
                          </a:solidFill>
                          <a:effectLst/>
                          <a:latin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rPr>
                        <a:t>Tracheomalacia</a:t>
                      </a:r>
                      <a:r>
                        <a:rPr kumimoji="0" lang="en-US" sz="2000" b="0" i="0" u="none" strike="noStrike" cap="none" normalizeH="0" baseline="0" dirty="0">
                          <a:ln>
                            <a:noFill/>
                          </a:ln>
                          <a:solidFill>
                            <a:schemeClr val="tx1"/>
                          </a:solidFill>
                          <a:effectLst/>
                          <a:latin typeface="Times New Roman" pitchFamily="18" charset="0"/>
                        </a:rPr>
                        <a:t>* </a:t>
                      </a:r>
                      <a:r>
                        <a:rPr kumimoji="0" lang="en-US" sz="2000" b="1" i="0" u="none" strike="noStrike" cap="none" normalizeH="0" baseline="0" dirty="0">
                          <a:ln>
                            <a:noFill/>
                          </a:ln>
                          <a:solidFill>
                            <a:schemeClr val="tx1"/>
                          </a:solidFill>
                          <a:effectLst/>
                          <a:latin typeface="Times New Roman" pitchFamily="18" charset="0"/>
                          <a:cs typeface="Times New Roman" pitchFamily="18" charset="0"/>
                        </a:rPr>
                        <a:t>§</a:t>
                      </a:r>
                      <a:endParaRPr kumimoji="0" lang="en-US" sz="2000" b="0" i="0" u="none" strike="noStrike" cap="none" normalizeH="0" baseline="0" dirty="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tx2"/>
                        </a:buClr>
                        <a:buSzPct val="75000"/>
                        <a:buFontTx/>
                        <a:buChar char="-"/>
                        <a:tabLst/>
                      </a:pPr>
                      <a:r>
                        <a:rPr kumimoji="0" lang="en-US" sz="2000" b="0" i="0" u="none" strike="noStrike" cap="none" normalizeH="0" baseline="0" dirty="0">
                          <a:ln>
                            <a:noFill/>
                          </a:ln>
                          <a:solidFill>
                            <a:schemeClr val="tx1"/>
                          </a:solidFill>
                          <a:effectLst/>
                          <a:latin typeface="Times New Roman" pitchFamily="18" charset="0"/>
                        </a:rPr>
                        <a:t> </a:t>
                      </a:r>
                      <a:r>
                        <a:rPr kumimoji="0" lang="en-US" sz="2000" b="0" i="0" u="none" strike="noStrike" cap="none" normalizeH="0" baseline="0" dirty="0">
                          <a:ln>
                            <a:noFill/>
                          </a:ln>
                          <a:solidFill>
                            <a:srgbClr val="FF0000"/>
                          </a:solidFill>
                          <a:effectLst/>
                          <a:latin typeface="Times New Roman" pitchFamily="18" charset="0"/>
                        </a:rPr>
                        <a:t>Bacterial </a:t>
                      </a:r>
                      <a:r>
                        <a:rPr kumimoji="0" lang="en-US" sz="2000" b="0" i="0" u="none" strike="noStrike" cap="none" normalizeH="0" baseline="0" dirty="0" err="1">
                          <a:ln>
                            <a:noFill/>
                          </a:ln>
                          <a:solidFill>
                            <a:srgbClr val="FF0000"/>
                          </a:solidFill>
                          <a:effectLst/>
                          <a:latin typeface="Times New Roman" pitchFamily="18" charset="0"/>
                        </a:rPr>
                        <a:t>tracheitis</a:t>
                      </a:r>
                      <a:r>
                        <a:rPr kumimoji="0" lang="en-US" sz="2000" b="0" i="0" u="none" strike="noStrike" cap="none" normalizeH="0" baseline="0" dirty="0">
                          <a:ln>
                            <a:noFill/>
                          </a:ln>
                          <a:solidFill>
                            <a:srgbClr val="FF0000"/>
                          </a:solidFill>
                          <a:effectLst/>
                          <a:latin typeface="Times New Roman" pitchFamily="18" charset="0"/>
                        </a:rPr>
                        <a:t> </a:t>
                      </a:r>
                      <a:r>
                        <a:rPr kumimoji="0" lang="en-US" sz="2000" b="1" i="0" u="none" strike="noStrike" cap="none" normalizeH="0" baseline="0" dirty="0">
                          <a:ln>
                            <a:noFill/>
                          </a:ln>
                          <a:solidFill>
                            <a:schemeClr val="tx1"/>
                          </a:solidFill>
                          <a:effectLst/>
                          <a:latin typeface="Times New Roman" pitchFamily="18" charset="0"/>
                          <a:cs typeface="Times New Roman" pitchFamily="18" charset="0"/>
                        </a:rPr>
                        <a:t>§</a:t>
                      </a:r>
                      <a:endParaRPr kumimoji="0" lang="en-US" sz="2000" b="0" i="0" u="none" strike="noStrike" cap="none" normalizeH="0" baseline="0" dirty="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tx2"/>
                        </a:buClr>
                        <a:buSzPct val="75000"/>
                        <a:buFontTx/>
                        <a:buChar char="-"/>
                        <a:tabLst/>
                      </a:pPr>
                      <a:r>
                        <a:rPr kumimoji="0" lang="en-US" sz="2000" b="0" i="0" u="none" strike="noStrike" cap="none" normalizeH="0" baseline="0" dirty="0">
                          <a:ln>
                            <a:noFill/>
                          </a:ln>
                          <a:solidFill>
                            <a:schemeClr val="tx1"/>
                          </a:solidFill>
                          <a:effectLst/>
                          <a:latin typeface="Times New Roman" pitchFamily="18" charset="0"/>
                        </a:rPr>
                        <a:t> External compression* </a:t>
                      </a:r>
                    </a:p>
                    <a:p>
                      <a:pPr marL="0" marR="0" lvl="0" indent="0" algn="l" defTabSz="914400" rtl="0" eaLnBrk="1" fontAlgn="base" latinLnBrk="0" hangingPunct="1">
                        <a:lnSpc>
                          <a:spcPct val="100000"/>
                        </a:lnSpc>
                        <a:spcBef>
                          <a:spcPct val="20000"/>
                        </a:spcBef>
                        <a:spcAft>
                          <a:spcPct val="0"/>
                        </a:spcAft>
                        <a:buClr>
                          <a:schemeClr val="tx2"/>
                        </a:buClr>
                        <a:buSzPct val="75000"/>
                        <a:buFontTx/>
                        <a:buNone/>
                        <a:tabLst/>
                      </a:pPr>
                      <a:endParaRPr kumimoji="0" lang="en-US" sz="2000" b="0" i="0" u="none" strike="noStrike" cap="none" normalizeH="0" baseline="0" dirty="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tx2"/>
                        </a:buClr>
                        <a:buSzPct val="75000"/>
                        <a:buFontTx/>
                        <a:buNone/>
                        <a:tabLst/>
                      </a:pPr>
                      <a:endParaRPr kumimoji="0" lang="en-US" sz="2000" b="0" i="0" u="none" strike="noStrike" cap="none" normalizeH="0" baseline="0" dirty="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4000" b="1" i="0" u="none" strike="noStrike" cap="none" normalizeH="0" baseline="0" dirty="0">
                          <a:ln>
                            <a:noFill/>
                          </a:ln>
                          <a:solidFill>
                            <a:schemeClr val="tx1"/>
                          </a:solidFill>
                          <a:effectLst/>
                          <a:latin typeface="Times New Roman" pitchFamily="18" charset="0"/>
                        </a:rPr>
                        <a:t>*</a:t>
                      </a:r>
                      <a:r>
                        <a:rPr kumimoji="0" lang="en-US" sz="2000" b="1" i="0" u="none" strike="noStrike" cap="none" normalizeH="0" baseline="0" dirty="0">
                          <a:ln>
                            <a:noFill/>
                          </a:ln>
                          <a:solidFill>
                            <a:schemeClr val="tx1"/>
                          </a:solidFill>
                          <a:effectLst/>
                          <a:latin typeface="Times New Roman" pitchFamily="18" charset="0"/>
                        </a:rPr>
                        <a:t> Neonates, infants</a:t>
                      </a: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i="0" u="none" strike="noStrike" cap="none" normalizeH="0" baseline="0" dirty="0">
                          <a:ln>
                            <a:noFill/>
                          </a:ln>
                          <a:solidFill>
                            <a:schemeClr val="tx1"/>
                          </a:solidFill>
                          <a:effectLst/>
                          <a:latin typeface="Times New Roman" pitchFamily="18" charset="0"/>
                          <a:cs typeface="Times New Roman" pitchFamily="18" charset="0"/>
                        </a:rPr>
                        <a:t>§</a:t>
                      </a:r>
                      <a:r>
                        <a:rPr kumimoji="0" lang="en-US" sz="2000" b="1" i="0" u="none" strike="noStrike" cap="none" normalizeH="0" baseline="0" dirty="0">
                          <a:ln>
                            <a:noFill/>
                          </a:ln>
                          <a:solidFill>
                            <a:schemeClr val="tx1"/>
                          </a:solidFill>
                          <a:effectLst/>
                          <a:latin typeface="Times New Roman" pitchFamily="18" charset="0"/>
                        </a:rPr>
                        <a:t> </a:t>
                      </a:r>
                      <a:r>
                        <a:rPr kumimoji="0" lang="en-US" sz="2000" b="1" i="0" u="none" strike="noStrike" cap="none" normalizeH="0" baseline="0" dirty="0" err="1">
                          <a:ln>
                            <a:noFill/>
                          </a:ln>
                          <a:solidFill>
                            <a:schemeClr val="tx1"/>
                          </a:solidFill>
                          <a:effectLst/>
                          <a:latin typeface="Times New Roman" pitchFamily="18" charset="0"/>
                        </a:rPr>
                        <a:t>Children,adolescents</a:t>
                      </a:r>
                      <a:endParaRPr kumimoji="0" lang="en-US" sz="2000" b="1"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xmlns="" val="2540285077"/>
      </p:ext>
    </p:extLst>
  </p:cSld>
  <p:clrMapOvr>
    <a:masterClrMapping/>
  </p:clrMapOvr>
  <p:transition>
    <p:wipe dir="d"/>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algn="ctr" eaLnBrk="1" hangingPunct="1"/>
            <a:r>
              <a:rPr lang="en-US" sz="4800"/>
              <a:t>Laryngomalacia</a:t>
            </a:r>
            <a:r>
              <a:rPr lang="en-US"/>
              <a:t> </a:t>
            </a:r>
          </a:p>
        </p:txBody>
      </p:sp>
      <p:pic>
        <p:nvPicPr>
          <p:cNvPr id="81923" name="Picture 3" descr="laryngomal"/>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200400" y="2133600"/>
            <a:ext cx="3657600" cy="3314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793426264"/>
      </p:ext>
    </p:extLst>
  </p:cSld>
  <p:clrMapOvr>
    <a:masterClrMapping/>
  </p:clrMapOvr>
  <p:transition>
    <p:wipe dir="d"/>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Presentation #7</a:t>
            </a:r>
          </a:p>
        </p:txBody>
      </p:sp>
      <p:sp>
        <p:nvSpPr>
          <p:cNvPr id="3" name="Content Placeholder 2"/>
          <p:cNvSpPr>
            <a:spLocks noGrp="1"/>
          </p:cNvSpPr>
          <p:nvPr>
            <p:ph idx="1"/>
          </p:nvPr>
        </p:nvSpPr>
        <p:spPr/>
        <p:txBody>
          <a:bodyPr>
            <a:normAutofit fontScale="85000" lnSpcReduction="20000"/>
          </a:bodyPr>
          <a:lstStyle/>
          <a:p>
            <a:r>
              <a:rPr lang="en-US" dirty="0"/>
              <a:t>A 4-year-old boy presents to the emergency department with complaints of dysphagia, fever, drooling, and muffled voice. </a:t>
            </a:r>
          </a:p>
          <a:p>
            <a:r>
              <a:rPr lang="en-US" dirty="0"/>
              <a:t>Symptoms have progressively worsened over the course of the day. </a:t>
            </a:r>
          </a:p>
          <a:p>
            <a:r>
              <a:rPr lang="en-US" dirty="0"/>
              <a:t>He is toxic-appearing, and leans forwards while sitting on his mother's lap. He is drooling, and speaks with a muffled voice. </a:t>
            </a:r>
          </a:p>
          <a:p>
            <a:r>
              <a:rPr lang="en-US" dirty="0"/>
              <a:t>The parents deny trauma or evidence of foreign-body ingestion. </a:t>
            </a:r>
          </a:p>
          <a:p>
            <a:r>
              <a:rPr lang="en-US" dirty="0"/>
              <a:t>They have not been regular on the child vaccination schedule.</a:t>
            </a:r>
          </a:p>
        </p:txBody>
      </p:sp>
    </p:spTree>
    <p:extLst>
      <p:ext uri="{BB962C8B-B14F-4D97-AF65-F5344CB8AC3E}">
        <p14:creationId xmlns:p14="http://schemas.microsoft.com/office/powerpoint/2010/main" xmlns="" val="2704021043"/>
      </p:ext>
    </p:extLst>
  </p:cSld>
  <p:clrMapOvr>
    <a:masterClrMapping/>
  </p:clrMapOvr>
  <p:transition>
    <p:wipe dir="d"/>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 child appears </a:t>
            </a:r>
            <a:r>
              <a:rPr lang="en-US" dirty="0" err="1"/>
              <a:t>toxic;restless</a:t>
            </a:r>
            <a:r>
              <a:rPr lang="en-US" dirty="0"/>
              <a:t>, </a:t>
            </a:r>
            <a:r>
              <a:rPr lang="en-US" dirty="0" err="1"/>
              <a:t>irritabile</a:t>
            </a:r>
            <a:r>
              <a:rPr lang="en-US" dirty="0"/>
              <a:t>, and extremely anxious. </a:t>
            </a:r>
          </a:p>
          <a:p>
            <a:r>
              <a:rPr lang="en-US" dirty="0"/>
              <a:t>The child was siting with his chin hyperextended and body leaning forward (tripod or sniffing position).</a:t>
            </a:r>
          </a:p>
        </p:txBody>
      </p:sp>
    </p:spTree>
    <p:extLst>
      <p:ext uri="{BB962C8B-B14F-4D97-AF65-F5344CB8AC3E}">
        <p14:creationId xmlns:p14="http://schemas.microsoft.com/office/powerpoint/2010/main" xmlns="" val="4147283556"/>
      </p:ext>
    </p:extLst>
  </p:cSld>
  <p:clrMapOvr>
    <a:masterClrMapping/>
  </p:clrMapOvr>
  <p:transition>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http://howmed.net/wp-content/uploads/2010/10/regulation-of-respiration.bmp"/>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8600" y="419759"/>
            <a:ext cx="8816430" cy="578101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59573421"/>
      </p:ext>
    </p:extLst>
  </p:cSld>
  <p:clrMapOvr>
    <a:masterClrMapping/>
  </p:clrMapOvr>
  <p:transition>
    <p:wipe dir="d"/>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http://img.medscapestatic.com/pi/meds/ckb/25/44325.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600200" y="119062"/>
            <a:ext cx="4019550" cy="58293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58283252"/>
      </p:ext>
    </p:extLst>
  </p:cSld>
  <p:clrMapOvr>
    <a:masterClrMapping/>
  </p:clrMapOvr>
  <p:transition>
    <p:wipe dir="d"/>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http://www.nejm.org/na101/home/literatum/publisher/mms/journals/content/nejm/2011/nejm_2011.365.issue-5/nejmicm1009990/production/images/medium/nejmicm1009990_f1.gif"/>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219200" y="990600"/>
            <a:ext cx="4762500" cy="4324351"/>
          </a:xfrm>
          <a:prstGeom prst="rect">
            <a:avLst/>
          </a:prstGeom>
          <a:noFill/>
          <a:extLst>
            <a:ext uri="{909E8E84-426E-40DD-AFC4-6F175D3DCCD1}">
              <a14:hiddenFill xmlns:a14="http://schemas.microsoft.com/office/drawing/2010/main" xmlns="">
                <a:solidFill>
                  <a:srgbClr val="FFFFFF"/>
                </a:solidFill>
              </a14:hiddenFill>
            </a:ext>
          </a:extLst>
        </p:spPr>
      </p:pic>
      <p:pic>
        <p:nvPicPr>
          <p:cNvPr id="2054" name="Picture 6" descr="https://radiologykey.com/wp-content/uploads/2016/05/C1-FF1-1.gif"/>
          <p:cNvPicPr>
            <a:picLocks noGrp="1" noChangeAspect="1" noChangeArrowheads="1"/>
          </p:cNvPicPr>
          <p:nvPr>
            <p:ph idx="1"/>
          </p:nvPr>
        </p:nvPicPr>
        <p:blipFill>
          <a:blip r:embed="rId3">
            <a:extLst>
              <a:ext uri="{28A0092B-C50C-407E-A947-70E740481C1C}">
                <a14:useLocalDpi xmlns:a14="http://schemas.microsoft.com/office/drawing/2010/main" xmlns="" val="0"/>
              </a:ext>
            </a:extLst>
          </a:blip>
          <a:srcRect/>
          <a:stretch>
            <a:fillRect/>
          </a:stretch>
        </p:blipFill>
        <p:spPr bwMode="auto">
          <a:xfrm>
            <a:off x="5227872" y="788988"/>
            <a:ext cx="3901380" cy="452596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16451680"/>
      </p:ext>
    </p:extLst>
  </p:cSld>
  <p:clrMapOvr>
    <a:masterClrMapping/>
  </p:clrMapOvr>
  <p:transition>
    <p:wipe dir="d"/>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http://coreem.net/content/uploads/2015/07/Epiglottitis-Laryngoscopy.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362200" y="2057400"/>
            <a:ext cx="4610100" cy="23241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50294743"/>
      </p:ext>
    </p:extLst>
  </p:cSld>
  <p:clrMapOvr>
    <a:masterClrMapping/>
  </p:clrMapOvr>
  <p:transition>
    <p:wipe dir="d"/>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Presentation #8</a:t>
            </a:r>
          </a:p>
        </p:txBody>
      </p:sp>
      <p:sp>
        <p:nvSpPr>
          <p:cNvPr id="3" name="Content Placeholder 2"/>
          <p:cNvSpPr>
            <a:spLocks noGrp="1"/>
          </p:cNvSpPr>
          <p:nvPr>
            <p:ph idx="1"/>
          </p:nvPr>
        </p:nvSpPr>
        <p:spPr/>
        <p:txBody>
          <a:bodyPr>
            <a:normAutofit fontScale="70000" lnSpcReduction="20000"/>
          </a:bodyPr>
          <a:lstStyle/>
          <a:p>
            <a:r>
              <a:rPr lang="en-US" dirty="0"/>
              <a:t>A previously healthy 18-month-old girl was brought to the emergency department with a 2 days history of fever and stridor. </a:t>
            </a:r>
          </a:p>
          <a:p>
            <a:r>
              <a:rPr lang="en-US" dirty="0"/>
              <a:t>On arrival, the patient’s temperature was 38.0°C, heart rate 170 beats/min, respiratory rate 40 breaths/min and oxygen saturation was 97% on room air. </a:t>
            </a:r>
          </a:p>
          <a:p>
            <a:r>
              <a:rPr lang="en-US" dirty="0"/>
              <a:t>the patient had a hoarse cry, inspiratory stridor and mild suprasternal </a:t>
            </a:r>
            <a:r>
              <a:rPr lang="en-US" dirty="0" err="1"/>
              <a:t>indrawing</a:t>
            </a:r>
            <a:r>
              <a:rPr lang="en-US" dirty="0"/>
              <a:t> but was able to swallow without difficulty. </a:t>
            </a:r>
          </a:p>
          <a:p>
            <a:r>
              <a:rPr lang="en-US" dirty="0"/>
              <a:t>No drooling was evident. </a:t>
            </a:r>
          </a:p>
          <a:p>
            <a:r>
              <a:rPr lang="en-US" dirty="0"/>
              <a:t>There was no previous history of choking, foreign body aspiration or sick contact. </a:t>
            </a:r>
          </a:p>
          <a:p>
            <a:r>
              <a:rPr lang="en-US" dirty="0"/>
              <a:t>All routine immunizations, including the 18-month booster, were up to date</a:t>
            </a:r>
          </a:p>
        </p:txBody>
      </p:sp>
    </p:spTree>
    <p:extLst>
      <p:ext uri="{BB962C8B-B14F-4D97-AF65-F5344CB8AC3E}">
        <p14:creationId xmlns:p14="http://schemas.microsoft.com/office/powerpoint/2010/main" xmlns="" val="991170866"/>
      </p:ext>
    </p:extLst>
  </p:cSld>
  <p:clrMapOvr>
    <a:masterClrMapping/>
  </p:clrMapOvr>
  <p:transition>
    <p:wipe dir="d"/>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86000" y="1676400"/>
            <a:ext cx="3280291" cy="3590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70950955"/>
      </p:ext>
    </p:extLst>
  </p:cSld>
  <p:clrMapOvr>
    <a:masterClrMapping/>
  </p:clrMapOvr>
  <p:transition>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Regulation of the respiratory system</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600200" y="1128032"/>
            <a:ext cx="6048375" cy="5724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14353594"/>
      </p:ext>
    </p:extLst>
  </p:cSld>
  <p:clrMapOvr>
    <a:masterClrMapping/>
  </p:clrMapOvr>
  <p:transition>
    <p:wipe dir="d"/>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1396</TotalTime>
  <Words>3120</Words>
  <Application>Microsoft Office PowerPoint</Application>
  <PresentationFormat>On-screen Show (4:3)</PresentationFormat>
  <Paragraphs>517</Paragraphs>
  <Slides>84</Slides>
  <Notes>30</Notes>
  <HiddenSlides>25</HiddenSlides>
  <MMClips>0</MMClips>
  <ScaleCrop>false</ScaleCrop>
  <HeadingPairs>
    <vt:vector size="4" baseType="variant">
      <vt:variant>
        <vt:lpstr>Theme</vt:lpstr>
      </vt:variant>
      <vt:variant>
        <vt:i4>1</vt:i4>
      </vt:variant>
      <vt:variant>
        <vt:lpstr>Slide Titles</vt:lpstr>
      </vt:variant>
      <vt:variant>
        <vt:i4>84</vt:i4>
      </vt:variant>
    </vt:vector>
  </HeadingPairs>
  <TitlesOfParts>
    <vt:vector size="85" baseType="lpstr">
      <vt:lpstr>Office Theme</vt:lpstr>
      <vt:lpstr>SOB</vt:lpstr>
      <vt:lpstr>Slide 2</vt:lpstr>
      <vt:lpstr>Dyspnea</vt:lpstr>
      <vt:lpstr>What is Dyspnea? </vt:lpstr>
      <vt:lpstr>Dyspnea can be:</vt:lpstr>
      <vt:lpstr>Slide 6</vt:lpstr>
      <vt:lpstr>Slide 7</vt:lpstr>
      <vt:lpstr>Slide 8</vt:lpstr>
      <vt:lpstr>Regulation of the respiratory system</vt:lpstr>
      <vt:lpstr>receptors</vt:lpstr>
      <vt:lpstr>Chemoreceptors</vt:lpstr>
      <vt:lpstr>Slide 12</vt:lpstr>
      <vt:lpstr>Mechanoreceptors </vt:lpstr>
      <vt:lpstr>Slide 14</vt:lpstr>
      <vt:lpstr>PATHOPHYSIOLOGICAL FEATURES</vt:lpstr>
      <vt:lpstr>classic sign of dyspnea</vt:lpstr>
      <vt:lpstr>Expiration</vt:lpstr>
      <vt:lpstr>Slide 18</vt:lpstr>
      <vt:lpstr>Slide 19</vt:lpstr>
      <vt:lpstr>Slide 20</vt:lpstr>
      <vt:lpstr>Slide 21</vt:lpstr>
      <vt:lpstr>Slide 22</vt:lpstr>
      <vt:lpstr>Approach</vt:lpstr>
      <vt:lpstr>Slide 24</vt:lpstr>
      <vt:lpstr>Slide 25</vt:lpstr>
      <vt:lpstr>“air hunger”</vt:lpstr>
      <vt:lpstr>“Chest tightness” </vt:lpstr>
      <vt:lpstr>suffocation</vt:lpstr>
      <vt:lpstr>Increased work of breathing </vt:lpstr>
      <vt:lpstr>deep heavy breathing</vt:lpstr>
      <vt:lpstr>History</vt:lpstr>
      <vt:lpstr>Slide 32</vt:lpstr>
      <vt:lpstr>Physical Examination</vt:lpstr>
      <vt:lpstr>Physical exam</vt:lpstr>
      <vt:lpstr>Slide 35</vt:lpstr>
      <vt:lpstr>Slide 36</vt:lpstr>
      <vt:lpstr>Important clinical clues</vt:lpstr>
      <vt:lpstr>Slide 38</vt:lpstr>
      <vt:lpstr>Lab</vt:lpstr>
      <vt:lpstr>Slide 40</vt:lpstr>
      <vt:lpstr>Slide 41</vt:lpstr>
      <vt:lpstr>Differential Diagnosis</vt:lpstr>
      <vt:lpstr>Slide 43</vt:lpstr>
      <vt:lpstr>Slide 44</vt:lpstr>
      <vt:lpstr>Slide 45</vt:lpstr>
      <vt:lpstr>Clinical Evaluation </vt:lpstr>
      <vt:lpstr>ETIOLOGY AND CLINICAL PRESENTATION</vt:lpstr>
      <vt:lpstr>Causes of Obstructive Pulmonary Disease</vt:lpstr>
      <vt:lpstr>Slide 49</vt:lpstr>
      <vt:lpstr>Slide 50</vt:lpstr>
      <vt:lpstr>Classification of Dyspnea </vt:lpstr>
      <vt:lpstr>Slide 52</vt:lpstr>
      <vt:lpstr>Slide 53</vt:lpstr>
      <vt:lpstr>Approach to Evaluating Dyspnea (H&amp;P) </vt:lpstr>
      <vt:lpstr>Slide 55</vt:lpstr>
      <vt:lpstr>Approach to Evaluating Dyspnea (2. Biomarkers)  </vt:lpstr>
      <vt:lpstr>Slide 57</vt:lpstr>
      <vt:lpstr>Case Presentation #1</vt:lpstr>
      <vt:lpstr>Slide 59</vt:lpstr>
      <vt:lpstr>Case Presentation #2</vt:lpstr>
      <vt:lpstr>Physical Exam</vt:lpstr>
      <vt:lpstr>Pulmonary Function Testing</vt:lpstr>
      <vt:lpstr>Flow Volume Loops</vt:lpstr>
      <vt:lpstr>Case # 3</vt:lpstr>
      <vt:lpstr>Case # 3</vt:lpstr>
      <vt:lpstr>SWEAT TEST</vt:lpstr>
      <vt:lpstr>Case #4</vt:lpstr>
      <vt:lpstr>Slide 68</vt:lpstr>
      <vt:lpstr>Slide 69</vt:lpstr>
      <vt:lpstr>Case Presentation #5</vt:lpstr>
      <vt:lpstr>Case Presentation #5</vt:lpstr>
      <vt:lpstr>Radiographic Findings</vt:lpstr>
      <vt:lpstr>Case #6</vt:lpstr>
      <vt:lpstr>Sites &amp; Sounds of Airway Obstruction</vt:lpstr>
      <vt:lpstr>Which are the most common cause(s) of stridor in a 2-month-old infant?   </vt:lpstr>
      <vt:lpstr> Causes of Stridor in Infants &amp; Children According to Site of Obstruction &amp; Age </vt:lpstr>
      <vt:lpstr>Laryngomalacia </vt:lpstr>
      <vt:lpstr>Case Presentation #7</vt:lpstr>
      <vt:lpstr>Slide 79</vt:lpstr>
      <vt:lpstr>Slide 80</vt:lpstr>
      <vt:lpstr>Slide 81</vt:lpstr>
      <vt:lpstr>Slide 82</vt:lpstr>
      <vt:lpstr>Case Presentation #8</vt:lpstr>
      <vt:lpstr>Slide 84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DRKHALID</cp:lastModifiedBy>
  <cp:revision>63</cp:revision>
  <dcterms:created xsi:type="dcterms:W3CDTF">2017-10-08T15:20:51Z</dcterms:created>
  <dcterms:modified xsi:type="dcterms:W3CDTF">2018-02-21T04:46:22Z</dcterms:modified>
</cp:coreProperties>
</file>