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29"/>
  </p:notesMasterIdLst>
  <p:sldIdLst>
    <p:sldId id="319" r:id="rId2"/>
    <p:sldId id="305" r:id="rId3"/>
    <p:sldId id="303" r:id="rId4"/>
    <p:sldId id="297" r:id="rId5"/>
    <p:sldId id="306" r:id="rId6"/>
    <p:sldId id="307" r:id="rId7"/>
    <p:sldId id="272" r:id="rId8"/>
    <p:sldId id="309" r:id="rId9"/>
    <p:sldId id="308" r:id="rId10"/>
    <p:sldId id="298" r:id="rId11"/>
    <p:sldId id="299" r:id="rId12"/>
    <p:sldId id="300" r:id="rId13"/>
    <p:sldId id="301" r:id="rId14"/>
    <p:sldId id="292" r:id="rId15"/>
    <p:sldId id="282" r:id="rId16"/>
    <p:sldId id="302" r:id="rId17"/>
    <p:sldId id="310" r:id="rId18"/>
    <p:sldId id="311" r:id="rId19"/>
    <p:sldId id="312" r:id="rId20"/>
    <p:sldId id="313" r:id="rId21"/>
    <p:sldId id="314" r:id="rId22"/>
    <p:sldId id="318" r:id="rId23"/>
    <p:sldId id="267" r:id="rId24"/>
    <p:sldId id="291" r:id="rId25"/>
    <p:sldId id="316" r:id="rId26"/>
    <p:sldId id="320" r:id="rId27"/>
    <p:sldId id="29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90" autoAdjust="0"/>
    <p:restoredTop sz="96206" autoAdjust="0"/>
  </p:normalViewPr>
  <p:slideViewPr>
    <p:cSldViewPr>
      <p:cViewPr>
        <p:scale>
          <a:sx n="99" d="100"/>
          <a:sy n="99" d="100"/>
        </p:scale>
        <p:origin x="-264" y="-152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arrow2" loCatId="process" qsTypeId="urn:microsoft.com/office/officeart/2005/8/quickstyle/3d5" qsCatId="3D" csTypeId="urn:microsoft.com/office/officeart/2005/8/colors/colorful3" csCatId="colorful" phldr="1"/>
      <dgm:spPr/>
    </dgm:pt>
    <dgm:pt modelId="{1E3A074B-8EC3-4AC7-ADB8-C53A583CA2D1}">
      <dgm:prSet phldrT="[Text]" custT="1"/>
      <dgm:spPr/>
      <dgm:t>
        <a:bodyPr/>
        <a:lstStyle/>
        <a:p>
          <a:r>
            <a:rPr lang="en-US" sz="2000" dirty="0" smtClean="0"/>
            <a:t>Week 1-3</a:t>
          </a:r>
          <a:endParaRPr lang="en-US" sz="2000" dirty="0"/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en-US" sz="2400"/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en-US" sz="2400"/>
        </a:p>
      </dgm:t>
    </dgm:pt>
    <dgm:pt modelId="{C7CCB8C4-BA8F-435B-96D2-651E5BBEE204}">
      <dgm:prSet phldrT="[Text]" custT="1"/>
      <dgm:spPr/>
      <dgm:t>
        <a:bodyPr/>
        <a:lstStyle/>
        <a:p>
          <a:r>
            <a:rPr lang="en-US" sz="2000" dirty="0" smtClean="0"/>
            <a:t>Week 4-11</a:t>
          </a:r>
          <a:endParaRPr lang="en-US" sz="2000" dirty="0"/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en-US" sz="2400"/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en-US" sz="2400"/>
        </a:p>
      </dgm:t>
    </dgm:pt>
    <dgm:pt modelId="{A75DE5EA-0E88-4A1C-B1EA-B4EE477D7AA1}">
      <dgm:prSet phldrT="[Text]" custT="1"/>
      <dgm:spPr/>
      <dgm:t>
        <a:bodyPr/>
        <a:lstStyle/>
        <a:p>
          <a:r>
            <a:rPr lang="en-US" sz="2000" dirty="0" smtClean="0"/>
            <a:t>Week 6-7</a:t>
          </a:r>
          <a:endParaRPr lang="en-US" sz="2000" dirty="0"/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en-US" sz="2400"/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en-US" sz="2400"/>
        </a:p>
      </dgm:t>
    </dgm:pt>
    <dgm:pt modelId="{A39C9339-F7BC-4A9F-AF8A-3B9741B27413}">
      <dgm:prSet phldrT="[Text]" custT="1"/>
      <dgm:spPr/>
      <dgm:t>
        <a:bodyPr/>
        <a:lstStyle/>
        <a:p>
          <a:r>
            <a:rPr lang="en-US" sz="2000" dirty="0" smtClean="0"/>
            <a:t>Lectures / Clinical Exam Orientation</a:t>
          </a:r>
          <a:endParaRPr lang="en-US" sz="2000" dirty="0"/>
        </a:p>
      </dgm:t>
    </dgm:pt>
    <dgm:pt modelId="{26699644-3B9B-4794-926C-D854282146D8}" type="parTrans" cxnId="{BF777ED0-A485-405A-BFCD-E378EF965464}">
      <dgm:prSet/>
      <dgm:spPr/>
      <dgm:t>
        <a:bodyPr/>
        <a:lstStyle/>
        <a:p>
          <a:endParaRPr lang="en-US" sz="2400"/>
        </a:p>
      </dgm:t>
    </dgm:pt>
    <dgm:pt modelId="{3E2FBE5E-2D29-4C39-97D1-424264F1308F}" type="sibTrans" cxnId="{BF777ED0-A485-405A-BFCD-E378EF965464}">
      <dgm:prSet/>
      <dgm:spPr/>
      <dgm:t>
        <a:bodyPr/>
        <a:lstStyle/>
        <a:p>
          <a:endParaRPr lang="en-US" sz="2400"/>
        </a:p>
      </dgm:t>
    </dgm:pt>
    <dgm:pt modelId="{5175B6B0-3CA6-4535-A09B-108E0999A356}">
      <dgm:prSet phldrT="[Text]" custT="1"/>
      <dgm:spPr/>
      <dgm:t>
        <a:bodyPr/>
        <a:lstStyle/>
        <a:p>
          <a:r>
            <a:rPr lang="en-US" sz="2000" dirty="0" smtClean="0"/>
            <a:t>Course Activities (rounds, clinical teachings..)</a:t>
          </a:r>
          <a:endParaRPr lang="en-US" sz="2000" dirty="0"/>
        </a:p>
      </dgm:t>
    </dgm:pt>
    <dgm:pt modelId="{ECD96492-1092-4631-A208-D9A5DA08372E}" type="parTrans" cxnId="{345AD6EC-90F1-4BA3-A053-C21366541189}">
      <dgm:prSet/>
      <dgm:spPr/>
      <dgm:t>
        <a:bodyPr/>
        <a:lstStyle/>
        <a:p>
          <a:endParaRPr lang="en-US" sz="2400"/>
        </a:p>
      </dgm:t>
    </dgm:pt>
    <dgm:pt modelId="{F900535F-E882-46D4-B632-4B8ACBE851E4}" type="sibTrans" cxnId="{345AD6EC-90F1-4BA3-A053-C21366541189}">
      <dgm:prSet/>
      <dgm:spPr/>
      <dgm:t>
        <a:bodyPr/>
        <a:lstStyle/>
        <a:p>
          <a:endParaRPr lang="en-US" sz="2400"/>
        </a:p>
      </dgm:t>
    </dgm:pt>
    <dgm:pt modelId="{1982B446-3706-4711-A6F1-3DC4DFE59A3A}">
      <dgm:prSet phldrT="[Text]" custT="1"/>
      <dgm:spPr/>
      <dgm:t>
        <a:bodyPr/>
        <a:lstStyle/>
        <a:p>
          <a:r>
            <a:rPr lang="en-US" sz="2000" dirty="0" smtClean="0"/>
            <a:t>Week 12</a:t>
          </a:r>
          <a:endParaRPr lang="en-US" sz="2000" dirty="0"/>
        </a:p>
      </dgm:t>
    </dgm:pt>
    <dgm:pt modelId="{33D0F32B-ABD3-423A-818A-28D89377B172}" type="parTrans" cxnId="{7DD07C3D-EA79-49EE-93EE-865A49AB8425}">
      <dgm:prSet/>
      <dgm:spPr/>
      <dgm:t>
        <a:bodyPr/>
        <a:lstStyle/>
        <a:p>
          <a:endParaRPr lang="en-US"/>
        </a:p>
      </dgm:t>
    </dgm:pt>
    <dgm:pt modelId="{6C0374E5-7FC4-4DEF-BC17-94C58A35DE3F}" type="sibTrans" cxnId="{7DD07C3D-EA79-49EE-93EE-865A49AB8425}">
      <dgm:prSet/>
      <dgm:spPr/>
      <dgm:t>
        <a:bodyPr/>
        <a:lstStyle/>
        <a:p>
          <a:endParaRPr lang="en-US"/>
        </a:p>
      </dgm:t>
    </dgm:pt>
    <dgm:pt modelId="{BAD6DE81-DE4F-40EF-8526-A8F127A4BE33}">
      <dgm:prSet phldrT="[Text]" custT="1"/>
      <dgm:spPr/>
      <dgm:t>
        <a:bodyPr/>
        <a:lstStyle/>
        <a:p>
          <a:r>
            <a:rPr lang="en-US" sz="2000" dirty="0" smtClean="0"/>
            <a:t>Final Exams: MCQs then OSCE</a:t>
          </a:r>
          <a:endParaRPr lang="en-US" sz="2000" dirty="0"/>
        </a:p>
      </dgm:t>
    </dgm:pt>
    <dgm:pt modelId="{3224C504-155F-4C9F-93C7-83D8D4CEC1B4}" type="parTrans" cxnId="{293E3154-15DE-4C13-93DE-664CEAB9F0AF}">
      <dgm:prSet/>
      <dgm:spPr/>
      <dgm:t>
        <a:bodyPr/>
        <a:lstStyle/>
        <a:p>
          <a:endParaRPr lang="en-US"/>
        </a:p>
      </dgm:t>
    </dgm:pt>
    <dgm:pt modelId="{6252B9CC-7427-40BA-B706-E629F53D4B22}" type="sibTrans" cxnId="{293E3154-15DE-4C13-93DE-664CEAB9F0AF}">
      <dgm:prSet/>
      <dgm:spPr/>
      <dgm:t>
        <a:bodyPr/>
        <a:lstStyle/>
        <a:p>
          <a:endParaRPr lang="en-US"/>
        </a:p>
      </dgm:t>
    </dgm:pt>
    <dgm:pt modelId="{9898FE38-DE6C-46BA-8D32-D767674AD978}">
      <dgm:prSet phldrT="[Text]" custT="1"/>
      <dgm:spPr/>
      <dgm:t>
        <a:bodyPr/>
        <a:lstStyle/>
        <a:p>
          <a:r>
            <a:rPr lang="en-US" sz="2000" dirty="0" smtClean="0"/>
            <a:t>Debriefing Session  - Mid-cycle Exam</a:t>
          </a:r>
          <a:endParaRPr lang="en-US" sz="2000" dirty="0"/>
        </a:p>
      </dgm:t>
    </dgm:pt>
    <dgm:pt modelId="{6500A968-9A0E-4ACA-91E4-A3C5FA03BCC8}" type="parTrans" cxnId="{277398F3-A9DD-4822-A4A0-9408AA94EB41}">
      <dgm:prSet/>
      <dgm:spPr/>
      <dgm:t>
        <a:bodyPr/>
        <a:lstStyle/>
        <a:p>
          <a:endParaRPr lang="en-US"/>
        </a:p>
      </dgm:t>
    </dgm:pt>
    <dgm:pt modelId="{15E99FBC-5B51-4114-8E0B-C26E50C78603}" type="sibTrans" cxnId="{277398F3-A9DD-4822-A4A0-9408AA94EB41}">
      <dgm:prSet/>
      <dgm:spPr/>
      <dgm:t>
        <a:bodyPr/>
        <a:lstStyle/>
        <a:p>
          <a:endParaRPr lang="en-US"/>
        </a:p>
      </dgm:t>
    </dgm:pt>
    <dgm:pt modelId="{E220828C-C958-4FCF-B52F-02D7F5D17607}" type="pres">
      <dgm:prSet presAssocID="{455C831A-CCF5-4391-A2BE-9DF065D37587}" presName="arrowDiagram" presStyleCnt="0">
        <dgm:presLayoutVars>
          <dgm:chMax val="5"/>
          <dgm:dir/>
          <dgm:resizeHandles val="exact"/>
        </dgm:presLayoutVars>
      </dgm:prSet>
      <dgm:spPr/>
    </dgm:pt>
    <dgm:pt modelId="{82ED47FD-CD8E-4EC8-A7E3-BF3AC4BC5C1A}" type="pres">
      <dgm:prSet presAssocID="{455C831A-CCF5-4391-A2BE-9DF065D37587}" presName="arrow" presStyleLbl="bgShp" presStyleIdx="0" presStyleCnt="1" custScaleX="86792" custScaleY="86038"/>
      <dgm:spPr/>
    </dgm:pt>
    <dgm:pt modelId="{4566E19C-2577-409E-A34A-BB8B091D39D1}" type="pres">
      <dgm:prSet presAssocID="{455C831A-CCF5-4391-A2BE-9DF065D37587}" presName="arrowDiagram4" presStyleCnt="0"/>
      <dgm:spPr/>
    </dgm:pt>
    <dgm:pt modelId="{A94E7C76-C16F-47F1-B4F1-C2CF2270A7E9}" type="pres">
      <dgm:prSet presAssocID="{1E3A074B-8EC3-4AC7-ADB8-C53A583CA2D1}" presName="bullet4a" presStyleLbl="node1" presStyleIdx="0" presStyleCnt="4" custLinFactX="129" custLinFactNeighborX="100000" custLinFactNeighborY="9679"/>
      <dgm:spPr/>
    </dgm:pt>
    <dgm:pt modelId="{48F9B62B-8095-40B1-882D-7B164B0C8B69}" type="pres">
      <dgm:prSet presAssocID="{1E3A074B-8EC3-4AC7-ADB8-C53A583CA2D1}" presName="textBox4a" presStyleLbl="revTx" presStyleIdx="0" presStyleCnt="4" custScaleX="120677" custLinFactNeighborX="14676" custLinFactNeighborY="29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C4447-43F4-414D-A014-8F5BDE3BC5FF}" type="pres">
      <dgm:prSet presAssocID="{C7CCB8C4-BA8F-435B-96D2-651E5BBEE204}" presName="bullet4b" presStyleLbl="node1" presStyleIdx="1" presStyleCnt="4" custLinFactNeighborX="-8158" custLinFactNeighborY="50683"/>
      <dgm:spPr/>
    </dgm:pt>
    <dgm:pt modelId="{389CF004-91C6-4868-93F7-537D5C97980B}" type="pres">
      <dgm:prSet presAssocID="{C7CCB8C4-BA8F-435B-96D2-651E5BBEE204}" presName="textBox4b" presStyleLbl="revTx" presStyleIdx="1" presStyleCnt="4" custScaleY="81565" custLinFactNeighborX="-9999" custLinFactNeighborY="18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9C94D-D2A4-4464-8383-D3C12F8B2538}" type="pres">
      <dgm:prSet presAssocID="{A75DE5EA-0E88-4A1C-B1EA-B4EE477D7AA1}" presName="bullet4c" presStyleLbl="node1" presStyleIdx="2" presStyleCnt="4" custLinFactNeighborX="-59466" custLinFactNeighborY="50213"/>
      <dgm:spPr/>
    </dgm:pt>
    <dgm:pt modelId="{5E71A06C-9747-4CAE-BA21-E9C2A4D6678D}" type="pres">
      <dgm:prSet presAssocID="{A75DE5EA-0E88-4A1C-B1EA-B4EE477D7AA1}" presName="textBox4c" presStyleLbl="revTx" presStyleIdx="2" presStyleCnt="4" custScaleY="60921" custLinFactNeighborX="-27627" custLinFactNeighborY="4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27355-A6E4-4C01-AB6A-08B68C0ABB91}" type="pres">
      <dgm:prSet presAssocID="{1982B446-3706-4711-A6F1-3DC4DFE59A3A}" presName="bullet4d" presStyleLbl="node1" presStyleIdx="3" presStyleCnt="4" custLinFactNeighborX="-57095" custLinFactNeighborY="36725"/>
      <dgm:spPr/>
    </dgm:pt>
    <dgm:pt modelId="{DB2CD8C7-A5B3-49A1-81CC-0EEDDDF3DB4E}" type="pres">
      <dgm:prSet presAssocID="{1982B446-3706-4711-A6F1-3DC4DFE59A3A}" presName="textBox4d" presStyleLbl="revTx" presStyleIdx="3" presStyleCnt="4" custScaleY="64549" custLinFactNeighborX="-31716" custLinFactNeighborY="3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7398F3-A9DD-4822-A4A0-9408AA94EB41}" srcId="{A75DE5EA-0E88-4A1C-B1EA-B4EE477D7AA1}" destId="{9898FE38-DE6C-46BA-8D32-D767674AD978}" srcOrd="0" destOrd="0" parTransId="{6500A968-9A0E-4ACA-91E4-A3C5FA03BCC8}" sibTransId="{15E99FBC-5B51-4114-8E0B-C26E50C78603}"/>
    <dgm:cxn modelId="{115EAFF1-15DD-1048-8B85-80470846F89B}" type="presOf" srcId="{5175B6B0-3CA6-4535-A09B-108E0999A356}" destId="{389CF004-91C6-4868-93F7-537D5C97980B}" srcOrd="0" destOrd="1" presId="urn:microsoft.com/office/officeart/2005/8/layout/arrow2"/>
    <dgm:cxn modelId="{EF5DE6C9-DA37-E541-B471-E1AFE8AC71FC}" type="presOf" srcId="{C7CCB8C4-BA8F-435B-96D2-651E5BBEE204}" destId="{389CF004-91C6-4868-93F7-537D5C97980B}" srcOrd="0" destOrd="0" presId="urn:microsoft.com/office/officeart/2005/8/layout/arrow2"/>
    <dgm:cxn modelId="{345AD6EC-90F1-4BA3-A053-C21366541189}" srcId="{C7CCB8C4-BA8F-435B-96D2-651E5BBEE204}" destId="{5175B6B0-3CA6-4535-A09B-108E0999A356}" srcOrd="0" destOrd="0" parTransId="{ECD96492-1092-4631-A208-D9A5DA08372E}" sibTransId="{F900535F-E882-46D4-B632-4B8ACBE851E4}"/>
    <dgm:cxn modelId="{4AD9256F-91BC-E84C-8DCD-36FF2F32A639}" type="presOf" srcId="{1E3A074B-8EC3-4AC7-ADB8-C53A583CA2D1}" destId="{48F9B62B-8095-40B1-882D-7B164B0C8B69}" srcOrd="0" destOrd="0" presId="urn:microsoft.com/office/officeart/2005/8/layout/arrow2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8A01C359-FCF4-D143-B278-1DCA077F2B2B}" type="presOf" srcId="{A39C9339-F7BC-4A9F-AF8A-3B9741B27413}" destId="{48F9B62B-8095-40B1-882D-7B164B0C8B69}" srcOrd="0" destOrd="1" presId="urn:microsoft.com/office/officeart/2005/8/layout/arrow2"/>
    <dgm:cxn modelId="{BF777ED0-A485-405A-BFCD-E378EF965464}" srcId="{1E3A074B-8EC3-4AC7-ADB8-C53A583CA2D1}" destId="{A39C9339-F7BC-4A9F-AF8A-3B9741B27413}" srcOrd="0" destOrd="0" parTransId="{26699644-3B9B-4794-926C-D854282146D8}" sibTransId="{3E2FBE5E-2D29-4C39-97D1-424264F1308F}"/>
    <dgm:cxn modelId="{991E3114-7529-7846-A99A-EEA108EBC088}" type="presOf" srcId="{455C831A-CCF5-4391-A2BE-9DF065D37587}" destId="{E220828C-C958-4FCF-B52F-02D7F5D17607}" srcOrd="0" destOrd="0" presId="urn:microsoft.com/office/officeart/2005/8/layout/arrow2"/>
    <dgm:cxn modelId="{679C1D1A-14EB-43D6-A6EB-15DB434BD9E3}" srcId="{455C831A-CCF5-4391-A2BE-9DF065D37587}" destId="{C7CCB8C4-BA8F-435B-96D2-651E5BBEE204}" srcOrd="1" destOrd="0" parTransId="{AD18367E-C5DB-45A4-A27B-B15954C86D0F}" sibTransId="{7D6A4EA2-7BAB-433A-B969-4D95C96F0274}"/>
    <dgm:cxn modelId="{D09152C8-0058-4F02-AE9F-59A443534AE8}" srcId="{455C831A-CCF5-4391-A2BE-9DF065D37587}" destId="{A75DE5EA-0E88-4A1C-B1EA-B4EE477D7AA1}" srcOrd="2" destOrd="0" parTransId="{48157EE2-9BD9-48FE-A422-276C84F2470D}" sibTransId="{03226FF3-250B-4000-A0B5-00FF0F1D75A5}"/>
    <dgm:cxn modelId="{7DD07C3D-EA79-49EE-93EE-865A49AB8425}" srcId="{455C831A-CCF5-4391-A2BE-9DF065D37587}" destId="{1982B446-3706-4711-A6F1-3DC4DFE59A3A}" srcOrd="3" destOrd="0" parTransId="{33D0F32B-ABD3-423A-818A-28D89377B172}" sibTransId="{6C0374E5-7FC4-4DEF-BC17-94C58A35DE3F}"/>
    <dgm:cxn modelId="{CC8C1A52-C133-6142-A83F-DAB08E447BFD}" type="presOf" srcId="{1982B446-3706-4711-A6F1-3DC4DFE59A3A}" destId="{DB2CD8C7-A5B3-49A1-81CC-0EEDDDF3DB4E}" srcOrd="0" destOrd="0" presId="urn:microsoft.com/office/officeart/2005/8/layout/arrow2"/>
    <dgm:cxn modelId="{293E3154-15DE-4C13-93DE-664CEAB9F0AF}" srcId="{1982B446-3706-4711-A6F1-3DC4DFE59A3A}" destId="{BAD6DE81-DE4F-40EF-8526-A8F127A4BE33}" srcOrd="0" destOrd="0" parTransId="{3224C504-155F-4C9F-93C7-83D8D4CEC1B4}" sibTransId="{6252B9CC-7427-40BA-B706-E629F53D4B22}"/>
    <dgm:cxn modelId="{9916E5D4-EC88-5B46-A3DB-3EC4B0603559}" type="presOf" srcId="{9898FE38-DE6C-46BA-8D32-D767674AD978}" destId="{5E71A06C-9747-4CAE-BA21-E9C2A4D6678D}" srcOrd="0" destOrd="1" presId="urn:microsoft.com/office/officeart/2005/8/layout/arrow2"/>
    <dgm:cxn modelId="{F7391646-24F6-E049-A4F6-E2D0F6B83D9A}" type="presOf" srcId="{A75DE5EA-0E88-4A1C-B1EA-B4EE477D7AA1}" destId="{5E71A06C-9747-4CAE-BA21-E9C2A4D6678D}" srcOrd="0" destOrd="0" presId="urn:microsoft.com/office/officeart/2005/8/layout/arrow2"/>
    <dgm:cxn modelId="{6A1B1CC0-9F2B-614B-8F81-6BC95E01DF55}" type="presOf" srcId="{BAD6DE81-DE4F-40EF-8526-A8F127A4BE33}" destId="{DB2CD8C7-A5B3-49A1-81CC-0EEDDDF3DB4E}" srcOrd="0" destOrd="1" presId="urn:microsoft.com/office/officeart/2005/8/layout/arrow2"/>
    <dgm:cxn modelId="{842CFB8C-5838-D640-8F15-399E2D9B7F4F}" type="presParOf" srcId="{E220828C-C958-4FCF-B52F-02D7F5D17607}" destId="{82ED47FD-CD8E-4EC8-A7E3-BF3AC4BC5C1A}" srcOrd="0" destOrd="0" presId="urn:microsoft.com/office/officeart/2005/8/layout/arrow2"/>
    <dgm:cxn modelId="{91292086-2B55-854F-929B-A7F6D6CC27C4}" type="presParOf" srcId="{E220828C-C958-4FCF-B52F-02D7F5D17607}" destId="{4566E19C-2577-409E-A34A-BB8B091D39D1}" srcOrd="1" destOrd="0" presId="urn:microsoft.com/office/officeart/2005/8/layout/arrow2"/>
    <dgm:cxn modelId="{411C072B-4EF5-3641-B702-C6E48A9D6D4F}" type="presParOf" srcId="{4566E19C-2577-409E-A34A-BB8B091D39D1}" destId="{A94E7C76-C16F-47F1-B4F1-C2CF2270A7E9}" srcOrd="0" destOrd="0" presId="urn:microsoft.com/office/officeart/2005/8/layout/arrow2"/>
    <dgm:cxn modelId="{248E2C1C-D55F-A94B-817C-4040B492ADA7}" type="presParOf" srcId="{4566E19C-2577-409E-A34A-BB8B091D39D1}" destId="{48F9B62B-8095-40B1-882D-7B164B0C8B69}" srcOrd="1" destOrd="0" presId="urn:microsoft.com/office/officeart/2005/8/layout/arrow2"/>
    <dgm:cxn modelId="{974666A0-E2ED-344B-9DDA-48BF1044CDCD}" type="presParOf" srcId="{4566E19C-2577-409E-A34A-BB8B091D39D1}" destId="{0CFC4447-43F4-414D-A014-8F5BDE3BC5FF}" srcOrd="2" destOrd="0" presId="urn:microsoft.com/office/officeart/2005/8/layout/arrow2"/>
    <dgm:cxn modelId="{8786E857-B0E5-9B45-8155-706F59D9842F}" type="presParOf" srcId="{4566E19C-2577-409E-A34A-BB8B091D39D1}" destId="{389CF004-91C6-4868-93F7-537D5C97980B}" srcOrd="3" destOrd="0" presId="urn:microsoft.com/office/officeart/2005/8/layout/arrow2"/>
    <dgm:cxn modelId="{808A9DFE-E89C-1940-B169-AAF5F795CEAF}" type="presParOf" srcId="{4566E19C-2577-409E-A34A-BB8B091D39D1}" destId="{8D49C94D-D2A4-4464-8383-D3C12F8B2538}" srcOrd="4" destOrd="0" presId="urn:microsoft.com/office/officeart/2005/8/layout/arrow2"/>
    <dgm:cxn modelId="{FECC6574-D4A7-BF4F-B1FC-0E6B3CEE017B}" type="presParOf" srcId="{4566E19C-2577-409E-A34A-BB8B091D39D1}" destId="{5E71A06C-9747-4CAE-BA21-E9C2A4D6678D}" srcOrd="5" destOrd="0" presId="urn:microsoft.com/office/officeart/2005/8/layout/arrow2"/>
    <dgm:cxn modelId="{4AB46D93-ABCE-A344-8F72-00678C756D18}" type="presParOf" srcId="{4566E19C-2577-409E-A34A-BB8B091D39D1}" destId="{A9227355-A6E4-4C01-AB6A-08B68C0ABB91}" srcOrd="6" destOrd="0" presId="urn:microsoft.com/office/officeart/2005/8/layout/arrow2"/>
    <dgm:cxn modelId="{A8BF3E18-5DD2-7E4B-B1B2-54554432B65D}" type="presParOf" srcId="{4566E19C-2577-409E-A34A-BB8B091D39D1}" destId="{DB2CD8C7-A5B3-49A1-81CC-0EEDDDF3DB4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3E99A4-AD26-FA43-83B3-826D2345EFD8}" type="doc">
      <dgm:prSet loTypeId="urn:microsoft.com/office/officeart/2005/8/layout/cycle1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0C83EC-960A-1044-83A6-C025AB682F3E}">
      <dgm:prSet custT="1"/>
      <dgm:spPr/>
      <dgm:t>
        <a:bodyPr/>
        <a:lstStyle/>
        <a:p>
          <a:pPr rtl="0"/>
          <a:r>
            <a:rPr lang="en-US" sz="2000" b="1" dirty="0" smtClean="0">
              <a:latin typeface="Arial"/>
              <a:cs typeface="Arial"/>
            </a:rPr>
            <a:t>Motivation</a:t>
          </a:r>
          <a:endParaRPr lang="en-US" sz="2000" dirty="0">
            <a:latin typeface="Arial"/>
            <a:cs typeface="Arial"/>
          </a:endParaRPr>
        </a:p>
      </dgm:t>
    </dgm:pt>
    <dgm:pt modelId="{BC848172-15A5-4C4B-A818-E28D3049A7B9}" type="parTrans" cxnId="{0DF28AC3-E548-B246-80E3-4B329E7E0872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8BB52207-F8B2-F54C-AD19-0B9464845365}" type="sibTrans" cxnId="{0DF28AC3-E548-B246-80E3-4B329E7E0872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682A364D-65E5-E64C-ABF2-804FE7BA4E84}">
      <dgm:prSet custT="1"/>
      <dgm:spPr/>
      <dgm:t>
        <a:bodyPr/>
        <a:lstStyle/>
        <a:p>
          <a:pPr rtl="0"/>
          <a:r>
            <a:rPr lang="en-US" sz="2000" b="1" dirty="0" smtClean="0">
              <a:latin typeface="Arial"/>
              <a:cs typeface="Arial"/>
            </a:rPr>
            <a:t>Punctuality</a:t>
          </a:r>
          <a:endParaRPr lang="en-US" sz="2000" dirty="0">
            <a:latin typeface="Arial"/>
            <a:cs typeface="Arial"/>
          </a:endParaRPr>
        </a:p>
      </dgm:t>
    </dgm:pt>
    <dgm:pt modelId="{1D096482-C24A-5145-999C-8540F7135434}" type="parTrans" cxnId="{15436CEE-73F4-2D42-BBC7-7C3D447FB17C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405D57C5-3E61-324E-843C-EFF19B3A6AFF}" type="sibTrans" cxnId="{15436CEE-73F4-2D42-BBC7-7C3D447FB17C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697499BC-CFA8-A041-82F8-04F7939ABFEE}">
      <dgm:prSet custT="1"/>
      <dgm:spPr/>
      <dgm:t>
        <a:bodyPr/>
        <a:lstStyle/>
        <a:p>
          <a:pPr rtl="0"/>
          <a:r>
            <a:rPr lang="en-US" sz="2000" b="1" smtClean="0">
              <a:latin typeface="Arial"/>
              <a:cs typeface="Arial"/>
            </a:rPr>
            <a:t>Clinical practice</a:t>
          </a:r>
          <a:endParaRPr lang="en-US" sz="2000">
            <a:latin typeface="Arial"/>
            <a:cs typeface="Arial"/>
          </a:endParaRPr>
        </a:p>
      </dgm:t>
    </dgm:pt>
    <dgm:pt modelId="{5FA22FAB-71BD-2A44-A5A0-F4DE3788A07B}" type="parTrans" cxnId="{503E3082-F5A1-E144-91FE-86A8AA88FD33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64D9A851-E887-4949-A4F5-2CAB773B01AD}" type="sibTrans" cxnId="{503E3082-F5A1-E144-91FE-86A8AA88FD33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D52F4F17-7118-F845-9FB6-338DDBD376AD}">
      <dgm:prSet custT="1"/>
      <dgm:spPr/>
      <dgm:t>
        <a:bodyPr/>
        <a:lstStyle/>
        <a:p>
          <a:pPr rtl="0"/>
          <a:r>
            <a:rPr lang="en-US" sz="2000" b="1" smtClean="0">
              <a:latin typeface="Arial"/>
              <a:cs typeface="Arial"/>
            </a:rPr>
            <a:t>Critical thinking</a:t>
          </a:r>
          <a:endParaRPr lang="en-US" sz="2000">
            <a:latin typeface="Arial"/>
            <a:cs typeface="Arial"/>
          </a:endParaRPr>
        </a:p>
      </dgm:t>
    </dgm:pt>
    <dgm:pt modelId="{A8AF4077-49F1-5447-A9B9-A9914532B237}" type="parTrans" cxnId="{1176D5E5-2D9B-C849-8412-336DBAB27B3C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1CE54021-17B9-9A42-95D8-AF8DA90CA48A}" type="sibTrans" cxnId="{1176D5E5-2D9B-C849-8412-336DBAB27B3C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7172E8E6-6388-C64D-BE87-558FB436E47C}">
      <dgm:prSet custT="1"/>
      <dgm:spPr/>
      <dgm:t>
        <a:bodyPr/>
        <a:lstStyle/>
        <a:p>
          <a:pPr rtl="0"/>
          <a:r>
            <a:rPr lang="en-US" sz="2000" b="1" dirty="0" smtClean="0">
              <a:latin typeface="Arial"/>
              <a:cs typeface="Arial"/>
            </a:rPr>
            <a:t>Make good use of your teachers</a:t>
          </a:r>
          <a:endParaRPr lang="en-US" sz="2000" dirty="0">
            <a:latin typeface="Arial"/>
            <a:cs typeface="Arial"/>
          </a:endParaRPr>
        </a:p>
      </dgm:t>
    </dgm:pt>
    <dgm:pt modelId="{A5EE786D-112D-A047-AE72-A23481B51580}" type="parTrans" cxnId="{01B2FB7D-7137-D247-8845-1AB4E63F03FE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ED40565E-B34A-5F4B-8B4C-E2EF4FB13C03}" type="sibTrans" cxnId="{01B2FB7D-7137-D247-8845-1AB4E63F03FE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5AD25366-7FFC-8042-8BD2-5BEDAA20DF31}">
      <dgm:prSet custT="1"/>
      <dgm:spPr/>
      <dgm:t>
        <a:bodyPr/>
        <a:lstStyle/>
        <a:p>
          <a:pPr rtl="0"/>
          <a:r>
            <a:rPr lang="en-US" sz="2000" b="1" dirty="0" smtClean="0">
              <a:latin typeface="Arial"/>
              <a:cs typeface="Arial"/>
            </a:rPr>
            <a:t>Staying</a:t>
          </a:r>
          <a:r>
            <a:rPr lang="en-US" sz="2000" b="1" baseline="0" dirty="0" smtClean="0">
              <a:latin typeface="Arial"/>
              <a:cs typeface="Arial"/>
            </a:rPr>
            <a:t> on top of reading </a:t>
          </a:r>
          <a:endParaRPr lang="en-US" sz="2000" b="1" dirty="0">
            <a:latin typeface="Arial"/>
            <a:cs typeface="Arial"/>
          </a:endParaRPr>
        </a:p>
      </dgm:t>
    </dgm:pt>
    <dgm:pt modelId="{549F86B7-87CC-1449-B05A-80698E8DF44D}" type="parTrans" cxnId="{F477E931-D490-7145-AE50-949713ECCA73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54937101-C8AF-3F41-A056-1E4888C9F449}" type="sibTrans" cxnId="{F477E931-D490-7145-AE50-949713ECCA73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3FB38868-8AE2-F14B-9AF8-C64EC5FE7DA6}" type="pres">
      <dgm:prSet presAssocID="{923E99A4-AD26-FA43-83B3-826D2345EF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0C8014-19E7-1446-AF0E-1F8402A4A074}" type="pres">
      <dgm:prSet presAssocID="{600C83EC-960A-1044-83A6-C025AB682F3E}" presName="dummy" presStyleCnt="0"/>
      <dgm:spPr/>
    </dgm:pt>
    <dgm:pt modelId="{00848BDA-5CC3-CE4F-A171-B70807760DC0}" type="pres">
      <dgm:prSet presAssocID="{600C83EC-960A-1044-83A6-C025AB682F3E}" presName="node" presStyleLbl="revTx" presStyleIdx="0" presStyleCnt="6" custScaleX="122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627B1-E628-6342-A7A0-6EEAFD02ED95}" type="pres">
      <dgm:prSet presAssocID="{8BB52207-F8B2-F54C-AD19-0B9464845365}" presName="sibTrans" presStyleLbl="node1" presStyleIdx="0" presStyleCnt="6"/>
      <dgm:spPr/>
      <dgm:t>
        <a:bodyPr/>
        <a:lstStyle/>
        <a:p>
          <a:endParaRPr lang="en-US"/>
        </a:p>
      </dgm:t>
    </dgm:pt>
    <dgm:pt modelId="{5B4F47F0-7AD9-AB42-881D-9E175D8C4FCA}" type="pres">
      <dgm:prSet presAssocID="{682A364D-65E5-E64C-ABF2-804FE7BA4E84}" presName="dummy" presStyleCnt="0"/>
      <dgm:spPr/>
    </dgm:pt>
    <dgm:pt modelId="{3CD66144-2B65-6A42-AF56-2CD7F7A28E59}" type="pres">
      <dgm:prSet presAssocID="{682A364D-65E5-E64C-ABF2-804FE7BA4E84}" presName="node" presStyleLbl="revTx" presStyleIdx="1" presStyleCnt="6" custScaleX="176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383CD-F4DB-D641-B117-B7437E621E8C}" type="pres">
      <dgm:prSet presAssocID="{405D57C5-3E61-324E-843C-EFF19B3A6AFF}" presName="sibTrans" presStyleLbl="node1" presStyleIdx="1" presStyleCnt="6"/>
      <dgm:spPr/>
      <dgm:t>
        <a:bodyPr/>
        <a:lstStyle/>
        <a:p>
          <a:endParaRPr lang="en-US"/>
        </a:p>
      </dgm:t>
    </dgm:pt>
    <dgm:pt modelId="{FD492A42-A831-F34B-A488-6ACF8854530D}" type="pres">
      <dgm:prSet presAssocID="{697499BC-CFA8-A041-82F8-04F7939ABFEE}" presName="dummy" presStyleCnt="0"/>
      <dgm:spPr/>
    </dgm:pt>
    <dgm:pt modelId="{F2DD93DC-23CD-4F4D-82D7-85021D7AC271}" type="pres">
      <dgm:prSet presAssocID="{697499BC-CFA8-A041-82F8-04F7939ABFEE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F701B-FEE8-794E-BEAD-134A29C8F4CE}" type="pres">
      <dgm:prSet presAssocID="{64D9A851-E887-4949-A4F5-2CAB773B01AD}" presName="sibTrans" presStyleLbl="node1" presStyleIdx="2" presStyleCnt="6"/>
      <dgm:spPr/>
      <dgm:t>
        <a:bodyPr/>
        <a:lstStyle/>
        <a:p>
          <a:endParaRPr lang="en-US"/>
        </a:p>
      </dgm:t>
    </dgm:pt>
    <dgm:pt modelId="{64E252BA-A1C8-C845-962B-A0C71D9F3B7C}" type="pres">
      <dgm:prSet presAssocID="{D52F4F17-7118-F845-9FB6-338DDBD376AD}" presName="dummy" presStyleCnt="0"/>
      <dgm:spPr/>
    </dgm:pt>
    <dgm:pt modelId="{6F0190B7-3FD9-5141-9F9A-64101F222132}" type="pres">
      <dgm:prSet presAssocID="{D52F4F17-7118-F845-9FB6-338DDBD376AD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A632B-A108-BC42-96CA-F75C8924D2DF}" type="pres">
      <dgm:prSet presAssocID="{1CE54021-17B9-9A42-95D8-AF8DA90CA48A}" presName="sibTrans" presStyleLbl="node1" presStyleIdx="3" presStyleCnt="6"/>
      <dgm:spPr/>
      <dgm:t>
        <a:bodyPr/>
        <a:lstStyle/>
        <a:p>
          <a:endParaRPr lang="en-US"/>
        </a:p>
      </dgm:t>
    </dgm:pt>
    <dgm:pt modelId="{B374EF77-FCDD-E642-A86A-0F9D417FC973}" type="pres">
      <dgm:prSet presAssocID="{7172E8E6-6388-C64D-BE87-558FB436E47C}" presName="dummy" presStyleCnt="0"/>
      <dgm:spPr/>
    </dgm:pt>
    <dgm:pt modelId="{DDBBA687-80D4-B042-AED9-AA64B9A275CD}" type="pres">
      <dgm:prSet presAssocID="{7172E8E6-6388-C64D-BE87-558FB436E47C}" presName="node" presStyleLbl="revTx" presStyleIdx="4" presStyleCnt="6" custScaleX="224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95BE4-463B-2644-AC8B-FC77DA2C9ED9}" type="pres">
      <dgm:prSet presAssocID="{ED40565E-B34A-5F4B-8B4C-E2EF4FB13C03}" presName="sibTrans" presStyleLbl="node1" presStyleIdx="4" presStyleCnt="6"/>
      <dgm:spPr/>
      <dgm:t>
        <a:bodyPr/>
        <a:lstStyle/>
        <a:p>
          <a:endParaRPr lang="en-US"/>
        </a:p>
      </dgm:t>
    </dgm:pt>
    <dgm:pt modelId="{2F70134A-CC4D-8B4C-B35B-467295279381}" type="pres">
      <dgm:prSet presAssocID="{5AD25366-7FFC-8042-8BD2-5BEDAA20DF31}" presName="dummy" presStyleCnt="0"/>
      <dgm:spPr/>
    </dgm:pt>
    <dgm:pt modelId="{BF055081-028F-5245-8D03-CBDE76798001}" type="pres">
      <dgm:prSet presAssocID="{5AD25366-7FFC-8042-8BD2-5BEDAA20DF31}" presName="node" presStyleLbl="revTx" presStyleIdx="5" presStyleCnt="6" custRadScaleRad="103644" custRadScaleInc="-16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C6ECB-D1D2-4443-B34E-66478A4B3223}" type="pres">
      <dgm:prSet presAssocID="{54937101-C8AF-3F41-A056-1E4888C9F449}" presName="sibTrans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E72AECAC-694B-9142-8A78-362A0B1654C1}" type="presOf" srcId="{54937101-C8AF-3F41-A056-1E4888C9F449}" destId="{529C6ECB-D1D2-4443-B34E-66478A4B3223}" srcOrd="0" destOrd="0" presId="urn:microsoft.com/office/officeart/2005/8/layout/cycle1"/>
    <dgm:cxn modelId="{D9216447-7A50-894A-8E4A-5F2042431925}" type="presOf" srcId="{600C83EC-960A-1044-83A6-C025AB682F3E}" destId="{00848BDA-5CC3-CE4F-A171-B70807760DC0}" srcOrd="0" destOrd="0" presId="urn:microsoft.com/office/officeart/2005/8/layout/cycle1"/>
    <dgm:cxn modelId="{01B2FB7D-7137-D247-8845-1AB4E63F03FE}" srcId="{923E99A4-AD26-FA43-83B3-826D2345EFD8}" destId="{7172E8E6-6388-C64D-BE87-558FB436E47C}" srcOrd="4" destOrd="0" parTransId="{A5EE786D-112D-A047-AE72-A23481B51580}" sibTransId="{ED40565E-B34A-5F4B-8B4C-E2EF4FB13C03}"/>
    <dgm:cxn modelId="{6275C83E-5A03-604A-8A0B-A451B0BD61C3}" type="presOf" srcId="{697499BC-CFA8-A041-82F8-04F7939ABFEE}" destId="{F2DD93DC-23CD-4F4D-82D7-85021D7AC271}" srcOrd="0" destOrd="0" presId="urn:microsoft.com/office/officeart/2005/8/layout/cycle1"/>
    <dgm:cxn modelId="{F477E931-D490-7145-AE50-949713ECCA73}" srcId="{923E99A4-AD26-FA43-83B3-826D2345EFD8}" destId="{5AD25366-7FFC-8042-8BD2-5BEDAA20DF31}" srcOrd="5" destOrd="0" parTransId="{549F86B7-87CC-1449-B05A-80698E8DF44D}" sibTransId="{54937101-C8AF-3F41-A056-1E4888C9F449}"/>
    <dgm:cxn modelId="{AA67243C-FAC6-5241-A032-C77FD1F09B34}" type="presOf" srcId="{923E99A4-AD26-FA43-83B3-826D2345EFD8}" destId="{3FB38868-8AE2-F14B-9AF8-C64EC5FE7DA6}" srcOrd="0" destOrd="0" presId="urn:microsoft.com/office/officeart/2005/8/layout/cycle1"/>
    <dgm:cxn modelId="{604FCF6B-284B-2145-8A02-6658835DFB8A}" type="presOf" srcId="{64D9A851-E887-4949-A4F5-2CAB773B01AD}" destId="{C58F701B-FEE8-794E-BEAD-134A29C8F4CE}" srcOrd="0" destOrd="0" presId="urn:microsoft.com/office/officeart/2005/8/layout/cycle1"/>
    <dgm:cxn modelId="{D26E85A9-F83A-5C42-82AB-A5E1548B2CEE}" type="presOf" srcId="{405D57C5-3E61-324E-843C-EFF19B3A6AFF}" destId="{E7F383CD-F4DB-D641-B117-B7437E621E8C}" srcOrd="0" destOrd="0" presId="urn:microsoft.com/office/officeart/2005/8/layout/cycle1"/>
    <dgm:cxn modelId="{C45C8A9F-08E1-EE42-B119-27D556E96C41}" type="presOf" srcId="{D52F4F17-7118-F845-9FB6-338DDBD376AD}" destId="{6F0190B7-3FD9-5141-9F9A-64101F222132}" srcOrd="0" destOrd="0" presId="urn:microsoft.com/office/officeart/2005/8/layout/cycle1"/>
    <dgm:cxn modelId="{0DF28AC3-E548-B246-80E3-4B329E7E0872}" srcId="{923E99A4-AD26-FA43-83B3-826D2345EFD8}" destId="{600C83EC-960A-1044-83A6-C025AB682F3E}" srcOrd="0" destOrd="0" parTransId="{BC848172-15A5-4C4B-A818-E28D3049A7B9}" sibTransId="{8BB52207-F8B2-F54C-AD19-0B9464845365}"/>
    <dgm:cxn modelId="{1C9BE5B6-CC97-194A-9546-D3BDCE4A5399}" type="presOf" srcId="{8BB52207-F8B2-F54C-AD19-0B9464845365}" destId="{F2D627B1-E628-6342-A7A0-6EEAFD02ED95}" srcOrd="0" destOrd="0" presId="urn:microsoft.com/office/officeart/2005/8/layout/cycle1"/>
    <dgm:cxn modelId="{057F841C-AB01-ED47-896B-A0C8648A2C2B}" type="presOf" srcId="{682A364D-65E5-E64C-ABF2-804FE7BA4E84}" destId="{3CD66144-2B65-6A42-AF56-2CD7F7A28E59}" srcOrd="0" destOrd="0" presId="urn:microsoft.com/office/officeart/2005/8/layout/cycle1"/>
    <dgm:cxn modelId="{C1AABBDA-5096-6E4F-B6E2-8C028881E5BB}" type="presOf" srcId="{7172E8E6-6388-C64D-BE87-558FB436E47C}" destId="{DDBBA687-80D4-B042-AED9-AA64B9A275CD}" srcOrd="0" destOrd="0" presId="urn:microsoft.com/office/officeart/2005/8/layout/cycle1"/>
    <dgm:cxn modelId="{553A0742-5C90-6441-89DB-73C10695C8B0}" type="presOf" srcId="{ED40565E-B34A-5F4B-8B4C-E2EF4FB13C03}" destId="{C6195BE4-463B-2644-AC8B-FC77DA2C9ED9}" srcOrd="0" destOrd="0" presId="urn:microsoft.com/office/officeart/2005/8/layout/cycle1"/>
    <dgm:cxn modelId="{E519FB61-F57D-7E48-B35C-0325929A3D06}" type="presOf" srcId="{1CE54021-17B9-9A42-95D8-AF8DA90CA48A}" destId="{72FA632B-A108-BC42-96CA-F75C8924D2DF}" srcOrd="0" destOrd="0" presId="urn:microsoft.com/office/officeart/2005/8/layout/cycle1"/>
    <dgm:cxn modelId="{1176D5E5-2D9B-C849-8412-336DBAB27B3C}" srcId="{923E99A4-AD26-FA43-83B3-826D2345EFD8}" destId="{D52F4F17-7118-F845-9FB6-338DDBD376AD}" srcOrd="3" destOrd="0" parTransId="{A8AF4077-49F1-5447-A9B9-A9914532B237}" sibTransId="{1CE54021-17B9-9A42-95D8-AF8DA90CA48A}"/>
    <dgm:cxn modelId="{503E3082-F5A1-E144-91FE-86A8AA88FD33}" srcId="{923E99A4-AD26-FA43-83B3-826D2345EFD8}" destId="{697499BC-CFA8-A041-82F8-04F7939ABFEE}" srcOrd="2" destOrd="0" parTransId="{5FA22FAB-71BD-2A44-A5A0-F4DE3788A07B}" sibTransId="{64D9A851-E887-4949-A4F5-2CAB773B01AD}"/>
    <dgm:cxn modelId="{15436CEE-73F4-2D42-BBC7-7C3D447FB17C}" srcId="{923E99A4-AD26-FA43-83B3-826D2345EFD8}" destId="{682A364D-65E5-E64C-ABF2-804FE7BA4E84}" srcOrd="1" destOrd="0" parTransId="{1D096482-C24A-5145-999C-8540F7135434}" sibTransId="{405D57C5-3E61-324E-843C-EFF19B3A6AFF}"/>
    <dgm:cxn modelId="{C0B604B1-EC91-4C48-81FA-830EFDC35F7F}" type="presOf" srcId="{5AD25366-7FFC-8042-8BD2-5BEDAA20DF31}" destId="{BF055081-028F-5245-8D03-CBDE76798001}" srcOrd="0" destOrd="0" presId="urn:microsoft.com/office/officeart/2005/8/layout/cycle1"/>
    <dgm:cxn modelId="{33BCBEED-FF8F-F84C-8F80-040BF1DA18B2}" type="presParOf" srcId="{3FB38868-8AE2-F14B-9AF8-C64EC5FE7DA6}" destId="{450C8014-19E7-1446-AF0E-1F8402A4A074}" srcOrd="0" destOrd="0" presId="urn:microsoft.com/office/officeart/2005/8/layout/cycle1"/>
    <dgm:cxn modelId="{0830BA79-751E-E340-AB47-73B8C3459CF1}" type="presParOf" srcId="{3FB38868-8AE2-F14B-9AF8-C64EC5FE7DA6}" destId="{00848BDA-5CC3-CE4F-A171-B70807760DC0}" srcOrd="1" destOrd="0" presId="urn:microsoft.com/office/officeart/2005/8/layout/cycle1"/>
    <dgm:cxn modelId="{673F1D7C-95DD-D746-BAB2-FD4FE6A6010B}" type="presParOf" srcId="{3FB38868-8AE2-F14B-9AF8-C64EC5FE7DA6}" destId="{F2D627B1-E628-6342-A7A0-6EEAFD02ED95}" srcOrd="2" destOrd="0" presId="urn:microsoft.com/office/officeart/2005/8/layout/cycle1"/>
    <dgm:cxn modelId="{8C608512-DB94-CF43-BE94-F9C74A606987}" type="presParOf" srcId="{3FB38868-8AE2-F14B-9AF8-C64EC5FE7DA6}" destId="{5B4F47F0-7AD9-AB42-881D-9E175D8C4FCA}" srcOrd="3" destOrd="0" presId="urn:microsoft.com/office/officeart/2005/8/layout/cycle1"/>
    <dgm:cxn modelId="{1C68F10C-C5C2-184E-BB92-086AB2D4963C}" type="presParOf" srcId="{3FB38868-8AE2-F14B-9AF8-C64EC5FE7DA6}" destId="{3CD66144-2B65-6A42-AF56-2CD7F7A28E59}" srcOrd="4" destOrd="0" presId="urn:microsoft.com/office/officeart/2005/8/layout/cycle1"/>
    <dgm:cxn modelId="{5FFDA36E-D952-4C4C-BF22-FBDFC04D26BC}" type="presParOf" srcId="{3FB38868-8AE2-F14B-9AF8-C64EC5FE7DA6}" destId="{E7F383CD-F4DB-D641-B117-B7437E621E8C}" srcOrd="5" destOrd="0" presId="urn:microsoft.com/office/officeart/2005/8/layout/cycle1"/>
    <dgm:cxn modelId="{A6A6970E-4368-6D49-8D31-998F24F10842}" type="presParOf" srcId="{3FB38868-8AE2-F14B-9AF8-C64EC5FE7DA6}" destId="{FD492A42-A831-F34B-A488-6ACF8854530D}" srcOrd="6" destOrd="0" presId="urn:microsoft.com/office/officeart/2005/8/layout/cycle1"/>
    <dgm:cxn modelId="{8E3301FA-724C-7F4C-BE7D-66923EC2FE16}" type="presParOf" srcId="{3FB38868-8AE2-F14B-9AF8-C64EC5FE7DA6}" destId="{F2DD93DC-23CD-4F4D-82D7-85021D7AC271}" srcOrd="7" destOrd="0" presId="urn:microsoft.com/office/officeart/2005/8/layout/cycle1"/>
    <dgm:cxn modelId="{81924E9C-1CC2-B94E-A305-715F8D40ED07}" type="presParOf" srcId="{3FB38868-8AE2-F14B-9AF8-C64EC5FE7DA6}" destId="{C58F701B-FEE8-794E-BEAD-134A29C8F4CE}" srcOrd="8" destOrd="0" presId="urn:microsoft.com/office/officeart/2005/8/layout/cycle1"/>
    <dgm:cxn modelId="{E1A34D46-6429-E845-B950-3DF3637C422E}" type="presParOf" srcId="{3FB38868-8AE2-F14B-9AF8-C64EC5FE7DA6}" destId="{64E252BA-A1C8-C845-962B-A0C71D9F3B7C}" srcOrd="9" destOrd="0" presId="urn:microsoft.com/office/officeart/2005/8/layout/cycle1"/>
    <dgm:cxn modelId="{A63DFD9C-97C3-DE45-9333-F16FE4D65AC2}" type="presParOf" srcId="{3FB38868-8AE2-F14B-9AF8-C64EC5FE7DA6}" destId="{6F0190B7-3FD9-5141-9F9A-64101F222132}" srcOrd="10" destOrd="0" presId="urn:microsoft.com/office/officeart/2005/8/layout/cycle1"/>
    <dgm:cxn modelId="{910186AB-684C-7F48-B036-5EDDDB060578}" type="presParOf" srcId="{3FB38868-8AE2-F14B-9AF8-C64EC5FE7DA6}" destId="{72FA632B-A108-BC42-96CA-F75C8924D2DF}" srcOrd="11" destOrd="0" presId="urn:microsoft.com/office/officeart/2005/8/layout/cycle1"/>
    <dgm:cxn modelId="{C2CE5834-B1F1-094F-8FEA-6FD2EB3AB56D}" type="presParOf" srcId="{3FB38868-8AE2-F14B-9AF8-C64EC5FE7DA6}" destId="{B374EF77-FCDD-E642-A86A-0F9D417FC973}" srcOrd="12" destOrd="0" presId="urn:microsoft.com/office/officeart/2005/8/layout/cycle1"/>
    <dgm:cxn modelId="{18ECCD6A-3BC9-B848-94EB-D72165756C1D}" type="presParOf" srcId="{3FB38868-8AE2-F14B-9AF8-C64EC5FE7DA6}" destId="{DDBBA687-80D4-B042-AED9-AA64B9A275CD}" srcOrd="13" destOrd="0" presId="urn:microsoft.com/office/officeart/2005/8/layout/cycle1"/>
    <dgm:cxn modelId="{616D9E7A-4752-2744-B854-F899954F4B05}" type="presParOf" srcId="{3FB38868-8AE2-F14B-9AF8-C64EC5FE7DA6}" destId="{C6195BE4-463B-2644-AC8B-FC77DA2C9ED9}" srcOrd="14" destOrd="0" presId="urn:microsoft.com/office/officeart/2005/8/layout/cycle1"/>
    <dgm:cxn modelId="{10584FDA-B2BF-AC47-8D2A-699693847521}" type="presParOf" srcId="{3FB38868-8AE2-F14B-9AF8-C64EC5FE7DA6}" destId="{2F70134A-CC4D-8B4C-B35B-467295279381}" srcOrd="15" destOrd="0" presId="urn:microsoft.com/office/officeart/2005/8/layout/cycle1"/>
    <dgm:cxn modelId="{C38AF2BB-2082-4B4E-B4E7-D57307B361B3}" type="presParOf" srcId="{3FB38868-8AE2-F14B-9AF8-C64EC5FE7DA6}" destId="{BF055081-028F-5245-8D03-CBDE76798001}" srcOrd="16" destOrd="0" presId="urn:microsoft.com/office/officeart/2005/8/layout/cycle1"/>
    <dgm:cxn modelId="{09C1EB1F-4441-514F-B07D-A0B4501BEE87}" type="presParOf" srcId="{3FB38868-8AE2-F14B-9AF8-C64EC5FE7DA6}" destId="{529C6ECB-D1D2-4443-B34E-66478A4B3223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D47FD-CD8E-4EC8-A7E3-BF3AC4BC5C1A}">
      <dsp:nvSpPr>
        <dsp:cNvPr id="0" name=""/>
        <dsp:cNvSpPr/>
      </dsp:nvSpPr>
      <dsp:spPr>
        <a:xfrm>
          <a:off x="650026" y="358817"/>
          <a:ext cx="8952255" cy="554655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E7C76-C16F-47F1-B4F1-C2CF2270A7E9}">
      <dsp:nvSpPr>
        <dsp:cNvPr id="0" name=""/>
        <dsp:cNvSpPr/>
      </dsp:nvSpPr>
      <dsp:spPr>
        <a:xfrm>
          <a:off x="1222380" y="4725454"/>
          <a:ext cx="237236" cy="2372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9B62B-8095-40B1-882D-7B164B0C8B69}">
      <dsp:nvSpPr>
        <dsp:cNvPr id="0" name=""/>
        <dsp:cNvSpPr/>
      </dsp:nvSpPr>
      <dsp:spPr>
        <a:xfrm>
          <a:off x="1179961" y="5179927"/>
          <a:ext cx="2128498" cy="1534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0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Week 1-3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Lectures / Clinical Exam Orientation</a:t>
          </a:r>
          <a:endParaRPr lang="en-US" sz="2000" kern="1200" dirty="0"/>
        </a:p>
      </dsp:txBody>
      <dsp:txXfrm>
        <a:off x="1179961" y="5179927"/>
        <a:ext cx="2128498" cy="1534298"/>
      </dsp:txXfrm>
    </dsp:sp>
    <dsp:sp modelId="{0CFC4447-43F4-414D-A014-8F5BDE3BC5FF}">
      <dsp:nvSpPr>
        <dsp:cNvPr id="0" name=""/>
        <dsp:cNvSpPr/>
      </dsp:nvSpPr>
      <dsp:spPr>
        <a:xfrm>
          <a:off x="2627304" y="3412116"/>
          <a:ext cx="412584" cy="412584"/>
        </a:xfrm>
        <a:prstGeom prst="ellipse">
          <a:avLst/>
        </a:prstGeom>
        <a:solidFill>
          <a:schemeClr val="accent3">
            <a:hueOff val="3750089"/>
            <a:satOff val="-5627"/>
            <a:lumOff val="-9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CF004-91C6-4868-93F7-537D5C97980B}">
      <dsp:nvSpPr>
        <dsp:cNvPr id="0" name=""/>
        <dsp:cNvSpPr/>
      </dsp:nvSpPr>
      <dsp:spPr>
        <a:xfrm>
          <a:off x="2650669" y="4213925"/>
          <a:ext cx="2166067" cy="2402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2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Week 4-11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Course Activities (rounds, clinical teachings..)</a:t>
          </a:r>
          <a:endParaRPr lang="en-US" sz="2000" kern="1200" dirty="0"/>
        </a:p>
      </dsp:txBody>
      <dsp:txXfrm>
        <a:off x="2650669" y="4213925"/>
        <a:ext cx="2166067" cy="2402994"/>
      </dsp:txXfrm>
    </dsp:sp>
    <dsp:sp modelId="{8D49C94D-D2A4-4464-8383-D3C12F8B2538}">
      <dsp:nvSpPr>
        <dsp:cNvPr id="0" name=""/>
        <dsp:cNvSpPr/>
      </dsp:nvSpPr>
      <dsp:spPr>
        <a:xfrm>
          <a:off x="4476158" y="2372555"/>
          <a:ext cx="546674" cy="546674"/>
        </a:xfrm>
        <a:prstGeom prst="ellipse">
          <a:avLst/>
        </a:prstGeom>
        <a:solidFill>
          <a:schemeClr val="accent3">
            <a:hueOff val="7500177"/>
            <a:satOff val="-11253"/>
            <a:lumOff val="-18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1A06C-9747-4CAE-BA21-E9C2A4D6678D}">
      <dsp:nvSpPr>
        <dsp:cNvPr id="0" name=""/>
        <dsp:cNvSpPr/>
      </dsp:nvSpPr>
      <dsp:spPr>
        <a:xfrm>
          <a:off x="4476161" y="3314029"/>
          <a:ext cx="2166067" cy="2427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67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Week 6-7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Debriefing Session  - Mid-cycle Exam</a:t>
          </a:r>
          <a:endParaRPr lang="en-US" sz="2000" kern="1200" dirty="0"/>
        </a:p>
      </dsp:txBody>
      <dsp:txXfrm>
        <a:off x="4476161" y="3314029"/>
        <a:ext cx="2166067" cy="2427103"/>
      </dsp:txXfrm>
    </dsp:sp>
    <dsp:sp modelId="{A9227355-A6E4-4C01-AB6A-08B68C0ABB91}">
      <dsp:nvSpPr>
        <dsp:cNvPr id="0" name=""/>
        <dsp:cNvSpPr/>
      </dsp:nvSpPr>
      <dsp:spPr>
        <a:xfrm>
          <a:off x="6714217" y="1635956"/>
          <a:ext cx="732337" cy="732337"/>
        </a:xfrm>
        <a:prstGeom prst="ellipse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CD8C7-A5B3-49A1-81CC-0EEDDDF3DB4E}">
      <dsp:nvSpPr>
        <dsp:cNvPr id="0" name=""/>
        <dsp:cNvSpPr/>
      </dsp:nvSpPr>
      <dsp:spPr>
        <a:xfrm>
          <a:off x="6811524" y="2724620"/>
          <a:ext cx="2166067" cy="298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5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Week 12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Final Exams: MCQs then OSCE</a:t>
          </a:r>
          <a:endParaRPr lang="en-US" sz="2000" kern="1200" dirty="0"/>
        </a:p>
      </dsp:txBody>
      <dsp:txXfrm>
        <a:off x="6811524" y="2724620"/>
        <a:ext cx="2166067" cy="2983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48BDA-5CC3-CE4F-A171-B70807760DC0}">
      <dsp:nvSpPr>
        <dsp:cNvPr id="0" name=""/>
        <dsp:cNvSpPr/>
      </dsp:nvSpPr>
      <dsp:spPr>
        <a:xfrm>
          <a:off x="4782105" y="10876"/>
          <a:ext cx="1323911" cy="1076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/>
              <a:cs typeface="Arial"/>
            </a:rPr>
            <a:t>Motivation</a:t>
          </a:r>
          <a:endParaRPr lang="en-US" sz="2000" kern="1200" dirty="0">
            <a:latin typeface="Arial"/>
            <a:cs typeface="Arial"/>
          </a:endParaRPr>
        </a:p>
      </dsp:txBody>
      <dsp:txXfrm>
        <a:off x="4782105" y="10876"/>
        <a:ext cx="1323911" cy="1076920"/>
      </dsp:txXfrm>
    </dsp:sp>
    <dsp:sp modelId="{F2D627B1-E628-6342-A7A0-6EEAFD02ED95}">
      <dsp:nvSpPr>
        <dsp:cNvPr id="0" name=""/>
        <dsp:cNvSpPr/>
      </dsp:nvSpPr>
      <dsp:spPr>
        <a:xfrm>
          <a:off x="1614652" y="127"/>
          <a:ext cx="5257545" cy="5257545"/>
        </a:xfrm>
        <a:prstGeom prst="circularArrow">
          <a:avLst>
            <a:gd name="adj1" fmla="val 3994"/>
            <a:gd name="adj2" fmla="val 250591"/>
            <a:gd name="adj3" fmla="val 20571920"/>
            <a:gd name="adj4" fmla="val 19204493"/>
            <a:gd name="adj5" fmla="val 46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D66144-2B65-6A42-AF56-2CD7F7A28E59}">
      <dsp:nvSpPr>
        <dsp:cNvPr id="0" name=""/>
        <dsp:cNvSpPr/>
      </dsp:nvSpPr>
      <dsp:spPr>
        <a:xfrm>
          <a:off x="5691887" y="2090439"/>
          <a:ext cx="1905621" cy="1076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/>
              <a:cs typeface="Arial"/>
            </a:rPr>
            <a:t>Punctuality</a:t>
          </a:r>
          <a:endParaRPr lang="en-US" sz="2000" kern="1200" dirty="0">
            <a:latin typeface="Arial"/>
            <a:cs typeface="Arial"/>
          </a:endParaRPr>
        </a:p>
      </dsp:txBody>
      <dsp:txXfrm>
        <a:off x="5691887" y="2090439"/>
        <a:ext cx="1905621" cy="1076920"/>
      </dsp:txXfrm>
    </dsp:sp>
    <dsp:sp modelId="{E7F383CD-F4DB-D641-B117-B7437E621E8C}">
      <dsp:nvSpPr>
        <dsp:cNvPr id="0" name=""/>
        <dsp:cNvSpPr/>
      </dsp:nvSpPr>
      <dsp:spPr>
        <a:xfrm>
          <a:off x="1614652" y="127"/>
          <a:ext cx="5257545" cy="5257545"/>
        </a:xfrm>
        <a:prstGeom prst="circularArrow">
          <a:avLst>
            <a:gd name="adj1" fmla="val 3994"/>
            <a:gd name="adj2" fmla="val 250591"/>
            <a:gd name="adj3" fmla="val 2365072"/>
            <a:gd name="adj4" fmla="val 777489"/>
            <a:gd name="adj5" fmla="val 46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DD93DC-23CD-4F4D-82D7-85021D7AC271}">
      <dsp:nvSpPr>
        <dsp:cNvPr id="0" name=""/>
        <dsp:cNvSpPr/>
      </dsp:nvSpPr>
      <dsp:spPr>
        <a:xfrm>
          <a:off x="4905601" y="4170003"/>
          <a:ext cx="1076920" cy="1076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/>
              <a:cs typeface="Arial"/>
            </a:rPr>
            <a:t>Clinical practice</a:t>
          </a:r>
          <a:endParaRPr lang="en-US" sz="2000" kern="1200">
            <a:latin typeface="Arial"/>
            <a:cs typeface="Arial"/>
          </a:endParaRPr>
        </a:p>
      </dsp:txBody>
      <dsp:txXfrm>
        <a:off x="4905601" y="4170003"/>
        <a:ext cx="1076920" cy="1076920"/>
      </dsp:txXfrm>
    </dsp:sp>
    <dsp:sp modelId="{C58F701B-FEE8-794E-BEAD-134A29C8F4CE}">
      <dsp:nvSpPr>
        <dsp:cNvPr id="0" name=""/>
        <dsp:cNvSpPr/>
      </dsp:nvSpPr>
      <dsp:spPr>
        <a:xfrm>
          <a:off x="1614652" y="127"/>
          <a:ext cx="5257545" cy="5257545"/>
        </a:xfrm>
        <a:prstGeom prst="circularArrow">
          <a:avLst>
            <a:gd name="adj1" fmla="val 3994"/>
            <a:gd name="adj2" fmla="val 250591"/>
            <a:gd name="adj3" fmla="val 6109850"/>
            <a:gd name="adj4" fmla="val 4439559"/>
            <a:gd name="adj5" fmla="val 46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0190B7-3FD9-5141-9F9A-64101F222132}">
      <dsp:nvSpPr>
        <dsp:cNvPr id="0" name=""/>
        <dsp:cNvSpPr/>
      </dsp:nvSpPr>
      <dsp:spPr>
        <a:xfrm>
          <a:off x="2504327" y="4170003"/>
          <a:ext cx="1076920" cy="1076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/>
              <a:cs typeface="Arial"/>
            </a:rPr>
            <a:t>Critical thinking</a:t>
          </a:r>
          <a:endParaRPr lang="en-US" sz="2000" kern="1200">
            <a:latin typeface="Arial"/>
            <a:cs typeface="Arial"/>
          </a:endParaRPr>
        </a:p>
      </dsp:txBody>
      <dsp:txXfrm>
        <a:off x="2504327" y="4170003"/>
        <a:ext cx="1076920" cy="1076920"/>
      </dsp:txXfrm>
    </dsp:sp>
    <dsp:sp modelId="{72FA632B-A108-BC42-96CA-F75C8924D2DF}">
      <dsp:nvSpPr>
        <dsp:cNvPr id="0" name=""/>
        <dsp:cNvSpPr/>
      </dsp:nvSpPr>
      <dsp:spPr>
        <a:xfrm>
          <a:off x="1614652" y="127"/>
          <a:ext cx="5257545" cy="5257545"/>
        </a:xfrm>
        <a:prstGeom prst="circularArrow">
          <a:avLst>
            <a:gd name="adj1" fmla="val 3994"/>
            <a:gd name="adj2" fmla="val 250591"/>
            <a:gd name="adj3" fmla="val 9771920"/>
            <a:gd name="adj4" fmla="val 8184337"/>
            <a:gd name="adj5" fmla="val 46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BBA687-80D4-B042-AED9-AA64B9A275CD}">
      <dsp:nvSpPr>
        <dsp:cNvPr id="0" name=""/>
        <dsp:cNvSpPr/>
      </dsp:nvSpPr>
      <dsp:spPr>
        <a:xfrm>
          <a:off x="632091" y="2090439"/>
          <a:ext cx="2420119" cy="1076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/>
              <a:cs typeface="Arial"/>
            </a:rPr>
            <a:t>Make good use of your teachers</a:t>
          </a:r>
          <a:endParaRPr lang="en-US" sz="2000" kern="1200" dirty="0">
            <a:latin typeface="Arial"/>
            <a:cs typeface="Arial"/>
          </a:endParaRPr>
        </a:p>
      </dsp:txBody>
      <dsp:txXfrm>
        <a:off x="632091" y="2090439"/>
        <a:ext cx="2420119" cy="1076920"/>
      </dsp:txXfrm>
    </dsp:sp>
    <dsp:sp modelId="{C6195BE4-463B-2644-AC8B-FC77DA2C9ED9}">
      <dsp:nvSpPr>
        <dsp:cNvPr id="0" name=""/>
        <dsp:cNvSpPr/>
      </dsp:nvSpPr>
      <dsp:spPr>
        <a:xfrm>
          <a:off x="1649939" y="-186851"/>
          <a:ext cx="5257545" cy="5257545"/>
        </a:xfrm>
        <a:prstGeom prst="circularArrow">
          <a:avLst>
            <a:gd name="adj1" fmla="val 3994"/>
            <a:gd name="adj2" fmla="val 250591"/>
            <a:gd name="adj3" fmla="val 12713460"/>
            <a:gd name="adj4" fmla="val 11305007"/>
            <a:gd name="adj5" fmla="val 466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055081-028F-5245-8D03-CBDE76798001}">
      <dsp:nvSpPr>
        <dsp:cNvPr id="0" name=""/>
        <dsp:cNvSpPr/>
      </dsp:nvSpPr>
      <dsp:spPr>
        <a:xfrm>
          <a:off x="2337705" y="10870"/>
          <a:ext cx="1076920" cy="1076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/>
              <a:cs typeface="Arial"/>
            </a:rPr>
            <a:t>Staying</a:t>
          </a:r>
          <a:r>
            <a:rPr lang="en-US" sz="2000" b="1" kern="1200" baseline="0" dirty="0" smtClean="0">
              <a:latin typeface="Arial"/>
              <a:cs typeface="Arial"/>
            </a:rPr>
            <a:t> on top of reading </a:t>
          </a:r>
          <a:endParaRPr lang="en-US" sz="2000" b="1" kern="1200" dirty="0">
            <a:latin typeface="Arial"/>
            <a:cs typeface="Arial"/>
          </a:endParaRPr>
        </a:p>
      </dsp:txBody>
      <dsp:txXfrm>
        <a:off x="2337705" y="10870"/>
        <a:ext cx="1076920" cy="1076920"/>
      </dsp:txXfrm>
    </dsp:sp>
    <dsp:sp modelId="{529C6ECB-D1D2-4443-B34E-66478A4B3223}">
      <dsp:nvSpPr>
        <dsp:cNvPr id="0" name=""/>
        <dsp:cNvSpPr/>
      </dsp:nvSpPr>
      <dsp:spPr>
        <a:xfrm>
          <a:off x="1458401" y="-41426"/>
          <a:ext cx="5257545" cy="5257545"/>
        </a:xfrm>
        <a:prstGeom prst="circularArrow">
          <a:avLst>
            <a:gd name="adj1" fmla="val 3994"/>
            <a:gd name="adj2" fmla="val 250591"/>
            <a:gd name="adj3" fmla="val 16958735"/>
            <a:gd name="adj4" fmla="val 15224102"/>
            <a:gd name="adj5" fmla="val 46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pPr/>
              <a:t>17-02-28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to give updates for project</a:t>
            </a:r>
            <a:r>
              <a:rPr lang="en-US" baseline="0" dirty="0" smtClean="0"/>
              <a:t> milestones.</a:t>
            </a:r>
            <a:endParaRPr lang="en-US" dirty="0" smtClean="0"/>
          </a:p>
          <a:p>
            <a:endParaRPr lang="en-US" baseline="0" dirty="0" smtClean="0"/>
          </a:p>
          <a:p>
            <a:pPr lvl="0"/>
            <a:r>
              <a:rPr lang="en-US" sz="1000" b="1" dirty="0" smtClean="0"/>
              <a:t>Sections</a:t>
            </a:r>
            <a:endParaRPr lang="en-US" sz="1000" b="0" dirty="0" smtClean="0"/>
          </a:p>
          <a:p>
            <a:pPr lvl="0"/>
            <a:r>
              <a:rPr lang="en-US" sz="1000" b="0" dirty="0" smtClean="0"/>
              <a:t>Right-click on a slide to add sections.</a:t>
            </a:r>
            <a:r>
              <a:rPr lang="en-US" sz="1000" b="0" baseline="0" dirty="0" smtClean="0"/>
              <a:t> Sections can help to organize your slides or facilitate collaboration between multiple authors.</a:t>
            </a:r>
            <a:endParaRPr lang="en-US" sz="1000" b="0" dirty="0" smtClean="0"/>
          </a:p>
          <a:p>
            <a:pPr lvl="0"/>
            <a:endParaRPr lang="en-US" sz="1000" b="1" dirty="0" smtClean="0"/>
          </a:p>
          <a:p>
            <a:pPr lvl="0"/>
            <a:r>
              <a:rPr lang="en-US" sz="1000" b="1" dirty="0" smtClean="0"/>
              <a:t>Notes</a:t>
            </a:r>
          </a:p>
          <a:p>
            <a:pPr lvl="0"/>
            <a:r>
              <a:rPr lang="en-US" sz="1000" dirty="0" smtClean="0"/>
              <a:t>Use the Notes section for delivery notes or to provide additional details for the audience.</a:t>
            </a:r>
            <a:r>
              <a:rPr lang="en-US" sz="10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0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000" dirty="0" smtClean="0"/>
          </a:p>
          <a:p>
            <a:pPr lvl="0">
              <a:buFontTx/>
              <a:buNone/>
            </a:pPr>
            <a:r>
              <a:rPr lang="en-US" sz="10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000" dirty="0" smtClean="0"/>
              <a:t>Pay particular attention to the graphs, charts, and text boxes.</a:t>
            </a:r>
            <a:r>
              <a:rPr lang="en-US" sz="1000" baseline="0" dirty="0" smtClean="0"/>
              <a:t> </a:t>
            </a:r>
            <a:endParaRPr lang="en-US" sz="1000" dirty="0" smtClean="0"/>
          </a:p>
          <a:p>
            <a:pPr lvl="0"/>
            <a:r>
              <a:rPr lang="en-US" sz="1000" dirty="0" smtClean="0"/>
              <a:t>Consider that attendees will print in black and white or </a:t>
            </a:r>
            <a:r>
              <a:rPr lang="en-US" sz="1000" dirty="0" err="1" smtClean="0"/>
              <a:t>grayscale</a:t>
            </a:r>
            <a:r>
              <a:rPr lang="en-US" sz="1000" dirty="0" smtClean="0"/>
              <a:t>. Run a test print to make sure your colors work when printed in pure black and white and </a:t>
            </a:r>
            <a:r>
              <a:rPr lang="en-US" sz="1000" dirty="0" err="1" smtClean="0"/>
              <a:t>grayscale</a:t>
            </a:r>
            <a:r>
              <a:rPr lang="en-US" sz="1000" dirty="0" smtClean="0"/>
              <a:t>.</a:t>
            </a:r>
          </a:p>
          <a:p>
            <a:pPr lvl="0">
              <a:buFontTx/>
              <a:buNone/>
            </a:pPr>
            <a:endParaRPr lang="en-US" sz="1000" dirty="0" smtClean="0"/>
          </a:p>
          <a:p>
            <a:pPr lvl="0">
              <a:buFontTx/>
              <a:buNone/>
            </a:pPr>
            <a:r>
              <a:rPr lang="en-US" sz="1000" b="1" dirty="0" smtClean="0"/>
              <a:t>Graphics, tables, and graphs</a:t>
            </a:r>
          </a:p>
          <a:p>
            <a:pPr lvl="0"/>
            <a:r>
              <a:rPr lang="en-US" sz="1000" dirty="0" smtClean="0"/>
              <a:t>Keep it simple: If possible, use consistent, non-distracting styles and colors.</a:t>
            </a:r>
          </a:p>
          <a:p>
            <a:pPr lvl="0"/>
            <a:r>
              <a:rPr lang="en-US" sz="10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24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project</a:t>
            </a:r>
            <a:r>
              <a:rPr lang="en-US" baseline="0" dirty="0" smtClean="0"/>
              <a:t> about?</a:t>
            </a:r>
          </a:p>
          <a:p>
            <a:r>
              <a:rPr lang="en-US" dirty="0" smtClean="0"/>
              <a:t>Define</a:t>
            </a:r>
            <a:r>
              <a:rPr lang="en-US" baseline="0" dirty="0" smtClean="0"/>
              <a:t> the goal of this project</a:t>
            </a:r>
          </a:p>
          <a:p>
            <a:pPr lvl="1"/>
            <a:r>
              <a:rPr lang="en-US" dirty="0" smtClean="0"/>
              <a:t>Is it similar to projects in the past or is it a new effort?</a:t>
            </a:r>
          </a:p>
          <a:p>
            <a:r>
              <a:rPr lang="en-US" baseline="0" dirty="0" smtClean="0"/>
              <a:t>Define the scope of this project</a:t>
            </a:r>
          </a:p>
          <a:p>
            <a:pPr lvl="1"/>
            <a:r>
              <a:rPr lang="en-US" baseline="0" dirty="0" smtClean="0"/>
              <a:t>Is it an independent project or is it related to other projects?</a:t>
            </a:r>
          </a:p>
          <a:p>
            <a:pPr lvl="0"/>
            <a:endParaRPr lang="en-US" baseline="0" dirty="0" smtClean="0"/>
          </a:p>
          <a:p>
            <a:pPr lvl="0"/>
            <a:r>
              <a:rPr lang="en-US" baseline="0" dirty="0" smtClean="0"/>
              <a:t>* Note that this slide is not necessary for weekly status meetings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52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LB" smtClean="0"/>
          </a:p>
        </p:txBody>
      </p:sp>
      <p:sp>
        <p:nvSpPr>
          <p:cNvPr id="3482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1D1A4593-0DE9-4D44-AE69-A1004AC31EDD}" type="slidenum">
              <a:rPr lang="ar-LB" smtClean="0"/>
              <a:pPr eaLnBrk="1" hangingPunct="1"/>
              <a:t>5</a:t>
            </a:fld>
            <a:endParaRPr lang="ar-LB" smtClean="0"/>
          </a:p>
        </p:txBody>
      </p:sp>
    </p:spTree>
    <p:extLst>
      <p:ext uri="{BB962C8B-B14F-4D97-AF65-F5344CB8AC3E}">
        <p14:creationId xmlns:p14="http://schemas.microsoft.com/office/powerpoint/2010/main" val="4046473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following slides</a:t>
            </a:r>
            <a:r>
              <a:rPr lang="en-US" baseline="0" dirty="0" smtClean="0"/>
              <a:t> show several examples of timelines using SmartArt graphics.</a:t>
            </a:r>
            <a:endParaRPr lang="en-US" dirty="0" smtClean="0"/>
          </a:p>
          <a:p>
            <a:r>
              <a:rPr lang="en-US" dirty="0" smtClean="0"/>
              <a:t>Include a timeline for the project, clearly marking milestones,</a:t>
            </a:r>
            <a:r>
              <a:rPr lang="en-US" baseline="0" dirty="0" smtClean="0"/>
              <a:t> important dates, </a:t>
            </a:r>
            <a:r>
              <a:rPr lang="en-US" dirty="0" smtClean="0"/>
              <a:t>and highlight where the project is now.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07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LB" smtClean="0"/>
          </a:p>
        </p:txBody>
      </p:sp>
      <p:sp>
        <p:nvSpPr>
          <p:cNvPr id="3584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6CF78114-8DD1-4D5D-B6B6-B485BBCC94CB}" type="slidenum">
              <a:rPr lang="ar-LB" smtClean="0"/>
              <a:pPr eaLnBrk="1" hangingPunct="1"/>
              <a:t>18</a:t>
            </a:fld>
            <a:endParaRPr lang="ar-LB" smtClean="0"/>
          </a:p>
        </p:txBody>
      </p:sp>
    </p:spTree>
    <p:extLst>
      <p:ext uri="{BB962C8B-B14F-4D97-AF65-F5344CB8AC3E}">
        <p14:creationId xmlns:p14="http://schemas.microsoft.com/office/powerpoint/2010/main" val="10589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17-02-28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375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17-02-28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0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17-02-28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17-02-28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7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17-02-28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137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17-02-28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17-02-28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9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17-02-28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17-02-28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0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17-02-28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2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17-02-28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9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/>
              <a:pPr/>
              <a:t>17-02-28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7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8.jpeg"/><Relationship Id="rId5" Type="http://schemas.openxmlformats.org/officeDocument/2006/relationships/image" Target="../media/image7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slideLayout" Target="../slideLayouts/slideLayout2.xml"/><Relationship Id="rId5" Type="http://schemas.openxmlformats.org/officeDocument/2006/relationships/hyperlink" Target="mailto:malghamdi@ksu.edu.sa" TargetMode="External"/><Relationship Id="rId6" Type="http://schemas.openxmlformats.org/officeDocument/2006/relationships/hyperlink" Target="mailto:ralkhalifah@ksu.edu.sa" TargetMode="External"/><Relationship Id="rId7" Type="http://schemas.openxmlformats.org/officeDocument/2006/relationships/image" Target="../media/image20.jpe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6" Type="http://schemas.openxmlformats.org/officeDocument/2006/relationships/image" Target="../media/image7.jpeg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7.jpe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Ped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474: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Pediatrics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981200" y="5105400"/>
            <a:ext cx="6172200" cy="129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Course </a:t>
            </a:r>
            <a:r>
              <a:rPr lang="en-US" sz="2000" dirty="0" smtClean="0"/>
              <a:t>Coordinators:</a:t>
            </a:r>
            <a:endParaRPr lang="en-US" sz="2000" dirty="0" smtClean="0"/>
          </a:p>
          <a:p>
            <a:r>
              <a:rPr lang="en-US" sz="2000" dirty="0" err="1" smtClean="0"/>
              <a:t>Malak</a:t>
            </a:r>
            <a:r>
              <a:rPr lang="en-US" sz="2000" dirty="0" smtClean="0"/>
              <a:t> </a:t>
            </a:r>
            <a:r>
              <a:rPr lang="en-US" sz="2000" dirty="0" err="1"/>
              <a:t>A</a:t>
            </a:r>
            <a:r>
              <a:rPr lang="en-US" sz="2000" dirty="0" err="1" smtClean="0"/>
              <a:t>lghamdi</a:t>
            </a:r>
            <a:r>
              <a:rPr lang="en-US" sz="2000" dirty="0" smtClean="0"/>
              <a:t> </a:t>
            </a:r>
            <a:endParaRPr lang="en-US" sz="2000" u="sng" dirty="0" smtClean="0"/>
          </a:p>
          <a:p>
            <a:r>
              <a:rPr lang="en-US" sz="2000" u="sng" dirty="0" err="1" smtClean="0"/>
              <a:t>Reem</a:t>
            </a:r>
            <a:r>
              <a:rPr lang="en-US" sz="2000" u="sng" dirty="0" smtClean="0"/>
              <a:t> </a:t>
            </a:r>
            <a:r>
              <a:rPr lang="en-US" sz="2000" u="sng" dirty="0" err="1"/>
              <a:t>A</a:t>
            </a:r>
            <a:r>
              <a:rPr lang="en-US" sz="2000" u="sng" dirty="0" err="1" smtClean="0"/>
              <a:t>lkhalifah</a:t>
            </a:r>
            <a:endParaRPr lang="en-US" sz="2000" u="sng" dirty="0" smtClean="0"/>
          </a:p>
          <a:p>
            <a:endParaRPr lang="en-US" sz="2000" u="sng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447800" cy="1447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39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81000"/>
            <a:ext cx="4464050" cy="563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7007" y="2667000"/>
            <a:ext cx="37803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</a:rPr>
              <a:t>Nelson's </a:t>
            </a:r>
            <a:r>
              <a:rPr lang="en-US" sz="3600" b="1" dirty="0" smtClean="0">
                <a:solidFill>
                  <a:srgbClr val="008000"/>
                </a:solidFill>
              </a:rPr>
              <a:t>Essentials</a:t>
            </a:r>
          </a:p>
          <a:p>
            <a:r>
              <a:rPr lang="en-US" sz="3600" b="1" dirty="0" smtClean="0">
                <a:solidFill>
                  <a:srgbClr val="008000"/>
                </a:solidFill>
              </a:rPr>
              <a:t> </a:t>
            </a:r>
            <a:r>
              <a:rPr lang="en-US" sz="3600" b="1" dirty="0">
                <a:solidFill>
                  <a:srgbClr val="008000"/>
                </a:solidFill>
              </a:rPr>
              <a:t>of Pediatrics</a:t>
            </a:r>
          </a:p>
        </p:txBody>
      </p:sp>
    </p:spTree>
    <p:extLst>
      <p:ext uri="{BB962C8B-B14F-4D97-AF65-F5344CB8AC3E}">
        <p14:creationId xmlns:p14="http://schemas.microsoft.com/office/powerpoint/2010/main" val="14043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0"/>
            <a:ext cx="4419600" cy="655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2078" y="2362200"/>
            <a:ext cx="32041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3366FF"/>
                </a:solidFill>
              </a:rPr>
              <a:t>Paediatric</a:t>
            </a:r>
            <a:r>
              <a:rPr lang="en-US" sz="3200" b="1" dirty="0">
                <a:solidFill>
                  <a:srgbClr val="3366FF"/>
                </a:solidFill>
              </a:rPr>
              <a:t> Clinical </a:t>
            </a:r>
            <a:endParaRPr lang="en-US" sz="3200" b="1" dirty="0" smtClean="0">
              <a:solidFill>
                <a:srgbClr val="3366FF"/>
              </a:solidFill>
            </a:endParaRPr>
          </a:p>
          <a:p>
            <a:r>
              <a:rPr lang="en-US" sz="3200" b="1" dirty="0" smtClean="0">
                <a:solidFill>
                  <a:srgbClr val="3366FF"/>
                </a:solidFill>
              </a:rPr>
              <a:t>Examination</a:t>
            </a:r>
            <a:r>
              <a:rPr lang="en-US" sz="3200" b="1" dirty="0">
                <a:solidFill>
                  <a:srgbClr val="3366FF"/>
                </a:solidFill>
              </a:rPr>
              <a:t>: </a:t>
            </a:r>
            <a:endParaRPr lang="en-US" sz="3200" b="1" dirty="0" smtClean="0">
              <a:solidFill>
                <a:srgbClr val="3366FF"/>
              </a:solidFill>
            </a:endParaRPr>
          </a:p>
          <a:p>
            <a:r>
              <a:rPr lang="en-US" sz="3200" b="1" dirty="0" smtClean="0">
                <a:solidFill>
                  <a:srgbClr val="3366FF"/>
                </a:solidFill>
              </a:rPr>
              <a:t>Gill &amp; O’Brien</a:t>
            </a:r>
            <a:endParaRPr lang="en-US" sz="32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3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28600"/>
            <a:ext cx="4800600" cy="64508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2667000"/>
            <a:ext cx="33528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6600"/>
                </a:solidFill>
              </a:rPr>
              <a:t>illustrated </a:t>
            </a:r>
            <a:r>
              <a:rPr lang="en-US" sz="3600" b="1" dirty="0" smtClean="0">
                <a:solidFill>
                  <a:srgbClr val="FF6600"/>
                </a:solidFill>
              </a:rPr>
              <a:t>self</a:t>
            </a:r>
          </a:p>
          <a:p>
            <a:r>
              <a:rPr lang="en-US" sz="3600" b="1" dirty="0" smtClean="0">
                <a:solidFill>
                  <a:srgbClr val="FF6600"/>
                </a:solidFill>
              </a:rPr>
              <a:t>assessment </a:t>
            </a:r>
            <a:r>
              <a:rPr lang="en-US" sz="3600" b="1" dirty="0">
                <a:solidFill>
                  <a:srgbClr val="FF6600"/>
                </a:solidFill>
              </a:rPr>
              <a:t>in </a:t>
            </a:r>
            <a:endParaRPr lang="en-US" sz="3600" b="1" dirty="0" smtClean="0">
              <a:solidFill>
                <a:srgbClr val="FF6600"/>
              </a:solidFill>
            </a:endParaRPr>
          </a:p>
          <a:p>
            <a:r>
              <a:rPr lang="en-US" sz="3600" b="1" dirty="0" smtClean="0">
                <a:solidFill>
                  <a:srgbClr val="FF6600"/>
                </a:solidFill>
              </a:rPr>
              <a:t>pediatrics</a:t>
            </a:r>
            <a:endParaRPr lang="en-US" sz="36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3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2400" y="990600"/>
            <a:ext cx="3505200" cy="4648200"/>
          </a:xfrm>
          <a:prstGeom prst="rect">
            <a:avLst/>
          </a:prstGeom>
          <a:scene3d>
            <a:camera prst="perspectiveAbove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62878" y="2674203"/>
            <a:ext cx="21713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/>
              <a:t>الطفل: التاريخ </a:t>
            </a:r>
            <a:r>
              <a:rPr lang="ar-sa" sz="2400" b="1" dirty="0" smtClean="0"/>
              <a:t>المرضي</a:t>
            </a:r>
          </a:p>
          <a:p>
            <a:r>
              <a:rPr lang="ar-sa" sz="2400" b="1" dirty="0" smtClean="0"/>
              <a:t> </a:t>
            </a:r>
            <a:r>
              <a:rPr lang="ar-sa" sz="2400" b="1" dirty="0"/>
              <a:t>و الفحص السريري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4495800" y="4095690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/>
              <a:t>أ.د. عبدالله بن سليمان الحربش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666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Additional Learning Resources: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Highly Recommended Book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Medical Education: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0637"/>
            <a:ext cx="8229600" cy="4297363"/>
          </a:xfrm>
        </p:spPr>
        <p:txBody>
          <a:bodyPr/>
          <a:lstStyle/>
          <a:p>
            <a:r>
              <a:rPr lang="en-US" b="1" dirty="0" smtClean="0"/>
              <a:t>Case Files Paediatrics Book: </a:t>
            </a:r>
            <a:r>
              <a:rPr lang="en-US" dirty="0" smtClean="0"/>
              <a:t>Cases recommended to read are listed in your Student’s Guide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PDF will be circulated to your emails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447800" cy="144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Guide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provided from the Medical Education Dept:</a:t>
            </a:r>
          </a:p>
          <a:p>
            <a:pPr lvl="1"/>
            <a:r>
              <a:rPr lang="en-US" dirty="0" smtClean="0"/>
              <a:t>Please read it well to maximize your benefits!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743200"/>
            <a:ext cx="60960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Additional reading material will be suggested with each lecture </a:t>
            </a:r>
          </a:p>
          <a:p>
            <a:r>
              <a:rPr lang="en-CA" sz="2800" b="1" dirty="0" smtClean="0">
                <a:solidFill>
                  <a:srgbClr val="3366FF"/>
                </a:solidFill>
              </a:rPr>
              <a:t>Online resources: </a:t>
            </a:r>
          </a:p>
          <a:p>
            <a:pPr marL="457200" indent="-457200">
              <a:buFont typeface="Arial"/>
              <a:buChar char="•"/>
            </a:pPr>
            <a:r>
              <a:rPr lang="en-CA" sz="2800" dirty="0" smtClean="0"/>
              <a:t>U</a:t>
            </a:r>
            <a:r>
              <a:rPr lang="en-US" sz="2800" dirty="0" smtClean="0"/>
              <a:t>p to date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Access medicine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YouTube </a:t>
            </a:r>
            <a:r>
              <a:rPr lang="en-US" sz="2800" dirty="0" smtClean="0"/>
              <a:t>channels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Library holdings 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6200"/>
            <a:ext cx="75057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5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Clinical sessions (week 4-11)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Bedside teachings with assigned faculty (2 sessions/week/subgroup)</a:t>
            </a:r>
          </a:p>
          <a:p>
            <a:r>
              <a:rPr lang="en-US" dirty="0" smtClean="0"/>
              <a:t>Communicate early with your staff regarding the cases</a:t>
            </a:r>
          </a:p>
          <a:p>
            <a:r>
              <a:rPr lang="en-US" dirty="0" smtClean="0"/>
              <a:t>Come on time </a:t>
            </a:r>
          </a:p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evaluation </a:t>
            </a:r>
            <a:r>
              <a:rPr lang="en-US" dirty="0" smtClean="0"/>
              <a:t>will be given for each student after </a:t>
            </a:r>
            <a:r>
              <a:rPr lang="en-US" dirty="0"/>
              <a:t>each </a:t>
            </a:r>
            <a:r>
              <a:rPr lang="en-US" dirty="0" smtClean="0"/>
              <a:t>session (</a:t>
            </a:r>
            <a:r>
              <a:rPr lang="en-US" dirty="0" smtClean="0"/>
              <a:t>presentation, </a:t>
            </a:r>
            <a:r>
              <a:rPr lang="en-US" dirty="0" smtClean="0"/>
              <a:t>participation &amp; professionalism)</a:t>
            </a:r>
            <a:endParaRPr lang="en-US" dirty="0" smtClean="0"/>
          </a:p>
          <a:p>
            <a:r>
              <a:rPr lang="en-US" b="1" dirty="0" smtClean="0"/>
              <a:t>Clinical sessions + log book account for 5% of the marks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4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Clerking (due </a:t>
            </a:r>
            <a:r>
              <a:rPr lang="en-US" dirty="0">
                <a:solidFill>
                  <a:srgbClr val="C00000"/>
                </a:solidFill>
              </a:rPr>
              <a:t>on scheduled </a:t>
            </a:r>
            <a:r>
              <a:rPr lang="en-US" dirty="0" smtClean="0">
                <a:solidFill>
                  <a:srgbClr val="C00000"/>
                </a:solidFill>
              </a:rPr>
              <a:t>time): 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b="1" dirty="0"/>
              <a:t>3 cases </a:t>
            </a:r>
            <a:r>
              <a:rPr lang="en-US" dirty="0" smtClean="0"/>
              <a:t>(Case#1 </a:t>
            </a:r>
            <a:r>
              <a:rPr lang="en-US" dirty="0"/>
              <a:t>is for </a:t>
            </a:r>
            <a:r>
              <a:rPr lang="en-US" dirty="0" smtClean="0"/>
              <a:t>training &amp; orientation)</a:t>
            </a:r>
            <a:endParaRPr lang="en-US" dirty="0"/>
          </a:p>
          <a:p>
            <a:pPr>
              <a:defRPr/>
            </a:pPr>
            <a:r>
              <a:rPr lang="en-US" dirty="0" smtClean="0">
                <a:effectLst/>
              </a:rPr>
              <a:t>Should be </a:t>
            </a:r>
            <a:r>
              <a:rPr lang="en-US" b="1" dirty="0" smtClean="0">
                <a:effectLst/>
              </a:rPr>
              <a:t>genuine case </a:t>
            </a:r>
            <a:r>
              <a:rPr lang="en-US" dirty="0"/>
              <a:t>(</a:t>
            </a:r>
            <a:r>
              <a:rPr lang="en-US" dirty="0" smtClean="0"/>
              <a:t>inpatient wards, ER)</a:t>
            </a:r>
          </a:p>
          <a:p>
            <a:pPr>
              <a:defRPr/>
            </a:pPr>
            <a:r>
              <a:rPr lang="en-US" b="1" dirty="0"/>
              <a:t>Different cases</a:t>
            </a:r>
            <a:r>
              <a:rPr lang="en-US" dirty="0"/>
              <a:t>, from different </a:t>
            </a:r>
            <a:r>
              <a:rPr lang="en-US" dirty="0" smtClean="0"/>
              <a:t>systems</a:t>
            </a:r>
            <a:endParaRPr lang="en-US" dirty="0" smtClean="0">
              <a:effectLst/>
            </a:endParaRPr>
          </a:p>
          <a:p>
            <a:pPr>
              <a:defRPr/>
            </a:pPr>
            <a:r>
              <a:rPr lang="en-US" dirty="0" smtClean="0">
                <a:effectLst/>
              </a:rPr>
              <a:t>Hand written, readable and clear (but depend on the staff)</a:t>
            </a:r>
          </a:p>
          <a:p>
            <a:pPr>
              <a:defRPr/>
            </a:pPr>
            <a:r>
              <a:rPr lang="en-US" dirty="0" smtClean="0">
                <a:effectLst/>
              </a:rPr>
              <a:t>Stick to the given </a:t>
            </a:r>
            <a:r>
              <a:rPr lang="en-US" b="1" dirty="0" smtClean="0">
                <a:effectLst/>
              </a:rPr>
              <a:t>format</a:t>
            </a:r>
            <a:r>
              <a:rPr lang="en-US" dirty="0" smtClean="0">
                <a:effectLst/>
              </a:rPr>
              <a:t> by your mentor (communicate with him early) </a:t>
            </a:r>
          </a:p>
          <a:p>
            <a:pPr>
              <a:defRPr/>
            </a:pPr>
            <a:r>
              <a:rPr lang="en-US" dirty="0"/>
              <a:t>A</a:t>
            </a:r>
            <a:r>
              <a:rPr lang="en-US" dirty="0" smtClean="0">
                <a:effectLst/>
              </a:rPr>
              <a:t>dhere to time limits</a:t>
            </a:r>
          </a:p>
          <a:p>
            <a:pPr>
              <a:defRPr/>
            </a:pPr>
            <a:r>
              <a:rPr lang="en-US" b="1" dirty="0" smtClean="0">
                <a:ea typeface="Times New Roman" panose="02020603050405020304" pitchFamily="18" charset="0"/>
              </a:rPr>
              <a:t>4 </a:t>
            </a:r>
            <a:r>
              <a:rPr lang="en-US" b="1" dirty="0">
                <a:ea typeface="Times New Roman" panose="02020603050405020304" pitchFamily="18" charset="0"/>
              </a:rPr>
              <a:t>% of the </a:t>
            </a:r>
            <a:r>
              <a:rPr lang="en-US" b="1" dirty="0" smtClean="0">
                <a:ea typeface="Times New Roman" panose="02020603050405020304" pitchFamily="18" charset="0"/>
              </a:rPr>
              <a:t>marks (</a:t>
            </a:r>
            <a:r>
              <a:rPr lang="en-US" b="1" dirty="0" smtClean="0"/>
              <a:t>the </a:t>
            </a:r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&amp; the 3</a:t>
            </a:r>
            <a:r>
              <a:rPr lang="en-US" b="1" baseline="30000" dirty="0"/>
              <a:t>rd </a:t>
            </a:r>
            <a:r>
              <a:rPr lang="en-US" b="1" dirty="0"/>
              <a:t> </a:t>
            </a:r>
            <a:r>
              <a:rPr lang="en-US" b="1" dirty="0" smtClean="0"/>
              <a:t>cases will </a:t>
            </a:r>
            <a:r>
              <a:rPr lang="en-US" b="1" dirty="0"/>
              <a:t>be marked</a:t>
            </a:r>
            <a:r>
              <a:rPr lang="en-US" b="1" dirty="0" smtClean="0">
                <a:ea typeface="Times New Roman" panose="02020603050405020304" pitchFamily="18" charset="0"/>
              </a:rPr>
              <a:t>)</a:t>
            </a:r>
            <a:endParaRPr lang="en-US" b="1" dirty="0">
              <a:ea typeface="Times New Roman" panose="02020603050405020304" pitchFamily="18" charset="0"/>
            </a:endParaRPr>
          </a:p>
          <a:p>
            <a:pPr>
              <a:defRPr/>
            </a:pPr>
            <a:endParaRPr lang="en-US" dirty="0" smtClean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9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DXR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Web-based software</a:t>
            </a:r>
          </a:p>
          <a:p>
            <a:r>
              <a:rPr lang="en-US" dirty="0" smtClean="0">
                <a:latin typeface="+mj-lt"/>
              </a:rPr>
              <a:t>Virtual case scenarios will be sent to you on assigned times </a:t>
            </a:r>
          </a:p>
          <a:p>
            <a:r>
              <a:rPr lang="en-US" b="1" dirty="0" smtClean="0">
                <a:latin typeface="+mj-lt"/>
                <a:ea typeface="Times New Roman" panose="02020603050405020304" pitchFamily="18" charset="0"/>
              </a:rPr>
              <a:t>Moderated and marked by medical education (2 % of the marks)</a:t>
            </a:r>
            <a:endParaRPr lang="en-US" b="1" dirty="0">
              <a:latin typeface="+mj-lt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2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6934200" cy="9144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Ped 474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971800"/>
            <a:ext cx="5091546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52600"/>
            <a:ext cx="5638800" cy="4038600"/>
          </a:xfrm>
        </p:spPr>
        <p:txBody>
          <a:bodyPr/>
          <a:lstStyle/>
          <a:p>
            <a:r>
              <a:rPr lang="en-US" sz="2400" dirty="0" smtClean="0"/>
              <a:t>What do you know about </a:t>
            </a:r>
            <a:r>
              <a:rPr lang="en-US" sz="2400" u="sng" dirty="0" smtClean="0"/>
              <a:t>Pediatrics 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  <a:p>
            <a:r>
              <a:rPr lang="en-US" sz="2400" dirty="0" smtClean="0"/>
              <a:t>What do you know about our </a:t>
            </a:r>
            <a:r>
              <a:rPr lang="en-US" sz="2400" u="sng" dirty="0" smtClean="0"/>
              <a:t>course</a:t>
            </a:r>
            <a:r>
              <a:rPr lang="en-US" sz="2400" dirty="0" smtClean="0"/>
              <a:t>?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914" y="228600"/>
            <a:ext cx="1447800" cy="1447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793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 474 Course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A- continues assessment: 40%</a:t>
            </a:r>
          </a:p>
          <a:p>
            <a:pPr lvl="1"/>
            <a:r>
              <a:rPr lang="en-US" b="1" dirty="0" smtClean="0"/>
              <a:t>Midterm exam (MCQs/MEQs): 25%</a:t>
            </a:r>
          </a:p>
          <a:p>
            <a:pPr lvl="1"/>
            <a:r>
              <a:rPr lang="en-US" b="1" dirty="0" smtClean="0"/>
              <a:t>Ongoing assessments: 15%</a:t>
            </a:r>
          </a:p>
          <a:p>
            <a:pPr lvl="2"/>
            <a:r>
              <a:rPr lang="en-US" sz="1800" dirty="0" smtClean="0"/>
              <a:t>Clerking (4%)</a:t>
            </a:r>
          </a:p>
          <a:p>
            <a:pPr lvl="2"/>
            <a:r>
              <a:rPr lang="en-US" sz="1800" dirty="0" smtClean="0"/>
              <a:t>Presentation during bedside teaching, observing symptoms &amp; signs, clinical skill lab (5%)</a:t>
            </a:r>
          </a:p>
          <a:p>
            <a:pPr lvl="2"/>
            <a:r>
              <a:rPr lang="en-US" sz="1800" dirty="0" smtClean="0"/>
              <a:t>DXR (2%)</a:t>
            </a:r>
          </a:p>
          <a:p>
            <a:pPr lvl="2"/>
            <a:r>
              <a:rPr lang="en-US" sz="1800" dirty="0" smtClean="0"/>
              <a:t>Professionalism &amp; attitude (4%)</a:t>
            </a:r>
          </a:p>
          <a:p>
            <a:endParaRPr lang="en-US" dirty="0" smtClean="0"/>
          </a:p>
          <a:p>
            <a:r>
              <a:rPr lang="en-US" b="1" u="sng" dirty="0" smtClean="0">
                <a:solidFill>
                  <a:srgbClr val="C00000"/>
                </a:solidFill>
              </a:rPr>
              <a:t>B- Final assessment: 60%</a:t>
            </a:r>
          </a:p>
          <a:p>
            <a:pPr lvl="1"/>
            <a:r>
              <a:rPr lang="en-US" b="1" dirty="0" smtClean="0"/>
              <a:t>Final written exam </a:t>
            </a:r>
            <a:r>
              <a:rPr lang="en-US" b="1" dirty="0"/>
              <a:t>(MCQs/MEQs</a:t>
            </a:r>
            <a:r>
              <a:rPr lang="en-US" b="1" dirty="0" smtClean="0"/>
              <a:t>)- 40%</a:t>
            </a:r>
            <a:endParaRPr lang="en-US" b="1" dirty="0"/>
          </a:p>
          <a:p>
            <a:pPr lvl="1"/>
            <a:r>
              <a:rPr lang="en-US" b="1" dirty="0" smtClean="0"/>
              <a:t>Clinical exam (OSCE)- 20%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98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474- Marks distribution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958177"/>
              </p:ext>
            </p:extLst>
          </p:nvPr>
        </p:nvGraphicFramePr>
        <p:xfrm>
          <a:off x="646582" y="1666569"/>
          <a:ext cx="7853606" cy="42973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50365"/>
                <a:gridCol w="1306286"/>
                <a:gridCol w="1296955"/>
              </a:tblGrid>
              <a:tr h="716227"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>
                          <a:effectLst/>
                        </a:rPr>
                        <a:t>Clerking of 3 patients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29" marR="667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Due on scheduled time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29" marR="667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4%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29" marR="66729" marT="0" marB="0" anchor="ctr"/>
                </a:tc>
              </a:tr>
              <a:tr h="954969"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>
                          <a:effectLst/>
                        </a:rPr>
                        <a:t>Presentations in clinical bedside during small group case </a:t>
                      </a:r>
                      <a:r>
                        <a:rPr lang="en-US" sz="1400" b="1" dirty="0" smtClean="0">
                          <a:effectLst/>
                        </a:rPr>
                        <a:t>discussions</a:t>
                      </a:r>
                    </a:p>
                    <a:p>
                      <a:pPr marL="342900" marR="0" lvl="0" indent="-3429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 smtClean="0">
                          <a:effectLst/>
                        </a:rPr>
                        <a:t>Observation </a:t>
                      </a:r>
                      <a:r>
                        <a:rPr lang="en-US" sz="1400" b="1" dirty="0">
                          <a:effectLst/>
                        </a:rPr>
                        <a:t>of common cases and clinical </a:t>
                      </a:r>
                      <a:r>
                        <a:rPr lang="en-US" sz="1400" b="1" dirty="0" smtClean="0">
                          <a:effectLst/>
                        </a:rPr>
                        <a:t>signs</a:t>
                      </a:r>
                      <a:endParaRPr lang="en-US" sz="1200" b="1" dirty="0">
                        <a:effectLst/>
                      </a:endParaRPr>
                    </a:p>
                  </a:txBody>
                  <a:tcPr marL="66729" marR="667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On weekly basis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29" marR="667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5%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29" marR="66729" marT="0" marB="0" anchor="ctr"/>
                </a:tc>
              </a:tr>
              <a:tr h="716227"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smtClean="0">
                          <a:effectLst/>
                        </a:rPr>
                        <a:t>DXR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29" marR="667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Due on scheduled time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29" marR="667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2%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29" marR="66729" marT="0" marB="0" anchor="ctr"/>
                </a:tc>
              </a:tr>
              <a:tr h="716227"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>
                          <a:effectLst/>
                        </a:rPr>
                        <a:t>Professional attitude and active participation in </a:t>
                      </a:r>
                      <a:r>
                        <a:rPr lang="en-US" sz="1400" b="1" dirty="0" smtClean="0">
                          <a:effectLst/>
                        </a:rPr>
                        <a:t>the course activities</a:t>
                      </a:r>
                      <a:r>
                        <a:rPr lang="en-US" sz="1400" b="1" baseline="0" dirty="0" smtClean="0">
                          <a:effectLst/>
                        </a:rPr>
                        <a:t> (</a:t>
                      </a:r>
                      <a:r>
                        <a:rPr lang="en-US" sz="1400" b="1" dirty="0" smtClean="0">
                          <a:effectLst/>
                        </a:rPr>
                        <a:t>clinics  &amp; rounds..)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29" marR="667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Due on scheduled time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29" marR="667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4%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29" marR="66729" marT="0" marB="0" anchor="ctr"/>
                </a:tc>
              </a:tr>
              <a:tr h="716227"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>
                          <a:effectLst/>
                        </a:rPr>
                        <a:t>Mid-cycle examination (MCQs, MEQs)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29" marR="667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Week 7 </a:t>
                      </a:r>
                      <a:endParaRPr lang="en-US" sz="1200" b="1" dirty="0">
                        <a:effectLst/>
                      </a:endParaRPr>
                    </a:p>
                  </a:txBody>
                  <a:tcPr marL="66729" marR="667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25%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29" marR="66729" marT="0" marB="0" anchor="ctr"/>
                </a:tc>
              </a:tr>
              <a:tr h="477485"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>
                          <a:effectLst/>
                        </a:rPr>
                        <a:t>Final Examination (MCQs/MEQs=40%, OSCE 20%)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29" marR="667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Week 12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29" marR="667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60%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729" marR="66729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8456" y="6167534"/>
            <a:ext cx="7240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MEQs; modified essay questions (</a:t>
            </a:r>
            <a:r>
              <a:rPr lang="en-US" sz="1400" dirty="0"/>
              <a:t>Slides with Extended Matching Questions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2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Students distribution: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 Major groups (A,B,C); each subdivided into 3 subgroups (e.g. A1, A2, A3</a:t>
            </a:r>
            <a:r>
              <a:rPr lang="en-US" b="1" dirty="0" smtClean="0"/>
              <a:t>)</a:t>
            </a:r>
          </a:p>
          <a:p>
            <a:endParaRPr lang="en-US" b="1" dirty="0"/>
          </a:p>
          <a:p>
            <a:r>
              <a:rPr lang="en-US" b="1" dirty="0" smtClean="0"/>
              <a:t>Make your feedback </a:t>
            </a:r>
            <a:r>
              <a:rPr lang="en-US" b="1" u="sng" dirty="0" smtClean="0"/>
              <a:t>early</a:t>
            </a:r>
            <a:r>
              <a:rPr lang="en-US" b="1" dirty="0" smtClean="0"/>
              <a:t> through the </a:t>
            </a:r>
            <a:r>
              <a:rPr lang="en-US" b="1" u="sng" dirty="0" smtClean="0"/>
              <a:t>Subgroup Leaders </a:t>
            </a:r>
            <a:r>
              <a:rPr lang="en-US" b="1" dirty="0" smtClean="0"/>
              <a:t>for the Best Outcome!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0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457200"/>
            <a:ext cx="5410200" cy="9144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Looking Ahead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524000"/>
            <a:ext cx="5867400" cy="4876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Listen to each other: both Students &amp; Faculty: to achieve best results of </a:t>
            </a:r>
            <a:r>
              <a:rPr lang="en-US" sz="2400" dirty="0" err="1" smtClean="0"/>
              <a:t>Ped</a:t>
            </a:r>
            <a:r>
              <a:rPr lang="en-US" sz="2400" dirty="0" smtClean="0"/>
              <a:t> 474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communication: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Subgroup leaders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Course </a:t>
            </a:r>
            <a:r>
              <a:rPr lang="en-US" sz="2400" dirty="0" smtClean="0"/>
              <a:t>coordinators </a:t>
            </a:r>
            <a:r>
              <a:rPr lang="en-US" sz="2400" dirty="0" smtClean="0"/>
              <a:t>: </a:t>
            </a:r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email: </a:t>
            </a:r>
            <a:endParaRPr lang="en-US" sz="2400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400" dirty="0" smtClean="0">
                <a:hlinkClick r:id="rId5"/>
              </a:rPr>
              <a:t>malghamdi@ksu.edu.sa</a:t>
            </a:r>
            <a:endParaRPr lang="en-US" sz="2400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400" dirty="0" smtClean="0">
                <a:hlinkClick r:id="rId6"/>
              </a:rPr>
              <a:t>ralkhalifah</a:t>
            </a:r>
            <a:r>
              <a:rPr lang="en-US" sz="2400" dirty="0" smtClean="0">
                <a:hlinkClick r:id="rId6"/>
              </a:rPr>
              <a:t>@</a:t>
            </a:r>
            <a:r>
              <a:rPr lang="en-US" sz="2400" dirty="0" smtClean="0">
                <a:hlinkClick r:id="rId6"/>
              </a:rPr>
              <a:t>ksu.edu.sa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71" y="1027471"/>
            <a:ext cx="2706329" cy="27063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1841500"/>
            <a:ext cx="3771900" cy="3263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304800"/>
            <a:ext cx="54102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Dates: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52400" y="1341437"/>
            <a:ext cx="8839200" cy="49831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Mid-cycle exam: </a:t>
            </a:r>
            <a:r>
              <a:rPr lang="en-US" sz="2800" b="1" dirty="0" smtClean="0">
                <a:solidFill>
                  <a:srgbClr val="FF0000"/>
                </a:solidFill>
              </a:rPr>
              <a:t>SUNDAY </a:t>
            </a:r>
            <a:r>
              <a:rPr lang="en-US" sz="2800" b="1" dirty="0" smtClean="0"/>
              <a:t>16</a:t>
            </a:r>
            <a:r>
              <a:rPr lang="en-US" sz="2800" b="1" dirty="0" smtClean="0"/>
              <a:t>/0</a:t>
            </a:r>
            <a:r>
              <a:rPr lang="en-US" sz="2800" b="1" dirty="0" smtClean="0"/>
              <a:t>4</a:t>
            </a:r>
            <a:r>
              <a:rPr lang="en-US" sz="2800" b="1" dirty="0" smtClean="0"/>
              <a:t>/2017 </a:t>
            </a:r>
            <a:r>
              <a:rPr lang="en-US" sz="2800" b="1" dirty="0" smtClean="0"/>
              <a:t>(</a:t>
            </a:r>
            <a:r>
              <a:rPr lang="en-US" sz="2800" b="1" dirty="0" smtClean="0"/>
              <a:t>19/</a:t>
            </a:r>
            <a:r>
              <a:rPr lang="en-US" sz="2800" b="1" dirty="0"/>
              <a:t>7</a:t>
            </a:r>
            <a:r>
              <a:rPr lang="en-US" sz="2800" b="1" dirty="0" smtClean="0"/>
              <a:t>/1438) 9am</a:t>
            </a:r>
          </a:p>
          <a:p>
            <a:pPr>
              <a:lnSpc>
                <a:spcPct val="150000"/>
              </a:lnSpc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u="sng" dirty="0" smtClean="0">
                <a:solidFill>
                  <a:srgbClr val="FF0000"/>
                </a:solidFill>
              </a:rPr>
              <a:t>Deadline for DXR submission: </a:t>
            </a:r>
          </a:p>
          <a:p>
            <a:pPr>
              <a:buNone/>
            </a:pPr>
            <a:r>
              <a:rPr lang="en-US" sz="2800" b="1" dirty="0" smtClean="0"/>
              <a:t>11May ,2017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Final exam:</a:t>
            </a:r>
          </a:p>
          <a:p>
            <a:pPr>
              <a:buNone/>
            </a:pPr>
            <a:r>
              <a:rPr lang="en-US" sz="2800" b="1" u="sng" dirty="0" smtClean="0"/>
              <a:t>MCQ &amp; MEQ:  </a:t>
            </a:r>
            <a:r>
              <a:rPr lang="en-US" sz="2800" b="1" u="sng" dirty="0" smtClean="0"/>
              <a:t>Monday </a:t>
            </a:r>
            <a:r>
              <a:rPr lang="en-US" sz="2800" b="1" dirty="0" smtClean="0"/>
              <a:t>14/</a:t>
            </a:r>
            <a:r>
              <a:rPr lang="en-US" sz="2800" b="1" dirty="0"/>
              <a:t>5</a:t>
            </a:r>
            <a:r>
              <a:rPr lang="en-US" sz="2800" b="1" dirty="0" smtClean="0"/>
              <a:t>/2017 </a:t>
            </a:r>
            <a:r>
              <a:rPr lang="en-US" sz="2800" b="1" dirty="0" smtClean="0"/>
              <a:t>(</a:t>
            </a:r>
            <a:r>
              <a:rPr lang="en-US" sz="2800" b="1" dirty="0" smtClean="0"/>
              <a:t>18/</a:t>
            </a:r>
            <a:r>
              <a:rPr lang="en-US" sz="2800" b="1" dirty="0"/>
              <a:t>8</a:t>
            </a:r>
            <a:r>
              <a:rPr lang="en-US" sz="2800" b="1" dirty="0" smtClean="0"/>
              <a:t>/1438) </a:t>
            </a:r>
            <a:r>
              <a:rPr lang="en-US" sz="2800" b="1" dirty="0" smtClean="0"/>
              <a:t>9am</a:t>
            </a:r>
          </a:p>
          <a:p>
            <a:pPr>
              <a:buNone/>
            </a:pPr>
            <a:r>
              <a:rPr lang="en-US" sz="2800" b="1" u="sng" dirty="0" smtClean="0"/>
              <a:t>OSCE: Wednesday </a:t>
            </a:r>
            <a:r>
              <a:rPr lang="en-US" sz="2800" b="1" dirty="0" smtClean="0"/>
              <a:t>17</a:t>
            </a:r>
            <a:r>
              <a:rPr lang="en-US" sz="2800" b="1" dirty="0" smtClean="0"/>
              <a:t>/</a:t>
            </a:r>
            <a:r>
              <a:rPr lang="en-US" sz="2800" b="1" dirty="0"/>
              <a:t>5</a:t>
            </a:r>
            <a:r>
              <a:rPr lang="en-US" sz="2800" b="1" dirty="0" smtClean="0"/>
              <a:t>/2017 </a:t>
            </a:r>
            <a:r>
              <a:rPr lang="en-US" sz="2800" b="1" dirty="0" smtClean="0"/>
              <a:t>( </a:t>
            </a:r>
            <a:r>
              <a:rPr lang="en-US" sz="2800" b="1" dirty="0" smtClean="0"/>
              <a:t>21/</a:t>
            </a:r>
            <a:r>
              <a:rPr lang="en-US" sz="2800" b="1" dirty="0"/>
              <a:t>8</a:t>
            </a:r>
            <a:r>
              <a:rPr lang="en-US" sz="2800" b="1" dirty="0" smtClean="0"/>
              <a:t>/1438) </a:t>
            </a:r>
            <a:r>
              <a:rPr lang="en-US" sz="2800" b="1" dirty="0" smtClean="0"/>
              <a:t>8am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447800" cy="1447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06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Keys to Success in this </a:t>
            </a:r>
            <a:r>
              <a:rPr lang="en-US" b="1" dirty="0" smtClean="0">
                <a:solidFill>
                  <a:srgbClr val="C00000"/>
                </a:solidFill>
              </a:rPr>
              <a:t>course: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en-US" sz="2400" b="1" u="sng" dirty="0" smtClean="0"/>
              <a:t>Motivation</a:t>
            </a:r>
            <a:r>
              <a:rPr lang="en-US" sz="2400" b="1" dirty="0" smtClean="0"/>
              <a:t>: “Enjoying Pediatrics-comes from within!”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  <a:defRPr/>
            </a:pPr>
            <a:endParaRPr lang="en-US" sz="2400" dirty="0"/>
          </a:p>
          <a:p>
            <a:pPr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en-US" sz="2400" b="1" u="sng" dirty="0" smtClean="0"/>
              <a:t>Punctuality</a:t>
            </a:r>
            <a:r>
              <a:rPr lang="en-US" sz="2400" b="1" dirty="0" smtClean="0"/>
              <a:t>: be there!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n-US" sz="2400" dirty="0"/>
          </a:p>
          <a:p>
            <a:pPr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en-US" sz="2400" b="1" dirty="0" smtClean="0"/>
              <a:t>Make </a:t>
            </a:r>
            <a:r>
              <a:rPr lang="en-US" sz="2400" b="1" u="sng" dirty="0"/>
              <a:t>good use of your </a:t>
            </a:r>
            <a:r>
              <a:rPr lang="en-US" sz="2400" b="1" u="sng" dirty="0" smtClean="0"/>
              <a:t>teachers &amp; instructors </a:t>
            </a:r>
            <a:r>
              <a:rPr lang="en-US" sz="2400" b="1" dirty="0" smtClean="0"/>
              <a:t>(lectures, rounds, bedside teachings…)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  <a:defRPr/>
            </a:pPr>
            <a:endParaRPr lang="en-US" sz="24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en-US" sz="2400" b="1" dirty="0" smtClean="0"/>
              <a:t>Reading </a:t>
            </a:r>
            <a:r>
              <a:rPr lang="en-US" sz="2400" b="1" dirty="0">
                <a:latin typeface="Arial"/>
              </a:rPr>
              <a:t>…</a:t>
            </a:r>
            <a:r>
              <a:rPr lang="en-US" sz="2400" b="1" dirty="0"/>
              <a:t>. Practicing </a:t>
            </a:r>
            <a:r>
              <a:rPr lang="en-US" sz="2400" b="1" dirty="0">
                <a:latin typeface="Arial"/>
              </a:rPr>
              <a:t>…</a:t>
            </a:r>
            <a:r>
              <a:rPr lang="en-US" sz="2400" b="1" dirty="0"/>
              <a:t>.. Feedback!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9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Keys to Success in this </a:t>
            </a:r>
            <a:r>
              <a:rPr lang="en-US" b="1" dirty="0" smtClean="0">
                <a:solidFill>
                  <a:srgbClr val="00B050"/>
                </a:solidFill>
              </a:rPr>
              <a:t>course: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206256"/>
              </p:ext>
            </p:extLst>
          </p:nvPr>
        </p:nvGraphicFramePr>
        <p:xfrm>
          <a:off x="457200" y="13716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1219200"/>
            <a:ext cx="7543800" cy="556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FF0000"/>
                </a:solidFill>
              </a:rPr>
              <a:t>“The </a:t>
            </a:r>
            <a:r>
              <a:rPr lang="en-US" sz="3600" dirty="0">
                <a:solidFill>
                  <a:srgbClr val="FF0000"/>
                </a:solidFill>
              </a:rPr>
              <a:t>very first step towards success in any occupation is to become interested in it</a:t>
            </a:r>
            <a:r>
              <a:rPr lang="en-US" sz="3600" dirty="0" smtClean="0">
                <a:solidFill>
                  <a:srgbClr val="FF0000"/>
                </a:solidFill>
              </a:rPr>
              <a:t>.”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William Osler</a:t>
            </a: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8" y="152400"/>
            <a:ext cx="9101432" cy="65712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47800"/>
            <a:ext cx="4191000" cy="2286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4000" b="1" dirty="0" smtClean="0">
                <a:ln w="11430">
                  <a:solidFill>
                    <a:srgbClr val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hope that you will Enjoy Learning Pediatric with us!! </a:t>
            </a:r>
          </a:p>
          <a:p>
            <a:endParaRPr lang="en-US" sz="4000" b="1" dirty="0">
              <a:ln w="11430">
                <a:solidFill>
                  <a:srgbClr val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6172200" cy="1981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8400" y="1671220"/>
            <a:ext cx="5715000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 graduate a </a:t>
            </a:r>
            <a:r>
              <a:rPr lang="en-US" sz="2800" b="1" dirty="0" smtClean="0"/>
              <a:t>physician who:</a:t>
            </a:r>
          </a:p>
          <a:p>
            <a:endParaRPr lang="en-US" sz="2800" b="1" dirty="0" smtClean="0"/>
          </a:p>
          <a:p>
            <a:r>
              <a:rPr lang="en-US" sz="2800" dirty="0" smtClean="0"/>
              <a:t>1- is </a:t>
            </a:r>
            <a:r>
              <a:rPr lang="en-US" sz="2800" dirty="0"/>
              <a:t>aware of the personal qualities and attitudes required by a physician caring for </a:t>
            </a:r>
            <a:r>
              <a:rPr lang="en-US" sz="2800" dirty="0" smtClean="0"/>
              <a:t>children </a:t>
            </a:r>
            <a:r>
              <a:rPr lang="en-US" sz="2800" dirty="0"/>
              <a:t>and their families e.g. empathy, concern, </a:t>
            </a:r>
            <a:r>
              <a:rPr lang="en-US" sz="2800" dirty="0" smtClean="0"/>
              <a:t>gentleness.</a:t>
            </a:r>
          </a:p>
          <a:p>
            <a:endParaRPr lang="en-US" sz="2800" dirty="0" smtClean="0"/>
          </a:p>
          <a:p>
            <a:r>
              <a:rPr lang="en-US" sz="2800" dirty="0" smtClean="0"/>
              <a:t> 2- acquired </a:t>
            </a:r>
            <a:r>
              <a:rPr lang="en-US" sz="2800" dirty="0"/>
              <a:t>adequate basic knowledge and skills in pediatrics which enable  </a:t>
            </a:r>
            <a:r>
              <a:rPr lang="en-US" sz="2800" dirty="0" smtClean="0"/>
              <a:t>her </a:t>
            </a:r>
            <a:r>
              <a:rPr lang="en-US" sz="2800" dirty="0"/>
              <a:t>to proceed into subsequent general practice</a:t>
            </a:r>
          </a:p>
          <a:p>
            <a:r>
              <a:rPr lang="en-US" sz="2800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7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Outline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overview</a:t>
            </a:r>
          </a:p>
          <a:p>
            <a:r>
              <a:rPr lang="en-US" dirty="0" smtClean="0"/>
              <a:t>Objectives</a:t>
            </a:r>
          </a:p>
          <a:p>
            <a:r>
              <a:rPr lang="en-US" dirty="0" smtClean="0"/>
              <a:t>Pathway for success </a:t>
            </a:r>
          </a:p>
          <a:p>
            <a:r>
              <a:rPr lang="en-US" dirty="0" smtClean="0"/>
              <a:t>Grades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511"/>
          <a:stretch/>
        </p:blipFill>
        <p:spPr>
          <a:xfrm>
            <a:off x="5867400" y="3683000"/>
            <a:ext cx="3224100" cy="309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b="1" dirty="0" smtClean="0">
                <a:solidFill>
                  <a:srgbClr val="C00000"/>
                </a:solidFill>
              </a:rPr>
              <a:t>Course Activities : Lots &amp; fun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effectLst/>
            </a:endParaRPr>
          </a:p>
          <a:p>
            <a:pPr>
              <a:defRPr/>
            </a:pPr>
            <a:r>
              <a:rPr lang="en-US" b="1" dirty="0" smtClean="0">
                <a:effectLst/>
              </a:rPr>
              <a:t>Lectures</a:t>
            </a:r>
          </a:p>
          <a:p>
            <a:pPr>
              <a:defRPr/>
            </a:pPr>
            <a:r>
              <a:rPr lang="en-US" b="1" dirty="0" smtClean="0">
                <a:effectLst/>
              </a:rPr>
              <a:t>Tutorials</a:t>
            </a:r>
          </a:p>
          <a:p>
            <a:pPr>
              <a:defRPr/>
            </a:pPr>
            <a:r>
              <a:rPr lang="en-US" b="1" dirty="0" smtClean="0">
                <a:effectLst/>
              </a:rPr>
              <a:t>Clinical sessions with a faculty (small groups)</a:t>
            </a:r>
          </a:p>
          <a:p>
            <a:pPr>
              <a:defRPr/>
            </a:pPr>
            <a:endParaRPr lang="en-US" b="1" dirty="0" smtClean="0">
              <a:effectLst/>
            </a:endParaRPr>
          </a:p>
          <a:p>
            <a:pPr>
              <a:defRPr/>
            </a:pPr>
            <a:r>
              <a:rPr lang="en-US" b="1" dirty="0"/>
              <a:t>Rotations </a:t>
            </a:r>
            <a:r>
              <a:rPr lang="en-US" b="1" dirty="0" smtClean="0"/>
              <a:t>with your team: </a:t>
            </a:r>
            <a:r>
              <a:rPr lang="en-US" b="1" dirty="0"/>
              <a:t>inpatients wards, OPD, ER, Nursery, subspecialties- </a:t>
            </a:r>
            <a:r>
              <a:rPr lang="en-US" b="1" dirty="0" smtClean="0"/>
              <a:t>1 week </a:t>
            </a:r>
            <a:r>
              <a:rPr lang="en-US" b="1" dirty="0"/>
              <a:t>each (</a:t>
            </a:r>
            <a:r>
              <a:rPr lang="en-US" b="1" dirty="0">
                <a:solidFill>
                  <a:srgbClr val="C00000"/>
                </a:solidFill>
              </a:rPr>
              <a:t>NEW</a:t>
            </a:r>
            <a:r>
              <a:rPr lang="en-US" b="1" dirty="0" smtClean="0"/>
              <a:t>)</a:t>
            </a:r>
          </a:p>
          <a:p>
            <a:pPr>
              <a:defRPr/>
            </a:pPr>
            <a:endParaRPr lang="en-US" b="1" dirty="0" smtClean="0">
              <a:effectLst/>
            </a:endParaRPr>
          </a:p>
          <a:p>
            <a:pPr>
              <a:defRPr/>
            </a:pPr>
            <a:r>
              <a:rPr lang="en-US" b="1" dirty="0" smtClean="0"/>
              <a:t>Virtual Clinical Scenarios (DXR)</a:t>
            </a:r>
          </a:p>
          <a:p>
            <a:pPr>
              <a:defRPr/>
            </a:pPr>
            <a:r>
              <a:rPr lang="en-US" b="1" dirty="0"/>
              <a:t>Technical Skills </a:t>
            </a:r>
            <a:r>
              <a:rPr lang="en-US" b="1" dirty="0" smtClean="0"/>
              <a:t>Stations</a:t>
            </a:r>
            <a:r>
              <a:rPr lang="en-US" dirty="0" smtClean="0"/>
              <a:t> (</a:t>
            </a:r>
            <a:r>
              <a:rPr lang="en-US" b="1" dirty="0" smtClean="0"/>
              <a:t>simulation center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b="1" dirty="0"/>
              <a:t>Morning report: recommended</a:t>
            </a:r>
            <a:r>
              <a:rPr lang="en-US" dirty="0"/>
              <a:t>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>
              <a:effectLst/>
            </a:endParaRPr>
          </a:p>
          <a:p>
            <a:pPr>
              <a:defRPr/>
            </a:pPr>
            <a:r>
              <a:rPr lang="en-US" b="1" dirty="0" smtClean="0"/>
              <a:t>Clerking</a:t>
            </a:r>
          </a:p>
          <a:p>
            <a:pPr>
              <a:defRPr/>
            </a:pPr>
            <a:r>
              <a:rPr lang="en-US" b="1" dirty="0" smtClean="0">
                <a:effectLst/>
              </a:rPr>
              <a:t>Log Book (for observed clinical symptoms &amp; signs)</a:t>
            </a:r>
          </a:p>
        </p:txBody>
      </p:sp>
      <p:pic>
        <p:nvPicPr>
          <p:cNvPr id="16386" name="Picture 2" descr="http://www.360world.in/images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7383">
            <a:off x="5647367" y="3870241"/>
            <a:ext cx="3429000" cy="217025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77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15347985"/>
              </p:ext>
            </p:extLst>
          </p:nvPr>
        </p:nvGraphicFramePr>
        <p:xfrm>
          <a:off x="-637209" y="448574"/>
          <a:ext cx="10314609" cy="671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Timeline:</a:t>
            </a:r>
            <a:endParaRPr lang="en-US" sz="2800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447800" cy="1447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140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4E7C76-C16F-47F1-B4F1-C2CF2270A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A94E7C76-C16F-47F1-B4F1-C2CF2270A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F9B62B-8095-40B1-882D-7B164B0C8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48F9B62B-8095-40B1-882D-7B164B0C8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FC4447-43F4-414D-A014-8F5BDE3BC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0CFC4447-43F4-414D-A014-8F5BDE3BC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9CF004-91C6-4868-93F7-537D5C979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389CF004-91C6-4868-93F7-537D5C979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49C94D-D2A4-4464-8383-D3C12F8B2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8D49C94D-D2A4-4464-8383-D3C12F8B2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71A06C-9747-4CAE-BA21-E9C2A4D66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5E71A06C-9747-4CAE-BA21-E9C2A4D667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227355-A6E4-4C01-AB6A-08B68C0AB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A9227355-A6E4-4C01-AB6A-08B68C0AB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2CD8C7-A5B3-49A1-81CC-0EEDDDF3D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DB2CD8C7-A5B3-49A1-81CC-0EEDDDF3D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Course skills 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216"/>
          <a:stretch/>
        </p:blipFill>
        <p:spPr>
          <a:xfrm>
            <a:off x="1828800" y="1524000"/>
            <a:ext cx="5410200" cy="5198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Additional Learning Resources: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37989"/>
            <a:ext cx="8229600" cy="3478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6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992" y="1226976"/>
            <a:ext cx="5334000" cy="533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Lectures, tutorials &amp; clinical exam demonstrations (1</a:t>
            </a:r>
            <a:r>
              <a:rPr lang="en-US" b="1" baseline="30000" dirty="0" smtClean="0">
                <a:solidFill>
                  <a:srgbClr val="C00000"/>
                </a:solidFill>
              </a:rPr>
              <a:t>st</a:t>
            </a:r>
            <a:r>
              <a:rPr lang="en-US" b="1" dirty="0" smtClean="0">
                <a:solidFill>
                  <a:srgbClr val="C00000"/>
                </a:solidFill>
              </a:rPr>
              <a:t> 3 weeks):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sz="2700" b="1" dirty="0">
              <a:solidFill>
                <a:srgbClr val="C00000"/>
              </a:solidFill>
            </a:endParaRPr>
          </a:p>
        </p:txBody>
      </p:sp>
      <p:pic>
        <p:nvPicPr>
          <p:cNvPr id="19464" name="Picture 8" descr="http://thumbs.dreamstime.com/z/yes-thumbs-up-16253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429000"/>
            <a:ext cx="3505200" cy="350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4285" y="2228671"/>
            <a:ext cx="2873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First 3 weeks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Include: lectures</a:t>
            </a:r>
            <a:r>
              <a:rPr lang="en-US" dirty="0"/>
              <a:t>, tutorials &amp; clinical exam demonstrations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06497" y="2505669"/>
            <a:ext cx="204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Prescribed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Book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77261" y="3677334"/>
            <a:ext cx="202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++ Faculty lectures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5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JDTdCySrUB2DNXQJ7P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JDTdCySrUB2DNXQJ7P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0</TotalTime>
  <Words>1213</Words>
  <Application>Microsoft Macintosh PowerPoint</Application>
  <PresentationFormat>On-screen Show (4:3)</PresentationFormat>
  <Paragraphs>195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Ped 474:  Pediatrics</vt:lpstr>
      <vt:lpstr>Ped 474:</vt:lpstr>
      <vt:lpstr>PowerPoint Presentation</vt:lpstr>
      <vt:lpstr>Outline </vt:lpstr>
      <vt:lpstr>Course Activities : Lots &amp; fun </vt:lpstr>
      <vt:lpstr>Timeline:</vt:lpstr>
      <vt:lpstr>Course skills </vt:lpstr>
      <vt:lpstr>Additional Learning Resources:</vt:lpstr>
      <vt:lpstr>Lectures, tutorials &amp; clinical exam demonstrations (1st 3 weeks):  </vt:lpstr>
      <vt:lpstr>PowerPoint Presentation</vt:lpstr>
      <vt:lpstr>PowerPoint Presentation</vt:lpstr>
      <vt:lpstr>PowerPoint Presentation</vt:lpstr>
      <vt:lpstr>PowerPoint Presentation</vt:lpstr>
      <vt:lpstr>Additional Learning Resources:  Highly Recommended Book  from the Medical Education:</vt:lpstr>
      <vt:lpstr>Student’s Guide</vt:lpstr>
      <vt:lpstr>PowerPoint Presentation</vt:lpstr>
      <vt:lpstr>Clinical sessions (week 4-11)</vt:lpstr>
      <vt:lpstr>Clerking (due on scheduled time):  </vt:lpstr>
      <vt:lpstr>DXR</vt:lpstr>
      <vt:lpstr>Ped 474 Course Assessment</vt:lpstr>
      <vt:lpstr>Ped 474- Marks distribution</vt:lpstr>
      <vt:lpstr>Students distribution:</vt:lpstr>
      <vt:lpstr>Looking Ahead</vt:lpstr>
      <vt:lpstr>Important Dates:</vt:lpstr>
      <vt:lpstr>Keys to Success in this course:</vt:lpstr>
      <vt:lpstr>Keys to Success in this course: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2013-08-31T21:49:31Z</dcterms:created>
  <dcterms:modified xsi:type="dcterms:W3CDTF">2017-03-05T10:02:08Z</dcterms:modified>
</cp:coreProperties>
</file>