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318" r:id="rId6"/>
    <p:sldId id="270" r:id="rId7"/>
    <p:sldId id="287" r:id="rId8"/>
    <p:sldId id="271" r:id="rId9"/>
    <p:sldId id="288" r:id="rId10"/>
    <p:sldId id="289" r:id="rId11"/>
    <p:sldId id="319" r:id="rId12"/>
    <p:sldId id="325" r:id="rId13"/>
    <p:sldId id="272" r:id="rId14"/>
    <p:sldId id="273" r:id="rId15"/>
    <p:sldId id="274" r:id="rId16"/>
    <p:sldId id="275" r:id="rId17"/>
    <p:sldId id="276" r:id="rId18"/>
    <p:sldId id="290" r:id="rId19"/>
    <p:sldId id="291" r:id="rId20"/>
    <p:sldId id="297" r:id="rId21"/>
    <p:sldId id="298" r:id="rId22"/>
    <p:sldId id="299" r:id="rId23"/>
    <p:sldId id="300" r:id="rId24"/>
    <p:sldId id="301" r:id="rId25"/>
    <p:sldId id="302" r:id="rId26"/>
    <p:sldId id="316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77" r:id="rId38"/>
    <p:sldId id="314" r:id="rId39"/>
    <p:sldId id="315" r:id="rId40"/>
    <p:sldId id="317" r:id="rId41"/>
    <p:sldId id="278" r:id="rId42"/>
    <p:sldId id="279" r:id="rId43"/>
    <p:sldId id="280" r:id="rId44"/>
    <p:sldId id="320" r:id="rId45"/>
    <p:sldId id="321" r:id="rId46"/>
    <p:sldId id="324" r:id="rId47"/>
    <p:sldId id="322" r:id="rId48"/>
    <p:sldId id="32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50000"/>
  </p:normalViewPr>
  <p:slideViewPr>
    <p:cSldViewPr snapToGrid="0" snapToObjects="1">
      <p:cViewPr varScale="1">
        <p:scale>
          <a:sx n="51" d="100"/>
          <a:sy n="51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4934-BD87-FD46-847B-32520D9BA186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6FC5-FCC0-8447-AA92-DF21CB13B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bbg1BFt26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7DRAv-lY2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36799"/>
            <a:ext cx="9144000" cy="1173163"/>
          </a:xfrm>
        </p:spPr>
        <p:txBody>
          <a:bodyPr>
            <a:normAutofit/>
          </a:bodyPr>
          <a:lstStyle/>
          <a:p>
            <a:r>
              <a:rPr lang="en-US" dirty="0" smtClean="0"/>
              <a:t>Pediatric Seizures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i="1" dirty="0"/>
              <a:t>Ali H. Alwadei, MD, FRCPC </a:t>
            </a:r>
            <a:endParaRPr lang="en-US" sz="2800" b="1" i="1" dirty="0" smtClean="0"/>
          </a:p>
          <a:p>
            <a:r>
              <a:rPr lang="en-US" dirty="0" smtClean="0"/>
              <a:t>KKUH</a:t>
            </a:r>
            <a:r>
              <a:rPr lang="en-US" dirty="0" smtClean="0"/>
              <a:t>, KSU</a:t>
            </a:r>
          </a:p>
          <a:p>
            <a:r>
              <a:rPr lang="en-US" dirty="0" smtClean="0"/>
              <a:t>25 </a:t>
            </a:r>
            <a:r>
              <a:rPr lang="en-US" dirty="0" smtClean="0"/>
              <a:t>Sep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Popular pediatric epilepsy syndromes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116" y="1808802"/>
            <a:ext cx="208242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Infantile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IS (WS)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Dravet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Doose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15884" y="1825625"/>
            <a:ext cx="20824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Juvenile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JAE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JME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ADNFLE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808802"/>
            <a:ext cx="20824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Childhood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20824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Neonatal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BNFS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BNIS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Ohtahara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EME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Absence seizure"/>
              </a:rPr>
              <a:t>https://www.youtube.com/watch?v=obbg1BFt26Q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IS"/>
              </a:rPr>
              <a:t>https://www.youtube.com/watch?v=b7DRAv-lY24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Key differences between epileptic and nonepileptic seizures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98689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25037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48368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1992313" y="1700213"/>
            <a:ext cx="8229600" cy="1143000"/>
          </a:xfrm>
        </p:spPr>
        <p:txBody>
          <a:bodyPr/>
          <a:lstStyle/>
          <a:p>
            <a:r>
              <a:rPr lang="en-US" altLang="en-US"/>
              <a:t>ABCD</a:t>
            </a:r>
          </a:p>
        </p:txBody>
      </p:sp>
    </p:spTree>
    <p:extLst>
      <p:ext uri="{BB962C8B-B14F-4D97-AF65-F5344CB8AC3E}">
        <p14:creationId xmlns:p14="http://schemas.microsoft.com/office/powerpoint/2010/main" val="111180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1919288" y="2276475"/>
            <a:ext cx="8229600" cy="1143000"/>
          </a:xfrm>
        </p:spPr>
        <p:txBody>
          <a:bodyPr/>
          <a:lstStyle/>
          <a:p>
            <a:r>
              <a:rPr lang="en-US" altLang="en-US"/>
              <a:t>Child is still seizing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chemeClr val="accent2"/>
                </a:solidFill>
              </a:rPr>
              <a:t>General Approach to Epilepsie</a:t>
            </a:r>
            <a:r>
              <a:rPr lang="en-CA" altLang="en-US">
                <a:solidFill>
                  <a:srgbClr val="663300"/>
                </a:solidFill>
              </a:rPr>
              <a:t>s</a:t>
            </a:r>
            <a:endParaRPr lang="en-US" altLang="en-US">
              <a:solidFill>
                <a:srgbClr val="663300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altLang="en-US" dirty="0" smtClean="0"/>
              <a:t>Stabilize (ABCD) </a:t>
            </a:r>
            <a:r>
              <a:rPr lang="en-CA" altLang="en-US" dirty="0" smtClean="0">
                <a:sym typeface="Wingdings"/>
              </a:rPr>
              <a:t> </a:t>
            </a:r>
            <a:r>
              <a:rPr lang="en-CA" altLang="en-US" dirty="0" smtClean="0"/>
              <a:t>Hx </a:t>
            </a:r>
            <a:r>
              <a:rPr lang="en-CA" altLang="en-US" dirty="0" smtClean="0">
                <a:sym typeface="Wingdings"/>
              </a:rPr>
              <a:t> </a:t>
            </a:r>
            <a:r>
              <a:rPr lang="en-CA" altLang="en-US" dirty="0" smtClean="0"/>
              <a:t>Ex</a:t>
            </a:r>
            <a:r>
              <a:rPr lang="en-CA" altLang="en-US" dirty="0"/>
              <a:t> </a:t>
            </a:r>
            <a:r>
              <a:rPr lang="en-CA" altLang="en-US" dirty="0" smtClean="0">
                <a:sym typeface="Wingdings"/>
              </a:rPr>
              <a:t> </a:t>
            </a:r>
            <a:r>
              <a:rPr lang="en-CA" altLang="en-US" dirty="0" smtClean="0"/>
              <a:t>W/up</a:t>
            </a:r>
          </a:p>
          <a:p>
            <a:pPr marL="0" indent="0">
              <a:buNone/>
              <a:defRPr/>
            </a:pPr>
            <a:endParaRPr lang="en-CA" altLang="en-US" dirty="0" smtClean="0"/>
          </a:p>
          <a:p>
            <a:pPr marL="0" indent="0">
              <a:buNone/>
              <a:defRPr/>
            </a:pPr>
            <a:r>
              <a:rPr lang="en-CA" altLang="en-US" dirty="0" smtClean="0"/>
              <a:t>Aim </a:t>
            </a:r>
            <a:r>
              <a:rPr lang="en-CA" altLang="en-US" dirty="0"/>
              <a:t>to </a:t>
            </a:r>
            <a:r>
              <a:rPr lang="en-CA" altLang="en-US" dirty="0" smtClean="0"/>
              <a:t>confirm seizure activity rather than seizure </a:t>
            </a:r>
            <a:r>
              <a:rPr lang="en-CA" altLang="en-US" dirty="0" smtClean="0">
                <a:solidFill>
                  <a:srgbClr val="C00000"/>
                </a:solidFill>
              </a:rPr>
              <a:t>mimicker</a:t>
            </a:r>
            <a:r>
              <a:rPr lang="en-CA" altLang="en-US" dirty="0" smtClean="0"/>
              <a:t> then try to further classify: </a:t>
            </a:r>
            <a:endParaRPr lang="en-CA" altLang="en-US" dirty="0"/>
          </a:p>
          <a:p>
            <a:pPr marL="914400" lvl="1" indent="-457200">
              <a:buFontTx/>
              <a:buAutoNum type="arabicPeriod"/>
              <a:defRPr/>
            </a:pPr>
            <a:r>
              <a:rPr lang="en-CA" altLang="en-US" dirty="0"/>
              <a:t>Clinical </a:t>
            </a:r>
            <a:r>
              <a:rPr lang="en-CA" altLang="en-US" dirty="0" smtClean="0"/>
              <a:t>classification: focal onset vs bilateral </a:t>
            </a:r>
            <a:endParaRPr lang="en-CA" altLang="en-US" dirty="0"/>
          </a:p>
          <a:p>
            <a:pPr marL="914400" lvl="1" indent="-457200">
              <a:buFontTx/>
              <a:buAutoNum type="arabicPeriod"/>
              <a:defRPr/>
            </a:pPr>
            <a:r>
              <a:rPr lang="en-CA" altLang="en-US" dirty="0"/>
              <a:t>Etiologic </a:t>
            </a:r>
            <a:r>
              <a:rPr lang="en-CA" altLang="en-US" dirty="0" smtClean="0"/>
              <a:t>class, </a:t>
            </a:r>
            <a:r>
              <a:rPr lang="en-CA" altLang="en-US" dirty="0"/>
              <a:t>more difficult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CA" altLang="en-US" dirty="0"/>
              <a:t>Syndrome if possible. Much more </a:t>
            </a:r>
            <a:r>
              <a:rPr lang="en-CA" altLang="en-US" dirty="0" smtClean="0"/>
              <a:t>difficult by history alone.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8229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chemeClr val="accent2"/>
                </a:solidFill>
              </a:rPr>
              <a:t>General Approach to Epilepsie</a:t>
            </a:r>
            <a:r>
              <a:rPr lang="en-CA" altLang="en-US">
                <a:solidFill>
                  <a:srgbClr val="663300"/>
                </a:solidFill>
              </a:rPr>
              <a:t>s</a:t>
            </a:r>
            <a:endParaRPr lang="en-US" altLang="en-US">
              <a:solidFill>
                <a:srgbClr val="663300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Identification of a </a:t>
            </a:r>
            <a:r>
              <a:rPr lang="en-US" altLang="en-US">
                <a:solidFill>
                  <a:schemeClr val="accent2"/>
                </a:solidFill>
              </a:rPr>
              <a:t>specific syndrome</a:t>
            </a:r>
            <a:r>
              <a:rPr lang="en-US" altLang="en-US"/>
              <a:t> is </a:t>
            </a:r>
            <a:r>
              <a:rPr lang="en-US" altLang="en-US">
                <a:solidFill>
                  <a:schemeClr val="accent2"/>
                </a:solidFill>
              </a:rPr>
              <a:t>important</a:t>
            </a:r>
            <a:r>
              <a:rPr lang="en-US" altLang="en-US"/>
              <a:t> to define the </a:t>
            </a:r>
            <a:r>
              <a:rPr lang="en-US" altLang="en-US">
                <a:solidFill>
                  <a:schemeClr val="accent2"/>
                </a:solidFill>
              </a:rPr>
              <a:t>best treatment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accent2"/>
                </a:solidFill>
              </a:rPr>
              <a:t>accurately prognosticate</a:t>
            </a:r>
            <a:r>
              <a:rPr lang="en-US" altLang="en-US"/>
              <a:t> long-term outcome.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Most syndromes</a:t>
            </a:r>
            <a:r>
              <a:rPr lang="en-US" altLang="en-US"/>
              <a:t> recognized in epilepsy are </a:t>
            </a:r>
            <a:r>
              <a:rPr lang="en-US" altLang="en-US">
                <a:solidFill>
                  <a:schemeClr val="accent2"/>
                </a:solidFill>
              </a:rPr>
              <a:t>genetic and developmental</a:t>
            </a:r>
            <a:r>
              <a:rPr lang="en-US" altLang="en-US"/>
              <a:t> disorders that begin in the pediatric years.</a:t>
            </a:r>
          </a:p>
        </p:txBody>
      </p:sp>
    </p:spTree>
    <p:extLst>
      <p:ext uri="{BB962C8B-B14F-4D97-AF65-F5344CB8AC3E}">
        <p14:creationId xmlns:p14="http://schemas.microsoft.com/office/powerpoint/2010/main" val="1692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Hx</a:t>
            </a:r>
            <a:endParaRPr lang="en-US" alt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/>
              <a:t>Age and sex. Handedness.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FHx: if +ve ? genetic versus metabolic. Maybe autoimmune.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Social Hx: ? Sz mimicker. Occupation.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Perinatal Hx: e.g. HIE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Developmental: helpful.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Vaccination and relation to Sz onset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PMHx: may help in Dx and also in Rx plan (selection of AED).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Meds (current and previous)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Allergies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00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 at onset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Age dependent onset implies many complicated interactions between genes and environment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85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HPI</a:t>
            </a:r>
            <a:endParaRPr lang="en-US" alt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Age at 1</a:t>
            </a:r>
            <a:r>
              <a:rPr lang="en-CA" altLang="en-US" baseline="30000" dirty="0"/>
              <a:t>st</a:t>
            </a:r>
            <a:r>
              <a:rPr lang="en-CA" altLang="en-US" dirty="0"/>
              <a:t> Sz ( onset)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>
                <a:solidFill>
                  <a:srgbClr val="C00000"/>
                </a:solidFill>
              </a:rPr>
              <a:t>Aura</a:t>
            </a:r>
            <a:r>
              <a:rPr lang="en-CA" altLang="en-US" dirty="0"/>
              <a:t> and triggers (crying or head trauma).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Relation to sleep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Sz onset and types (semiology) Focal vs Generalized.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Sz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Sz Duration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Eyes open versus </a:t>
            </a:r>
            <a:r>
              <a:rPr lang="en-CA" altLang="en-US" dirty="0" smtClean="0"/>
              <a:t>closed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Cyanosis</a:t>
            </a:r>
            <a:endParaRPr lang="en-CA" altLang="en-US" dirty="0"/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Urinary/Fecal incontinence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Tongue Biting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Post-Ictal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R/O Sz imitators ( see DDx)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/>
              <a:t>Previous work up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551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Psychic Aura</a:t>
            </a:r>
            <a:endParaRPr lang="en-US" altLang="en-US"/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573214"/>
            <a:ext cx="8424862" cy="4618037"/>
          </a:xfrm>
        </p:spPr>
      </p:pic>
    </p:spTree>
    <p:extLst>
      <p:ext uri="{BB962C8B-B14F-4D97-AF65-F5344CB8AC3E}">
        <p14:creationId xmlns:p14="http://schemas.microsoft.com/office/powerpoint/2010/main" val="169848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VITAMINES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2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412875"/>
            <a:ext cx="3384550" cy="3887788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Localization and Lateralization of Ictal Seizure</a:t>
            </a:r>
            <a:br>
              <a:rPr lang="en-US" altLang="en-US" sz="3600"/>
            </a:br>
            <a:r>
              <a:rPr lang="en-US" altLang="en-US" sz="3600"/>
              <a:t>Semiology</a:t>
            </a: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613" y="144463"/>
            <a:ext cx="4394200" cy="6597650"/>
          </a:xfrm>
        </p:spPr>
      </p:pic>
    </p:spTree>
    <p:extLst>
      <p:ext uri="{BB962C8B-B14F-4D97-AF65-F5344CB8AC3E}">
        <p14:creationId xmlns:p14="http://schemas.microsoft.com/office/powerpoint/2010/main" val="2723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Exam</a:t>
            </a:r>
            <a:endParaRPr lang="en-US" alt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Full neuro exam including:</a:t>
            </a:r>
          </a:p>
          <a:p>
            <a:pPr lvl="1" eaLnBrk="1" hangingPunct="1"/>
            <a:r>
              <a:rPr lang="en-CA" altLang="en-US"/>
              <a:t>Head C.</a:t>
            </a:r>
          </a:p>
          <a:p>
            <a:pPr lvl="1" eaLnBrk="1" hangingPunct="1"/>
            <a:r>
              <a:rPr lang="en-CA" altLang="en-US"/>
              <a:t>Neuro-Cutaneous Stigmata</a:t>
            </a:r>
          </a:p>
          <a:p>
            <a:pPr eaLnBrk="1" hangingPunct="1"/>
            <a:r>
              <a:rPr lang="en-CA" altLang="en-US"/>
              <a:t>May help localize </a:t>
            </a:r>
          </a:p>
          <a:p>
            <a:pPr eaLnBrk="1" hangingPunct="1"/>
            <a:r>
              <a:rPr lang="en-CA" altLang="en-US"/>
              <a:t>Usually not helpful in epilepsy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/>
              <a:t>W/up</a:t>
            </a:r>
            <a:endParaRPr lang="en-US" alt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6"/>
            <a:ext cx="8229600" cy="5040313"/>
          </a:xfrm>
        </p:spPr>
        <p:txBody>
          <a:bodyPr/>
          <a:lstStyle/>
          <a:p>
            <a:pPr eaLnBrk="1" hangingPunct="1"/>
            <a:r>
              <a:rPr lang="en-CA" altLang="en-US" sz="2400" b="1"/>
              <a:t>EEG </a:t>
            </a:r>
            <a:r>
              <a:rPr lang="en-CA" altLang="en-US" sz="2400"/>
              <a:t>( sensitivity, SD, prolonged) </a:t>
            </a:r>
          </a:p>
          <a:p>
            <a:pPr eaLnBrk="1" hangingPunct="1"/>
            <a:r>
              <a:rPr lang="en-CA" altLang="en-US" sz="2400" b="1"/>
              <a:t>blood and urine:</a:t>
            </a:r>
          </a:p>
          <a:p>
            <a:pPr lvl="1" eaLnBrk="1" hangingPunct="1"/>
            <a:r>
              <a:rPr lang="en-CA" altLang="en-US"/>
              <a:t>SMA10</a:t>
            </a:r>
          </a:p>
          <a:p>
            <a:pPr lvl="1" eaLnBrk="1" hangingPunct="1"/>
            <a:r>
              <a:rPr lang="en-CA" altLang="en-US"/>
              <a:t>S. glucose</a:t>
            </a:r>
          </a:p>
          <a:p>
            <a:pPr lvl="1" eaLnBrk="1" hangingPunct="1"/>
            <a:r>
              <a:rPr lang="en-CA" altLang="en-US"/>
              <a:t>Metabolic: LFTs, ammonia, lactate, urine AASA, HCO3, biotinidase, </a:t>
            </a:r>
          </a:p>
          <a:p>
            <a:pPr lvl="1" eaLnBrk="1" hangingPunct="1"/>
            <a:r>
              <a:rPr lang="en-CA" altLang="en-US"/>
              <a:t>Chromosomal analysis. CGH micro-array</a:t>
            </a:r>
          </a:p>
          <a:p>
            <a:pPr lvl="1" eaLnBrk="1" hangingPunct="1"/>
            <a:r>
              <a:rPr lang="en-CA" altLang="en-US"/>
              <a:t>Toxic screening</a:t>
            </a:r>
          </a:p>
          <a:p>
            <a:pPr lvl="1" eaLnBrk="1" hangingPunct="1"/>
            <a:r>
              <a:rPr lang="en-CA" altLang="en-US"/>
              <a:t>WES/WGS</a:t>
            </a:r>
          </a:p>
          <a:p>
            <a:pPr eaLnBrk="1" hangingPunct="1"/>
            <a:r>
              <a:rPr lang="en-CA" altLang="en-US" sz="2400" b="1"/>
              <a:t>CSF: </a:t>
            </a:r>
            <a:r>
              <a:rPr lang="en-CA" altLang="en-US" sz="2400"/>
              <a:t>Glucose ratio, Glycine ratio, AA. La, Pyr, NTs, Folate metabolites, etc </a:t>
            </a:r>
          </a:p>
          <a:p>
            <a:pPr eaLnBrk="1" hangingPunct="1"/>
            <a:r>
              <a:rPr lang="en-CA" altLang="en-US" sz="2400" b="1"/>
              <a:t>MRI: </a:t>
            </a:r>
            <a:r>
              <a:rPr lang="en-CA" altLang="en-US" sz="2400"/>
              <a:t>3-Tesla magnet. With MRS. </a:t>
            </a:r>
          </a:p>
        </p:txBody>
      </p:sp>
    </p:spTree>
    <p:extLst>
      <p:ext uri="{BB962C8B-B14F-4D97-AF65-F5344CB8AC3E}">
        <p14:creationId xmlns:p14="http://schemas.microsoft.com/office/powerpoint/2010/main" val="16662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Definitions</a:t>
            </a:r>
            <a:r>
              <a:rPr lang="en-US" sz="1800" dirty="0" smtClean="0">
                <a:solidFill>
                  <a:srgbClr val="C00000"/>
                </a:solidFill>
              </a:rPr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</a:rPr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</a:rPr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</a:rPr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</a:rPr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NL EEG variants</a:t>
            </a:r>
            <a:endParaRPr lang="en-US" altLang="en-US"/>
          </a:p>
        </p:txBody>
      </p:sp>
      <p:pic>
        <p:nvPicPr>
          <p:cNvPr id="4096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4489" y="1628775"/>
            <a:ext cx="4067175" cy="4679950"/>
          </a:xfrm>
        </p:spPr>
      </p:pic>
    </p:spTree>
    <p:extLst>
      <p:ext uri="{BB962C8B-B14F-4D97-AF65-F5344CB8AC3E}">
        <p14:creationId xmlns:p14="http://schemas.microsoft.com/office/powerpoint/2010/main" val="19875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MRI</a:t>
            </a:r>
            <a:endParaRPr lang="en-US" alt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Performing an MRI is important particularly when </a:t>
            </a:r>
            <a:r>
              <a:rPr lang="en-US" altLang="en-US">
                <a:solidFill>
                  <a:schemeClr val="accent2"/>
                </a:solidFill>
              </a:rPr>
              <a:t>focal </a:t>
            </a:r>
            <a:r>
              <a:rPr lang="en-US" altLang="en-US"/>
              <a:t>epilepsies are suspected.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MRI has been shown to be superior to CT as the overall </a:t>
            </a:r>
            <a:r>
              <a:rPr lang="en-US" altLang="en-US">
                <a:solidFill>
                  <a:schemeClr val="accent2"/>
                </a:solidFill>
              </a:rPr>
              <a:t>resolution</a:t>
            </a:r>
            <a:r>
              <a:rPr lang="en-US" altLang="en-US"/>
              <a:t> for potential epileptogenic lesion detection </a:t>
            </a:r>
            <a:r>
              <a:rPr lang="en-US" altLang="en-US">
                <a:solidFill>
                  <a:schemeClr val="accent2"/>
                </a:solidFill>
              </a:rPr>
              <a:t>is superior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many</a:t>
            </a:r>
            <a:r>
              <a:rPr lang="en-US" altLang="en-US"/>
              <a:t> patients with epilepsy </a:t>
            </a:r>
            <a:r>
              <a:rPr lang="en-US" altLang="en-US">
                <a:solidFill>
                  <a:schemeClr val="accent2"/>
                </a:solidFill>
              </a:rPr>
              <a:t>do not have</a:t>
            </a:r>
            <a:r>
              <a:rPr lang="en-US" altLang="en-US"/>
              <a:t> identifiable lesions on MRI</a:t>
            </a:r>
          </a:p>
        </p:txBody>
      </p:sp>
    </p:spTree>
    <p:extLst>
      <p:ext uri="{BB962C8B-B14F-4D97-AF65-F5344CB8AC3E}">
        <p14:creationId xmlns:p14="http://schemas.microsoft.com/office/powerpoint/2010/main" val="1195950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solidFill>
                  <a:schemeClr val="accent2"/>
                </a:solidFill>
              </a:rPr>
              <a:t>Common examples</a:t>
            </a:r>
            <a:r>
              <a:rPr lang="en-US" altLang="en-US"/>
              <a:t> include: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mesial temporal sclerosis (MTS)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primary brain neoplasms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remote trauma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stroke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developmental abnormalities</a:t>
            </a:r>
          </a:p>
        </p:txBody>
      </p:sp>
    </p:spTree>
    <p:extLst>
      <p:ext uri="{BB962C8B-B14F-4D97-AF65-F5344CB8AC3E}">
        <p14:creationId xmlns:p14="http://schemas.microsoft.com/office/powerpoint/2010/main" val="62584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1882775" cy="1282700"/>
          </a:xfrm>
        </p:spPr>
        <p:txBody>
          <a:bodyPr/>
          <a:lstStyle/>
          <a:p>
            <a:pPr eaLnBrk="1" hangingPunct="1"/>
            <a:r>
              <a:rPr lang="en-CA" altLang="en-US"/>
              <a:t>DDx</a:t>
            </a:r>
            <a:endParaRPr lang="en-US" altLang="en-US"/>
          </a:p>
        </p:txBody>
      </p:sp>
      <p:pic>
        <p:nvPicPr>
          <p:cNvPr id="4403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557339"/>
            <a:ext cx="3889375" cy="3889375"/>
          </a:xfrm>
        </p:spPr>
      </p:pic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628776"/>
            <a:ext cx="43926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Events Favoring Epileptic Sz</a:t>
            </a:r>
            <a:endParaRPr lang="en-US" altLang="en-US"/>
          </a:p>
        </p:txBody>
      </p:sp>
      <p:pic>
        <p:nvPicPr>
          <p:cNvPr id="450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9725" y="1484313"/>
            <a:ext cx="3962400" cy="4718050"/>
          </a:xfrm>
        </p:spPr>
      </p:pic>
    </p:spTree>
    <p:extLst>
      <p:ext uri="{BB962C8B-B14F-4D97-AF65-F5344CB8AC3E}">
        <p14:creationId xmlns:p14="http://schemas.microsoft.com/office/powerpoint/2010/main" val="4156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Events Favoring PNES</a:t>
            </a:r>
            <a:endParaRPr lang="en-US" altLang="en-US"/>
          </a:p>
        </p:txBody>
      </p:sp>
      <p:pic>
        <p:nvPicPr>
          <p:cNvPr id="460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1" y="1484314"/>
            <a:ext cx="3914775" cy="4968875"/>
          </a:xfrm>
        </p:spPr>
      </p:pic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DDx</a:t>
            </a:r>
            <a:endParaRPr lang="en-US" altLang="en-US"/>
          </a:p>
        </p:txBody>
      </p:sp>
      <p:pic>
        <p:nvPicPr>
          <p:cNvPr id="471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2676" y="1084264"/>
            <a:ext cx="7775575" cy="5559425"/>
          </a:xfrm>
        </p:spPr>
      </p:pic>
    </p:spTree>
    <p:extLst>
      <p:ext uri="{BB962C8B-B14F-4D97-AF65-F5344CB8AC3E}">
        <p14:creationId xmlns:p14="http://schemas.microsoft.com/office/powerpoint/2010/main" val="2408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3606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8" y="0"/>
            <a:ext cx="9894627" cy="6609771"/>
          </a:xfrm>
        </p:spPr>
      </p:pic>
    </p:spTree>
    <p:extLst>
      <p:ext uri="{BB962C8B-B14F-4D97-AF65-F5344CB8AC3E}">
        <p14:creationId xmlns:p14="http://schemas.microsoft.com/office/powerpoint/2010/main" val="12869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45920"/>
            <a:ext cx="11850771" cy="6612080"/>
          </a:xfrm>
        </p:spPr>
      </p:pic>
    </p:spTree>
    <p:extLst>
      <p:ext uri="{BB962C8B-B14F-4D97-AF65-F5344CB8AC3E}">
        <p14:creationId xmlns:p14="http://schemas.microsoft.com/office/powerpoint/2010/main" val="194786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pPr algn="ctr"/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217871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6" y="0"/>
            <a:ext cx="8729421" cy="6858000"/>
          </a:xfrm>
        </p:spPr>
      </p:pic>
    </p:spTree>
    <p:extLst>
      <p:ext uri="{BB962C8B-B14F-4D97-AF65-F5344CB8AC3E}">
        <p14:creationId xmlns:p14="http://schemas.microsoft.com/office/powerpoint/2010/main" val="473903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35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7463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122336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90" y="365125"/>
            <a:ext cx="9519084" cy="51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2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5450"/>
            <a:ext cx="9144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6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" y="166710"/>
            <a:ext cx="10636905" cy="63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10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22" y="0"/>
            <a:ext cx="8718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0" y="0"/>
            <a:ext cx="10133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Classification</a:t>
            </a:r>
          </a:p>
          <a:p>
            <a:r>
              <a:rPr lang="en-US" sz="1800" dirty="0" smtClean="0"/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068"/>
            <a:ext cx="12078269" cy="6390952"/>
          </a:xfrm>
        </p:spPr>
      </p:pic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6" y="1514852"/>
            <a:ext cx="4026087" cy="39988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BASIC</a:t>
            </a:r>
          </a:p>
          <a:p>
            <a:r>
              <a:rPr lang="en-US" sz="1800" b="1" dirty="0" smtClean="0"/>
              <a:t>Definitions</a:t>
            </a:r>
            <a:r>
              <a:rPr lang="en-US" sz="1800" dirty="0" smtClean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Seizure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Convulsion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Epilepsy syndrome </a:t>
            </a:r>
          </a:p>
          <a:p>
            <a:r>
              <a:rPr lang="en-US" sz="1800" dirty="0" smtClean="0"/>
              <a:t>Pathophysiology </a:t>
            </a:r>
          </a:p>
          <a:p>
            <a:r>
              <a:rPr lang="en-US" sz="1800" dirty="0" smtClean="0"/>
              <a:t>Classification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Salient clinical features of the main childhood epilepsy syndromes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3548" y="3999011"/>
            <a:ext cx="506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Management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Acute management of seizure and SE.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Long term management and prophylactic therapy.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AEDs.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Common comorbidities in epilepsy syndromes.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073" y="1341805"/>
            <a:ext cx="56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APPROACH 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elements in the evaluation of an individual who has seizures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Main features of febrile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Key differences between epileptic and nonepileptic seizures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Secondary (provocative) causes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/>
              <a:t>Refers </a:t>
            </a:r>
            <a:r>
              <a:rPr lang="en-US" altLang="en-US" dirty="0"/>
              <a:t>to </a:t>
            </a:r>
            <a:r>
              <a:rPr lang="en-US" altLang="fr-FR" dirty="0"/>
              <a:t>‘‘</a:t>
            </a:r>
            <a:r>
              <a:rPr lang="en-US" altLang="en-US" dirty="0"/>
              <a:t>a complex of symptoms and signs that define a </a:t>
            </a:r>
            <a:r>
              <a:rPr lang="en-US" altLang="en-US" i="1" dirty="0">
                <a:solidFill>
                  <a:srgbClr val="663300"/>
                </a:solidFill>
              </a:rPr>
              <a:t>unique epileptic condition</a:t>
            </a:r>
            <a:r>
              <a:rPr lang="en-US" altLang="en-US" dirty="0"/>
              <a:t>.</a:t>
            </a:r>
            <a:r>
              <a:rPr lang="en-US" altLang="fr-FR" dirty="0"/>
              <a:t>’’</a:t>
            </a: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/>
              <a:t>Denotes </a:t>
            </a:r>
            <a:r>
              <a:rPr lang="en-US" altLang="en-US" dirty="0"/>
              <a:t>specific </a:t>
            </a:r>
            <a:r>
              <a:rPr lang="en-US" altLang="en-US" b="1" i="1" dirty="0"/>
              <a:t>constellations</a:t>
            </a:r>
            <a:r>
              <a:rPr lang="en-US" altLang="en-US" dirty="0"/>
              <a:t> of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altLang="en-US" dirty="0"/>
              <a:t>clinical seizure type(s)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altLang="en-US" dirty="0"/>
              <a:t>EEG findings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altLang="en-US" dirty="0" smtClean="0"/>
              <a:t>Other </a:t>
            </a:r>
            <a:r>
              <a:rPr lang="en-US" altLang="en-US" dirty="0"/>
              <a:t>characteristic clinical features, such as </a:t>
            </a:r>
          </a:p>
          <a:p>
            <a:pPr marL="838200" lvl="1" indent="-3810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Age </a:t>
            </a:r>
            <a:r>
              <a:rPr lang="en-US" altLang="en-US" dirty="0"/>
              <a:t>at onset </a:t>
            </a:r>
          </a:p>
          <a:p>
            <a:pPr marL="838200" lvl="1" indent="-381000">
              <a:lnSpc>
                <a:spcPct val="8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</a:rPr>
              <a:t>Course </a:t>
            </a:r>
            <a:r>
              <a:rPr lang="en-US" altLang="en-US" b="1" dirty="0">
                <a:solidFill>
                  <a:schemeClr val="accent2"/>
                </a:solidFill>
              </a:rPr>
              <a:t>of epilepsy</a:t>
            </a:r>
          </a:p>
          <a:p>
            <a:pPr marL="838200" lvl="1" indent="-3810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Associated </a:t>
            </a:r>
            <a:r>
              <a:rPr lang="en-US" altLang="en-US" dirty="0"/>
              <a:t>neurologic and </a:t>
            </a:r>
            <a:r>
              <a:rPr lang="en-US" altLang="en-US" b="1" dirty="0">
                <a:solidFill>
                  <a:schemeClr val="accent2"/>
                </a:solidFill>
              </a:rPr>
              <a:t>neuropsychological findings</a:t>
            </a:r>
          </a:p>
          <a:p>
            <a:pPr marL="838200" lvl="1" indent="-3810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Underlying </a:t>
            </a:r>
            <a:r>
              <a:rPr lang="en-US" altLang="en-US" dirty="0"/>
              <a:t>pathophysiologic or genetic mechanisms.</a:t>
            </a:r>
          </a:p>
          <a:p>
            <a:pPr marL="609600" indent="-609600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altLang="en-US" sz="4000" b="1" u="sng" dirty="0" smtClean="0">
                <a:solidFill>
                  <a:schemeClr val="accent2"/>
                </a:solidFill>
              </a:rPr>
              <a:t>Epilepsy Syndrome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884</Words>
  <Application>Microsoft Macintosh PowerPoint</Application>
  <PresentationFormat>Widescreen</PresentationFormat>
  <Paragraphs>411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Pediatric Seizures</vt:lpstr>
      <vt:lpstr>OUTLINE</vt:lpstr>
      <vt:lpstr>OUTLINE</vt:lpstr>
      <vt:lpstr>OUTLINE</vt:lpstr>
      <vt:lpstr>PowerPoint Presentation</vt:lpstr>
      <vt:lpstr>OUTLINE</vt:lpstr>
      <vt:lpstr>PowerPoint Presentation</vt:lpstr>
      <vt:lpstr>OUTLINE</vt:lpstr>
      <vt:lpstr>Epilepsy Syndrome</vt:lpstr>
      <vt:lpstr>Popular pediatric epilepsy syndromes</vt:lpstr>
      <vt:lpstr>PowerPoint Presentation</vt:lpstr>
      <vt:lpstr>PowerPoint Presentation</vt:lpstr>
      <vt:lpstr>OUTLINE</vt:lpstr>
      <vt:lpstr>OUTLINE</vt:lpstr>
      <vt:lpstr>OUTLINE</vt:lpstr>
      <vt:lpstr>OUTLINE</vt:lpstr>
      <vt:lpstr>OUTLINE</vt:lpstr>
      <vt:lpstr>ABCD</vt:lpstr>
      <vt:lpstr>Child is still seizing</vt:lpstr>
      <vt:lpstr>General Approach to Epilepsies</vt:lpstr>
      <vt:lpstr>General Approach to Epilepsies</vt:lpstr>
      <vt:lpstr>Hx</vt:lpstr>
      <vt:lpstr>Age at onset</vt:lpstr>
      <vt:lpstr>HPI</vt:lpstr>
      <vt:lpstr>Psychic Aura</vt:lpstr>
      <vt:lpstr>DDx</vt:lpstr>
      <vt:lpstr>Localization and Lateralization of Ictal Seizure Semiology</vt:lpstr>
      <vt:lpstr>Exam</vt:lpstr>
      <vt:lpstr>W/up</vt:lpstr>
      <vt:lpstr>NL EEG variants</vt:lpstr>
      <vt:lpstr>MRI</vt:lpstr>
      <vt:lpstr>PowerPoint Presentation</vt:lpstr>
      <vt:lpstr>DDx</vt:lpstr>
      <vt:lpstr>Events Favoring Epileptic Sz</vt:lpstr>
      <vt:lpstr>Events Favoring PNES</vt:lpstr>
      <vt:lpstr>DDx</vt:lpstr>
      <vt:lpstr>OUTLINE</vt:lpstr>
      <vt:lpstr>PowerPoint Presentation</vt:lpstr>
      <vt:lpstr>PowerPoint Presentation</vt:lpstr>
      <vt:lpstr>PowerPoint Presentation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 H. Alwadei, MD, FRCPC</dc:title>
  <dc:creator>Microsoft Office User</dc:creator>
  <cp:lastModifiedBy>Microsoft Office User</cp:lastModifiedBy>
  <cp:revision>12</cp:revision>
  <dcterms:created xsi:type="dcterms:W3CDTF">2017-09-25T04:22:04Z</dcterms:created>
  <dcterms:modified xsi:type="dcterms:W3CDTF">2017-09-25T18:23:26Z</dcterms:modified>
</cp:coreProperties>
</file>