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51"/>
  </p:notesMasterIdLst>
  <p:sldIdLst>
    <p:sldId id="256" r:id="rId2"/>
    <p:sldId id="269" r:id="rId3"/>
    <p:sldId id="287" r:id="rId4"/>
    <p:sldId id="258" r:id="rId5"/>
    <p:sldId id="259" r:id="rId6"/>
    <p:sldId id="260" r:id="rId7"/>
    <p:sldId id="261" r:id="rId8"/>
    <p:sldId id="262" r:id="rId9"/>
    <p:sldId id="340" r:id="rId10"/>
    <p:sldId id="307" r:id="rId11"/>
    <p:sldId id="263" r:id="rId12"/>
    <p:sldId id="305" r:id="rId13"/>
    <p:sldId id="303" r:id="rId14"/>
    <p:sldId id="304" r:id="rId15"/>
    <p:sldId id="296" r:id="rId16"/>
    <p:sldId id="339" r:id="rId17"/>
    <p:sldId id="341" r:id="rId18"/>
    <p:sldId id="308" r:id="rId19"/>
    <p:sldId id="309" r:id="rId20"/>
    <p:sldId id="310" r:id="rId21"/>
    <p:sldId id="264" r:id="rId22"/>
    <p:sldId id="312" r:id="rId23"/>
    <p:sldId id="288" r:id="rId24"/>
    <p:sldId id="313" r:id="rId25"/>
    <p:sldId id="314" r:id="rId26"/>
    <p:sldId id="315" r:id="rId27"/>
    <p:sldId id="316" r:id="rId28"/>
    <p:sldId id="289" r:id="rId29"/>
    <p:sldId id="292" r:id="rId30"/>
    <p:sldId id="306" r:id="rId31"/>
    <p:sldId id="329" r:id="rId32"/>
    <p:sldId id="330" r:id="rId33"/>
    <p:sldId id="298" r:id="rId34"/>
    <p:sldId id="331" r:id="rId35"/>
    <p:sldId id="294" r:id="rId36"/>
    <p:sldId id="290" r:id="rId37"/>
    <p:sldId id="265" r:id="rId38"/>
    <p:sldId id="266" r:id="rId39"/>
    <p:sldId id="268" r:id="rId40"/>
    <p:sldId id="257" r:id="rId41"/>
    <p:sldId id="270" r:id="rId42"/>
    <p:sldId id="280" r:id="rId43"/>
    <p:sldId id="271" r:id="rId44"/>
    <p:sldId id="276" r:id="rId45"/>
    <p:sldId id="277" r:id="rId46"/>
    <p:sldId id="278" r:id="rId47"/>
    <p:sldId id="281" r:id="rId48"/>
    <p:sldId id="267" r:id="rId49"/>
    <p:sldId id="284" r:id="rId5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CCFFCC"/>
    <a:srgbClr val="99FFCC"/>
    <a:srgbClr val="FF0000"/>
    <a:srgbClr val="FFCC66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599" autoAdjust="0"/>
  </p:normalViewPr>
  <p:slideViewPr>
    <p:cSldViewPr>
      <p:cViewPr varScale="1">
        <p:scale>
          <a:sx n="70" d="100"/>
          <a:sy n="70" d="100"/>
        </p:scale>
        <p:origin x="-1374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6D789-EE5C-4802-84B1-55100ADF0B10}" type="datetimeFigureOut">
              <a:rPr lang="en-US"/>
              <a:t>10/1/2017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72A37-FE07-4F11-8E3F-25D7F90E623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46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72A37-FE07-4F11-8E3F-25D7F90E6233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003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72A37-FE07-4F11-8E3F-25D7F90E6233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898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72A37-FE07-4F11-8E3F-25D7F90E6233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277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2D2E-FF64-416D-9C07-B242CEED61FC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64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44AEF-A37A-44A3-81C4-3C68EDFEC8CD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577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44AEF-A37A-44A3-81C4-3C68EDFEC8CD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47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44AEF-A37A-44A3-81C4-3C68EDFEC8CD}" type="slidenum">
              <a:rPr lang="ar-SA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9718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44AEF-A37A-44A3-81C4-3C68EDFEC8CD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54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44AEF-A37A-44A3-81C4-3C68EDFEC8CD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53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44AEF-A37A-44A3-81C4-3C68EDFEC8CD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91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5E57-4181-4D13-BAF6-F884ACC4B5F1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88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2FD-B3B7-477C-AC81-47415E4AC0ED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748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B316-185E-452A-8B56-D7D4168B7FA3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82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A4F7-F704-4344-A214-D1F6B32FA51D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4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7C02-7AC8-404D-AF3F-063FA12F7D0E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33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8050B-3727-4617-9095-90D2E8892B82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228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EB51-C63D-4763-A75B-BE5D673899F4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871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EBC3-66D7-4CCD-A11A-D2232C02C698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44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13B34-3A14-4A16-9627-FF0F2F86A4F3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3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B016-F5D1-40BF-8D64-1A85A9D1EE5E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258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44AEF-A37A-44A3-81C4-3C68EDFEC8CD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891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pnotebook.com/CV88.htm" TargetMode="External"/><Relationship Id="rId2" Type="http://schemas.openxmlformats.org/officeDocument/2006/relationships/hyperlink" Target="http://www.fpnotebook.com/CV53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pnotebook.com/LUN54.htm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pnotebook.com/CV88.ht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pnotebook.com/CV98.htm" TargetMode="External"/><Relationship Id="rId2" Type="http://schemas.openxmlformats.org/officeDocument/2006/relationships/hyperlink" Target="http://www.fpnotebook.com/CV96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pnotebook.com/CV94.htm" TargetMode="External"/><Relationship Id="rId4" Type="http://schemas.openxmlformats.org/officeDocument/2006/relationships/hyperlink" Target="http://www.fpnotebook.com/CV95.htm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pnotebook.com/ID43.htm" TargetMode="External"/><Relationship Id="rId2" Type="http://schemas.openxmlformats.org/officeDocument/2006/relationships/hyperlink" Target="http://www.fpnotebook.com/CV104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pnotebook.com/CV154.htm" TargetMode="External"/><Relationship Id="rId5" Type="http://schemas.openxmlformats.org/officeDocument/2006/relationships/hyperlink" Target="http://www.fpnotebook.com/CV178.htm" TargetMode="External"/><Relationship Id="rId4" Type="http://schemas.openxmlformats.org/officeDocument/2006/relationships/hyperlink" Target="http://www.fpnotebook.com/HEM1.htm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pnotebook.com/CV174.htm" TargetMode="External"/><Relationship Id="rId2" Type="http://schemas.openxmlformats.org/officeDocument/2006/relationships/hyperlink" Target="http://www.fpnotebook.com/CV178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pnotebook.com/CV295.htm" TargetMode="External"/><Relationship Id="rId4" Type="http://schemas.openxmlformats.org/officeDocument/2006/relationships/hyperlink" Target="http://www.fpnotebook.com/CV177.htm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669925"/>
            <a:ext cx="6781800" cy="1920875"/>
          </a:xfrm>
        </p:spPr>
        <p:txBody>
          <a:bodyPr/>
          <a:lstStyle/>
          <a:p>
            <a:r>
              <a:rPr lang="en-US" sz="4000" b="1" smtClean="0">
                <a:cs typeface="Times New Roman" pitchFamily="18" charset="0"/>
              </a:rPr>
              <a:t>Tips in Patient History and Physical Examination</a:t>
            </a:r>
            <a:endParaRPr lang="en-US" sz="4000" b="1" dirty="0">
              <a:cs typeface="Times New Roman" pitchFamily="18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8692" y="3400425"/>
            <a:ext cx="6858000" cy="1752600"/>
          </a:xfrm>
        </p:spPr>
        <p:txBody>
          <a:bodyPr/>
          <a:lstStyle/>
          <a:p>
            <a:r>
              <a:rPr lang="en-US" sz="2800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Prof. Abdullah S. Al-Jarallah, MD.</a:t>
            </a:r>
          </a:p>
          <a:p>
            <a:r>
              <a:rPr lang="en-US" sz="2400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Consultant Pediatric Cardiologist</a:t>
            </a:r>
          </a:p>
          <a:p>
            <a:pPr algn="ctr"/>
            <a:r>
              <a:rPr lang="en-US" sz="2400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KFCC, KSU-Riyadh</a:t>
            </a:r>
            <a:endParaRPr lang="en-US" sz="24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04800"/>
            <a:ext cx="3142129" cy="96661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03643"/>
            <a:ext cx="1295400" cy="754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ther lab ex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884" y="1485900"/>
            <a:ext cx="6389580" cy="360386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90600"/>
            <a:ext cx="7467600" cy="762000"/>
          </a:xfrm>
        </p:spPr>
        <p:txBody>
          <a:bodyPr/>
          <a:lstStyle/>
          <a:p>
            <a:r>
              <a:rPr lang="en-US" b="1">
                <a:cs typeface="Times New Roman" pitchFamily="18" charset="0"/>
              </a:rPr>
              <a:t>Examination (cont)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l" rtl="0"/>
            <a:r>
              <a:rPr lang="en-US" b="1" dirty="0">
                <a:cs typeface="Traditional Arabic" pitchFamily="2" charset="-78"/>
              </a:rPr>
              <a:t>Vital signs:</a:t>
            </a:r>
            <a:endParaRPr lang="en-US" dirty="0">
              <a:cs typeface="Times New Roman" pitchFamily="18" charset="0"/>
            </a:endParaRPr>
          </a:p>
          <a:p>
            <a:pPr lvl="1" algn="l" rtl="0"/>
            <a:r>
              <a:rPr lang="en-US" b="1" dirty="0">
                <a:cs typeface="Times New Roman" pitchFamily="18" charset="0"/>
              </a:rPr>
              <a:t>Pulse all four limbs:</a:t>
            </a:r>
            <a:endParaRPr lang="en-US" dirty="0">
              <a:cs typeface="Times New Roman" pitchFamily="18" charset="0"/>
            </a:endParaRPr>
          </a:p>
          <a:p>
            <a:pPr lvl="1" algn="l" rtl="0"/>
            <a:r>
              <a:rPr lang="en-US" b="1" dirty="0">
                <a:cs typeface="Traditional Arabic" pitchFamily="2" charset="-78"/>
              </a:rPr>
              <a:t>Blood pressure all four limbs:</a:t>
            </a:r>
          </a:p>
          <a:p>
            <a:pPr lvl="1" algn="l" rtl="0"/>
            <a:r>
              <a:rPr lang="en-US" b="1" dirty="0">
                <a:cs typeface="Traditional Arabic" pitchFamily="2" charset="-78"/>
              </a:rPr>
              <a:t>Pulse </a:t>
            </a:r>
            <a:r>
              <a:rPr lang="en-US" b="1" dirty="0" err="1">
                <a:cs typeface="Traditional Arabic" pitchFamily="2" charset="-78"/>
              </a:rPr>
              <a:t>Oxymetry</a:t>
            </a:r>
            <a:r>
              <a:rPr lang="en-US" b="1" dirty="0">
                <a:cs typeface="Traditional Arabic" pitchFamily="2" charset="-78"/>
              </a:rPr>
              <a:t>:</a:t>
            </a:r>
            <a:endParaRPr lang="en-US" dirty="0">
              <a:cs typeface="Times New Roman" pitchFamily="18" charset="0"/>
            </a:endParaRPr>
          </a:p>
          <a:p>
            <a:pPr algn="l" rtl="0">
              <a:buFont typeface="Wingdings" pitchFamily="2" charset="2"/>
              <a:buNone/>
            </a:pPr>
            <a:endParaRPr lang="en-US"/>
          </a:p>
        </p:txBody>
      </p:sp>
      <p:pic>
        <p:nvPicPr>
          <p:cNvPr id="2" name="Picture 1" descr="pulse oxymet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4466" y="3810000"/>
            <a:ext cx="2743200" cy="2743200"/>
          </a:xfrm>
          <a:prstGeom prst="rect">
            <a:avLst/>
          </a:prstGeom>
        </p:spPr>
      </p:pic>
      <p:pic>
        <p:nvPicPr>
          <p:cNvPr id="3" name="Picture 2" descr="B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466" y="933450"/>
            <a:ext cx="2743200" cy="2764800"/>
          </a:xfrm>
          <a:prstGeom prst="rect">
            <a:avLst/>
          </a:prstGeom>
        </p:spPr>
      </p:pic>
      <p:pic>
        <p:nvPicPr>
          <p:cNvPr id="4" name="Picture 3" descr="pulse tak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088" y="3895725"/>
            <a:ext cx="3894965" cy="259634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87338"/>
            <a:ext cx="7467600" cy="1465262"/>
          </a:xfrm>
        </p:spPr>
        <p:txBody>
          <a:bodyPr/>
          <a:lstStyle/>
          <a:p>
            <a:pPr algn="l"/>
            <a:r>
              <a:rPr lang="en-US" sz="1800" u="sng"/>
              <a:t>Pulses:</a:t>
            </a:r>
            <a:r>
              <a:rPr lang="en-US" sz="1800"/>
              <a:t/>
            </a:r>
            <a:br>
              <a:rPr lang="en-US" sz="1800"/>
            </a:br>
            <a:r>
              <a:rPr lang="en-US" sz="1800"/>
              <a:t>Pulses are the result of difference between systolic and diastolic status of the vasculature.</a:t>
            </a:r>
            <a:r>
              <a:rPr lang="en-US" sz="1800">
                <a:latin typeface="Times New Roman"/>
              </a:rPr>
              <a:t> </a:t>
            </a:r>
            <a:r>
              <a:rPr lang="en-US" sz="1800"/>
              <a:t> Increase in the difference between systole and diastole results in a more pronounced pulse.</a:t>
            </a:r>
          </a:p>
        </p:txBody>
      </p:sp>
      <p:pic>
        <p:nvPicPr>
          <p:cNvPr id="87139" name="Picture 99" descr="normal_pulse_press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057400"/>
            <a:ext cx="306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140" name="Picture 100" descr="wide_pulse_press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057400"/>
            <a:ext cx="3098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141" name="Picture 101" descr="narrow_pulse_pressu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4191000"/>
            <a:ext cx="3098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746125"/>
            <a:ext cx="7467600" cy="1006475"/>
          </a:xfrm>
        </p:spPr>
        <p:txBody>
          <a:bodyPr/>
          <a:lstStyle/>
          <a:p>
            <a:pPr algn="l"/>
            <a:r>
              <a:rPr lang="en-US" sz="2000" u="sng"/>
              <a:t>Cyanosis:</a:t>
            </a:r>
            <a:r>
              <a:rPr lang="en-US" sz="2000"/>
              <a:t/>
            </a:r>
            <a:br>
              <a:rPr lang="en-US" sz="2000"/>
            </a:br>
            <a:r>
              <a:rPr lang="en-US" sz="2000"/>
              <a:t>This is best determined by examining the patient in sunlight.</a:t>
            </a:r>
            <a:r>
              <a:rPr lang="en-US" sz="2000">
                <a:latin typeface="Times New Roman"/>
              </a:rPr>
              <a:t> </a:t>
            </a:r>
            <a:r>
              <a:rPr lang="en-US" sz="2000"/>
              <a:t> Artificial light may alter patient color.</a:t>
            </a:r>
          </a:p>
        </p:txBody>
      </p:sp>
      <p:pic>
        <p:nvPicPr>
          <p:cNvPr id="82949" name="Picture 5" descr="fricker025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81200"/>
            <a:ext cx="7391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93675"/>
            <a:ext cx="7467600" cy="1558925"/>
          </a:xfrm>
        </p:spPr>
        <p:txBody>
          <a:bodyPr/>
          <a:lstStyle/>
          <a:p>
            <a:pPr algn="l"/>
            <a:r>
              <a:rPr lang="en-US" sz="1600" u="sng"/>
              <a:t>Clubbing:</a:t>
            </a:r>
            <a:r>
              <a:rPr lang="en-US" sz="1600"/>
              <a:t/>
            </a:r>
            <a:br>
              <a:rPr lang="en-US" sz="1600"/>
            </a:br>
            <a:r>
              <a:rPr lang="en-US" sz="1600"/>
              <a:t>This is enlargement of the tips of digits caused by hypoxia to peripheral tissue due to poor cardiac output and/or cyanosis.</a:t>
            </a:r>
            <a:r>
              <a:rPr lang="en-US" sz="1600">
                <a:latin typeface="Times New Roman"/>
              </a:rPr>
              <a:t> </a:t>
            </a:r>
            <a:r>
              <a:rPr lang="en-US" sz="1600"/>
              <a:t> Peripheral tissue compensate by forming more capillaries to improve oxygenation, this results in swelling of the peripheries of digits. </a:t>
            </a:r>
            <a:r>
              <a:rPr lang="en-US" sz="1600">
                <a:latin typeface="Times New Roman"/>
              </a:rPr>
              <a:t> </a:t>
            </a:r>
            <a:endParaRPr lang="en-US" sz="1600"/>
          </a:p>
        </p:txBody>
      </p:sp>
      <p:pic>
        <p:nvPicPr>
          <p:cNvPr id="2" name="Picture 1" descr="fingerclubb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821" y="2037352"/>
            <a:ext cx="4553273" cy="2430997"/>
          </a:xfrm>
          <a:prstGeom prst="rect">
            <a:avLst/>
          </a:prstGeom>
        </p:spPr>
      </p:pic>
      <p:pic>
        <p:nvPicPr>
          <p:cNvPr id="3" name="Picture 2" descr="clubb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1333" y="2037352"/>
            <a:ext cx="2732682" cy="253819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61975"/>
            <a:ext cx="7467600" cy="1190625"/>
          </a:xfrm>
        </p:spPr>
        <p:txBody>
          <a:bodyPr/>
          <a:lstStyle/>
          <a:p>
            <a:r>
              <a:rPr lang="en-US" sz="3600" b="1" dirty="0"/>
              <a:t>Formulas and General Rules Children over 1 year old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/>
              <a:t>Rough Approximations</a:t>
            </a:r>
            <a:r>
              <a:rPr lang="ar-SA" sz="1800" b="1" dirty="0"/>
              <a:t> </a:t>
            </a:r>
          </a:p>
          <a:p>
            <a:pPr lvl="1" algn="l" rtl="0">
              <a:lnSpc>
                <a:spcPct val="80000"/>
              </a:lnSpc>
            </a:pPr>
            <a:r>
              <a:rPr lang="en-US" sz="1800" b="1" dirty="0"/>
              <a:t>Pulse or</a:t>
            </a:r>
            <a:r>
              <a:rPr lang="ar-SA" sz="1800" b="1" dirty="0"/>
              <a:t> </a:t>
            </a:r>
            <a:r>
              <a:rPr lang="en-US" sz="1800" b="1" dirty="0">
                <a:hlinkClick r:id="rId2"/>
              </a:rPr>
              <a:t>Heart Rate</a:t>
            </a:r>
            <a:r>
              <a:rPr lang="en-US" sz="1800" b="1" dirty="0"/>
              <a:t> HR</a:t>
            </a:r>
            <a:endParaRPr lang="ar-SA" sz="1800" b="1" dirty="0">
              <a:cs typeface="Arial" charset="0"/>
            </a:endParaRPr>
          </a:p>
          <a:p>
            <a:pPr lvl="2" algn="l" rtl="0">
              <a:lnSpc>
                <a:spcPct val="80000"/>
              </a:lnSpc>
            </a:pPr>
            <a:r>
              <a:rPr lang="en-US" sz="1600" b="1" dirty="0"/>
              <a:t>Infant Pulse: 160</a:t>
            </a:r>
            <a:r>
              <a:rPr lang="ar-SA" sz="1600" b="1" dirty="0"/>
              <a:t> </a:t>
            </a:r>
          </a:p>
          <a:p>
            <a:pPr lvl="2" algn="l" rtl="0">
              <a:lnSpc>
                <a:spcPct val="80000"/>
              </a:lnSpc>
            </a:pPr>
            <a:r>
              <a:rPr lang="en-US" sz="1600" b="1" dirty="0"/>
              <a:t>Preschool Pulse: 120</a:t>
            </a:r>
            <a:r>
              <a:rPr lang="ar-SA" sz="1600" b="1" dirty="0"/>
              <a:t> </a:t>
            </a:r>
          </a:p>
          <a:p>
            <a:pPr lvl="2" algn="l" rtl="0">
              <a:lnSpc>
                <a:spcPct val="80000"/>
              </a:lnSpc>
            </a:pPr>
            <a:r>
              <a:rPr lang="en-US" sz="1600" b="1" dirty="0"/>
              <a:t>Adolescent Pulse: 100</a:t>
            </a:r>
            <a:r>
              <a:rPr lang="ar-SA" sz="1800" b="1" dirty="0"/>
              <a:t> </a:t>
            </a:r>
          </a:p>
          <a:p>
            <a:pPr lvl="1" algn="l" rtl="0">
              <a:lnSpc>
                <a:spcPct val="80000"/>
              </a:lnSpc>
            </a:pPr>
            <a:r>
              <a:rPr lang="en-US" sz="1800" b="1" dirty="0"/>
              <a:t>Systolic</a:t>
            </a:r>
            <a:r>
              <a:rPr lang="ar-SA" sz="1800" b="1" dirty="0"/>
              <a:t> </a:t>
            </a:r>
            <a:r>
              <a:rPr lang="en-US" sz="1800" b="1" dirty="0">
                <a:hlinkClick r:id="rId3"/>
              </a:rPr>
              <a:t>Blood Pressure</a:t>
            </a:r>
            <a:r>
              <a:rPr lang="ar-SA" sz="1800" b="1" dirty="0"/>
              <a:t> (</a:t>
            </a:r>
            <a:r>
              <a:rPr lang="en-US" sz="1800" b="1" dirty="0"/>
              <a:t>SBP</a:t>
            </a:r>
            <a:endParaRPr lang="ar-SA" sz="1800" b="1" dirty="0">
              <a:cs typeface="Arial" charset="0"/>
            </a:endParaRPr>
          </a:p>
          <a:p>
            <a:pPr lvl="2" algn="l" rtl="0">
              <a:lnSpc>
                <a:spcPct val="80000"/>
              </a:lnSpc>
            </a:pPr>
            <a:r>
              <a:rPr lang="en-US" sz="1600" b="1" dirty="0"/>
              <a:t>Infant SBP: 80</a:t>
            </a:r>
            <a:r>
              <a:rPr lang="ar-SA" sz="1600" b="1" dirty="0"/>
              <a:t> </a:t>
            </a:r>
          </a:p>
          <a:p>
            <a:pPr lvl="2" algn="l" rtl="0">
              <a:lnSpc>
                <a:spcPct val="80000"/>
              </a:lnSpc>
            </a:pPr>
            <a:r>
              <a:rPr lang="en-US" sz="1600" b="1" dirty="0"/>
              <a:t>Preschool SBP: 90</a:t>
            </a:r>
            <a:r>
              <a:rPr lang="ar-SA" sz="1600" b="1" dirty="0"/>
              <a:t> </a:t>
            </a:r>
          </a:p>
          <a:p>
            <a:pPr lvl="2" algn="l" rtl="0">
              <a:lnSpc>
                <a:spcPct val="80000"/>
              </a:lnSpc>
            </a:pPr>
            <a:r>
              <a:rPr lang="en-US" sz="1600" b="1" dirty="0"/>
              <a:t>Adolescent SBP: 100</a:t>
            </a:r>
            <a:r>
              <a:rPr lang="ar-SA" sz="1800" b="1" dirty="0"/>
              <a:t> </a:t>
            </a:r>
          </a:p>
          <a:p>
            <a:pPr lvl="1" algn="l" rtl="0">
              <a:lnSpc>
                <a:spcPct val="80000"/>
              </a:lnSpc>
            </a:pPr>
            <a:r>
              <a:rPr lang="en-US" sz="1800" b="1" dirty="0">
                <a:hlinkClick r:id="rId4"/>
              </a:rPr>
              <a:t>Respiratory Rate</a:t>
            </a:r>
            <a:r>
              <a:rPr lang="ar-SA" sz="1800" b="1" dirty="0"/>
              <a:t> </a:t>
            </a:r>
            <a:r>
              <a:rPr lang="en-US" sz="1800" b="1" dirty="0"/>
              <a:t>RR</a:t>
            </a:r>
            <a:endParaRPr lang="ar-SA" sz="1800" b="1" dirty="0"/>
          </a:p>
          <a:p>
            <a:pPr lvl="2" algn="l" rtl="0">
              <a:lnSpc>
                <a:spcPct val="80000"/>
              </a:lnSpc>
            </a:pPr>
            <a:r>
              <a:rPr lang="en-US" sz="1600" b="1" dirty="0"/>
              <a:t>Infant RR: 40</a:t>
            </a:r>
            <a:r>
              <a:rPr lang="ar-SA" sz="1600" b="1" dirty="0"/>
              <a:t> </a:t>
            </a:r>
          </a:p>
          <a:p>
            <a:pPr lvl="2" algn="l" rtl="0">
              <a:lnSpc>
                <a:spcPct val="80000"/>
              </a:lnSpc>
            </a:pPr>
            <a:r>
              <a:rPr lang="en-US" sz="1600" b="1" dirty="0"/>
              <a:t>Preschool RR: 30</a:t>
            </a:r>
            <a:r>
              <a:rPr lang="ar-SA" sz="1600" b="1" dirty="0"/>
              <a:t> </a:t>
            </a:r>
          </a:p>
          <a:p>
            <a:pPr lvl="2" algn="l" rtl="0">
              <a:lnSpc>
                <a:spcPct val="80000"/>
              </a:lnSpc>
            </a:pPr>
            <a:r>
              <a:rPr lang="en-US" sz="1600" b="1" dirty="0"/>
              <a:t>Adolescent RR: 20</a:t>
            </a:r>
            <a:r>
              <a:rPr lang="ar-SA" sz="1600" b="1" dirty="0"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" y="320675"/>
            <a:ext cx="8534400" cy="1200329"/>
          </a:xfrm>
        </p:spPr>
        <p:txBody>
          <a:bodyPr/>
          <a:lstStyle/>
          <a:p>
            <a:pPr algn="l" rtl="0"/>
            <a:r>
              <a:rPr lang="en-US" sz="3600" b="1"/>
              <a:t>Formulas and General Rules Children over 1 year old</a:t>
            </a:r>
            <a:endParaRPr lang="ar-SA" sz="36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971800"/>
            <a:ext cx="7543800" cy="3124200"/>
          </a:xfrm>
        </p:spPr>
        <p:txBody>
          <a:bodyPr/>
          <a:lstStyle/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/>
              <a:t>Formulas (Systolic</a:t>
            </a:r>
            <a:r>
              <a:rPr lang="ar-SA" sz="2000" b="1"/>
              <a:t> </a:t>
            </a:r>
            <a:r>
              <a:rPr lang="en-US" sz="2000" b="1">
                <a:hlinkClick r:id="rId2"/>
              </a:rPr>
              <a:t>Blood Pressure</a:t>
            </a:r>
            <a:r>
              <a:rPr lang="en-US" sz="2000" b="1"/>
              <a:t>)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ar-SA" sz="2000" b="1"/>
              <a:t>)</a:t>
            </a:r>
            <a:r>
              <a:rPr lang="en-US" sz="2000" b="1"/>
              <a:t>Median SBP = 90 mmHg + (2 x Age in years)</a:t>
            </a:r>
            <a:endParaRPr lang="ar-SA" sz="2000" b="1">
              <a:cs typeface="Arial" charset="0"/>
            </a:endParaRP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/>
              <a:t>Minimum SBP = 70 mmHg + (2 x Age in years)</a:t>
            </a:r>
            <a:endParaRPr lang="ar-SA" sz="2000" b="1">
              <a:cs typeface="Arial" charset="0"/>
            </a:endParaRP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endParaRPr lang="en-US" sz="2000" b="1"/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endParaRPr lang="ar-SA" sz="1600" b="1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Adult-Child-Infant-Neonatal-Blood-pressure-cuff-for-patie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79" y="1962150"/>
            <a:ext cx="3858150" cy="3862010"/>
          </a:xfrm>
          <a:prstGeom prst="rect">
            <a:avLst/>
          </a:prstGeom>
        </p:spPr>
      </p:pic>
      <p:pic>
        <p:nvPicPr>
          <p:cNvPr id="4" name="Picture 3" descr="a-child-having-her-blood-pressure-measure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5963" y="1962150"/>
            <a:ext cx="4393501" cy="292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833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904" y="676619"/>
            <a:ext cx="3876191" cy="5504762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7" name="Picture 5" descr="fig2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066800"/>
            <a:ext cx="6019800" cy="4111625"/>
          </a:xfrm>
          <a:prstGeom prst="rect">
            <a:avLst/>
          </a:prstGeom>
          <a:noFill/>
          <a:ln w="127000" cmpd="tri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90600"/>
            <a:ext cx="7467600" cy="762000"/>
          </a:xfrm>
        </p:spPr>
        <p:txBody>
          <a:bodyPr/>
          <a:lstStyle/>
          <a:p>
            <a:endParaRPr lang="en-US"/>
          </a:p>
        </p:txBody>
      </p:sp>
      <p:pic>
        <p:nvPicPr>
          <p:cNvPr id="2" name="Picture 1" descr="child-development-stages-ch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795" y="2047875"/>
            <a:ext cx="6507490" cy="371995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1" y="1267095"/>
            <a:ext cx="3828828" cy="4672818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90600"/>
            <a:ext cx="7467600" cy="762000"/>
          </a:xfrm>
        </p:spPr>
        <p:txBody>
          <a:bodyPr/>
          <a:lstStyle/>
          <a:p>
            <a:r>
              <a:rPr lang="en-US" b="1">
                <a:cs typeface="Times New Roman" pitchFamily="18" charset="0"/>
              </a:rPr>
              <a:t>Examination (cont)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>
              <a:lnSpc>
                <a:spcPct val="80000"/>
              </a:lnSpc>
            </a:pPr>
            <a:r>
              <a:rPr lang="en-US" sz="2800" b="1">
                <a:cs typeface="Times New Roman" pitchFamily="18" charset="0"/>
              </a:rPr>
              <a:t>Cardiovascular:</a:t>
            </a:r>
            <a:r>
              <a:rPr lang="en-US" sz="2800">
                <a:cs typeface="Times New Roman" pitchFamily="18" charset="0"/>
              </a:rPr>
              <a:t>	</a:t>
            </a:r>
          </a:p>
          <a:p>
            <a:pPr lvl="1" algn="l" rtl="0">
              <a:lnSpc>
                <a:spcPct val="80000"/>
              </a:lnSpc>
            </a:pPr>
            <a:r>
              <a:rPr lang="en-US" sz="2400" b="1">
                <a:cs typeface="Times New Roman" pitchFamily="18" charset="0"/>
              </a:rPr>
              <a:t>Inspection:		</a:t>
            </a:r>
          </a:p>
          <a:p>
            <a:pPr lvl="1" algn="l" rtl="0">
              <a:lnSpc>
                <a:spcPct val="80000"/>
              </a:lnSpc>
            </a:pPr>
            <a:r>
              <a:rPr lang="en-US" sz="2400" b="1">
                <a:cs typeface="Times New Roman" pitchFamily="18" charset="0"/>
              </a:rPr>
              <a:t>Palpation:		</a:t>
            </a:r>
          </a:p>
          <a:p>
            <a:pPr lvl="1" algn="l" rtl="0">
              <a:lnSpc>
                <a:spcPct val="80000"/>
              </a:lnSpc>
            </a:pPr>
            <a:r>
              <a:rPr lang="en-US" sz="2400" b="1">
                <a:cs typeface="Times New Roman" pitchFamily="18" charset="0"/>
              </a:rPr>
              <a:t>Percussion?		</a:t>
            </a:r>
          </a:p>
          <a:p>
            <a:pPr lvl="1" algn="l" rtl="0">
              <a:lnSpc>
                <a:spcPct val="80000"/>
              </a:lnSpc>
            </a:pPr>
            <a:r>
              <a:rPr lang="en-US" sz="2400" b="1">
                <a:cs typeface="Times New Roman" pitchFamily="18" charset="0"/>
              </a:rPr>
              <a:t>auscultation 	</a:t>
            </a:r>
            <a:r>
              <a:rPr lang="en-US" sz="2400" b="1">
                <a:latin typeface="Times New Roman"/>
                <a:cs typeface="Times New Roman" pitchFamily="18" charset="0"/>
              </a:rPr>
              <a:t> </a:t>
            </a:r>
            <a:endParaRPr lang="en-US" sz="2400" b="1">
              <a:cs typeface="Times New Roman" pitchFamily="18" charset="0"/>
            </a:endParaRPr>
          </a:p>
          <a:p>
            <a:pPr lvl="2" algn="l" rtl="0">
              <a:lnSpc>
                <a:spcPct val="80000"/>
              </a:lnSpc>
            </a:pPr>
            <a:r>
              <a:rPr lang="en-US" sz="2000" b="1">
                <a:cs typeface="Times New Roman" pitchFamily="18" charset="0"/>
              </a:rPr>
              <a:t>1st and 2nd heart sounds		</a:t>
            </a:r>
          </a:p>
          <a:p>
            <a:pPr lvl="2" algn="l" rtl="0">
              <a:lnSpc>
                <a:spcPct val="80000"/>
              </a:lnSpc>
            </a:pPr>
            <a:r>
              <a:rPr lang="en-US" sz="2000" b="1">
                <a:cs typeface="Times New Roman" pitchFamily="18" charset="0"/>
              </a:rPr>
              <a:t>3rd (gallop) and 4th </a:t>
            </a:r>
          </a:p>
          <a:p>
            <a:pPr lvl="1" algn="l" rtl="0">
              <a:lnSpc>
                <a:spcPct val="80000"/>
              </a:lnSpc>
            </a:pPr>
            <a:r>
              <a:rPr lang="en-US" sz="2400" b="1">
                <a:cs typeface="Times New Roman" pitchFamily="18" charset="0"/>
              </a:rPr>
              <a:t>murmur:    site, phase, duration, radiation, intensity, grade	</a:t>
            </a:r>
          </a:p>
          <a:p>
            <a:pPr lvl="1" algn="l" rtl="0">
              <a:lnSpc>
                <a:spcPct val="80000"/>
              </a:lnSpc>
            </a:pPr>
            <a:r>
              <a:rPr lang="en-US" sz="2400" b="1">
                <a:cs typeface="Times New Roman" pitchFamily="18" charset="0"/>
              </a:rPr>
              <a:t>clicks </a:t>
            </a:r>
          </a:p>
          <a:p>
            <a:pPr lvl="1" algn="l" rtl="0">
              <a:lnSpc>
                <a:spcPct val="80000"/>
              </a:lnSpc>
            </a:pPr>
            <a:r>
              <a:rPr lang="en-US" sz="2400" b="1">
                <a:cs typeface="Times New Roman" pitchFamily="18" charset="0"/>
              </a:rPr>
              <a:t>bruit:	liver, renal, brain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95400"/>
            <a:ext cx="4318041" cy="4043153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95413"/>
            <a:ext cx="7162800" cy="33972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990600"/>
            <a:ext cx="3557448" cy="467766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324238"/>
            <a:ext cx="3538343" cy="4209524"/>
          </a:xfrm>
          <a:prstGeom prst="rect">
            <a:avLst/>
          </a:prstGeom>
          <a:ln w="76200" cap="sq">
            <a:solidFill>
              <a:schemeClr val="accent1">
                <a:lumMod val="60000"/>
                <a:lumOff val="40000"/>
              </a:schemeClr>
            </a:solidFill>
            <a:prstDash val="sysDash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5" name="Picture 5" descr="fig5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914400"/>
            <a:ext cx="4502150" cy="5095875"/>
          </a:xfrm>
          <a:prstGeom prst="rect">
            <a:avLst/>
          </a:prstGeom>
          <a:noFill/>
          <a:ln w="127000" cmpd="tri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3" name="Picture 5" descr="fig5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762000"/>
            <a:ext cx="4265613" cy="4943475"/>
          </a:xfrm>
          <a:prstGeom prst="rect">
            <a:avLst/>
          </a:prstGeom>
          <a:noFill/>
          <a:ln w="127000" cmpd="tri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7363" y="0"/>
            <a:ext cx="5629275" cy="6858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8229600" cy="4746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777" y="1752600"/>
            <a:ext cx="7700963" cy="33369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61975"/>
            <a:ext cx="7467600" cy="1190625"/>
          </a:xfrm>
        </p:spPr>
        <p:txBody>
          <a:bodyPr/>
          <a:lstStyle/>
          <a:p>
            <a:pPr algn="l"/>
            <a:r>
              <a:rPr lang="en-US" sz="3600" b="1"/>
              <a:t>Maneuvers with auscultation</a:t>
            </a:r>
            <a:br>
              <a:rPr lang="en-US" sz="3600" b="1"/>
            </a:br>
            <a:endParaRPr lang="en-US" sz="3600" b="1"/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sz="2000" b="1"/>
              <a:t>Supine, sitting and standing:</a:t>
            </a:r>
            <a:r>
              <a:rPr lang="en-US" sz="2000" b="1">
                <a:latin typeface="Times New Roman"/>
              </a:rPr>
              <a:t> </a:t>
            </a:r>
            <a:r>
              <a:rPr lang="en-US" sz="2000" b="1"/>
              <a:t> </a:t>
            </a:r>
          </a:p>
          <a:p>
            <a:pPr lvl="1" algn="l" rtl="0">
              <a:lnSpc>
                <a:spcPct val="90000"/>
              </a:lnSpc>
            </a:pPr>
            <a:r>
              <a:rPr lang="en-US" sz="2000" b="1"/>
              <a:t>Increase pre-load in supine.........exaggerating flow murmurs</a:t>
            </a:r>
          </a:p>
          <a:p>
            <a:pPr algn="l" rtl="0">
              <a:lnSpc>
                <a:spcPct val="90000"/>
              </a:lnSpc>
            </a:pPr>
            <a:r>
              <a:rPr lang="en-US" sz="2000" b="1"/>
              <a:t>Valsalva maneuver:</a:t>
            </a:r>
          </a:p>
          <a:p>
            <a:pPr lvl="1" algn="l" rtl="0">
              <a:lnSpc>
                <a:spcPct val="90000"/>
              </a:lnSpc>
            </a:pPr>
            <a:r>
              <a:rPr lang="en-US" sz="2000" b="1"/>
              <a:t>Increase intensity of MVP</a:t>
            </a:r>
          </a:p>
          <a:p>
            <a:pPr lvl="1" algn="l" rtl="0">
              <a:lnSpc>
                <a:spcPct val="90000"/>
              </a:lnSpc>
            </a:pPr>
            <a:r>
              <a:rPr lang="en-US" sz="2000" b="1"/>
              <a:t>Decrease intensity of innocent heart murmurs</a:t>
            </a:r>
          </a:p>
          <a:p>
            <a:pPr algn="l" rtl="0">
              <a:lnSpc>
                <a:spcPct val="90000"/>
              </a:lnSpc>
            </a:pPr>
            <a:r>
              <a:rPr lang="en-US" sz="2000" b="1"/>
              <a:t>Respiratory cycle</a:t>
            </a:r>
          </a:p>
          <a:p>
            <a:pPr lvl="1" algn="l" rtl="0">
              <a:lnSpc>
                <a:spcPct val="90000"/>
              </a:lnSpc>
            </a:pPr>
            <a:r>
              <a:rPr lang="en-US" sz="2000" b="1"/>
              <a:t>Inspiration......increase blood flow to right heart</a:t>
            </a:r>
          </a:p>
          <a:p>
            <a:pPr lvl="1" algn="l" rtl="0">
              <a:lnSpc>
                <a:spcPct val="90000"/>
              </a:lnSpc>
            </a:pPr>
            <a:r>
              <a:rPr lang="en-US" sz="2000" b="1"/>
              <a:t>Expiration........increase blood flow to left heart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838200"/>
            <a:ext cx="7467600" cy="914400"/>
          </a:xfrm>
        </p:spPr>
        <p:txBody>
          <a:bodyPr/>
          <a:lstStyle/>
          <a:p>
            <a:r>
              <a:rPr lang="en-US" sz="5400" b="1"/>
              <a:t>Epidemiology</a:t>
            </a:r>
            <a:r>
              <a:rPr lang="ar-SA" sz="5400"/>
              <a:t> </a:t>
            </a:r>
            <a:endParaRPr lang="en-US" sz="540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>
              <a:lnSpc>
                <a:spcPct val="80000"/>
              </a:lnSpc>
            </a:pPr>
            <a:r>
              <a:rPr lang="en-US" sz="2400"/>
              <a:t>Overall Murmur Prevalence: </a:t>
            </a:r>
          </a:p>
          <a:p>
            <a:pPr lvl="1" algn="l" rtl="0">
              <a:lnSpc>
                <a:spcPct val="80000"/>
              </a:lnSpc>
            </a:pPr>
            <a:r>
              <a:rPr lang="en-US" sz="2000"/>
              <a:t>50% of all children</a:t>
            </a:r>
            <a:r>
              <a:rPr lang="ar-SA" sz="2000"/>
              <a:t> </a:t>
            </a:r>
          </a:p>
          <a:p>
            <a:pPr algn="l" rtl="0">
              <a:lnSpc>
                <a:spcPct val="80000"/>
              </a:lnSpc>
            </a:pPr>
            <a:r>
              <a:rPr lang="en-US" sz="2400"/>
              <a:t>Innocent murmurs more common than pathologic 10:1</a:t>
            </a:r>
            <a:r>
              <a:rPr lang="ar-SA" sz="2400"/>
              <a:t> </a:t>
            </a:r>
          </a:p>
          <a:p>
            <a:pPr algn="l" rtl="0">
              <a:lnSpc>
                <a:spcPct val="80000"/>
              </a:lnSpc>
            </a:pPr>
            <a:r>
              <a:rPr lang="en-US" sz="2400"/>
              <a:t>Age of murmur onset related to pathology</a:t>
            </a:r>
            <a:r>
              <a:rPr lang="ar-SA" sz="2400"/>
              <a:t> </a:t>
            </a:r>
          </a:p>
          <a:p>
            <a:pPr lvl="1" algn="l" rtl="0">
              <a:lnSpc>
                <a:spcPct val="80000"/>
              </a:lnSpc>
            </a:pPr>
            <a:r>
              <a:rPr lang="en-US" sz="2400"/>
              <a:t>Murmur onset at 24 hours of life: 8% pathologic</a:t>
            </a:r>
            <a:r>
              <a:rPr lang="ar-SA" sz="2400"/>
              <a:t> </a:t>
            </a:r>
          </a:p>
          <a:p>
            <a:pPr lvl="1" algn="l" rtl="0">
              <a:lnSpc>
                <a:spcPct val="80000"/>
              </a:lnSpc>
            </a:pPr>
            <a:r>
              <a:rPr lang="en-US" sz="2400"/>
              <a:t>Murmur onset at 6 months of life: 14% pathologic</a:t>
            </a:r>
            <a:r>
              <a:rPr lang="ar-SA" sz="2400"/>
              <a:t> </a:t>
            </a:r>
          </a:p>
          <a:p>
            <a:pPr lvl="1" algn="l" rtl="0">
              <a:lnSpc>
                <a:spcPct val="80000"/>
              </a:lnSpc>
            </a:pPr>
            <a:r>
              <a:rPr lang="en-US" sz="2400"/>
              <a:t>Murmur onset at 12 months of life: 2% pathologic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173163"/>
            <a:ext cx="7467600" cy="579437"/>
          </a:xfrm>
        </p:spPr>
        <p:txBody>
          <a:bodyPr/>
          <a:lstStyle/>
          <a:p>
            <a:r>
              <a:rPr lang="en-US" sz="3200" b="1"/>
              <a:t>Etiologies: Innocent Murmurs</a:t>
            </a:r>
            <a:r>
              <a:rPr lang="ar-SA" sz="3200"/>
              <a:t> </a:t>
            </a:r>
            <a:endParaRPr lang="en-US" sz="3200"/>
          </a:p>
        </p:txBody>
      </p:sp>
      <p:sp>
        <p:nvSpPr>
          <p:cNvPr id="141315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l" rtl="0">
              <a:lnSpc>
                <a:spcPct val="80000"/>
              </a:lnSpc>
            </a:pPr>
            <a:r>
              <a:rPr lang="en-US" sz="2400" dirty="0">
                <a:hlinkClick r:id="rId2"/>
              </a:rPr>
              <a:t>Still's Murmur</a:t>
            </a:r>
            <a:r>
              <a:rPr lang="en-US" sz="2400" dirty="0"/>
              <a:t> (</a:t>
            </a:r>
            <a:r>
              <a:rPr lang="ar-SA" sz="2400" dirty="0"/>
              <a:t> </a:t>
            </a:r>
            <a:r>
              <a:rPr lang="en-US" sz="2400" dirty="0"/>
              <a:t>Aortic Vibratory Systolic)</a:t>
            </a:r>
          </a:p>
          <a:p>
            <a:pPr lvl="1" algn="l" rtl="0">
              <a:lnSpc>
                <a:spcPct val="80000"/>
              </a:lnSpc>
            </a:pPr>
            <a:r>
              <a:rPr lang="en-US" sz="2400" dirty="0"/>
              <a:t>Most common innocent murmur</a:t>
            </a:r>
            <a:r>
              <a:rPr lang="ar-SA" sz="2400" dirty="0"/>
              <a:t> </a:t>
            </a:r>
          </a:p>
          <a:p>
            <a:pPr algn="l" rtl="0">
              <a:lnSpc>
                <a:spcPct val="80000"/>
              </a:lnSpc>
            </a:pPr>
            <a:r>
              <a:rPr lang="en-US" sz="2400" dirty="0">
                <a:hlinkClick r:id="rId3"/>
              </a:rPr>
              <a:t>Venous Hum</a:t>
            </a:r>
            <a:r>
              <a:rPr lang="ar-SA" sz="2400" dirty="0"/>
              <a:t> </a:t>
            </a:r>
            <a:r>
              <a:rPr lang="en-US" sz="2400" dirty="0"/>
              <a:t>of late infancy and early childhood</a:t>
            </a:r>
            <a:r>
              <a:rPr lang="ar-SA" sz="2400" dirty="0"/>
              <a:t> </a:t>
            </a:r>
          </a:p>
          <a:p>
            <a:pPr lvl="1" algn="l" rtl="0">
              <a:lnSpc>
                <a:spcPct val="80000"/>
              </a:lnSpc>
            </a:pPr>
            <a:r>
              <a:rPr lang="en-US" sz="2400" dirty="0"/>
              <a:t>Second most common innocent murmur</a:t>
            </a:r>
            <a:r>
              <a:rPr lang="ar-SA" sz="2400" dirty="0"/>
              <a:t> </a:t>
            </a:r>
          </a:p>
          <a:p>
            <a:pPr algn="l" rtl="0">
              <a:lnSpc>
                <a:spcPct val="80000"/>
              </a:lnSpc>
            </a:pPr>
            <a:r>
              <a:rPr lang="en-US" sz="2400" dirty="0"/>
              <a:t>Septal hypertrophy due to myocardial fat deposition</a:t>
            </a:r>
            <a:r>
              <a:rPr lang="ar-SA" sz="2400" dirty="0"/>
              <a:t> </a:t>
            </a:r>
          </a:p>
          <a:p>
            <a:pPr lvl="1" algn="l" rtl="0">
              <a:lnSpc>
                <a:spcPct val="80000"/>
              </a:lnSpc>
            </a:pPr>
            <a:r>
              <a:rPr lang="en-US" sz="2400" dirty="0"/>
              <a:t>Resolves over six months</a:t>
            </a:r>
            <a:r>
              <a:rPr lang="ar-SA" sz="2400" dirty="0"/>
              <a:t> </a:t>
            </a:r>
          </a:p>
          <a:p>
            <a:pPr algn="l" rtl="0">
              <a:lnSpc>
                <a:spcPct val="80000"/>
              </a:lnSpc>
            </a:pPr>
            <a:r>
              <a:rPr lang="en-US" sz="2400" dirty="0">
                <a:hlinkClick r:id="rId4"/>
              </a:rPr>
              <a:t>Pulmonary Flow Murmur</a:t>
            </a:r>
            <a:r>
              <a:rPr lang="ar-SA" sz="2400" dirty="0"/>
              <a:t> </a:t>
            </a:r>
          </a:p>
          <a:p>
            <a:pPr lvl="1" algn="l" rtl="0">
              <a:lnSpc>
                <a:spcPct val="80000"/>
              </a:lnSpc>
            </a:pPr>
            <a:r>
              <a:rPr lang="en-US" sz="2000" dirty="0"/>
              <a:t>Neonatal Pulmonary branch murmur</a:t>
            </a:r>
            <a:r>
              <a:rPr lang="ar-SA" sz="2000" dirty="0"/>
              <a:t> </a:t>
            </a:r>
          </a:p>
          <a:p>
            <a:pPr algn="l" rtl="0">
              <a:lnSpc>
                <a:spcPct val="80000"/>
              </a:lnSpc>
            </a:pPr>
            <a:r>
              <a:rPr lang="en-US" sz="2400" dirty="0">
                <a:hlinkClick r:id="rId5"/>
              </a:rPr>
              <a:t>Physiologic PPS</a:t>
            </a:r>
            <a:r>
              <a:rPr lang="ar-SA" sz="2400" dirty="0"/>
              <a:t> </a:t>
            </a:r>
          </a:p>
          <a:p>
            <a:pPr lvl="1" algn="l" rtl="0">
              <a:lnSpc>
                <a:spcPct val="80000"/>
              </a:lnSpc>
            </a:pPr>
            <a:r>
              <a:rPr lang="en-US" sz="2000" dirty="0" err="1"/>
              <a:t>Supraclaviculr</a:t>
            </a:r>
            <a:r>
              <a:rPr lang="en-US" sz="2000" dirty="0"/>
              <a:t> murmur</a:t>
            </a:r>
            <a:r>
              <a:rPr lang="ar-SA" sz="2000" dirty="0"/>
              <a:t> </a:t>
            </a:r>
            <a:endParaRPr lang="en-US" sz="16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381000"/>
            <a:ext cx="7543800" cy="571500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l" rtl="0">
              <a:lnSpc>
                <a:spcPct val="80000"/>
              </a:lnSpc>
            </a:pPr>
            <a:r>
              <a:rPr lang="ar-SA" b="1" u="sng" dirty="0" err="1">
                <a:solidFill>
                  <a:srgbClr val="FFC000"/>
                </a:solidFill>
                <a:latin typeface="Times New Roman"/>
              </a:rPr>
              <a:t>Still's</a:t>
            </a:r>
            <a:r>
              <a:rPr lang="ar-SA" b="1" u="sng" dirty="0">
                <a:solidFill>
                  <a:srgbClr val="FFC000"/>
                </a:solidFill>
                <a:latin typeface="Times New Roman"/>
              </a:rPr>
              <a:t> </a:t>
            </a:r>
            <a:r>
              <a:rPr lang="ar-SA" b="1" u="sng" dirty="0" err="1">
                <a:solidFill>
                  <a:srgbClr val="FFC000"/>
                </a:solidFill>
                <a:latin typeface="Times New Roman"/>
              </a:rPr>
              <a:t>Murmur</a:t>
            </a:r>
          </a:p>
          <a:p>
            <a:pPr algn="l" rtl="0">
              <a:lnSpc>
                <a:spcPct val="80000"/>
              </a:lnSpc>
            </a:pPr>
            <a:r>
              <a:rPr lang="en-US" sz="1800" dirty="0"/>
              <a:t>First described by Dr. George Still (1909)</a:t>
            </a:r>
            <a:r>
              <a:rPr lang="ar-SA" sz="1800" dirty="0"/>
              <a:t> </a:t>
            </a:r>
          </a:p>
          <a:p>
            <a:pPr algn="l" rtl="0">
              <a:lnSpc>
                <a:spcPct val="80000"/>
              </a:lnSpc>
            </a:pPr>
            <a:r>
              <a:rPr lang="en-US" sz="1800" b="1" dirty="0"/>
              <a:t>Epidemiology</a:t>
            </a:r>
            <a:r>
              <a:rPr lang="ar-SA" sz="1800" dirty="0"/>
              <a:t> </a:t>
            </a:r>
          </a:p>
          <a:p>
            <a:pPr algn="l" rtl="0">
              <a:lnSpc>
                <a:spcPct val="80000"/>
              </a:lnSpc>
            </a:pPr>
            <a:r>
              <a:rPr lang="en-US" sz="1800" dirty="0"/>
              <a:t>Common in children ages 2 to 8 years old</a:t>
            </a:r>
            <a:r>
              <a:rPr lang="ar-SA" sz="1800" dirty="0"/>
              <a:t> </a:t>
            </a:r>
          </a:p>
          <a:p>
            <a:pPr algn="l" rtl="0">
              <a:lnSpc>
                <a:spcPct val="80000"/>
              </a:lnSpc>
            </a:pPr>
            <a:r>
              <a:rPr lang="en-US" sz="1800" b="1" dirty="0"/>
              <a:t>Signs</a:t>
            </a:r>
            <a:r>
              <a:rPr lang="ar-SA" sz="1800" dirty="0"/>
              <a:t> </a:t>
            </a:r>
          </a:p>
          <a:p>
            <a:pPr algn="l" rtl="0">
              <a:lnSpc>
                <a:spcPct val="80000"/>
              </a:lnSpc>
            </a:pPr>
            <a:r>
              <a:rPr lang="en-US" sz="1800" dirty="0"/>
              <a:t>Low to medium frequency, mid</a:t>
            </a:r>
            <a:r>
              <a:rPr lang="ar-SA" sz="1800" dirty="0"/>
              <a:t>-</a:t>
            </a:r>
            <a:r>
              <a:rPr lang="en-US" sz="1800" dirty="0">
                <a:hlinkClick r:id="rId2"/>
              </a:rPr>
              <a:t>Systolic Murmur</a:t>
            </a:r>
            <a:r>
              <a:rPr lang="ar-SA" sz="1800" dirty="0"/>
              <a:t> </a:t>
            </a:r>
          </a:p>
          <a:p>
            <a:pPr algn="l" rtl="0">
              <a:lnSpc>
                <a:spcPct val="80000"/>
              </a:lnSpc>
            </a:pPr>
            <a:r>
              <a:rPr lang="en-US" sz="1800" dirty="0"/>
              <a:t>Intensity: Grade II-III of VI (variable)</a:t>
            </a:r>
            <a:r>
              <a:rPr lang="ar-SA" sz="1800" dirty="0"/>
              <a:t> </a:t>
            </a:r>
          </a:p>
          <a:p>
            <a:pPr algn="l" rtl="0">
              <a:lnSpc>
                <a:spcPct val="80000"/>
              </a:lnSpc>
            </a:pPr>
            <a:r>
              <a:rPr lang="en-US" sz="1800" dirty="0"/>
              <a:t>Location: near apex</a:t>
            </a:r>
            <a:r>
              <a:rPr lang="ar-SA" sz="1800" dirty="0"/>
              <a:t> </a:t>
            </a:r>
          </a:p>
          <a:p>
            <a:pPr algn="l" rtl="0">
              <a:lnSpc>
                <a:spcPct val="80000"/>
              </a:lnSpc>
            </a:pPr>
            <a:r>
              <a:rPr lang="en-US" sz="1800" dirty="0"/>
              <a:t>Character</a:t>
            </a:r>
            <a:r>
              <a:rPr lang="ar-SA" sz="1800" dirty="0"/>
              <a:t> </a:t>
            </a:r>
          </a:p>
          <a:p>
            <a:pPr lvl="1" algn="l" rtl="0">
              <a:lnSpc>
                <a:spcPct val="80000"/>
              </a:lnSpc>
            </a:pPr>
            <a:r>
              <a:rPr lang="en-US" sz="1600" dirty="0"/>
              <a:t>Vibratory, harmonic, musical, twanging, groaning</a:t>
            </a:r>
            <a:r>
              <a:rPr lang="ar-SA" sz="1600" dirty="0"/>
              <a:t> </a:t>
            </a:r>
          </a:p>
          <a:p>
            <a:pPr algn="l" rtl="0">
              <a:lnSpc>
                <a:spcPct val="80000"/>
              </a:lnSpc>
            </a:pPr>
            <a:r>
              <a:rPr lang="en-US" sz="1800" dirty="0"/>
              <a:t>Provocative conditions and positions (increased murmur)</a:t>
            </a:r>
            <a:r>
              <a:rPr lang="ar-SA" sz="1800" dirty="0"/>
              <a:t> </a:t>
            </a:r>
          </a:p>
          <a:p>
            <a:pPr lvl="1" algn="l" rtl="0">
              <a:lnSpc>
                <a:spcPct val="80000"/>
              </a:lnSpc>
            </a:pPr>
            <a:r>
              <a:rPr lang="en-US" sz="1600" dirty="0"/>
              <a:t>Supine position</a:t>
            </a:r>
            <a:r>
              <a:rPr lang="ar-SA" sz="1600" dirty="0"/>
              <a:t> </a:t>
            </a:r>
          </a:p>
          <a:p>
            <a:pPr lvl="1" algn="l" rtl="0">
              <a:lnSpc>
                <a:spcPct val="80000"/>
              </a:lnSpc>
            </a:pPr>
            <a:r>
              <a:rPr lang="en-US" sz="1600" dirty="0">
                <a:hlinkClick r:id="rId3"/>
              </a:rPr>
              <a:t>Fever</a:t>
            </a:r>
            <a:r>
              <a:rPr lang="ar-SA" sz="1600" dirty="0"/>
              <a:t> </a:t>
            </a:r>
          </a:p>
          <a:p>
            <a:pPr lvl="1" algn="l" rtl="0">
              <a:lnSpc>
                <a:spcPct val="80000"/>
              </a:lnSpc>
            </a:pPr>
            <a:r>
              <a:rPr lang="en-US" sz="1600" dirty="0">
                <a:hlinkClick r:id="rId4"/>
              </a:rPr>
              <a:t>Anemia</a:t>
            </a:r>
            <a:r>
              <a:rPr lang="ar-SA" sz="1600" dirty="0"/>
              <a:t> </a:t>
            </a:r>
          </a:p>
          <a:p>
            <a:pPr algn="l" rtl="0">
              <a:lnSpc>
                <a:spcPct val="80000"/>
              </a:lnSpc>
            </a:pPr>
            <a:r>
              <a:rPr lang="en-US" sz="1800" b="1" dirty="0"/>
              <a:t>Differential Diagnosis</a:t>
            </a:r>
            <a:r>
              <a:rPr lang="ar-SA" sz="1800" dirty="0"/>
              <a:t> </a:t>
            </a:r>
          </a:p>
          <a:p>
            <a:pPr algn="l" rtl="0">
              <a:lnSpc>
                <a:spcPct val="80000"/>
              </a:lnSpc>
            </a:pPr>
            <a:r>
              <a:rPr lang="en-US" sz="1800" dirty="0">
                <a:hlinkClick r:id="rId5"/>
              </a:rPr>
              <a:t>Ventricular Septal Defect</a:t>
            </a:r>
            <a:r>
              <a:rPr lang="ar-SA" sz="1800" dirty="0"/>
              <a:t> </a:t>
            </a:r>
          </a:p>
          <a:p>
            <a:pPr algn="l" rtl="0">
              <a:lnSpc>
                <a:spcPct val="80000"/>
              </a:lnSpc>
            </a:pPr>
            <a:r>
              <a:rPr lang="en-US" sz="1800" dirty="0"/>
              <a:t>Left ventricular outflow obstruction</a:t>
            </a:r>
            <a:r>
              <a:rPr lang="ar-SA" sz="1800" dirty="0"/>
              <a:t> </a:t>
            </a:r>
          </a:p>
          <a:p>
            <a:pPr algn="l" rtl="0">
              <a:lnSpc>
                <a:spcPct val="80000"/>
              </a:lnSpc>
            </a:pPr>
            <a:r>
              <a:rPr lang="en-US" sz="1800" dirty="0">
                <a:hlinkClick r:id="rId6"/>
              </a:rPr>
              <a:t>Hypertrophic Cardiomyopathy</a:t>
            </a:r>
            <a:r>
              <a:rPr lang="ar-SA" sz="1800" dirty="0"/>
              <a:t> </a:t>
            </a:r>
          </a:p>
          <a:p>
            <a:pPr algn="l" rtl="0">
              <a:lnSpc>
                <a:spcPct val="80000"/>
              </a:lnSpc>
            </a:pPr>
            <a:r>
              <a:rPr lang="en-US" sz="1800" b="1" dirty="0"/>
              <a:t>Course</a:t>
            </a:r>
            <a:r>
              <a:rPr lang="ar-SA" sz="1800" dirty="0"/>
              <a:t> </a:t>
            </a:r>
          </a:p>
          <a:p>
            <a:pPr algn="l" rtl="0">
              <a:lnSpc>
                <a:spcPct val="80000"/>
              </a:lnSpc>
            </a:pPr>
            <a:r>
              <a:rPr lang="en-US" sz="1800" dirty="0"/>
              <a:t>Innocent murmur</a:t>
            </a:r>
            <a:r>
              <a:rPr lang="ar-SA" sz="1800" dirty="0"/>
              <a:t> 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173163"/>
            <a:ext cx="7467600" cy="579437"/>
          </a:xfrm>
        </p:spPr>
        <p:txBody>
          <a:bodyPr/>
          <a:lstStyle/>
          <a:p>
            <a:r>
              <a:rPr lang="en-US" sz="3200" b="1"/>
              <a:t>Etiologies: Pathologic Murmurs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80000"/>
              </a:lnSpc>
            </a:pPr>
            <a:r>
              <a:rPr lang="en-US">
                <a:hlinkClick r:id="rId2"/>
              </a:rPr>
              <a:t>Ventricular Septal Defect</a:t>
            </a:r>
            <a:r>
              <a:rPr lang="ar-SA"/>
              <a:t> </a:t>
            </a:r>
            <a:r>
              <a:rPr lang="en-US"/>
              <a:t>(VSD) 38%</a:t>
            </a:r>
            <a:r>
              <a:rPr lang="ar-SA"/>
              <a:t> </a:t>
            </a:r>
          </a:p>
          <a:p>
            <a:pPr algn="l" rtl="0">
              <a:lnSpc>
                <a:spcPct val="80000"/>
              </a:lnSpc>
            </a:pPr>
            <a:r>
              <a:rPr lang="en-US">
                <a:hlinkClick r:id="rId3"/>
              </a:rPr>
              <a:t>Atrial Septal Defect</a:t>
            </a:r>
            <a:r>
              <a:rPr lang="ar-SA"/>
              <a:t> </a:t>
            </a:r>
            <a:r>
              <a:rPr lang="en-US"/>
              <a:t>(ASD) 18%</a:t>
            </a:r>
            <a:r>
              <a:rPr lang="ar-SA"/>
              <a:t> </a:t>
            </a:r>
          </a:p>
          <a:p>
            <a:pPr algn="l" rtl="0">
              <a:lnSpc>
                <a:spcPct val="80000"/>
              </a:lnSpc>
            </a:pPr>
            <a:r>
              <a:rPr lang="en-US"/>
              <a:t>Pulmonary Valve Stenosis 13%</a:t>
            </a:r>
            <a:r>
              <a:rPr lang="ar-SA"/>
              <a:t> </a:t>
            </a:r>
          </a:p>
          <a:p>
            <a:pPr algn="l" rtl="0">
              <a:lnSpc>
                <a:spcPct val="80000"/>
              </a:lnSpc>
            </a:pPr>
            <a:r>
              <a:rPr lang="en-US"/>
              <a:t>Pulmonary Artery Stenosis 7%</a:t>
            </a:r>
            <a:r>
              <a:rPr lang="ar-SA"/>
              <a:t> </a:t>
            </a:r>
          </a:p>
          <a:p>
            <a:pPr algn="l" rtl="0">
              <a:lnSpc>
                <a:spcPct val="80000"/>
              </a:lnSpc>
            </a:pPr>
            <a:r>
              <a:rPr lang="en-US"/>
              <a:t>Aortic Valve Stenosis 4%</a:t>
            </a:r>
            <a:r>
              <a:rPr lang="ar-SA"/>
              <a:t> </a:t>
            </a:r>
          </a:p>
          <a:p>
            <a:pPr algn="l" rtl="0">
              <a:lnSpc>
                <a:spcPct val="80000"/>
              </a:lnSpc>
            </a:pPr>
            <a:r>
              <a:rPr lang="en-US">
                <a:hlinkClick r:id="rId4"/>
              </a:rPr>
              <a:t>Patent Ductus Arteriosus</a:t>
            </a:r>
            <a:r>
              <a:rPr lang="ar-SA"/>
              <a:t> </a:t>
            </a:r>
            <a:r>
              <a:rPr lang="en-US"/>
              <a:t>(PDA) 4%</a:t>
            </a:r>
            <a:r>
              <a:rPr lang="ar-SA"/>
              <a:t> </a:t>
            </a:r>
          </a:p>
          <a:p>
            <a:pPr algn="l" rtl="0">
              <a:lnSpc>
                <a:spcPct val="80000"/>
              </a:lnSpc>
            </a:pPr>
            <a:r>
              <a:rPr lang="en-US">
                <a:hlinkClick r:id="rId5"/>
              </a:rPr>
              <a:t>Mitral Valve Prolapse</a:t>
            </a:r>
            <a:r>
              <a:rPr lang="ar-SA"/>
              <a:t> 4% </a:t>
            </a:r>
          </a:p>
          <a:p>
            <a:pPr algn="l" rtl="0">
              <a:lnSpc>
                <a:spcPct val="80000"/>
              </a:lnSpc>
            </a:pPr>
            <a:r>
              <a:rPr lang="en-US"/>
              <a:t>Others 4%</a:t>
            </a:r>
            <a:endParaRPr lang="ar-SA">
              <a:cs typeface="Arial" charset="0"/>
            </a:endParaRPr>
          </a:p>
          <a:p>
            <a:pPr algn="l" rtl="0">
              <a:lnSpc>
                <a:spcPct val="80000"/>
              </a:lnSpc>
            </a:pPr>
            <a:endParaRPr lang="en-US" sz="24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81000"/>
            <a:ext cx="4127500" cy="6153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178" y="2143125"/>
            <a:ext cx="7029450" cy="3394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90600"/>
            <a:ext cx="7467600" cy="762000"/>
          </a:xfrm>
        </p:spPr>
        <p:txBody>
          <a:bodyPr/>
          <a:lstStyle/>
          <a:p>
            <a:r>
              <a:rPr lang="en-US" b="1">
                <a:cs typeface="Times New Roman" pitchFamily="18" charset="0"/>
              </a:rPr>
              <a:t>Examination (cont)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80000"/>
              </a:lnSpc>
            </a:pPr>
            <a:r>
              <a:rPr lang="en-US" sz="2800" b="1">
                <a:cs typeface="Traditional Arabic" pitchFamily="2" charset="-78"/>
              </a:rPr>
              <a:t>The back	</a:t>
            </a:r>
          </a:p>
          <a:p>
            <a:pPr lvl="1" algn="l" rtl="0">
              <a:lnSpc>
                <a:spcPct val="80000"/>
              </a:lnSpc>
            </a:pPr>
            <a:r>
              <a:rPr lang="en-US" sz="2400" b="1">
                <a:cs typeface="Times New Roman" pitchFamily="18" charset="0"/>
              </a:rPr>
              <a:t>Deformities	thrill		murmur</a:t>
            </a:r>
          </a:p>
          <a:p>
            <a:pPr algn="l" rtl="0">
              <a:lnSpc>
                <a:spcPct val="80000"/>
              </a:lnSpc>
            </a:pPr>
            <a:r>
              <a:rPr lang="en-US" sz="2800" b="1">
                <a:cs typeface="Times New Roman" pitchFamily="18" charset="0"/>
              </a:rPr>
              <a:t>Neck:</a:t>
            </a:r>
            <a:endParaRPr lang="en-US" sz="2800">
              <a:cs typeface="Times New Roman" pitchFamily="18" charset="0"/>
            </a:endParaRPr>
          </a:p>
          <a:p>
            <a:pPr algn="l" rtl="0">
              <a:lnSpc>
                <a:spcPct val="80000"/>
              </a:lnSpc>
            </a:pPr>
            <a:r>
              <a:rPr lang="en-US" sz="2800">
                <a:cs typeface="Times New Roman" pitchFamily="18" charset="0"/>
              </a:rPr>
              <a:t>JVP , visible pulsation and thrill,	</a:t>
            </a:r>
          </a:p>
          <a:p>
            <a:pPr algn="l" rtl="0">
              <a:lnSpc>
                <a:spcPct val="80000"/>
              </a:lnSpc>
            </a:pPr>
            <a:r>
              <a:rPr lang="en-US" sz="2800">
                <a:cs typeface="Times New Roman" pitchFamily="18" charset="0"/>
              </a:rPr>
              <a:t>web neck	short</a:t>
            </a:r>
          </a:p>
          <a:p>
            <a:pPr algn="l" rtl="0">
              <a:lnSpc>
                <a:spcPct val="80000"/>
              </a:lnSpc>
            </a:pPr>
            <a:r>
              <a:rPr lang="en-US" sz="2800" b="1">
                <a:cs typeface="Times New Roman" pitchFamily="18" charset="0"/>
              </a:rPr>
              <a:t>Liver and spleen</a:t>
            </a:r>
            <a:r>
              <a:rPr lang="en-US" sz="2800">
                <a:cs typeface="Times New Roman" pitchFamily="18" charset="0"/>
              </a:rPr>
              <a:t>:	 </a:t>
            </a:r>
          </a:p>
          <a:p>
            <a:pPr algn="l" rtl="0">
              <a:lnSpc>
                <a:spcPct val="80000"/>
              </a:lnSpc>
            </a:pPr>
            <a:r>
              <a:rPr lang="en-US" sz="2800" b="1">
                <a:cs typeface="Times New Roman" pitchFamily="18" charset="0"/>
              </a:rPr>
              <a:t>Respiratory:	</a:t>
            </a:r>
            <a:endParaRPr lang="en-US" sz="2800">
              <a:cs typeface="Times New Roman" pitchFamily="18" charset="0"/>
            </a:endParaRPr>
          </a:p>
          <a:p>
            <a:pPr algn="l" rtl="0">
              <a:lnSpc>
                <a:spcPct val="80000"/>
              </a:lnSpc>
            </a:pPr>
            <a:r>
              <a:rPr lang="en-US" sz="2800">
                <a:cs typeface="Times New Roman" pitchFamily="18" charset="0"/>
              </a:rPr>
              <a:t>Air entry  asymmetry     wheezes		</a:t>
            </a:r>
          </a:p>
          <a:p>
            <a:pPr algn="l" rtl="0">
              <a:lnSpc>
                <a:spcPct val="80000"/>
              </a:lnSpc>
            </a:pPr>
            <a:r>
              <a:rPr lang="en-US" sz="2800">
                <a:cs typeface="Times New Roman" pitchFamily="18" charset="0"/>
              </a:rPr>
              <a:t>basal crepetations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90600"/>
            <a:ext cx="7467600" cy="762000"/>
          </a:xfrm>
        </p:spPr>
        <p:txBody>
          <a:bodyPr/>
          <a:lstStyle/>
          <a:p>
            <a:r>
              <a:rPr lang="en-US" b="1">
                <a:cs typeface="Times New Roman" pitchFamily="18" charset="0"/>
              </a:rPr>
              <a:t>Examination (cont)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>
              <a:lnSpc>
                <a:spcPct val="80000"/>
              </a:lnSpc>
            </a:pPr>
            <a:r>
              <a:rPr lang="en-US" sz="2800" b="1">
                <a:cs typeface="Times New Roman" pitchFamily="18" charset="0"/>
              </a:rPr>
              <a:t>Abdomen:</a:t>
            </a:r>
            <a:endParaRPr lang="en-US" sz="2800">
              <a:cs typeface="Times New Roman" pitchFamily="18" charset="0"/>
            </a:endParaRPr>
          </a:p>
          <a:p>
            <a:pPr algn="l" rtl="0">
              <a:lnSpc>
                <a:spcPct val="80000"/>
              </a:lnSpc>
            </a:pPr>
            <a:r>
              <a:rPr lang="en-US" sz="2800">
                <a:cs typeface="Times New Roman" pitchFamily="18" charset="0"/>
              </a:rPr>
              <a:t>masses		scars		..etc</a:t>
            </a:r>
          </a:p>
          <a:p>
            <a:pPr algn="l" rtl="0">
              <a:lnSpc>
                <a:spcPct val="80000"/>
              </a:lnSpc>
            </a:pPr>
            <a:r>
              <a:rPr lang="en-US" sz="2800" b="1">
                <a:cs typeface="Times New Roman" pitchFamily="18" charset="0"/>
              </a:rPr>
              <a:t>Skin:	</a:t>
            </a:r>
            <a:endParaRPr lang="en-US" sz="2800">
              <a:cs typeface="Times New Roman" pitchFamily="18" charset="0"/>
            </a:endParaRPr>
          </a:p>
          <a:p>
            <a:pPr algn="l" rtl="0">
              <a:lnSpc>
                <a:spcPct val="80000"/>
              </a:lnSpc>
            </a:pPr>
            <a:r>
              <a:rPr lang="en-US" sz="2800">
                <a:cs typeface="Times New Roman" pitchFamily="18" charset="0"/>
              </a:rPr>
              <a:t>rashes		neurofibromatosis heamangiomas	 depigmentations ..etc</a:t>
            </a:r>
          </a:p>
          <a:p>
            <a:pPr algn="l" rtl="0">
              <a:lnSpc>
                <a:spcPct val="80000"/>
              </a:lnSpc>
            </a:pPr>
            <a:r>
              <a:rPr lang="en-US" sz="2800" b="1">
                <a:cs typeface="Times New Roman" pitchFamily="18" charset="0"/>
              </a:rPr>
              <a:t>CNS:	</a:t>
            </a:r>
            <a:endParaRPr lang="en-US" sz="2800">
              <a:cs typeface="Times New Roman" pitchFamily="18" charset="0"/>
            </a:endParaRPr>
          </a:p>
          <a:p>
            <a:pPr algn="l" rtl="0">
              <a:lnSpc>
                <a:spcPct val="80000"/>
              </a:lnSpc>
            </a:pPr>
            <a:r>
              <a:rPr lang="en-US" sz="2800">
                <a:cs typeface="Times New Roman" pitchFamily="18" charset="0"/>
              </a:rPr>
              <a:t>Cranial	nerves		</a:t>
            </a:r>
          </a:p>
          <a:p>
            <a:pPr algn="l" rtl="0">
              <a:lnSpc>
                <a:spcPct val="80000"/>
              </a:lnSpc>
            </a:pPr>
            <a:r>
              <a:rPr lang="en-US" sz="2800">
                <a:cs typeface="Times New Roman" pitchFamily="18" charset="0"/>
              </a:rPr>
              <a:t>motor		sensory	</a:t>
            </a:r>
          </a:p>
          <a:p>
            <a:pPr algn="l" rtl="0">
              <a:lnSpc>
                <a:spcPct val="80000"/>
              </a:lnSpc>
            </a:pPr>
            <a:r>
              <a:rPr lang="en-US" sz="2800">
                <a:cs typeface="Times New Roman" pitchFamily="18" charset="0"/>
              </a:rPr>
              <a:t>cerebellar function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90600"/>
            <a:ext cx="7467600" cy="762000"/>
          </a:xfrm>
        </p:spPr>
        <p:txBody>
          <a:bodyPr/>
          <a:lstStyle/>
          <a:p>
            <a:r>
              <a:rPr lang="en-US" b="1">
                <a:cs typeface="Times New Roman" pitchFamily="18" charset="0"/>
              </a:rPr>
              <a:t>Examination (cont)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sz="2800" b="1">
                <a:cs typeface="Times New Roman" pitchFamily="18" charset="0"/>
              </a:rPr>
              <a:t>Muscle-skeletal:	</a:t>
            </a:r>
            <a:endParaRPr lang="en-US" sz="2800">
              <a:cs typeface="Times New Roman" pitchFamily="18" charset="0"/>
            </a:endParaRPr>
          </a:p>
          <a:p>
            <a:pPr algn="l" rtl="0"/>
            <a:r>
              <a:rPr lang="en-US" sz="2800">
                <a:cs typeface="Times New Roman" pitchFamily="18" charset="0"/>
              </a:rPr>
              <a:t>Muscular dystrophy	 Joints deformity	 swellings  pains	</a:t>
            </a:r>
          </a:p>
          <a:p>
            <a:pPr algn="l" rtl="0"/>
            <a:r>
              <a:rPr lang="en-US" sz="2800" b="1">
                <a:cs typeface="Times New Roman" pitchFamily="18" charset="0"/>
              </a:rPr>
              <a:t>HEENT:</a:t>
            </a:r>
            <a:endParaRPr lang="en-US" sz="2800">
              <a:cs typeface="Times New Roman" pitchFamily="18" charset="0"/>
            </a:endParaRPr>
          </a:p>
          <a:p>
            <a:pPr algn="l" rtl="0"/>
            <a:r>
              <a:rPr lang="en-US" sz="2800">
                <a:cs typeface="Times New Roman" pitchFamily="18" charset="0"/>
              </a:rPr>
              <a:t>microcephaly, shunts....		</a:t>
            </a:r>
          </a:p>
          <a:p>
            <a:pPr algn="l" rtl="0"/>
            <a:r>
              <a:rPr lang="en-US" sz="2800">
                <a:cs typeface="Times New Roman" pitchFamily="18" charset="0"/>
              </a:rPr>
              <a:t>Eyes: 	squint, cataract...		</a:t>
            </a:r>
          </a:p>
          <a:p>
            <a:pPr algn="l" rtl="0"/>
            <a:r>
              <a:rPr lang="en-US" sz="2800">
                <a:cs typeface="Times New Roman" pitchFamily="18" charset="0"/>
              </a:rPr>
              <a:t>Ears: deafness, deformities, tags	  throat obstruction, adenoids, tracheostomy</a:t>
            </a:r>
            <a:endParaRPr lang="en-US"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90600"/>
            <a:ext cx="7467600" cy="762000"/>
          </a:xfrm>
        </p:spPr>
        <p:txBody>
          <a:bodyPr/>
          <a:lstStyle/>
          <a:p>
            <a:r>
              <a:rPr lang="en-US" b="1"/>
              <a:t>History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80000"/>
              </a:lnSpc>
            </a:pPr>
            <a:r>
              <a:rPr lang="en-US" sz="2800" b="1">
                <a:cs typeface="Times New Roman" pitchFamily="18" charset="0"/>
              </a:rPr>
              <a:t>Demographic Data:</a:t>
            </a:r>
          </a:p>
          <a:p>
            <a:pPr algn="l" rtl="0">
              <a:lnSpc>
                <a:spcPct val="80000"/>
              </a:lnSpc>
            </a:pPr>
            <a:r>
              <a:rPr lang="en-US" sz="2800">
                <a:cs typeface="Times New Roman" pitchFamily="18" charset="0"/>
              </a:rPr>
              <a:t>Name:				Hosp No:</a:t>
            </a:r>
          </a:p>
          <a:p>
            <a:pPr algn="l" rtl="0">
              <a:lnSpc>
                <a:spcPct val="80000"/>
              </a:lnSpc>
            </a:pPr>
            <a:r>
              <a:rPr lang="en-US" sz="2800">
                <a:cs typeface="Times New Roman" pitchFamily="18" charset="0"/>
              </a:rPr>
              <a:t>Age:				DOB:</a:t>
            </a:r>
          </a:p>
          <a:p>
            <a:pPr algn="l" rtl="0">
              <a:lnSpc>
                <a:spcPct val="80000"/>
              </a:lnSpc>
            </a:pPr>
            <a:r>
              <a:rPr lang="en-US" sz="2800">
                <a:cs typeface="Times New Roman" pitchFamily="18" charset="0"/>
              </a:rPr>
              <a:t>Sex:</a:t>
            </a:r>
          </a:p>
          <a:p>
            <a:pPr algn="l" rtl="0">
              <a:lnSpc>
                <a:spcPct val="80000"/>
              </a:lnSpc>
            </a:pPr>
            <a:r>
              <a:rPr lang="en-US" sz="2800">
                <a:cs typeface="Times New Roman" pitchFamily="18" charset="0"/>
              </a:rPr>
              <a:t>Referring Hosp or clinic:</a:t>
            </a:r>
          </a:p>
          <a:p>
            <a:pPr algn="l" rtl="0">
              <a:lnSpc>
                <a:spcPct val="80000"/>
              </a:lnSpc>
            </a:pPr>
            <a:r>
              <a:rPr lang="en-US" sz="2800">
                <a:cs typeface="Times New Roman" pitchFamily="18" charset="0"/>
              </a:rPr>
              <a:t>Care giver:</a:t>
            </a:r>
          </a:p>
          <a:p>
            <a:pPr algn="l" rtl="0">
              <a:lnSpc>
                <a:spcPct val="80000"/>
              </a:lnSpc>
            </a:pPr>
            <a:r>
              <a:rPr lang="en-US" sz="2800" b="1">
                <a:cs typeface="Times New Roman" pitchFamily="18" charset="0"/>
              </a:rPr>
              <a:t>Complaint:</a:t>
            </a:r>
            <a:endParaRPr lang="en-US" sz="2800">
              <a:cs typeface="Times New Roman" pitchFamily="18" charset="0"/>
            </a:endParaRPr>
          </a:p>
          <a:p>
            <a:pPr lvl="1" algn="l" rtl="0">
              <a:lnSpc>
                <a:spcPct val="80000"/>
              </a:lnSpc>
            </a:pPr>
            <a:r>
              <a:rPr lang="en-US" sz="2400" b="1" u="sng">
                <a:solidFill>
                  <a:srgbClr val="FF0000"/>
                </a:solidFill>
                <a:cs typeface="Times New Roman" pitchFamily="18" charset="0"/>
              </a:rPr>
              <a:t>Detailed chronological events</a:t>
            </a:r>
          </a:p>
          <a:p>
            <a:pPr algn="l" rtl="0">
              <a:lnSpc>
                <a:spcPct val="80000"/>
              </a:lnSpc>
            </a:pPr>
            <a:r>
              <a:rPr lang="en-US" sz="2800">
                <a:cs typeface="Times New Roman" pitchFamily="18" charset="0"/>
              </a:rPr>
              <a:t>Systemic review</a:t>
            </a:r>
            <a:endParaRPr lang="en-US" sz="28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90600"/>
            <a:ext cx="7467600" cy="762000"/>
          </a:xfrm>
        </p:spPr>
        <p:txBody>
          <a:bodyPr/>
          <a:lstStyle/>
          <a:p>
            <a:r>
              <a:rPr lang="en-US" b="1">
                <a:cs typeface="Times New Roman" pitchFamily="18" charset="0"/>
              </a:rPr>
              <a:t>Provisional Diagnosis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>
                <a:cs typeface="Times New Roman" pitchFamily="18" charset="0"/>
              </a:rPr>
              <a:t>after history 1,2,3...</a:t>
            </a:r>
          </a:p>
          <a:p>
            <a:pPr algn="l" rtl="0"/>
            <a:r>
              <a:rPr lang="en-US">
                <a:cs typeface="Times New Roman" pitchFamily="18" charset="0"/>
              </a:rPr>
              <a:t>limit it after examination to 1,2,3</a:t>
            </a:r>
          </a:p>
          <a:p>
            <a:pPr algn="l" rtl="0"/>
            <a:endParaRPr lang="en-US">
              <a:cs typeface="Times New Roman" pitchFamily="18" charset="0"/>
            </a:endParaRPr>
          </a:p>
          <a:p>
            <a:pPr algn="l" rtl="0"/>
            <a:r>
              <a:rPr lang="en-US">
                <a:cs typeface="Times New Roman" pitchFamily="18" charset="0"/>
              </a:rPr>
              <a:t>Your differential diagnosis:	</a:t>
            </a:r>
          </a:p>
          <a:p>
            <a:pPr algn="l" rtl="0"/>
            <a:r>
              <a:rPr lang="en-US">
                <a:cs typeface="Times New Roman" pitchFamily="18" charset="0"/>
              </a:rPr>
              <a:t>1-</a:t>
            </a:r>
            <a:r>
              <a:rPr lang="en-US">
                <a:latin typeface="Times New Roman"/>
                <a:cs typeface="Times New Roman" pitchFamily="18" charset="0"/>
              </a:rPr>
              <a:t>…………………</a:t>
            </a:r>
            <a:r>
              <a:rPr lang="en-US">
                <a:cs typeface="Times New Roman" pitchFamily="18" charset="0"/>
              </a:rPr>
              <a:t>..</a:t>
            </a:r>
          </a:p>
          <a:p>
            <a:pPr algn="l" rtl="0"/>
            <a:r>
              <a:rPr lang="en-US">
                <a:cs typeface="Times New Roman" pitchFamily="18" charset="0"/>
              </a:rPr>
              <a:t>2-</a:t>
            </a:r>
            <a:r>
              <a:rPr lang="en-US">
                <a:latin typeface="Times New Roman"/>
                <a:cs typeface="Times New Roman" pitchFamily="18" charset="0"/>
              </a:rPr>
              <a:t>…………………</a:t>
            </a:r>
            <a:r>
              <a:rPr lang="en-US">
                <a:cs typeface="Times New Roman" pitchFamily="18" charset="0"/>
              </a:rPr>
              <a:t>..</a:t>
            </a:r>
          </a:p>
          <a:p>
            <a:pPr algn="l" rtl="0"/>
            <a:r>
              <a:rPr lang="en-US">
                <a:cs typeface="Times New Roman" pitchFamily="18" charset="0"/>
              </a:rPr>
              <a:t>3-</a:t>
            </a:r>
            <a:r>
              <a:rPr lang="en-US">
                <a:latin typeface="Times New Roman"/>
                <a:cs typeface="Times New Roman" pitchFamily="18" charset="0"/>
              </a:rPr>
              <a:t>…………………</a:t>
            </a:r>
            <a:r>
              <a:rPr lang="en-US">
                <a:cs typeface="Times New Roman" pitchFamily="18" charset="0"/>
              </a:rPr>
              <a:t>..</a:t>
            </a:r>
          </a:p>
          <a:p>
            <a:pPr algn="l" rtl="0"/>
            <a:endParaRPr lang="en-US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90600"/>
            <a:ext cx="7467600" cy="762000"/>
          </a:xfrm>
        </p:spPr>
        <p:txBody>
          <a:bodyPr/>
          <a:lstStyle/>
          <a:p>
            <a:r>
              <a:rPr lang="en-US" dirty="0" err="1">
                <a:solidFill>
                  <a:srgbClr val="EBEBEB"/>
                </a:solidFill>
              </a:rPr>
              <a:t>Ehlar</a:t>
            </a:r>
            <a:r>
              <a:rPr lang="en-US" dirty="0">
                <a:solidFill>
                  <a:srgbClr val="EBEBEB"/>
                </a:solidFill>
              </a:rPr>
              <a:t> danlos </a:t>
            </a:r>
          </a:p>
        </p:txBody>
      </p:sp>
      <p:pic>
        <p:nvPicPr>
          <p:cNvPr id="2" name="Picture 1" descr="Ehlar danlos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963" y="1885950"/>
            <a:ext cx="3189473" cy="2301875"/>
          </a:xfrm>
          <a:prstGeom prst="rect">
            <a:avLst/>
          </a:prstGeom>
        </p:spPr>
      </p:pic>
      <p:pic>
        <p:nvPicPr>
          <p:cNvPr id="3" name="Picture 2" descr="Ehlar danlos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405" y="1886586"/>
            <a:ext cx="2975509" cy="2246963"/>
          </a:xfrm>
          <a:prstGeom prst="rect">
            <a:avLst/>
          </a:prstGeom>
        </p:spPr>
      </p:pic>
      <p:pic>
        <p:nvPicPr>
          <p:cNvPr id="4" name="Picture 3" descr="Ehlar danlos 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245" y="4243612"/>
            <a:ext cx="3195491" cy="2270125"/>
          </a:xfrm>
          <a:prstGeom prst="rect">
            <a:avLst/>
          </a:prstGeom>
        </p:spPr>
      </p:pic>
      <p:pic>
        <p:nvPicPr>
          <p:cNvPr id="5" name="Picture 4" descr="Ehlar danlos 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3407" y="4191000"/>
            <a:ext cx="2967641" cy="23749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3" y="114300"/>
            <a:ext cx="7467600" cy="762000"/>
          </a:xfrm>
        </p:spPr>
        <p:txBody>
          <a:bodyPr/>
          <a:lstStyle/>
          <a:p>
            <a:r>
              <a:rPr lang="en-US" dirty="0">
                <a:solidFill>
                  <a:srgbClr val="EBEBEB"/>
                </a:solidFill>
              </a:rPr>
              <a:t>Marfan</a:t>
            </a:r>
          </a:p>
        </p:txBody>
      </p:sp>
      <p:pic>
        <p:nvPicPr>
          <p:cNvPr id="2" name="Picture 1" descr="marfan sy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809625"/>
            <a:ext cx="3359492" cy="2520032"/>
          </a:xfrm>
          <a:prstGeom prst="rect">
            <a:avLst/>
          </a:prstGeom>
        </p:spPr>
      </p:pic>
      <p:pic>
        <p:nvPicPr>
          <p:cNvPr id="3" name="Picture 2" descr="marfan-syndrome-diagnos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009" y="809625"/>
            <a:ext cx="3532080" cy="2754876"/>
          </a:xfrm>
          <a:prstGeom prst="rect">
            <a:avLst/>
          </a:prstGeom>
        </p:spPr>
      </p:pic>
      <p:pic>
        <p:nvPicPr>
          <p:cNvPr id="4" name="Picture 3" descr="marfan synd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9210" y="3657600"/>
            <a:ext cx="3518990" cy="2340548"/>
          </a:xfrm>
          <a:prstGeom prst="rect">
            <a:avLst/>
          </a:prstGeom>
        </p:spPr>
      </p:pic>
      <p:pic>
        <p:nvPicPr>
          <p:cNvPr id="5" name="Picture 4" descr="maarfan synd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3657600"/>
            <a:ext cx="2967524" cy="2924314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7337"/>
            <a:ext cx="7467600" cy="762000"/>
          </a:xfrm>
        </p:spPr>
        <p:txBody>
          <a:bodyPr/>
          <a:lstStyle/>
          <a:p>
            <a:r>
              <a:rPr lang="en-US" dirty="0"/>
              <a:t>RH Fever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" y="990600"/>
            <a:ext cx="3499339" cy="2449537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990600"/>
            <a:ext cx="3267075" cy="2452867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581400"/>
            <a:ext cx="3860800" cy="28956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735" y="3600157"/>
            <a:ext cx="3856770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90600"/>
            <a:ext cx="7467600" cy="762000"/>
          </a:xfrm>
        </p:spPr>
        <p:txBody>
          <a:bodyPr/>
          <a:lstStyle/>
          <a:p>
            <a:endParaRPr lang="en-US"/>
          </a:p>
        </p:txBody>
      </p:sp>
      <p:pic>
        <p:nvPicPr>
          <p:cNvPr id="53251" name="Picture 3" descr="splinter h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752600"/>
            <a:ext cx="6146800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90600"/>
            <a:ext cx="7467600" cy="762000"/>
          </a:xfrm>
        </p:spPr>
        <p:txBody>
          <a:bodyPr/>
          <a:lstStyle/>
          <a:p>
            <a:endParaRPr lang="en-US"/>
          </a:p>
        </p:txBody>
      </p:sp>
      <p:pic>
        <p:nvPicPr>
          <p:cNvPr id="54275" name="Picture 3" descr="william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388" y="1748216"/>
            <a:ext cx="3214507" cy="2162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williams syndrom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7494" y="1747838"/>
            <a:ext cx="3871406" cy="2172324"/>
          </a:xfrm>
          <a:prstGeom prst="rect">
            <a:avLst/>
          </a:prstGeom>
        </p:spPr>
      </p:pic>
      <p:pic>
        <p:nvPicPr>
          <p:cNvPr id="3" name="Picture 2" descr="williams synd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275" y="3952875"/>
            <a:ext cx="3201938" cy="1894211"/>
          </a:xfrm>
          <a:prstGeom prst="rect">
            <a:avLst/>
          </a:prstGeom>
        </p:spPr>
      </p:pic>
      <p:pic>
        <p:nvPicPr>
          <p:cNvPr id="4" name="Picture 3" descr="williams synd 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6988" y="3952875"/>
            <a:ext cx="3868669" cy="2176691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90600"/>
            <a:ext cx="7467600" cy="762000"/>
          </a:xfrm>
        </p:spPr>
        <p:txBody>
          <a:bodyPr/>
          <a:lstStyle/>
          <a:p>
            <a:r>
              <a:rPr lang="en-US" dirty="0"/>
              <a:t>Holt Oram</a:t>
            </a:r>
          </a:p>
        </p:txBody>
      </p:sp>
      <p:pic>
        <p:nvPicPr>
          <p:cNvPr id="55299" name="Picture 3" descr="va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50" y="1790700"/>
            <a:ext cx="3782535" cy="2495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absent radius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213" y="1790700"/>
            <a:ext cx="3237935" cy="2472430"/>
          </a:xfrm>
          <a:prstGeom prst="rect">
            <a:avLst/>
          </a:prstGeom>
        </p:spPr>
      </p:pic>
      <p:pic>
        <p:nvPicPr>
          <p:cNvPr id="3" name="Picture 2" descr="absent radius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5870" y="4067175"/>
            <a:ext cx="2637227" cy="2637005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90600"/>
            <a:ext cx="7467600" cy="762000"/>
          </a:xfrm>
        </p:spPr>
        <p:txBody>
          <a:bodyPr/>
          <a:lstStyle/>
          <a:p>
            <a:r>
              <a:rPr lang="en-US" dirty="0"/>
              <a:t>MPS (Hurler's)</a:t>
            </a:r>
          </a:p>
        </p:txBody>
      </p:sp>
      <p:pic>
        <p:nvPicPr>
          <p:cNvPr id="58371" name="Picture 3" descr="hurl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8827" y="1798680"/>
            <a:ext cx="2041075" cy="2727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mucopoly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5767" y="1714500"/>
            <a:ext cx="2133133" cy="2810135"/>
          </a:xfrm>
          <a:prstGeom prst="rect">
            <a:avLst/>
          </a:prstGeom>
        </p:spPr>
      </p:pic>
      <p:pic>
        <p:nvPicPr>
          <p:cNvPr id="3" name="Picture 2" descr="mucopoly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877" y="4580890"/>
            <a:ext cx="3821144" cy="2007639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90600"/>
            <a:ext cx="7467600" cy="762000"/>
          </a:xfrm>
        </p:spPr>
        <p:txBody>
          <a:bodyPr/>
          <a:lstStyle/>
          <a:p>
            <a:r>
              <a:rPr lang="en-US" b="1">
                <a:cs typeface="Times New Roman" pitchFamily="18" charset="0"/>
              </a:rPr>
              <a:t>Investigation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sz="2800">
                <a:cs typeface="Times New Roman" pitchFamily="18" charset="0"/>
              </a:rPr>
              <a:t>Plan what investigation will help you:		</a:t>
            </a:r>
          </a:p>
          <a:p>
            <a:pPr algn="l" rtl="0"/>
            <a:r>
              <a:rPr lang="en-US" sz="2800">
                <a:cs typeface="Times New Roman" pitchFamily="18" charset="0"/>
              </a:rPr>
              <a:t>ECG, </a:t>
            </a:r>
          </a:p>
          <a:p>
            <a:pPr algn="l" rtl="0"/>
            <a:r>
              <a:rPr lang="en-US" sz="2800">
                <a:cs typeface="Times New Roman" pitchFamily="18" charset="0"/>
              </a:rPr>
              <a:t>CXR, </a:t>
            </a:r>
          </a:p>
          <a:p>
            <a:pPr algn="l" rtl="0"/>
            <a:r>
              <a:rPr lang="en-US" sz="2800">
                <a:cs typeface="Times New Roman" pitchFamily="18" charset="0"/>
              </a:rPr>
              <a:t>ECHO, </a:t>
            </a:r>
          </a:p>
          <a:p>
            <a:pPr algn="l" rtl="0"/>
            <a:r>
              <a:rPr lang="en-US" sz="2800">
                <a:cs typeface="Times New Roman" pitchFamily="18" charset="0"/>
              </a:rPr>
              <a:t>CATH</a:t>
            </a:r>
          </a:p>
          <a:p>
            <a:pPr algn="l" rtl="0"/>
            <a:r>
              <a:rPr lang="en-US" sz="2800">
                <a:cs typeface="Times New Roman" pitchFamily="18" charset="0"/>
              </a:rPr>
              <a:t>Others.</a:t>
            </a:r>
          </a:p>
          <a:p>
            <a:pPr algn="l" rtl="0"/>
            <a:r>
              <a:rPr lang="en-US" sz="2800" b="1" u="sng">
                <a:cs typeface="Traditional Arabic" pitchFamily="2" charset="-78"/>
              </a:rPr>
              <a:t>Explain to the child and his family what is going on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3" descr="PCH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066800"/>
            <a:ext cx="6240463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90600"/>
            <a:ext cx="7467600" cy="762000"/>
          </a:xfrm>
        </p:spPr>
        <p:txBody>
          <a:bodyPr/>
          <a:lstStyle/>
          <a:p>
            <a:r>
              <a:rPr lang="en-US"/>
              <a:t>History (cont)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>
              <a:lnSpc>
                <a:spcPct val="90000"/>
              </a:lnSpc>
            </a:pPr>
            <a:r>
              <a:rPr lang="en-US" sz="2800" b="1">
                <a:cs typeface="Traditional Arabic" pitchFamily="2" charset="-78"/>
              </a:rPr>
              <a:t>Past medical history</a:t>
            </a:r>
            <a:endParaRPr lang="en-US" sz="2800">
              <a:cs typeface="Times New Roman" pitchFamily="18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2800" b="1" i="1">
                <a:cs typeface="Times New Roman" pitchFamily="18" charset="0"/>
              </a:rPr>
              <a:t>Prenatal:	</a:t>
            </a:r>
            <a:endParaRPr lang="en-US" sz="2800" b="1">
              <a:cs typeface="Times New Roman" pitchFamily="18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2800">
                <a:cs typeface="Times New Roman" pitchFamily="18" charset="0"/>
              </a:rPr>
              <a:t>Infection?		radiation		drugs		antenatal care 	and 		ultrasound</a:t>
            </a:r>
          </a:p>
          <a:p>
            <a:pPr algn="l" rtl="0">
              <a:lnSpc>
                <a:spcPct val="90000"/>
              </a:lnSpc>
            </a:pPr>
            <a:r>
              <a:rPr lang="en-US" sz="2800" b="1" i="1">
                <a:cs typeface="Times New Roman" pitchFamily="18" charset="0"/>
              </a:rPr>
              <a:t>Natal:</a:t>
            </a:r>
            <a:r>
              <a:rPr lang="en-US" sz="2800" i="1">
                <a:cs typeface="Times New Roman" pitchFamily="18" charset="0"/>
              </a:rPr>
              <a:t>	</a:t>
            </a:r>
            <a:endParaRPr lang="en-US" sz="2800">
              <a:cs typeface="Times New Roman" pitchFamily="18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2800">
                <a:cs typeface="Times New Roman" pitchFamily="18" charset="0"/>
              </a:rPr>
              <a:t>Where?	    When?	apgar score	</a:t>
            </a:r>
          </a:p>
          <a:p>
            <a:pPr algn="l" rtl="0">
              <a:lnSpc>
                <a:spcPct val="90000"/>
              </a:lnSpc>
            </a:pPr>
            <a:r>
              <a:rPr lang="en-US" sz="2800" b="1" i="1">
                <a:cs typeface="Traditional Arabic" pitchFamily="2" charset="-78"/>
              </a:rPr>
              <a:t>Post-natal:	 </a:t>
            </a: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2800">
                <a:cs typeface="Times New Roman" pitchFamily="18" charset="0"/>
              </a:rPr>
              <a:t>		when discharged  home?	   why?			first visit when? 	and        who?</a:t>
            </a:r>
            <a:endParaRPr lang="en-US" sz="2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90600"/>
            <a:ext cx="7467600" cy="762000"/>
          </a:xfrm>
        </p:spPr>
        <p:txBody>
          <a:bodyPr/>
          <a:lstStyle/>
          <a:p>
            <a:r>
              <a:rPr lang="en-US"/>
              <a:t>History (cont)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80000"/>
              </a:lnSpc>
            </a:pPr>
            <a:r>
              <a:rPr lang="en-US" sz="2800" b="1" i="1">
                <a:cs typeface="Times New Roman" pitchFamily="18" charset="0"/>
              </a:rPr>
              <a:t>Previous admissions and illnesses</a:t>
            </a:r>
            <a:endParaRPr lang="en-US" sz="2800" b="1">
              <a:cs typeface="Times New Roman" pitchFamily="18" charset="0"/>
            </a:endParaRPr>
          </a:p>
          <a:p>
            <a:pPr algn="l" rtl="0">
              <a:lnSpc>
                <a:spcPct val="80000"/>
              </a:lnSpc>
            </a:pPr>
            <a:r>
              <a:rPr lang="en-US" sz="2800" b="1">
                <a:cs typeface="Times New Roman" pitchFamily="18" charset="0"/>
              </a:rPr>
              <a:t>Medications: 	</a:t>
            </a:r>
            <a:endParaRPr lang="en-US" sz="2800">
              <a:cs typeface="Times New Roman" pitchFamily="18" charset="0"/>
            </a:endParaRPr>
          </a:p>
          <a:p>
            <a:pPr algn="l" rtl="0">
              <a:lnSpc>
                <a:spcPct val="80000"/>
              </a:lnSpc>
            </a:pPr>
            <a:r>
              <a:rPr lang="en-US" sz="2800">
                <a:cs typeface="Times New Roman" pitchFamily="18" charset="0"/>
              </a:rPr>
              <a:t>Cardiac		non-cardiac	</a:t>
            </a:r>
          </a:p>
          <a:p>
            <a:pPr algn="l" rtl="0">
              <a:lnSpc>
                <a:spcPct val="80000"/>
              </a:lnSpc>
            </a:pPr>
            <a:r>
              <a:rPr lang="en-US" sz="2800">
                <a:cs typeface="Times New Roman" pitchFamily="18" charset="0"/>
              </a:rPr>
              <a:t>who give it</a:t>
            </a:r>
          </a:p>
          <a:p>
            <a:pPr algn="l" rtl="0">
              <a:lnSpc>
                <a:spcPct val="80000"/>
              </a:lnSpc>
            </a:pPr>
            <a:r>
              <a:rPr lang="en-US" sz="2800">
                <a:latin typeface="Times New Roman"/>
                <a:cs typeface="Times New Roman" pitchFamily="18" charset="0"/>
              </a:rPr>
              <a:t> </a:t>
            </a:r>
            <a:r>
              <a:rPr lang="en-US" sz="2800" b="1">
                <a:cs typeface="Traditional Arabic" pitchFamily="2" charset="-78"/>
              </a:rPr>
              <a:t>Allergies	</a:t>
            </a:r>
          </a:p>
          <a:p>
            <a:pPr algn="l" rtl="0">
              <a:lnSpc>
                <a:spcPct val="80000"/>
              </a:lnSpc>
            </a:pPr>
            <a:r>
              <a:rPr lang="en-US" sz="2800">
                <a:cs typeface="Times New Roman" pitchFamily="18" charset="0"/>
              </a:rPr>
              <a:t>Drugs		environment</a:t>
            </a:r>
          </a:p>
          <a:p>
            <a:pPr algn="l" rtl="0">
              <a:lnSpc>
                <a:spcPct val="80000"/>
              </a:lnSpc>
            </a:pPr>
            <a:r>
              <a:rPr lang="en-US" sz="2800" b="1">
                <a:cs typeface="Traditional Arabic" pitchFamily="2" charset="-78"/>
              </a:rPr>
              <a:t>Immunization: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2800">
                <a:latin typeface="Times New Roman"/>
                <a:cs typeface="Times New Roman" pitchFamily="18" charset="0"/>
              </a:rPr>
              <a:t> </a:t>
            </a:r>
            <a:endParaRPr lang="en-US" sz="2800">
              <a:cs typeface="Times New Roman" pitchFamily="18" charset="0"/>
            </a:endParaRPr>
          </a:p>
          <a:p>
            <a:pPr algn="l" rtl="0">
              <a:lnSpc>
                <a:spcPct val="80000"/>
              </a:lnSpc>
            </a:pPr>
            <a:r>
              <a:rPr lang="en-US" sz="2800" b="1">
                <a:cs typeface="Traditional Arabic" pitchFamily="2" charset="-78"/>
              </a:rPr>
              <a:t>Nutrition:</a:t>
            </a:r>
            <a:endParaRPr lang="en-US" sz="2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90600"/>
            <a:ext cx="7467600" cy="762000"/>
          </a:xfrm>
        </p:spPr>
        <p:txBody>
          <a:bodyPr/>
          <a:lstStyle/>
          <a:p>
            <a:r>
              <a:rPr lang="en-US"/>
              <a:t>History (cont)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>
              <a:lnSpc>
                <a:spcPct val="80000"/>
              </a:lnSpc>
            </a:pPr>
            <a:r>
              <a:rPr lang="en-US" sz="2800" b="1">
                <a:cs typeface="Traditional Arabic" pitchFamily="2" charset="-78"/>
              </a:rPr>
              <a:t>Growth and development:</a:t>
            </a:r>
            <a:endParaRPr lang="en-US" sz="2800">
              <a:cs typeface="Times New Roman" pitchFamily="18" charset="0"/>
            </a:endParaRPr>
          </a:p>
          <a:p>
            <a:pPr algn="l" rtl="0">
              <a:lnSpc>
                <a:spcPct val="80000"/>
              </a:lnSpc>
            </a:pPr>
            <a:r>
              <a:rPr lang="en-US" sz="2800" b="1">
                <a:cs typeface="Times New Roman" pitchFamily="18" charset="0"/>
              </a:rPr>
              <a:t>Social history: </a:t>
            </a:r>
            <a:endParaRPr lang="en-US" sz="2800">
              <a:cs typeface="Times New Roman" pitchFamily="18" charset="0"/>
            </a:endParaRPr>
          </a:p>
          <a:p>
            <a:pPr algn="l" rtl="0">
              <a:lnSpc>
                <a:spcPct val="80000"/>
              </a:lnSpc>
            </a:pPr>
            <a:r>
              <a:rPr lang="en-US" sz="2800">
                <a:cs typeface="Times New Roman" pitchFamily="18" charset="0"/>
              </a:rPr>
              <a:t>Income	transport		home situation	</a:t>
            </a:r>
          </a:p>
          <a:p>
            <a:pPr algn="l" rtl="0">
              <a:lnSpc>
                <a:spcPct val="80000"/>
              </a:lnSpc>
            </a:pPr>
            <a:r>
              <a:rPr lang="en-US" sz="2800">
                <a:cs typeface="Times New Roman" pitchFamily="18" charset="0"/>
              </a:rPr>
              <a:t>help to mom</a:t>
            </a:r>
          </a:p>
          <a:p>
            <a:pPr algn="l" rtl="0">
              <a:lnSpc>
                <a:spcPct val="80000"/>
              </a:lnSpc>
            </a:pPr>
            <a:r>
              <a:rPr lang="en-US" sz="2800">
                <a:cs typeface="Times New Roman" pitchFamily="18" charset="0"/>
              </a:rPr>
              <a:t>School</a:t>
            </a:r>
          </a:p>
          <a:p>
            <a:pPr algn="l" rtl="0">
              <a:lnSpc>
                <a:spcPct val="80000"/>
              </a:lnSpc>
            </a:pPr>
            <a:r>
              <a:rPr lang="en-US" sz="2800" b="1">
                <a:cs typeface="Times New Roman" pitchFamily="18" charset="0"/>
              </a:rPr>
              <a:t>Family history: 	</a:t>
            </a:r>
            <a:endParaRPr lang="en-US" sz="2800">
              <a:cs typeface="Times New Roman" pitchFamily="18" charset="0"/>
            </a:endParaRPr>
          </a:p>
          <a:p>
            <a:pPr algn="l" rtl="0">
              <a:lnSpc>
                <a:spcPct val="80000"/>
              </a:lnSpc>
            </a:pPr>
            <a:r>
              <a:rPr lang="en-US" sz="2800">
                <a:cs typeface="Times New Roman" pitchFamily="18" charset="0"/>
              </a:rPr>
              <a:t>Pedigree 	similar case	Cardiac diseases</a:t>
            </a:r>
          </a:p>
          <a:p>
            <a:pPr algn="l" rtl="0">
              <a:lnSpc>
                <a:spcPct val="80000"/>
              </a:lnSpc>
            </a:pPr>
            <a:r>
              <a:rPr lang="en-US" sz="2800">
                <a:cs typeface="Times New Roman" pitchFamily="18" charset="0"/>
              </a:rPr>
              <a:t>Impact on the family</a:t>
            </a:r>
            <a:endParaRPr lang="en-US" sz="2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90600"/>
            <a:ext cx="7467600" cy="762000"/>
          </a:xfrm>
        </p:spPr>
        <p:txBody>
          <a:bodyPr/>
          <a:lstStyle/>
          <a:p>
            <a:r>
              <a:rPr lang="en-US" b="1">
                <a:cs typeface="Times New Roman" pitchFamily="18" charset="0"/>
              </a:rPr>
              <a:t>Examination</a:t>
            </a:r>
            <a:endParaRPr lang="en-US">
              <a:cs typeface="Times New Roman" pitchFamily="18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>
                <a:cs typeface="Times New Roman" pitchFamily="18" charset="0"/>
              </a:rPr>
              <a:t>General appearance:</a:t>
            </a:r>
            <a:endParaRPr lang="en-US">
              <a:cs typeface="Times New Roman" pitchFamily="18" charset="0"/>
            </a:endParaRPr>
          </a:p>
          <a:p>
            <a:pPr algn="l" rtl="0"/>
            <a:r>
              <a:rPr lang="en-US">
                <a:cs typeface="Times New Roman" pitchFamily="18" charset="0"/>
              </a:rPr>
              <a:t>higher functions	</a:t>
            </a:r>
          </a:p>
          <a:p>
            <a:pPr algn="l" rtl="0"/>
            <a:r>
              <a:rPr lang="en-US">
                <a:cs typeface="Times New Roman" pitchFamily="18" charset="0"/>
              </a:rPr>
              <a:t>distress		cyanosis		pallor		clubbing	dysmorphic features	activity		monitors	lines		</a:t>
            </a:r>
          </a:p>
          <a:p>
            <a:pPr algn="l" rtl="0"/>
            <a:r>
              <a:rPr lang="en-US">
                <a:cs typeface="Times New Roman" pitchFamily="18" charset="0"/>
              </a:rPr>
              <a:t>	reaction	parents attitude....</a:t>
            </a:r>
          </a:p>
          <a:p>
            <a:pPr algn="l" rtl="0"/>
            <a:r>
              <a:rPr lang="en-US" b="1">
                <a:cs typeface="Traditional Arabic" pitchFamily="2" charset="-78"/>
              </a:rPr>
              <a:t>Growth chart: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Girls-2-to-20-years-growth-chart-page-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547" y="452718"/>
            <a:ext cx="3984808" cy="5158348"/>
          </a:xfrm>
          <a:prstGeom prst="rect">
            <a:avLst/>
          </a:prstGeom>
        </p:spPr>
      </p:pic>
      <p:pic>
        <p:nvPicPr>
          <p:cNvPr id="4" name="Picture 3" descr="page1-220px-CDC_growth_chart_boys_birth_to_36_mths_cj41c017.pd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596" y="452718"/>
            <a:ext cx="4009421" cy="518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1643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764</TotalTime>
  <Words>403</Words>
  <Application>Microsoft Office PowerPoint</Application>
  <PresentationFormat>عرض على الشاشة (3:4)‏</PresentationFormat>
  <Paragraphs>192</Paragraphs>
  <Slides>49</Slides>
  <Notes>3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49</vt:i4>
      </vt:variant>
    </vt:vector>
  </HeadingPairs>
  <TitlesOfParts>
    <vt:vector size="50" baseType="lpstr">
      <vt:lpstr>Ion</vt:lpstr>
      <vt:lpstr>Tips in Patient History and Physical Examination</vt:lpstr>
      <vt:lpstr>عرض تقديمي في PowerPoint</vt:lpstr>
      <vt:lpstr>عرض تقديمي في PowerPoint</vt:lpstr>
      <vt:lpstr>History</vt:lpstr>
      <vt:lpstr>History (cont)</vt:lpstr>
      <vt:lpstr>History (cont)</vt:lpstr>
      <vt:lpstr>History (cont)</vt:lpstr>
      <vt:lpstr>Examination</vt:lpstr>
      <vt:lpstr>عرض تقديمي في PowerPoint</vt:lpstr>
      <vt:lpstr>عرض تقديمي في PowerPoint</vt:lpstr>
      <vt:lpstr>Examination (cont)</vt:lpstr>
      <vt:lpstr>Pulses: Pulses are the result of difference between systolic and diastolic status of the vasculature.  Increase in the difference between systole and diastole results in a more pronounced pulse.</vt:lpstr>
      <vt:lpstr>Cyanosis: This is best determined by examining the patient in sunlight.  Artificial light may alter patient color.</vt:lpstr>
      <vt:lpstr>Clubbing: This is enlargement of the tips of digits caused by hypoxia to peripheral tissue due to poor cardiac output and/or cyanosis.  Peripheral tissue compensate by forming more capillaries to improve oxygenation, this results in swelling of the peripheries of digits.  </vt:lpstr>
      <vt:lpstr>Formulas and General Rules Children over 1 year old</vt:lpstr>
      <vt:lpstr>Formulas and General Rules Children over 1 year old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Examination (cont)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Maneuvers with auscultation </vt:lpstr>
      <vt:lpstr>Epidemiology </vt:lpstr>
      <vt:lpstr>Etiologies: Innocent Murmurs </vt:lpstr>
      <vt:lpstr>عرض تقديمي في PowerPoint</vt:lpstr>
      <vt:lpstr>Etiologies: Pathologic Murmurs</vt:lpstr>
      <vt:lpstr>عرض تقديمي في PowerPoint</vt:lpstr>
      <vt:lpstr>Example:</vt:lpstr>
      <vt:lpstr>Examination (cont)</vt:lpstr>
      <vt:lpstr>Examination (cont)</vt:lpstr>
      <vt:lpstr>Examination (cont)</vt:lpstr>
      <vt:lpstr>Provisional Diagnosis</vt:lpstr>
      <vt:lpstr>Ehlar danlos </vt:lpstr>
      <vt:lpstr>Marfan</vt:lpstr>
      <vt:lpstr>RH Fever</vt:lpstr>
      <vt:lpstr>عرض تقديمي في PowerPoint</vt:lpstr>
      <vt:lpstr>عرض تقديمي في PowerPoint</vt:lpstr>
      <vt:lpstr>Holt Oram</vt:lpstr>
      <vt:lpstr>MPS (Hurler's)</vt:lpstr>
      <vt:lpstr>Investigation</vt:lpstr>
      <vt:lpstr>عرض تقديمي في PowerPoint</vt:lpstr>
    </vt:vector>
  </TitlesOfParts>
  <Company>KKUH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Patient History and Physical Examination</dc:title>
  <dc:creator>Abdullah Al Jarallah</dc:creator>
  <cp:lastModifiedBy>ABS</cp:lastModifiedBy>
  <cp:revision>28</cp:revision>
  <cp:lastPrinted>1601-01-01T00:00:00Z</cp:lastPrinted>
  <dcterms:created xsi:type="dcterms:W3CDTF">2002-02-01T19:36:50Z</dcterms:created>
  <dcterms:modified xsi:type="dcterms:W3CDTF">2017-10-01T14:02:42Z</dcterms:modified>
</cp:coreProperties>
</file>