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6" r:id="rId28"/>
    <p:sldId id="282" r:id="rId29"/>
    <p:sldId id="283" r:id="rId30"/>
    <p:sldId id="297" r:id="rId31"/>
    <p:sldId id="284" r:id="rId32"/>
    <p:sldId id="285" r:id="rId33"/>
    <p:sldId id="298" r:id="rId34"/>
    <p:sldId id="286" r:id="rId35"/>
    <p:sldId id="287" r:id="rId36"/>
    <p:sldId id="288" r:id="rId37"/>
    <p:sldId id="289" r:id="rId38"/>
    <p:sldId id="299" r:id="rId39"/>
    <p:sldId id="290" r:id="rId40"/>
    <p:sldId id="291" r:id="rId41"/>
    <p:sldId id="292" r:id="rId42"/>
    <p:sldId id="293" r:id="rId43"/>
    <p:sldId id="294" r:id="rId44"/>
    <p:sldId id="29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B14B-7588-4137-A944-2BD82C9D34CB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14F3-054F-4F73-90FF-F056F4A7E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6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B14B-7588-4137-A944-2BD82C9D34CB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14F3-054F-4F73-90FF-F056F4A7E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78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B14B-7588-4137-A944-2BD82C9D34CB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14F3-054F-4F73-90FF-F056F4A7E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7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B14B-7588-4137-A944-2BD82C9D34CB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14F3-054F-4F73-90FF-F056F4A7E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5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B14B-7588-4137-A944-2BD82C9D34CB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14F3-054F-4F73-90FF-F056F4A7E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8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B14B-7588-4137-A944-2BD82C9D34CB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14F3-054F-4F73-90FF-F056F4A7E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8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B14B-7588-4137-A944-2BD82C9D34CB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14F3-054F-4F73-90FF-F056F4A7E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9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B14B-7588-4137-A944-2BD82C9D34CB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14F3-054F-4F73-90FF-F056F4A7E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0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B14B-7588-4137-A944-2BD82C9D34CB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14F3-054F-4F73-90FF-F056F4A7E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0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B14B-7588-4137-A944-2BD82C9D34CB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14F3-054F-4F73-90FF-F056F4A7E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3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B14B-7588-4137-A944-2BD82C9D34CB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14F3-054F-4F73-90FF-F056F4A7E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9B14B-7588-4137-A944-2BD82C9D34CB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D14F3-054F-4F73-90FF-F056F4A7E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7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Chromosomal disorders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Farouq </a:t>
            </a:r>
            <a:r>
              <a:rPr lang="en-US" dirty="0" smtClean="0"/>
              <a:t>Ababneh, MD</a:t>
            </a:r>
          </a:p>
          <a:p>
            <a:r>
              <a:rPr lang="en-US" dirty="0" smtClean="0"/>
              <a:t>Geneticist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5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000" b="1" dirty="0"/>
              <a:t>Oogenesis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91" y="0"/>
            <a:ext cx="3505200" cy="661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636" y="1066800"/>
            <a:ext cx="53755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process of oogenesis </a:t>
            </a:r>
            <a:r>
              <a:rPr lang="en-US" dirty="0" smtClean="0"/>
              <a:t>is not </a:t>
            </a:r>
            <a:r>
              <a:rPr lang="en-US" dirty="0"/>
              <a:t>synchronized, and both early and late stages coexist in the fetal ovary.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There </a:t>
            </a:r>
            <a:r>
              <a:rPr lang="en-US" dirty="0"/>
              <a:t>are </a:t>
            </a:r>
            <a:r>
              <a:rPr lang="en-US" dirty="0" smtClean="0"/>
              <a:t>several million </a:t>
            </a:r>
            <a:r>
              <a:rPr lang="en-US" dirty="0"/>
              <a:t>oocytes at the time of birth, but most of these degenerate, and only about 400 </a:t>
            </a:r>
            <a:r>
              <a:rPr lang="en-US" dirty="0" smtClean="0"/>
              <a:t>eventually mature </a:t>
            </a:r>
            <a:r>
              <a:rPr lang="en-US" dirty="0"/>
              <a:t>and are ovulated.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B0F0"/>
                </a:solidFill>
              </a:rPr>
              <a:t>The </a:t>
            </a:r>
            <a:r>
              <a:rPr lang="en-US" dirty="0">
                <a:solidFill>
                  <a:srgbClr val="00B0F0"/>
                </a:solidFill>
              </a:rPr>
              <a:t>primary oocytes have all nearly completed prophase I by the </a:t>
            </a:r>
            <a:r>
              <a:rPr lang="en-US" dirty="0" smtClean="0">
                <a:solidFill>
                  <a:srgbClr val="00B0F0"/>
                </a:solidFill>
              </a:rPr>
              <a:t>time of </a:t>
            </a:r>
            <a:r>
              <a:rPr lang="en-US" dirty="0">
                <a:solidFill>
                  <a:srgbClr val="00B0F0"/>
                </a:solidFill>
              </a:rPr>
              <a:t>birth</a:t>
            </a:r>
            <a:r>
              <a:rPr lang="en-US" dirty="0"/>
              <a:t>, and those that do not degenerate remain arrested in that stage for years, </a:t>
            </a:r>
            <a:r>
              <a:rPr lang="en-US" dirty="0">
                <a:solidFill>
                  <a:srgbClr val="00B050"/>
                </a:solidFill>
              </a:rPr>
              <a:t>until </a:t>
            </a:r>
            <a:r>
              <a:rPr lang="en-US" dirty="0" smtClean="0">
                <a:solidFill>
                  <a:srgbClr val="00B050"/>
                </a:solidFill>
              </a:rPr>
              <a:t>ovulation as </a:t>
            </a:r>
            <a:r>
              <a:rPr lang="en-US" dirty="0">
                <a:solidFill>
                  <a:srgbClr val="00B050"/>
                </a:solidFill>
              </a:rPr>
              <a:t>part of a woman's menstrual cycle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74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Abnormalities of Chromosome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/>
              <a:t>Diploid</a:t>
            </a:r>
            <a:r>
              <a:rPr lang="en-US" b="1" u="sng" dirty="0" smtClean="0"/>
              <a:t>:</a:t>
            </a:r>
            <a:r>
              <a:rPr lang="en-US" dirty="0" smtClean="0"/>
              <a:t>  (2n) 46, XX or 46, XY</a:t>
            </a:r>
            <a:endParaRPr lang="en-US" dirty="0"/>
          </a:p>
          <a:p>
            <a:pPr marL="0" indent="0">
              <a:buNone/>
            </a:pPr>
            <a:r>
              <a:rPr lang="en-US" b="1" u="sng" dirty="0"/>
              <a:t>Haploid</a:t>
            </a:r>
            <a:r>
              <a:rPr lang="en-US" b="1" u="sng" dirty="0" smtClean="0"/>
              <a:t>: </a:t>
            </a:r>
            <a:r>
              <a:rPr lang="en-US" dirty="0" smtClean="0"/>
              <a:t>(n) 23 chromosomes </a:t>
            </a:r>
          </a:p>
          <a:p>
            <a:pPr marL="0" indent="0">
              <a:buNone/>
            </a:pPr>
            <a:r>
              <a:rPr lang="en-US" b="1" u="sng" dirty="0" smtClean="0"/>
              <a:t>Triploid:</a:t>
            </a:r>
            <a:r>
              <a:rPr lang="en-US" dirty="0" smtClean="0"/>
              <a:t> (</a:t>
            </a:r>
            <a:r>
              <a:rPr lang="en-US" dirty="0"/>
              <a:t>3n) </a:t>
            </a:r>
            <a:r>
              <a:rPr lang="en-US" dirty="0" smtClean="0"/>
              <a:t>(69,XXX </a:t>
            </a:r>
            <a:r>
              <a:rPr lang="en-US" dirty="0"/>
              <a:t>or </a:t>
            </a:r>
            <a:r>
              <a:rPr lang="en-US" dirty="0" smtClean="0"/>
              <a:t>69,XXY)</a:t>
            </a:r>
          </a:p>
          <a:p>
            <a:pPr marL="0" indent="0">
              <a:buNone/>
            </a:pPr>
            <a:r>
              <a:rPr lang="en-US" b="1" u="sng" dirty="0" smtClean="0"/>
              <a:t>Tetraploid:</a:t>
            </a:r>
            <a:r>
              <a:rPr lang="en-US" dirty="0" smtClean="0"/>
              <a:t> (4n) (92,XXXX </a:t>
            </a:r>
            <a:r>
              <a:rPr lang="en-US" dirty="0"/>
              <a:t>or </a:t>
            </a:r>
            <a:r>
              <a:rPr lang="en-US" dirty="0" smtClean="0"/>
              <a:t>92,XXYY)</a:t>
            </a:r>
          </a:p>
          <a:p>
            <a:pPr marL="0" indent="0">
              <a:buNone/>
            </a:pPr>
            <a:r>
              <a:rPr lang="en-US" b="1" u="sng" dirty="0" smtClean="0"/>
              <a:t>Heteroploid</a:t>
            </a:r>
            <a:r>
              <a:rPr lang="en-US" b="1" dirty="0"/>
              <a:t>: </a:t>
            </a:r>
            <a:r>
              <a:rPr lang="en-US" sz="2400" dirty="0" smtClean="0"/>
              <a:t>a chromosome </a:t>
            </a:r>
            <a:r>
              <a:rPr lang="en-US" sz="2400" dirty="0"/>
              <a:t>complement with any chromosome number other than </a:t>
            </a:r>
            <a:r>
              <a:rPr lang="en-US" sz="2400" dirty="0" smtClean="0"/>
              <a:t>46.</a:t>
            </a:r>
          </a:p>
          <a:p>
            <a:pPr marL="0" indent="0">
              <a:buNone/>
            </a:pPr>
            <a:r>
              <a:rPr lang="en-US" b="1" u="sng" dirty="0" smtClean="0"/>
              <a:t>Euploid: </a:t>
            </a:r>
            <a:r>
              <a:rPr lang="en-US" sz="2400" dirty="0"/>
              <a:t>An exact multiple of the haploid chromosome number (n</a:t>
            </a:r>
            <a:r>
              <a:rPr lang="en-US" sz="2400" dirty="0" smtClean="0"/>
              <a:t>).</a:t>
            </a:r>
          </a:p>
          <a:p>
            <a:pPr marL="0" indent="0">
              <a:buNone/>
            </a:pPr>
            <a:r>
              <a:rPr lang="en-US" sz="3100" b="1" u="sng" dirty="0" smtClean="0"/>
              <a:t>Aneuploidy</a:t>
            </a:r>
            <a:r>
              <a:rPr lang="en-US" sz="2400" dirty="0" smtClean="0"/>
              <a:t> is the most common and clinically significant type of human chromosome disorder, occurring </a:t>
            </a:r>
            <a:r>
              <a:rPr lang="en-US" sz="2400" dirty="0"/>
              <a:t>in at least 5% of all clinically recognized pregnancies.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Most </a:t>
            </a:r>
            <a:r>
              <a:rPr lang="en-US" sz="2400" dirty="0"/>
              <a:t>aneuploid patients </a:t>
            </a:r>
            <a:r>
              <a:rPr lang="en-US" sz="2400" dirty="0" smtClean="0"/>
              <a:t>have either: </a:t>
            </a:r>
          </a:p>
          <a:p>
            <a:pPr marL="0" indent="0">
              <a:buNone/>
            </a:pPr>
            <a:r>
              <a:rPr lang="en-US" sz="3100" b="1" u="sng" dirty="0"/>
              <a:t>T</a:t>
            </a:r>
            <a:r>
              <a:rPr lang="en-US" sz="3100" b="1" u="sng" dirty="0" smtClean="0"/>
              <a:t>risomy</a:t>
            </a:r>
            <a:r>
              <a:rPr lang="en-US" sz="2400" dirty="0" smtClean="0"/>
              <a:t> </a:t>
            </a:r>
            <a:r>
              <a:rPr lang="en-US" sz="2400" dirty="0"/>
              <a:t>(three instead of the normal pair of a particular chromosome) or, </a:t>
            </a:r>
            <a:endParaRPr lang="en-US" sz="2400" dirty="0" smtClean="0"/>
          </a:p>
          <a:p>
            <a:pPr marL="0" indent="0">
              <a:buNone/>
            </a:pPr>
            <a:r>
              <a:rPr lang="en-US" sz="3100" b="1" u="sng" dirty="0" smtClean="0"/>
              <a:t>Monosomy </a:t>
            </a:r>
            <a:r>
              <a:rPr lang="en-US" sz="2400" dirty="0"/>
              <a:t>(only one representative of a particular chromosome).</a:t>
            </a:r>
            <a:endParaRPr lang="en-US" sz="31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171444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99"/>
          <a:stretch/>
        </p:blipFill>
        <p:spPr bwMode="auto">
          <a:xfrm>
            <a:off x="1752600" y="76200"/>
            <a:ext cx="5638800" cy="661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27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Down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 syndrome, or trisomy 21, is by far the most common and best known of the chromosome disorders and is </a:t>
            </a:r>
            <a:r>
              <a:rPr lang="en-US" dirty="0" smtClean="0"/>
              <a:t>the single </a:t>
            </a:r>
            <a:r>
              <a:rPr lang="en-US" dirty="0"/>
              <a:t>most common genetic cause of moderate mental retardation. </a:t>
            </a:r>
            <a:endParaRPr lang="en-US" dirty="0" smtClean="0"/>
          </a:p>
          <a:p>
            <a:r>
              <a:rPr lang="en-US" dirty="0" smtClean="0"/>
              <a:t>About </a:t>
            </a:r>
            <a:r>
              <a:rPr lang="en-US" dirty="0"/>
              <a:t>1 child in 800 is born with Down</a:t>
            </a:r>
          </a:p>
          <a:p>
            <a:pPr marL="0" indent="0">
              <a:buNone/>
            </a:pPr>
            <a:r>
              <a:rPr lang="en-US" dirty="0" smtClean="0"/>
              <a:t>Syndrome.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4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7" y="1896269"/>
            <a:ext cx="3057525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2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5257800" cy="399256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Down syndrome can usually be diagnosed at birth or shortly thereafter by its dysmorphic features, which vary </a:t>
            </a:r>
            <a:r>
              <a:rPr lang="en-US" dirty="0" smtClean="0"/>
              <a:t>among patients </a:t>
            </a:r>
            <a:r>
              <a:rPr lang="en-US" dirty="0"/>
              <a:t>but nevertheless produce a distinctive </a:t>
            </a:r>
            <a:r>
              <a:rPr lang="en-US" dirty="0" smtClean="0"/>
              <a:t>phenotype.</a:t>
            </a:r>
          </a:p>
          <a:p>
            <a:r>
              <a:rPr lang="en-US" dirty="0" smtClean="0"/>
              <a:t>Hypotonia </a:t>
            </a:r>
            <a:r>
              <a:rPr lang="en-US" dirty="0"/>
              <a:t>may be the first abnormality </a:t>
            </a:r>
            <a:r>
              <a:rPr lang="en-US" dirty="0" smtClean="0"/>
              <a:t>noticed in </a:t>
            </a:r>
            <a:r>
              <a:rPr lang="en-US" dirty="0"/>
              <a:t>the newborn</a:t>
            </a:r>
            <a:r>
              <a:rPr lang="en-US" dirty="0" smtClean="0"/>
              <a:t>.</a:t>
            </a:r>
          </a:p>
          <a:p>
            <a:r>
              <a:rPr lang="en-US" dirty="0" smtClean="0"/>
              <a:t>Characteristic </a:t>
            </a:r>
            <a:r>
              <a:rPr lang="en-US" dirty="0"/>
              <a:t>dysmorphic facial features </a:t>
            </a:r>
            <a:endParaRPr lang="en-US" dirty="0" smtClean="0"/>
          </a:p>
          <a:p>
            <a:r>
              <a:rPr lang="en-US" dirty="0" smtClean="0"/>
              <a:t>Short in stature and have brachycephaly with a flat occiput. </a:t>
            </a:r>
          </a:p>
          <a:p>
            <a:r>
              <a:rPr lang="en-US" dirty="0" smtClean="0"/>
              <a:t>The neck is short, with loose skin on the nape. </a:t>
            </a:r>
          </a:p>
          <a:p>
            <a:r>
              <a:rPr lang="en-US" dirty="0"/>
              <a:t>T</a:t>
            </a:r>
            <a:r>
              <a:rPr lang="en-US" dirty="0" smtClean="0"/>
              <a:t>he eyes </a:t>
            </a:r>
            <a:r>
              <a:rPr lang="en-US" dirty="0" smtClean="0">
                <a:solidFill>
                  <a:srgbClr val="FF0000"/>
                </a:solidFill>
              </a:rPr>
              <a:t>have Brushfield </a:t>
            </a:r>
            <a:r>
              <a:rPr lang="en-US" dirty="0" smtClean="0"/>
              <a:t>spots around the margin of the iris.</a:t>
            </a:r>
          </a:p>
          <a:p>
            <a:r>
              <a:rPr lang="en-US" dirty="0" smtClean="0"/>
              <a:t>The </a:t>
            </a:r>
            <a:r>
              <a:rPr lang="en-US" dirty="0"/>
              <a:t>hands are short and broad, often with a single transverse</a:t>
            </a:r>
          </a:p>
          <a:p>
            <a:r>
              <a:rPr lang="en-US" dirty="0"/>
              <a:t>P</a:t>
            </a:r>
            <a:r>
              <a:rPr lang="en-US" dirty="0" smtClean="0"/>
              <a:t>almar </a:t>
            </a:r>
            <a:r>
              <a:rPr lang="en-US" dirty="0"/>
              <a:t>crease (“simian crease”) and incurved fifth digits, or clinodactyly.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"/>
            <a:ext cx="31702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upload.wikimedia.org/wikipedia/commons/7/79/Brushfield_eyes_magnifi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83" y="5034914"/>
            <a:ext cx="2522917" cy="159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64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The </a:t>
            </a:r>
            <a:r>
              <a:rPr lang="en-US" dirty="0"/>
              <a:t>Chromosomes in Down Syndrome</a:t>
            </a:r>
          </a:p>
        </p:txBody>
      </p:sp>
    </p:spTree>
    <p:extLst>
      <p:ext uri="{BB962C8B-B14F-4D97-AF65-F5344CB8AC3E}">
        <p14:creationId xmlns:p14="http://schemas.microsoft.com/office/powerpoint/2010/main" val="397553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Trisomy 21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86512" cy="49529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about 95% of all patients, Down syndrome involves trisomy for chromosome 21 (meiotic nondisjunction of the chromosome 21 pair).</a:t>
            </a:r>
          </a:p>
          <a:p>
            <a:r>
              <a:rPr lang="en-US" dirty="0"/>
              <a:t>The meiotic error responsible for the trisomy usually occurs during </a:t>
            </a:r>
            <a:r>
              <a:rPr lang="en-US" dirty="0">
                <a:solidFill>
                  <a:srgbClr val="FF0000"/>
                </a:solidFill>
              </a:rPr>
              <a:t>maternal meiosis </a:t>
            </a:r>
            <a:r>
              <a:rPr lang="en-US" dirty="0"/>
              <a:t>(about 90% of cases), predominantly in </a:t>
            </a:r>
            <a:r>
              <a:rPr lang="en-US" dirty="0">
                <a:solidFill>
                  <a:srgbClr val="FF0000"/>
                </a:solidFill>
              </a:rPr>
              <a:t>meiosis I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About </a:t>
            </a:r>
            <a:r>
              <a:rPr lang="en-US" dirty="0"/>
              <a:t>10% of cases occur in </a:t>
            </a:r>
            <a:r>
              <a:rPr lang="en-US" dirty="0">
                <a:solidFill>
                  <a:srgbClr val="00B050"/>
                </a:solidFill>
              </a:rPr>
              <a:t>paternal meiosis</a:t>
            </a:r>
            <a:r>
              <a:rPr lang="en-US" dirty="0"/>
              <a:t>, usually in </a:t>
            </a:r>
            <a:r>
              <a:rPr lang="en-US" dirty="0">
                <a:solidFill>
                  <a:srgbClr val="00B050"/>
                </a:solidFill>
              </a:rPr>
              <a:t>meiosis II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12" y="1600200"/>
            <a:ext cx="372408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13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7710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01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/>
          <a:stretch/>
        </p:blipFill>
        <p:spPr bwMode="auto">
          <a:xfrm>
            <a:off x="381000" y="228996"/>
            <a:ext cx="8429255" cy="601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32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14" y="8281"/>
            <a:ext cx="5048485" cy="403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4114800"/>
            <a:ext cx="7848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</a:t>
            </a:r>
            <a:r>
              <a:rPr lang="en-US" sz="1400" dirty="0" smtClean="0"/>
              <a:t>uman </a:t>
            </a:r>
            <a:r>
              <a:rPr lang="en-US" sz="1400" dirty="0"/>
              <a:t>being begins life as a fertilized ovum ( zygote), a diploid cell from which all the </a:t>
            </a:r>
            <a:r>
              <a:rPr lang="en-US" sz="1400" dirty="0" smtClean="0"/>
              <a:t>cells of </a:t>
            </a:r>
            <a:r>
              <a:rPr lang="en-US" sz="1400" dirty="0"/>
              <a:t>the body </a:t>
            </a:r>
            <a:r>
              <a:rPr lang="en-US" sz="1400" dirty="0" smtClean="0"/>
              <a:t>[estimated </a:t>
            </a:r>
            <a:r>
              <a:rPr lang="en-US" sz="1400" dirty="0"/>
              <a:t>at about 100 trillion </a:t>
            </a:r>
            <a:r>
              <a:rPr lang="en-US" sz="1400" dirty="0" smtClean="0"/>
              <a:t>(100 x10</a:t>
            </a:r>
            <a:r>
              <a:rPr lang="en-US" sz="1400" baseline="30000" dirty="0" smtClean="0"/>
              <a:t>12</a:t>
            </a:r>
            <a:r>
              <a:rPr lang="en-US" sz="1400" dirty="0" smtClean="0"/>
              <a:t> )] in number  are </a:t>
            </a:r>
            <a:r>
              <a:rPr lang="en-US" sz="1400" dirty="0"/>
              <a:t>derived by a series of dozens or </a:t>
            </a:r>
            <a:r>
              <a:rPr lang="en-US" sz="1400" dirty="0" smtClean="0"/>
              <a:t>even hundreds </a:t>
            </a:r>
            <a:r>
              <a:rPr lang="en-US" sz="1400" dirty="0"/>
              <a:t>of mitoses. </a:t>
            </a:r>
            <a:endParaRPr lang="en-US" sz="1400" dirty="0" smtClean="0"/>
          </a:p>
          <a:p>
            <a:r>
              <a:rPr lang="en-US" sz="1400" dirty="0" smtClean="0"/>
              <a:t>Mitosis </a:t>
            </a:r>
            <a:r>
              <a:rPr lang="en-US" sz="1400" dirty="0"/>
              <a:t>is obviously crucial for growth and differentiation, but it takes </a:t>
            </a:r>
            <a:r>
              <a:rPr lang="en-US" sz="1400" dirty="0" smtClean="0"/>
              <a:t>up only </a:t>
            </a:r>
            <a:r>
              <a:rPr lang="en-US" sz="1400" dirty="0"/>
              <a:t>a small part of the life cycle of a cell. </a:t>
            </a:r>
            <a:endParaRPr lang="en-US" sz="1400" dirty="0" smtClean="0"/>
          </a:p>
          <a:p>
            <a:r>
              <a:rPr lang="en-US" sz="1400" dirty="0" smtClean="0"/>
              <a:t>The </a:t>
            </a:r>
            <a:r>
              <a:rPr lang="en-US" sz="1400" dirty="0"/>
              <a:t>period between two successive mitoses is </a:t>
            </a:r>
            <a:r>
              <a:rPr lang="en-US" sz="1400" dirty="0" smtClean="0"/>
              <a:t>called </a:t>
            </a:r>
            <a:r>
              <a:rPr lang="en-US" sz="1400" b="1" u="sng" dirty="0" smtClean="0"/>
              <a:t>interphase</a:t>
            </a:r>
            <a:r>
              <a:rPr lang="en-US" sz="1400" dirty="0"/>
              <a:t>, the state in which most of the life of a cell is spent</a:t>
            </a:r>
            <a:r>
              <a:rPr lang="en-US" sz="1400" dirty="0" smtClean="0"/>
              <a:t>.</a:t>
            </a:r>
          </a:p>
          <a:p>
            <a:r>
              <a:rPr lang="en-US" sz="1400" dirty="0"/>
              <a:t>In fact, some cell types, such as </a:t>
            </a:r>
            <a:r>
              <a:rPr lang="en-US" sz="1400" u="sng" dirty="0"/>
              <a:t>neurons</a:t>
            </a:r>
            <a:r>
              <a:rPr lang="en-US" sz="1400" dirty="0"/>
              <a:t> and </a:t>
            </a:r>
            <a:r>
              <a:rPr lang="en-US" sz="1400" u="sng" dirty="0"/>
              <a:t>red blood cells</a:t>
            </a:r>
            <a:r>
              <a:rPr lang="en-US" sz="1400" dirty="0"/>
              <a:t>, do not divide at all once </a:t>
            </a:r>
            <a:r>
              <a:rPr lang="en-US" sz="1400" dirty="0" smtClean="0"/>
              <a:t>they are </a:t>
            </a:r>
            <a:r>
              <a:rPr lang="en-US" sz="1400" dirty="0"/>
              <a:t>fully differentiated</a:t>
            </a:r>
          </a:p>
        </p:txBody>
      </p:sp>
    </p:spTree>
    <p:extLst>
      <p:ext uri="{BB962C8B-B14F-4D97-AF65-F5344CB8AC3E}">
        <p14:creationId xmlns:p14="http://schemas.microsoft.com/office/powerpoint/2010/main" val="3657486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152400"/>
            <a:ext cx="922541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745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Robertsonian Translocation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About 4% of Down syndrome patients have 46 chromosomes, one of which is a Robertsonian translocation </a:t>
            </a:r>
            <a:r>
              <a:rPr lang="en-US" dirty="0" smtClean="0"/>
              <a:t>between chromosome </a:t>
            </a:r>
            <a:r>
              <a:rPr lang="en-US" dirty="0"/>
              <a:t>21q and the long arm of one of the other acrocentric chromosomes (usually chromosome 14 or 22).</a:t>
            </a:r>
          </a:p>
        </p:txBody>
      </p:sp>
    </p:spTree>
    <p:extLst>
      <p:ext uri="{BB962C8B-B14F-4D97-AF65-F5344CB8AC3E}">
        <p14:creationId xmlns:p14="http://schemas.microsoft.com/office/powerpoint/2010/main" val="269137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Robertsonian Translocation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5181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translocation chromosome replaces one of the normal acrocentric </a:t>
            </a:r>
            <a:r>
              <a:rPr lang="en-US" dirty="0" smtClean="0"/>
              <a:t>chromosomes. </a:t>
            </a:r>
          </a:p>
          <a:p>
            <a:r>
              <a:rPr lang="en-US" dirty="0" smtClean="0"/>
              <a:t>The </a:t>
            </a:r>
            <a:r>
              <a:rPr lang="en-US" dirty="0"/>
              <a:t>karyotype of a </a:t>
            </a:r>
            <a:r>
              <a:rPr lang="en-US" dirty="0" smtClean="0"/>
              <a:t>Down syndrome </a:t>
            </a:r>
            <a:r>
              <a:rPr lang="en-US" dirty="0"/>
              <a:t>patient with a Robertsonian translocation between chromosomes 14 and 21 is </a:t>
            </a:r>
            <a:r>
              <a:rPr lang="en-US" dirty="0" smtClean="0"/>
              <a:t>therefore:</a:t>
            </a:r>
          </a:p>
          <a:p>
            <a:r>
              <a:rPr lang="en-US" dirty="0" smtClean="0"/>
              <a:t>46,XX,rob(14;21</a:t>
            </a:r>
            <a:r>
              <a:rPr lang="en-US" dirty="0"/>
              <a:t>)(q10;q10),+</a:t>
            </a:r>
            <a:r>
              <a:rPr lang="en-US" dirty="0" smtClean="0"/>
              <a:t>21</a:t>
            </a:r>
          </a:p>
          <a:p>
            <a:r>
              <a:rPr lang="en-US" dirty="0" smtClean="0"/>
              <a:t>46,XY,rob(14;21</a:t>
            </a:r>
            <a:r>
              <a:rPr lang="en-US" dirty="0"/>
              <a:t>)(q10;q10),+21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752600"/>
            <a:ext cx="4216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3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26" y="381000"/>
            <a:ext cx="6517673" cy="613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12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04800"/>
            <a:ext cx="848538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720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Mosaic Down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About 2% of Down syndrome patients are mosaic, usually for cell populations with either a normal or a trisomy </a:t>
            </a:r>
            <a:r>
              <a:rPr lang="en-US" dirty="0" smtClean="0"/>
              <a:t>21 karyotype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phenotype may be milder than that of typical trisomy 21, but there is wide variability in </a:t>
            </a:r>
            <a:r>
              <a:rPr lang="en-US" dirty="0" smtClean="0"/>
              <a:t>phenotypes among </a:t>
            </a:r>
            <a:r>
              <a:rPr lang="en-US" dirty="0"/>
              <a:t>mosaic patients, possibly reflecting the variable proportion of trisomy 21 cells in the embryo during </a:t>
            </a:r>
            <a:r>
              <a:rPr lang="en-US" dirty="0" smtClean="0"/>
              <a:t>early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development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6517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Etiology of Trisomy 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The high percentage of all cases of trisomy 21 in which the abnormal gamete originated during maternal</a:t>
            </a:r>
          </a:p>
          <a:p>
            <a:pPr marL="0" indent="0">
              <a:buNone/>
            </a:pPr>
            <a:r>
              <a:rPr lang="en-US" dirty="0" smtClean="0"/>
              <a:t>    meiosis </a:t>
            </a:r>
            <a:r>
              <a:rPr lang="en-US" dirty="0"/>
              <a:t>I suggests that something about </a:t>
            </a:r>
            <a:r>
              <a:rPr lang="en-US" dirty="0" smtClean="0"/>
              <a:t>maternal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meiosis </a:t>
            </a:r>
            <a:r>
              <a:rPr lang="en-US" dirty="0"/>
              <a:t>I is the underlying </a:t>
            </a:r>
            <a:r>
              <a:rPr lang="en-US" dirty="0" smtClean="0"/>
              <a:t>cause.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Because </a:t>
            </a:r>
            <a:r>
              <a:rPr lang="en-US" dirty="0"/>
              <a:t>of the increased risk </a:t>
            </a:r>
            <a:r>
              <a:rPr lang="en-US" dirty="0" smtClean="0"/>
              <a:t>of Down syndrome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to </a:t>
            </a:r>
            <a:r>
              <a:rPr lang="en-US" dirty="0"/>
              <a:t>older </a:t>
            </a:r>
            <a:r>
              <a:rPr lang="en-US" dirty="0" smtClean="0"/>
              <a:t>mothers, </a:t>
            </a:r>
            <a:r>
              <a:rPr lang="en-US" dirty="0"/>
              <a:t>one </a:t>
            </a:r>
            <a:r>
              <a:rPr lang="en-US" dirty="0" smtClean="0"/>
              <a:t>obvious possibility </a:t>
            </a:r>
            <a:r>
              <a:rPr lang="en-US" dirty="0"/>
              <a:t>is the “older egg” </a:t>
            </a:r>
            <a:r>
              <a:rPr lang="en-US" dirty="0" smtClean="0"/>
              <a:t>model.”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It </a:t>
            </a:r>
            <a:r>
              <a:rPr lang="en-US" dirty="0"/>
              <a:t>has </a:t>
            </a:r>
            <a:r>
              <a:rPr lang="en-US" dirty="0" smtClean="0"/>
              <a:t>been suggested </a:t>
            </a:r>
            <a:r>
              <a:rPr lang="en-US" dirty="0"/>
              <a:t>that the older the oocyte, </a:t>
            </a:r>
            <a:r>
              <a:rPr lang="en-US" dirty="0" smtClean="0"/>
              <a:t>the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greater </a:t>
            </a:r>
            <a:r>
              <a:rPr lang="en-US" dirty="0"/>
              <a:t>the chance that the chromosomes will fail </a:t>
            </a:r>
            <a:r>
              <a:rPr lang="en-US" dirty="0" smtClean="0"/>
              <a:t>to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disjoin </a:t>
            </a:r>
            <a:r>
              <a:rPr lang="en-US" dirty="0"/>
              <a:t>correctly.</a:t>
            </a:r>
          </a:p>
        </p:txBody>
      </p:sp>
    </p:spTree>
    <p:extLst>
      <p:ext uri="{BB962C8B-B14F-4D97-AF65-F5344CB8AC3E}">
        <p14:creationId xmlns:p14="http://schemas.microsoft.com/office/powerpoint/2010/main" val="19311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</a:t>
            </a:r>
            <a:r>
              <a:rPr lang="en-US" sz="4000" b="1" dirty="0" smtClean="0"/>
              <a:t>Trisomy </a:t>
            </a:r>
            <a:r>
              <a:rPr lang="en-US" sz="4000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115544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Trisomy 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1"/>
            <a:ext cx="3505200" cy="289559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The features of trisomy 18 always </a:t>
            </a:r>
            <a:r>
              <a:rPr lang="en-US" dirty="0" smtClean="0"/>
              <a:t>include: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Mental retardation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Failure </a:t>
            </a:r>
            <a:r>
              <a:rPr lang="en-US" dirty="0"/>
              <a:t>to thrive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Severe </a:t>
            </a:r>
            <a:r>
              <a:rPr lang="en-US" dirty="0"/>
              <a:t>malformation of the heart. 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Hypertonia </a:t>
            </a:r>
            <a:r>
              <a:rPr lang="en-US" dirty="0"/>
              <a:t>is a typical finding.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Prominent occiput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Jaw recedes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Low-set </a:t>
            </a:r>
            <a:r>
              <a:rPr lang="en-US" dirty="0"/>
              <a:t>and </a:t>
            </a:r>
            <a:r>
              <a:rPr lang="en-US" dirty="0" smtClean="0"/>
              <a:t>malformed ears.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/>
              <a:t>sternum is </a:t>
            </a:r>
            <a:r>
              <a:rPr lang="en-US" dirty="0" smtClean="0"/>
              <a:t>short.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/>
              <a:t>fists clench in a characteristic way, the 2d and </a:t>
            </a: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digits overlapping the 3d  and 4</a:t>
            </a:r>
            <a:r>
              <a:rPr lang="en-US" baseline="30000" dirty="0" smtClean="0"/>
              <a:t>th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The feet have a “rocker-bottom” appearance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50042"/>
            <a:ext cx="5334000" cy="290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0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Trisomy 18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3175"/>
            <a:ext cx="5699388" cy="51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57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273"/>
            <a:ext cx="7467600" cy="668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53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/>
              <a:t>                        Trisomy </a:t>
            </a:r>
            <a:r>
              <a:rPr lang="en-US" sz="4000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976178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Trisomy </a:t>
            </a:r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8306"/>
            <a:ext cx="4800600" cy="5301094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Growth retardation and severe mental retardation 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Severe </a:t>
            </a:r>
            <a:r>
              <a:rPr lang="en-US" dirty="0"/>
              <a:t>central nervous system malformations such as arhinencephaly </a:t>
            </a:r>
            <a:r>
              <a:rPr lang="en-US" dirty="0" smtClean="0"/>
              <a:t>and holoprosencephaly</a:t>
            </a:r>
            <a:r>
              <a:rPr lang="en-US" dirty="0"/>
              <a:t>.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forehead is </a:t>
            </a:r>
            <a:r>
              <a:rPr lang="en-US" dirty="0" smtClean="0"/>
              <a:t>sloping.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Microcephaly </a:t>
            </a:r>
            <a:r>
              <a:rPr lang="en-US" dirty="0"/>
              <a:t>and wide open </a:t>
            </a:r>
            <a:r>
              <a:rPr lang="en-US" dirty="0" smtClean="0"/>
              <a:t>sutures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Eye anomalies like microphthalmia</a:t>
            </a:r>
            <a:r>
              <a:rPr lang="en-US" dirty="0"/>
              <a:t>, iris coloboma, or even absence of the eyes.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ears are malformed.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Cleft </a:t>
            </a:r>
            <a:r>
              <a:rPr lang="en-US" dirty="0"/>
              <a:t>lip and cleft palate 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Postaxial polydactyly.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Clench </a:t>
            </a:r>
            <a:r>
              <a:rPr lang="en-US" dirty="0"/>
              <a:t>with the second and </a:t>
            </a:r>
            <a:r>
              <a:rPr lang="en-US" dirty="0" smtClean="0"/>
              <a:t>fifth digits </a:t>
            </a:r>
            <a:r>
              <a:rPr lang="en-US" dirty="0"/>
              <a:t>overlapping the third and fourth, as in trisomy 18.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Rocker-bottom feet.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Simian </a:t>
            </a:r>
            <a:r>
              <a:rPr lang="en-US" dirty="0"/>
              <a:t>creases.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Congenital </a:t>
            </a:r>
            <a:r>
              <a:rPr lang="en-US" dirty="0"/>
              <a:t>heart defects (</a:t>
            </a:r>
            <a:r>
              <a:rPr lang="en-US" dirty="0" smtClean="0"/>
              <a:t>in particular</a:t>
            </a:r>
            <a:r>
              <a:rPr lang="en-US" dirty="0"/>
              <a:t>, </a:t>
            </a:r>
            <a:r>
              <a:rPr lang="en-US" dirty="0" smtClean="0"/>
              <a:t>VSD and PDA)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Urogenital </a:t>
            </a:r>
            <a:r>
              <a:rPr lang="en-US" dirty="0"/>
              <a:t>defects, including cryptorchidism </a:t>
            </a:r>
            <a:r>
              <a:rPr lang="en-US" dirty="0" smtClean="0"/>
              <a:t>in males</a:t>
            </a:r>
            <a:r>
              <a:rPr lang="en-US" dirty="0"/>
              <a:t>, bicornuate uterus and hypoplastic ovaries in females, and polycystic kidneys.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Of </a:t>
            </a:r>
            <a:r>
              <a:rPr lang="en-US" dirty="0"/>
              <a:t>this constellation of </a:t>
            </a:r>
            <a:r>
              <a:rPr lang="en-US" dirty="0" smtClean="0"/>
              <a:t>defects, the </a:t>
            </a:r>
            <a:r>
              <a:rPr lang="en-US" dirty="0"/>
              <a:t>most distinctive are the general facial appearance with </a:t>
            </a:r>
            <a:r>
              <a:rPr lang="en-US" b="1" u="sng" dirty="0"/>
              <a:t>cleft lip and palate</a:t>
            </a:r>
            <a:r>
              <a:rPr lang="en-US" dirty="0"/>
              <a:t> and </a:t>
            </a:r>
            <a:r>
              <a:rPr lang="en-US" b="1" u="sng" dirty="0"/>
              <a:t>ocular abnormalities</a:t>
            </a:r>
            <a:r>
              <a:rPr lang="en-US" dirty="0"/>
              <a:t>, </a:t>
            </a:r>
            <a:r>
              <a:rPr lang="en-US" b="1" u="sng" dirty="0" smtClean="0"/>
              <a:t>polydactyly</a:t>
            </a:r>
            <a:r>
              <a:rPr lang="en-US" dirty="0" smtClean="0"/>
              <a:t>, the </a:t>
            </a:r>
            <a:r>
              <a:rPr lang="en-US" b="1" u="sng" dirty="0"/>
              <a:t>clenched fists</a:t>
            </a:r>
            <a:r>
              <a:rPr lang="en-US" dirty="0"/>
              <a:t>, and r</a:t>
            </a:r>
            <a:r>
              <a:rPr lang="en-US" b="1" u="sng" dirty="0"/>
              <a:t>ocker-bottom</a:t>
            </a:r>
            <a:r>
              <a:rPr lang="en-US" dirty="0"/>
              <a:t> feet.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28305"/>
            <a:ext cx="3505200" cy="534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698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Trisomy 13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"/>
          <a:stretch/>
        </p:blipFill>
        <p:spPr bwMode="auto">
          <a:xfrm>
            <a:off x="1143000" y="1510908"/>
            <a:ext cx="7010400" cy="500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32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  </a:t>
            </a:r>
            <a:r>
              <a:rPr lang="en-US" sz="4000" b="1" dirty="0" smtClean="0"/>
              <a:t>Klinefelter </a:t>
            </a:r>
            <a:r>
              <a:rPr lang="en-US" sz="4000" b="1" dirty="0"/>
              <a:t>Syndrome (47,XXY)</a:t>
            </a:r>
          </a:p>
        </p:txBody>
      </p:sp>
    </p:spTree>
    <p:extLst>
      <p:ext uri="{BB962C8B-B14F-4D97-AF65-F5344CB8AC3E}">
        <p14:creationId xmlns:p14="http://schemas.microsoft.com/office/powerpoint/2010/main" val="2423158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Klinefelter Syndrome (47,XXY)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334000" cy="342900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dirty="0"/>
              <a:t>The patients are tall and thin and have relatively long legs. </a:t>
            </a:r>
            <a:endParaRPr lang="en-US" sz="1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They </a:t>
            </a:r>
            <a:r>
              <a:rPr lang="en-US" sz="1800" dirty="0"/>
              <a:t>appear </a:t>
            </a:r>
            <a:r>
              <a:rPr lang="en-US" sz="1800" dirty="0" smtClean="0"/>
              <a:t>  physically </a:t>
            </a:r>
            <a:r>
              <a:rPr lang="en-US" sz="1800" dirty="0"/>
              <a:t>normal until </a:t>
            </a:r>
            <a:r>
              <a:rPr lang="en-US" sz="1800" dirty="0" smtClean="0"/>
              <a:t>puberty when </a:t>
            </a:r>
            <a:r>
              <a:rPr lang="en-US" sz="1800" dirty="0"/>
              <a:t>signs of hypogonadism become obvious</a:t>
            </a:r>
            <a:r>
              <a:rPr lang="en-US" sz="18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Puberty </a:t>
            </a:r>
            <a:r>
              <a:rPr lang="en-US" sz="1800" dirty="0"/>
              <a:t>occurs at a normal age, but the testes remain small, </a:t>
            </a:r>
            <a:r>
              <a:rPr lang="en-US" sz="1800" dirty="0" smtClean="0"/>
              <a:t>and secondary </a:t>
            </a:r>
            <a:r>
              <a:rPr lang="en-US" sz="1800" dirty="0"/>
              <a:t>sexual characteristics remain underdeveloped</a:t>
            </a:r>
            <a:r>
              <a:rPr lang="en-US" sz="1800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Gynecomastia is a feature; because of this,</a:t>
            </a:r>
            <a:r>
              <a:rPr lang="en-US" sz="1800" dirty="0"/>
              <a:t> risk  of breast cancer is 20 to 50 times that </a:t>
            </a:r>
            <a:r>
              <a:rPr lang="en-US" sz="1800" dirty="0" smtClean="0"/>
              <a:t>Of 46,XY.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The Klinefelter patients are almost always infertile.</a:t>
            </a:r>
          </a:p>
          <a:p>
            <a:pPr marL="514350" indent="-514350">
              <a:buFont typeface="+mj-lt"/>
              <a:buAutoNum type="arabicPeriod"/>
            </a:pPr>
            <a:endParaRPr lang="en-US" sz="1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In </a:t>
            </a:r>
            <a:r>
              <a:rPr lang="en-US" sz="1800" dirty="0"/>
              <a:t>adulthood, persistent androgen deficiency may result in decreased muscle tone, </a:t>
            </a:r>
            <a:r>
              <a:rPr lang="en-US" sz="1800" dirty="0" smtClean="0"/>
              <a:t>a loss </a:t>
            </a:r>
            <a:r>
              <a:rPr lang="en-US" sz="1800" dirty="0"/>
              <a:t>of libido, and decreased bone mineral density</a:t>
            </a:r>
            <a:r>
              <a:rPr lang="en-US" sz="18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The incidence is at least 1 in 1000 male live births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19" y="1219200"/>
            <a:ext cx="228348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18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1" y="533400"/>
            <a:ext cx="8953809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576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47,XYY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Among all male live births, the incidence of the 47,XYY karyotype is about 1 in 1000. </a:t>
            </a:r>
          </a:p>
          <a:p>
            <a:r>
              <a:rPr lang="en-US" dirty="0" smtClean="0"/>
              <a:t>The 47,XYY chromosome constitution is not associated with an obviously abnormal phenotype</a:t>
            </a:r>
          </a:p>
          <a:p>
            <a:r>
              <a:rPr lang="en-US" dirty="0" smtClean="0"/>
              <a:t>Males with this karyotype cannot be distinguished from normal 46,XY males. </a:t>
            </a:r>
          </a:p>
          <a:p>
            <a:r>
              <a:rPr lang="en-US" dirty="0" smtClean="0"/>
              <a:t>They have normal intelligence and are not dysmorphic.</a:t>
            </a:r>
          </a:p>
          <a:p>
            <a:r>
              <a:rPr lang="en-US" dirty="0" smtClean="0"/>
              <a:t>Tall.</a:t>
            </a:r>
          </a:p>
          <a:p>
            <a:r>
              <a:rPr lang="en-US" dirty="0">
                <a:solidFill>
                  <a:srgbClr val="FF0000"/>
                </a:solidFill>
              </a:rPr>
              <a:t>Fertility</a:t>
            </a:r>
            <a:r>
              <a:rPr lang="en-US" dirty="0"/>
              <a:t> is usually </a:t>
            </a:r>
            <a:r>
              <a:rPr lang="en-US" dirty="0" smtClean="0"/>
              <a:t>normal.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 </a:t>
            </a:r>
            <a:r>
              <a:rPr lang="en-US" dirty="0">
                <a:solidFill>
                  <a:srgbClr val="FF0000"/>
                </a:solidFill>
              </a:rPr>
              <a:t>particularly increased </a:t>
            </a:r>
            <a:r>
              <a:rPr lang="en-US" dirty="0" smtClean="0">
                <a:solidFill>
                  <a:srgbClr val="FF0000"/>
                </a:solidFill>
              </a:rPr>
              <a:t>risk that </a:t>
            </a:r>
            <a:r>
              <a:rPr lang="en-US" dirty="0">
                <a:solidFill>
                  <a:srgbClr val="FF0000"/>
                </a:solidFill>
              </a:rPr>
              <a:t>a 47,XYY male will have a chromosomally abnormal child.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About half of 47,XYY boys </a:t>
            </a:r>
            <a:r>
              <a:rPr lang="en-US" u="sng" dirty="0" smtClean="0">
                <a:solidFill>
                  <a:srgbClr val="00B050"/>
                </a:solidFill>
              </a:rPr>
              <a:t>require educational intervention </a:t>
            </a:r>
            <a:r>
              <a:rPr lang="en-US" dirty="0" smtClean="0"/>
              <a:t>as a result of language delays and reading and spelling difficulties.</a:t>
            </a:r>
          </a:p>
          <a:p>
            <a:r>
              <a:rPr lang="en-US" dirty="0">
                <a:solidFill>
                  <a:srgbClr val="FF0000"/>
                </a:solidFill>
              </a:rPr>
              <a:t>Attention deficits, hyperactivity, and impulsiveness </a:t>
            </a:r>
            <a:r>
              <a:rPr lang="en-US" dirty="0"/>
              <a:t>have been well documented in XYY </a:t>
            </a:r>
            <a:r>
              <a:rPr lang="en-US" dirty="0" smtClean="0"/>
              <a:t>males.</a:t>
            </a:r>
          </a:p>
          <a:p>
            <a:r>
              <a:rPr lang="en-US" dirty="0"/>
              <a:t>The origin of the error that leads to the XYY karyotype must be paternal nondisjunction at meiosis II, producing YY sperm.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631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Trisomy X (47,XXX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Incidence </a:t>
            </a:r>
            <a:r>
              <a:rPr lang="en-US" sz="2000" dirty="0"/>
              <a:t>of 1 in 1000 female births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Somewhat above average </a:t>
            </a:r>
            <a:r>
              <a:rPr lang="en-US" sz="2000" dirty="0"/>
              <a:t>in stature, are not abnormal phenotypically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Develop </a:t>
            </a:r>
            <a:r>
              <a:rPr lang="en-US" sz="2000" dirty="0"/>
              <a:t>pubertal changes at an </a:t>
            </a:r>
            <a:r>
              <a:rPr lang="en-US" sz="2000" dirty="0" smtClean="0"/>
              <a:t>appropriate Age. </a:t>
            </a:r>
          </a:p>
          <a:p>
            <a:r>
              <a:rPr lang="en-US" sz="2000" dirty="0" smtClean="0"/>
              <a:t>They </a:t>
            </a:r>
            <a:r>
              <a:rPr lang="en-US" sz="2000" dirty="0"/>
              <a:t>are </a:t>
            </a:r>
            <a:r>
              <a:rPr lang="en-US" sz="2000" dirty="0">
                <a:solidFill>
                  <a:srgbClr val="FF0000"/>
                </a:solidFill>
              </a:rPr>
              <a:t>usually </a:t>
            </a:r>
            <a:r>
              <a:rPr lang="en-US" sz="2000" dirty="0" smtClean="0">
                <a:solidFill>
                  <a:srgbClr val="FF0000"/>
                </a:solidFill>
              </a:rPr>
              <a:t>fertile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With </a:t>
            </a:r>
            <a:r>
              <a:rPr lang="en-US" sz="2000" dirty="0"/>
              <a:t>a somewhat </a:t>
            </a:r>
            <a:r>
              <a:rPr lang="en-US" sz="2000" dirty="0">
                <a:solidFill>
                  <a:srgbClr val="FF0000"/>
                </a:solidFill>
              </a:rPr>
              <a:t>increased risk </a:t>
            </a:r>
            <a:r>
              <a:rPr lang="en-US" sz="2000" dirty="0" smtClean="0">
                <a:solidFill>
                  <a:srgbClr val="FF0000"/>
                </a:solidFill>
              </a:rPr>
              <a:t>of chromosomally </a:t>
            </a:r>
            <a:r>
              <a:rPr lang="en-US" sz="2000" dirty="0">
                <a:solidFill>
                  <a:srgbClr val="FF0000"/>
                </a:solidFill>
              </a:rPr>
              <a:t>abnormal offspring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Significant </a:t>
            </a:r>
            <a:r>
              <a:rPr lang="en-US" sz="2000" dirty="0"/>
              <a:t>deficit in performance on IQ tests, and about 70% of the patients have some </a:t>
            </a:r>
            <a:r>
              <a:rPr lang="en-US" sz="2000" u="sng" dirty="0" smtClean="0">
                <a:solidFill>
                  <a:srgbClr val="00B050"/>
                </a:solidFill>
              </a:rPr>
              <a:t>learning problems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Almost all cases result from errors in maternal </a:t>
            </a:r>
            <a:r>
              <a:rPr lang="en-US" sz="2000" dirty="0" smtClean="0"/>
              <a:t>meiosis, and </a:t>
            </a:r>
            <a:r>
              <a:rPr lang="en-US" sz="2000" dirty="0"/>
              <a:t>of these, the majority are in meiosis I. </a:t>
            </a:r>
            <a:endParaRPr lang="en-US" sz="2000" dirty="0" smtClean="0"/>
          </a:p>
          <a:p>
            <a:r>
              <a:rPr lang="en-US" sz="2000" dirty="0" smtClean="0"/>
              <a:t>There </a:t>
            </a:r>
            <a:r>
              <a:rPr lang="en-US" sz="2000" dirty="0"/>
              <a:t>is an effect of increased maternal </a:t>
            </a:r>
            <a:r>
              <a:rPr lang="en-US" sz="2000" dirty="0" smtClean="0"/>
              <a:t>age.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0052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</a:t>
            </a:r>
            <a:r>
              <a:rPr lang="en-US" sz="4000" b="1" dirty="0" smtClean="0"/>
              <a:t>Turner </a:t>
            </a:r>
            <a:r>
              <a:rPr lang="en-US" sz="4000" b="1" dirty="0"/>
              <a:t>Syndrome </a:t>
            </a:r>
          </a:p>
        </p:txBody>
      </p:sp>
    </p:spTree>
    <p:extLst>
      <p:ext uri="{BB962C8B-B14F-4D97-AF65-F5344CB8AC3E}">
        <p14:creationId xmlns:p14="http://schemas.microsoft.com/office/powerpoint/2010/main" val="1828736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Turner Syndrome (45,X and Variants)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19600" cy="51815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Females </a:t>
            </a:r>
            <a:r>
              <a:rPr lang="en-US" sz="2000" dirty="0"/>
              <a:t>with Turner syndrome can often be identified </a:t>
            </a:r>
            <a:r>
              <a:rPr lang="en-US" sz="2000" dirty="0" smtClean="0"/>
              <a:t>at birth by </a:t>
            </a:r>
            <a:r>
              <a:rPr lang="en-US" sz="2000" dirty="0"/>
              <a:t>their distinctive phenotypic </a:t>
            </a:r>
            <a:r>
              <a:rPr lang="en-US" sz="2000" dirty="0" smtClean="0"/>
              <a:t>features.</a:t>
            </a:r>
          </a:p>
          <a:p>
            <a:r>
              <a:rPr lang="en-US" sz="2000" dirty="0"/>
              <a:t>The incidence </a:t>
            </a:r>
            <a:r>
              <a:rPr lang="en-US" sz="2000" dirty="0" smtClean="0"/>
              <a:t>1 in 4000 </a:t>
            </a:r>
            <a:r>
              <a:rPr lang="en-US" sz="2000" dirty="0"/>
              <a:t>female live </a:t>
            </a:r>
            <a:r>
              <a:rPr lang="en-US" sz="2000" dirty="0" smtClean="0"/>
              <a:t>births.</a:t>
            </a:r>
          </a:p>
          <a:p>
            <a:r>
              <a:rPr lang="en-US" sz="2000" dirty="0" smtClean="0"/>
              <a:t>Short </a:t>
            </a:r>
            <a:r>
              <a:rPr lang="en-US" sz="2000" dirty="0"/>
              <a:t>stature, gonadal </a:t>
            </a:r>
            <a:r>
              <a:rPr lang="en-US" sz="2000" dirty="0" smtClean="0"/>
              <a:t>dysgenesis.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haracteristic </a:t>
            </a:r>
            <a:r>
              <a:rPr lang="en-US" sz="2000" dirty="0"/>
              <a:t>unusual </a:t>
            </a:r>
            <a:r>
              <a:rPr lang="en-US" sz="2000" dirty="0" smtClean="0"/>
              <a:t>faces, </a:t>
            </a:r>
            <a:r>
              <a:rPr lang="en-US" sz="2000" dirty="0"/>
              <a:t>webbed neck, low posterior hairline, broad chest with</a:t>
            </a:r>
          </a:p>
          <a:p>
            <a:r>
              <a:rPr lang="en-US" sz="2000" dirty="0"/>
              <a:t>W</a:t>
            </a:r>
            <a:r>
              <a:rPr lang="en-US" sz="2000" dirty="0" smtClean="0"/>
              <a:t>idely </a:t>
            </a:r>
            <a:r>
              <a:rPr lang="en-US" sz="2000" dirty="0"/>
              <a:t>spaced </a:t>
            </a:r>
            <a:r>
              <a:rPr lang="en-US" sz="2000" dirty="0" smtClean="0"/>
              <a:t>nipples. </a:t>
            </a:r>
          </a:p>
          <a:p>
            <a:r>
              <a:rPr lang="en-US" sz="2000" dirty="0"/>
              <a:t>Renal </a:t>
            </a:r>
            <a:r>
              <a:rPr lang="en-US" sz="2000" dirty="0" smtClean="0"/>
              <a:t>anomalies.</a:t>
            </a:r>
          </a:p>
          <a:p>
            <a:r>
              <a:rPr lang="en-US" sz="2000" dirty="0" smtClean="0"/>
              <a:t>Cardiovascular </a:t>
            </a:r>
            <a:r>
              <a:rPr lang="en-US" sz="2000" dirty="0"/>
              <a:t>anomalies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At birth, infants with </a:t>
            </a:r>
            <a:r>
              <a:rPr lang="en-US" sz="2000" dirty="0" smtClean="0"/>
              <a:t>edema </a:t>
            </a:r>
            <a:r>
              <a:rPr lang="en-US" sz="2000" dirty="0"/>
              <a:t>of the dorsum of the </a:t>
            </a:r>
            <a:r>
              <a:rPr lang="en-US" sz="2000" dirty="0" smtClean="0"/>
              <a:t>foot and hand.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46250"/>
            <a:ext cx="39624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4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2385"/>
            <a:ext cx="4388649" cy="538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21326" y="5638800"/>
            <a:ext cx="7384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simplified representation of the essential steps in </a:t>
            </a:r>
            <a:r>
              <a:rPr lang="en-US" dirty="0">
                <a:solidFill>
                  <a:srgbClr val="00B050"/>
                </a:solidFill>
              </a:rPr>
              <a:t>meiosis</a:t>
            </a:r>
            <a:r>
              <a:rPr lang="en-US" dirty="0"/>
              <a:t>, consisting of </a:t>
            </a:r>
            <a:r>
              <a:rPr lang="en-US" dirty="0">
                <a:solidFill>
                  <a:srgbClr val="FF0000"/>
                </a:solidFill>
              </a:rPr>
              <a:t>one round of </a:t>
            </a:r>
            <a:r>
              <a:rPr lang="en-US" dirty="0" smtClean="0">
                <a:solidFill>
                  <a:srgbClr val="FF0000"/>
                </a:solidFill>
              </a:rPr>
              <a:t>DNA replication</a:t>
            </a:r>
            <a:r>
              <a:rPr lang="en-US" dirty="0" smtClean="0"/>
              <a:t> </a:t>
            </a:r>
            <a:r>
              <a:rPr lang="en-US" dirty="0"/>
              <a:t>followed by </a:t>
            </a:r>
            <a:r>
              <a:rPr lang="en-US" dirty="0">
                <a:solidFill>
                  <a:srgbClr val="FF0000"/>
                </a:solidFill>
              </a:rPr>
              <a:t>two rounds of chromosome segregation,</a:t>
            </a:r>
            <a:r>
              <a:rPr lang="en-US" dirty="0"/>
              <a:t> meiosis I and meiosis II.</a:t>
            </a:r>
          </a:p>
        </p:txBody>
      </p:sp>
    </p:spTree>
    <p:extLst>
      <p:ext uri="{BB962C8B-B14F-4D97-AF65-F5344CB8AC3E}">
        <p14:creationId xmlns:p14="http://schemas.microsoft.com/office/powerpoint/2010/main" val="275610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Turner Syndrome (45,X and Variants)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4"/>
          <a:stretch/>
        </p:blipFill>
        <p:spPr bwMode="auto">
          <a:xfrm>
            <a:off x="5325940" y="1676401"/>
            <a:ext cx="2903660" cy="484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Lymphedema may be present in fetal life, causing cystic hygroma.</a:t>
            </a:r>
          </a:p>
        </p:txBody>
      </p:sp>
    </p:spTree>
    <p:extLst>
      <p:ext uri="{BB962C8B-B14F-4D97-AF65-F5344CB8AC3E}">
        <p14:creationId xmlns:p14="http://schemas.microsoft.com/office/powerpoint/2010/main" val="3849745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2" y="280869"/>
            <a:ext cx="8074748" cy="643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00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 du Chat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2971800" cy="4114800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/>
              <a:t>This deletion syndrome was given its common name because crying infants with </a:t>
            </a:r>
            <a:r>
              <a:rPr lang="en-US" sz="1600" dirty="0" smtClean="0"/>
              <a:t>this disorder </a:t>
            </a:r>
            <a:r>
              <a:rPr lang="en-US" sz="1600" dirty="0"/>
              <a:t>sound like a mewing cat</a:t>
            </a:r>
            <a:r>
              <a:rPr lang="en-US" sz="1600" dirty="0" smtClean="0"/>
              <a:t>.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The facial </a:t>
            </a:r>
            <a:r>
              <a:rPr lang="en-US" sz="1600" dirty="0" smtClean="0"/>
              <a:t>appearance, </a:t>
            </a:r>
            <a:r>
              <a:rPr lang="en-US" sz="1600" dirty="0"/>
              <a:t>is </a:t>
            </a:r>
            <a:r>
              <a:rPr lang="en-US" sz="1600" dirty="0" smtClean="0"/>
              <a:t>distinctive</a:t>
            </a:r>
            <a:r>
              <a:rPr lang="en-US" sz="1600" dirty="0"/>
              <a:t>:</a:t>
            </a:r>
            <a:r>
              <a:rPr lang="en-US" sz="1600" dirty="0" smtClean="0"/>
              <a:t> Microcephaly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Hypertelorism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Epicanthal</a:t>
            </a:r>
            <a:r>
              <a:rPr lang="en-US" sz="1600" dirty="0"/>
              <a:t> </a:t>
            </a:r>
            <a:r>
              <a:rPr lang="en-US" sz="1600" dirty="0" smtClean="0"/>
              <a:t>folds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Low-set </a:t>
            </a:r>
            <a:r>
              <a:rPr lang="en-US" sz="1600" dirty="0"/>
              <a:t>ears sometimes with preauricular </a:t>
            </a:r>
            <a:r>
              <a:rPr lang="en-US" sz="1600" dirty="0" smtClean="0"/>
              <a:t>tags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Micrognathia</a:t>
            </a:r>
            <a:r>
              <a:rPr lang="en-US" sz="1600" dirty="0"/>
              <a:t>. </a:t>
            </a: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Moderate </a:t>
            </a:r>
            <a:r>
              <a:rPr lang="en-US" sz="1600" dirty="0"/>
              <a:t>to </a:t>
            </a:r>
            <a:r>
              <a:rPr lang="en-US" sz="1600" dirty="0" smtClean="0"/>
              <a:t>severe mental </a:t>
            </a:r>
            <a:r>
              <a:rPr lang="en-US" sz="1600" dirty="0"/>
              <a:t>retardation </a:t>
            </a: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Heart </a:t>
            </a:r>
            <a:r>
              <a:rPr lang="en-US" sz="1600" dirty="0"/>
              <a:t>defects.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"/>
          <a:stretch/>
        </p:blipFill>
        <p:spPr bwMode="auto">
          <a:xfrm>
            <a:off x="3048000" y="2133600"/>
            <a:ext cx="6096000" cy="383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94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Abnormalities of Chromosome Structure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25076"/>
            <a:ext cx="5334000" cy="549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9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74" y="2148442"/>
            <a:ext cx="6096851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1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3" y="609600"/>
            <a:ext cx="8991364" cy="33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64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-1"/>
            <a:ext cx="3810001" cy="674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2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/>
              <a:t>Spermatogenesis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216"/>
            <a:ext cx="4114800" cy="671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598" y="990600"/>
            <a:ext cx="33874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Sperm are formed in the seminiferous </a:t>
            </a:r>
            <a:r>
              <a:rPr lang="en-US" dirty="0"/>
              <a:t>tubules of the testes after sexual maturity is reached.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tubules are lined with</a:t>
            </a:r>
          </a:p>
          <a:p>
            <a:r>
              <a:rPr lang="en-US" dirty="0"/>
              <a:t>spermatogonia, which are in different stages of differentiation. These cells have developed </a:t>
            </a:r>
            <a:r>
              <a:rPr lang="en-US" dirty="0" smtClean="0"/>
              <a:t>from the </a:t>
            </a:r>
            <a:r>
              <a:rPr lang="en-US" dirty="0"/>
              <a:t>primordial germ cells by a long series of mitoses.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last cell type in the developmental</a:t>
            </a:r>
          </a:p>
          <a:p>
            <a:r>
              <a:rPr lang="en-US" dirty="0"/>
              <a:t>sequence is the </a:t>
            </a:r>
            <a:r>
              <a:rPr lang="en-US" dirty="0">
                <a:solidFill>
                  <a:srgbClr val="FF0000"/>
                </a:solidFill>
              </a:rPr>
              <a:t>primary spermatocyte</a:t>
            </a:r>
            <a:r>
              <a:rPr lang="en-US" dirty="0"/>
              <a:t>, which undergoes meiosis I to form two </a:t>
            </a:r>
            <a:r>
              <a:rPr lang="en-US" dirty="0">
                <a:solidFill>
                  <a:srgbClr val="FF0000"/>
                </a:solidFill>
              </a:rPr>
              <a:t>haploid </a:t>
            </a:r>
            <a:r>
              <a:rPr lang="en-US" dirty="0" smtClean="0">
                <a:solidFill>
                  <a:srgbClr val="FF0000"/>
                </a:solidFill>
              </a:rPr>
              <a:t>secondary spermatocytes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7567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/>
              <a:t>Spermatogenesis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216"/>
            <a:ext cx="4114800" cy="671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598" y="990600"/>
            <a:ext cx="338743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Secondary </a:t>
            </a:r>
            <a:r>
              <a:rPr lang="en-US" sz="2000" dirty="0"/>
              <a:t>spermatocytes rapidly undergo meiosis II, each forming </a:t>
            </a:r>
            <a:r>
              <a:rPr lang="en-US" sz="2000" dirty="0" smtClean="0"/>
              <a:t>two spermatids</a:t>
            </a:r>
            <a:r>
              <a:rPr lang="en-US" sz="2000" dirty="0"/>
              <a:t>, which differentiate without further division into sperm. 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In </a:t>
            </a:r>
            <a:r>
              <a:rPr lang="en-US" sz="2000" dirty="0">
                <a:solidFill>
                  <a:srgbClr val="FF0000"/>
                </a:solidFill>
              </a:rPr>
              <a:t>humans, the entire </a:t>
            </a:r>
            <a:r>
              <a:rPr lang="en-US" sz="2000" dirty="0" smtClean="0">
                <a:solidFill>
                  <a:srgbClr val="FF0000"/>
                </a:solidFill>
              </a:rPr>
              <a:t>process takes </a:t>
            </a:r>
            <a:r>
              <a:rPr lang="en-US" sz="2000" dirty="0">
                <a:solidFill>
                  <a:srgbClr val="FF0000"/>
                </a:solidFill>
              </a:rPr>
              <a:t>about 64 days. 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enormous number of sperm produced, typically about 200 million per</a:t>
            </a:r>
          </a:p>
          <a:p>
            <a:r>
              <a:rPr lang="en-US" sz="2000" dirty="0"/>
              <a:t>ejaculate and an estimated 10</a:t>
            </a:r>
            <a:r>
              <a:rPr lang="en-US" sz="2000" baseline="30000" dirty="0"/>
              <a:t>12</a:t>
            </a:r>
            <a:r>
              <a:rPr lang="en-US" sz="2000" dirty="0"/>
              <a:t> </a:t>
            </a:r>
            <a:r>
              <a:rPr lang="en-US" sz="2000" dirty="0" smtClean="0"/>
              <a:t> in a lifetime</a:t>
            </a:r>
            <a:r>
              <a:rPr lang="en-US" sz="2000" dirty="0"/>
              <a:t>, requires several hundred successive mitoses.</a:t>
            </a:r>
          </a:p>
        </p:txBody>
      </p:sp>
    </p:spTree>
    <p:extLst>
      <p:ext uri="{BB962C8B-B14F-4D97-AF65-F5344CB8AC3E}">
        <p14:creationId xmlns:p14="http://schemas.microsoft.com/office/powerpoint/2010/main" val="60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000" b="1" dirty="0"/>
              <a:t>Oogenesis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91" y="0"/>
            <a:ext cx="3505200" cy="661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636" y="1066800"/>
            <a:ext cx="53755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contrast to spermatogenesis, which is </a:t>
            </a:r>
            <a:r>
              <a:rPr lang="en-US" dirty="0">
                <a:solidFill>
                  <a:srgbClr val="FF0000"/>
                </a:solidFill>
              </a:rPr>
              <a:t>initiated at puberty</a:t>
            </a:r>
            <a:r>
              <a:rPr lang="en-US" dirty="0"/>
              <a:t> and continues throughout adult life,</a:t>
            </a:r>
          </a:p>
          <a:p>
            <a:r>
              <a:rPr lang="en-US" dirty="0"/>
              <a:t>oogenesis </a:t>
            </a:r>
            <a:r>
              <a:rPr lang="en-US" dirty="0">
                <a:solidFill>
                  <a:srgbClr val="FF0000"/>
                </a:solidFill>
              </a:rPr>
              <a:t>begins during prenatal </a:t>
            </a:r>
            <a:r>
              <a:rPr lang="en-US" dirty="0" smtClean="0"/>
              <a:t>development. </a:t>
            </a:r>
          </a:p>
          <a:p>
            <a:r>
              <a:rPr lang="en-US" dirty="0" smtClean="0"/>
              <a:t>The </a:t>
            </a:r>
            <a:r>
              <a:rPr lang="en-US" dirty="0"/>
              <a:t>ova develop from </a:t>
            </a:r>
            <a:r>
              <a:rPr lang="en-US" dirty="0" smtClean="0"/>
              <a:t>oogonia.</a:t>
            </a:r>
            <a:endParaRPr lang="en-US" dirty="0"/>
          </a:p>
          <a:p>
            <a:r>
              <a:rPr lang="en-US" dirty="0" smtClean="0"/>
              <a:t>Each </a:t>
            </a:r>
            <a:r>
              <a:rPr lang="en-US" dirty="0"/>
              <a:t>oogonium is the central cell in a developing follicle. 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/>
              <a:t>about the </a:t>
            </a:r>
            <a:r>
              <a:rPr lang="en-US" u="sng" dirty="0" smtClean="0"/>
              <a:t>third month </a:t>
            </a:r>
            <a:r>
              <a:rPr lang="en-US" u="sng" dirty="0"/>
              <a:t>of prenatal </a:t>
            </a:r>
            <a:r>
              <a:rPr lang="en-US" dirty="0"/>
              <a:t>development, the oogonia of the embryo have begun to develop into </a:t>
            </a:r>
            <a:r>
              <a:rPr lang="en-US" u="sng" dirty="0" smtClean="0"/>
              <a:t>primary oocytes</a:t>
            </a:r>
            <a:r>
              <a:rPr lang="en-US" dirty="0"/>
              <a:t>, most of which have already entered </a:t>
            </a:r>
            <a:r>
              <a:rPr lang="en-US" u="sng" dirty="0"/>
              <a:t>prophase of meiosis I</a:t>
            </a:r>
            <a:r>
              <a:rPr lang="en-US" dirty="0"/>
              <a:t>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26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1776</Words>
  <Application>Microsoft Office PowerPoint</Application>
  <PresentationFormat>On-screen Show (4:3)</PresentationFormat>
  <Paragraphs>173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Chromosomal disorders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Spermatogenesis</vt:lpstr>
      <vt:lpstr>Spermatogenesis</vt:lpstr>
      <vt:lpstr>Oogenesis</vt:lpstr>
      <vt:lpstr>Oogenesis</vt:lpstr>
      <vt:lpstr>Abnormalities of Chromosome Number</vt:lpstr>
      <vt:lpstr>PowerPoint Presentation</vt:lpstr>
      <vt:lpstr>Down Syndrome</vt:lpstr>
      <vt:lpstr>PowerPoint Presentation</vt:lpstr>
      <vt:lpstr>Phenotype</vt:lpstr>
      <vt:lpstr>PowerPoint Presentation</vt:lpstr>
      <vt:lpstr>Trisomy 21 </vt:lpstr>
      <vt:lpstr>PowerPoint Presentation</vt:lpstr>
      <vt:lpstr>PowerPoint Presentation</vt:lpstr>
      <vt:lpstr>PowerPoint Presentation</vt:lpstr>
      <vt:lpstr>Robertsonian Translocation</vt:lpstr>
      <vt:lpstr>Robertsonian Translocation</vt:lpstr>
      <vt:lpstr>PowerPoint Presentation</vt:lpstr>
      <vt:lpstr>PowerPoint Presentation</vt:lpstr>
      <vt:lpstr>Mosaic Down Syndrome</vt:lpstr>
      <vt:lpstr>Etiology of Trisomy 21</vt:lpstr>
      <vt:lpstr>Next</vt:lpstr>
      <vt:lpstr>Trisomy 18</vt:lpstr>
      <vt:lpstr>Trisomy 18</vt:lpstr>
      <vt:lpstr>Next</vt:lpstr>
      <vt:lpstr>Trisomy 13</vt:lpstr>
      <vt:lpstr>Trisomy 13</vt:lpstr>
      <vt:lpstr>Next</vt:lpstr>
      <vt:lpstr>Klinefelter Syndrome (47,XXY)</vt:lpstr>
      <vt:lpstr>PowerPoint Presentation</vt:lpstr>
      <vt:lpstr>47,XYY Syndrome</vt:lpstr>
      <vt:lpstr>Trisomy X (47,XXX)</vt:lpstr>
      <vt:lpstr>What else </vt:lpstr>
      <vt:lpstr>Turner Syndrome (45,X and Variants)</vt:lpstr>
      <vt:lpstr>Turner Syndrome (45,X and Variants)</vt:lpstr>
      <vt:lpstr>PowerPoint Presentation</vt:lpstr>
      <vt:lpstr>Cri du Chat Syndrome</vt:lpstr>
      <vt:lpstr>Abnormalities of Chromosome Structure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11</cp:revision>
  <dcterms:created xsi:type="dcterms:W3CDTF">2017-12-13T10:51:47Z</dcterms:created>
  <dcterms:modified xsi:type="dcterms:W3CDTF">2017-12-27T03:56:06Z</dcterms:modified>
</cp:coreProperties>
</file>