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56" r:id="rId2"/>
    <p:sldId id="258" r:id="rId3"/>
    <p:sldId id="259" r:id="rId4"/>
    <p:sldId id="260" r:id="rId5"/>
    <p:sldId id="261" r:id="rId6"/>
    <p:sldId id="262" r:id="rId7"/>
    <p:sldId id="334" r:id="rId8"/>
    <p:sldId id="263" r:id="rId9"/>
    <p:sldId id="554" r:id="rId10"/>
    <p:sldId id="555" r:id="rId11"/>
    <p:sldId id="264" r:id="rId12"/>
    <p:sldId id="265" r:id="rId13"/>
    <p:sldId id="268" r:id="rId14"/>
    <p:sldId id="271" r:id="rId15"/>
    <p:sldId id="356" r:id="rId16"/>
    <p:sldId id="357" r:id="rId17"/>
    <p:sldId id="358" r:id="rId18"/>
    <p:sldId id="359" r:id="rId19"/>
    <p:sldId id="360" r:id="rId20"/>
    <p:sldId id="361" r:id="rId21"/>
    <p:sldId id="362" r:id="rId22"/>
    <p:sldId id="274" r:id="rId23"/>
    <p:sldId id="275" r:id="rId24"/>
    <p:sldId id="276" r:id="rId25"/>
    <p:sldId id="277" r:id="rId26"/>
    <p:sldId id="514" r:id="rId27"/>
    <p:sldId id="281" r:id="rId28"/>
    <p:sldId id="370" r:id="rId29"/>
    <p:sldId id="292" r:id="rId30"/>
    <p:sldId id="300" r:id="rId31"/>
    <p:sldId id="307" r:id="rId32"/>
    <p:sldId id="314" r:id="rId33"/>
    <p:sldId id="317" r:id="rId34"/>
    <p:sldId id="320" r:id="rId35"/>
    <p:sldId id="389" r:id="rId36"/>
    <p:sldId id="322" r:id="rId37"/>
    <p:sldId id="390" r:id="rId38"/>
    <p:sldId id="323" r:id="rId39"/>
    <p:sldId id="391" r:id="rId40"/>
    <p:sldId id="392" r:id="rId41"/>
    <p:sldId id="394" r:id="rId42"/>
    <p:sldId id="396" r:id="rId43"/>
    <p:sldId id="398" r:id="rId44"/>
    <p:sldId id="399" r:id="rId45"/>
    <p:sldId id="400" r:id="rId46"/>
    <p:sldId id="401" r:id="rId47"/>
    <p:sldId id="402" r:id="rId48"/>
    <p:sldId id="403" r:id="rId49"/>
    <p:sldId id="404" r:id="rId50"/>
    <p:sldId id="406" r:id="rId51"/>
    <p:sldId id="409" r:id="rId52"/>
    <p:sldId id="412" r:id="rId53"/>
    <p:sldId id="413" r:id="rId54"/>
    <p:sldId id="328" r:id="rId55"/>
    <p:sldId id="329" r:id="rId56"/>
    <p:sldId id="418" r:id="rId57"/>
    <p:sldId id="419" r:id="rId58"/>
    <p:sldId id="427" r:id="rId59"/>
    <p:sldId id="430" r:id="rId60"/>
    <p:sldId id="431" r:id="rId61"/>
    <p:sldId id="434" r:id="rId62"/>
    <p:sldId id="435" r:id="rId63"/>
    <p:sldId id="436" r:id="rId64"/>
    <p:sldId id="437" r:id="rId65"/>
    <p:sldId id="438" r:id="rId66"/>
    <p:sldId id="439" r:id="rId67"/>
    <p:sldId id="440" r:id="rId68"/>
    <p:sldId id="441" r:id="rId69"/>
    <p:sldId id="442" r:id="rId70"/>
    <p:sldId id="443" r:id="rId71"/>
    <p:sldId id="470"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56" r:id="rId85"/>
    <p:sldId id="457" r:id="rId86"/>
    <p:sldId id="458" r:id="rId87"/>
    <p:sldId id="471" r:id="rId88"/>
    <p:sldId id="459" r:id="rId89"/>
    <p:sldId id="460" r:id="rId90"/>
    <p:sldId id="462" r:id="rId91"/>
    <p:sldId id="463" r:id="rId92"/>
    <p:sldId id="464" r:id="rId93"/>
    <p:sldId id="465" r:id="rId94"/>
    <p:sldId id="469" r:id="rId95"/>
    <p:sldId id="466" r:id="rId96"/>
    <p:sldId id="467" r:id="rId97"/>
    <p:sldId id="336" r:id="rId98"/>
    <p:sldId id="337" r:id="rId99"/>
    <p:sldId id="338" r:id="rId100"/>
    <p:sldId id="339" r:id="rId101"/>
    <p:sldId id="340" r:id="rId102"/>
    <p:sldId id="341" r:id="rId103"/>
    <p:sldId id="342"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61" autoAdjust="0"/>
  </p:normalViewPr>
  <p:slideViewPr>
    <p:cSldViewPr>
      <p:cViewPr varScale="1">
        <p:scale>
          <a:sx n="69" d="100"/>
          <a:sy n="69" d="100"/>
        </p:scale>
        <p:origin x="-14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74F12-997E-49E1-AD5F-DC26C53CF31D}" type="datetimeFigureOut">
              <a:rPr lang="en-US" smtClean="0"/>
              <a:t>12/27/2017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F3020-6775-462C-BF3A-2A9D62562E5B}" type="slidenum">
              <a:rPr lang="en-US" smtClean="0"/>
              <a:t>‹#›</a:t>
            </a:fld>
            <a:endParaRPr lang="en-US"/>
          </a:p>
        </p:txBody>
      </p:sp>
    </p:spTree>
    <p:extLst>
      <p:ext uri="{BB962C8B-B14F-4D97-AF65-F5344CB8AC3E}">
        <p14:creationId xmlns:p14="http://schemas.microsoft.com/office/powerpoint/2010/main" val="425622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2</a:t>
            </a:fld>
            <a:endParaRPr lang="en-US" dirty="0"/>
          </a:p>
        </p:txBody>
      </p:sp>
    </p:spTree>
    <p:extLst>
      <p:ext uri="{BB962C8B-B14F-4D97-AF65-F5344CB8AC3E}">
        <p14:creationId xmlns:p14="http://schemas.microsoft.com/office/powerpoint/2010/main" val="59716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62</a:t>
            </a:fld>
            <a:endParaRPr lang="en-US"/>
          </a:p>
        </p:txBody>
      </p:sp>
    </p:spTree>
    <p:extLst>
      <p:ext uri="{BB962C8B-B14F-4D97-AF65-F5344CB8AC3E}">
        <p14:creationId xmlns:p14="http://schemas.microsoft.com/office/powerpoint/2010/main" val="136515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8A027E-3AED-4655-90C1-0F6CEEE3511F}" type="slidenum">
              <a:rPr lang="en-US" smtClean="0"/>
              <a:t>77</a:t>
            </a:fld>
            <a:endParaRPr lang="en-US"/>
          </a:p>
        </p:txBody>
      </p:sp>
    </p:spTree>
    <p:extLst>
      <p:ext uri="{BB962C8B-B14F-4D97-AF65-F5344CB8AC3E}">
        <p14:creationId xmlns:p14="http://schemas.microsoft.com/office/powerpoint/2010/main" val="424201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8A027E-3AED-4655-90C1-0F6CEEE3511F}" type="slidenum">
              <a:rPr lang="en-US" smtClean="0"/>
              <a:t>94</a:t>
            </a:fld>
            <a:endParaRPr lang="en-US"/>
          </a:p>
        </p:txBody>
      </p:sp>
    </p:spTree>
    <p:extLst>
      <p:ext uri="{BB962C8B-B14F-4D97-AF65-F5344CB8AC3E}">
        <p14:creationId xmlns:p14="http://schemas.microsoft.com/office/powerpoint/2010/main" val="283354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8A027E-3AED-4655-90C1-0F6CEEE3511F}" type="slidenum">
              <a:rPr lang="en-US" smtClean="0"/>
              <a:t>95</a:t>
            </a:fld>
            <a:endParaRPr lang="en-US"/>
          </a:p>
        </p:txBody>
      </p:sp>
    </p:spTree>
    <p:extLst>
      <p:ext uri="{BB962C8B-B14F-4D97-AF65-F5344CB8AC3E}">
        <p14:creationId xmlns:p14="http://schemas.microsoft.com/office/powerpoint/2010/main" val="313637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104</a:t>
            </a:fld>
            <a:endParaRPr lang="en-US"/>
          </a:p>
        </p:txBody>
      </p:sp>
    </p:spTree>
    <p:extLst>
      <p:ext uri="{BB962C8B-B14F-4D97-AF65-F5344CB8AC3E}">
        <p14:creationId xmlns:p14="http://schemas.microsoft.com/office/powerpoint/2010/main" val="4043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114</a:t>
            </a:fld>
            <a:endParaRPr lang="en-US"/>
          </a:p>
        </p:txBody>
      </p:sp>
    </p:spTree>
    <p:extLst>
      <p:ext uri="{BB962C8B-B14F-4D97-AF65-F5344CB8AC3E}">
        <p14:creationId xmlns:p14="http://schemas.microsoft.com/office/powerpoint/2010/main" val="418321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6</a:t>
            </a:fld>
            <a:endParaRPr lang="en-US" dirty="0"/>
          </a:p>
        </p:txBody>
      </p:sp>
    </p:spTree>
    <p:extLst>
      <p:ext uri="{BB962C8B-B14F-4D97-AF65-F5344CB8AC3E}">
        <p14:creationId xmlns:p14="http://schemas.microsoft.com/office/powerpoint/2010/main" val="205596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28</a:t>
            </a:fld>
            <a:endParaRPr lang="en-US" dirty="0"/>
          </a:p>
        </p:txBody>
      </p:sp>
    </p:spTree>
    <p:extLst>
      <p:ext uri="{BB962C8B-B14F-4D97-AF65-F5344CB8AC3E}">
        <p14:creationId xmlns:p14="http://schemas.microsoft.com/office/powerpoint/2010/main" val="13356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34</a:t>
            </a:fld>
            <a:endParaRPr lang="en-US"/>
          </a:p>
        </p:txBody>
      </p:sp>
    </p:spTree>
    <p:extLst>
      <p:ext uri="{BB962C8B-B14F-4D97-AF65-F5344CB8AC3E}">
        <p14:creationId xmlns:p14="http://schemas.microsoft.com/office/powerpoint/2010/main" val="425054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53</a:t>
            </a:fld>
            <a:endParaRPr lang="en-US"/>
          </a:p>
        </p:txBody>
      </p:sp>
    </p:spTree>
    <p:extLst>
      <p:ext uri="{BB962C8B-B14F-4D97-AF65-F5344CB8AC3E}">
        <p14:creationId xmlns:p14="http://schemas.microsoft.com/office/powerpoint/2010/main" val="92552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55</a:t>
            </a:fld>
            <a:endParaRPr lang="en-US"/>
          </a:p>
        </p:txBody>
      </p:sp>
    </p:spTree>
    <p:extLst>
      <p:ext uri="{BB962C8B-B14F-4D97-AF65-F5344CB8AC3E}">
        <p14:creationId xmlns:p14="http://schemas.microsoft.com/office/powerpoint/2010/main" val="258087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59</a:t>
            </a:fld>
            <a:endParaRPr lang="en-US"/>
          </a:p>
        </p:txBody>
      </p:sp>
    </p:spTree>
    <p:extLst>
      <p:ext uri="{BB962C8B-B14F-4D97-AF65-F5344CB8AC3E}">
        <p14:creationId xmlns:p14="http://schemas.microsoft.com/office/powerpoint/2010/main" val="26664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60</a:t>
            </a:fld>
            <a:endParaRPr lang="en-US"/>
          </a:p>
        </p:txBody>
      </p:sp>
    </p:spTree>
    <p:extLst>
      <p:ext uri="{BB962C8B-B14F-4D97-AF65-F5344CB8AC3E}">
        <p14:creationId xmlns:p14="http://schemas.microsoft.com/office/powerpoint/2010/main" val="51762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F3020-6775-462C-BF3A-2A9D62562E5B}" type="slidenum">
              <a:rPr lang="en-US" smtClean="0"/>
              <a:t>61</a:t>
            </a:fld>
            <a:endParaRPr lang="en-US"/>
          </a:p>
        </p:txBody>
      </p:sp>
    </p:spTree>
    <p:extLst>
      <p:ext uri="{BB962C8B-B14F-4D97-AF65-F5344CB8AC3E}">
        <p14:creationId xmlns:p14="http://schemas.microsoft.com/office/powerpoint/2010/main" val="103198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8761FA-EC8A-4C30-BFC4-EEF7935949FD}"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188483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761FA-EC8A-4C30-BFC4-EEF7935949FD}"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56951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761FA-EC8A-4C30-BFC4-EEF7935949FD}"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3561976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fld id="{CB6E7E75-FC8D-4EB8-B8ED-D80CE942ED0E}" type="slidenum">
              <a:rPr lang="ar-SA" altLang="en-US"/>
              <a:pPr/>
              <a:t>‹#›</a:t>
            </a:fld>
            <a:endParaRPr lang="en-US" altLang="en-US"/>
          </a:p>
        </p:txBody>
      </p:sp>
    </p:spTree>
    <p:extLst>
      <p:ext uri="{BB962C8B-B14F-4D97-AF65-F5344CB8AC3E}">
        <p14:creationId xmlns:p14="http://schemas.microsoft.com/office/powerpoint/2010/main" val="247187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761FA-EC8A-4C30-BFC4-EEF7935949FD}"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275361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8761FA-EC8A-4C30-BFC4-EEF7935949FD}" type="datetimeFigureOut">
              <a:rPr lang="en-US" smtClean="0"/>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26282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8761FA-EC8A-4C30-BFC4-EEF7935949FD}"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24385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8761FA-EC8A-4C30-BFC4-EEF7935949FD}" type="datetimeFigureOut">
              <a:rPr lang="en-US" smtClean="0"/>
              <a:t>12/27/2017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383802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8761FA-EC8A-4C30-BFC4-EEF7935949FD}" type="datetimeFigureOut">
              <a:rPr lang="en-US" smtClean="0"/>
              <a:t>12/27/2017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3500900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761FA-EC8A-4C30-BFC4-EEF7935949FD}" type="datetimeFigureOut">
              <a:rPr lang="en-US" smtClean="0"/>
              <a:t>12/27/2017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140380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761FA-EC8A-4C30-BFC4-EEF7935949FD}"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2435909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761FA-EC8A-4C30-BFC4-EEF7935949FD}" type="datetimeFigureOut">
              <a:rPr lang="en-US" smtClean="0"/>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9E45A-5196-4393-8641-D83F9223CC09}" type="slidenum">
              <a:rPr lang="en-US" smtClean="0"/>
              <a:t>‹#›</a:t>
            </a:fld>
            <a:endParaRPr lang="en-US"/>
          </a:p>
        </p:txBody>
      </p:sp>
    </p:spTree>
    <p:extLst>
      <p:ext uri="{BB962C8B-B14F-4D97-AF65-F5344CB8AC3E}">
        <p14:creationId xmlns:p14="http://schemas.microsoft.com/office/powerpoint/2010/main" val="2360622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761FA-EC8A-4C30-BFC4-EEF7935949FD}" type="datetimeFigureOut">
              <a:rPr lang="en-US" smtClean="0"/>
              <a:t>12/27/2017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9E45A-5196-4393-8641-D83F9223CC09}" type="slidenum">
              <a:rPr lang="en-US" smtClean="0"/>
              <a:t>‹#›</a:t>
            </a:fld>
            <a:endParaRPr lang="en-US"/>
          </a:p>
        </p:txBody>
      </p:sp>
    </p:spTree>
    <p:extLst>
      <p:ext uri="{BB962C8B-B14F-4D97-AF65-F5344CB8AC3E}">
        <p14:creationId xmlns:p14="http://schemas.microsoft.com/office/powerpoint/2010/main" val="1286710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0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ncbi.nlm.nih.gov/htbin-post/Omim/dispmim?176876"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2" Type="http://schemas.openxmlformats.org/officeDocument/2006/relationships/hyperlink" Target="http://www.ncbi.nlm.nih.gov/htbin-post/Omim/dispmim?608892"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2" Type="http://schemas.openxmlformats.org/officeDocument/2006/relationships/hyperlink" Target="http://www.ncbi.nlm.nih.gov/htbin-post/Omim/dispmim?601653"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hyperlink" Target="http://www.ncbi.nlm.nih.gov/htbin-post/Omim/dispmim?25280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omim.org/entry/614284" TargetMode="External"/><Relationship Id="rId3" Type="http://schemas.openxmlformats.org/officeDocument/2006/relationships/hyperlink" Target="http://omim.org/entry/120280" TargetMode="External"/><Relationship Id="rId7" Type="http://schemas.openxmlformats.org/officeDocument/2006/relationships/hyperlink" Target="http://omim.org/entry/120210" TargetMode="External"/><Relationship Id="rId2" Type="http://schemas.openxmlformats.org/officeDocument/2006/relationships/hyperlink" Target="http://omim.org/entry/604841" TargetMode="External"/><Relationship Id="rId1" Type="http://schemas.openxmlformats.org/officeDocument/2006/relationships/slideLayout" Target="../slideLayouts/slideLayout2.xml"/><Relationship Id="rId6" Type="http://schemas.openxmlformats.org/officeDocument/2006/relationships/hyperlink" Target="http://omim.org/entry/614134" TargetMode="External"/><Relationship Id="rId5" Type="http://schemas.openxmlformats.org/officeDocument/2006/relationships/hyperlink" Target="http://omim.org/entry/120290" TargetMode="External"/><Relationship Id="rId4" Type="http://schemas.openxmlformats.org/officeDocument/2006/relationships/hyperlink" Target="http://omim.org/entry/184840" TargetMode="External"/><Relationship Id="rId9" Type="http://schemas.openxmlformats.org/officeDocument/2006/relationships/hyperlink" Target="http://omim.org/entry/120260"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2" Type="http://schemas.openxmlformats.org/officeDocument/2006/relationships/hyperlink" Target="http://www.ncbi.nlm.nih.gov/htbin-post/Omim/dispmim?606847"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b="1" dirty="0" smtClean="0"/>
              <a:t>Dysmorphology</a:t>
            </a:r>
            <a:r>
              <a:rPr lang="en-US" sz="3200" dirty="0"/>
              <a:t/>
            </a:r>
            <a:br>
              <a:rPr lang="en-US" sz="3200" dirty="0"/>
            </a:br>
            <a:endParaRPr lang="en-US" sz="3200" dirty="0"/>
          </a:p>
        </p:txBody>
      </p:sp>
      <p:sp>
        <p:nvSpPr>
          <p:cNvPr id="5" name="Subtitle 4"/>
          <p:cNvSpPr>
            <a:spLocks noGrp="1"/>
          </p:cNvSpPr>
          <p:nvPr>
            <p:ph type="subTitle" idx="1"/>
          </p:nvPr>
        </p:nvSpPr>
        <p:spPr/>
        <p:txBody>
          <a:bodyPr/>
          <a:lstStyle/>
          <a:p>
            <a:r>
              <a:rPr lang="en-US" b="1" dirty="0">
                <a:solidFill>
                  <a:schemeClr val="tx1"/>
                </a:solidFill>
              </a:rPr>
              <a:t>Presented by</a:t>
            </a:r>
          </a:p>
          <a:p>
            <a:r>
              <a:rPr lang="en-US" b="1" dirty="0">
                <a:solidFill>
                  <a:schemeClr val="tx1"/>
                </a:solidFill>
              </a:rPr>
              <a:t>Dr. </a:t>
            </a:r>
            <a:r>
              <a:rPr lang="en-US" b="1" smtClean="0">
                <a:solidFill>
                  <a:schemeClr val="tx1"/>
                </a:solidFill>
              </a:rPr>
              <a:t>Farouq </a:t>
            </a:r>
            <a:r>
              <a:rPr lang="en-US" b="1" dirty="0">
                <a:solidFill>
                  <a:schemeClr val="tx1"/>
                </a:solidFill>
              </a:rPr>
              <a:t>Ababneh</a:t>
            </a:r>
          </a:p>
          <a:p>
            <a:endParaRPr lang="en-US" dirty="0"/>
          </a:p>
        </p:txBody>
      </p:sp>
    </p:spTree>
    <p:extLst>
      <p:ext uri="{BB962C8B-B14F-4D97-AF65-F5344CB8AC3E}">
        <p14:creationId xmlns:p14="http://schemas.microsoft.com/office/powerpoint/2010/main" val="1912315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Growth</a:t>
            </a:r>
            <a:r>
              <a:rPr lang="en-US" dirty="0"/>
              <a:t/>
            </a:r>
            <a:br>
              <a:rPr lang="en-US" dirty="0"/>
            </a:br>
            <a:endParaRPr lang="en-US" dirty="0"/>
          </a:p>
        </p:txBody>
      </p:sp>
      <p:sp>
        <p:nvSpPr>
          <p:cNvPr id="3" name="Content Placeholder 2"/>
          <p:cNvSpPr>
            <a:spLocks noGrp="1"/>
          </p:cNvSpPr>
          <p:nvPr>
            <p:ph idx="1"/>
          </p:nvPr>
        </p:nvSpPr>
        <p:spPr/>
        <p:txBody>
          <a:bodyPr/>
          <a:lstStyle/>
          <a:p>
            <a:r>
              <a:rPr lang="en-AU" sz="2000" dirty="0"/>
              <a:t>Take the child’s weight, length and head circumference. </a:t>
            </a:r>
            <a:endParaRPr lang="en-AU" sz="2000" dirty="0" smtClean="0"/>
          </a:p>
          <a:p>
            <a:r>
              <a:rPr lang="en-AU" sz="2000" dirty="0" smtClean="0"/>
              <a:t>Assess </a:t>
            </a:r>
            <a:r>
              <a:rPr lang="en-AU" sz="2000" dirty="0"/>
              <a:t>whether the baby's growth parameters are in </a:t>
            </a:r>
            <a:endParaRPr lang="en-AU" sz="2000" dirty="0" smtClean="0"/>
          </a:p>
          <a:p>
            <a:pPr marL="0" indent="0">
              <a:buNone/>
            </a:pPr>
            <a:r>
              <a:rPr lang="en-AU" sz="2000" dirty="0"/>
              <a:t> </a:t>
            </a:r>
            <a:r>
              <a:rPr lang="en-AU" sz="2000" dirty="0" smtClean="0"/>
              <a:t>     proportion </a:t>
            </a:r>
            <a:r>
              <a:rPr lang="en-AU" sz="2000" dirty="0"/>
              <a:t>as well as the percentiles. </a:t>
            </a:r>
            <a:endParaRPr lang="en-AU" sz="2000" dirty="0" smtClean="0"/>
          </a:p>
          <a:p>
            <a:r>
              <a:rPr lang="en-AU" sz="2000" dirty="0" smtClean="0"/>
              <a:t>Also </a:t>
            </a:r>
            <a:r>
              <a:rPr lang="en-AU" sz="2000" dirty="0"/>
              <a:t>obtain the birth weight if possible.</a:t>
            </a:r>
            <a:endParaRPr lang="en-US" sz="2000" dirty="0"/>
          </a:p>
        </p:txBody>
      </p:sp>
      <p:pic>
        <p:nvPicPr>
          <p:cNvPr id="4" name="Picture 3"/>
          <p:cNvPicPr/>
          <p:nvPr/>
        </p:nvPicPr>
        <p:blipFill>
          <a:blip r:embed="rId2"/>
          <a:srcRect/>
          <a:stretch>
            <a:fillRect/>
          </a:stretch>
        </p:blipFill>
        <p:spPr bwMode="auto">
          <a:xfrm>
            <a:off x="1981200" y="3429001"/>
            <a:ext cx="3426460" cy="331597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5407660" y="3429001"/>
            <a:ext cx="3056371" cy="3315969"/>
          </a:xfrm>
          <a:prstGeom prst="rect">
            <a:avLst/>
          </a:prstGeom>
          <a:noFill/>
          <a:ln w="9525">
            <a:noFill/>
            <a:miter lim="800000"/>
            <a:headEnd/>
            <a:tailEnd/>
          </a:ln>
        </p:spPr>
      </p:pic>
    </p:spTree>
    <p:extLst>
      <p:ext uri="{BB962C8B-B14F-4D97-AF65-F5344CB8AC3E}">
        <p14:creationId xmlns:p14="http://schemas.microsoft.com/office/powerpoint/2010/main" val="9561939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endParaRPr lang="en-US" altLang="en-US" dirty="0"/>
          </a:p>
        </p:txBody>
      </p:sp>
      <p:sp>
        <p:nvSpPr>
          <p:cNvPr id="696323" name="Rectangle 3"/>
          <p:cNvSpPr>
            <a:spLocks noGrp="1" noChangeArrowheads="1"/>
          </p:cNvSpPr>
          <p:nvPr>
            <p:ph type="body" idx="1"/>
          </p:nvPr>
        </p:nvSpPr>
        <p:spPr>
          <a:xfrm>
            <a:off x="3352800" y="1600200"/>
            <a:ext cx="5334000" cy="4525963"/>
          </a:xfrm>
        </p:spPr>
        <p:txBody>
          <a:bodyPr/>
          <a:lstStyle/>
          <a:p>
            <a:pPr>
              <a:buFont typeface="Wingdings" pitchFamily="2" charset="2"/>
              <a:buNone/>
            </a:pPr>
            <a:endParaRPr lang="en-US" altLang="en-US" dirty="0"/>
          </a:p>
        </p:txBody>
      </p:sp>
      <p:pic>
        <p:nvPicPr>
          <p:cNvPr id="696324" name="Picture 4" descr="BW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009" y="609600"/>
            <a:ext cx="3784600" cy="5337175"/>
          </a:xfrm>
          <a:prstGeom prst="rect">
            <a:avLst/>
          </a:prstGeom>
          <a:noFill/>
          <a:extLst>
            <a:ext uri="{909E8E84-426E-40DD-AFC4-6F175D3DCCD1}">
              <a14:hiddenFill xmlns:a14="http://schemas.microsoft.com/office/drawing/2010/main">
                <a:solidFill>
                  <a:srgbClr val="FFFFFF"/>
                </a:solidFill>
              </a14:hiddenFill>
            </a:ext>
          </a:extLst>
        </p:spPr>
      </p:pic>
      <p:pic>
        <p:nvPicPr>
          <p:cNvPr id="696326" name="Picture 6" descr="BW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00" r="-1536"/>
          <a:stretch/>
        </p:blipFill>
        <p:spPr bwMode="auto">
          <a:xfrm>
            <a:off x="3433763" y="914400"/>
            <a:ext cx="45719" cy="5160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B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09600"/>
            <a:ext cx="511175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979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lstStyle/>
          <a:p>
            <a:r>
              <a:rPr lang="en-US" altLang="en-US" sz="2000" b="1"/>
              <a:t>Beckwith-Wiedemann Syndrome</a:t>
            </a:r>
          </a:p>
        </p:txBody>
      </p:sp>
      <p:sp>
        <p:nvSpPr>
          <p:cNvPr id="660483" name="Rectangle 3"/>
          <p:cNvSpPr>
            <a:spLocks noGrp="1" noChangeArrowheads="1"/>
          </p:cNvSpPr>
          <p:nvPr>
            <p:ph type="body" idx="1"/>
          </p:nvPr>
        </p:nvSpPr>
        <p:spPr>
          <a:xfrm>
            <a:off x="457200" y="1676400"/>
            <a:ext cx="8229600" cy="4525963"/>
          </a:xfrm>
        </p:spPr>
        <p:txBody>
          <a:bodyPr/>
          <a:lstStyle/>
          <a:p>
            <a:pPr>
              <a:buFont typeface="Wingdings" pitchFamily="2" charset="2"/>
              <a:buNone/>
            </a:pPr>
            <a:r>
              <a:rPr lang="en-US" altLang="en-US" sz="1600" dirty="0"/>
              <a:t>Macroglossia</a:t>
            </a:r>
          </a:p>
          <a:p>
            <a:pPr>
              <a:buFont typeface="Wingdings" pitchFamily="2" charset="2"/>
              <a:buNone/>
            </a:pPr>
            <a:r>
              <a:rPr lang="en-US" altLang="en-US" sz="1600" dirty="0"/>
              <a:t>Omphalocele</a:t>
            </a:r>
          </a:p>
          <a:p>
            <a:pPr>
              <a:buFont typeface="Wingdings" pitchFamily="2" charset="2"/>
              <a:buNone/>
            </a:pPr>
            <a:r>
              <a:rPr lang="en-US" altLang="en-US" sz="1600" dirty="0"/>
              <a:t>Macrosomia</a:t>
            </a:r>
          </a:p>
          <a:p>
            <a:pPr>
              <a:buFont typeface="Wingdings" pitchFamily="2" charset="2"/>
              <a:buNone/>
            </a:pPr>
            <a:r>
              <a:rPr lang="en-US" altLang="en-US" sz="1600" dirty="0"/>
              <a:t>Ear Creases</a:t>
            </a:r>
          </a:p>
          <a:p>
            <a:pPr>
              <a:buFont typeface="Wingdings" pitchFamily="2" charset="2"/>
              <a:buNone/>
            </a:pPr>
            <a:r>
              <a:rPr lang="en-US" altLang="en-US" sz="1600" dirty="0"/>
              <a:t>Neonatal hypoglycemia &amp; </a:t>
            </a:r>
          </a:p>
          <a:p>
            <a:pPr>
              <a:buFont typeface="Wingdings" pitchFamily="2" charset="2"/>
              <a:buNone/>
            </a:pPr>
            <a:r>
              <a:rPr lang="en-US" altLang="en-US" sz="1600" dirty="0"/>
              <a:t>    polycythemia</a:t>
            </a:r>
          </a:p>
          <a:p>
            <a:pPr>
              <a:buFont typeface="Wingdings" pitchFamily="2" charset="2"/>
              <a:buNone/>
            </a:pPr>
            <a:r>
              <a:rPr lang="en-US" altLang="en-US" sz="1600" dirty="0"/>
              <a:t>Adrenocortical cytomegaly</a:t>
            </a:r>
          </a:p>
          <a:p>
            <a:pPr>
              <a:buFont typeface="Wingdings" pitchFamily="2" charset="2"/>
              <a:buNone/>
            </a:pPr>
            <a:r>
              <a:rPr lang="en-US" altLang="en-US" sz="1600" dirty="0"/>
              <a:t>Large kidneys with </a:t>
            </a:r>
            <a:r>
              <a:rPr lang="en-US" altLang="en-US" sz="1600" dirty="0" smtClean="0"/>
              <a:t>renal medullary </a:t>
            </a:r>
            <a:r>
              <a:rPr lang="en-US" altLang="en-US" sz="1600" dirty="0"/>
              <a:t>dysplasia</a:t>
            </a:r>
          </a:p>
          <a:p>
            <a:pPr>
              <a:buFont typeface="Wingdings" pitchFamily="2" charset="2"/>
              <a:buNone/>
            </a:pPr>
            <a:r>
              <a:rPr lang="en-US" altLang="en-US" sz="1600" dirty="0"/>
              <a:t>Hemihypertophy with increased</a:t>
            </a:r>
          </a:p>
          <a:p>
            <a:pPr>
              <a:buFont typeface="Wingdings" pitchFamily="2" charset="2"/>
              <a:buNone/>
            </a:pPr>
            <a:r>
              <a:rPr lang="en-US" altLang="en-US" sz="1600" dirty="0"/>
              <a:t>Risk of malignancy</a:t>
            </a:r>
          </a:p>
          <a:p>
            <a:pPr>
              <a:buFont typeface="Wingdings" pitchFamily="2" charset="2"/>
              <a:buNone/>
            </a:pPr>
            <a:endParaRPr lang="en-US" altLang="en-US" sz="1600" dirty="0"/>
          </a:p>
        </p:txBody>
      </p:sp>
      <p:pic>
        <p:nvPicPr>
          <p:cNvPr id="660485" name="Picture 5" descr="B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7" r="11481"/>
          <a:stretch/>
        </p:blipFill>
        <p:spPr bwMode="auto">
          <a:xfrm>
            <a:off x="4423012" y="2133600"/>
            <a:ext cx="4339988"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417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539750" y="333375"/>
            <a:ext cx="8001000" cy="1216025"/>
          </a:xfrm>
        </p:spPr>
        <p:txBody>
          <a:bodyPr/>
          <a:lstStyle/>
          <a:p>
            <a:r>
              <a:rPr lang="en-US" altLang="en-US" sz="2400" b="1" dirty="0"/>
              <a:t>Beckwith-</a:t>
            </a:r>
            <a:r>
              <a:rPr lang="en-US" altLang="en-US" sz="2400" b="1" dirty="0" err="1"/>
              <a:t>Wiedemann</a:t>
            </a:r>
            <a:r>
              <a:rPr lang="en-US" altLang="en-US" sz="2400" b="1" dirty="0"/>
              <a:t> </a:t>
            </a:r>
            <a:br>
              <a:rPr lang="en-US" altLang="en-US" sz="2400" b="1" dirty="0"/>
            </a:br>
            <a:r>
              <a:rPr lang="en-US" altLang="en-US" sz="2400" b="1" dirty="0"/>
              <a:t>Syndrome</a:t>
            </a:r>
          </a:p>
        </p:txBody>
      </p:sp>
      <p:sp>
        <p:nvSpPr>
          <p:cNvPr id="661507" name="Rectangle 3"/>
          <p:cNvSpPr>
            <a:spLocks noGrp="1" noChangeArrowheads="1"/>
          </p:cNvSpPr>
          <p:nvPr>
            <p:ph type="body" sz="half" idx="1"/>
          </p:nvPr>
        </p:nvSpPr>
        <p:spPr/>
        <p:txBody>
          <a:bodyPr/>
          <a:lstStyle/>
          <a:p>
            <a:pPr>
              <a:buFont typeface="Wingdings" pitchFamily="2" charset="2"/>
              <a:buNone/>
            </a:pPr>
            <a:r>
              <a:rPr lang="en-US" altLang="en-US" sz="1400" dirty="0"/>
              <a:t>         Genetic and molecular groups</a:t>
            </a:r>
          </a:p>
          <a:p>
            <a:pPr>
              <a:buFont typeface="Wingdings" pitchFamily="2" charset="2"/>
              <a:buNone/>
            </a:pPr>
            <a:endParaRPr lang="en-US" altLang="en-US" sz="1400" dirty="0"/>
          </a:p>
          <a:p>
            <a:pPr>
              <a:buFont typeface="Wingdings" pitchFamily="2" charset="2"/>
              <a:buNone/>
            </a:pPr>
            <a:r>
              <a:rPr lang="en-US" altLang="en-US" sz="1400" dirty="0"/>
              <a:t>     </a:t>
            </a:r>
          </a:p>
          <a:p>
            <a:endParaRPr lang="en-US" altLang="en-US" sz="1400" dirty="0"/>
          </a:p>
        </p:txBody>
      </p:sp>
      <p:graphicFrame>
        <p:nvGraphicFramePr>
          <p:cNvPr id="661763" name="Group 259"/>
          <p:cNvGraphicFramePr>
            <a:graphicFrameLocks noGrp="1"/>
          </p:cNvGraphicFramePr>
          <p:nvPr>
            <p:ph sz="half" idx="2"/>
          </p:nvPr>
        </p:nvGraphicFramePr>
        <p:xfrm>
          <a:off x="4356100" y="1844675"/>
          <a:ext cx="4427538" cy="4221165"/>
        </p:xfrm>
        <a:graphic>
          <a:graphicData uri="http://schemas.openxmlformats.org/drawingml/2006/table">
            <a:tbl>
              <a:tblPr/>
              <a:tblGrid>
                <a:gridCol w="360363"/>
                <a:gridCol w="1295400"/>
                <a:gridCol w="647700"/>
                <a:gridCol w="1081087"/>
                <a:gridCol w="1042988"/>
              </a:tblGrid>
              <a:tr h="736600">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Paternal UPD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10-20%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sporadic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CNQ10T1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50-60%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sporadic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MZ twins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sporadic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H19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sporadic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11p15 chromosome translocation/ inversion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Inherited or sporadic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As high as 50% if maternal trans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11p15 chromosome duplication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Inherited or sporadic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increased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AD pedigree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10-15%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Inherited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As high as 50% if maternal trans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CDKN1C</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mutation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5-10%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Usually Inherited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Font typeface="Wingdings" pitchFamily="2" charset="2"/>
                        <a:defRPr sz="2600">
                          <a:solidFill>
                            <a:schemeClr val="tx1"/>
                          </a:solidFill>
                          <a:latin typeface="Verdana" pitchFamily="34" charset="0"/>
                          <a:cs typeface="Arial" charset="0"/>
                        </a:defRPr>
                      </a:lvl1pPr>
                      <a:lvl2pPr marL="471488">
                        <a:spcBef>
                          <a:spcPct val="20000"/>
                        </a:spcBef>
                        <a:buClr>
                          <a:schemeClr val="accent2"/>
                        </a:buClr>
                        <a:buFont typeface="Wingdings" pitchFamily="2" charset="2"/>
                        <a:defRPr sz="2200">
                          <a:solidFill>
                            <a:schemeClr val="tx1"/>
                          </a:solidFill>
                          <a:latin typeface="Verdana" pitchFamily="34" charset="0"/>
                          <a:cs typeface="Arial" charset="0"/>
                        </a:defRPr>
                      </a:lvl2pPr>
                      <a:lvl3pPr marL="909638">
                        <a:spcBef>
                          <a:spcPct val="20000"/>
                        </a:spcBef>
                        <a:buClr>
                          <a:schemeClr val="accent2"/>
                        </a:buClr>
                        <a:buFont typeface="Wingdings" pitchFamily="2" charset="2"/>
                        <a:defRPr sz="2100">
                          <a:solidFill>
                            <a:schemeClr val="tx1"/>
                          </a:solidFill>
                          <a:latin typeface="Verdana" pitchFamily="34" charset="0"/>
                          <a:cs typeface="Arial" charset="0"/>
                        </a:defRPr>
                      </a:lvl3pPr>
                      <a:lvl4pPr marL="1306513">
                        <a:spcBef>
                          <a:spcPct val="20000"/>
                        </a:spcBef>
                        <a:buClr>
                          <a:schemeClr val="accent2"/>
                        </a:buClr>
                        <a:buFont typeface="Wingdings" pitchFamily="2" charset="2"/>
                        <a:defRPr>
                          <a:solidFill>
                            <a:schemeClr val="tx1"/>
                          </a:solidFill>
                          <a:latin typeface="Verdana" pitchFamily="34" charset="0"/>
                          <a:cs typeface="Arial" charset="0"/>
                        </a:defRPr>
                      </a:lvl4pPr>
                      <a:lvl5pPr marL="1695450">
                        <a:spcBef>
                          <a:spcPct val="25000"/>
                        </a:spcBef>
                        <a:buClr>
                          <a:schemeClr val="accent2"/>
                        </a:buClr>
                        <a:buFont typeface="Wingdings" pitchFamily="2" charset="2"/>
                        <a:defRPr>
                          <a:solidFill>
                            <a:schemeClr val="tx1"/>
                          </a:solidFill>
                          <a:latin typeface="Verdana" pitchFamily="34" charset="0"/>
                          <a:cs typeface="Arial" charset="0"/>
                        </a:defRPr>
                      </a:lvl5pPr>
                      <a:lvl6pPr marL="21526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6pPr>
                      <a:lvl7pPr marL="26098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7pPr>
                      <a:lvl8pPr marL="30670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8pPr>
                      <a:lvl9pPr marL="3524250" fontAlgn="base">
                        <a:spcBef>
                          <a:spcPct val="25000"/>
                        </a:spcBef>
                        <a:spcAft>
                          <a:spcPct val="0"/>
                        </a:spcAft>
                        <a:buClr>
                          <a:schemeClr val="accent2"/>
                        </a:buClr>
                        <a:buFont typeface="Wingdings" pitchFamily="2" charset="2"/>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en-US" sz="800" b="0" i="0" u="none" strike="noStrike" cap="none" normalizeH="0" baseline="0" smtClean="0">
                          <a:ln>
                            <a:noFill/>
                          </a:ln>
                          <a:solidFill>
                            <a:schemeClr val="tx1"/>
                          </a:solidFill>
                          <a:effectLst/>
                          <a:latin typeface="Verdana" pitchFamily="34" charset="0"/>
                          <a:cs typeface="Arial" charset="0"/>
                        </a:rPr>
                        <a:t>As high as 50% if maternal trans</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altLang="en-US" sz="800" b="0" i="0" u="none" strike="noStrike" cap="none" normalizeH="0" baseline="0" smtClean="0">
                        <a:ln>
                          <a:noFill/>
                        </a:ln>
                        <a:solidFill>
                          <a:schemeClr val="tx1"/>
                        </a:solidFill>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801596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endParaRPr lang="en-US" altLang="en-US"/>
          </a:p>
        </p:txBody>
      </p:sp>
      <p:sp>
        <p:nvSpPr>
          <p:cNvPr id="671747" name="Rectangle 3"/>
          <p:cNvSpPr>
            <a:spLocks noGrp="1" noChangeArrowheads="1"/>
          </p:cNvSpPr>
          <p:nvPr>
            <p:ph type="body" idx="1"/>
          </p:nvPr>
        </p:nvSpPr>
        <p:spPr>
          <a:xfrm>
            <a:off x="107950" y="1628775"/>
            <a:ext cx="8001000" cy="4267200"/>
          </a:xfrm>
        </p:spPr>
        <p:txBody>
          <a:bodyPr/>
          <a:lstStyle/>
          <a:p>
            <a:pPr>
              <a:buFont typeface="Wingdings" pitchFamily="2" charset="2"/>
              <a:buNone/>
            </a:pPr>
            <a:endParaRPr lang="en-US" altLang="en-US"/>
          </a:p>
        </p:txBody>
      </p:sp>
      <p:pic>
        <p:nvPicPr>
          <p:cNvPr id="671748" name="Picture 4" descr="Costell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92075"/>
            <a:ext cx="686435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800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p:txBody>
          <a:bodyPr/>
          <a:lstStyle/>
          <a:p>
            <a:r>
              <a:rPr lang="en-US" altLang="en-US"/>
              <a:t>Costello syndrome</a:t>
            </a:r>
          </a:p>
        </p:txBody>
      </p:sp>
      <p:sp>
        <p:nvSpPr>
          <p:cNvPr id="673795" name="Rectangle 3"/>
          <p:cNvSpPr>
            <a:spLocks noGrp="1" noChangeArrowheads="1"/>
          </p:cNvSpPr>
          <p:nvPr>
            <p:ph type="body" idx="1"/>
          </p:nvPr>
        </p:nvSpPr>
        <p:spPr/>
        <p:txBody>
          <a:bodyPr>
            <a:normAutofit lnSpcReduction="10000"/>
          </a:bodyPr>
          <a:lstStyle/>
          <a:p>
            <a:pPr>
              <a:lnSpc>
                <a:spcPct val="90000"/>
              </a:lnSpc>
              <a:buFont typeface="Wingdings" pitchFamily="2" charset="2"/>
              <a:buNone/>
            </a:pPr>
            <a:r>
              <a:rPr lang="en-US" altLang="en-US" sz="1600" dirty="0"/>
              <a:t>-Post natal growth deficiency</a:t>
            </a:r>
          </a:p>
          <a:p>
            <a:pPr>
              <a:lnSpc>
                <a:spcPct val="90000"/>
              </a:lnSpc>
              <a:buFont typeface="Wingdings" pitchFamily="2" charset="2"/>
              <a:buNone/>
            </a:pPr>
            <a:r>
              <a:rPr lang="en-US" altLang="en-US" sz="1600" dirty="0"/>
              <a:t>-Macrocephaly, coarse face</a:t>
            </a:r>
          </a:p>
          <a:p>
            <a:pPr>
              <a:lnSpc>
                <a:spcPct val="90000"/>
              </a:lnSpc>
              <a:buFont typeface="Wingdings" pitchFamily="2" charset="2"/>
              <a:buNone/>
            </a:pPr>
            <a:r>
              <a:rPr lang="en-US" altLang="en-US" sz="1600" dirty="0"/>
              <a:t>-low set ears</a:t>
            </a:r>
          </a:p>
          <a:p>
            <a:pPr>
              <a:lnSpc>
                <a:spcPct val="90000"/>
              </a:lnSpc>
              <a:buFont typeface="Wingdings" pitchFamily="2" charset="2"/>
              <a:buNone/>
            </a:pPr>
            <a:r>
              <a:rPr lang="en-US" altLang="en-US" sz="1600" dirty="0"/>
              <a:t>-Down slanting eyes</a:t>
            </a:r>
          </a:p>
          <a:p>
            <a:pPr>
              <a:lnSpc>
                <a:spcPct val="90000"/>
              </a:lnSpc>
              <a:buFont typeface="Wingdings" pitchFamily="2" charset="2"/>
              <a:buNone/>
            </a:pPr>
            <a:r>
              <a:rPr lang="en-US" altLang="en-US" sz="1600" dirty="0"/>
              <a:t>-Thin deep-set nails</a:t>
            </a:r>
          </a:p>
          <a:p>
            <a:pPr>
              <a:lnSpc>
                <a:spcPct val="90000"/>
              </a:lnSpc>
              <a:buFont typeface="Wingdings" pitchFamily="2" charset="2"/>
              <a:buNone/>
            </a:pPr>
            <a:r>
              <a:rPr lang="en-US" altLang="en-US" sz="1600" dirty="0"/>
              <a:t>-Cutis laxa (Hands &amp;feet)</a:t>
            </a:r>
          </a:p>
          <a:p>
            <a:pPr>
              <a:lnSpc>
                <a:spcPct val="90000"/>
              </a:lnSpc>
              <a:buFont typeface="Wingdings" pitchFamily="2" charset="2"/>
              <a:buNone/>
            </a:pPr>
            <a:r>
              <a:rPr lang="en-US" altLang="en-US" sz="1600" dirty="0"/>
              <a:t>-Deep plantar</a:t>
            </a:r>
            <a:r>
              <a:rPr lang="en-US" altLang="en-US" sz="1600" dirty="0" smtClean="0"/>
              <a:t>, palmar </a:t>
            </a:r>
            <a:r>
              <a:rPr lang="en-US" altLang="en-US" sz="1600" dirty="0"/>
              <a:t>creases</a:t>
            </a:r>
          </a:p>
          <a:p>
            <a:pPr>
              <a:lnSpc>
                <a:spcPct val="90000"/>
              </a:lnSpc>
              <a:buFont typeface="Wingdings" pitchFamily="2" charset="2"/>
              <a:buNone/>
            </a:pPr>
            <a:r>
              <a:rPr lang="en-US" altLang="en-US" sz="1600" dirty="0"/>
              <a:t>-Hyperkeratotic palms &amp; soles</a:t>
            </a:r>
          </a:p>
          <a:p>
            <a:pPr>
              <a:lnSpc>
                <a:spcPct val="90000"/>
              </a:lnSpc>
              <a:buFont typeface="Wingdings" pitchFamily="2" charset="2"/>
              <a:buNone/>
            </a:pPr>
            <a:r>
              <a:rPr lang="en-US" altLang="en-US" sz="1600" dirty="0"/>
              <a:t>-CHD in 52% Pulmonary valve </a:t>
            </a:r>
          </a:p>
          <a:p>
            <a:pPr>
              <a:lnSpc>
                <a:spcPct val="90000"/>
              </a:lnSpc>
              <a:buFont typeface="Wingdings" pitchFamily="2" charset="2"/>
              <a:buNone/>
            </a:pPr>
            <a:r>
              <a:rPr lang="en-US" altLang="en-US" sz="1600" dirty="0"/>
              <a:t> </a:t>
            </a:r>
            <a:r>
              <a:rPr lang="en-US" altLang="en-US" sz="1600" dirty="0" smtClean="0"/>
              <a:t>Stenosis, VSD, ASD</a:t>
            </a:r>
            <a:r>
              <a:rPr lang="en-US" altLang="en-US" sz="1600" dirty="0"/>
              <a:t>, HCMP,</a:t>
            </a:r>
          </a:p>
          <a:p>
            <a:pPr>
              <a:lnSpc>
                <a:spcPct val="90000"/>
              </a:lnSpc>
              <a:buFont typeface="Wingdings" pitchFamily="2" charset="2"/>
              <a:buNone/>
            </a:pPr>
            <a:r>
              <a:rPr lang="en-US" altLang="en-US" sz="1600" dirty="0"/>
              <a:t> </a:t>
            </a:r>
            <a:r>
              <a:rPr lang="en-US" altLang="en-US" sz="1600" dirty="0" smtClean="0"/>
              <a:t>Dysrhythmia</a:t>
            </a:r>
            <a:endParaRPr lang="en-US" altLang="en-US" sz="1600" dirty="0"/>
          </a:p>
          <a:p>
            <a:pPr>
              <a:lnSpc>
                <a:spcPct val="90000"/>
              </a:lnSpc>
              <a:buFont typeface="Wingdings" pitchFamily="2" charset="2"/>
              <a:buNone/>
            </a:pPr>
            <a:r>
              <a:rPr lang="en-US" altLang="en-US" sz="1600" dirty="0"/>
              <a:t>-Papillomas in the perioral, </a:t>
            </a:r>
          </a:p>
          <a:p>
            <a:pPr>
              <a:lnSpc>
                <a:spcPct val="90000"/>
              </a:lnSpc>
              <a:buFont typeface="Wingdings" pitchFamily="2" charset="2"/>
              <a:buNone/>
            </a:pPr>
            <a:r>
              <a:rPr lang="en-US" altLang="en-US" sz="1600" dirty="0"/>
              <a:t> nasal, anal (2-15 years)</a:t>
            </a:r>
          </a:p>
          <a:p>
            <a:pPr>
              <a:lnSpc>
                <a:spcPct val="90000"/>
              </a:lnSpc>
              <a:buFont typeface="Wingdings" pitchFamily="2" charset="2"/>
              <a:buNone/>
            </a:pPr>
            <a:r>
              <a:rPr lang="en-US" altLang="en-US" sz="1600" dirty="0"/>
              <a:t>-AD.</a:t>
            </a:r>
          </a:p>
          <a:p>
            <a:pPr>
              <a:lnSpc>
                <a:spcPct val="90000"/>
              </a:lnSpc>
              <a:buFont typeface="Wingdings" pitchFamily="2" charset="2"/>
              <a:buNone/>
            </a:pPr>
            <a:r>
              <a:rPr lang="en-US" altLang="en-US" sz="1600" dirty="0"/>
              <a:t>-The majority is sporadic. </a:t>
            </a:r>
          </a:p>
          <a:p>
            <a:pPr>
              <a:lnSpc>
                <a:spcPct val="90000"/>
              </a:lnSpc>
              <a:buFont typeface="Wingdings" pitchFamily="2" charset="2"/>
              <a:buNone/>
            </a:pPr>
            <a:r>
              <a:rPr lang="en-US" altLang="en-US" sz="1600" dirty="0"/>
              <a:t>-In older Paternal age </a:t>
            </a:r>
            <a:r>
              <a:rPr lang="en-US" altLang="en-US" sz="1600" dirty="0">
                <a:latin typeface="Arial" charset="0"/>
              </a:rPr>
              <a:t>→ gonadal </a:t>
            </a:r>
          </a:p>
          <a:p>
            <a:pPr>
              <a:lnSpc>
                <a:spcPct val="90000"/>
              </a:lnSpc>
              <a:buFont typeface="Wingdings" pitchFamily="2" charset="2"/>
              <a:buNone/>
            </a:pPr>
            <a:r>
              <a:rPr lang="en-US" altLang="en-US" sz="1600" dirty="0">
                <a:latin typeface="Arial" charset="0"/>
              </a:rPr>
              <a:t>  mosaicism</a:t>
            </a:r>
          </a:p>
          <a:p>
            <a:pPr>
              <a:lnSpc>
                <a:spcPct val="90000"/>
              </a:lnSpc>
              <a:buFont typeface="Wingdings" pitchFamily="2" charset="2"/>
              <a:buNone/>
            </a:pPr>
            <a:r>
              <a:rPr lang="en-US" altLang="en-US" sz="1600" dirty="0"/>
              <a:t>.</a:t>
            </a:r>
          </a:p>
          <a:p>
            <a:pPr>
              <a:lnSpc>
                <a:spcPct val="90000"/>
              </a:lnSpc>
              <a:buFont typeface="Wingdings" pitchFamily="2" charset="2"/>
              <a:buNone/>
            </a:pPr>
            <a:endParaRPr lang="en-US" altLang="en-US" sz="1200" dirty="0"/>
          </a:p>
          <a:p>
            <a:pPr>
              <a:lnSpc>
                <a:spcPct val="90000"/>
              </a:lnSpc>
              <a:buFont typeface="Wingdings" pitchFamily="2" charset="2"/>
              <a:buNone/>
            </a:pPr>
            <a:endParaRPr lang="en-US" altLang="en-US" sz="1000" dirty="0"/>
          </a:p>
        </p:txBody>
      </p:sp>
      <p:pic>
        <p:nvPicPr>
          <p:cNvPr id="673797" name="Picture 5" descr="Costel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3637" y="1828800"/>
            <a:ext cx="5440363" cy="376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36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en-US" altLang="en-US" dirty="0" smtClean="0"/>
              <a:t>?</a:t>
            </a:r>
            <a:endParaRPr lang="en-US" altLang="en-US" dirty="0"/>
          </a:p>
        </p:txBody>
      </p:sp>
      <p:sp>
        <p:nvSpPr>
          <p:cNvPr id="694277" name="Rectangle 5"/>
          <p:cNvSpPr>
            <a:spLocks noGrp="1" noChangeArrowheads="1"/>
          </p:cNvSpPr>
          <p:nvPr>
            <p:ph type="body" idx="1"/>
          </p:nvPr>
        </p:nvSpPr>
        <p:spPr/>
        <p:txBody>
          <a:bodyPr/>
          <a:lstStyle/>
          <a:p>
            <a:pPr marL="0" indent="0">
              <a:buNone/>
            </a:pPr>
            <a:endParaRPr lang="en-US" altLang="en-US" dirty="0"/>
          </a:p>
        </p:txBody>
      </p:sp>
      <p:pic>
        <p:nvPicPr>
          <p:cNvPr id="694278" name="Picture 6" descr="Kabuki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513"/>
          <a:stretch/>
        </p:blipFill>
        <p:spPr bwMode="auto">
          <a:xfrm>
            <a:off x="457200" y="815975"/>
            <a:ext cx="1562669" cy="6042025"/>
          </a:xfrm>
          <a:prstGeom prst="rect">
            <a:avLst/>
          </a:prstGeom>
          <a:noFill/>
          <a:extLst>
            <a:ext uri="{909E8E84-426E-40DD-AFC4-6F175D3DCCD1}">
              <a14:hiddenFill xmlns:a14="http://schemas.microsoft.com/office/drawing/2010/main">
                <a:solidFill>
                  <a:srgbClr val="FFFFFF"/>
                </a:solidFill>
              </a14:hiddenFill>
            </a:ext>
          </a:extLst>
        </p:spPr>
      </p:pic>
      <p:pic>
        <p:nvPicPr>
          <p:cNvPr id="694279" name="Picture 7" descr="Kabuki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600200"/>
            <a:ext cx="2979738" cy="2881313"/>
          </a:xfrm>
          <a:prstGeom prst="rect">
            <a:avLst/>
          </a:prstGeom>
          <a:noFill/>
          <a:extLst>
            <a:ext uri="{909E8E84-426E-40DD-AFC4-6F175D3DCCD1}">
              <a14:hiddenFill xmlns:a14="http://schemas.microsoft.com/office/drawing/2010/main">
                <a:solidFill>
                  <a:srgbClr val="FFFFFF"/>
                </a:solidFill>
              </a14:hiddenFill>
            </a:ext>
          </a:extLst>
        </p:spPr>
      </p:pic>
      <p:pic>
        <p:nvPicPr>
          <p:cNvPr id="694280" name="Picture 8" descr="Kabuki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752600"/>
            <a:ext cx="2414587"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001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p:txBody>
          <a:bodyPr/>
          <a:lstStyle/>
          <a:p>
            <a:pPr algn="l"/>
            <a:r>
              <a:rPr lang="en-US" altLang="en-US" dirty="0"/>
              <a:t>Kabuki syndrome</a:t>
            </a:r>
          </a:p>
        </p:txBody>
      </p:sp>
      <p:sp>
        <p:nvSpPr>
          <p:cNvPr id="674819" name="Rectangle 3"/>
          <p:cNvSpPr>
            <a:spLocks noGrp="1" noChangeArrowheads="1"/>
          </p:cNvSpPr>
          <p:nvPr>
            <p:ph type="body" idx="1"/>
          </p:nvPr>
        </p:nvSpPr>
        <p:spPr/>
        <p:txBody>
          <a:bodyPr/>
          <a:lstStyle/>
          <a:p>
            <a:pPr>
              <a:buFont typeface="Wingdings" pitchFamily="2" charset="2"/>
              <a:buNone/>
            </a:pPr>
            <a:r>
              <a:rPr lang="en-US" altLang="en-US" sz="1200" dirty="0"/>
              <a:t>-</a:t>
            </a:r>
            <a:r>
              <a:rPr lang="en-US" altLang="en-US" sz="1600" dirty="0"/>
              <a:t>Post natal growth deficiency</a:t>
            </a:r>
          </a:p>
          <a:p>
            <a:pPr>
              <a:buFont typeface="Wingdings" pitchFamily="2" charset="2"/>
              <a:buNone/>
            </a:pPr>
            <a:r>
              <a:rPr lang="en-US" altLang="en-US" sz="1600" dirty="0"/>
              <a:t>-Low IQ</a:t>
            </a:r>
          </a:p>
          <a:p>
            <a:pPr>
              <a:buFont typeface="Wingdings" pitchFamily="2" charset="2"/>
              <a:buNone/>
            </a:pPr>
            <a:r>
              <a:rPr lang="en-US" altLang="en-US" sz="1600" dirty="0"/>
              <a:t>-long palpebral fissures with eversion of the lateral portion</a:t>
            </a:r>
          </a:p>
          <a:p>
            <a:pPr>
              <a:buFont typeface="Wingdings" pitchFamily="2" charset="2"/>
              <a:buNone/>
            </a:pPr>
            <a:r>
              <a:rPr lang="en-US" altLang="en-US" sz="1600" dirty="0"/>
              <a:t> of the lower lid</a:t>
            </a:r>
          </a:p>
          <a:p>
            <a:pPr>
              <a:buFont typeface="Wingdings" pitchFamily="2" charset="2"/>
              <a:buNone/>
            </a:pPr>
            <a:r>
              <a:rPr lang="en-US" altLang="en-US" sz="1600" dirty="0"/>
              <a:t>-Ptosis</a:t>
            </a:r>
          </a:p>
          <a:p>
            <a:pPr>
              <a:buFont typeface="Wingdings" pitchFamily="2" charset="2"/>
              <a:buNone/>
            </a:pPr>
            <a:r>
              <a:rPr lang="en-US" altLang="en-US" sz="1600" dirty="0" smtClean="0"/>
              <a:t>-Arching </a:t>
            </a:r>
            <a:r>
              <a:rPr lang="en-US" altLang="en-US" sz="1600" dirty="0"/>
              <a:t>of the eyebrows</a:t>
            </a:r>
          </a:p>
          <a:p>
            <a:pPr>
              <a:buFont typeface="Wingdings" pitchFamily="2" charset="2"/>
              <a:buNone/>
            </a:pPr>
            <a:r>
              <a:rPr lang="en-US" altLang="en-US" sz="1600" dirty="0"/>
              <a:t>-Large protuberant ears</a:t>
            </a:r>
          </a:p>
          <a:p>
            <a:pPr>
              <a:buFont typeface="Wingdings" pitchFamily="2" charset="2"/>
              <a:buNone/>
            </a:pPr>
            <a:r>
              <a:rPr lang="en-US" altLang="en-US" sz="1600" dirty="0"/>
              <a:t>-In 88% skeletal anomalies (short incurved 5</a:t>
            </a:r>
            <a:r>
              <a:rPr lang="en-US" altLang="en-US" sz="1600" baseline="30000" dirty="0"/>
              <a:t>th</a:t>
            </a:r>
            <a:r>
              <a:rPr lang="en-US" altLang="en-US" sz="1600" dirty="0"/>
              <a:t> finger,</a:t>
            </a:r>
          </a:p>
          <a:p>
            <a:pPr>
              <a:buFont typeface="Wingdings" pitchFamily="2" charset="2"/>
              <a:buNone/>
            </a:pPr>
            <a:r>
              <a:rPr lang="en-US" altLang="en-US" sz="1600" dirty="0"/>
              <a:t> Brachydactyly</a:t>
            </a:r>
            <a:r>
              <a:rPr lang="en-US" altLang="en-US" sz="1600" dirty="0" smtClean="0"/>
              <a:t>, rib </a:t>
            </a:r>
            <a:r>
              <a:rPr lang="en-US" altLang="en-US" sz="1600" dirty="0"/>
              <a:t>anomalies, vertebral…)</a:t>
            </a:r>
          </a:p>
          <a:p>
            <a:pPr>
              <a:buFont typeface="Wingdings" pitchFamily="2" charset="2"/>
              <a:buNone/>
            </a:pPr>
            <a:r>
              <a:rPr lang="en-US" altLang="en-US" sz="1600" dirty="0"/>
              <a:t>-Cardiac anomalies</a:t>
            </a:r>
          </a:p>
          <a:p>
            <a:pPr>
              <a:buFont typeface="Wingdings" pitchFamily="2" charset="2"/>
              <a:buNone/>
            </a:pPr>
            <a:r>
              <a:rPr lang="en-US" altLang="en-US" sz="1600" dirty="0"/>
              <a:t>-Joint laxity</a:t>
            </a:r>
          </a:p>
          <a:p>
            <a:pPr>
              <a:buFont typeface="Wingdings" pitchFamily="2" charset="2"/>
              <a:buNone/>
            </a:pPr>
            <a:r>
              <a:rPr lang="en-US" altLang="en-US" sz="1600" dirty="0"/>
              <a:t>-Persistent fetal finger pads</a:t>
            </a:r>
          </a:p>
          <a:p>
            <a:pPr>
              <a:buFont typeface="Wingdings" pitchFamily="2" charset="2"/>
              <a:buNone/>
            </a:pPr>
            <a:r>
              <a:rPr lang="en-US" sz="1600" dirty="0" smtClean="0"/>
              <a:t>MLL2 gene</a:t>
            </a:r>
            <a:r>
              <a:rPr lang="en-US" altLang="en-US" sz="1600" dirty="0" smtClean="0"/>
              <a:t>, </a:t>
            </a:r>
            <a:r>
              <a:rPr lang="en-US" altLang="en-US" sz="1600" dirty="0"/>
              <a:t>most cases are sporadic, some</a:t>
            </a:r>
          </a:p>
          <a:p>
            <a:pPr>
              <a:buFont typeface="Wingdings" pitchFamily="2" charset="2"/>
              <a:buNone/>
            </a:pPr>
            <a:r>
              <a:rPr lang="en-US" altLang="en-US" sz="1600" dirty="0"/>
              <a:t>AD with marked variability of expression. </a:t>
            </a:r>
          </a:p>
        </p:txBody>
      </p:sp>
      <p:pic>
        <p:nvPicPr>
          <p:cNvPr id="674820" name="Picture 4" descr="Kabuk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0"/>
            <a:ext cx="3602038" cy="641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5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lstStyle/>
          <a:p>
            <a:endParaRPr lang="en-US" altLang="en-US"/>
          </a:p>
        </p:txBody>
      </p:sp>
      <p:pic>
        <p:nvPicPr>
          <p:cNvPr id="675845" name="Picture 5" descr="Prader-Willi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549275"/>
            <a:ext cx="4122737" cy="4746625"/>
          </a:xfrm>
          <a:prstGeom prst="rect">
            <a:avLst/>
          </a:prstGeom>
          <a:noFill/>
          <a:extLst>
            <a:ext uri="{909E8E84-426E-40DD-AFC4-6F175D3DCCD1}">
              <a14:hiddenFill xmlns:a14="http://schemas.microsoft.com/office/drawing/2010/main">
                <a:solidFill>
                  <a:srgbClr val="FFFFFF"/>
                </a:solidFill>
              </a14:hiddenFill>
            </a:ext>
          </a:extLst>
        </p:spPr>
      </p:pic>
      <p:pic>
        <p:nvPicPr>
          <p:cNvPr id="675846" name="Picture 6" descr="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88913"/>
            <a:ext cx="2541587" cy="4071937"/>
          </a:xfrm>
          <a:prstGeom prst="rect">
            <a:avLst/>
          </a:prstGeom>
          <a:noFill/>
          <a:extLst>
            <a:ext uri="{909E8E84-426E-40DD-AFC4-6F175D3DCCD1}">
              <a14:hiddenFill xmlns:a14="http://schemas.microsoft.com/office/drawing/2010/main">
                <a:solidFill>
                  <a:srgbClr val="FFFFFF"/>
                </a:solidFill>
              </a14:hiddenFill>
            </a:ext>
          </a:extLst>
        </p:spPr>
      </p:pic>
      <p:pic>
        <p:nvPicPr>
          <p:cNvPr id="675848" name="Picture 8" descr="PW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221163"/>
            <a:ext cx="3108325" cy="2203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نتيجة بحث الصور عن ‪almond ey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81000"/>
            <a:ext cx="1562100" cy="29241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نتيجة بحث الصور عن ‪almond o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425" y="445135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4582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r>
              <a:rPr lang="en-US" altLang="en-US"/>
              <a:t>Prader-Willi syndrome</a:t>
            </a:r>
          </a:p>
        </p:txBody>
      </p:sp>
      <p:sp>
        <p:nvSpPr>
          <p:cNvPr id="676867" name="Rectangle 3"/>
          <p:cNvSpPr>
            <a:spLocks noGrp="1" noChangeArrowheads="1"/>
          </p:cNvSpPr>
          <p:nvPr>
            <p:ph type="body" idx="1"/>
          </p:nvPr>
        </p:nvSpPr>
        <p:spPr/>
        <p:txBody>
          <a:bodyPr>
            <a:noAutofit/>
          </a:bodyPr>
          <a:lstStyle/>
          <a:p>
            <a:pPr>
              <a:buFont typeface="Wingdings" pitchFamily="2" charset="2"/>
              <a:buNone/>
            </a:pPr>
            <a:r>
              <a:rPr lang="en-US" altLang="en-US" sz="1400" dirty="0"/>
              <a:t>-Hypotonia</a:t>
            </a:r>
          </a:p>
          <a:p>
            <a:pPr>
              <a:buFont typeface="Wingdings" pitchFamily="2" charset="2"/>
              <a:buNone/>
            </a:pPr>
            <a:r>
              <a:rPr lang="en-US" altLang="en-US" sz="1400" dirty="0"/>
              <a:t>-Obesity(6months-6 years)</a:t>
            </a:r>
          </a:p>
          <a:p>
            <a:pPr>
              <a:buFont typeface="Wingdings" pitchFamily="2" charset="2"/>
              <a:buNone/>
            </a:pPr>
            <a:r>
              <a:rPr lang="en-US" altLang="en-US" sz="1400" dirty="0"/>
              <a:t>-Small hands and feet</a:t>
            </a:r>
          </a:p>
          <a:p>
            <a:pPr>
              <a:buFont typeface="Wingdings" pitchFamily="2" charset="2"/>
              <a:buNone/>
            </a:pPr>
            <a:r>
              <a:rPr lang="en-US" altLang="en-US" sz="1400" dirty="0"/>
              <a:t>-Almond-shaped eye</a:t>
            </a:r>
          </a:p>
          <a:p>
            <a:pPr>
              <a:buFont typeface="Wingdings" pitchFamily="2" charset="2"/>
              <a:buNone/>
            </a:pPr>
            <a:r>
              <a:rPr lang="en-US" altLang="en-US" sz="1400" dirty="0"/>
              <a:t>-Strabismus &amp; thin upper lip</a:t>
            </a:r>
          </a:p>
          <a:p>
            <a:pPr>
              <a:buFont typeface="Wingdings" pitchFamily="2" charset="2"/>
              <a:buNone/>
            </a:pPr>
            <a:r>
              <a:rPr lang="en-US" altLang="en-US" sz="1400" dirty="0"/>
              <a:t>-Blond to light brown hair with </a:t>
            </a:r>
          </a:p>
          <a:p>
            <a:pPr>
              <a:buFont typeface="Wingdings" pitchFamily="2" charset="2"/>
              <a:buNone/>
            </a:pPr>
            <a:r>
              <a:rPr lang="en-US" altLang="en-US" sz="1400" dirty="0"/>
              <a:t> blue eyes and fair skin</a:t>
            </a:r>
          </a:p>
          <a:p>
            <a:pPr>
              <a:buFont typeface="Wingdings" pitchFamily="2" charset="2"/>
              <a:buNone/>
            </a:pPr>
            <a:r>
              <a:rPr lang="en-US" altLang="en-US" sz="1400" dirty="0"/>
              <a:t>-Mental retardation (mild to mod.)</a:t>
            </a:r>
          </a:p>
          <a:p>
            <a:pPr>
              <a:buFont typeface="Wingdings" pitchFamily="2" charset="2"/>
              <a:buNone/>
            </a:pPr>
            <a:r>
              <a:rPr lang="en-US" altLang="en-US" sz="1400" dirty="0"/>
              <a:t>-Small penis/cryptorchidism</a:t>
            </a:r>
          </a:p>
          <a:p>
            <a:pPr>
              <a:buFont typeface="Wingdings" pitchFamily="2" charset="2"/>
              <a:buNone/>
            </a:pPr>
            <a:r>
              <a:rPr lang="en-US" altLang="en-US" sz="1400" dirty="0"/>
              <a:t>-Hypoplasic labia/clitoris</a:t>
            </a:r>
          </a:p>
          <a:p>
            <a:pPr>
              <a:buFont typeface="Wingdings" pitchFamily="2" charset="2"/>
              <a:buNone/>
            </a:pPr>
            <a:r>
              <a:rPr lang="en-US" altLang="en-US" sz="1400" dirty="0"/>
              <a:t>-Scoliosis</a:t>
            </a:r>
          </a:p>
          <a:p>
            <a:pPr>
              <a:buFont typeface="Wingdings" pitchFamily="2" charset="2"/>
              <a:buNone/>
            </a:pPr>
            <a:r>
              <a:rPr lang="en-US" altLang="en-US" sz="1400" dirty="0"/>
              <a:t>-Temperature instability/</a:t>
            </a:r>
          </a:p>
          <a:p>
            <a:pPr>
              <a:buFont typeface="Wingdings" pitchFamily="2" charset="2"/>
              <a:buNone/>
            </a:pPr>
            <a:r>
              <a:rPr lang="en-US" altLang="en-US" sz="1400" dirty="0"/>
              <a:t> high pain threshold</a:t>
            </a:r>
          </a:p>
          <a:p>
            <a:pPr>
              <a:buFont typeface="Wingdings" pitchFamily="2" charset="2"/>
              <a:buNone/>
            </a:pPr>
            <a:r>
              <a:rPr lang="en-US" altLang="en-US" sz="1400" dirty="0"/>
              <a:t>-In 75% </a:t>
            </a:r>
            <a:r>
              <a:rPr lang="en-US" altLang="en-US" sz="1400" i="1" dirty="0">
                <a:solidFill>
                  <a:srgbClr val="FF0000"/>
                </a:solidFill>
              </a:rPr>
              <a:t>paternal</a:t>
            </a:r>
            <a:r>
              <a:rPr lang="en-US" altLang="en-US" sz="1400" dirty="0"/>
              <a:t> deletion of 15 at q11-q13</a:t>
            </a:r>
          </a:p>
          <a:p>
            <a:pPr>
              <a:buFont typeface="Wingdings" pitchFamily="2" charset="2"/>
              <a:buNone/>
            </a:pPr>
            <a:r>
              <a:rPr lang="en-US" altLang="en-US" sz="1400" dirty="0"/>
              <a:t>-20% </a:t>
            </a:r>
            <a:r>
              <a:rPr lang="en-US" altLang="en-US" sz="1400" i="1" dirty="0">
                <a:solidFill>
                  <a:srgbClr val="FF0000"/>
                </a:solidFill>
              </a:rPr>
              <a:t>Maternal</a:t>
            </a:r>
            <a:r>
              <a:rPr lang="en-US" altLang="en-US" sz="1400" dirty="0"/>
              <a:t> UPD</a:t>
            </a:r>
          </a:p>
          <a:p>
            <a:pPr>
              <a:buFont typeface="Wingdings" pitchFamily="2" charset="2"/>
              <a:buNone/>
            </a:pPr>
            <a:r>
              <a:rPr lang="en-US" altLang="en-US" sz="1400" dirty="0"/>
              <a:t>-5% imprinting center mutation or</a:t>
            </a:r>
          </a:p>
          <a:p>
            <a:pPr>
              <a:buFont typeface="Wingdings" pitchFamily="2" charset="2"/>
              <a:buNone/>
            </a:pPr>
            <a:r>
              <a:rPr lang="en-US" altLang="en-US" sz="1400" dirty="0"/>
              <a:t> chromosome translocation of 15q. </a:t>
            </a:r>
          </a:p>
          <a:p>
            <a:pPr>
              <a:buFont typeface="Wingdings" pitchFamily="2" charset="2"/>
              <a:buNone/>
            </a:pPr>
            <a:r>
              <a:rPr lang="en-US" altLang="en-US" sz="1400" dirty="0"/>
              <a:t>-Recurrence is low except in imp. Mutation</a:t>
            </a:r>
          </a:p>
          <a:p>
            <a:pPr>
              <a:buFont typeface="Wingdings" pitchFamily="2" charset="2"/>
              <a:buNone/>
            </a:pPr>
            <a:r>
              <a:rPr lang="en-US" altLang="en-US" sz="1400" dirty="0"/>
              <a:t>Or chromosome translocation of 15q.</a:t>
            </a:r>
          </a:p>
        </p:txBody>
      </p:sp>
      <p:pic>
        <p:nvPicPr>
          <p:cNvPr id="676871" name="Picture 7" descr="4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628775"/>
            <a:ext cx="2925762" cy="2085975"/>
          </a:xfrm>
          <a:prstGeom prst="rect">
            <a:avLst/>
          </a:prstGeom>
          <a:noFill/>
          <a:extLst>
            <a:ext uri="{909E8E84-426E-40DD-AFC4-6F175D3DCCD1}">
              <a14:hiddenFill xmlns:a14="http://schemas.microsoft.com/office/drawing/2010/main">
                <a:solidFill>
                  <a:srgbClr val="FFFFFF"/>
                </a:solidFill>
              </a14:hiddenFill>
            </a:ext>
          </a:extLst>
        </p:spPr>
      </p:pic>
      <p:pic>
        <p:nvPicPr>
          <p:cNvPr id="676872" name="Picture 8" descr="3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1628775"/>
            <a:ext cx="2943225" cy="2060575"/>
          </a:xfrm>
          <a:prstGeom prst="rect">
            <a:avLst/>
          </a:prstGeom>
          <a:noFill/>
          <a:extLst>
            <a:ext uri="{909E8E84-426E-40DD-AFC4-6F175D3DCCD1}">
              <a14:hiddenFill xmlns:a14="http://schemas.microsoft.com/office/drawing/2010/main">
                <a:solidFill>
                  <a:srgbClr val="FFFFFF"/>
                </a:solidFill>
              </a14:hiddenFill>
            </a:ext>
          </a:extLst>
        </p:spPr>
      </p:pic>
      <p:pic>
        <p:nvPicPr>
          <p:cNvPr id="676873" name="Picture 9" descr="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263" y="3644900"/>
            <a:ext cx="1836737" cy="2736850"/>
          </a:xfrm>
          <a:prstGeom prst="rect">
            <a:avLst/>
          </a:prstGeom>
          <a:noFill/>
          <a:extLst>
            <a:ext uri="{909E8E84-426E-40DD-AFC4-6F175D3DCCD1}">
              <a14:hiddenFill xmlns:a14="http://schemas.microsoft.com/office/drawing/2010/main">
                <a:solidFill>
                  <a:srgbClr val="FFFFFF"/>
                </a:solidFill>
              </a14:hiddenFill>
            </a:ext>
          </a:extLst>
        </p:spPr>
      </p:pic>
      <p:pic>
        <p:nvPicPr>
          <p:cNvPr id="676874" name="Picture 10" descr="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716338"/>
            <a:ext cx="2925763" cy="218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9442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p:txBody>
          <a:bodyPr/>
          <a:lstStyle/>
          <a:p>
            <a:endParaRPr lang="en-US" altLang="en-US"/>
          </a:p>
        </p:txBody>
      </p:sp>
      <p:pic>
        <p:nvPicPr>
          <p:cNvPr id="677892" name="Picture 4"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0438"/>
            <a:ext cx="3556000" cy="2470150"/>
          </a:xfrm>
          <a:prstGeom prst="rect">
            <a:avLst/>
          </a:prstGeom>
          <a:noFill/>
          <a:extLst>
            <a:ext uri="{909E8E84-426E-40DD-AFC4-6F175D3DCCD1}">
              <a14:hiddenFill xmlns:a14="http://schemas.microsoft.com/office/drawing/2010/main">
                <a:solidFill>
                  <a:srgbClr val="FFFFFF"/>
                </a:solidFill>
              </a14:hiddenFill>
            </a:ext>
          </a:extLst>
        </p:spPr>
      </p:pic>
      <p:pic>
        <p:nvPicPr>
          <p:cNvPr id="677893" name="Picture 5" descr="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0"/>
            <a:ext cx="3117850" cy="3511550"/>
          </a:xfrm>
          <a:prstGeom prst="rect">
            <a:avLst/>
          </a:prstGeom>
          <a:noFill/>
          <a:extLst>
            <a:ext uri="{909E8E84-426E-40DD-AFC4-6F175D3DCCD1}">
              <a14:hiddenFill xmlns:a14="http://schemas.microsoft.com/office/drawing/2010/main">
                <a:solidFill>
                  <a:srgbClr val="FFFFFF"/>
                </a:solidFill>
              </a14:hiddenFill>
            </a:ext>
          </a:extLst>
        </p:spPr>
      </p:pic>
      <p:pic>
        <p:nvPicPr>
          <p:cNvPr id="677894" name="Picture 6" descr="Angelman"/>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3708400" y="0"/>
            <a:ext cx="4891088" cy="5822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935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Special Investigation</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a:t>Chromosomal analysis </a:t>
            </a:r>
          </a:p>
          <a:p>
            <a:pPr lvl="0"/>
            <a:r>
              <a:rPr lang="en-US" dirty="0"/>
              <a:t>FISH analysis should be </a:t>
            </a:r>
            <a:r>
              <a:rPr lang="en-US" dirty="0" smtClean="0"/>
              <a:t>done</a:t>
            </a:r>
          </a:p>
          <a:p>
            <a:pPr lvl="0"/>
            <a:r>
              <a:rPr lang="en-US" dirty="0" smtClean="0"/>
              <a:t>CGH </a:t>
            </a:r>
            <a:endParaRPr lang="en-US" dirty="0"/>
          </a:p>
          <a:p>
            <a:pPr lvl="0"/>
            <a:r>
              <a:rPr lang="en-US" dirty="0"/>
              <a:t>Specific molecular tests for single gene </a:t>
            </a:r>
            <a:r>
              <a:rPr lang="en-US" dirty="0" smtClean="0"/>
              <a:t>or gene panel. </a:t>
            </a:r>
            <a:endParaRPr lang="en-US" dirty="0"/>
          </a:p>
          <a:p>
            <a:pPr lvl="0"/>
            <a:r>
              <a:rPr lang="en-US" dirty="0"/>
              <a:t>Investigations for Neuro Metabolic or storage disorders enzyme studies, abnormal blood / urinary substrate identification. </a:t>
            </a:r>
          </a:p>
          <a:p>
            <a:pPr lvl="0"/>
            <a:r>
              <a:rPr lang="en-US" dirty="0"/>
              <a:t>Neuroimaging </a:t>
            </a:r>
            <a:endParaRPr lang="en-US" dirty="0" smtClean="0"/>
          </a:p>
          <a:p>
            <a:pPr lvl="0"/>
            <a:r>
              <a:rPr lang="en-US" dirty="0" smtClean="0"/>
              <a:t>Skeletal </a:t>
            </a:r>
            <a:r>
              <a:rPr lang="en-US" dirty="0"/>
              <a:t>survey depending upon the disorder being investigated. </a:t>
            </a:r>
          </a:p>
          <a:p>
            <a:pPr lvl="0"/>
            <a:r>
              <a:rPr lang="en-US" dirty="0"/>
              <a:t>Skin </a:t>
            </a:r>
            <a:r>
              <a:rPr lang="en-US" dirty="0" smtClean="0"/>
              <a:t>Biopsy</a:t>
            </a:r>
          </a:p>
          <a:p>
            <a:pPr lvl="0"/>
            <a:r>
              <a:rPr lang="en-US" dirty="0" smtClean="0"/>
              <a:t>Muscle biopsy</a:t>
            </a:r>
          </a:p>
          <a:p>
            <a:pPr lvl="0"/>
            <a:r>
              <a:rPr lang="en-US" dirty="0" smtClean="0"/>
              <a:t>Whole exome sequencing</a:t>
            </a:r>
          </a:p>
          <a:p>
            <a:pPr lvl="0"/>
            <a:r>
              <a:rPr lang="en-US" dirty="0" smtClean="0"/>
              <a:t>Whole genome sequencing  </a:t>
            </a:r>
            <a:endParaRPr lang="en-US" dirty="0"/>
          </a:p>
          <a:p>
            <a:endParaRPr lang="en-US" dirty="0"/>
          </a:p>
        </p:txBody>
      </p:sp>
    </p:spTree>
    <p:extLst>
      <p:ext uri="{BB962C8B-B14F-4D97-AF65-F5344CB8AC3E}">
        <p14:creationId xmlns:p14="http://schemas.microsoft.com/office/powerpoint/2010/main" val="15554978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p:txBody>
          <a:bodyPr/>
          <a:lstStyle/>
          <a:p>
            <a:r>
              <a:rPr lang="en-US" altLang="en-US"/>
              <a:t>Angelman syndrome</a:t>
            </a:r>
          </a:p>
        </p:txBody>
      </p:sp>
      <p:sp>
        <p:nvSpPr>
          <p:cNvPr id="684035" name="Rectangle 3"/>
          <p:cNvSpPr>
            <a:spLocks noGrp="1" noChangeArrowheads="1"/>
          </p:cNvSpPr>
          <p:nvPr>
            <p:ph type="body" idx="1"/>
          </p:nvPr>
        </p:nvSpPr>
        <p:spPr>
          <a:xfrm>
            <a:off x="457200" y="1600200"/>
            <a:ext cx="4724400" cy="4525963"/>
          </a:xfrm>
        </p:spPr>
        <p:txBody>
          <a:bodyPr/>
          <a:lstStyle/>
          <a:p>
            <a:pPr>
              <a:buFont typeface="Wingdings" pitchFamily="2" charset="2"/>
              <a:buNone/>
            </a:pPr>
            <a:r>
              <a:rPr lang="en-US" altLang="en-US" sz="1600" dirty="0"/>
              <a:t>Ataxia &amp; jerky army movements like Puppet-like gait.</a:t>
            </a:r>
          </a:p>
          <a:p>
            <a:pPr>
              <a:buFont typeface="Wingdings" pitchFamily="2" charset="2"/>
              <a:buNone/>
            </a:pPr>
            <a:r>
              <a:rPr lang="en-US" altLang="en-US" sz="1600" dirty="0"/>
              <a:t>Paroxysms of laughter.</a:t>
            </a:r>
          </a:p>
          <a:p>
            <a:pPr>
              <a:buFont typeface="Wingdings" pitchFamily="2" charset="2"/>
              <a:buNone/>
            </a:pPr>
            <a:r>
              <a:rPr lang="en-US" altLang="en-US" sz="1600" dirty="0"/>
              <a:t>Characteristic position of arms, which are upheld with</a:t>
            </a:r>
          </a:p>
          <a:p>
            <a:pPr>
              <a:buFont typeface="Wingdings" pitchFamily="2" charset="2"/>
              <a:buNone/>
            </a:pPr>
            <a:r>
              <a:rPr lang="en-US" altLang="en-US" sz="1600" dirty="0"/>
              <a:t>Flexion at wrists and elbows.</a:t>
            </a:r>
          </a:p>
          <a:p>
            <a:pPr>
              <a:buFont typeface="Wingdings" pitchFamily="2" charset="2"/>
              <a:buNone/>
            </a:pPr>
            <a:r>
              <a:rPr lang="en-US" altLang="en-US" sz="1600" dirty="0"/>
              <a:t>SZS.</a:t>
            </a:r>
          </a:p>
          <a:p>
            <a:pPr>
              <a:buFont typeface="Wingdings" pitchFamily="2" charset="2"/>
              <a:buNone/>
            </a:pPr>
            <a:r>
              <a:rPr lang="en-US" altLang="en-US" sz="1600" dirty="0"/>
              <a:t>Severe mental deficiency.</a:t>
            </a:r>
          </a:p>
          <a:p>
            <a:pPr>
              <a:buFont typeface="Wingdings" pitchFamily="2" charset="2"/>
              <a:buNone/>
            </a:pPr>
            <a:r>
              <a:rPr lang="en-US" altLang="en-US" sz="1600" dirty="0"/>
              <a:t>Microbrachycephaly, blond hair, deeply set eyes.</a:t>
            </a:r>
          </a:p>
          <a:p>
            <a:pPr>
              <a:buFont typeface="Wingdings" pitchFamily="2" charset="2"/>
              <a:buNone/>
            </a:pPr>
            <a:r>
              <a:rPr lang="en-US" altLang="en-US" sz="1600" dirty="0"/>
              <a:t>Maxillary hypoplasia, deep set eye, large mouth with</a:t>
            </a:r>
          </a:p>
          <a:p>
            <a:pPr>
              <a:buFont typeface="Wingdings" pitchFamily="2" charset="2"/>
              <a:buNone/>
            </a:pPr>
            <a:r>
              <a:rPr lang="en-US" altLang="en-US" sz="1600" dirty="0"/>
              <a:t>Tongue protrusion, widely spaced teeth, prognathia.</a:t>
            </a:r>
          </a:p>
          <a:p>
            <a:pPr>
              <a:buFont typeface="Wingdings" pitchFamily="2" charset="2"/>
              <a:buNone/>
            </a:pPr>
            <a:r>
              <a:rPr lang="en-US" altLang="en-US" sz="1600" dirty="0"/>
              <a:t>In 75% de novo deletion of </a:t>
            </a:r>
            <a:r>
              <a:rPr lang="en-US" altLang="en-US" sz="1600" i="1" dirty="0">
                <a:solidFill>
                  <a:srgbClr val="FF0000"/>
                </a:solidFill>
              </a:rPr>
              <a:t>maternal</a:t>
            </a:r>
            <a:r>
              <a:rPr lang="en-US" altLang="en-US" sz="1600" dirty="0"/>
              <a:t> 15q11-q13.</a:t>
            </a:r>
          </a:p>
          <a:p>
            <a:pPr>
              <a:buFont typeface="Wingdings" pitchFamily="2" charset="2"/>
              <a:buNone/>
            </a:pPr>
            <a:r>
              <a:rPr lang="en-US" altLang="en-US" sz="1600" dirty="0"/>
              <a:t>2% </a:t>
            </a:r>
            <a:r>
              <a:rPr lang="en-US" altLang="en-US" sz="1600" i="1" dirty="0">
                <a:solidFill>
                  <a:srgbClr val="FF0000"/>
                </a:solidFill>
              </a:rPr>
              <a:t>paternal</a:t>
            </a:r>
            <a:r>
              <a:rPr lang="en-US" altLang="en-US" sz="1600" dirty="0"/>
              <a:t> UPD.</a:t>
            </a:r>
          </a:p>
          <a:p>
            <a:pPr>
              <a:buFont typeface="Wingdings" pitchFamily="2" charset="2"/>
              <a:buNone/>
            </a:pPr>
            <a:r>
              <a:rPr lang="en-US" altLang="en-US" sz="1600" dirty="0"/>
              <a:t>2% imprinting center mutation.</a:t>
            </a:r>
          </a:p>
          <a:p>
            <a:pPr>
              <a:buFont typeface="Wingdings" pitchFamily="2" charset="2"/>
              <a:buNone/>
            </a:pPr>
            <a:r>
              <a:rPr lang="en-US" altLang="en-US" sz="1600" dirty="0"/>
              <a:t>5-10% mutation in E3 ubiquitin protein ligase gene.</a:t>
            </a:r>
          </a:p>
          <a:p>
            <a:pPr>
              <a:buFont typeface="Wingdings" pitchFamily="2" charset="2"/>
              <a:buNone/>
            </a:pPr>
            <a:r>
              <a:rPr lang="en-US" altLang="en-US" sz="1600" dirty="0"/>
              <a:t>-Recurrence is low except in imp. Mutation</a:t>
            </a:r>
          </a:p>
          <a:p>
            <a:pPr>
              <a:buFont typeface="Wingdings" pitchFamily="2" charset="2"/>
              <a:buNone/>
            </a:pPr>
            <a:r>
              <a:rPr lang="en-US" altLang="en-US" sz="1600" dirty="0"/>
              <a:t> Or chromosome translocation of 15q.</a:t>
            </a:r>
          </a:p>
          <a:p>
            <a:pPr>
              <a:buFont typeface="Wingdings" pitchFamily="2" charset="2"/>
              <a:buNone/>
            </a:pPr>
            <a:endParaRPr lang="en-US" altLang="en-US" sz="1200" dirty="0"/>
          </a:p>
        </p:txBody>
      </p:sp>
      <p:pic>
        <p:nvPicPr>
          <p:cNvPr id="684036" name="Picture 4" descr="Angel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4288" y="1484313"/>
            <a:ext cx="4049712"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374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endParaRPr lang="en-US" altLang="en-US"/>
          </a:p>
        </p:txBody>
      </p:sp>
      <p:sp>
        <p:nvSpPr>
          <p:cNvPr id="679939" name="Rectangle 3"/>
          <p:cNvSpPr>
            <a:spLocks noGrp="1" noChangeArrowheads="1"/>
          </p:cNvSpPr>
          <p:nvPr>
            <p:ph type="body" idx="1"/>
          </p:nvPr>
        </p:nvSpPr>
        <p:spPr/>
        <p:txBody>
          <a:bodyPr/>
          <a:lstStyle/>
          <a:p>
            <a:pPr>
              <a:buFont typeface="Wingdings" pitchFamily="2" charset="2"/>
              <a:buNone/>
            </a:pPr>
            <a:endParaRPr lang="en-US" altLang="en-US"/>
          </a:p>
        </p:txBody>
      </p:sp>
      <p:pic>
        <p:nvPicPr>
          <p:cNvPr id="679940" name="Picture 4" descr="Smith-Lemli-Opit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620713"/>
            <a:ext cx="4259262" cy="4525962"/>
          </a:xfrm>
          <a:prstGeom prst="rect">
            <a:avLst/>
          </a:prstGeom>
          <a:noFill/>
          <a:extLst>
            <a:ext uri="{909E8E84-426E-40DD-AFC4-6F175D3DCCD1}">
              <a14:hiddenFill xmlns:a14="http://schemas.microsoft.com/office/drawing/2010/main">
                <a:solidFill>
                  <a:srgbClr val="FFFFFF"/>
                </a:solidFill>
              </a14:hiddenFill>
            </a:ext>
          </a:extLst>
        </p:spPr>
      </p:pic>
      <p:pic>
        <p:nvPicPr>
          <p:cNvPr id="679941" name="Picture 5" descr="Smith-Lemli-Opitz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620713"/>
            <a:ext cx="4022725" cy="479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1333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p:txBody>
          <a:bodyPr/>
          <a:lstStyle/>
          <a:p>
            <a:r>
              <a:rPr lang="en-US" altLang="en-US" dirty="0"/>
              <a:t>Smith-</a:t>
            </a:r>
            <a:r>
              <a:rPr lang="en-US" altLang="en-US" dirty="0" err="1"/>
              <a:t>Lemli</a:t>
            </a:r>
            <a:r>
              <a:rPr lang="en-US" altLang="en-US" dirty="0"/>
              <a:t>-</a:t>
            </a:r>
            <a:r>
              <a:rPr lang="en-US" altLang="en-US" dirty="0" err="1"/>
              <a:t>opitz</a:t>
            </a:r>
            <a:r>
              <a:rPr lang="en-US" altLang="en-US" dirty="0"/>
              <a:t> syndrome</a:t>
            </a:r>
          </a:p>
        </p:txBody>
      </p:sp>
      <p:sp>
        <p:nvSpPr>
          <p:cNvPr id="685059" name="Rectangle 3"/>
          <p:cNvSpPr>
            <a:spLocks noGrp="1" noChangeArrowheads="1"/>
          </p:cNvSpPr>
          <p:nvPr>
            <p:ph type="body" idx="1"/>
          </p:nvPr>
        </p:nvSpPr>
        <p:spPr/>
        <p:txBody>
          <a:bodyPr/>
          <a:lstStyle/>
          <a:p>
            <a:pPr>
              <a:buFont typeface="Wingdings" pitchFamily="2" charset="2"/>
              <a:buNone/>
            </a:pPr>
            <a:r>
              <a:rPr lang="en-US" altLang="en-US" sz="1600" dirty="0"/>
              <a:t>Anteverted nostrils.</a:t>
            </a:r>
          </a:p>
          <a:p>
            <a:pPr>
              <a:buFont typeface="Wingdings" pitchFamily="2" charset="2"/>
              <a:buNone/>
            </a:pPr>
            <a:r>
              <a:rPr lang="en-US" altLang="en-US" sz="1600" dirty="0"/>
              <a:t>Ptosis.</a:t>
            </a:r>
          </a:p>
          <a:p>
            <a:pPr>
              <a:buFont typeface="Wingdings" pitchFamily="2" charset="2"/>
              <a:buNone/>
            </a:pPr>
            <a:r>
              <a:rPr lang="en-US" altLang="en-US" sz="1600" dirty="0"/>
              <a:t>Syndactyly of 2</a:t>
            </a:r>
            <a:r>
              <a:rPr lang="en-US" altLang="en-US" sz="1600" baseline="30000" dirty="0"/>
              <a:t>nd</a:t>
            </a:r>
            <a:r>
              <a:rPr lang="en-US" altLang="en-US" sz="1600" dirty="0"/>
              <a:t> &amp; 3</a:t>
            </a:r>
            <a:r>
              <a:rPr lang="en-US" altLang="en-US" sz="1600" baseline="30000" dirty="0"/>
              <a:t>d </a:t>
            </a:r>
            <a:r>
              <a:rPr lang="en-US" altLang="en-US" sz="1600" dirty="0"/>
              <a:t>toes.</a:t>
            </a:r>
            <a:endParaRPr lang="en-US" altLang="en-US" sz="1600" baseline="30000" dirty="0"/>
          </a:p>
          <a:p>
            <a:pPr>
              <a:buFont typeface="Wingdings" pitchFamily="2" charset="2"/>
              <a:buNone/>
            </a:pPr>
            <a:r>
              <a:rPr lang="en-US" altLang="en-US" sz="1600" dirty="0"/>
              <a:t>Hypospadia &amp; cryptorchidism.</a:t>
            </a:r>
          </a:p>
          <a:p>
            <a:pPr>
              <a:buFont typeface="Wingdings" pitchFamily="2" charset="2"/>
              <a:buNone/>
            </a:pPr>
            <a:r>
              <a:rPr lang="en-US" altLang="en-US" sz="1600" dirty="0"/>
              <a:t>Growth deficiency</a:t>
            </a:r>
          </a:p>
          <a:p>
            <a:pPr>
              <a:buFont typeface="Wingdings" pitchFamily="2" charset="2"/>
              <a:buNone/>
            </a:pPr>
            <a:r>
              <a:rPr lang="en-US" altLang="en-US" sz="1600" dirty="0"/>
              <a:t>Moderate &amp; severe mental deficiency</a:t>
            </a:r>
          </a:p>
          <a:p>
            <a:pPr>
              <a:buFont typeface="Wingdings" pitchFamily="2" charset="2"/>
              <a:buNone/>
            </a:pPr>
            <a:r>
              <a:rPr lang="en-US" altLang="en-US" sz="1600" dirty="0"/>
              <a:t>Microcephaly.</a:t>
            </a:r>
          </a:p>
          <a:p>
            <a:pPr>
              <a:buFont typeface="Wingdings" pitchFamily="2" charset="2"/>
              <a:buNone/>
            </a:pPr>
            <a:r>
              <a:rPr lang="en-US" altLang="en-US" sz="1600" dirty="0"/>
              <a:t>Low-set ears</a:t>
            </a:r>
          </a:p>
          <a:p>
            <a:pPr>
              <a:buFont typeface="Wingdings" pitchFamily="2" charset="2"/>
              <a:buNone/>
            </a:pPr>
            <a:r>
              <a:rPr lang="en-US" altLang="en-US" sz="1600" dirty="0"/>
              <a:t>Cardiac anomalies.</a:t>
            </a:r>
          </a:p>
          <a:p>
            <a:pPr>
              <a:buFont typeface="Wingdings" pitchFamily="2" charset="2"/>
              <a:buNone/>
            </a:pPr>
            <a:r>
              <a:rPr lang="en-US" altLang="en-US" sz="1600" dirty="0"/>
              <a:t>AR manner</a:t>
            </a:r>
          </a:p>
          <a:p>
            <a:pPr>
              <a:buFont typeface="Wingdings" pitchFamily="2" charset="2"/>
              <a:buNone/>
            </a:pPr>
            <a:r>
              <a:rPr lang="en-US" altLang="en-US" sz="1600" dirty="0"/>
              <a:t>Low plasma cholesterol and high</a:t>
            </a:r>
          </a:p>
          <a:p>
            <a:pPr>
              <a:buFont typeface="Wingdings" pitchFamily="2" charset="2"/>
              <a:buNone/>
            </a:pPr>
            <a:r>
              <a:rPr lang="en-US" altLang="en-US" sz="1600" dirty="0"/>
              <a:t>7-dehydrocholesterol as a result of</a:t>
            </a:r>
          </a:p>
          <a:p>
            <a:pPr>
              <a:buFont typeface="Wingdings" pitchFamily="2" charset="2"/>
              <a:buNone/>
            </a:pPr>
            <a:r>
              <a:rPr lang="en-US" altLang="en-US" sz="1600" dirty="0"/>
              <a:t>7-dehydrocholesterol </a:t>
            </a:r>
            <a:r>
              <a:rPr lang="en-US" altLang="en-US" sz="1600" dirty="0" smtClean="0"/>
              <a:t>reductase </a:t>
            </a:r>
            <a:r>
              <a:rPr lang="en-US" sz="1600" dirty="0"/>
              <a:t>deficiency </a:t>
            </a:r>
            <a:endParaRPr lang="en-US" altLang="en-US" sz="1600" dirty="0"/>
          </a:p>
          <a:p>
            <a:pPr>
              <a:buFont typeface="Wingdings" pitchFamily="2" charset="2"/>
              <a:buNone/>
            </a:pPr>
            <a:r>
              <a:rPr lang="en-US" altLang="en-US" sz="1600" dirty="0"/>
              <a:t>   (DHCR7) gene mutation on </a:t>
            </a:r>
            <a:r>
              <a:rPr lang="en-US" altLang="en-US" sz="1600" dirty="0" smtClean="0"/>
              <a:t>11q12-13</a:t>
            </a:r>
            <a:endParaRPr lang="en-US" altLang="en-US" sz="1600" dirty="0"/>
          </a:p>
          <a:p>
            <a:pPr>
              <a:buFont typeface="Wingdings" pitchFamily="2" charset="2"/>
              <a:buNone/>
            </a:pPr>
            <a:endParaRPr lang="en-US" altLang="en-US" sz="1200" dirty="0"/>
          </a:p>
        </p:txBody>
      </p:sp>
      <p:pic>
        <p:nvPicPr>
          <p:cNvPr id="685060" name="Picture 4" descr="Smith-Lemli-Opit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3350" y="1557338"/>
            <a:ext cx="2660650" cy="2827337"/>
          </a:xfrm>
          <a:prstGeom prst="rect">
            <a:avLst/>
          </a:prstGeom>
          <a:noFill/>
          <a:extLst>
            <a:ext uri="{909E8E84-426E-40DD-AFC4-6F175D3DCCD1}">
              <a14:hiddenFill xmlns:a14="http://schemas.microsoft.com/office/drawing/2010/main">
                <a:solidFill>
                  <a:srgbClr val="FFFFFF"/>
                </a:solidFill>
              </a14:hiddenFill>
            </a:ext>
          </a:extLst>
        </p:spPr>
      </p:pic>
      <p:pic>
        <p:nvPicPr>
          <p:cNvPr id="685061" name="Picture 5" descr="Smith-Lemli-Opitz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1557338"/>
            <a:ext cx="2678112" cy="319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0463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p:txBody>
          <a:bodyPr/>
          <a:lstStyle/>
          <a:p>
            <a:r>
              <a:rPr lang="en-US" altLang="en-US" dirty="0" smtClean="0"/>
              <a:t>?</a:t>
            </a:r>
            <a:endParaRPr lang="en-US" altLang="en-US" dirty="0"/>
          </a:p>
        </p:txBody>
      </p:sp>
      <p:sp>
        <p:nvSpPr>
          <p:cNvPr id="686083" name="Rectangle 3"/>
          <p:cNvSpPr>
            <a:spLocks noGrp="1" noChangeArrowheads="1"/>
          </p:cNvSpPr>
          <p:nvPr>
            <p:ph type="body" idx="1"/>
          </p:nvPr>
        </p:nvSpPr>
        <p:spPr/>
        <p:txBody>
          <a:bodyPr/>
          <a:lstStyle/>
          <a:p>
            <a:pPr>
              <a:buFont typeface="Wingdings" pitchFamily="2" charset="2"/>
              <a:buNone/>
            </a:pPr>
            <a:endParaRPr lang="en-US" altLang="en-US"/>
          </a:p>
        </p:txBody>
      </p:sp>
      <p:pic>
        <p:nvPicPr>
          <p:cNvPr id="686084"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6499225" cy="457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15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p:txBody>
          <a:bodyPr/>
          <a:lstStyle/>
          <a:p>
            <a:pPr algn="l"/>
            <a:r>
              <a:rPr lang="en-US" altLang="en-US" sz="3200" dirty="0"/>
              <a:t>Williams syndrome</a:t>
            </a:r>
          </a:p>
        </p:txBody>
      </p:sp>
      <p:sp>
        <p:nvSpPr>
          <p:cNvPr id="687107" name="Rectangle 3"/>
          <p:cNvSpPr>
            <a:spLocks noGrp="1" noChangeArrowheads="1"/>
          </p:cNvSpPr>
          <p:nvPr>
            <p:ph type="body" idx="1"/>
          </p:nvPr>
        </p:nvSpPr>
        <p:spPr>
          <a:xfrm>
            <a:off x="457200" y="1600200"/>
            <a:ext cx="4419600" cy="4525963"/>
          </a:xfrm>
        </p:spPr>
        <p:txBody>
          <a:bodyPr/>
          <a:lstStyle/>
          <a:p>
            <a:pPr>
              <a:buFont typeface="Wingdings" pitchFamily="2" charset="2"/>
              <a:buNone/>
            </a:pPr>
            <a:r>
              <a:rPr lang="en-US" altLang="en-US" sz="1600" dirty="0"/>
              <a:t>Prominent lips with open mouth.</a:t>
            </a:r>
          </a:p>
          <a:p>
            <a:pPr>
              <a:buFont typeface="Wingdings" pitchFamily="2" charset="2"/>
              <a:buNone/>
            </a:pPr>
            <a:r>
              <a:rPr lang="en-US" altLang="en-US" sz="1600" dirty="0"/>
              <a:t>Hoarse voice.</a:t>
            </a:r>
          </a:p>
          <a:p>
            <a:pPr>
              <a:buFont typeface="Wingdings" pitchFamily="2" charset="2"/>
              <a:buNone/>
            </a:pPr>
            <a:r>
              <a:rPr lang="en-US" altLang="en-US" sz="1600" dirty="0"/>
              <a:t>Short palpebral fissure, depressed nasal bridge,</a:t>
            </a:r>
          </a:p>
          <a:p>
            <a:pPr>
              <a:buFont typeface="Wingdings" pitchFamily="2" charset="2"/>
              <a:buNone/>
            </a:pPr>
            <a:r>
              <a:rPr lang="en-US" altLang="en-US" sz="1600" dirty="0"/>
              <a:t>periorbital fullness.</a:t>
            </a:r>
          </a:p>
          <a:p>
            <a:pPr>
              <a:buFont typeface="Wingdings" pitchFamily="2" charset="2"/>
              <a:buNone/>
            </a:pPr>
            <a:r>
              <a:rPr lang="en-US" altLang="en-US" sz="1600" dirty="0"/>
              <a:t>Low IQ.</a:t>
            </a:r>
          </a:p>
          <a:p>
            <a:pPr>
              <a:buFont typeface="Wingdings" pitchFamily="2" charset="2"/>
              <a:buNone/>
            </a:pPr>
            <a:r>
              <a:rPr lang="en-US" altLang="en-US" sz="1600" dirty="0"/>
              <a:t>Cardiovascular anomalies (supravalvular aortic</a:t>
            </a:r>
          </a:p>
          <a:p>
            <a:pPr>
              <a:buFont typeface="Wingdings" pitchFamily="2" charset="2"/>
              <a:buNone/>
            </a:pPr>
            <a:r>
              <a:rPr lang="en-US" altLang="en-US" sz="1600" dirty="0"/>
              <a:t>Stenosis, peripheral pulmonary arterial stenosis,</a:t>
            </a:r>
          </a:p>
          <a:p>
            <a:pPr>
              <a:buFont typeface="Wingdings" pitchFamily="2" charset="2"/>
              <a:buNone/>
            </a:pPr>
            <a:r>
              <a:rPr lang="en-US" altLang="en-US" sz="1600" dirty="0"/>
              <a:t>pulmonary valvular stenosis, VSD, ASD).</a:t>
            </a:r>
          </a:p>
          <a:p>
            <a:pPr>
              <a:buFont typeface="Wingdings" pitchFamily="2" charset="2"/>
              <a:buNone/>
            </a:pPr>
            <a:r>
              <a:rPr lang="en-US" altLang="en-US" sz="1600" dirty="0"/>
              <a:t>Joint hypermobility /contractures.</a:t>
            </a:r>
          </a:p>
          <a:p>
            <a:pPr>
              <a:buFont typeface="Wingdings" pitchFamily="2" charset="2"/>
              <a:buNone/>
            </a:pPr>
            <a:r>
              <a:rPr lang="en-US" altLang="en-US" sz="1600" dirty="0"/>
              <a:t>Most cases are sporadic and AD has been</a:t>
            </a:r>
          </a:p>
          <a:p>
            <a:pPr>
              <a:buFont typeface="Wingdings" pitchFamily="2" charset="2"/>
              <a:buNone/>
            </a:pPr>
            <a:r>
              <a:rPr lang="en-US" altLang="en-US" sz="1600" dirty="0"/>
              <a:t> documented.</a:t>
            </a:r>
          </a:p>
          <a:p>
            <a:pPr>
              <a:buFont typeface="Wingdings" pitchFamily="2" charset="2"/>
              <a:buNone/>
            </a:pPr>
            <a:r>
              <a:rPr lang="en-US" altLang="en-US" sz="1600" dirty="0"/>
              <a:t>FISH → deletion at 7q11.23</a:t>
            </a:r>
          </a:p>
          <a:p>
            <a:pPr>
              <a:buFont typeface="Wingdings" pitchFamily="2" charset="2"/>
              <a:buNone/>
            </a:pPr>
            <a:endParaRPr lang="en-US" altLang="en-US" sz="1200" dirty="0"/>
          </a:p>
        </p:txBody>
      </p:sp>
      <p:pic>
        <p:nvPicPr>
          <p:cNvPr id="687108" name="Picture 4" descr="Willia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57200"/>
            <a:ext cx="4169321"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723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p:txBody>
          <a:bodyPr/>
          <a:lstStyle/>
          <a:p>
            <a:endParaRPr lang="en-US" altLang="en-US"/>
          </a:p>
        </p:txBody>
      </p:sp>
      <p:sp>
        <p:nvSpPr>
          <p:cNvPr id="688131" name="Rectangle 3"/>
          <p:cNvSpPr>
            <a:spLocks noGrp="1" noChangeArrowheads="1"/>
          </p:cNvSpPr>
          <p:nvPr>
            <p:ph type="body" idx="1"/>
          </p:nvPr>
        </p:nvSpPr>
        <p:spPr/>
        <p:txBody>
          <a:bodyPr/>
          <a:lstStyle/>
          <a:p>
            <a:endParaRPr lang="en-US" altLang="en-US"/>
          </a:p>
        </p:txBody>
      </p:sp>
      <p:pic>
        <p:nvPicPr>
          <p:cNvPr id="688132" name="Picture 4" descr="Tur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7900" y="552450"/>
            <a:ext cx="3957638" cy="5037138"/>
          </a:xfrm>
          <a:prstGeom prst="rect">
            <a:avLst/>
          </a:prstGeom>
          <a:noFill/>
          <a:extLst>
            <a:ext uri="{909E8E84-426E-40DD-AFC4-6F175D3DCCD1}">
              <a14:hiddenFill xmlns:a14="http://schemas.microsoft.com/office/drawing/2010/main">
                <a:solidFill>
                  <a:srgbClr val="FFFFFF"/>
                </a:solidFill>
              </a14:hiddenFill>
            </a:ext>
          </a:extLst>
        </p:spPr>
      </p:pic>
      <p:pic>
        <p:nvPicPr>
          <p:cNvPr id="688133" name="Picture 5" descr="Turner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620713"/>
            <a:ext cx="4205287" cy="467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1853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pPr algn="l"/>
            <a:r>
              <a:rPr lang="en-US" altLang="en-US" dirty="0"/>
              <a:t>Turner syndrome</a:t>
            </a:r>
          </a:p>
        </p:txBody>
      </p:sp>
      <p:sp>
        <p:nvSpPr>
          <p:cNvPr id="689155" name="Rectangle 3"/>
          <p:cNvSpPr>
            <a:spLocks noGrp="1" noChangeArrowheads="1"/>
          </p:cNvSpPr>
          <p:nvPr>
            <p:ph type="body" idx="1"/>
          </p:nvPr>
        </p:nvSpPr>
        <p:spPr>
          <a:xfrm>
            <a:off x="457200" y="1600200"/>
            <a:ext cx="5105400" cy="4525963"/>
          </a:xfrm>
        </p:spPr>
        <p:txBody>
          <a:bodyPr/>
          <a:lstStyle/>
          <a:p>
            <a:pPr>
              <a:buFont typeface="Wingdings" pitchFamily="2" charset="2"/>
              <a:buNone/>
            </a:pPr>
            <a:r>
              <a:rPr lang="en-US" altLang="en-US" sz="1600" dirty="0"/>
              <a:t>-Mean IQ 90</a:t>
            </a:r>
          </a:p>
          <a:p>
            <a:pPr>
              <a:buFont typeface="Wingdings" pitchFamily="2" charset="2"/>
              <a:buNone/>
            </a:pPr>
            <a:r>
              <a:rPr lang="en-US" altLang="en-US" sz="1600" dirty="0"/>
              <a:t>-Ovarian dysgenesis</a:t>
            </a:r>
          </a:p>
          <a:p>
            <a:pPr>
              <a:buFont typeface="Wingdings" pitchFamily="2" charset="2"/>
              <a:buNone/>
            </a:pPr>
            <a:r>
              <a:rPr lang="en-US" altLang="en-US" sz="1600" dirty="0"/>
              <a:t>-Congenital lymphedema with </a:t>
            </a:r>
            <a:r>
              <a:rPr lang="en-US" altLang="en-US" sz="1600" dirty="0" smtClean="0"/>
              <a:t>puffiness over </a:t>
            </a:r>
            <a:r>
              <a:rPr lang="en-US" altLang="en-US" sz="1600" dirty="0"/>
              <a:t>the dorsum of fingers and toes</a:t>
            </a:r>
          </a:p>
          <a:p>
            <a:pPr>
              <a:buFont typeface="Wingdings" pitchFamily="2" charset="2"/>
              <a:buNone/>
            </a:pPr>
            <a:r>
              <a:rPr lang="en-US" altLang="en-US" sz="1600" dirty="0"/>
              <a:t>-Broad chest with widely spaced nipples.</a:t>
            </a:r>
          </a:p>
          <a:p>
            <a:pPr>
              <a:buFont typeface="Wingdings" pitchFamily="2" charset="2"/>
              <a:buNone/>
            </a:pPr>
            <a:r>
              <a:rPr lang="en-US" altLang="en-US" sz="1600" dirty="0"/>
              <a:t>-Low posterior hairline, short &amp; webbing neck.</a:t>
            </a:r>
          </a:p>
          <a:p>
            <a:pPr>
              <a:buFont typeface="Wingdings" pitchFamily="2" charset="2"/>
              <a:buNone/>
            </a:pPr>
            <a:r>
              <a:rPr lang="en-US" altLang="en-US" sz="1600" dirty="0"/>
              <a:t>-Cubitus valgus.</a:t>
            </a:r>
          </a:p>
          <a:p>
            <a:pPr>
              <a:buFont typeface="Wingdings" pitchFamily="2" charset="2"/>
              <a:buNone/>
            </a:pPr>
            <a:r>
              <a:rPr lang="en-US" altLang="en-US" sz="1600" dirty="0"/>
              <a:t>-Short metacarpal/metatarsal.</a:t>
            </a:r>
          </a:p>
          <a:p>
            <a:pPr>
              <a:buFont typeface="Wingdings" pitchFamily="2" charset="2"/>
              <a:buNone/>
            </a:pPr>
            <a:r>
              <a:rPr lang="en-US" altLang="en-US" sz="1600" dirty="0"/>
              <a:t>-Renal anomalies.</a:t>
            </a:r>
          </a:p>
          <a:p>
            <a:pPr>
              <a:buFont typeface="Wingdings" pitchFamily="2" charset="2"/>
              <a:buNone/>
            </a:pPr>
            <a:r>
              <a:rPr lang="en-US" altLang="en-US" sz="1600" dirty="0"/>
              <a:t>-Cardiac (bicuspid aortic valve, CoA,</a:t>
            </a:r>
          </a:p>
          <a:p>
            <a:pPr>
              <a:buFont typeface="Wingdings" pitchFamily="2" charset="2"/>
              <a:buNone/>
            </a:pPr>
            <a:r>
              <a:rPr lang="en-US" altLang="en-US" sz="1600" dirty="0"/>
              <a:t>  valvular aortic stenosis…)</a:t>
            </a:r>
          </a:p>
          <a:p>
            <a:pPr>
              <a:buFont typeface="Wingdings" pitchFamily="2" charset="2"/>
              <a:buNone/>
            </a:pPr>
            <a:r>
              <a:rPr lang="en-US" altLang="en-US" sz="1600" dirty="0"/>
              <a:t>-Perceptive hearing impairment.</a:t>
            </a:r>
          </a:p>
          <a:p>
            <a:pPr>
              <a:buFont typeface="Wingdings" pitchFamily="2" charset="2"/>
              <a:buNone/>
            </a:pPr>
            <a:r>
              <a:rPr lang="en-US" altLang="en-US" sz="1600" dirty="0"/>
              <a:t>-45, XO most cases is sporadic  </a:t>
            </a:r>
          </a:p>
          <a:p>
            <a:pPr>
              <a:buFont typeface="Wingdings" pitchFamily="2" charset="2"/>
              <a:buNone/>
            </a:pPr>
            <a:endParaRPr lang="en-US" altLang="en-US" sz="1200" dirty="0"/>
          </a:p>
          <a:p>
            <a:pPr>
              <a:buFont typeface="Wingdings" pitchFamily="2" charset="2"/>
              <a:buNone/>
            </a:pPr>
            <a:endParaRPr lang="en-US" altLang="en-US" sz="1200" dirty="0"/>
          </a:p>
        </p:txBody>
      </p:sp>
      <p:pic>
        <p:nvPicPr>
          <p:cNvPr id="689156" name="Picture 4" descr="Tur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0"/>
            <a:ext cx="2906712" cy="3700463"/>
          </a:xfrm>
          <a:prstGeom prst="rect">
            <a:avLst/>
          </a:prstGeom>
          <a:noFill/>
          <a:extLst>
            <a:ext uri="{909E8E84-426E-40DD-AFC4-6F175D3DCCD1}">
              <a14:hiddenFill xmlns:a14="http://schemas.microsoft.com/office/drawing/2010/main">
                <a:solidFill>
                  <a:srgbClr val="FFFFFF"/>
                </a:solidFill>
              </a14:hiddenFill>
            </a:ext>
          </a:extLst>
        </p:spPr>
      </p:pic>
      <p:pic>
        <p:nvPicPr>
          <p:cNvPr id="689157" name="Picture 5" descr="Turner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3530600"/>
            <a:ext cx="2925762"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4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Synthesis </a:t>
            </a:r>
            <a:br>
              <a:rPr lang="en-US" b="1" dirty="0"/>
            </a:br>
            <a:endParaRPr lang="en-US" dirty="0"/>
          </a:p>
        </p:txBody>
      </p:sp>
      <p:sp>
        <p:nvSpPr>
          <p:cNvPr id="3" name="Content Placeholder 2"/>
          <p:cNvSpPr>
            <a:spLocks noGrp="1"/>
          </p:cNvSpPr>
          <p:nvPr>
            <p:ph idx="1"/>
          </p:nvPr>
        </p:nvSpPr>
        <p:spPr/>
        <p:txBody>
          <a:bodyPr/>
          <a:lstStyle/>
          <a:p>
            <a:r>
              <a:rPr lang="en-US" dirty="0"/>
              <a:t>Major rare </a:t>
            </a:r>
            <a:r>
              <a:rPr lang="en-US" dirty="0" smtClean="0"/>
              <a:t>anomalies</a:t>
            </a:r>
          </a:p>
          <a:p>
            <a:r>
              <a:rPr lang="en-US" dirty="0" smtClean="0"/>
              <a:t>Pattern recognition</a:t>
            </a:r>
          </a:p>
          <a:p>
            <a:r>
              <a:rPr lang="en-US" dirty="0" smtClean="0"/>
              <a:t>Personal experience</a:t>
            </a:r>
            <a:endParaRPr lang="en-US" dirty="0"/>
          </a:p>
          <a:p>
            <a:r>
              <a:rPr lang="en-US" dirty="0" smtClean="0"/>
              <a:t>Literature</a:t>
            </a:r>
          </a:p>
          <a:p>
            <a:r>
              <a:rPr lang="en-US" dirty="0" smtClean="0"/>
              <a:t>Software </a:t>
            </a:r>
            <a:r>
              <a:rPr lang="en-US" dirty="0"/>
              <a:t>research/Online research</a:t>
            </a:r>
          </a:p>
        </p:txBody>
      </p:sp>
    </p:spTree>
    <p:extLst>
      <p:ext uri="{BB962C8B-B14F-4D97-AF65-F5344CB8AC3E}">
        <p14:creationId xmlns:p14="http://schemas.microsoft.com/office/powerpoint/2010/main" val="1343824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Physical Examination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000" b="1" dirty="0"/>
              <a:t>Physical Examination</a:t>
            </a:r>
            <a:r>
              <a:rPr lang="en-US" sz="2000" dirty="0"/>
              <a:t> is of extreme importance </a:t>
            </a:r>
          </a:p>
          <a:p>
            <a:pPr marL="0" indent="0">
              <a:buNone/>
            </a:pPr>
            <a:r>
              <a:rPr lang="en-US" sz="2000" dirty="0" smtClean="0"/>
              <a:t>      and </a:t>
            </a:r>
            <a:r>
              <a:rPr lang="en-US" sz="2000" dirty="0"/>
              <a:t>requires skill and an </a:t>
            </a:r>
            <a:r>
              <a:rPr lang="en-US" sz="2000" dirty="0" smtClean="0"/>
              <a:t>“</a:t>
            </a:r>
            <a:r>
              <a:rPr lang="en-US" sz="2000" b="1" dirty="0" smtClean="0">
                <a:solidFill>
                  <a:srgbClr val="FF0000"/>
                </a:solidFill>
              </a:rPr>
              <a:t>eagle eye</a:t>
            </a:r>
            <a:r>
              <a:rPr lang="en-US" sz="2000" dirty="0"/>
              <a:t>" to pick up abnormalities. </a:t>
            </a:r>
            <a:endParaRPr lang="en-US" sz="2000" dirty="0" smtClean="0"/>
          </a:p>
          <a:p>
            <a:r>
              <a:rPr lang="en-US" sz="2000" dirty="0" smtClean="0"/>
              <a:t>One </a:t>
            </a:r>
            <a:r>
              <a:rPr lang="en-US" sz="2000" dirty="0"/>
              <a:t>should use well defined </a:t>
            </a:r>
            <a:r>
              <a:rPr lang="en-US" sz="2000" dirty="0" smtClean="0"/>
              <a:t>and </a:t>
            </a:r>
          </a:p>
          <a:p>
            <a:pPr marL="0" indent="0">
              <a:buNone/>
            </a:pPr>
            <a:r>
              <a:rPr lang="en-US" sz="2000" dirty="0"/>
              <a:t> </a:t>
            </a:r>
            <a:r>
              <a:rPr lang="en-US" sz="2000" dirty="0" smtClean="0"/>
              <a:t>     uncommon </a:t>
            </a:r>
            <a:r>
              <a:rPr lang="en-US" sz="2000" dirty="0"/>
              <a:t>handles for search. </a:t>
            </a:r>
            <a:endParaRPr lang="en-US" sz="2000" dirty="0" smtClean="0"/>
          </a:p>
          <a:p>
            <a:r>
              <a:rPr lang="en-AU" sz="2000" dirty="0" smtClean="0"/>
              <a:t>Examination </a:t>
            </a:r>
            <a:r>
              <a:rPr lang="en-AU" sz="2000" dirty="0"/>
              <a:t>of other family members </a:t>
            </a:r>
            <a:endParaRPr lang="en-AU" sz="2000" dirty="0" smtClean="0"/>
          </a:p>
          <a:p>
            <a:pPr marL="0" indent="0">
              <a:buNone/>
            </a:pPr>
            <a:r>
              <a:rPr lang="en-AU" sz="2000" dirty="0"/>
              <a:t> </a:t>
            </a:r>
            <a:r>
              <a:rPr lang="en-AU" sz="2000" dirty="0" smtClean="0"/>
              <a:t>     (</a:t>
            </a:r>
            <a:r>
              <a:rPr lang="en-AU" sz="2000" dirty="0"/>
              <a:t>siblings and parents) may be crucial </a:t>
            </a:r>
            <a:endParaRPr lang="en-AU" sz="2000" dirty="0" smtClean="0"/>
          </a:p>
          <a:p>
            <a:pPr marL="0" indent="0">
              <a:buNone/>
            </a:pPr>
            <a:r>
              <a:rPr lang="en-AU" sz="2000" dirty="0"/>
              <a:t> </a:t>
            </a:r>
            <a:r>
              <a:rPr lang="en-AU" sz="2000" dirty="0" smtClean="0"/>
              <a:t>     to </a:t>
            </a:r>
            <a:r>
              <a:rPr lang="en-AU" sz="2000" dirty="0"/>
              <a:t>determining whether any </a:t>
            </a:r>
            <a:endParaRPr lang="en-AU" sz="2000" dirty="0" smtClean="0"/>
          </a:p>
          <a:p>
            <a:pPr marL="0" indent="0">
              <a:buNone/>
            </a:pPr>
            <a:r>
              <a:rPr lang="en-AU" sz="2000" dirty="0"/>
              <a:t> </a:t>
            </a:r>
            <a:r>
              <a:rPr lang="en-AU" sz="2000" dirty="0" smtClean="0"/>
              <a:t>     dysmorphic </a:t>
            </a:r>
            <a:r>
              <a:rPr lang="en-AU" sz="2000" dirty="0"/>
              <a:t>features noted are </a:t>
            </a:r>
            <a:endParaRPr lang="en-AU" sz="2000" dirty="0" smtClean="0"/>
          </a:p>
          <a:p>
            <a:pPr marL="0" indent="0">
              <a:buNone/>
            </a:pPr>
            <a:r>
              <a:rPr lang="en-AU" sz="2000" dirty="0"/>
              <a:t> </a:t>
            </a:r>
            <a:r>
              <a:rPr lang="en-AU" sz="2000" dirty="0" smtClean="0"/>
              <a:t>     familial </a:t>
            </a:r>
            <a:r>
              <a:rPr lang="en-AU" sz="2000" dirty="0"/>
              <a:t>or syndromic.</a:t>
            </a:r>
            <a:endParaRPr lang="en-US" sz="2000" dirty="0"/>
          </a:p>
          <a:p>
            <a:endParaRPr lang="en-US" dirty="0"/>
          </a:p>
        </p:txBody>
      </p:sp>
      <p:pic>
        <p:nvPicPr>
          <p:cNvPr id="4" name="Picture 3" descr="C:\Documents and Settings\user\My Documents\My Scans\2010-12 (Dec)\scan0001.jpg"/>
          <p:cNvPicPr/>
          <p:nvPr/>
        </p:nvPicPr>
        <p:blipFill>
          <a:blip r:embed="rId2" cstate="print"/>
          <a:srcRect r="32687" b="3081"/>
          <a:stretch>
            <a:fillRect/>
          </a:stretch>
        </p:blipFill>
        <p:spPr bwMode="auto">
          <a:xfrm>
            <a:off x="5562600" y="2590800"/>
            <a:ext cx="2971223" cy="3619500"/>
          </a:xfrm>
          <a:prstGeom prst="rect">
            <a:avLst/>
          </a:prstGeom>
          <a:noFill/>
          <a:ln w="9525">
            <a:noFill/>
            <a:miter lim="800000"/>
            <a:headEnd/>
            <a:tailEnd/>
          </a:ln>
        </p:spPr>
      </p:pic>
    </p:spTree>
    <p:extLst>
      <p:ext uri="{BB962C8B-B14F-4D97-AF65-F5344CB8AC3E}">
        <p14:creationId xmlns:p14="http://schemas.microsoft.com/office/powerpoint/2010/main" val="881379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Skull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7613895"/>
              </p:ext>
            </p:extLst>
          </p:nvPr>
        </p:nvGraphicFramePr>
        <p:xfrm>
          <a:off x="457200" y="1905000"/>
          <a:ext cx="8229600" cy="4486402"/>
        </p:xfrm>
        <a:graphic>
          <a:graphicData uri="http://schemas.openxmlformats.org/drawingml/2006/table">
            <a:tbl>
              <a:tblPr>
                <a:tableStyleId>{5C22544A-7EE6-4342-B048-85BDC9FD1C3A}</a:tableStyleId>
              </a:tblPr>
              <a:tblGrid>
                <a:gridCol w="8229600"/>
              </a:tblGrid>
              <a:tr h="3414871">
                <a:tc>
                  <a:txBody>
                    <a:bodyPr/>
                    <a:lstStyle/>
                    <a:p>
                      <a:pPr marL="0" marR="0" algn="l">
                        <a:lnSpc>
                          <a:spcPct val="115000"/>
                        </a:lnSpc>
                        <a:spcBef>
                          <a:spcPts val="0"/>
                        </a:spcBef>
                        <a:spcAft>
                          <a:spcPts val="1000"/>
                        </a:spcAft>
                      </a:pPr>
                      <a:r>
                        <a:rPr lang="en-AU" sz="1100" dirty="0">
                          <a:effectLst/>
                        </a:rPr>
                        <a:t/>
                      </a:r>
                      <a:br>
                        <a:rPr lang="en-AU" sz="1100" dirty="0">
                          <a:effectLst/>
                        </a:rPr>
                      </a:br>
                      <a:r>
                        <a:rPr lang="en-AU" sz="1800" dirty="0">
                          <a:effectLst/>
                        </a:rPr>
                        <a:t>A)- Inspection:</a:t>
                      </a:r>
                      <a:br>
                        <a:rPr lang="en-AU" sz="1800" dirty="0">
                          <a:effectLst/>
                        </a:rPr>
                      </a:br>
                      <a:r>
                        <a:rPr lang="en-AU" sz="1800" dirty="0">
                          <a:effectLst/>
                        </a:rPr>
                        <a:t>Should be done from directly overhead as well as from front and side to permit detection of even minor degree of asymmetry. Look from any area of deformity with attention to contours of frontal and occipital zone. </a:t>
                      </a:r>
                      <a:br>
                        <a:rPr lang="en-AU" sz="1800" dirty="0">
                          <a:effectLst/>
                        </a:rPr>
                      </a:br>
                      <a:endParaRPr lang="en-AU" sz="1800" dirty="0" smtClean="0">
                        <a:effectLst/>
                      </a:endParaRPr>
                    </a:p>
                    <a:p>
                      <a:pPr marL="0" marR="0" algn="l">
                        <a:lnSpc>
                          <a:spcPct val="115000"/>
                        </a:lnSpc>
                        <a:spcBef>
                          <a:spcPts val="0"/>
                        </a:spcBef>
                        <a:spcAft>
                          <a:spcPts val="1000"/>
                        </a:spcAft>
                      </a:pPr>
                      <a:r>
                        <a:rPr lang="en-AU" sz="1800" dirty="0" smtClean="0">
                          <a:effectLst/>
                        </a:rPr>
                        <a:t>B</a:t>
                      </a:r>
                      <a:r>
                        <a:rPr lang="en-AU" sz="1800" dirty="0">
                          <a:effectLst/>
                        </a:rPr>
                        <a:t>)- Palpation :</a:t>
                      </a:r>
                      <a:br>
                        <a:rPr lang="en-AU" sz="1800" dirty="0">
                          <a:effectLst/>
                        </a:rPr>
                      </a:br>
                      <a:r>
                        <a:rPr lang="en-AU" sz="1800" dirty="0">
                          <a:effectLst/>
                        </a:rPr>
                        <a:t>Especially in young infant when patency and relationship of sutures and fontanels can be ascertained.</a:t>
                      </a:r>
                      <a:endParaRPr lang="en-US" sz="1800" dirty="0">
                        <a:effectLst/>
                      </a:endParaRPr>
                    </a:p>
                    <a:p>
                      <a:pPr marL="342900" marR="0" lvl="0" indent="-342900" algn="l">
                        <a:lnSpc>
                          <a:spcPct val="115000"/>
                        </a:lnSpc>
                        <a:spcBef>
                          <a:spcPts val="0"/>
                        </a:spcBef>
                        <a:spcAft>
                          <a:spcPts val="1000"/>
                        </a:spcAft>
                        <a:buFont typeface="Wingdings"/>
                        <a:buChar char=""/>
                        <a:tabLst>
                          <a:tab pos="457200" algn="l"/>
                        </a:tabLst>
                      </a:pPr>
                      <a:r>
                        <a:rPr lang="en-AU" sz="1800" dirty="0">
                          <a:effectLst/>
                        </a:rPr>
                        <a:t>Detect patency of anterior and posterior fontanel.</a:t>
                      </a:r>
                      <a:endParaRPr lang="en-US" sz="1800" dirty="0">
                        <a:effectLst/>
                      </a:endParaRPr>
                    </a:p>
                    <a:p>
                      <a:pPr marL="342900" marR="0" lvl="0" indent="-342900" algn="l">
                        <a:lnSpc>
                          <a:spcPct val="115000"/>
                        </a:lnSpc>
                        <a:spcBef>
                          <a:spcPts val="0"/>
                        </a:spcBef>
                        <a:spcAft>
                          <a:spcPts val="1000"/>
                        </a:spcAft>
                        <a:buFont typeface="Wingdings"/>
                        <a:buChar char=""/>
                        <a:tabLst>
                          <a:tab pos="457200" algn="l"/>
                        </a:tabLst>
                      </a:pPr>
                      <a:r>
                        <a:rPr lang="en-AU" sz="1800" dirty="0">
                          <a:effectLst/>
                        </a:rPr>
                        <a:t>Detect width (anterior usually 1-5 cm , posterior complete closure to 1cm).</a:t>
                      </a:r>
                      <a:endParaRPr lang="en-US" sz="1800" dirty="0">
                        <a:effectLst/>
                      </a:endParaRPr>
                    </a:p>
                    <a:p>
                      <a:pPr marL="342900" marR="0" lvl="0" indent="-342900" algn="l">
                        <a:lnSpc>
                          <a:spcPct val="115000"/>
                        </a:lnSpc>
                        <a:spcBef>
                          <a:spcPts val="0"/>
                        </a:spcBef>
                        <a:spcAft>
                          <a:spcPts val="1000"/>
                        </a:spcAft>
                        <a:buFont typeface="Wingdings"/>
                        <a:buChar char=""/>
                        <a:tabLst>
                          <a:tab pos="457200" algn="l"/>
                        </a:tabLst>
                      </a:pPr>
                      <a:r>
                        <a:rPr lang="en-AU" sz="1800" dirty="0">
                          <a:effectLst/>
                        </a:rPr>
                        <a:t>Palpate sutures for the same. If sutures remain wide beyond first month of age pathological cause need to be ruled out.</a:t>
                      </a:r>
                      <a:endParaRPr lang="en-US" sz="1800" dirty="0">
                        <a:effectLst/>
                        <a:latin typeface="Calibri"/>
                        <a:ea typeface="Calibri"/>
                        <a:cs typeface="Arial"/>
                      </a:endParaRPr>
                    </a:p>
                  </a:txBody>
                  <a:tcPr marL="114300" marR="114300" marT="0" marB="0">
                    <a:noFill/>
                  </a:tcPr>
                </a:tc>
              </a:tr>
            </a:tbl>
          </a:graphicData>
        </a:graphic>
      </p:graphicFrame>
    </p:spTree>
    <p:extLst>
      <p:ext uri="{BB962C8B-B14F-4D97-AF65-F5344CB8AC3E}">
        <p14:creationId xmlns:p14="http://schemas.microsoft.com/office/powerpoint/2010/main" val="2627914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Skull</a:t>
            </a:r>
            <a:endParaRPr lang="en-US" dirty="0"/>
          </a:p>
        </p:txBody>
      </p:sp>
      <p:sp>
        <p:nvSpPr>
          <p:cNvPr id="3" name="Content Placeholder 2"/>
          <p:cNvSpPr>
            <a:spLocks noGrp="1"/>
          </p:cNvSpPr>
          <p:nvPr>
            <p:ph idx="1"/>
          </p:nvPr>
        </p:nvSpPr>
        <p:spPr>
          <a:xfrm>
            <a:off x="457200" y="1600200"/>
            <a:ext cx="4495800" cy="4525963"/>
          </a:xfrm>
        </p:spPr>
        <p:txBody>
          <a:bodyPr/>
          <a:lstStyle/>
          <a:p>
            <a:r>
              <a:rPr lang="en-AU" b="1" dirty="0"/>
              <a:t>Frontal bossing</a:t>
            </a:r>
            <a:r>
              <a:rPr lang="en-AU" dirty="0"/>
              <a:t>: symmetric build-up of bone forming low dome that resembles the boss prominence are seen over the forehead on either side of midline.</a:t>
            </a:r>
            <a:endParaRPr lang="en-US" dirty="0"/>
          </a:p>
          <a:p>
            <a:endParaRPr lang="en-US" dirty="0"/>
          </a:p>
        </p:txBody>
      </p:sp>
      <p:pic>
        <p:nvPicPr>
          <p:cNvPr id="4" name="Picture 3" descr="trigno"/>
          <p:cNvPicPr/>
          <p:nvPr/>
        </p:nvPicPr>
        <p:blipFill>
          <a:blip r:embed="rId2">
            <a:lum contrast="24000"/>
          </a:blip>
          <a:srcRect/>
          <a:stretch>
            <a:fillRect/>
          </a:stretch>
        </p:blipFill>
        <p:spPr bwMode="auto">
          <a:xfrm>
            <a:off x="5943600" y="2133600"/>
            <a:ext cx="2819400" cy="2819400"/>
          </a:xfrm>
          <a:prstGeom prst="rect">
            <a:avLst/>
          </a:prstGeom>
          <a:noFill/>
          <a:ln w="9525">
            <a:noFill/>
            <a:miter lim="800000"/>
            <a:headEnd/>
            <a:tailEnd/>
          </a:ln>
        </p:spPr>
      </p:pic>
    </p:spTree>
    <p:extLst>
      <p:ext uri="{BB962C8B-B14F-4D97-AF65-F5344CB8AC3E}">
        <p14:creationId xmlns:p14="http://schemas.microsoft.com/office/powerpoint/2010/main" val="63542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endParaRPr lang="en-US" dirty="0"/>
          </a:p>
        </p:txBody>
      </p:sp>
      <p:sp>
        <p:nvSpPr>
          <p:cNvPr id="3" name="Content Placeholder 2"/>
          <p:cNvSpPr>
            <a:spLocks noGrp="1"/>
          </p:cNvSpPr>
          <p:nvPr>
            <p:ph idx="1"/>
          </p:nvPr>
        </p:nvSpPr>
        <p:spPr>
          <a:xfrm>
            <a:off x="457200" y="1600200"/>
            <a:ext cx="4495800" cy="4525963"/>
          </a:xfrm>
        </p:spPr>
        <p:txBody>
          <a:bodyPr/>
          <a:lstStyle/>
          <a:p>
            <a:r>
              <a:rPr lang="en-AU" b="1" dirty="0"/>
              <a:t>Short or tall forehead </a:t>
            </a:r>
            <a:r>
              <a:rPr lang="en-AU" dirty="0"/>
              <a:t>: </a:t>
            </a:r>
            <a:r>
              <a:rPr lang="en-AU" dirty="0" smtClean="0"/>
              <a:t>Is </a:t>
            </a:r>
            <a:r>
              <a:rPr lang="en-AU" dirty="0"/>
              <a:t>determine by vertical distance between brow ridge and top of the head .</a:t>
            </a:r>
            <a:endParaRPr lang="en-US" dirty="0"/>
          </a:p>
          <a:p>
            <a:endParaRPr lang="en-US" dirty="0"/>
          </a:p>
        </p:txBody>
      </p:sp>
      <p:pic>
        <p:nvPicPr>
          <p:cNvPr id="4" name="Picture 3" descr="Face"/>
          <p:cNvPicPr/>
          <p:nvPr/>
        </p:nvPicPr>
        <p:blipFill>
          <a:blip r:embed="rId2"/>
          <a:srcRect/>
          <a:stretch>
            <a:fillRect/>
          </a:stretch>
        </p:blipFill>
        <p:spPr bwMode="auto">
          <a:xfrm>
            <a:off x="5562600" y="1752600"/>
            <a:ext cx="3047999" cy="3124200"/>
          </a:xfrm>
          <a:prstGeom prst="rect">
            <a:avLst/>
          </a:prstGeom>
          <a:noFill/>
          <a:ln w="9525">
            <a:noFill/>
            <a:miter lim="800000"/>
            <a:headEnd/>
            <a:tailEnd/>
          </a:ln>
          <a:effectLst/>
        </p:spPr>
      </p:pic>
    </p:spTree>
    <p:extLst>
      <p:ext uri="{BB962C8B-B14F-4D97-AF65-F5344CB8AC3E}">
        <p14:creationId xmlns:p14="http://schemas.microsoft.com/office/powerpoint/2010/main" val="1717088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endParaRPr lang="en-US" dirty="0"/>
          </a:p>
        </p:txBody>
      </p:sp>
      <p:sp>
        <p:nvSpPr>
          <p:cNvPr id="3" name="Content Placeholder 2"/>
          <p:cNvSpPr>
            <a:spLocks noGrp="1"/>
          </p:cNvSpPr>
          <p:nvPr>
            <p:ph idx="1"/>
          </p:nvPr>
        </p:nvSpPr>
        <p:spPr>
          <a:xfrm>
            <a:off x="457200" y="1600200"/>
            <a:ext cx="3886200" cy="4525963"/>
          </a:xfrm>
        </p:spPr>
        <p:txBody>
          <a:bodyPr/>
          <a:lstStyle/>
          <a:p>
            <a:r>
              <a:rPr lang="en-AU" b="1" dirty="0"/>
              <a:t>Scaphocephaly</a:t>
            </a:r>
            <a:r>
              <a:rPr lang="en-AU" dirty="0"/>
              <a:t> : </a:t>
            </a:r>
            <a:r>
              <a:rPr lang="en-AU" dirty="0" smtClean="0"/>
              <a:t>Fusion </a:t>
            </a:r>
            <a:r>
              <a:rPr lang="en-AU" dirty="0"/>
              <a:t>of sagittal suture with elongation of skull in AP axis. </a:t>
            </a:r>
            <a:endParaRPr lang="en-US" dirty="0"/>
          </a:p>
          <a:p>
            <a:endParaRPr lang="en-US" dirty="0"/>
          </a:p>
        </p:txBody>
      </p:sp>
      <p:pic>
        <p:nvPicPr>
          <p:cNvPr id="4" name="Picture 3" descr="C:\Documents and Settings\user\My Documents\My Scans\2010-12 (Dec)\scan0001.jpg"/>
          <p:cNvPicPr/>
          <p:nvPr/>
        </p:nvPicPr>
        <p:blipFill rotWithShape="1">
          <a:blip r:embed="rId2" cstate="print"/>
          <a:srcRect l="35303" t="368" r="35712" b="63652"/>
          <a:stretch/>
        </p:blipFill>
        <p:spPr bwMode="auto">
          <a:xfrm>
            <a:off x="5943601" y="304800"/>
            <a:ext cx="2438400" cy="2286000"/>
          </a:xfrm>
          <a:prstGeom prst="rect">
            <a:avLst/>
          </a:prstGeom>
          <a:noFill/>
          <a:ln w="9525">
            <a:noFill/>
            <a:miter lim="800000"/>
            <a:headEnd/>
            <a:tailEnd/>
          </a:ln>
        </p:spPr>
      </p:pic>
      <p:pic>
        <p:nvPicPr>
          <p:cNvPr id="5" name="Picture 4" descr="C:\Users\Ahmad\Desktop\Genetics\Anatomy Pics\Skull deformities.jpg"/>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85197"/>
            <a:ext cx="4038600" cy="4191000"/>
          </a:xfrm>
          <a:prstGeom prst="rect">
            <a:avLst/>
          </a:prstGeom>
          <a:noFill/>
          <a:ln>
            <a:noFill/>
          </a:ln>
        </p:spPr>
      </p:pic>
    </p:spTree>
    <p:extLst>
      <p:ext uri="{BB962C8B-B14F-4D97-AF65-F5344CB8AC3E}">
        <p14:creationId xmlns:p14="http://schemas.microsoft.com/office/powerpoint/2010/main" val="414457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endParaRPr lang="en-US" dirty="0"/>
          </a:p>
        </p:txBody>
      </p:sp>
      <p:sp>
        <p:nvSpPr>
          <p:cNvPr id="3" name="Content Placeholder 2"/>
          <p:cNvSpPr>
            <a:spLocks noGrp="1"/>
          </p:cNvSpPr>
          <p:nvPr>
            <p:ph idx="1"/>
          </p:nvPr>
        </p:nvSpPr>
        <p:spPr>
          <a:xfrm>
            <a:off x="457200" y="1600200"/>
            <a:ext cx="4038600" cy="4525963"/>
          </a:xfrm>
        </p:spPr>
        <p:txBody>
          <a:bodyPr/>
          <a:lstStyle/>
          <a:p>
            <a:pPr marL="0" indent="0">
              <a:buNone/>
            </a:pPr>
            <a:r>
              <a:rPr lang="en-AU" b="1" dirty="0" smtClean="0"/>
              <a:t>Brachycephaly</a:t>
            </a:r>
            <a:r>
              <a:rPr lang="en-AU" dirty="0" smtClean="0"/>
              <a:t>:</a:t>
            </a:r>
          </a:p>
          <a:p>
            <a:pPr marL="0" indent="0">
              <a:buNone/>
            </a:pPr>
            <a:r>
              <a:rPr lang="en-AU" dirty="0" smtClean="0"/>
              <a:t>Broading </a:t>
            </a:r>
            <a:r>
              <a:rPr lang="en-AU" dirty="0"/>
              <a:t>of skull with decrease AP axis due to bilateral coronal synostosis. </a:t>
            </a:r>
            <a:endParaRPr lang="en-US" dirty="0"/>
          </a:p>
        </p:txBody>
      </p:sp>
      <p:pic>
        <p:nvPicPr>
          <p:cNvPr id="4" name="Content Placeholder 13" descr="C:\Documents and Settings\user\My Documents\Downloads\Bracycephaly"/>
          <p:cNvPicPr>
            <a:picLocks/>
          </p:cNvPicPr>
          <p:nvPr/>
        </p:nvPicPr>
        <p:blipFill>
          <a:blip r:embed="rId2"/>
          <a:srcRect/>
          <a:stretch>
            <a:fillRect/>
          </a:stretch>
        </p:blipFill>
        <p:spPr bwMode="auto">
          <a:xfrm>
            <a:off x="6324600" y="457200"/>
            <a:ext cx="2209800" cy="2133600"/>
          </a:xfrm>
          <a:prstGeom prst="rect">
            <a:avLst/>
          </a:prstGeom>
          <a:noFill/>
          <a:ln w="9525">
            <a:noFill/>
            <a:miter lim="800000"/>
            <a:headEnd/>
            <a:tailEnd/>
          </a:ln>
        </p:spPr>
      </p:pic>
      <p:pic>
        <p:nvPicPr>
          <p:cNvPr id="5" name="Picture 4" descr="C:\Users\Ahmad\Desktop\Genetics\Anatomy Pics\Skull deformities.jpg"/>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9400"/>
            <a:ext cx="4038600" cy="4191000"/>
          </a:xfrm>
          <a:prstGeom prst="rect">
            <a:avLst/>
          </a:prstGeom>
          <a:noFill/>
          <a:ln>
            <a:noFill/>
          </a:ln>
        </p:spPr>
      </p:pic>
    </p:spTree>
    <p:extLst>
      <p:ext uri="{BB962C8B-B14F-4D97-AF65-F5344CB8AC3E}">
        <p14:creationId xmlns:p14="http://schemas.microsoft.com/office/powerpoint/2010/main" val="2927067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endParaRPr lang="en-US" dirty="0"/>
          </a:p>
        </p:txBody>
      </p:sp>
      <p:sp>
        <p:nvSpPr>
          <p:cNvPr id="3" name="Content Placeholder 2"/>
          <p:cNvSpPr>
            <a:spLocks noGrp="1"/>
          </p:cNvSpPr>
          <p:nvPr>
            <p:ph idx="1"/>
          </p:nvPr>
        </p:nvSpPr>
        <p:spPr>
          <a:xfrm>
            <a:off x="457200" y="1600200"/>
            <a:ext cx="2971800" cy="4525963"/>
          </a:xfrm>
        </p:spPr>
        <p:txBody>
          <a:bodyPr/>
          <a:lstStyle/>
          <a:p>
            <a:pPr marL="0" indent="0">
              <a:buNone/>
            </a:pPr>
            <a:r>
              <a:rPr lang="en-AU" sz="2400" b="1" dirty="0"/>
              <a:t>Plagiocephaly</a:t>
            </a:r>
            <a:r>
              <a:rPr lang="en-AU" sz="2400" b="1" dirty="0" smtClean="0"/>
              <a:t>:</a:t>
            </a:r>
          </a:p>
          <a:p>
            <a:pPr marL="0" indent="0">
              <a:buNone/>
            </a:pPr>
            <a:r>
              <a:rPr lang="en-AU" sz="2400" dirty="0" smtClean="0"/>
              <a:t>Due </a:t>
            </a:r>
            <a:r>
              <a:rPr lang="en-AU" sz="2400" dirty="0"/>
              <a:t>to unilateral coronal fusion leads to progressive facial asymmetry.</a:t>
            </a:r>
            <a:endParaRPr lang="en-US" sz="2400" dirty="0"/>
          </a:p>
          <a:p>
            <a:endParaRPr lang="en-US" dirty="0"/>
          </a:p>
        </p:txBody>
      </p:sp>
      <p:pic>
        <p:nvPicPr>
          <p:cNvPr id="4" name="Picture 3" descr="C:\Documents and Settings\user\My Documents\Downloads\Plagiocephaly1"/>
          <p:cNvPicPr/>
          <p:nvPr/>
        </p:nvPicPr>
        <p:blipFill>
          <a:blip r:embed="rId2"/>
          <a:srcRect/>
          <a:stretch>
            <a:fillRect/>
          </a:stretch>
        </p:blipFill>
        <p:spPr bwMode="auto">
          <a:xfrm>
            <a:off x="6019800" y="609600"/>
            <a:ext cx="1838325" cy="1981200"/>
          </a:xfrm>
          <a:prstGeom prst="rect">
            <a:avLst/>
          </a:prstGeom>
          <a:noFill/>
          <a:ln w="9525">
            <a:noFill/>
            <a:miter lim="800000"/>
            <a:headEnd/>
            <a:tailEnd/>
          </a:ln>
        </p:spPr>
      </p:pic>
      <p:pic>
        <p:nvPicPr>
          <p:cNvPr id="5" name="Picture 4" descr="C:\Users\Ahmad\Desktop\Genetics\Anatomy Pics\Skull deformities.jpg"/>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67000"/>
            <a:ext cx="4038600" cy="4191000"/>
          </a:xfrm>
          <a:prstGeom prst="rect">
            <a:avLst/>
          </a:prstGeom>
          <a:noFill/>
          <a:ln>
            <a:noFill/>
          </a:ln>
        </p:spPr>
      </p:pic>
    </p:spTree>
    <p:extLst>
      <p:ext uri="{BB962C8B-B14F-4D97-AF65-F5344CB8AC3E}">
        <p14:creationId xmlns:p14="http://schemas.microsoft.com/office/powerpoint/2010/main" val="16823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Diagnostic Approach</a:t>
            </a:r>
            <a:endParaRPr lang="en-US" dirty="0"/>
          </a:p>
        </p:txBody>
      </p:sp>
      <p:sp>
        <p:nvSpPr>
          <p:cNvPr id="3" name="Content Placeholder 2"/>
          <p:cNvSpPr>
            <a:spLocks noGrp="1"/>
          </p:cNvSpPr>
          <p:nvPr>
            <p:ph idx="1"/>
          </p:nvPr>
        </p:nvSpPr>
        <p:spPr/>
        <p:txBody>
          <a:bodyPr/>
          <a:lstStyle/>
          <a:p>
            <a:pPr lvl="0"/>
            <a:r>
              <a:rPr lang="en-US" dirty="0"/>
              <a:t>History </a:t>
            </a:r>
          </a:p>
          <a:p>
            <a:pPr lvl="0"/>
            <a:r>
              <a:rPr lang="en-US" dirty="0" smtClean="0"/>
              <a:t>Physical </a:t>
            </a:r>
            <a:r>
              <a:rPr lang="en-US" dirty="0"/>
              <a:t>Examination</a:t>
            </a:r>
          </a:p>
          <a:p>
            <a:pPr lvl="0"/>
            <a:r>
              <a:rPr lang="en-US" dirty="0"/>
              <a:t>Synthesis</a:t>
            </a:r>
          </a:p>
          <a:p>
            <a:pPr lvl="0"/>
            <a:r>
              <a:rPr lang="en-US" dirty="0"/>
              <a:t>Specific Investigations</a:t>
            </a:r>
          </a:p>
          <a:p>
            <a:pPr lvl="0"/>
            <a:r>
              <a:rPr lang="en-US" dirty="0"/>
              <a:t>Genetic counseling </a:t>
            </a:r>
          </a:p>
          <a:p>
            <a:pPr lvl="0"/>
            <a:r>
              <a:rPr lang="en-US" dirty="0"/>
              <a:t>Prenatal Diagnosis</a:t>
            </a:r>
          </a:p>
          <a:p>
            <a:pPr lvl="0"/>
            <a:r>
              <a:rPr lang="en-US" dirty="0"/>
              <a:t>Follow-up</a:t>
            </a:r>
          </a:p>
          <a:p>
            <a:endParaRPr lang="en-US" dirty="0"/>
          </a:p>
        </p:txBody>
      </p:sp>
    </p:spTree>
    <p:extLst>
      <p:ext uri="{BB962C8B-B14F-4D97-AF65-F5344CB8AC3E}">
        <p14:creationId xmlns:p14="http://schemas.microsoft.com/office/powerpoint/2010/main" val="1325828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endParaRPr lang="en-US" dirty="0"/>
          </a:p>
        </p:txBody>
      </p:sp>
      <p:sp>
        <p:nvSpPr>
          <p:cNvPr id="3" name="Content Placeholder 2"/>
          <p:cNvSpPr>
            <a:spLocks noGrp="1"/>
          </p:cNvSpPr>
          <p:nvPr>
            <p:ph idx="1"/>
          </p:nvPr>
        </p:nvSpPr>
        <p:spPr>
          <a:xfrm>
            <a:off x="457200" y="1600200"/>
            <a:ext cx="3200400" cy="4525963"/>
          </a:xfrm>
        </p:spPr>
        <p:txBody>
          <a:bodyPr/>
          <a:lstStyle/>
          <a:p>
            <a:pPr marL="0" indent="0">
              <a:buNone/>
            </a:pPr>
            <a:r>
              <a:rPr lang="en-AU" b="1" dirty="0"/>
              <a:t>Trigonocephaly</a:t>
            </a:r>
            <a:r>
              <a:rPr lang="en-AU" dirty="0"/>
              <a:t>: </a:t>
            </a:r>
            <a:r>
              <a:rPr lang="en-AU" dirty="0" smtClean="0"/>
              <a:t>Is </a:t>
            </a:r>
            <a:r>
              <a:rPr lang="en-AU" dirty="0"/>
              <a:t>triangular head and prow like forehead due to stenosis of metopic.</a:t>
            </a:r>
            <a:endParaRPr lang="en-US" dirty="0">
              <a:ea typeface="Calibri"/>
              <a:cs typeface="Arial"/>
            </a:endParaRPr>
          </a:p>
          <a:p>
            <a:endParaRPr lang="en-US" dirty="0"/>
          </a:p>
        </p:txBody>
      </p:sp>
      <p:pic>
        <p:nvPicPr>
          <p:cNvPr id="4" name="Picture 3" descr="C:\Users\Ahmad\Desktop\Genetics\Anatomy Pics\Skull deformities.jpg"/>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00200"/>
            <a:ext cx="4038600" cy="4191000"/>
          </a:xfrm>
          <a:prstGeom prst="rect">
            <a:avLst/>
          </a:prstGeom>
          <a:noFill/>
          <a:ln>
            <a:noFill/>
          </a:ln>
        </p:spPr>
      </p:pic>
    </p:spTree>
    <p:extLst>
      <p:ext uri="{BB962C8B-B14F-4D97-AF65-F5344CB8AC3E}">
        <p14:creationId xmlns:p14="http://schemas.microsoft.com/office/powerpoint/2010/main" val="214429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Skull</a:t>
            </a:r>
            <a:endParaRPr lang="en-US" dirty="0"/>
          </a:p>
        </p:txBody>
      </p:sp>
      <p:sp>
        <p:nvSpPr>
          <p:cNvPr id="3" name="Content Placeholder 2"/>
          <p:cNvSpPr>
            <a:spLocks noGrp="1"/>
          </p:cNvSpPr>
          <p:nvPr>
            <p:ph idx="1"/>
          </p:nvPr>
        </p:nvSpPr>
        <p:spPr>
          <a:xfrm>
            <a:off x="457200" y="1600200"/>
            <a:ext cx="4876800" cy="4525963"/>
          </a:xfrm>
        </p:spPr>
        <p:txBody>
          <a:bodyPr>
            <a:normAutofit/>
          </a:bodyPr>
          <a:lstStyle/>
          <a:p>
            <a:pPr marL="0" indent="0">
              <a:buNone/>
            </a:pPr>
            <a:r>
              <a:rPr lang="en-US" sz="2800" dirty="0" smtClean="0"/>
              <a:t>C</a:t>
            </a:r>
            <a:r>
              <a:rPr lang="en-US" sz="2800" b="1" dirty="0" smtClean="0"/>
              <a:t>loverleaf:</a:t>
            </a:r>
            <a:r>
              <a:rPr lang="en-US" sz="2000" b="1" dirty="0"/>
              <a:t> </a:t>
            </a:r>
            <a:endParaRPr lang="en-US" sz="2000" b="1" dirty="0" smtClean="0"/>
          </a:p>
          <a:p>
            <a:pPr marL="0" indent="0">
              <a:buNone/>
            </a:pPr>
            <a:r>
              <a:rPr lang="en-US" sz="2000" dirty="0" smtClean="0"/>
              <a:t>Deformity </a:t>
            </a:r>
            <a:r>
              <a:rPr lang="en-US" sz="2000" dirty="0"/>
              <a:t>of the skull consists of trilobed protrusion of the skull with broadening of the frontal and bitemporal region.  It typically results from intrauterine premature closure of sagittal, coronal and lambdoid sutures</a:t>
            </a:r>
            <a:r>
              <a:rPr lang="en-US" sz="2000" dirty="0" smtClean="0"/>
              <a:t>, although </a:t>
            </a:r>
            <a:r>
              <a:rPr lang="en-US" sz="2000" dirty="0"/>
              <a:t>other combinations of sutural involvement are possible.</a:t>
            </a:r>
          </a:p>
        </p:txBody>
      </p:sp>
      <p:pic>
        <p:nvPicPr>
          <p:cNvPr id="4" name="Picture 3" descr="clover"/>
          <p:cNvPicPr/>
          <p:nvPr/>
        </p:nvPicPr>
        <p:blipFill>
          <a:blip r:embed="rId2">
            <a:lum contrast="18000"/>
          </a:blip>
          <a:srcRect/>
          <a:stretch>
            <a:fillRect/>
          </a:stretch>
        </p:blipFill>
        <p:spPr bwMode="auto">
          <a:xfrm>
            <a:off x="5638800" y="1600200"/>
            <a:ext cx="2819400" cy="2209800"/>
          </a:xfrm>
          <a:prstGeom prst="rect">
            <a:avLst/>
          </a:prstGeom>
          <a:noFill/>
          <a:ln w="9525">
            <a:noFill/>
            <a:miter lim="800000"/>
            <a:headEnd/>
            <a:tailEnd/>
          </a:ln>
        </p:spPr>
      </p:pic>
    </p:spTree>
    <p:extLst>
      <p:ext uri="{BB962C8B-B14F-4D97-AF65-F5344CB8AC3E}">
        <p14:creationId xmlns:p14="http://schemas.microsoft.com/office/powerpoint/2010/main" val="2954333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Face</a:t>
            </a:r>
            <a:endParaRPr lang="en-US" dirty="0"/>
          </a:p>
        </p:txBody>
      </p:sp>
      <p:sp>
        <p:nvSpPr>
          <p:cNvPr id="3" name="Content Placeholder 2"/>
          <p:cNvSpPr>
            <a:spLocks noGrp="1"/>
          </p:cNvSpPr>
          <p:nvPr>
            <p:ph idx="1"/>
          </p:nvPr>
        </p:nvSpPr>
        <p:spPr/>
        <p:txBody>
          <a:bodyPr>
            <a:normAutofit/>
          </a:bodyPr>
          <a:lstStyle/>
          <a:p>
            <a:r>
              <a:rPr lang="en-AU" dirty="0"/>
              <a:t/>
            </a:r>
            <a:br>
              <a:rPr lang="en-AU" dirty="0"/>
            </a:br>
            <a:r>
              <a:rPr lang="en-AU" sz="1500" dirty="0"/>
              <a:t>Gain an overall impression of the facial appearance. </a:t>
            </a:r>
            <a:endParaRPr lang="en-AU" sz="1500" dirty="0" smtClean="0"/>
          </a:p>
          <a:p>
            <a:pPr marL="0" indent="0">
              <a:buNone/>
            </a:pPr>
            <a:r>
              <a:rPr lang="en-AU" sz="1500" dirty="0"/>
              <a:t> </a:t>
            </a:r>
            <a:r>
              <a:rPr lang="en-AU" sz="1500" dirty="0" smtClean="0"/>
              <a:t>       Sometime</a:t>
            </a:r>
            <a:r>
              <a:rPr lang="en-AU" sz="1500" dirty="0"/>
              <a:t>, an overall </a:t>
            </a:r>
            <a:r>
              <a:rPr lang="en-AU" sz="1500" b="1" i="1" dirty="0"/>
              <a:t>gestalt</a:t>
            </a:r>
            <a:r>
              <a:rPr lang="en-AU" sz="1500" dirty="0"/>
              <a:t> can be diagnostic (e.g. Down syndrome).</a:t>
            </a:r>
            <a:br>
              <a:rPr lang="en-AU" sz="1500" dirty="0"/>
            </a:br>
            <a:r>
              <a:rPr lang="en-AU" sz="1500" dirty="0" smtClean="0"/>
              <a:t>        If </a:t>
            </a:r>
            <a:r>
              <a:rPr lang="en-AU" sz="1500" dirty="0"/>
              <a:t>no diagnosis is made, it is then important to </a:t>
            </a:r>
            <a:r>
              <a:rPr lang="en-AU" sz="1500" dirty="0" smtClean="0"/>
              <a:t>divide</a:t>
            </a:r>
          </a:p>
          <a:p>
            <a:pPr marL="0" indent="0">
              <a:buNone/>
            </a:pPr>
            <a:r>
              <a:rPr lang="en-AU" sz="1500" dirty="0"/>
              <a:t> </a:t>
            </a:r>
            <a:r>
              <a:rPr lang="en-AU" sz="1500" dirty="0" smtClean="0"/>
              <a:t>       </a:t>
            </a:r>
            <a:r>
              <a:rPr lang="en-AU" sz="1500" dirty="0"/>
              <a:t>the face into sections to examine it thoroughly</a:t>
            </a:r>
            <a:r>
              <a:rPr lang="en-AU" sz="1500" dirty="0" smtClean="0"/>
              <a:t>.</a:t>
            </a:r>
          </a:p>
          <a:p>
            <a:pPr marL="0" indent="0">
              <a:buNone/>
            </a:pPr>
            <a:r>
              <a:rPr lang="en-AU" sz="1500" dirty="0"/>
              <a:t/>
            </a:r>
            <a:br>
              <a:rPr lang="en-AU" sz="1500" dirty="0"/>
            </a:br>
            <a:r>
              <a:rPr lang="en-AU" sz="1500" dirty="0"/>
              <a:t> </a:t>
            </a:r>
            <a:r>
              <a:rPr lang="en-AU" sz="1500" dirty="0" smtClean="0"/>
              <a:t>       You </a:t>
            </a:r>
            <a:r>
              <a:rPr lang="en-AU" sz="1500" dirty="0"/>
              <a:t>may divide the face into:</a:t>
            </a:r>
            <a:endParaRPr lang="en-US" sz="1500" dirty="0"/>
          </a:p>
          <a:p>
            <a:pPr lvl="0"/>
            <a:r>
              <a:rPr lang="en-AU" sz="1500" dirty="0"/>
              <a:t>the forehead, </a:t>
            </a:r>
            <a:endParaRPr lang="en-US" sz="1500" dirty="0"/>
          </a:p>
          <a:p>
            <a:pPr lvl="0"/>
            <a:r>
              <a:rPr lang="en-AU" sz="1500" dirty="0"/>
              <a:t>midface</a:t>
            </a:r>
            <a:endParaRPr lang="en-US" sz="1500" dirty="0"/>
          </a:p>
          <a:p>
            <a:r>
              <a:rPr lang="en-AU" sz="1500" dirty="0"/>
              <a:t>oral region</a:t>
            </a:r>
            <a:endParaRPr lang="en-US" sz="1500" dirty="0"/>
          </a:p>
        </p:txBody>
      </p:sp>
      <p:pic>
        <p:nvPicPr>
          <p:cNvPr id="8" name="Picture 7" descr="Face"/>
          <p:cNvPicPr/>
          <p:nvPr/>
        </p:nvPicPr>
        <p:blipFill>
          <a:blip r:embed="rId2"/>
          <a:srcRect/>
          <a:stretch>
            <a:fillRect/>
          </a:stretch>
        </p:blipFill>
        <p:spPr bwMode="auto">
          <a:xfrm>
            <a:off x="5791200" y="2895600"/>
            <a:ext cx="3047999" cy="3124200"/>
          </a:xfrm>
          <a:prstGeom prst="rect">
            <a:avLst/>
          </a:prstGeom>
          <a:noFill/>
          <a:ln w="9525">
            <a:noFill/>
            <a:miter lim="800000"/>
            <a:headEnd/>
            <a:tailEnd/>
          </a:ln>
          <a:effectLst/>
        </p:spPr>
      </p:pic>
      <p:sp>
        <p:nvSpPr>
          <p:cNvPr id="6" name="Rectangle 5"/>
          <p:cNvSpPr/>
          <p:nvPr/>
        </p:nvSpPr>
        <p:spPr>
          <a:xfrm>
            <a:off x="3276600" y="3429000"/>
            <a:ext cx="2971800" cy="2031325"/>
          </a:xfrm>
          <a:prstGeom prst="rect">
            <a:avLst/>
          </a:prstGeom>
        </p:spPr>
        <p:txBody>
          <a:bodyPr wrap="square">
            <a:spAutoFit/>
          </a:bodyPr>
          <a:lstStyle/>
          <a:p>
            <a:r>
              <a:rPr lang="en-US" sz="1400" b="1" dirty="0"/>
              <a:t>Face anthropometry</a:t>
            </a:r>
            <a:endParaRPr lang="en-US" sz="1400" dirty="0"/>
          </a:p>
          <a:p>
            <a:r>
              <a:rPr lang="en-US" sz="1400" dirty="0"/>
              <a:t>(1) Interpupillary distance,</a:t>
            </a:r>
          </a:p>
          <a:p>
            <a:r>
              <a:rPr lang="en-US" sz="1400" dirty="0"/>
              <a:t>(2) inner canthal distance,</a:t>
            </a:r>
          </a:p>
          <a:p>
            <a:r>
              <a:rPr lang="en-US" sz="1400" dirty="0"/>
              <a:t>(3) </a:t>
            </a:r>
            <a:r>
              <a:rPr lang="en-US" sz="1400" dirty="0" smtClean="0"/>
              <a:t>Outer </a:t>
            </a:r>
            <a:r>
              <a:rPr lang="en-US" sz="1400" dirty="0"/>
              <a:t>canthal distance,</a:t>
            </a:r>
          </a:p>
          <a:p>
            <a:r>
              <a:rPr lang="en-US" sz="1400" dirty="0"/>
              <a:t>(4) I</a:t>
            </a:r>
            <a:r>
              <a:rPr lang="en-US" sz="1400" dirty="0" smtClean="0"/>
              <a:t>nteralar </a:t>
            </a:r>
            <a:r>
              <a:rPr lang="en-US" sz="1400" dirty="0"/>
              <a:t>distance,</a:t>
            </a:r>
          </a:p>
          <a:p>
            <a:r>
              <a:rPr lang="en-US" sz="1400" dirty="0"/>
              <a:t>(5) P</a:t>
            </a:r>
            <a:r>
              <a:rPr lang="en-US" sz="1400" dirty="0" smtClean="0"/>
              <a:t>hiltral </a:t>
            </a:r>
            <a:r>
              <a:rPr lang="en-US" sz="1400" dirty="0"/>
              <a:t>length,</a:t>
            </a:r>
          </a:p>
          <a:p>
            <a:r>
              <a:rPr lang="en-US" sz="1400" dirty="0"/>
              <a:t>(6) upper lip thickness,</a:t>
            </a:r>
          </a:p>
          <a:p>
            <a:r>
              <a:rPr lang="en-US" sz="1400" dirty="0"/>
              <a:t>(7) lower lip </a:t>
            </a:r>
            <a:r>
              <a:rPr lang="en-US" sz="1400" dirty="0" smtClean="0"/>
              <a:t>thickness</a:t>
            </a:r>
            <a:endParaRPr lang="en-US" sz="1400" dirty="0"/>
          </a:p>
          <a:p>
            <a:r>
              <a:rPr lang="en-US" sz="1400" dirty="0"/>
              <a:t>(8) </a:t>
            </a:r>
            <a:r>
              <a:rPr lang="en-US" sz="1400" dirty="0" smtClean="0"/>
              <a:t>Intercommisural distance</a:t>
            </a:r>
            <a:r>
              <a:rPr lang="en-US" sz="1400" dirty="0"/>
              <a:t>.</a:t>
            </a:r>
          </a:p>
        </p:txBody>
      </p:sp>
    </p:spTree>
    <p:extLst>
      <p:ext uri="{BB962C8B-B14F-4D97-AF65-F5344CB8AC3E}">
        <p14:creationId xmlns:p14="http://schemas.microsoft.com/office/powerpoint/2010/main" val="532739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Face</a:t>
            </a:r>
            <a:endParaRPr lang="en-US" dirty="0"/>
          </a:p>
        </p:txBody>
      </p:sp>
      <p:sp>
        <p:nvSpPr>
          <p:cNvPr id="3" name="Content Placeholder 2"/>
          <p:cNvSpPr>
            <a:spLocks noGrp="1"/>
          </p:cNvSpPr>
          <p:nvPr>
            <p:ph idx="1"/>
          </p:nvPr>
        </p:nvSpPr>
        <p:spPr/>
        <p:txBody>
          <a:bodyPr>
            <a:normAutofit fontScale="70000" lnSpcReduction="20000"/>
          </a:bodyPr>
          <a:lstStyle/>
          <a:p>
            <a:r>
              <a:rPr lang="en-AU" b="1" dirty="0"/>
              <a:t>Flat face:</a:t>
            </a:r>
            <a:r>
              <a:rPr lang="en-AU" dirty="0"/>
              <a:t> usually with myopathic disease.</a:t>
            </a:r>
            <a:endParaRPr lang="en-US" dirty="0"/>
          </a:p>
          <a:p>
            <a:r>
              <a:rPr lang="en-AU" b="1" dirty="0"/>
              <a:t>Broad face :</a:t>
            </a:r>
            <a:r>
              <a:rPr lang="en-AU" dirty="0"/>
              <a:t>in some black families.</a:t>
            </a:r>
            <a:endParaRPr lang="en-US" dirty="0"/>
          </a:p>
          <a:p>
            <a:r>
              <a:rPr lang="en-AU" b="1" dirty="0"/>
              <a:t>Narrow face:</a:t>
            </a:r>
            <a:r>
              <a:rPr lang="en-AU" dirty="0"/>
              <a:t> in near east.</a:t>
            </a:r>
            <a:endParaRPr lang="en-US" dirty="0"/>
          </a:p>
          <a:p>
            <a:r>
              <a:rPr lang="en-AU" b="1" dirty="0"/>
              <a:t>Pinched face:</a:t>
            </a:r>
            <a:r>
              <a:rPr lang="en-AU" dirty="0"/>
              <a:t> when small facial features clustered closed together.</a:t>
            </a:r>
            <a:endParaRPr lang="en-US" dirty="0"/>
          </a:p>
          <a:p>
            <a:r>
              <a:rPr lang="en-AU" b="1" dirty="0"/>
              <a:t>Prematurely aged face: </a:t>
            </a:r>
            <a:r>
              <a:rPr lang="en-AU" dirty="0"/>
              <a:t>the face looks older than the chronological age.</a:t>
            </a:r>
            <a:endParaRPr lang="en-US" dirty="0"/>
          </a:p>
          <a:p>
            <a:r>
              <a:rPr lang="en-AU" b="1" dirty="0"/>
              <a:t>Facial asymmetry: </a:t>
            </a:r>
            <a:r>
              <a:rPr lang="en-AU" dirty="0"/>
              <a:t>usually caused by prolong direct pressure in uterus can be resolved in first 6-9\12.</a:t>
            </a:r>
            <a:endParaRPr lang="en-US" dirty="0"/>
          </a:p>
          <a:p>
            <a:r>
              <a:rPr lang="en-AU" b="1" dirty="0"/>
              <a:t>Potter face:</a:t>
            </a:r>
            <a:r>
              <a:rPr lang="en-AU" dirty="0"/>
              <a:t> in oligohydramnios the face pressed against the uterine wall , frequent finding include flat nose , vertical creases below eyes , large floppy ears .</a:t>
            </a:r>
            <a:endParaRPr lang="en-US" dirty="0"/>
          </a:p>
          <a:p>
            <a:r>
              <a:rPr lang="en-AU" b="1" dirty="0"/>
              <a:t>Coarse facial features :</a:t>
            </a:r>
            <a:r>
              <a:rPr lang="en-AU" dirty="0"/>
              <a:t>e.g.in storage diseases.</a:t>
            </a:r>
            <a:endParaRPr lang="en-US" dirty="0"/>
          </a:p>
          <a:p>
            <a:r>
              <a:rPr lang="en-AU" b="1" dirty="0"/>
              <a:t>Triangular face :</a:t>
            </a:r>
            <a:r>
              <a:rPr lang="en-AU" dirty="0"/>
              <a:t> in </a:t>
            </a:r>
            <a:r>
              <a:rPr lang="en-AU" dirty="0" smtClean="0"/>
              <a:t>Silver </a:t>
            </a:r>
            <a:r>
              <a:rPr lang="en-AU" dirty="0"/>
              <a:t>syndrome. </a:t>
            </a:r>
            <a:endParaRPr lang="en-US" dirty="0"/>
          </a:p>
          <a:p>
            <a:r>
              <a:rPr lang="en-AU" b="1" dirty="0" smtClean="0"/>
              <a:t>Hypoplastic </a:t>
            </a:r>
            <a:r>
              <a:rPr lang="en-AU" b="1" dirty="0"/>
              <a:t>mid face :</a:t>
            </a:r>
            <a:r>
              <a:rPr lang="en-AU" dirty="0"/>
              <a:t>due to inadequate growth of central maxilla</a:t>
            </a:r>
            <a:r>
              <a:rPr lang="en-AU" dirty="0" smtClean="0"/>
              <a:t>.</a:t>
            </a:r>
            <a:endParaRPr lang="en-US" dirty="0"/>
          </a:p>
        </p:txBody>
      </p:sp>
    </p:spTree>
    <p:extLst>
      <p:ext uri="{BB962C8B-B14F-4D97-AF65-F5344CB8AC3E}">
        <p14:creationId xmlns:p14="http://schemas.microsoft.com/office/powerpoint/2010/main" val="114901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b="1" dirty="0"/>
              <a:t>Eyes</a:t>
            </a:r>
            <a:endParaRPr lang="en-US" dirty="0"/>
          </a:p>
        </p:txBody>
      </p:sp>
      <p:pic>
        <p:nvPicPr>
          <p:cNvPr id="4" name="Content Placeholder 3" descr="ipddouc"/>
          <p:cNvPicPr>
            <a:picLocks noGrp="1"/>
          </p:cNvPicPr>
          <p:nvPr>
            <p:ph idx="1"/>
          </p:nvPr>
        </p:nvPicPr>
        <p:blipFill>
          <a:blip r:embed="rId2"/>
          <a:srcRect/>
          <a:stretch>
            <a:fillRect/>
          </a:stretch>
        </p:blipFill>
        <p:spPr bwMode="auto">
          <a:xfrm>
            <a:off x="228600" y="1524000"/>
            <a:ext cx="2362200" cy="1171575"/>
          </a:xfrm>
          <a:prstGeom prst="rect">
            <a:avLst/>
          </a:prstGeom>
          <a:noFill/>
        </p:spPr>
      </p:pic>
      <p:pic>
        <p:nvPicPr>
          <p:cNvPr id="5" name="Picture 4" descr="Ge"/>
          <p:cNvPicPr/>
          <p:nvPr/>
        </p:nvPicPr>
        <p:blipFill rotWithShape="1">
          <a:blip r:embed="rId3">
            <a:extLst>
              <a:ext uri="{28A0092B-C50C-407E-A947-70E740481C1C}">
                <a14:useLocalDpi xmlns:a14="http://schemas.microsoft.com/office/drawing/2010/main" val="0"/>
              </a:ext>
            </a:extLst>
          </a:blip>
          <a:srcRect r="8907"/>
          <a:stretch/>
        </p:blipFill>
        <p:spPr bwMode="auto">
          <a:xfrm>
            <a:off x="152400" y="3124200"/>
            <a:ext cx="2625725" cy="22860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4191000" y="76200"/>
            <a:ext cx="4724400" cy="5632311"/>
          </a:xfrm>
          <a:prstGeom prst="rect">
            <a:avLst/>
          </a:prstGeom>
        </p:spPr>
        <p:txBody>
          <a:bodyPr wrap="square">
            <a:spAutoFit/>
          </a:bodyPr>
          <a:lstStyle/>
          <a:p>
            <a:pPr lvl="0"/>
            <a:r>
              <a:rPr lang="en-AU" dirty="0"/>
              <a:t>S</a:t>
            </a:r>
            <a:r>
              <a:rPr lang="en-AU" dirty="0" smtClean="0"/>
              <a:t>trabismus </a:t>
            </a:r>
            <a:endParaRPr lang="en-US" dirty="0"/>
          </a:p>
          <a:p>
            <a:pPr lvl="0"/>
            <a:r>
              <a:rPr lang="en-AU" dirty="0"/>
              <a:t>C</a:t>
            </a:r>
            <a:r>
              <a:rPr lang="en-AU" dirty="0" smtClean="0"/>
              <a:t>orneal </a:t>
            </a:r>
            <a:r>
              <a:rPr lang="en-AU" dirty="0"/>
              <a:t>clouding</a:t>
            </a:r>
            <a:endParaRPr lang="en-US" dirty="0"/>
          </a:p>
          <a:p>
            <a:pPr lvl="0"/>
            <a:r>
              <a:rPr lang="en-AU" dirty="0"/>
              <a:t>C</a:t>
            </a:r>
            <a:r>
              <a:rPr lang="en-AU" dirty="0" smtClean="0"/>
              <a:t>ataracts</a:t>
            </a:r>
            <a:endParaRPr lang="en-US" dirty="0"/>
          </a:p>
          <a:p>
            <a:pPr lvl="0"/>
            <a:r>
              <a:rPr lang="en-AU" dirty="0"/>
              <a:t>Glaucoma</a:t>
            </a:r>
            <a:endParaRPr lang="en-US" dirty="0"/>
          </a:p>
          <a:p>
            <a:pPr lvl="0"/>
            <a:r>
              <a:rPr lang="en-AU" dirty="0"/>
              <a:t>R</a:t>
            </a:r>
            <a:r>
              <a:rPr lang="en-AU" dirty="0" smtClean="0"/>
              <a:t>ed </a:t>
            </a:r>
            <a:r>
              <a:rPr lang="en-AU" dirty="0"/>
              <a:t>reflux</a:t>
            </a:r>
            <a:endParaRPr lang="en-US" dirty="0"/>
          </a:p>
          <a:p>
            <a:pPr lvl="0"/>
            <a:r>
              <a:rPr lang="en-AU" dirty="0"/>
              <a:t>B</a:t>
            </a:r>
            <a:r>
              <a:rPr lang="en-AU" dirty="0" smtClean="0"/>
              <a:t>lue </a:t>
            </a:r>
            <a:r>
              <a:rPr lang="en-AU" dirty="0"/>
              <a:t>sclera</a:t>
            </a:r>
            <a:endParaRPr lang="en-US" dirty="0"/>
          </a:p>
          <a:p>
            <a:pPr lvl="0"/>
            <a:r>
              <a:rPr lang="en-AU" dirty="0"/>
              <a:t>H</a:t>
            </a:r>
            <a:r>
              <a:rPr lang="en-AU" dirty="0" smtClean="0"/>
              <a:t>eterochromia</a:t>
            </a:r>
            <a:endParaRPr lang="en-US" dirty="0"/>
          </a:p>
          <a:p>
            <a:pPr lvl="0"/>
            <a:r>
              <a:rPr lang="en-AU" dirty="0"/>
              <a:t>B</a:t>
            </a:r>
            <a:r>
              <a:rPr lang="en-AU" dirty="0" smtClean="0"/>
              <a:t>rush </a:t>
            </a:r>
            <a:r>
              <a:rPr lang="en-AU" dirty="0"/>
              <a:t>filed spots</a:t>
            </a:r>
            <a:endParaRPr lang="en-US" dirty="0"/>
          </a:p>
          <a:p>
            <a:pPr lvl="0"/>
            <a:r>
              <a:rPr lang="en-AU" dirty="0"/>
              <a:t>M</a:t>
            </a:r>
            <a:r>
              <a:rPr lang="en-AU" dirty="0" smtClean="0"/>
              <a:t>icrophthalmia</a:t>
            </a:r>
            <a:endParaRPr lang="en-US" dirty="0"/>
          </a:p>
          <a:p>
            <a:pPr lvl="0"/>
            <a:r>
              <a:rPr lang="en-AU" dirty="0"/>
              <a:t>O</a:t>
            </a:r>
            <a:r>
              <a:rPr lang="en-AU" dirty="0" smtClean="0"/>
              <a:t>cular </a:t>
            </a:r>
            <a:r>
              <a:rPr lang="en-AU" dirty="0"/>
              <a:t>coloboma</a:t>
            </a:r>
            <a:endParaRPr lang="en-US" dirty="0"/>
          </a:p>
          <a:p>
            <a:pPr lvl="0"/>
            <a:r>
              <a:rPr lang="en-AU" dirty="0"/>
              <a:t>E</a:t>
            </a:r>
            <a:r>
              <a:rPr lang="en-AU" dirty="0" smtClean="0"/>
              <a:t>ye </a:t>
            </a:r>
            <a:r>
              <a:rPr lang="en-AU" dirty="0"/>
              <a:t>spacing (use a rough guide of 1:1:1 for the </a:t>
            </a:r>
            <a:r>
              <a:rPr lang="en-AU" dirty="0" smtClean="0"/>
              <a:t>Ratio </a:t>
            </a:r>
            <a:r>
              <a:rPr lang="en-AU" dirty="0"/>
              <a:t>of left palpebral fissure length: inner </a:t>
            </a:r>
            <a:r>
              <a:rPr lang="en-AU" dirty="0" smtClean="0"/>
              <a:t>Canthal </a:t>
            </a:r>
            <a:r>
              <a:rPr lang="en-AU" dirty="0"/>
              <a:t>distance: right palpebral fissure length)</a:t>
            </a:r>
            <a:endParaRPr lang="en-US" dirty="0"/>
          </a:p>
          <a:p>
            <a:pPr lvl="0"/>
            <a:r>
              <a:rPr lang="en-AU" dirty="0"/>
              <a:t>P</a:t>
            </a:r>
            <a:r>
              <a:rPr lang="en-AU" dirty="0" smtClean="0"/>
              <a:t>alpebral </a:t>
            </a:r>
            <a:r>
              <a:rPr lang="en-AU" dirty="0"/>
              <a:t>fissure shape</a:t>
            </a:r>
            <a:endParaRPr lang="en-US" dirty="0"/>
          </a:p>
          <a:p>
            <a:pPr lvl="0"/>
            <a:r>
              <a:rPr lang="en-AU" dirty="0"/>
              <a:t>Palpebral fissure length (short/long) : is the </a:t>
            </a:r>
            <a:r>
              <a:rPr lang="en-AU" dirty="0" smtClean="0"/>
              <a:t>Space </a:t>
            </a:r>
            <a:r>
              <a:rPr lang="en-AU" dirty="0"/>
              <a:t>between the upper and lower lids .</a:t>
            </a:r>
            <a:endParaRPr lang="en-US" dirty="0"/>
          </a:p>
          <a:p>
            <a:pPr lvl="0"/>
            <a:r>
              <a:rPr lang="en-AU" dirty="0"/>
              <a:t>Iris colour</a:t>
            </a:r>
            <a:endParaRPr lang="en-US" dirty="0"/>
          </a:p>
          <a:p>
            <a:pPr lvl="0"/>
            <a:r>
              <a:rPr lang="en-AU" dirty="0"/>
              <a:t>Pupil shape</a:t>
            </a:r>
            <a:endParaRPr lang="en-US" dirty="0"/>
          </a:p>
          <a:p>
            <a:pPr lvl="0"/>
            <a:r>
              <a:rPr lang="en-AU" dirty="0"/>
              <a:t>Retina Globe position (assessed from lateral view: protuberant vs. deep set globes).</a:t>
            </a:r>
            <a:endParaRPr lang="en-US" dirty="0">
              <a:effectLst/>
            </a:endParaRPr>
          </a:p>
        </p:txBody>
      </p:sp>
    </p:spTree>
    <p:extLst>
      <p:ext uri="{BB962C8B-B14F-4D97-AF65-F5344CB8AC3E}">
        <p14:creationId xmlns:p14="http://schemas.microsoft.com/office/powerpoint/2010/main" val="3051214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Eyes</a:t>
            </a:r>
            <a:endParaRPr lang="en-US" dirty="0"/>
          </a:p>
        </p:txBody>
      </p:sp>
      <p:sp>
        <p:nvSpPr>
          <p:cNvPr id="3" name="Content Placeholder 2"/>
          <p:cNvSpPr>
            <a:spLocks noGrp="1"/>
          </p:cNvSpPr>
          <p:nvPr>
            <p:ph idx="1"/>
          </p:nvPr>
        </p:nvSpPr>
        <p:spPr>
          <a:xfrm>
            <a:off x="3429000" y="1600201"/>
            <a:ext cx="5562600" cy="4571999"/>
          </a:xfrm>
        </p:spPr>
        <p:txBody>
          <a:bodyPr>
            <a:normAutofit fontScale="70000" lnSpcReduction="20000"/>
          </a:bodyPr>
          <a:lstStyle/>
          <a:p>
            <a:r>
              <a:rPr lang="en-AU" b="1" dirty="0"/>
              <a:t>Hypertelorism :</a:t>
            </a:r>
            <a:r>
              <a:rPr lang="en-AU" dirty="0"/>
              <a:t>is increase </a:t>
            </a:r>
            <a:r>
              <a:rPr lang="en-AU" dirty="0" smtClean="0"/>
              <a:t>Interpupillary </a:t>
            </a:r>
            <a:r>
              <a:rPr lang="en-AU" dirty="0"/>
              <a:t>distance.</a:t>
            </a:r>
            <a:endParaRPr lang="en-US" dirty="0"/>
          </a:p>
          <a:p>
            <a:r>
              <a:rPr lang="en-AU" b="1" dirty="0"/>
              <a:t>Hypotelorisum:</a:t>
            </a:r>
            <a:r>
              <a:rPr lang="en-AU" dirty="0"/>
              <a:t>is </a:t>
            </a:r>
            <a:r>
              <a:rPr lang="en-AU" dirty="0" smtClean="0"/>
              <a:t>decrease Interpupillary </a:t>
            </a:r>
            <a:r>
              <a:rPr lang="en-AU" dirty="0"/>
              <a:t>distance.</a:t>
            </a:r>
            <a:br>
              <a:rPr lang="en-AU" dirty="0"/>
            </a:br>
            <a:r>
              <a:rPr lang="en-AU" b="1" dirty="0"/>
              <a:t>Inner epicanthic fold:</a:t>
            </a:r>
            <a:r>
              <a:rPr lang="en-AU" dirty="0"/>
              <a:t> usually with law nasal bridge normal in neonatal period and up to  18\12 of age. but if persist beyond this, indicate slow mid facial growth. </a:t>
            </a:r>
            <a:r>
              <a:rPr lang="en-AU" i="1" dirty="0">
                <a:solidFill>
                  <a:srgbClr val="FF0000"/>
                </a:solidFill>
              </a:rPr>
              <a:t>It is a fold of skin which arcs from below the eye into the upper lid .</a:t>
            </a:r>
            <a:endParaRPr lang="en-US" i="1" dirty="0">
              <a:solidFill>
                <a:srgbClr val="FF0000"/>
              </a:solidFill>
            </a:endParaRPr>
          </a:p>
          <a:p>
            <a:r>
              <a:rPr lang="en-AU" b="1" dirty="0"/>
              <a:t>Synophrys: </a:t>
            </a:r>
            <a:r>
              <a:rPr lang="en-AU" dirty="0"/>
              <a:t>is fusion of eye brows.</a:t>
            </a:r>
            <a:endParaRPr lang="en-US" dirty="0"/>
          </a:p>
          <a:p>
            <a:r>
              <a:rPr lang="en-AU" b="1" dirty="0"/>
              <a:t>Sparse lashes: </a:t>
            </a:r>
            <a:r>
              <a:rPr lang="en-US" dirty="0"/>
              <a:t>not thick or dense</a:t>
            </a:r>
            <a:r>
              <a:rPr lang="en-AU" dirty="0"/>
              <a:t>, short lashes.</a:t>
            </a:r>
            <a:endParaRPr lang="en-US" dirty="0"/>
          </a:p>
          <a:p>
            <a:r>
              <a:rPr lang="en-AU" b="1" dirty="0"/>
              <a:t>Protruding eyes: </a:t>
            </a:r>
            <a:r>
              <a:rPr lang="en-AU" dirty="0"/>
              <a:t>in hyperthyroidism .</a:t>
            </a:r>
            <a:endParaRPr lang="en-US" dirty="0"/>
          </a:p>
          <a:p>
            <a:r>
              <a:rPr lang="en-AU" b="1" dirty="0"/>
              <a:t>Shallow orbits:</a:t>
            </a:r>
            <a:r>
              <a:rPr lang="en-AU" dirty="0"/>
              <a:t> as in Crouzon or Apert.</a:t>
            </a:r>
            <a:endParaRPr lang="en-US" dirty="0"/>
          </a:p>
          <a:p>
            <a:endParaRPr lang="en-US" dirty="0"/>
          </a:p>
        </p:txBody>
      </p:sp>
      <p:pic>
        <p:nvPicPr>
          <p:cNvPr id="4" name="Picture 3" descr="Ge"/>
          <p:cNvPicPr/>
          <p:nvPr/>
        </p:nvPicPr>
        <p:blipFill rotWithShape="1">
          <a:blip r:embed="rId2">
            <a:extLst>
              <a:ext uri="{28A0092B-C50C-407E-A947-70E740481C1C}">
                <a14:useLocalDpi xmlns:a14="http://schemas.microsoft.com/office/drawing/2010/main" val="0"/>
              </a:ext>
            </a:extLst>
          </a:blip>
          <a:srcRect r="8907"/>
          <a:stretch/>
        </p:blipFill>
        <p:spPr bwMode="auto">
          <a:xfrm>
            <a:off x="228600" y="1828800"/>
            <a:ext cx="2971800" cy="2971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7448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Synophrys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5937" y="1948871"/>
            <a:ext cx="3292125" cy="382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3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Eye</a:t>
            </a:r>
            <a:endParaRPr lang="en-US" sz="2000" dirty="0"/>
          </a:p>
        </p:txBody>
      </p:sp>
      <p:pic>
        <p:nvPicPr>
          <p:cNvPr id="4" name="Content Placeholder 3" descr="Geneti1"/>
          <p:cNvPicPr>
            <a:picLocks noGrp="1"/>
          </p:cNvPicPr>
          <p:nvPr>
            <p:ph idx="1"/>
          </p:nvPr>
        </p:nvPicPr>
        <p:blipFill>
          <a:blip r:embed="rId2"/>
          <a:srcRect/>
          <a:stretch>
            <a:fillRect/>
          </a:stretch>
        </p:blipFill>
        <p:spPr bwMode="auto">
          <a:xfrm>
            <a:off x="2131689" y="1600201"/>
            <a:ext cx="4726311" cy="4343400"/>
          </a:xfrm>
          <a:prstGeom prst="rect">
            <a:avLst/>
          </a:prstGeom>
          <a:noFill/>
          <a:ln w="9525">
            <a:noFill/>
            <a:miter lim="800000"/>
            <a:headEnd/>
            <a:tailEnd/>
          </a:ln>
        </p:spPr>
      </p:pic>
    </p:spTree>
    <p:extLst>
      <p:ext uri="{BB962C8B-B14F-4D97-AF65-F5344CB8AC3E}">
        <p14:creationId xmlns:p14="http://schemas.microsoft.com/office/powerpoint/2010/main" val="4080350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smtClean="0"/>
              <a:t>Eyes</a:t>
            </a:r>
            <a:br>
              <a:rPr lang="en-AU" b="1" dirty="0" smtClean="0"/>
            </a:br>
            <a:endParaRPr lang="en-US" sz="2200"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3074" name="Picture 2" descr="C:\Users\ababnehfa\Desktop\S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57338"/>
            <a:ext cx="54864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7326" y="5498068"/>
            <a:ext cx="1829347" cy="369332"/>
          </a:xfrm>
          <a:prstGeom prst="rect">
            <a:avLst/>
          </a:prstGeom>
        </p:spPr>
        <p:txBody>
          <a:bodyPr wrap="none">
            <a:spAutoFit/>
          </a:bodyPr>
          <a:lstStyle/>
          <a:p>
            <a:r>
              <a:rPr lang="en-AU" dirty="0"/>
              <a:t>Iris</a:t>
            </a:r>
            <a:r>
              <a:rPr lang="en-AU" b="1" dirty="0"/>
              <a:t> </a:t>
            </a:r>
            <a:r>
              <a:rPr lang="en-US" dirty="0"/>
              <a:t>Lisch nodules </a:t>
            </a:r>
          </a:p>
        </p:txBody>
      </p:sp>
    </p:spTree>
    <p:extLst>
      <p:ext uri="{BB962C8B-B14F-4D97-AF65-F5344CB8AC3E}">
        <p14:creationId xmlns:p14="http://schemas.microsoft.com/office/powerpoint/2010/main" val="2522843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b="1" dirty="0"/>
              <a:t>Mid face </a:t>
            </a:r>
            <a:r>
              <a:rPr lang="en-AU" sz="4000" b="1" dirty="0" smtClean="0"/>
              <a:t>region</a:t>
            </a:r>
            <a:r>
              <a:rPr lang="en-US" dirty="0"/>
              <a:t/>
            </a:r>
            <a:br>
              <a:rPr lang="en-US" dirty="0"/>
            </a:br>
            <a:endParaRPr lang="en-US" dirty="0"/>
          </a:p>
        </p:txBody>
      </p:sp>
      <p:sp>
        <p:nvSpPr>
          <p:cNvPr id="3" name="Content Placeholder 2"/>
          <p:cNvSpPr>
            <a:spLocks noGrp="1"/>
          </p:cNvSpPr>
          <p:nvPr>
            <p:ph idx="1"/>
          </p:nvPr>
        </p:nvSpPr>
        <p:spPr>
          <a:xfrm>
            <a:off x="457200" y="1600200"/>
            <a:ext cx="3810000" cy="4525963"/>
          </a:xfrm>
        </p:spPr>
        <p:txBody>
          <a:bodyPr>
            <a:normAutofit fontScale="77500" lnSpcReduction="20000"/>
          </a:bodyPr>
          <a:lstStyle/>
          <a:p>
            <a:r>
              <a:rPr lang="en-AU" b="1" dirty="0"/>
              <a:t>Nose:</a:t>
            </a:r>
            <a:br>
              <a:rPr lang="en-AU" b="1" dirty="0"/>
            </a:br>
            <a:r>
              <a:rPr lang="en-AU" dirty="0"/>
              <a:t>Divide the nose into 3 sections from the lateral view from superior to inferior into:</a:t>
            </a:r>
            <a:endParaRPr lang="en-US" dirty="0"/>
          </a:p>
          <a:p>
            <a:pPr marL="0" lvl="0" indent="0">
              <a:buNone/>
            </a:pPr>
            <a:r>
              <a:rPr lang="en-AU" dirty="0" smtClean="0"/>
              <a:t>        - The </a:t>
            </a:r>
            <a:r>
              <a:rPr lang="en-AU" dirty="0"/>
              <a:t>nasal root</a:t>
            </a:r>
            <a:endParaRPr lang="en-US" dirty="0"/>
          </a:p>
          <a:p>
            <a:pPr marL="0" lvl="0" indent="0">
              <a:buNone/>
            </a:pPr>
            <a:r>
              <a:rPr lang="en-AU" dirty="0"/>
              <a:t> </a:t>
            </a:r>
            <a:r>
              <a:rPr lang="en-AU" dirty="0" smtClean="0"/>
              <a:t>       - Bridge</a:t>
            </a:r>
            <a:endParaRPr lang="en-US" dirty="0"/>
          </a:p>
          <a:p>
            <a:pPr marL="0" lvl="0" indent="0">
              <a:buNone/>
            </a:pPr>
            <a:r>
              <a:rPr lang="en-AU" dirty="0" smtClean="0"/>
              <a:t>        - Columella</a:t>
            </a:r>
            <a:endParaRPr lang="en-US" dirty="0"/>
          </a:p>
          <a:p>
            <a:pPr marL="0" lvl="0" indent="0">
              <a:buNone/>
            </a:pPr>
            <a:r>
              <a:rPr lang="en-AU" dirty="0"/>
              <a:t> </a:t>
            </a:r>
            <a:r>
              <a:rPr lang="en-AU" dirty="0" smtClean="0"/>
              <a:t>       - Nostrils </a:t>
            </a:r>
            <a:r>
              <a:rPr lang="en-AU" dirty="0"/>
              <a:t>- patency, position (</a:t>
            </a:r>
            <a:r>
              <a:rPr lang="en-AU" dirty="0" smtClean="0"/>
              <a:t>anteverted</a:t>
            </a:r>
          </a:p>
          <a:p>
            <a:pPr marL="0" lvl="0" indent="0">
              <a:buNone/>
            </a:pPr>
            <a:r>
              <a:rPr lang="en-AU" dirty="0"/>
              <a:t> </a:t>
            </a:r>
            <a:r>
              <a:rPr lang="en-AU" dirty="0" smtClean="0"/>
              <a:t>                  nostrils </a:t>
            </a:r>
            <a:r>
              <a:rPr lang="en-AU" dirty="0"/>
              <a:t>often reflect a short nose</a:t>
            </a:r>
            <a:r>
              <a:rPr lang="en-AU" dirty="0" smtClean="0"/>
              <a:t>)</a:t>
            </a:r>
            <a:endParaRPr lang="en-US" dirty="0"/>
          </a:p>
          <a:p>
            <a:endParaRPr lang="en-US" dirty="0"/>
          </a:p>
        </p:txBody>
      </p:sp>
      <p:pic>
        <p:nvPicPr>
          <p:cNvPr id="4" name="Content Placeholder 3" descr="C:\Users\Ahmad\Desktop\Genetics\Anatomy Pics\art-nn588589.fig2.jpg"/>
          <p:cNvPicPr>
            <a:picLocks/>
          </p:cNvPicPr>
          <p:nvPr/>
        </p:nvPicPr>
        <p:blipFill rotWithShape="1">
          <a:blip r:embed="rId2">
            <a:extLst>
              <a:ext uri="{28A0092B-C50C-407E-A947-70E740481C1C}">
                <a14:useLocalDpi xmlns:a14="http://schemas.microsoft.com/office/drawing/2010/main" val="0"/>
              </a:ext>
            </a:extLst>
          </a:blip>
          <a:srcRect b="13372"/>
          <a:stretch/>
        </p:blipFill>
        <p:spPr bwMode="auto">
          <a:xfrm>
            <a:off x="4267200" y="1600200"/>
            <a:ext cx="4837588" cy="45259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6449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Genetic oriented history</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 </a:t>
            </a:r>
            <a:r>
              <a:rPr lang="en-US" b="1" dirty="0"/>
              <a:t> </a:t>
            </a:r>
            <a:r>
              <a:rPr lang="en-US" b="1" dirty="0" smtClean="0"/>
              <a:t>        Antenatal</a:t>
            </a:r>
            <a:r>
              <a:rPr lang="en-US" dirty="0"/>
              <a:t>: Pregnancy &amp; Birth </a:t>
            </a:r>
          </a:p>
          <a:p>
            <a:pPr lvl="0"/>
            <a:r>
              <a:rPr lang="en-US" dirty="0"/>
              <a:t>Maternal illness (before and during pregnancy)</a:t>
            </a:r>
          </a:p>
          <a:p>
            <a:pPr lvl="0"/>
            <a:r>
              <a:rPr lang="en-US" dirty="0"/>
              <a:t>Medications</a:t>
            </a:r>
          </a:p>
          <a:p>
            <a:pPr lvl="0"/>
            <a:r>
              <a:rPr lang="en-US" dirty="0"/>
              <a:t>Infections </a:t>
            </a:r>
          </a:p>
          <a:p>
            <a:pPr lvl="0"/>
            <a:r>
              <a:rPr lang="en-US" dirty="0"/>
              <a:t>Possible teratogenic exposures </a:t>
            </a:r>
          </a:p>
          <a:p>
            <a:pPr lvl="0"/>
            <a:r>
              <a:rPr lang="en-US" dirty="0"/>
              <a:t>Preconception folic acid</a:t>
            </a:r>
          </a:p>
          <a:p>
            <a:pPr lvl="0"/>
            <a:r>
              <a:rPr lang="en-US" dirty="0"/>
              <a:t>Results of diagnostic procedures (Ultrasound, Amniocentesis) Complications (Bleeding, High fever) </a:t>
            </a:r>
          </a:p>
          <a:p>
            <a:pPr lvl="0"/>
            <a:r>
              <a:rPr lang="en-US" dirty="0"/>
              <a:t>Fetal Movement (Time of onset, Vigor) </a:t>
            </a:r>
          </a:p>
          <a:p>
            <a:endParaRPr lang="en-US" dirty="0"/>
          </a:p>
        </p:txBody>
      </p:sp>
    </p:spTree>
    <p:extLst>
      <p:ext uri="{BB962C8B-B14F-4D97-AF65-F5344CB8AC3E}">
        <p14:creationId xmlns:p14="http://schemas.microsoft.com/office/powerpoint/2010/main" val="3273738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Ears</a:t>
            </a:r>
            <a:endParaRPr lang="en-US" dirty="0"/>
          </a:p>
        </p:txBody>
      </p:sp>
      <p:pic>
        <p:nvPicPr>
          <p:cNvPr id="4" name="Content Placeholder 3"/>
          <p:cNvPicPr>
            <a:picLocks noGrp="1"/>
          </p:cNvPicPr>
          <p:nvPr>
            <p:ph idx="1"/>
          </p:nvPr>
        </p:nvPicPr>
        <p:blipFill>
          <a:blip r:embed="rId2">
            <a:lum bright="6000" contrast="30000"/>
          </a:blip>
          <a:srcRect b="8559"/>
          <a:stretch>
            <a:fillRect/>
          </a:stretch>
        </p:blipFill>
        <p:spPr bwMode="auto">
          <a:xfrm>
            <a:off x="152400" y="1371600"/>
            <a:ext cx="5181600" cy="4648200"/>
          </a:xfrm>
          <a:prstGeom prst="rect">
            <a:avLst/>
          </a:prstGeom>
          <a:noFill/>
          <a:ln w="9525">
            <a:noFill/>
            <a:miter lim="800000"/>
            <a:headEnd/>
            <a:tailEnd/>
          </a:ln>
        </p:spPr>
      </p:pic>
      <p:pic>
        <p:nvPicPr>
          <p:cNvPr id="5" name="Picture 4" descr="GetAttachment"/>
          <p:cNvPicPr/>
          <p:nvPr/>
        </p:nvPicPr>
        <p:blipFill>
          <a:blip r:embed="rId3"/>
          <a:srcRect t="16609" r="43504" b="13634"/>
          <a:stretch>
            <a:fillRect/>
          </a:stretch>
        </p:blipFill>
        <p:spPr bwMode="auto">
          <a:xfrm>
            <a:off x="6194425" y="4800600"/>
            <a:ext cx="2187575" cy="1828800"/>
          </a:xfrm>
          <a:prstGeom prst="rect">
            <a:avLst/>
          </a:prstGeom>
          <a:noFill/>
          <a:ln w="9525">
            <a:noFill/>
            <a:miter lim="800000"/>
            <a:headEnd/>
            <a:tailEnd/>
          </a:ln>
        </p:spPr>
      </p:pic>
      <p:pic>
        <p:nvPicPr>
          <p:cNvPr id="6" name="Picture 5" descr="C:\Users\Ahmad\Desktop\Genetics\Anatomy Pics\ear-face-diagram-with-bars.gif"/>
          <p:cNvPicPr/>
          <p:nvPr/>
        </p:nvPicPr>
        <p:blipFill rotWithShape="1">
          <a:blip r:embed="rId4">
            <a:extLst>
              <a:ext uri="{28A0092B-C50C-407E-A947-70E740481C1C}">
                <a14:useLocalDpi xmlns:a14="http://schemas.microsoft.com/office/drawing/2010/main" val="0"/>
              </a:ext>
            </a:extLst>
          </a:blip>
          <a:srcRect l="10526" r="8772"/>
          <a:stretch/>
        </p:blipFill>
        <p:spPr bwMode="auto">
          <a:xfrm>
            <a:off x="5981065" y="1066800"/>
            <a:ext cx="2934335" cy="31743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4007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Mouth</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AU" b="1" dirty="0" smtClean="0"/>
              <a:t>                                        </a:t>
            </a:r>
            <a:r>
              <a:rPr lang="en-AU" sz="5100" b="1" dirty="0" smtClean="0"/>
              <a:t>What </a:t>
            </a:r>
            <a:r>
              <a:rPr lang="en-AU" sz="5100" b="1" dirty="0"/>
              <a:t>to look </a:t>
            </a:r>
            <a:r>
              <a:rPr lang="en-AU" sz="5100" b="1" dirty="0" smtClean="0"/>
              <a:t>for</a:t>
            </a:r>
            <a:endParaRPr lang="en-US" sz="5100" dirty="0"/>
          </a:p>
          <a:p>
            <a:r>
              <a:rPr lang="en-AU" sz="2600" b="1" dirty="0"/>
              <a:t>Microstomia</a:t>
            </a:r>
            <a:r>
              <a:rPr lang="en-AU" sz="2600" dirty="0"/>
              <a:t>: Small mouth.</a:t>
            </a:r>
            <a:endParaRPr lang="en-US" sz="2600" dirty="0"/>
          </a:p>
          <a:p>
            <a:r>
              <a:rPr lang="en-AU" sz="2600" b="1" dirty="0"/>
              <a:t>Macrostomia</a:t>
            </a:r>
            <a:r>
              <a:rPr lang="en-AU" sz="2600" dirty="0"/>
              <a:t> : Large mouth</a:t>
            </a:r>
            <a:endParaRPr lang="en-US" sz="2600" dirty="0"/>
          </a:p>
          <a:p>
            <a:r>
              <a:rPr lang="en-AU" sz="2600" b="1" dirty="0"/>
              <a:t>Long philtrum</a:t>
            </a:r>
            <a:r>
              <a:rPr lang="en-AU" sz="2600" dirty="0"/>
              <a:t>: indicate short nose.</a:t>
            </a:r>
            <a:endParaRPr lang="en-US" sz="2600" dirty="0"/>
          </a:p>
          <a:p>
            <a:r>
              <a:rPr lang="en-AU" sz="2600" b="1" dirty="0"/>
              <a:t>Short philtrum</a:t>
            </a:r>
            <a:r>
              <a:rPr lang="en-AU" sz="2600" dirty="0"/>
              <a:t>: indicate long nose.</a:t>
            </a:r>
            <a:endParaRPr lang="en-US" sz="2600" dirty="0"/>
          </a:p>
          <a:p>
            <a:r>
              <a:rPr lang="en-AU" sz="2600" b="1" dirty="0"/>
              <a:t>Smooth philtrum:</a:t>
            </a:r>
            <a:r>
              <a:rPr lang="en-AU" sz="2600" dirty="0"/>
              <a:t> absence of lateral ridge of philtrum.</a:t>
            </a:r>
            <a:endParaRPr lang="en-US" sz="2600" dirty="0"/>
          </a:p>
          <a:p>
            <a:r>
              <a:rPr lang="en-AU" sz="2600" b="1" dirty="0"/>
              <a:t>Carp mouth</a:t>
            </a:r>
            <a:r>
              <a:rPr lang="en-AU" sz="2600" dirty="0"/>
              <a:t>: full lower lip, with depressed </a:t>
            </a:r>
            <a:r>
              <a:rPr lang="en-AU" sz="2600" dirty="0" smtClean="0"/>
              <a:t>angles </a:t>
            </a:r>
            <a:r>
              <a:rPr lang="en-AU" sz="2600" dirty="0"/>
              <a:t>of mouth. </a:t>
            </a:r>
            <a:endParaRPr lang="en-US" sz="2600" dirty="0"/>
          </a:p>
          <a:p>
            <a:r>
              <a:rPr lang="en-AU" sz="2600" b="1" dirty="0"/>
              <a:t>Thin or thick lips:</a:t>
            </a:r>
            <a:endParaRPr lang="en-US" sz="2600" dirty="0"/>
          </a:p>
          <a:p>
            <a:r>
              <a:rPr lang="en-AU" sz="2600" b="1" dirty="0"/>
              <a:t>Pits over lower lips</a:t>
            </a:r>
            <a:endParaRPr lang="en-US" sz="2600" dirty="0"/>
          </a:p>
          <a:p>
            <a:r>
              <a:rPr lang="en-AU" sz="2600" b="1" dirty="0"/>
              <a:t>Dentition:</a:t>
            </a:r>
            <a:r>
              <a:rPr lang="en-AU" sz="2600" dirty="0"/>
              <a:t> including enamel presence</a:t>
            </a:r>
            <a:endParaRPr lang="en-US" sz="2600" dirty="0"/>
          </a:p>
          <a:p>
            <a:r>
              <a:rPr lang="en-AU" sz="2600" b="1" dirty="0"/>
              <a:t>Clefts:</a:t>
            </a:r>
            <a:r>
              <a:rPr lang="en-AU" sz="2600" dirty="0"/>
              <a:t> in uvula, soft and hard palate, or lips</a:t>
            </a:r>
            <a:endParaRPr lang="en-US" sz="2600" dirty="0"/>
          </a:p>
          <a:p>
            <a:r>
              <a:rPr lang="en-AU" sz="2600" b="1" dirty="0"/>
              <a:t>Macroglossia</a:t>
            </a:r>
            <a:r>
              <a:rPr lang="en-AU" sz="2600" dirty="0"/>
              <a:t>: large tongue</a:t>
            </a:r>
            <a:endParaRPr lang="en-US" sz="2600" dirty="0"/>
          </a:p>
          <a:p>
            <a:r>
              <a:rPr lang="en-AU" sz="2600" b="1" dirty="0"/>
              <a:t>Microglossia</a:t>
            </a:r>
            <a:r>
              <a:rPr lang="en-AU" sz="2600" dirty="0"/>
              <a:t>: small tongue</a:t>
            </a:r>
            <a:endParaRPr lang="en-US" sz="2600" dirty="0"/>
          </a:p>
          <a:p>
            <a:r>
              <a:rPr lang="en-AU" sz="2600" b="1" dirty="0" smtClean="0"/>
              <a:t>Gingival Hyperplasia</a:t>
            </a:r>
            <a:r>
              <a:rPr lang="en-AU" sz="2600" dirty="0"/>
              <a:t>: may indicate a storage disease</a:t>
            </a:r>
            <a:endParaRPr lang="en-US" sz="2600" dirty="0"/>
          </a:p>
        </p:txBody>
      </p:sp>
    </p:spTree>
    <p:extLst>
      <p:ext uri="{BB962C8B-B14F-4D97-AF65-F5344CB8AC3E}">
        <p14:creationId xmlns:p14="http://schemas.microsoft.com/office/powerpoint/2010/main" val="692000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Neck</a:t>
            </a:r>
            <a:endParaRPr lang="en-US" dirty="0"/>
          </a:p>
        </p:txBody>
      </p:sp>
      <p:sp>
        <p:nvSpPr>
          <p:cNvPr id="3" name="Content Placeholder 2"/>
          <p:cNvSpPr>
            <a:spLocks noGrp="1"/>
          </p:cNvSpPr>
          <p:nvPr>
            <p:ph idx="1"/>
          </p:nvPr>
        </p:nvSpPr>
        <p:spPr/>
        <p:txBody>
          <a:bodyPr>
            <a:normAutofit/>
          </a:bodyPr>
          <a:lstStyle/>
          <a:p>
            <a:pPr marL="0" indent="0">
              <a:buNone/>
            </a:pPr>
            <a:r>
              <a:rPr lang="en-AU" i="1" dirty="0" smtClean="0"/>
              <a:t>Webbed </a:t>
            </a:r>
            <a:r>
              <a:rPr lang="en-AU" i="1" dirty="0"/>
              <a:t>neck</a:t>
            </a:r>
            <a:r>
              <a:rPr lang="en-AU" b="1" dirty="0"/>
              <a:t>:</a:t>
            </a:r>
            <a:r>
              <a:rPr lang="en-AU" dirty="0"/>
              <a:t> remanet of lymphatic </a:t>
            </a:r>
            <a:r>
              <a:rPr lang="en-AU" dirty="0" smtClean="0"/>
              <a:t>drainage </a:t>
            </a:r>
          </a:p>
          <a:p>
            <a:pPr marL="0" indent="0">
              <a:buNone/>
            </a:pPr>
            <a:r>
              <a:rPr lang="en-AU" dirty="0"/>
              <a:t> </a:t>
            </a:r>
            <a:r>
              <a:rPr lang="en-AU" dirty="0" smtClean="0"/>
              <a:t>   block</a:t>
            </a:r>
          </a:p>
          <a:p>
            <a:pPr marL="0" indent="0">
              <a:buNone/>
            </a:pPr>
            <a:r>
              <a:rPr lang="en-AU" i="1" dirty="0" smtClean="0"/>
              <a:t>Redundant  skin</a:t>
            </a:r>
          </a:p>
          <a:p>
            <a:pPr marL="0" indent="0">
              <a:buNone/>
            </a:pPr>
            <a:r>
              <a:rPr lang="en-AU" i="1" dirty="0" smtClean="0"/>
              <a:t>Brachial </a:t>
            </a:r>
            <a:r>
              <a:rPr lang="en-AU" i="1" dirty="0"/>
              <a:t>arch </a:t>
            </a:r>
            <a:r>
              <a:rPr lang="en-AU" i="1" dirty="0" smtClean="0"/>
              <a:t>remnants </a:t>
            </a:r>
          </a:p>
          <a:p>
            <a:pPr marL="0" indent="0">
              <a:buNone/>
            </a:pPr>
            <a:r>
              <a:rPr lang="en-AU" i="1" dirty="0" smtClean="0"/>
              <a:t>Thyroid enlargement</a:t>
            </a:r>
          </a:p>
          <a:p>
            <a:pPr marL="0" indent="0">
              <a:buNone/>
            </a:pPr>
            <a:r>
              <a:rPr lang="en-AU" i="1" dirty="0" smtClean="0"/>
              <a:t>Short neck</a:t>
            </a:r>
          </a:p>
          <a:p>
            <a:pPr marL="0" indent="0">
              <a:buNone/>
            </a:pPr>
            <a:r>
              <a:rPr lang="en-AU" i="1" dirty="0" smtClean="0"/>
              <a:t>Hair </a:t>
            </a:r>
            <a:r>
              <a:rPr lang="en-AU" i="1" dirty="0"/>
              <a:t>line</a:t>
            </a:r>
            <a:endParaRPr lang="en-US" i="1" dirty="0"/>
          </a:p>
        </p:txBody>
      </p:sp>
    </p:spTree>
    <p:extLst>
      <p:ext uri="{BB962C8B-B14F-4D97-AF65-F5344CB8AC3E}">
        <p14:creationId xmlns:p14="http://schemas.microsoft.com/office/powerpoint/2010/main" val="3244195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Abdomen</a:t>
            </a:r>
            <a:endParaRPr lang="en-US" dirty="0"/>
          </a:p>
        </p:txBody>
      </p:sp>
      <p:sp>
        <p:nvSpPr>
          <p:cNvPr id="3" name="Content Placeholder 2"/>
          <p:cNvSpPr>
            <a:spLocks noGrp="1"/>
          </p:cNvSpPr>
          <p:nvPr>
            <p:ph idx="1"/>
          </p:nvPr>
        </p:nvSpPr>
        <p:spPr/>
        <p:txBody>
          <a:bodyPr/>
          <a:lstStyle/>
          <a:p>
            <a:pPr marL="0" indent="0">
              <a:buNone/>
            </a:pPr>
            <a:r>
              <a:rPr lang="en-US" dirty="0" smtClean="0"/>
              <a:t>  Inspection</a:t>
            </a:r>
          </a:p>
          <a:p>
            <a:pPr marL="0" indent="0">
              <a:buNone/>
            </a:pPr>
            <a:r>
              <a:rPr lang="en-US" dirty="0"/>
              <a:t> </a:t>
            </a:r>
            <a:r>
              <a:rPr lang="en-US" dirty="0" smtClean="0"/>
              <a:t> Palpation</a:t>
            </a:r>
            <a:endParaRPr lang="en-US" dirty="0"/>
          </a:p>
          <a:p>
            <a:pPr marL="0" indent="0">
              <a:buNone/>
            </a:pPr>
            <a:r>
              <a:rPr lang="en-US" dirty="0"/>
              <a:t> </a:t>
            </a:r>
            <a:r>
              <a:rPr lang="en-US" dirty="0" smtClean="0"/>
              <a:t> Auscultation </a:t>
            </a:r>
            <a:r>
              <a:rPr lang="en-US" dirty="0"/>
              <a:t>and </a:t>
            </a:r>
            <a:endParaRPr lang="en-US" dirty="0" smtClean="0"/>
          </a:p>
          <a:p>
            <a:pPr marL="0" indent="0">
              <a:buNone/>
            </a:pPr>
            <a:r>
              <a:rPr lang="en-US" dirty="0"/>
              <a:t> </a:t>
            </a:r>
            <a:r>
              <a:rPr lang="en-US" dirty="0" smtClean="0"/>
              <a:t> Percussion </a:t>
            </a:r>
          </a:p>
          <a:p>
            <a:pPr marL="0" indent="0">
              <a:buNone/>
            </a:pPr>
            <a:r>
              <a:rPr lang="en-US" dirty="0"/>
              <a:t> </a:t>
            </a:r>
            <a:r>
              <a:rPr lang="en-US" dirty="0" smtClean="0"/>
              <a:t>     are </a:t>
            </a:r>
            <a:r>
              <a:rPr lang="en-US" dirty="0"/>
              <a:t>carried like in any other </a:t>
            </a:r>
            <a:r>
              <a:rPr lang="en-US" dirty="0" smtClean="0"/>
              <a:t>physical</a:t>
            </a:r>
          </a:p>
          <a:p>
            <a:pPr marL="0" indent="0">
              <a:buNone/>
            </a:pPr>
            <a:r>
              <a:rPr lang="en-US" dirty="0"/>
              <a:t> </a:t>
            </a:r>
            <a:r>
              <a:rPr lang="en-US" dirty="0" smtClean="0"/>
              <a:t>     exam </a:t>
            </a:r>
            <a:r>
              <a:rPr lang="en-US" dirty="0"/>
              <a:t>to yield useful information </a:t>
            </a:r>
            <a:r>
              <a:rPr lang="en-US" dirty="0" smtClean="0"/>
              <a:t>regarding</a:t>
            </a:r>
          </a:p>
          <a:p>
            <a:pPr marL="0" indent="0">
              <a:buNone/>
            </a:pPr>
            <a:r>
              <a:rPr lang="en-US" dirty="0"/>
              <a:t> </a:t>
            </a:r>
            <a:r>
              <a:rPr lang="en-US" dirty="0" smtClean="0"/>
              <a:t>     </a:t>
            </a:r>
            <a:r>
              <a:rPr lang="en-US" i="1" u="sng" dirty="0" smtClean="0"/>
              <a:t>liver</a:t>
            </a:r>
            <a:r>
              <a:rPr lang="en-US" dirty="0"/>
              <a:t>, </a:t>
            </a:r>
            <a:r>
              <a:rPr lang="en-US" i="1" u="sng" dirty="0" smtClean="0"/>
              <a:t>spleen,</a:t>
            </a:r>
            <a:r>
              <a:rPr lang="en-US" dirty="0" smtClean="0"/>
              <a:t> </a:t>
            </a:r>
            <a:r>
              <a:rPr lang="en-US" i="1" u="sng" dirty="0"/>
              <a:t>kidneys</a:t>
            </a:r>
            <a:r>
              <a:rPr lang="en-US" dirty="0"/>
              <a:t> and </a:t>
            </a:r>
            <a:r>
              <a:rPr lang="en-US" i="1" u="sng" dirty="0"/>
              <a:t>bowels</a:t>
            </a:r>
          </a:p>
          <a:p>
            <a:pPr marL="0" indent="0">
              <a:buNone/>
            </a:pPr>
            <a:endParaRPr lang="en-US" dirty="0"/>
          </a:p>
        </p:txBody>
      </p:sp>
    </p:spTree>
    <p:extLst>
      <p:ext uri="{BB962C8B-B14F-4D97-AF65-F5344CB8AC3E}">
        <p14:creationId xmlns:p14="http://schemas.microsoft.com/office/powerpoint/2010/main" val="4273360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Genitalia and Anus</a:t>
            </a:r>
            <a:endParaRPr lang="en-US" dirty="0"/>
          </a:p>
        </p:txBody>
      </p:sp>
      <p:sp>
        <p:nvSpPr>
          <p:cNvPr id="3" name="Content Placeholder 2"/>
          <p:cNvSpPr>
            <a:spLocks noGrp="1"/>
          </p:cNvSpPr>
          <p:nvPr>
            <p:ph idx="1"/>
          </p:nvPr>
        </p:nvSpPr>
        <p:spPr/>
        <p:txBody>
          <a:bodyPr>
            <a:normAutofit/>
          </a:bodyPr>
          <a:lstStyle/>
          <a:p>
            <a:pPr marL="0" indent="0">
              <a:buNone/>
            </a:pPr>
            <a:r>
              <a:rPr lang="en-AU" b="1" dirty="0"/>
              <a:t>What to look </a:t>
            </a:r>
            <a:r>
              <a:rPr lang="en-AU" b="1" dirty="0" smtClean="0"/>
              <a:t>for:</a:t>
            </a:r>
            <a:endParaRPr lang="en-AU" dirty="0" smtClean="0"/>
          </a:p>
          <a:p>
            <a:pPr marL="0" indent="0">
              <a:buNone/>
            </a:pPr>
            <a:r>
              <a:rPr lang="en-AU" sz="2800" dirty="0" smtClean="0"/>
              <a:t>Position </a:t>
            </a:r>
            <a:r>
              <a:rPr lang="en-AU" sz="2800" dirty="0"/>
              <a:t>of anus relative to genitalia; patency </a:t>
            </a:r>
            <a:r>
              <a:rPr lang="en-AU" sz="2800" dirty="0" smtClean="0"/>
              <a:t>of</a:t>
            </a:r>
          </a:p>
          <a:p>
            <a:pPr marL="0" indent="0">
              <a:buNone/>
            </a:pPr>
            <a:r>
              <a:rPr lang="en-AU" sz="2800" dirty="0"/>
              <a:t> </a:t>
            </a:r>
            <a:r>
              <a:rPr lang="en-AU" sz="2800" dirty="0" smtClean="0"/>
              <a:t> anus</a:t>
            </a:r>
            <a:r>
              <a:rPr lang="en-AU" sz="2800" dirty="0"/>
              <a:t/>
            </a:r>
            <a:br>
              <a:rPr lang="en-AU" sz="2800" dirty="0"/>
            </a:br>
            <a:r>
              <a:rPr lang="en-AU" sz="2800" dirty="0" smtClean="0"/>
              <a:t>Macro/</a:t>
            </a:r>
            <a:r>
              <a:rPr lang="en-AU" sz="2800" dirty="0" err="1" smtClean="0"/>
              <a:t>microorchidism</a:t>
            </a:r>
            <a:r>
              <a:rPr lang="en-AU" sz="2800" dirty="0" smtClean="0"/>
              <a:t>/hydrocele</a:t>
            </a:r>
          </a:p>
          <a:p>
            <a:pPr marL="0" indent="0">
              <a:buNone/>
            </a:pPr>
            <a:r>
              <a:rPr lang="en-AU" sz="2800" dirty="0" smtClean="0"/>
              <a:t>Large </a:t>
            </a:r>
            <a:r>
              <a:rPr lang="en-AU" sz="2800" dirty="0"/>
              <a:t>phalus/</a:t>
            </a:r>
            <a:r>
              <a:rPr lang="en-AU" sz="2800" dirty="0" err="1"/>
              <a:t>micropenis</a:t>
            </a:r>
            <a:r>
              <a:rPr lang="en-AU" sz="2800" dirty="0"/>
              <a:t>, Hypospadia, </a:t>
            </a:r>
            <a:r>
              <a:rPr lang="en-AU" sz="2800" dirty="0" smtClean="0"/>
              <a:t>Cryptorchidism</a:t>
            </a:r>
          </a:p>
          <a:p>
            <a:pPr marL="0" indent="0">
              <a:buNone/>
            </a:pPr>
            <a:r>
              <a:rPr lang="en-AU" sz="2800" dirty="0" smtClean="0"/>
              <a:t>Ambiguous genitalia</a:t>
            </a:r>
            <a:endParaRPr lang="en-AU" sz="2800" dirty="0"/>
          </a:p>
          <a:p>
            <a:pPr marL="0" indent="0">
              <a:buNone/>
            </a:pPr>
            <a:r>
              <a:rPr lang="en-AU" sz="2800" dirty="0" smtClean="0"/>
              <a:t>Hypoplasia </a:t>
            </a:r>
            <a:r>
              <a:rPr lang="en-AU" sz="2800" dirty="0"/>
              <a:t>labia </a:t>
            </a:r>
            <a:r>
              <a:rPr lang="en-AU" sz="2800" dirty="0" smtClean="0"/>
              <a:t>majora</a:t>
            </a:r>
          </a:p>
          <a:p>
            <a:pPr marL="0" indent="0">
              <a:buNone/>
            </a:pPr>
            <a:r>
              <a:rPr lang="en-AU" sz="2800" dirty="0" smtClean="0"/>
              <a:t>Anal </a:t>
            </a:r>
            <a:r>
              <a:rPr lang="en-AU" sz="2800" dirty="0"/>
              <a:t>atresia</a:t>
            </a:r>
            <a:endParaRPr lang="en-US" sz="2800" dirty="0"/>
          </a:p>
        </p:txBody>
      </p:sp>
    </p:spTree>
    <p:extLst>
      <p:ext uri="{BB962C8B-B14F-4D97-AF65-F5344CB8AC3E}">
        <p14:creationId xmlns:p14="http://schemas.microsoft.com/office/powerpoint/2010/main" val="3902317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Genitalia and Anus</a:t>
            </a:r>
            <a:r>
              <a:rPr lang="en-US" dirty="0"/>
              <a:t/>
            </a:r>
            <a:br>
              <a:rPr lang="en-US" dirty="0"/>
            </a:br>
            <a:endParaRPr lang="en-US" dirty="0"/>
          </a:p>
        </p:txBody>
      </p:sp>
      <p:pic>
        <p:nvPicPr>
          <p:cNvPr id="4" name="Content Placeholder 3" descr="C:\Documents and Settings\ababnehfa\Desktop\Pics\8.jpg"/>
          <p:cNvPicPr>
            <a:picLocks noGrp="1"/>
          </p:cNvPicPr>
          <p:nvPr>
            <p:ph idx="1"/>
          </p:nvPr>
        </p:nvPicPr>
        <p:blipFill rotWithShape="1">
          <a:blip r:embed="rId2"/>
          <a:srcRect b="5682"/>
          <a:stretch/>
        </p:blipFill>
        <p:spPr bwMode="auto">
          <a:xfrm>
            <a:off x="762000" y="1524000"/>
            <a:ext cx="3200400" cy="2299855"/>
          </a:xfrm>
          <a:prstGeom prst="rect">
            <a:avLst/>
          </a:prstGeom>
          <a:noFill/>
          <a:ln w="9525">
            <a:noFill/>
            <a:miter lim="800000"/>
            <a:headEnd/>
            <a:tailEnd/>
          </a:ln>
        </p:spPr>
      </p:pic>
      <p:pic>
        <p:nvPicPr>
          <p:cNvPr id="5" name="Picture 4" descr="C:\Documents and Settings\ababnehfa\Desktop\Pics\1-s2.0-S0022534701627149-gr6.jpg"/>
          <p:cNvPicPr/>
          <p:nvPr/>
        </p:nvPicPr>
        <p:blipFill>
          <a:blip r:embed="rId3"/>
          <a:srcRect r="51789"/>
          <a:stretch>
            <a:fillRect/>
          </a:stretch>
        </p:blipFill>
        <p:spPr bwMode="auto">
          <a:xfrm>
            <a:off x="4343400" y="1524000"/>
            <a:ext cx="2335847" cy="2286000"/>
          </a:xfrm>
          <a:prstGeom prst="rect">
            <a:avLst/>
          </a:prstGeom>
          <a:noFill/>
          <a:ln w="9525">
            <a:noFill/>
            <a:miter lim="800000"/>
            <a:headEnd/>
            <a:tailEnd/>
          </a:ln>
        </p:spPr>
      </p:pic>
      <p:pic>
        <p:nvPicPr>
          <p:cNvPr id="6" name="irc_mi" descr="http://5minuteconsult.com/loadMedia.ashx?bookname=idams&amp;filename=75652_50_11.jpg"/>
          <p:cNvPicPr/>
          <p:nvPr/>
        </p:nvPicPr>
        <p:blipFill>
          <a:blip r:embed="rId4" cstate="print"/>
          <a:srcRect/>
          <a:stretch>
            <a:fillRect/>
          </a:stretch>
        </p:blipFill>
        <p:spPr bwMode="auto">
          <a:xfrm>
            <a:off x="1524000" y="4207827"/>
            <a:ext cx="2124710" cy="2269173"/>
          </a:xfrm>
          <a:prstGeom prst="rect">
            <a:avLst/>
          </a:prstGeom>
          <a:noFill/>
          <a:ln w="9525">
            <a:noFill/>
            <a:miter lim="800000"/>
            <a:headEnd/>
            <a:tailEnd/>
          </a:ln>
        </p:spPr>
      </p:pic>
      <p:pic>
        <p:nvPicPr>
          <p:cNvPr id="7" name="irc_mi" descr="http://ars.els-cdn.com/content/image/1-s2.0-S0022346808009809-gr2.jpg"/>
          <p:cNvPicPr/>
          <p:nvPr/>
        </p:nvPicPr>
        <p:blipFill>
          <a:blip r:embed="rId5"/>
          <a:srcRect/>
          <a:stretch>
            <a:fillRect/>
          </a:stretch>
        </p:blipFill>
        <p:spPr bwMode="auto">
          <a:xfrm>
            <a:off x="4072890" y="4300856"/>
            <a:ext cx="2785110" cy="2176144"/>
          </a:xfrm>
          <a:prstGeom prst="rect">
            <a:avLst/>
          </a:prstGeom>
          <a:noFill/>
          <a:ln w="9525">
            <a:noFill/>
            <a:miter lim="800000"/>
            <a:headEnd/>
            <a:tailEnd/>
          </a:ln>
        </p:spPr>
      </p:pic>
      <p:sp>
        <p:nvSpPr>
          <p:cNvPr id="3" name="Rectangle 2"/>
          <p:cNvSpPr/>
          <p:nvPr/>
        </p:nvSpPr>
        <p:spPr>
          <a:xfrm>
            <a:off x="1295400" y="3810000"/>
            <a:ext cx="1561133" cy="369332"/>
          </a:xfrm>
          <a:prstGeom prst="rect">
            <a:avLst/>
          </a:prstGeom>
        </p:spPr>
        <p:txBody>
          <a:bodyPr wrap="none">
            <a:spAutoFit/>
          </a:bodyPr>
          <a:lstStyle/>
          <a:p>
            <a:r>
              <a:rPr lang="en-US" dirty="0"/>
              <a:t>Shawl scrotum</a:t>
            </a:r>
          </a:p>
        </p:txBody>
      </p:sp>
      <p:sp>
        <p:nvSpPr>
          <p:cNvPr id="8" name="Rectangle 7"/>
          <p:cNvSpPr/>
          <p:nvPr/>
        </p:nvSpPr>
        <p:spPr>
          <a:xfrm>
            <a:off x="4564747" y="3810000"/>
            <a:ext cx="1531253" cy="369332"/>
          </a:xfrm>
          <a:prstGeom prst="rect">
            <a:avLst/>
          </a:prstGeom>
        </p:spPr>
        <p:txBody>
          <a:bodyPr wrap="none">
            <a:spAutoFit/>
          </a:bodyPr>
          <a:lstStyle/>
          <a:p>
            <a:r>
              <a:rPr lang="en-US" dirty="0"/>
              <a:t>Chordae penis</a:t>
            </a:r>
          </a:p>
        </p:txBody>
      </p:sp>
      <p:sp>
        <p:nvSpPr>
          <p:cNvPr id="9" name="Rectangle 8"/>
          <p:cNvSpPr/>
          <p:nvPr/>
        </p:nvSpPr>
        <p:spPr>
          <a:xfrm>
            <a:off x="1489096" y="6412468"/>
            <a:ext cx="2092304" cy="369332"/>
          </a:xfrm>
          <a:prstGeom prst="rect">
            <a:avLst/>
          </a:prstGeom>
        </p:spPr>
        <p:txBody>
          <a:bodyPr wrap="none">
            <a:spAutoFit/>
          </a:bodyPr>
          <a:lstStyle/>
          <a:p>
            <a:r>
              <a:rPr lang="en-US" dirty="0"/>
              <a:t>Ambiguous genitalia</a:t>
            </a:r>
          </a:p>
        </p:txBody>
      </p:sp>
      <p:sp>
        <p:nvSpPr>
          <p:cNvPr id="10" name="Rectangle 9"/>
          <p:cNvSpPr/>
          <p:nvPr/>
        </p:nvSpPr>
        <p:spPr>
          <a:xfrm>
            <a:off x="4522312" y="6412468"/>
            <a:ext cx="1802288" cy="369332"/>
          </a:xfrm>
          <a:prstGeom prst="rect">
            <a:avLst/>
          </a:prstGeom>
        </p:spPr>
        <p:txBody>
          <a:bodyPr wrap="none">
            <a:spAutoFit/>
          </a:bodyPr>
          <a:lstStyle/>
          <a:p>
            <a:r>
              <a:rPr lang="en-US" dirty="0"/>
              <a:t>Imperforate anus</a:t>
            </a:r>
          </a:p>
        </p:txBody>
      </p:sp>
    </p:spTree>
    <p:extLst>
      <p:ext uri="{BB962C8B-B14F-4D97-AF65-F5344CB8AC3E}">
        <p14:creationId xmlns:p14="http://schemas.microsoft.com/office/powerpoint/2010/main" val="1503548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Back</a:t>
            </a:r>
            <a:endParaRPr lang="en-US" dirty="0"/>
          </a:p>
        </p:txBody>
      </p:sp>
      <p:sp>
        <p:nvSpPr>
          <p:cNvPr id="3" name="Content Placeholder 2"/>
          <p:cNvSpPr>
            <a:spLocks noGrp="1"/>
          </p:cNvSpPr>
          <p:nvPr>
            <p:ph idx="1"/>
          </p:nvPr>
        </p:nvSpPr>
        <p:spPr/>
        <p:txBody>
          <a:bodyPr/>
          <a:lstStyle/>
          <a:p>
            <a:pPr marL="0" indent="0">
              <a:buNone/>
            </a:pPr>
            <a:r>
              <a:rPr lang="en-AU" b="1" dirty="0" smtClean="0"/>
              <a:t>  What </a:t>
            </a:r>
            <a:r>
              <a:rPr lang="en-AU" b="1" dirty="0"/>
              <a:t>to look for:</a:t>
            </a:r>
            <a:r>
              <a:rPr lang="en-AU" dirty="0"/>
              <a:t> </a:t>
            </a:r>
            <a:endParaRPr lang="en-AU" dirty="0" smtClean="0"/>
          </a:p>
          <a:p>
            <a:pPr marL="0" indent="0">
              <a:buNone/>
            </a:pPr>
            <a:r>
              <a:rPr lang="en-AU" dirty="0"/>
              <a:t> </a:t>
            </a:r>
            <a:r>
              <a:rPr lang="en-AU" dirty="0" smtClean="0"/>
              <a:t>   Short trunk</a:t>
            </a:r>
            <a:endParaRPr lang="en-AU" dirty="0"/>
          </a:p>
          <a:p>
            <a:pPr marL="0" indent="0">
              <a:buNone/>
            </a:pPr>
            <a:r>
              <a:rPr lang="en-AU" dirty="0" smtClean="0"/>
              <a:t>    Sacral dimple</a:t>
            </a:r>
          </a:p>
          <a:p>
            <a:pPr marL="0" indent="0">
              <a:buNone/>
            </a:pPr>
            <a:r>
              <a:rPr lang="en-AU" dirty="0"/>
              <a:t> </a:t>
            </a:r>
            <a:r>
              <a:rPr lang="en-AU" dirty="0" smtClean="0"/>
              <a:t>   Winged scapula</a:t>
            </a:r>
          </a:p>
          <a:p>
            <a:pPr marL="0" indent="0">
              <a:buNone/>
            </a:pPr>
            <a:r>
              <a:rPr lang="en-AU" dirty="0"/>
              <a:t> </a:t>
            </a:r>
            <a:r>
              <a:rPr lang="en-AU" dirty="0" smtClean="0"/>
              <a:t>   Thoracolumbar </a:t>
            </a:r>
          </a:p>
          <a:p>
            <a:pPr marL="0" indent="0">
              <a:buNone/>
            </a:pPr>
            <a:r>
              <a:rPr lang="en-AU" dirty="0"/>
              <a:t> </a:t>
            </a:r>
            <a:r>
              <a:rPr lang="en-AU" dirty="0" smtClean="0"/>
              <a:t>   Scoliosis</a:t>
            </a:r>
            <a:endParaRPr lang="en-AU" dirty="0"/>
          </a:p>
          <a:p>
            <a:pPr marL="0" indent="0">
              <a:buNone/>
            </a:pPr>
            <a:r>
              <a:rPr lang="en-AU" dirty="0"/>
              <a:t> </a:t>
            </a:r>
            <a:r>
              <a:rPr lang="en-AU" dirty="0" smtClean="0"/>
              <a:t>   Spina </a:t>
            </a:r>
            <a:r>
              <a:rPr lang="en-AU" dirty="0"/>
              <a:t>bifid</a:t>
            </a:r>
            <a:endParaRPr lang="en-US" dirty="0"/>
          </a:p>
        </p:txBody>
      </p:sp>
    </p:spTree>
    <p:extLst>
      <p:ext uri="{BB962C8B-B14F-4D97-AF65-F5344CB8AC3E}">
        <p14:creationId xmlns:p14="http://schemas.microsoft.com/office/powerpoint/2010/main" val="2204010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Back</a:t>
            </a:r>
            <a:r>
              <a:rPr lang="en-US" dirty="0"/>
              <a:t/>
            </a:r>
            <a:br>
              <a:rPr lang="en-US" dirty="0"/>
            </a:b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81000" y="1905000"/>
            <a:ext cx="2924175" cy="1914525"/>
          </a:xfrm>
          <a:prstGeom prst="rect">
            <a:avLst/>
          </a:prstGeom>
        </p:spPr>
      </p:pic>
      <p:pic>
        <p:nvPicPr>
          <p:cNvPr id="5" name="irc_mi" descr="https://encrypted-tbn1.gstatic.com/images?q=tbn:ANd9GcRBHa6rGoSylHP0HYZ9nLpq3EJNKlHNX51dFOR1IHtuaU5CDhI5Kw"/>
          <p:cNvPicPr/>
          <p:nvPr/>
        </p:nvPicPr>
        <p:blipFill>
          <a:blip r:embed="rId3"/>
          <a:srcRect/>
          <a:stretch>
            <a:fillRect/>
          </a:stretch>
        </p:blipFill>
        <p:spPr bwMode="auto">
          <a:xfrm>
            <a:off x="3505200" y="1905000"/>
            <a:ext cx="2209800" cy="1905000"/>
          </a:xfrm>
          <a:prstGeom prst="rect">
            <a:avLst/>
          </a:prstGeom>
          <a:noFill/>
          <a:ln w="9525">
            <a:noFill/>
            <a:miter lim="800000"/>
            <a:headEnd/>
            <a:tailEnd/>
          </a:ln>
        </p:spPr>
      </p:pic>
      <p:pic>
        <p:nvPicPr>
          <p:cNvPr id="6" name="irc_mi" descr="http://www.glc2000.co.uk/wp-content/uploads/2012/11/Scap.jpg"/>
          <p:cNvPicPr/>
          <p:nvPr/>
        </p:nvPicPr>
        <p:blipFill>
          <a:blip r:embed="rId4"/>
          <a:srcRect/>
          <a:stretch>
            <a:fillRect/>
          </a:stretch>
        </p:blipFill>
        <p:spPr bwMode="auto">
          <a:xfrm>
            <a:off x="6096000" y="1981200"/>
            <a:ext cx="2362200" cy="1752600"/>
          </a:xfrm>
          <a:prstGeom prst="rect">
            <a:avLst/>
          </a:prstGeom>
          <a:noFill/>
          <a:ln w="9525">
            <a:noFill/>
            <a:miter lim="800000"/>
            <a:headEnd/>
            <a:tailEnd/>
          </a:ln>
        </p:spPr>
      </p:pic>
      <p:sp>
        <p:nvSpPr>
          <p:cNvPr id="3" name="Rectangle 2"/>
          <p:cNvSpPr/>
          <p:nvPr/>
        </p:nvSpPr>
        <p:spPr>
          <a:xfrm>
            <a:off x="1143000" y="3810000"/>
            <a:ext cx="971741" cy="369332"/>
          </a:xfrm>
          <a:prstGeom prst="rect">
            <a:avLst/>
          </a:prstGeom>
        </p:spPr>
        <p:txBody>
          <a:bodyPr wrap="none">
            <a:spAutoFit/>
          </a:bodyPr>
          <a:lstStyle/>
          <a:p>
            <a:r>
              <a:rPr lang="en-AU" dirty="0"/>
              <a:t>Hair tuft</a:t>
            </a:r>
            <a:endParaRPr lang="en-US" dirty="0"/>
          </a:p>
        </p:txBody>
      </p:sp>
      <p:sp>
        <p:nvSpPr>
          <p:cNvPr id="7" name="Rectangle 6"/>
          <p:cNvSpPr/>
          <p:nvPr/>
        </p:nvSpPr>
        <p:spPr>
          <a:xfrm>
            <a:off x="3984786" y="3810000"/>
            <a:ext cx="968214" cy="369332"/>
          </a:xfrm>
          <a:prstGeom prst="rect">
            <a:avLst/>
          </a:prstGeom>
        </p:spPr>
        <p:txBody>
          <a:bodyPr wrap="none">
            <a:spAutoFit/>
          </a:bodyPr>
          <a:lstStyle/>
          <a:p>
            <a:r>
              <a:rPr lang="en-US" dirty="0"/>
              <a:t>Scoliosis</a:t>
            </a:r>
          </a:p>
        </p:txBody>
      </p:sp>
      <p:sp>
        <p:nvSpPr>
          <p:cNvPr id="8" name="Rectangle 7"/>
          <p:cNvSpPr/>
          <p:nvPr/>
        </p:nvSpPr>
        <p:spPr>
          <a:xfrm>
            <a:off x="6449985" y="3810000"/>
            <a:ext cx="1703415" cy="369332"/>
          </a:xfrm>
          <a:prstGeom prst="rect">
            <a:avLst/>
          </a:prstGeom>
        </p:spPr>
        <p:txBody>
          <a:bodyPr wrap="none">
            <a:spAutoFit/>
          </a:bodyPr>
          <a:lstStyle/>
          <a:p>
            <a:r>
              <a:rPr lang="en-US" dirty="0"/>
              <a:t>Winged stamina</a:t>
            </a:r>
          </a:p>
        </p:txBody>
      </p:sp>
    </p:spTree>
    <p:extLst>
      <p:ext uri="{BB962C8B-B14F-4D97-AF65-F5344CB8AC3E}">
        <p14:creationId xmlns:p14="http://schemas.microsoft.com/office/powerpoint/2010/main" val="2457791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Joints and Skeleton</a:t>
            </a:r>
            <a:r>
              <a:rPr lang="en-US" dirty="0"/>
              <a:t/>
            </a:r>
            <a:br>
              <a:rPr lang="en-US" dirty="0"/>
            </a:br>
            <a:endParaRPr lang="en-US" dirty="0"/>
          </a:p>
        </p:txBody>
      </p:sp>
      <p:sp>
        <p:nvSpPr>
          <p:cNvPr id="3" name="Content Placeholder 2"/>
          <p:cNvSpPr>
            <a:spLocks noGrp="1"/>
          </p:cNvSpPr>
          <p:nvPr>
            <p:ph idx="1"/>
          </p:nvPr>
        </p:nvSpPr>
        <p:spPr/>
        <p:txBody>
          <a:bodyPr/>
          <a:lstStyle/>
          <a:p>
            <a:pPr marL="0" lvl="0" indent="0">
              <a:buNone/>
            </a:pPr>
            <a:r>
              <a:rPr lang="en-AU" dirty="0" smtClean="0"/>
              <a:t> Contractures</a:t>
            </a:r>
            <a:r>
              <a:rPr lang="en-AU" dirty="0"/>
              <a:t>. </a:t>
            </a:r>
            <a:endParaRPr lang="en-US" dirty="0"/>
          </a:p>
          <a:p>
            <a:pPr marL="0" lvl="0" indent="0">
              <a:buNone/>
            </a:pPr>
            <a:r>
              <a:rPr lang="en-AU" dirty="0" smtClean="0"/>
              <a:t> limb </a:t>
            </a:r>
            <a:r>
              <a:rPr lang="en-AU" dirty="0"/>
              <a:t>shortening , or absence. </a:t>
            </a:r>
            <a:endParaRPr lang="en-US" dirty="0"/>
          </a:p>
          <a:p>
            <a:pPr marL="0" lvl="0" indent="0">
              <a:buNone/>
            </a:pPr>
            <a:r>
              <a:rPr lang="en-AU" dirty="0" smtClean="0"/>
              <a:t> Joint </a:t>
            </a:r>
            <a:r>
              <a:rPr lang="en-AU" dirty="0"/>
              <a:t>range of movement. </a:t>
            </a:r>
            <a:endParaRPr lang="en-US" dirty="0"/>
          </a:p>
          <a:p>
            <a:pPr marL="0" lvl="0" indent="0">
              <a:buNone/>
            </a:pPr>
            <a:r>
              <a:rPr lang="en-AU" dirty="0" smtClean="0"/>
              <a:t> Soft </a:t>
            </a:r>
            <a:r>
              <a:rPr lang="en-AU" dirty="0"/>
              <a:t>tissue webbing across joints (pterygium) .</a:t>
            </a:r>
            <a:endParaRPr lang="en-US" dirty="0"/>
          </a:p>
          <a:p>
            <a:pPr marL="0" lvl="0" indent="0">
              <a:buNone/>
            </a:pPr>
            <a:r>
              <a:rPr lang="en-AU" dirty="0" smtClean="0"/>
              <a:t> Spine </a:t>
            </a:r>
            <a:r>
              <a:rPr lang="en-AU" dirty="0"/>
              <a:t>length, straight/curved (scoliosis).</a:t>
            </a:r>
            <a:endParaRPr lang="en-US" dirty="0"/>
          </a:p>
          <a:p>
            <a:endParaRPr lang="en-US" dirty="0"/>
          </a:p>
        </p:txBody>
      </p:sp>
    </p:spTree>
    <p:extLst>
      <p:ext uri="{BB962C8B-B14F-4D97-AF65-F5344CB8AC3E}">
        <p14:creationId xmlns:p14="http://schemas.microsoft.com/office/powerpoint/2010/main" val="324763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Joints and Skeleton</a:t>
            </a:r>
            <a:endParaRPr lang="en-US" dirty="0"/>
          </a:p>
        </p:txBody>
      </p:sp>
      <p:pic>
        <p:nvPicPr>
          <p:cNvPr id="4" name="irc_mi" descr="http://www.ijps.org/articles/2012/45/1/images/ijps_2012_45_1_128_96610_u1.jpg"/>
          <p:cNvPicPr>
            <a:picLocks noGrp="1"/>
          </p:cNvPicPr>
          <p:nvPr>
            <p:ph idx="1"/>
          </p:nvPr>
        </p:nvPicPr>
        <p:blipFill>
          <a:blip r:embed="rId2" cstate="print"/>
          <a:srcRect/>
          <a:stretch>
            <a:fillRect/>
          </a:stretch>
        </p:blipFill>
        <p:spPr bwMode="auto">
          <a:xfrm>
            <a:off x="152400" y="1600200"/>
            <a:ext cx="2819400" cy="2362200"/>
          </a:xfrm>
          <a:prstGeom prst="rect">
            <a:avLst/>
          </a:prstGeom>
          <a:noFill/>
          <a:ln w="9525">
            <a:noFill/>
            <a:miter lim="800000"/>
            <a:headEnd/>
            <a:tailEnd/>
          </a:ln>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990273" y="1600200"/>
            <a:ext cx="3124200" cy="2286000"/>
          </a:xfrm>
          <a:prstGeom prst="rect">
            <a:avLst/>
          </a:prstGeom>
        </p:spPr>
      </p:pic>
      <p:pic>
        <p:nvPicPr>
          <p:cNvPr id="2050" name="Picture 2" descr="C:\Users\ababnehfa\Desktop\SSS.jpg"/>
          <p:cNvPicPr>
            <a:picLocks noChangeAspect="1" noChangeArrowheads="1"/>
          </p:cNvPicPr>
          <p:nvPr/>
        </p:nvPicPr>
        <p:blipFill rotWithShape="1">
          <a:blip r:embed="rId4">
            <a:extLst>
              <a:ext uri="{28A0092B-C50C-407E-A947-70E740481C1C}">
                <a14:useLocalDpi xmlns:a14="http://schemas.microsoft.com/office/drawing/2010/main" val="0"/>
              </a:ext>
            </a:extLst>
          </a:blip>
          <a:srcRect l="30739"/>
          <a:stretch/>
        </p:blipFill>
        <p:spPr bwMode="auto">
          <a:xfrm>
            <a:off x="6172200" y="1600200"/>
            <a:ext cx="2249507"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hmad\Desktop\Genetics\Work\Pics\IndianDermatolOnlineJ_2010_1_1_10_73250_f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267200"/>
            <a:ext cx="2133600" cy="2231794"/>
          </a:xfrm>
          <a:prstGeom prst="rect">
            <a:avLst/>
          </a:prstGeom>
          <a:noFill/>
          <a:ln>
            <a:noFill/>
          </a:ln>
        </p:spPr>
      </p:pic>
      <p:sp>
        <p:nvSpPr>
          <p:cNvPr id="3" name="Rectangle 2"/>
          <p:cNvSpPr/>
          <p:nvPr/>
        </p:nvSpPr>
        <p:spPr>
          <a:xfrm>
            <a:off x="533400" y="3886200"/>
            <a:ext cx="1643976" cy="369332"/>
          </a:xfrm>
          <a:prstGeom prst="rect">
            <a:avLst/>
          </a:prstGeom>
        </p:spPr>
        <p:txBody>
          <a:bodyPr wrap="none">
            <a:spAutoFit/>
          </a:bodyPr>
          <a:lstStyle/>
          <a:p>
            <a:r>
              <a:rPr lang="en-AU" dirty="0"/>
              <a:t>Joint pterygium</a:t>
            </a:r>
            <a:endParaRPr lang="en-US" dirty="0"/>
          </a:p>
        </p:txBody>
      </p:sp>
      <p:sp>
        <p:nvSpPr>
          <p:cNvPr id="6" name="Rectangle 5"/>
          <p:cNvSpPr/>
          <p:nvPr/>
        </p:nvSpPr>
        <p:spPr>
          <a:xfrm>
            <a:off x="3577176" y="3962400"/>
            <a:ext cx="1989647" cy="369332"/>
          </a:xfrm>
          <a:prstGeom prst="rect">
            <a:avLst/>
          </a:prstGeom>
        </p:spPr>
        <p:txBody>
          <a:bodyPr wrap="none">
            <a:spAutoFit/>
          </a:bodyPr>
          <a:lstStyle/>
          <a:p>
            <a:r>
              <a:rPr lang="en-AU" dirty="0"/>
              <a:t>Joint hypermobility</a:t>
            </a:r>
            <a:endParaRPr lang="en-US" dirty="0"/>
          </a:p>
        </p:txBody>
      </p:sp>
      <p:sp>
        <p:nvSpPr>
          <p:cNvPr id="7" name="Rectangle 6"/>
          <p:cNvSpPr/>
          <p:nvPr/>
        </p:nvSpPr>
        <p:spPr>
          <a:xfrm>
            <a:off x="304800" y="6412468"/>
            <a:ext cx="1861920" cy="369332"/>
          </a:xfrm>
          <a:prstGeom prst="rect">
            <a:avLst/>
          </a:prstGeom>
        </p:spPr>
        <p:txBody>
          <a:bodyPr wrap="none">
            <a:spAutoFit/>
          </a:bodyPr>
          <a:lstStyle/>
          <a:p>
            <a:r>
              <a:rPr lang="en-AU" dirty="0"/>
              <a:t>Joint contractures</a:t>
            </a:r>
            <a:endParaRPr lang="en-US" dirty="0"/>
          </a:p>
        </p:txBody>
      </p:sp>
      <p:sp>
        <p:nvSpPr>
          <p:cNvPr id="8" name="Rectangle 7"/>
          <p:cNvSpPr/>
          <p:nvPr/>
        </p:nvSpPr>
        <p:spPr>
          <a:xfrm>
            <a:off x="6477000" y="5638800"/>
            <a:ext cx="1839478" cy="369332"/>
          </a:xfrm>
          <a:prstGeom prst="rect">
            <a:avLst/>
          </a:prstGeom>
        </p:spPr>
        <p:txBody>
          <a:bodyPr wrap="none">
            <a:spAutoFit/>
          </a:bodyPr>
          <a:lstStyle/>
          <a:p>
            <a:r>
              <a:rPr lang="en-AU" dirty="0"/>
              <a:t>Hemihypertrophy</a:t>
            </a:r>
            <a:endParaRPr lang="en-US" dirty="0"/>
          </a:p>
        </p:txBody>
      </p:sp>
    </p:spTree>
    <p:extLst>
      <p:ext uri="{BB962C8B-B14F-4D97-AF65-F5344CB8AC3E}">
        <p14:creationId xmlns:p14="http://schemas.microsoft.com/office/powerpoint/2010/main" val="172091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Genetic oriented history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            Perinatal </a:t>
            </a:r>
            <a:r>
              <a:rPr lang="en-US" dirty="0" smtClean="0"/>
              <a:t> </a:t>
            </a:r>
            <a:r>
              <a:rPr lang="en-US" dirty="0"/>
              <a:t>: Delivery &amp; Birth </a:t>
            </a:r>
          </a:p>
          <a:p>
            <a:pPr lvl="0"/>
            <a:r>
              <a:rPr lang="en-US" dirty="0"/>
              <a:t>Gestation age</a:t>
            </a:r>
          </a:p>
          <a:p>
            <a:pPr lvl="0"/>
            <a:r>
              <a:rPr lang="en-US" dirty="0"/>
              <a:t>Mode of delivery </a:t>
            </a:r>
          </a:p>
          <a:p>
            <a:pPr lvl="0"/>
            <a:r>
              <a:rPr lang="en-US" dirty="0"/>
              <a:t>Fetal presentation </a:t>
            </a:r>
          </a:p>
          <a:p>
            <a:pPr lvl="0"/>
            <a:r>
              <a:rPr lang="en-US" dirty="0"/>
              <a:t>Complications of labor </a:t>
            </a:r>
          </a:p>
          <a:p>
            <a:pPr lvl="0"/>
            <a:r>
              <a:rPr lang="en-US" dirty="0"/>
              <a:t>Growth Parameters</a:t>
            </a:r>
          </a:p>
          <a:p>
            <a:pPr lvl="0"/>
            <a:r>
              <a:rPr lang="en-US" dirty="0"/>
              <a:t>Neonatal status (Vigor, , Breathing, Measurements, Seizures) </a:t>
            </a:r>
          </a:p>
          <a:p>
            <a:endParaRPr lang="en-US" dirty="0"/>
          </a:p>
        </p:txBody>
      </p:sp>
    </p:spTree>
    <p:extLst>
      <p:ext uri="{BB962C8B-B14F-4D97-AF65-F5344CB8AC3E}">
        <p14:creationId xmlns:p14="http://schemas.microsoft.com/office/powerpoint/2010/main" val="546439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Joints and Skeleton</a:t>
            </a:r>
            <a:endParaRPr lang="en-US" dirty="0"/>
          </a:p>
        </p:txBody>
      </p:sp>
      <p:pic>
        <p:nvPicPr>
          <p:cNvPr id="4" name="Content Placeholder 3" descr="C:\Users\almadaniah\Desktop\Pics\Rhizomelia.jpg"/>
          <p:cNvPicPr>
            <a:picLocks noGrp="1"/>
          </p:cNvPicPr>
          <p:nvPr>
            <p:ph idx="1"/>
          </p:nvPr>
        </p:nvPicPr>
        <p:blipFill>
          <a:blip r:embed="rId2"/>
          <a:srcRect/>
          <a:stretch>
            <a:fillRect/>
          </a:stretch>
        </p:blipFill>
        <p:spPr bwMode="auto">
          <a:xfrm>
            <a:off x="533400" y="1143000"/>
            <a:ext cx="2286000" cy="3095624"/>
          </a:xfrm>
          <a:prstGeom prst="rect">
            <a:avLst/>
          </a:prstGeom>
          <a:noFill/>
          <a:ln w="9525">
            <a:noFill/>
            <a:miter lim="800000"/>
            <a:headEnd/>
            <a:tailEnd/>
          </a:ln>
        </p:spPr>
      </p:pic>
      <p:pic>
        <p:nvPicPr>
          <p:cNvPr id="5" name="Picture 4" descr="C:\Documents and Settings\ababnehfa\Desktop\Pics\Amelia_right_forearm.jpg"/>
          <p:cNvPicPr/>
          <p:nvPr/>
        </p:nvPicPr>
        <p:blipFill>
          <a:blip r:embed="rId3"/>
          <a:srcRect/>
          <a:stretch>
            <a:fillRect/>
          </a:stretch>
        </p:blipFill>
        <p:spPr bwMode="auto">
          <a:xfrm>
            <a:off x="685800" y="4495800"/>
            <a:ext cx="2276475" cy="2057400"/>
          </a:xfrm>
          <a:prstGeom prst="rect">
            <a:avLst/>
          </a:prstGeom>
          <a:noFill/>
          <a:ln w="9525">
            <a:noFill/>
            <a:miter lim="800000"/>
            <a:headEnd/>
            <a:tailEnd/>
          </a:ln>
        </p:spPr>
      </p:pic>
      <p:pic>
        <p:nvPicPr>
          <p:cNvPr id="6" name="Picture 5" descr="C:\Users\almadaniah\Desktop\Pics\Mesomelic.jpg"/>
          <p:cNvPicPr/>
          <p:nvPr/>
        </p:nvPicPr>
        <p:blipFill>
          <a:blip r:embed="rId4"/>
          <a:srcRect/>
          <a:stretch>
            <a:fillRect/>
          </a:stretch>
        </p:blipFill>
        <p:spPr bwMode="auto">
          <a:xfrm>
            <a:off x="3810000" y="1219200"/>
            <a:ext cx="3257550" cy="2209800"/>
          </a:xfrm>
          <a:prstGeom prst="rect">
            <a:avLst/>
          </a:prstGeom>
          <a:noFill/>
          <a:ln w="9525">
            <a:noFill/>
            <a:miter lim="800000"/>
            <a:headEnd/>
            <a:tailEnd/>
          </a:ln>
        </p:spPr>
      </p:pic>
      <p:pic>
        <p:nvPicPr>
          <p:cNvPr id="7" name="Picture 6" descr="C:\Users\almadaniah\Desktop\Pics\Phocomelia.jpg"/>
          <p:cNvPicPr/>
          <p:nvPr/>
        </p:nvPicPr>
        <p:blipFill>
          <a:blip r:embed="rId5"/>
          <a:srcRect/>
          <a:stretch>
            <a:fillRect/>
          </a:stretch>
        </p:blipFill>
        <p:spPr bwMode="auto">
          <a:xfrm>
            <a:off x="4191000" y="3895436"/>
            <a:ext cx="2667000" cy="2514600"/>
          </a:xfrm>
          <a:prstGeom prst="rect">
            <a:avLst/>
          </a:prstGeom>
          <a:noFill/>
          <a:ln w="9525">
            <a:noFill/>
            <a:miter lim="800000"/>
            <a:headEnd/>
            <a:tailEnd/>
          </a:ln>
        </p:spPr>
      </p:pic>
      <p:sp>
        <p:nvSpPr>
          <p:cNvPr id="3" name="Rectangle 2"/>
          <p:cNvSpPr/>
          <p:nvPr/>
        </p:nvSpPr>
        <p:spPr>
          <a:xfrm>
            <a:off x="4641192" y="6412468"/>
            <a:ext cx="1302408" cy="369332"/>
          </a:xfrm>
          <a:prstGeom prst="rect">
            <a:avLst/>
          </a:prstGeom>
        </p:spPr>
        <p:txBody>
          <a:bodyPr wrap="none">
            <a:spAutoFit/>
          </a:bodyPr>
          <a:lstStyle/>
          <a:p>
            <a:r>
              <a:rPr lang="en-US" b="1" dirty="0"/>
              <a:t>Phocomelia</a:t>
            </a:r>
            <a:endParaRPr lang="en-US" dirty="0"/>
          </a:p>
        </p:txBody>
      </p:sp>
      <p:sp>
        <p:nvSpPr>
          <p:cNvPr id="8" name="Rectangle 7"/>
          <p:cNvSpPr/>
          <p:nvPr/>
        </p:nvSpPr>
        <p:spPr>
          <a:xfrm>
            <a:off x="4773946" y="3364468"/>
            <a:ext cx="1245854" cy="369332"/>
          </a:xfrm>
          <a:prstGeom prst="rect">
            <a:avLst/>
          </a:prstGeom>
        </p:spPr>
        <p:txBody>
          <a:bodyPr wrap="none">
            <a:spAutoFit/>
          </a:bodyPr>
          <a:lstStyle/>
          <a:p>
            <a:r>
              <a:rPr lang="en-US" b="1" dirty="0"/>
              <a:t>Mesomelia</a:t>
            </a:r>
            <a:endParaRPr lang="en-US" dirty="0"/>
          </a:p>
        </p:txBody>
      </p:sp>
      <p:sp>
        <p:nvSpPr>
          <p:cNvPr id="9" name="Rectangle 8"/>
          <p:cNvSpPr/>
          <p:nvPr/>
        </p:nvSpPr>
        <p:spPr>
          <a:xfrm>
            <a:off x="990600" y="6564868"/>
            <a:ext cx="1710148" cy="369332"/>
          </a:xfrm>
          <a:prstGeom prst="rect">
            <a:avLst/>
          </a:prstGeom>
        </p:spPr>
        <p:txBody>
          <a:bodyPr wrap="none">
            <a:spAutoFit/>
          </a:bodyPr>
          <a:lstStyle/>
          <a:p>
            <a:r>
              <a:rPr lang="en-US" b="1" dirty="0"/>
              <a:t>Forearm Amelia</a:t>
            </a:r>
            <a:endParaRPr lang="en-US" dirty="0"/>
          </a:p>
        </p:txBody>
      </p:sp>
      <p:sp>
        <p:nvSpPr>
          <p:cNvPr id="10" name="Rectangle 9"/>
          <p:cNvSpPr/>
          <p:nvPr/>
        </p:nvSpPr>
        <p:spPr>
          <a:xfrm>
            <a:off x="990600" y="4126468"/>
            <a:ext cx="1233864" cy="369332"/>
          </a:xfrm>
          <a:prstGeom prst="rect">
            <a:avLst/>
          </a:prstGeom>
        </p:spPr>
        <p:txBody>
          <a:bodyPr wrap="none">
            <a:spAutoFit/>
          </a:bodyPr>
          <a:lstStyle/>
          <a:p>
            <a:r>
              <a:rPr lang="en-US" dirty="0"/>
              <a:t>Rhizomelia</a:t>
            </a:r>
          </a:p>
        </p:txBody>
      </p:sp>
    </p:spTree>
    <p:extLst>
      <p:ext uri="{BB962C8B-B14F-4D97-AF65-F5344CB8AC3E}">
        <p14:creationId xmlns:p14="http://schemas.microsoft.com/office/powerpoint/2010/main" val="3752803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lstStyle/>
          <a:p>
            <a:r>
              <a:rPr lang="en-US" b="1" dirty="0"/>
              <a:t>Arachnodactyly</a:t>
            </a:r>
            <a:endParaRPr lang="en-US" dirty="0" smtClean="0"/>
          </a:p>
          <a:p>
            <a:r>
              <a:rPr lang="en-US" dirty="0" smtClean="0"/>
              <a:t>"</a:t>
            </a:r>
            <a:r>
              <a:rPr lang="en-US" dirty="0"/>
              <a:t>Spider fingers" or a physical condition in which the fingers are long, slender, and curved, resembling a spider's legs</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86200"/>
            <a:ext cx="32480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86200"/>
            <a:ext cx="3200400" cy="277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618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lstStyle/>
          <a:p>
            <a:r>
              <a:rPr lang="en-AU" b="1" dirty="0" smtClean="0"/>
              <a:t>Brachydactyly</a:t>
            </a:r>
          </a:p>
          <a:p>
            <a:r>
              <a:rPr lang="en-AU" dirty="0"/>
              <a:t>Shortening of the fingers due to phalangeal or metacarpal shortening or absence.</a:t>
            </a:r>
            <a:endParaRPr lang="en-US" dirty="0"/>
          </a:p>
          <a:p>
            <a:endParaRPr lang="en-AU" b="1" dirty="0" smtClean="0"/>
          </a:p>
          <a:p>
            <a:endParaRPr lang="en-US" dirty="0"/>
          </a:p>
        </p:txBody>
      </p:sp>
    </p:spTree>
    <p:extLst>
      <p:ext uri="{BB962C8B-B14F-4D97-AF65-F5344CB8AC3E}">
        <p14:creationId xmlns:p14="http://schemas.microsoft.com/office/powerpoint/2010/main" val="2569813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AU" b="1" dirty="0" smtClean="0"/>
              <a:t>Camptodactyly</a:t>
            </a:r>
          </a:p>
          <a:p>
            <a:r>
              <a:rPr lang="en-US" sz="2400" dirty="0"/>
              <a:t>Congenital digital </a:t>
            </a:r>
            <a:r>
              <a:rPr lang="en-US" sz="2400" dirty="0" smtClean="0"/>
              <a:t>flexion deformity</a:t>
            </a:r>
            <a:r>
              <a:rPr lang="en-US" sz="2400" dirty="0"/>
              <a:t> that usually occurs in PIP joints of the small fingers.</a:t>
            </a:r>
          </a:p>
          <a:p>
            <a:endParaRPr lang="en-US" dirty="0"/>
          </a:p>
        </p:txBody>
      </p:sp>
    </p:spTree>
    <p:extLst>
      <p:ext uri="{BB962C8B-B14F-4D97-AF65-F5344CB8AC3E}">
        <p14:creationId xmlns:p14="http://schemas.microsoft.com/office/powerpoint/2010/main" val="93430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US" b="1" dirty="0" smtClean="0"/>
              <a:t>Polydactyly</a:t>
            </a: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68719"/>
            <a:ext cx="246221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90800"/>
            <a:ext cx="319576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927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US" b="1" dirty="0" smtClean="0"/>
              <a:t>Polydactyly</a:t>
            </a:r>
            <a:r>
              <a:rPr lang="en-US" dirty="0"/>
              <a:t>: </a:t>
            </a:r>
            <a:endParaRPr lang="en-US" dirty="0" smtClean="0"/>
          </a:p>
          <a:p>
            <a:r>
              <a:rPr lang="en-US" dirty="0" smtClean="0"/>
              <a:t>Can </a:t>
            </a:r>
            <a:r>
              <a:rPr lang="en-US" dirty="0"/>
              <a:t>be pre- or postaxial. May range from a soft tissue appendage to a fully functional finger. </a:t>
            </a:r>
          </a:p>
        </p:txBody>
      </p:sp>
    </p:spTree>
    <p:extLst>
      <p:ext uri="{BB962C8B-B14F-4D97-AF65-F5344CB8AC3E}">
        <p14:creationId xmlns:p14="http://schemas.microsoft.com/office/powerpoint/2010/main" val="4291567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US" b="1" dirty="0" smtClean="0"/>
              <a:t>Syndactyly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1656" y="2057401"/>
            <a:ext cx="465701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502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US" b="1" dirty="0" smtClean="0"/>
              <a:t>Syndactyly</a:t>
            </a:r>
          </a:p>
          <a:p>
            <a:r>
              <a:rPr lang="en-US" sz="2400" dirty="0" smtClean="0"/>
              <a:t>Fusion </a:t>
            </a:r>
            <a:r>
              <a:rPr lang="en-US" sz="2400" dirty="0"/>
              <a:t>of fingers or phalanges either completely or incompletely involving either soft tissue only or comprising bones</a:t>
            </a:r>
            <a:r>
              <a:rPr lang="en-US" sz="2400" dirty="0" smtClean="0"/>
              <a:t>.</a:t>
            </a:r>
            <a:endParaRPr lang="en-US" sz="2400" dirty="0"/>
          </a:p>
        </p:txBody>
      </p:sp>
    </p:spTree>
    <p:extLst>
      <p:ext uri="{BB962C8B-B14F-4D97-AF65-F5344CB8AC3E}">
        <p14:creationId xmlns:p14="http://schemas.microsoft.com/office/powerpoint/2010/main" val="1577959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US" b="1" dirty="0" smtClean="0"/>
              <a:t>Simian crease</a:t>
            </a:r>
            <a:endParaRPr lang="en-US" dirty="0"/>
          </a:p>
        </p:txBody>
      </p:sp>
    </p:spTree>
    <p:extLst>
      <p:ext uri="{BB962C8B-B14F-4D97-AF65-F5344CB8AC3E}">
        <p14:creationId xmlns:p14="http://schemas.microsoft.com/office/powerpoint/2010/main" val="46056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US" b="1" dirty="0" smtClean="0"/>
              <a:t>Simian </a:t>
            </a:r>
            <a:r>
              <a:rPr lang="en-US" b="1" dirty="0"/>
              <a:t>crease</a:t>
            </a:r>
            <a:r>
              <a:rPr lang="en-US" dirty="0"/>
              <a:t> </a:t>
            </a:r>
            <a:endParaRPr lang="en-US" dirty="0" smtClean="0"/>
          </a:p>
          <a:p>
            <a:r>
              <a:rPr lang="en-US" dirty="0" smtClean="0"/>
              <a:t>(</a:t>
            </a:r>
            <a:r>
              <a:rPr lang="en-US" dirty="0"/>
              <a:t>single crease) can be normal within the </a:t>
            </a:r>
            <a:r>
              <a:rPr lang="en-US" dirty="0" smtClean="0"/>
              <a:t>population</a:t>
            </a:r>
            <a:endParaRPr lang="en-US" dirty="0"/>
          </a:p>
        </p:txBody>
      </p:sp>
    </p:spTree>
    <p:extLst>
      <p:ext uri="{BB962C8B-B14F-4D97-AF65-F5344CB8AC3E}">
        <p14:creationId xmlns:p14="http://schemas.microsoft.com/office/powerpoint/2010/main" val="202198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Genetic oriented history</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t>                     Postnatal</a:t>
            </a:r>
            <a:r>
              <a:rPr lang="en-US" dirty="0"/>
              <a:t>: Growth &amp; Development </a:t>
            </a:r>
          </a:p>
          <a:p>
            <a:pPr lvl="0"/>
            <a:r>
              <a:rPr lang="en-US" dirty="0"/>
              <a:t>Physical growth (Height, Weight, Head circumference) </a:t>
            </a:r>
          </a:p>
          <a:p>
            <a:pPr lvl="0"/>
            <a:r>
              <a:rPr lang="en-US" dirty="0"/>
              <a:t>Newborn course (Feeding, Obvious anomalies, complications, resuscitation) </a:t>
            </a:r>
          </a:p>
          <a:p>
            <a:pPr lvl="0"/>
            <a:r>
              <a:rPr lang="en-US" dirty="0"/>
              <a:t>Developmental progress (early milestones, </a:t>
            </a:r>
          </a:p>
          <a:p>
            <a:pPr lvl="0"/>
            <a:r>
              <a:rPr lang="en-US" dirty="0"/>
              <a:t>Formal psychometric testing) </a:t>
            </a:r>
          </a:p>
          <a:p>
            <a:pPr lvl="0"/>
            <a:r>
              <a:rPr lang="en-US" dirty="0"/>
              <a:t>General health (Illness, Operations, Special studies) </a:t>
            </a:r>
          </a:p>
          <a:p>
            <a:pPr lvl="0"/>
            <a:r>
              <a:rPr lang="en-US" dirty="0"/>
              <a:t>Respiratory problems</a:t>
            </a:r>
          </a:p>
          <a:p>
            <a:pPr lvl="0"/>
            <a:r>
              <a:rPr lang="en-US" dirty="0"/>
              <a:t>Feeding problems</a:t>
            </a:r>
          </a:p>
          <a:p>
            <a:pPr lvl="0"/>
            <a:r>
              <a:rPr lang="en-US" dirty="0"/>
              <a:t>Seizures </a:t>
            </a:r>
          </a:p>
          <a:p>
            <a:pPr lvl="0"/>
            <a:r>
              <a:rPr lang="en-US" dirty="0"/>
              <a:t>Any difficulties with vision or hearing</a:t>
            </a:r>
          </a:p>
          <a:p>
            <a:pPr lvl="0"/>
            <a:r>
              <a:rPr lang="en-US" dirty="0"/>
              <a:t>Developmental and behavioral phenotype </a:t>
            </a:r>
          </a:p>
          <a:p>
            <a:endParaRPr lang="en-US" dirty="0"/>
          </a:p>
        </p:txBody>
      </p:sp>
    </p:spTree>
    <p:extLst>
      <p:ext uri="{BB962C8B-B14F-4D97-AF65-F5344CB8AC3E}">
        <p14:creationId xmlns:p14="http://schemas.microsoft.com/office/powerpoint/2010/main" val="14520029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AU" b="1" dirty="0" smtClean="0"/>
              <a:t>Radial </a:t>
            </a:r>
            <a:r>
              <a:rPr lang="en-AU" b="1" dirty="0"/>
              <a:t>Ray </a:t>
            </a:r>
            <a:r>
              <a:rPr lang="en-AU" b="1" dirty="0" smtClean="0"/>
              <a:t>Defect</a:t>
            </a:r>
          </a:p>
          <a:p>
            <a:r>
              <a:rPr lang="en-AU" dirty="0" smtClean="0"/>
              <a:t>Defect </a:t>
            </a:r>
            <a:r>
              <a:rPr lang="en-AU" dirty="0"/>
              <a:t>or absence in radius, or the thumb and/or index with their articulating carpal bones. </a:t>
            </a:r>
            <a:endParaRPr lang="en-AU" dirty="0" smtClean="0"/>
          </a:p>
          <a:p>
            <a:r>
              <a:rPr lang="en-AU" dirty="0" smtClean="0"/>
              <a:t>Mirrors </a:t>
            </a:r>
            <a:r>
              <a:rPr lang="en-AU" dirty="0"/>
              <a:t>tibial ray in the lower limb</a:t>
            </a:r>
            <a:r>
              <a:rPr lang="en-AU" dirty="0" smtClean="0"/>
              <a:t>.</a:t>
            </a:r>
            <a:endParaRPr lang="en-US" dirty="0"/>
          </a:p>
        </p:txBody>
      </p:sp>
    </p:spTree>
    <p:extLst>
      <p:ext uri="{BB962C8B-B14F-4D97-AF65-F5344CB8AC3E}">
        <p14:creationId xmlns:p14="http://schemas.microsoft.com/office/powerpoint/2010/main" val="2524604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r>
              <a:rPr lang="en-AU" b="1" dirty="0" smtClean="0"/>
              <a:t>Ulnar Ray Defect</a:t>
            </a:r>
            <a:endParaRPr lang="en-AU" dirty="0" smtClean="0"/>
          </a:p>
          <a:p>
            <a:r>
              <a:rPr lang="en-AU" dirty="0" smtClean="0"/>
              <a:t>Defect </a:t>
            </a:r>
            <a:r>
              <a:rPr lang="en-AU" dirty="0"/>
              <a:t>or absence in ulna and/or medial digits with their articulating carpal bones. Mirrors fibula </a:t>
            </a:r>
            <a:r>
              <a:rPr lang="en-AU" dirty="0" smtClean="0"/>
              <a:t>of the </a:t>
            </a:r>
            <a:r>
              <a:rPr lang="en-AU" dirty="0"/>
              <a:t>lower limb</a:t>
            </a:r>
            <a:r>
              <a:rPr lang="en-AU" dirty="0" smtClean="0"/>
              <a:t>.</a:t>
            </a:r>
            <a:endParaRPr lang="en-US" dirty="0"/>
          </a:p>
        </p:txBody>
      </p:sp>
    </p:spTree>
    <p:extLst>
      <p:ext uri="{BB962C8B-B14F-4D97-AF65-F5344CB8AC3E}">
        <p14:creationId xmlns:p14="http://schemas.microsoft.com/office/powerpoint/2010/main" val="3230456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sp>
        <p:nvSpPr>
          <p:cNvPr id="3" name="Content Placeholder 2"/>
          <p:cNvSpPr>
            <a:spLocks noGrp="1"/>
          </p:cNvSpPr>
          <p:nvPr>
            <p:ph idx="1"/>
          </p:nvPr>
        </p:nvSpPr>
        <p:spPr/>
        <p:txBody>
          <a:bodyPr>
            <a:normAutofit/>
          </a:bodyPr>
          <a:lstStyle/>
          <a:p>
            <a:pPr marL="0" indent="0">
              <a:buNone/>
            </a:pPr>
            <a:r>
              <a:rPr lang="en-AU" b="1" dirty="0" smtClean="0"/>
              <a:t>Digitalized </a:t>
            </a:r>
            <a:r>
              <a:rPr lang="en-AU" b="1" dirty="0"/>
              <a:t>thumb: </a:t>
            </a:r>
            <a:r>
              <a:rPr lang="en-AU" dirty="0"/>
              <a:t>A thumb with 3 phalanges</a:t>
            </a:r>
            <a:endParaRPr lang="en-US" dirty="0"/>
          </a:p>
        </p:txBody>
      </p:sp>
    </p:spTree>
    <p:extLst>
      <p:ext uri="{BB962C8B-B14F-4D97-AF65-F5344CB8AC3E}">
        <p14:creationId xmlns:p14="http://schemas.microsoft.com/office/powerpoint/2010/main" val="3693875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Hands and Feet </a:t>
            </a:r>
            <a:endParaRPr lang="en-US" dirty="0"/>
          </a:p>
        </p:txBody>
      </p:sp>
      <p:pic>
        <p:nvPicPr>
          <p:cNvPr id="4" name="Content Placeholder 3" descr="C:\Users\almadaniah\Desktop\Pics\Brachydactyly.jpg"/>
          <p:cNvPicPr>
            <a:picLocks noGrp="1"/>
          </p:cNvPicPr>
          <p:nvPr>
            <p:ph idx="1"/>
          </p:nvPr>
        </p:nvPicPr>
        <p:blipFill>
          <a:blip r:embed="rId3"/>
          <a:srcRect/>
          <a:stretch>
            <a:fillRect/>
          </a:stretch>
        </p:blipFill>
        <p:spPr bwMode="auto">
          <a:xfrm>
            <a:off x="381000" y="1524000"/>
            <a:ext cx="3352800" cy="2133599"/>
          </a:xfrm>
          <a:prstGeom prst="rect">
            <a:avLst/>
          </a:prstGeom>
          <a:noFill/>
          <a:ln w="9525">
            <a:noFill/>
            <a:miter lim="800000"/>
            <a:headEnd/>
            <a:tailEnd/>
          </a:ln>
        </p:spPr>
      </p:pic>
      <p:pic>
        <p:nvPicPr>
          <p:cNvPr id="5" name="Picture 4" descr="https://encrypted-tbn2.gstatic.com/images?q=tbn:ANd9GcS5GQn5Ts4rSDar7Wtt77qhd69bmovTzodXE7VNJu6AeS-3bwBf"/>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24000"/>
            <a:ext cx="2486025" cy="1905000"/>
          </a:xfrm>
          <a:prstGeom prst="rect">
            <a:avLst/>
          </a:prstGeom>
          <a:noFill/>
          <a:ln>
            <a:noFill/>
          </a:ln>
        </p:spPr>
      </p:pic>
      <p:pic>
        <p:nvPicPr>
          <p:cNvPr id="6" name="Picture 5" descr="http://boneandspine.com/wp-content/uploads/2011/07/thumb-duplication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267200"/>
            <a:ext cx="2257425" cy="1828800"/>
          </a:xfrm>
          <a:prstGeom prst="rect">
            <a:avLst/>
          </a:prstGeom>
          <a:noFill/>
          <a:ln>
            <a:noFill/>
          </a:ln>
        </p:spPr>
      </p:pic>
      <p:pic>
        <p:nvPicPr>
          <p:cNvPr id="7" name="Picture 6" descr="http://dermatlas.med.jhmi.edu/data/images/polydactyly_1_070413.jpg"/>
          <p:cNvPicPr/>
          <p:nvPr/>
        </p:nvPicPr>
        <p:blipFill rotWithShape="1">
          <a:blip r:embed="rId6" cstate="print">
            <a:extLst>
              <a:ext uri="{28A0092B-C50C-407E-A947-70E740481C1C}">
                <a14:useLocalDpi xmlns:a14="http://schemas.microsoft.com/office/drawing/2010/main" val="0"/>
              </a:ext>
            </a:extLst>
          </a:blip>
          <a:srcRect r="52608" b="16827"/>
          <a:stretch/>
        </p:blipFill>
        <p:spPr bwMode="auto">
          <a:xfrm>
            <a:off x="5181600" y="4267201"/>
            <a:ext cx="2286000" cy="1828799"/>
          </a:xfrm>
          <a:prstGeom prst="rect">
            <a:avLst/>
          </a:prstGeom>
          <a:noFill/>
          <a:ln>
            <a:noFill/>
          </a:ln>
          <a:extLst>
            <a:ext uri="{53640926-AAD7-44D8-BBD7-CCE9431645EC}">
              <a14:shadowObscured xmlns:a14="http://schemas.microsoft.com/office/drawing/2010/main"/>
            </a:ext>
          </a:extLst>
        </p:spPr>
      </p:pic>
      <p:pic>
        <p:nvPicPr>
          <p:cNvPr id="8" name="Picture 7" descr="https://encrypted-tbn1.gstatic.com/images?q=tbn:ANd9GcQTojOS3CmwlzdDAtTgFhOQLQChuVvRFiPYz843jJrtE_mlSUDXvw"/>
          <p:cNvPicPr/>
          <p:nvPr/>
        </p:nvPicPr>
        <p:blipFill>
          <a:blip r:embed="rId7">
            <a:extLst>
              <a:ext uri="{28A0092B-C50C-407E-A947-70E740481C1C}">
                <a14:useLocalDpi xmlns:a14="http://schemas.microsoft.com/office/drawing/2010/main" val="0"/>
              </a:ext>
            </a:extLst>
          </a:blip>
          <a:srcRect/>
          <a:stretch>
            <a:fillRect/>
          </a:stretch>
        </p:blipFill>
        <p:spPr bwMode="auto">
          <a:xfrm>
            <a:off x="381000" y="4147185"/>
            <a:ext cx="2286000" cy="1948815"/>
          </a:xfrm>
          <a:prstGeom prst="rect">
            <a:avLst/>
          </a:prstGeom>
          <a:noFill/>
          <a:ln>
            <a:noFill/>
          </a:ln>
        </p:spPr>
      </p:pic>
      <p:sp>
        <p:nvSpPr>
          <p:cNvPr id="3" name="Rectangle 2"/>
          <p:cNvSpPr/>
          <p:nvPr/>
        </p:nvSpPr>
        <p:spPr>
          <a:xfrm>
            <a:off x="990600" y="3593068"/>
            <a:ext cx="1514582" cy="369332"/>
          </a:xfrm>
          <a:prstGeom prst="rect">
            <a:avLst/>
          </a:prstGeom>
        </p:spPr>
        <p:txBody>
          <a:bodyPr wrap="none">
            <a:spAutoFit/>
          </a:bodyPr>
          <a:lstStyle/>
          <a:p>
            <a:r>
              <a:rPr lang="en-US" dirty="0"/>
              <a:t>Brachydactyly</a:t>
            </a:r>
          </a:p>
        </p:txBody>
      </p:sp>
      <p:sp>
        <p:nvSpPr>
          <p:cNvPr id="9" name="Rectangle 8"/>
          <p:cNvSpPr/>
          <p:nvPr/>
        </p:nvSpPr>
        <p:spPr>
          <a:xfrm>
            <a:off x="4580676" y="3440668"/>
            <a:ext cx="1210524" cy="369332"/>
          </a:xfrm>
          <a:prstGeom prst="rect">
            <a:avLst/>
          </a:prstGeom>
        </p:spPr>
        <p:txBody>
          <a:bodyPr wrap="none">
            <a:spAutoFit/>
          </a:bodyPr>
          <a:lstStyle/>
          <a:p>
            <a:r>
              <a:rPr lang="en-US" dirty="0"/>
              <a:t>Syndactyly</a:t>
            </a:r>
          </a:p>
        </p:txBody>
      </p:sp>
      <p:sp>
        <p:nvSpPr>
          <p:cNvPr id="10" name="Rectangle 9"/>
          <p:cNvSpPr/>
          <p:nvPr/>
        </p:nvSpPr>
        <p:spPr>
          <a:xfrm>
            <a:off x="780344" y="6107668"/>
            <a:ext cx="1353256" cy="369332"/>
          </a:xfrm>
          <a:prstGeom prst="rect">
            <a:avLst/>
          </a:prstGeom>
        </p:spPr>
        <p:txBody>
          <a:bodyPr wrap="none">
            <a:spAutoFit/>
          </a:bodyPr>
          <a:lstStyle/>
          <a:p>
            <a:r>
              <a:rPr lang="en-US" dirty="0"/>
              <a:t>Clinodactyly</a:t>
            </a:r>
          </a:p>
        </p:txBody>
      </p:sp>
      <p:sp>
        <p:nvSpPr>
          <p:cNvPr id="11" name="Rectangle 10"/>
          <p:cNvSpPr/>
          <p:nvPr/>
        </p:nvSpPr>
        <p:spPr>
          <a:xfrm>
            <a:off x="2757284" y="6107668"/>
            <a:ext cx="2043316" cy="369332"/>
          </a:xfrm>
          <a:prstGeom prst="rect">
            <a:avLst/>
          </a:prstGeom>
        </p:spPr>
        <p:txBody>
          <a:bodyPr wrap="none">
            <a:spAutoFit/>
          </a:bodyPr>
          <a:lstStyle/>
          <a:p>
            <a:r>
              <a:rPr lang="en-US" dirty="0" smtClean="0"/>
              <a:t>Preaxial polydactyly</a:t>
            </a:r>
            <a:endParaRPr lang="en-US" dirty="0"/>
          </a:p>
        </p:txBody>
      </p:sp>
      <p:sp>
        <p:nvSpPr>
          <p:cNvPr id="12" name="Rectangle 11"/>
          <p:cNvSpPr/>
          <p:nvPr/>
        </p:nvSpPr>
        <p:spPr>
          <a:xfrm>
            <a:off x="5257800" y="6107668"/>
            <a:ext cx="2188035" cy="369332"/>
          </a:xfrm>
          <a:prstGeom prst="rect">
            <a:avLst/>
          </a:prstGeom>
        </p:spPr>
        <p:txBody>
          <a:bodyPr wrap="none">
            <a:spAutoFit/>
          </a:bodyPr>
          <a:lstStyle/>
          <a:p>
            <a:r>
              <a:rPr lang="en-US" dirty="0"/>
              <a:t>Postaxial polydactyly</a:t>
            </a:r>
          </a:p>
        </p:txBody>
      </p:sp>
    </p:spTree>
    <p:extLst>
      <p:ext uri="{BB962C8B-B14F-4D97-AF65-F5344CB8AC3E}">
        <p14:creationId xmlns:p14="http://schemas.microsoft.com/office/powerpoint/2010/main" val="158667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CNS</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pPr lvl="0"/>
            <a:r>
              <a:rPr lang="en-AU" dirty="0"/>
              <a:t>Hypertonia/hypotonia</a:t>
            </a:r>
            <a:endParaRPr lang="en-US" dirty="0"/>
          </a:p>
          <a:p>
            <a:pPr lvl="0"/>
            <a:r>
              <a:rPr lang="en-AU" dirty="0"/>
              <a:t>Hyper/</a:t>
            </a:r>
            <a:r>
              <a:rPr lang="en-AU" dirty="0" err="1"/>
              <a:t>hyporeflexia</a:t>
            </a:r>
            <a:endParaRPr lang="en-US" dirty="0"/>
          </a:p>
          <a:p>
            <a:pPr lvl="0"/>
            <a:r>
              <a:rPr lang="en-AU" dirty="0"/>
              <a:t>Muscle weakness</a:t>
            </a:r>
            <a:endParaRPr lang="en-US" dirty="0"/>
          </a:p>
          <a:p>
            <a:pPr lvl="0"/>
            <a:r>
              <a:rPr lang="en-AU" dirty="0"/>
              <a:t>Expressionless/drooping face</a:t>
            </a:r>
            <a:endParaRPr lang="en-US" dirty="0"/>
          </a:p>
          <a:p>
            <a:pPr lvl="0"/>
            <a:r>
              <a:rPr lang="en-AU" dirty="0"/>
              <a:t>Ataxia/tremor/seizures</a:t>
            </a:r>
            <a:endParaRPr lang="en-US" dirty="0"/>
          </a:p>
          <a:p>
            <a:pPr lvl="0"/>
            <a:r>
              <a:rPr lang="en-AU" dirty="0"/>
              <a:t>Nystagmus</a:t>
            </a:r>
            <a:endParaRPr lang="en-US" dirty="0"/>
          </a:p>
          <a:p>
            <a:pPr lvl="0"/>
            <a:r>
              <a:rPr lang="en-AU" dirty="0"/>
              <a:t>Hand-wringing</a:t>
            </a:r>
            <a:endParaRPr lang="en-US" dirty="0"/>
          </a:p>
          <a:p>
            <a:pPr lvl="0"/>
            <a:r>
              <a:rPr lang="en-AU" dirty="0"/>
              <a:t>Self-mutilation</a:t>
            </a:r>
            <a:endParaRPr lang="en-US" dirty="0"/>
          </a:p>
          <a:p>
            <a:pPr lvl="0"/>
            <a:r>
              <a:rPr lang="en-AU" dirty="0"/>
              <a:t>Blindness</a:t>
            </a:r>
            <a:endParaRPr lang="en-US" dirty="0"/>
          </a:p>
          <a:p>
            <a:pPr lvl="0"/>
            <a:r>
              <a:rPr lang="en-AU" dirty="0"/>
              <a:t>Hyperactivity</a:t>
            </a:r>
            <a:endParaRPr lang="en-US" dirty="0"/>
          </a:p>
          <a:p>
            <a:pPr lvl="0"/>
            <a:r>
              <a:rPr lang="en-AU" dirty="0"/>
              <a:t>Mewing cry, low vocal pitch as in what stand for, </a:t>
            </a:r>
            <a:endParaRPr lang="en-US" dirty="0"/>
          </a:p>
          <a:p>
            <a:pPr lvl="0"/>
            <a:r>
              <a:rPr lang="en-AU" dirty="0"/>
              <a:t>Hoarse voice, </a:t>
            </a:r>
            <a:r>
              <a:rPr lang="en-AU" dirty="0" smtClean="0"/>
              <a:t>aphonia (</a:t>
            </a:r>
            <a:r>
              <a:rPr lang="en-AU" dirty="0"/>
              <a:t>laryngeal cleft)</a:t>
            </a:r>
            <a:endParaRPr lang="en-US" dirty="0"/>
          </a:p>
          <a:p>
            <a:pPr marL="0" indent="0">
              <a:buNone/>
            </a:pPr>
            <a:endParaRPr lang="en-US" dirty="0"/>
          </a:p>
        </p:txBody>
      </p:sp>
    </p:spTree>
    <p:extLst>
      <p:ext uri="{BB962C8B-B14F-4D97-AF65-F5344CB8AC3E}">
        <p14:creationId xmlns:p14="http://schemas.microsoft.com/office/powerpoint/2010/main" val="2227527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Ectodermal Features</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lvl="0"/>
            <a:r>
              <a:rPr lang="en-AU" sz="2400" i="1" u="sng" dirty="0"/>
              <a:t>Skin</a:t>
            </a:r>
            <a:r>
              <a:rPr lang="en-AU" sz="2400" dirty="0"/>
              <a:t>:  texture and colour, birthmarks, redundancy, </a:t>
            </a:r>
            <a:r>
              <a:rPr lang="en-AU" sz="2400" dirty="0" smtClean="0"/>
              <a:t>defects, </a:t>
            </a:r>
            <a:r>
              <a:rPr lang="en-AU" sz="2400" b="1" dirty="0"/>
              <a:t>Alopecia a</a:t>
            </a:r>
            <a:r>
              <a:rPr lang="en-AU" sz="2400" b="1" dirty="0" smtClean="0"/>
              <a:t>reata</a:t>
            </a:r>
            <a:r>
              <a:rPr lang="en-AU" sz="2400" dirty="0" smtClean="0"/>
              <a:t>, </a:t>
            </a:r>
            <a:r>
              <a:rPr lang="en-AU" sz="2400" b="1" dirty="0"/>
              <a:t>Café-au-</a:t>
            </a:r>
            <a:r>
              <a:rPr lang="en-AU" sz="2400" b="1" dirty="0" err="1"/>
              <a:t>lait</a:t>
            </a:r>
            <a:r>
              <a:rPr lang="en-AU" sz="2400" b="1" dirty="0"/>
              <a:t> </a:t>
            </a:r>
            <a:r>
              <a:rPr lang="en-AU" sz="2400" b="1" dirty="0" smtClean="0"/>
              <a:t>spots.</a:t>
            </a:r>
            <a:endParaRPr lang="en-US" sz="2400" dirty="0"/>
          </a:p>
          <a:p>
            <a:pPr lvl="0"/>
            <a:r>
              <a:rPr lang="en-AU" sz="2400" i="1" u="sng" dirty="0"/>
              <a:t>Hair</a:t>
            </a:r>
            <a:r>
              <a:rPr lang="en-AU" sz="2400" dirty="0"/>
              <a:t>:  scalp hair and body hair: colour and distribution. </a:t>
            </a:r>
            <a:r>
              <a:rPr lang="en-AU" sz="2400" dirty="0" smtClean="0"/>
              <a:t>Note </a:t>
            </a:r>
            <a:r>
              <a:rPr lang="en-AU" sz="2400" dirty="0"/>
              <a:t>position of anterior and posterior scalp hairline </a:t>
            </a:r>
            <a:endParaRPr lang="en-US" sz="2400" dirty="0"/>
          </a:p>
          <a:p>
            <a:pPr lvl="0"/>
            <a:r>
              <a:rPr lang="en-AU" sz="2400" i="1" u="sng" dirty="0"/>
              <a:t>Nails</a:t>
            </a:r>
            <a:r>
              <a:rPr lang="en-AU" sz="2400" dirty="0"/>
              <a:t>: check if they are normal or hypoplastic, pitted or </a:t>
            </a:r>
            <a:r>
              <a:rPr lang="en-AU" sz="2400" dirty="0" smtClean="0"/>
              <a:t>brittle</a:t>
            </a:r>
            <a:endParaRPr lang="en-AU" sz="2400" b="1" dirty="0"/>
          </a:p>
          <a:p>
            <a:pPr lvl="0"/>
            <a:r>
              <a:rPr lang="en-AU" sz="2400" b="1" dirty="0" smtClean="0"/>
              <a:t>Extramammary </a:t>
            </a:r>
            <a:r>
              <a:rPr lang="en-AU" sz="2400" b="1" dirty="0"/>
              <a:t>nipples: </a:t>
            </a:r>
            <a:r>
              <a:rPr lang="en-AU" sz="2400" dirty="0"/>
              <a:t>usually present along the mammary </a:t>
            </a:r>
            <a:r>
              <a:rPr lang="en-AU" sz="2400" dirty="0" smtClean="0"/>
              <a:t>lines</a:t>
            </a:r>
          </a:p>
          <a:p>
            <a:pPr lvl="0"/>
            <a:r>
              <a:rPr lang="en-AU" sz="2400" b="1" dirty="0" smtClean="0"/>
              <a:t>Hyprtrichosis</a:t>
            </a:r>
            <a:r>
              <a:rPr lang="en-AU" sz="2400" dirty="0" smtClean="0"/>
              <a:t>: overgrowth of hair in any area of the body</a:t>
            </a:r>
          </a:p>
          <a:p>
            <a:pPr lvl="0"/>
            <a:r>
              <a:rPr lang="en-AU" sz="2400" b="1" dirty="0" smtClean="0"/>
              <a:t>Hirsutism</a:t>
            </a:r>
            <a:r>
              <a:rPr lang="en-AU" sz="2400" dirty="0" smtClean="0"/>
              <a:t>: abnormal hair growth in regions under the control of androgenic hormones</a:t>
            </a:r>
            <a:endParaRPr lang="en-US" sz="2400" dirty="0"/>
          </a:p>
        </p:txBody>
      </p:sp>
    </p:spTree>
    <p:extLst>
      <p:ext uri="{BB962C8B-B14F-4D97-AF65-F5344CB8AC3E}">
        <p14:creationId xmlns:p14="http://schemas.microsoft.com/office/powerpoint/2010/main" val="3399332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dirty="0"/>
              <a:t>Ectodermal Features</a:t>
            </a:r>
            <a:endParaRPr lang="en-US" sz="3600" dirty="0"/>
          </a:p>
        </p:txBody>
      </p:sp>
      <p:pic>
        <p:nvPicPr>
          <p:cNvPr id="4" name="Content Placeholder 3" descr="C:\Documents and Settings\ababnehfa\Desktop\Pics\images.jpg"/>
          <p:cNvPicPr>
            <a:picLocks noGrp="1"/>
          </p:cNvPicPr>
          <p:nvPr>
            <p:ph idx="1"/>
          </p:nvPr>
        </p:nvPicPr>
        <p:blipFill>
          <a:blip r:embed="rId2"/>
          <a:srcRect/>
          <a:stretch>
            <a:fillRect/>
          </a:stretch>
        </p:blipFill>
        <p:spPr bwMode="auto">
          <a:xfrm>
            <a:off x="3581400" y="2286000"/>
            <a:ext cx="2590800" cy="3276600"/>
          </a:xfrm>
          <a:prstGeom prst="rect">
            <a:avLst/>
          </a:prstGeom>
          <a:noFill/>
          <a:ln w="9525">
            <a:noFill/>
            <a:miter lim="800000"/>
            <a:headEnd/>
            <a:tailEnd/>
          </a:ln>
        </p:spPr>
      </p:pic>
    </p:spTree>
    <p:extLst>
      <p:ext uri="{BB962C8B-B14F-4D97-AF65-F5344CB8AC3E}">
        <p14:creationId xmlns:p14="http://schemas.microsoft.com/office/powerpoint/2010/main" val="370160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dirty="0"/>
              <a:t>Ectodermal Features</a:t>
            </a:r>
            <a:endParaRPr lang="en-US" sz="3600" dirty="0"/>
          </a:p>
        </p:txBody>
      </p:sp>
      <p:pic>
        <p:nvPicPr>
          <p:cNvPr id="5" name="Picture 4" descr="C:\Documents and Settings\ababnehfa\Desktop\Pics\F1.medium.gif"/>
          <p:cNvPicPr/>
          <p:nvPr/>
        </p:nvPicPr>
        <p:blipFill>
          <a:blip r:embed="rId2"/>
          <a:srcRect/>
          <a:stretch>
            <a:fillRect/>
          </a:stretch>
        </p:blipFill>
        <p:spPr bwMode="auto">
          <a:xfrm>
            <a:off x="3581400" y="1981200"/>
            <a:ext cx="2819400" cy="3048000"/>
          </a:xfrm>
          <a:prstGeom prst="rect">
            <a:avLst/>
          </a:prstGeom>
          <a:noFill/>
          <a:ln w="9525">
            <a:noFill/>
            <a:miter lim="800000"/>
            <a:headEnd/>
            <a:tailEnd/>
          </a:ln>
        </p:spPr>
      </p:pic>
    </p:spTree>
    <p:extLst>
      <p:ext uri="{BB962C8B-B14F-4D97-AF65-F5344CB8AC3E}">
        <p14:creationId xmlns:p14="http://schemas.microsoft.com/office/powerpoint/2010/main" val="1231089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dirty="0"/>
              <a:t>Ectodermal Features</a:t>
            </a:r>
            <a:endParaRPr lang="en-US" sz="3600" dirty="0"/>
          </a:p>
        </p:txBody>
      </p:sp>
      <p:pic>
        <p:nvPicPr>
          <p:cNvPr id="11" name="Picture 10" descr="http://www.yourhormones.info/repository/57.jpg"/>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90800"/>
            <a:ext cx="2209800" cy="2017510"/>
          </a:xfrm>
          <a:prstGeom prst="rect">
            <a:avLst/>
          </a:prstGeom>
          <a:noFill/>
          <a:ln>
            <a:noFill/>
          </a:ln>
        </p:spPr>
      </p:pic>
      <p:pic>
        <p:nvPicPr>
          <p:cNvPr id="1028" name="Picture 4" descr="C:\Users\ababnehfa\Desktop\SSS.jpg"/>
          <p:cNvPicPr>
            <a:picLocks noChangeAspect="1" noChangeArrowheads="1"/>
          </p:cNvPicPr>
          <p:nvPr/>
        </p:nvPicPr>
        <p:blipFill rotWithShape="1">
          <a:blip r:embed="rId3">
            <a:extLst>
              <a:ext uri="{28A0092B-C50C-407E-A947-70E740481C1C}">
                <a14:useLocalDpi xmlns:a14="http://schemas.microsoft.com/office/drawing/2010/main" val="0"/>
              </a:ext>
            </a:extLst>
          </a:blip>
          <a:srcRect b="3839"/>
          <a:stretch/>
        </p:blipFill>
        <p:spPr bwMode="auto">
          <a:xfrm>
            <a:off x="5105400" y="2590800"/>
            <a:ext cx="2075372" cy="24930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95600" y="5181600"/>
            <a:ext cx="974626" cy="338554"/>
          </a:xfrm>
          <a:prstGeom prst="rect">
            <a:avLst/>
          </a:prstGeom>
        </p:spPr>
        <p:txBody>
          <a:bodyPr wrap="none">
            <a:spAutoFit/>
          </a:bodyPr>
          <a:lstStyle/>
          <a:p>
            <a:r>
              <a:rPr lang="en-US" sz="1600" dirty="0"/>
              <a:t>Hirsutism</a:t>
            </a:r>
          </a:p>
        </p:txBody>
      </p:sp>
      <p:sp>
        <p:nvSpPr>
          <p:cNvPr id="14" name="Rectangle 13"/>
          <p:cNvSpPr/>
          <p:nvPr/>
        </p:nvSpPr>
        <p:spPr>
          <a:xfrm>
            <a:off x="5486400" y="5334000"/>
            <a:ext cx="1329210" cy="338554"/>
          </a:xfrm>
          <a:prstGeom prst="rect">
            <a:avLst/>
          </a:prstGeom>
        </p:spPr>
        <p:txBody>
          <a:bodyPr wrap="none">
            <a:spAutoFit/>
          </a:bodyPr>
          <a:lstStyle/>
          <a:p>
            <a:r>
              <a:rPr lang="en-US" sz="1600" dirty="0"/>
              <a:t>Hyprtrichosis </a:t>
            </a:r>
          </a:p>
        </p:txBody>
      </p:sp>
    </p:spTree>
    <p:extLst>
      <p:ext uri="{BB962C8B-B14F-4D97-AF65-F5344CB8AC3E}">
        <p14:creationId xmlns:p14="http://schemas.microsoft.com/office/powerpoint/2010/main" val="4060671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Ectodermal Features</a:t>
            </a:r>
            <a:endParaRPr lang="en-US" dirty="0"/>
          </a:p>
        </p:txBody>
      </p:sp>
      <p:pic>
        <p:nvPicPr>
          <p:cNvPr id="4098" name="Picture 2" descr="C:\Users\ababnehfa\Desktop\S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193975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babnehfa\Desktop\SSS.jpg"/>
          <p:cNvPicPr/>
          <p:nvPr/>
        </p:nvPicPr>
        <p:blipFill rotWithShape="1">
          <a:blip r:embed="rId4">
            <a:extLst>
              <a:ext uri="{28A0092B-C50C-407E-A947-70E740481C1C}">
                <a14:useLocalDpi xmlns:a14="http://schemas.microsoft.com/office/drawing/2010/main" val="0"/>
              </a:ext>
            </a:extLst>
          </a:blip>
          <a:srcRect b="16805"/>
          <a:stretch/>
        </p:blipFill>
        <p:spPr bwMode="auto">
          <a:xfrm>
            <a:off x="4876800" y="2362200"/>
            <a:ext cx="2517140" cy="2052638"/>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5410200" y="5071646"/>
            <a:ext cx="1632242" cy="338554"/>
          </a:xfrm>
          <a:prstGeom prst="rect">
            <a:avLst/>
          </a:prstGeom>
        </p:spPr>
        <p:txBody>
          <a:bodyPr wrap="none">
            <a:spAutoFit/>
          </a:bodyPr>
          <a:lstStyle/>
          <a:p>
            <a:r>
              <a:rPr lang="en-US" sz="1600" dirty="0"/>
              <a:t>Café-au-lait spots</a:t>
            </a:r>
          </a:p>
        </p:txBody>
      </p:sp>
      <p:sp>
        <p:nvSpPr>
          <p:cNvPr id="9" name="Rectangle 8"/>
          <p:cNvSpPr/>
          <p:nvPr/>
        </p:nvSpPr>
        <p:spPr>
          <a:xfrm>
            <a:off x="1988769" y="5102423"/>
            <a:ext cx="2126031" cy="307777"/>
          </a:xfrm>
          <a:prstGeom prst="rect">
            <a:avLst/>
          </a:prstGeom>
        </p:spPr>
        <p:txBody>
          <a:bodyPr wrap="none">
            <a:spAutoFit/>
          </a:bodyPr>
          <a:lstStyle/>
          <a:p>
            <a:r>
              <a:rPr lang="en-US" sz="1400" dirty="0" smtClean="0"/>
              <a:t>Irregular Café-au-lait </a:t>
            </a:r>
            <a:r>
              <a:rPr lang="en-US" sz="1400" dirty="0"/>
              <a:t>spots</a:t>
            </a:r>
          </a:p>
        </p:txBody>
      </p:sp>
    </p:spTree>
    <p:extLst>
      <p:ext uri="{BB962C8B-B14F-4D97-AF65-F5344CB8AC3E}">
        <p14:creationId xmlns:p14="http://schemas.microsoft.com/office/powerpoint/2010/main" val="279707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Genetic oriented history</a:t>
            </a:r>
            <a:endParaRPr lang="en-US" dirty="0"/>
          </a:p>
        </p:txBody>
      </p:sp>
      <p:sp>
        <p:nvSpPr>
          <p:cNvPr id="3" name="Content Placeholder 2"/>
          <p:cNvSpPr>
            <a:spLocks noGrp="1"/>
          </p:cNvSpPr>
          <p:nvPr>
            <p:ph idx="1"/>
          </p:nvPr>
        </p:nvSpPr>
        <p:spPr/>
        <p:txBody>
          <a:bodyPr/>
          <a:lstStyle/>
          <a:p>
            <a:pPr marL="0" indent="0">
              <a:buNone/>
            </a:pPr>
            <a:r>
              <a:rPr lang="en-US" b="1" dirty="0" smtClean="0"/>
              <a:t>                  Family </a:t>
            </a:r>
            <a:r>
              <a:rPr lang="en-US" b="1" dirty="0"/>
              <a:t>pedigree</a:t>
            </a:r>
            <a:endParaRPr lang="en-US" dirty="0"/>
          </a:p>
          <a:p>
            <a:pPr lvl="0"/>
            <a:r>
              <a:rPr lang="en-US" dirty="0"/>
              <a:t>Three generation family history </a:t>
            </a:r>
          </a:p>
          <a:p>
            <a:pPr lvl="0"/>
            <a:r>
              <a:rPr lang="en-US" dirty="0"/>
              <a:t>Parental ages and health status </a:t>
            </a:r>
          </a:p>
          <a:p>
            <a:pPr lvl="0"/>
            <a:r>
              <a:rPr lang="en-US" dirty="0"/>
              <a:t>Consanguinity</a:t>
            </a:r>
          </a:p>
          <a:p>
            <a:pPr lvl="0"/>
            <a:r>
              <a:rPr lang="en-US" dirty="0"/>
              <a:t>Multiple miscarriages </a:t>
            </a:r>
          </a:p>
          <a:p>
            <a:pPr lvl="0"/>
            <a:r>
              <a:rPr lang="en-US" dirty="0"/>
              <a:t>Birth defects </a:t>
            </a:r>
          </a:p>
          <a:p>
            <a:r>
              <a:rPr lang="en-US" dirty="0"/>
              <a:t>Other genetic disease</a:t>
            </a:r>
          </a:p>
        </p:txBody>
      </p:sp>
    </p:spTree>
    <p:extLst>
      <p:ext uri="{BB962C8B-B14F-4D97-AF65-F5344CB8AC3E}">
        <p14:creationId xmlns:p14="http://schemas.microsoft.com/office/powerpoint/2010/main" val="584912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Ectodermal Features</a:t>
            </a:r>
            <a:endParaRPr lang="en-US" dirty="0"/>
          </a:p>
        </p:txBody>
      </p:sp>
      <p:pic>
        <p:nvPicPr>
          <p:cNvPr id="4099" name="Picture 3" descr="C:\Users\ababnehfa\Desktop\XXX.jpg"/>
          <p:cNvPicPr>
            <a:picLocks noChangeAspect="1" noChangeArrowheads="1"/>
          </p:cNvPicPr>
          <p:nvPr/>
        </p:nvPicPr>
        <p:blipFill rotWithShape="1">
          <a:blip r:embed="rId3">
            <a:extLst>
              <a:ext uri="{28A0092B-C50C-407E-A947-70E740481C1C}">
                <a14:useLocalDpi xmlns:a14="http://schemas.microsoft.com/office/drawing/2010/main" val="0"/>
              </a:ext>
            </a:extLst>
          </a:blip>
          <a:srcRect b="9999"/>
          <a:stretch/>
        </p:blipFill>
        <p:spPr bwMode="auto">
          <a:xfrm>
            <a:off x="3276600" y="1295400"/>
            <a:ext cx="2590800" cy="34581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63289" y="4736068"/>
            <a:ext cx="1487651" cy="338554"/>
          </a:xfrm>
          <a:prstGeom prst="rect">
            <a:avLst/>
          </a:prstGeom>
        </p:spPr>
        <p:txBody>
          <a:bodyPr wrap="none">
            <a:spAutoFit/>
          </a:bodyPr>
          <a:lstStyle/>
          <a:p>
            <a:r>
              <a:rPr lang="en-US" sz="1600" dirty="0" smtClean="0"/>
              <a:t>Neurofibromas </a:t>
            </a:r>
            <a:endParaRPr lang="en-US" sz="1600" dirty="0"/>
          </a:p>
        </p:txBody>
      </p:sp>
    </p:spTree>
    <p:extLst>
      <p:ext uri="{BB962C8B-B14F-4D97-AF65-F5344CB8AC3E}">
        <p14:creationId xmlns:p14="http://schemas.microsoft.com/office/powerpoint/2010/main" val="144018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Ectodermal Features</a:t>
            </a:r>
            <a:endParaRPr lang="en-US" dirty="0"/>
          </a:p>
        </p:txBody>
      </p:sp>
      <p:pic>
        <p:nvPicPr>
          <p:cNvPr id="7" name="Picture 6" descr="C:\Documents and Settings\ababnehfa\Desktop\Pics\Aplasia_cutis_congenita.jpg"/>
          <p:cNvPicPr/>
          <p:nvPr/>
        </p:nvPicPr>
        <p:blipFill>
          <a:blip r:embed="rId3" cstate="print"/>
          <a:srcRect/>
          <a:stretch>
            <a:fillRect/>
          </a:stretch>
        </p:blipFill>
        <p:spPr bwMode="auto">
          <a:xfrm>
            <a:off x="3200400" y="2209800"/>
            <a:ext cx="2286000" cy="2128837"/>
          </a:xfrm>
          <a:prstGeom prst="rect">
            <a:avLst/>
          </a:prstGeom>
          <a:noFill/>
          <a:ln w="9525">
            <a:noFill/>
            <a:miter lim="800000"/>
            <a:headEnd/>
            <a:tailEnd/>
          </a:ln>
        </p:spPr>
      </p:pic>
      <p:sp>
        <p:nvSpPr>
          <p:cNvPr id="8" name="Rectangle 7"/>
          <p:cNvSpPr/>
          <p:nvPr/>
        </p:nvSpPr>
        <p:spPr>
          <a:xfrm>
            <a:off x="3657600" y="4843046"/>
            <a:ext cx="1417760" cy="338554"/>
          </a:xfrm>
          <a:prstGeom prst="rect">
            <a:avLst/>
          </a:prstGeom>
        </p:spPr>
        <p:txBody>
          <a:bodyPr wrap="none">
            <a:spAutoFit/>
          </a:bodyPr>
          <a:lstStyle/>
          <a:p>
            <a:r>
              <a:rPr lang="en-US" sz="1600" dirty="0" smtClean="0"/>
              <a:t>Alopecia </a:t>
            </a:r>
            <a:r>
              <a:rPr lang="en-US" sz="1600" dirty="0"/>
              <a:t>ariata</a:t>
            </a:r>
          </a:p>
        </p:txBody>
      </p:sp>
    </p:spTree>
    <p:extLst>
      <p:ext uri="{BB962C8B-B14F-4D97-AF65-F5344CB8AC3E}">
        <p14:creationId xmlns:p14="http://schemas.microsoft.com/office/powerpoint/2010/main" val="3108700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Ectodermal Features</a:t>
            </a:r>
            <a:endParaRPr lang="en-US" dirty="0"/>
          </a:p>
        </p:txBody>
      </p:sp>
      <p:pic>
        <p:nvPicPr>
          <p:cNvPr id="6" name="Picture 5" descr="C:\Users\Ahmad\Desktop\Genetics\Work\Pics\dermnet_rf_photo_of_tuberous_sclerosi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362200"/>
            <a:ext cx="2169910" cy="1849293"/>
          </a:xfrm>
          <a:prstGeom prst="rect">
            <a:avLst/>
          </a:prstGeom>
          <a:noFill/>
          <a:ln>
            <a:noFill/>
          </a:ln>
        </p:spPr>
      </p:pic>
      <p:sp>
        <p:nvSpPr>
          <p:cNvPr id="4" name="Rectangle 3"/>
          <p:cNvSpPr/>
          <p:nvPr/>
        </p:nvSpPr>
        <p:spPr>
          <a:xfrm>
            <a:off x="3810000" y="4648200"/>
            <a:ext cx="1738040" cy="338554"/>
          </a:xfrm>
          <a:prstGeom prst="rect">
            <a:avLst/>
          </a:prstGeom>
        </p:spPr>
        <p:txBody>
          <a:bodyPr wrap="none">
            <a:spAutoFit/>
          </a:bodyPr>
          <a:lstStyle/>
          <a:p>
            <a:r>
              <a:rPr lang="en-US" sz="1600" dirty="0"/>
              <a:t>Hypopigmentation</a:t>
            </a:r>
          </a:p>
        </p:txBody>
      </p:sp>
    </p:spTree>
    <p:extLst>
      <p:ext uri="{BB962C8B-B14F-4D97-AF65-F5344CB8AC3E}">
        <p14:creationId xmlns:p14="http://schemas.microsoft.com/office/powerpoint/2010/main" val="717217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descr="C:\Users\ababnehfa\Desktop\Waardenburg-Syndrome-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588645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17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Noonan syndrome</a:t>
            </a:r>
            <a:endParaRPr lang="en-US" dirty="0"/>
          </a:p>
        </p:txBody>
      </p:sp>
      <p:sp>
        <p:nvSpPr>
          <p:cNvPr id="3" name="Content Placeholder 2"/>
          <p:cNvSpPr>
            <a:spLocks noGrp="1"/>
          </p:cNvSpPr>
          <p:nvPr>
            <p:ph idx="1"/>
          </p:nvPr>
        </p:nvSpPr>
        <p:spPr>
          <a:ln>
            <a:solidFill>
              <a:schemeClr val="accent1"/>
            </a:solidFill>
          </a:ln>
        </p:spPr>
        <p:txBody>
          <a:bodyPr>
            <a:normAutofit/>
          </a:bodyPr>
          <a:lstStyle/>
          <a:p>
            <a:r>
              <a:rPr lang="en-US" sz="2600" dirty="0"/>
              <a:t>Short stature with </a:t>
            </a:r>
            <a:endParaRPr lang="en-US" sz="2600" dirty="0" smtClean="0"/>
          </a:p>
          <a:p>
            <a:r>
              <a:rPr lang="en-US" sz="2600" dirty="0" smtClean="0"/>
              <a:t>Webbed neck </a:t>
            </a:r>
          </a:p>
          <a:p>
            <a:r>
              <a:rPr lang="en-US" sz="2600" dirty="0" smtClean="0"/>
              <a:t>Pectus </a:t>
            </a:r>
            <a:r>
              <a:rPr lang="en-US" sz="2600" dirty="0"/>
              <a:t>carinatum/</a:t>
            </a:r>
            <a:r>
              <a:rPr lang="en-US" sz="2600" dirty="0" err="1"/>
              <a:t>excavatum</a:t>
            </a:r>
            <a:r>
              <a:rPr lang="en-US" sz="2600" dirty="0"/>
              <a:t> </a:t>
            </a:r>
            <a:endParaRPr lang="en-US" sz="2600" dirty="0" smtClean="0"/>
          </a:p>
          <a:p>
            <a:r>
              <a:rPr lang="en-US" sz="2600" dirty="0" smtClean="0"/>
              <a:t>Distinctive facies</a:t>
            </a:r>
          </a:p>
          <a:p>
            <a:r>
              <a:rPr lang="en-US" sz="2600" dirty="0" smtClean="0"/>
              <a:t>Cardiac </a:t>
            </a:r>
            <a:r>
              <a:rPr lang="en-US" sz="2600" dirty="0"/>
              <a:t>anomalies, especially pulmonary valve </a:t>
            </a:r>
            <a:r>
              <a:rPr lang="en-US" sz="2600" dirty="0" smtClean="0"/>
              <a:t>stenosis</a:t>
            </a:r>
          </a:p>
          <a:p>
            <a:endParaRPr lang="en-US" sz="2600" dirty="0" smtClean="0"/>
          </a:p>
          <a:p>
            <a:r>
              <a:rPr lang="en-US" sz="2600" dirty="0" smtClean="0"/>
              <a:t>Autosomal </a:t>
            </a:r>
            <a:r>
              <a:rPr lang="en-US" sz="2600" dirty="0"/>
              <a:t>dominant.</a:t>
            </a:r>
            <a:br>
              <a:rPr lang="en-US" sz="2600" dirty="0"/>
            </a:br>
            <a:r>
              <a:rPr lang="en-US" sz="2600" dirty="0"/>
              <a:t>One form of Noonan syndrome, that which maps to 12q24.1, is due to mutations in PTPN11 </a:t>
            </a:r>
            <a:r>
              <a:rPr lang="en-US" sz="2600" dirty="0">
                <a:hlinkClick r:id="rId2"/>
              </a:rPr>
              <a:t>(OMIM 176876)</a:t>
            </a:r>
            <a:r>
              <a:rPr lang="en-US" sz="2600" dirty="0"/>
              <a:t> </a:t>
            </a:r>
          </a:p>
          <a:p>
            <a:endParaRPr lang="en-US" dirty="0"/>
          </a:p>
        </p:txBody>
      </p:sp>
    </p:spTree>
    <p:extLst>
      <p:ext uri="{BB962C8B-B14F-4D97-AF65-F5344CB8AC3E}">
        <p14:creationId xmlns:p14="http://schemas.microsoft.com/office/powerpoint/2010/main" val="1150010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descr="C:\Users\ababnehfa\Desktop\Waardenburg-Syndrome-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752600"/>
            <a:ext cx="207147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babnehfa\Desktop\Waardenburg-Syndrome-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47982"/>
            <a:ext cx="4038600" cy="26250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babnehfa\Desktop\Waardenburg-Syndrome-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741487"/>
            <a:ext cx="2077781" cy="299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99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ababnehfa\Desktop\Waardenburg-Syndrome-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1"/>
            <a:ext cx="441830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babnehfa\Desktop\Waardenburg-Syndrome-Pict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14" t="15566" r="13265" b="9066"/>
          <a:stretch/>
        </p:blipFill>
        <p:spPr bwMode="auto">
          <a:xfrm>
            <a:off x="5105400" y="2020455"/>
            <a:ext cx="3108252" cy="239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175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Costello syndrome </a:t>
            </a:r>
            <a:br>
              <a:rPr lang="en-US" b="1" dirty="0"/>
            </a:br>
            <a:endParaRPr lang="en-US" dirty="0"/>
          </a:p>
        </p:txBody>
      </p:sp>
      <p:sp>
        <p:nvSpPr>
          <p:cNvPr id="3" name="Content Placeholder 2"/>
          <p:cNvSpPr>
            <a:spLocks noGrp="1"/>
          </p:cNvSpPr>
          <p:nvPr>
            <p:ph idx="1"/>
          </p:nvPr>
        </p:nvSpPr>
        <p:spPr/>
        <p:txBody>
          <a:bodyPr>
            <a:normAutofit/>
          </a:bodyPr>
          <a:lstStyle/>
          <a:p>
            <a:r>
              <a:rPr lang="en-US" sz="2400" dirty="0"/>
              <a:t>Severe failure to thrive following normal or increased </a:t>
            </a:r>
            <a:r>
              <a:rPr lang="en-US" sz="2400" dirty="0" smtClean="0"/>
              <a:t>birth weight</a:t>
            </a:r>
          </a:p>
          <a:p>
            <a:r>
              <a:rPr lang="en-US" sz="2400" dirty="0" smtClean="0"/>
              <a:t>Mental retardation </a:t>
            </a:r>
          </a:p>
          <a:p>
            <a:r>
              <a:rPr lang="en-US" sz="2400" dirty="0" smtClean="0"/>
              <a:t>Curly </a:t>
            </a:r>
            <a:r>
              <a:rPr lang="en-US" sz="2400" dirty="0"/>
              <a:t>hair, distinctive coarse </a:t>
            </a:r>
            <a:r>
              <a:rPr lang="en-US" sz="2400" dirty="0" smtClean="0"/>
              <a:t>facies,</a:t>
            </a:r>
          </a:p>
          <a:p>
            <a:r>
              <a:rPr lang="en-US" sz="2400" dirty="0" smtClean="0"/>
              <a:t>Characteristic </a:t>
            </a:r>
            <a:r>
              <a:rPr lang="en-US" sz="2400" dirty="0"/>
              <a:t>loose/wrinkled hands and </a:t>
            </a:r>
            <a:r>
              <a:rPr lang="en-US" sz="2400" dirty="0" smtClean="0"/>
              <a:t>feet</a:t>
            </a:r>
          </a:p>
          <a:p>
            <a:r>
              <a:rPr lang="en-US" sz="2400" dirty="0" smtClean="0"/>
              <a:t>'warty</a:t>
            </a:r>
            <a:r>
              <a:rPr lang="en-US" sz="2400" dirty="0"/>
              <a:t>' nasal/breast/perianal papillomata </a:t>
            </a:r>
            <a:endParaRPr lang="en-US" sz="2400" dirty="0" smtClean="0"/>
          </a:p>
          <a:p>
            <a:pPr marL="0" indent="0">
              <a:buNone/>
            </a:pPr>
            <a:endParaRPr lang="en-US" sz="2400" dirty="0" smtClean="0"/>
          </a:p>
          <a:p>
            <a:r>
              <a:rPr lang="en-US" sz="2400" dirty="0"/>
              <a:t>de novo heterozygous mutations in the HRAS gene </a:t>
            </a:r>
          </a:p>
        </p:txBody>
      </p:sp>
    </p:spTree>
    <p:extLst>
      <p:ext uri="{BB962C8B-B14F-4D97-AF65-F5344CB8AC3E}">
        <p14:creationId xmlns:p14="http://schemas.microsoft.com/office/powerpoint/2010/main" val="908301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ababnehfa\Desktop\Waardenburg-Syndrome-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752601"/>
            <a:ext cx="356910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babnehfa\Desktop\Waardenburg-Syndrome-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752601"/>
            <a:ext cx="3524104" cy="252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305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4" name="Picture 5" descr="C:\Users\ababnehfa\Desktop\Waardenburg-Syndrome-Pictu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2438400" cy="3779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babnehfa\Desktop\Waardenburg-Syndrome-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057400"/>
            <a:ext cx="3024554"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11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Pedigree Drawing</a:t>
            </a:r>
            <a:endParaRPr lang="en-US" dirty="0"/>
          </a:p>
        </p:txBody>
      </p:sp>
      <p:pic>
        <p:nvPicPr>
          <p:cNvPr id="4" name="Content Placeholder 3"/>
          <p:cNvPicPr>
            <a:picLocks noGrp="1"/>
          </p:cNvPicPr>
          <p:nvPr>
            <p:ph idx="1"/>
          </p:nvPr>
        </p:nvPicPr>
        <p:blipFill>
          <a:blip r:embed="rId2"/>
          <a:srcRect/>
          <a:stretch>
            <a:fillRect/>
          </a:stretch>
        </p:blipFill>
        <p:spPr bwMode="auto">
          <a:xfrm>
            <a:off x="2286000" y="2148681"/>
            <a:ext cx="4572000" cy="3429000"/>
          </a:xfrm>
          <a:prstGeom prst="rect">
            <a:avLst/>
          </a:prstGeom>
          <a:noFill/>
        </p:spPr>
      </p:pic>
    </p:spTree>
    <p:extLst>
      <p:ext uri="{BB962C8B-B14F-4D97-AF65-F5344CB8AC3E}">
        <p14:creationId xmlns:p14="http://schemas.microsoft.com/office/powerpoint/2010/main" val="37457767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4" name="Picture 2" descr="http://www.chargeacrosseurope.com/cms/media/charge_children/selina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4876800" cy="32232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encrypted-tbn1.gstatic.com/images?q=tbn:ANd9GcRrWf0-wmtOHdp2UUxf2CF0Qdjl0tWgMTSKEuowJwDhUwoddjos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3352800" cy="13620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xQTEhQUExQWFhQXFBcXFxgXFxYaGBgWFxgXGBgWHBgYHCggHBolHBQXIjEhJSorLi4vFx8zODMsNygtLisBCgoKDg0OGhAQGywkICUsLCwsLCwsLCwsLCwsLC0sLCwsLCwsLCwsLCwsLCwsLCwsLDIsLCwsNys3LCssKysrN//AABEIALMAnAMBIgACEQEDEQH/xAAcAAABBAMBAAAAAAAAAAAAAAAAAgQGBwEFCAP/xABFEAABAwIEAwMICAIIBwEAAAABAAIRAyEEBRIxQVFxBiJhCBMyRIGRxNIHFEJUk6Gx8FLRFSMzNWKSsuE0coKDs8HxFv/EABkBAQADAQEAAAAAAAAAAAAAAAABAgMEBf/EACERAAICAgMBAQADAAAAAAAAAAABAhEDEgQhMVFBFCIy/9oADAMBAAIRAxEAPwC8VxHq26BduLiE8OgQlCtZRrKShLJFayjWUlCWBWso1lJQlgVrKNZSUJbArWUaykoSwK1lGspKEsCtZRrKShLArWUaykoS2C8PJqP94dML8QruVIeTT6/0wvxCu9CrBcQnh0C7eXEJ4dAhKBCEKCQQhCAEIQgBCEIAQhCAEIQgBCEIAQhCAu/yafX+mF+IV3qkPJp9f6YX4hXepKguITw6BdvLiE8OgQlAhCFBIIQhACEIQAhCEAIQhACEIQAhCEAIQhAXf5NPr/TC/EK71SHk0+v9ML8QrvUlQXEJ4dAu3lxC47dAhKBCxqRKAyhYlEqAZQsSsgIAQlCkeAJWHMI3BHVCTCEIQgEIRCAEIQhIIQhAXf5NPr/TC/EK71SHk0+v9ML8QrvUlQXD7+HQLuBcQOaTtyQCYWFkIDUALICzpTrB4RziICXRKVnnQwxPA+5OaYDdwesWC22Iw7qbQ3c/kPZzTrA4YkDVSMc//qyczaOI1WGpl3ouh3K35L2fl7vtyfZ/NSBmTCQ9oAE+MjqtnWw/nGSBD2bjfV4hZuZssRCamWNJsS28XFvyTd+XgEtcCCOVwpYWh0hwAtH7C1+Z4SbkkEACdwRwurKZSWEi78KZgXXnVpFpgiE/quLT7f2fBZxtfzjb7j9FomzFxNXCwslYCuUMoQhQSXf5NPr/AEwvxCu9Uh5NPr/TC/EK71JUFxC7h0C7eXEJ4dAgMBZCFlrUB7YRgLhq9EXPiBw9uykOVnvaiJLjAH6exR6i1SXs/R1PaeXBZzNsS7JfhMnDokCwHvK3DMgDrwnmV0rNlSjBYcELLWzuSpEaodnxp9GCm2JyUtm0dFPfqttkl2DBF00CkisX5ESZIvzJlavNMnMEAdDwHgrUxGX8lHM7y12kiSFVqiemU/meALbEX3WocyBfZTTMcCS6S4yCRfZaWtg5abWJkHx4q8ZHLkh2R2rS47heS2owhDtIuSYHRNMxwjqboIhbKSfRzOLQ2QsNXqxwUkF1+TT6/wBML8QrvVJeTbvmHTC/EK7VJALiMDboF24uJGnbogFNC9PNz4JBCXTbJAG5IA6nZAkbLLGUpDTOozLjsLWACm/ZfKzutQ3sdWDG6Wh1QNL3EGwAOx9imHY3EhrXsrN0v7opgbv1De4jc/kVg2rOzEq/CR4CmGxqIHWyk2DoGJ4cClZThWMaAWgmLucASSd7lbDH0RpGk25Ax7lai7yO6PTD3bC8alOExwmMLHBrj3TMONiIuWn3brZYmqABfe4U+oo01IbFi1GbUu6VtMRimsEuMTw4+4LTYrMKbpHe/wApVGbQsrztCyDsohnmMlwDfRDQPyE/orBzZrahcBBjkqzzGlpe5viVRLsjJ4NaG/8ANKzOkXb3sIPsXlSBkJ/isE4M1zYESJAgn9SpupGDVoiwS7LFYd49SsNXQc5eHk1ev9ML8QruVI+TZvmHTC/EK7lJVguIuXQLt1cTMZIF+ClAw1OcOIcDwkH3FebbcEoKrZdIubH4o6aRpOhtRum2zmkf7lbylloLGPA71NzXDxA3HuVX9lMVUdVp0i6aYEtHIgcFdWVM7oWNdnfGSaE1y9waWGGfaI3UPZ2oxAe8cBWIFMzOkWknx5eKsvCUg3YCDePFepwjSZFNgd/EWgkeN1pFmOSbvo1OKp+cbSYR3iQ88wBf9beN1657SBpwWh1rDa/gZsnzcKA88TaSdyfErxzGlpAJ2kKrReMraNRWz+kKLfOwLEhoHBtpk9EwyvtPhq39npPUFp/Nbb+jGR5qsxrm382XCQWm+mefgk08hw7BApNAmYjjzR+FoumabtNkJqN85QhtUXvZrxxa7/0eCp3P6JbWLXRqN7ODgJ8RxCuztTiPN0H06Z/rHsc2m0XMkRqP8LRzVfZLgaDajxWaH1GDVqe7cmxaGx3iTJVA1ZB6GGcXgAGeHjxn8l7YsGoR/Hx5H/F4KQsoa8QSxukajoHIG0H3pxV7MVSx1WRDSGGAQS2wJHOA78lnK7sokvCBnI8QRrFF5abghpMjnZOf/wAvXFI1XscBwaGku6kDYdVcOFzOg4Mo0gD3RLm7MaLCeRK2NZoAgLm/mz/UXXDt+mh8nADVmETEYXex9YV2Kq/ofaBjs3AECcJb/orK1F6kXaTOCaqTQLiim2w6Ltdcu9iexgxVJtV7iGEkBo3Okwb+xZ5sscUdpFscXJ0iI4eg5x0taXHk0SVK8o7EVnFhqjQwuFvtEbkeCtDKchoUBDGAfqfamfarOG4fzfd1OMkNHIDf3rynz55ZaYkdi46gtpsZHKaeHfT0gAOI0jiHRDh0Ij3KdZU3uhVBRzY1sUypWqNDwQQJsG7hjQOJ5bq38qdLQQvShhljitn2Vx5YztI3uECfkDgtbh3pdXE6bkwPFapmUoNvoVisJLgZIvNjxiL8wvGthbSXEk2vt7lrsw7RRam0uPPh70wp59W4sbHLVdQ6NoYclErptaWhjhIjimuLy1nCY8HOj9U2wVcvbqE29o94T2rUsnplq4yIvmmFa0HSI58z1KqHE4Q1MfWl4Y1jAZPM2EDmrrzP0XHwKgXY3JNdbE13NB11C1sie6yAY8ZG4VdX+F8sqSEZB2ZrMYHVKchwt6QInYyNuhT/ALS6/q9Kh5t1PQ7W50lzSYI7xiwJcd1KzWdSnVLm8BO38wsU8K52qdJBnebjhPOy2jBenN/Zr0rPDYmpQd5wNgVIMgCOWlw43T6t2go1qb6WIZUptfu9h2224gW5KSZ7ldJtWmwnTScTJbEsqWvJtp5jpyWuxvZl9KoagDagJPdeI9LwFlwcjE7uj0+JkhKOsn2PfoZLPrma+adqpj6kGumZAp1Rvx2VrKpfoRolmLzZpboIdhZbykVzH5q2l2w/yjy8iqbBUf8ARf8A3dR/5qn+tyvBc49n81fRymgGODXOfUHjGt2y5OdieTFqvqNMGRQk5P4TLP8AP24caWw+qdm8G+Lv5KH1qz62qrXJc7ZrWgSRybyEndKyzAGszVDnP1GC6YdzJPGFNcnyUUwHO77zFyO6B4KOHw1i7Xv05s/Inmdfg07M9maVGj557WOe4y86gSCfstkRYKWYdwa4lrYp/Z9yUMGHQZAsbA7m0bSndNrQ/S49wtIEyI5weK9DSzWE9fEOcO6dk5dhGuaQ4TK0uEquDiBBAJiJMjgbbW9i2+FxoNjZw4FU1r02c77iaqvlzgeYWqrYN5PomJvAU1OkheTaLdyLKribw5TS7R45Xh9FIA77pVchH18OcWsvp3PAeE7LL6DiAdp5QI9pU+Iwcu7ZHO0dbu+bYe+4R0HFy9csydtClRZeNMwJkvdck+Jk+5KxtJgeSwEtFyf4nCftb2MeC3GGcHtZz9IXiDEOt+9yrxXVmWV7eGux5cNIIBBOkzvB2268k8+rhjTZzWlsAk2ht7jcSs4951abhpYZdHEcJ4Ec/BKxcllzDTvfUeisykVaIXnffdTG9yb7RERyIWw7P0XPY4HvEQ3UReG6okx4hP24DXiHTA0sho3AmDc8yJT7B06YPm6dWCOA2LxcieQUSVqjRyrwjH0ZsLc0zoHfVg5vN/N1ZurJVdfR44nNs7JEHXg5HiKdUKxVUzfoLmT6PMD59tNj5LBJPIDUbT4krptUr9D1AnA0jYg1H26PJvHRQ47IjW+id4LLm6CA0MaLtJ3IHIcB4p5hsEACCdj3Z8ePsTTFVS7SWRHeib2HA/4brZ5Q8VGEn0mnS4DYLRR1iTaQpgBBDTx8NrT04rwxkANM6SCJ4W5D3p82hpIkAkki/wC/BKLx4X5RPuVbd9Frs1+Io9xrmyHNcII4idvcvYEHiZ4iL/luE4pEEWEahMEcf3HuTbCnS6HE3MDw9n73VrtF19PTDYckd5kHwNiOe6PqjnSNQtzDj/sjE4RxB0kgtPvBvw9vuXth6Ba0AekQCSb9SVBXcKFENaWgBp2k7T0TIvc8lp9FpAFo1uHKeC2MgOM8B7z04rze5xZ/Z2v6Rgx7BZEUbbY08zIc02BtPPpPAFeeBw7qYLTFpc2E7p0HNbaLkEg9L3KwxkSRcn/KPDor2X8PXEEFocYuJvBAJF/cmBzAvluka2ukRGwHJLwZ1BrZm7gRttI29gXhge5WfIgHvAR7DHPb81CjRi3XgwxtSoWEAS9xIB8J9IkbxK9cpy3zTNdSzWi0m5J4k+1bF9LW5zz3L2PGAOPti3ivY4Xz4ioCNP2QbTG5/iU7kOyG/RpUDs0zoiSC/B3O5/q6t7qyVXf0fU9ObZ2OTsH/AOKqrEWb9LmFxjhMxrU2gU61Vg5MqPaPcChCIlHoM3xH3it+LU+ZLbneJExia4nf+uqX695CFYtRk59ivvWI/Gq/MsDO8T95r/jVPmQhAZ/p7FfesR+NV+ZYOeYqZ+s4iefnqvzLKEBn+n8X96xH49X5kDP8X96xH41X5kIQAc+xX3rEfjVfmQ7PsUd8ViPxqvzIQgA59ivvWI/Gq/MsDPsV96xH41X5llCASM7xMz9Zrzz89Un/AFIdneJJk4mvI2Pnqlp3+0hCEGDneJ+81/xqnzJTc9xQ2xWIH/eq/MhCElveTpXc9+Yue5z3H6rLnEucf+IFybmwV0oQqMqz/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QUExQWFhQXFBcXFxgXFxYaGBgWFxgXGBgWHBgYHCggHBolHBQXIjEhJSorLi4vFx8zODMsNygtLisBCgoKDg0OGhAQGywkICUsLCwsLCwsLCwsLCwsLC0sLCwsLCwsLCwsLCwsLCwsLCwsLDIsLCwsNys3LCssKysrN//AABEIALMAnAMBIgACEQEDEQH/xAAcAAABBAMBAAAAAAAAAAAAAAAAAgQGBwEFCAP/xABFEAABAwIEAwMICAIIBwEAAAABAAIRAyEEBRIxQVFxBiJhCBMyRIGRxNIHFEJUk6Gx8FLRFSMzNWKSsuE0coKDs8HxFv/EABkBAQADAQEAAAAAAAAAAAAAAAABAgMEBf/EACERAAICAgMBAQADAAAAAAAAAAABAhEDEgQhMVFBFCIy/9oADAMBAAIRAxEAPwC8VxHq26BduLiE8OgQlCtZRrKShLJFayjWUlCWBWso1lJQlgVrKNZSUJbArWUaykoSwK1lGspKEsCtZRrKShLArWUaykoS2C8PJqP94dML8QruVIeTT6/0wvxCu9CrBcQnh0C7eXEJ4dAhKBCEKCQQhCAEIQgBCEIAQhCAEIQgBCEIAQhCAu/yafX+mF+IV3qkPJp9f6YX4hXepKguITw6BdvLiE8OgQlAhCFBIIQhACEIQAhCEAIQhACEIQAhCEAIQhAXf5NPr/TC/EK71SHk0+v9ML8QrvUlQXEJ4dAu3lxC47dAhKBCxqRKAyhYlEqAZQsSsgIAQlCkeAJWHMI3BHVCTCEIQgEIRCAEIQhIIQhAXf5NPr/TC/EK71SHk0+v9ML8QrvUlQXD7+HQLuBcQOaTtyQCYWFkIDUALICzpTrB4RziICXRKVnnQwxPA+5OaYDdwesWC22Iw7qbQ3c/kPZzTrA4YkDVSMc//qyczaOI1WGpl3ouh3K35L2fl7vtyfZ/NSBmTCQ9oAE+MjqtnWw/nGSBD2bjfV4hZuZssRCamWNJsS28XFvyTd+XgEtcCCOVwpYWh0hwAtH7C1+Z4SbkkEACdwRwurKZSWEi78KZgXXnVpFpgiE/quLT7f2fBZxtfzjb7j9FomzFxNXCwslYCuUMoQhQSXf5NPr/AEwvxCu9Uh5NPr/TC/EK71JUFxC7h0C7eXEJ4dAgMBZCFlrUB7YRgLhq9EXPiBw9uykOVnvaiJLjAH6exR6i1SXs/R1PaeXBZzNsS7JfhMnDokCwHvK3DMgDrwnmV0rNlSjBYcELLWzuSpEaodnxp9GCm2JyUtm0dFPfqttkl2DBF00CkisX5ESZIvzJlavNMnMEAdDwHgrUxGX8lHM7y12kiSFVqiemU/meALbEX3WocyBfZTTMcCS6S4yCRfZaWtg5abWJkHx4q8ZHLkh2R2rS47heS2owhDtIuSYHRNMxwjqboIhbKSfRzOLQ2QsNXqxwUkF1+TT6/wBML8QrvVJeTbvmHTC/EK7VJALiMDboF24uJGnbogFNC9PNz4JBCXTbJAG5IA6nZAkbLLGUpDTOozLjsLWACm/ZfKzutQ3sdWDG6Wh1QNL3EGwAOx9imHY3EhrXsrN0v7opgbv1De4jc/kVg2rOzEq/CR4CmGxqIHWyk2DoGJ4cClZThWMaAWgmLucASSd7lbDH0RpGk25Ax7lai7yO6PTD3bC8alOExwmMLHBrj3TMONiIuWn3brZYmqABfe4U+oo01IbFi1GbUu6VtMRimsEuMTw4+4LTYrMKbpHe/wApVGbQsrztCyDsohnmMlwDfRDQPyE/orBzZrahcBBjkqzzGlpe5viVRLsjJ4NaG/8ANKzOkXb3sIPsXlSBkJ/isE4M1zYESJAgn9SpupGDVoiwS7LFYd49SsNXQc5eHk1ev9ML8QruVI+TZvmHTC/EK7lJVguIuXQLt1cTMZIF+ClAw1OcOIcDwkH3FebbcEoKrZdIubH4o6aRpOhtRum2zmkf7lbylloLGPA71NzXDxA3HuVX9lMVUdVp0i6aYEtHIgcFdWVM7oWNdnfGSaE1y9waWGGfaI3UPZ2oxAe8cBWIFMzOkWknx5eKsvCUg3YCDePFepwjSZFNgd/EWgkeN1pFmOSbvo1OKp+cbSYR3iQ88wBf9beN1657SBpwWh1rDa/gZsnzcKA88TaSdyfErxzGlpAJ2kKrReMraNRWz+kKLfOwLEhoHBtpk9EwyvtPhq39npPUFp/Nbb+jGR5qsxrm382XCQWm+mefgk08hw7BApNAmYjjzR+FoumabtNkJqN85QhtUXvZrxxa7/0eCp3P6JbWLXRqN7ODgJ8RxCuztTiPN0H06Z/rHsc2m0XMkRqP8LRzVfZLgaDajxWaH1GDVqe7cmxaGx3iTJVA1ZB6GGcXgAGeHjxn8l7YsGoR/Hx5H/F4KQsoa8QSxukajoHIG0H3pxV7MVSx1WRDSGGAQS2wJHOA78lnK7sokvCBnI8QRrFF5abghpMjnZOf/wAvXFI1XscBwaGku6kDYdVcOFzOg4Mo0gD3RLm7MaLCeRK2NZoAgLm/mz/UXXDt+mh8nADVmETEYXex9YV2Kq/ofaBjs3AECcJb/orK1F6kXaTOCaqTQLiim2w6Ltdcu9iexgxVJtV7iGEkBo3Okwb+xZ5sscUdpFscXJ0iI4eg5x0taXHk0SVK8o7EVnFhqjQwuFvtEbkeCtDKchoUBDGAfqfamfarOG4fzfd1OMkNHIDf3rynz55ZaYkdi46gtpsZHKaeHfT0gAOI0jiHRDh0Ij3KdZU3uhVBRzY1sUypWqNDwQQJsG7hjQOJ5bq38qdLQQvShhljitn2Vx5YztI3uECfkDgtbh3pdXE6bkwPFapmUoNvoVisJLgZIvNjxiL8wvGthbSXEk2vt7lrsw7RRam0uPPh70wp59W4sbHLVdQ6NoYclErptaWhjhIjimuLy1nCY8HOj9U2wVcvbqE29o94T2rUsnplq4yIvmmFa0HSI58z1KqHE4Q1MfWl4Y1jAZPM2EDmrrzP0XHwKgXY3JNdbE13NB11C1sie6yAY8ZG4VdX+F8sqSEZB2ZrMYHVKchwt6QInYyNuhT/ALS6/q9Kh5t1PQ7W50lzSYI7xiwJcd1KzWdSnVLm8BO38wsU8K52qdJBnebjhPOy2jBenN/Zr0rPDYmpQd5wNgVIMgCOWlw43T6t2go1qb6WIZUptfu9h2224gW5KSZ7ldJtWmwnTScTJbEsqWvJtp5jpyWuxvZl9KoagDagJPdeI9LwFlwcjE7uj0+JkhKOsn2PfoZLPrma+adqpj6kGumZAp1Rvx2VrKpfoRolmLzZpboIdhZbykVzH5q2l2w/yjy8iqbBUf8ARf8A3dR/5qn+tyvBc49n81fRymgGODXOfUHjGt2y5OdieTFqvqNMGRQk5P4TLP8AP24caWw+qdm8G+Lv5KH1qz62qrXJc7ZrWgSRybyEndKyzAGszVDnP1GC6YdzJPGFNcnyUUwHO77zFyO6B4KOHw1i7Xv05s/Inmdfg07M9maVGj557WOe4y86gSCfstkRYKWYdwa4lrYp/Z9yUMGHQZAsbA7m0bSndNrQ/S49wtIEyI5weK9DSzWE9fEOcO6dk5dhGuaQ4TK0uEquDiBBAJiJMjgbbW9i2+FxoNjZw4FU1r02c77iaqvlzgeYWqrYN5PomJvAU1OkheTaLdyLKribw5TS7R45Xh9FIA77pVchH18OcWsvp3PAeE7LL6DiAdp5QI9pU+Iwcu7ZHO0dbu+bYe+4R0HFy9csydtClRZeNMwJkvdck+Jk+5KxtJgeSwEtFyf4nCftb2MeC3GGcHtZz9IXiDEOt+9yrxXVmWV7eGux5cNIIBBOkzvB2268k8+rhjTZzWlsAk2ht7jcSs4951abhpYZdHEcJ4Ec/BKxcllzDTvfUeisykVaIXnffdTG9yb7RERyIWw7P0XPY4HvEQ3UReG6okx4hP24DXiHTA0sho3AmDc8yJT7B06YPm6dWCOA2LxcieQUSVqjRyrwjH0ZsLc0zoHfVg5vN/N1ZurJVdfR44nNs7JEHXg5HiKdUKxVUzfoLmT6PMD59tNj5LBJPIDUbT4krptUr9D1AnA0jYg1H26PJvHRQ47IjW+id4LLm6CA0MaLtJ3IHIcB4p5hsEACCdj3Z8ePsTTFVS7SWRHeib2HA/4brZ5Q8VGEn0mnS4DYLRR1iTaQpgBBDTx8NrT04rwxkANM6SCJ4W5D3p82hpIkAkki/wC/BKLx4X5RPuVbd9Frs1+Io9xrmyHNcII4idvcvYEHiZ4iL/luE4pEEWEahMEcf3HuTbCnS6HE3MDw9n73VrtF19PTDYckd5kHwNiOe6PqjnSNQtzDj/sjE4RxB0kgtPvBvw9vuXth6Ba0AekQCSb9SVBXcKFENaWgBp2k7T0TIvc8lp9FpAFo1uHKeC2MgOM8B7z04rze5xZ/Z2v6Rgx7BZEUbbY08zIc02BtPPpPAFeeBw7qYLTFpc2E7p0HNbaLkEg9L3KwxkSRcn/KPDor2X8PXEEFocYuJvBAJF/cmBzAvluka2ukRGwHJLwZ1BrZm7gRttI29gXhge5WfIgHvAR7DHPb81CjRi3XgwxtSoWEAS9xIB8J9IkbxK9cpy3zTNdSzWi0m5J4k+1bF9LW5zz3L2PGAOPti3ivY4Xz4ioCNP2QbTG5/iU7kOyG/RpUDs0zoiSC/B3O5/q6t7qyVXf0fU9ObZ2OTsH/AOKqrEWb9LmFxjhMxrU2gU61Vg5MqPaPcChCIlHoM3xH3it+LU+ZLbneJExia4nf+uqX695CFYtRk59ivvWI/Gq/MsDO8T95r/jVPmQhAZ/p7FfesR+NV+ZYOeYqZ+s4iefnqvzLKEBn+n8X96xH49X5kDP8X96xH41X5kIQAc+xX3rEfjVfmQ7PsUd8ViPxqvzIQgA59ivvWI/Gq/MsDPsV96xH41X5llCASM7xMz9Zrzz89Un/AFIdneJJk4mvI2Pnqlp3+0hCEGDneJ+81/xqnzJTc9xQ2xWIH/eq/MhCElveTpXc9+Yue5z3H6rLnEucf+IFybmwV0oQqMqz/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QUEhQUFBQXFhQYFRQWFRQUFBQYFBQWFxQUFBQYHCggGBolHBQUITEhJSkrLi4uFx8zODMsNygtLisBCgoKDg0OGhAQGywkHCQsLCwsLCwsLCwsLCwsLCwsLCwsLCwsLCwsLCwsLCwsLCwsLCwsLCwsLCwsLCwsLCwsLP/AABEIANIA8AMBIgACEQEDEQH/xAAbAAACAwEBAQAAAAAAAAAAAAAEBQABAwIGB//EADsQAAEDAgMGAwYEBgIDAQAAAAEAAhEDIQQxQQUSUWFxgZGhsRMiMsHR8AZCUuEUIzNicvFDkoKEshX/xAAZAQADAQEBAAAAAAAAAAAAAAAAAgMBBAX/xAAlEQEBAAICAgICAQUAAAAAAAAAAQIRAyESMQRBMlFCEyJhcbH/2gAMAwEAAhEDEQA/APnO8rBWStAbK1kxy3BQFF3RdMd/pcuCiwNTRDh7ufDXw1WO7BXe7r5hbvdvicjrz5oawZ9hWGXROGwZPzKOp4Vo52mZhLco2YhsNhWkOBzLZaTxF47iVxTbeANYyRRo5E2PGbZ8M1p7QAj3QTe8RymVmzaT2f5Wgzr9P3VYmkGNMXcczo3iBxK7ZXIO9rxknqOpshX1iT8IPK9+t9Es2a60FDDlukTlzXVDCBxjeA++K1r1TlAAA5nPvZXh6bcyDllbx4p9kxk2Lq0W0mRuFzz+YugAaQ0I/BbQY9oZUZk0jeYbzoTOfZLhhi4X+DjfLkDfxW4LWiBnwm56nToFz8nFjlNX26uL5GeHePr9DX4Wn7N0OcX2gACI5nivP4lpmIHz8CmLqxiNBoPNL68GTG6PMreHC4W7HyOScklL6jT9kLEtROKZqsAO66Y4nCistVLQiiiiAiiiiAiiiiApRWQpCApatNlmtGIDWmJ66c+SrdMxHl6qNaSmeGEAOc2ToenHilt02TYSlSiCcjmEV/DRn8N8syiqdPfIgXJsZ16cFTnNFgCT1m2vz8Uuz6b0qzAwCHTe9jJPLlfxVOa46dNeiFE8Pr3RFGm85T0/ZTt0rMdrOHcYEXXP8K6YhMcNQc0yQU3YOIvrOineRacbzzcC7KMs1zUwwbr2Ga9Y1jT3SzG7KaTwKJm28ZE1jIyvxK5IHCfv7smbtknSCuWYWPiBHZN5p/0it1U9/vJcNTl+zQfh8vWEE7AuHTjoiZxlwCwRcePyPBZVGh3vRfUadUc7CnW3p4rE0zMi1/HunliVl2XvAMj77IKoyDw7ZpzVoE3AWRAHMppmXw2V06DnZC3os6lMgwc06a1AbSpwQeKMeTd0MuPWOwKi7awnRdHDkZwOufgqpslFo5jdCT2hVAQHCkrpUgLhQqErkoC4WlNvNZgInDU9e3dAMNn4PecBNtegR2OokndaOvIInY1ANaXEXPoMlxiH7zsjunIDWOJXNct5f6dEmsWVLCSYBkanJvQcUQ3DtBgXP3fkjMJhS6wzj3jw5ALelgxMAfMHqdVLLNbHANRwYtAkn78E9wWCDRz1V4PDCZ14prTp+CTasxDUcE25IuqOzck0pMW4YsN6J6uDiI0WGKwk34HyiCvQimFg6iII6oNshp0TI4fmWg2ZOfjxTOjRActKtunohlhPVwbWjL74jggKjxwB9Sn9dgSfE4caW4/VBLiVVaLH6EHlYjiltbClri09QU3rsvI7c+S4eA8RwmOSpjlpHPEmZPHqCuq2C3pIs8CY0cOXNd0c906WKtxLXATOo4p/vpOei2QENiXNsXXjIaT81r+IaW6+RkYMaX19Uoc6eZVePjn5Fz5L+IupjzEMAaOP5j307Qg3O7qOaVzCrpBN5UVai0KhTdVqICFUVFEB2xMcLTndHOO5zPmgsMyT98R+6aYAZDW/i6APVLkbGdntEWJ/KB+8KsBT93O5cTe2cSY8VVQxTAGbj6lFYGjYZ6+tvQLjt6dMnZvhKXundtz+SJpURbgOC6ZT90RlbzAWlQ8CprxKTIKPphB02+SNpptGlbsWrVm1bU3I02u2tWdVqPp0rLCtTiUWCXdAPpyFyXEZjuidxcuas0a0trCMsuGiXYgT9U3rBBV2BGmEWJZzQt5kZgX5hMMcyEvp1b8kRPILi6QDy4ax4/7XGLpk7h7fMfMI3EUt4EjgD4Z+q4fekeLYPS4nzIVMb2hlNFO06W/SnVpt3z9AvNtsvYPZLXjiJHhK8nXHvFdHFekOT2pUWqBWqpuC1c7q1UQGUKoWsKQgM91XCJ9mFZo8EBMFTueh9E22azXmPr8kHSZA++abbNpfyyf7oHYfupcmXSuOPbXF5NjMeH3CY7NeSLmTutv1/wBpc8xefvKExwb5J0sP2ULrwV1/eeB8AfeRXdN11hNm91oDCjI6JdQXTRdBqXUqomNUfTqDVbabEexq2ZTi6A9oefYFQYk8+4hHkfRvhsYJI1C2qEFIfaSZGeqOoVCc08u2XCTuNq1kO94UxZMJXWrQEtuhp1WqtBsgq1Y8Pqu24Oo8yBA4m3ki/wCCazMyVndZ0RY2vYy2UhFQbxGXJerxQCRbRwYJ3hmnkTyaYMZjuOhzWdSluvg/A6x5Tb0M9lzh3lrmn7yyR+LpgtOoOX35JJ1SZdkZkO3TmJBPGAQD3BXk9of1DyJHmvUOfLz1J6Tnbnn3Xmdqtiq//L1AXVxe3Pyeg7Va5au1dFSiiooCSooqQBwpdgtmhRWAsXxjulmn2DpRRbzJPkEhYbr1AbDGdfnHzXPzelJ7AYmnLQBnI9QUfhwBkZGUjIxF0K9siNJHrCIoMhg4jPx/Zc/8T/yOcORCmIMAwscM7IooNlEPWOzqc5z809wzIzQODpQs9o7RbSgGXOPwsGZW63T+Wo9GzENjOTwuVjUqg5gL51jNsYpznN3jSgwaYO6Y5uAkpl+HqNd+84VnHdiGmXbztQJOXNVvF1tGc+8tPZvwwiQFeHfC79u4UGio3decwh6RUrXRN3YnaA92QkJd7wnKQnhPuwluJw4IRaNdM6216bXEPeGkZi9lhitvUCLVW+f0V0nNdDKoBIsHEZjgiH7CouBmm2+o9U0vSd2R1Nq0Tb2jT4rprd4I9v4epNiGixkcfv6K8RRAysstg1skxDACOErtlWWxxv8AI+fousYLFKMNic/7TPY5+pW63Er1Qj6kVZ4/ZXnNpVZqOPFxTnab4JcOJy8fmvPVbmV08c+3NyX6Ri7XDF2qpoqKtRAcqK1EAzVhUFaV0x2zML1Mfy26WcvKMFwOYXqKzopjl9Aoc30aBajsyOP7o6m6Wnn9Uoo1JMd/9pnSPugcYXPZo8H4J3ujsmWGCT4MENvxKa4Z62HhnTAjmhRsZhcXkHeP5pMjotqRTCiVm1piX09hse4Oe01CMt68DhdOKOH3BoMzA5/qOqttUqzcLfO1nhJ6L8U4ly6YiH0IaXHRAUSSeSRTFq8lC4hjokpvRc38wQe0arRIHZDdwpwjPaOtmmQpOal+Hp+yqtcMiYPQr0tRgIWk12VOe7VB13cUyr00txDFsN4lGPFivL0ZLngcD6GF6jGGxXl8J8b+oH/0foqz1XJyzVDbSycOTT5BefIzTzalSZjkPAfsk1UQV08fpx5+1NXS5auinIioq1UoCKKKkA0VqgrSumbd0Pib1C9BiXeET9+C8/RdBB4JmcSDH3r+5UOab0adB2TNvsapxQqiGoDDOABPJw9D9VvhtBz+Shn2rhIatqjdi9/X7hE4KtdYsZbpCya/dqdUYms1XpMO5GNfwSrD1LJjh3LV8YMpFbgodhWzTdKfTV+UJPUY9nwieB0TN70M58pbNsl0BLagE7wJ6QOxXNHDb0Oed4zlotqriOA5krllWM3NHcI02zc6ZU6M1L2AggcU9a5edxFQ74ITrB194II7r3S7EMTGsUvxTk0Nsgx7bFeSe7de4cY88/n4L2GLyK8VtCpFaOIjtqfD1V+OOP5HQHaHwzzS91XjB56+KdYylvU5HVIHtur4Xpx5+2gd0Vys2rpORcqKlEBFFFEA0UlchdSldEqSu9+CuJVELLNsuxVGt6opmKghLaRWrXQ6PvJSuEbjnYZP2y9uQaJmTBJAAFwO6MoYiS0l28Zz0IORH0OSQPfeDoT3BEfIIujX3d1x1IEcAcu8rPHWjedte1wb5CZUXJLgakgJvSdZSsd+GRjSRBKCoVEVTUzWu3c0m2ttRtIQ2C7yH1KMx7KjrNIAS5mwh+YythsPH3lSOpUqOcS85iQQ5pvwMAx4IepScYu6dbz5WC9UNmNH5Z6kx5LQbPHLsPmVu23PD3u/8eawNao2xBI4L0OysXpcciIVvw8LSgwNF81lTzzmQyu4yCg8Y5bmol20ayMSzIqxr7FeFxtUurGM16PbWP3WleSwr/fk5kldXHjqbcPyM93R5WqjdZz9CF5vGth5Gmia4p8lre6VYx3vJuOaRzu2YVrlq6VU0UUVIC1FSkoA+i+QCtAgcLWgQtzUJ5LFJk3LwM1XtJyWC6a5DfIZTIFsyrrCAHZoNpW/tdDdLYzfTmkZIOQ4/snexqIq1AY9xmQ4niUjqvAaQ3LjqZXsvwrhd2k22knqU+GPlkzf0IcNypAyImOB1TOhVSfGVodVJIEMAvxM/RCbN2oYAdnEzoQpc2E3uOni5L6r2NCtZGUai81h8UDcFMsPiVyWOuZSmZqytWlBtqhEUqgSiyNwyVCw8FYxEWWdTEI0XTGrzQj3wV1VxCUY/HAZlbMaLdDquJskW09oBoJJACW4vbJcd2mC4+SH2fsp9aqDiDLcw3RXw4+9VDPluumGHwj8U/fIIpA2/uXGOwAY73bDhGvXgvcGkGiGgADQJPj6Acd05OBHdd14tY9OPe728rX3aYJJlxSKo6SU1xmx6wJtvAcOHRLKtMjMQpTHQyu3LF2uWhdLSoooogIqVqkBzSdBRYQK73igC5XJqIWVYCG7b+2UFQnIJlhNgmAahAJyZN44u4dAnWB2QGkXbHAAz4kJpjsFmxNjveQ59mAgwdbr3Wym+6epQtOmAOXCEXs3IjmVXDHQJtuYeXtOhsR0uPmhMJ/UHIQU+2jRJBgZXHWCluGwhEEj3jJMXGa4fkbmTp4vQ/8A/Na64lp4ty/65Ln+ErMyc147tP0R2DKPFMFc/n+15CQbQez42OHOJHiFozbrBmYTGpQhZjDg/wCgjcNuhj+Iqf6gsqn4jp6OR/8ABDg3/qFRwLeA8At3GW0irbaLrU2ueeQKwGyatQ71c7o0YM+69YxoFgAEPXF0eevRfG32V0MG1ohoACJw9KHLcMUZ8Sfhm+SF5Osa3elO0WxB4FOHBL9oU5aV6t9OIux9KrLTRaCTmLT1BlYVTWcIq4Om/mWwT3aUwI3qeRy4kX6jJCGjUizY/wDYqfRLrY2T4vYjXiW4arRd/aTUZ3a647FeaxOHcww4EHmCPVe8D6zdao/xqCp5OC4xWKFVu5WDanJw9lVHNpyJ6QkuAeAURu08F7NxiS2bSIcOThxQakxFRUKiAzIUChWuFp7zgCYGp4DVAVSolxhokp/s/AspQ6o73uAuR0GiLweDG7Lf5VMf8jvid/iESzG4en8FI1D+p+vZUxxbpxSxjZhrKjuZO6PAQvQYXDD780Ds7arqpLfZsY0CZaLzoJ6pzSEKuMAXaWOZRbe7oJDdSudhYrfaXHMnSw7C6FdQbXxDiR7tMBs/qImW9L5o3AwHENAAyAGSzG23/AGVhmhaIBkfpJHgbeSOeluI2hTbUaxoufjcMgTkOZUPkcds6W4stUfSCNpFAsCJpyvNsdot4CHcw6Lpzl1RrAWN+aVumbZVlhKK9o1Yvr8EzHLaMId4uiS5DPKyNZEqqNzKogFwaXbpdIHhNuaF2dTczeY6fdcQDx4/LxXd8XDvyrm58utGBKGxTbFblZVLhd9chfgDYjmUPW2Aar3ObU3ZvEx1gLajZ5Xe0KHtGEa6HgdEsBfU/Dddvw1J/wDJB4g16dq1Pfb0Vu2PiGtDxJH9riT4LbD/AIhqs92oBUGocIPj9Ua/Q0V4yoyo0gcDDXfE3/E8OS8zK9tWrYatZzDSdoRlPZeOx9HcqOHMqObNM1FQUSBwmmwyGkvc3e0AORPNL8PRL3BrcyYHdep2A0sd7rGvcAQN4wGmfiPmmx9gZS2dUrfzK7hTpjjaBwa3RMMI3Dt/pUHVj+twG74u+QQweXuk/wA94PSjTP31KJNE/wDJWdP6We4OnFWkbsY2oXZ0209N0QctSQBx8kS3JDUIaInlcybc9c12aw0uqQKrmAssD8R5KVZdYWRGDpbsDndAb1soBvGfWyVbO2D/ADCarm7gvn8XU6BNKxsSqptlsECIuDkeqzL02V3g6zXglsloJAJGYGRHJGtCXA7rt8uhgaAGwABxnickxY7VeXz8fjevTt4s9xZCzcxbKoXPYttjuLsCF1CtA25ddDuCJSzbJfuRS+JxAnQDWU+GPldFyz1NscQN5xpuG7YPpvEyC0jzk+aPLwczfzWVGYG8ZIGfEpZjX4iq5zcOButsX2ne1Ak6fNerhJjNPPyu+zs3hZPZCUMw+PAj3TGpa2fIoHFOxrcyR0YAPEhU8oU1xFD3pCjKtrhIWbTxAzaHdRHhCNZj6m7LqLhzBt5ws6AsVHteCypE/kfdhIzEaGL25ojEYprv6+F3j+pm68fIpDi9sU3ANLDMj4gA2x5lHUfYu/p1Xs5B1h2dIRJGbVWwOFeZplzHAgljgRIBvY/JeQ2qzf3njQjzzXp9ruqhu5Lam9MOiHjTS15julWOwoY1lL8xu7kpZxu9vMgqyu6lPdcRwK6EcFJjfY/9VvUeoTcGx63/AOwVKJ8A9UBu0vdt7ultOS89gXk4i5JsfRUorfbHoMNl2RdIZqKLTKbmeyGxryHCCRbQqKJowI+u7ecN50bs5nO10y2E8miCSSeJMnNRRFbGuMHuEaEGRxzROyT/ACmf4hRRcPyfUdPD7HtVOUUXE6HQVKKLA5KGfmOv0VKK/B+ROX8QW0nEU3wSLaW0QOy6zhRZDnCwyJ1UUXpz1HF9mWAruJu5x6kpy1RRLfbXbqYjIeCFr/AehUUWleN2pSb+kZcAvO1LZWVqLcSU/wDw+ZDZv74zvo5LcSZrvm/xeiiinkYk2uP5h6D0QrVaijQ//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2" name="Picture 10" descr="http://www.medschool.lsuhsc.edu/genetics/images/pic3.png?12/14/2012%202:55:39%20p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05200"/>
            <a:ext cx="357673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649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CHARGE SYNDROME</a:t>
            </a:r>
          </a:p>
        </p:txBody>
      </p:sp>
      <p:sp>
        <p:nvSpPr>
          <p:cNvPr id="3" name="Content Placeholder 2"/>
          <p:cNvSpPr>
            <a:spLocks noGrp="1"/>
          </p:cNvSpPr>
          <p:nvPr>
            <p:ph idx="1"/>
          </p:nvPr>
        </p:nvSpPr>
        <p:spPr/>
        <p:txBody>
          <a:bodyPr>
            <a:normAutofit/>
          </a:bodyPr>
          <a:lstStyle/>
          <a:p>
            <a:r>
              <a:rPr lang="en-US" sz="2000" dirty="0" smtClean="0">
                <a:solidFill>
                  <a:srgbClr val="FF0000"/>
                </a:solidFill>
              </a:rPr>
              <a:t>C</a:t>
            </a:r>
            <a:r>
              <a:rPr lang="en-US" sz="2000" dirty="0" smtClean="0"/>
              <a:t>oloboma</a:t>
            </a:r>
          </a:p>
          <a:p>
            <a:r>
              <a:rPr lang="en-US" sz="2000" dirty="0">
                <a:solidFill>
                  <a:srgbClr val="FF0000"/>
                </a:solidFill>
              </a:rPr>
              <a:t>H</a:t>
            </a:r>
            <a:r>
              <a:rPr lang="en-US" sz="2000" dirty="0"/>
              <a:t>eart </a:t>
            </a:r>
            <a:r>
              <a:rPr lang="en-US" sz="2000" dirty="0" smtClean="0"/>
              <a:t>defect</a:t>
            </a:r>
          </a:p>
          <a:p>
            <a:r>
              <a:rPr lang="en-US" sz="2000" dirty="0" smtClean="0">
                <a:solidFill>
                  <a:srgbClr val="FF0000"/>
                </a:solidFill>
              </a:rPr>
              <a:t>A</a:t>
            </a:r>
            <a:r>
              <a:rPr lang="en-US" sz="2000" dirty="0" smtClean="0"/>
              <a:t>tresia </a:t>
            </a:r>
            <a:r>
              <a:rPr lang="en-US" sz="2000" dirty="0"/>
              <a:t>choanae (membranous </a:t>
            </a:r>
            <a:r>
              <a:rPr lang="en-US" sz="2000" dirty="0" smtClean="0"/>
              <a:t>or bony</a:t>
            </a:r>
            <a:r>
              <a:rPr lang="en-US" sz="2000" dirty="0"/>
              <a:t>)</a:t>
            </a:r>
          </a:p>
          <a:p>
            <a:r>
              <a:rPr lang="en-US" sz="2000" dirty="0" smtClean="0">
                <a:solidFill>
                  <a:srgbClr val="FF0000"/>
                </a:solidFill>
              </a:rPr>
              <a:t>R</a:t>
            </a:r>
            <a:r>
              <a:rPr lang="en-US" sz="2000" dirty="0" smtClean="0"/>
              <a:t>etardation growth and mental </a:t>
            </a:r>
          </a:p>
          <a:p>
            <a:r>
              <a:rPr lang="en-US" sz="2000" dirty="0" smtClean="0">
                <a:solidFill>
                  <a:srgbClr val="FF0000"/>
                </a:solidFill>
              </a:rPr>
              <a:t>G</a:t>
            </a:r>
            <a:r>
              <a:rPr lang="en-US" sz="2000" dirty="0" smtClean="0"/>
              <a:t>enital hypoplasia</a:t>
            </a:r>
            <a:endParaRPr lang="en-US" sz="2000" dirty="0"/>
          </a:p>
          <a:p>
            <a:r>
              <a:rPr lang="en-US" sz="2000" dirty="0">
                <a:solidFill>
                  <a:srgbClr val="FF0000"/>
                </a:solidFill>
              </a:rPr>
              <a:t>E</a:t>
            </a:r>
            <a:r>
              <a:rPr lang="en-US" sz="2000" dirty="0"/>
              <a:t>ar </a:t>
            </a:r>
            <a:r>
              <a:rPr lang="en-US" sz="2000" dirty="0" smtClean="0"/>
              <a:t>anomalies </a:t>
            </a:r>
            <a:r>
              <a:rPr lang="en-US" sz="2000" dirty="0"/>
              <a:t>or </a:t>
            </a:r>
            <a:r>
              <a:rPr lang="en-US" sz="2000" dirty="0" smtClean="0"/>
              <a:t>deafness (ranging </a:t>
            </a:r>
            <a:r>
              <a:rPr lang="en-US" sz="2000" dirty="0"/>
              <a:t>from small </a:t>
            </a:r>
            <a:r>
              <a:rPr lang="en-US" sz="2000" dirty="0" smtClean="0"/>
              <a:t>ears without</a:t>
            </a:r>
          </a:p>
          <a:p>
            <a:pPr marL="0" indent="0">
              <a:buNone/>
            </a:pPr>
            <a:r>
              <a:rPr lang="en-US" sz="2000" dirty="0"/>
              <a:t> </a:t>
            </a:r>
            <a:r>
              <a:rPr lang="en-US" sz="2000" dirty="0" smtClean="0"/>
              <a:t>       </a:t>
            </a:r>
            <a:r>
              <a:rPr lang="en-US" sz="2000" i="1" dirty="0" smtClean="0">
                <a:solidFill>
                  <a:srgbClr val="FF0000"/>
                </a:solidFill>
              </a:rPr>
              <a:t>malformation</a:t>
            </a:r>
            <a:r>
              <a:rPr lang="en-US" sz="2000" dirty="0" smtClean="0"/>
              <a:t> </a:t>
            </a:r>
            <a:r>
              <a:rPr lang="en-US" sz="2000" dirty="0"/>
              <a:t>of </a:t>
            </a:r>
            <a:r>
              <a:rPr lang="en-US" sz="2000" dirty="0" smtClean="0"/>
              <a:t>the pinna </a:t>
            </a:r>
            <a:r>
              <a:rPr lang="en-US" sz="2000" dirty="0"/>
              <a:t>to cup-shaped. lop ears;</a:t>
            </a:r>
          </a:p>
          <a:p>
            <a:pPr marL="0" indent="0">
              <a:buNone/>
            </a:pPr>
            <a:r>
              <a:rPr lang="en-US" sz="2000" dirty="0" smtClean="0"/>
              <a:t>        Either sensorineural, </a:t>
            </a:r>
            <a:r>
              <a:rPr lang="en-US" sz="2000" dirty="0"/>
              <a:t>conductive </a:t>
            </a:r>
            <a:r>
              <a:rPr lang="en-US" sz="2000" dirty="0" smtClean="0"/>
              <a:t>or mixed</a:t>
            </a:r>
            <a:r>
              <a:rPr lang="en-US" sz="2000" dirty="0"/>
              <a:t> </a:t>
            </a:r>
            <a:r>
              <a:rPr lang="en-US" sz="2000" i="1" dirty="0" smtClean="0">
                <a:solidFill>
                  <a:srgbClr val="FF0000"/>
                </a:solidFill>
              </a:rPr>
              <a:t>deafness</a:t>
            </a:r>
            <a:endParaRPr lang="en-US" sz="2000" i="1" dirty="0">
              <a:solidFill>
                <a:srgbClr val="FF0000"/>
              </a:solidFill>
            </a:endParaRPr>
          </a:p>
          <a:p>
            <a:pPr marL="0" indent="0">
              <a:buNone/>
            </a:pPr>
            <a:r>
              <a:rPr lang="en-US" sz="2400" dirty="0" smtClean="0"/>
              <a:t> </a:t>
            </a:r>
            <a:r>
              <a:rPr lang="en-US" sz="2000" dirty="0" smtClean="0"/>
              <a:t>CHARGE </a:t>
            </a:r>
            <a:r>
              <a:rPr lang="en-US" sz="2000" dirty="0"/>
              <a:t>syndrome have mutations involving the </a:t>
            </a:r>
            <a:r>
              <a:rPr lang="en-US" sz="2000" dirty="0" smtClean="0"/>
              <a:t>CHD7 gene</a:t>
            </a:r>
          </a:p>
          <a:p>
            <a:pPr marL="0" indent="0">
              <a:buNone/>
            </a:pPr>
            <a:r>
              <a:rPr lang="en-US" sz="2000" dirty="0">
                <a:hlinkClick r:id="rId2"/>
              </a:rPr>
              <a:t> </a:t>
            </a:r>
            <a:r>
              <a:rPr lang="en-US" sz="2000" dirty="0" smtClean="0">
                <a:hlinkClick r:id="rId2"/>
              </a:rPr>
              <a:t>(OMIM </a:t>
            </a:r>
            <a:r>
              <a:rPr lang="en-US" sz="2000" dirty="0">
                <a:hlinkClick r:id="rId2"/>
              </a:rPr>
              <a:t>608892)</a:t>
            </a:r>
            <a:r>
              <a:rPr lang="en-US" sz="2000" dirty="0"/>
              <a:t> </a:t>
            </a:r>
            <a:endParaRPr lang="en-US" sz="2000" dirty="0" smtClean="0"/>
          </a:p>
          <a:p>
            <a:pPr marL="0" indent="0">
              <a:buNone/>
            </a:pPr>
            <a:r>
              <a:rPr lang="en-US" sz="2000" u="sng" dirty="0"/>
              <a:t>Autosomal dominant</a:t>
            </a:r>
          </a:p>
          <a:p>
            <a:pPr marL="0" indent="0">
              <a:buNone/>
            </a:pPr>
            <a:endParaRPr lang="en-US" sz="2000" dirty="0" smtClean="0"/>
          </a:p>
        </p:txBody>
      </p:sp>
    </p:spTree>
    <p:extLst>
      <p:ext uri="{BB962C8B-B14F-4D97-AF65-F5344CB8AC3E}">
        <p14:creationId xmlns:p14="http://schemas.microsoft.com/office/powerpoint/2010/main" val="4244478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a:p>
            <a:pPr marL="0" indent="0">
              <a:buNone/>
            </a:pPr>
            <a:r>
              <a:rPr lang="en-US" dirty="0" smtClean="0"/>
              <a:t>Renal dysplasia</a:t>
            </a:r>
            <a:endParaRPr lang="en-US" dirty="0"/>
          </a:p>
        </p:txBody>
      </p:sp>
      <p:pic>
        <p:nvPicPr>
          <p:cNvPr id="1026" name="Picture 2" descr="C:\Users\ababnehfa\Desktop\ENT syndr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73" y="1447800"/>
            <a:ext cx="25146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abnehfa\Desktop\ENT syndrome.jpg"/>
          <p:cNvPicPr>
            <a:picLocks noChangeAspect="1" noChangeArrowheads="1"/>
          </p:cNvPicPr>
          <p:nvPr/>
        </p:nvPicPr>
        <p:blipFill rotWithShape="1">
          <a:blip r:embed="rId3">
            <a:extLst>
              <a:ext uri="{28A0092B-C50C-407E-A947-70E740481C1C}">
                <a14:useLocalDpi xmlns:a14="http://schemas.microsoft.com/office/drawing/2010/main" val="0"/>
              </a:ext>
            </a:extLst>
          </a:blip>
          <a:srcRect l="4619" r="6685" b="4979"/>
          <a:stretch/>
        </p:blipFill>
        <p:spPr bwMode="auto">
          <a:xfrm>
            <a:off x="2743200" y="533400"/>
            <a:ext cx="416097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babnehfa\Document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733799"/>
            <a:ext cx="3814223" cy="269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29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sz="3600" dirty="0"/>
              <a:t/>
            </a:r>
            <a:br>
              <a:rPr lang="en-US" sz="3600" dirty="0"/>
            </a:br>
            <a:r>
              <a:rPr lang="en-US" sz="3600" dirty="0" smtClean="0"/>
              <a:t>BRANCHlO-OTO-RENAL SYNDROME</a:t>
            </a:r>
            <a:r>
              <a:rPr lang="en-US" sz="3600" dirty="0"/>
              <a:t/>
            </a:r>
            <a:br>
              <a:rPr lang="en-US" sz="3600" dirty="0"/>
            </a:br>
            <a:r>
              <a:rPr lang="en-US" dirty="0"/>
              <a:t>       </a:t>
            </a:r>
            <a:r>
              <a:rPr lang="en-US" sz="2700" dirty="0" smtClean="0"/>
              <a:t>MELNICK-FRASER </a:t>
            </a:r>
            <a:r>
              <a:rPr lang="en-US" sz="2700" dirty="0"/>
              <a:t>SYNDROME</a:t>
            </a:r>
            <a:r>
              <a:rPr lang="en-US" sz="3600" dirty="0"/>
              <a:t/>
            </a:r>
            <a:br>
              <a:rPr lang="en-US" sz="3600" dirty="0"/>
            </a:br>
            <a:endParaRPr lang="en-US" dirty="0"/>
          </a:p>
        </p:txBody>
      </p:sp>
      <p:sp>
        <p:nvSpPr>
          <p:cNvPr id="3" name="Content Placeholder 2"/>
          <p:cNvSpPr>
            <a:spLocks noGrp="1"/>
          </p:cNvSpPr>
          <p:nvPr>
            <p:ph idx="1"/>
          </p:nvPr>
        </p:nvSpPr>
        <p:spPr/>
        <p:txBody>
          <a:bodyPr>
            <a:normAutofit/>
          </a:bodyPr>
          <a:lstStyle/>
          <a:p>
            <a:r>
              <a:rPr lang="en-US" sz="2000" dirty="0" smtClean="0"/>
              <a:t>Hearing loss </a:t>
            </a:r>
          </a:p>
          <a:p>
            <a:pPr marL="0" indent="0">
              <a:buNone/>
            </a:pPr>
            <a:r>
              <a:rPr lang="en-US" sz="2000" dirty="0"/>
              <a:t> </a:t>
            </a:r>
            <a:r>
              <a:rPr lang="en-US" sz="2000" dirty="0" smtClean="0"/>
              <a:t>  </a:t>
            </a:r>
            <a:r>
              <a:rPr lang="en-US" sz="1200" dirty="0" smtClean="0"/>
              <a:t>(sensorineural, conductive or mixed)</a:t>
            </a:r>
            <a:r>
              <a:rPr lang="en-US" sz="2000" dirty="0" smtClean="0"/>
              <a:t>                                  90%</a:t>
            </a:r>
            <a:endParaRPr lang="en-US" sz="2000" dirty="0"/>
          </a:p>
          <a:p>
            <a:r>
              <a:rPr lang="en-US" sz="2000" dirty="0"/>
              <a:t>Preauricular </a:t>
            </a:r>
            <a:r>
              <a:rPr lang="en-US" sz="2000" dirty="0" smtClean="0"/>
              <a:t>pits                                         80%</a:t>
            </a:r>
            <a:endParaRPr lang="en-US" sz="2000" dirty="0"/>
          </a:p>
          <a:p>
            <a:r>
              <a:rPr lang="en-US" sz="2000" dirty="0"/>
              <a:t>Branchial fistulas or </a:t>
            </a:r>
            <a:r>
              <a:rPr lang="en-US" sz="2000" dirty="0" smtClean="0"/>
              <a:t>cysts                         50%</a:t>
            </a:r>
            <a:endParaRPr lang="en-US" sz="2000" dirty="0"/>
          </a:p>
          <a:p>
            <a:r>
              <a:rPr lang="en-US" sz="2000" dirty="0" smtClean="0"/>
              <a:t>Anomalous pinna                                       35%</a:t>
            </a:r>
            <a:endParaRPr lang="en-US" sz="2000" dirty="0"/>
          </a:p>
          <a:p>
            <a:r>
              <a:rPr lang="en-US" sz="2000" dirty="0"/>
              <a:t>External auditory </a:t>
            </a:r>
            <a:r>
              <a:rPr lang="en-US" sz="2000" dirty="0" smtClean="0"/>
              <a:t>canal stenosis                30%       </a:t>
            </a:r>
            <a:endParaRPr lang="en-US" sz="2000" dirty="0"/>
          </a:p>
          <a:p>
            <a:r>
              <a:rPr lang="en-US" sz="2000" dirty="0" smtClean="0"/>
              <a:t>Malformed </a:t>
            </a:r>
            <a:r>
              <a:rPr lang="en-US" sz="2000" dirty="0"/>
              <a:t>middle or inner </a:t>
            </a:r>
            <a:r>
              <a:rPr lang="en-US" sz="2000" dirty="0" smtClean="0"/>
              <a:t>ear</a:t>
            </a:r>
            <a:endParaRPr lang="en-US" sz="2000" dirty="0"/>
          </a:p>
          <a:p>
            <a:r>
              <a:rPr lang="en-US" sz="2000" dirty="0"/>
              <a:t>Lacrimal </a:t>
            </a:r>
            <a:r>
              <a:rPr lang="en-US" sz="2000" dirty="0" smtClean="0"/>
              <a:t>duct stenosis/aplasia                10%</a:t>
            </a:r>
            <a:endParaRPr lang="en-US" sz="2000" dirty="0"/>
          </a:p>
          <a:p>
            <a:r>
              <a:rPr lang="en-US" sz="2000" dirty="0">
                <a:solidFill>
                  <a:srgbClr val="FF0000"/>
                </a:solidFill>
              </a:rPr>
              <a:t>Renal </a:t>
            </a:r>
            <a:r>
              <a:rPr lang="en-US" sz="2000" dirty="0" smtClean="0">
                <a:solidFill>
                  <a:srgbClr val="FF0000"/>
                </a:solidFill>
              </a:rPr>
              <a:t>dysplasia</a:t>
            </a:r>
            <a:r>
              <a:rPr lang="en-US" sz="2000" dirty="0" smtClean="0"/>
              <a:t>                                           65%</a:t>
            </a:r>
          </a:p>
          <a:p>
            <a:r>
              <a:rPr lang="en-US" sz="2000" dirty="0"/>
              <a:t>Autosomal dominant.</a:t>
            </a:r>
            <a:br>
              <a:rPr lang="en-US" sz="2000" dirty="0"/>
            </a:br>
            <a:endParaRPr lang="en-US" sz="2000" dirty="0" smtClean="0"/>
          </a:p>
          <a:p>
            <a:r>
              <a:rPr lang="en-US" sz="2000" dirty="0" smtClean="0"/>
              <a:t>Gene </a:t>
            </a:r>
            <a:r>
              <a:rPr lang="en-US" sz="2000" dirty="0"/>
              <a:t>map locus 8q13.3; mutation in the EYA1 gene </a:t>
            </a:r>
            <a:r>
              <a:rPr lang="en-US" sz="2000" dirty="0">
                <a:hlinkClick r:id="rId2"/>
              </a:rPr>
              <a:t>(OMIM 601653)</a:t>
            </a:r>
            <a:r>
              <a:rPr lang="en-US" sz="2000" dirty="0"/>
              <a:t> </a:t>
            </a:r>
          </a:p>
        </p:txBody>
      </p:sp>
    </p:spTree>
    <p:extLst>
      <p:ext uri="{BB962C8B-B14F-4D97-AF65-F5344CB8AC3E}">
        <p14:creationId xmlns:p14="http://schemas.microsoft.com/office/powerpoint/2010/main" val="9306342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4" name="Picture 4" descr="BW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9712" b="32910"/>
          <a:stretch/>
        </p:blipFill>
        <p:spPr bwMode="auto">
          <a:xfrm>
            <a:off x="3505200" y="1681986"/>
            <a:ext cx="1981200" cy="372755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babnehfa\Desktop\Waardenburg-Syndrome-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779706"/>
            <a:ext cx="2305050" cy="353211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babnehfa\Desktop\Waardenburg-Syndrome-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730102"/>
            <a:ext cx="3000573" cy="36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067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Beckwith-</a:t>
            </a:r>
            <a:r>
              <a:rPr lang="en-US" sz="3200" b="1" dirty="0" err="1"/>
              <a:t>Wiedemann</a:t>
            </a:r>
            <a:r>
              <a:rPr lang="en-US" sz="3200" b="1" dirty="0"/>
              <a:t> syndrome </a:t>
            </a:r>
            <a:br>
              <a:rPr lang="en-US" sz="3200" b="1" dirty="0"/>
            </a:br>
            <a:endParaRPr lang="en-US" sz="3200" dirty="0"/>
          </a:p>
        </p:txBody>
      </p:sp>
      <p:sp>
        <p:nvSpPr>
          <p:cNvPr id="3" name="Content Placeholder 2"/>
          <p:cNvSpPr>
            <a:spLocks noGrp="1"/>
          </p:cNvSpPr>
          <p:nvPr>
            <p:ph idx="1"/>
          </p:nvPr>
        </p:nvSpPr>
        <p:spPr/>
        <p:txBody>
          <a:bodyPr>
            <a:normAutofit/>
          </a:bodyPr>
          <a:lstStyle/>
          <a:p>
            <a:r>
              <a:rPr lang="en-US" sz="2000" dirty="0"/>
              <a:t>Large baby at </a:t>
            </a:r>
            <a:r>
              <a:rPr lang="en-US" sz="2000" dirty="0" smtClean="0"/>
              <a:t>birth</a:t>
            </a:r>
          </a:p>
          <a:p>
            <a:r>
              <a:rPr lang="en-US" sz="2000" dirty="0" smtClean="0"/>
              <a:t>Macroglossia </a:t>
            </a:r>
          </a:p>
          <a:p>
            <a:r>
              <a:rPr lang="en-US" sz="2000" dirty="0" smtClean="0"/>
              <a:t>Linear </a:t>
            </a:r>
            <a:r>
              <a:rPr lang="en-US" sz="2000" dirty="0"/>
              <a:t>ear </a:t>
            </a:r>
            <a:r>
              <a:rPr lang="en-US" sz="2000" dirty="0" smtClean="0"/>
              <a:t>creases </a:t>
            </a:r>
          </a:p>
          <a:p>
            <a:r>
              <a:rPr lang="en-US" sz="2000" dirty="0" smtClean="0"/>
              <a:t>Exomphalos </a:t>
            </a:r>
          </a:p>
          <a:p>
            <a:r>
              <a:rPr lang="en-US" sz="2000" dirty="0" smtClean="0"/>
              <a:t>Hemihypertrophy</a:t>
            </a:r>
            <a:r>
              <a:rPr lang="en-US" sz="2000" dirty="0"/>
              <a:t>, </a:t>
            </a:r>
            <a:r>
              <a:rPr lang="en-US" sz="2000" dirty="0" smtClean="0"/>
              <a:t>visceromegaly.</a:t>
            </a:r>
          </a:p>
          <a:p>
            <a:r>
              <a:rPr lang="en-US" sz="2000" dirty="0" smtClean="0"/>
              <a:t>Neonatal hypoglycaemia</a:t>
            </a:r>
          </a:p>
          <a:p>
            <a:r>
              <a:rPr lang="en-US" sz="2000" dirty="0" smtClean="0"/>
              <a:t>At </a:t>
            </a:r>
            <a:r>
              <a:rPr lang="en-US" sz="2000" dirty="0"/>
              <a:t>risk of </a:t>
            </a:r>
            <a:r>
              <a:rPr lang="en-US" sz="2000" dirty="0" smtClean="0"/>
              <a:t>intra-abdominal </a:t>
            </a:r>
            <a:r>
              <a:rPr lang="en-US" sz="2000" dirty="0"/>
              <a:t>malignancy, particularly Wilm's </a:t>
            </a:r>
            <a:r>
              <a:rPr lang="en-US" sz="2000" dirty="0" smtClean="0"/>
              <a:t>tumor</a:t>
            </a:r>
          </a:p>
          <a:p>
            <a:r>
              <a:rPr lang="en-US" sz="2000" dirty="0"/>
              <a:t>Gene map locus </a:t>
            </a:r>
            <a:r>
              <a:rPr lang="en-US" sz="2000" dirty="0" smtClean="0"/>
              <a:t>11pter-p15.4. Most </a:t>
            </a:r>
            <a:r>
              <a:rPr lang="en-US" sz="2000" dirty="0"/>
              <a:t>sporadic, but mode of inheritance is complex; possible patterns include autosomal dominant inheritance with variable penetrance, maternal imprinting, paternal imprinting, contiguous gene duplication at 11p15. </a:t>
            </a:r>
          </a:p>
        </p:txBody>
      </p:sp>
    </p:spTree>
    <p:extLst>
      <p:ext uri="{BB962C8B-B14F-4D97-AF65-F5344CB8AC3E}">
        <p14:creationId xmlns:p14="http://schemas.microsoft.com/office/powerpoint/2010/main" val="2378521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ababnehfa\Document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073" y="455950"/>
            <a:ext cx="3895725" cy="29361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babnehfa\Document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73" y="455950"/>
            <a:ext cx="4419600" cy="2898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babnehfa\Document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38" y="3398016"/>
            <a:ext cx="224313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51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Hurler syndrome </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r>
              <a:rPr lang="en-US" sz="2000" dirty="0" smtClean="0"/>
              <a:t>Coarse </a:t>
            </a:r>
            <a:r>
              <a:rPr lang="en-US" sz="2000" dirty="0"/>
              <a:t>face, coarse </a:t>
            </a:r>
            <a:r>
              <a:rPr lang="en-US" sz="2000" dirty="0" smtClean="0"/>
              <a:t>hair </a:t>
            </a:r>
          </a:p>
          <a:p>
            <a:r>
              <a:rPr lang="en-US" sz="2000" dirty="0" smtClean="0"/>
              <a:t>Corneal clouding </a:t>
            </a:r>
          </a:p>
          <a:p>
            <a:r>
              <a:rPr lang="en-US" sz="2000" dirty="0" smtClean="0"/>
              <a:t>Conductive </a:t>
            </a:r>
            <a:r>
              <a:rPr lang="en-US" sz="2000" dirty="0"/>
              <a:t>hearing </a:t>
            </a:r>
            <a:r>
              <a:rPr lang="en-US" sz="2000" dirty="0" smtClean="0"/>
              <a:t>loss</a:t>
            </a:r>
          </a:p>
          <a:p>
            <a:r>
              <a:rPr lang="en-US" sz="2000" dirty="0" smtClean="0"/>
              <a:t>Clawed </a:t>
            </a:r>
            <a:r>
              <a:rPr lang="en-US" sz="2000" dirty="0"/>
              <a:t>hands, kyphosis and multiple joint </a:t>
            </a:r>
            <a:r>
              <a:rPr lang="en-US" sz="2000" dirty="0" smtClean="0"/>
              <a:t>contractures </a:t>
            </a:r>
          </a:p>
          <a:p>
            <a:r>
              <a:rPr lang="en-US" sz="2000" dirty="0" smtClean="0"/>
              <a:t>Cardiomyopathy </a:t>
            </a:r>
          </a:p>
          <a:p>
            <a:r>
              <a:rPr lang="en-US" sz="2000" dirty="0" smtClean="0"/>
              <a:t>Hepato-splenomegaly</a:t>
            </a:r>
            <a:r>
              <a:rPr lang="en-US" sz="2000" dirty="0"/>
              <a:t>, recurrent </a:t>
            </a:r>
            <a:r>
              <a:rPr lang="en-US" sz="2000" dirty="0" smtClean="0"/>
              <a:t>herniae</a:t>
            </a:r>
          </a:p>
          <a:p>
            <a:r>
              <a:rPr lang="en-US" sz="2000" dirty="0" smtClean="0"/>
              <a:t>Upper </a:t>
            </a:r>
            <a:r>
              <a:rPr lang="en-US" sz="2000" dirty="0"/>
              <a:t>airway obstruction with recurrent </a:t>
            </a:r>
            <a:r>
              <a:rPr lang="en-US" sz="2000" dirty="0" smtClean="0"/>
              <a:t>infection</a:t>
            </a:r>
          </a:p>
          <a:p>
            <a:r>
              <a:rPr lang="en-US" sz="2000" dirty="0" smtClean="0"/>
              <a:t>Growth </a:t>
            </a:r>
            <a:r>
              <a:rPr lang="en-US" sz="2000" dirty="0"/>
              <a:t>retardation with </a:t>
            </a:r>
            <a:r>
              <a:rPr lang="en-US" sz="2000" dirty="0" smtClean="0"/>
              <a:t>progressive </a:t>
            </a:r>
            <a:r>
              <a:rPr lang="en-US" sz="2000" dirty="0"/>
              <a:t>neurological </a:t>
            </a:r>
            <a:r>
              <a:rPr lang="en-US" sz="2000" dirty="0" smtClean="0"/>
              <a:t>deterioration</a:t>
            </a:r>
            <a:endParaRPr lang="en-US" sz="2000" dirty="0"/>
          </a:p>
          <a:p>
            <a:endParaRPr lang="en-US" sz="2000" dirty="0" smtClean="0"/>
          </a:p>
          <a:p>
            <a:r>
              <a:rPr lang="en-US" sz="2000" dirty="0" smtClean="0"/>
              <a:t>Autosomal </a:t>
            </a:r>
            <a:r>
              <a:rPr lang="en-US" sz="2000" dirty="0"/>
              <a:t>recessive.</a:t>
            </a:r>
            <a:br>
              <a:rPr lang="en-US" sz="2000" dirty="0"/>
            </a:br>
            <a:r>
              <a:rPr lang="en-US" sz="2000" dirty="0"/>
              <a:t>Gene map locus 4p16.3; caused by mutation in the gene encoding alpha-L-</a:t>
            </a:r>
            <a:r>
              <a:rPr lang="en-US" sz="2000" dirty="0" err="1"/>
              <a:t>iduronidase</a:t>
            </a:r>
            <a:r>
              <a:rPr lang="en-US" sz="2000" dirty="0"/>
              <a:t> (IDUA) ; </a:t>
            </a:r>
            <a:r>
              <a:rPr lang="en-US" sz="2000" dirty="0">
                <a:hlinkClick r:id="rId3"/>
              </a:rPr>
              <a:t>(OMIM 252800) </a:t>
            </a:r>
            <a:r>
              <a:rPr lang="en-US" sz="2000" dirty="0"/>
              <a:t>. </a:t>
            </a:r>
          </a:p>
        </p:txBody>
      </p:sp>
    </p:spTree>
    <p:extLst>
      <p:ext uri="{BB962C8B-B14F-4D97-AF65-F5344CB8AC3E}">
        <p14:creationId xmlns:p14="http://schemas.microsoft.com/office/powerpoint/2010/main" val="33410143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dirty="0" smtClean="0"/>
              <a:t>           Male</a:t>
            </a:r>
            <a:endParaRPr lang="en-US" dirty="0"/>
          </a:p>
        </p:txBody>
      </p:sp>
      <p:pic>
        <p:nvPicPr>
          <p:cNvPr id="3074" name="Picture 2" descr="C:\Users\ababnehfa\Document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66850"/>
            <a:ext cx="4117041" cy="3181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babnehfa\Document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291" y="1447800"/>
            <a:ext cx="251460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10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Hunter syndrome </a:t>
            </a:r>
            <a:br>
              <a:rPr lang="en-US" sz="3200" b="1" dirty="0"/>
            </a:br>
            <a:endParaRPr lang="en-US" sz="3200" dirty="0"/>
          </a:p>
        </p:txBody>
      </p:sp>
      <p:sp>
        <p:nvSpPr>
          <p:cNvPr id="3" name="Content Placeholder 2"/>
          <p:cNvSpPr>
            <a:spLocks noGrp="1"/>
          </p:cNvSpPr>
          <p:nvPr>
            <p:ph idx="1"/>
          </p:nvPr>
        </p:nvSpPr>
        <p:spPr/>
        <p:txBody>
          <a:bodyPr>
            <a:normAutofit/>
          </a:bodyPr>
          <a:lstStyle/>
          <a:p>
            <a:r>
              <a:rPr lang="en-US" sz="2000" dirty="0" smtClean="0"/>
              <a:t>Mildly </a:t>
            </a:r>
            <a:r>
              <a:rPr lang="en-US" sz="2000" dirty="0"/>
              <a:t>coarse facies, dense </a:t>
            </a:r>
            <a:r>
              <a:rPr lang="en-US" sz="2000" dirty="0" smtClean="0"/>
              <a:t>hair </a:t>
            </a:r>
          </a:p>
          <a:p>
            <a:r>
              <a:rPr lang="en-US" sz="2000" dirty="0" smtClean="0"/>
              <a:t>Joint </a:t>
            </a:r>
            <a:r>
              <a:rPr lang="en-US" sz="2000" dirty="0"/>
              <a:t>limitations and </a:t>
            </a:r>
            <a:r>
              <a:rPr lang="en-US" sz="2000" dirty="0" smtClean="0"/>
              <a:t>contractures.</a:t>
            </a:r>
          </a:p>
          <a:p>
            <a:r>
              <a:rPr lang="en-US" sz="2000" dirty="0" smtClean="0"/>
              <a:t>Short </a:t>
            </a:r>
            <a:r>
              <a:rPr lang="en-US" sz="2000" dirty="0"/>
              <a:t>neck, </a:t>
            </a:r>
            <a:r>
              <a:rPr lang="en-US" sz="2000" dirty="0" smtClean="0"/>
              <a:t>camptodactyly</a:t>
            </a:r>
          </a:p>
          <a:p>
            <a:r>
              <a:rPr lang="en-US" sz="2000" dirty="0" smtClean="0"/>
              <a:t>Deafness (conductive)</a:t>
            </a:r>
          </a:p>
          <a:p>
            <a:r>
              <a:rPr lang="en-US" sz="2000" dirty="0" smtClean="0"/>
              <a:t>Cardiovascular </a:t>
            </a:r>
            <a:r>
              <a:rPr lang="en-US" sz="2000" dirty="0"/>
              <a:t>disease, prominent abdomen, hepatosplenomegaly, herniae, kyphosis, stunted </a:t>
            </a:r>
            <a:r>
              <a:rPr lang="en-US" sz="2000" dirty="0" smtClean="0"/>
              <a:t>growth.</a:t>
            </a:r>
          </a:p>
          <a:p>
            <a:r>
              <a:rPr lang="en-US" sz="2000" dirty="0" smtClean="0"/>
              <a:t>Usually </a:t>
            </a:r>
            <a:r>
              <a:rPr lang="en-US" sz="2000" dirty="0"/>
              <a:t>normal intelligence. </a:t>
            </a:r>
            <a:endParaRPr lang="en-US" sz="2000" dirty="0" smtClean="0"/>
          </a:p>
          <a:p>
            <a:endParaRPr lang="en-US" sz="2000" dirty="0" smtClean="0"/>
          </a:p>
          <a:p>
            <a:r>
              <a:rPr lang="en-US" sz="2000" dirty="0" smtClean="0"/>
              <a:t>X-linked </a:t>
            </a:r>
            <a:r>
              <a:rPr lang="en-US" sz="2000" dirty="0"/>
              <a:t>recessive.</a:t>
            </a:r>
            <a:br>
              <a:rPr lang="en-US" sz="2000" dirty="0"/>
            </a:br>
            <a:r>
              <a:rPr lang="en-US" sz="2000" dirty="0"/>
              <a:t>Several deletions and point mutations of the IDS (Hunter) gene reported. </a:t>
            </a:r>
          </a:p>
        </p:txBody>
      </p:sp>
    </p:spTree>
    <p:extLst>
      <p:ext uri="{BB962C8B-B14F-4D97-AF65-F5344CB8AC3E}">
        <p14:creationId xmlns:p14="http://schemas.microsoft.com/office/powerpoint/2010/main" val="236764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Genetic oriented Physical examination</a:t>
            </a:r>
            <a:r>
              <a:rPr lang="en-US" sz="3600" dirty="0"/>
              <a:t> </a:t>
            </a:r>
          </a:p>
        </p:txBody>
      </p:sp>
      <p:sp>
        <p:nvSpPr>
          <p:cNvPr id="3" name="Content Placeholder 2"/>
          <p:cNvSpPr>
            <a:spLocks noGrp="1"/>
          </p:cNvSpPr>
          <p:nvPr>
            <p:ph idx="1"/>
          </p:nvPr>
        </p:nvSpPr>
        <p:spPr/>
        <p:txBody>
          <a:bodyPr>
            <a:normAutofit/>
          </a:bodyPr>
          <a:lstStyle/>
          <a:p>
            <a:pPr marL="0" indent="0">
              <a:buNone/>
            </a:pPr>
            <a:r>
              <a:rPr lang="en-US" b="1" dirty="0" smtClean="0"/>
              <a:t>      </a:t>
            </a:r>
            <a:r>
              <a:rPr lang="en-US" dirty="0" smtClean="0"/>
              <a:t>General </a:t>
            </a:r>
            <a:r>
              <a:rPr lang="en-US" dirty="0"/>
              <a:t>Look</a:t>
            </a:r>
            <a:endParaRPr lang="en-US" b="1" dirty="0" smtClean="0"/>
          </a:p>
          <a:p>
            <a:pPr marL="0" indent="0">
              <a:buNone/>
            </a:pPr>
            <a:r>
              <a:rPr lang="en-US" b="1" dirty="0"/>
              <a:t> </a:t>
            </a:r>
            <a:r>
              <a:rPr lang="en-US" b="1" dirty="0" smtClean="0"/>
              <a:t>     </a:t>
            </a:r>
            <a:r>
              <a:rPr lang="en-US" dirty="0" smtClean="0"/>
              <a:t>Measurements</a:t>
            </a:r>
            <a:r>
              <a:rPr lang="en-US" dirty="0"/>
              <a:t/>
            </a:r>
            <a:br>
              <a:rPr lang="en-US" dirty="0"/>
            </a:br>
            <a:r>
              <a:rPr lang="en-US" dirty="0"/>
              <a:t>  </a:t>
            </a:r>
            <a:r>
              <a:rPr lang="en-US" dirty="0" smtClean="0"/>
              <a:t>    Head </a:t>
            </a:r>
            <a:r>
              <a:rPr lang="en-US" dirty="0"/>
              <a:t>to Toe </a:t>
            </a:r>
            <a:r>
              <a:rPr lang="en-US" dirty="0" smtClean="0"/>
              <a:t>Examination</a:t>
            </a:r>
          </a:p>
          <a:p>
            <a:pPr marL="0" indent="0">
              <a:buNone/>
            </a:pPr>
            <a:endParaRPr lang="en-US" dirty="0"/>
          </a:p>
        </p:txBody>
      </p:sp>
    </p:spTree>
    <p:extLst>
      <p:ext uri="{BB962C8B-B14F-4D97-AF65-F5344CB8AC3E}">
        <p14:creationId xmlns:p14="http://schemas.microsoft.com/office/powerpoint/2010/main" val="10958576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9" name="Picture 3" descr="C:\Users\ababnehfa\Document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7458" y="326342"/>
            <a:ext cx="2015038" cy="293481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344452"/>
            <a:ext cx="4375058" cy="291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4429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455" y="3429000"/>
            <a:ext cx="3262745" cy="287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3057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212"/>
          <a:stretch/>
        </p:blipFill>
        <p:spPr bwMode="auto">
          <a:xfrm>
            <a:off x="457200" y="1600200"/>
            <a:ext cx="8406581" cy="389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2970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Stickler syndrome </a:t>
            </a:r>
            <a:r>
              <a:rPr lang="en-US" b="1" dirty="0"/>
              <a:t/>
            </a:r>
            <a:br>
              <a:rPr lang="en-US" b="1" dirty="0"/>
            </a:br>
            <a:endParaRPr lang="en-US" dirty="0"/>
          </a:p>
        </p:txBody>
      </p:sp>
      <p:sp>
        <p:nvSpPr>
          <p:cNvPr id="3" name="Content Placeholder 2"/>
          <p:cNvSpPr>
            <a:spLocks noGrp="1"/>
          </p:cNvSpPr>
          <p:nvPr>
            <p:ph idx="1"/>
          </p:nvPr>
        </p:nvSpPr>
        <p:spPr/>
        <p:txBody>
          <a:bodyPr>
            <a:noAutofit/>
          </a:bodyPr>
          <a:lstStyle/>
          <a:p>
            <a:r>
              <a:rPr lang="en-US" sz="2000" dirty="0" smtClean="0"/>
              <a:t>Flat facies </a:t>
            </a:r>
          </a:p>
          <a:p>
            <a:r>
              <a:rPr lang="en-US" sz="2000" dirty="0" smtClean="0"/>
              <a:t>Micrognathia </a:t>
            </a:r>
          </a:p>
          <a:p>
            <a:r>
              <a:rPr lang="en-US" sz="2000" dirty="0" smtClean="0"/>
              <a:t>Cleft </a:t>
            </a:r>
            <a:r>
              <a:rPr lang="en-US" sz="2000" dirty="0"/>
              <a:t>palate with </a:t>
            </a:r>
            <a:r>
              <a:rPr lang="en-US" sz="2000" dirty="0" smtClean="0"/>
              <a:t>glossoptosis </a:t>
            </a:r>
          </a:p>
          <a:p>
            <a:r>
              <a:rPr lang="en-US" sz="2000" dirty="0" smtClean="0"/>
              <a:t>Hearing loss (sensorineural) </a:t>
            </a:r>
          </a:p>
          <a:p>
            <a:r>
              <a:rPr lang="en-US" sz="2000" dirty="0" smtClean="0"/>
              <a:t>Progressive </a:t>
            </a:r>
            <a:r>
              <a:rPr lang="en-US" sz="2000" dirty="0"/>
              <a:t>myopia and retinal </a:t>
            </a:r>
            <a:r>
              <a:rPr lang="en-US" sz="2000" dirty="0" smtClean="0"/>
              <a:t>detachment</a:t>
            </a:r>
          </a:p>
          <a:p>
            <a:r>
              <a:rPr lang="en-US" sz="2000" dirty="0" smtClean="0"/>
              <a:t>Hyperextensible </a:t>
            </a:r>
            <a:r>
              <a:rPr lang="en-US" sz="2000" dirty="0"/>
              <a:t>joints, coxa </a:t>
            </a:r>
            <a:r>
              <a:rPr lang="en-US" sz="2000" dirty="0" smtClean="0"/>
              <a:t>valga.</a:t>
            </a:r>
          </a:p>
          <a:p>
            <a:r>
              <a:rPr lang="en-US" sz="2000" dirty="0" smtClean="0"/>
              <a:t>Joint </a:t>
            </a:r>
            <a:r>
              <a:rPr lang="en-US" sz="2000" dirty="0"/>
              <a:t>pains and progressive osteoarthritis. </a:t>
            </a:r>
            <a:endParaRPr lang="en-US" sz="2000" dirty="0" smtClean="0"/>
          </a:p>
        </p:txBody>
      </p:sp>
    </p:spTree>
    <p:extLst>
      <p:ext uri="{BB962C8B-B14F-4D97-AF65-F5344CB8AC3E}">
        <p14:creationId xmlns:p14="http://schemas.microsoft.com/office/powerpoint/2010/main" val="1640276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Molecular of Stickler </a:t>
            </a:r>
            <a:r>
              <a:rPr lang="en-US" sz="3200" b="1" dirty="0"/>
              <a:t>syndrome</a:t>
            </a:r>
            <a:endParaRPr lang="en-US" sz="3200" dirty="0"/>
          </a:p>
        </p:txBody>
      </p:sp>
      <p:graphicFrame>
        <p:nvGraphicFramePr>
          <p:cNvPr id="4" name="Content Placeholder 3"/>
          <p:cNvGraphicFramePr>
            <a:graphicFrameLocks noGrp="1"/>
          </p:cNvGraphicFramePr>
          <p:nvPr>
            <p:ph idx="1"/>
            <p:extLst/>
          </p:nvPr>
        </p:nvGraphicFramePr>
        <p:xfrm>
          <a:off x="457200" y="1805781"/>
          <a:ext cx="8229600" cy="4389120"/>
        </p:xfrm>
        <a:graphic>
          <a:graphicData uri="http://schemas.openxmlformats.org/drawingml/2006/table">
            <a:tbl>
              <a:tblPr/>
              <a:tblGrid>
                <a:gridCol w="8229600"/>
              </a:tblGrid>
              <a:tr h="0">
                <a:tc>
                  <a:txBody>
                    <a:bodyPr/>
                    <a:lstStyle/>
                    <a:p>
                      <a:r>
                        <a:rPr lang="en-US" dirty="0" smtClean="0">
                          <a:solidFill>
                            <a:srgbClr val="FF0000"/>
                          </a:solidFill>
                        </a:rPr>
                        <a:t>Stickler autosomal dominant forms</a:t>
                      </a:r>
                      <a:endParaRPr lang="en-US" dirty="0">
                        <a:solidFill>
                          <a:srgbClr val="FF0000"/>
                        </a:solidFill>
                      </a:endParaRPr>
                    </a:p>
                  </a:txBody>
                  <a:tcPr anchor="ctr">
                    <a:lnL>
                      <a:noFill/>
                    </a:lnL>
                    <a:lnR>
                      <a:noFill/>
                    </a:lnR>
                    <a:lnT>
                      <a:noFill/>
                    </a:lnT>
                    <a:lnB>
                      <a:noFill/>
                    </a:lnB>
                  </a:tcPr>
                </a:tc>
              </a:tr>
              <a:tr h="0">
                <a:tc>
                  <a:txBody>
                    <a:bodyPr/>
                    <a:lstStyle/>
                    <a:p>
                      <a:r>
                        <a:rPr lang="en-US" i="1" u="sng" dirty="0"/>
                        <a:t>Stickler syndrome type I</a:t>
                      </a:r>
                      <a:r>
                        <a:rPr lang="en-US" dirty="0"/>
                        <a:t> which is solely or predominantly ocular and is also caused by mutation in the COL2A1 gene. </a:t>
                      </a:r>
                      <a:endParaRPr lang="en-US" dirty="0" smtClean="0"/>
                    </a:p>
                    <a:p>
                      <a:r>
                        <a:rPr lang="en-US" i="1" u="sng" dirty="0" smtClean="0"/>
                        <a:t>Stickler </a:t>
                      </a:r>
                      <a:r>
                        <a:rPr lang="en-US" i="1" u="sng" dirty="0"/>
                        <a:t>syndrome type II</a:t>
                      </a:r>
                      <a:r>
                        <a:rPr lang="en-US" dirty="0"/>
                        <a:t> (STL2; </a:t>
                      </a:r>
                      <a:r>
                        <a:rPr lang="en-US" dirty="0">
                          <a:hlinkClick r:id="rId2" action="ppaction://hlinkfile"/>
                        </a:rPr>
                        <a:t>604841</a:t>
                      </a:r>
                      <a:r>
                        <a:rPr lang="en-US" dirty="0"/>
                        <a:t>), sometimes called the beaded vitreous type, is caused by mutation in the COL11A1 gene (</a:t>
                      </a:r>
                      <a:r>
                        <a:rPr lang="en-US" dirty="0">
                          <a:hlinkClick r:id="rId3" action="ppaction://hlinkfile"/>
                        </a:rPr>
                        <a:t>120280</a:t>
                      </a:r>
                      <a:r>
                        <a:rPr lang="en-US" dirty="0"/>
                        <a:t>) on chromosome 1p21. </a:t>
                      </a:r>
                      <a:endParaRPr lang="en-US" dirty="0" smtClean="0"/>
                    </a:p>
                    <a:p>
                      <a:r>
                        <a:rPr lang="en-US" i="1" u="sng" dirty="0" smtClean="0"/>
                        <a:t>Stickler </a:t>
                      </a:r>
                      <a:r>
                        <a:rPr lang="en-US" i="1" u="sng" dirty="0"/>
                        <a:t>syndrome type III</a:t>
                      </a:r>
                      <a:r>
                        <a:rPr lang="en-US" dirty="0"/>
                        <a:t> (STL3; </a:t>
                      </a:r>
                      <a:r>
                        <a:rPr lang="en-US" dirty="0">
                          <a:hlinkClick r:id="rId4" action="ppaction://hlinkfile"/>
                        </a:rPr>
                        <a:t>184840</a:t>
                      </a:r>
                      <a:r>
                        <a:rPr lang="en-US" dirty="0"/>
                        <a:t>), sometimes called the </a:t>
                      </a:r>
                      <a:r>
                        <a:rPr lang="en-US" dirty="0" err="1"/>
                        <a:t>nonocular</a:t>
                      </a:r>
                      <a:r>
                        <a:rPr lang="en-US" dirty="0"/>
                        <a:t> form, is caused by mutation in the COL11A2 gene (</a:t>
                      </a:r>
                      <a:r>
                        <a:rPr lang="en-US" dirty="0">
                          <a:hlinkClick r:id="rId5" action="ppaction://hlinkfile"/>
                        </a:rPr>
                        <a:t>120290</a:t>
                      </a:r>
                      <a:r>
                        <a:rPr lang="en-US" dirty="0"/>
                        <a:t>) on chromosome 6p21. </a:t>
                      </a:r>
                      <a:br>
                        <a:rPr lang="en-US" dirty="0"/>
                      </a:br>
                      <a:r>
                        <a:rPr lang="en-US" dirty="0"/>
                        <a:t/>
                      </a:r>
                      <a:br>
                        <a:rPr lang="en-US" dirty="0"/>
                      </a:br>
                      <a:r>
                        <a:rPr lang="en-US" dirty="0">
                          <a:solidFill>
                            <a:srgbClr val="FF0000"/>
                          </a:solidFill>
                        </a:rPr>
                        <a:t>Autosomal recessive forms of Stickler syndrome </a:t>
                      </a:r>
                      <a:r>
                        <a:rPr lang="en-US" dirty="0" smtClean="0"/>
                        <a:t> </a:t>
                      </a:r>
                    </a:p>
                    <a:p>
                      <a:r>
                        <a:rPr lang="en-US" i="1" u="sng" dirty="0" smtClean="0"/>
                        <a:t>Stickler </a:t>
                      </a:r>
                      <a:r>
                        <a:rPr lang="en-US" i="1" u="sng" dirty="0"/>
                        <a:t>syndrome type IV</a:t>
                      </a:r>
                      <a:r>
                        <a:rPr lang="en-US" dirty="0"/>
                        <a:t> (STL4; </a:t>
                      </a:r>
                      <a:r>
                        <a:rPr lang="en-US" dirty="0">
                          <a:hlinkClick r:id="rId6" action="ppaction://hlinkfile"/>
                        </a:rPr>
                        <a:t>614134</a:t>
                      </a:r>
                      <a:r>
                        <a:rPr lang="en-US" dirty="0"/>
                        <a:t>), caused by mutation in the COL9A1 gene (</a:t>
                      </a:r>
                      <a:r>
                        <a:rPr lang="en-US" dirty="0">
                          <a:hlinkClick r:id="rId7" action="ppaction://hlinkfile"/>
                        </a:rPr>
                        <a:t>120210</a:t>
                      </a:r>
                      <a:r>
                        <a:rPr lang="en-US" dirty="0"/>
                        <a:t>) on chromosome </a:t>
                      </a:r>
                      <a:r>
                        <a:rPr lang="en-US" dirty="0" smtClean="0"/>
                        <a:t>6q12-q14</a:t>
                      </a:r>
                      <a:r>
                        <a:rPr lang="en-US" baseline="0" dirty="0" smtClean="0"/>
                        <a:t> </a:t>
                      </a:r>
                    </a:p>
                    <a:p>
                      <a:r>
                        <a:rPr lang="en-US" i="1" u="sng" dirty="0" smtClean="0"/>
                        <a:t>Stickler </a:t>
                      </a:r>
                      <a:r>
                        <a:rPr lang="en-US" i="1" u="sng" dirty="0"/>
                        <a:t>syndrome type V</a:t>
                      </a:r>
                      <a:r>
                        <a:rPr lang="en-US" dirty="0"/>
                        <a:t> (STL5; </a:t>
                      </a:r>
                      <a:r>
                        <a:rPr lang="en-US" dirty="0">
                          <a:hlinkClick r:id="rId8" action="ppaction://hlinkfile"/>
                        </a:rPr>
                        <a:t>614284</a:t>
                      </a:r>
                      <a:r>
                        <a:rPr lang="en-US" dirty="0"/>
                        <a:t>), caused by mutation in the COL9A2 gene (</a:t>
                      </a:r>
                      <a:r>
                        <a:rPr lang="en-US" dirty="0">
                          <a:hlinkClick r:id="rId9" action="ppaction://hlinkfile"/>
                        </a:rPr>
                        <a:t>120260</a:t>
                      </a:r>
                      <a:r>
                        <a:rPr lang="en-US" dirty="0"/>
                        <a:t>) on chromosome 1p33-p32.2.</a:t>
                      </a:r>
                    </a:p>
                  </a:txBody>
                  <a:tcPr anchor="ctr">
                    <a:lnL>
                      <a:noFill/>
                    </a:lnL>
                    <a:lnR>
                      <a:noFill/>
                    </a:lnR>
                    <a:lnT>
                      <a:noFill/>
                    </a:lnT>
                    <a:lnB>
                      <a:noFill/>
                    </a:lnB>
                  </a:tcPr>
                </a:tc>
              </a:tr>
              <a:tr h="0">
                <a:tc>
                  <a:txBody>
                    <a:bodyPr/>
                    <a:lstStyle/>
                    <a:p>
                      <a:r>
                        <a:rPr lang="en-US" dirty="0"/>
                        <a:t/>
                      </a:r>
                      <a:br>
                        <a:rPr lang="en-US" dirty="0"/>
                      </a:br>
                      <a:endParaRPr lang="en-US" dirty="0"/>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041275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endParaRPr lang="en-US" dirty="0"/>
          </a:p>
        </p:txBody>
      </p:sp>
      <p:pic>
        <p:nvPicPr>
          <p:cNvPr id="2050" name="Picture 2" descr="C:\Users\ababnehfa\Desktop\ey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1"/>
            <a:ext cx="299170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babnehfa\Desktop\941088-1422862-950277-16578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27200"/>
            <a:ext cx="35814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babnehfa\Desktop\Waardenburg-Syndrome-Picture.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828577" cy="2624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52800" y="5029200"/>
            <a:ext cx="3581400" cy="461665"/>
          </a:xfrm>
          <a:prstGeom prst="rect">
            <a:avLst/>
          </a:prstGeom>
          <a:noFill/>
        </p:spPr>
        <p:txBody>
          <a:bodyPr wrap="square" rtlCol="0">
            <a:spAutoFit/>
          </a:bodyPr>
          <a:lstStyle/>
          <a:p>
            <a:r>
              <a:rPr lang="en-US" sz="2400" b="1" dirty="0"/>
              <a:t>Sensorineural</a:t>
            </a:r>
            <a:r>
              <a:rPr lang="en-US" sz="2400" dirty="0"/>
              <a:t> </a:t>
            </a:r>
            <a:r>
              <a:rPr lang="en-US" sz="2400" b="1" dirty="0"/>
              <a:t>d</a:t>
            </a:r>
            <a:r>
              <a:rPr lang="en-US" sz="2400" b="1" dirty="0" smtClean="0"/>
              <a:t>eafness </a:t>
            </a:r>
            <a:endParaRPr lang="en-US" sz="2400" b="1" dirty="0"/>
          </a:p>
        </p:txBody>
      </p:sp>
    </p:spTree>
    <p:extLst>
      <p:ext uri="{BB962C8B-B14F-4D97-AF65-F5344CB8AC3E}">
        <p14:creationId xmlns:p14="http://schemas.microsoft.com/office/powerpoint/2010/main" val="1209543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Waardenburg syndrome</a:t>
            </a:r>
            <a:endParaRPr lang="en-US" sz="2800" dirty="0"/>
          </a:p>
        </p:txBody>
      </p:sp>
      <p:sp>
        <p:nvSpPr>
          <p:cNvPr id="3" name="Content Placeholder 2"/>
          <p:cNvSpPr>
            <a:spLocks noGrp="1"/>
          </p:cNvSpPr>
          <p:nvPr>
            <p:ph idx="1"/>
          </p:nvPr>
        </p:nvSpPr>
        <p:spPr/>
        <p:txBody>
          <a:bodyPr>
            <a:normAutofit fontScale="92500" lnSpcReduction="10000"/>
          </a:bodyPr>
          <a:lstStyle/>
          <a:p>
            <a:r>
              <a:rPr lang="en-US" sz="2400" dirty="0" smtClean="0"/>
              <a:t>Sensorineural </a:t>
            </a:r>
            <a:r>
              <a:rPr lang="en-US" sz="2400" dirty="0"/>
              <a:t>deafness in about 57</a:t>
            </a:r>
            <a:r>
              <a:rPr lang="en-US" sz="2400" dirty="0" smtClean="0"/>
              <a:t>%</a:t>
            </a:r>
          </a:p>
          <a:p>
            <a:r>
              <a:rPr lang="en-US" sz="2400" dirty="0" smtClean="0"/>
              <a:t>white </a:t>
            </a:r>
            <a:r>
              <a:rPr lang="en-US" sz="2400" dirty="0"/>
              <a:t>forelock in 20-40% of affected.</a:t>
            </a:r>
            <a:br>
              <a:rPr lang="en-US" sz="2400" dirty="0"/>
            </a:br>
            <a:r>
              <a:rPr lang="en-US" sz="2400" dirty="0" smtClean="0"/>
              <a:t>Other </a:t>
            </a:r>
            <a:r>
              <a:rPr lang="en-US" sz="2400" dirty="0"/>
              <a:t>features may include </a:t>
            </a:r>
            <a:endParaRPr lang="en-US" sz="2400" dirty="0" smtClean="0"/>
          </a:p>
          <a:p>
            <a:r>
              <a:rPr lang="en-US" sz="2400" dirty="0" smtClean="0"/>
              <a:t>               Dystopia canthorum</a:t>
            </a:r>
          </a:p>
          <a:p>
            <a:r>
              <a:rPr lang="en-US" sz="2400" dirty="0" smtClean="0"/>
              <a:t>               Heterochromia </a:t>
            </a:r>
            <a:r>
              <a:rPr lang="en-US" sz="2400" dirty="0"/>
              <a:t>of the </a:t>
            </a:r>
            <a:r>
              <a:rPr lang="en-US" sz="2400" dirty="0" smtClean="0"/>
              <a:t>irides</a:t>
            </a:r>
          </a:p>
          <a:p>
            <a:r>
              <a:rPr lang="en-US" sz="2400" dirty="0" smtClean="0"/>
              <a:t>               Patchy </a:t>
            </a:r>
            <a:r>
              <a:rPr lang="en-US" sz="2400" dirty="0"/>
              <a:t>skin </a:t>
            </a:r>
            <a:r>
              <a:rPr lang="en-US" sz="2400" dirty="0" smtClean="0"/>
              <a:t>depigmentation</a:t>
            </a:r>
          </a:p>
          <a:p>
            <a:r>
              <a:rPr lang="en-US" sz="2400" dirty="0" smtClean="0"/>
              <a:t>               High </a:t>
            </a:r>
            <a:r>
              <a:rPr lang="en-US" sz="2400" dirty="0"/>
              <a:t>nasal </a:t>
            </a:r>
            <a:r>
              <a:rPr lang="en-US" sz="2400" dirty="0" smtClean="0"/>
              <a:t>bridge</a:t>
            </a:r>
          </a:p>
          <a:p>
            <a:r>
              <a:rPr lang="en-US" sz="2400" dirty="0" smtClean="0"/>
              <a:t>               Hypertelorism</a:t>
            </a:r>
          </a:p>
          <a:p>
            <a:r>
              <a:rPr lang="en-US" sz="2400" dirty="0" smtClean="0"/>
              <a:t>               Cardiac defects</a:t>
            </a:r>
          </a:p>
          <a:p>
            <a:r>
              <a:rPr lang="en-US" sz="2400" dirty="0" smtClean="0"/>
              <a:t>               Autosomal </a:t>
            </a:r>
            <a:r>
              <a:rPr lang="en-US" sz="2400" dirty="0"/>
              <a:t>dominant.</a:t>
            </a:r>
            <a:br>
              <a:rPr lang="en-US" sz="2400" dirty="0"/>
            </a:br>
            <a:r>
              <a:rPr lang="en-US" sz="2400" dirty="0"/>
              <a:t>Defect in PAX3 gene; mutation in MITF gene; endothelin-3 (EDN3) gene mutation </a:t>
            </a:r>
          </a:p>
        </p:txBody>
      </p:sp>
    </p:spTree>
    <p:extLst>
      <p:ext uri="{BB962C8B-B14F-4D97-AF65-F5344CB8AC3E}">
        <p14:creationId xmlns:p14="http://schemas.microsoft.com/office/powerpoint/2010/main" val="3370761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descr="C:\Users\ababnehfa\Documents\images.jpg"/>
          <p:cNvPicPr>
            <a:picLocks noChangeAspect="1" noChangeArrowheads="1"/>
          </p:cNvPicPr>
          <p:nvPr/>
        </p:nvPicPr>
        <p:blipFill rotWithShape="1">
          <a:blip r:embed="rId2">
            <a:extLst>
              <a:ext uri="{28A0092B-C50C-407E-A947-70E740481C1C}">
                <a14:useLocalDpi xmlns:a14="http://schemas.microsoft.com/office/drawing/2010/main" val="0"/>
              </a:ext>
            </a:extLst>
          </a:blip>
          <a:srcRect l="3640" r="3895" b="5153"/>
          <a:stretch/>
        </p:blipFill>
        <p:spPr bwMode="auto">
          <a:xfrm>
            <a:off x="457200" y="242179"/>
            <a:ext cx="3581400" cy="291359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babnehfa\Documents\image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34" r="11215" b="10376"/>
          <a:stretch/>
        </p:blipFill>
        <p:spPr bwMode="auto">
          <a:xfrm>
            <a:off x="3500384" y="3214172"/>
            <a:ext cx="2595616" cy="352370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ababnehfa\Document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76600"/>
            <a:ext cx="2819399" cy="346128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ababnehfa\Documents\images.jpg"/>
          <p:cNvPicPr>
            <a:picLocks noChangeAspect="1" noChangeArrowheads="1"/>
          </p:cNvPicPr>
          <p:nvPr/>
        </p:nvPicPr>
        <p:blipFill rotWithShape="1">
          <a:blip r:embed="rId5">
            <a:extLst>
              <a:ext uri="{28A0092B-C50C-407E-A947-70E740481C1C}">
                <a14:useLocalDpi xmlns:a14="http://schemas.microsoft.com/office/drawing/2010/main" val="0"/>
              </a:ext>
            </a:extLst>
          </a:blip>
          <a:srcRect t="10716" r="6499" b="13447"/>
          <a:stretch/>
        </p:blipFill>
        <p:spPr bwMode="auto">
          <a:xfrm>
            <a:off x="6498167" y="331344"/>
            <a:ext cx="2604912" cy="28560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ababnehfa\Documents\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637" y="3234884"/>
            <a:ext cx="2653052" cy="354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4552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Treacher Collins syndrome </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r>
              <a:rPr lang="en-US" sz="2400" dirty="0"/>
              <a:t>Mandibulofacial </a:t>
            </a:r>
            <a:r>
              <a:rPr lang="en-US" sz="2400" dirty="0" smtClean="0"/>
              <a:t>dysostosis </a:t>
            </a:r>
          </a:p>
          <a:p>
            <a:r>
              <a:rPr lang="en-US" sz="2400" dirty="0" smtClean="0"/>
              <a:t>Downslanting </a:t>
            </a:r>
            <a:r>
              <a:rPr lang="en-US" sz="2400" dirty="0"/>
              <a:t>lower palpebral </a:t>
            </a:r>
            <a:r>
              <a:rPr lang="en-US" sz="2400" dirty="0" smtClean="0"/>
              <a:t>fissure</a:t>
            </a:r>
          </a:p>
          <a:p>
            <a:r>
              <a:rPr lang="en-US" sz="2400" dirty="0" smtClean="0"/>
              <a:t>Coloboma </a:t>
            </a:r>
            <a:r>
              <a:rPr lang="en-US" sz="2400" dirty="0"/>
              <a:t>of </a:t>
            </a:r>
            <a:r>
              <a:rPr lang="en-US" sz="2400" dirty="0" smtClean="0"/>
              <a:t>eyelids </a:t>
            </a:r>
          </a:p>
          <a:p>
            <a:r>
              <a:rPr lang="en-US" sz="2400" dirty="0" smtClean="0"/>
              <a:t>Malformed ears</a:t>
            </a:r>
          </a:p>
          <a:p>
            <a:r>
              <a:rPr lang="en-US" sz="2400" dirty="0" smtClean="0"/>
              <a:t>Cleft palate</a:t>
            </a:r>
          </a:p>
          <a:p>
            <a:r>
              <a:rPr lang="en-US" sz="2400" dirty="0" smtClean="0"/>
              <a:t>Sensorineural deafness</a:t>
            </a:r>
          </a:p>
          <a:p>
            <a:endParaRPr lang="en-US" sz="2400" dirty="0" smtClean="0"/>
          </a:p>
          <a:p>
            <a:r>
              <a:rPr lang="en-US" sz="2400" dirty="0" smtClean="0"/>
              <a:t>Autosomal dominant. Gene </a:t>
            </a:r>
            <a:r>
              <a:rPr lang="en-US" sz="2400" dirty="0"/>
              <a:t>map locus 5q32-q33.1.</a:t>
            </a:r>
            <a:br>
              <a:rPr lang="en-US" sz="2400" dirty="0"/>
            </a:br>
            <a:r>
              <a:rPr lang="en-US" sz="2400" dirty="0"/>
              <a:t>TCOF1 gene </a:t>
            </a:r>
            <a:r>
              <a:rPr lang="en-US" sz="2400" dirty="0">
                <a:hlinkClick r:id="rId2"/>
              </a:rPr>
              <a:t>(OMIM 606847) </a:t>
            </a:r>
            <a:endParaRPr lang="en-US" sz="2400" dirty="0"/>
          </a:p>
        </p:txBody>
      </p:sp>
    </p:spTree>
    <p:extLst>
      <p:ext uri="{BB962C8B-B14F-4D97-AF65-F5344CB8AC3E}">
        <p14:creationId xmlns:p14="http://schemas.microsoft.com/office/powerpoint/2010/main" val="1584207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1026" name="Picture 2" descr="C:\Users\ababnehfa\Desktop\Zellweger.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54" b="8370"/>
          <a:stretch/>
        </p:blipFill>
        <p:spPr bwMode="auto">
          <a:xfrm>
            <a:off x="628073" y="1524000"/>
            <a:ext cx="2496127" cy="34270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abnehfa\Desktop\Zelweg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961" b="3650"/>
          <a:stretch/>
        </p:blipFill>
        <p:spPr bwMode="auto">
          <a:xfrm>
            <a:off x="3733800" y="1600200"/>
            <a:ext cx="4438649" cy="31269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5325070"/>
            <a:ext cx="8001000" cy="646331"/>
          </a:xfrm>
          <a:prstGeom prst="rect">
            <a:avLst/>
          </a:prstGeom>
        </p:spPr>
        <p:txBody>
          <a:bodyPr wrap="square">
            <a:spAutoFit/>
          </a:bodyPr>
          <a:lstStyle/>
          <a:p>
            <a:r>
              <a:rPr lang="en-US" dirty="0"/>
              <a:t>Distinct craniofacial appearance with dolichocephaly, high forehead, large fontanels, flat/round </a:t>
            </a:r>
            <a:r>
              <a:rPr lang="en-US" dirty="0" smtClean="0"/>
              <a:t>faces, </a:t>
            </a:r>
            <a:r>
              <a:rPr lang="en-US" dirty="0"/>
              <a:t>and eye anomalies.</a:t>
            </a:r>
          </a:p>
        </p:txBody>
      </p:sp>
    </p:spTree>
    <p:extLst>
      <p:ext uri="{BB962C8B-B14F-4D97-AF65-F5344CB8AC3E}">
        <p14:creationId xmlns:p14="http://schemas.microsoft.com/office/powerpoint/2010/main" val="2268955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Zellweger syndrome</a:t>
            </a:r>
            <a:r>
              <a:rPr lang="en-US" b="1" dirty="0"/>
              <a:t> </a:t>
            </a:r>
            <a:br>
              <a:rPr lang="en-US" b="1" dirty="0"/>
            </a:br>
            <a:endParaRPr lang="en-US" dirty="0"/>
          </a:p>
        </p:txBody>
      </p:sp>
      <p:sp>
        <p:nvSpPr>
          <p:cNvPr id="3" name="Content Placeholder 2"/>
          <p:cNvSpPr>
            <a:spLocks noGrp="1"/>
          </p:cNvSpPr>
          <p:nvPr>
            <p:ph idx="1"/>
          </p:nvPr>
        </p:nvSpPr>
        <p:spPr/>
        <p:txBody>
          <a:bodyPr>
            <a:normAutofit fontScale="85000" lnSpcReduction="10000"/>
          </a:bodyPr>
          <a:lstStyle/>
          <a:p>
            <a:r>
              <a:rPr lang="en-US" sz="2000" dirty="0"/>
              <a:t>Autosomal recessive</a:t>
            </a:r>
            <a:endParaRPr lang="en-US" sz="2000" dirty="0" smtClean="0"/>
          </a:p>
          <a:p>
            <a:r>
              <a:rPr lang="en-US" sz="2000" dirty="0" smtClean="0"/>
              <a:t>A </a:t>
            </a:r>
            <a:r>
              <a:rPr lang="en-US" sz="2000" dirty="0"/>
              <a:t>peroxisome biogenesis </a:t>
            </a:r>
            <a:r>
              <a:rPr lang="en-US" sz="2000" dirty="0" smtClean="0"/>
              <a:t>disorder.</a:t>
            </a:r>
          </a:p>
          <a:p>
            <a:r>
              <a:rPr lang="en-US" sz="2000" dirty="0" smtClean="0"/>
              <a:t>Severe </a:t>
            </a:r>
            <a:r>
              <a:rPr lang="en-US" sz="2000" dirty="0"/>
              <a:t>hypotonia and early </a:t>
            </a:r>
            <a:r>
              <a:rPr lang="en-US" sz="2000" dirty="0" smtClean="0"/>
              <a:t>death.</a:t>
            </a:r>
          </a:p>
          <a:p>
            <a:r>
              <a:rPr lang="en-US" sz="2000" dirty="0" smtClean="0"/>
              <a:t>Distinct </a:t>
            </a:r>
            <a:r>
              <a:rPr lang="en-US" sz="2000" dirty="0"/>
              <a:t>craniofacial appearance with dolichocephaly, high forehead, large </a:t>
            </a:r>
            <a:r>
              <a:rPr lang="en-US" sz="2000" dirty="0" smtClean="0"/>
              <a:t>fontanels, </a:t>
            </a:r>
            <a:r>
              <a:rPr lang="en-US" sz="2000" dirty="0"/>
              <a:t>flat/round </a:t>
            </a:r>
            <a:r>
              <a:rPr lang="en-US" sz="2000" dirty="0" smtClean="0"/>
              <a:t>faces</a:t>
            </a:r>
            <a:r>
              <a:rPr lang="en-US" sz="2000" dirty="0"/>
              <a:t>, and eye </a:t>
            </a:r>
            <a:r>
              <a:rPr lang="en-US" sz="2000" dirty="0" smtClean="0"/>
              <a:t>anomalies.</a:t>
            </a:r>
          </a:p>
          <a:p>
            <a:r>
              <a:rPr lang="en-US" sz="2000" dirty="0" smtClean="0"/>
              <a:t>Other </a:t>
            </a:r>
            <a:r>
              <a:rPr lang="en-US" sz="2000" dirty="0"/>
              <a:t>features include </a:t>
            </a:r>
            <a:r>
              <a:rPr lang="en-US" sz="2000" u="sng" dirty="0"/>
              <a:t>cerebral</a:t>
            </a:r>
            <a:r>
              <a:rPr lang="en-US" sz="2000" dirty="0"/>
              <a:t> malformations with unmyelinated white matter, neuronal migration disorder with polymicrogyria, </a:t>
            </a:r>
            <a:endParaRPr lang="en-US" sz="2000" dirty="0" smtClean="0"/>
          </a:p>
          <a:p>
            <a:r>
              <a:rPr lang="en-US" sz="2000" dirty="0"/>
              <a:t>S</a:t>
            </a:r>
            <a:r>
              <a:rPr lang="en-US" sz="2000" dirty="0" smtClean="0"/>
              <a:t>ubcapsular </a:t>
            </a:r>
            <a:r>
              <a:rPr lang="en-US" sz="2000" u="sng" dirty="0"/>
              <a:t>glomerular cysts</a:t>
            </a:r>
            <a:r>
              <a:rPr lang="en-US" sz="2000" dirty="0"/>
              <a:t>, and </a:t>
            </a:r>
            <a:r>
              <a:rPr lang="en-US" sz="2000" u="sng" dirty="0"/>
              <a:t>liver cysts/fibrosis</a:t>
            </a:r>
            <a:r>
              <a:rPr lang="en-US" sz="2000" dirty="0"/>
              <a:t>. </a:t>
            </a:r>
            <a:endParaRPr lang="en-US" sz="2000" dirty="0" smtClean="0"/>
          </a:p>
          <a:p>
            <a:r>
              <a:rPr lang="en-US" sz="2000" dirty="0"/>
              <a:t>Hyporeflexia or areflexia </a:t>
            </a:r>
            <a:endParaRPr lang="en-US" sz="2000" dirty="0" smtClean="0"/>
          </a:p>
          <a:p>
            <a:r>
              <a:rPr lang="en-US" sz="2000" i="1" dirty="0" smtClean="0"/>
              <a:t>          Elevated </a:t>
            </a:r>
            <a:r>
              <a:rPr lang="en-US" sz="2000" i="1" dirty="0"/>
              <a:t>long chain fatty acids </a:t>
            </a:r>
            <a:br>
              <a:rPr lang="en-US" sz="2000" i="1" dirty="0"/>
            </a:br>
            <a:r>
              <a:rPr lang="en-US" sz="2000" i="1" dirty="0" smtClean="0"/>
              <a:t>          Elevated </a:t>
            </a:r>
            <a:r>
              <a:rPr lang="en-US" sz="2000" i="1" dirty="0"/>
              <a:t>serum iron and iron binding capacity </a:t>
            </a:r>
            <a:br>
              <a:rPr lang="en-US" sz="2000" i="1" dirty="0"/>
            </a:br>
            <a:r>
              <a:rPr lang="en-US" sz="2000" i="1" dirty="0" smtClean="0"/>
              <a:t>          Decreased </a:t>
            </a:r>
            <a:r>
              <a:rPr lang="en-US" sz="2000" i="1" dirty="0"/>
              <a:t>plasmalogen </a:t>
            </a:r>
            <a:br>
              <a:rPr lang="en-US" sz="2000" i="1" dirty="0"/>
            </a:br>
            <a:r>
              <a:rPr lang="en-US" sz="2000" i="1" dirty="0" smtClean="0"/>
              <a:t>          Increased </a:t>
            </a:r>
            <a:r>
              <a:rPr lang="en-US" sz="2000" i="1" dirty="0"/>
              <a:t>phytanic acid </a:t>
            </a:r>
            <a:br>
              <a:rPr lang="en-US" sz="2000" i="1" dirty="0"/>
            </a:br>
            <a:r>
              <a:rPr lang="en-US" sz="2000" i="1" dirty="0" smtClean="0"/>
              <a:t>          Pipecolic </a:t>
            </a:r>
            <a:r>
              <a:rPr lang="en-US" sz="2000" i="1" dirty="0"/>
              <a:t>acidemia</a:t>
            </a:r>
            <a:r>
              <a:rPr lang="en-US" sz="2000" dirty="0"/>
              <a:t> </a:t>
            </a:r>
            <a:endParaRPr lang="en-US" sz="2000" dirty="0" smtClean="0"/>
          </a:p>
          <a:p>
            <a:r>
              <a:rPr lang="en-US" sz="2000" dirty="0"/>
              <a:t>Genetic heterogeneity</a:t>
            </a:r>
            <a:endParaRPr lang="en-US" sz="2000" dirty="0" smtClean="0"/>
          </a:p>
          <a:p>
            <a:r>
              <a:rPr lang="en-US" sz="2000" dirty="0"/>
              <a:t>Caused by mutation in the peroxisome biogenesis factor-1 gene (</a:t>
            </a:r>
            <a:r>
              <a:rPr lang="en-US" sz="2000" dirty="0" smtClean="0"/>
              <a:t>PEX1), PEX2, PEX3, PEX5, PEX6, PEX12, PEX14, PEX26</a:t>
            </a:r>
          </a:p>
          <a:p>
            <a:endParaRPr lang="en-US" sz="2000" dirty="0"/>
          </a:p>
        </p:txBody>
      </p:sp>
    </p:spTree>
    <p:extLst>
      <p:ext uri="{BB962C8B-B14F-4D97-AF65-F5344CB8AC3E}">
        <p14:creationId xmlns:p14="http://schemas.microsoft.com/office/powerpoint/2010/main" val="243776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General Look</a:t>
            </a:r>
            <a:r>
              <a:rPr lang="en-US" dirty="0"/>
              <a:t/>
            </a:r>
            <a:br>
              <a:rPr lang="en-US" dirty="0"/>
            </a:br>
            <a:endParaRPr lang="en-US" dirty="0"/>
          </a:p>
        </p:txBody>
      </p:sp>
      <p:sp>
        <p:nvSpPr>
          <p:cNvPr id="3" name="Content Placeholder 2"/>
          <p:cNvSpPr>
            <a:spLocks noGrp="1"/>
          </p:cNvSpPr>
          <p:nvPr>
            <p:ph idx="1"/>
          </p:nvPr>
        </p:nvSpPr>
        <p:spPr/>
        <p:txBody>
          <a:bodyPr/>
          <a:lstStyle/>
          <a:p>
            <a:r>
              <a:rPr lang="en-AU" sz="2400" dirty="0"/>
              <a:t>The general look to the child </a:t>
            </a:r>
            <a:endParaRPr lang="en-AU" sz="2400" dirty="0" smtClean="0"/>
          </a:p>
          <a:p>
            <a:pPr marL="0" indent="0">
              <a:buNone/>
            </a:pPr>
            <a:r>
              <a:rPr lang="en-AU" sz="2400" dirty="0"/>
              <a:t> </a:t>
            </a:r>
            <a:r>
              <a:rPr lang="en-AU" sz="2400" dirty="0" smtClean="0"/>
              <a:t>     may </a:t>
            </a:r>
            <a:r>
              <a:rPr lang="en-AU" sz="2400" dirty="0"/>
              <a:t>give a direct (spot) diagnosis </a:t>
            </a:r>
            <a:endParaRPr lang="en-AU" sz="2400" dirty="0" smtClean="0"/>
          </a:p>
          <a:p>
            <a:pPr marL="0" indent="0">
              <a:buNone/>
            </a:pPr>
            <a:r>
              <a:rPr lang="en-AU" sz="2400" dirty="0"/>
              <a:t> </a:t>
            </a:r>
            <a:r>
              <a:rPr lang="en-AU" sz="2400" dirty="0" smtClean="0"/>
              <a:t>     or </a:t>
            </a:r>
            <a:r>
              <a:rPr lang="en-AU" sz="2400" dirty="0"/>
              <a:t>give a clue for possible diagnosis.</a:t>
            </a:r>
            <a:endParaRPr lang="en-US" sz="2400" dirty="0"/>
          </a:p>
          <a:p>
            <a:endParaRPr lang="en-US" dirty="0"/>
          </a:p>
        </p:txBody>
      </p:sp>
      <p:pic>
        <p:nvPicPr>
          <p:cNvPr id="5123" name="Picture 3" descr="C:\Users\ababnehfa\Desktop\P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236" y="2057400"/>
            <a:ext cx="2300764" cy="23772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babnehfa\Desktop\Noon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95800"/>
            <a:ext cx="303143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futureslps.files.wordpress.com/2011/11/big-ears.jpg"/>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114800"/>
            <a:ext cx="1752600" cy="2514600"/>
          </a:xfrm>
          <a:prstGeom prst="rect">
            <a:avLst/>
          </a:prstGeom>
          <a:noFill/>
          <a:ln>
            <a:noFill/>
          </a:ln>
        </p:spPr>
      </p:pic>
      <p:pic>
        <p:nvPicPr>
          <p:cNvPr id="8" name="Picture 7" descr="http://autism-support.org/wp-content/uploads/2011/05/Fragile-X-Syndrome2.jpg"/>
          <p:cNvPicPr/>
          <p:nvPr/>
        </p:nvPicPr>
        <p:blipFill>
          <a:blip r:embed="rId5">
            <a:extLst>
              <a:ext uri="{28A0092B-C50C-407E-A947-70E740481C1C}">
                <a14:useLocalDpi xmlns:a14="http://schemas.microsoft.com/office/drawing/2010/main" val="0"/>
              </a:ext>
            </a:extLst>
          </a:blip>
          <a:srcRect/>
          <a:stretch>
            <a:fillRect/>
          </a:stretch>
        </p:blipFill>
        <p:spPr bwMode="auto">
          <a:xfrm>
            <a:off x="76200" y="4114801"/>
            <a:ext cx="1752600" cy="2514600"/>
          </a:xfrm>
          <a:prstGeom prst="rect">
            <a:avLst/>
          </a:prstGeom>
          <a:noFill/>
          <a:ln>
            <a:noFill/>
          </a:ln>
        </p:spPr>
      </p:pic>
    </p:spTree>
    <p:extLst>
      <p:ext uri="{BB962C8B-B14F-4D97-AF65-F5344CB8AC3E}">
        <p14:creationId xmlns:p14="http://schemas.microsoft.com/office/powerpoint/2010/main" val="7071161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038600" cy="501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98660" y="4035188"/>
            <a:ext cx="3352800" cy="461665"/>
          </a:xfrm>
          <a:prstGeom prst="rect">
            <a:avLst/>
          </a:prstGeom>
          <a:noFill/>
        </p:spPr>
        <p:txBody>
          <a:bodyPr wrap="square" rtlCol="0">
            <a:spAutoFit/>
          </a:bodyPr>
          <a:lstStyle/>
          <a:p>
            <a:r>
              <a:rPr lang="en-US" sz="2400" dirty="0" smtClean="0"/>
              <a:t>Sensory neural deafness </a:t>
            </a:r>
            <a:endParaRPr lang="en-US" sz="2400" dirty="0"/>
          </a:p>
        </p:txBody>
      </p:sp>
    </p:spTree>
    <p:extLst>
      <p:ext uri="{BB962C8B-B14F-4D97-AF65-F5344CB8AC3E}">
        <p14:creationId xmlns:p14="http://schemas.microsoft.com/office/powerpoint/2010/main" val="717064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Pendred syndrome</a:t>
            </a:r>
            <a:br>
              <a:rPr lang="en-US" dirty="0"/>
            </a:br>
            <a:endParaRPr lang="en-US" dirty="0"/>
          </a:p>
        </p:txBody>
      </p:sp>
      <p:sp>
        <p:nvSpPr>
          <p:cNvPr id="3" name="Content Placeholder 2"/>
          <p:cNvSpPr>
            <a:spLocks noGrp="1"/>
          </p:cNvSpPr>
          <p:nvPr>
            <p:ph idx="1"/>
          </p:nvPr>
        </p:nvSpPr>
        <p:spPr/>
        <p:txBody>
          <a:bodyPr>
            <a:normAutofit/>
          </a:bodyPr>
          <a:lstStyle/>
          <a:p>
            <a:r>
              <a:rPr lang="en-US" dirty="0"/>
              <a:t>A</a:t>
            </a:r>
            <a:r>
              <a:rPr lang="en-US" dirty="0" smtClean="0"/>
              <a:t>utosomal </a:t>
            </a:r>
            <a:r>
              <a:rPr lang="en-US" dirty="0"/>
              <a:t>recessive disorder</a:t>
            </a:r>
            <a:endParaRPr lang="en-US" dirty="0" smtClean="0"/>
          </a:p>
          <a:p>
            <a:r>
              <a:rPr lang="en-US" dirty="0" smtClean="0"/>
              <a:t>The most </a:t>
            </a:r>
            <a:r>
              <a:rPr lang="en-US" dirty="0"/>
              <a:t>common syndromal form of </a:t>
            </a:r>
            <a:r>
              <a:rPr lang="en-US" dirty="0" smtClean="0"/>
              <a:t>deafness </a:t>
            </a:r>
            <a:r>
              <a:rPr lang="en-US" dirty="0"/>
              <a:t>(Sensorineural </a:t>
            </a:r>
            <a:r>
              <a:rPr lang="en-US" dirty="0" smtClean="0"/>
              <a:t>deafness).</a:t>
            </a:r>
          </a:p>
          <a:p>
            <a:r>
              <a:rPr lang="en-US" dirty="0" smtClean="0"/>
              <a:t>Developmental </a:t>
            </a:r>
            <a:r>
              <a:rPr lang="en-US" dirty="0"/>
              <a:t>abnormalities of the </a:t>
            </a:r>
            <a:r>
              <a:rPr lang="en-US" dirty="0" smtClean="0"/>
              <a:t>cochlea,</a:t>
            </a:r>
          </a:p>
          <a:p>
            <a:r>
              <a:rPr lang="en-US" dirty="0" smtClean="0"/>
              <a:t>Diffuse </a:t>
            </a:r>
            <a:r>
              <a:rPr lang="en-US" dirty="0"/>
              <a:t>thyroid enlargement (</a:t>
            </a:r>
            <a:r>
              <a:rPr lang="en-US" dirty="0" smtClean="0"/>
              <a:t>goiter)</a:t>
            </a:r>
          </a:p>
          <a:p>
            <a:r>
              <a:rPr lang="en-US" dirty="0" smtClean="0"/>
              <a:t>Vestibular </a:t>
            </a:r>
            <a:r>
              <a:rPr lang="en-US" dirty="0"/>
              <a:t>function defect (decreased in some, normal in other patients</a:t>
            </a:r>
            <a:r>
              <a:rPr lang="en-US" dirty="0" smtClean="0"/>
              <a:t>).</a:t>
            </a:r>
          </a:p>
          <a:p>
            <a:r>
              <a:rPr lang="en-US" dirty="0"/>
              <a:t>Caused by mutation in the </a:t>
            </a:r>
            <a:r>
              <a:rPr lang="en-US" dirty="0" smtClean="0">
                <a:solidFill>
                  <a:srgbClr val="FF0000"/>
                </a:solidFill>
              </a:rPr>
              <a:t>SLC26A4</a:t>
            </a:r>
            <a:r>
              <a:rPr lang="en-US" dirty="0" smtClean="0"/>
              <a:t> gene</a:t>
            </a:r>
            <a:endParaRPr lang="en-US" dirty="0"/>
          </a:p>
        </p:txBody>
      </p:sp>
    </p:spTree>
    <p:extLst>
      <p:ext uri="{BB962C8B-B14F-4D97-AF65-F5344CB8AC3E}">
        <p14:creationId xmlns:p14="http://schemas.microsoft.com/office/powerpoint/2010/main" val="5409376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Pendred syndrome</a:t>
            </a:r>
          </a:p>
        </p:txBody>
      </p:sp>
      <p:pic>
        <p:nvPicPr>
          <p:cNvPr id="4" name="Picture 4" descr="http://upload.wikimedia.org/wikipedia/commons/9/92/Pendred_syndrome_diagra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7400" y="15922"/>
            <a:ext cx="6052781" cy="6908241"/>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1981201"/>
            <a:ext cx="4038600" cy="1200329"/>
          </a:xfrm>
          <a:prstGeom prst="rect">
            <a:avLst/>
          </a:prstGeom>
        </p:spPr>
        <p:txBody>
          <a:bodyPr wrap="square">
            <a:spAutoFit/>
          </a:bodyPr>
          <a:lstStyle/>
          <a:p>
            <a:r>
              <a:rPr lang="en-US" dirty="0"/>
              <a:t>The cochlea normally has </a:t>
            </a:r>
            <a:r>
              <a:rPr lang="en-US" dirty="0">
                <a:solidFill>
                  <a:srgbClr val="FF0000"/>
                </a:solidFill>
              </a:rPr>
              <a:t>2 </a:t>
            </a:r>
            <a:r>
              <a:rPr lang="en-US" dirty="0" smtClean="0">
                <a:solidFill>
                  <a:srgbClr val="FF0000"/>
                </a:solidFill>
              </a:rPr>
              <a:t>½ </a:t>
            </a:r>
            <a:r>
              <a:rPr lang="en-US" dirty="0" smtClean="0"/>
              <a:t>turns,</a:t>
            </a:r>
          </a:p>
          <a:p>
            <a:r>
              <a:rPr lang="en-US" dirty="0" smtClean="0"/>
              <a:t>but </a:t>
            </a:r>
            <a:r>
              <a:rPr lang="en-US" dirty="0"/>
              <a:t>in pendred syndrome, </a:t>
            </a:r>
            <a:r>
              <a:rPr lang="en-US" dirty="0" smtClean="0"/>
              <a:t>can </a:t>
            </a:r>
            <a:r>
              <a:rPr lang="en-US" dirty="0"/>
              <a:t>be </a:t>
            </a:r>
            <a:r>
              <a:rPr lang="en-US" dirty="0" smtClean="0">
                <a:solidFill>
                  <a:srgbClr val="FF0000"/>
                </a:solidFill>
              </a:rPr>
              <a:t>1 ½  </a:t>
            </a:r>
            <a:r>
              <a:rPr lang="en-US" dirty="0" smtClean="0"/>
              <a:t>turns </a:t>
            </a:r>
            <a:r>
              <a:rPr lang="en-US" dirty="0"/>
              <a:t>only, due to abnormal dilatation of endolymphatic sack.</a:t>
            </a:r>
          </a:p>
        </p:txBody>
      </p:sp>
    </p:spTree>
    <p:extLst>
      <p:ext uri="{BB962C8B-B14F-4D97-AF65-F5344CB8AC3E}">
        <p14:creationId xmlns:p14="http://schemas.microsoft.com/office/powerpoint/2010/main" val="9053405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4098" name="Picture 2" descr="C:\Users\ababnehfa\Desktop\Ush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5200" y="1447800"/>
            <a:ext cx="5391150" cy="4429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6248400"/>
            <a:ext cx="3200400" cy="457200"/>
          </a:xfrm>
          <a:prstGeom prst="rect">
            <a:avLst/>
          </a:prstGeom>
          <a:noFill/>
        </p:spPr>
        <p:txBody>
          <a:bodyPr wrap="square" rtlCol="0">
            <a:spAutoFit/>
          </a:bodyPr>
          <a:lstStyle/>
          <a:p>
            <a:endParaRPr lang="en-US" dirty="0"/>
          </a:p>
        </p:txBody>
      </p:sp>
      <p:sp>
        <p:nvSpPr>
          <p:cNvPr id="4" name="TextBox 3"/>
          <p:cNvSpPr txBox="1"/>
          <p:nvPr/>
        </p:nvSpPr>
        <p:spPr>
          <a:xfrm>
            <a:off x="304800" y="2057400"/>
            <a:ext cx="2819400" cy="523220"/>
          </a:xfrm>
          <a:prstGeom prst="rect">
            <a:avLst/>
          </a:prstGeom>
          <a:noFill/>
        </p:spPr>
        <p:txBody>
          <a:bodyPr wrap="square" rtlCol="0">
            <a:spAutoFit/>
          </a:bodyPr>
          <a:lstStyle/>
          <a:p>
            <a:r>
              <a:rPr lang="en-US" sz="2800" dirty="0" smtClean="0"/>
              <a:t>Deafness</a:t>
            </a:r>
            <a:endParaRPr lang="en-US" sz="2800" dirty="0"/>
          </a:p>
        </p:txBody>
      </p:sp>
    </p:spTree>
    <p:extLst>
      <p:ext uri="{BB962C8B-B14F-4D97-AF65-F5344CB8AC3E}">
        <p14:creationId xmlns:p14="http://schemas.microsoft.com/office/powerpoint/2010/main" val="41558404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Usher syndrome</a:t>
            </a:r>
          </a:p>
        </p:txBody>
      </p:sp>
      <p:pic>
        <p:nvPicPr>
          <p:cNvPr id="2062" name="Picture 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4705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905000" y="4113074"/>
            <a:ext cx="4953000" cy="2585323"/>
          </a:xfrm>
          <a:prstGeom prst="rect">
            <a:avLst/>
          </a:prstGeom>
        </p:spPr>
        <p:txBody>
          <a:bodyPr wrap="square">
            <a:spAutoFit/>
          </a:bodyPr>
          <a:lstStyle/>
          <a:p>
            <a:r>
              <a:rPr lang="en-US" dirty="0"/>
              <a:t>Photograph of the retina of a patient with Usher syndrome (left) compared to a normal retina (right). </a:t>
            </a:r>
            <a:endParaRPr lang="en-US" dirty="0" smtClean="0"/>
          </a:p>
          <a:p>
            <a:r>
              <a:rPr lang="en-US" dirty="0" smtClean="0"/>
              <a:t>The </a:t>
            </a:r>
            <a:r>
              <a:rPr lang="en-US" dirty="0"/>
              <a:t>optic nerve (arrow) looks very </a:t>
            </a:r>
            <a:r>
              <a:rPr lang="en-US" dirty="0" smtClean="0"/>
              <a:t>pale</a:t>
            </a:r>
          </a:p>
          <a:p>
            <a:endParaRPr lang="en-US" dirty="0"/>
          </a:p>
          <a:p>
            <a:r>
              <a:rPr lang="en-US" dirty="0" smtClean="0"/>
              <a:t>The </a:t>
            </a:r>
            <a:r>
              <a:rPr lang="en-US" dirty="0"/>
              <a:t>vessels (stars) are very thin </a:t>
            </a:r>
            <a:endParaRPr lang="en-US" dirty="0" smtClean="0"/>
          </a:p>
          <a:p>
            <a:endParaRPr lang="en-US" dirty="0" smtClean="0"/>
          </a:p>
          <a:p>
            <a:r>
              <a:rPr lang="en-US" dirty="0" smtClean="0"/>
              <a:t>Characteristic </a:t>
            </a:r>
            <a:r>
              <a:rPr lang="en-US" dirty="0"/>
              <a:t>pigment, called bone spicules (double arrows).</a:t>
            </a:r>
          </a:p>
        </p:txBody>
      </p:sp>
    </p:spTree>
    <p:extLst>
      <p:ext uri="{BB962C8B-B14F-4D97-AF65-F5344CB8AC3E}">
        <p14:creationId xmlns:p14="http://schemas.microsoft.com/office/powerpoint/2010/main" val="14437339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Usher syndrome </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           Genetically </a:t>
            </a:r>
            <a:r>
              <a:rPr lang="en-US" sz="2000" dirty="0"/>
              <a:t>and clinically heterogeneous disorders with </a:t>
            </a:r>
            <a:r>
              <a:rPr lang="en-US" sz="2000" dirty="0" smtClean="0"/>
              <a:t>combined:</a:t>
            </a:r>
          </a:p>
          <a:p>
            <a:pPr marL="0" indent="0">
              <a:buNone/>
            </a:pPr>
            <a:r>
              <a:rPr lang="en-US" sz="2000" dirty="0" smtClean="0"/>
              <a:t>            </a:t>
            </a:r>
          </a:p>
          <a:p>
            <a:pPr marL="0" indent="0">
              <a:buNone/>
            </a:pPr>
            <a:r>
              <a:rPr lang="en-US" sz="2000" dirty="0"/>
              <a:t> </a:t>
            </a:r>
            <a:r>
              <a:rPr lang="en-US" sz="2000" dirty="0" smtClean="0"/>
              <a:t>          </a:t>
            </a:r>
            <a:r>
              <a:rPr lang="en-US" sz="2000" u="sng" dirty="0" smtClean="0"/>
              <a:t>Deafness</a:t>
            </a:r>
          </a:p>
          <a:p>
            <a:pPr marL="0" indent="0">
              <a:buNone/>
            </a:pPr>
            <a:r>
              <a:rPr lang="en-US" sz="2000" dirty="0"/>
              <a:t> </a:t>
            </a:r>
            <a:r>
              <a:rPr lang="en-US" sz="2000" dirty="0" smtClean="0"/>
              <a:t>          </a:t>
            </a:r>
            <a:r>
              <a:rPr lang="en-US" sz="2000" u="sng" dirty="0" smtClean="0"/>
              <a:t>Retinitis </a:t>
            </a:r>
            <a:r>
              <a:rPr lang="en-US" sz="2000" u="sng" dirty="0"/>
              <a:t>pigmentosa</a:t>
            </a:r>
            <a:r>
              <a:rPr lang="en-US" sz="2000" dirty="0"/>
              <a:t> leading </a:t>
            </a:r>
            <a:r>
              <a:rPr lang="en-US" sz="2000" dirty="0" smtClean="0"/>
              <a:t>to:</a:t>
            </a:r>
          </a:p>
          <a:p>
            <a:pPr marL="0" indent="0">
              <a:buNone/>
            </a:pPr>
            <a:r>
              <a:rPr lang="en-US" sz="2000" dirty="0"/>
              <a:t> </a:t>
            </a:r>
            <a:r>
              <a:rPr lang="en-US" sz="2000" dirty="0" smtClean="0"/>
              <a:t>                    </a:t>
            </a:r>
            <a:r>
              <a:rPr lang="en-US" sz="2000" dirty="0"/>
              <a:t>night </a:t>
            </a:r>
            <a:r>
              <a:rPr lang="en-US" sz="2000" dirty="0" smtClean="0"/>
              <a:t>blindness, then </a:t>
            </a:r>
            <a:r>
              <a:rPr lang="en-US" sz="2000" dirty="0"/>
              <a:t>visual </a:t>
            </a:r>
            <a:r>
              <a:rPr lang="en-US" sz="2000" dirty="0" smtClean="0"/>
              <a:t>loss.</a:t>
            </a:r>
          </a:p>
        </p:txBody>
      </p:sp>
    </p:spTree>
    <p:extLst>
      <p:ext uri="{BB962C8B-B14F-4D97-AF65-F5344CB8AC3E}">
        <p14:creationId xmlns:p14="http://schemas.microsoft.com/office/powerpoint/2010/main" val="42633424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Usher syndrome</a:t>
            </a:r>
          </a:p>
        </p:txBody>
      </p:sp>
      <p:sp>
        <p:nvSpPr>
          <p:cNvPr id="3" name="Content Placeholder 2"/>
          <p:cNvSpPr>
            <a:spLocks noGrp="1"/>
          </p:cNvSpPr>
          <p:nvPr>
            <p:ph idx="1"/>
          </p:nvPr>
        </p:nvSpPr>
        <p:spPr/>
        <p:txBody>
          <a:bodyPr>
            <a:normAutofit/>
          </a:bodyPr>
          <a:lstStyle/>
          <a:p>
            <a:pPr marL="0" indent="0">
              <a:buNone/>
            </a:pPr>
            <a:r>
              <a:rPr lang="en-US" sz="1800" u="sng" dirty="0"/>
              <a:t>Type 1</a:t>
            </a:r>
            <a:r>
              <a:rPr lang="en-US" sz="1800" dirty="0"/>
              <a:t>  </a:t>
            </a:r>
          </a:p>
          <a:p>
            <a:pPr marL="0" indent="0">
              <a:buNone/>
            </a:pPr>
            <a:r>
              <a:rPr lang="en-US" sz="1800" dirty="0"/>
              <a:t>         </a:t>
            </a:r>
            <a:r>
              <a:rPr lang="en-US" sz="1800" dirty="0" smtClean="0"/>
              <a:t>    (</a:t>
            </a:r>
            <a:r>
              <a:rPr lang="en-US" sz="1800" dirty="0"/>
              <a:t>1) Congenital (</a:t>
            </a:r>
            <a:r>
              <a:rPr lang="en-US" sz="1800" dirty="0">
                <a:solidFill>
                  <a:srgbClr val="FF0000"/>
                </a:solidFill>
              </a:rPr>
              <a:t>prelingual</a:t>
            </a:r>
            <a:r>
              <a:rPr lang="en-US" sz="1800" dirty="0"/>
              <a:t>) profound bilateral </a:t>
            </a:r>
            <a:r>
              <a:rPr lang="en-US" sz="1800" dirty="0" smtClean="0"/>
              <a:t>SNHL</a:t>
            </a:r>
            <a:endParaRPr lang="en-US" sz="1800" dirty="0"/>
          </a:p>
          <a:p>
            <a:pPr marL="0" indent="0">
              <a:buNone/>
            </a:pPr>
            <a:r>
              <a:rPr lang="en-US" sz="1800" dirty="0"/>
              <a:t>         </a:t>
            </a:r>
            <a:r>
              <a:rPr lang="en-US" sz="1800" dirty="0" smtClean="0"/>
              <a:t>    (</a:t>
            </a:r>
            <a:r>
              <a:rPr lang="en-US" sz="1800" dirty="0"/>
              <a:t>2) </a:t>
            </a:r>
            <a:r>
              <a:rPr lang="en-US" sz="1800" dirty="0">
                <a:solidFill>
                  <a:srgbClr val="00B0F0"/>
                </a:solidFill>
              </a:rPr>
              <a:t>Vestibular dysfunction</a:t>
            </a:r>
            <a:r>
              <a:rPr lang="en-US" sz="1800" dirty="0"/>
              <a:t> </a:t>
            </a:r>
          </a:p>
          <a:p>
            <a:pPr marL="0" indent="0">
              <a:buNone/>
            </a:pPr>
            <a:r>
              <a:rPr lang="en-US" sz="1800" dirty="0"/>
              <a:t>         </a:t>
            </a:r>
            <a:r>
              <a:rPr lang="en-US" sz="1800" dirty="0" smtClean="0"/>
              <a:t>    (</a:t>
            </a:r>
            <a:r>
              <a:rPr lang="en-US" sz="1800" dirty="0"/>
              <a:t>3</a:t>
            </a:r>
            <a:r>
              <a:rPr lang="en-US" sz="1800" dirty="0" smtClean="0"/>
              <a:t>)</a:t>
            </a:r>
            <a:r>
              <a:rPr lang="en-US" sz="1800" dirty="0"/>
              <a:t> </a:t>
            </a:r>
            <a:r>
              <a:rPr lang="en-US" sz="1800" b="1" dirty="0" smtClean="0">
                <a:solidFill>
                  <a:srgbClr val="00B050"/>
                </a:solidFill>
              </a:rPr>
              <a:t>Prepubertal </a:t>
            </a:r>
            <a:r>
              <a:rPr lang="en-US" sz="1800" b="1" dirty="0">
                <a:solidFill>
                  <a:srgbClr val="00B050"/>
                </a:solidFill>
              </a:rPr>
              <a:t>onset </a:t>
            </a:r>
            <a:r>
              <a:rPr lang="en-US" sz="1800" b="1" dirty="0" smtClean="0">
                <a:solidFill>
                  <a:srgbClr val="00B050"/>
                </a:solidFill>
              </a:rPr>
              <a:t>of retinitis </a:t>
            </a:r>
            <a:r>
              <a:rPr lang="en-US" sz="1800" b="1" dirty="0">
                <a:solidFill>
                  <a:srgbClr val="00B050"/>
                </a:solidFill>
              </a:rPr>
              <a:t>pigmentosa</a:t>
            </a:r>
          </a:p>
          <a:p>
            <a:pPr marL="0" indent="0">
              <a:buNone/>
            </a:pPr>
            <a:r>
              <a:rPr lang="en-US" sz="1800" dirty="0"/>
              <a:t>         </a:t>
            </a:r>
            <a:r>
              <a:rPr lang="en-US" sz="1800" dirty="0" smtClean="0"/>
              <a:t>    (</a:t>
            </a:r>
            <a:r>
              <a:rPr lang="en-US" sz="1800" dirty="0"/>
              <a:t>4) Normal general health and </a:t>
            </a:r>
            <a:r>
              <a:rPr lang="en-US" sz="1800" dirty="0" smtClean="0"/>
              <a:t>intellect</a:t>
            </a:r>
          </a:p>
          <a:p>
            <a:pPr marL="0" indent="0">
              <a:buNone/>
            </a:pPr>
            <a:endParaRPr lang="en-US" sz="1800" dirty="0"/>
          </a:p>
          <a:p>
            <a:pPr marL="0" indent="0">
              <a:buNone/>
            </a:pPr>
            <a:r>
              <a:rPr lang="en-US" sz="1800" u="sng" dirty="0"/>
              <a:t>Type 2</a:t>
            </a:r>
            <a:r>
              <a:rPr lang="en-US" sz="1800" dirty="0"/>
              <a:t> (1) Congenital (</a:t>
            </a:r>
            <a:r>
              <a:rPr lang="en-US" sz="1800" dirty="0">
                <a:solidFill>
                  <a:srgbClr val="FF0000"/>
                </a:solidFill>
              </a:rPr>
              <a:t>prelingual</a:t>
            </a:r>
            <a:r>
              <a:rPr lang="en-US" sz="1800" dirty="0"/>
              <a:t>) bilateral </a:t>
            </a:r>
            <a:r>
              <a:rPr lang="en-US" sz="1800" dirty="0" smtClean="0"/>
              <a:t>SNHL </a:t>
            </a:r>
            <a:endParaRPr lang="en-US" sz="1800" dirty="0"/>
          </a:p>
          <a:p>
            <a:pPr marL="0" indent="0">
              <a:buNone/>
            </a:pPr>
            <a:r>
              <a:rPr lang="en-US" sz="1800" dirty="0"/>
              <a:t>             (2) </a:t>
            </a:r>
            <a:r>
              <a:rPr lang="en-US" sz="1800" dirty="0">
                <a:solidFill>
                  <a:srgbClr val="00B0F0"/>
                </a:solidFill>
              </a:rPr>
              <a:t>Normal vestibular function </a:t>
            </a:r>
          </a:p>
          <a:p>
            <a:pPr marL="0" indent="0">
              <a:buNone/>
            </a:pPr>
            <a:r>
              <a:rPr lang="en-US" sz="1800" dirty="0"/>
              <a:t>             (3) </a:t>
            </a:r>
            <a:r>
              <a:rPr lang="en-US" sz="1800" b="1" dirty="0">
                <a:solidFill>
                  <a:srgbClr val="00B050"/>
                </a:solidFill>
              </a:rPr>
              <a:t>Adolescent-to-adult onset of retinitis </a:t>
            </a:r>
            <a:r>
              <a:rPr lang="en-US" sz="1800" b="1" dirty="0" smtClean="0">
                <a:solidFill>
                  <a:srgbClr val="00B050"/>
                </a:solidFill>
              </a:rPr>
              <a:t>pigmentosa</a:t>
            </a:r>
          </a:p>
          <a:p>
            <a:pPr marL="0" indent="0">
              <a:buNone/>
            </a:pPr>
            <a:endParaRPr lang="en-US" sz="1800" dirty="0"/>
          </a:p>
          <a:p>
            <a:pPr marL="0" indent="0">
              <a:buNone/>
            </a:pPr>
            <a:r>
              <a:rPr lang="en-US" sz="1800" u="sng" dirty="0"/>
              <a:t>Type 3</a:t>
            </a:r>
            <a:r>
              <a:rPr lang="en-US" sz="1800" dirty="0"/>
              <a:t> (1) </a:t>
            </a:r>
            <a:r>
              <a:rPr lang="en-US" sz="1800" dirty="0">
                <a:solidFill>
                  <a:srgbClr val="FF0000"/>
                </a:solidFill>
              </a:rPr>
              <a:t>Postlingual</a:t>
            </a:r>
            <a:r>
              <a:rPr lang="en-US" sz="1800" dirty="0"/>
              <a:t> progressive </a:t>
            </a:r>
            <a:r>
              <a:rPr lang="en-US" sz="1800" dirty="0" smtClean="0"/>
              <a:t>SNHL </a:t>
            </a:r>
          </a:p>
          <a:p>
            <a:pPr marL="0" indent="0">
              <a:buNone/>
            </a:pPr>
            <a:r>
              <a:rPr lang="en-US" sz="1800" dirty="0"/>
              <a:t> </a:t>
            </a:r>
            <a:r>
              <a:rPr lang="en-US" sz="1800" dirty="0" smtClean="0"/>
              <a:t>            (2) </a:t>
            </a:r>
            <a:r>
              <a:rPr lang="en-US" sz="1800" dirty="0">
                <a:solidFill>
                  <a:srgbClr val="00B0F0"/>
                </a:solidFill>
              </a:rPr>
              <a:t>Variable impairment of vestibular function </a:t>
            </a:r>
            <a:endParaRPr lang="en-US" sz="1800" dirty="0" smtClean="0">
              <a:solidFill>
                <a:srgbClr val="00B0F0"/>
              </a:solidFill>
            </a:endParaRPr>
          </a:p>
          <a:p>
            <a:pPr marL="0" indent="0">
              <a:buNone/>
            </a:pPr>
            <a:r>
              <a:rPr lang="en-US" sz="1800" dirty="0">
                <a:solidFill>
                  <a:srgbClr val="00B0F0"/>
                </a:solidFill>
              </a:rPr>
              <a:t> </a:t>
            </a:r>
            <a:r>
              <a:rPr lang="en-US" sz="1800" dirty="0" smtClean="0">
                <a:solidFill>
                  <a:srgbClr val="00B0F0"/>
                </a:solidFill>
              </a:rPr>
              <a:t>            </a:t>
            </a:r>
            <a:r>
              <a:rPr lang="en-US" sz="1800" dirty="0" smtClean="0"/>
              <a:t>(3)</a:t>
            </a:r>
            <a:r>
              <a:rPr lang="en-US" sz="1800" dirty="0"/>
              <a:t> </a:t>
            </a:r>
            <a:r>
              <a:rPr lang="en-US" sz="1800" b="1" dirty="0">
                <a:solidFill>
                  <a:srgbClr val="00B050"/>
                </a:solidFill>
              </a:rPr>
              <a:t>progressive retinitis pigmentosa with variable age </a:t>
            </a:r>
            <a:r>
              <a:rPr lang="en-US" sz="1800" b="1" dirty="0" smtClean="0">
                <a:solidFill>
                  <a:srgbClr val="00B050"/>
                </a:solidFill>
              </a:rPr>
              <a:t>of</a:t>
            </a:r>
            <a:endParaRPr lang="en-US" sz="1800" b="1" dirty="0">
              <a:solidFill>
                <a:srgbClr val="00B050"/>
              </a:solidFill>
            </a:endParaRPr>
          </a:p>
        </p:txBody>
      </p:sp>
    </p:spTree>
    <p:extLst>
      <p:ext uri="{BB962C8B-B14F-4D97-AF65-F5344CB8AC3E}">
        <p14:creationId xmlns:p14="http://schemas.microsoft.com/office/powerpoint/2010/main" val="29948883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p:txBody>
          <a:bodyPr/>
          <a:lstStyle/>
          <a:p>
            <a:r>
              <a:rPr lang="en-US" altLang="en-US" dirty="0" smtClean="0"/>
              <a:t>?</a:t>
            </a:r>
            <a:endParaRPr lang="en-US" altLang="en-US" dirty="0"/>
          </a:p>
        </p:txBody>
      </p:sp>
      <p:pic>
        <p:nvPicPr>
          <p:cNvPr id="653319" name="Picture 7" descr="De Lange syndrome"/>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724400" y="2971800"/>
            <a:ext cx="4140200" cy="3695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3320" name="Picture 8" descr="De Lange syndrom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200400"/>
            <a:ext cx="4295775" cy="320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9372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p:txBody>
          <a:bodyPr/>
          <a:lstStyle/>
          <a:p>
            <a:r>
              <a:rPr lang="en-US" altLang="en-US" sz="1600" b="1"/>
              <a:t>Cornella De Lange syndrome</a:t>
            </a:r>
          </a:p>
        </p:txBody>
      </p:sp>
      <p:pic>
        <p:nvPicPr>
          <p:cNvPr id="654344" name="Picture 8" descr="De Lange syndrome"/>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5003800" y="115888"/>
            <a:ext cx="4140200" cy="3695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4345" name="Picture 9" descr="De Lange syndrom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8225" y="3284538"/>
            <a:ext cx="4295775" cy="3208337"/>
          </a:xfrm>
          <a:prstGeom prst="rect">
            <a:avLst/>
          </a:prstGeom>
          <a:noFill/>
          <a:extLst>
            <a:ext uri="{909E8E84-426E-40DD-AFC4-6F175D3DCCD1}">
              <a14:hiddenFill xmlns:a14="http://schemas.microsoft.com/office/drawing/2010/main">
                <a:solidFill>
                  <a:srgbClr val="FFFFFF"/>
                </a:solidFill>
              </a14:hiddenFill>
            </a:ext>
          </a:extLst>
        </p:spPr>
      </p:pic>
      <p:sp>
        <p:nvSpPr>
          <p:cNvPr id="654346" name="Rectangle 10"/>
          <p:cNvSpPr>
            <a:spLocks noChangeArrowheads="1"/>
          </p:cNvSpPr>
          <p:nvPr/>
        </p:nvSpPr>
        <p:spPr bwMode="auto">
          <a:xfrm>
            <a:off x="447675" y="1989138"/>
            <a:ext cx="441166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solidFill>
                  <a:schemeClr val="tx2"/>
                </a:solidFill>
              </a:rPr>
              <a:t>Synophrys</a:t>
            </a:r>
          </a:p>
          <a:p>
            <a:r>
              <a:rPr lang="en-US" altLang="en-US" sz="1600" dirty="0">
                <a:solidFill>
                  <a:schemeClr val="tx2"/>
                </a:solidFill>
              </a:rPr>
              <a:t>Long curly eyelashes</a:t>
            </a:r>
          </a:p>
          <a:p>
            <a:r>
              <a:rPr lang="en-US" altLang="en-US" sz="1600" dirty="0">
                <a:solidFill>
                  <a:schemeClr val="tx2"/>
                </a:solidFill>
              </a:rPr>
              <a:t>Thin &amp; downturned upper lip</a:t>
            </a:r>
          </a:p>
          <a:p>
            <a:r>
              <a:rPr lang="en-US" altLang="en-US" sz="1600" dirty="0">
                <a:solidFill>
                  <a:schemeClr val="tx2"/>
                </a:solidFill>
              </a:rPr>
              <a:t>Long philtrum </a:t>
            </a:r>
          </a:p>
          <a:p>
            <a:r>
              <a:rPr lang="en-US" altLang="en-US" sz="1600" dirty="0">
                <a:solidFill>
                  <a:schemeClr val="tx2"/>
                </a:solidFill>
              </a:rPr>
              <a:t>Micromelia</a:t>
            </a:r>
          </a:p>
          <a:p>
            <a:r>
              <a:rPr lang="en-US" altLang="en-US" sz="1600" dirty="0">
                <a:solidFill>
                  <a:schemeClr val="tx2"/>
                </a:solidFill>
              </a:rPr>
              <a:t>Hirsutism</a:t>
            </a:r>
          </a:p>
          <a:p>
            <a:r>
              <a:rPr lang="en-US" altLang="en-US" sz="1600" dirty="0">
                <a:solidFill>
                  <a:schemeClr val="tx2"/>
                </a:solidFill>
              </a:rPr>
              <a:t>Prenatal onset of growth deficiency</a:t>
            </a:r>
          </a:p>
          <a:p>
            <a:r>
              <a:rPr lang="en-US" altLang="en-US" sz="1600" dirty="0">
                <a:solidFill>
                  <a:schemeClr val="tx2"/>
                </a:solidFill>
              </a:rPr>
              <a:t>Retarded osseous maturation</a:t>
            </a:r>
          </a:p>
          <a:p>
            <a:r>
              <a:rPr lang="en-US" altLang="en-US" sz="1600" dirty="0">
                <a:solidFill>
                  <a:schemeClr val="tx2"/>
                </a:solidFill>
              </a:rPr>
              <a:t>Low IQ</a:t>
            </a:r>
          </a:p>
          <a:p>
            <a:r>
              <a:rPr lang="en-US" altLang="en-US" sz="1600" dirty="0">
                <a:solidFill>
                  <a:schemeClr val="tx2"/>
                </a:solidFill>
              </a:rPr>
              <a:t>Caused by </a:t>
            </a:r>
            <a:r>
              <a:rPr lang="en-US" altLang="en-US" sz="1600" b="1" dirty="0">
                <a:solidFill>
                  <a:schemeClr val="tx2"/>
                </a:solidFill>
              </a:rPr>
              <a:t>NIPBL </a:t>
            </a:r>
            <a:r>
              <a:rPr lang="en-US" altLang="en-US" sz="1600" dirty="0">
                <a:solidFill>
                  <a:schemeClr val="tx2"/>
                </a:solidFill>
              </a:rPr>
              <a:t>gene mutation at 5p13</a:t>
            </a:r>
          </a:p>
          <a:p>
            <a:r>
              <a:rPr lang="en-US" altLang="en-US" sz="1600" dirty="0">
                <a:solidFill>
                  <a:schemeClr val="tx2"/>
                </a:solidFill>
              </a:rPr>
              <a:t>AD but most cases are sporadic</a:t>
            </a:r>
          </a:p>
          <a:p>
            <a:endParaRPr lang="en-US" altLang="en-US" sz="1200" dirty="0">
              <a:solidFill>
                <a:schemeClr val="tx2"/>
              </a:solidFill>
            </a:endParaRPr>
          </a:p>
          <a:p>
            <a:endParaRPr lang="en-US" altLang="en-US" sz="1200" dirty="0">
              <a:solidFill>
                <a:schemeClr val="tx2"/>
              </a:solidFill>
            </a:endParaRPr>
          </a:p>
        </p:txBody>
      </p:sp>
    </p:spTree>
    <p:extLst>
      <p:ext uri="{BB962C8B-B14F-4D97-AF65-F5344CB8AC3E}">
        <p14:creationId xmlns:p14="http://schemas.microsoft.com/office/powerpoint/2010/main" val="24816330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p:txBody>
          <a:bodyPr/>
          <a:lstStyle/>
          <a:p>
            <a:r>
              <a:rPr lang="en-US" altLang="en-US" dirty="0" smtClean="0"/>
              <a:t>?</a:t>
            </a:r>
            <a:endParaRPr lang="en-US" altLang="en-US" dirty="0"/>
          </a:p>
        </p:txBody>
      </p:sp>
      <p:sp>
        <p:nvSpPr>
          <p:cNvPr id="667651" name="Rectangle 3"/>
          <p:cNvSpPr>
            <a:spLocks noGrp="1" noChangeArrowheads="1"/>
          </p:cNvSpPr>
          <p:nvPr>
            <p:ph type="body" idx="1"/>
          </p:nvPr>
        </p:nvSpPr>
        <p:spPr/>
        <p:txBody>
          <a:bodyPr/>
          <a:lstStyle/>
          <a:p>
            <a:endParaRPr lang="en-US" altLang="en-US"/>
          </a:p>
        </p:txBody>
      </p:sp>
      <p:pic>
        <p:nvPicPr>
          <p:cNvPr id="667652" name="Picture 4" descr="241020081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213"/>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67653" name="Picture 5" descr="241020081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1916113"/>
            <a:ext cx="4284662" cy="345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873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2010</TotalTime>
  <Words>2944</Words>
  <Application>Microsoft Office PowerPoint</Application>
  <PresentationFormat>On-screen Show (4:3)</PresentationFormat>
  <Paragraphs>705</Paragraphs>
  <Slides>116</Slides>
  <Notes>15</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Office Theme</vt:lpstr>
      <vt:lpstr>Dysmorphology </vt:lpstr>
      <vt:lpstr>Diagnostic Approach</vt:lpstr>
      <vt:lpstr>Genetic oriented history </vt:lpstr>
      <vt:lpstr>Genetic oriented history</vt:lpstr>
      <vt:lpstr>Genetic oriented history</vt:lpstr>
      <vt:lpstr>Genetic oriented history</vt:lpstr>
      <vt:lpstr>Pedigree Drawing</vt:lpstr>
      <vt:lpstr>Genetic oriented Physical examination </vt:lpstr>
      <vt:lpstr>General Look </vt:lpstr>
      <vt:lpstr>Growth </vt:lpstr>
      <vt:lpstr>Special Investigation </vt:lpstr>
      <vt:lpstr>Synthesis  </vt:lpstr>
      <vt:lpstr>Physical Examination </vt:lpstr>
      <vt:lpstr>Skull</vt:lpstr>
      <vt:lpstr>Skull</vt:lpstr>
      <vt:lpstr>Skull</vt:lpstr>
      <vt:lpstr>Skull</vt:lpstr>
      <vt:lpstr>Skull</vt:lpstr>
      <vt:lpstr>Skull</vt:lpstr>
      <vt:lpstr>Skull</vt:lpstr>
      <vt:lpstr>Skull</vt:lpstr>
      <vt:lpstr>Face</vt:lpstr>
      <vt:lpstr>Face</vt:lpstr>
      <vt:lpstr>Eyes</vt:lpstr>
      <vt:lpstr>Eyes</vt:lpstr>
      <vt:lpstr>Synophrys</vt:lpstr>
      <vt:lpstr>Eye</vt:lpstr>
      <vt:lpstr>Eyes </vt:lpstr>
      <vt:lpstr>Mid face region </vt:lpstr>
      <vt:lpstr>Ears</vt:lpstr>
      <vt:lpstr>Mouth</vt:lpstr>
      <vt:lpstr>Neck</vt:lpstr>
      <vt:lpstr>Abdomen</vt:lpstr>
      <vt:lpstr>Genitalia and Anus</vt:lpstr>
      <vt:lpstr>Genitalia and Anus </vt:lpstr>
      <vt:lpstr>Back</vt:lpstr>
      <vt:lpstr>Back </vt:lpstr>
      <vt:lpstr>Joints and Skeleton </vt:lpstr>
      <vt:lpstr>Joints and Skeleton</vt:lpstr>
      <vt:lpstr>Joints and Skeleton</vt:lpstr>
      <vt:lpstr>Hands and Feet </vt:lpstr>
      <vt:lpstr>Hands and Feet </vt:lpstr>
      <vt:lpstr>Hands and Feet </vt:lpstr>
      <vt:lpstr>Hands and Feet </vt:lpstr>
      <vt:lpstr>Hands and Feet </vt:lpstr>
      <vt:lpstr>Hands and Feet </vt:lpstr>
      <vt:lpstr>Hands and Feet </vt:lpstr>
      <vt:lpstr>Hands and Feet </vt:lpstr>
      <vt:lpstr>Hands and Feet </vt:lpstr>
      <vt:lpstr>Hands and Feet </vt:lpstr>
      <vt:lpstr>Hands and Feet </vt:lpstr>
      <vt:lpstr>Hands and Feet </vt:lpstr>
      <vt:lpstr>Hands and Feet </vt:lpstr>
      <vt:lpstr>CNS </vt:lpstr>
      <vt:lpstr>Ectodermal Features </vt:lpstr>
      <vt:lpstr>Ectodermal Features</vt:lpstr>
      <vt:lpstr>Ectodermal Features</vt:lpstr>
      <vt:lpstr>Ectodermal Features</vt:lpstr>
      <vt:lpstr>Ectodermal Features</vt:lpstr>
      <vt:lpstr>Ectodermal Features</vt:lpstr>
      <vt:lpstr>Ectodermal Features</vt:lpstr>
      <vt:lpstr>Ectodermal Features</vt:lpstr>
      <vt:lpstr>?</vt:lpstr>
      <vt:lpstr>Noonan syndrome</vt:lpstr>
      <vt:lpstr>?</vt:lpstr>
      <vt:lpstr>?</vt:lpstr>
      <vt:lpstr>Costello syndrome  </vt:lpstr>
      <vt:lpstr>?</vt:lpstr>
      <vt:lpstr>?</vt:lpstr>
      <vt:lpstr>?</vt:lpstr>
      <vt:lpstr>CHARGE SYNDROME</vt:lpstr>
      <vt:lpstr>PowerPoint Presentation</vt:lpstr>
      <vt:lpstr> BRANCHlO-OTO-RENAL SYNDROME        MELNICK-FRASER SYNDROME </vt:lpstr>
      <vt:lpstr>?</vt:lpstr>
      <vt:lpstr>Beckwith-Wiedemann syndrome  </vt:lpstr>
      <vt:lpstr>PowerPoint Presentation</vt:lpstr>
      <vt:lpstr>Hurler syndrome  </vt:lpstr>
      <vt:lpstr>?</vt:lpstr>
      <vt:lpstr>Hunter syndrome  </vt:lpstr>
      <vt:lpstr>PowerPoint Presentation</vt:lpstr>
      <vt:lpstr>?</vt:lpstr>
      <vt:lpstr>Stickler syndrome  </vt:lpstr>
      <vt:lpstr>Molecular of Stickler syndrome</vt:lpstr>
      <vt:lpstr> </vt:lpstr>
      <vt:lpstr>Waardenburg syndrome</vt:lpstr>
      <vt:lpstr>?</vt:lpstr>
      <vt:lpstr>Treacher Collins syndrome  </vt:lpstr>
      <vt:lpstr>?</vt:lpstr>
      <vt:lpstr>Zellweger syndrome  </vt:lpstr>
      <vt:lpstr>?</vt:lpstr>
      <vt:lpstr>Pendred syndrome </vt:lpstr>
      <vt:lpstr>Pendred syndrome</vt:lpstr>
      <vt:lpstr>?</vt:lpstr>
      <vt:lpstr>Usher syndrome</vt:lpstr>
      <vt:lpstr>Usher syndrome  </vt:lpstr>
      <vt:lpstr>Usher syndrome</vt:lpstr>
      <vt:lpstr>?</vt:lpstr>
      <vt:lpstr>Cornella De Lange syndrome</vt:lpstr>
      <vt:lpstr>?</vt:lpstr>
      <vt:lpstr>PowerPoint Presentation</vt:lpstr>
      <vt:lpstr>Beckwith-Wiedemann Syndrome</vt:lpstr>
      <vt:lpstr>Beckwith-Wiedemann  Syndrome</vt:lpstr>
      <vt:lpstr>PowerPoint Presentation</vt:lpstr>
      <vt:lpstr>Costello syndrome</vt:lpstr>
      <vt:lpstr>?</vt:lpstr>
      <vt:lpstr>Kabuki syndrome</vt:lpstr>
      <vt:lpstr>PowerPoint Presentation</vt:lpstr>
      <vt:lpstr>Prader-Willi syndrome</vt:lpstr>
      <vt:lpstr>PowerPoint Presentation</vt:lpstr>
      <vt:lpstr>Angelman syndrome</vt:lpstr>
      <vt:lpstr>PowerPoint Presentation</vt:lpstr>
      <vt:lpstr>Smith-Lemli-opitz syndrome</vt:lpstr>
      <vt:lpstr>?</vt:lpstr>
      <vt:lpstr>Williams syndrome</vt:lpstr>
      <vt:lpstr>PowerPoint Presentation</vt:lpstr>
      <vt:lpstr>Turner syndrome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approach to a dysmorphic child </dc:title>
  <dc:creator>ABABNEH, FAROUG</dc:creator>
  <cp:lastModifiedBy>user</cp:lastModifiedBy>
  <cp:revision>343</cp:revision>
  <dcterms:created xsi:type="dcterms:W3CDTF">2015-01-04T11:30:43Z</dcterms:created>
  <dcterms:modified xsi:type="dcterms:W3CDTF">2017-12-27T04:04:28Z</dcterms:modified>
</cp:coreProperties>
</file>