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3" r:id="rId2"/>
    <p:sldMasterId id="2147483688" r:id="rId3"/>
    <p:sldMasterId id="2147483703" r:id="rId4"/>
    <p:sldMasterId id="2147483715" r:id="rId5"/>
    <p:sldMasterId id="2147483728" r:id="rId6"/>
    <p:sldMasterId id="2147483741" r:id="rId7"/>
    <p:sldMasterId id="2147483754" r:id="rId8"/>
  </p:sldMasterIdLst>
  <p:notesMasterIdLst>
    <p:notesMasterId r:id="rId82"/>
  </p:notesMasterIdLst>
  <p:sldIdLst>
    <p:sldId id="303" r:id="rId9"/>
    <p:sldId id="304" r:id="rId10"/>
    <p:sldId id="305" r:id="rId11"/>
    <p:sldId id="306" r:id="rId12"/>
    <p:sldId id="257" r:id="rId13"/>
    <p:sldId id="258" r:id="rId14"/>
    <p:sldId id="307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37" r:id="rId52"/>
    <p:sldId id="338" r:id="rId53"/>
    <p:sldId id="309" r:id="rId54"/>
    <p:sldId id="310" r:id="rId55"/>
    <p:sldId id="311" r:id="rId56"/>
    <p:sldId id="312" r:id="rId57"/>
    <p:sldId id="313" r:id="rId58"/>
    <p:sldId id="314" r:id="rId59"/>
    <p:sldId id="324" r:id="rId60"/>
    <p:sldId id="320" r:id="rId61"/>
    <p:sldId id="321" r:id="rId62"/>
    <p:sldId id="322" r:id="rId63"/>
    <p:sldId id="323" r:id="rId64"/>
    <p:sldId id="325" r:id="rId65"/>
    <p:sldId id="316" r:id="rId66"/>
    <p:sldId id="317" r:id="rId67"/>
    <p:sldId id="318" r:id="rId68"/>
    <p:sldId id="319" r:id="rId69"/>
    <p:sldId id="31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5" r:id="rId79"/>
    <p:sldId id="302" r:id="rId80"/>
    <p:sldId id="336" r:id="rId8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254" autoAdjust="0"/>
    <p:restoredTop sz="94660"/>
  </p:normalViewPr>
  <p:slideViewPr>
    <p:cSldViewPr>
      <p:cViewPr varScale="1">
        <p:scale>
          <a:sx n="81" d="100"/>
          <a:sy n="81" d="100"/>
        </p:scale>
        <p:origin x="-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slide" Target="slides/slide68.xml"/><Relationship Id="rId8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36D1401-AF8B-4A70-A904-AF00ABEEEC96}" type="datetimeFigureOut">
              <a:rPr lang="ar-SA" smtClean="0"/>
              <a:t>01/01/1439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1419F08-6939-4FAC-88D6-7427D00051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415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cs typeface="Arial" charset="0"/>
              </a:rPr>
              <a:t>All individual have the same autosomes but differ in the sex chromosomes. In a karyotype; chromosomes are arranged and further grouped into 7 groups based on their length and centromere position.</a:t>
            </a:r>
            <a:endParaRPr lang="x-none" dirty="0" smtClean="0"/>
          </a:p>
          <a:p>
            <a:pPr algn="l" rtl="0" eaLnBrk="1" hangingPunct="1">
              <a:spcBef>
                <a:spcPct val="0"/>
              </a:spcBef>
            </a:pPr>
            <a:endParaRPr lang="x-none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6D13A4D-5A78-4E20-810C-CFD5435FA671}" type="slidenum">
              <a:rPr lang="x-none" smtClean="0">
                <a:solidFill>
                  <a:prstClr val="black"/>
                </a:solidFill>
              </a:rPr>
              <a:pPr eaLnBrk="1" hangingPunct="1"/>
              <a:t>13</a:t>
            </a:fld>
            <a:endParaRPr lang="x-none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89D97A2-00C9-4AC4-BE87-3B4B1F47085B}" type="slidenum">
              <a:rPr lang="en-US"/>
              <a:pPr eaLnBrk="1" hangingPunct="1"/>
              <a:t>48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165A476-371A-4FF1-BBCC-7E36F0456BF2}" type="slidenum">
              <a:rPr lang="en-US"/>
              <a:pPr eaLnBrk="1" hangingPunct="1"/>
              <a:t>49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02C08DC-AA59-4D6F-BDA1-30C139F119EE}" type="slidenum">
              <a:rPr lang="en-US"/>
              <a:pPr eaLnBrk="1" hangingPunct="1"/>
              <a:t>50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14B6CD5-858D-42CA-9E49-9F8CB2FE5A10}" type="slidenum">
              <a:rPr lang="en-US"/>
              <a:pPr eaLnBrk="1" hangingPunct="1"/>
              <a:t>51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32B-0FB5-4E0C-8AB0-EB5CFA52B6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D2F1-A4C3-4F59-A379-EFD04F8D01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7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32B-0FB5-4E0C-8AB0-EB5CFA52B6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D2F1-A4C3-4F59-A379-EFD04F8D01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471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E8878-1274-4920-A291-9CE1515498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2895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7BFBD-F7F7-42DD-9250-D7AF35A51B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2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32B-0FB5-4E0C-8AB0-EB5CFA52B6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D2F1-A4C3-4F59-A379-EFD04F8D01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05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AE41B-8AA9-45B3-98DF-204489BFA96A}" type="slidenum">
              <a:rPr lang="x-non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23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56BB3-CB6A-4A04-8C35-5EC3D20F0C19}" type="slidenum">
              <a:rPr lang="x-non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09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8F592-87FB-4FCF-A5C2-6CBA6FC9288E}" type="slidenum">
              <a:rPr lang="x-non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37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3B233-A5D9-437A-81C0-A762417ADF5B}" type="slidenum">
              <a:rPr lang="x-non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40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D884C-6016-409C-9094-6CB8F62663B1}" type="slidenum">
              <a:rPr lang="x-non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D1B07-8825-4C5F-BE92-6A2F4D0EC81C}" type="slidenum">
              <a:rPr lang="x-non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06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C2051-CFF1-4FDF-983C-D24EA3DA68A5}" type="slidenum">
              <a:rPr lang="x-non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28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A2017-66A4-4F20-B689-56C95B9F0EEB}" type="slidenum">
              <a:rPr lang="x-non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6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32B-0FB5-4E0C-8AB0-EB5CFA52B6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D2F1-A4C3-4F59-A379-EFD04F8D01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90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1C7E4-4B46-4595-82A8-993F063C7875}" type="slidenum">
              <a:rPr lang="x-non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83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C478C-5621-47DD-BE13-54EE0C2F91B4}" type="slidenum">
              <a:rPr lang="x-non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16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70547-D8D7-4E97-9621-68EC9FACEFCF}" type="slidenum">
              <a:rPr lang="x-non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25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763D7-8252-4C07-9E0A-31598A0A8B6C}" type="slidenum">
              <a:rPr lang="x-non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08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31C3B-27D2-4501-8E95-2C53C5294B9E}" type="slidenum">
              <a:rPr lang="x-non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3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AE41B-8AA9-45B3-98DF-204489BFA96A}" type="slidenum">
              <a:rPr lang="x-non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40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BC6D2-AD2D-4D68-A30D-A3C05FA9BB87}" type="slidenum">
              <a:rPr lang="x-non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48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56BB3-CB6A-4A04-8C35-5EC3D20F0C1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76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8F592-87FB-4FCF-A5C2-6CBA6FC9288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2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3B233-A5D9-437A-81C0-A762417ADF5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32B-0FB5-4E0C-8AB0-EB5CFA52B6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D2F1-A4C3-4F59-A379-EFD04F8D01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5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D884C-6016-409C-9094-6CB8F62663B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512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D1B07-8825-4C5F-BE92-6A2F4D0EC81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4704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C2051-CFF1-4FDF-983C-D24EA3DA68A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54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A2017-66A4-4F20-B689-56C95B9F0EE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2001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1C7E4-4B46-4595-82A8-993F063C787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95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C478C-5621-47DD-BE13-54EE0C2F91B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757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70547-D8D7-4E97-9621-68EC9FACEFC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563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763D7-8252-4C07-9E0A-31598A0A8B6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378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31C3B-27D2-4501-8E95-2C53C5294B9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31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AE41B-8AA9-45B3-98DF-204489BFA96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99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32B-0FB5-4E0C-8AB0-EB5CFA52B6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D2F1-A4C3-4F59-A379-EFD04F8D01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127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BC6D2-AD2D-4D68-A30D-A3C05FA9BB8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717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B75CF-4752-485B-AE8D-262C777B3634}" type="datetimeFigureOut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9/21/2017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B83D5-311C-4D7F-BC7C-8357869A3EA9}" type="slidenum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296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436D-5904-4102-BC9F-FC4B1C9DE0D5}" type="datetimeFigureOut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9/21/2017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904BD-893F-4028-BA82-EA0EB81F4F38}" type="slidenum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0135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4C019-9FFD-4710-81DD-5EBA7841AF8B}" type="datetimeFigureOut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9/21/2017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2D11E-F8B0-4978-BC84-02F3CF73377C}" type="slidenum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218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20488-0662-4B07-A815-CC2D5C79CEE3}" type="datetimeFigureOut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9/21/2017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6E300-DB8B-43B4-95FF-F9873BBC342F}" type="slidenum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459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693F1-A7CB-43ED-8738-5B030884F4DC}" type="datetimeFigureOut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9/21/2017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DF82B-5F83-406C-BE85-1760C960CB32}" type="slidenum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90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1098B-01B8-4B99-A88D-D82A704FE389}" type="datetimeFigureOut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9/21/2017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7F46E-3E6E-4AEC-8501-18336D6BDB0C}" type="slidenum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629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078D3-378B-4C89-AC8E-6D3D3CA5F63D}" type="datetimeFigureOut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9/21/2017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5DCAE-ED91-4DB3-9252-80C693D754F8}" type="slidenum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449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EE5D9-F390-49D6-BAF0-7D8A7E16206E}" type="datetimeFigureOut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9/21/2017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A30C9-44D3-4748-8E70-D22385120BB5}" type="slidenum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620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C1C1B-020C-4E9D-BC92-3B8AAE176ED4}" type="datetimeFigureOut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9/21/2017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EFBD2-EC1A-460D-936E-39DCD6EA3025}" type="slidenum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92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32B-0FB5-4E0C-8AB0-EB5CFA52B6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D2F1-A4C3-4F59-A379-EFD04F8D01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994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B5DDD-3731-456C-AFAE-25860B6E1E64}" type="datetimeFigureOut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9/21/2017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BB395-64A8-4988-BA3F-9D947024EE97}" type="slidenum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82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F7C23-08F6-4B4B-9C54-729D7114F33E}" type="datetimeFigureOut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9/21/2017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1EB81-5660-4FFB-AEC3-A9E4E10E1709}" type="slidenum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713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32B-0FB5-4E0C-8AB0-EB5CFA52B6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D2F1-A4C3-4F59-A379-EFD04F8D01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418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32B-0FB5-4E0C-8AB0-EB5CFA52B6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D2F1-A4C3-4F59-A379-EFD04F8D01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100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32B-0FB5-4E0C-8AB0-EB5CFA52B6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D2F1-A4C3-4F59-A379-EFD04F8D01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584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32B-0FB5-4E0C-8AB0-EB5CFA52B6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D2F1-A4C3-4F59-A379-EFD04F8D01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3768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32B-0FB5-4E0C-8AB0-EB5CFA52B6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D2F1-A4C3-4F59-A379-EFD04F8D01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407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32B-0FB5-4E0C-8AB0-EB5CFA52B6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D2F1-A4C3-4F59-A379-EFD04F8D01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3732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32B-0FB5-4E0C-8AB0-EB5CFA52B6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D2F1-A4C3-4F59-A379-EFD04F8D01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707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32B-0FB5-4E0C-8AB0-EB5CFA52B6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D2F1-A4C3-4F59-A379-EFD04F8D01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7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32B-0FB5-4E0C-8AB0-EB5CFA52B6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D2F1-A4C3-4F59-A379-EFD04F8D01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84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32B-0FB5-4E0C-8AB0-EB5CFA52B6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D2F1-A4C3-4F59-A379-EFD04F8D01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811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32B-0FB5-4E0C-8AB0-EB5CFA52B6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D2F1-A4C3-4F59-A379-EFD04F8D01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202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32B-0FB5-4E0C-8AB0-EB5CFA52B6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D2F1-A4C3-4F59-A379-EFD04F8D01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903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AE41B-8AA9-45B3-98DF-204489BFA96A}" type="slidenum">
              <a:rPr lang="x-non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277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E480-DB80-4E85-BC73-73B3288865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C267-278B-4908-96C5-A925EFCEE6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65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E480-DB80-4E85-BC73-73B3288865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C267-278B-4908-96C5-A925EFCEE6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290" name="Picture 2" descr="C:\Users\user\Desktop\5871-genetic-science-powerpoint-templat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-76200"/>
            <a:ext cx="91440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2991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E480-DB80-4E85-BC73-73B3288865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C267-278B-4908-96C5-A925EFCEE6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615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E480-DB80-4E85-BC73-73B3288865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C267-278B-4908-96C5-A925EFCEE6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800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E480-DB80-4E85-BC73-73B3288865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C267-278B-4908-96C5-A925EFCEE6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35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E480-DB80-4E85-BC73-73B3288865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C267-278B-4908-96C5-A925EFCEE6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5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32B-0FB5-4E0C-8AB0-EB5CFA52B6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D2F1-A4C3-4F59-A379-EFD04F8D01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013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E480-DB80-4E85-BC73-73B3288865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C267-278B-4908-96C5-A925EFCEE6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75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E480-DB80-4E85-BC73-73B3288865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C267-278B-4908-96C5-A925EFCEE6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16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E480-DB80-4E85-BC73-73B3288865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C267-278B-4908-96C5-A925EFCEE6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604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E480-DB80-4E85-BC73-73B3288865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C267-278B-4908-96C5-A925EFCEE6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910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E480-DB80-4E85-BC73-73B3288865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C267-278B-4908-96C5-A925EFCEE6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07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AE41B-8AA9-45B3-98DF-204489BFA96A}" type="slidenum">
              <a:rPr lang="x-non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4543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E480-DB80-4E85-BC73-73B3288865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C267-278B-4908-96C5-A925EFCEE6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117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E480-DB80-4E85-BC73-73B3288865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C267-278B-4908-96C5-A925EFCEE6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290" name="Picture 2" descr="C:\Users\user\Desktop\5871-genetic-science-powerpoint-templat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-76200"/>
            <a:ext cx="91440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9822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E480-DB80-4E85-BC73-73B3288865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C267-278B-4908-96C5-A925EFCEE6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413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E480-DB80-4E85-BC73-73B3288865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C267-278B-4908-96C5-A925EFCEE6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5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32B-0FB5-4E0C-8AB0-EB5CFA52B6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D2F1-A4C3-4F59-A379-EFD04F8D01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667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E480-DB80-4E85-BC73-73B3288865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C267-278B-4908-96C5-A925EFCEE6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641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E480-DB80-4E85-BC73-73B3288865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C267-278B-4908-96C5-A925EFCEE6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249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E480-DB80-4E85-BC73-73B3288865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C267-278B-4908-96C5-A925EFCEE6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687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E480-DB80-4E85-BC73-73B3288865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C267-278B-4908-96C5-A925EFCEE6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337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E480-DB80-4E85-BC73-73B3288865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C267-278B-4908-96C5-A925EFCEE6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435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E480-DB80-4E85-BC73-73B3288865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C267-278B-4908-96C5-A925EFCEE6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64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E480-DB80-4E85-BC73-73B3288865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C267-278B-4908-96C5-A925EFCEE6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557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AE41B-8AA9-45B3-98DF-204489BFA96A}" type="slidenum">
              <a:rPr lang="x-non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628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E5215E3-2880-4C50-9146-DB8551098EF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197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0BA3209-6E95-4E9E-996B-447893B6955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7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32B-0FB5-4E0C-8AB0-EB5CFA52B6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D2F1-A4C3-4F59-A379-EFD04F8D01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304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F234E46-FEDE-4C5F-BE49-EBD3129A000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255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D130B56-5BD0-4821-B0D1-A43B45CB2DD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547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B6AC878-78E8-4E28-860E-D87CAB0F02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368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3685DA5-DD51-43F9-B3D0-9C1B7024ECC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664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60FA9C8-0E74-4935-A96B-17E4349BBD0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281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3AF1EB0-6D4A-4D7A-8CAA-3B88EF9E8D1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986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2D92758-0068-415A-9E3E-DBD10626594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06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2399E13-D5EE-4CD8-A1DC-CB0911C434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661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F01CF5D-53B8-4C8E-B8F0-E23B4F5AEB0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434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9B620D5-AC2A-433C-9768-7BB5FCDB1E8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8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11F432B-0FB5-4E0C-8AB0-EB5CFA52B6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849D2F1-A4C3-4F59-A379-EFD04F8D01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1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19BC30-BB0C-43E2-807B-F0CD90E86706}" type="slidenum">
              <a:rPr lang="x-non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067300"/>
            <a:ext cx="14478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74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19BC30-BB0C-43E2-807B-F0CD90E86706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067300"/>
            <a:ext cx="14478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54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DF721D-8BDB-450A-BB7A-81672A7EF6FE}" type="datetimeFigureOut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9/21/2017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0669FD-4AA8-4425-91EB-B8DFE8112607}" type="slidenum">
              <a:rPr lang="x-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3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11F432B-0FB5-4E0C-8AB0-EB5CFA52B6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849D2F1-A4C3-4F59-A379-EFD04F8D01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0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480E480-DB80-4E85-BC73-73B3288865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FC3C267-278B-4908-96C5-A925EFCEE6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1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480E480-DB80-4E85-BC73-73B3288865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FC3C267-278B-4908-96C5-A925EFCEE6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5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08E37A-6711-4C12-B972-484D57D7C4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09A9DC-966C-4470-98B5-A30646C58D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3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Word_97_-_2003_Document1.doc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Word_97_-_2003_Document2.doc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png"/><Relationship Id="rId11" Type="http://schemas.openxmlformats.org/officeDocument/2006/relationships/image" Target="../media/image32.jpe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8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burchill.com/IBbiology/bio_hp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9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8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8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8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mailto:dralfadhelma@gmail.com" TargetMode="External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and Chromosomal Disorders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Majid Alfadhel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MD, </a:t>
            </a:r>
            <a:r>
              <a:rPr lang="en-US" sz="2800" b="1" dirty="0" err="1" smtClean="0">
                <a:solidFill>
                  <a:schemeClr val="bg1"/>
                </a:solidFill>
              </a:rPr>
              <a:t>MHSc</a:t>
            </a:r>
            <a:r>
              <a:rPr lang="en-US" sz="2800" b="1" dirty="0" smtClean="0">
                <a:solidFill>
                  <a:schemeClr val="bg1"/>
                </a:solidFill>
              </a:rPr>
              <a:t>, SSC-</a:t>
            </a:r>
            <a:r>
              <a:rPr lang="en-US" sz="2800" b="1" dirty="0" err="1" smtClean="0">
                <a:solidFill>
                  <a:schemeClr val="bg1"/>
                </a:solidFill>
              </a:rPr>
              <a:t>Ped</a:t>
            </a:r>
            <a:r>
              <a:rPr lang="en-US" sz="2800" b="1" dirty="0" smtClean="0">
                <a:solidFill>
                  <a:schemeClr val="bg1"/>
                </a:solidFill>
              </a:rPr>
              <a:t>, ABHS(CH), FCCMG</a:t>
            </a:r>
            <a:r>
              <a:rPr lang="x-none" sz="2800" b="1" dirty="0" smtClean="0">
                <a:solidFill>
                  <a:schemeClr val="bg1"/>
                </a:solidFill>
              </a:rPr>
              <a:t>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Geneticist and Pediatrician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6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kern="1200" dirty="0">
                <a:solidFill>
                  <a:srgbClr val="FFFF00"/>
                </a:solidFill>
              </a:rPr>
              <a:t>Chromosome</a:t>
            </a:r>
          </a:p>
        </p:txBody>
      </p:sp>
      <p:pic>
        <p:nvPicPr>
          <p:cNvPr id="18435" name="Picture 3" descr="Chromosom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2492375"/>
            <a:ext cx="1346200" cy="1981200"/>
          </a:xfrm>
          <a:noFill/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643438" y="2295525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0">
                <a:solidFill>
                  <a:srgbClr val="FFFFFF"/>
                </a:solidFill>
              </a:rPr>
              <a:t>p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716463" y="3860800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0">
                <a:solidFill>
                  <a:srgbClr val="FFFFFF"/>
                </a:solidFill>
              </a:rPr>
              <a:t>q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940425" y="32131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0">
                <a:solidFill>
                  <a:srgbClr val="FFFFFF"/>
                </a:solidFill>
              </a:rPr>
              <a:t>Bands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700338" y="1647825"/>
            <a:ext cx="1800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0" dirty="0" err="1">
                <a:solidFill>
                  <a:srgbClr val="FFFFFF"/>
                </a:solidFill>
              </a:rPr>
              <a:t>Telomer</a:t>
            </a:r>
            <a:endParaRPr lang="en-US" sz="3200" b="0" dirty="0">
              <a:solidFill>
                <a:srgbClr val="FFFFFF"/>
              </a:solidFill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627313" y="479742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0">
                <a:solidFill>
                  <a:srgbClr val="FFFFFF"/>
                </a:solidFill>
              </a:rPr>
              <a:t>Telomer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900113" y="3141663"/>
            <a:ext cx="2592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0">
                <a:solidFill>
                  <a:srgbClr val="FFFFFF"/>
                </a:solidFill>
              </a:rPr>
              <a:t>Centromer</a:t>
            </a:r>
          </a:p>
        </p:txBody>
      </p:sp>
    </p:spTree>
    <p:extLst>
      <p:ext uri="{BB962C8B-B14F-4D97-AF65-F5344CB8AC3E}">
        <p14:creationId xmlns:p14="http://schemas.microsoft.com/office/powerpoint/2010/main" val="351362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kern="1200" dirty="0">
                <a:solidFill>
                  <a:srgbClr val="FFFF00"/>
                </a:solidFill>
              </a:rPr>
              <a:t>Chromosome Classification</a:t>
            </a:r>
            <a:endParaRPr lang="x-none" b="1" kern="1200" dirty="0">
              <a:solidFill>
                <a:srgbClr val="FFFF00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715250" cy="1471613"/>
          </a:xfrm>
        </p:spPr>
        <p:txBody>
          <a:bodyPr/>
          <a:lstStyle/>
          <a:p>
            <a:pPr algn="l" rtl="0"/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Depending on the position of the centromere chromosomes are classified into: metacentric, </a:t>
            </a:r>
            <a:r>
              <a:rPr lang="en-US" sz="2800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submetacentric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 &amp; acrocentric.</a:t>
            </a:r>
          </a:p>
        </p:txBody>
      </p:sp>
      <p:pic>
        <p:nvPicPr>
          <p:cNvPr id="7172" name="Picture 3" descr="Types chromosom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573463"/>
            <a:ext cx="4610100" cy="2828925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99918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1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kern="1200" dirty="0">
                <a:solidFill>
                  <a:srgbClr val="FFFF00"/>
                </a:solidFill>
              </a:rPr>
              <a:t>Normal Human Chromosome</a:t>
            </a:r>
            <a:endParaRPr lang="x-none" b="1" kern="1200" dirty="0">
              <a:solidFill>
                <a:srgbClr val="FFFF0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43300"/>
          </a:xfrm>
        </p:spPr>
        <p:txBody>
          <a:bodyPr/>
          <a:lstStyle/>
          <a:p>
            <a:pPr algn="ctr" rtl="0" eaLnBrk="1" hangingPunct="1">
              <a:buFont typeface="Arial" charset="0"/>
              <a:buNone/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Human Chromosomes Complement in a somatic cell</a:t>
            </a:r>
          </a:p>
          <a:p>
            <a:pPr algn="ctr" rtl="0" eaLnBrk="1" hangingPunct="1">
              <a:buFont typeface="Arial" charset="0"/>
              <a:buNone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46 (23 pairs)</a:t>
            </a:r>
          </a:p>
          <a:p>
            <a:pPr algn="ctr" rtl="0" eaLnBrk="1" hangingPunct="1">
              <a:buFont typeface="Arial" charset="0"/>
              <a:buNone/>
            </a:pPr>
            <a:endParaRPr lang="en-US" sz="2400" dirty="0" smtClean="0">
              <a:solidFill>
                <a:schemeClr val="bg1"/>
              </a:solidFill>
              <a:latin typeface="Comic Sans MS" pitchFamily="66" charset="0"/>
              <a:cs typeface="Arial" charset="0"/>
            </a:endParaRPr>
          </a:p>
          <a:p>
            <a:pPr algn="ctr" rtl="0" eaLnBrk="1" hangingPunct="1">
              <a:buFont typeface="Arial" charset="0"/>
              <a:buNone/>
            </a:pPr>
            <a:endParaRPr lang="en-US" sz="2400" dirty="0" smtClean="0">
              <a:solidFill>
                <a:schemeClr val="bg1"/>
              </a:solidFill>
              <a:latin typeface="Comic Sans MS" pitchFamily="66" charset="0"/>
              <a:cs typeface="Arial" charset="0"/>
            </a:endParaRPr>
          </a:p>
          <a:p>
            <a:pPr algn="ctr" rtl="0" eaLnBrk="1" hangingPunct="1">
              <a:buFont typeface="Arial" charset="0"/>
              <a:buNone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Autosomes          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Gonosomes</a:t>
            </a:r>
            <a:endParaRPr lang="en-US" sz="2400" dirty="0" smtClean="0">
              <a:solidFill>
                <a:schemeClr val="bg1"/>
              </a:solidFill>
              <a:latin typeface="Comic Sans MS" pitchFamily="66" charset="0"/>
              <a:cs typeface="Arial" charset="0"/>
            </a:endParaRPr>
          </a:p>
          <a:p>
            <a:pPr algn="l" rtl="0" eaLnBrk="1" hangingPunct="1">
              <a:buFont typeface="Arial" charset="0"/>
              <a:buNone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                       (22 pairs)             (1 Pair)</a:t>
            </a:r>
          </a:p>
          <a:p>
            <a:pPr algn="l" rtl="0" eaLnBrk="1" hangingPunct="1">
              <a:buFont typeface="Arial" charset="0"/>
              <a:buNone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                           1- 22               XX or XY</a:t>
            </a:r>
          </a:p>
          <a:p>
            <a:pPr algn="l" rtl="0" eaLnBrk="1" hangingPunct="1">
              <a:buFont typeface="Arial" charset="0"/>
              <a:buNone/>
            </a:pPr>
            <a:endParaRPr lang="en-US" sz="2400" dirty="0" smtClean="0">
              <a:solidFill>
                <a:schemeClr val="bg1"/>
              </a:solidFill>
              <a:latin typeface="Comic Sans MS" pitchFamily="66" charset="0"/>
              <a:cs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3500438" y="2643188"/>
            <a:ext cx="1071562" cy="5715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572000" y="2643188"/>
            <a:ext cx="1000125" cy="5715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540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malkaryoty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313" y="906463"/>
            <a:ext cx="6400800" cy="5184775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382170" y="152400"/>
            <a:ext cx="64087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/>
            <a:r>
              <a:rPr lang="en-US" sz="2000" b="1" dirty="0">
                <a:solidFill>
                  <a:srgbClr val="FFFF00"/>
                </a:solidFill>
                <a:latin typeface="Arial"/>
                <a:cs typeface="Arial"/>
              </a:rPr>
              <a:t>Karyotype Analysis </a:t>
            </a:r>
          </a:p>
          <a:p>
            <a:pPr algn="ctr" rtl="0" eaLnBrk="1" hangingPunct="1"/>
            <a:r>
              <a:rPr lang="en-US" sz="2000" b="1" dirty="0">
                <a:solidFill>
                  <a:srgbClr val="FFFF00"/>
                </a:solidFill>
                <a:latin typeface="Arial"/>
                <a:cs typeface="Arial"/>
              </a:rPr>
              <a:t>Chromosomes are further grouped into A </a:t>
            </a:r>
            <a:r>
              <a:rPr lang="en-US" sz="2000" b="1" dirty="0">
                <a:solidFill>
                  <a:srgbClr val="FFFF00"/>
                </a:solidFill>
                <a:latin typeface="Arial"/>
                <a:cs typeface="Arial"/>
                <a:sym typeface="Symbol" pitchFamily="18" charset="2"/>
              </a:rPr>
              <a:t> G</a:t>
            </a:r>
            <a:endParaRPr lang="en-US" sz="20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0708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kern="1200" dirty="0">
                <a:solidFill>
                  <a:srgbClr val="FFFF00"/>
                </a:solidFill>
              </a:rPr>
              <a:t>Classification of Chromosomal Disorders</a:t>
            </a: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1835150" y="2625725"/>
            <a:ext cx="5689600" cy="1462088"/>
            <a:chOff x="1156" y="1654"/>
            <a:chExt cx="3584" cy="921"/>
          </a:xfrm>
        </p:grpSpPr>
        <p:sp>
          <p:nvSpPr>
            <p:cNvPr id="22533" name="_s1040"/>
            <p:cNvSpPr>
              <a:spLocks noChangeArrowheads="1"/>
            </p:cNvSpPr>
            <p:nvPr/>
          </p:nvSpPr>
          <p:spPr bwMode="auto">
            <a:xfrm>
              <a:off x="1156" y="2296"/>
              <a:ext cx="1496" cy="27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CC"/>
                </a:gs>
                <a:gs pos="50000">
                  <a:srgbClr val="003366"/>
                </a:gs>
                <a:gs pos="100000">
                  <a:srgbClr val="3333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271" tIns="3135" rIns="6271" bIns="3135" anchor="ctr"/>
            <a:lstStyle/>
            <a:p>
              <a:pPr algn="ctr" rtl="0">
                <a:spcBef>
                  <a:spcPct val="20000"/>
                </a:spcBef>
              </a:pPr>
              <a:r>
                <a:rPr lang="en-US" sz="2000">
                  <a:solidFill>
                    <a:srgbClr val="FFFFFF"/>
                  </a:solidFill>
                </a:rPr>
                <a:t>NUMERICAL</a:t>
              </a:r>
            </a:p>
          </p:txBody>
        </p:sp>
        <p:sp>
          <p:nvSpPr>
            <p:cNvPr id="22534" name="_s1040"/>
            <p:cNvSpPr>
              <a:spLocks noChangeArrowheads="1"/>
            </p:cNvSpPr>
            <p:nvPr/>
          </p:nvSpPr>
          <p:spPr bwMode="auto">
            <a:xfrm>
              <a:off x="2971" y="2296"/>
              <a:ext cx="1769" cy="27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CC"/>
                </a:gs>
                <a:gs pos="50000">
                  <a:srgbClr val="003366"/>
                </a:gs>
                <a:gs pos="100000">
                  <a:srgbClr val="3333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271" tIns="3135" rIns="6271" bIns="3135" anchor="ctr"/>
            <a:lstStyle/>
            <a:p>
              <a:pPr algn="ctr" rtl="0">
                <a:spcBef>
                  <a:spcPct val="20000"/>
                </a:spcBef>
              </a:pPr>
              <a:r>
                <a:rPr lang="en-US" sz="2000">
                  <a:solidFill>
                    <a:srgbClr val="FFFFFF"/>
                  </a:solidFill>
                </a:rPr>
                <a:t>STRUCTURAL</a:t>
              </a:r>
            </a:p>
          </p:txBody>
        </p:sp>
        <p:sp>
          <p:nvSpPr>
            <p:cNvPr id="22535" name="_s1040"/>
            <p:cNvSpPr>
              <a:spLocks noChangeArrowheads="1"/>
            </p:cNvSpPr>
            <p:nvPr/>
          </p:nvSpPr>
          <p:spPr bwMode="auto">
            <a:xfrm>
              <a:off x="1655" y="1654"/>
              <a:ext cx="2631" cy="27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CC"/>
                </a:gs>
                <a:gs pos="50000">
                  <a:srgbClr val="003366"/>
                </a:gs>
                <a:gs pos="100000">
                  <a:srgbClr val="3333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271" tIns="3135" rIns="6271" bIns="3135" anchor="ctr"/>
            <a:lstStyle/>
            <a:p>
              <a:pPr algn="ctr" rtl="0">
                <a:spcBef>
                  <a:spcPct val="20000"/>
                </a:spcBef>
              </a:pPr>
              <a:r>
                <a:rPr lang="en-US" sz="2000">
                  <a:solidFill>
                    <a:srgbClr val="FFFFFF"/>
                  </a:solidFill>
                </a:rPr>
                <a:t>CHROMOSOMAL DISORDERS</a:t>
              </a:r>
            </a:p>
          </p:txBody>
        </p:sp>
        <p:grpSp>
          <p:nvGrpSpPr>
            <p:cNvPr id="22536" name="Group 8"/>
            <p:cNvGrpSpPr>
              <a:grpSpLocks/>
            </p:cNvGrpSpPr>
            <p:nvPr/>
          </p:nvGrpSpPr>
          <p:grpSpPr bwMode="auto">
            <a:xfrm>
              <a:off x="1791" y="1933"/>
              <a:ext cx="2268" cy="363"/>
              <a:chOff x="1791" y="1933"/>
              <a:chExt cx="2268" cy="363"/>
            </a:xfrm>
          </p:grpSpPr>
          <p:pic>
            <p:nvPicPr>
              <p:cNvPr id="22537" name="Picture 9" descr="line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2" y="2115"/>
                <a:ext cx="226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38" name="Line 10"/>
              <p:cNvSpPr>
                <a:spLocks noChangeShapeType="1"/>
              </p:cNvSpPr>
              <p:nvPr/>
            </p:nvSpPr>
            <p:spPr bwMode="auto">
              <a:xfrm>
                <a:off x="1791" y="2115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20546" tIns="10272" rIns="20546" bIns="10272" anchor="ctr"/>
              <a:lstStyle/>
              <a:p>
                <a:pPr algn="l" rtl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39" name="Line 11"/>
              <p:cNvSpPr>
                <a:spLocks noChangeShapeType="1"/>
              </p:cNvSpPr>
              <p:nvPr/>
            </p:nvSpPr>
            <p:spPr bwMode="auto">
              <a:xfrm>
                <a:off x="4014" y="2115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20546" tIns="10272" rIns="20546" bIns="10272" anchor="ctr"/>
              <a:lstStyle/>
              <a:p>
                <a:pPr algn="l" rtl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40" name="Line 12"/>
              <p:cNvSpPr>
                <a:spLocks noChangeShapeType="1"/>
              </p:cNvSpPr>
              <p:nvPr/>
            </p:nvSpPr>
            <p:spPr bwMode="auto">
              <a:xfrm>
                <a:off x="2789" y="1933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20546" tIns="10272" rIns="20546" bIns="10272" anchor="ctr"/>
              <a:lstStyle/>
              <a:p>
                <a:pPr algn="l" rtl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05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kern="1200" dirty="0">
                <a:solidFill>
                  <a:srgbClr val="FFFF00"/>
                </a:solidFill>
              </a:rPr>
              <a:t>Numerical Abnormalities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388" y="1600200"/>
            <a:ext cx="8820150" cy="2903538"/>
            <a:chOff x="113" y="1434"/>
            <a:chExt cx="5556" cy="1829"/>
          </a:xfrm>
        </p:grpSpPr>
        <p:sp>
          <p:nvSpPr>
            <p:cNvPr id="23557" name="_s1040"/>
            <p:cNvSpPr>
              <a:spLocks noChangeArrowheads="1"/>
            </p:cNvSpPr>
            <p:nvPr/>
          </p:nvSpPr>
          <p:spPr bwMode="auto">
            <a:xfrm>
              <a:off x="1791" y="1434"/>
              <a:ext cx="2631" cy="27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CC"/>
                </a:gs>
                <a:gs pos="50000">
                  <a:srgbClr val="003366"/>
                </a:gs>
                <a:gs pos="100000">
                  <a:srgbClr val="3333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271" tIns="3135" rIns="6271" bIns="3135" anchor="ctr"/>
            <a:lstStyle/>
            <a:p>
              <a:pPr algn="ctr" rtl="0">
                <a:spcBef>
                  <a:spcPct val="20000"/>
                </a:spcBef>
              </a:pPr>
              <a:r>
                <a:rPr lang="en-US" sz="2000">
                  <a:solidFill>
                    <a:srgbClr val="FFFFFF"/>
                  </a:solidFill>
                </a:rPr>
                <a:t>NUMERICAL ABNORMALITIES</a:t>
              </a:r>
            </a:p>
          </p:txBody>
        </p:sp>
        <p:sp>
          <p:nvSpPr>
            <p:cNvPr id="23558" name="_s1045"/>
            <p:cNvSpPr>
              <a:spLocks noChangeArrowheads="1"/>
            </p:cNvSpPr>
            <p:nvPr/>
          </p:nvSpPr>
          <p:spPr bwMode="auto">
            <a:xfrm>
              <a:off x="113" y="2802"/>
              <a:ext cx="816" cy="46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20546" tIns="10272" rIns="20546" bIns="10272" anchor="ctr"/>
            <a:lstStyle/>
            <a:p>
              <a:pPr algn="ctr" rtl="0"/>
              <a:r>
                <a:rPr lang="en-US">
                  <a:solidFill>
                    <a:srgbClr val="000000"/>
                  </a:solidFill>
                </a:rPr>
                <a:t>TRISOMY</a:t>
              </a:r>
            </a:p>
          </p:txBody>
        </p:sp>
        <p:sp>
          <p:nvSpPr>
            <p:cNvPr id="23559" name="_s1046"/>
            <p:cNvSpPr>
              <a:spLocks noChangeArrowheads="1"/>
            </p:cNvSpPr>
            <p:nvPr/>
          </p:nvSpPr>
          <p:spPr bwMode="auto">
            <a:xfrm>
              <a:off x="975" y="2802"/>
              <a:ext cx="998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20546" tIns="10272" rIns="20546" bIns="10272" anchor="ctr"/>
            <a:lstStyle/>
            <a:p>
              <a:pPr algn="ctr" rtl="0"/>
              <a:r>
                <a:rPr lang="en-US">
                  <a:solidFill>
                    <a:srgbClr val="000000"/>
                  </a:solidFill>
                </a:rPr>
                <a:t>MONOSOMY</a:t>
              </a:r>
            </a:p>
          </p:txBody>
        </p:sp>
        <p:sp>
          <p:nvSpPr>
            <p:cNvPr id="23560" name="_s1047"/>
            <p:cNvSpPr>
              <a:spLocks noChangeArrowheads="1"/>
            </p:cNvSpPr>
            <p:nvPr/>
          </p:nvSpPr>
          <p:spPr bwMode="auto">
            <a:xfrm>
              <a:off x="2660" y="1979"/>
              <a:ext cx="1082" cy="46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5000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20546" tIns="10272" rIns="20546" bIns="10272" anchor="ctr"/>
            <a:lstStyle/>
            <a:p>
              <a:pPr algn="ctr" rtl="0"/>
              <a:r>
                <a:rPr lang="en-US">
                  <a:solidFill>
                    <a:srgbClr val="000000"/>
                  </a:solidFill>
                </a:rPr>
                <a:t>POLYPLOIDY</a:t>
              </a:r>
            </a:p>
          </p:txBody>
        </p:sp>
        <p:sp>
          <p:nvSpPr>
            <p:cNvPr id="23561" name="_s1048"/>
            <p:cNvSpPr>
              <a:spLocks noChangeArrowheads="1"/>
            </p:cNvSpPr>
            <p:nvPr/>
          </p:nvSpPr>
          <p:spPr bwMode="auto">
            <a:xfrm>
              <a:off x="2063" y="2795"/>
              <a:ext cx="862" cy="46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20546" tIns="10272" rIns="20546" bIns="10272" anchor="ctr"/>
            <a:lstStyle/>
            <a:p>
              <a:pPr algn="ctr" rtl="0"/>
              <a:r>
                <a:rPr lang="en-US">
                  <a:solidFill>
                    <a:srgbClr val="000000"/>
                  </a:solidFill>
                </a:rPr>
                <a:t>TRIPLOIDY</a:t>
              </a:r>
            </a:p>
          </p:txBody>
        </p:sp>
        <p:sp>
          <p:nvSpPr>
            <p:cNvPr id="23562" name="_s1048"/>
            <p:cNvSpPr>
              <a:spLocks noChangeArrowheads="1"/>
            </p:cNvSpPr>
            <p:nvPr/>
          </p:nvSpPr>
          <p:spPr bwMode="auto">
            <a:xfrm>
              <a:off x="2971" y="2795"/>
              <a:ext cx="1044" cy="46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20546" tIns="10272" rIns="20546" bIns="10272" anchor="ctr"/>
            <a:lstStyle/>
            <a:p>
              <a:pPr algn="ctr" rtl="0"/>
              <a:r>
                <a:rPr lang="en-US">
                  <a:solidFill>
                    <a:srgbClr val="000000"/>
                  </a:solidFill>
                </a:rPr>
                <a:t>TETRAPLOIDY</a:t>
              </a:r>
              <a:r>
                <a:rPr lang="en-US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23563" name="_s1048"/>
            <p:cNvSpPr>
              <a:spLocks noChangeArrowheads="1"/>
            </p:cNvSpPr>
            <p:nvPr/>
          </p:nvSpPr>
          <p:spPr bwMode="auto">
            <a:xfrm>
              <a:off x="4150" y="1979"/>
              <a:ext cx="1043" cy="46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5000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20546" tIns="10272" rIns="20546" bIns="10272" anchor="ctr"/>
            <a:lstStyle/>
            <a:p>
              <a:pPr algn="ctr" rtl="0"/>
              <a:r>
                <a:rPr lang="en-US">
                  <a:solidFill>
                    <a:srgbClr val="000000"/>
                  </a:solidFill>
                </a:rPr>
                <a:t>MOSAICISM </a:t>
              </a:r>
            </a:p>
          </p:txBody>
        </p:sp>
        <p:sp>
          <p:nvSpPr>
            <p:cNvPr id="23564" name="_s1046"/>
            <p:cNvSpPr>
              <a:spLocks noChangeArrowheads="1"/>
            </p:cNvSpPr>
            <p:nvPr/>
          </p:nvSpPr>
          <p:spPr bwMode="auto">
            <a:xfrm>
              <a:off x="839" y="1979"/>
              <a:ext cx="1316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5000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20546" tIns="10272" rIns="20546" bIns="10272" anchor="ctr"/>
            <a:lstStyle/>
            <a:p>
              <a:pPr algn="ctr" rtl="0"/>
              <a:r>
                <a:rPr lang="en-US">
                  <a:solidFill>
                    <a:srgbClr val="000000"/>
                  </a:solidFill>
                </a:rPr>
                <a:t>ANEUPLOIDY</a:t>
              </a:r>
            </a:p>
          </p:txBody>
        </p:sp>
        <p:sp>
          <p:nvSpPr>
            <p:cNvPr id="23565" name="_s1048"/>
            <p:cNvSpPr>
              <a:spLocks noChangeArrowheads="1"/>
            </p:cNvSpPr>
            <p:nvPr/>
          </p:nvSpPr>
          <p:spPr bwMode="auto">
            <a:xfrm>
              <a:off x="4105" y="2802"/>
              <a:ext cx="680" cy="46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20546" tIns="10272" rIns="20546" bIns="10272" anchor="ctr"/>
            <a:lstStyle/>
            <a:p>
              <a:pPr algn="ctr" rtl="0"/>
              <a:r>
                <a:rPr lang="en-US">
                  <a:solidFill>
                    <a:srgbClr val="000000"/>
                  </a:solidFill>
                </a:rPr>
                <a:t>SOMATIC</a:t>
              </a:r>
            </a:p>
          </p:txBody>
        </p:sp>
        <p:sp>
          <p:nvSpPr>
            <p:cNvPr id="23566" name="_s1048"/>
            <p:cNvSpPr>
              <a:spLocks noChangeArrowheads="1"/>
            </p:cNvSpPr>
            <p:nvPr/>
          </p:nvSpPr>
          <p:spPr bwMode="auto">
            <a:xfrm>
              <a:off x="4852" y="2802"/>
              <a:ext cx="817" cy="46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20546" tIns="10272" rIns="20546" bIns="10272" anchor="ctr"/>
            <a:lstStyle/>
            <a:p>
              <a:pPr algn="ctr" rtl="0"/>
              <a:r>
                <a:rPr lang="en-US">
                  <a:solidFill>
                    <a:srgbClr val="000000"/>
                  </a:solidFill>
                </a:rPr>
                <a:t>GERMLINE</a:t>
              </a:r>
            </a:p>
          </p:txBody>
        </p:sp>
        <p:pic>
          <p:nvPicPr>
            <p:cNvPr id="23567" name="Picture 15" descr="line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" y="1843"/>
              <a:ext cx="294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8" name="Line 16"/>
            <p:cNvSpPr>
              <a:spLocks noChangeShapeType="1"/>
            </p:cNvSpPr>
            <p:nvPr/>
          </p:nvSpPr>
          <p:spPr bwMode="auto">
            <a:xfrm>
              <a:off x="1791" y="1843"/>
              <a:ext cx="1" cy="12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20546" tIns="10272" rIns="20546" bIns="10272" anchor="ctr"/>
            <a:lstStyle/>
            <a:p>
              <a:pPr algn="l" rtl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>
              <a:off x="4694" y="1843"/>
              <a:ext cx="1" cy="12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20546" tIns="10272" rIns="20546" bIns="10272" anchor="ctr"/>
            <a:lstStyle/>
            <a:p>
              <a:pPr algn="l" rtl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>
              <a:off x="3060" y="1722"/>
              <a:ext cx="1" cy="12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20546" tIns="10272" rIns="20546" bIns="10272" anchor="ctr"/>
            <a:lstStyle/>
            <a:p>
              <a:pPr algn="l" rtl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>
              <a:off x="3060" y="1842"/>
              <a:ext cx="1" cy="12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20546" tIns="10272" rIns="20546" bIns="10272" anchor="ctr"/>
            <a:lstStyle/>
            <a:p>
              <a:pPr algn="l" rtl="0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3572" name="Group 20"/>
            <p:cNvGrpSpPr>
              <a:grpSpLocks/>
            </p:cNvGrpSpPr>
            <p:nvPr/>
          </p:nvGrpSpPr>
          <p:grpSpPr bwMode="auto">
            <a:xfrm>
              <a:off x="520" y="2432"/>
              <a:ext cx="1271" cy="363"/>
              <a:chOff x="1791" y="1933"/>
              <a:chExt cx="2268" cy="363"/>
            </a:xfrm>
          </p:grpSpPr>
          <p:pic>
            <p:nvPicPr>
              <p:cNvPr id="23583" name="Picture 21" descr="line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2" y="2115"/>
                <a:ext cx="226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84" name="Line 22"/>
              <p:cNvSpPr>
                <a:spLocks noChangeShapeType="1"/>
              </p:cNvSpPr>
              <p:nvPr/>
            </p:nvSpPr>
            <p:spPr bwMode="auto">
              <a:xfrm>
                <a:off x="1791" y="2115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20546" tIns="10272" rIns="20546" bIns="10272" anchor="ctr"/>
              <a:lstStyle/>
              <a:p>
                <a:pPr algn="l" rtl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85" name="Line 23"/>
              <p:cNvSpPr>
                <a:spLocks noChangeShapeType="1"/>
              </p:cNvSpPr>
              <p:nvPr/>
            </p:nvSpPr>
            <p:spPr bwMode="auto">
              <a:xfrm>
                <a:off x="4014" y="2115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20546" tIns="10272" rIns="20546" bIns="10272" anchor="ctr"/>
              <a:lstStyle/>
              <a:p>
                <a:pPr algn="l" rtl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86" name="Line 24"/>
              <p:cNvSpPr>
                <a:spLocks noChangeShapeType="1"/>
              </p:cNvSpPr>
              <p:nvPr/>
            </p:nvSpPr>
            <p:spPr bwMode="auto">
              <a:xfrm>
                <a:off x="2789" y="1933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20546" tIns="10272" rIns="20546" bIns="10272" anchor="ctr"/>
              <a:lstStyle/>
              <a:p>
                <a:pPr algn="l" rtl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573" name="Group 25"/>
            <p:cNvGrpSpPr>
              <a:grpSpLocks/>
            </p:cNvGrpSpPr>
            <p:nvPr/>
          </p:nvGrpSpPr>
          <p:grpSpPr bwMode="auto">
            <a:xfrm>
              <a:off x="2425" y="2432"/>
              <a:ext cx="1271" cy="363"/>
              <a:chOff x="1791" y="1933"/>
              <a:chExt cx="2268" cy="363"/>
            </a:xfrm>
          </p:grpSpPr>
          <p:pic>
            <p:nvPicPr>
              <p:cNvPr id="23579" name="Picture 26" descr="line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2" y="2115"/>
                <a:ext cx="226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80" name="Line 27"/>
              <p:cNvSpPr>
                <a:spLocks noChangeShapeType="1"/>
              </p:cNvSpPr>
              <p:nvPr/>
            </p:nvSpPr>
            <p:spPr bwMode="auto">
              <a:xfrm>
                <a:off x="1791" y="2115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20546" tIns="10272" rIns="20546" bIns="10272" anchor="ctr"/>
              <a:lstStyle/>
              <a:p>
                <a:pPr algn="l" rtl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81" name="Line 28"/>
              <p:cNvSpPr>
                <a:spLocks noChangeShapeType="1"/>
              </p:cNvSpPr>
              <p:nvPr/>
            </p:nvSpPr>
            <p:spPr bwMode="auto">
              <a:xfrm>
                <a:off x="4014" y="2115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20546" tIns="10272" rIns="20546" bIns="10272" anchor="ctr"/>
              <a:lstStyle/>
              <a:p>
                <a:pPr algn="l" rtl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82" name="Line 29"/>
              <p:cNvSpPr>
                <a:spLocks noChangeShapeType="1"/>
              </p:cNvSpPr>
              <p:nvPr/>
            </p:nvSpPr>
            <p:spPr bwMode="auto">
              <a:xfrm>
                <a:off x="2789" y="1933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20546" tIns="10272" rIns="20546" bIns="10272" anchor="ctr"/>
              <a:lstStyle/>
              <a:p>
                <a:pPr algn="l" rtl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574" name="Group 30"/>
            <p:cNvGrpSpPr>
              <a:grpSpLocks/>
            </p:cNvGrpSpPr>
            <p:nvPr/>
          </p:nvGrpSpPr>
          <p:grpSpPr bwMode="auto">
            <a:xfrm>
              <a:off x="4240" y="2432"/>
              <a:ext cx="1271" cy="363"/>
              <a:chOff x="1791" y="1933"/>
              <a:chExt cx="2268" cy="363"/>
            </a:xfrm>
          </p:grpSpPr>
          <p:pic>
            <p:nvPicPr>
              <p:cNvPr id="23575" name="Picture 31" descr="line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2" y="2115"/>
                <a:ext cx="226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76" name="Line 32"/>
              <p:cNvSpPr>
                <a:spLocks noChangeShapeType="1"/>
              </p:cNvSpPr>
              <p:nvPr/>
            </p:nvSpPr>
            <p:spPr bwMode="auto">
              <a:xfrm>
                <a:off x="1791" y="2115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20546" tIns="10272" rIns="20546" bIns="10272" anchor="ctr"/>
              <a:lstStyle/>
              <a:p>
                <a:pPr algn="l" rtl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77" name="Line 33"/>
              <p:cNvSpPr>
                <a:spLocks noChangeShapeType="1"/>
              </p:cNvSpPr>
              <p:nvPr/>
            </p:nvSpPr>
            <p:spPr bwMode="auto">
              <a:xfrm>
                <a:off x="4014" y="2115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20546" tIns="10272" rIns="20546" bIns="10272" anchor="ctr"/>
              <a:lstStyle/>
              <a:p>
                <a:pPr algn="l" rtl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78" name="Line 34"/>
              <p:cNvSpPr>
                <a:spLocks noChangeShapeType="1"/>
              </p:cNvSpPr>
              <p:nvPr/>
            </p:nvSpPr>
            <p:spPr bwMode="auto">
              <a:xfrm>
                <a:off x="2789" y="1933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20546" tIns="10272" rIns="20546" bIns="10272" anchor="ctr"/>
              <a:lstStyle/>
              <a:p>
                <a:pPr algn="l" rtl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44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kern="1200" dirty="0">
                <a:solidFill>
                  <a:srgbClr val="FFFF00"/>
                </a:solidFill>
              </a:rPr>
              <a:t>Aneuploidy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It means an abnormal number of chromosomes that </a:t>
            </a:r>
            <a:r>
              <a:rPr lang="en-US" sz="2800" dirty="0" smtClean="0">
                <a:solidFill>
                  <a:srgbClr val="FFDF79"/>
                </a:solidFill>
                <a:latin typeface="Calibri" panose="020F0502020204030204" pitchFamily="34" charset="0"/>
              </a:rPr>
              <a:t>are not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an exact multiple of the haploid number (chromosome set.)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antonym is </a:t>
            </a:r>
            <a:r>
              <a:rPr lang="en-US" sz="2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euploid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Classically, aneuploidy refers to presence of supernumerary copies of whole chromosome (Trisomy) or the absence of chromosomes (</a:t>
            </a:r>
            <a:r>
              <a:rPr lang="en-US" sz="2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monosomy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6800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1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kern="1200" dirty="0">
                <a:solidFill>
                  <a:srgbClr val="FFFF00"/>
                </a:solidFill>
              </a:rPr>
              <a:t>Aneuploidy</a:t>
            </a:r>
            <a:endParaRPr lang="x-none" b="1" kern="1200" dirty="0">
              <a:solidFill>
                <a:srgbClr val="FFFF0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114675"/>
          </a:xfrm>
        </p:spPr>
        <p:txBody>
          <a:bodyPr/>
          <a:lstStyle/>
          <a:p>
            <a:pPr algn="l" rtl="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Mechanism: non-disjunction or Anaphase lag during cell division.</a:t>
            </a:r>
          </a:p>
          <a:p>
            <a:pPr lvl="1" algn="l" rtl="0" eaLnBrk="1" hangingPunct="1">
              <a:lnSpc>
                <a:spcPct val="150000"/>
              </a:lnSpc>
              <a:buClr>
                <a:schemeClr val="accent3">
                  <a:lumMod val="20000"/>
                  <a:lumOff val="80000"/>
                </a:schemeClr>
              </a:buClr>
              <a:buFontTx/>
              <a:buChar char="-"/>
              <a:defRPr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First meiotic division (MI) - anaphase lag.</a:t>
            </a:r>
          </a:p>
          <a:p>
            <a:pPr lvl="1" algn="l" rtl="0" eaLnBrk="1" hangingPunct="1">
              <a:lnSpc>
                <a:spcPct val="150000"/>
              </a:lnSpc>
              <a:buClr>
                <a:schemeClr val="accent3">
                  <a:lumMod val="20000"/>
                  <a:lumOff val="80000"/>
                </a:schemeClr>
              </a:buClr>
              <a:buFontTx/>
              <a:buChar char="-"/>
              <a:defRPr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Second meiotic division (MII).</a:t>
            </a:r>
          </a:p>
          <a:p>
            <a:pPr lvl="1" algn="l" rtl="0" eaLnBrk="1" hangingPunct="1">
              <a:lnSpc>
                <a:spcPct val="150000"/>
              </a:lnSpc>
              <a:buClr>
                <a:schemeClr val="accent3">
                  <a:lumMod val="20000"/>
                  <a:lumOff val="80000"/>
                </a:schemeClr>
              </a:buClr>
              <a:buFontTx/>
              <a:buChar char="-"/>
              <a:defRPr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Post Zygotic Mitotic (PZM).</a:t>
            </a:r>
          </a:p>
          <a:p>
            <a:pPr algn="l" rtl="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Uniform or mosaic.</a:t>
            </a:r>
          </a:p>
          <a:p>
            <a:pPr algn="l" rtl="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8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b="1" kern="1200" dirty="0" err="1">
                <a:solidFill>
                  <a:srgbClr val="FFFF00"/>
                </a:solidFill>
              </a:rPr>
              <a:t>Trisomies</a:t>
            </a:r>
            <a:endParaRPr lang="en-US" b="1" kern="1200" dirty="0">
              <a:solidFill>
                <a:srgbClr val="FFFF00"/>
              </a:solidFill>
            </a:endParaRP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3763" y="1371600"/>
            <a:ext cx="6270625" cy="25495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Down syndrome (trisomy 21)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Edward syndrome (trisomy 18)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Patu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syndrome</a:t>
            </a:r>
            <a:r>
              <a:rPr lang="x-none" sz="280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(trisomy13 )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sz="2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81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kern="1200" dirty="0">
                <a:solidFill>
                  <a:srgbClr val="FFFF00"/>
                </a:solidFill>
              </a:rPr>
              <a:t>Trisomy 21</a:t>
            </a:r>
          </a:p>
        </p:txBody>
      </p:sp>
      <p:pic>
        <p:nvPicPr>
          <p:cNvPr id="26627" name="Picture 3" descr="t21_w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057400"/>
            <a:ext cx="4038600" cy="3549650"/>
          </a:xfrm>
          <a:noFill/>
        </p:spPr>
      </p:pic>
      <p:pic>
        <p:nvPicPr>
          <p:cNvPr id="26628" name="Picture 4" descr="down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057400"/>
            <a:ext cx="2587625" cy="3429000"/>
          </a:xfrm>
          <a:noFill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667000" y="5715000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/>
            <a:r>
              <a:rPr lang="en-US" sz="2800" b="0">
                <a:solidFill>
                  <a:srgbClr val="000099"/>
                </a:solidFill>
              </a:rPr>
              <a:t>47,XX,</a:t>
            </a:r>
            <a:r>
              <a:rPr lang="en-US" sz="2800" b="0">
                <a:solidFill>
                  <a:srgbClr val="CC0000"/>
                </a:solidFill>
              </a:rPr>
              <a:t>+</a:t>
            </a:r>
            <a:r>
              <a:rPr lang="en-US" sz="2800" b="0">
                <a:solidFill>
                  <a:srgbClr val="000099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39455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24063" y="1581150"/>
            <a:ext cx="3643312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>
              <a:defRPr/>
            </a:pPr>
            <a:r>
              <a:rPr lang="en-US" sz="2800" b="1" dirty="0">
                <a:solidFill>
                  <a:prstClr val="black"/>
                </a:solidFill>
              </a:rPr>
              <a:t>Genetics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9625" y="3652838"/>
            <a:ext cx="2286000" cy="714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r>
              <a:rPr lang="en-US" dirty="0">
                <a:solidFill>
                  <a:prstClr val="black"/>
                </a:solidFill>
              </a:rPr>
              <a:t>Clinical Genetics (dysmorphology)</a:t>
            </a:r>
            <a:endParaRPr lang="ar-SA" dirty="0">
              <a:solidFill>
                <a:prstClr val="black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3853606" y="2937669"/>
            <a:ext cx="7143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66938" y="3295650"/>
            <a:ext cx="33575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2389138" y="3475038"/>
            <a:ext cx="3571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5710187" y="3509963"/>
            <a:ext cx="428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995813" y="3724275"/>
            <a:ext cx="2755900" cy="714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r>
              <a:rPr lang="en-US" dirty="0">
                <a:solidFill>
                  <a:prstClr val="black"/>
                </a:solidFill>
              </a:rPr>
              <a:t>Biochemical Genetics (metabolic)</a:t>
            </a:r>
            <a:endParaRPr lang="ar-SA" dirty="0">
              <a:solidFill>
                <a:prstClr val="black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817513" y="5187950"/>
            <a:ext cx="64293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2"/>
          </p:cNvCxnSpPr>
          <p:nvPr/>
        </p:nvCxnSpPr>
        <p:spPr>
          <a:xfrm rot="5400000">
            <a:off x="2102594" y="4617244"/>
            <a:ext cx="5000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2246263" y="5187950"/>
            <a:ext cx="64293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138188" y="4867274"/>
            <a:ext cx="274777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905744" y="5521052"/>
            <a:ext cx="1143000" cy="571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  <a:cs typeface="Arial" pitchFamily="34" charset="0"/>
              </a:rPr>
              <a:t>Molecular</a:t>
            </a:r>
            <a:endParaRPr lang="ar-SA" sz="1600">
              <a:solidFill>
                <a:prstClr val="black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9600" y="5521052"/>
            <a:ext cx="1095375" cy="5540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r>
              <a:rPr lang="en-US" dirty="0">
                <a:solidFill>
                  <a:prstClr val="black"/>
                </a:solidFill>
              </a:rPr>
              <a:t>Clinical 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201888" y="5521052"/>
            <a:ext cx="1368152" cy="571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r>
              <a:rPr lang="en-US" sz="1400" b="1" dirty="0" err="1">
                <a:solidFill>
                  <a:prstClr val="black"/>
                </a:solidFill>
              </a:rPr>
              <a:t>Cytogenetics</a:t>
            </a:r>
            <a:endParaRPr lang="ar-SA" sz="1400" b="1" dirty="0">
              <a:solidFill>
                <a:prstClr val="black"/>
              </a:solidFill>
            </a:endParaRPr>
          </a:p>
        </p:txBody>
      </p:sp>
      <p:cxnSp>
        <p:nvCxnSpPr>
          <p:cNvPr id="55" name="Straight Connector 54"/>
          <p:cNvCxnSpPr>
            <a:endCxn id="54" idx="0"/>
          </p:cNvCxnSpPr>
          <p:nvPr/>
        </p:nvCxnSpPr>
        <p:spPr>
          <a:xfrm>
            <a:off x="3885964" y="4910138"/>
            <a:ext cx="0" cy="610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6532513" y="5330825"/>
            <a:ext cx="3571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138688" y="4867275"/>
            <a:ext cx="2928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938192" y="5521052"/>
            <a:ext cx="1314450" cy="571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r>
              <a:rPr lang="en-US" dirty="0">
                <a:solidFill>
                  <a:prstClr val="black"/>
                </a:solidFill>
              </a:rPr>
              <a:t>Molecular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642048" y="5521052"/>
            <a:ext cx="1095375" cy="5540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r>
              <a:rPr lang="en-US" dirty="0">
                <a:solidFill>
                  <a:prstClr val="black"/>
                </a:solidFill>
              </a:rPr>
              <a:t>Clinical 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378352" y="5524500"/>
            <a:ext cx="1403648" cy="571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cs typeface="Arial" pitchFamily="34" charset="0"/>
              </a:rPr>
              <a:t>Biochemical</a:t>
            </a:r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 </a:t>
            </a:r>
            <a:endParaRPr lang="ar-SA" sz="1400" b="1" dirty="0">
              <a:solidFill>
                <a:prstClr val="black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rot="5400000">
            <a:off x="7782669" y="5195094"/>
            <a:ext cx="571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6568232" y="5009356"/>
            <a:ext cx="285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4818013" y="5187950"/>
            <a:ext cx="64293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85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kern="1200" dirty="0">
                <a:solidFill>
                  <a:srgbClr val="FFFF00"/>
                </a:solidFill>
              </a:rPr>
              <a:t>Trisomy 18</a:t>
            </a:r>
          </a:p>
        </p:txBody>
      </p:sp>
      <p:pic>
        <p:nvPicPr>
          <p:cNvPr id="27652" name="Picture 4" descr="t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828800"/>
            <a:ext cx="5029200" cy="3886200"/>
          </a:xfrm>
          <a:noFill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667000" y="5715000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/>
            <a:r>
              <a:rPr lang="en-US" sz="2800" b="0">
                <a:solidFill>
                  <a:srgbClr val="000099"/>
                </a:solidFill>
              </a:rPr>
              <a:t>47,XX,</a:t>
            </a:r>
            <a:r>
              <a:rPr lang="en-US" sz="2800" b="0">
                <a:solidFill>
                  <a:srgbClr val="CC0000"/>
                </a:solidFill>
              </a:rPr>
              <a:t>+</a:t>
            </a:r>
            <a:r>
              <a:rPr lang="en-US" sz="2800" b="0">
                <a:solidFill>
                  <a:srgbClr val="000099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47307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kern="1200" dirty="0">
                <a:solidFill>
                  <a:srgbClr val="FFFF00"/>
                </a:solidFill>
              </a:rPr>
              <a:t>Trisomy 13</a:t>
            </a:r>
          </a:p>
        </p:txBody>
      </p:sp>
      <p:pic>
        <p:nvPicPr>
          <p:cNvPr id="28676" name="Picture 4" descr="t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752600"/>
            <a:ext cx="4800600" cy="3886200"/>
          </a:xfrm>
          <a:noFill/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667000" y="5715000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/>
            <a:r>
              <a:rPr lang="en-US" sz="2800" b="0">
                <a:solidFill>
                  <a:srgbClr val="000099"/>
                </a:solidFill>
              </a:rPr>
              <a:t>47,XX,</a:t>
            </a:r>
            <a:r>
              <a:rPr lang="en-US" sz="2800" b="0">
                <a:solidFill>
                  <a:srgbClr val="CC0000"/>
                </a:solidFill>
              </a:rPr>
              <a:t>+</a:t>
            </a:r>
            <a:r>
              <a:rPr lang="en-US" sz="2800" b="0">
                <a:solidFill>
                  <a:srgbClr val="000099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2583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417638"/>
          </a:xfrm>
        </p:spPr>
        <p:txBody>
          <a:bodyPr/>
          <a:lstStyle/>
          <a:p>
            <a:r>
              <a:rPr lang="en-US" sz="2400" b="1" kern="1200" dirty="0">
                <a:solidFill>
                  <a:srgbClr val="FFFF00"/>
                </a:solidFill>
              </a:rPr>
              <a:t>Cells with one additional set of chromosomes, for a total of 69 chromosomes, are called triploid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0292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Cells with one additional set of chromosomes, for a total of 69 chromosomes, are called triploid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927" y="1219199"/>
            <a:ext cx="5638800" cy="563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2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b="1" kern="1200" dirty="0" err="1">
                <a:solidFill>
                  <a:srgbClr val="FFFF00"/>
                </a:solidFill>
              </a:rPr>
              <a:t>Tetraploidy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Cells with two additional sets of chromosomes, for a total of 92 chromosomes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6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714625"/>
            <a:ext cx="8229600" cy="1143000"/>
          </a:xfrm>
        </p:spPr>
        <p:txBody>
          <a:bodyPr rtlCol="1"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b="1" kern="1200" dirty="0">
                <a:solidFill>
                  <a:srgbClr val="FFFF00"/>
                </a:solidFill>
              </a:rPr>
              <a:t>Structural Abnormalities</a:t>
            </a:r>
            <a:endParaRPr lang="x-none" b="1" kern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06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</a:rPr>
              <a:t>Structural</a:t>
            </a:r>
            <a:endParaRPr lang="x-none" sz="4000" b="1" dirty="0">
              <a:solidFill>
                <a:srgbClr val="FFFF00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543175"/>
          </a:xfrm>
        </p:spPr>
        <p:txBody>
          <a:bodyPr/>
          <a:lstStyle/>
          <a:p>
            <a:pPr algn="l" rtl="0" eaLnBrk="1" hangingPunct="1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Break followed up by wrong rearrangement.</a:t>
            </a:r>
          </a:p>
          <a:p>
            <a:pPr algn="l" rtl="0" eaLnBrk="1" hangingPunct="1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One chromosome or more.</a:t>
            </a:r>
          </a:p>
          <a:p>
            <a:pPr algn="l" rtl="0" eaLnBrk="1" hangingPunct="1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Similarities in repetitive sequences</a:t>
            </a:r>
            <a:endParaRPr lang="x-none" sz="2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315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1143000"/>
          </a:xfrm>
        </p:spPr>
        <p:txBody>
          <a:bodyPr/>
          <a:lstStyle/>
          <a:p>
            <a:pPr algn="l" rtl="0">
              <a:defRPr/>
            </a:pPr>
            <a:r>
              <a:rPr lang="en-US" sz="4000" b="1" dirty="0">
                <a:solidFill>
                  <a:srgbClr val="FFFF00"/>
                </a:solidFill>
              </a:rPr>
              <a:t>Types of structural Abnormalities</a:t>
            </a:r>
            <a:endParaRPr lang="x-none" sz="4000" b="1" dirty="0">
              <a:solidFill>
                <a:srgbClr val="FFFF00"/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500063" y="3714750"/>
            <a:ext cx="4186237" cy="2857500"/>
          </a:xfrm>
        </p:spPr>
        <p:txBody>
          <a:bodyPr/>
          <a:lstStyle/>
          <a:p>
            <a:pPr algn="l" rtl="0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No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phynotypic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effect.</a:t>
            </a: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Examples:</a:t>
            </a:r>
          </a:p>
          <a:p>
            <a:pPr lvl="1" algn="l" rtl="0">
              <a:buClr>
                <a:schemeClr val="accent3">
                  <a:lumMod val="20000"/>
                  <a:lumOff val="80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Reciprocal Translocation</a:t>
            </a:r>
          </a:p>
          <a:p>
            <a:pPr lvl="1" algn="l" rtl="0">
              <a:buClr>
                <a:schemeClr val="accent3">
                  <a:lumMod val="20000"/>
                  <a:lumOff val="80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Robertsonian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Translocation</a:t>
            </a:r>
          </a:p>
          <a:p>
            <a:pPr lvl="1" algn="l" rtl="0">
              <a:buClr>
                <a:schemeClr val="accent3">
                  <a:lumMod val="20000"/>
                  <a:lumOff val="80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Insertional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Translocation</a:t>
            </a:r>
          </a:p>
          <a:p>
            <a:pPr lvl="1" algn="l" rtl="0">
              <a:buClr>
                <a:schemeClr val="accent3">
                  <a:lumMod val="20000"/>
                  <a:lumOff val="80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Inversion (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Pericentric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Paracentric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)</a:t>
            </a:r>
          </a:p>
        </p:txBody>
      </p:sp>
      <p:sp>
        <p:nvSpPr>
          <p:cNvPr id="22532" name="Content Placeholder 3"/>
          <p:cNvSpPr>
            <a:spLocks noGrp="1"/>
          </p:cNvSpPr>
          <p:nvPr>
            <p:ph sz="half" idx="2"/>
          </p:nvPr>
        </p:nvSpPr>
        <p:spPr>
          <a:xfrm>
            <a:off x="4929188" y="3714750"/>
            <a:ext cx="4038600" cy="2857500"/>
          </a:xfrm>
        </p:spPr>
        <p:txBody>
          <a:bodyPr/>
          <a:lstStyle/>
          <a:p>
            <a:pPr algn="l" rtl="0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Apparent Phenotype.</a:t>
            </a: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Examples:</a:t>
            </a:r>
          </a:p>
          <a:p>
            <a:pPr lvl="1" algn="l" rtl="0">
              <a:buClr>
                <a:schemeClr val="accent3">
                  <a:lumMod val="20000"/>
                  <a:lumOff val="80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Ring Chromosomes.</a:t>
            </a:r>
          </a:p>
          <a:p>
            <a:pPr lvl="1" algn="l" rtl="0">
              <a:buClr>
                <a:schemeClr val="accent3">
                  <a:lumMod val="20000"/>
                  <a:lumOff val="80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Isochromosomes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.</a:t>
            </a:r>
          </a:p>
          <a:p>
            <a:pPr lvl="1" algn="l" rtl="0">
              <a:buClr>
                <a:schemeClr val="accent3">
                  <a:lumMod val="20000"/>
                  <a:lumOff val="80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Duplication</a:t>
            </a:r>
          </a:p>
          <a:p>
            <a:pPr lvl="1" algn="l" rtl="0">
              <a:buClr>
                <a:schemeClr val="accent3">
                  <a:lumMod val="20000"/>
                  <a:lumOff val="80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Deletion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357438" y="26431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dirty="0">
                <a:solidFill>
                  <a:srgbClr val="FFFFFF"/>
                </a:solidFill>
                <a:latin typeface="Comic Sans MS" pitchFamily="66" charset="0"/>
              </a:rPr>
              <a:t>Two or more Breaks.</a:t>
            </a:r>
          </a:p>
          <a:p>
            <a:pPr algn="ctr" rtl="0"/>
            <a:r>
              <a:rPr lang="en-US" dirty="0">
                <a:solidFill>
                  <a:srgbClr val="FFFFFF"/>
                </a:solidFill>
                <a:latin typeface="Comic Sans MS" pitchFamily="66" charset="0"/>
              </a:rPr>
              <a:t>Miss reunion.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785813" y="1643063"/>
            <a:ext cx="335756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2400" dirty="0">
                <a:solidFill>
                  <a:srgbClr val="FFFFFF">
                    <a:lumMod val="20000"/>
                    <a:lumOff val="80000"/>
                  </a:srgbClr>
                </a:solidFill>
                <a:latin typeface="Comic Sans MS" pitchFamily="66" charset="0"/>
              </a:rPr>
              <a:t>Apparently Balanced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4525" y="1628775"/>
            <a:ext cx="21653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2400" dirty="0">
                <a:solidFill>
                  <a:srgbClr val="FFFFFF">
                    <a:lumMod val="20000"/>
                    <a:lumOff val="80000"/>
                  </a:srgbClr>
                </a:solidFill>
                <a:latin typeface="Comic Sans MS" pitchFamily="66" charset="0"/>
              </a:rPr>
              <a:t>Unbalanced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3348038" y="2133600"/>
            <a:ext cx="503238" cy="503237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2627312" y="2852738"/>
            <a:ext cx="1439863" cy="158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5472906" y="2169319"/>
            <a:ext cx="503238" cy="4318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5183188" y="2889250"/>
            <a:ext cx="1512888" cy="1587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4533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1">
            <a:normAutofit/>
          </a:bodyPr>
          <a:lstStyle/>
          <a:p>
            <a:pPr algn="l"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Reciprocal Translocation</a:t>
            </a:r>
            <a:endParaRPr lang="x-none" b="1" dirty="0">
              <a:solidFill>
                <a:srgbClr val="FFFF00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1481138"/>
          </a:xfrm>
        </p:spPr>
        <p:txBody>
          <a:bodyPr/>
          <a:lstStyle/>
          <a:p>
            <a:pPr algn="l" rtl="0" eaLnBrk="1" hangingPunct="1"/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Break involving two chromosomes followed by exchange of the broken segments.</a:t>
            </a:r>
            <a:endParaRPr lang="x-none" sz="2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8676" name="Picture 3" descr="rectran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924175"/>
            <a:ext cx="20193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ectrans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263" y="3141663"/>
            <a:ext cx="2409825" cy="2609850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277564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 err="1" smtClean="0">
                <a:solidFill>
                  <a:srgbClr val="FFFF00"/>
                </a:solidFill>
              </a:rPr>
              <a:t>Robertsonian</a:t>
            </a:r>
            <a:r>
              <a:rPr lang="en-US" b="1" dirty="0" smtClean="0">
                <a:solidFill>
                  <a:srgbClr val="FFFF00"/>
                </a:solidFill>
              </a:rPr>
              <a:t> Translocation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1828800" y="54864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 eaLnBrk="0" hangingPunct="0"/>
            <a:endParaRPr lang="en-US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5791200" y="5257800"/>
            <a:ext cx="19908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/>
            <a:r>
              <a:rPr lang="en-US" sz="2400" dirty="0" err="1">
                <a:solidFill>
                  <a:srgbClr val="FFC000"/>
                </a:solidFill>
                <a:latin typeface="Times" charset="0"/>
              </a:rPr>
              <a:t>Robertsonian</a:t>
            </a:r>
            <a:endParaRPr lang="en-US" sz="2400" dirty="0">
              <a:solidFill>
                <a:srgbClr val="FFC000"/>
              </a:solidFill>
              <a:latin typeface="Times" charset="0"/>
            </a:endParaRPr>
          </a:p>
          <a:p>
            <a:pPr algn="l" rtl="0"/>
            <a:r>
              <a:rPr lang="en-US" sz="2400" dirty="0">
                <a:solidFill>
                  <a:srgbClr val="FFC000"/>
                </a:solidFill>
                <a:latin typeface="Times" charset="0"/>
              </a:rPr>
              <a:t>Translocation</a:t>
            </a:r>
          </a:p>
        </p:txBody>
      </p:sp>
      <p:pic>
        <p:nvPicPr>
          <p:cNvPr id="5929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09800"/>
            <a:ext cx="104775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1295400" y="5867400"/>
            <a:ext cx="396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1600" b="0" dirty="0">
                <a:solidFill>
                  <a:srgbClr val="000000"/>
                </a:solidFill>
                <a:latin typeface="Times" charset="0"/>
              </a:rPr>
              <a:t>http://www.tokyo-med.ac.jp/genet/cai-e.htm</a:t>
            </a:r>
          </a:p>
        </p:txBody>
      </p:sp>
      <p:graphicFrame>
        <p:nvGraphicFramePr>
          <p:cNvPr id="6146" name="Object 7"/>
          <p:cNvGraphicFramePr>
            <a:graphicFrameLocks noChangeAspect="1"/>
          </p:cNvGraphicFramePr>
          <p:nvPr/>
        </p:nvGraphicFramePr>
        <p:xfrm>
          <a:off x="1219200" y="2057400"/>
          <a:ext cx="4495800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Document" r:id="rId4" imgW="2501561" imgH="2050616" progId="Word.Document.8">
                  <p:embed/>
                </p:oleObj>
              </mc:Choice>
              <mc:Fallback>
                <p:oleObj name="Document" r:id="rId4" imgW="2501561" imgH="205061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57400"/>
                        <a:ext cx="4495800" cy="367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77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 err="1" smtClean="0">
                <a:solidFill>
                  <a:srgbClr val="FFFF00"/>
                </a:solidFill>
              </a:rPr>
              <a:t>Robertsonian</a:t>
            </a:r>
            <a:r>
              <a:rPr lang="en-US" b="1" dirty="0" smtClean="0">
                <a:solidFill>
                  <a:srgbClr val="FFFF00"/>
                </a:solidFill>
              </a:rPr>
              <a:t> Translocation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229600" cy="2819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Is a fusion of the long arms of two acrocentric chromosomes 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One in about 900 babies is born with a </a:t>
            </a:r>
            <a:r>
              <a:rPr lang="en-US" sz="2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Robertsonian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translocation 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Making it the most common kind of chromosome rearrangement known in human</a:t>
            </a:r>
          </a:p>
        </p:txBody>
      </p:sp>
      <p:pic>
        <p:nvPicPr>
          <p:cNvPr id="589829" name="Picture 5" descr="acrocentric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56100"/>
            <a:ext cx="38862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89830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2509838" y="4378325"/>
          <a:ext cx="1757362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Document" r:id="rId4" imgW="1304036" imgH="2112625" progId="Word.Document.8">
                  <p:embed/>
                </p:oleObj>
              </mc:Choice>
              <mc:Fallback>
                <p:oleObj name="Document" r:id="rId4" imgW="1304036" imgH="2112625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838" y="4378325"/>
                        <a:ext cx="1757362" cy="217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427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8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89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8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2"/>
                </a:solidFill>
              </a:rPr>
              <a:t>Types of Genetics Disorders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Chromosomal: </a:t>
            </a:r>
            <a:r>
              <a:rPr lang="en-US" dirty="0" smtClean="0"/>
              <a:t>Down Syndrome, Turner Syndrome</a:t>
            </a:r>
          </a:p>
          <a:p>
            <a:r>
              <a:rPr lang="en-US" b="1" dirty="0" smtClean="0"/>
              <a:t>Single Gene:  </a:t>
            </a:r>
            <a:r>
              <a:rPr lang="en-US" dirty="0" smtClean="0"/>
              <a:t>IEM, </a:t>
            </a:r>
            <a:r>
              <a:rPr lang="en-US" dirty="0" err="1" smtClean="0"/>
              <a:t>neurogenetics</a:t>
            </a:r>
            <a:r>
              <a:rPr lang="en-US" dirty="0" smtClean="0"/>
              <a:t>, </a:t>
            </a:r>
            <a:r>
              <a:rPr lang="en-US" dirty="0" err="1" smtClean="0"/>
              <a:t>haematological</a:t>
            </a:r>
            <a:r>
              <a:rPr lang="en-US" dirty="0" smtClean="0"/>
              <a:t> disorders etc..</a:t>
            </a:r>
          </a:p>
          <a:p>
            <a:r>
              <a:rPr lang="en-US" b="1" dirty="0" smtClean="0"/>
              <a:t>Complex:  </a:t>
            </a:r>
            <a:r>
              <a:rPr lang="en-US" dirty="0" smtClean="0"/>
              <a:t>Birth defects, most cancers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6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 err="1" smtClean="0">
                <a:solidFill>
                  <a:srgbClr val="FFFF00"/>
                </a:solidFill>
              </a:rPr>
              <a:t>Robertsonian</a:t>
            </a:r>
            <a:r>
              <a:rPr lang="en-US" b="1" dirty="0" smtClean="0">
                <a:solidFill>
                  <a:srgbClr val="FFFF00"/>
                </a:solidFill>
              </a:rPr>
              <a:t> Translocation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3581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Rob(13q14q)is commonest chromosome arrangement in human (1/1300)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In translocation </a:t>
            </a:r>
            <a:r>
              <a:rPr lang="en-US" sz="2800" dirty="0" smtClean="0">
                <a:solidFill>
                  <a:srgbClr val="FFDF79"/>
                </a:solidFill>
                <a:latin typeface="Calibri" panose="020F0502020204030204" pitchFamily="34" charset="0"/>
              </a:rPr>
              <a:t>Down Syndrome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Rob(14q21q) is the commonest.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Risk of having  live born with DS is 10-15% for carrier </a:t>
            </a:r>
            <a:r>
              <a:rPr lang="en-US" sz="2800" dirty="0" smtClean="0">
                <a:solidFill>
                  <a:srgbClr val="FFDF79"/>
                </a:solidFill>
                <a:latin typeface="Calibri" panose="020F0502020204030204" pitchFamily="34" charset="0"/>
              </a:rPr>
              <a:t>female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and 2.5-5% for </a:t>
            </a:r>
            <a:r>
              <a:rPr lang="en-US" sz="2800" dirty="0" smtClean="0">
                <a:solidFill>
                  <a:srgbClr val="FFDF79"/>
                </a:solidFill>
                <a:latin typeface="Calibri" panose="020F0502020204030204" pitchFamily="34" charset="0"/>
              </a:rPr>
              <a:t>male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carriers</a:t>
            </a:r>
          </a:p>
        </p:txBody>
      </p:sp>
    </p:spTree>
    <p:extLst>
      <p:ext uri="{BB962C8B-B14F-4D97-AF65-F5344CB8AC3E}">
        <p14:creationId xmlns:p14="http://schemas.microsoft.com/office/powerpoint/2010/main" val="405340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Translocation</a:t>
            </a:r>
          </a:p>
        </p:txBody>
      </p:sp>
      <p:pic>
        <p:nvPicPr>
          <p:cNvPr id="39939" name="Picture 5" descr="t14-21child_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19100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6" descr="t14-21m_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411480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8"/>
          <p:cNvSpPr txBox="1">
            <a:spLocks noChangeArrowheads="1"/>
          </p:cNvSpPr>
          <p:nvPr/>
        </p:nvSpPr>
        <p:spPr bwMode="auto">
          <a:xfrm>
            <a:off x="533400" y="5562600"/>
            <a:ext cx="373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46,xx,der(15;21)(q10;q10),+21</a:t>
            </a:r>
          </a:p>
        </p:txBody>
      </p:sp>
      <p:sp>
        <p:nvSpPr>
          <p:cNvPr id="39942" name="Text Box 10"/>
          <p:cNvSpPr txBox="1">
            <a:spLocks noChangeArrowheads="1"/>
          </p:cNvSpPr>
          <p:nvPr/>
        </p:nvSpPr>
        <p:spPr bwMode="auto">
          <a:xfrm>
            <a:off x="4419600" y="5575300"/>
            <a:ext cx="327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45,xx,der(15;21)(q10;q10)</a:t>
            </a:r>
          </a:p>
        </p:txBody>
      </p:sp>
    </p:spTree>
    <p:extLst>
      <p:ext uri="{BB962C8B-B14F-4D97-AF65-F5344CB8AC3E}">
        <p14:creationId xmlns:p14="http://schemas.microsoft.com/office/powerpoint/2010/main" val="7132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 err="1" smtClean="0">
                <a:solidFill>
                  <a:srgbClr val="FFFF00"/>
                </a:solidFill>
              </a:rPr>
              <a:t>Mosaicism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12192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Is the presence of two (or more) cell lines within an individual</a:t>
            </a:r>
          </a:p>
        </p:txBody>
      </p:sp>
      <p:graphicFrame>
        <p:nvGraphicFramePr>
          <p:cNvPr id="583684" name="Object 4"/>
          <p:cNvGraphicFramePr>
            <a:graphicFrameLocks noChangeAspect="1"/>
          </p:cNvGraphicFramePr>
          <p:nvPr/>
        </p:nvGraphicFramePr>
        <p:xfrm>
          <a:off x="4267200" y="4724400"/>
          <a:ext cx="11684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Image" r:id="rId3" imgW="1169079" imgH="1105152" progId="">
                  <p:embed/>
                </p:oleObj>
              </mc:Choice>
              <mc:Fallback>
                <p:oleObj name="Image" r:id="rId3" imgW="1169079" imgH="110515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724400"/>
                        <a:ext cx="11684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685" name="Object 5"/>
          <p:cNvGraphicFramePr>
            <a:graphicFrameLocks noChangeAspect="1"/>
          </p:cNvGraphicFramePr>
          <p:nvPr/>
        </p:nvGraphicFramePr>
        <p:xfrm>
          <a:off x="4267200" y="3124200"/>
          <a:ext cx="11684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Image" r:id="rId5" imgW="1169079" imgH="1105152" progId="">
                  <p:embed/>
                </p:oleObj>
              </mc:Choice>
              <mc:Fallback>
                <p:oleObj name="Image" r:id="rId5" imgW="1169079" imgH="110515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124200"/>
                        <a:ext cx="11684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687" name="Object 7"/>
          <p:cNvGraphicFramePr>
            <a:graphicFrameLocks noChangeAspect="1"/>
          </p:cNvGraphicFramePr>
          <p:nvPr/>
        </p:nvGraphicFramePr>
        <p:xfrm>
          <a:off x="2667000" y="3429000"/>
          <a:ext cx="1066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Image" r:id="rId7" imgW="2935404" imgH="1956936" progId="">
                  <p:embed/>
                </p:oleObj>
              </mc:Choice>
              <mc:Fallback>
                <p:oleObj name="Image" r:id="rId7" imgW="2935404" imgH="195693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429000"/>
                        <a:ext cx="10668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688" name="Object 8"/>
          <p:cNvGraphicFramePr>
            <a:graphicFrameLocks noChangeAspect="1"/>
          </p:cNvGraphicFramePr>
          <p:nvPr/>
        </p:nvGraphicFramePr>
        <p:xfrm>
          <a:off x="2590800" y="4791075"/>
          <a:ext cx="12192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Image" r:id="rId9" imgW="3380162" imgH="2122132" progId="">
                  <p:embed/>
                </p:oleObj>
              </mc:Choice>
              <mc:Fallback>
                <p:oleObj name="Image" r:id="rId9" imgW="3380162" imgH="21221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791075"/>
                        <a:ext cx="12192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8" name="Picture 9" descr="Mosaisis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15462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690" name="Picture 10" descr="t21_w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0"/>
            <a:ext cx="16764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691" name="Picture 11" descr="normal_f_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0"/>
            <a:ext cx="167640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2514600" y="6003925"/>
            <a:ext cx="320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47,xx,+21</a:t>
            </a:r>
            <a:r>
              <a:rPr lang="en-US" sz="2000">
                <a:solidFill>
                  <a:srgbClr val="DDDDDD"/>
                </a:solidFill>
              </a:rPr>
              <a:t>[10]</a:t>
            </a:r>
            <a:r>
              <a:rPr lang="en-US" sz="2000">
                <a:solidFill>
                  <a:srgbClr val="000000"/>
                </a:solidFill>
              </a:rPr>
              <a:t> / 46,xx</a:t>
            </a:r>
            <a:r>
              <a:rPr lang="en-US" sz="2000">
                <a:solidFill>
                  <a:srgbClr val="DDDDDD"/>
                </a:solidFill>
              </a:rPr>
              <a:t>[12]</a:t>
            </a:r>
          </a:p>
        </p:txBody>
      </p:sp>
    </p:spTree>
    <p:extLst>
      <p:ext uri="{BB962C8B-B14F-4D97-AF65-F5344CB8AC3E}">
        <p14:creationId xmlns:p14="http://schemas.microsoft.com/office/powerpoint/2010/main" val="403777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4114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Germline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Mosaicism</a:t>
            </a:r>
            <a:endParaRPr lang="en-US" sz="2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8915" name="Picture 4" descr="Mosaisism(femal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19065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5" descr="Mosaisis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38400"/>
            <a:ext cx="19018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6758" name="Rectangle 6"/>
          <p:cNvSpPr>
            <a:spLocks noChangeArrowheads="1"/>
          </p:cNvSpPr>
          <p:nvPr/>
        </p:nvSpPr>
        <p:spPr bwMode="auto">
          <a:xfrm>
            <a:off x="4267200" y="1600200"/>
            <a:ext cx="39989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Somatic </a:t>
            </a:r>
            <a:r>
              <a:rPr lang="en-US" sz="3200" dirty="0" err="1">
                <a:solidFill>
                  <a:srgbClr val="FFFFFF"/>
                </a:solidFill>
                <a:latin typeface="Calibri" panose="020F0502020204030204" pitchFamily="34" charset="0"/>
              </a:rPr>
              <a:t>Mosaicism</a:t>
            </a:r>
            <a:endParaRPr lang="en-US" sz="32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1600200" lvl="3" indent="-228600" algn="l" rtl="0">
              <a:spcBef>
                <a:spcPct val="20000"/>
              </a:spcBef>
              <a:buClr>
                <a:srgbClr val="99CC00"/>
              </a:buClr>
              <a:buFont typeface="Wingdings" pitchFamily="2" charset="2"/>
              <a:buChar char="§"/>
              <a:defRPr/>
            </a:pP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8676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 err="1" smtClean="0">
                <a:solidFill>
                  <a:srgbClr val="FFFF00"/>
                </a:solidFill>
              </a:rPr>
              <a:t>Mosaicism</a:t>
            </a:r>
            <a:endParaRPr lang="en-US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0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Modalities </a:t>
            </a:r>
            <a:r>
              <a:rPr lang="en-US" sz="4800" b="1" dirty="0">
                <a:solidFill>
                  <a:srgbClr val="FFFF00"/>
                </a:solidFill>
              </a:rPr>
              <a:t>of identifying G</a:t>
            </a:r>
            <a:r>
              <a:rPr lang="en-US" sz="4800" b="1" dirty="0" smtClean="0">
                <a:solidFill>
                  <a:srgbClr val="FFFF00"/>
                </a:solidFill>
              </a:rPr>
              <a:t>enetic </a:t>
            </a:r>
            <a:r>
              <a:rPr lang="en-US" sz="4800" b="1" dirty="0">
                <a:solidFill>
                  <a:srgbClr val="FFFF00"/>
                </a:solidFill>
              </a:rPr>
              <a:t>abnormalities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2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Cytogenetic Techniques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v-SE" sz="2800" dirty="0">
                <a:solidFill>
                  <a:schemeClr val="bg1"/>
                </a:solidFill>
                <a:latin typeface="Calibri" panose="020F0502020204030204" pitchFamily="34" charset="0"/>
              </a:rPr>
              <a:t>Karyotyping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FISH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CGH microarray 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83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ultu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671513"/>
            <a:ext cx="7920038" cy="5576887"/>
          </a:xfrm>
          <a:noFill/>
        </p:spPr>
      </p:pic>
      <p:sp>
        <p:nvSpPr>
          <p:cNvPr id="5816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Karyotyping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03325"/>
            <a:ext cx="8318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038600"/>
            <a:ext cx="6858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8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600200"/>
            <a:ext cx="6705600" cy="4475163"/>
          </a:xfrm>
          <a:noFill/>
        </p:spPr>
      </p:pic>
      <p:sp>
        <p:nvSpPr>
          <p:cNvPr id="5325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en-US" b="1" dirty="0" smtClean="0">
                <a:solidFill>
                  <a:srgbClr val="FFFF00"/>
                </a:solidFill>
              </a:rPr>
              <a:t>Karyotyping</a:t>
            </a:r>
          </a:p>
        </p:txBody>
      </p:sp>
    </p:spTree>
    <p:extLst>
      <p:ext uri="{BB962C8B-B14F-4D97-AF65-F5344CB8AC3E}">
        <p14:creationId xmlns:p14="http://schemas.microsoft.com/office/powerpoint/2010/main" val="178771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FISH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Fluorescence in situ hybridization (FISH) is a laboratory technique for detecting and locating a specific DNA sequence on a chromosome. 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technique relies on exposing chromosomes to a small DNA sequence called a probe that has a fluorescent molecule attached to it. 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probe sequence binds to its corresponding sequence on the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chromosome. 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43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9" descr="FISH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28600"/>
            <a:ext cx="5638800" cy="6324600"/>
          </a:xfrm>
          <a:noFill/>
        </p:spPr>
      </p:pic>
      <p:sp>
        <p:nvSpPr>
          <p:cNvPr id="405515" name="Rectangle 11"/>
          <p:cNvSpPr>
            <a:spLocks noChangeArrowheads="1"/>
          </p:cNvSpPr>
          <p:nvPr/>
        </p:nvSpPr>
        <p:spPr bwMode="auto">
          <a:xfrm>
            <a:off x="6248400" y="1431925"/>
            <a:ext cx="2667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v-SE" sz="2800" b="1" dirty="0">
                <a:solidFill>
                  <a:srgbClr val="FFFF00"/>
                </a:solidFill>
              </a:rPr>
              <a:t>Fluorescence In Situ Hybridisation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v-SE" sz="2800" b="1" dirty="0">
                <a:solidFill>
                  <a:srgbClr val="FFFF00"/>
                </a:solidFill>
              </a:rPr>
              <a:t>FISH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54276" name="Picture 12" descr="Image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4724400"/>
            <a:ext cx="3352800" cy="1752600"/>
          </a:xfrm>
          <a:noFill/>
        </p:spPr>
      </p:pic>
    </p:spTree>
    <p:extLst>
      <p:ext uri="{BB962C8B-B14F-4D97-AF65-F5344CB8AC3E}">
        <p14:creationId xmlns:p14="http://schemas.microsoft.com/office/powerpoint/2010/main" val="28823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B0F0"/>
                </a:solidFill>
              </a:rPr>
              <a:t># of Genetics Disorders</a:t>
            </a:r>
            <a:endParaRPr lang="en-US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592856"/>
              </p:ext>
            </p:extLst>
          </p:nvPr>
        </p:nvGraphicFramePr>
        <p:xfrm>
          <a:off x="457200" y="1600200"/>
          <a:ext cx="8229601" cy="23926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377447"/>
                <a:gridCol w="1926077"/>
                <a:gridCol w="192607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OMIM STATISTICS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# 6 months ago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#Now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Phenotype known,</a:t>
                      </a:r>
                      <a:r>
                        <a:rPr lang="en-US" baseline="0" dirty="0" smtClean="0"/>
                        <a:t> molecular known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4,876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Phenotype known,</a:t>
                      </a:r>
                      <a:r>
                        <a:rPr lang="en-US" baseline="0" dirty="0" smtClean="0"/>
                        <a:t> molecular unknown </a:t>
                      </a:r>
                      <a:endParaRPr lang="en-US" dirty="0" smtClean="0"/>
                    </a:p>
                    <a:p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1,613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 Other, mainly phenotypes with suspected </a:t>
                      </a:r>
                      <a:r>
                        <a:rPr lang="en-US" dirty="0" err="1" smtClean="0"/>
                        <a:t>mendelian</a:t>
                      </a:r>
                      <a:r>
                        <a:rPr lang="en-US" dirty="0" smtClean="0"/>
                        <a:t> basis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1,790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8279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21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en-US" b="1" dirty="0">
                <a:solidFill>
                  <a:srgbClr val="FFFF00"/>
                </a:solidFill>
              </a:rPr>
              <a:t>FISH</a:t>
            </a:r>
            <a:endParaRPr lang="x-none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fish_diagram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378039"/>
            <a:ext cx="6014605" cy="3727361"/>
          </a:xfrm>
          <a:ln>
            <a:solidFill>
              <a:schemeClr val="accent4">
                <a:lumMod val="40000"/>
                <a:lumOff val="60000"/>
              </a:schemeClr>
            </a:solidFill>
          </a:ln>
        </p:spPr>
      </p:pic>
      <p:pic>
        <p:nvPicPr>
          <p:cNvPr id="5" name="Picture 4" descr="blu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677" y="5265738"/>
            <a:ext cx="1716088" cy="1471613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</p:pic>
      <p:sp>
        <p:nvSpPr>
          <p:cNvPr id="8" name="Bent-Up Arrow 7"/>
          <p:cNvSpPr/>
          <p:nvPr/>
        </p:nvSpPr>
        <p:spPr>
          <a:xfrm rot="16200000" flipH="1">
            <a:off x="5832477" y="5157787"/>
            <a:ext cx="576262" cy="792163"/>
          </a:xfrm>
          <a:prstGeom prst="bentUpArrow">
            <a:avLst/>
          </a:prstGeom>
          <a:gradFill>
            <a:gsLst>
              <a:gs pos="0">
                <a:srgbClr val="FF0000"/>
              </a:gs>
              <a:gs pos="100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Bent-Up Arrow 8"/>
          <p:cNvSpPr/>
          <p:nvPr/>
        </p:nvSpPr>
        <p:spPr>
          <a:xfrm rot="5400000">
            <a:off x="2808288" y="5157788"/>
            <a:ext cx="576262" cy="792162"/>
          </a:xfrm>
          <a:prstGeom prst="bentUpArrow">
            <a:avLst/>
          </a:prstGeom>
          <a:gradFill>
            <a:gsLst>
              <a:gs pos="0">
                <a:srgbClr val="FF0000"/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13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FF00"/>
                </a:solidFill>
              </a:rPr>
              <a:t>Down </a:t>
            </a:r>
            <a:r>
              <a:rPr lang="en-US" b="1" dirty="0" smtClean="0">
                <a:solidFill>
                  <a:srgbClr val="FFFF00"/>
                </a:solidFill>
              </a:rPr>
              <a:t>Syndrome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2" name="Picture 2" descr="Abnormal FISH: 3 signals = Down Syndr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762500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34646" y="32443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 err="1">
                <a:solidFill>
                  <a:srgbClr val="000000"/>
                </a:solidFill>
              </a:rPr>
              <a:t>mosaicism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rtl="0">
              <a:defRPr/>
            </a:pPr>
            <a:r>
              <a:rPr lang="en-US" b="1" dirty="0">
                <a:solidFill>
                  <a:srgbClr val="FFFF00"/>
                </a:solidFill>
              </a:rPr>
              <a:t>Comparative Genomics</a:t>
            </a:r>
            <a:endParaRPr lang="x-none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figur_3_comparison_cgh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50" y="1357313"/>
            <a:ext cx="2857500" cy="3286125"/>
          </a:xfrm>
          <a:ln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5" name="Picture 4" descr="cg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4500563"/>
            <a:ext cx="2857500" cy="2119312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6" name="Picture 5" descr="osehomechip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0" y="4643438"/>
            <a:ext cx="1968500" cy="1447800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</p:pic>
      <p:sp>
        <p:nvSpPr>
          <p:cNvPr id="3" name="Left-Right-Up Arrow 2"/>
          <p:cNvSpPr/>
          <p:nvPr/>
        </p:nvSpPr>
        <p:spPr>
          <a:xfrm>
            <a:off x="3924300" y="4792663"/>
            <a:ext cx="1220788" cy="1038225"/>
          </a:xfrm>
          <a:prstGeom prst="leftRight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0967" name="TextBox 6"/>
          <p:cNvSpPr txBox="1">
            <a:spLocks noChangeArrowheads="1"/>
          </p:cNvSpPr>
          <p:nvPr/>
        </p:nvSpPr>
        <p:spPr bwMode="auto">
          <a:xfrm>
            <a:off x="1365250" y="3943350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C000"/>
                </a:solidFill>
              </a:rPr>
              <a:t>CGH</a:t>
            </a:r>
          </a:p>
        </p:txBody>
      </p:sp>
      <p:sp>
        <p:nvSpPr>
          <p:cNvPr id="40968" name="TextBox 7"/>
          <p:cNvSpPr txBox="1">
            <a:spLocks noChangeArrowheads="1"/>
          </p:cNvSpPr>
          <p:nvPr/>
        </p:nvSpPr>
        <p:spPr bwMode="auto">
          <a:xfrm>
            <a:off x="6494463" y="3967163"/>
            <a:ext cx="981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C000"/>
                </a:solidFill>
              </a:rPr>
              <a:t>arrCGH</a:t>
            </a:r>
          </a:p>
        </p:txBody>
      </p:sp>
    </p:spTree>
    <p:extLst>
      <p:ext uri="{BB962C8B-B14F-4D97-AF65-F5344CB8AC3E}">
        <p14:creationId xmlns:p14="http://schemas.microsoft.com/office/powerpoint/2010/main" val="3449263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CGH </a:t>
            </a:r>
            <a:r>
              <a:rPr lang="en-US" b="1" dirty="0" err="1">
                <a:solidFill>
                  <a:srgbClr val="FFFF00"/>
                </a:solidFill>
              </a:rPr>
              <a:t>M</a:t>
            </a:r>
            <a:r>
              <a:rPr lang="en-US" b="1" dirty="0" err="1" smtClean="0">
                <a:solidFill>
                  <a:srgbClr val="FFFF00"/>
                </a:solidFill>
              </a:rPr>
              <a:t>icroarry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Detect subtle deletion or duplication on the chromosome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Can not detect balanced translocation or low grade </a:t>
            </a:r>
            <a:r>
              <a:rPr lang="en-US" sz="2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mosaicism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2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Uniparental</a:t>
            </a:r>
            <a:r>
              <a:rPr lang="en-US" dirty="0" smtClean="0"/>
              <a:t> </a:t>
            </a:r>
            <a:r>
              <a:rPr lang="en-US" dirty="0" err="1" smtClean="0"/>
              <a:t>disomy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A unique feature to imprinted conditions is the unusual situation in which a child inherits both copies of a chromosome from one parent and none from the </a:t>
            </a:r>
            <a:r>
              <a:rPr lang="en-US" dirty="0" smtClean="0"/>
              <a:t>other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Inheritance of both copy of chromosome 15q11.2 from the mother result in </a:t>
            </a:r>
            <a:r>
              <a:rPr lang="en-US" dirty="0" err="1" smtClean="0"/>
              <a:t>Prader-Willi</a:t>
            </a:r>
            <a:r>
              <a:rPr lang="en-US" dirty="0" smtClean="0"/>
              <a:t> syndrome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Inheritance of both copy of chromosome 15q11.2 from the </a:t>
            </a:r>
            <a:r>
              <a:rPr lang="en-US" dirty="0" smtClean="0"/>
              <a:t>father </a:t>
            </a:r>
            <a:r>
              <a:rPr lang="en-US" dirty="0"/>
              <a:t>result in </a:t>
            </a:r>
            <a:r>
              <a:rPr lang="en-US" dirty="0" err="1" smtClean="0"/>
              <a:t>Angelman</a:t>
            </a:r>
            <a:r>
              <a:rPr lang="en-US" dirty="0" smtClean="0"/>
              <a:t> </a:t>
            </a:r>
            <a:r>
              <a:rPr lang="en-US" dirty="0"/>
              <a:t>syndrome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440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93" y="2060848"/>
            <a:ext cx="5460608" cy="4680520"/>
          </a:xfrm>
        </p:spPr>
      </p:pic>
    </p:spTree>
    <p:extLst>
      <p:ext uri="{BB962C8B-B14F-4D97-AF65-F5344CB8AC3E}">
        <p14:creationId xmlns:p14="http://schemas.microsoft.com/office/powerpoint/2010/main" val="371881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Genetic Disorders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17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762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Pedigree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/>
              <a:t>Pedigree charts show a record of the family of an individual</a:t>
            </a:r>
          </a:p>
          <a:p>
            <a:pPr eaLnBrk="1" hangingPunct="1"/>
            <a:r>
              <a:rPr lang="en-GB" dirty="0"/>
              <a:t>They can be used to study the transmission of a hereditary condition</a:t>
            </a:r>
          </a:p>
          <a:p>
            <a:pPr eaLnBrk="1" hangingPunct="1"/>
            <a:r>
              <a:rPr lang="en-GB" dirty="0"/>
              <a:t>They are particularly useful when there are large families and a good family record over several generations.</a:t>
            </a: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041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Symbols used in pedigree charts</a:t>
            </a:r>
            <a:r>
              <a:rPr lang="fr-FR" smtClean="0"/>
              <a:t> </a:t>
            </a:r>
            <a:endParaRPr lang="en-GB" smtClean="0"/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905000"/>
            <a:ext cx="4678362" cy="2730500"/>
          </a:xfrm>
        </p:spPr>
        <p:txBody>
          <a:bodyPr/>
          <a:lstStyle/>
          <a:p>
            <a:pPr marL="892175" indent="-892175" eaLnBrk="1" hangingPunct="1">
              <a:lnSpc>
                <a:spcPct val="90000"/>
              </a:lnSpc>
            </a:pPr>
            <a:r>
              <a:rPr lang="en-GB" smtClean="0"/>
              <a:t>	Normal male</a:t>
            </a:r>
          </a:p>
          <a:p>
            <a:pPr marL="892175" indent="-892175" eaLnBrk="1" hangingPunct="1">
              <a:lnSpc>
                <a:spcPct val="90000"/>
              </a:lnSpc>
            </a:pPr>
            <a:r>
              <a:rPr lang="en-GB" smtClean="0"/>
              <a:t>	Affected male</a:t>
            </a:r>
            <a:endParaRPr lang="fr-FR" smtClean="0"/>
          </a:p>
          <a:p>
            <a:pPr marL="892175" indent="-892175" eaLnBrk="1" hangingPunct="1">
              <a:lnSpc>
                <a:spcPct val="90000"/>
              </a:lnSpc>
            </a:pPr>
            <a:r>
              <a:rPr lang="en-GB" smtClean="0"/>
              <a:t>Normal female</a:t>
            </a:r>
            <a:endParaRPr lang="fr-FR" smtClean="0"/>
          </a:p>
          <a:p>
            <a:pPr marL="892175" indent="-892175" eaLnBrk="1" hangingPunct="1">
              <a:lnSpc>
                <a:spcPct val="90000"/>
              </a:lnSpc>
            </a:pPr>
            <a:r>
              <a:rPr lang="en-GB" smtClean="0"/>
              <a:t>	Affected female</a:t>
            </a:r>
            <a:endParaRPr lang="fr-FR" smtClean="0"/>
          </a:p>
          <a:p>
            <a:pPr marL="892175" indent="-892175" eaLnBrk="1" hangingPunct="1">
              <a:lnSpc>
                <a:spcPct val="90000"/>
              </a:lnSpc>
            </a:pPr>
            <a:r>
              <a:rPr lang="en-GB" smtClean="0"/>
              <a:t>        Marriage</a:t>
            </a:r>
          </a:p>
        </p:txBody>
      </p:sp>
      <p:grpSp>
        <p:nvGrpSpPr>
          <p:cNvPr id="6148" name="Group 6"/>
          <p:cNvGrpSpPr>
            <a:grpSpLocks/>
          </p:cNvGrpSpPr>
          <p:nvPr/>
        </p:nvGrpSpPr>
        <p:grpSpPr bwMode="auto">
          <a:xfrm>
            <a:off x="4273550" y="1628775"/>
            <a:ext cx="4546600" cy="3689350"/>
            <a:chOff x="5794" y="5749"/>
            <a:chExt cx="4571" cy="3559"/>
          </a:xfrm>
        </p:grpSpPr>
        <p:grpSp>
          <p:nvGrpSpPr>
            <p:cNvPr id="6159" name="Group 7"/>
            <p:cNvGrpSpPr>
              <a:grpSpLocks/>
            </p:cNvGrpSpPr>
            <p:nvPr/>
          </p:nvGrpSpPr>
          <p:grpSpPr bwMode="auto">
            <a:xfrm>
              <a:off x="6713" y="7132"/>
              <a:ext cx="2559" cy="1338"/>
              <a:chOff x="6696" y="7132"/>
              <a:chExt cx="2559" cy="1338"/>
            </a:xfrm>
          </p:grpSpPr>
          <p:sp>
            <p:nvSpPr>
              <p:cNvPr id="6162" name="Line 8"/>
              <p:cNvSpPr>
                <a:spLocks noChangeShapeType="1"/>
              </p:cNvSpPr>
              <p:nvPr/>
            </p:nvSpPr>
            <p:spPr bwMode="auto">
              <a:xfrm>
                <a:off x="7779" y="7279"/>
                <a:ext cx="40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63" name="Line 9"/>
              <p:cNvSpPr>
                <a:spLocks noChangeShapeType="1"/>
              </p:cNvSpPr>
              <p:nvPr/>
            </p:nvSpPr>
            <p:spPr bwMode="auto">
              <a:xfrm>
                <a:off x="6852" y="7759"/>
                <a:ext cx="227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64" name="Line 10"/>
              <p:cNvSpPr>
                <a:spLocks noChangeShapeType="1"/>
              </p:cNvSpPr>
              <p:nvPr/>
            </p:nvSpPr>
            <p:spPr bwMode="auto">
              <a:xfrm>
                <a:off x="7991" y="7290"/>
                <a:ext cx="0" cy="46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65" name="Line 11"/>
              <p:cNvSpPr>
                <a:spLocks noChangeShapeType="1"/>
              </p:cNvSpPr>
              <p:nvPr/>
            </p:nvSpPr>
            <p:spPr bwMode="auto">
              <a:xfrm>
                <a:off x="6841" y="7747"/>
                <a:ext cx="0" cy="46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66" name="Line 12"/>
              <p:cNvSpPr>
                <a:spLocks noChangeShapeType="1"/>
              </p:cNvSpPr>
              <p:nvPr/>
            </p:nvSpPr>
            <p:spPr bwMode="auto">
              <a:xfrm>
                <a:off x="7434" y="7770"/>
                <a:ext cx="0" cy="46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67" name="Line 13"/>
              <p:cNvSpPr>
                <a:spLocks noChangeShapeType="1"/>
              </p:cNvSpPr>
              <p:nvPr/>
            </p:nvSpPr>
            <p:spPr bwMode="auto">
              <a:xfrm>
                <a:off x="7992" y="7759"/>
                <a:ext cx="0" cy="46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68" name="Line 14"/>
              <p:cNvSpPr>
                <a:spLocks noChangeShapeType="1"/>
              </p:cNvSpPr>
              <p:nvPr/>
            </p:nvSpPr>
            <p:spPr bwMode="auto">
              <a:xfrm>
                <a:off x="8551" y="7765"/>
                <a:ext cx="0" cy="46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69" name="Line 15"/>
              <p:cNvSpPr>
                <a:spLocks noChangeShapeType="1"/>
              </p:cNvSpPr>
              <p:nvPr/>
            </p:nvSpPr>
            <p:spPr bwMode="auto">
              <a:xfrm>
                <a:off x="9108" y="7770"/>
                <a:ext cx="0" cy="46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70" name="Oval 16"/>
              <p:cNvSpPr>
                <a:spLocks noChangeArrowheads="1"/>
              </p:cNvSpPr>
              <p:nvPr/>
            </p:nvSpPr>
            <p:spPr bwMode="auto">
              <a:xfrm>
                <a:off x="8953" y="8147"/>
                <a:ext cx="302" cy="284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71" name="Oval 17"/>
              <p:cNvSpPr>
                <a:spLocks noChangeArrowheads="1"/>
              </p:cNvSpPr>
              <p:nvPr/>
            </p:nvSpPr>
            <p:spPr bwMode="auto">
              <a:xfrm>
                <a:off x="6696" y="8170"/>
                <a:ext cx="302" cy="284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72" name="Rectangle 18"/>
              <p:cNvSpPr>
                <a:spLocks noChangeArrowheads="1"/>
              </p:cNvSpPr>
              <p:nvPr/>
            </p:nvSpPr>
            <p:spPr bwMode="auto">
              <a:xfrm>
                <a:off x="7834" y="8152"/>
                <a:ext cx="302" cy="318"/>
              </a:xfrm>
              <a:prstGeom prst="rect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73" name="Rectangle 19"/>
              <p:cNvSpPr>
                <a:spLocks noChangeArrowheads="1"/>
              </p:cNvSpPr>
              <p:nvPr/>
            </p:nvSpPr>
            <p:spPr bwMode="auto">
              <a:xfrm>
                <a:off x="8400" y="8147"/>
                <a:ext cx="302" cy="318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74" name="Rectangle 20"/>
              <p:cNvSpPr>
                <a:spLocks noChangeArrowheads="1"/>
              </p:cNvSpPr>
              <p:nvPr/>
            </p:nvSpPr>
            <p:spPr bwMode="auto">
              <a:xfrm>
                <a:off x="7262" y="8148"/>
                <a:ext cx="302" cy="318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75" name="Rectangle 21"/>
              <p:cNvSpPr>
                <a:spLocks noChangeArrowheads="1"/>
              </p:cNvSpPr>
              <p:nvPr/>
            </p:nvSpPr>
            <p:spPr bwMode="auto">
              <a:xfrm>
                <a:off x="7482" y="7132"/>
                <a:ext cx="302" cy="318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76" name="Oval 22"/>
              <p:cNvSpPr>
                <a:spLocks noChangeArrowheads="1"/>
              </p:cNvSpPr>
              <p:nvPr/>
            </p:nvSpPr>
            <p:spPr bwMode="auto">
              <a:xfrm>
                <a:off x="8170" y="7148"/>
                <a:ext cx="302" cy="284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6160" name="Text Box 23"/>
            <p:cNvSpPr txBox="1">
              <a:spLocks noChangeArrowheads="1"/>
            </p:cNvSpPr>
            <p:nvPr/>
          </p:nvSpPr>
          <p:spPr bwMode="auto">
            <a:xfrm>
              <a:off x="5794" y="5749"/>
              <a:ext cx="4571" cy="118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2000">
                  <a:latin typeface="Arial Unicode MS" pitchFamily="34" charset="-128"/>
                </a:rPr>
                <a:t>A marriage with five children, two daughters and three sons. The eldest son is affected by the condition.</a:t>
              </a:r>
              <a:endParaRPr lang="en-GB" sz="2000">
                <a:latin typeface="Arial Unicode MS" pitchFamily="34" charset="-128"/>
              </a:endParaRPr>
            </a:p>
          </p:txBody>
        </p:sp>
        <p:sp>
          <p:nvSpPr>
            <p:cNvPr id="6161" name="Text Box 24"/>
            <p:cNvSpPr txBox="1">
              <a:spLocks noChangeArrowheads="1"/>
            </p:cNvSpPr>
            <p:nvPr/>
          </p:nvSpPr>
          <p:spPr bwMode="auto">
            <a:xfrm>
              <a:off x="6235" y="8756"/>
              <a:ext cx="3868" cy="55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fr-FR" sz="2000">
                  <a:latin typeface="Arial Unicode MS" pitchFamily="34" charset="-128"/>
                </a:rPr>
                <a:t>Eldest child </a:t>
              </a:r>
              <a:r>
                <a:rPr lang="fr-FR" sz="2000">
                  <a:latin typeface="Arial Unicode MS" pitchFamily="34" charset="-128"/>
                  <a:sym typeface="Symbol" pitchFamily="18" charset="2"/>
                </a:rPr>
                <a:t></a:t>
              </a:r>
              <a:r>
                <a:rPr lang="fr-FR" sz="2000">
                  <a:latin typeface="Arial Unicode MS" pitchFamily="34" charset="-128"/>
                </a:rPr>
                <a:t> Youngest child</a:t>
              </a:r>
              <a:endParaRPr lang="en-GB" sz="2000">
                <a:latin typeface="Arial Unicode MS" pitchFamily="34" charset="-128"/>
              </a:endParaRPr>
            </a:p>
          </p:txBody>
        </p:sp>
      </p:grpSp>
      <p:grpSp>
        <p:nvGrpSpPr>
          <p:cNvPr id="6149" name="Group 33"/>
          <p:cNvGrpSpPr>
            <a:grpSpLocks/>
          </p:cNvGrpSpPr>
          <p:nvPr/>
        </p:nvGrpSpPr>
        <p:grpSpPr bwMode="auto">
          <a:xfrm>
            <a:off x="836613" y="1974850"/>
            <a:ext cx="1004887" cy="2405063"/>
            <a:chOff x="527" y="1244"/>
            <a:chExt cx="633" cy="1515"/>
          </a:xfrm>
        </p:grpSpPr>
        <p:sp>
          <p:nvSpPr>
            <p:cNvPr id="6151" name="Rectangle 25"/>
            <p:cNvSpPr>
              <a:spLocks noChangeArrowheads="1"/>
            </p:cNvSpPr>
            <p:nvPr/>
          </p:nvSpPr>
          <p:spPr bwMode="auto">
            <a:xfrm>
              <a:off x="534" y="1244"/>
              <a:ext cx="227" cy="22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52" name="Rectangle 26"/>
            <p:cNvSpPr>
              <a:spLocks noChangeArrowheads="1"/>
            </p:cNvSpPr>
            <p:nvPr/>
          </p:nvSpPr>
          <p:spPr bwMode="auto">
            <a:xfrm>
              <a:off x="532" y="1567"/>
              <a:ext cx="227" cy="22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53" name="Oval 27"/>
            <p:cNvSpPr>
              <a:spLocks noChangeArrowheads="1"/>
            </p:cNvSpPr>
            <p:nvPr/>
          </p:nvSpPr>
          <p:spPr bwMode="auto">
            <a:xfrm>
              <a:off x="527" y="1902"/>
              <a:ext cx="227" cy="22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54" name="Oval 28"/>
            <p:cNvSpPr>
              <a:spLocks noChangeArrowheads="1"/>
            </p:cNvSpPr>
            <p:nvPr/>
          </p:nvSpPr>
          <p:spPr bwMode="auto">
            <a:xfrm>
              <a:off x="537" y="2220"/>
              <a:ext cx="227" cy="22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grpSp>
          <p:nvGrpSpPr>
            <p:cNvPr id="6155" name="Group 32"/>
            <p:cNvGrpSpPr>
              <a:grpSpLocks/>
            </p:cNvGrpSpPr>
            <p:nvPr/>
          </p:nvGrpSpPr>
          <p:grpSpPr bwMode="auto">
            <a:xfrm>
              <a:off x="538" y="2531"/>
              <a:ext cx="622" cy="228"/>
              <a:chOff x="899" y="2849"/>
              <a:chExt cx="817" cy="290"/>
            </a:xfrm>
          </p:grpSpPr>
          <p:sp>
            <p:nvSpPr>
              <p:cNvPr id="6156" name="Line 31"/>
              <p:cNvSpPr>
                <a:spLocks noChangeShapeType="1"/>
              </p:cNvSpPr>
              <p:nvPr/>
            </p:nvSpPr>
            <p:spPr bwMode="auto">
              <a:xfrm>
                <a:off x="1138" y="2991"/>
                <a:ext cx="361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57" name="Oval 29"/>
              <p:cNvSpPr>
                <a:spLocks noChangeArrowheads="1"/>
              </p:cNvSpPr>
              <p:nvPr/>
            </p:nvSpPr>
            <p:spPr bwMode="auto">
              <a:xfrm>
                <a:off x="899" y="2849"/>
                <a:ext cx="292" cy="28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6158" name="Rectangle 30"/>
              <p:cNvSpPr>
                <a:spLocks noChangeArrowheads="1"/>
              </p:cNvSpPr>
              <p:nvPr/>
            </p:nvSpPr>
            <p:spPr bwMode="auto">
              <a:xfrm>
                <a:off x="1438" y="2854"/>
                <a:ext cx="278" cy="285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</p:grpSp>
      <p:sp>
        <p:nvSpPr>
          <p:cNvPr id="6150" name="Text Box 34"/>
          <p:cNvSpPr txBox="1">
            <a:spLocks noChangeArrowheads="1"/>
          </p:cNvSpPr>
          <p:nvPr/>
        </p:nvSpPr>
        <p:spPr bwMode="auto">
          <a:xfrm>
            <a:off x="488950" y="6354763"/>
            <a:ext cx="2171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© 2007 Paul Billiet </a:t>
            </a:r>
            <a:r>
              <a:rPr lang="en-US" sz="1200">
                <a:hlinkClick r:id="rId3"/>
              </a:rPr>
              <a:t>ODWS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4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Organising the pedigree chart</a:t>
            </a:r>
            <a:r>
              <a:rPr lang="fr-FR" smtClean="0"/>
              <a:t> </a:t>
            </a:r>
            <a:endParaRPr lang="en-GB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375" y="1905000"/>
            <a:ext cx="7693025" cy="1050925"/>
          </a:xfrm>
        </p:spPr>
        <p:txBody>
          <a:bodyPr/>
          <a:lstStyle/>
          <a:p>
            <a:pPr eaLnBrk="1" hangingPunct="1"/>
            <a:r>
              <a:rPr lang="en-GB" sz="2800" smtClean="0"/>
              <a:t>A pedigree chart of a family showing 20 individuals</a:t>
            </a: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793750" y="2771775"/>
            <a:ext cx="7289800" cy="3673475"/>
            <a:chOff x="1568" y="8490"/>
            <a:chExt cx="7437" cy="3529"/>
          </a:xfrm>
        </p:grpSpPr>
        <p:grpSp>
          <p:nvGrpSpPr>
            <p:cNvPr id="7174" name="Group 5"/>
            <p:cNvGrpSpPr>
              <a:grpSpLocks/>
            </p:cNvGrpSpPr>
            <p:nvPr/>
          </p:nvGrpSpPr>
          <p:grpSpPr bwMode="auto">
            <a:xfrm>
              <a:off x="3165" y="8588"/>
              <a:ext cx="5840" cy="3431"/>
              <a:chOff x="3097" y="8588"/>
              <a:chExt cx="5840" cy="3431"/>
            </a:xfrm>
          </p:grpSpPr>
          <p:sp>
            <p:nvSpPr>
              <p:cNvPr id="7179" name="Line 6"/>
              <p:cNvSpPr>
                <a:spLocks noChangeShapeType="1"/>
              </p:cNvSpPr>
              <p:nvPr/>
            </p:nvSpPr>
            <p:spPr bwMode="auto">
              <a:xfrm>
                <a:off x="4700" y="9203"/>
                <a:ext cx="0" cy="4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grpSp>
            <p:nvGrpSpPr>
              <p:cNvPr id="7180" name="Group 7"/>
              <p:cNvGrpSpPr>
                <a:grpSpLocks/>
              </p:cNvGrpSpPr>
              <p:nvPr/>
            </p:nvGrpSpPr>
            <p:grpSpPr bwMode="auto">
              <a:xfrm>
                <a:off x="3097" y="8588"/>
                <a:ext cx="5840" cy="3431"/>
                <a:chOff x="3080" y="8571"/>
                <a:chExt cx="5840" cy="3431"/>
              </a:xfrm>
            </p:grpSpPr>
            <p:sp>
              <p:nvSpPr>
                <p:cNvPr id="7181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4169" y="9762"/>
                  <a:ext cx="40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182" name="Rectangle 9"/>
                <p:cNvSpPr>
                  <a:spLocks noChangeArrowheads="1"/>
                </p:cNvSpPr>
                <p:nvPr/>
              </p:nvSpPr>
              <p:spPr bwMode="auto">
                <a:xfrm>
                  <a:off x="3941" y="9598"/>
                  <a:ext cx="302" cy="3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183" name="Line 10"/>
                <p:cNvSpPr>
                  <a:spLocks noChangeShapeType="1"/>
                </p:cNvSpPr>
                <p:nvPr/>
              </p:nvSpPr>
              <p:spPr bwMode="auto">
                <a:xfrm>
                  <a:off x="7100" y="9728"/>
                  <a:ext cx="43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184" name="Line 11"/>
                <p:cNvSpPr>
                  <a:spLocks noChangeShapeType="1"/>
                </p:cNvSpPr>
                <p:nvPr/>
              </p:nvSpPr>
              <p:spPr bwMode="auto">
                <a:xfrm>
                  <a:off x="7463" y="10828"/>
                  <a:ext cx="40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185" name="Line 12"/>
                <p:cNvSpPr>
                  <a:spLocks noChangeShapeType="1"/>
                </p:cNvSpPr>
                <p:nvPr/>
              </p:nvSpPr>
              <p:spPr bwMode="auto">
                <a:xfrm>
                  <a:off x="6536" y="11291"/>
                  <a:ext cx="227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186" name="Line 13"/>
                <p:cNvSpPr>
                  <a:spLocks noChangeShapeType="1"/>
                </p:cNvSpPr>
                <p:nvPr/>
              </p:nvSpPr>
              <p:spPr bwMode="auto">
                <a:xfrm>
                  <a:off x="7675" y="10839"/>
                  <a:ext cx="0" cy="4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187" name="Line 14"/>
                <p:cNvSpPr>
                  <a:spLocks noChangeShapeType="1"/>
                </p:cNvSpPr>
                <p:nvPr/>
              </p:nvSpPr>
              <p:spPr bwMode="auto">
                <a:xfrm>
                  <a:off x="6525" y="11296"/>
                  <a:ext cx="0" cy="4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188" name="Line 15"/>
                <p:cNvSpPr>
                  <a:spLocks noChangeShapeType="1"/>
                </p:cNvSpPr>
                <p:nvPr/>
              </p:nvSpPr>
              <p:spPr bwMode="auto">
                <a:xfrm>
                  <a:off x="7118" y="11302"/>
                  <a:ext cx="0" cy="4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189" name="Line 16"/>
                <p:cNvSpPr>
                  <a:spLocks noChangeShapeType="1"/>
                </p:cNvSpPr>
                <p:nvPr/>
              </p:nvSpPr>
              <p:spPr bwMode="auto">
                <a:xfrm>
                  <a:off x="7676" y="11291"/>
                  <a:ext cx="0" cy="4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190" name="Line 17"/>
                <p:cNvSpPr>
                  <a:spLocks noChangeShapeType="1"/>
                </p:cNvSpPr>
                <p:nvPr/>
              </p:nvSpPr>
              <p:spPr bwMode="auto">
                <a:xfrm>
                  <a:off x="8235" y="11297"/>
                  <a:ext cx="0" cy="4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191" name="Line 18"/>
                <p:cNvSpPr>
                  <a:spLocks noChangeShapeType="1"/>
                </p:cNvSpPr>
                <p:nvPr/>
              </p:nvSpPr>
              <p:spPr bwMode="auto">
                <a:xfrm>
                  <a:off x="8792" y="11302"/>
                  <a:ext cx="0" cy="4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192" name="Oval 19"/>
                <p:cNvSpPr>
                  <a:spLocks noChangeArrowheads="1"/>
                </p:cNvSpPr>
                <p:nvPr/>
              </p:nvSpPr>
              <p:spPr bwMode="auto">
                <a:xfrm>
                  <a:off x="6979" y="11697"/>
                  <a:ext cx="302" cy="28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193" name="Oval 20"/>
                <p:cNvSpPr>
                  <a:spLocks noChangeArrowheads="1"/>
                </p:cNvSpPr>
                <p:nvPr/>
              </p:nvSpPr>
              <p:spPr bwMode="auto">
                <a:xfrm>
                  <a:off x="6380" y="11702"/>
                  <a:ext cx="302" cy="2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194" name="Rectangle 21"/>
                <p:cNvSpPr>
                  <a:spLocks noChangeArrowheads="1"/>
                </p:cNvSpPr>
                <p:nvPr/>
              </p:nvSpPr>
              <p:spPr bwMode="auto">
                <a:xfrm>
                  <a:off x="7518" y="11684"/>
                  <a:ext cx="302" cy="3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195" name="Rectangle 22"/>
                <p:cNvSpPr>
                  <a:spLocks noChangeArrowheads="1"/>
                </p:cNvSpPr>
                <p:nvPr/>
              </p:nvSpPr>
              <p:spPr bwMode="auto">
                <a:xfrm>
                  <a:off x="8084" y="11679"/>
                  <a:ext cx="302" cy="3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196" name="Rectangle 23"/>
                <p:cNvSpPr>
                  <a:spLocks noChangeArrowheads="1"/>
                </p:cNvSpPr>
                <p:nvPr/>
              </p:nvSpPr>
              <p:spPr bwMode="auto">
                <a:xfrm>
                  <a:off x="8618" y="11680"/>
                  <a:ext cx="302" cy="3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197" name="Oval 24"/>
                <p:cNvSpPr>
                  <a:spLocks noChangeArrowheads="1"/>
                </p:cNvSpPr>
                <p:nvPr/>
              </p:nvSpPr>
              <p:spPr bwMode="auto">
                <a:xfrm>
                  <a:off x="7854" y="10680"/>
                  <a:ext cx="302" cy="2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198" name="Line 25"/>
                <p:cNvSpPr>
                  <a:spLocks noChangeShapeType="1"/>
                </p:cNvSpPr>
                <p:nvPr/>
              </p:nvSpPr>
              <p:spPr bwMode="auto">
                <a:xfrm>
                  <a:off x="3918" y="10264"/>
                  <a:ext cx="12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199" name="Line 26"/>
                <p:cNvSpPr>
                  <a:spLocks noChangeShapeType="1"/>
                </p:cNvSpPr>
                <p:nvPr/>
              </p:nvSpPr>
              <p:spPr bwMode="auto">
                <a:xfrm>
                  <a:off x="4404" y="9762"/>
                  <a:ext cx="0" cy="51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200" name="Line 27"/>
                <p:cNvSpPr>
                  <a:spLocks noChangeShapeType="1"/>
                </p:cNvSpPr>
                <p:nvPr/>
              </p:nvSpPr>
              <p:spPr bwMode="auto">
                <a:xfrm>
                  <a:off x="3918" y="10264"/>
                  <a:ext cx="0" cy="50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201" name="Line 28"/>
                <p:cNvSpPr>
                  <a:spLocks noChangeShapeType="1"/>
                </p:cNvSpPr>
                <p:nvPr/>
              </p:nvSpPr>
              <p:spPr bwMode="auto">
                <a:xfrm>
                  <a:off x="4543" y="10269"/>
                  <a:ext cx="0" cy="50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202" name="Line 29"/>
                <p:cNvSpPr>
                  <a:spLocks noChangeShapeType="1"/>
                </p:cNvSpPr>
                <p:nvPr/>
              </p:nvSpPr>
              <p:spPr bwMode="auto">
                <a:xfrm>
                  <a:off x="5168" y="10275"/>
                  <a:ext cx="0" cy="50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203" name="Oval 30"/>
                <p:cNvSpPr>
                  <a:spLocks noChangeArrowheads="1"/>
                </p:cNvSpPr>
                <p:nvPr/>
              </p:nvSpPr>
              <p:spPr bwMode="auto">
                <a:xfrm>
                  <a:off x="7491" y="9598"/>
                  <a:ext cx="302" cy="2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204" name="Line 31"/>
                <p:cNvSpPr>
                  <a:spLocks noChangeShapeType="1"/>
                </p:cNvSpPr>
                <p:nvPr/>
              </p:nvSpPr>
              <p:spPr bwMode="auto">
                <a:xfrm>
                  <a:off x="7318" y="9729"/>
                  <a:ext cx="0" cy="10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205" name="Rectangle 32"/>
                <p:cNvSpPr>
                  <a:spLocks noChangeArrowheads="1"/>
                </p:cNvSpPr>
                <p:nvPr/>
              </p:nvSpPr>
              <p:spPr bwMode="auto">
                <a:xfrm>
                  <a:off x="7166" y="10664"/>
                  <a:ext cx="302" cy="3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7206" name="Group 33"/>
                <p:cNvGrpSpPr>
                  <a:grpSpLocks/>
                </p:cNvGrpSpPr>
                <p:nvPr/>
              </p:nvGrpSpPr>
              <p:grpSpPr bwMode="auto">
                <a:xfrm>
                  <a:off x="3080" y="10680"/>
                  <a:ext cx="990" cy="319"/>
                  <a:chOff x="1478" y="7203"/>
                  <a:chExt cx="990" cy="319"/>
                </a:xfrm>
              </p:grpSpPr>
              <p:sp>
                <p:nvSpPr>
                  <p:cNvPr id="7223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478" y="7204"/>
                    <a:ext cx="302" cy="3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7224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2166" y="7203"/>
                    <a:ext cx="302" cy="2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7225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775" y="7351"/>
                    <a:ext cx="40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  <p:sp>
              <p:nvSpPr>
                <p:cNvPr id="7207" name="Rectangle 37"/>
                <p:cNvSpPr>
                  <a:spLocks noChangeArrowheads="1"/>
                </p:cNvSpPr>
                <p:nvPr/>
              </p:nvSpPr>
              <p:spPr bwMode="auto">
                <a:xfrm>
                  <a:off x="4381" y="10676"/>
                  <a:ext cx="302" cy="3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208" name="Oval 38"/>
                <p:cNvSpPr>
                  <a:spLocks noChangeArrowheads="1"/>
                </p:cNvSpPr>
                <p:nvPr/>
              </p:nvSpPr>
              <p:spPr bwMode="auto">
                <a:xfrm>
                  <a:off x="5018" y="10692"/>
                  <a:ext cx="302" cy="2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209" name="Line 39"/>
                <p:cNvSpPr>
                  <a:spLocks noChangeShapeType="1"/>
                </p:cNvSpPr>
                <p:nvPr/>
              </p:nvSpPr>
              <p:spPr bwMode="auto">
                <a:xfrm>
                  <a:off x="5638" y="8718"/>
                  <a:ext cx="40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210" name="Line 40"/>
                <p:cNvSpPr>
                  <a:spLocks noChangeShapeType="1"/>
                </p:cNvSpPr>
                <p:nvPr/>
              </p:nvSpPr>
              <p:spPr bwMode="auto">
                <a:xfrm>
                  <a:off x="4711" y="9198"/>
                  <a:ext cx="227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211" name="Line 41"/>
                <p:cNvSpPr>
                  <a:spLocks noChangeShapeType="1"/>
                </p:cNvSpPr>
                <p:nvPr/>
              </p:nvSpPr>
              <p:spPr bwMode="auto">
                <a:xfrm>
                  <a:off x="5850" y="8729"/>
                  <a:ext cx="0" cy="4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212" name="Line 42"/>
                <p:cNvSpPr>
                  <a:spLocks noChangeShapeType="1"/>
                </p:cNvSpPr>
                <p:nvPr/>
              </p:nvSpPr>
              <p:spPr bwMode="auto">
                <a:xfrm>
                  <a:off x="5293" y="9209"/>
                  <a:ext cx="0" cy="4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213" name="Line 43"/>
                <p:cNvSpPr>
                  <a:spLocks noChangeShapeType="1"/>
                </p:cNvSpPr>
                <p:nvPr/>
              </p:nvSpPr>
              <p:spPr bwMode="auto">
                <a:xfrm>
                  <a:off x="5851" y="9198"/>
                  <a:ext cx="0" cy="4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214" name="Line 44"/>
                <p:cNvSpPr>
                  <a:spLocks noChangeShapeType="1"/>
                </p:cNvSpPr>
                <p:nvPr/>
              </p:nvSpPr>
              <p:spPr bwMode="auto">
                <a:xfrm>
                  <a:off x="6410" y="9204"/>
                  <a:ext cx="0" cy="4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215" name="Line 45"/>
                <p:cNvSpPr>
                  <a:spLocks noChangeShapeType="1"/>
                </p:cNvSpPr>
                <p:nvPr/>
              </p:nvSpPr>
              <p:spPr bwMode="auto">
                <a:xfrm>
                  <a:off x="6967" y="9209"/>
                  <a:ext cx="0" cy="4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216" name="Oval 46"/>
                <p:cNvSpPr>
                  <a:spLocks noChangeArrowheads="1"/>
                </p:cNvSpPr>
                <p:nvPr/>
              </p:nvSpPr>
              <p:spPr bwMode="auto">
                <a:xfrm>
                  <a:off x="5154" y="9604"/>
                  <a:ext cx="302" cy="28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217" name="Oval 47"/>
                <p:cNvSpPr>
                  <a:spLocks noChangeArrowheads="1"/>
                </p:cNvSpPr>
                <p:nvPr/>
              </p:nvSpPr>
              <p:spPr bwMode="auto">
                <a:xfrm>
                  <a:off x="4555" y="9609"/>
                  <a:ext cx="302" cy="2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218" name="Rectangle 48"/>
                <p:cNvSpPr>
                  <a:spLocks noChangeArrowheads="1"/>
                </p:cNvSpPr>
                <p:nvPr/>
              </p:nvSpPr>
              <p:spPr bwMode="auto">
                <a:xfrm>
                  <a:off x="5693" y="9591"/>
                  <a:ext cx="302" cy="3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219" name="Rectangle 49"/>
                <p:cNvSpPr>
                  <a:spLocks noChangeArrowheads="1"/>
                </p:cNvSpPr>
                <p:nvPr/>
              </p:nvSpPr>
              <p:spPr bwMode="auto">
                <a:xfrm>
                  <a:off x="6259" y="9586"/>
                  <a:ext cx="302" cy="3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220" name="Rectangle 50"/>
                <p:cNvSpPr>
                  <a:spLocks noChangeArrowheads="1"/>
                </p:cNvSpPr>
                <p:nvPr/>
              </p:nvSpPr>
              <p:spPr bwMode="auto">
                <a:xfrm>
                  <a:off x="6793" y="9587"/>
                  <a:ext cx="302" cy="3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221" name="Rectangle 51"/>
                <p:cNvSpPr>
                  <a:spLocks noChangeArrowheads="1"/>
                </p:cNvSpPr>
                <p:nvPr/>
              </p:nvSpPr>
              <p:spPr bwMode="auto">
                <a:xfrm>
                  <a:off x="5341" y="8571"/>
                  <a:ext cx="302" cy="3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222" name="Oval 52"/>
                <p:cNvSpPr>
                  <a:spLocks noChangeArrowheads="1"/>
                </p:cNvSpPr>
                <p:nvPr/>
              </p:nvSpPr>
              <p:spPr bwMode="auto">
                <a:xfrm>
                  <a:off x="6029" y="8587"/>
                  <a:ext cx="302" cy="2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</p:grpSp>
        <p:sp>
          <p:nvSpPr>
            <p:cNvPr id="7175" name="Text Box 53"/>
            <p:cNvSpPr txBox="1">
              <a:spLocks noChangeArrowheads="1"/>
            </p:cNvSpPr>
            <p:nvPr/>
          </p:nvSpPr>
          <p:spPr bwMode="auto">
            <a:xfrm>
              <a:off x="1624" y="8490"/>
              <a:ext cx="452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en-US" sz="2400"/>
            </a:p>
          </p:txBody>
        </p:sp>
        <p:sp>
          <p:nvSpPr>
            <p:cNvPr id="7176" name="Text Box 54"/>
            <p:cNvSpPr txBox="1">
              <a:spLocks noChangeArrowheads="1"/>
            </p:cNvSpPr>
            <p:nvPr/>
          </p:nvSpPr>
          <p:spPr bwMode="auto">
            <a:xfrm>
              <a:off x="1613" y="9567"/>
              <a:ext cx="586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en-US" sz="2400"/>
            </a:p>
          </p:txBody>
        </p:sp>
        <p:sp>
          <p:nvSpPr>
            <p:cNvPr id="7177" name="Text Box 55"/>
            <p:cNvSpPr txBox="1">
              <a:spLocks noChangeArrowheads="1"/>
            </p:cNvSpPr>
            <p:nvPr/>
          </p:nvSpPr>
          <p:spPr bwMode="auto">
            <a:xfrm>
              <a:off x="1581" y="10644"/>
              <a:ext cx="62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en-US" sz="2400"/>
            </a:p>
          </p:txBody>
        </p:sp>
        <p:sp>
          <p:nvSpPr>
            <p:cNvPr id="7178" name="Text Box 56"/>
            <p:cNvSpPr txBox="1">
              <a:spLocks noChangeArrowheads="1"/>
            </p:cNvSpPr>
            <p:nvPr/>
          </p:nvSpPr>
          <p:spPr bwMode="auto">
            <a:xfrm>
              <a:off x="1568" y="11554"/>
              <a:ext cx="603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8110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Cell</a:t>
            </a:r>
          </a:p>
        </p:txBody>
      </p:sp>
      <p:pic>
        <p:nvPicPr>
          <p:cNvPr id="1028" name="Picture 3" descr="Nucleous(green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1668463"/>
            <a:ext cx="2176462" cy="2378075"/>
          </a:xfrm>
          <a:noFill/>
        </p:spPr>
      </p:pic>
      <p:graphicFrame>
        <p:nvGraphicFramePr>
          <p:cNvPr id="1026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02116273"/>
              </p:ext>
            </p:extLst>
          </p:nvPr>
        </p:nvGraphicFramePr>
        <p:xfrm>
          <a:off x="900113" y="1668463"/>
          <a:ext cx="2185987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Image" r:id="rId4" imgW="1169079" imgH="1270289" progId="">
                  <p:embed/>
                </p:oleObj>
              </mc:Choice>
              <mc:Fallback>
                <p:oleObj name="Image" r:id="rId4" imgW="1169079" imgH="1270289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668463"/>
                        <a:ext cx="2185987" cy="237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 descr="Chromosom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1235075"/>
            <a:ext cx="1957388" cy="2879725"/>
          </a:xfrm>
          <a:noFill/>
        </p:spPr>
      </p:pic>
    </p:spTree>
    <p:extLst>
      <p:ext uri="{BB962C8B-B14F-4D97-AF65-F5344CB8AC3E}">
        <p14:creationId xmlns:p14="http://schemas.microsoft.com/office/powerpoint/2010/main" val="17564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Organising the pedigree chart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673225"/>
            <a:ext cx="8012112" cy="912813"/>
          </a:xfrm>
        </p:spPr>
        <p:txBody>
          <a:bodyPr/>
          <a:lstStyle/>
          <a:p>
            <a:pPr lvl="1" eaLnBrk="1" hangingPunct="1"/>
            <a:r>
              <a:rPr lang="en-GB" smtClean="0"/>
              <a:t>Generations are identified by Roman numerals</a:t>
            </a:r>
            <a:r>
              <a:rPr lang="fr-FR" smtClean="0"/>
              <a:t> </a:t>
            </a:r>
            <a:endParaRPr lang="en-GB" smtClean="0"/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904875" y="2605088"/>
            <a:ext cx="7289800" cy="3673475"/>
            <a:chOff x="1568" y="8490"/>
            <a:chExt cx="7437" cy="3529"/>
          </a:xfrm>
        </p:grpSpPr>
        <p:grpSp>
          <p:nvGrpSpPr>
            <p:cNvPr id="8198" name="Group 5"/>
            <p:cNvGrpSpPr>
              <a:grpSpLocks/>
            </p:cNvGrpSpPr>
            <p:nvPr/>
          </p:nvGrpSpPr>
          <p:grpSpPr bwMode="auto">
            <a:xfrm>
              <a:off x="3165" y="8588"/>
              <a:ext cx="5840" cy="3431"/>
              <a:chOff x="3097" y="8588"/>
              <a:chExt cx="5840" cy="3431"/>
            </a:xfrm>
          </p:grpSpPr>
          <p:sp>
            <p:nvSpPr>
              <p:cNvPr id="8203" name="Line 6"/>
              <p:cNvSpPr>
                <a:spLocks noChangeShapeType="1"/>
              </p:cNvSpPr>
              <p:nvPr/>
            </p:nvSpPr>
            <p:spPr bwMode="auto">
              <a:xfrm>
                <a:off x="4700" y="9203"/>
                <a:ext cx="0" cy="4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grpSp>
            <p:nvGrpSpPr>
              <p:cNvPr id="8204" name="Group 7"/>
              <p:cNvGrpSpPr>
                <a:grpSpLocks/>
              </p:cNvGrpSpPr>
              <p:nvPr/>
            </p:nvGrpSpPr>
            <p:grpSpPr bwMode="auto">
              <a:xfrm>
                <a:off x="3097" y="8588"/>
                <a:ext cx="5840" cy="3431"/>
                <a:chOff x="3080" y="8571"/>
                <a:chExt cx="5840" cy="3431"/>
              </a:xfrm>
            </p:grpSpPr>
            <p:sp>
              <p:nvSpPr>
                <p:cNvPr id="8205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4169" y="9762"/>
                  <a:ext cx="40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06" name="Rectangle 9"/>
                <p:cNvSpPr>
                  <a:spLocks noChangeArrowheads="1"/>
                </p:cNvSpPr>
                <p:nvPr/>
              </p:nvSpPr>
              <p:spPr bwMode="auto">
                <a:xfrm>
                  <a:off x="3941" y="9598"/>
                  <a:ext cx="302" cy="3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07" name="Line 10"/>
                <p:cNvSpPr>
                  <a:spLocks noChangeShapeType="1"/>
                </p:cNvSpPr>
                <p:nvPr/>
              </p:nvSpPr>
              <p:spPr bwMode="auto">
                <a:xfrm>
                  <a:off x="7100" y="9728"/>
                  <a:ext cx="43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08" name="Line 11"/>
                <p:cNvSpPr>
                  <a:spLocks noChangeShapeType="1"/>
                </p:cNvSpPr>
                <p:nvPr/>
              </p:nvSpPr>
              <p:spPr bwMode="auto">
                <a:xfrm>
                  <a:off x="7463" y="10828"/>
                  <a:ext cx="40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09" name="Line 12"/>
                <p:cNvSpPr>
                  <a:spLocks noChangeShapeType="1"/>
                </p:cNvSpPr>
                <p:nvPr/>
              </p:nvSpPr>
              <p:spPr bwMode="auto">
                <a:xfrm>
                  <a:off x="6536" y="11291"/>
                  <a:ext cx="227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10" name="Line 13"/>
                <p:cNvSpPr>
                  <a:spLocks noChangeShapeType="1"/>
                </p:cNvSpPr>
                <p:nvPr/>
              </p:nvSpPr>
              <p:spPr bwMode="auto">
                <a:xfrm>
                  <a:off x="7675" y="10839"/>
                  <a:ext cx="0" cy="4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11" name="Line 14"/>
                <p:cNvSpPr>
                  <a:spLocks noChangeShapeType="1"/>
                </p:cNvSpPr>
                <p:nvPr/>
              </p:nvSpPr>
              <p:spPr bwMode="auto">
                <a:xfrm>
                  <a:off x="6525" y="11296"/>
                  <a:ext cx="0" cy="4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12" name="Line 15"/>
                <p:cNvSpPr>
                  <a:spLocks noChangeShapeType="1"/>
                </p:cNvSpPr>
                <p:nvPr/>
              </p:nvSpPr>
              <p:spPr bwMode="auto">
                <a:xfrm>
                  <a:off x="7118" y="11302"/>
                  <a:ext cx="0" cy="4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13" name="Line 16"/>
                <p:cNvSpPr>
                  <a:spLocks noChangeShapeType="1"/>
                </p:cNvSpPr>
                <p:nvPr/>
              </p:nvSpPr>
              <p:spPr bwMode="auto">
                <a:xfrm>
                  <a:off x="7676" y="11291"/>
                  <a:ext cx="0" cy="4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14" name="Line 17"/>
                <p:cNvSpPr>
                  <a:spLocks noChangeShapeType="1"/>
                </p:cNvSpPr>
                <p:nvPr/>
              </p:nvSpPr>
              <p:spPr bwMode="auto">
                <a:xfrm>
                  <a:off x="8235" y="11297"/>
                  <a:ext cx="0" cy="4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15" name="Line 18"/>
                <p:cNvSpPr>
                  <a:spLocks noChangeShapeType="1"/>
                </p:cNvSpPr>
                <p:nvPr/>
              </p:nvSpPr>
              <p:spPr bwMode="auto">
                <a:xfrm>
                  <a:off x="8792" y="11302"/>
                  <a:ext cx="0" cy="4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16" name="Oval 19"/>
                <p:cNvSpPr>
                  <a:spLocks noChangeArrowheads="1"/>
                </p:cNvSpPr>
                <p:nvPr/>
              </p:nvSpPr>
              <p:spPr bwMode="auto">
                <a:xfrm>
                  <a:off x="6979" y="11697"/>
                  <a:ext cx="302" cy="28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17" name="Oval 20"/>
                <p:cNvSpPr>
                  <a:spLocks noChangeArrowheads="1"/>
                </p:cNvSpPr>
                <p:nvPr/>
              </p:nvSpPr>
              <p:spPr bwMode="auto">
                <a:xfrm>
                  <a:off x="6380" y="11702"/>
                  <a:ext cx="302" cy="2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18" name="Rectangle 21"/>
                <p:cNvSpPr>
                  <a:spLocks noChangeArrowheads="1"/>
                </p:cNvSpPr>
                <p:nvPr/>
              </p:nvSpPr>
              <p:spPr bwMode="auto">
                <a:xfrm>
                  <a:off x="7518" y="11684"/>
                  <a:ext cx="302" cy="3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19" name="Rectangle 22"/>
                <p:cNvSpPr>
                  <a:spLocks noChangeArrowheads="1"/>
                </p:cNvSpPr>
                <p:nvPr/>
              </p:nvSpPr>
              <p:spPr bwMode="auto">
                <a:xfrm>
                  <a:off x="8084" y="11679"/>
                  <a:ext cx="302" cy="3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20" name="Rectangle 23"/>
                <p:cNvSpPr>
                  <a:spLocks noChangeArrowheads="1"/>
                </p:cNvSpPr>
                <p:nvPr/>
              </p:nvSpPr>
              <p:spPr bwMode="auto">
                <a:xfrm>
                  <a:off x="8618" y="11680"/>
                  <a:ext cx="302" cy="3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21" name="Oval 24"/>
                <p:cNvSpPr>
                  <a:spLocks noChangeArrowheads="1"/>
                </p:cNvSpPr>
                <p:nvPr/>
              </p:nvSpPr>
              <p:spPr bwMode="auto">
                <a:xfrm>
                  <a:off x="7854" y="10680"/>
                  <a:ext cx="302" cy="2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22" name="Line 25"/>
                <p:cNvSpPr>
                  <a:spLocks noChangeShapeType="1"/>
                </p:cNvSpPr>
                <p:nvPr/>
              </p:nvSpPr>
              <p:spPr bwMode="auto">
                <a:xfrm>
                  <a:off x="3918" y="10264"/>
                  <a:ext cx="12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23" name="Line 26"/>
                <p:cNvSpPr>
                  <a:spLocks noChangeShapeType="1"/>
                </p:cNvSpPr>
                <p:nvPr/>
              </p:nvSpPr>
              <p:spPr bwMode="auto">
                <a:xfrm>
                  <a:off x="4404" y="9762"/>
                  <a:ext cx="0" cy="51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24" name="Line 27"/>
                <p:cNvSpPr>
                  <a:spLocks noChangeShapeType="1"/>
                </p:cNvSpPr>
                <p:nvPr/>
              </p:nvSpPr>
              <p:spPr bwMode="auto">
                <a:xfrm>
                  <a:off x="3918" y="10264"/>
                  <a:ext cx="0" cy="50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25" name="Line 28"/>
                <p:cNvSpPr>
                  <a:spLocks noChangeShapeType="1"/>
                </p:cNvSpPr>
                <p:nvPr/>
              </p:nvSpPr>
              <p:spPr bwMode="auto">
                <a:xfrm>
                  <a:off x="4543" y="10269"/>
                  <a:ext cx="0" cy="50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26" name="Line 29"/>
                <p:cNvSpPr>
                  <a:spLocks noChangeShapeType="1"/>
                </p:cNvSpPr>
                <p:nvPr/>
              </p:nvSpPr>
              <p:spPr bwMode="auto">
                <a:xfrm>
                  <a:off x="5168" y="10275"/>
                  <a:ext cx="0" cy="50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27" name="Oval 30"/>
                <p:cNvSpPr>
                  <a:spLocks noChangeArrowheads="1"/>
                </p:cNvSpPr>
                <p:nvPr/>
              </p:nvSpPr>
              <p:spPr bwMode="auto">
                <a:xfrm>
                  <a:off x="7491" y="9598"/>
                  <a:ext cx="302" cy="2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28" name="Line 31"/>
                <p:cNvSpPr>
                  <a:spLocks noChangeShapeType="1"/>
                </p:cNvSpPr>
                <p:nvPr/>
              </p:nvSpPr>
              <p:spPr bwMode="auto">
                <a:xfrm>
                  <a:off x="7318" y="9729"/>
                  <a:ext cx="0" cy="10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29" name="Rectangle 32"/>
                <p:cNvSpPr>
                  <a:spLocks noChangeArrowheads="1"/>
                </p:cNvSpPr>
                <p:nvPr/>
              </p:nvSpPr>
              <p:spPr bwMode="auto">
                <a:xfrm>
                  <a:off x="7166" y="10664"/>
                  <a:ext cx="302" cy="3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8230" name="Group 33"/>
                <p:cNvGrpSpPr>
                  <a:grpSpLocks/>
                </p:cNvGrpSpPr>
                <p:nvPr/>
              </p:nvGrpSpPr>
              <p:grpSpPr bwMode="auto">
                <a:xfrm>
                  <a:off x="3080" y="10680"/>
                  <a:ext cx="990" cy="319"/>
                  <a:chOff x="1478" y="7203"/>
                  <a:chExt cx="990" cy="319"/>
                </a:xfrm>
              </p:grpSpPr>
              <p:sp>
                <p:nvSpPr>
                  <p:cNvPr id="8247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478" y="7204"/>
                    <a:ext cx="302" cy="3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8248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2166" y="7203"/>
                    <a:ext cx="302" cy="2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8249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775" y="7351"/>
                    <a:ext cx="40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  <p:sp>
              <p:nvSpPr>
                <p:cNvPr id="8231" name="Rectangle 37"/>
                <p:cNvSpPr>
                  <a:spLocks noChangeArrowheads="1"/>
                </p:cNvSpPr>
                <p:nvPr/>
              </p:nvSpPr>
              <p:spPr bwMode="auto">
                <a:xfrm>
                  <a:off x="4381" y="10676"/>
                  <a:ext cx="302" cy="3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32" name="Oval 38"/>
                <p:cNvSpPr>
                  <a:spLocks noChangeArrowheads="1"/>
                </p:cNvSpPr>
                <p:nvPr/>
              </p:nvSpPr>
              <p:spPr bwMode="auto">
                <a:xfrm>
                  <a:off x="5018" y="10692"/>
                  <a:ext cx="302" cy="2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33" name="Line 39"/>
                <p:cNvSpPr>
                  <a:spLocks noChangeShapeType="1"/>
                </p:cNvSpPr>
                <p:nvPr/>
              </p:nvSpPr>
              <p:spPr bwMode="auto">
                <a:xfrm>
                  <a:off x="5638" y="8718"/>
                  <a:ext cx="40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34" name="Line 40"/>
                <p:cNvSpPr>
                  <a:spLocks noChangeShapeType="1"/>
                </p:cNvSpPr>
                <p:nvPr/>
              </p:nvSpPr>
              <p:spPr bwMode="auto">
                <a:xfrm>
                  <a:off x="4711" y="9198"/>
                  <a:ext cx="227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35" name="Line 41"/>
                <p:cNvSpPr>
                  <a:spLocks noChangeShapeType="1"/>
                </p:cNvSpPr>
                <p:nvPr/>
              </p:nvSpPr>
              <p:spPr bwMode="auto">
                <a:xfrm>
                  <a:off x="5850" y="8729"/>
                  <a:ext cx="0" cy="4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36" name="Line 42"/>
                <p:cNvSpPr>
                  <a:spLocks noChangeShapeType="1"/>
                </p:cNvSpPr>
                <p:nvPr/>
              </p:nvSpPr>
              <p:spPr bwMode="auto">
                <a:xfrm>
                  <a:off x="5293" y="9209"/>
                  <a:ext cx="0" cy="4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37" name="Line 43"/>
                <p:cNvSpPr>
                  <a:spLocks noChangeShapeType="1"/>
                </p:cNvSpPr>
                <p:nvPr/>
              </p:nvSpPr>
              <p:spPr bwMode="auto">
                <a:xfrm>
                  <a:off x="5851" y="9198"/>
                  <a:ext cx="0" cy="4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38" name="Line 44"/>
                <p:cNvSpPr>
                  <a:spLocks noChangeShapeType="1"/>
                </p:cNvSpPr>
                <p:nvPr/>
              </p:nvSpPr>
              <p:spPr bwMode="auto">
                <a:xfrm>
                  <a:off x="6410" y="9204"/>
                  <a:ext cx="0" cy="4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39" name="Line 45"/>
                <p:cNvSpPr>
                  <a:spLocks noChangeShapeType="1"/>
                </p:cNvSpPr>
                <p:nvPr/>
              </p:nvSpPr>
              <p:spPr bwMode="auto">
                <a:xfrm>
                  <a:off x="6967" y="9209"/>
                  <a:ext cx="0" cy="4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40" name="Oval 46"/>
                <p:cNvSpPr>
                  <a:spLocks noChangeArrowheads="1"/>
                </p:cNvSpPr>
                <p:nvPr/>
              </p:nvSpPr>
              <p:spPr bwMode="auto">
                <a:xfrm>
                  <a:off x="5154" y="9604"/>
                  <a:ext cx="302" cy="28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41" name="Oval 47"/>
                <p:cNvSpPr>
                  <a:spLocks noChangeArrowheads="1"/>
                </p:cNvSpPr>
                <p:nvPr/>
              </p:nvSpPr>
              <p:spPr bwMode="auto">
                <a:xfrm>
                  <a:off x="4555" y="9609"/>
                  <a:ext cx="302" cy="2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42" name="Rectangle 48"/>
                <p:cNvSpPr>
                  <a:spLocks noChangeArrowheads="1"/>
                </p:cNvSpPr>
                <p:nvPr/>
              </p:nvSpPr>
              <p:spPr bwMode="auto">
                <a:xfrm>
                  <a:off x="5693" y="9591"/>
                  <a:ext cx="302" cy="3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43" name="Rectangle 49"/>
                <p:cNvSpPr>
                  <a:spLocks noChangeArrowheads="1"/>
                </p:cNvSpPr>
                <p:nvPr/>
              </p:nvSpPr>
              <p:spPr bwMode="auto">
                <a:xfrm>
                  <a:off x="6259" y="9586"/>
                  <a:ext cx="302" cy="3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44" name="Rectangle 50"/>
                <p:cNvSpPr>
                  <a:spLocks noChangeArrowheads="1"/>
                </p:cNvSpPr>
                <p:nvPr/>
              </p:nvSpPr>
              <p:spPr bwMode="auto">
                <a:xfrm>
                  <a:off x="6793" y="9587"/>
                  <a:ext cx="302" cy="3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45" name="Rectangle 51"/>
                <p:cNvSpPr>
                  <a:spLocks noChangeArrowheads="1"/>
                </p:cNvSpPr>
                <p:nvPr/>
              </p:nvSpPr>
              <p:spPr bwMode="auto">
                <a:xfrm>
                  <a:off x="5341" y="8571"/>
                  <a:ext cx="302" cy="3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8246" name="Oval 52"/>
                <p:cNvSpPr>
                  <a:spLocks noChangeArrowheads="1"/>
                </p:cNvSpPr>
                <p:nvPr/>
              </p:nvSpPr>
              <p:spPr bwMode="auto">
                <a:xfrm>
                  <a:off x="6029" y="8587"/>
                  <a:ext cx="302" cy="2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</p:grpSp>
        <p:sp>
          <p:nvSpPr>
            <p:cNvPr id="8199" name="Text Box 53"/>
            <p:cNvSpPr txBox="1">
              <a:spLocks noChangeArrowheads="1"/>
            </p:cNvSpPr>
            <p:nvPr/>
          </p:nvSpPr>
          <p:spPr bwMode="auto">
            <a:xfrm>
              <a:off x="1624" y="8490"/>
              <a:ext cx="452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fr-FR" sz="2400" b="1">
                  <a:solidFill>
                    <a:srgbClr val="FF0000"/>
                  </a:solidFill>
                  <a:latin typeface="Times New Roman" pitchFamily="18" charset="0"/>
                </a:rPr>
                <a:t>I</a:t>
              </a:r>
              <a:endParaRPr lang="en-GB" sz="2400">
                <a:solidFill>
                  <a:srgbClr val="FF0000"/>
                </a:solidFill>
              </a:endParaRPr>
            </a:p>
          </p:txBody>
        </p:sp>
        <p:sp>
          <p:nvSpPr>
            <p:cNvPr id="8200" name="Text Box 54"/>
            <p:cNvSpPr txBox="1">
              <a:spLocks noChangeArrowheads="1"/>
            </p:cNvSpPr>
            <p:nvPr/>
          </p:nvSpPr>
          <p:spPr bwMode="auto">
            <a:xfrm>
              <a:off x="1613" y="9567"/>
              <a:ext cx="586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fr-FR" sz="2400" b="1">
                  <a:solidFill>
                    <a:srgbClr val="FF0000"/>
                  </a:solidFill>
                  <a:latin typeface="Times New Roman" pitchFamily="18" charset="0"/>
                </a:rPr>
                <a:t>II</a:t>
              </a:r>
              <a:endParaRPr lang="en-GB" sz="2400">
                <a:solidFill>
                  <a:srgbClr val="FF0000"/>
                </a:solidFill>
              </a:endParaRPr>
            </a:p>
          </p:txBody>
        </p:sp>
        <p:sp>
          <p:nvSpPr>
            <p:cNvPr id="8201" name="Text Box 55"/>
            <p:cNvSpPr txBox="1">
              <a:spLocks noChangeArrowheads="1"/>
            </p:cNvSpPr>
            <p:nvPr/>
          </p:nvSpPr>
          <p:spPr bwMode="auto">
            <a:xfrm>
              <a:off x="1581" y="10644"/>
              <a:ext cx="62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fr-FR" sz="2400" b="1">
                  <a:solidFill>
                    <a:srgbClr val="FF0000"/>
                  </a:solidFill>
                  <a:latin typeface="Times New Roman" pitchFamily="18" charset="0"/>
                </a:rPr>
                <a:t>III</a:t>
              </a:r>
              <a:endParaRPr lang="en-GB" sz="2400">
                <a:solidFill>
                  <a:srgbClr val="FF0000"/>
                </a:solidFill>
              </a:endParaRPr>
            </a:p>
          </p:txBody>
        </p:sp>
        <p:sp>
          <p:nvSpPr>
            <p:cNvPr id="8202" name="Text Box 56"/>
            <p:cNvSpPr txBox="1">
              <a:spLocks noChangeArrowheads="1"/>
            </p:cNvSpPr>
            <p:nvPr/>
          </p:nvSpPr>
          <p:spPr bwMode="auto">
            <a:xfrm>
              <a:off x="1568" y="11554"/>
              <a:ext cx="603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fr-FR" sz="2400" b="1">
                  <a:solidFill>
                    <a:srgbClr val="FF0000"/>
                  </a:solidFill>
                  <a:latin typeface="Times New Roman" pitchFamily="18" charset="0"/>
                </a:rPr>
                <a:t>IV</a:t>
              </a:r>
              <a:endParaRPr lang="en-GB" sz="240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172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Organising the pedigree chart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8450"/>
            <a:ext cx="8394700" cy="12874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Individuals in each generation are identified by Arabic numerals numbered from the left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Therefore the affected individuals are </a:t>
            </a:r>
            <a:r>
              <a:rPr lang="en-GB" sz="2400" b="1" smtClean="0">
                <a:latin typeface="Times New Roman" pitchFamily="18" charset="0"/>
              </a:rPr>
              <a:t>II3</a:t>
            </a:r>
            <a:r>
              <a:rPr lang="en-GB" sz="2400" smtClean="0"/>
              <a:t>, </a:t>
            </a:r>
            <a:r>
              <a:rPr lang="en-GB" sz="2400" b="1" smtClean="0">
                <a:latin typeface="Times New Roman" pitchFamily="18" charset="0"/>
              </a:rPr>
              <a:t>IV2</a:t>
            </a:r>
            <a:r>
              <a:rPr lang="en-GB" sz="2400" smtClean="0"/>
              <a:t> and </a:t>
            </a:r>
            <a:r>
              <a:rPr lang="en-GB" sz="2400" b="1" smtClean="0">
                <a:latin typeface="Times New Roman" pitchFamily="18" charset="0"/>
              </a:rPr>
              <a:t>IV3</a:t>
            </a: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915988" y="2771775"/>
            <a:ext cx="7289800" cy="3673475"/>
            <a:chOff x="1568" y="8490"/>
            <a:chExt cx="7437" cy="3529"/>
          </a:xfrm>
        </p:grpSpPr>
        <p:grpSp>
          <p:nvGrpSpPr>
            <p:cNvPr id="9222" name="Group 5"/>
            <p:cNvGrpSpPr>
              <a:grpSpLocks/>
            </p:cNvGrpSpPr>
            <p:nvPr/>
          </p:nvGrpSpPr>
          <p:grpSpPr bwMode="auto">
            <a:xfrm>
              <a:off x="3165" y="8588"/>
              <a:ext cx="5840" cy="3431"/>
              <a:chOff x="3097" y="8588"/>
              <a:chExt cx="5840" cy="3431"/>
            </a:xfrm>
          </p:grpSpPr>
          <p:sp>
            <p:nvSpPr>
              <p:cNvPr id="9227" name="Line 6"/>
              <p:cNvSpPr>
                <a:spLocks noChangeShapeType="1"/>
              </p:cNvSpPr>
              <p:nvPr/>
            </p:nvSpPr>
            <p:spPr bwMode="auto">
              <a:xfrm>
                <a:off x="4700" y="9203"/>
                <a:ext cx="0" cy="4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grpSp>
            <p:nvGrpSpPr>
              <p:cNvPr id="9228" name="Group 7"/>
              <p:cNvGrpSpPr>
                <a:grpSpLocks/>
              </p:cNvGrpSpPr>
              <p:nvPr/>
            </p:nvGrpSpPr>
            <p:grpSpPr bwMode="auto">
              <a:xfrm>
                <a:off x="3097" y="8588"/>
                <a:ext cx="5840" cy="3431"/>
                <a:chOff x="3080" y="8571"/>
                <a:chExt cx="5840" cy="3431"/>
              </a:xfrm>
            </p:grpSpPr>
            <p:sp>
              <p:nvSpPr>
                <p:cNvPr id="9229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4169" y="9762"/>
                  <a:ext cx="40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30" name="Rectangle 9"/>
                <p:cNvSpPr>
                  <a:spLocks noChangeArrowheads="1"/>
                </p:cNvSpPr>
                <p:nvPr/>
              </p:nvSpPr>
              <p:spPr bwMode="auto">
                <a:xfrm>
                  <a:off x="3941" y="9598"/>
                  <a:ext cx="302" cy="3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31" name="Line 10"/>
                <p:cNvSpPr>
                  <a:spLocks noChangeShapeType="1"/>
                </p:cNvSpPr>
                <p:nvPr/>
              </p:nvSpPr>
              <p:spPr bwMode="auto">
                <a:xfrm>
                  <a:off x="7100" y="9728"/>
                  <a:ext cx="43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32" name="Line 11"/>
                <p:cNvSpPr>
                  <a:spLocks noChangeShapeType="1"/>
                </p:cNvSpPr>
                <p:nvPr/>
              </p:nvSpPr>
              <p:spPr bwMode="auto">
                <a:xfrm>
                  <a:off x="7463" y="10828"/>
                  <a:ext cx="40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33" name="Line 12"/>
                <p:cNvSpPr>
                  <a:spLocks noChangeShapeType="1"/>
                </p:cNvSpPr>
                <p:nvPr/>
              </p:nvSpPr>
              <p:spPr bwMode="auto">
                <a:xfrm>
                  <a:off x="6536" y="11291"/>
                  <a:ext cx="227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34" name="Line 13"/>
                <p:cNvSpPr>
                  <a:spLocks noChangeShapeType="1"/>
                </p:cNvSpPr>
                <p:nvPr/>
              </p:nvSpPr>
              <p:spPr bwMode="auto">
                <a:xfrm>
                  <a:off x="7675" y="10839"/>
                  <a:ext cx="0" cy="4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35" name="Line 14"/>
                <p:cNvSpPr>
                  <a:spLocks noChangeShapeType="1"/>
                </p:cNvSpPr>
                <p:nvPr/>
              </p:nvSpPr>
              <p:spPr bwMode="auto">
                <a:xfrm>
                  <a:off x="6525" y="11296"/>
                  <a:ext cx="0" cy="4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36" name="Line 15"/>
                <p:cNvSpPr>
                  <a:spLocks noChangeShapeType="1"/>
                </p:cNvSpPr>
                <p:nvPr/>
              </p:nvSpPr>
              <p:spPr bwMode="auto">
                <a:xfrm>
                  <a:off x="7118" y="11302"/>
                  <a:ext cx="0" cy="4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37" name="Line 16"/>
                <p:cNvSpPr>
                  <a:spLocks noChangeShapeType="1"/>
                </p:cNvSpPr>
                <p:nvPr/>
              </p:nvSpPr>
              <p:spPr bwMode="auto">
                <a:xfrm>
                  <a:off x="7676" y="11291"/>
                  <a:ext cx="0" cy="4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38" name="Line 17"/>
                <p:cNvSpPr>
                  <a:spLocks noChangeShapeType="1"/>
                </p:cNvSpPr>
                <p:nvPr/>
              </p:nvSpPr>
              <p:spPr bwMode="auto">
                <a:xfrm>
                  <a:off x="8235" y="11297"/>
                  <a:ext cx="0" cy="4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39" name="Line 18"/>
                <p:cNvSpPr>
                  <a:spLocks noChangeShapeType="1"/>
                </p:cNvSpPr>
                <p:nvPr/>
              </p:nvSpPr>
              <p:spPr bwMode="auto">
                <a:xfrm>
                  <a:off x="8792" y="11302"/>
                  <a:ext cx="0" cy="4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40" name="Oval 19"/>
                <p:cNvSpPr>
                  <a:spLocks noChangeArrowheads="1"/>
                </p:cNvSpPr>
                <p:nvPr/>
              </p:nvSpPr>
              <p:spPr bwMode="auto">
                <a:xfrm>
                  <a:off x="6979" y="11697"/>
                  <a:ext cx="302" cy="28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41" name="Oval 20"/>
                <p:cNvSpPr>
                  <a:spLocks noChangeArrowheads="1"/>
                </p:cNvSpPr>
                <p:nvPr/>
              </p:nvSpPr>
              <p:spPr bwMode="auto">
                <a:xfrm>
                  <a:off x="6380" y="11702"/>
                  <a:ext cx="302" cy="2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42" name="Rectangle 21"/>
                <p:cNvSpPr>
                  <a:spLocks noChangeArrowheads="1"/>
                </p:cNvSpPr>
                <p:nvPr/>
              </p:nvSpPr>
              <p:spPr bwMode="auto">
                <a:xfrm>
                  <a:off x="7518" y="11684"/>
                  <a:ext cx="302" cy="3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43" name="Rectangle 22"/>
                <p:cNvSpPr>
                  <a:spLocks noChangeArrowheads="1"/>
                </p:cNvSpPr>
                <p:nvPr/>
              </p:nvSpPr>
              <p:spPr bwMode="auto">
                <a:xfrm>
                  <a:off x="8084" y="11679"/>
                  <a:ext cx="302" cy="3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44" name="Rectangle 23"/>
                <p:cNvSpPr>
                  <a:spLocks noChangeArrowheads="1"/>
                </p:cNvSpPr>
                <p:nvPr/>
              </p:nvSpPr>
              <p:spPr bwMode="auto">
                <a:xfrm>
                  <a:off x="8618" y="11680"/>
                  <a:ext cx="302" cy="3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45" name="Oval 24"/>
                <p:cNvSpPr>
                  <a:spLocks noChangeArrowheads="1"/>
                </p:cNvSpPr>
                <p:nvPr/>
              </p:nvSpPr>
              <p:spPr bwMode="auto">
                <a:xfrm>
                  <a:off x="7854" y="10680"/>
                  <a:ext cx="302" cy="2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46" name="Line 25"/>
                <p:cNvSpPr>
                  <a:spLocks noChangeShapeType="1"/>
                </p:cNvSpPr>
                <p:nvPr/>
              </p:nvSpPr>
              <p:spPr bwMode="auto">
                <a:xfrm>
                  <a:off x="3918" y="10264"/>
                  <a:ext cx="12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47" name="Line 26"/>
                <p:cNvSpPr>
                  <a:spLocks noChangeShapeType="1"/>
                </p:cNvSpPr>
                <p:nvPr/>
              </p:nvSpPr>
              <p:spPr bwMode="auto">
                <a:xfrm>
                  <a:off x="4404" y="9762"/>
                  <a:ext cx="0" cy="51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48" name="Line 27"/>
                <p:cNvSpPr>
                  <a:spLocks noChangeShapeType="1"/>
                </p:cNvSpPr>
                <p:nvPr/>
              </p:nvSpPr>
              <p:spPr bwMode="auto">
                <a:xfrm>
                  <a:off x="3918" y="10264"/>
                  <a:ext cx="0" cy="50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49" name="Line 28"/>
                <p:cNvSpPr>
                  <a:spLocks noChangeShapeType="1"/>
                </p:cNvSpPr>
                <p:nvPr/>
              </p:nvSpPr>
              <p:spPr bwMode="auto">
                <a:xfrm>
                  <a:off x="4543" y="10269"/>
                  <a:ext cx="0" cy="50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50" name="Line 29"/>
                <p:cNvSpPr>
                  <a:spLocks noChangeShapeType="1"/>
                </p:cNvSpPr>
                <p:nvPr/>
              </p:nvSpPr>
              <p:spPr bwMode="auto">
                <a:xfrm>
                  <a:off x="5168" y="10275"/>
                  <a:ext cx="0" cy="50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51" name="Oval 30"/>
                <p:cNvSpPr>
                  <a:spLocks noChangeArrowheads="1"/>
                </p:cNvSpPr>
                <p:nvPr/>
              </p:nvSpPr>
              <p:spPr bwMode="auto">
                <a:xfrm>
                  <a:off x="7491" y="9598"/>
                  <a:ext cx="302" cy="2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52" name="Line 31"/>
                <p:cNvSpPr>
                  <a:spLocks noChangeShapeType="1"/>
                </p:cNvSpPr>
                <p:nvPr/>
              </p:nvSpPr>
              <p:spPr bwMode="auto">
                <a:xfrm>
                  <a:off x="7318" y="9729"/>
                  <a:ext cx="0" cy="10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53" name="Rectangle 32"/>
                <p:cNvSpPr>
                  <a:spLocks noChangeArrowheads="1"/>
                </p:cNvSpPr>
                <p:nvPr/>
              </p:nvSpPr>
              <p:spPr bwMode="auto">
                <a:xfrm>
                  <a:off x="7166" y="10664"/>
                  <a:ext cx="302" cy="3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9254" name="Group 33"/>
                <p:cNvGrpSpPr>
                  <a:grpSpLocks/>
                </p:cNvGrpSpPr>
                <p:nvPr/>
              </p:nvGrpSpPr>
              <p:grpSpPr bwMode="auto">
                <a:xfrm>
                  <a:off x="3080" y="10680"/>
                  <a:ext cx="990" cy="319"/>
                  <a:chOff x="1478" y="7203"/>
                  <a:chExt cx="990" cy="319"/>
                </a:xfrm>
              </p:grpSpPr>
              <p:sp>
                <p:nvSpPr>
                  <p:cNvPr id="9271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478" y="7204"/>
                    <a:ext cx="302" cy="3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9272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2166" y="7203"/>
                    <a:ext cx="302" cy="2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9273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775" y="7351"/>
                    <a:ext cx="40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  <p:sp>
              <p:nvSpPr>
                <p:cNvPr id="9255" name="Rectangle 37"/>
                <p:cNvSpPr>
                  <a:spLocks noChangeArrowheads="1"/>
                </p:cNvSpPr>
                <p:nvPr/>
              </p:nvSpPr>
              <p:spPr bwMode="auto">
                <a:xfrm>
                  <a:off x="4381" y="10676"/>
                  <a:ext cx="302" cy="3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56" name="Oval 38"/>
                <p:cNvSpPr>
                  <a:spLocks noChangeArrowheads="1"/>
                </p:cNvSpPr>
                <p:nvPr/>
              </p:nvSpPr>
              <p:spPr bwMode="auto">
                <a:xfrm>
                  <a:off x="5018" y="10692"/>
                  <a:ext cx="302" cy="2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57" name="Line 39"/>
                <p:cNvSpPr>
                  <a:spLocks noChangeShapeType="1"/>
                </p:cNvSpPr>
                <p:nvPr/>
              </p:nvSpPr>
              <p:spPr bwMode="auto">
                <a:xfrm>
                  <a:off x="5638" y="8718"/>
                  <a:ext cx="40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58" name="Line 40"/>
                <p:cNvSpPr>
                  <a:spLocks noChangeShapeType="1"/>
                </p:cNvSpPr>
                <p:nvPr/>
              </p:nvSpPr>
              <p:spPr bwMode="auto">
                <a:xfrm>
                  <a:off x="4711" y="9198"/>
                  <a:ext cx="227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59" name="Line 41"/>
                <p:cNvSpPr>
                  <a:spLocks noChangeShapeType="1"/>
                </p:cNvSpPr>
                <p:nvPr/>
              </p:nvSpPr>
              <p:spPr bwMode="auto">
                <a:xfrm>
                  <a:off x="5850" y="8729"/>
                  <a:ext cx="0" cy="4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60" name="Line 42"/>
                <p:cNvSpPr>
                  <a:spLocks noChangeShapeType="1"/>
                </p:cNvSpPr>
                <p:nvPr/>
              </p:nvSpPr>
              <p:spPr bwMode="auto">
                <a:xfrm>
                  <a:off x="5293" y="9209"/>
                  <a:ext cx="0" cy="4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61" name="Line 43"/>
                <p:cNvSpPr>
                  <a:spLocks noChangeShapeType="1"/>
                </p:cNvSpPr>
                <p:nvPr/>
              </p:nvSpPr>
              <p:spPr bwMode="auto">
                <a:xfrm>
                  <a:off x="5851" y="9198"/>
                  <a:ext cx="0" cy="4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62" name="Line 44"/>
                <p:cNvSpPr>
                  <a:spLocks noChangeShapeType="1"/>
                </p:cNvSpPr>
                <p:nvPr/>
              </p:nvSpPr>
              <p:spPr bwMode="auto">
                <a:xfrm>
                  <a:off x="6410" y="9204"/>
                  <a:ext cx="0" cy="4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63" name="Line 45"/>
                <p:cNvSpPr>
                  <a:spLocks noChangeShapeType="1"/>
                </p:cNvSpPr>
                <p:nvPr/>
              </p:nvSpPr>
              <p:spPr bwMode="auto">
                <a:xfrm>
                  <a:off x="6967" y="9209"/>
                  <a:ext cx="0" cy="4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64" name="Oval 46"/>
                <p:cNvSpPr>
                  <a:spLocks noChangeArrowheads="1"/>
                </p:cNvSpPr>
                <p:nvPr/>
              </p:nvSpPr>
              <p:spPr bwMode="auto">
                <a:xfrm>
                  <a:off x="5154" y="9604"/>
                  <a:ext cx="302" cy="28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65" name="Oval 47"/>
                <p:cNvSpPr>
                  <a:spLocks noChangeArrowheads="1"/>
                </p:cNvSpPr>
                <p:nvPr/>
              </p:nvSpPr>
              <p:spPr bwMode="auto">
                <a:xfrm>
                  <a:off x="4555" y="9609"/>
                  <a:ext cx="302" cy="2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66" name="Rectangle 48"/>
                <p:cNvSpPr>
                  <a:spLocks noChangeArrowheads="1"/>
                </p:cNvSpPr>
                <p:nvPr/>
              </p:nvSpPr>
              <p:spPr bwMode="auto">
                <a:xfrm>
                  <a:off x="5693" y="9591"/>
                  <a:ext cx="302" cy="3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67" name="Rectangle 49"/>
                <p:cNvSpPr>
                  <a:spLocks noChangeArrowheads="1"/>
                </p:cNvSpPr>
                <p:nvPr/>
              </p:nvSpPr>
              <p:spPr bwMode="auto">
                <a:xfrm>
                  <a:off x="6259" y="9586"/>
                  <a:ext cx="302" cy="3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68" name="Rectangle 50"/>
                <p:cNvSpPr>
                  <a:spLocks noChangeArrowheads="1"/>
                </p:cNvSpPr>
                <p:nvPr/>
              </p:nvSpPr>
              <p:spPr bwMode="auto">
                <a:xfrm>
                  <a:off x="6793" y="9587"/>
                  <a:ext cx="302" cy="3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69" name="Rectangle 51"/>
                <p:cNvSpPr>
                  <a:spLocks noChangeArrowheads="1"/>
                </p:cNvSpPr>
                <p:nvPr/>
              </p:nvSpPr>
              <p:spPr bwMode="auto">
                <a:xfrm>
                  <a:off x="5341" y="8571"/>
                  <a:ext cx="302" cy="3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9270" name="Oval 52"/>
                <p:cNvSpPr>
                  <a:spLocks noChangeArrowheads="1"/>
                </p:cNvSpPr>
                <p:nvPr/>
              </p:nvSpPr>
              <p:spPr bwMode="auto">
                <a:xfrm>
                  <a:off x="6029" y="8587"/>
                  <a:ext cx="302" cy="2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</p:grpSp>
        <p:sp>
          <p:nvSpPr>
            <p:cNvPr id="9223" name="Text Box 53"/>
            <p:cNvSpPr txBox="1">
              <a:spLocks noChangeArrowheads="1"/>
            </p:cNvSpPr>
            <p:nvPr/>
          </p:nvSpPr>
          <p:spPr bwMode="auto">
            <a:xfrm>
              <a:off x="1624" y="8490"/>
              <a:ext cx="452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fr-FR" sz="2400" b="1">
                  <a:latin typeface="Times New Roman" pitchFamily="18" charset="0"/>
                </a:rPr>
                <a:t>I</a:t>
              </a:r>
              <a:endParaRPr lang="en-GB" sz="2400"/>
            </a:p>
          </p:txBody>
        </p:sp>
        <p:sp>
          <p:nvSpPr>
            <p:cNvPr id="9224" name="Text Box 54"/>
            <p:cNvSpPr txBox="1">
              <a:spLocks noChangeArrowheads="1"/>
            </p:cNvSpPr>
            <p:nvPr/>
          </p:nvSpPr>
          <p:spPr bwMode="auto">
            <a:xfrm>
              <a:off x="1613" y="9567"/>
              <a:ext cx="586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fr-FR" sz="2400" b="1">
                  <a:latin typeface="Times New Roman" pitchFamily="18" charset="0"/>
                </a:rPr>
                <a:t>II</a:t>
              </a:r>
              <a:endParaRPr lang="en-GB" sz="2400"/>
            </a:p>
          </p:txBody>
        </p:sp>
        <p:sp>
          <p:nvSpPr>
            <p:cNvPr id="9225" name="Text Box 55"/>
            <p:cNvSpPr txBox="1">
              <a:spLocks noChangeArrowheads="1"/>
            </p:cNvSpPr>
            <p:nvPr/>
          </p:nvSpPr>
          <p:spPr bwMode="auto">
            <a:xfrm>
              <a:off x="1581" y="10644"/>
              <a:ext cx="62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fr-FR" sz="2400" b="1">
                  <a:latin typeface="Times New Roman" pitchFamily="18" charset="0"/>
                </a:rPr>
                <a:t>III</a:t>
              </a:r>
              <a:endParaRPr lang="en-GB" sz="2400"/>
            </a:p>
          </p:txBody>
        </p:sp>
        <p:sp>
          <p:nvSpPr>
            <p:cNvPr id="9226" name="Text Box 56"/>
            <p:cNvSpPr txBox="1">
              <a:spLocks noChangeArrowheads="1"/>
            </p:cNvSpPr>
            <p:nvPr/>
          </p:nvSpPr>
          <p:spPr bwMode="auto">
            <a:xfrm>
              <a:off x="1568" y="11554"/>
              <a:ext cx="603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fr-FR" sz="2400" b="1">
                  <a:latin typeface="Times New Roman" pitchFamily="18" charset="0"/>
                </a:rPr>
                <a:t>IV</a:t>
              </a:r>
              <a:endParaRPr lang="en-GB" sz="2400"/>
            </a:p>
          </p:txBody>
        </p:sp>
      </p:grpSp>
    </p:spTree>
    <p:extLst>
      <p:ext uri="{BB962C8B-B14F-4D97-AF65-F5344CB8AC3E}">
        <p14:creationId xmlns:p14="http://schemas.microsoft.com/office/powerpoint/2010/main" val="383912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Mode of Inheritance </a:t>
            </a:r>
            <a:endParaRPr lang="ar-SA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Autosomal Dominant inheritance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4" descr="http://science.nayland.school.nz/graemeb/images/class%20work/2005/yr10&amp;11images/gene/Pedc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58723"/>
            <a:ext cx="5791200" cy="5699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626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Autosomal dominant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Autosomal:</a:t>
            </a:r>
            <a:r>
              <a:rPr lang="en-US" dirty="0" err="1" smtClean="0"/>
              <a:t>the</a:t>
            </a:r>
            <a:r>
              <a:rPr lang="en-US" dirty="0" smtClean="0"/>
              <a:t> gene in question is located on one of the numbered, or non-sex, chromosomes.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Dominant:</a:t>
            </a:r>
            <a:r>
              <a:rPr lang="en-US" dirty="0" smtClean="0"/>
              <a:t> single copy of the disease-associated mutation is enough to cause the disease. This is in contrast to a recessive disorder, where two copies of the mutation are needed to cause the disease</a:t>
            </a:r>
            <a:endParaRPr lang="en-US" dirty="0"/>
          </a:p>
        </p:txBody>
      </p:sp>
      <p:pic>
        <p:nvPicPr>
          <p:cNvPr id="7" name="Content Placeholder 6" descr="autodominan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524000"/>
            <a:ext cx="3886200" cy="5012818"/>
          </a:xfrm>
        </p:spPr>
      </p:pic>
    </p:spTree>
    <p:extLst>
      <p:ext uri="{BB962C8B-B14F-4D97-AF65-F5344CB8AC3E}">
        <p14:creationId xmlns:p14="http://schemas.microsoft.com/office/powerpoint/2010/main" val="299786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Autosomal dominant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risks of sibs?</a:t>
            </a:r>
          </a:p>
          <a:p>
            <a:r>
              <a:rPr lang="en-US" dirty="0" smtClean="0"/>
              <a:t>If one of parents has the disease, what is the risk of offspring?</a:t>
            </a:r>
          </a:p>
        </p:txBody>
      </p:sp>
    </p:spTree>
    <p:extLst>
      <p:ext uri="{BB962C8B-B14F-4D97-AF65-F5344CB8AC3E}">
        <p14:creationId xmlns:p14="http://schemas.microsoft.com/office/powerpoint/2010/main" val="408158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Autosomal dominant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2" name="Content Placeholder 11" descr="908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400050" y="2057400"/>
            <a:ext cx="5048250" cy="4038600"/>
          </a:xfrm>
        </p:spPr>
      </p:pic>
      <p:pic>
        <p:nvPicPr>
          <p:cNvPr id="15" name="Content Placeholder 14" descr="auto_dom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82122"/>
            <a:ext cx="4038600" cy="3362118"/>
          </a:xfrm>
        </p:spPr>
      </p:pic>
    </p:spTree>
    <p:extLst>
      <p:ext uri="{BB962C8B-B14F-4D97-AF65-F5344CB8AC3E}">
        <p14:creationId xmlns:p14="http://schemas.microsoft.com/office/powerpoint/2010/main" val="219524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Achondroplasia</a:t>
            </a:r>
            <a:endParaRPr lang="en-US" dirty="0" smtClean="0"/>
          </a:p>
          <a:p>
            <a:r>
              <a:rPr lang="en-US" dirty="0" smtClean="0"/>
              <a:t>Neurofibromatosis 1</a:t>
            </a:r>
          </a:p>
          <a:p>
            <a:r>
              <a:rPr lang="en-US" dirty="0" err="1" smtClean="0"/>
              <a:t>Marfan</a:t>
            </a:r>
            <a:r>
              <a:rPr lang="en-US" dirty="0" smtClean="0"/>
              <a:t> syndrome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7957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Autosomal Recessive inheritance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eye2009180f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676400"/>
            <a:ext cx="5410199" cy="4914500"/>
          </a:xfrm>
        </p:spPr>
      </p:pic>
    </p:spTree>
    <p:extLst>
      <p:ext uri="{BB962C8B-B14F-4D97-AF65-F5344CB8AC3E}">
        <p14:creationId xmlns:p14="http://schemas.microsoft.com/office/powerpoint/2010/main" val="178725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Autosomal:</a:t>
            </a:r>
            <a:r>
              <a:rPr lang="en-US" dirty="0" err="1" smtClean="0"/>
              <a:t>the</a:t>
            </a:r>
            <a:r>
              <a:rPr lang="en-US" dirty="0" smtClean="0"/>
              <a:t> gene in question is located on one of the numbered, or non-sex, chromosomes.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Recessive:</a:t>
            </a:r>
            <a:r>
              <a:rPr lang="en-US" dirty="0" smtClean="0"/>
              <a:t> 2 copy of the disease-associated mutation are needed to cause the disease. </a:t>
            </a:r>
          </a:p>
          <a:p>
            <a:endParaRPr lang="en-US" dirty="0"/>
          </a:p>
        </p:txBody>
      </p:sp>
      <p:pic>
        <p:nvPicPr>
          <p:cNvPr id="7" name="Content Placeholder 6" descr="autorecessiv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553354"/>
            <a:ext cx="3505200" cy="4521365"/>
          </a:xfrm>
        </p:spPr>
      </p:pic>
    </p:spTree>
    <p:extLst>
      <p:ext uri="{BB962C8B-B14F-4D97-AF65-F5344CB8AC3E}">
        <p14:creationId xmlns:p14="http://schemas.microsoft.com/office/powerpoint/2010/main" val="13824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7411" name="Picture 2" descr="slid1_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2" name="Text Box 3"/>
            <p:cNvSpPr txBox="1">
              <a:spLocks noChangeArrowheads="1"/>
            </p:cNvSpPr>
            <p:nvPr/>
          </p:nvSpPr>
          <p:spPr bwMode="auto">
            <a:xfrm>
              <a:off x="300" y="3108"/>
              <a:ext cx="132" cy="231"/>
            </a:xfrm>
            <a:prstGeom prst="rect">
              <a:avLst/>
            </a:prstGeom>
            <a:solidFill>
              <a:srgbClr val="008D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864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Autosomal Recessive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risks of sibs?</a:t>
            </a:r>
          </a:p>
          <a:p>
            <a:r>
              <a:rPr lang="en-US" dirty="0" smtClean="0"/>
              <a:t>If one of parents has the disease, what is the risk of offspring?</a:t>
            </a:r>
          </a:p>
          <a:p>
            <a:r>
              <a:rPr lang="en-US" dirty="0" smtClean="0"/>
              <a:t>If both parents has the disease, what is the risk of offspring?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92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Autosomal Recessive</a:t>
            </a:r>
            <a:endParaRPr lang="en-US" dirty="0"/>
          </a:p>
        </p:txBody>
      </p:sp>
      <p:pic>
        <p:nvPicPr>
          <p:cNvPr id="6" name="Content Placeholder 5" descr="image20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981200"/>
            <a:ext cx="3657600" cy="3962400"/>
          </a:xfrm>
        </p:spPr>
      </p:pic>
      <p:pic>
        <p:nvPicPr>
          <p:cNvPr id="5" name="Content Placeholder 4" descr="6_1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75942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PKU</a:t>
            </a:r>
          </a:p>
          <a:p>
            <a:r>
              <a:rPr lang="en-US" dirty="0" smtClean="0"/>
              <a:t>CF</a:t>
            </a:r>
          </a:p>
          <a:p>
            <a:r>
              <a:rPr lang="en-US" dirty="0" smtClean="0"/>
              <a:t>Sickle cell disease</a:t>
            </a:r>
          </a:p>
          <a:p>
            <a:r>
              <a:rPr lang="el-GR" dirty="0" smtClean="0"/>
              <a:t>Β</a:t>
            </a:r>
            <a:r>
              <a:rPr lang="en-US" dirty="0" smtClean="0"/>
              <a:t>-</a:t>
            </a:r>
            <a:r>
              <a:rPr lang="en-US" dirty="0" err="1" smtClean="0"/>
              <a:t>Thalassemi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193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X-linked recessive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mutated gene occurs only on the X chromosome.</a:t>
            </a:r>
          </a:p>
          <a:p>
            <a:r>
              <a:rPr lang="en-US" dirty="0" smtClean="0"/>
              <a:t>More affected </a:t>
            </a:r>
            <a:r>
              <a:rPr lang="en-US" dirty="0"/>
              <a:t>males than affected females</a:t>
            </a:r>
          </a:p>
          <a:p>
            <a:r>
              <a:rPr lang="en-US" dirty="0" smtClean="0"/>
              <a:t>Affected grandfather </a:t>
            </a:r>
            <a:r>
              <a:rPr lang="en-US" dirty="0"/>
              <a:t>to affected grandson transmission through a carrier female intermediate</a:t>
            </a:r>
          </a:p>
          <a:p>
            <a:r>
              <a:rPr lang="en-US" dirty="0" smtClean="0"/>
              <a:t>No  </a:t>
            </a:r>
            <a:r>
              <a:rPr lang="en-US" dirty="0"/>
              <a:t>male to male transmission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001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" y="1916832"/>
            <a:ext cx="9062921" cy="3888432"/>
          </a:xfrm>
        </p:spPr>
      </p:pic>
    </p:spTree>
    <p:extLst>
      <p:ext uri="{BB962C8B-B14F-4D97-AF65-F5344CB8AC3E}">
        <p14:creationId xmlns:p14="http://schemas.microsoft.com/office/powerpoint/2010/main" val="71888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Duchene Muscular Dystrophy</a:t>
            </a:r>
          </a:p>
          <a:p>
            <a:r>
              <a:rPr lang="en-US" dirty="0" smtClean="0"/>
              <a:t>Hemophilia A</a:t>
            </a:r>
          </a:p>
          <a:p>
            <a:r>
              <a:rPr lang="en-US" dirty="0" smtClean="0"/>
              <a:t>G6PD</a:t>
            </a:r>
          </a:p>
          <a:p>
            <a:r>
              <a:rPr lang="en-US" dirty="0" smtClean="0"/>
              <a:t>Color blindness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5838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X-linked Dominant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For rare conditions, females are about 2x as likely to be affected </a:t>
            </a:r>
            <a:r>
              <a:rPr lang="en-US" dirty="0" smtClean="0"/>
              <a:t>than   </a:t>
            </a:r>
            <a:r>
              <a:rPr lang="en-US" dirty="0"/>
              <a:t>males</a:t>
            </a:r>
            <a:r>
              <a:rPr lang="en-US" dirty="0" smtClean="0"/>
              <a:t>.</a:t>
            </a:r>
          </a:p>
          <a:p>
            <a:pPr>
              <a:buFontTx/>
              <a:buChar char="•"/>
            </a:pPr>
            <a:r>
              <a:rPr lang="en-US" dirty="0" smtClean="0"/>
              <a:t>May </a:t>
            </a:r>
            <a:r>
              <a:rPr lang="en-US" dirty="0"/>
              <a:t>be lethal in males and usually milder, but variable</a:t>
            </a:r>
            <a:r>
              <a:rPr lang="en-US" dirty="0" smtClean="0"/>
              <a:t>, in </a:t>
            </a:r>
            <a:r>
              <a:rPr lang="en-US" dirty="0"/>
              <a:t>females.</a:t>
            </a:r>
          </a:p>
          <a:p>
            <a:pPr>
              <a:buFontTx/>
              <a:buChar char="•"/>
            </a:pPr>
            <a:r>
              <a:rPr lang="en-US" dirty="0"/>
              <a:t> Affected males pass the gene to all of their daughters, who will be </a:t>
            </a:r>
            <a:r>
              <a:rPr lang="en-US" dirty="0" smtClean="0"/>
              <a:t>affected</a:t>
            </a:r>
            <a:r>
              <a:rPr lang="en-US" dirty="0"/>
              <a:t>, and to none of their sons (NO male-to-male transmission)</a:t>
            </a:r>
          </a:p>
          <a:p>
            <a:pPr>
              <a:buFontTx/>
              <a:buChar char="•"/>
            </a:pPr>
            <a:r>
              <a:rPr lang="en-US" dirty="0"/>
              <a:t> Sons and daughters of affected females have 50% chance of </a:t>
            </a:r>
            <a:r>
              <a:rPr lang="en-US" dirty="0" smtClean="0"/>
              <a:t>being  </a:t>
            </a:r>
            <a:r>
              <a:rPr lang="en-US" dirty="0"/>
              <a:t>affected (similar to autosomal dominant)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1098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59" y="1805810"/>
            <a:ext cx="7881142" cy="4503510"/>
          </a:xfrm>
        </p:spPr>
      </p:pic>
    </p:spTree>
    <p:extLst>
      <p:ext uri="{BB962C8B-B14F-4D97-AF65-F5344CB8AC3E}">
        <p14:creationId xmlns:p14="http://schemas.microsoft.com/office/powerpoint/2010/main" val="31475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Vitamin D-</a:t>
            </a:r>
            <a:r>
              <a:rPr lang="en-US" dirty="0" err="1" smtClean="0"/>
              <a:t>resistent</a:t>
            </a:r>
            <a:r>
              <a:rPr lang="en-US" dirty="0" smtClean="0"/>
              <a:t> rickets</a:t>
            </a:r>
          </a:p>
          <a:p>
            <a:r>
              <a:rPr lang="en-US" dirty="0" err="1" smtClean="0"/>
              <a:t>Incontinentia</a:t>
            </a:r>
            <a:r>
              <a:rPr lang="en-US" dirty="0" smtClean="0"/>
              <a:t> </a:t>
            </a:r>
            <a:r>
              <a:rPr lang="en-US" dirty="0" err="1" smtClean="0"/>
              <a:t>pegmenti</a:t>
            </a:r>
            <a:endParaRPr lang="en-US" dirty="0" smtClean="0"/>
          </a:p>
          <a:p>
            <a:r>
              <a:rPr lang="en-US" dirty="0" err="1" smtClean="0"/>
              <a:t>Rett</a:t>
            </a:r>
            <a:r>
              <a:rPr lang="en-US" dirty="0" smtClean="0"/>
              <a:t> syndrome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9507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Mitochondrial disorders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2 genome</a:t>
            </a:r>
          </a:p>
          <a:p>
            <a:r>
              <a:rPr lang="en-US" dirty="0" smtClean="0"/>
              <a:t>Mitochondrial genome is single </a:t>
            </a:r>
            <a:r>
              <a:rPr lang="en-US" dirty="0"/>
              <a:t>circular double-stranded molecule of </a:t>
            </a:r>
            <a:r>
              <a:rPr lang="en-US" dirty="0" err="1"/>
              <a:t>mtDNA</a:t>
            </a:r>
            <a:r>
              <a:rPr lang="en-US" dirty="0"/>
              <a:t>.</a:t>
            </a:r>
          </a:p>
          <a:p>
            <a:r>
              <a:rPr lang="en-US" dirty="0"/>
              <a:t>Very compact (37 genes in 16 kb; no introns).</a:t>
            </a:r>
          </a:p>
          <a:p>
            <a:r>
              <a:rPr lang="en-US" dirty="0" err="1"/>
              <a:t>Polyplasmic</a:t>
            </a:r>
            <a:r>
              <a:rPr lang="en-US" dirty="0"/>
              <a:t>: ~10</a:t>
            </a:r>
            <a:r>
              <a:rPr lang="en-US" baseline="30000" dirty="0"/>
              <a:t>3</a:t>
            </a:r>
            <a:r>
              <a:rPr lang="en-US" dirty="0"/>
              <a:t> – 10</a:t>
            </a:r>
            <a:r>
              <a:rPr lang="en-US" baseline="30000" dirty="0"/>
              <a:t>4</a:t>
            </a:r>
            <a:r>
              <a:rPr lang="en-US" dirty="0"/>
              <a:t> copies / cell.</a:t>
            </a:r>
          </a:p>
          <a:p>
            <a:r>
              <a:rPr lang="en-US" dirty="0"/>
              <a:t>Polymorphic: 0.3</a:t>
            </a:r>
            <a:r>
              <a:rPr lang="en-US" dirty="0" smtClean="0"/>
              <a:t>%</a:t>
            </a:r>
          </a:p>
          <a:p>
            <a:r>
              <a:rPr lang="en-US" dirty="0" smtClean="0"/>
              <a:t>Maternal transmission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902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http://services.dnadirect.com/img/content/common/cellsToD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086600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7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96" y="1700808"/>
            <a:ext cx="8562008" cy="4608512"/>
          </a:xfrm>
        </p:spPr>
      </p:pic>
    </p:spTree>
    <p:extLst>
      <p:ext uri="{BB962C8B-B14F-4D97-AF65-F5344CB8AC3E}">
        <p14:creationId xmlns:p14="http://schemas.microsoft.com/office/powerpoint/2010/main" val="167066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Trinucleutides</a:t>
            </a:r>
            <a:r>
              <a:rPr lang="en-US" dirty="0" smtClean="0"/>
              <a:t> Repeat Expansion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than 50% of human DNA appears as repeat sequences</a:t>
            </a:r>
          </a:p>
          <a:p>
            <a:r>
              <a:rPr lang="en-US" dirty="0" smtClean="0"/>
              <a:t>2 or 3 bases repeated over and over again</a:t>
            </a:r>
          </a:p>
          <a:p>
            <a:r>
              <a:rPr lang="en-US" dirty="0" smtClean="0"/>
              <a:t>Expansion of </a:t>
            </a:r>
            <a:r>
              <a:rPr lang="en-US" dirty="0" err="1" smtClean="0"/>
              <a:t>trinucleotide</a:t>
            </a:r>
            <a:r>
              <a:rPr lang="en-US" dirty="0" smtClean="0"/>
              <a:t> </a:t>
            </a:r>
            <a:r>
              <a:rPr lang="en-US" dirty="0" err="1" smtClean="0"/>
              <a:t>repeates</a:t>
            </a:r>
            <a:r>
              <a:rPr lang="en-US" dirty="0" smtClean="0"/>
              <a:t> result in several disorders including</a:t>
            </a:r>
          </a:p>
          <a:p>
            <a:pPr lvl="1"/>
            <a:r>
              <a:rPr lang="en-US" dirty="0" smtClean="0"/>
              <a:t>Fragile X syndrome </a:t>
            </a:r>
          </a:p>
          <a:p>
            <a:pPr lvl="1"/>
            <a:r>
              <a:rPr lang="en-US" dirty="0" smtClean="0"/>
              <a:t>Huntington disease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6963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Molecular techniques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Single gene sequencing 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Homozygosity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mapping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Whole </a:t>
            </a:r>
            <a:r>
              <a:rPr lang="en-US" sz="2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exome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sequencing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Whole genome sequencing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Mitochondrial genome sequencing 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07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dralfadhelma@gmail.com</a:t>
            </a:r>
            <a:r>
              <a:rPr lang="en-US" dirty="0" smtClean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8974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 rtl="0">
              <a:defRPr/>
            </a:pPr>
            <a:r>
              <a:rPr lang="en-US" b="1" dirty="0">
                <a:solidFill>
                  <a:srgbClr val="FFFF00"/>
                </a:solidFill>
              </a:rPr>
              <a:t>Cytogenetics</a:t>
            </a:r>
            <a:endParaRPr lang="x-none" b="1" dirty="0">
              <a:solidFill>
                <a:srgbClr val="FFFF00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39750" y="1905001"/>
            <a:ext cx="8229600" cy="1955800"/>
          </a:xfrm>
        </p:spPr>
        <p:txBody>
          <a:bodyPr/>
          <a:lstStyle/>
          <a:p>
            <a:pPr algn="l" rtl="0"/>
            <a:r>
              <a:rPr lang="en-US" sz="3000" dirty="0">
                <a:solidFill>
                  <a:schemeClr val="bg1"/>
                </a:solidFill>
              </a:rPr>
              <a:t>Study of Chromosome structure, function &amp; behavior.</a:t>
            </a:r>
          </a:p>
          <a:p>
            <a:pPr algn="l" rtl="0"/>
            <a:endParaRPr lang="x-none" sz="2800" dirty="0" smtClean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872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rtlCol="1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</a:rPr>
              <a:t>The Chromosomes</a:t>
            </a:r>
            <a:endParaRPr lang="x-none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chromoso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75" y="1785938"/>
            <a:ext cx="3627438" cy="4267200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85750" y="1066800"/>
            <a:ext cx="47148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1" anchor="ctr">
            <a:noAutofit/>
          </a:bodyPr>
          <a:lstStyle/>
          <a:p>
            <a:pPr marL="342900" indent="-342900" algn="l" rtl="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</a:rPr>
              <a:t>Greek for “Colored bodies where ”</a:t>
            </a:r>
            <a:r>
              <a:rPr lang="en-US" sz="2400" dirty="0" err="1">
                <a:solidFill>
                  <a:prstClr val="white"/>
                </a:solidFill>
              </a:rPr>
              <a:t>Chrom</a:t>
            </a:r>
            <a:r>
              <a:rPr lang="en-US" sz="2400" dirty="0">
                <a:solidFill>
                  <a:prstClr val="white"/>
                </a:solidFill>
              </a:rPr>
              <a:t>- </a:t>
            </a:r>
            <a:r>
              <a:rPr lang="en-US" sz="2400" dirty="0" err="1">
                <a:solidFill>
                  <a:prstClr val="white"/>
                </a:solidFill>
              </a:rPr>
              <a:t>Coloured</a:t>
            </a:r>
            <a:r>
              <a:rPr lang="en-US" sz="2400" dirty="0">
                <a:solidFill>
                  <a:prstClr val="white"/>
                </a:solidFill>
              </a:rPr>
              <a:t>, Soma- Body. </a:t>
            </a:r>
          </a:p>
          <a:p>
            <a:pPr marL="342900" indent="-342900" algn="l" rtl="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</a:rPr>
              <a:t> Chromosome is the organised (Packed) form of DNA.</a:t>
            </a:r>
          </a:p>
          <a:p>
            <a:pPr marL="342900" indent="-342900" algn="l" rtl="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</a:rPr>
              <a:t>Two sister </a:t>
            </a:r>
            <a:r>
              <a:rPr lang="en-US" sz="2400" dirty="0" err="1">
                <a:solidFill>
                  <a:prstClr val="white"/>
                </a:solidFill>
              </a:rPr>
              <a:t>chromatid</a:t>
            </a:r>
            <a:r>
              <a:rPr lang="en-US" sz="2400" dirty="0">
                <a:solidFill>
                  <a:prstClr val="white"/>
                </a:solidFill>
              </a:rPr>
              <a:t> held together by centromere.</a:t>
            </a:r>
          </a:p>
          <a:p>
            <a:pPr marL="342900" indent="-342900" algn="l" rtl="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</a:rPr>
              <a:t> Centromere divides a chromosome into the:</a:t>
            </a:r>
          </a:p>
          <a:p>
            <a:pPr marL="800100" lvl="1" indent="-342900" algn="l" rtl="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</a:rPr>
              <a:t> p (short)</a:t>
            </a:r>
          </a:p>
          <a:p>
            <a:pPr marL="800100" lvl="1" indent="-342900" algn="l" rtl="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</a:rPr>
              <a:t> q (long)</a:t>
            </a:r>
          </a:p>
        </p:txBody>
      </p:sp>
    </p:spTree>
    <p:extLst>
      <p:ext uri="{BB962C8B-B14F-4D97-AF65-F5344CB8AC3E}">
        <p14:creationId xmlns:p14="http://schemas.microsoft.com/office/powerpoint/2010/main" val="3431485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Chromosome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B0F0"/>
      </a:accent1>
      <a:accent2>
        <a:srgbClr val="FF0000"/>
      </a:accent2>
      <a:accent3>
        <a:srgbClr val="66FF66"/>
      </a:accent3>
      <a:accent4>
        <a:srgbClr val="CC66FF"/>
      </a:accent4>
      <a:accent5>
        <a:srgbClr val="FFFF00"/>
      </a:accent5>
      <a:accent6>
        <a:srgbClr val="FF8A3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1347</Words>
  <Application>Microsoft Office PowerPoint</Application>
  <PresentationFormat>On-screen Show (4:3)</PresentationFormat>
  <Paragraphs>280</Paragraphs>
  <Slides>73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83" baseType="lpstr">
      <vt:lpstr>1_Office Theme</vt:lpstr>
      <vt:lpstr>2_Default Design</vt:lpstr>
      <vt:lpstr>3_Default Design</vt:lpstr>
      <vt:lpstr>2_Office Theme</vt:lpstr>
      <vt:lpstr>3_Office Theme</vt:lpstr>
      <vt:lpstr>Office Theme</vt:lpstr>
      <vt:lpstr>4_Office Theme</vt:lpstr>
      <vt:lpstr>5_Office Theme</vt:lpstr>
      <vt:lpstr>Image</vt:lpstr>
      <vt:lpstr>Document</vt:lpstr>
      <vt:lpstr>Genetic and Chromosomal Disorders</vt:lpstr>
      <vt:lpstr>PowerPoint Presentation</vt:lpstr>
      <vt:lpstr>Types of Genetics Disorders</vt:lpstr>
      <vt:lpstr># of Genetics Disorders</vt:lpstr>
      <vt:lpstr>Cell</vt:lpstr>
      <vt:lpstr>PowerPoint Presentation</vt:lpstr>
      <vt:lpstr>PowerPoint Presentation</vt:lpstr>
      <vt:lpstr>Cytogenetics</vt:lpstr>
      <vt:lpstr>The Chromosomes</vt:lpstr>
      <vt:lpstr>Chromosome</vt:lpstr>
      <vt:lpstr>Chromosome Classification</vt:lpstr>
      <vt:lpstr>Normal Human Chromosome</vt:lpstr>
      <vt:lpstr>PowerPoint Presentation</vt:lpstr>
      <vt:lpstr>Classification of Chromosomal Disorders</vt:lpstr>
      <vt:lpstr>Numerical Abnormalities</vt:lpstr>
      <vt:lpstr>Aneuploidy</vt:lpstr>
      <vt:lpstr>Aneuploidy</vt:lpstr>
      <vt:lpstr>Trisomies</vt:lpstr>
      <vt:lpstr>Trisomy 21</vt:lpstr>
      <vt:lpstr>Trisomy 18</vt:lpstr>
      <vt:lpstr>Trisomy 13</vt:lpstr>
      <vt:lpstr>Cells with one additional set of chromosomes, for a total of 69 chromosomes, are called triploid </vt:lpstr>
      <vt:lpstr>Tetraploidy </vt:lpstr>
      <vt:lpstr>Structural Abnormalities</vt:lpstr>
      <vt:lpstr>Structural</vt:lpstr>
      <vt:lpstr>Types of structural Abnormalities</vt:lpstr>
      <vt:lpstr>Reciprocal Translocation</vt:lpstr>
      <vt:lpstr>Robertsonian Translocation</vt:lpstr>
      <vt:lpstr>Robertsonian Translocation</vt:lpstr>
      <vt:lpstr>Robertsonian Translocation</vt:lpstr>
      <vt:lpstr>Translocation</vt:lpstr>
      <vt:lpstr>Mosaicism</vt:lpstr>
      <vt:lpstr>Mosaicism</vt:lpstr>
      <vt:lpstr>Modalities of identifying Genetic abnormalities </vt:lpstr>
      <vt:lpstr>Cytogenetic Techniques </vt:lpstr>
      <vt:lpstr>Karyotyping</vt:lpstr>
      <vt:lpstr>Karyotyping</vt:lpstr>
      <vt:lpstr>FISH</vt:lpstr>
      <vt:lpstr>PowerPoint Presentation</vt:lpstr>
      <vt:lpstr>FISH</vt:lpstr>
      <vt:lpstr>Down Syndrome </vt:lpstr>
      <vt:lpstr>Comparative Genomics</vt:lpstr>
      <vt:lpstr>CGH Microarry</vt:lpstr>
      <vt:lpstr>Uniparental disomy</vt:lpstr>
      <vt:lpstr>PowerPoint Presentation</vt:lpstr>
      <vt:lpstr>Genetic Disorders</vt:lpstr>
      <vt:lpstr>Family Pedigree</vt:lpstr>
      <vt:lpstr>Symbols used in pedigree charts </vt:lpstr>
      <vt:lpstr>Organising the pedigree chart </vt:lpstr>
      <vt:lpstr>Organising the pedigree chart</vt:lpstr>
      <vt:lpstr>Organising the pedigree chart</vt:lpstr>
      <vt:lpstr>PowerPoint Presentation</vt:lpstr>
      <vt:lpstr>Autosomal Dominant inheritance</vt:lpstr>
      <vt:lpstr>Autosomal dominant</vt:lpstr>
      <vt:lpstr>Autosomal dominant</vt:lpstr>
      <vt:lpstr>Autosomal dominant</vt:lpstr>
      <vt:lpstr>Examples</vt:lpstr>
      <vt:lpstr>Autosomal Recessive inheritance</vt:lpstr>
      <vt:lpstr>PowerPoint Presentation</vt:lpstr>
      <vt:lpstr>Autosomal Recessive</vt:lpstr>
      <vt:lpstr>Autosomal Recessive</vt:lpstr>
      <vt:lpstr>Examples </vt:lpstr>
      <vt:lpstr>X-linked recessive </vt:lpstr>
      <vt:lpstr>PowerPoint Presentation</vt:lpstr>
      <vt:lpstr>Examples </vt:lpstr>
      <vt:lpstr>X-linked Dominant</vt:lpstr>
      <vt:lpstr>PowerPoint Presentation</vt:lpstr>
      <vt:lpstr>Example </vt:lpstr>
      <vt:lpstr>Mitochondrial disorders</vt:lpstr>
      <vt:lpstr>PowerPoint Presentation</vt:lpstr>
      <vt:lpstr>Trinucleutides Repeat Expansion</vt:lpstr>
      <vt:lpstr>Molecular techniques</vt:lpstr>
      <vt:lpstr>Contact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and Chromosomal Disorders</dc:title>
  <dc:creator>HP</dc:creator>
  <cp:lastModifiedBy>3422</cp:lastModifiedBy>
  <cp:revision>15</cp:revision>
  <dcterms:created xsi:type="dcterms:W3CDTF">2016-12-24T18:42:31Z</dcterms:created>
  <dcterms:modified xsi:type="dcterms:W3CDTF">2017-09-21T11:03:00Z</dcterms:modified>
</cp:coreProperties>
</file>