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0"/>
  </p:notesMasterIdLst>
  <p:sldIdLst>
    <p:sldId id="257" r:id="rId2"/>
    <p:sldId id="258" r:id="rId3"/>
    <p:sldId id="269" r:id="rId4"/>
    <p:sldId id="26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7" r:id="rId31"/>
    <p:sldId id="286" r:id="rId32"/>
    <p:sldId id="289" r:id="rId33"/>
    <p:sldId id="290" r:id="rId34"/>
    <p:sldId id="291" r:id="rId35"/>
    <p:sldId id="292" r:id="rId36"/>
    <p:sldId id="293" r:id="rId37"/>
    <p:sldId id="295" r:id="rId38"/>
    <p:sldId id="294" r:id="rId39"/>
    <p:sldId id="296" r:id="rId40"/>
    <p:sldId id="297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31" r:id="rId60"/>
    <p:sldId id="332" r:id="rId61"/>
    <p:sldId id="333" r:id="rId62"/>
    <p:sldId id="330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34" r:id="rId73"/>
    <p:sldId id="335" r:id="rId74"/>
    <p:sldId id="336" r:id="rId75"/>
    <p:sldId id="337" r:id="rId76"/>
    <p:sldId id="327" r:id="rId77"/>
    <p:sldId id="328" r:id="rId78"/>
    <p:sldId id="329" r:id="rId7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505DA-1B0C-4528-B1A1-9C157F041249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99389788-FA3A-4F9C-88AA-70BA3CDB9876}">
      <dgm:prSet phldrT="[Text]" custT="1"/>
      <dgm:spPr/>
      <dgm:t>
        <a:bodyPr/>
        <a:lstStyle/>
        <a:p>
          <a:pPr algn="l" rtl="1"/>
          <a:r>
            <a:rPr lang="en-US" sz="2800" dirty="0" smtClean="0"/>
            <a:t>Pump it Up</a:t>
          </a:r>
          <a:endParaRPr lang="ar-EG" sz="2800" dirty="0"/>
        </a:p>
      </dgm:t>
    </dgm:pt>
    <dgm:pt modelId="{298B6153-3B76-4959-AE7C-83CA9B0D743F}" type="sibTrans" cxnId="{85D2C754-93AA-40C2-B73F-E1F860F7D5E6}">
      <dgm:prSet/>
      <dgm:spPr/>
      <dgm:t>
        <a:bodyPr/>
        <a:lstStyle/>
        <a:p>
          <a:pPr algn="l" rtl="1"/>
          <a:endParaRPr lang="ar-EG"/>
        </a:p>
      </dgm:t>
    </dgm:pt>
    <dgm:pt modelId="{9088B555-DF7C-4EC9-A998-869104AF5F3E}" type="parTrans" cxnId="{85D2C754-93AA-40C2-B73F-E1F860F7D5E6}">
      <dgm:prSet/>
      <dgm:spPr/>
      <dgm:t>
        <a:bodyPr/>
        <a:lstStyle/>
        <a:p>
          <a:pPr algn="l" rtl="1"/>
          <a:endParaRPr lang="ar-EG"/>
        </a:p>
      </dgm:t>
    </dgm:pt>
    <dgm:pt modelId="{02AF7240-25B6-434E-B7BC-F31CA3B1BBFB}" type="pres">
      <dgm:prSet presAssocID="{997505DA-1B0C-4528-B1A1-9C157F041249}" presName="arrowDiagram" presStyleCnt="0">
        <dgm:presLayoutVars>
          <dgm:chMax val="5"/>
          <dgm:dir/>
          <dgm:resizeHandles val="exact"/>
        </dgm:presLayoutVars>
      </dgm:prSet>
      <dgm:spPr/>
    </dgm:pt>
    <dgm:pt modelId="{ECD33E5F-464B-4416-B84D-73101F131082}" type="pres">
      <dgm:prSet presAssocID="{997505DA-1B0C-4528-B1A1-9C157F041249}" presName="arrow" presStyleLbl="bgShp" presStyleIdx="0" presStyleCnt="1"/>
      <dgm:spPr/>
    </dgm:pt>
    <dgm:pt modelId="{3EBD0AAD-C50A-4CC9-BCBF-B57BEC295F6B}" type="pres">
      <dgm:prSet presAssocID="{997505DA-1B0C-4528-B1A1-9C157F041249}" presName="arrowDiagram1" presStyleCnt="0">
        <dgm:presLayoutVars>
          <dgm:bulletEnabled val="1"/>
        </dgm:presLayoutVars>
      </dgm:prSet>
      <dgm:spPr/>
    </dgm:pt>
    <dgm:pt modelId="{794409CD-896D-46E7-9378-E131875F0FC5}" type="pres">
      <dgm:prSet presAssocID="{99389788-FA3A-4F9C-88AA-70BA3CDB9876}" presName="bullet1" presStyleLbl="node1" presStyleIdx="0" presStyleCnt="1"/>
      <dgm:spPr/>
    </dgm:pt>
    <dgm:pt modelId="{C65EC7E2-D0FB-4EFA-93CB-CDC420751EF3}" type="pres">
      <dgm:prSet presAssocID="{99389788-FA3A-4F9C-88AA-70BA3CDB9876}" presName="textBox1" presStyleLbl="revTx" presStyleIdx="0" presStyleCnt="1" custScaleX="18039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6C1FC135-57B2-422C-9D7E-44E3BD8E5175}" type="presOf" srcId="{99389788-FA3A-4F9C-88AA-70BA3CDB9876}" destId="{C65EC7E2-D0FB-4EFA-93CB-CDC420751EF3}" srcOrd="0" destOrd="0" presId="urn:microsoft.com/office/officeart/2005/8/layout/arrow2"/>
    <dgm:cxn modelId="{E6D958AA-DF01-4E8E-8A84-138A41807E1B}" type="presOf" srcId="{997505DA-1B0C-4528-B1A1-9C157F041249}" destId="{02AF7240-25B6-434E-B7BC-F31CA3B1BBFB}" srcOrd="0" destOrd="0" presId="urn:microsoft.com/office/officeart/2005/8/layout/arrow2"/>
    <dgm:cxn modelId="{85D2C754-93AA-40C2-B73F-E1F860F7D5E6}" srcId="{997505DA-1B0C-4528-B1A1-9C157F041249}" destId="{99389788-FA3A-4F9C-88AA-70BA3CDB9876}" srcOrd="0" destOrd="0" parTransId="{9088B555-DF7C-4EC9-A998-869104AF5F3E}" sibTransId="{298B6153-3B76-4959-AE7C-83CA9B0D743F}"/>
    <dgm:cxn modelId="{15CE7DF7-28E9-4902-971D-F5A397B3000B}" type="presParOf" srcId="{02AF7240-25B6-434E-B7BC-F31CA3B1BBFB}" destId="{ECD33E5F-464B-4416-B84D-73101F131082}" srcOrd="0" destOrd="0" presId="urn:microsoft.com/office/officeart/2005/8/layout/arrow2"/>
    <dgm:cxn modelId="{D6EBF9D5-D9EC-4DD2-A214-BD7AF20C8035}" type="presParOf" srcId="{02AF7240-25B6-434E-B7BC-F31CA3B1BBFB}" destId="{3EBD0AAD-C50A-4CC9-BCBF-B57BEC295F6B}" srcOrd="1" destOrd="0" presId="urn:microsoft.com/office/officeart/2005/8/layout/arrow2"/>
    <dgm:cxn modelId="{95A3F015-C300-4F89-B213-8E64B97C901F}" type="presParOf" srcId="{3EBD0AAD-C50A-4CC9-BCBF-B57BEC295F6B}" destId="{794409CD-896D-46E7-9378-E131875F0FC5}" srcOrd="0" destOrd="0" presId="urn:microsoft.com/office/officeart/2005/8/layout/arrow2"/>
    <dgm:cxn modelId="{450416AF-6F3C-4CBB-8AF4-0260BCBE7BB2}" type="presParOf" srcId="{3EBD0AAD-C50A-4CC9-BCBF-B57BEC295F6B}" destId="{C65EC7E2-D0FB-4EFA-93CB-CDC420751EF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AB1258-B530-4A1C-95BC-A38BE1C1E14A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C6FC4C-4985-43A2-8580-4475468116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70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5E2ED4-EA00-4517-AC78-A2C317F765F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55638"/>
            <a:ext cx="4468813" cy="3351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D50D-738A-4753-8333-F7D64BE7CA06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F47099-0855-47DF-8C3B-196BEBFA1193}" type="slidenum">
              <a:rPr lang="en-US">
                <a:latin typeface="Arial" charset="0"/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0663" indent="-220663"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DC2CAC-44E8-497F-9213-C6EECFF78D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B3527E-A0D1-4296-979F-ACAB5081120F}" type="slidenum">
              <a:rPr lang="en-US">
                <a:latin typeface="Arial" charset="0"/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1419" tIns="45708" rIns="91419" bIns="45708"/>
          <a:lstStyle/>
          <a:p>
            <a:pPr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8D80CD-B333-4F2E-A96C-763078D2BB15}" type="slidenum">
              <a:rPr lang="en-US">
                <a:latin typeface="Arial" charset="0"/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E7F6B7-FDD1-44FC-B105-0C687A1283AB}" type="slidenum">
              <a:rPr lang="en-US">
                <a:latin typeface="Arial" charset="0"/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313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089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46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4E8C4-5339-4E9A-B27D-2B80D0466E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9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8313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648200"/>
          </a:xfrm>
        </p:spPr>
        <p:txBody>
          <a:bodyPr rtlCol="1">
            <a:normAutofit/>
          </a:bodyPr>
          <a:lstStyle/>
          <a:p>
            <a:pPr lvl="0"/>
            <a:endParaRPr lang="ar-EG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Healthcare Across Borders  -  September 2003</a:t>
            </a:r>
          </a:p>
        </p:txBody>
      </p:sp>
    </p:spTree>
    <p:extLst>
      <p:ext uri="{BB962C8B-B14F-4D97-AF65-F5344CB8AC3E}">
        <p14:creationId xmlns:p14="http://schemas.microsoft.com/office/powerpoint/2010/main" val="245849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12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52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940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47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111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25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394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75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D90B-928E-42C4-8867-761A973E25FF}" type="datetimeFigureOut">
              <a:rPr lang="ar-SA" smtClean="0"/>
              <a:t>1/19/1439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9F9F9-4445-42B3-BD8F-3D6BC56EF3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18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3581400"/>
            <a:ext cx="8072494" cy="188595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Prof. </a:t>
            </a:r>
            <a:r>
              <a:rPr lang="en-US" b="1" dirty="0" err="1" smtClean="0">
                <a:solidFill>
                  <a:srgbClr val="0070C0"/>
                </a:solidFill>
              </a:rPr>
              <a:t>Bassam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Saleh</a:t>
            </a:r>
            <a:r>
              <a:rPr lang="en-US" b="1" dirty="0" smtClean="0">
                <a:solidFill>
                  <a:srgbClr val="0070C0"/>
                </a:solidFill>
              </a:rPr>
              <a:t> Bin-Abbas,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MD, FAAP, FACE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Section of Pediatric Endocrinology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King Faisal Specialist Hospital and Research Center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1142976" y="1054100"/>
            <a:ext cx="7143800" cy="1447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60000"/>
              </a:lnSpc>
            </a:pPr>
            <a:endParaRPr lang="en-US" sz="4000" b="1" dirty="0" smtClean="0"/>
          </a:p>
          <a:p>
            <a:pPr algn="ctr">
              <a:lnSpc>
                <a:spcPct val="160000"/>
              </a:lnSpc>
            </a:pPr>
            <a:endParaRPr lang="en-US" sz="4000" b="1" dirty="0" smtClean="0"/>
          </a:p>
          <a:p>
            <a:pPr algn="ctr">
              <a:lnSpc>
                <a:spcPct val="16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Polyuria, Polydipsia</a:t>
            </a:r>
          </a:p>
          <a:p>
            <a:pPr algn="ctr">
              <a:lnSpc>
                <a:spcPct val="160000"/>
              </a:lnSpc>
            </a:pPr>
            <a:endParaRPr lang="en-US" sz="4000" b="1" dirty="0" smtClean="0"/>
          </a:p>
          <a:p>
            <a:pPr algn="ctr">
              <a:lnSpc>
                <a:spcPct val="160000"/>
              </a:lnSpc>
            </a:pPr>
            <a:endParaRPr lang="en-US" sz="4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28750" y="2357438"/>
            <a:ext cx="26733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Type 1 DM:</a:t>
            </a:r>
          </a:p>
          <a:p>
            <a:pPr algn="l" eaLnBrk="1" hangingPunct="1"/>
            <a:endParaRPr lang="en-US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Young 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Thin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Autoimmune ds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Sudden 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Insulin low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+ antibodies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DKA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 eaLnBrk="1" hangingPunct="1"/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4572000" y="2357438"/>
            <a:ext cx="4386263" cy="36671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600" indent="-609600" algn="l"/>
            <a:r>
              <a:rPr lang="en-US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Type 2 DM:</a:t>
            </a:r>
          </a:p>
          <a:p>
            <a:pPr marL="609600" indent="-609600" algn="l"/>
            <a:endParaRPr lang="en-US" sz="2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>
              <a:lnSpc>
                <a:spcPts val="500"/>
              </a:lnSpc>
            </a:pPr>
            <a:endParaRPr lang="en-US" sz="2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>
              <a:lnSpc>
                <a:spcPts val="500"/>
              </a:lnSpc>
            </a:pPr>
            <a:endParaRPr lang="en-US" sz="2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>
              <a:lnSpc>
                <a:spcPts val="2700"/>
              </a:lnSpc>
            </a:pPr>
            <a:r>
              <a:rPr lang="en-US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Old</a:t>
            </a:r>
          </a:p>
          <a:p>
            <a:pPr marL="609600" indent="-609600" algn="l">
              <a:lnSpc>
                <a:spcPts val="2700"/>
              </a:lnSpc>
            </a:pPr>
            <a:r>
              <a:rPr lang="en-US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Obese</a:t>
            </a:r>
          </a:p>
          <a:p>
            <a:pPr marL="609600" indent="-609600" algn="l">
              <a:lnSpc>
                <a:spcPts val="2700"/>
              </a:lnSpc>
            </a:pPr>
            <a:r>
              <a:rPr lang="en-US" sz="2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Acanthosis</a:t>
            </a:r>
            <a:endParaRPr lang="en-US" sz="2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>
              <a:lnSpc>
                <a:spcPts val="2700"/>
              </a:lnSpc>
            </a:pPr>
            <a:r>
              <a:rPr lang="en-US" sz="2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Subacute</a:t>
            </a:r>
            <a:r>
              <a:rPr lang="en-US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onset</a:t>
            </a:r>
          </a:p>
          <a:p>
            <a:pPr marL="609600" indent="-609600" algn="l">
              <a:lnSpc>
                <a:spcPts val="2700"/>
              </a:lnSpc>
            </a:pPr>
            <a:r>
              <a:rPr lang="en-US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Insulin high </a:t>
            </a:r>
          </a:p>
          <a:p>
            <a:pPr marL="609600" indent="-609600" algn="l">
              <a:lnSpc>
                <a:spcPts val="2700"/>
              </a:lnSpc>
            </a:pPr>
            <a:r>
              <a:rPr lang="en-US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No antibodies</a:t>
            </a:r>
          </a:p>
          <a:p>
            <a:pPr marL="609600" indent="-609600" algn="l">
              <a:lnSpc>
                <a:spcPts val="2700"/>
              </a:lnSpc>
            </a:pPr>
            <a:r>
              <a:rPr lang="en-US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No DKA </a:t>
            </a:r>
          </a:p>
          <a:p>
            <a:pPr marL="609600" indent="-609600" algn="l"/>
            <a:endParaRPr lang="en-US" sz="2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533400" y="762000"/>
            <a:ext cx="76200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What are the differences between  T1DM &amp; T2DM</a:t>
            </a:r>
          </a:p>
          <a:p>
            <a:pPr algn="ctr"/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4129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1752600"/>
            <a:ext cx="5486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    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Type 1 DM    (IDDM)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II.   Type 2 DM   (NIDDM)</a:t>
            </a:r>
          </a:p>
          <a:p>
            <a:pPr algn="l"/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III.  Other Causes: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A. </a:t>
            </a:r>
            <a:r>
              <a:rPr lang="en-US" sz="2400" b="1" dirty="0" smtClean="0">
                <a:ea typeface="Arial Unicode MS" pitchFamily="34" charset="-128"/>
                <a:cs typeface="Arial Unicode MS" pitchFamily="34" charset="-128"/>
              </a:rPr>
              <a:t>Genetic defects of insulin secretion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B. Genetic defects of insulin actions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C. Exocrine pancreatic dysfunction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D. 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Endocrinopathies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E.  Drugs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F.  Infections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G. Associated syndromes</a:t>
            </a:r>
          </a:p>
          <a:p>
            <a:pPr algn="l"/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IV. Gestational DM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685800" y="533400"/>
            <a:ext cx="62484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What are the causes of diabetes Mellitus: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4962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685800"/>
            <a:ext cx="8001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2800" b="1" dirty="0">
              <a:solidFill>
                <a:srgbClr val="99FF3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sz="2800" b="1" dirty="0">
              <a:solidFill>
                <a:srgbClr val="99FF3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eaLnBrk="1" hangingPunct="1"/>
            <a:r>
              <a:rPr lang="en-US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Maturity </a:t>
            </a:r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Onset Diabetes of </a:t>
            </a:r>
            <a:r>
              <a:rPr lang="en-US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Youth (MODY):</a:t>
            </a:r>
            <a:endParaRPr lang="en-US" dirty="0">
              <a:latin typeface="+mn-lt"/>
            </a:endParaRPr>
          </a:p>
          <a:p>
            <a:pPr algn="l" eaLnBrk="1" hangingPunct="1"/>
            <a:endParaRPr lang="en-US" dirty="0">
              <a:latin typeface="+mn-lt"/>
            </a:endParaRP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NIDDM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Autosomal dominant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Family history of mild hyperglycemia 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2 generations affected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Onset 2-3 decade of life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No history of DKA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Mild postprandial hyperglycemia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Mild persistent fasting hyperglycemia</a:t>
            </a:r>
          </a:p>
          <a:p>
            <a:pPr algn="l" eaLnBrk="1" hangingPunct="1"/>
            <a:endParaRPr lang="en-US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685800" y="533400"/>
            <a:ext cx="62484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Genetic defects of insulin secretion </a:t>
            </a:r>
          </a:p>
        </p:txBody>
      </p:sp>
    </p:spTree>
    <p:extLst>
      <p:ext uri="{BB962C8B-B14F-4D97-AF65-F5344CB8AC3E}">
        <p14:creationId xmlns:p14="http://schemas.microsoft.com/office/powerpoint/2010/main" val="2111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001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2800" b="1" dirty="0">
              <a:solidFill>
                <a:srgbClr val="99FF3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eaLnBrk="1" hangingPunct="1"/>
            <a:endParaRPr lang="en-US" sz="28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Maturity Onset Diabetes of </a:t>
            </a:r>
            <a:r>
              <a:rPr lang="en-US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Youth (MODY):</a:t>
            </a:r>
            <a:endParaRPr lang="en-US" dirty="0">
              <a:latin typeface="+mn-lt"/>
            </a:endParaRPr>
          </a:p>
          <a:p>
            <a:pPr algn="l" eaLnBrk="1" hangingPunct="1"/>
            <a:endParaRPr lang="en-US" dirty="0">
              <a:latin typeface="+mn-lt"/>
            </a:endParaRPr>
          </a:p>
          <a:p>
            <a:pPr algn="l" eaLnBrk="1" hangingPunct="1"/>
            <a:endParaRPr lang="en-US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 eaLnBrk="1" hangingPunct="1"/>
            <a:r>
              <a:rPr lang="en-US" dirty="0" err="1">
                <a:latin typeface="+mn-lt"/>
                <a:ea typeface="Arial Unicode MS" pitchFamily="34" charset="-128"/>
                <a:cs typeface="Arial Unicode MS" pitchFamily="34" charset="-128"/>
              </a:rPr>
              <a:t>Upregulated</a:t>
            </a:r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 reset of insulin secretion (shift to the left)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Absence of type 1 DM antibodies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Absence of typical HLA</a:t>
            </a:r>
          </a:p>
          <a:p>
            <a:pPr algn="l" eaLnBrk="1" hangingPunct="1"/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Respond to small doses of insulin</a:t>
            </a:r>
          </a:p>
        </p:txBody>
      </p:sp>
      <p:sp>
        <p:nvSpPr>
          <p:cNvPr id="6" name="Rounded Rectangle 4"/>
          <p:cNvSpPr/>
          <p:nvPr/>
        </p:nvSpPr>
        <p:spPr>
          <a:xfrm>
            <a:off x="611188" y="768347"/>
            <a:ext cx="62484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Genetic defects of insulin secretion </a:t>
            </a:r>
          </a:p>
        </p:txBody>
      </p:sp>
    </p:spTree>
    <p:extLst>
      <p:ext uri="{BB962C8B-B14F-4D97-AF65-F5344CB8AC3E}">
        <p14:creationId xmlns:p14="http://schemas.microsoft.com/office/powerpoint/2010/main" val="23764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1752600"/>
            <a:ext cx="5486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    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Type 1 DM    (IDDM)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II.   Type 2 DM   (NIDDM)</a:t>
            </a:r>
          </a:p>
          <a:p>
            <a:pPr algn="l"/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III.  Other Causes: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A. Genetic defects of insulin secretion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B. </a:t>
            </a:r>
            <a:r>
              <a:rPr lang="en-US" sz="2400" b="1" dirty="0" smtClean="0">
                <a:ea typeface="Arial Unicode MS" pitchFamily="34" charset="-128"/>
                <a:cs typeface="Arial Unicode MS" pitchFamily="34" charset="-128"/>
              </a:rPr>
              <a:t>Genetic defects of insulin actions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C. Exocrine pancreatic dysfunction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D. 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Endocrinopathies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E.  Drugs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F.  Infections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G. Associated syndromes</a:t>
            </a:r>
          </a:p>
          <a:p>
            <a:pPr algn="l"/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IV. Gestational DM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685800" y="533400"/>
            <a:ext cx="62484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What are the causes of diabetes Mellitus: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5525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1752600"/>
            <a:ext cx="5486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800" dirty="0" smtClean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 b="1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Leperchaunism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Rabson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-Mendenhall’s syndrome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Congenital 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lipodystrophy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718457" y="928001"/>
            <a:ext cx="5529943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Genetic defects of insulin actions</a:t>
            </a:r>
          </a:p>
        </p:txBody>
      </p:sp>
    </p:spTree>
    <p:extLst>
      <p:ext uri="{BB962C8B-B14F-4D97-AF65-F5344CB8AC3E}">
        <p14:creationId xmlns:p14="http://schemas.microsoft.com/office/powerpoint/2010/main" val="10879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1752600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400" b="1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UGR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Coarse face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Loss of SQ fat</a:t>
            </a: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Acanthosis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nigricans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Hirsutism</a:t>
            </a: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Cliteromegaly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/large phallus 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438400"/>
            <a:ext cx="2447925" cy="4267200"/>
          </a:xfrm>
          <a:prstGeom prst="rect">
            <a:avLst/>
          </a:prstGeom>
          <a:noFill/>
        </p:spPr>
      </p:pic>
      <p:sp>
        <p:nvSpPr>
          <p:cNvPr id="6" name="Rounded Rectangle 4"/>
          <p:cNvSpPr/>
          <p:nvPr/>
        </p:nvSpPr>
        <p:spPr>
          <a:xfrm>
            <a:off x="718457" y="928001"/>
            <a:ext cx="5529943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Genetic defects of insulin actions</a:t>
            </a:r>
          </a:p>
        </p:txBody>
      </p:sp>
    </p:spTree>
    <p:extLst>
      <p:ext uri="{BB962C8B-B14F-4D97-AF65-F5344CB8AC3E}">
        <p14:creationId xmlns:p14="http://schemas.microsoft.com/office/powerpoint/2010/main" val="21111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17526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400" b="1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Wilson disease   (copper accumulation)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Thalassemia       (iron accumulation)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Cystic fibrosis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718457" y="928001"/>
            <a:ext cx="5529943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800" dirty="0" smtClean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8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Exocrine pancreatic dysfunction</a:t>
            </a:r>
          </a:p>
          <a:p>
            <a:pPr algn="l"/>
            <a:endParaRPr lang="en-US" sz="2400" b="1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2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1752600"/>
            <a:ext cx="6629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800" dirty="0" smtClean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 b="1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Acromegaly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Hyperthyroidism</a:t>
            </a: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Pheochromocytoma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Cushing’s syndrome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8457" y="928001"/>
            <a:ext cx="3624943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800" dirty="0" smtClean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800" dirty="0" err="1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Endocrinopathies</a:t>
            </a:r>
            <a:endParaRPr lang="en-US" sz="2800" dirty="0" smtClean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 b="1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9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175260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Diazoxide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L-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Asparaginase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Epinephrine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Glucagon                                                                               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8457" y="928001"/>
            <a:ext cx="1812471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800" dirty="0" smtClean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8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  Drugs</a:t>
            </a:r>
          </a:p>
          <a:p>
            <a:pPr algn="l"/>
            <a:endParaRPr lang="en-US" sz="2400" b="1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58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Diabetes </a:t>
            </a:r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Millitus</a:t>
            </a:r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Diabetes </a:t>
            </a:r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Melletus</a:t>
            </a:r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Diabetes </a:t>
            </a:r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Milletus</a:t>
            </a:r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Precotious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Puberty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Precocoius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Puberty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Precocouos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Puberty</a:t>
            </a:r>
          </a:p>
          <a:p>
            <a:pPr algn="l"/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Ambigous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Genitalia 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Ambigouos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Genitalia 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Ambiqouos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Genitalia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681258"/>
            <a:ext cx="685804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What is the correct spelling?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4533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14400" y="914400"/>
            <a:ext cx="8001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8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Infections:</a:t>
            </a:r>
          </a:p>
          <a:p>
            <a:pPr algn="l"/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Enteroviruses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EBV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CMV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Rubella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Mumps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Retrovirus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Rotavirus</a:t>
            </a:r>
          </a:p>
          <a:p>
            <a:pPr algn="l"/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Mechanism: direct damage, cross reactivity</a:t>
            </a:r>
            <a:r>
              <a:rPr lang="en-US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8457" y="928001"/>
            <a:ext cx="2481943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800" dirty="0" smtClean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8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  infections</a:t>
            </a:r>
          </a:p>
          <a:p>
            <a:pPr algn="l"/>
            <a:endParaRPr lang="en-US" sz="2400" b="1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4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14400" y="914400"/>
            <a:ext cx="8001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8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Syndromes:</a:t>
            </a:r>
          </a:p>
          <a:p>
            <a:pPr algn="l"/>
            <a:endParaRPr lang="en-US" sz="2400" dirty="0" smtClean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Down syndrome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Turner syndrome</a:t>
            </a: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Klinefelter’s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syndrome</a:t>
            </a: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Friedriech’s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Ataxia</a:t>
            </a: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Prader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Willi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syndrome        </a:t>
            </a: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Bardet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Beidle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syndrome    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Laurence-Moon syndrome</a:t>
            </a:r>
          </a:p>
          <a:p>
            <a:pPr algn="l"/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Myotonic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dystrophy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8457" y="928001"/>
            <a:ext cx="2481943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800" dirty="0" smtClean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8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  Syndromes</a:t>
            </a:r>
          </a:p>
          <a:p>
            <a:pPr algn="l"/>
            <a:endParaRPr lang="en-US" sz="2400" b="1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7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10 year old boy presented to you with a 2 week history of </a:t>
            </a:r>
            <a:r>
              <a:rPr lang="en-US" sz="2400" dirty="0" err="1" smtClean="0">
                <a:solidFill>
                  <a:schemeClr val="tx1"/>
                </a:solidFill>
              </a:rPr>
              <a:t>polyuira</a:t>
            </a:r>
            <a:r>
              <a:rPr lang="en-US" sz="2400" dirty="0" smtClean="0">
                <a:solidFill>
                  <a:schemeClr val="tx1"/>
                </a:solidFill>
              </a:rPr>
              <a:t> and polydipsia.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pPr algn="l"/>
            <a:endParaRPr lang="en-US" sz="2400" dirty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So, what are other important points in history?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4"/>
          <p:cNvSpPr/>
          <p:nvPr/>
        </p:nvSpPr>
        <p:spPr>
          <a:xfrm>
            <a:off x="685800" y="954314"/>
            <a:ext cx="39624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Case Scenario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1675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Polyuria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Polydipsia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Polyphagia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Weight loss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Weight gain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Fatigability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Respiratory distress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4"/>
          <p:cNvSpPr/>
          <p:nvPr/>
        </p:nvSpPr>
        <p:spPr>
          <a:xfrm>
            <a:off x="685800" y="1416969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History</a:t>
            </a:r>
            <a:r>
              <a:rPr lang="en-US" sz="2800" dirty="0" smtClean="0"/>
              <a:t>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9870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Past Medical history: viral infection, syndromes, endocrine,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Past Medical history: headache, UTI, renal disease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Past Surgical history: surgery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Drug history: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Social history: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Family history: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416969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History</a:t>
            </a:r>
            <a:r>
              <a:rPr lang="en-US" sz="2800" dirty="0" smtClean="0"/>
              <a:t>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1333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Physical Exam: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Height, weight,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Vital signs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Acanthosis</a:t>
            </a:r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Dysmorphic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features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Autoimmune diseases: </a:t>
            </a:r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vetiligo</a:t>
            </a:r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Thyroid enlargement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DKA: fundi, heart rate, acetone 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4"/>
          <p:cNvSpPr/>
          <p:nvPr/>
        </p:nvSpPr>
        <p:spPr>
          <a:xfrm>
            <a:off x="685800" y="1416969"/>
            <a:ext cx="25908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Exam </a:t>
            </a:r>
            <a:r>
              <a:rPr lang="en-US" sz="2800" dirty="0" smtClean="0"/>
              <a:t>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0655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What are the normal glucose levels? 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416969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Lab</a:t>
            </a:r>
            <a:r>
              <a:rPr lang="en-US" sz="2800" dirty="0" smtClean="0"/>
              <a:t>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9648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6400800" cy="2438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Normal fasting glucose &lt;100mg/dl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Pre-diabetes 100-125mg/dl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Diabetes : </a:t>
            </a:r>
            <a:r>
              <a:rPr lang="en-US" sz="2400" u="sng" dirty="0" smtClean="0">
                <a:solidFill>
                  <a:schemeClr val="tx1"/>
                </a:solidFill>
              </a:rPr>
              <a:t>&gt;</a:t>
            </a:r>
            <a:r>
              <a:rPr lang="en-US" sz="2400" dirty="0" smtClean="0">
                <a:solidFill>
                  <a:schemeClr val="tx1"/>
                </a:solidFill>
              </a:rPr>
              <a:t> 126mg/dl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Normal post prandial glucose &lt;140mg/dl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Pre-diabetes 140-200mg/dl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Diabetes : </a:t>
            </a:r>
            <a:r>
              <a:rPr lang="en-US" sz="2400" u="sng" dirty="0" smtClean="0">
                <a:solidFill>
                  <a:schemeClr val="tx1"/>
                </a:solidFill>
              </a:rPr>
              <a:t>&gt;</a:t>
            </a:r>
            <a:r>
              <a:rPr lang="en-US" sz="2400" dirty="0" smtClean="0">
                <a:solidFill>
                  <a:schemeClr val="tx1"/>
                </a:solidFill>
              </a:rPr>
              <a:t> 200mg/dl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685800" y="1416969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Lab</a:t>
            </a:r>
            <a:r>
              <a:rPr lang="en-US" sz="2800" dirty="0" smtClean="0"/>
              <a:t>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742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6400800" cy="2438400"/>
          </a:xfrm>
        </p:spPr>
        <p:txBody>
          <a:bodyPr>
            <a:noAutofit/>
          </a:bodyPr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Normal HbA1C &lt;5.7%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Pre diabetes HbA1C 5.7-6.5%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Diabetic HbA1C </a:t>
            </a:r>
            <a:r>
              <a:rPr lang="en-US" sz="2400" u="sng" dirty="0" smtClean="0">
                <a:solidFill>
                  <a:schemeClr val="tx1"/>
                </a:solidFill>
              </a:rPr>
              <a:t>&gt;</a:t>
            </a:r>
            <a:r>
              <a:rPr lang="en-US" sz="2400" dirty="0" smtClean="0">
                <a:solidFill>
                  <a:schemeClr val="tx1"/>
                </a:solidFill>
              </a:rPr>
              <a:t> 6.5%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416969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Lab</a:t>
            </a:r>
            <a:r>
              <a:rPr lang="en-US" sz="2800" dirty="0" smtClean="0"/>
              <a:t>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4978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What are the other laboratory test: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Diabetes </a:t>
            </a:r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Millitus</a:t>
            </a:r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Diabetes </a:t>
            </a:r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Melletus</a:t>
            </a:r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Diabetes </a:t>
            </a:r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Milletus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           Diabetes Mellitus </a:t>
            </a:r>
          </a:p>
          <a:p>
            <a:pPr algn="l"/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Precotious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Puberty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Precocoius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Puberty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Precocouos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Puberty            Precocious Puberty  </a:t>
            </a:r>
          </a:p>
          <a:p>
            <a:pPr algn="l"/>
            <a:endParaRPr lang="en-US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Ambigous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Genitalia 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Ambigouos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Genitalia 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Ambiqouos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Genitalia            Ambiguous Genitalia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681258"/>
            <a:ext cx="685804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What is the correct spelling?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0267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6400800" cy="2438400"/>
          </a:xfrm>
        </p:spPr>
        <p:txBody>
          <a:bodyPr>
            <a:noAutofit/>
          </a:bodyPr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Insulin level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Antibodies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FT4, TSH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Celiac disease profile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Renal profile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Blood gases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4"/>
          <p:cNvSpPr/>
          <p:nvPr/>
        </p:nvSpPr>
        <p:spPr>
          <a:xfrm>
            <a:off x="685800" y="1416969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Other Lab</a:t>
            </a:r>
            <a:r>
              <a:rPr lang="en-US" sz="2800" dirty="0" smtClean="0"/>
              <a:t>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5900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10 year old boy presented to you with a 2 week history of </a:t>
            </a:r>
            <a:r>
              <a:rPr lang="en-US" sz="2400" dirty="0" err="1" smtClean="0">
                <a:solidFill>
                  <a:schemeClr val="tx1"/>
                </a:solidFill>
              </a:rPr>
              <a:t>polyuira</a:t>
            </a:r>
            <a:r>
              <a:rPr lang="en-US" sz="2400" dirty="0" smtClean="0">
                <a:solidFill>
                  <a:schemeClr val="tx1"/>
                </a:solidFill>
              </a:rPr>
              <a:t> and polydipsia.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There was a history of weight loss post a mild viral infection. No other complaints.  Past medical history was unremarkable. Random blood sugar 330mg/dl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</a:p>
          <a:p>
            <a:pPr algn="l"/>
            <a:endParaRPr lang="en-US" sz="2400" dirty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How you will initiate insulin therapy, if needed?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4"/>
          <p:cNvSpPr/>
          <p:nvPr/>
        </p:nvSpPr>
        <p:spPr>
          <a:xfrm>
            <a:off x="838200" y="1332166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Case Scenario </a:t>
            </a:r>
            <a:r>
              <a:rPr lang="en-US" sz="2800" dirty="0" smtClean="0"/>
              <a:t>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3594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What are the types of insulin available?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4"/>
          <p:cNvSpPr/>
          <p:nvPr/>
        </p:nvSpPr>
        <p:spPr>
          <a:xfrm>
            <a:off x="838200" y="1332166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Management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9332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Rapid acting insulin </a:t>
            </a:r>
            <a:r>
              <a:rPr lang="en-US" sz="2400" dirty="0" smtClean="0">
                <a:solidFill>
                  <a:schemeClr val="bg1"/>
                </a:solidFill>
              </a:rPr>
              <a:t>insulin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Short acting insulin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Intermediate acting insulin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Long acting insulin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Mixed insulin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Mixed insulin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332166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Management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7995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Rapid acting insulin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insulin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Humalog (</a:t>
            </a:r>
            <a:r>
              <a:rPr lang="en-US" sz="2400" dirty="0" err="1" smtClean="0">
                <a:solidFill>
                  <a:schemeClr val="tx1"/>
                </a:solidFill>
                <a:cs typeface="Tahoma" pitchFamily="34" charset="0"/>
              </a:rPr>
              <a:t>Lispro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)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cs typeface="Tahoma" pitchFamily="34" charset="0"/>
              </a:rPr>
              <a:t>Novorapid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cs typeface="Tahoma" pitchFamily="34" charset="0"/>
              </a:rPr>
              <a:t>Aspart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)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cs typeface="Tahoma" pitchFamily="34" charset="0"/>
              </a:rPr>
              <a:t>Glulisine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cs typeface="Tahoma" pitchFamily="34" charset="0"/>
              </a:rPr>
              <a:t>Apidra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Mixed insulin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332166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Management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2612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Short acting insulin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Regular </a:t>
            </a:r>
          </a:p>
          <a:p>
            <a:pPr algn="l"/>
            <a:endParaRPr lang="en-US" sz="2400" i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Intermediate acting insulin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NPH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Lente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332166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Management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2240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Long acting insulin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Lantus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Levemir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Tresibia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degludeg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Ultra </a:t>
            </a:r>
            <a:r>
              <a:rPr lang="en-US" sz="2400" dirty="0" err="1" smtClean="0">
                <a:solidFill>
                  <a:schemeClr val="tx1"/>
                </a:solidFill>
              </a:rPr>
              <a:t>Lente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332166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Management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537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Insulin management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Picture 2" descr="aventis_lantus_chrt_24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5"/>
          <a:stretch>
            <a:fillRect/>
          </a:stretch>
        </p:blipFill>
        <p:spPr bwMode="auto">
          <a:xfrm>
            <a:off x="1143000" y="2438400"/>
            <a:ext cx="65532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9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Mixed insulin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Nixtard</a:t>
            </a:r>
            <a:r>
              <a:rPr lang="en-US" sz="2400" dirty="0" smtClean="0">
                <a:solidFill>
                  <a:schemeClr val="tx1"/>
                </a:solidFill>
              </a:rPr>
              <a:t>: 10/90, 20/80, 30/70, 40/60, 50/50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Novomix</a:t>
            </a:r>
            <a:r>
              <a:rPr lang="en-US" sz="2400" dirty="0" smtClean="0">
                <a:solidFill>
                  <a:schemeClr val="tx1"/>
                </a:solidFill>
              </a:rPr>
              <a:t>: 30/70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Humalog Mix 25/75, 50/50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332166"/>
            <a:ext cx="32766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Management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2474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Insulin management 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78056"/>
              </p:ext>
            </p:extLst>
          </p:nvPr>
        </p:nvGraphicFramePr>
        <p:xfrm>
          <a:off x="762000" y="2574985"/>
          <a:ext cx="7772400" cy="3444815"/>
        </p:xfrm>
        <a:graphic>
          <a:graphicData uri="http://schemas.openxmlformats.org/drawingml/2006/table">
            <a:tbl>
              <a:tblPr/>
              <a:tblGrid>
                <a:gridCol w="1828800"/>
                <a:gridCol w="1981200"/>
                <a:gridCol w="1600200"/>
                <a:gridCol w="2362200"/>
              </a:tblGrid>
              <a:tr h="442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Insulin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Onset (hr)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Peak (hr)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Duration (hr)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6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Lispro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Aspart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0.5-1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Ultralente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 - -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18-24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Lantus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 - -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 - -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24-36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6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10 year old boy presented to you with a 2 week history of </a:t>
            </a:r>
            <a:r>
              <a:rPr lang="en-US" sz="2400" dirty="0" err="1" smtClean="0">
                <a:solidFill>
                  <a:schemeClr val="tx1"/>
                </a:solidFill>
              </a:rPr>
              <a:t>polyuira</a:t>
            </a:r>
            <a:r>
              <a:rPr lang="en-US" sz="2400" dirty="0" smtClean="0">
                <a:solidFill>
                  <a:schemeClr val="tx1"/>
                </a:solidFill>
              </a:rPr>
              <a:t> and polydipsia.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pPr algn="l"/>
            <a:endParaRPr lang="en-US" sz="2400" dirty="0">
              <a:solidFill>
                <a:srgbClr val="0070C0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Now, what is the differential diagnosis based on the information provided?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4"/>
          <p:cNvSpPr/>
          <p:nvPr/>
        </p:nvSpPr>
        <p:spPr>
          <a:xfrm>
            <a:off x="685800" y="1109886"/>
            <a:ext cx="38862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Case Scenario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5335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me_a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457200"/>
            <a:ext cx="6781799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What are the 2 modalities of treating type 1 DM</a:t>
            </a:r>
            <a:endParaRPr lang="ar-S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1538" y="2643182"/>
            <a:ext cx="7772400" cy="1470025"/>
          </a:xfrm>
        </p:spPr>
        <p:txBody>
          <a:bodyPr/>
          <a:lstStyle/>
          <a:p>
            <a:pPr algn="l"/>
            <a:r>
              <a:rPr lang="en-US" sz="2400" dirty="0" smtClean="0"/>
              <a:t>Conventional insulin therapy</a:t>
            </a:r>
            <a:br>
              <a:rPr lang="en-US" sz="2400" dirty="0" smtClean="0"/>
            </a:br>
            <a:r>
              <a:rPr lang="en-US" sz="2400" dirty="0" smtClean="0"/>
              <a:t>Intensive insulin therapy</a:t>
            </a:r>
            <a:endParaRPr lang="ar-EG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8662" y="1428736"/>
            <a:ext cx="421484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Insulin Therapy </a:t>
            </a:r>
            <a:endParaRPr lang="ar-EG" sz="2800" dirty="0"/>
          </a:p>
        </p:txBody>
      </p:sp>
      <p:pic>
        <p:nvPicPr>
          <p:cNvPr id="276481" name="Picture 1" descr="C:\Documents and Settings\rock\Desktop\imagesCABSY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6256"/>
            <a:ext cx="2333625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4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8662" y="307181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Conventional insulin therapy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Two insulin injections per day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Infrequent blood glucose monitoring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ar-EG" sz="2400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1285860"/>
            <a:ext cx="421484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Insulin Therapy </a:t>
            </a:r>
            <a:endParaRPr lang="ar-EG" sz="2800" dirty="0"/>
          </a:p>
        </p:txBody>
      </p:sp>
      <p:pic>
        <p:nvPicPr>
          <p:cNvPr id="275457" name="Picture 1" descr="C:\Documents and Settings\rock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500702"/>
            <a:ext cx="981075" cy="70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86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7224" y="242886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400" dirty="0" smtClean="0"/>
              <a:t>Intensive insulin therapy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3 or more insulin injections per day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More frequent blood glucose monitoring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Frequent clinic visits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Proper diet therapy based on carbohydrate counting  </a:t>
            </a:r>
            <a:endParaRPr lang="ar-EG" sz="2400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662" y="1214422"/>
            <a:ext cx="421484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Insulin Therapy </a:t>
            </a:r>
            <a:endParaRPr lang="ar-EG" sz="2800" dirty="0"/>
          </a:p>
        </p:txBody>
      </p:sp>
      <p:pic>
        <p:nvPicPr>
          <p:cNvPr id="274433" name="Picture 1" descr="C:\Documents and Settings\rock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72074"/>
            <a:ext cx="1500183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5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7224" y="307181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i="1" dirty="0" smtClean="0">
                <a:latin typeface="+mn-lt"/>
                <a:cs typeface="Tahoma" pitchFamily="34" charset="0"/>
              </a:rPr>
              <a:t>Multicenter North American trial</a:t>
            </a:r>
            <a:br>
              <a:rPr lang="en-US" sz="2400" i="1" dirty="0" smtClean="0">
                <a:latin typeface="+mn-lt"/>
                <a:cs typeface="Tahoma" pitchFamily="34" charset="0"/>
              </a:rPr>
            </a:br>
            <a:r>
              <a:rPr lang="en-US" sz="2400" i="1" dirty="0" smtClean="0">
                <a:latin typeface="+mn-lt"/>
                <a:cs typeface="Tahoma" pitchFamily="34" charset="0"/>
              </a:rPr>
              <a:t> </a:t>
            </a:r>
            <a:r>
              <a:rPr lang="en-US" sz="2400" dirty="0" smtClean="0">
                <a:latin typeface="+mn-lt"/>
                <a:cs typeface="Tahoma" pitchFamily="34" charset="0"/>
              </a:rPr>
              <a:t/>
            </a:r>
            <a:br>
              <a:rPr lang="en-US" sz="2400" dirty="0" smtClean="0">
                <a:latin typeface="+mn-lt"/>
                <a:cs typeface="Tahoma" pitchFamily="34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Objective</a:t>
            </a:r>
            <a:r>
              <a:rPr lang="en-US" sz="2400" i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:</a:t>
            </a:r>
            <a:r>
              <a:rPr lang="en-US" sz="2400" dirty="0" smtClean="0">
                <a:latin typeface="+mn-lt"/>
                <a:cs typeface="Tahoma" pitchFamily="34" charset="0"/>
              </a:rPr>
              <a:t/>
            </a:r>
            <a:br>
              <a:rPr lang="en-US" sz="2400" dirty="0" smtClean="0">
                <a:latin typeface="+mn-lt"/>
                <a:cs typeface="Tahoma" pitchFamily="34" charset="0"/>
              </a:rPr>
            </a:br>
            <a:r>
              <a:rPr lang="en-US" sz="2400" dirty="0" smtClean="0">
                <a:latin typeface="+mn-lt"/>
                <a:cs typeface="Tahoma" pitchFamily="34" charset="0"/>
              </a:rPr>
              <a:t>Compare the effect of intensive insulin Rx with conventional in prevention of complications</a:t>
            </a:r>
            <a:r>
              <a:rPr lang="en-US" sz="2400" i="1" dirty="0" smtClean="0">
                <a:latin typeface="+mn-lt"/>
                <a:cs typeface="Tahoma" pitchFamily="34" charset="0"/>
              </a:rPr>
              <a:t> </a:t>
            </a:r>
            <a:r>
              <a:rPr lang="en-US" sz="2400" dirty="0" smtClean="0">
                <a:latin typeface="+mn-lt"/>
                <a:cs typeface="Tahoma" pitchFamily="34" charset="0"/>
              </a:rPr>
              <a:t/>
            </a:r>
            <a:br>
              <a:rPr lang="en-US" sz="2400" dirty="0" smtClean="0">
                <a:latin typeface="+mn-lt"/>
                <a:cs typeface="Tahoma" pitchFamily="34" charset="0"/>
              </a:rPr>
            </a:br>
            <a:r>
              <a:rPr lang="en-US" sz="2400" i="1" dirty="0" smtClean="0">
                <a:latin typeface="+mn-lt"/>
                <a:cs typeface="Tahoma" pitchFamily="34" charset="0"/>
              </a:rPr>
              <a:t> </a:t>
            </a:r>
            <a:r>
              <a:rPr lang="en-US" sz="2400" dirty="0" smtClean="0">
                <a:latin typeface="+mn-lt"/>
                <a:cs typeface="Tahoma" pitchFamily="34" charset="0"/>
              </a:rPr>
              <a:t/>
            </a:r>
            <a:br>
              <a:rPr lang="en-US" sz="2400" dirty="0" smtClean="0">
                <a:latin typeface="+mn-lt"/>
                <a:cs typeface="Tahoma" pitchFamily="34" charset="0"/>
              </a:rPr>
            </a:br>
            <a:r>
              <a:rPr lang="en-US" sz="2400" i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Subjects</a:t>
            </a:r>
            <a:r>
              <a:rPr lang="en-US" sz="2400" i="1" dirty="0" smtClean="0">
                <a:latin typeface="+mn-lt"/>
                <a:cs typeface="Tahoma" pitchFamily="34" charset="0"/>
              </a:rPr>
              <a:t>:</a:t>
            </a:r>
            <a:br>
              <a:rPr lang="en-US" sz="2400" i="1" dirty="0" smtClean="0">
                <a:latin typeface="+mn-lt"/>
                <a:cs typeface="Tahoma" pitchFamily="34" charset="0"/>
              </a:rPr>
            </a:br>
            <a:r>
              <a:rPr lang="en-US" sz="2400" dirty="0" smtClean="0">
                <a:latin typeface="+mn-lt"/>
                <a:cs typeface="Tahoma" pitchFamily="34" charset="0"/>
              </a:rPr>
              <a:t>1441 type 1 diabetics </a:t>
            </a:r>
            <a:br>
              <a:rPr lang="en-US" sz="2400" dirty="0" smtClean="0">
                <a:latin typeface="+mn-lt"/>
                <a:cs typeface="Tahom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yrs)</a:t>
            </a:r>
            <a:endParaRPr lang="en-US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5786" y="785794"/>
            <a:ext cx="685804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Diabetes Control and Complication Trial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6425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7224" y="307181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+mn-lt"/>
              </a:rPr>
              <a:t>Intensive Rx:          HbA1c 7%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Conventional Rx:  HbA1c 9%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  <a:cs typeface="Tahoma" pitchFamily="34" charset="0"/>
              </a:rPr>
              <a:t/>
            </a:r>
            <a:br>
              <a:rPr lang="en-US" sz="2400" dirty="0" smtClean="0">
                <a:latin typeface="+mn-lt"/>
                <a:cs typeface="Tahom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yrs)</a:t>
            </a:r>
            <a:endParaRPr lang="en-US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5786" y="1643050"/>
            <a:ext cx="685804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Diabetes Control and Complication Trial</a:t>
            </a:r>
            <a:endParaRPr lang="ar-EG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1016" t="20312" r="13867" b="30469"/>
          <a:stretch>
            <a:fillRect/>
          </a:stretch>
        </p:blipFill>
        <p:spPr bwMode="auto">
          <a:xfrm>
            <a:off x="6072198" y="442913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8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30718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Tahoma" pitchFamily="34" charset="0"/>
              </a:rPr>
              <a:t>       </a:t>
            </a:r>
            <a:r>
              <a:rPr lang="en-US" sz="2400" i="1" u="sng" dirty="0" smtClean="0">
                <a:solidFill>
                  <a:srgbClr val="0070C0"/>
                </a:solidFill>
                <a:latin typeface="Tahoma" pitchFamily="34" charset="0"/>
              </a:rPr>
              <a:t>Complication </a:t>
            </a:r>
            <a:r>
              <a:rPr lang="en-US" sz="2400" i="1" dirty="0" smtClean="0">
                <a:solidFill>
                  <a:srgbClr val="0070C0"/>
                </a:solidFill>
                <a:latin typeface="Tahoma" pitchFamily="34" charset="0"/>
              </a:rPr>
              <a:t>            </a:t>
            </a:r>
            <a:r>
              <a:rPr lang="en-US" sz="2400" i="1" u="sng" dirty="0" smtClean="0">
                <a:solidFill>
                  <a:srgbClr val="0070C0"/>
                </a:solidFill>
                <a:latin typeface="Tahoma" pitchFamily="34" charset="0"/>
              </a:rPr>
              <a:t>Risk reduction</a:t>
            </a:r>
            <a:r>
              <a:rPr lang="en-US" sz="2400" i="1" u="sng" dirty="0" smtClean="0">
                <a:solidFill>
                  <a:srgbClr val="66FF33"/>
                </a:solidFill>
                <a:latin typeface="Tahoma" pitchFamily="34" charset="0"/>
              </a:rPr>
              <a:t/>
            </a:r>
            <a:br>
              <a:rPr lang="en-US" sz="2400" i="1" u="sng" dirty="0" smtClean="0">
                <a:solidFill>
                  <a:srgbClr val="66FF33"/>
                </a:solidFill>
                <a:latin typeface="Tahoma" pitchFamily="34" charset="0"/>
              </a:rPr>
            </a:br>
            <a:r>
              <a:rPr lang="en-US" sz="2400" b="1" i="1" dirty="0" smtClean="0">
                <a:solidFill>
                  <a:srgbClr val="66FF33"/>
                </a:solidFill>
                <a:latin typeface="Tahoma" pitchFamily="34" charset="0"/>
              </a:rPr>
              <a:t/>
            </a:r>
            <a:br>
              <a:rPr lang="en-US" sz="2400" b="1" i="1" dirty="0" smtClean="0">
                <a:solidFill>
                  <a:srgbClr val="66FF33"/>
                </a:solidFill>
                <a:latin typeface="Tahoma" pitchFamily="34" charset="0"/>
              </a:rPr>
            </a:br>
            <a:r>
              <a:rPr lang="en-US" sz="2400" dirty="0" smtClean="0">
                <a:latin typeface="+mn-lt"/>
              </a:rPr>
              <a:t>Nephropathy                          40%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                                            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Retinopathy                            76%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Neuropathy                             60%</a:t>
            </a:r>
            <a:r>
              <a:rPr lang="en-US" sz="2400" dirty="0" smtClean="0">
                <a:latin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yrs)</a:t>
            </a:r>
            <a:endParaRPr lang="en-US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4414" y="857232"/>
            <a:ext cx="685804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Diabetes Control and Complication Trial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8303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blackWhite">
          <a:xfrm>
            <a:off x="1793875" y="2298700"/>
            <a:ext cx="504825" cy="2794000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ar-SA">
              <a:latin typeface="Calibri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blackWhite">
          <a:xfrm>
            <a:off x="3103563" y="3579813"/>
            <a:ext cx="504825" cy="1512887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ar-SA">
              <a:latin typeface="Calibri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blackWhite">
          <a:xfrm>
            <a:off x="4413250" y="3879850"/>
            <a:ext cx="504825" cy="1212850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ar-SA">
              <a:latin typeface="Calibri" pitchFamily="34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blackWhite">
          <a:xfrm>
            <a:off x="5715000" y="4837113"/>
            <a:ext cx="504825" cy="255587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ar-SA">
              <a:latin typeface="Calibri" pitchFamily="34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blackWhite">
          <a:xfrm>
            <a:off x="7023100" y="4413250"/>
            <a:ext cx="504825" cy="679450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ar-SA">
              <a:latin typeface="Calibri" pitchFamily="34" charset="0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298700" y="4435475"/>
            <a:ext cx="504825" cy="657225"/>
          </a:xfrm>
          <a:prstGeom prst="rect">
            <a:avLst/>
          </a:prstGeom>
          <a:solidFill>
            <a:srgbClr val="33CC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ar-SA">
              <a:latin typeface="Calibri" pitchFamily="34" charset="0"/>
            </a:endParaRPr>
          </a:p>
        </p:txBody>
      </p:sp>
      <p:sp>
        <p:nvSpPr>
          <p:cNvPr id="522249" name="Rectangle 9"/>
          <p:cNvSpPr>
            <a:spLocks noChangeArrowheads="1"/>
          </p:cNvSpPr>
          <p:nvPr/>
        </p:nvSpPr>
        <p:spPr bwMode="auto">
          <a:xfrm>
            <a:off x="3608388" y="4691063"/>
            <a:ext cx="504825" cy="401637"/>
          </a:xfrm>
          <a:prstGeom prst="rect">
            <a:avLst/>
          </a:prstGeom>
          <a:solidFill>
            <a:srgbClr val="33CC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ar-EG">
              <a:effectLst>
                <a:outerShdw blurRad="38100" dist="38100" dir="2700000" algn="tl">
                  <a:srgbClr val="FFFFFF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4918075" y="4259263"/>
            <a:ext cx="496888" cy="833437"/>
          </a:xfrm>
          <a:prstGeom prst="rect">
            <a:avLst/>
          </a:prstGeom>
          <a:solidFill>
            <a:srgbClr val="33CC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ar-EG">
              <a:effectLst>
                <a:outerShdw blurRad="38100" dist="38100" dir="2700000" algn="tl">
                  <a:srgbClr val="FFFFFF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6219825" y="4968875"/>
            <a:ext cx="504825" cy="123825"/>
          </a:xfrm>
          <a:prstGeom prst="rect">
            <a:avLst/>
          </a:prstGeom>
          <a:solidFill>
            <a:srgbClr val="33CC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ar-SA">
              <a:latin typeface="Calibri" pitchFamily="34" charset="0"/>
            </a:endParaRP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7527925" y="4837113"/>
            <a:ext cx="504825" cy="255587"/>
          </a:xfrm>
          <a:prstGeom prst="rect">
            <a:avLst/>
          </a:prstGeom>
          <a:solidFill>
            <a:srgbClr val="33CC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ar-SA">
              <a:latin typeface="Calibri" pitchFamily="34" charset="0"/>
            </a:endParaRPr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1647825" y="2043113"/>
            <a:ext cx="1588" cy="3049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1589088" y="5092700"/>
            <a:ext cx="58737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1589088" y="4587875"/>
            <a:ext cx="58737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1589088" y="4076700"/>
            <a:ext cx="58737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1589088" y="3571875"/>
            <a:ext cx="58737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>
            <a:off x="1589088" y="3059113"/>
            <a:ext cx="58737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19"/>
          <p:cNvSpPr>
            <a:spLocks noChangeShapeType="1"/>
          </p:cNvSpPr>
          <p:nvPr/>
        </p:nvSpPr>
        <p:spPr bwMode="auto">
          <a:xfrm>
            <a:off x="1589088" y="2554288"/>
            <a:ext cx="58737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>
            <a:off x="1589088" y="2043113"/>
            <a:ext cx="58737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>
            <a:off x="1647825" y="5092700"/>
            <a:ext cx="6538913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1647825" y="5092700"/>
            <a:ext cx="1588" cy="5873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 flipV="1">
            <a:off x="2957513" y="5092700"/>
            <a:ext cx="1587" cy="5873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4267200" y="5092700"/>
            <a:ext cx="1588" cy="5873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 flipV="1">
            <a:off x="5568950" y="5092700"/>
            <a:ext cx="1588" cy="5873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6877050" y="5092700"/>
            <a:ext cx="1588" cy="5873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 flipV="1">
            <a:off x="8186738" y="5092700"/>
            <a:ext cx="1587" cy="5873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8" name="Rectangle 28"/>
          <p:cNvSpPr>
            <a:spLocks noChangeArrowheads="1"/>
          </p:cNvSpPr>
          <p:nvPr/>
        </p:nvSpPr>
        <p:spPr bwMode="auto">
          <a:xfrm>
            <a:off x="1862138" y="2365375"/>
            <a:ext cx="3508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US" sz="1200">
                <a:solidFill>
                  <a:srgbClr val="FFFFFF"/>
                </a:solidFill>
                <a:cs typeface="+mn-cs"/>
              </a:rPr>
              <a:t>55.0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69" name="Rectangle 29"/>
          <p:cNvSpPr>
            <a:spLocks noChangeArrowheads="1"/>
          </p:cNvSpPr>
          <p:nvPr/>
        </p:nvSpPr>
        <p:spPr bwMode="auto">
          <a:xfrm>
            <a:off x="3217863" y="3644900"/>
            <a:ext cx="2968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200">
                <a:solidFill>
                  <a:srgbClr val="FFFFFF"/>
                </a:solidFill>
                <a:cs typeface="+mn-cs"/>
              </a:rPr>
              <a:t>29.8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70" name="Rectangle 30"/>
          <p:cNvSpPr>
            <a:spLocks noChangeArrowheads="1"/>
          </p:cNvSpPr>
          <p:nvPr/>
        </p:nvSpPr>
        <p:spPr bwMode="auto">
          <a:xfrm>
            <a:off x="4500563" y="3944938"/>
            <a:ext cx="3508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US" sz="1200">
                <a:solidFill>
                  <a:srgbClr val="FFFFFF"/>
                </a:solidFill>
                <a:cs typeface="+mn-cs"/>
              </a:rPr>
              <a:t>23.9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71" name="Rectangle 31"/>
          <p:cNvSpPr>
            <a:spLocks noChangeArrowheads="1"/>
          </p:cNvSpPr>
          <p:nvPr/>
        </p:nvSpPr>
        <p:spPr bwMode="auto">
          <a:xfrm>
            <a:off x="5838825" y="4859338"/>
            <a:ext cx="2651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US" sz="1200">
                <a:solidFill>
                  <a:srgbClr val="FFFFFF"/>
                </a:solidFill>
                <a:cs typeface="+mn-cs"/>
              </a:rPr>
              <a:t>5.1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72" name="Rectangle 32"/>
          <p:cNvSpPr>
            <a:spLocks noChangeArrowheads="1"/>
          </p:cNvSpPr>
          <p:nvPr/>
        </p:nvSpPr>
        <p:spPr bwMode="auto">
          <a:xfrm>
            <a:off x="7091363" y="4478338"/>
            <a:ext cx="3508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US" sz="1200">
                <a:solidFill>
                  <a:srgbClr val="FFFFFF"/>
                </a:solidFill>
                <a:cs typeface="+mn-cs"/>
              </a:rPr>
              <a:t>13.4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73" name="Rectangle 33"/>
          <p:cNvSpPr>
            <a:spLocks noChangeArrowheads="1"/>
          </p:cNvSpPr>
          <p:nvPr/>
        </p:nvSpPr>
        <p:spPr bwMode="auto">
          <a:xfrm>
            <a:off x="2393950" y="4500563"/>
            <a:ext cx="2968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200">
                <a:solidFill>
                  <a:srgbClr val="333333"/>
                </a:solidFill>
                <a:cs typeface="+mn-cs"/>
              </a:rPr>
              <a:t>13.0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74" name="Rectangle 34"/>
          <p:cNvSpPr>
            <a:spLocks noChangeArrowheads="1"/>
          </p:cNvSpPr>
          <p:nvPr/>
        </p:nvSpPr>
        <p:spPr bwMode="auto">
          <a:xfrm>
            <a:off x="3778250" y="4756150"/>
            <a:ext cx="211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200">
                <a:solidFill>
                  <a:srgbClr val="333333"/>
                </a:solidFill>
                <a:cs typeface="+mn-cs"/>
              </a:rPr>
              <a:t>7.9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75" name="Rectangle 35"/>
          <p:cNvSpPr>
            <a:spLocks noChangeArrowheads="1"/>
          </p:cNvSpPr>
          <p:nvPr/>
        </p:nvSpPr>
        <p:spPr bwMode="auto">
          <a:xfrm>
            <a:off x="5032375" y="4325938"/>
            <a:ext cx="2968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200">
                <a:solidFill>
                  <a:srgbClr val="333333"/>
                </a:solidFill>
                <a:cs typeface="+mn-cs"/>
              </a:rPr>
              <a:t>16.4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76" name="Rectangle 36"/>
          <p:cNvSpPr>
            <a:spLocks noChangeArrowheads="1"/>
          </p:cNvSpPr>
          <p:nvPr/>
        </p:nvSpPr>
        <p:spPr bwMode="auto">
          <a:xfrm>
            <a:off x="7699375" y="4859338"/>
            <a:ext cx="211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200">
                <a:solidFill>
                  <a:srgbClr val="333333"/>
                </a:solidFill>
                <a:cs typeface="+mn-cs"/>
              </a:rPr>
              <a:t>5.0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77" name="Rectangle 37"/>
          <p:cNvSpPr>
            <a:spLocks noChangeArrowheads="1"/>
          </p:cNvSpPr>
          <p:nvPr/>
        </p:nvSpPr>
        <p:spPr bwMode="auto">
          <a:xfrm>
            <a:off x="6402388" y="4945063"/>
            <a:ext cx="1936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100">
                <a:solidFill>
                  <a:srgbClr val="333333"/>
                </a:solidFill>
                <a:cs typeface="+mn-cs"/>
              </a:rPr>
              <a:t>2.5</a:t>
            </a:r>
            <a:endParaRPr lang="en-US" sz="11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78" name="Rectangle 38"/>
          <p:cNvSpPr>
            <a:spLocks noChangeArrowheads="1"/>
          </p:cNvSpPr>
          <p:nvPr/>
        </p:nvSpPr>
        <p:spPr bwMode="auto">
          <a:xfrm>
            <a:off x="1368425" y="4983163"/>
            <a:ext cx="12858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>
                <a:latin typeface="Verdana" pitchFamily="-128" charset="0"/>
                <a:cs typeface="+mn-cs"/>
              </a:rPr>
              <a:t>0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79" name="Rectangle 39"/>
          <p:cNvSpPr>
            <a:spLocks noChangeArrowheads="1"/>
          </p:cNvSpPr>
          <p:nvPr/>
        </p:nvSpPr>
        <p:spPr bwMode="auto">
          <a:xfrm>
            <a:off x="1255713" y="4478338"/>
            <a:ext cx="2587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>
                <a:latin typeface="Verdana" pitchFamily="-128" charset="0"/>
                <a:cs typeface="+mn-cs"/>
              </a:rPr>
              <a:t>10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80" name="Rectangle 40"/>
          <p:cNvSpPr>
            <a:spLocks noChangeArrowheads="1"/>
          </p:cNvSpPr>
          <p:nvPr/>
        </p:nvSpPr>
        <p:spPr bwMode="auto">
          <a:xfrm>
            <a:off x="1255713" y="3967163"/>
            <a:ext cx="2587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>
                <a:latin typeface="Verdana" pitchFamily="-128" charset="0"/>
                <a:cs typeface="+mn-cs"/>
              </a:rPr>
              <a:t>20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81" name="Rectangle 41"/>
          <p:cNvSpPr>
            <a:spLocks noChangeArrowheads="1"/>
          </p:cNvSpPr>
          <p:nvPr/>
        </p:nvSpPr>
        <p:spPr bwMode="auto">
          <a:xfrm>
            <a:off x="1255713" y="3462338"/>
            <a:ext cx="2587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>
                <a:latin typeface="Verdana" pitchFamily="-128" charset="0"/>
                <a:cs typeface="+mn-cs"/>
              </a:rPr>
              <a:t>30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82" name="Rectangle 42"/>
          <p:cNvSpPr>
            <a:spLocks noChangeArrowheads="1"/>
          </p:cNvSpPr>
          <p:nvPr/>
        </p:nvSpPr>
        <p:spPr bwMode="auto">
          <a:xfrm>
            <a:off x="1255713" y="2949575"/>
            <a:ext cx="2587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>
                <a:latin typeface="Verdana" pitchFamily="-128" charset="0"/>
                <a:cs typeface="+mn-cs"/>
              </a:rPr>
              <a:t>40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83" name="Rectangle 43"/>
          <p:cNvSpPr>
            <a:spLocks noChangeArrowheads="1"/>
          </p:cNvSpPr>
          <p:nvPr/>
        </p:nvSpPr>
        <p:spPr bwMode="auto">
          <a:xfrm>
            <a:off x="1255713" y="2444750"/>
            <a:ext cx="2587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>
                <a:latin typeface="Verdana" pitchFamily="-128" charset="0"/>
                <a:cs typeface="+mn-cs"/>
              </a:rPr>
              <a:t>50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84" name="Rectangle 44"/>
          <p:cNvSpPr>
            <a:spLocks noChangeArrowheads="1"/>
          </p:cNvSpPr>
          <p:nvPr/>
        </p:nvSpPr>
        <p:spPr bwMode="auto">
          <a:xfrm>
            <a:off x="1255713" y="1933575"/>
            <a:ext cx="2587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>
                <a:latin typeface="Verdana" pitchFamily="-128" charset="0"/>
                <a:cs typeface="+mn-cs"/>
              </a:rPr>
              <a:t>60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85" name="Rectangle 45"/>
          <p:cNvSpPr>
            <a:spLocks noChangeArrowheads="1"/>
          </p:cNvSpPr>
          <p:nvPr/>
        </p:nvSpPr>
        <p:spPr bwMode="auto">
          <a:xfrm>
            <a:off x="1738313" y="5260975"/>
            <a:ext cx="12144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400">
                <a:latin typeface="Verdana" pitchFamily="-128" charset="0"/>
                <a:cs typeface="+mn-cs"/>
              </a:rPr>
              <a:t>Retinopathy</a:t>
            </a: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22573" name="Rectangle 46"/>
          <p:cNvSpPr>
            <a:spLocks noChangeArrowheads="1"/>
          </p:cNvSpPr>
          <p:nvPr/>
        </p:nvSpPr>
        <p:spPr bwMode="auto">
          <a:xfrm>
            <a:off x="1223963" y="5487988"/>
            <a:ext cx="23193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>
              <a:spcBef>
                <a:spcPct val="40000"/>
              </a:spcBef>
              <a:buClr>
                <a:srgbClr val="FF0000"/>
              </a:buClr>
            </a:pPr>
            <a:r>
              <a:rPr lang="en-US" sz="1400">
                <a:latin typeface="Verdana" pitchFamily="34" charset="0"/>
              </a:rPr>
              <a:t>Progression</a:t>
            </a:r>
            <a:r>
              <a:rPr lang="en-US" sz="1400" baseline="30000">
                <a:latin typeface="Verdana" pitchFamily="34" charset="0"/>
              </a:rPr>
              <a:t>1</a:t>
            </a:r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3192463" y="5260975"/>
            <a:ext cx="935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30000"/>
              </a:spcBef>
              <a:buClr>
                <a:srgbClr val="FF0000"/>
              </a:buClr>
            </a:pPr>
            <a:r>
              <a:rPr lang="en-US" sz="1400">
                <a:latin typeface="Verdana" pitchFamily="34" charset="0"/>
              </a:rPr>
              <a:t>Laser Rx</a:t>
            </a:r>
            <a:r>
              <a:rPr lang="en-US" sz="1400" baseline="30000">
                <a:latin typeface="Verdana" pitchFamily="34" charset="0"/>
              </a:rPr>
              <a:t>1</a:t>
            </a:r>
          </a:p>
        </p:txBody>
      </p:sp>
      <p:sp>
        <p:nvSpPr>
          <p:cNvPr id="522288" name="Rectangle 48"/>
          <p:cNvSpPr>
            <a:spLocks noChangeArrowheads="1"/>
          </p:cNvSpPr>
          <p:nvPr/>
        </p:nvSpPr>
        <p:spPr bwMode="auto">
          <a:xfrm>
            <a:off x="4633913" y="5260975"/>
            <a:ext cx="6302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400">
                <a:latin typeface="Verdana" pitchFamily="-128" charset="0"/>
                <a:cs typeface="+mn-cs"/>
              </a:rPr>
              <a:t>Micro-</a:t>
            </a: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22576" name="Rectangle 49"/>
          <p:cNvSpPr>
            <a:spLocks noChangeArrowheads="1"/>
          </p:cNvSpPr>
          <p:nvPr/>
        </p:nvSpPr>
        <p:spPr bwMode="auto">
          <a:xfrm>
            <a:off x="4303713" y="5487988"/>
            <a:ext cx="12731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</a:pPr>
            <a:r>
              <a:rPr lang="en-US" sz="1400">
                <a:latin typeface="Verdana" pitchFamily="34" charset="0"/>
              </a:rPr>
              <a:t>albuminuria</a:t>
            </a:r>
            <a:r>
              <a:rPr lang="en-US" sz="1400" baseline="30000">
                <a:latin typeface="Verdana" pitchFamily="34" charset="0"/>
              </a:rPr>
              <a:t>2</a:t>
            </a:r>
          </a:p>
        </p:txBody>
      </p:sp>
      <p:sp>
        <p:nvSpPr>
          <p:cNvPr id="22577" name="Rectangle 50"/>
          <p:cNvSpPr>
            <a:spLocks noChangeArrowheads="1"/>
          </p:cNvSpPr>
          <p:nvPr/>
        </p:nvSpPr>
        <p:spPr bwMode="auto">
          <a:xfrm>
            <a:off x="5611813" y="5260975"/>
            <a:ext cx="12922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</a:pPr>
            <a:r>
              <a:rPr lang="en-US" sz="1400">
                <a:latin typeface="Verdana" pitchFamily="34" charset="0"/>
              </a:rPr>
              <a:t>Albuminuria</a:t>
            </a:r>
            <a:r>
              <a:rPr lang="en-US" sz="1400" baseline="30000">
                <a:latin typeface="Verdana" pitchFamily="34" charset="0"/>
              </a:rPr>
              <a:t>2</a:t>
            </a:r>
          </a:p>
        </p:txBody>
      </p:sp>
      <p:sp>
        <p:nvSpPr>
          <p:cNvPr id="522291" name="Rectangle 51"/>
          <p:cNvSpPr>
            <a:spLocks noChangeArrowheads="1"/>
          </p:cNvSpPr>
          <p:nvPr/>
        </p:nvSpPr>
        <p:spPr bwMode="auto">
          <a:xfrm>
            <a:off x="7226300" y="5260975"/>
            <a:ext cx="7223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400">
                <a:latin typeface="Verdana" pitchFamily="-128" charset="0"/>
                <a:cs typeface="+mn-cs"/>
              </a:rPr>
              <a:t>Clinical</a:t>
            </a: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22579" name="Rectangle 52"/>
          <p:cNvSpPr>
            <a:spLocks noChangeArrowheads="1"/>
          </p:cNvSpPr>
          <p:nvPr/>
        </p:nvSpPr>
        <p:spPr bwMode="auto">
          <a:xfrm>
            <a:off x="6992938" y="5487988"/>
            <a:ext cx="12446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</a:pPr>
            <a:r>
              <a:rPr lang="en-US" sz="1400">
                <a:latin typeface="Verdana" pitchFamily="34" charset="0"/>
              </a:rPr>
              <a:t>Neuropathy</a:t>
            </a:r>
            <a:r>
              <a:rPr lang="en-US" sz="1400" baseline="30000">
                <a:latin typeface="Verdana" pitchFamily="34" charset="0"/>
              </a:rPr>
              <a:t>3</a:t>
            </a:r>
          </a:p>
        </p:txBody>
      </p:sp>
      <p:sp>
        <p:nvSpPr>
          <p:cNvPr id="22580" name="Rectangle 53"/>
          <p:cNvSpPr>
            <a:spLocks noChangeArrowheads="1"/>
          </p:cNvSpPr>
          <p:nvPr/>
        </p:nvSpPr>
        <p:spPr bwMode="blackWhite">
          <a:xfrm>
            <a:off x="6153150" y="2581275"/>
            <a:ext cx="123825" cy="123825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ar-SA">
              <a:latin typeface="Calibri" pitchFamily="34" charset="0"/>
            </a:endParaRPr>
          </a:p>
        </p:txBody>
      </p:sp>
      <p:sp>
        <p:nvSpPr>
          <p:cNvPr id="522294" name="Rectangle 54"/>
          <p:cNvSpPr>
            <a:spLocks noChangeArrowheads="1"/>
          </p:cNvSpPr>
          <p:nvPr/>
        </p:nvSpPr>
        <p:spPr bwMode="auto">
          <a:xfrm>
            <a:off x="6434138" y="2522538"/>
            <a:ext cx="12874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>
                <a:cs typeface="+mn-cs"/>
              </a:rPr>
              <a:t>Conventional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22582" name="Rectangle 55"/>
          <p:cNvSpPr>
            <a:spLocks noChangeArrowheads="1"/>
          </p:cNvSpPr>
          <p:nvPr/>
        </p:nvSpPr>
        <p:spPr bwMode="auto">
          <a:xfrm>
            <a:off x="6153150" y="2865438"/>
            <a:ext cx="123825" cy="125412"/>
          </a:xfrm>
          <a:prstGeom prst="rect">
            <a:avLst/>
          </a:prstGeom>
          <a:solidFill>
            <a:srgbClr val="33CC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endParaRPr lang="ar-SA">
              <a:latin typeface="Calibri" pitchFamily="34" charset="0"/>
            </a:endParaRPr>
          </a:p>
        </p:txBody>
      </p:sp>
      <p:sp>
        <p:nvSpPr>
          <p:cNvPr id="522296" name="Rectangle 56"/>
          <p:cNvSpPr>
            <a:spLocks noChangeArrowheads="1"/>
          </p:cNvSpPr>
          <p:nvPr/>
        </p:nvSpPr>
        <p:spPr bwMode="auto">
          <a:xfrm>
            <a:off x="6416675" y="2806700"/>
            <a:ext cx="8810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>
                <a:cs typeface="+mn-cs"/>
              </a:rPr>
              <a:t>Intensive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97" name="Rectangle 57"/>
          <p:cNvSpPr>
            <a:spLocks noChangeArrowheads="1"/>
          </p:cNvSpPr>
          <p:nvPr/>
        </p:nvSpPr>
        <p:spPr bwMode="auto">
          <a:xfrm>
            <a:off x="1808163" y="1727200"/>
            <a:ext cx="10937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-128" charset="0"/>
                <a:cs typeface="+mn-cs"/>
              </a:rPr>
              <a:t>76%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28" charset="0"/>
                <a:cs typeface="+mn-cs"/>
              </a:rPr>
              <a:t>Risk Reduction</a:t>
            </a:r>
          </a:p>
        </p:txBody>
      </p:sp>
      <p:sp>
        <p:nvSpPr>
          <p:cNvPr id="522298" name="Rectangle 58"/>
          <p:cNvSpPr>
            <a:spLocks noChangeArrowheads="1"/>
          </p:cNvSpPr>
          <p:nvPr/>
        </p:nvSpPr>
        <p:spPr bwMode="auto">
          <a:xfrm>
            <a:off x="3073400" y="1727200"/>
            <a:ext cx="10937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-128" charset="0"/>
                <a:cs typeface="+mn-cs"/>
              </a:rPr>
              <a:t>59%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28" charset="0"/>
                <a:cs typeface="+mn-cs"/>
              </a:rPr>
              <a:t>Risk Reduction</a:t>
            </a:r>
            <a:endParaRPr 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299" name="Rectangle 59"/>
          <p:cNvSpPr>
            <a:spLocks noChangeArrowheads="1"/>
          </p:cNvSpPr>
          <p:nvPr/>
        </p:nvSpPr>
        <p:spPr bwMode="auto">
          <a:xfrm>
            <a:off x="4340225" y="1727200"/>
            <a:ext cx="10937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-128" charset="0"/>
                <a:cs typeface="+mn-cs"/>
              </a:rPr>
              <a:t>39%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28" charset="0"/>
                <a:cs typeface="+mn-cs"/>
              </a:rPr>
              <a:t>Risk Reduction</a:t>
            </a:r>
            <a:endParaRPr 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300" name="Rectangle 60"/>
          <p:cNvSpPr>
            <a:spLocks noChangeArrowheads="1"/>
          </p:cNvSpPr>
          <p:nvPr/>
        </p:nvSpPr>
        <p:spPr bwMode="auto">
          <a:xfrm>
            <a:off x="5607050" y="1727200"/>
            <a:ext cx="10937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-128" charset="0"/>
                <a:cs typeface="+mn-cs"/>
              </a:rPr>
              <a:t>54%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28" charset="0"/>
                <a:cs typeface="+mn-cs"/>
              </a:rPr>
              <a:t>Risk Reduction</a:t>
            </a:r>
            <a:endParaRPr 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522301" name="Rectangle 61"/>
          <p:cNvSpPr>
            <a:spLocks noChangeArrowheads="1"/>
          </p:cNvSpPr>
          <p:nvPr/>
        </p:nvSpPr>
        <p:spPr bwMode="auto">
          <a:xfrm>
            <a:off x="6873875" y="1727200"/>
            <a:ext cx="10937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-128" charset="0"/>
                <a:cs typeface="+mn-cs"/>
              </a:rPr>
              <a:t>64%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28" charset="0"/>
                <a:cs typeface="+mn-cs"/>
              </a:rPr>
              <a:t>Risk Reduction</a:t>
            </a:r>
            <a:endParaRPr 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-128" charset="0"/>
              <a:cs typeface="+mn-cs"/>
            </a:endParaRPr>
          </a:p>
        </p:txBody>
      </p:sp>
      <p:sp>
        <p:nvSpPr>
          <p:cNvPr id="22589" name="Text Box 62"/>
          <p:cNvSpPr txBox="1">
            <a:spLocks noChangeArrowheads="1"/>
          </p:cNvSpPr>
          <p:nvPr/>
        </p:nvSpPr>
        <p:spPr bwMode="auto">
          <a:xfrm rot="-5400000">
            <a:off x="-356394" y="2840832"/>
            <a:ext cx="26463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1"/>
            <a:r>
              <a:rPr lang="en-US" sz="1600"/>
              <a:t>Cumulative Incidence (%)</a:t>
            </a:r>
          </a:p>
        </p:txBody>
      </p:sp>
      <p:sp>
        <p:nvSpPr>
          <p:cNvPr id="22590" name="Rectangle 63"/>
          <p:cNvSpPr>
            <a:spLocks noChangeArrowheads="1"/>
          </p:cNvSpPr>
          <p:nvPr/>
        </p:nvSpPr>
        <p:spPr bwMode="auto">
          <a:xfrm>
            <a:off x="2071688" y="6000750"/>
            <a:ext cx="68754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457200" indent="-457200" algn="r" rtl="1">
              <a:spcBef>
                <a:spcPct val="25000"/>
              </a:spcBef>
            </a:pPr>
            <a:r>
              <a:rPr lang="en-US" sz="1000"/>
              <a:t>DCCT Research Group, Ophthalmology. 1995</a:t>
            </a:r>
          </a:p>
          <a:p>
            <a:pPr marL="457200" indent="-457200" algn="r" rtl="1">
              <a:spcBef>
                <a:spcPct val="25000"/>
              </a:spcBef>
            </a:pPr>
            <a:r>
              <a:rPr lang="en-US" sz="1000"/>
              <a:t>DCCT Research Group, Kidney Int.1995</a:t>
            </a:r>
          </a:p>
          <a:p>
            <a:pPr marL="457200" indent="-457200" algn="r" rtl="1">
              <a:spcBef>
                <a:spcPct val="25000"/>
              </a:spcBef>
            </a:pPr>
            <a:r>
              <a:rPr lang="en-US" sz="1000"/>
              <a:t>DCCT Research Group. Ann Intern Med. 1995.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214414" y="500042"/>
            <a:ext cx="685804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Diabetes Control and Complication Trial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033355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571744"/>
            <a:ext cx="7772400" cy="1470025"/>
          </a:xfrm>
        </p:spPr>
        <p:txBody>
          <a:bodyPr rtlCol="1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2700" dirty="0" smtClean="0">
                <a:latin typeface="+mn-lt"/>
                <a:cs typeface="Tahoma" pitchFamily="34" charset="0"/>
              </a:rPr>
              <a:t>Intensive Insulin Therapy:</a:t>
            </a: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> </a:t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2700" dirty="0" smtClean="0">
                <a:solidFill>
                  <a:srgbClr val="0070C0"/>
                </a:solidFill>
                <a:cs typeface="Tahoma" pitchFamily="34" charset="0"/>
              </a:rPr>
              <a:t>Multiple Daily Injection of Insulin (MDI) </a:t>
            </a:r>
            <a:br>
              <a:rPr lang="en-US" sz="2700" dirty="0" smtClean="0">
                <a:solidFill>
                  <a:srgbClr val="0070C0"/>
                </a:solidFill>
                <a:cs typeface="Tahoma" pitchFamily="34" charset="0"/>
              </a:rPr>
            </a:br>
            <a:r>
              <a:rPr lang="en-US" sz="27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Insulin Pump Therapy (CSII)</a:t>
            </a:r>
            <a:r>
              <a:rPr lang="en-US" sz="2700" dirty="0" smtClean="0">
                <a:latin typeface="+mn-lt"/>
                <a:cs typeface="Tahoma" pitchFamily="34" charset="0"/>
              </a:rPr>
              <a:t/>
            </a:r>
            <a:br>
              <a:rPr lang="en-US" sz="27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ar-EG" dirty="0"/>
          </a:p>
        </p:txBody>
      </p:sp>
      <p:sp>
        <p:nvSpPr>
          <p:cNvPr id="4" name="Rounded Rectangle 3"/>
          <p:cNvSpPr/>
          <p:nvPr/>
        </p:nvSpPr>
        <p:spPr>
          <a:xfrm>
            <a:off x="857224" y="1214422"/>
            <a:ext cx="421484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Insulin Therapy </a:t>
            </a:r>
            <a:endParaRPr lang="ar-EG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5919" t="30936" r="15670" b="31182"/>
          <a:stretch>
            <a:fillRect/>
          </a:stretch>
        </p:blipFill>
        <p:spPr bwMode="auto">
          <a:xfrm>
            <a:off x="6715140" y="4643446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3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Diabetes Mellitus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Diabetes </a:t>
            </a:r>
            <a:r>
              <a:rPr lang="en-US" sz="2400" dirty="0" err="1" smtClean="0">
                <a:solidFill>
                  <a:schemeClr val="tx1"/>
                </a:solidFill>
              </a:rPr>
              <a:t>Insipidus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447800"/>
            <a:ext cx="38862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Differential diagnosis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4561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772400" cy="1000132"/>
          </a:xfrm>
        </p:spPr>
        <p:txBody>
          <a:bodyPr rtlCol="1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2700" dirty="0" smtClean="0">
                <a:latin typeface="+mn-lt"/>
                <a:cs typeface="Tahoma" pitchFamily="34" charset="0"/>
              </a:rPr>
              <a:t/>
            </a:r>
            <a:br>
              <a:rPr lang="en-US" sz="2700" dirty="0" smtClean="0">
                <a:latin typeface="+mn-lt"/>
                <a:cs typeface="Tahoma" pitchFamily="34" charset="0"/>
              </a:rPr>
            </a:br>
            <a:r>
              <a:rPr lang="en-US" sz="27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Multiple Daily Injection of Insulin (MDI)</a:t>
            </a:r>
            <a:br>
              <a:rPr lang="en-US" sz="27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ar-EG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ar-EG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en-US" sz="2400" dirty="0" smtClean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ar-EG" dirty="0"/>
          </a:p>
        </p:txBody>
      </p:sp>
      <p:sp>
        <p:nvSpPr>
          <p:cNvPr id="4" name="Rounded Rectangle 3"/>
          <p:cNvSpPr/>
          <p:nvPr/>
        </p:nvSpPr>
        <p:spPr>
          <a:xfrm>
            <a:off x="857224" y="1214422"/>
            <a:ext cx="421484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Intensive Insulin Therapy </a:t>
            </a:r>
            <a:endParaRPr lang="ar-EG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928662" y="3643314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Lantus</a:t>
            </a:r>
            <a:r>
              <a:rPr lang="en-US" sz="2000" dirty="0" smtClean="0">
                <a:solidFill>
                  <a:srgbClr val="002060"/>
                </a:solidFill>
              </a:rPr>
              <a:t>® (</a:t>
            </a:r>
            <a:r>
              <a:rPr lang="en-US" sz="2000" dirty="0" err="1" smtClean="0">
                <a:solidFill>
                  <a:srgbClr val="002060"/>
                </a:solidFill>
              </a:rPr>
              <a:t>Glargine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ar-EG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928662" y="4643446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Levemir</a:t>
            </a:r>
            <a:r>
              <a:rPr lang="en-US" sz="2000" dirty="0" smtClean="0">
                <a:solidFill>
                  <a:srgbClr val="002060"/>
                </a:solidFill>
              </a:rPr>
              <a:t>® (</a:t>
            </a:r>
            <a:r>
              <a:rPr lang="en-US" sz="2000" dirty="0" err="1" smtClean="0">
                <a:solidFill>
                  <a:srgbClr val="002060"/>
                </a:solidFill>
              </a:rPr>
              <a:t>Detemir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ar-EG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4857752" y="3286124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Novorapid</a:t>
            </a:r>
            <a:r>
              <a:rPr lang="en-US" sz="2000" dirty="0" smtClean="0">
                <a:solidFill>
                  <a:srgbClr val="002060"/>
                </a:solidFill>
              </a:rPr>
              <a:t>® (</a:t>
            </a:r>
            <a:r>
              <a:rPr lang="en-US" sz="2000" dirty="0" err="1" smtClean="0">
                <a:solidFill>
                  <a:srgbClr val="002060"/>
                </a:solidFill>
              </a:rPr>
              <a:t>Aspart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ar-EG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857752" y="4357694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Apidra</a:t>
            </a:r>
            <a:r>
              <a:rPr lang="en-US" sz="2000" dirty="0" smtClean="0">
                <a:solidFill>
                  <a:srgbClr val="002060"/>
                </a:solidFill>
              </a:rPr>
              <a:t>® (</a:t>
            </a:r>
            <a:r>
              <a:rPr lang="en-US" sz="2000" dirty="0" err="1" smtClean="0">
                <a:solidFill>
                  <a:srgbClr val="002060"/>
                </a:solidFill>
              </a:rPr>
              <a:t>Glulisine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ar-EG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857752" y="5429264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Humalog</a:t>
            </a:r>
            <a:r>
              <a:rPr lang="en-US" sz="2000" dirty="0" smtClean="0">
                <a:solidFill>
                  <a:srgbClr val="002060"/>
                </a:solidFill>
              </a:rPr>
              <a:t>® (</a:t>
            </a:r>
            <a:r>
              <a:rPr lang="en-US" sz="2000" dirty="0" err="1" smtClean="0">
                <a:solidFill>
                  <a:srgbClr val="002060"/>
                </a:solidFill>
              </a:rPr>
              <a:t>Lispro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ar-EG" sz="2000" dirty="0"/>
          </a:p>
        </p:txBody>
      </p:sp>
    </p:spTree>
    <p:extLst>
      <p:ext uri="{BB962C8B-B14F-4D97-AF65-F5344CB8AC3E}">
        <p14:creationId xmlns:p14="http://schemas.microsoft.com/office/powerpoint/2010/main" val="2774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827088" y="1700213"/>
            <a:ext cx="8316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571604" y="1928802"/>
            <a:ext cx="2428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Long acting insulin </a:t>
            </a:r>
            <a:endParaRPr lang="en-US" sz="1800" dirty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071538" y="3214686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      Rapid </a:t>
            </a:r>
            <a:endParaRPr lang="en-US" sz="1800" dirty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14480" y="571480"/>
            <a:ext cx="56436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Multiple Daily Injection of Insulin</a:t>
            </a:r>
            <a:endParaRPr lang="ar-EG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214414" y="4286256"/>
            <a:ext cx="1357322" cy="857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Breakfast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71802" y="4286256"/>
            <a:ext cx="1357322" cy="857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Lunch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86314" y="4286256"/>
            <a:ext cx="1357322" cy="857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Dinner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00826" y="4286256"/>
            <a:ext cx="1357322" cy="857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Bedtime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357290" y="3571876"/>
            <a:ext cx="11927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1" name="Right Arrow 30"/>
          <p:cNvSpPr/>
          <p:nvPr/>
        </p:nvSpPr>
        <p:spPr>
          <a:xfrm>
            <a:off x="3071802" y="3571876"/>
            <a:ext cx="11927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2" name="Right Arrow 31"/>
          <p:cNvSpPr/>
          <p:nvPr/>
        </p:nvSpPr>
        <p:spPr>
          <a:xfrm>
            <a:off x="4929190" y="3571876"/>
            <a:ext cx="11927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3" name="Right Arrow 32"/>
          <p:cNvSpPr/>
          <p:nvPr/>
        </p:nvSpPr>
        <p:spPr>
          <a:xfrm>
            <a:off x="1285852" y="2214554"/>
            <a:ext cx="46434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2571736" y="3214686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      Rapid </a:t>
            </a:r>
            <a:endParaRPr lang="en-US" sz="1800" dirty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429124" y="3214686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      Rapid </a:t>
            </a:r>
            <a:endParaRPr lang="en-US" sz="1800" dirty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772400" cy="1000132"/>
          </a:xfrm>
        </p:spPr>
        <p:txBody>
          <a:bodyPr rtlCol="1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2700" dirty="0" smtClean="0">
                <a:latin typeface="+mn-lt"/>
                <a:cs typeface="Tahoma" pitchFamily="34" charset="0"/>
              </a:rPr>
              <a:t/>
            </a:r>
            <a:br>
              <a:rPr lang="en-US" sz="2700" dirty="0" smtClean="0">
                <a:latin typeface="+mn-lt"/>
                <a:cs typeface="Tahoma" pitchFamily="34" charset="0"/>
              </a:rPr>
            </a:br>
            <a:r>
              <a:rPr lang="en-US" sz="27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Multiple Daily Injection of Insulin (MDI)</a:t>
            </a:r>
            <a:br>
              <a:rPr lang="en-US" sz="27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</a:br>
            <a:r>
              <a:rPr lang="en-US" sz="3100" dirty="0" smtClean="0">
                <a:latin typeface="+mn-lt"/>
                <a:cs typeface="Tahoma" pitchFamily="34" charset="0"/>
              </a:rPr>
              <a:t/>
            </a:r>
            <a:br>
              <a:rPr lang="en-US" sz="3100" dirty="0" smtClean="0">
                <a:latin typeface="+mn-lt"/>
                <a:cs typeface="Tahoma" pitchFamily="34" charset="0"/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ar-EG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ar-EG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en-US" sz="2400" dirty="0" smtClean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ar-EG" dirty="0"/>
          </a:p>
        </p:txBody>
      </p:sp>
      <p:sp>
        <p:nvSpPr>
          <p:cNvPr id="4" name="Rounded Rectangle 3"/>
          <p:cNvSpPr/>
          <p:nvPr/>
        </p:nvSpPr>
        <p:spPr>
          <a:xfrm>
            <a:off x="857224" y="1214422"/>
            <a:ext cx="421484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Intensive Insulin Therapy </a:t>
            </a:r>
            <a:endParaRPr lang="ar-EG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928662" y="3643314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Novomix</a:t>
            </a:r>
            <a:r>
              <a:rPr lang="en-US" sz="2000" dirty="0" smtClean="0">
                <a:solidFill>
                  <a:srgbClr val="002060"/>
                </a:solidFill>
              </a:rPr>
              <a:t>® (</a:t>
            </a:r>
            <a:r>
              <a:rPr lang="en-US" sz="2000" dirty="0" err="1" smtClean="0">
                <a:solidFill>
                  <a:srgbClr val="002060"/>
                </a:solidFill>
              </a:rPr>
              <a:t>Novolog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ar-EG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928662" y="4643446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HumalogMix</a:t>
            </a:r>
            <a:r>
              <a:rPr lang="en-US" sz="2000" dirty="0" smtClean="0">
                <a:solidFill>
                  <a:srgbClr val="002060"/>
                </a:solidFill>
              </a:rPr>
              <a:t>®</a:t>
            </a:r>
            <a:endParaRPr lang="ar-EG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4857752" y="3286124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Novorapid</a:t>
            </a:r>
            <a:r>
              <a:rPr lang="en-US" sz="2000" dirty="0" smtClean="0">
                <a:solidFill>
                  <a:srgbClr val="002060"/>
                </a:solidFill>
              </a:rPr>
              <a:t>® (</a:t>
            </a:r>
            <a:r>
              <a:rPr lang="en-US" sz="2000" dirty="0" err="1" smtClean="0">
                <a:solidFill>
                  <a:srgbClr val="002060"/>
                </a:solidFill>
              </a:rPr>
              <a:t>Aspart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ar-EG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857752" y="4357694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Apidra</a:t>
            </a:r>
            <a:r>
              <a:rPr lang="en-US" sz="2000" dirty="0" smtClean="0">
                <a:solidFill>
                  <a:srgbClr val="002060"/>
                </a:solidFill>
              </a:rPr>
              <a:t>® (</a:t>
            </a:r>
            <a:r>
              <a:rPr lang="en-US" sz="2000" dirty="0" err="1" smtClean="0">
                <a:solidFill>
                  <a:srgbClr val="002060"/>
                </a:solidFill>
              </a:rPr>
              <a:t>Glulisine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ar-EG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857752" y="5429264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Humalog</a:t>
            </a:r>
            <a:r>
              <a:rPr lang="en-US" sz="2000" dirty="0" smtClean="0">
                <a:solidFill>
                  <a:srgbClr val="002060"/>
                </a:solidFill>
              </a:rPr>
              <a:t>® (</a:t>
            </a:r>
            <a:r>
              <a:rPr lang="en-US" sz="2000" dirty="0" err="1" smtClean="0">
                <a:solidFill>
                  <a:srgbClr val="002060"/>
                </a:solidFill>
              </a:rPr>
              <a:t>Lispro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ar-EG" sz="2000" dirty="0"/>
          </a:p>
        </p:txBody>
      </p:sp>
    </p:spTree>
    <p:extLst>
      <p:ext uri="{BB962C8B-B14F-4D97-AF65-F5344CB8AC3E}">
        <p14:creationId xmlns:p14="http://schemas.microsoft.com/office/powerpoint/2010/main" val="24606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827088" y="1700213"/>
            <a:ext cx="8316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endParaRPr lang="en-US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071538" y="3214686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      Mixed </a:t>
            </a:r>
            <a:endParaRPr lang="en-US" sz="1800" dirty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14480" y="1142984"/>
            <a:ext cx="56436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Multiple Daily Injection of Insulin</a:t>
            </a:r>
            <a:endParaRPr lang="ar-EG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214414" y="4286256"/>
            <a:ext cx="1357322" cy="857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Breakfast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71802" y="4286256"/>
            <a:ext cx="1357322" cy="857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Lunch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86314" y="4286256"/>
            <a:ext cx="1357322" cy="857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Dinner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00826" y="4286256"/>
            <a:ext cx="1357322" cy="857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Bedtime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357290" y="3571876"/>
            <a:ext cx="11927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1" name="Right Arrow 30"/>
          <p:cNvSpPr/>
          <p:nvPr/>
        </p:nvSpPr>
        <p:spPr>
          <a:xfrm>
            <a:off x="3071802" y="3571876"/>
            <a:ext cx="11927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2" name="Right Arrow 31"/>
          <p:cNvSpPr/>
          <p:nvPr/>
        </p:nvSpPr>
        <p:spPr>
          <a:xfrm>
            <a:off x="4929190" y="3571876"/>
            <a:ext cx="11927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2571736" y="3214686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      Rapid </a:t>
            </a:r>
            <a:endParaRPr lang="en-US" sz="1800" dirty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429124" y="3214686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      Mixed </a:t>
            </a:r>
            <a:endParaRPr lang="en-US" sz="1800" dirty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6400800" cy="17526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45000"/>
              </a:lnSpc>
              <a:buClr>
                <a:srgbClr val="FFFF00"/>
              </a:buClr>
            </a:pPr>
            <a:r>
              <a:rPr lang="en-US" sz="2400" dirty="0" smtClean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Decreases postprandial </a:t>
            </a:r>
            <a:r>
              <a:rPr lang="en-US" sz="2400" dirty="0" err="1" smtClean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hypogylcemia</a:t>
            </a:r>
            <a:endParaRPr lang="en-US" sz="2400" dirty="0" smtClean="0">
              <a:solidFill>
                <a:schemeClr val="tx1"/>
              </a:solidFill>
              <a:cs typeface="Tahoma" pitchFamily="34" charset="0"/>
              <a:sym typeface="Wingdings" pitchFamily="2" charset="2"/>
            </a:endParaRPr>
          </a:p>
          <a:p>
            <a:pPr algn="l">
              <a:lnSpc>
                <a:spcPct val="145000"/>
              </a:lnSpc>
              <a:buClr>
                <a:srgbClr val="FFFF00"/>
              </a:buClr>
            </a:pPr>
            <a:r>
              <a:rPr lang="en-US" sz="2400" dirty="0" smtClean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Decreases nocturnal hypoglycemia</a:t>
            </a:r>
          </a:p>
          <a:p>
            <a:pPr algn="l">
              <a:lnSpc>
                <a:spcPct val="145000"/>
              </a:lnSpc>
              <a:buClr>
                <a:srgbClr val="FFFF00"/>
              </a:buClr>
            </a:pPr>
            <a:r>
              <a:rPr lang="en-US" sz="2400" dirty="0" smtClean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The best for unpredictable mealtime schedule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endParaRPr lang="ar-EG" dirty="0"/>
          </a:p>
        </p:txBody>
      </p:sp>
      <p:sp>
        <p:nvSpPr>
          <p:cNvPr id="4" name="Rounded Rectangle 3"/>
          <p:cNvSpPr/>
          <p:nvPr/>
        </p:nvSpPr>
        <p:spPr>
          <a:xfrm>
            <a:off x="1071538" y="1214422"/>
            <a:ext cx="56436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Rapid Acting Insulin Analogues </a:t>
            </a:r>
            <a:endParaRPr lang="ar-EG" sz="2800" dirty="0"/>
          </a:p>
        </p:txBody>
      </p:sp>
      <p:pic>
        <p:nvPicPr>
          <p:cNvPr id="5" name="Picture 1" descr="C:\Documents and Settings\rock\Desktop\0511-1002-2819-3258_Syringe_and_Bottles_of_Insulin_clipart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072074"/>
            <a:ext cx="1749425" cy="139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0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75" name="Rectangle 127"/>
          <p:cNvSpPr>
            <a:spLocks noChangeArrowheads="1"/>
          </p:cNvSpPr>
          <p:nvPr/>
        </p:nvSpPr>
        <p:spPr bwMode="auto">
          <a:xfrm>
            <a:off x="1995903" y="1700354"/>
            <a:ext cx="4889500" cy="35242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2007015" y="2270266"/>
            <a:ext cx="4876800" cy="2162175"/>
            <a:chOff x="1410" y="1396"/>
            <a:chExt cx="3072" cy="1362"/>
          </a:xfrm>
        </p:grpSpPr>
        <p:sp>
          <p:nvSpPr>
            <p:cNvPr id="309364" name="Line 116"/>
            <p:cNvSpPr>
              <a:spLocks noChangeShapeType="1"/>
            </p:cNvSpPr>
            <p:nvPr/>
          </p:nvSpPr>
          <p:spPr bwMode="auto">
            <a:xfrm>
              <a:off x="1412" y="1396"/>
              <a:ext cx="30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65" name="Line 117"/>
            <p:cNvSpPr>
              <a:spLocks noChangeShapeType="1"/>
            </p:cNvSpPr>
            <p:nvPr/>
          </p:nvSpPr>
          <p:spPr bwMode="auto">
            <a:xfrm>
              <a:off x="1424" y="1834"/>
              <a:ext cx="30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67" name="Line 119"/>
            <p:cNvSpPr>
              <a:spLocks noChangeShapeType="1"/>
            </p:cNvSpPr>
            <p:nvPr/>
          </p:nvSpPr>
          <p:spPr bwMode="auto">
            <a:xfrm>
              <a:off x="1410" y="2758"/>
              <a:ext cx="305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68" name="Line 120"/>
            <p:cNvSpPr>
              <a:spLocks noChangeShapeType="1"/>
            </p:cNvSpPr>
            <p:nvPr/>
          </p:nvSpPr>
          <p:spPr bwMode="auto">
            <a:xfrm>
              <a:off x="1412" y="2298"/>
              <a:ext cx="30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9256" name="Freeform 8"/>
          <p:cNvSpPr>
            <a:spLocks/>
          </p:cNvSpPr>
          <p:nvPr/>
        </p:nvSpPr>
        <p:spPr bwMode="auto">
          <a:xfrm>
            <a:off x="2283240" y="3084654"/>
            <a:ext cx="4352925" cy="1490662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60" y="80"/>
              </a:cxn>
              <a:cxn ang="0">
                <a:pos x="714" y="644"/>
              </a:cxn>
              <a:cxn ang="0">
                <a:pos x="728" y="624"/>
              </a:cxn>
              <a:cxn ang="0">
                <a:pos x="998" y="0"/>
              </a:cxn>
              <a:cxn ang="0">
                <a:pos x="1624" y="936"/>
              </a:cxn>
              <a:cxn ang="0">
                <a:pos x="1922" y="232"/>
              </a:cxn>
              <a:cxn ang="0">
                <a:pos x="2364" y="966"/>
              </a:cxn>
              <a:cxn ang="0">
                <a:pos x="2738" y="634"/>
              </a:cxn>
            </a:cxnLst>
            <a:rect l="0" t="0" r="r" b="b"/>
            <a:pathLst>
              <a:path w="2738" h="966">
                <a:moveTo>
                  <a:pt x="0" y="470"/>
                </a:moveTo>
                <a:lnTo>
                  <a:pt x="260" y="80"/>
                </a:lnTo>
                <a:lnTo>
                  <a:pt x="714" y="644"/>
                </a:lnTo>
                <a:lnTo>
                  <a:pt x="728" y="624"/>
                </a:lnTo>
                <a:lnTo>
                  <a:pt x="998" y="0"/>
                </a:lnTo>
                <a:lnTo>
                  <a:pt x="1624" y="936"/>
                </a:lnTo>
                <a:lnTo>
                  <a:pt x="1922" y="232"/>
                </a:lnTo>
                <a:lnTo>
                  <a:pt x="2364" y="966"/>
                </a:lnTo>
                <a:lnTo>
                  <a:pt x="2738" y="634"/>
                </a:lnTo>
              </a:path>
            </a:pathLst>
          </a:custGeom>
          <a:noFill/>
          <a:ln w="19050" cmpd="sng">
            <a:solidFill>
              <a:srgbClr val="FF9900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1995903" y="2257566"/>
            <a:ext cx="0" cy="29654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>
            <a:off x="2226090" y="5223016"/>
            <a:ext cx="4425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259" name="Line 11"/>
          <p:cNvSpPr>
            <a:spLocks noChangeShapeType="1"/>
          </p:cNvSpPr>
          <p:nvPr/>
        </p:nvSpPr>
        <p:spPr bwMode="auto">
          <a:xfrm>
            <a:off x="6880640" y="2209941"/>
            <a:ext cx="0" cy="284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37103" y="2036904"/>
            <a:ext cx="6283325" cy="3269495"/>
            <a:chOff x="944" y="1152"/>
            <a:chExt cx="3952" cy="2118"/>
          </a:xfrm>
        </p:grpSpPr>
        <p:sp>
          <p:nvSpPr>
            <p:cNvPr id="309261" name="Text Box 13"/>
            <p:cNvSpPr txBox="1">
              <a:spLocks noChangeArrowheads="1"/>
            </p:cNvSpPr>
            <p:nvPr/>
          </p:nvSpPr>
          <p:spPr bwMode="auto">
            <a:xfrm>
              <a:off x="960" y="1152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11.0</a:t>
              </a:r>
            </a:p>
          </p:txBody>
        </p:sp>
        <p:sp>
          <p:nvSpPr>
            <p:cNvPr id="309262" name="Text Box 14"/>
            <p:cNvSpPr txBox="1">
              <a:spLocks noChangeArrowheads="1"/>
            </p:cNvSpPr>
            <p:nvPr/>
          </p:nvSpPr>
          <p:spPr bwMode="auto">
            <a:xfrm>
              <a:off x="944" y="1641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10.0</a:t>
              </a:r>
            </a:p>
          </p:txBody>
        </p:sp>
        <p:sp>
          <p:nvSpPr>
            <p:cNvPr id="309263" name="Text Box 15"/>
            <p:cNvSpPr txBox="1">
              <a:spLocks noChangeArrowheads="1"/>
            </p:cNvSpPr>
            <p:nvPr/>
          </p:nvSpPr>
          <p:spPr bwMode="auto">
            <a:xfrm>
              <a:off x="1016" y="2122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9.0</a:t>
              </a:r>
            </a:p>
          </p:txBody>
        </p:sp>
        <p:sp>
          <p:nvSpPr>
            <p:cNvPr id="309264" name="Text Box 16"/>
            <p:cNvSpPr txBox="1">
              <a:spLocks noChangeArrowheads="1"/>
            </p:cNvSpPr>
            <p:nvPr/>
          </p:nvSpPr>
          <p:spPr bwMode="auto">
            <a:xfrm>
              <a:off x="1016" y="2597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8.0</a:t>
              </a:r>
            </a:p>
          </p:txBody>
        </p:sp>
        <p:sp>
          <p:nvSpPr>
            <p:cNvPr id="309265" name="Text Box 17"/>
            <p:cNvSpPr txBox="1">
              <a:spLocks noChangeArrowheads="1"/>
            </p:cNvSpPr>
            <p:nvPr/>
          </p:nvSpPr>
          <p:spPr bwMode="auto">
            <a:xfrm>
              <a:off x="1008" y="3071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7.0</a:t>
              </a:r>
            </a:p>
          </p:txBody>
        </p:sp>
        <p:sp>
          <p:nvSpPr>
            <p:cNvPr id="309266" name="Text Box 18"/>
            <p:cNvSpPr txBox="1">
              <a:spLocks noChangeArrowheads="1"/>
            </p:cNvSpPr>
            <p:nvPr/>
          </p:nvSpPr>
          <p:spPr bwMode="auto">
            <a:xfrm>
              <a:off x="4364" y="2985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130</a:t>
              </a:r>
            </a:p>
          </p:txBody>
        </p:sp>
        <p:sp>
          <p:nvSpPr>
            <p:cNvPr id="309267" name="Text Box 19"/>
            <p:cNvSpPr txBox="1">
              <a:spLocks noChangeArrowheads="1"/>
            </p:cNvSpPr>
            <p:nvPr/>
          </p:nvSpPr>
          <p:spPr bwMode="auto">
            <a:xfrm>
              <a:off x="4364" y="2727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140</a:t>
              </a:r>
            </a:p>
          </p:txBody>
        </p:sp>
        <p:sp>
          <p:nvSpPr>
            <p:cNvPr id="309268" name="Text Box 20"/>
            <p:cNvSpPr txBox="1">
              <a:spLocks noChangeArrowheads="1"/>
            </p:cNvSpPr>
            <p:nvPr/>
          </p:nvSpPr>
          <p:spPr bwMode="auto">
            <a:xfrm>
              <a:off x="4368" y="2459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150</a:t>
              </a:r>
            </a:p>
          </p:txBody>
        </p:sp>
        <p:sp>
          <p:nvSpPr>
            <p:cNvPr id="309269" name="Text Box 21"/>
            <p:cNvSpPr txBox="1">
              <a:spLocks noChangeArrowheads="1"/>
            </p:cNvSpPr>
            <p:nvPr/>
          </p:nvSpPr>
          <p:spPr bwMode="auto">
            <a:xfrm>
              <a:off x="4368" y="2199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160</a:t>
              </a:r>
            </a:p>
          </p:txBody>
        </p:sp>
        <p:sp>
          <p:nvSpPr>
            <p:cNvPr id="309270" name="Text Box 22"/>
            <p:cNvSpPr txBox="1">
              <a:spLocks noChangeArrowheads="1"/>
            </p:cNvSpPr>
            <p:nvPr/>
          </p:nvSpPr>
          <p:spPr bwMode="auto">
            <a:xfrm>
              <a:off x="4368" y="1940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170</a:t>
              </a:r>
            </a:p>
          </p:txBody>
        </p:sp>
        <p:sp>
          <p:nvSpPr>
            <p:cNvPr id="309271" name="Text Box 23"/>
            <p:cNvSpPr txBox="1">
              <a:spLocks noChangeArrowheads="1"/>
            </p:cNvSpPr>
            <p:nvPr/>
          </p:nvSpPr>
          <p:spPr bwMode="auto">
            <a:xfrm>
              <a:off x="4368" y="1678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+mn-cs"/>
                </a:rPr>
                <a:t>180</a:t>
              </a:r>
            </a:p>
          </p:txBody>
        </p:sp>
        <p:sp>
          <p:nvSpPr>
            <p:cNvPr id="309272" name="Text Box 24"/>
            <p:cNvSpPr txBox="1">
              <a:spLocks noChangeArrowheads="1"/>
            </p:cNvSpPr>
            <p:nvPr/>
          </p:nvSpPr>
          <p:spPr bwMode="auto">
            <a:xfrm>
              <a:off x="4368" y="1412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190</a:t>
              </a:r>
            </a:p>
          </p:txBody>
        </p:sp>
        <p:sp>
          <p:nvSpPr>
            <p:cNvPr id="309273" name="Text Box 25"/>
            <p:cNvSpPr txBox="1">
              <a:spLocks noChangeArrowheads="1"/>
            </p:cNvSpPr>
            <p:nvPr/>
          </p:nvSpPr>
          <p:spPr bwMode="auto">
            <a:xfrm>
              <a:off x="4364" y="1152"/>
              <a:ext cx="52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+mn-cs"/>
                </a:rPr>
                <a:t>200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49903" y="1962291"/>
            <a:ext cx="3575050" cy="387350"/>
            <a:chOff x="1456" y="1104"/>
            <a:chExt cx="2248" cy="252"/>
          </a:xfrm>
        </p:grpSpPr>
        <p:sp>
          <p:nvSpPr>
            <p:cNvPr id="309275" name="Line 27"/>
            <p:cNvSpPr>
              <a:spLocks noChangeShapeType="1"/>
            </p:cNvSpPr>
            <p:nvPr/>
          </p:nvSpPr>
          <p:spPr bwMode="auto">
            <a:xfrm>
              <a:off x="1456" y="1112"/>
              <a:ext cx="0" cy="24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76" name="Line 28"/>
            <p:cNvSpPr>
              <a:spLocks noChangeShapeType="1"/>
            </p:cNvSpPr>
            <p:nvPr/>
          </p:nvSpPr>
          <p:spPr bwMode="auto">
            <a:xfrm>
              <a:off x="2196" y="1104"/>
              <a:ext cx="0" cy="24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77" name="Line 29"/>
            <p:cNvSpPr>
              <a:spLocks noChangeShapeType="1"/>
            </p:cNvSpPr>
            <p:nvPr/>
          </p:nvSpPr>
          <p:spPr bwMode="auto">
            <a:xfrm>
              <a:off x="3124" y="1112"/>
              <a:ext cx="0" cy="24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78" name="Line 30"/>
            <p:cNvSpPr>
              <a:spLocks noChangeShapeType="1"/>
            </p:cNvSpPr>
            <p:nvPr/>
          </p:nvSpPr>
          <p:spPr bwMode="auto">
            <a:xfrm>
              <a:off x="3704" y="1114"/>
              <a:ext cx="0" cy="24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2334040" y="2195654"/>
            <a:ext cx="274638" cy="1079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3516728" y="2200416"/>
            <a:ext cx="276225" cy="106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4985165" y="2200416"/>
            <a:ext cx="247650" cy="106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284" name="Line 36"/>
          <p:cNvSpPr>
            <a:spLocks noChangeShapeType="1"/>
          </p:cNvSpPr>
          <p:nvPr/>
        </p:nvSpPr>
        <p:spPr bwMode="auto">
          <a:xfrm>
            <a:off x="6050378" y="4411804"/>
            <a:ext cx="0" cy="793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572665" y="4424504"/>
            <a:ext cx="152400" cy="230187"/>
            <a:chOff x="4174" y="2700"/>
            <a:chExt cx="96" cy="149"/>
          </a:xfrm>
          <a:solidFill>
            <a:srgbClr val="7B004D"/>
          </a:solidFill>
        </p:grpSpPr>
        <p:sp>
          <p:nvSpPr>
            <p:cNvPr id="309286" name="Oval 38"/>
            <p:cNvSpPr>
              <a:spLocks noChangeArrowheads="1"/>
            </p:cNvSpPr>
            <p:nvPr/>
          </p:nvSpPr>
          <p:spPr bwMode="auto">
            <a:xfrm>
              <a:off x="4174" y="2700"/>
              <a:ext cx="96" cy="86"/>
            </a:xfrm>
            <a:prstGeom prst="ellipse">
              <a:avLst/>
            </a:prstGeom>
            <a:grpFill/>
            <a:ln w="952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9287" name="Line 39"/>
            <p:cNvSpPr>
              <a:spLocks noChangeShapeType="1"/>
            </p:cNvSpPr>
            <p:nvPr/>
          </p:nvSpPr>
          <p:spPr bwMode="auto">
            <a:xfrm>
              <a:off x="4220" y="2780"/>
              <a:ext cx="0" cy="69"/>
            </a:xfrm>
            <a:prstGeom prst="line">
              <a:avLst/>
            </a:prstGeom>
            <a:grpFill/>
            <a:ln w="2857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967828" y="4721366"/>
            <a:ext cx="152400" cy="230188"/>
            <a:chOff x="4174" y="2700"/>
            <a:chExt cx="96" cy="149"/>
          </a:xfrm>
          <a:solidFill>
            <a:srgbClr val="7B004D"/>
          </a:solidFill>
        </p:grpSpPr>
        <p:sp>
          <p:nvSpPr>
            <p:cNvPr id="309289" name="Oval 41"/>
            <p:cNvSpPr>
              <a:spLocks noChangeArrowheads="1"/>
            </p:cNvSpPr>
            <p:nvPr/>
          </p:nvSpPr>
          <p:spPr bwMode="auto">
            <a:xfrm>
              <a:off x="4174" y="2700"/>
              <a:ext cx="96" cy="86"/>
            </a:xfrm>
            <a:prstGeom prst="ellipse">
              <a:avLst/>
            </a:prstGeom>
            <a:grpFill/>
            <a:ln w="952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9290" name="Line 42"/>
            <p:cNvSpPr>
              <a:spLocks noChangeShapeType="1"/>
            </p:cNvSpPr>
            <p:nvPr/>
          </p:nvSpPr>
          <p:spPr bwMode="auto">
            <a:xfrm>
              <a:off x="4220" y="2780"/>
              <a:ext cx="0" cy="69"/>
            </a:xfrm>
            <a:prstGeom prst="line">
              <a:avLst/>
            </a:prstGeom>
            <a:grpFill/>
            <a:ln w="2857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 flipH="1" flipV="1">
            <a:off x="5256628" y="4691204"/>
            <a:ext cx="153987" cy="228600"/>
            <a:chOff x="4174" y="2700"/>
            <a:chExt cx="96" cy="149"/>
          </a:xfrm>
          <a:solidFill>
            <a:srgbClr val="7B004D"/>
          </a:solidFill>
        </p:grpSpPr>
        <p:sp>
          <p:nvSpPr>
            <p:cNvPr id="309292" name="Oval 44"/>
            <p:cNvSpPr>
              <a:spLocks noChangeArrowheads="1"/>
            </p:cNvSpPr>
            <p:nvPr/>
          </p:nvSpPr>
          <p:spPr bwMode="auto">
            <a:xfrm>
              <a:off x="4174" y="2700"/>
              <a:ext cx="96" cy="86"/>
            </a:xfrm>
            <a:prstGeom prst="ellipse">
              <a:avLst/>
            </a:prstGeom>
            <a:grpFill/>
            <a:ln w="952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9293" name="Line 45"/>
            <p:cNvSpPr>
              <a:spLocks noChangeShapeType="1"/>
            </p:cNvSpPr>
            <p:nvPr/>
          </p:nvSpPr>
          <p:spPr bwMode="auto">
            <a:xfrm>
              <a:off x="4220" y="2780"/>
              <a:ext cx="0" cy="69"/>
            </a:xfrm>
            <a:prstGeom prst="line">
              <a:avLst/>
            </a:prstGeom>
            <a:grpFill/>
            <a:ln w="2857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778790" y="4632466"/>
            <a:ext cx="152400" cy="230188"/>
            <a:chOff x="4174" y="2700"/>
            <a:chExt cx="96" cy="149"/>
          </a:xfrm>
          <a:solidFill>
            <a:srgbClr val="7B004D"/>
          </a:solidFill>
        </p:grpSpPr>
        <p:sp>
          <p:nvSpPr>
            <p:cNvPr id="309295" name="Oval 47"/>
            <p:cNvSpPr>
              <a:spLocks noChangeArrowheads="1"/>
            </p:cNvSpPr>
            <p:nvPr/>
          </p:nvSpPr>
          <p:spPr bwMode="auto">
            <a:xfrm>
              <a:off x="4174" y="2700"/>
              <a:ext cx="96" cy="86"/>
            </a:xfrm>
            <a:prstGeom prst="ellipse">
              <a:avLst/>
            </a:prstGeom>
            <a:grpFill/>
            <a:ln w="952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9296" name="Line 48"/>
            <p:cNvSpPr>
              <a:spLocks noChangeShapeType="1"/>
            </p:cNvSpPr>
            <p:nvPr/>
          </p:nvSpPr>
          <p:spPr bwMode="auto">
            <a:xfrm>
              <a:off x="4220" y="2780"/>
              <a:ext cx="0" cy="69"/>
            </a:xfrm>
            <a:prstGeom prst="line">
              <a:avLst/>
            </a:prstGeom>
            <a:grpFill/>
            <a:ln w="2857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658390" y="3899041"/>
            <a:ext cx="0" cy="793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5339178" y="3294204"/>
            <a:ext cx="0" cy="793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>
            <a:off x="4864515" y="4397516"/>
            <a:ext cx="0" cy="793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 flipH="1" flipV="1">
            <a:off x="3770728" y="3933966"/>
            <a:ext cx="152400" cy="228600"/>
            <a:chOff x="4174" y="2700"/>
            <a:chExt cx="96" cy="149"/>
          </a:xfrm>
          <a:solidFill>
            <a:srgbClr val="7B004D"/>
          </a:solidFill>
        </p:grpSpPr>
        <p:sp>
          <p:nvSpPr>
            <p:cNvPr id="309307" name="Oval 59"/>
            <p:cNvSpPr>
              <a:spLocks noChangeArrowheads="1"/>
            </p:cNvSpPr>
            <p:nvPr/>
          </p:nvSpPr>
          <p:spPr bwMode="auto">
            <a:xfrm>
              <a:off x="4174" y="2700"/>
              <a:ext cx="96" cy="86"/>
            </a:xfrm>
            <a:prstGeom prst="ellipse">
              <a:avLst/>
            </a:prstGeom>
            <a:grpFill/>
            <a:ln w="952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9308" name="Line 60"/>
            <p:cNvSpPr>
              <a:spLocks noChangeShapeType="1"/>
            </p:cNvSpPr>
            <p:nvPr/>
          </p:nvSpPr>
          <p:spPr bwMode="auto">
            <a:xfrm>
              <a:off x="4220" y="2780"/>
              <a:ext cx="0" cy="69"/>
            </a:xfrm>
            <a:prstGeom prst="line">
              <a:avLst/>
            </a:prstGeom>
            <a:grpFill/>
            <a:ln w="2857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09311" name="Line 63"/>
          <p:cNvSpPr>
            <a:spLocks noChangeShapeType="1"/>
          </p:cNvSpPr>
          <p:nvPr/>
        </p:nvSpPr>
        <p:spPr bwMode="auto">
          <a:xfrm>
            <a:off x="3424653" y="3949841"/>
            <a:ext cx="0" cy="777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flipH="1" flipV="1">
            <a:off x="2607090" y="4072079"/>
            <a:ext cx="152400" cy="230187"/>
            <a:chOff x="4174" y="2700"/>
            <a:chExt cx="96" cy="149"/>
          </a:xfrm>
          <a:solidFill>
            <a:srgbClr val="7B004D"/>
          </a:solidFill>
        </p:grpSpPr>
        <p:sp>
          <p:nvSpPr>
            <p:cNvPr id="309317" name="Oval 69"/>
            <p:cNvSpPr>
              <a:spLocks noChangeArrowheads="1"/>
            </p:cNvSpPr>
            <p:nvPr/>
          </p:nvSpPr>
          <p:spPr bwMode="auto">
            <a:xfrm>
              <a:off x="4174" y="2700"/>
              <a:ext cx="96" cy="86"/>
            </a:xfrm>
            <a:prstGeom prst="ellipse">
              <a:avLst/>
            </a:prstGeom>
            <a:grpFill/>
            <a:ln w="952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9318" name="Line 70"/>
            <p:cNvSpPr>
              <a:spLocks noChangeShapeType="1"/>
            </p:cNvSpPr>
            <p:nvPr/>
          </p:nvSpPr>
          <p:spPr bwMode="auto">
            <a:xfrm>
              <a:off x="4220" y="2780"/>
              <a:ext cx="0" cy="69"/>
            </a:xfrm>
            <a:prstGeom prst="line">
              <a:avLst/>
            </a:prstGeom>
            <a:grpFill/>
            <a:ln w="2857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2157828" y="4097479"/>
            <a:ext cx="152400" cy="230187"/>
            <a:chOff x="4174" y="2700"/>
            <a:chExt cx="96" cy="149"/>
          </a:xfrm>
          <a:solidFill>
            <a:srgbClr val="7B004D"/>
          </a:solidFill>
        </p:grpSpPr>
        <p:sp>
          <p:nvSpPr>
            <p:cNvPr id="309320" name="Oval 72"/>
            <p:cNvSpPr>
              <a:spLocks noChangeArrowheads="1"/>
            </p:cNvSpPr>
            <p:nvPr/>
          </p:nvSpPr>
          <p:spPr bwMode="auto">
            <a:xfrm>
              <a:off x="4174" y="2700"/>
              <a:ext cx="96" cy="86"/>
            </a:xfrm>
            <a:prstGeom prst="ellipse">
              <a:avLst/>
            </a:prstGeom>
            <a:grpFill/>
            <a:ln w="952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9321" name="Line 73"/>
            <p:cNvSpPr>
              <a:spLocks noChangeShapeType="1"/>
            </p:cNvSpPr>
            <p:nvPr/>
          </p:nvSpPr>
          <p:spPr bwMode="auto">
            <a:xfrm>
              <a:off x="4220" y="2780"/>
              <a:ext cx="0" cy="69"/>
            </a:xfrm>
            <a:prstGeom prst="line">
              <a:avLst/>
            </a:prstGeom>
            <a:grpFill/>
            <a:ln w="2857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09324" name="Line 76"/>
          <p:cNvSpPr>
            <a:spLocks noChangeShapeType="1"/>
          </p:cNvSpPr>
          <p:nvPr/>
        </p:nvSpPr>
        <p:spPr bwMode="auto">
          <a:xfrm>
            <a:off x="2270540" y="3718066"/>
            <a:ext cx="0" cy="793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26" name="Text Box 78"/>
          <p:cNvSpPr txBox="1">
            <a:spLocks noChangeArrowheads="1"/>
          </p:cNvSpPr>
          <p:nvPr/>
        </p:nvSpPr>
        <p:spPr bwMode="auto">
          <a:xfrm>
            <a:off x="1767303" y="5307154"/>
            <a:ext cx="992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before</a:t>
            </a:r>
          </a:p>
        </p:txBody>
      </p:sp>
      <p:sp>
        <p:nvSpPr>
          <p:cNvPr id="309327" name="Text Box 79"/>
          <p:cNvSpPr txBox="1">
            <a:spLocks noChangeArrowheads="1"/>
          </p:cNvSpPr>
          <p:nvPr/>
        </p:nvSpPr>
        <p:spPr bwMode="auto">
          <a:xfrm>
            <a:off x="2402303" y="5305566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after</a:t>
            </a:r>
          </a:p>
        </p:txBody>
      </p:sp>
      <p:sp>
        <p:nvSpPr>
          <p:cNvPr id="309328" name="Text Box 80"/>
          <p:cNvSpPr txBox="1">
            <a:spLocks noChangeArrowheads="1"/>
          </p:cNvSpPr>
          <p:nvPr/>
        </p:nvSpPr>
        <p:spPr bwMode="auto">
          <a:xfrm>
            <a:off x="3008728" y="5303979"/>
            <a:ext cx="992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before</a:t>
            </a:r>
          </a:p>
        </p:txBody>
      </p:sp>
      <p:sp>
        <p:nvSpPr>
          <p:cNvPr id="309329" name="Text Box 81"/>
          <p:cNvSpPr txBox="1">
            <a:spLocks noChangeArrowheads="1"/>
          </p:cNvSpPr>
          <p:nvPr/>
        </p:nvSpPr>
        <p:spPr bwMode="auto">
          <a:xfrm>
            <a:off x="3643728" y="5299216"/>
            <a:ext cx="992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after</a:t>
            </a:r>
          </a:p>
        </p:txBody>
      </p:sp>
      <p:sp>
        <p:nvSpPr>
          <p:cNvPr id="309330" name="Text Box 82"/>
          <p:cNvSpPr txBox="1">
            <a:spLocks noChangeArrowheads="1"/>
          </p:cNvSpPr>
          <p:nvPr/>
        </p:nvSpPr>
        <p:spPr bwMode="auto">
          <a:xfrm>
            <a:off x="4470815" y="5313504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before</a:t>
            </a:r>
          </a:p>
        </p:txBody>
      </p:sp>
      <p:sp>
        <p:nvSpPr>
          <p:cNvPr id="309331" name="Text Box 83"/>
          <p:cNvSpPr txBox="1">
            <a:spLocks noChangeArrowheads="1"/>
          </p:cNvSpPr>
          <p:nvPr/>
        </p:nvSpPr>
        <p:spPr bwMode="auto">
          <a:xfrm>
            <a:off x="5105815" y="5307154"/>
            <a:ext cx="992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after</a:t>
            </a:r>
          </a:p>
        </p:txBody>
      </p:sp>
      <p:sp>
        <p:nvSpPr>
          <p:cNvPr id="309332" name="Text Box 84"/>
          <p:cNvSpPr txBox="1">
            <a:spLocks noChangeArrowheads="1"/>
          </p:cNvSpPr>
          <p:nvPr/>
        </p:nvSpPr>
        <p:spPr bwMode="auto">
          <a:xfrm>
            <a:off x="1767303" y="5564329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BREAKFAST</a:t>
            </a:r>
          </a:p>
        </p:txBody>
      </p:sp>
      <p:sp>
        <p:nvSpPr>
          <p:cNvPr id="309333" name="Text Box 85"/>
          <p:cNvSpPr txBox="1">
            <a:spLocks noChangeArrowheads="1"/>
          </p:cNvSpPr>
          <p:nvPr/>
        </p:nvSpPr>
        <p:spPr bwMode="auto">
          <a:xfrm>
            <a:off x="3218278" y="5577029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LUNCH</a:t>
            </a:r>
          </a:p>
        </p:txBody>
      </p:sp>
      <p:sp>
        <p:nvSpPr>
          <p:cNvPr id="309334" name="Text Box 86"/>
          <p:cNvSpPr txBox="1">
            <a:spLocks noChangeArrowheads="1"/>
          </p:cNvSpPr>
          <p:nvPr/>
        </p:nvSpPr>
        <p:spPr bwMode="auto">
          <a:xfrm>
            <a:off x="4669253" y="5577029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SUPPER</a:t>
            </a:r>
          </a:p>
        </p:txBody>
      </p:sp>
      <p:sp>
        <p:nvSpPr>
          <p:cNvPr id="309335" name="Text Box 87"/>
          <p:cNvSpPr txBox="1">
            <a:spLocks noChangeArrowheads="1"/>
          </p:cNvSpPr>
          <p:nvPr/>
        </p:nvSpPr>
        <p:spPr bwMode="auto">
          <a:xfrm>
            <a:off x="5520153" y="5577029"/>
            <a:ext cx="1525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BEDTIME</a:t>
            </a:r>
          </a:p>
        </p:txBody>
      </p:sp>
      <p:sp>
        <p:nvSpPr>
          <p:cNvPr id="309336" name="Text Box 88"/>
          <p:cNvSpPr txBox="1">
            <a:spLocks noChangeArrowheads="1"/>
          </p:cNvSpPr>
          <p:nvPr/>
        </p:nvSpPr>
        <p:spPr bwMode="auto">
          <a:xfrm>
            <a:off x="6269453" y="5308741"/>
            <a:ext cx="992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3 a.m.</a:t>
            </a:r>
          </a:p>
        </p:txBody>
      </p:sp>
      <p:sp>
        <p:nvSpPr>
          <p:cNvPr id="309337" name="Text Box 89"/>
          <p:cNvSpPr txBox="1">
            <a:spLocks noChangeArrowheads="1"/>
          </p:cNvSpPr>
          <p:nvPr/>
        </p:nvSpPr>
        <p:spPr bwMode="auto">
          <a:xfrm>
            <a:off x="1976853" y="1708291"/>
            <a:ext cx="1146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Arial"/>
                <a:cs typeface="+mn-cs"/>
              </a:rPr>
              <a:t>Insulin</a:t>
            </a:r>
          </a:p>
        </p:txBody>
      </p:sp>
      <p:sp>
        <p:nvSpPr>
          <p:cNvPr id="309338" name="Text Box 90"/>
          <p:cNvSpPr txBox="1">
            <a:spLocks noChangeArrowheads="1"/>
          </p:cNvSpPr>
          <p:nvPr/>
        </p:nvSpPr>
        <p:spPr bwMode="auto">
          <a:xfrm>
            <a:off x="2227678" y="1905141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Meal</a:t>
            </a:r>
          </a:p>
        </p:txBody>
      </p:sp>
      <p:sp>
        <p:nvSpPr>
          <p:cNvPr id="309340" name="Text Box 92"/>
          <p:cNvSpPr txBox="1">
            <a:spLocks noChangeArrowheads="1"/>
          </p:cNvSpPr>
          <p:nvPr/>
        </p:nvSpPr>
        <p:spPr bwMode="auto">
          <a:xfrm rot="-5400000">
            <a:off x="-514177" y="3525739"/>
            <a:ext cx="361632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Mean blood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+mn-cs"/>
              </a:rPr>
              <a:t>glucose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+mn-cs"/>
              </a:rPr>
              <a:t>mmol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+mn-cs"/>
              </a:rPr>
              <a:t>/L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41" name="Text Box 93"/>
          <p:cNvSpPr txBox="1">
            <a:spLocks noChangeArrowheads="1"/>
          </p:cNvSpPr>
          <p:nvPr/>
        </p:nvSpPr>
        <p:spPr bwMode="auto">
          <a:xfrm rot="-5400000">
            <a:off x="6558795" y="3422276"/>
            <a:ext cx="22479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Mean blood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+mn-cs"/>
              </a:rPr>
              <a:t>glucos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+mn-cs"/>
              </a:rPr>
              <a:t> mg/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+mn-cs"/>
              </a:rPr>
              <a:t>dL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44" name="Line 96"/>
          <p:cNvSpPr>
            <a:spLocks noChangeShapeType="1"/>
          </p:cNvSpPr>
          <p:nvPr/>
        </p:nvSpPr>
        <p:spPr bwMode="auto">
          <a:xfrm>
            <a:off x="2694403" y="3054491"/>
            <a:ext cx="0" cy="777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47" name="Line 99"/>
          <p:cNvSpPr>
            <a:spLocks noChangeShapeType="1"/>
          </p:cNvSpPr>
          <p:nvPr/>
        </p:nvSpPr>
        <p:spPr bwMode="auto">
          <a:xfrm>
            <a:off x="3872328" y="2819541"/>
            <a:ext cx="0" cy="1793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48" name="Freeform 100"/>
          <p:cNvSpPr>
            <a:spLocks/>
          </p:cNvSpPr>
          <p:nvPr/>
        </p:nvSpPr>
        <p:spPr bwMode="auto">
          <a:xfrm>
            <a:off x="2227678" y="4100654"/>
            <a:ext cx="4386262" cy="75565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284" y="90"/>
              </a:cxn>
              <a:cxn ang="0">
                <a:pos x="754" y="40"/>
              </a:cxn>
              <a:cxn ang="0">
                <a:pos x="1024" y="0"/>
              </a:cxn>
              <a:cxn ang="0">
                <a:pos x="1654" y="394"/>
              </a:cxn>
              <a:cxn ang="0">
                <a:pos x="1922" y="490"/>
              </a:cxn>
              <a:cxn ang="0">
                <a:pos x="2398" y="454"/>
              </a:cxn>
              <a:cxn ang="0">
                <a:pos x="2758" y="280"/>
              </a:cxn>
            </a:cxnLst>
            <a:rect l="0" t="0" r="r" b="b"/>
            <a:pathLst>
              <a:path w="2758" h="490">
                <a:moveTo>
                  <a:pt x="0" y="46"/>
                </a:moveTo>
                <a:lnTo>
                  <a:pt x="284" y="90"/>
                </a:lnTo>
                <a:lnTo>
                  <a:pt x="754" y="40"/>
                </a:lnTo>
                <a:lnTo>
                  <a:pt x="1024" y="0"/>
                </a:lnTo>
                <a:lnTo>
                  <a:pt x="1654" y="394"/>
                </a:lnTo>
                <a:lnTo>
                  <a:pt x="1922" y="490"/>
                </a:lnTo>
                <a:lnTo>
                  <a:pt x="2398" y="454"/>
                </a:lnTo>
                <a:lnTo>
                  <a:pt x="2758" y="280"/>
                </a:lnTo>
              </a:path>
            </a:pathLst>
          </a:custGeom>
          <a:noFill/>
          <a:ln w="19050" cmpd="sng">
            <a:solidFill>
              <a:srgbClr val="7B004D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55" name="Text Box 107"/>
          <p:cNvSpPr txBox="1">
            <a:spLocks noChangeArrowheads="1"/>
          </p:cNvSpPr>
          <p:nvPr/>
        </p:nvSpPr>
        <p:spPr bwMode="auto">
          <a:xfrm>
            <a:off x="6858000" y="1345656"/>
            <a:ext cx="2286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Regular human insulin</a:t>
            </a:r>
          </a:p>
        </p:txBody>
      </p:sp>
      <p:sp>
        <p:nvSpPr>
          <p:cNvPr id="309350" name="Oval 102"/>
          <p:cNvSpPr>
            <a:spLocks noChangeArrowheads="1"/>
          </p:cNvSpPr>
          <p:nvPr/>
        </p:nvSpPr>
        <p:spPr bwMode="auto">
          <a:xfrm>
            <a:off x="6731734" y="1682404"/>
            <a:ext cx="139700" cy="131762"/>
          </a:xfrm>
          <a:prstGeom prst="ellipse">
            <a:avLst/>
          </a:prstGeom>
          <a:solidFill>
            <a:srgbClr val="7B004D"/>
          </a:solidFill>
          <a:ln w="9525">
            <a:solidFill>
              <a:srgbClr val="7B00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56" name="Text Box 108"/>
          <p:cNvSpPr txBox="1">
            <a:spLocks noChangeArrowheads="1"/>
          </p:cNvSpPr>
          <p:nvPr/>
        </p:nvSpPr>
        <p:spPr bwMode="auto">
          <a:xfrm>
            <a:off x="6861175" y="1594893"/>
            <a:ext cx="2286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Humalog</a:t>
            </a:r>
          </a:p>
        </p:txBody>
      </p:sp>
      <p:sp>
        <p:nvSpPr>
          <p:cNvPr id="309377" name="AutoShape 129"/>
          <p:cNvSpPr>
            <a:spLocks noChangeArrowheads="1"/>
          </p:cNvSpPr>
          <p:nvPr/>
        </p:nvSpPr>
        <p:spPr bwMode="auto">
          <a:xfrm>
            <a:off x="6711096" y="1444279"/>
            <a:ext cx="165100" cy="1428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86" name="AutoShape 138"/>
          <p:cNvSpPr>
            <a:spLocks noChangeArrowheads="1"/>
          </p:cNvSpPr>
          <p:nvPr/>
        </p:nvSpPr>
        <p:spPr bwMode="auto">
          <a:xfrm>
            <a:off x="6574253" y="3951429"/>
            <a:ext cx="165100" cy="1428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87" name="AutoShape 139"/>
          <p:cNvSpPr>
            <a:spLocks noChangeArrowheads="1"/>
          </p:cNvSpPr>
          <p:nvPr/>
        </p:nvSpPr>
        <p:spPr bwMode="auto">
          <a:xfrm>
            <a:off x="5255040" y="3356116"/>
            <a:ext cx="165100" cy="1428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88" name="AutoShape 140"/>
          <p:cNvSpPr>
            <a:spLocks noChangeArrowheads="1"/>
          </p:cNvSpPr>
          <p:nvPr/>
        </p:nvSpPr>
        <p:spPr bwMode="auto">
          <a:xfrm>
            <a:off x="3788190" y="2970354"/>
            <a:ext cx="165100" cy="1428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89" name="AutoShape 141"/>
          <p:cNvSpPr>
            <a:spLocks noChangeArrowheads="1"/>
          </p:cNvSpPr>
          <p:nvPr/>
        </p:nvSpPr>
        <p:spPr bwMode="auto">
          <a:xfrm>
            <a:off x="3340515" y="4008579"/>
            <a:ext cx="165100" cy="1428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90" name="AutoShape 142"/>
          <p:cNvSpPr>
            <a:spLocks noChangeArrowheads="1"/>
          </p:cNvSpPr>
          <p:nvPr/>
        </p:nvSpPr>
        <p:spPr bwMode="auto">
          <a:xfrm>
            <a:off x="2611853" y="3089416"/>
            <a:ext cx="165100" cy="1428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91" name="AutoShape 143"/>
          <p:cNvSpPr>
            <a:spLocks noChangeArrowheads="1"/>
          </p:cNvSpPr>
          <p:nvPr/>
        </p:nvSpPr>
        <p:spPr bwMode="auto">
          <a:xfrm>
            <a:off x="2183228" y="3779979"/>
            <a:ext cx="165100" cy="1428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92" name="AutoShape 144"/>
          <p:cNvSpPr>
            <a:spLocks noChangeArrowheads="1"/>
          </p:cNvSpPr>
          <p:nvPr/>
        </p:nvSpPr>
        <p:spPr bwMode="auto">
          <a:xfrm>
            <a:off x="5959890" y="4470541"/>
            <a:ext cx="165100" cy="1428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9393" name="AutoShape 145"/>
          <p:cNvSpPr>
            <a:spLocks noChangeArrowheads="1"/>
          </p:cNvSpPr>
          <p:nvPr/>
        </p:nvSpPr>
        <p:spPr bwMode="auto">
          <a:xfrm>
            <a:off x="4774028" y="4451491"/>
            <a:ext cx="165100" cy="1428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3348453" y="4107004"/>
            <a:ext cx="152400" cy="230187"/>
            <a:chOff x="4174" y="2700"/>
            <a:chExt cx="96" cy="149"/>
          </a:xfrm>
          <a:solidFill>
            <a:srgbClr val="7B004D"/>
          </a:solidFill>
        </p:grpSpPr>
        <p:sp>
          <p:nvSpPr>
            <p:cNvPr id="309313" name="Oval 65"/>
            <p:cNvSpPr>
              <a:spLocks noChangeArrowheads="1"/>
            </p:cNvSpPr>
            <p:nvPr/>
          </p:nvSpPr>
          <p:spPr bwMode="auto">
            <a:xfrm>
              <a:off x="4174" y="2700"/>
              <a:ext cx="96" cy="86"/>
            </a:xfrm>
            <a:prstGeom prst="ellipse">
              <a:avLst/>
            </a:prstGeom>
            <a:grpFill/>
            <a:ln w="952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9314" name="Line 66"/>
            <p:cNvSpPr>
              <a:spLocks noChangeShapeType="1"/>
            </p:cNvSpPr>
            <p:nvPr/>
          </p:nvSpPr>
          <p:spPr bwMode="auto">
            <a:xfrm>
              <a:off x="4220" y="2780"/>
              <a:ext cx="0" cy="69"/>
            </a:xfrm>
            <a:prstGeom prst="line">
              <a:avLst/>
            </a:prstGeom>
            <a:grpFill/>
            <a:ln w="28575">
              <a:solidFill>
                <a:srgbClr val="7B00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09397" name="Text Box 149"/>
          <p:cNvSpPr txBox="1">
            <a:spLocks noChangeArrowheads="1"/>
          </p:cNvSpPr>
          <p:nvPr/>
        </p:nvSpPr>
        <p:spPr bwMode="auto">
          <a:xfrm>
            <a:off x="4857752" y="6357958"/>
            <a:ext cx="502443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Arial Narrow" pitchFamily="34" charset="0"/>
                <a:cs typeface="+mn-cs"/>
              </a:rPr>
              <a:t>Lalli</a:t>
            </a: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 C et al. </a:t>
            </a:r>
            <a:r>
              <a:rPr lang="en-US" sz="1400" i="1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Diabetes Care</a:t>
            </a: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1999.</a:t>
            </a:r>
            <a:endParaRPr lang="en-US" sz="1400" dirty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0" y="3068960"/>
            <a:ext cx="25152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928662" y="285728"/>
            <a:ext cx="721523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Blood Glucose Profiles in Intensified Therapy with </a:t>
            </a:r>
            <a:r>
              <a:rPr lang="en-US" sz="2800" dirty="0" err="1" smtClean="0">
                <a:solidFill>
                  <a:schemeClr val="tx1"/>
                </a:solidFill>
              </a:rPr>
              <a:t>Humalog</a:t>
            </a:r>
            <a:r>
              <a:rPr lang="en-US" sz="2800" dirty="0" smtClean="0">
                <a:solidFill>
                  <a:schemeClr val="tx1"/>
                </a:solidFill>
              </a:rPr>
              <a:t>® or Regular Human Insulin</a:t>
            </a:r>
            <a:endParaRPr lang="ar-E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571744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45000"/>
              </a:lnSpc>
              <a:buClr>
                <a:srgbClr val="FF9900"/>
              </a:buClr>
            </a:pPr>
            <a:r>
              <a:rPr lang="en-US" sz="2400" dirty="0" smtClean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     </a:t>
            </a:r>
            <a:r>
              <a:rPr lang="en-US" sz="9600" dirty="0" smtClean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Lasts for 18-24 hrs with no peak </a:t>
            </a:r>
          </a:p>
          <a:p>
            <a:pPr algn="l">
              <a:lnSpc>
                <a:spcPct val="145000"/>
              </a:lnSpc>
              <a:buClr>
                <a:srgbClr val="FF9900"/>
              </a:buClr>
            </a:pPr>
            <a:r>
              <a:rPr lang="en-US" sz="9600" dirty="0" smtClean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  Can be given once or twice a day</a:t>
            </a:r>
          </a:p>
          <a:p>
            <a:pPr algn="l">
              <a:lnSpc>
                <a:spcPct val="145000"/>
              </a:lnSpc>
              <a:buClr>
                <a:srgbClr val="FF9900"/>
              </a:buClr>
            </a:pPr>
            <a:r>
              <a:rPr lang="en-US" sz="9600" dirty="0" smtClean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  Less blood glucose variability </a:t>
            </a:r>
          </a:p>
          <a:p>
            <a:pPr algn="l">
              <a:lnSpc>
                <a:spcPct val="145000"/>
              </a:lnSpc>
              <a:buClr>
                <a:srgbClr val="FF9900"/>
              </a:buClr>
            </a:pPr>
            <a:r>
              <a:rPr lang="en-US" sz="9600" dirty="0" smtClean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  More predictability and less hypoglycemia</a:t>
            </a:r>
          </a:p>
          <a:p>
            <a:pPr algn="l">
              <a:lnSpc>
                <a:spcPct val="145000"/>
              </a:lnSpc>
              <a:buClr>
                <a:srgbClr val="FF9900"/>
              </a:buClr>
            </a:pPr>
            <a:r>
              <a:rPr lang="en-US" sz="9600" dirty="0" smtClean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  Less weight gain</a:t>
            </a:r>
            <a:endParaRPr lang="ar-EG" sz="9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8728" y="1357298"/>
            <a:ext cx="56436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Long Acting Acting Insulin Analogues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4300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reeform 2"/>
          <p:cNvSpPr>
            <a:spLocks/>
          </p:cNvSpPr>
          <p:nvPr/>
        </p:nvSpPr>
        <p:spPr bwMode="auto">
          <a:xfrm>
            <a:off x="1898650" y="2786063"/>
            <a:ext cx="5316538" cy="2844800"/>
          </a:xfrm>
          <a:custGeom>
            <a:avLst/>
            <a:gdLst/>
            <a:ahLst/>
            <a:cxnLst>
              <a:cxn ang="0">
                <a:pos x="3349" y="1792"/>
              </a:cxn>
              <a:cxn ang="0">
                <a:pos x="3349" y="1750"/>
              </a:cxn>
              <a:cxn ang="0">
                <a:pos x="44" y="1750"/>
              </a:cxn>
              <a:cxn ang="0">
                <a:pos x="44" y="0"/>
              </a:cxn>
              <a:cxn ang="0">
                <a:pos x="0" y="0"/>
              </a:cxn>
            </a:cxnLst>
            <a:rect l="0" t="0" r="r" b="b"/>
            <a:pathLst>
              <a:path w="3349" h="1792">
                <a:moveTo>
                  <a:pt x="3349" y="1792"/>
                </a:moveTo>
                <a:lnTo>
                  <a:pt x="3349" y="1750"/>
                </a:lnTo>
                <a:lnTo>
                  <a:pt x="44" y="1750"/>
                </a:lnTo>
                <a:lnTo>
                  <a:pt x="4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75" name="Line 3"/>
          <p:cNvSpPr>
            <a:spLocks noChangeShapeType="1"/>
          </p:cNvSpPr>
          <p:nvPr/>
        </p:nvSpPr>
        <p:spPr bwMode="auto">
          <a:xfrm flipH="1">
            <a:off x="1898650" y="5503863"/>
            <a:ext cx="635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 flipH="1">
            <a:off x="1898650" y="5049838"/>
            <a:ext cx="635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2025650" y="5570538"/>
            <a:ext cx="1588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2454275" y="5570538"/>
            <a:ext cx="1588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2882900" y="5570538"/>
            <a:ext cx="1588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80" name="Line 8"/>
          <p:cNvSpPr>
            <a:spLocks noChangeShapeType="1"/>
          </p:cNvSpPr>
          <p:nvPr/>
        </p:nvSpPr>
        <p:spPr bwMode="auto">
          <a:xfrm>
            <a:off x="3311525" y="5570538"/>
            <a:ext cx="1588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3740150" y="5570538"/>
            <a:ext cx="1588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4168775" y="5570538"/>
            <a:ext cx="1588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4598988" y="5570538"/>
            <a:ext cx="1587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>
            <a:off x="5024438" y="5570538"/>
            <a:ext cx="1587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>
            <a:off x="5453063" y="5570538"/>
            <a:ext cx="1587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5881688" y="5570538"/>
            <a:ext cx="1587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6310313" y="5570538"/>
            <a:ext cx="1587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>
            <a:off x="6738938" y="5570538"/>
            <a:ext cx="1587" cy="63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 flipH="1">
            <a:off x="1898650" y="4598988"/>
            <a:ext cx="635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 flipH="1">
            <a:off x="1898650" y="4144963"/>
            <a:ext cx="635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>
            <a:off x="1898650" y="3690938"/>
            <a:ext cx="635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82292" name="Line 20"/>
          <p:cNvSpPr>
            <a:spLocks noChangeShapeType="1"/>
          </p:cNvSpPr>
          <p:nvPr/>
        </p:nvSpPr>
        <p:spPr bwMode="auto">
          <a:xfrm flipH="1">
            <a:off x="1898650" y="3236913"/>
            <a:ext cx="635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003425" y="4786313"/>
            <a:ext cx="5227638" cy="679450"/>
            <a:chOff x="1226" y="2937"/>
            <a:chExt cx="3293" cy="428"/>
          </a:xfrm>
        </p:grpSpPr>
        <p:sp>
          <p:nvSpPr>
            <p:cNvPr id="182294" name="Freeform 22"/>
            <p:cNvSpPr>
              <a:spLocks/>
            </p:cNvSpPr>
            <p:nvPr/>
          </p:nvSpPr>
          <p:spPr bwMode="auto">
            <a:xfrm>
              <a:off x="1226" y="2937"/>
              <a:ext cx="3293" cy="428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4" y="416"/>
                </a:cxn>
                <a:cxn ang="0">
                  <a:pos x="82" y="398"/>
                </a:cxn>
                <a:cxn ang="0">
                  <a:pos x="216" y="346"/>
                </a:cxn>
                <a:cxn ang="0">
                  <a:pos x="580" y="200"/>
                </a:cxn>
                <a:cxn ang="0">
                  <a:pos x="772" y="126"/>
                </a:cxn>
                <a:cxn ang="0">
                  <a:pos x="864" y="92"/>
                </a:cxn>
                <a:cxn ang="0">
                  <a:pos x="950" y="62"/>
                </a:cxn>
                <a:cxn ang="0">
                  <a:pos x="1028" y="38"/>
                </a:cxn>
                <a:cxn ang="0">
                  <a:pos x="1096" y="18"/>
                </a:cxn>
                <a:cxn ang="0">
                  <a:pos x="1150" y="6"/>
                </a:cxn>
                <a:cxn ang="0">
                  <a:pos x="1172" y="2"/>
                </a:cxn>
                <a:cxn ang="0">
                  <a:pos x="1192" y="0"/>
                </a:cxn>
                <a:cxn ang="0">
                  <a:pos x="1224" y="2"/>
                </a:cxn>
                <a:cxn ang="0">
                  <a:pos x="1258" y="4"/>
                </a:cxn>
                <a:cxn ang="0">
                  <a:pos x="1292" y="10"/>
                </a:cxn>
                <a:cxn ang="0">
                  <a:pos x="1326" y="16"/>
                </a:cxn>
                <a:cxn ang="0">
                  <a:pos x="1396" y="32"/>
                </a:cxn>
                <a:cxn ang="0">
                  <a:pos x="1460" y="50"/>
                </a:cxn>
                <a:cxn ang="0">
                  <a:pos x="1522" y="68"/>
                </a:cxn>
                <a:cxn ang="0">
                  <a:pos x="1574" y="86"/>
                </a:cxn>
                <a:cxn ang="0">
                  <a:pos x="1617" y="98"/>
                </a:cxn>
                <a:cxn ang="0">
                  <a:pos x="1645" y="108"/>
                </a:cxn>
                <a:cxn ang="0">
                  <a:pos x="1695" y="116"/>
                </a:cxn>
                <a:cxn ang="0">
                  <a:pos x="1755" y="124"/>
                </a:cxn>
                <a:cxn ang="0">
                  <a:pos x="1813" y="132"/>
                </a:cxn>
                <a:cxn ang="0">
                  <a:pos x="1839" y="138"/>
                </a:cxn>
                <a:cxn ang="0">
                  <a:pos x="1863" y="142"/>
                </a:cxn>
                <a:cxn ang="0">
                  <a:pos x="1907" y="156"/>
                </a:cxn>
                <a:cxn ang="0">
                  <a:pos x="1959" y="176"/>
                </a:cxn>
                <a:cxn ang="0">
                  <a:pos x="2013" y="194"/>
                </a:cxn>
                <a:cxn ang="0">
                  <a:pos x="2039" y="200"/>
                </a:cxn>
                <a:cxn ang="0">
                  <a:pos x="2063" y="206"/>
                </a:cxn>
                <a:cxn ang="0">
                  <a:pos x="2123" y="212"/>
                </a:cxn>
                <a:cxn ang="0">
                  <a:pos x="2203" y="222"/>
                </a:cxn>
                <a:cxn ang="0">
                  <a:pos x="2285" y="230"/>
                </a:cxn>
                <a:cxn ang="0">
                  <a:pos x="2319" y="236"/>
                </a:cxn>
                <a:cxn ang="0">
                  <a:pos x="2347" y="240"/>
                </a:cxn>
                <a:cxn ang="0">
                  <a:pos x="2381" y="250"/>
                </a:cxn>
                <a:cxn ang="0">
                  <a:pos x="2429" y="264"/>
                </a:cxn>
                <a:cxn ang="0">
                  <a:pos x="2557" y="302"/>
                </a:cxn>
                <a:cxn ang="0">
                  <a:pos x="2685" y="342"/>
                </a:cxn>
                <a:cxn ang="0">
                  <a:pos x="2737" y="356"/>
                </a:cxn>
                <a:cxn ang="0">
                  <a:pos x="2773" y="364"/>
                </a:cxn>
                <a:cxn ang="0">
                  <a:pos x="2815" y="370"/>
                </a:cxn>
                <a:cxn ang="0">
                  <a:pos x="2885" y="376"/>
                </a:cxn>
                <a:cxn ang="0">
                  <a:pos x="3059" y="386"/>
                </a:cxn>
                <a:cxn ang="0">
                  <a:pos x="3293" y="396"/>
                </a:cxn>
              </a:cxnLst>
              <a:rect l="0" t="0" r="r" b="b"/>
              <a:pathLst>
                <a:path w="3293" h="428">
                  <a:moveTo>
                    <a:pt x="0" y="428"/>
                  </a:moveTo>
                  <a:lnTo>
                    <a:pt x="34" y="416"/>
                  </a:lnTo>
                  <a:lnTo>
                    <a:pt x="82" y="398"/>
                  </a:lnTo>
                  <a:lnTo>
                    <a:pt x="216" y="346"/>
                  </a:lnTo>
                  <a:lnTo>
                    <a:pt x="580" y="200"/>
                  </a:lnTo>
                  <a:lnTo>
                    <a:pt x="772" y="126"/>
                  </a:lnTo>
                  <a:lnTo>
                    <a:pt x="864" y="92"/>
                  </a:lnTo>
                  <a:lnTo>
                    <a:pt x="950" y="62"/>
                  </a:lnTo>
                  <a:lnTo>
                    <a:pt x="1028" y="38"/>
                  </a:lnTo>
                  <a:lnTo>
                    <a:pt x="1096" y="18"/>
                  </a:lnTo>
                  <a:lnTo>
                    <a:pt x="1150" y="6"/>
                  </a:lnTo>
                  <a:lnTo>
                    <a:pt x="1172" y="2"/>
                  </a:lnTo>
                  <a:lnTo>
                    <a:pt x="1192" y="0"/>
                  </a:lnTo>
                  <a:lnTo>
                    <a:pt x="1224" y="2"/>
                  </a:lnTo>
                  <a:lnTo>
                    <a:pt x="1258" y="4"/>
                  </a:lnTo>
                  <a:lnTo>
                    <a:pt x="1292" y="10"/>
                  </a:lnTo>
                  <a:lnTo>
                    <a:pt x="1326" y="16"/>
                  </a:lnTo>
                  <a:lnTo>
                    <a:pt x="1396" y="32"/>
                  </a:lnTo>
                  <a:lnTo>
                    <a:pt x="1460" y="50"/>
                  </a:lnTo>
                  <a:lnTo>
                    <a:pt x="1522" y="68"/>
                  </a:lnTo>
                  <a:lnTo>
                    <a:pt x="1574" y="86"/>
                  </a:lnTo>
                  <a:lnTo>
                    <a:pt x="1617" y="98"/>
                  </a:lnTo>
                  <a:lnTo>
                    <a:pt x="1645" y="108"/>
                  </a:lnTo>
                  <a:lnTo>
                    <a:pt x="1695" y="116"/>
                  </a:lnTo>
                  <a:lnTo>
                    <a:pt x="1755" y="124"/>
                  </a:lnTo>
                  <a:lnTo>
                    <a:pt x="1813" y="132"/>
                  </a:lnTo>
                  <a:lnTo>
                    <a:pt x="1839" y="138"/>
                  </a:lnTo>
                  <a:lnTo>
                    <a:pt x="1863" y="142"/>
                  </a:lnTo>
                  <a:lnTo>
                    <a:pt x="1907" y="156"/>
                  </a:lnTo>
                  <a:lnTo>
                    <a:pt x="1959" y="176"/>
                  </a:lnTo>
                  <a:lnTo>
                    <a:pt x="2013" y="194"/>
                  </a:lnTo>
                  <a:lnTo>
                    <a:pt x="2039" y="200"/>
                  </a:lnTo>
                  <a:lnTo>
                    <a:pt x="2063" y="206"/>
                  </a:lnTo>
                  <a:lnTo>
                    <a:pt x="2123" y="212"/>
                  </a:lnTo>
                  <a:lnTo>
                    <a:pt x="2203" y="222"/>
                  </a:lnTo>
                  <a:lnTo>
                    <a:pt x="2285" y="230"/>
                  </a:lnTo>
                  <a:lnTo>
                    <a:pt x="2319" y="236"/>
                  </a:lnTo>
                  <a:lnTo>
                    <a:pt x="2347" y="240"/>
                  </a:lnTo>
                  <a:lnTo>
                    <a:pt x="2381" y="250"/>
                  </a:lnTo>
                  <a:lnTo>
                    <a:pt x="2429" y="264"/>
                  </a:lnTo>
                  <a:lnTo>
                    <a:pt x="2557" y="302"/>
                  </a:lnTo>
                  <a:lnTo>
                    <a:pt x="2685" y="342"/>
                  </a:lnTo>
                  <a:lnTo>
                    <a:pt x="2737" y="356"/>
                  </a:lnTo>
                  <a:lnTo>
                    <a:pt x="2773" y="364"/>
                  </a:lnTo>
                  <a:lnTo>
                    <a:pt x="2815" y="370"/>
                  </a:lnTo>
                  <a:lnTo>
                    <a:pt x="2885" y="376"/>
                  </a:lnTo>
                  <a:lnTo>
                    <a:pt x="3059" y="386"/>
                  </a:lnTo>
                  <a:lnTo>
                    <a:pt x="3293" y="396"/>
                  </a:lnTo>
                </a:path>
              </a:pathLst>
            </a:custGeom>
            <a:noFill/>
            <a:ln w="25400">
              <a:solidFill>
                <a:srgbClr val="0099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82295" name="Freeform 23"/>
            <p:cNvSpPr>
              <a:spLocks/>
            </p:cNvSpPr>
            <p:nvPr/>
          </p:nvSpPr>
          <p:spPr bwMode="auto">
            <a:xfrm>
              <a:off x="1242" y="2991"/>
              <a:ext cx="3275" cy="372"/>
            </a:xfrm>
            <a:custGeom>
              <a:avLst/>
              <a:gdLst/>
              <a:ahLst/>
              <a:cxnLst>
                <a:cxn ang="0">
                  <a:pos x="0" y="332"/>
                </a:cxn>
                <a:cxn ang="0">
                  <a:pos x="32" y="322"/>
                </a:cxn>
                <a:cxn ang="0">
                  <a:pos x="76" y="308"/>
                </a:cxn>
                <a:cxn ang="0">
                  <a:pos x="196" y="264"/>
                </a:cxn>
                <a:cxn ang="0">
                  <a:pos x="344" y="208"/>
                </a:cxn>
                <a:cxn ang="0">
                  <a:pos x="508" y="148"/>
                </a:cxn>
                <a:cxn ang="0">
                  <a:pos x="594" y="120"/>
                </a:cxn>
                <a:cxn ang="0">
                  <a:pos x="678" y="92"/>
                </a:cxn>
                <a:cxn ang="0">
                  <a:pos x="760" y="66"/>
                </a:cxn>
                <a:cxn ang="0">
                  <a:pos x="840" y="42"/>
                </a:cxn>
                <a:cxn ang="0">
                  <a:pos x="912" y="24"/>
                </a:cxn>
                <a:cxn ang="0">
                  <a:pos x="980" y="10"/>
                </a:cxn>
                <a:cxn ang="0">
                  <a:pos x="1010" y="6"/>
                </a:cxn>
                <a:cxn ang="0">
                  <a:pos x="1038" y="2"/>
                </a:cxn>
                <a:cxn ang="0">
                  <a:pos x="1064" y="0"/>
                </a:cxn>
                <a:cxn ang="0">
                  <a:pos x="1086" y="0"/>
                </a:cxn>
                <a:cxn ang="0">
                  <a:pos x="1148" y="4"/>
                </a:cxn>
                <a:cxn ang="0">
                  <a:pos x="1216" y="12"/>
                </a:cxn>
                <a:cxn ang="0">
                  <a:pos x="1356" y="30"/>
                </a:cxn>
                <a:cxn ang="0">
                  <a:pos x="1492" y="50"/>
                </a:cxn>
                <a:cxn ang="0">
                  <a:pos x="1552" y="58"/>
                </a:cxn>
                <a:cxn ang="0">
                  <a:pos x="1605" y="62"/>
                </a:cxn>
                <a:cxn ang="0">
                  <a:pos x="1663" y="64"/>
                </a:cxn>
                <a:cxn ang="0">
                  <a:pos x="1715" y="64"/>
                </a:cxn>
                <a:cxn ang="0">
                  <a:pos x="1801" y="64"/>
                </a:cxn>
                <a:cxn ang="0">
                  <a:pos x="1837" y="64"/>
                </a:cxn>
                <a:cxn ang="0">
                  <a:pos x="1867" y="66"/>
                </a:cxn>
                <a:cxn ang="0">
                  <a:pos x="1895" y="70"/>
                </a:cxn>
                <a:cxn ang="0">
                  <a:pos x="1919" y="76"/>
                </a:cxn>
                <a:cxn ang="0">
                  <a:pos x="2007" y="104"/>
                </a:cxn>
                <a:cxn ang="0">
                  <a:pos x="2059" y="124"/>
                </a:cxn>
                <a:cxn ang="0">
                  <a:pos x="2113" y="144"/>
                </a:cxn>
                <a:cxn ang="0">
                  <a:pos x="2165" y="166"/>
                </a:cxn>
                <a:cxn ang="0">
                  <a:pos x="2215" y="190"/>
                </a:cxn>
                <a:cxn ang="0">
                  <a:pos x="2257" y="212"/>
                </a:cxn>
                <a:cxn ang="0">
                  <a:pos x="2291" y="232"/>
                </a:cxn>
                <a:cxn ang="0">
                  <a:pos x="2307" y="242"/>
                </a:cxn>
                <a:cxn ang="0">
                  <a:pos x="2329" y="254"/>
                </a:cxn>
                <a:cxn ang="0">
                  <a:pos x="2379" y="274"/>
                </a:cxn>
                <a:cxn ang="0">
                  <a:pos x="2441" y="296"/>
                </a:cxn>
                <a:cxn ang="0">
                  <a:pos x="2507" y="316"/>
                </a:cxn>
                <a:cxn ang="0">
                  <a:pos x="2573" y="334"/>
                </a:cxn>
                <a:cxn ang="0">
                  <a:pos x="2637" y="350"/>
                </a:cxn>
                <a:cxn ang="0">
                  <a:pos x="2693" y="360"/>
                </a:cxn>
                <a:cxn ang="0">
                  <a:pos x="2737" y="366"/>
                </a:cxn>
                <a:cxn ang="0">
                  <a:pos x="2783" y="368"/>
                </a:cxn>
                <a:cxn ang="0">
                  <a:pos x="2849" y="370"/>
                </a:cxn>
                <a:cxn ang="0">
                  <a:pos x="3011" y="372"/>
                </a:cxn>
                <a:cxn ang="0">
                  <a:pos x="3171" y="372"/>
                </a:cxn>
                <a:cxn ang="0">
                  <a:pos x="3275" y="370"/>
                </a:cxn>
              </a:cxnLst>
              <a:rect l="0" t="0" r="r" b="b"/>
              <a:pathLst>
                <a:path w="3275" h="372">
                  <a:moveTo>
                    <a:pt x="0" y="332"/>
                  </a:moveTo>
                  <a:lnTo>
                    <a:pt x="32" y="322"/>
                  </a:lnTo>
                  <a:lnTo>
                    <a:pt x="76" y="308"/>
                  </a:lnTo>
                  <a:lnTo>
                    <a:pt x="196" y="264"/>
                  </a:lnTo>
                  <a:lnTo>
                    <a:pt x="344" y="208"/>
                  </a:lnTo>
                  <a:lnTo>
                    <a:pt x="508" y="148"/>
                  </a:lnTo>
                  <a:lnTo>
                    <a:pt x="594" y="120"/>
                  </a:lnTo>
                  <a:lnTo>
                    <a:pt x="678" y="92"/>
                  </a:lnTo>
                  <a:lnTo>
                    <a:pt x="760" y="66"/>
                  </a:lnTo>
                  <a:lnTo>
                    <a:pt x="840" y="42"/>
                  </a:lnTo>
                  <a:lnTo>
                    <a:pt x="912" y="24"/>
                  </a:lnTo>
                  <a:lnTo>
                    <a:pt x="980" y="10"/>
                  </a:lnTo>
                  <a:lnTo>
                    <a:pt x="1010" y="6"/>
                  </a:lnTo>
                  <a:lnTo>
                    <a:pt x="1038" y="2"/>
                  </a:lnTo>
                  <a:lnTo>
                    <a:pt x="1064" y="0"/>
                  </a:lnTo>
                  <a:lnTo>
                    <a:pt x="1086" y="0"/>
                  </a:lnTo>
                  <a:lnTo>
                    <a:pt x="1148" y="4"/>
                  </a:lnTo>
                  <a:lnTo>
                    <a:pt x="1216" y="12"/>
                  </a:lnTo>
                  <a:lnTo>
                    <a:pt x="1356" y="30"/>
                  </a:lnTo>
                  <a:lnTo>
                    <a:pt x="1492" y="50"/>
                  </a:lnTo>
                  <a:lnTo>
                    <a:pt x="1552" y="58"/>
                  </a:lnTo>
                  <a:lnTo>
                    <a:pt x="1605" y="62"/>
                  </a:lnTo>
                  <a:lnTo>
                    <a:pt x="1663" y="64"/>
                  </a:lnTo>
                  <a:lnTo>
                    <a:pt x="1715" y="64"/>
                  </a:lnTo>
                  <a:lnTo>
                    <a:pt x="1801" y="64"/>
                  </a:lnTo>
                  <a:lnTo>
                    <a:pt x="1837" y="64"/>
                  </a:lnTo>
                  <a:lnTo>
                    <a:pt x="1867" y="66"/>
                  </a:lnTo>
                  <a:lnTo>
                    <a:pt x="1895" y="70"/>
                  </a:lnTo>
                  <a:lnTo>
                    <a:pt x="1919" y="76"/>
                  </a:lnTo>
                  <a:lnTo>
                    <a:pt x="2007" y="104"/>
                  </a:lnTo>
                  <a:lnTo>
                    <a:pt x="2059" y="124"/>
                  </a:lnTo>
                  <a:lnTo>
                    <a:pt x="2113" y="144"/>
                  </a:lnTo>
                  <a:lnTo>
                    <a:pt x="2165" y="166"/>
                  </a:lnTo>
                  <a:lnTo>
                    <a:pt x="2215" y="190"/>
                  </a:lnTo>
                  <a:lnTo>
                    <a:pt x="2257" y="212"/>
                  </a:lnTo>
                  <a:lnTo>
                    <a:pt x="2291" y="232"/>
                  </a:lnTo>
                  <a:lnTo>
                    <a:pt x="2307" y="242"/>
                  </a:lnTo>
                  <a:lnTo>
                    <a:pt x="2329" y="254"/>
                  </a:lnTo>
                  <a:lnTo>
                    <a:pt x="2379" y="274"/>
                  </a:lnTo>
                  <a:lnTo>
                    <a:pt x="2441" y="296"/>
                  </a:lnTo>
                  <a:lnTo>
                    <a:pt x="2507" y="316"/>
                  </a:lnTo>
                  <a:lnTo>
                    <a:pt x="2573" y="334"/>
                  </a:lnTo>
                  <a:lnTo>
                    <a:pt x="2637" y="350"/>
                  </a:lnTo>
                  <a:lnTo>
                    <a:pt x="2693" y="360"/>
                  </a:lnTo>
                  <a:lnTo>
                    <a:pt x="2737" y="366"/>
                  </a:lnTo>
                  <a:lnTo>
                    <a:pt x="2783" y="368"/>
                  </a:lnTo>
                  <a:lnTo>
                    <a:pt x="2849" y="370"/>
                  </a:lnTo>
                  <a:lnTo>
                    <a:pt x="3011" y="372"/>
                  </a:lnTo>
                  <a:lnTo>
                    <a:pt x="3171" y="372"/>
                  </a:lnTo>
                  <a:lnTo>
                    <a:pt x="3275" y="370"/>
                  </a:lnTo>
                </a:path>
              </a:pathLst>
            </a:custGeom>
            <a:noFill/>
            <a:ln w="25400">
              <a:solidFill>
                <a:srgbClr val="A76F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025650" y="4068763"/>
            <a:ext cx="5186363" cy="1330325"/>
            <a:chOff x="1240" y="2485"/>
            <a:chExt cx="3267" cy="838"/>
          </a:xfrm>
        </p:grpSpPr>
        <p:sp>
          <p:nvSpPr>
            <p:cNvPr id="182297" name="Freeform 25"/>
            <p:cNvSpPr>
              <a:spLocks/>
            </p:cNvSpPr>
            <p:nvPr/>
          </p:nvSpPr>
          <p:spPr bwMode="auto">
            <a:xfrm>
              <a:off x="1240" y="2581"/>
              <a:ext cx="3265" cy="74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14" y="736"/>
                </a:cxn>
                <a:cxn ang="0">
                  <a:pos x="32" y="730"/>
                </a:cxn>
                <a:cxn ang="0">
                  <a:pos x="54" y="720"/>
                </a:cxn>
                <a:cxn ang="0">
                  <a:pos x="78" y="706"/>
                </a:cxn>
                <a:cxn ang="0">
                  <a:pos x="132" y="674"/>
                </a:cxn>
                <a:cxn ang="0">
                  <a:pos x="192" y="634"/>
                </a:cxn>
                <a:cxn ang="0">
                  <a:pos x="254" y="588"/>
                </a:cxn>
                <a:cxn ang="0">
                  <a:pos x="314" y="544"/>
                </a:cxn>
                <a:cxn ang="0">
                  <a:pos x="368" y="500"/>
                </a:cxn>
                <a:cxn ang="0">
                  <a:pos x="414" y="464"/>
                </a:cxn>
                <a:cxn ang="0">
                  <a:pos x="454" y="428"/>
                </a:cxn>
                <a:cxn ang="0">
                  <a:pos x="496" y="388"/>
                </a:cxn>
                <a:cxn ang="0">
                  <a:pos x="586" y="306"/>
                </a:cxn>
                <a:cxn ang="0">
                  <a:pos x="632" y="264"/>
                </a:cxn>
                <a:cxn ang="0">
                  <a:pos x="678" y="228"/>
                </a:cxn>
                <a:cxn ang="0">
                  <a:pos x="724" y="196"/>
                </a:cxn>
                <a:cxn ang="0">
                  <a:pos x="746" y="182"/>
                </a:cxn>
                <a:cxn ang="0">
                  <a:pos x="768" y="170"/>
                </a:cxn>
                <a:cxn ang="0">
                  <a:pos x="816" y="146"/>
                </a:cxn>
                <a:cxn ang="0">
                  <a:pos x="866" y="120"/>
                </a:cxn>
                <a:cxn ang="0">
                  <a:pos x="968" y="66"/>
                </a:cxn>
                <a:cxn ang="0">
                  <a:pos x="1016" y="42"/>
                </a:cxn>
                <a:cxn ang="0">
                  <a:pos x="1058" y="22"/>
                </a:cxn>
                <a:cxn ang="0">
                  <a:pos x="1094" y="8"/>
                </a:cxn>
                <a:cxn ang="0">
                  <a:pos x="1108" y="4"/>
                </a:cxn>
                <a:cxn ang="0">
                  <a:pos x="1120" y="2"/>
                </a:cxn>
                <a:cxn ang="0">
                  <a:pos x="1142" y="0"/>
                </a:cxn>
                <a:cxn ang="0">
                  <a:pos x="1170" y="2"/>
                </a:cxn>
                <a:cxn ang="0">
                  <a:pos x="1230" y="6"/>
                </a:cxn>
                <a:cxn ang="0">
                  <a:pos x="1286" y="12"/>
                </a:cxn>
                <a:cxn ang="0">
                  <a:pos x="1324" y="14"/>
                </a:cxn>
                <a:cxn ang="0">
                  <a:pos x="1362" y="16"/>
                </a:cxn>
                <a:cxn ang="0">
                  <a:pos x="1418" y="22"/>
                </a:cxn>
                <a:cxn ang="0">
                  <a:pos x="1478" y="30"/>
                </a:cxn>
                <a:cxn ang="0">
                  <a:pos x="1504" y="36"/>
                </a:cxn>
                <a:cxn ang="0">
                  <a:pos x="1524" y="42"/>
                </a:cxn>
                <a:cxn ang="0">
                  <a:pos x="1542" y="48"/>
                </a:cxn>
                <a:cxn ang="0">
                  <a:pos x="1564" y="54"/>
                </a:cxn>
                <a:cxn ang="0">
                  <a:pos x="1615" y="64"/>
                </a:cxn>
                <a:cxn ang="0">
                  <a:pos x="1669" y="76"/>
                </a:cxn>
                <a:cxn ang="0">
                  <a:pos x="1697" y="82"/>
                </a:cxn>
                <a:cxn ang="0">
                  <a:pos x="1725" y="90"/>
                </a:cxn>
                <a:cxn ang="0">
                  <a:pos x="1763" y="104"/>
                </a:cxn>
                <a:cxn ang="0">
                  <a:pos x="1819" y="130"/>
                </a:cxn>
                <a:cxn ang="0">
                  <a:pos x="1965" y="198"/>
                </a:cxn>
                <a:cxn ang="0">
                  <a:pos x="2231" y="326"/>
                </a:cxn>
                <a:cxn ang="0">
                  <a:pos x="2309" y="366"/>
                </a:cxn>
                <a:cxn ang="0">
                  <a:pos x="2387" y="406"/>
                </a:cxn>
                <a:cxn ang="0">
                  <a:pos x="2459" y="444"/>
                </a:cxn>
                <a:cxn ang="0">
                  <a:pos x="2489" y="458"/>
                </a:cxn>
                <a:cxn ang="0">
                  <a:pos x="2515" y="468"/>
                </a:cxn>
                <a:cxn ang="0">
                  <a:pos x="2573" y="486"/>
                </a:cxn>
                <a:cxn ang="0">
                  <a:pos x="2645" y="508"/>
                </a:cxn>
                <a:cxn ang="0">
                  <a:pos x="2719" y="530"/>
                </a:cxn>
                <a:cxn ang="0">
                  <a:pos x="2781" y="552"/>
                </a:cxn>
                <a:cxn ang="0">
                  <a:pos x="2921" y="602"/>
                </a:cxn>
                <a:cxn ang="0">
                  <a:pos x="3039" y="646"/>
                </a:cxn>
                <a:cxn ang="0">
                  <a:pos x="3089" y="662"/>
                </a:cxn>
                <a:cxn ang="0">
                  <a:pos x="3157" y="684"/>
                </a:cxn>
                <a:cxn ang="0">
                  <a:pos x="3223" y="702"/>
                </a:cxn>
                <a:cxn ang="0">
                  <a:pos x="3265" y="712"/>
                </a:cxn>
              </a:cxnLst>
              <a:rect l="0" t="0" r="r" b="b"/>
              <a:pathLst>
                <a:path w="3265" h="740">
                  <a:moveTo>
                    <a:pt x="0" y="740"/>
                  </a:moveTo>
                  <a:lnTo>
                    <a:pt x="14" y="736"/>
                  </a:lnTo>
                  <a:lnTo>
                    <a:pt x="32" y="730"/>
                  </a:lnTo>
                  <a:lnTo>
                    <a:pt x="54" y="720"/>
                  </a:lnTo>
                  <a:lnTo>
                    <a:pt x="78" y="706"/>
                  </a:lnTo>
                  <a:lnTo>
                    <a:pt x="132" y="674"/>
                  </a:lnTo>
                  <a:lnTo>
                    <a:pt x="192" y="634"/>
                  </a:lnTo>
                  <a:lnTo>
                    <a:pt x="254" y="588"/>
                  </a:lnTo>
                  <a:lnTo>
                    <a:pt x="314" y="544"/>
                  </a:lnTo>
                  <a:lnTo>
                    <a:pt x="368" y="500"/>
                  </a:lnTo>
                  <a:lnTo>
                    <a:pt x="414" y="464"/>
                  </a:lnTo>
                  <a:lnTo>
                    <a:pt x="454" y="428"/>
                  </a:lnTo>
                  <a:lnTo>
                    <a:pt x="496" y="388"/>
                  </a:lnTo>
                  <a:lnTo>
                    <a:pt x="586" y="306"/>
                  </a:lnTo>
                  <a:lnTo>
                    <a:pt x="632" y="264"/>
                  </a:lnTo>
                  <a:lnTo>
                    <a:pt x="678" y="228"/>
                  </a:lnTo>
                  <a:lnTo>
                    <a:pt x="724" y="196"/>
                  </a:lnTo>
                  <a:lnTo>
                    <a:pt x="746" y="182"/>
                  </a:lnTo>
                  <a:lnTo>
                    <a:pt x="768" y="170"/>
                  </a:lnTo>
                  <a:lnTo>
                    <a:pt x="816" y="146"/>
                  </a:lnTo>
                  <a:lnTo>
                    <a:pt x="866" y="120"/>
                  </a:lnTo>
                  <a:lnTo>
                    <a:pt x="968" y="66"/>
                  </a:lnTo>
                  <a:lnTo>
                    <a:pt x="1016" y="42"/>
                  </a:lnTo>
                  <a:lnTo>
                    <a:pt x="1058" y="22"/>
                  </a:lnTo>
                  <a:lnTo>
                    <a:pt x="1094" y="8"/>
                  </a:lnTo>
                  <a:lnTo>
                    <a:pt x="1108" y="4"/>
                  </a:lnTo>
                  <a:lnTo>
                    <a:pt x="1120" y="2"/>
                  </a:lnTo>
                  <a:lnTo>
                    <a:pt x="1142" y="0"/>
                  </a:lnTo>
                  <a:lnTo>
                    <a:pt x="1170" y="2"/>
                  </a:lnTo>
                  <a:lnTo>
                    <a:pt x="1230" y="6"/>
                  </a:lnTo>
                  <a:lnTo>
                    <a:pt x="1286" y="12"/>
                  </a:lnTo>
                  <a:lnTo>
                    <a:pt x="1324" y="14"/>
                  </a:lnTo>
                  <a:lnTo>
                    <a:pt x="1362" y="16"/>
                  </a:lnTo>
                  <a:lnTo>
                    <a:pt x="1418" y="22"/>
                  </a:lnTo>
                  <a:lnTo>
                    <a:pt x="1478" y="30"/>
                  </a:lnTo>
                  <a:lnTo>
                    <a:pt x="1504" y="36"/>
                  </a:lnTo>
                  <a:lnTo>
                    <a:pt x="1524" y="42"/>
                  </a:lnTo>
                  <a:lnTo>
                    <a:pt x="1542" y="48"/>
                  </a:lnTo>
                  <a:lnTo>
                    <a:pt x="1564" y="54"/>
                  </a:lnTo>
                  <a:lnTo>
                    <a:pt x="1615" y="64"/>
                  </a:lnTo>
                  <a:lnTo>
                    <a:pt x="1669" y="76"/>
                  </a:lnTo>
                  <a:lnTo>
                    <a:pt x="1697" y="82"/>
                  </a:lnTo>
                  <a:lnTo>
                    <a:pt x="1725" y="90"/>
                  </a:lnTo>
                  <a:lnTo>
                    <a:pt x="1763" y="104"/>
                  </a:lnTo>
                  <a:lnTo>
                    <a:pt x="1819" y="130"/>
                  </a:lnTo>
                  <a:lnTo>
                    <a:pt x="1965" y="198"/>
                  </a:lnTo>
                  <a:lnTo>
                    <a:pt x="2231" y="326"/>
                  </a:lnTo>
                  <a:lnTo>
                    <a:pt x="2309" y="366"/>
                  </a:lnTo>
                  <a:lnTo>
                    <a:pt x="2387" y="406"/>
                  </a:lnTo>
                  <a:lnTo>
                    <a:pt x="2459" y="444"/>
                  </a:lnTo>
                  <a:lnTo>
                    <a:pt x="2489" y="458"/>
                  </a:lnTo>
                  <a:lnTo>
                    <a:pt x="2515" y="468"/>
                  </a:lnTo>
                  <a:lnTo>
                    <a:pt x="2573" y="486"/>
                  </a:lnTo>
                  <a:lnTo>
                    <a:pt x="2645" y="508"/>
                  </a:lnTo>
                  <a:lnTo>
                    <a:pt x="2719" y="530"/>
                  </a:lnTo>
                  <a:lnTo>
                    <a:pt x="2781" y="552"/>
                  </a:lnTo>
                  <a:lnTo>
                    <a:pt x="2921" y="602"/>
                  </a:lnTo>
                  <a:lnTo>
                    <a:pt x="3039" y="646"/>
                  </a:lnTo>
                  <a:lnTo>
                    <a:pt x="3089" y="662"/>
                  </a:lnTo>
                  <a:lnTo>
                    <a:pt x="3157" y="684"/>
                  </a:lnTo>
                  <a:lnTo>
                    <a:pt x="3223" y="702"/>
                  </a:lnTo>
                  <a:lnTo>
                    <a:pt x="3265" y="712"/>
                  </a:lnTo>
                </a:path>
              </a:pathLst>
            </a:custGeom>
            <a:noFill/>
            <a:ln w="25400" cap="flat">
              <a:solidFill>
                <a:srgbClr val="00997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82298" name="Freeform 26"/>
            <p:cNvSpPr>
              <a:spLocks/>
            </p:cNvSpPr>
            <p:nvPr/>
          </p:nvSpPr>
          <p:spPr bwMode="auto">
            <a:xfrm>
              <a:off x="1242" y="2485"/>
              <a:ext cx="3265" cy="838"/>
            </a:xfrm>
            <a:custGeom>
              <a:avLst/>
              <a:gdLst/>
              <a:ahLst/>
              <a:cxnLst>
                <a:cxn ang="0">
                  <a:pos x="60" y="798"/>
                </a:cxn>
                <a:cxn ang="0">
                  <a:pos x="172" y="712"/>
                </a:cxn>
                <a:cxn ang="0">
                  <a:pos x="274" y="622"/>
                </a:cxn>
                <a:cxn ang="0">
                  <a:pos x="364" y="530"/>
                </a:cxn>
                <a:cxn ang="0">
                  <a:pos x="478" y="404"/>
                </a:cxn>
                <a:cxn ang="0">
                  <a:pos x="568" y="304"/>
                </a:cxn>
                <a:cxn ang="0">
                  <a:pos x="614" y="258"/>
                </a:cxn>
                <a:cxn ang="0">
                  <a:pos x="670" y="220"/>
                </a:cxn>
                <a:cxn ang="0">
                  <a:pos x="746" y="184"/>
                </a:cxn>
                <a:cxn ang="0">
                  <a:pos x="822" y="158"/>
                </a:cxn>
                <a:cxn ang="0">
                  <a:pos x="886" y="142"/>
                </a:cxn>
                <a:cxn ang="0">
                  <a:pos x="1008" y="118"/>
                </a:cxn>
                <a:cxn ang="0">
                  <a:pos x="1096" y="96"/>
                </a:cxn>
                <a:cxn ang="0">
                  <a:pos x="1222" y="42"/>
                </a:cxn>
                <a:cxn ang="0">
                  <a:pos x="1298" y="14"/>
                </a:cxn>
                <a:cxn ang="0">
                  <a:pos x="1348" y="2"/>
                </a:cxn>
                <a:cxn ang="0">
                  <a:pos x="1388" y="0"/>
                </a:cxn>
                <a:cxn ang="0">
                  <a:pos x="1444" y="6"/>
                </a:cxn>
                <a:cxn ang="0">
                  <a:pos x="1500" y="18"/>
                </a:cxn>
                <a:cxn ang="0">
                  <a:pos x="1584" y="44"/>
                </a:cxn>
                <a:cxn ang="0">
                  <a:pos x="1685" y="86"/>
                </a:cxn>
                <a:cxn ang="0">
                  <a:pos x="1763" y="118"/>
                </a:cxn>
                <a:cxn ang="0">
                  <a:pos x="1839" y="152"/>
                </a:cxn>
                <a:cxn ang="0">
                  <a:pos x="2019" y="248"/>
                </a:cxn>
                <a:cxn ang="0">
                  <a:pos x="2157" y="318"/>
                </a:cxn>
                <a:cxn ang="0">
                  <a:pos x="2377" y="420"/>
                </a:cxn>
                <a:cxn ang="0">
                  <a:pos x="2473" y="456"/>
                </a:cxn>
                <a:cxn ang="0">
                  <a:pos x="2547" y="486"/>
                </a:cxn>
                <a:cxn ang="0">
                  <a:pos x="2615" y="522"/>
                </a:cxn>
                <a:cxn ang="0">
                  <a:pos x="2731" y="592"/>
                </a:cxn>
                <a:cxn ang="0">
                  <a:pos x="2821" y="634"/>
                </a:cxn>
                <a:cxn ang="0">
                  <a:pos x="2933" y="664"/>
                </a:cxn>
                <a:cxn ang="0">
                  <a:pos x="3077" y="682"/>
                </a:cxn>
                <a:cxn ang="0">
                  <a:pos x="3265" y="688"/>
                </a:cxn>
              </a:cxnLst>
              <a:rect l="0" t="0" r="r" b="b"/>
              <a:pathLst>
                <a:path w="3265" h="838">
                  <a:moveTo>
                    <a:pt x="0" y="838"/>
                  </a:moveTo>
                  <a:lnTo>
                    <a:pt x="60" y="798"/>
                  </a:lnTo>
                  <a:lnTo>
                    <a:pt x="118" y="756"/>
                  </a:lnTo>
                  <a:lnTo>
                    <a:pt x="172" y="712"/>
                  </a:lnTo>
                  <a:lnTo>
                    <a:pt x="224" y="668"/>
                  </a:lnTo>
                  <a:lnTo>
                    <a:pt x="274" y="622"/>
                  </a:lnTo>
                  <a:lnTo>
                    <a:pt x="320" y="576"/>
                  </a:lnTo>
                  <a:lnTo>
                    <a:pt x="364" y="530"/>
                  </a:lnTo>
                  <a:lnTo>
                    <a:pt x="404" y="486"/>
                  </a:lnTo>
                  <a:lnTo>
                    <a:pt x="478" y="404"/>
                  </a:lnTo>
                  <a:lnTo>
                    <a:pt x="540" y="334"/>
                  </a:lnTo>
                  <a:lnTo>
                    <a:pt x="568" y="304"/>
                  </a:lnTo>
                  <a:lnTo>
                    <a:pt x="592" y="278"/>
                  </a:lnTo>
                  <a:lnTo>
                    <a:pt x="614" y="258"/>
                  </a:lnTo>
                  <a:lnTo>
                    <a:pt x="632" y="242"/>
                  </a:lnTo>
                  <a:lnTo>
                    <a:pt x="670" y="220"/>
                  </a:lnTo>
                  <a:lnTo>
                    <a:pt x="708" y="202"/>
                  </a:lnTo>
                  <a:lnTo>
                    <a:pt x="746" y="184"/>
                  </a:lnTo>
                  <a:lnTo>
                    <a:pt x="784" y="170"/>
                  </a:lnTo>
                  <a:lnTo>
                    <a:pt x="822" y="158"/>
                  </a:lnTo>
                  <a:lnTo>
                    <a:pt x="856" y="148"/>
                  </a:lnTo>
                  <a:lnTo>
                    <a:pt x="886" y="142"/>
                  </a:lnTo>
                  <a:lnTo>
                    <a:pt x="912" y="136"/>
                  </a:lnTo>
                  <a:lnTo>
                    <a:pt x="1008" y="118"/>
                  </a:lnTo>
                  <a:lnTo>
                    <a:pt x="1054" y="108"/>
                  </a:lnTo>
                  <a:lnTo>
                    <a:pt x="1096" y="96"/>
                  </a:lnTo>
                  <a:lnTo>
                    <a:pt x="1150" y="74"/>
                  </a:lnTo>
                  <a:lnTo>
                    <a:pt x="1222" y="42"/>
                  </a:lnTo>
                  <a:lnTo>
                    <a:pt x="1260" y="26"/>
                  </a:lnTo>
                  <a:lnTo>
                    <a:pt x="1298" y="14"/>
                  </a:lnTo>
                  <a:lnTo>
                    <a:pt x="1332" y="4"/>
                  </a:lnTo>
                  <a:lnTo>
                    <a:pt x="1348" y="2"/>
                  </a:lnTo>
                  <a:lnTo>
                    <a:pt x="1362" y="0"/>
                  </a:lnTo>
                  <a:lnTo>
                    <a:pt x="1388" y="0"/>
                  </a:lnTo>
                  <a:lnTo>
                    <a:pt x="1416" y="2"/>
                  </a:lnTo>
                  <a:lnTo>
                    <a:pt x="1444" y="6"/>
                  </a:lnTo>
                  <a:lnTo>
                    <a:pt x="1472" y="10"/>
                  </a:lnTo>
                  <a:lnTo>
                    <a:pt x="1500" y="18"/>
                  </a:lnTo>
                  <a:lnTo>
                    <a:pt x="1528" y="26"/>
                  </a:lnTo>
                  <a:lnTo>
                    <a:pt x="1584" y="44"/>
                  </a:lnTo>
                  <a:lnTo>
                    <a:pt x="1637" y="66"/>
                  </a:lnTo>
                  <a:lnTo>
                    <a:pt x="1685" y="86"/>
                  </a:lnTo>
                  <a:lnTo>
                    <a:pt x="1729" y="104"/>
                  </a:lnTo>
                  <a:lnTo>
                    <a:pt x="1763" y="118"/>
                  </a:lnTo>
                  <a:lnTo>
                    <a:pt x="1797" y="132"/>
                  </a:lnTo>
                  <a:lnTo>
                    <a:pt x="1839" y="152"/>
                  </a:lnTo>
                  <a:lnTo>
                    <a:pt x="1931" y="200"/>
                  </a:lnTo>
                  <a:lnTo>
                    <a:pt x="2019" y="248"/>
                  </a:lnTo>
                  <a:lnTo>
                    <a:pt x="2083" y="284"/>
                  </a:lnTo>
                  <a:lnTo>
                    <a:pt x="2157" y="318"/>
                  </a:lnTo>
                  <a:lnTo>
                    <a:pt x="2263" y="368"/>
                  </a:lnTo>
                  <a:lnTo>
                    <a:pt x="2377" y="420"/>
                  </a:lnTo>
                  <a:lnTo>
                    <a:pt x="2429" y="440"/>
                  </a:lnTo>
                  <a:lnTo>
                    <a:pt x="2473" y="456"/>
                  </a:lnTo>
                  <a:lnTo>
                    <a:pt x="2511" y="470"/>
                  </a:lnTo>
                  <a:lnTo>
                    <a:pt x="2547" y="486"/>
                  </a:lnTo>
                  <a:lnTo>
                    <a:pt x="2581" y="504"/>
                  </a:lnTo>
                  <a:lnTo>
                    <a:pt x="2615" y="522"/>
                  </a:lnTo>
                  <a:lnTo>
                    <a:pt x="2675" y="558"/>
                  </a:lnTo>
                  <a:lnTo>
                    <a:pt x="2731" y="592"/>
                  </a:lnTo>
                  <a:lnTo>
                    <a:pt x="2773" y="614"/>
                  </a:lnTo>
                  <a:lnTo>
                    <a:pt x="2821" y="634"/>
                  </a:lnTo>
                  <a:lnTo>
                    <a:pt x="2873" y="650"/>
                  </a:lnTo>
                  <a:lnTo>
                    <a:pt x="2933" y="664"/>
                  </a:lnTo>
                  <a:lnTo>
                    <a:pt x="3001" y="674"/>
                  </a:lnTo>
                  <a:lnTo>
                    <a:pt x="3077" y="682"/>
                  </a:lnTo>
                  <a:lnTo>
                    <a:pt x="3165" y="686"/>
                  </a:lnTo>
                  <a:lnTo>
                    <a:pt x="3265" y="688"/>
                  </a:lnTo>
                </a:path>
              </a:pathLst>
            </a:custGeom>
            <a:noFill/>
            <a:ln w="25400" cap="flat">
              <a:solidFill>
                <a:srgbClr val="A76FDE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3592513" y="1717675"/>
            <a:ext cx="1084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0.4 U/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kg</a:t>
            </a:r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5253038" y="1698625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0.8 U/kg</a:t>
            </a:r>
          </a:p>
        </p:txBody>
      </p:sp>
      <p:sp>
        <p:nvSpPr>
          <p:cNvPr id="182301" name="Text Box 29"/>
          <p:cNvSpPr txBox="1">
            <a:spLocks noChangeArrowheads="1"/>
          </p:cNvSpPr>
          <p:nvPr/>
        </p:nvSpPr>
        <p:spPr bwMode="auto">
          <a:xfrm>
            <a:off x="250825" y="1500188"/>
            <a:ext cx="2690813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997D"/>
                </a:solidFill>
                <a:latin typeface="Arial" pitchFamily="34" charset="0"/>
                <a:cs typeface="Arial" pitchFamily="34" charset="0"/>
              </a:rPr>
              <a:t>Insulin detemir (n = 13)</a:t>
            </a:r>
          </a:p>
        </p:txBody>
      </p:sp>
      <p:sp>
        <p:nvSpPr>
          <p:cNvPr id="182302" name="Text Box 30"/>
          <p:cNvSpPr txBox="1">
            <a:spLocks noChangeArrowheads="1"/>
          </p:cNvSpPr>
          <p:nvPr/>
        </p:nvSpPr>
        <p:spPr bwMode="auto">
          <a:xfrm>
            <a:off x="249238" y="1900238"/>
            <a:ext cx="3027362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A76FDE"/>
                </a:solidFill>
                <a:latin typeface="Arial" pitchFamily="34" charset="0"/>
                <a:cs typeface="Arial" pitchFamily="34" charset="0"/>
              </a:rPr>
              <a:t>Insulin glargine (n= 14)</a:t>
            </a:r>
          </a:p>
        </p:txBody>
      </p:sp>
      <p:sp>
        <p:nvSpPr>
          <p:cNvPr id="182303" name="Text Box 31"/>
          <p:cNvSpPr txBox="1">
            <a:spLocks noChangeArrowheads="1"/>
          </p:cNvSpPr>
          <p:nvPr/>
        </p:nvSpPr>
        <p:spPr bwMode="auto">
          <a:xfrm>
            <a:off x="1876425" y="5616575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2304" name="Text Box 32"/>
          <p:cNvSpPr txBox="1">
            <a:spLocks noChangeArrowheads="1"/>
          </p:cNvSpPr>
          <p:nvPr/>
        </p:nvSpPr>
        <p:spPr bwMode="auto">
          <a:xfrm>
            <a:off x="2308225" y="5616575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2741613" y="5616575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3165475" y="5616575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82307" name="Text Box 35"/>
          <p:cNvSpPr txBox="1">
            <a:spLocks noChangeArrowheads="1"/>
          </p:cNvSpPr>
          <p:nvPr/>
        </p:nvSpPr>
        <p:spPr bwMode="auto">
          <a:xfrm>
            <a:off x="3598863" y="5616575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82308" name="Text Box 36"/>
          <p:cNvSpPr txBox="1">
            <a:spLocks noChangeArrowheads="1"/>
          </p:cNvSpPr>
          <p:nvPr/>
        </p:nvSpPr>
        <p:spPr bwMode="auto">
          <a:xfrm>
            <a:off x="3959225" y="5616575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82309" name="Text Box 37"/>
          <p:cNvSpPr txBox="1">
            <a:spLocks noChangeArrowheads="1"/>
          </p:cNvSpPr>
          <p:nvPr/>
        </p:nvSpPr>
        <p:spPr bwMode="auto">
          <a:xfrm>
            <a:off x="4392613" y="5616575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82310" name="Text Box 38"/>
          <p:cNvSpPr txBox="1">
            <a:spLocks noChangeArrowheads="1"/>
          </p:cNvSpPr>
          <p:nvPr/>
        </p:nvSpPr>
        <p:spPr bwMode="auto">
          <a:xfrm>
            <a:off x="4816475" y="5616575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82311" name="Text Box 39"/>
          <p:cNvSpPr txBox="1">
            <a:spLocks noChangeArrowheads="1"/>
          </p:cNvSpPr>
          <p:nvPr/>
        </p:nvSpPr>
        <p:spPr bwMode="auto">
          <a:xfrm>
            <a:off x="5241925" y="5616575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82312" name="Text Box 40"/>
          <p:cNvSpPr txBox="1">
            <a:spLocks noChangeArrowheads="1"/>
          </p:cNvSpPr>
          <p:nvPr/>
        </p:nvSpPr>
        <p:spPr bwMode="auto">
          <a:xfrm>
            <a:off x="5673725" y="5616575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82313" name="Text Box 41"/>
          <p:cNvSpPr txBox="1">
            <a:spLocks noChangeArrowheads="1"/>
          </p:cNvSpPr>
          <p:nvPr/>
        </p:nvSpPr>
        <p:spPr bwMode="auto">
          <a:xfrm>
            <a:off x="6107113" y="5616575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2314" name="Text Box 42"/>
          <p:cNvSpPr txBox="1">
            <a:spLocks noChangeArrowheads="1"/>
          </p:cNvSpPr>
          <p:nvPr/>
        </p:nvSpPr>
        <p:spPr bwMode="auto">
          <a:xfrm>
            <a:off x="6538913" y="5616575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182315" name="Text Box 43"/>
          <p:cNvSpPr txBox="1">
            <a:spLocks noChangeArrowheads="1"/>
          </p:cNvSpPr>
          <p:nvPr/>
        </p:nvSpPr>
        <p:spPr bwMode="auto">
          <a:xfrm>
            <a:off x="7011988" y="5616575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82316" name="Text Box 44"/>
          <p:cNvSpPr txBox="1">
            <a:spLocks noChangeArrowheads="1"/>
          </p:cNvSpPr>
          <p:nvPr/>
        </p:nvSpPr>
        <p:spPr bwMode="auto">
          <a:xfrm>
            <a:off x="1598613" y="532130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2317" name="Text Box 45"/>
          <p:cNvSpPr txBox="1">
            <a:spLocks noChangeArrowheads="1"/>
          </p:cNvSpPr>
          <p:nvPr/>
        </p:nvSpPr>
        <p:spPr bwMode="auto">
          <a:xfrm>
            <a:off x="1408113" y="4870450"/>
            <a:ext cx="49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0.5</a:t>
            </a:r>
          </a:p>
        </p:txBody>
      </p:sp>
      <p:sp>
        <p:nvSpPr>
          <p:cNvPr id="182318" name="Text Box 46"/>
          <p:cNvSpPr txBox="1">
            <a:spLocks noChangeArrowheads="1"/>
          </p:cNvSpPr>
          <p:nvPr/>
        </p:nvSpPr>
        <p:spPr bwMode="auto">
          <a:xfrm>
            <a:off x="1408113" y="4419600"/>
            <a:ext cx="49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1.0</a:t>
            </a:r>
          </a:p>
        </p:txBody>
      </p:sp>
      <p:sp>
        <p:nvSpPr>
          <p:cNvPr id="182319" name="Text Box 47"/>
          <p:cNvSpPr txBox="1">
            <a:spLocks noChangeArrowheads="1"/>
          </p:cNvSpPr>
          <p:nvPr/>
        </p:nvSpPr>
        <p:spPr bwMode="auto">
          <a:xfrm>
            <a:off x="1408113" y="3968750"/>
            <a:ext cx="49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1.5</a:t>
            </a:r>
          </a:p>
        </p:txBody>
      </p:sp>
      <p:sp>
        <p:nvSpPr>
          <p:cNvPr id="182320" name="Text Box 48"/>
          <p:cNvSpPr txBox="1">
            <a:spLocks noChangeArrowheads="1"/>
          </p:cNvSpPr>
          <p:nvPr/>
        </p:nvSpPr>
        <p:spPr bwMode="auto">
          <a:xfrm>
            <a:off x="1408113" y="3517900"/>
            <a:ext cx="49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2.0</a:t>
            </a:r>
          </a:p>
        </p:txBody>
      </p:sp>
      <p:sp>
        <p:nvSpPr>
          <p:cNvPr id="182321" name="Text Box 49"/>
          <p:cNvSpPr txBox="1">
            <a:spLocks noChangeArrowheads="1"/>
          </p:cNvSpPr>
          <p:nvPr/>
        </p:nvSpPr>
        <p:spPr bwMode="auto">
          <a:xfrm>
            <a:off x="1408113" y="3067050"/>
            <a:ext cx="49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2.5</a:t>
            </a:r>
          </a:p>
        </p:txBody>
      </p:sp>
      <p:sp>
        <p:nvSpPr>
          <p:cNvPr id="182322" name="Text Box 50"/>
          <p:cNvSpPr txBox="1">
            <a:spLocks noChangeArrowheads="1"/>
          </p:cNvSpPr>
          <p:nvPr/>
        </p:nvSpPr>
        <p:spPr bwMode="auto">
          <a:xfrm>
            <a:off x="1350963" y="2493963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3.0</a:t>
            </a:r>
          </a:p>
        </p:txBody>
      </p:sp>
      <p:sp>
        <p:nvSpPr>
          <p:cNvPr id="182323" name="Text Box 51"/>
          <p:cNvSpPr txBox="1">
            <a:spLocks noChangeArrowheads="1"/>
          </p:cNvSpPr>
          <p:nvPr/>
        </p:nvSpPr>
        <p:spPr bwMode="auto">
          <a:xfrm rot="-5400000">
            <a:off x="-167481" y="3826669"/>
            <a:ext cx="25177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Glucose infusion rate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(mg/kg/min)</a:t>
            </a:r>
          </a:p>
        </p:txBody>
      </p:sp>
      <p:sp>
        <p:nvSpPr>
          <p:cNvPr id="182324" name="Line 52"/>
          <p:cNvSpPr>
            <a:spLocks noChangeShapeType="1"/>
          </p:cNvSpPr>
          <p:nvPr/>
        </p:nvSpPr>
        <p:spPr bwMode="auto">
          <a:xfrm>
            <a:off x="3098800" y="1701800"/>
            <a:ext cx="474663" cy="0"/>
          </a:xfrm>
          <a:prstGeom prst="line">
            <a:avLst/>
          </a:prstGeom>
          <a:noFill/>
          <a:ln w="28575">
            <a:solidFill>
              <a:srgbClr val="00997D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EG"/>
          </a:p>
        </p:txBody>
      </p:sp>
      <p:sp>
        <p:nvSpPr>
          <p:cNvPr id="182325" name="Line 53"/>
          <p:cNvSpPr>
            <a:spLocks noChangeShapeType="1"/>
          </p:cNvSpPr>
          <p:nvPr/>
        </p:nvSpPr>
        <p:spPr bwMode="auto">
          <a:xfrm>
            <a:off x="3098800" y="2089150"/>
            <a:ext cx="474663" cy="0"/>
          </a:xfrm>
          <a:prstGeom prst="line">
            <a:avLst/>
          </a:prstGeom>
          <a:noFill/>
          <a:ln w="28575">
            <a:solidFill>
              <a:srgbClr val="A76FDE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EG"/>
          </a:p>
        </p:txBody>
      </p:sp>
      <p:sp>
        <p:nvSpPr>
          <p:cNvPr id="182326" name="Line 54"/>
          <p:cNvSpPr>
            <a:spLocks noChangeShapeType="1"/>
          </p:cNvSpPr>
          <p:nvPr/>
        </p:nvSpPr>
        <p:spPr bwMode="auto">
          <a:xfrm>
            <a:off x="4800600" y="1701800"/>
            <a:ext cx="474663" cy="0"/>
          </a:xfrm>
          <a:prstGeom prst="line">
            <a:avLst/>
          </a:prstGeom>
          <a:noFill/>
          <a:ln w="28575">
            <a:solidFill>
              <a:srgbClr val="00997D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EG"/>
          </a:p>
        </p:txBody>
      </p:sp>
      <p:sp>
        <p:nvSpPr>
          <p:cNvPr id="182327" name="Line 55"/>
          <p:cNvSpPr>
            <a:spLocks noChangeShapeType="1"/>
          </p:cNvSpPr>
          <p:nvPr/>
        </p:nvSpPr>
        <p:spPr bwMode="auto">
          <a:xfrm>
            <a:off x="4800600" y="2089150"/>
            <a:ext cx="474663" cy="0"/>
          </a:xfrm>
          <a:prstGeom prst="line">
            <a:avLst/>
          </a:prstGeom>
          <a:noFill/>
          <a:ln w="28575">
            <a:solidFill>
              <a:srgbClr val="A76FDE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EG"/>
          </a:p>
        </p:txBody>
      </p:sp>
      <p:sp>
        <p:nvSpPr>
          <p:cNvPr id="182328" name="Text Box 56"/>
          <p:cNvSpPr txBox="1">
            <a:spLocks noChangeArrowheads="1"/>
          </p:cNvSpPr>
          <p:nvPr/>
        </p:nvSpPr>
        <p:spPr bwMode="auto">
          <a:xfrm>
            <a:off x="4075113" y="5991225"/>
            <a:ext cx="106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Time (h)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928794" y="357166"/>
            <a:ext cx="56436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Levemir</a:t>
            </a:r>
            <a:r>
              <a:rPr lang="en-US" sz="2800" dirty="0" smtClean="0">
                <a:solidFill>
                  <a:srgbClr val="002060"/>
                </a:solidFill>
              </a:rPr>
              <a:t>® Vs </a:t>
            </a:r>
            <a:r>
              <a:rPr lang="en-US" sz="2800" dirty="0" err="1" smtClean="0">
                <a:solidFill>
                  <a:srgbClr val="002060"/>
                </a:solidFill>
              </a:rPr>
              <a:t>Glargine</a:t>
            </a:r>
            <a:r>
              <a:rPr lang="en-US" sz="2800" dirty="0" smtClean="0">
                <a:solidFill>
                  <a:srgbClr val="002060"/>
                </a:solidFill>
              </a:rPr>
              <a:t> ®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637539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643182"/>
            <a:ext cx="7129490" cy="229798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Insulin Initiation: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Total insulin Dose = 0.5-1.0 unit/kg/d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2/3 AM,  1/3 PM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2/3 NPH, 1/3 </a:t>
            </a:r>
            <a:r>
              <a:rPr lang="en-US" sz="2400" dirty="0" err="1" smtClean="0">
                <a:solidFill>
                  <a:schemeClr val="tx1"/>
                </a:solidFill>
              </a:rPr>
              <a:t>Reg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ar-EG" sz="2400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0100" y="685800"/>
            <a:ext cx="7215238" cy="12430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doses Calculation and Adjustment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Conventional insulin therapy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ar-E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643182"/>
            <a:ext cx="7129490" cy="229798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Example: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Body weight: 30kg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Insulin requirement: one unit/kg = 30 units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2/3 AM: 20 units   (NPH: 14, R:6)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1/3 PM: 10 units   (NPH: 7, R:3)</a:t>
            </a:r>
          </a:p>
          <a:p>
            <a:pPr algn="l"/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0100" y="685800"/>
            <a:ext cx="7215238" cy="12430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doses Calculation and Adjustment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Conventional insulin therapy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ar-E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Diabetes Mellitus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Diabetes </a:t>
            </a:r>
            <a:r>
              <a:rPr lang="en-US" sz="2400" dirty="0" err="1" smtClean="0">
                <a:solidFill>
                  <a:schemeClr val="tx1"/>
                </a:solidFill>
              </a:rPr>
              <a:t>Insipidus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It is important to know the differential diagnosis, because the history, physical examination and investigation depend on the differential diagnosis.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447800"/>
            <a:ext cx="38862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Differential diagnosis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1641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643182"/>
            <a:ext cx="7129490" cy="229798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Check blood glucose 4 times/day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Pre-breakfast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Pre-lunch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Pre-dinner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pre-bedtime</a:t>
            </a:r>
          </a:p>
          <a:p>
            <a:pPr algn="l"/>
            <a:endParaRPr lang="en-US" sz="2400" dirty="0" smtClean="0">
              <a:solidFill>
                <a:schemeClr val="tx1"/>
              </a:solidFill>
              <a:cs typeface="Tahoma" pitchFamily="34" charset="0"/>
            </a:endParaRPr>
          </a:p>
          <a:p>
            <a:pPr algn="l"/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0100" y="685800"/>
            <a:ext cx="7215238" cy="12430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doses Calculation and Adjustment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Conventional insulin therapy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ar-E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643182"/>
            <a:ext cx="7129490" cy="229798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Insulin Dose Adjustment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↑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 AM NPH  if pre-dinner          BG is ↑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↑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 AM </a:t>
            </a:r>
            <a:r>
              <a:rPr lang="en-US" sz="2400" dirty="0" err="1" smtClean="0">
                <a:solidFill>
                  <a:schemeClr val="tx1"/>
                </a:solidFill>
                <a:cs typeface="Tahoma" pitchFamily="34" charset="0"/>
              </a:rPr>
              <a:t>Reg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    if pre-lunch            BG is </a:t>
            </a:r>
            <a:r>
              <a:rPr lang="en-US" sz="2400" dirty="0" smtClean="0">
                <a:solidFill>
                  <a:schemeClr val="tx1"/>
                </a:solidFill>
              </a:rPr>
              <a:t>↑</a:t>
            </a:r>
          </a:p>
          <a:p>
            <a:pPr algn="l"/>
            <a:endParaRPr lang="en-US" sz="2400" dirty="0" smtClean="0">
              <a:solidFill>
                <a:schemeClr val="tx1"/>
              </a:solidFill>
              <a:cs typeface="Tahoma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↑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 PM NPH      if pre-breakfast     BG is </a:t>
            </a:r>
            <a:r>
              <a:rPr lang="en-US" sz="2400" dirty="0" smtClean="0">
                <a:solidFill>
                  <a:schemeClr val="tx1"/>
                </a:solidFill>
              </a:rPr>
              <a:t>↑</a:t>
            </a:r>
            <a:endParaRPr lang="en-US" sz="2400" dirty="0" smtClean="0">
              <a:solidFill>
                <a:schemeClr val="tx1"/>
              </a:solidFill>
              <a:cs typeface="Tahoma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↑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 PM </a:t>
            </a:r>
            <a:r>
              <a:rPr lang="en-US" sz="2400" dirty="0" err="1" smtClean="0">
                <a:solidFill>
                  <a:schemeClr val="tx1"/>
                </a:solidFill>
                <a:cs typeface="Tahoma" pitchFamily="34" charset="0"/>
              </a:rPr>
              <a:t>Reg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         if pre-bedtime     BG is </a:t>
            </a:r>
            <a:r>
              <a:rPr lang="en-US" sz="2400" dirty="0" smtClean="0">
                <a:solidFill>
                  <a:schemeClr val="tx1"/>
                </a:solidFill>
              </a:rPr>
              <a:t>↑</a:t>
            </a:r>
            <a:endParaRPr lang="en-US" sz="2400" dirty="0" smtClean="0">
              <a:solidFill>
                <a:schemeClr val="tx1"/>
              </a:solidFill>
              <a:cs typeface="Tahoma" pitchFamily="34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cs typeface="Tahoma" pitchFamily="34" charset="0"/>
            </a:endParaRPr>
          </a:p>
          <a:p>
            <a:pPr algn="l"/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0100" y="685800"/>
            <a:ext cx="7215238" cy="12430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doses Calculation and Adjustment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Conventional insulin therapy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ar-E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643182"/>
            <a:ext cx="7129490" cy="229798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50% as a basal insulin (</a:t>
            </a:r>
            <a:r>
              <a:rPr lang="en-US" sz="2400" dirty="0" err="1" smtClean="0">
                <a:solidFill>
                  <a:schemeClr val="tx1"/>
                </a:solidFill>
              </a:rPr>
              <a:t>Glargine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Detemir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50% as boluses (</a:t>
            </a:r>
            <a:r>
              <a:rPr lang="en-US" sz="2400" dirty="0" err="1" smtClean="0">
                <a:solidFill>
                  <a:schemeClr val="tx1"/>
                </a:solidFill>
              </a:rPr>
              <a:t>Aspart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Lispro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Glulisine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Meal bolus:             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Ex</a:t>
            </a:r>
            <a:r>
              <a:rPr lang="en-US" sz="2400" dirty="0" smtClean="0">
                <a:solidFill>
                  <a:srgbClr val="0070C0"/>
                </a:solidFill>
              </a:rPr>
              <a:t>: 1 unit for 10 grams CHO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Correction boluses: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Ex</a:t>
            </a:r>
            <a:r>
              <a:rPr lang="en-US" sz="2400" dirty="0" smtClean="0">
                <a:solidFill>
                  <a:srgbClr val="0070C0"/>
                </a:solidFill>
              </a:rPr>
              <a:t>: 1 unit for every 50mg/dl</a:t>
            </a:r>
            <a:endParaRPr lang="ar-EG" sz="2400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0014" y="1143000"/>
            <a:ext cx="7215238" cy="121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 doses Calculation and Adjustment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Intensive insulin therapy 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ar-E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2643182"/>
            <a:ext cx="7772400" cy="1470025"/>
          </a:xfrm>
        </p:spPr>
        <p:txBody>
          <a:bodyPr/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Insulin pump therapy</a:t>
            </a:r>
            <a:br>
              <a:rPr lang="en-US" sz="2400" dirty="0" smtClean="0"/>
            </a:br>
            <a:endParaRPr lang="ar-EG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928662" y="1428736"/>
            <a:ext cx="421484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Local Experience</a:t>
            </a:r>
            <a:endParaRPr lang="ar-EG" sz="2800" dirty="0"/>
          </a:p>
        </p:txBody>
      </p:sp>
      <p:pic>
        <p:nvPicPr>
          <p:cNvPr id="5" name="Picture 2" descr="C:\Documents and Settings\rock\Desktop\omnipod-insulin-pu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929198"/>
            <a:ext cx="952500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3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8382000" cy="1143000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63" y="28575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endParaRPr lang="en-US" sz="2800">
              <a:solidFill>
                <a:srgbClr val="00529B"/>
              </a:solidFill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00063" y="1357313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rtl="1">
              <a:lnSpc>
                <a:spcPct val="90000"/>
              </a:lnSpc>
              <a:spcBef>
                <a:spcPct val="50000"/>
              </a:spcBef>
            </a:pPr>
            <a:endParaRPr lang="en-US" altLang="ja-JP">
              <a:solidFill>
                <a:srgbClr val="00529B"/>
              </a:solidFill>
              <a:latin typeface="Calibri" pitchFamily="34" charset="0"/>
            </a:endParaRPr>
          </a:p>
          <a:p>
            <a:pPr marL="169863" indent="-169863" algn="r" rtl="1">
              <a:lnSpc>
                <a:spcPct val="90000"/>
              </a:lnSpc>
              <a:spcBef>
                <a:spcPct val="50000"/>
              </a:spcBef>
            </a:pPr>
            <a:endParaRPr lang="en-US" altLang="ja-JP" b="1" i="1">
              <a:solidFill>
                <a:srgbClr val="00529B"/>
              </a:solidFill>
              <a:latin typeface="Calibri" pitchFamily="34" charset="0"/>
            </a:endParaRPr>
          </a:p>
          <a:p>
            <a:pPr marL="169863" indent="-169863" algn="ctr" rtl="1">
              <a:lnSpc>
                <a:spcPct val="90000"/>
              </a:lnSpc>
              <a:spcBef>
                <a:spcPct val="50000"/>
              </a:spcBef>
            </a:pPr>
            <a:r>
              <a:rPr lang="en-US" altLang="ja-JP" sz="3200" b="1" i="1">
                <a:solidFill>
                  <a:srgbClr val="00529B"/>
                </a:solidFill>
                <a:latin typeface="Calibri" pitchFamily="34" charset="0"/>
              </a:rPr>
              <a:t>“CSII is the most physiological method of insulin delivery currently available”</a:t>
            </a:r>
            <a:endParaRPr lang="en-US" altLang="ja-JP" sz="3200" b="1" i="1" baseline="30000">
              <a:solidFill>
                <a:srgbClr val="00529B"/>
              </a:solidFill>
              <a:latin typeface="Calibri" pitchFamily="34" charset="0"/>
            </a:endParaRPr>
          </a:p>
          <a:p>
            <a:pPr marL="858838" lvl="1" indent="-401638" algn="r" rtl="1">
              <a:spcBef>
                <a:spcPct val="20000"/>
              </a:spcBef>
            </a:pPr>
            <a:endParaRPr lang="en-US">
              <a:solidFill>
                <a:srgbClr val="00529B"/>
              </a:solidFill>
              <a:latin typeface="Calibri" pitchFamily="34" charset="0"/>
            </a:endParaRPr>
          </a:p>
        </p:txBody>
      </p:sp>
      <p:pic>
        <p:nvPicPr>
          <p:cNvPr id="2458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419600"/>
            <a:ext cx="1905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5" descr="logoEAS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429125"/>
            <a:ext cx="2209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5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01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2071678"/>
            <a:ext cx="3214688" cy="3857622"/>
          </a:xfrm>
          <a:noFill/>
          <a:ln/>
        </p:spPr>
      </p:pic>
      <p:pic>
        <p:nvPicPr>
          <p:cNvPr id="4" name="Picture 7" descr="5223hourlow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0719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428728" y="714356"/>
            <a:ext cx="650085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Improvement in Insulin Pump Technology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17146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type="title"/>
          </p:nvPr>
        </p:nvSpPr>
        <p:spPr>
          <a:xfrm>
            <a:off x="973138" y="482600"/>
            <a:ext cx="7340600" cy="530225"/>
          </a:xfrm>
        </p:spPr>
        <p:txBody>
          <a:bodyPr/>
          <a:lstStyle/>
          <a:p>
            <a:r>
              <a:rPr lang="en-US" sz="2800" smtClean="0">
                <a:solidFill>
                  <a:srgbClr val="002060"/>
                </a:solidFill>
                <a:cs typeface="Times New Roman" pitchFamily="18" charset="0"/>
              </a:rPr>
              <a:t>Insulin Pumps</a:t>
            </a:r>
          </a:p>
        </p:txBody>
      </p:sp>
      <p:pic>
        <p:nvPicPr>
          <p:cNvPr id="6144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3821113"/>
            <a:ext cx="219551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15" descr="Cozmoni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1925" y="1146175"/>
            <a:ext cx="21812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8150" y="2603500"/>
            <a:ext cx="20367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6175" y="1077913"/>
            <a:ext cx="241776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7775" y="4064000"/>
            <a:ext cx="27908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357313"/>
            <a:ext cx="3810000" cy="4648200"/>
          </a:xfrm>
        </p:spPr>
        <p:txBody>
          <a:bodyPr/>
          <a:lstStyle/>
          <a:p>
            <a:pPr marL="0" indent="0" algn="l">
              <a:spcBef>
                <a:spcPct val="50000"/>
              </a:spcBef>
              <a:buFont typeface="Arial" charset="0"/>
              <a:buNone/>
            </a:pPr>
            <a:r>
              <a:rPr lang="en-US" sz="2400" smtClean="0">
                <a:cs typeface="Arial" charset="0"/>
              </a:rPr>
              <a:t>Accu-Chek Spirit</a:t>
            </a:r>
          </a:p>
          <a:p>
            <a:pPr marL="0" indent="0" algn="l">
              <a:spcBef>
                <a:spcPct val="50000"/>
              </a:spcBef>
              <a:buFont typeface="Arial" charset="0"/>
              <a:buNone/>
            </a:pPr>
            <a:r>
              <a:rPr lang="en-US" sz="2400" smtClean="0">
                <a:cs typeface="Arial" charset="0"/>
              </a:rPr>
              <a:t>Animas</a:t>
            </a:r>
          </a:p>
          <a:p>
            <a:pPr marL="0" indent="0" algn="l">
              <a:spcBef>
                <a:spcPct val="50000"/>
              </a:spcBef>
              <a:buFont typeface="Arial" charset="0"/>
              <a:buNone/>
            </a:pPr>
            <a:r>
              <a:rPr lang="en-US" sz="2400" smtClean="0">
                <a:cs typeface="Arial" charset="0"/>
              </a:rPr>
              <a:t>Deltec CozMore</a:t>
            </a:r>
          </a:p>
          <a:p>
            <a:pPr marL="0" indent="0" algn="l">
              <a:spcBef>
                <a:spcPct val="50000"/>
              </a:spcBef>
              <a:buFont typeface="Arial" charset="0"/>
              <a:buNone/>
            </a:pPr>
            <a:r>
              <a:rPr lang="en-US" sz="2400" smtClean="0">
                <a:cs typeface="Arial" charset="0"/>
              </a:rPr>
              <a:t>Omnipod</a:t>
            </a:r>
          </a:p>
          <a:p>
            <a:pPr marL="0" indent="0" algn="l">
              <a:spcBef>
                <a:spcPct val="50000"/>
              </a:spcBef>
              <a:buFont typeface="Arial" charset="0"/>
              <a:buNone/>
            </a:pPr>
            <a:r>
              <a:rPr lang="en-US" sz="2400" smtClean="0">
                <a:cs typeface="Arial" charset="0"/>
              </a:rPr>
              <a:t>Medtronic</a:t>
            </a:r>
          </a:p>
          <a:p>
            <a:pPr marL="0" indent="0" algn="l">
              <a:spcBef>
                <a:spcPct val="50000"/>
              </a:spcBef>
              <a:buFont typeface="Arial" charset="0"/>
              <a:buNone/>
            </a:pPr>
            <a:r>
              <a:rPr lang="en-US" sz="2400" smtClean="0">
                <a:cs typeface="Arial" charset="0"/>
              </a:rPr>
              <a:t>Dana</a:t>
            </a:r>
          </a:p>
        </p:txBody>
      </p:sp>
    </p:spTree>
    <p:extLst>
      <p:ext uri="{BB962C8B-B14F-4D97-AF65-F5344CB8AC3E}">
        <p14:creationId xmlns:p14="http://schemas.microsoft.com/office/powerpoint/2010/main" val="36704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"/>
          <p:cNvSpPr txBox="1">
            <a:spLocks noChangeArrowheads="1"/>
          </p:cNvSpPr>
          <p:nvPr/>
        </p:nvSpPr>
        <p:spPr bwMode="auto">
          <a:xfrm>
            <a:off x="2143125" y="3786188"/>
            <a:ext cx="4803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Mimics normal insulin</a:t>
            </a:r>
          </a:p>
          <a:p>
            <a:pPr algn="ctr" rtl="1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Causes less blood glucose variability</a:t>
            </a:r>
          </a:p>
          <a:p>
            <a:pPr algn="ctr" rtl="1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Reduces hypoglycemia</a:t>
            </a:r>
          </a:p>
          <a:p>
            <a:pPr algn="ctr" rtl="1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Decreases DKAs </a:t>
            </a:r>
          </a:p>
        </p:txBody>
      </p:sp>
      <p:pic>
        <p:nvPicPr>
          <p:cNvPr id="26627" name="Picture 8" descr="animas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230663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428728" y="357166"/>
            <a:ext cx="650085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Advantages Of Pumps Over MDI</a:t>
            </a:r>
            <a:endParaRPr lang="ar-EG" sz="2400" dirty="0"/>
          </a:p>
        </p:txBody>
      </p:sp>
      <p:pic>
        <p:nvPicPr>
          <p:cNvPr id="6" name="Picture 3" descr="C:\Documents and Settings\rock\Desktop\4520321-beautiful-young-doctor-is-ready-to-give-an-inj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2786082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4582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76200" y="2286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en-US" sz="2800">
                <a:latin typeface="Calibri" pitchFamily="34" charset="0"/>
              </a:rPr>
              <a:t>CSII Improves A1C Compared with MDI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609600" y="4724400"/>
            <a:ext cx="8001000" cy="1006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A meta-analysis of 52 studies (1,547 patients) shows that CSII is significantly more effective in lowering A1C compared to MDI and conventional insulin therapy (MD 0.95)</a:t>
            </a:r>
          </a:p>
        </p:txBody>
      </p:sp>
    </p:spTree>
    <p:extLst>
      <p:ext uri="{BB962C8B-B14F-4D97-AF65-F5344CB8AC3E}">
        <p14:creationId xmlns:p14="http://schemas.microsoft.com/office/powerpoint/2010/main" val="35878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76200" y="76200"/>
            <a:ext cx="8153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en-US" sz="2800">
                <a:latin typeface="Calibri" pitchFamily="34" charset="0"/>
              </a:rPr>
              <a:t>CSII Reduces Incidents of Severe Hypoglycemia</a:t>
            </a:r>
          </a:p>
        </p:txBody>
      </p:sp>
      <p:sp>
        <p:nvSpPr>
          <p:cNvPr id="54274" name="Rectangle 74"/>
          <p:cNvSpPr>
            <a:spLocks noChangeArrowheads="1"/>
          </p:cNvSpPr>
          <p:nvPr/>
        </p:nvSpPr>
        <p:spPr bwMode="auto">
          <a:xfrm>
            <a:off x="2571750" y="6215063"/>
            <a:ext cx="6357938" cy="504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rtl="1" eaLnBrk="0" hangingPunct="0"/>
            <a:r>
              <a:rPr lang="en-US" sz="1100">
                <a:latin typeface="Times New Roman" pitchFamily="18" charset="0"/>
              </a:rPr>
              <a:t>Bode BW, et al., </a:t>
            </a:r>
            <a:r>
              <a:rPr lang="en-US" sz="1100" i="1">
                <a:latin typeface="Times New Roman" pitchFamily="18" charset="0"/>
              </a:rPr>
              <a:t>Diabetes Care</a:t>
            </a:r>
            <a:r>
              <a:rPr lang="en-US" sz="1100">
                <a:latin typeface="Times New Roman" pitchFamily="18" charset="0"/>
              </a:rPr>
              <a:t> 1996 </a:t>
            </a:r>
          </a:p>
          <a:p>
            <a:pPr algn="r" rtl="1" eaLnBrk="0" hangingPunct="0"/>
            <a:r>
              <a:rPr lang="en-US" sz="1100">
                <a:latin typeface="Times New Roman" pitchFamily="18" charset="0"/>
              </a:rPr>
              <a:t>Boland EA, et al. </a:t>
            </a:r>
            <a:r>
              <a:rPr lang="en-US" sz="1100" i="1">
                <a:latin typeface="Times New Roman" pitchFamily="18" charset="0"/>
              </a:rPr>
              <a:t>Diabetes Care</a:t>
            </a:r>
            <a:r>
              <a:rPr lang="en-US" sz="1100">
                <a:latin typeface="Times New Roman" pitchFamily="18" charset="0"/>
              </a:rPr>
              <a:t>. 1999</a:t>
            </a:r>
          </a:p>
          <a:p>
            <a:pPr algn="r" rtl="1" eaLnBrk="0" hangingPunct="0"/>
            <a:r>
              <a:rPr lang="en-US" sz="1100">
                <a:latin typeface="Times New Roman" pitchFamily="18" charset="0"/>
              </a:rPr>
              <a:t>Rudolph JW, et al. </a:t>
            </a:r>
            <a:r>
              <a:rPr lang="en-US" sz="1100" i="1">
                <a:latin typeface="Times New Roman" pitchFamily="18" charset="0"/>
              </a:rPr>
              <a:t>Endocrine Practice</a:t>
            </a:r>
            <a:r>
              <a:rPr lang="en-US" sz="1100">
                <a:latin typeface="Times New Roman" pitchFamily="18" charset="0"/>
              </a:rPr>
              <a:t> 2002</a:t>
            </a:r>
          </a:p>
        </p:txBody>
      </p:sp>
      <p:pic>
        <p:nvPicPr>
          <p:cNvPr id="54275" name="Picture 76"/>
          <p:cNvPicPr>
            <a:picLocks noChangeAspect="1" noChangeArrowheads="1"/>
          </p:cNvPicPr>
          <p:nvPr/>
        </p:nvPicPr>
        <p:blipFill>
          <a:blip r:embed="rId3"/>
          <a:srcRect b="3453"/>
          <a:stretch>
            <a:fillRect/>
          </a:stretch>
        </p:blipFill>
        <p:spPr bwMode="auto">
          <a:xfrm>
            <a:off x="1066800" y="990600"/>
            <a:ext cx="693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7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4"/>
          <p:cNvSpPr/>
          <p:nvPr/>
        </p:nvSpPr>
        <p:spPr>
          <a:xfrm>
            <a:off x="685800" y="1676400"/>
            <a:ext cx="62484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What are the causes of diabetes Mellitus: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8673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79248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382000" cy="838200"/>
          </a:xfrm>
        </p:spPr>
        <p:txBody>
          <a:bodyPr/>
          <a:lstStyle/>
          <a:p>
            <a:r>
              <a:rPr lang="en-US" sz="2800" smtClean="0">
                <a:cs typeface="Times New Roman" pitchFamily="18" charset="0"/>
              </a:rPr>
              <a:t>CSII Use Does Not Increase Risk of DKA</a:t>
            </a:r>
          </a:p>
        </p:txBody>
      </p:sp>
    </p:spTree>
    <p:extLst>
      <p:ext uri="{BB962C8B-B14F-4D97-AF65-F5344CB8AC3E}">
        <p14:creationId xmlns:p14="http://schemas.microsoft.com/office/powerpoint/2010/main" val="20691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/>
          <p:cNvSpPr txBox="1">
            <a:spLocks noChangeArrowheads="1"/>
          </p:cNvSpPr>
          <p:nvPr/>
        </p:nvSpPr>
        <p:spPr bwMode="auto">
          <a:xfrm>
            <a:off x="1214438" y="1071563"/>
            <a:ext cx="7315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lnSpc>
                <a:spcPct val="160000"/>
              </a:lnSpc>
            </a:pPr>
            <a:endParaRPr lang="en-US" sz="2800" dirty="0">
              <a:latin typeface="Calibri" pitchFamily="34" charset="0"/>
            </a:endParaRPr>
          </a:p>
          <a:p>
            <a:pPr algn="l" rtl="1">
              <a:lnSpc>
                <a:spcPct val="160000"/>
              </a:lnSpc>
            </a:pPr>
            <a:r>
              <a:rPr lang="en-US" sz="2400" dirty="0">
                <a:latin typeface="Calibri" pitchFamily="34" charset="0"/>
              </a:rPr>
              <a:t>2000:   one child</a:t>
            </a:r>
          </a:p>
          <a:p>
            <a:pPr algn="l" rtl="1">
              <a:lnSpc>
                <a:spcPct val="160000"/>
              </a:lnSpc>
            </a:pPr>
            <a:r>
              <a:rPr lang="en-US" sz="2400" dirty="0">
                <a:latin typeface="Calibri" pitchFamily="34" charset="0"/>
              </a:rPr>
              <a:t>2002:   12 children </a:t>
            </a:r>
          </a:p>
          <a:p>
            <a:pPr algn="l" rtl="1">
              <a:lnSpc>
                <a:spcPct val="160000"/>
              </a:lnSpc>
            </a:pPr>
            <a:r>
              <a:rPr lang="en-US" sz="2400" dirty="0">
                <a:latin typeface="Calibri" pitchFamily="34" charset="0"/>
              </a:rPr>
              <a:t>2006:   60 children</a:t>
            </a:r>
          </a:p>
          <a:p>
            <a:pPr algn="l" rtl="1">
              <a:lnSpc>
                <a:spcPct val="160000"/>
              </a:lnSpc>
            </a:pPr>
            <a:r>
              <a:rPr lang="en-US" sz="2400" dirty="0">
                <a:latin typeface="Calibri" pitchFamily="34" charset="0"/>
              </a:rPr>
              <a:t>2008:  100 </a:t>
            </a:r>
            <a:r>
              <a:rPr lang="en-US" sz="2400" dirty="0" smtClean="0">
                <a:latin typeface="Calibri" pitchFamily="34" charset="0"/>
              </a:rPr>
              <a:t>children</a:t>
            </a:r>
          </a:p>
          <a:p>
            <a:pPr algn="l" rtl="1">
              <a:lnSpc>
                <a:spcPct val="160000"/>
              </a:lnSpc>
            </a:pPr>
            <a:r>
              <a:rPr lang="en-US" sz="2400" dirty="0" smtClean="0">
                <a:latin typeface="Calibri" pitchFamily="34" charset="0"/>
              </a:rPr>
              <a:t>2010</a:t>
            </a:r>
            <a:r>
              <a:rPr lang="en-US" sz="2400" dirty="0">
                <a:latin typeface="Calibri" pitchFamily="34" charset="0"/>
              </a:rPr>
              <a:t>:  </a:t>
            </a:r>
            <a:r>
              <a:rPr lang="en-US" sz="2400" dirty="0" smtClean="0">
                <a:latin typeface="Calibri" pitchFamily="34" charset="0"/>
              </a:rPr>
              <a:t>&gt;100 children</a:t>
            </a:r>
          </a:p>
          <a:p>
            <a:pPr algn="l" rtl="1">
              <a:lnSpc>
                <a:spcPct val="160000"/>
              </a:lnSpc>
            </a:pPr>
            <a:r>
              <a:rPr lang="en-US" sz="2400" dirty="0" smtClean="0">
                <a:latin typeface="Calibri" pitchFamily="34" charset="0"/>
              </a:rPr>
              <a:t>2014: &gt;500 children</a:t>
            </a:r>
            <a:endParaRPr lang="en-US" sz="2400" dirty="0">
              <a:latin typeface="Calibri" pitchFamily="34" charset="0"/>
            </a:endParaRPr>
          </a:p>
          <a:p>
            <a:pPr algn="ctr" rtl="1">
              <a:lnSpc>
                <a:spcPct val="160000"/>
              </a:lnSpc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2010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:   70 children </a:t>
            </a:r>
            <a:endParaRPr lang="en-US" dirty="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2976" y="571480"/>
            <a:ext cx="71438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6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Number of Children on Insulin Pump Therapy </a:t>
            </a:r>
            <a:endParaRPr lang="en-US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2688712"/>
              </p:ext>
            </p:extLst>
          </p:nvPr>
        </p:nvGraphicFramePr>
        <p:xfrm>
          <a:off x="4786314" y="3857628"/>
          <a:ext cx="3643338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3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/>
          <p:cNvSpPr txBox="1">
            <a:spLocks noChangeArrowheads="1"/>
          </p:cNvSpPr>
          <p:nvPr/>
        </p:nvSpPr>
        <p:spPr bwMode="auto">
          <a:xfrm>
            <a:off x="1214438" y="1071563"/>
            <a:ext cx="7315200" cy="11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lnSpc>
                <a:spcPct val="160000"/>
              </a:lnSpc>
            </a:pPr>
            <a:endParaRPr lang="en-US" sz="2800" dirty="0">
              <a:latin typeface="Calibri" pitchFamily="34" charset="0"/>
            </a:endParaRPr>
          </a:p>
          <a:p>
            <a:pPr algn="l" rtl="1">
              <a:lnSpc>
                <a:spcPct val="160000"/>
              </a:lnSpc>
            </a:pPr>
            <a:endParaRPr lang="en-US" dirty="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2976" y="571480"/>
            <a:ext cx="71438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6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Number of Children on Insulin Pump Therapy </a:t>
            </a:r>
            <a:endParaRPr lang="en-US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2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97" y="1652363"/>
            <a:ext cx="288528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1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ystem dow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23988"/>
            <a:ext cx="28543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DSC008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2667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DSC00843"/>
          <p:cNvPicPr>
            <a:picLocks noChangeAspect="1" noChangeArrowheads="1"/>
          </p:cNvPicPr>
          <p:nvPr/>
        </p:nvPicPr>
        <p:blipFill>
          <a:blip r:embed="rId5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r="9688" b="10001"/>
          <a:stretch>
            <a:fillRect/>
          </a:stretch>
        </p:blipFill>
        <p:spPr bwMode="auto">
          <a:xfrm>
            <a:off x="2743200" y="2209800"/>
            <a:ext cx="26670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69925" y="32369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Insulin Pump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429000" y="17526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Reservoir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105400" y="55626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Infusion Set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696200" y="3810000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42714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838200" y="1371600"/>
            <a:ext cx="3067050" cy="4191000"/>
            <a:chOff x="1824" y="864"/>
            <a:chExt cx="1932" cy="2640"/>
          </a:xfrm>
        </p:grpSpPr>
        <p:pic>
          <p:nvPicPr>
            <p:cNvPr id="36870" name="Picture 3" descr="DSC008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"/>
            <a:stretch>
              <a:fillRect/>
            </a:stretch>
          </p:blipFill>
          <p:spPr bwMode="auto">
            <a:xfrm>
              <a:off x="1824" y="864"/>
              <a:ext cx="1932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Line 4"/>
            <p:cNvSpPr>
              <a:spLocks noChangeShapeType="1"/>
            </p:cNvSpPr>
            <p:nvPr/>
          </p:nvSpPr>
          <p:spPr bwMode="auto">
            <a:xfrm>
              <a:off x="2784" y="307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36867" name="Picture 5" descr="DSC008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371600"/>
            <a:ext cx="31448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411413" y="5795963"/>
            <a:ext cx="4121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Fill Reservoir with Insulin</a:t>
            </a:r>
          </a:p>
        </p:txBody>
      </p:sp>
    </p:spTree>
    <p:extLst>
      <p:ext uri="{BB962C8B-B14F-4D97-AF65-F5344CB8AC3E}">
        <p14:creationId xmlns:p14="http://schemas.microsoft.com/office/powerpoint/2010/main" val="23085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5943600" y="3276600"/>
            <a:ext cx="3048000" cy="1981200"/>
            <a:chOff x="48" y="1044"/>
            <a:chExt cx="2640" cy="1980"/>
          </a:xfrm>
        </p:grpSpPr>
        <p:pic>
          <p:nvPicPr>
            <p:cNvPr id="37901" name="Picture 3" descr="DSC008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4"/>
              <a:ext cx="2640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Line 4"/>
            <p:cNvSpPr>
              <a:spLocks noChangeShapeType="1"/>
            </p:cNvSpPr>
            <p:nvPr/>
          </p:nvSpPr>
          <p:spPr bwMode="auto">
            <a:xfrm>
              <a:off x="384" y="2256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37891" name="Picture 5" descr="DSC008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0384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7"/>
          <p:cNvGrpSpPr>
            <a:grpSpLocks/>
          </p:cNvGrpSpPr>
          <p:nvPr/>
        </p:nvGrpSpPr>
        <p:grpSpPr bwMode="auto">
          <a:xfrm>
            <a:off x="533400" y="1371600"/>
            <a:ext cx="3124200" cy="1905000"/>
            <a:chOff x="192" y="2352"/>
            <a:chExt cx="2160" cy="1274"/>
          </a:xfrm>
        </p:grpSpPr>
        <p:pic>
          <p:nvPicPr>
            <p:cNvPr id="37899" name="Picture 8" descr="DSC0086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1" b="32353"/>
            <a:stretch>
              <a:fillRect/>
            </a:stretch>
          </p:blipFill>
          <p:spPr bwMode="auto">
            <a:xfrm>
              <a:off x="192" y="2352"/>
              <a:ext cx="2160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0" name="Line 9"/>
            <p:cNvSpPr>
              <a:spLocks noChangeShapeType="1"/>
            </p:cNvSpPr>
            <p:nvPr/>
          </p:nvSpPr>
          <p:spPr bwMode="auto">
            <a:xfrm>
              <a:off x="816" y="2880"/>
              <a:ext cx="3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593725" y="3313113"/>
            <a:ext cx="274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Connect to Infusion Set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6584950" y="2209800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Remove Plunger</a:t>
            </a: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6508750" y="5257800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Connect to Pump</a:t>
            </a: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3886200" y="61722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Ready to -prime</a:t>
            </a:r>
          </a:p>
        </p:txBody>
      </p:sp>
    </p:spTree>
    <p:extLst>
      <p:ext uri="{BB962C8B-B14F-4D97-AF65-F5344CB8AC3E}">
        <p14:creationId xmlns:p14="http://schemas.microsoft.com/office/powerpoint/2010/main" val="41278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1142976" y="2357430"/>
            <a:ext cx="9685338" cy="64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l" rtl="1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Tahoma" pitchFamily="34" charset="0"/>
              </a:rPr>
              <a:t>Pre-Insulin Pump Rx             Post Insulin Pump Rx</a:t>
            </a:r>
          </a:p>
          <a:p>
            <a:pPr algn="l" rtl="1">
              <a:lnSpc>
                <a:spcPct val="80000"/>
              </a:lnSpc>
            </a:pPr>
            <a:endParaRPr lang="en-US" sz="2400" b="1" dirty="0">
              <a:latin typeface="Calibri" pitchFamily="34" charset="0"/>
              <a:cs typeface="Tahoma" pitchFamily="34" charset="0"/>
            </a:endParaRPr>
          </a:p>
          <a:p>
            <a:pPr algn="l" rtl="1">
              <a:lnSpc>
                <a:spcPct val="80000"/>
              </a:lnSpc>
            </a:pPr>
            <a:r>
              <a:rPr lang="ar-EG" sz="2400" b="1" dirty="0">
                <a:latin typeface="Calibri" pitchFamily="34" charset="0"/>
                <a:cs typeface="Tahoma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Tahoma" pitchFamily="34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HbA1C</a:t>
            </a:r>
            <a:r>
              <a:rPr lang="en-US" sz="2400" dirty="0">
                <a:latin typeface="Calibri" pitchFamily="34" charset="0"/>
                <a:cs typeface="Tahoma" pitchFamily="34" charset="0"/>
              </a:rPr>
              <a:t>       10.2%                            7.5%</a:t>
            </a:r>
          </a:p>
          <a:p>
            <a:pPr rtl="1">
              <a:lnSpc>
                <a:spcPct val="80000"/>
              </a:lnSpc>
            </a:pPr>
            <a:endParaRPr lang="en-US" sz="2400" dirty="0">
              <a:latin typeface="Calibri" pitchFamily="34" charset="0"/>
              <a:cs typeface="Tahoma" pitchFamily="34" charset="0"/>
            </a:endParaRPr>
          </a:p>
          <a:p>
            <a:pPr algn="l" rtl="1">
              <a:lnSpc>
                <a:spcPct val="80000"/>
              </a:lnSpc>
            </a:pPr>
            <a:r>
              <a:rPr lang="en-US" sz="2400" dirty="0">
                <a:latin typeface="Calibri" pitchFamily="34" charset="0"/>
                <a:cs typeface="Tahoma" pitchFamily="34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Mean BG   </a:t>
            </a:r>
            <a:r>
              <a:rPr lang="en-US" sz="2400" dirty="0">
                <a:latin typeface="Calibri" pitchFamily="34" charset="0"/>
                <a:cs typeface="Tahoma" pitchFamily="34" charset="0"/>
              </a:rPr>
              <a:t>243 mg/dl                   162mg/dl</a:t>
            </a:r>
          </a:p>
          <a:p>
            <a:pPr rtl="1">
              <a:lnSpc>
                <a:spcPct val="80000"/>
              </a:lnSpc>
            </a:pPr>
            <a:endParaRPr lang="en-US" sz="2400" dirty="0">
              <a:latin typeface="Calibri" pitchFamily="34" charset="0"/>
              <a:cs typeface="Tahoma" pitchFamily="34" charset="0"/>
            </a:endParaRPr>
          </a:p>
          <a:p>
            <a:pPr algn="l" rtl="1">
              <a:lnSpc>
                <a:spcPct val="80000"/>
              </a:lnSpc>
            </a:pPr>
            <a:r>
              <a:rPr lang="en-US" sz="2400" dirty="0">
                <a:latin typeface="Calibri" pitchFamily="34" charset="0"/>
                <a:cs typeface="Tahoma" pitchFamily="34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Hypog</a:t>
            </a:r>
            <a:r>
              <a:rPr lang="en-US" sz="2400" dirty="0">
                <a:latin typeface="Calibri" pitchFamily="34" charset="0"/>
                <a:cs typeface="Tahoma" pitchFamily="34" charset="0"/>
              </a:rPr>
              <a:t>         3.5/pt/yr                    </a:t>
            </a:r>
            <a:r>
              <a:rPr lang="en-US" sz="2400" dirty="0" smtClean="0">
                <a:latin typeface="Calibri" pitchFamily="34" charset="0"/>
                <a:cs typeface="Tahoma" pitchFamily="34" charset="0"/>
              </a:rPr>
              <a:t>1.6/pt/yr</a:t>
            </a:r>
          </a:p>
          <a:p>
            <a:pPr rtl="1">
              <a:lnSpc>
                <a:spcPct val="80000"/>
              </a:lnSpc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  <a:p>
            <a:pPr rtl="1">
              <a:lnSpc>
                <a:spcPct val="80000"/>
              </a:lnSpc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  <a:p>
            <a:pPr rtl="1">
              <a:lnSpc>
                <a:spcPct val="80000"/>
              </a:lnSpc>
            </a:pPr>
            <a:r>
              <a:rPr lang="en-US" sz="1600" dirty="0" smtClean="0"/>
              <a:t>                                                                               </a:t>
            </a:r>
          </a:p>
          <a:p>
            <a:pPr rtl="1">
              <a:lnSpc>
                <a:spcPct val="80000"/>
              </a:lnSpc>
            </a:pPr>
            <a:r>
              <a:rPr lang="en-US" sz="1600" dirty="0" smtClean="0"/>
              <a:t>                                                     </a:t>
            </a:r>
          </a:p>
          <a:p>
            <a:pPr algn="l" rtl="1">
              <a:lnSpc>
                <a:spcPct val="80000"/>
              </a:lnSpc>
            </a:pPr>
            <a:r>
              <a:rPr lang="en-US" sz="1600" dirty="0" smtClean="0">
                <a:latin typeface="+mn-lt"/>
              </a:rPr>
              <a:t>                                                                                                                  </a:t>
            </a:r>
            <a:r>
              <a:rPr lang="en-US" sz="1400" dirty="0" err="1" smtClean="0">
                <a:latin typeface="+mn-lt"/>
              </a:rPr>
              <a:t>Binabbas</a:t>
            </a:r>
            <a:r>
              <a:rPr lang="en-US" sz="1400" dirty="0" smtClean="0">
                <a:latin typeface="+mn-lt"/>
              </a:rPr>
              <a:t> et al, Saudi Med J 2006</a:t>
            </a:r>
            <a:endParaRPr lang="en-US" sz="1400" dirty="0">
              <a:latin typeface="+mn-lt"/>
              <a:cs typeface="Tahoma" pitchFamily="34" charset="0"/>
            </a:endParaRPr>
          </a:p>
          <a:p>
            <a:pPr rtl="1">
              <a:lnSpc>
                <a:spcPct val="80000"/>
              </a:lnSpc>
            </a:pPr>
            <a:endParaRPr lang="en-US" sz="2400" dirty="0">
              <a:latin typeface="Calibri" pitchFamily="34" charset="0"/>
              <a:cs typeface="Tahoma" pitchFamily="34" charset="0"/>
            </a:endParaRPr>
          </a:p>
          <a:p>
            <a:pPr rtl="1">
              <a:lnSpc>
                <a:spcPct val="80000"/>
              </a:lnSpc>
            </a:pPr>
            <a:r>
              <a:rPr lang="en-US" sz="2400" dirty="0">
                <a:latin typeface="Calibri" pitchFamily="34" charset="0"/>
                <a:cs typeface="Tahoma" pitchFamily="34" charset="0"/>
              </a:rPr>
              <a:t>  </a:t>
            </a:r>
          </a:p>
          <a:p>
            <a:pPr rtl="1">
              <a:lnSpc>
                <a:spcPct val="80000"/>
              </a:lnSpc>
            </a:pPr>
            <a:r>
              <a:rPr lang="en-US" sz="2400" dirty="0">
                <a:latin typeface="Calibri" pitchFamily="34" charset="0"/>
                <a:cs typeface="Tahoma" pitchFamily="34" charset="0"/>
              </a:rPr>
              <a:t>        </a:t>
            </a:r>
          </a:p>
          <a:p>
            <a:pPr rtl="1">
              <a:lnSpc>
                <a:spcPct val="80000"/>
              </a:lnSpc>
            </a:pPr>
            <a:r>
              <a:rPr lang="en-US" sz="2400" dirty="0">
                <a:latin typeface="Calibri" pitchFamily="34" charset="0"/>
                <a:cs typeface="Tahoma" pitchFamily="34" charset="0"/>
              </a:rPr>
              <a:t>	</a:t>
            </a:r>
          </a:p>
          <a:p>
            <a:pPr rtl="1">
              <a:lnSpc>
                <a:spcPct val="80000"/>
              </a:lnSpc>
            </a:pPr>
            <a:endParaRPr lang="en-US" sz="2400" dirty="0">
              <a:latin typeface="Calibri" pitchFamily="34" charset="0"/>
              <a:cs typeface="Tahoma" pitchFamily="34" charset="0"/>
            </a:endParaRPr>
          </a:p>
          <a:p>
            <a:pPr rtl="1">
              <a:lnSpc>
                <a:spcPct val="80000"/>
              </a:lnSpc>
            </a:pPr>
            <a:r>
              <a:rPr lang="en-US" sz="2400" dirty="0">
                <a:latin typeface="Calibri" pitchFamily="34" charset="0"/>
                <a:cs typeface="Tahoma" pitchFamily="34" charset="0"/>
              </a:rPr>
              <a:t>		         	</a:t>
            </a:r>
          </a:p>
          <a:p>
            <a:pPr rtl="1">
              <a:lnSpc>
                <a:spcPct val="80000"/>
              </a:lnSpc>
            </a:pPr>
            <a:r>
              <a:rPr lang="en-US" sz="2400" dirty="0">
                <a:latin typeface="Calibri" pitchFamily="34" charset="0"/>
                <a:cs typeface="Tahoma" pitchFamily="34" charset="0"/>
              </a:rPr>
              <a:t>      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algn="r" rtl="1">
              <a:lnSpc>
                <a:spcPct val="80000"/>
              </a:lnSpc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algn="r" rtl="1">
              <a:lnSpc>
                <a:spcPct val="80000"/>
              </a:lnSpc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	</a:t>
            </a:r>
            <a:endParaRPr lang="en-US" sz="2400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0100" y="714356"/>
            <a:ext cx="7143800" cy="12858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dirty="0" smtClean="0">
                <a:solidFill>
                  <a:srgbClr val="002060"/>
                </a:solidFill>
                <a:cs typeface="Tahoma" pitchFamily="34" charset="0"/>
              </a:rPr>
              <a:t>Insulin pump therapy in Saudi children: a comparison with conventional insulin therapy</a:t>
            </a:r>
            <a:endParaRPr lang="en-US" sz="2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3" descr="low suspen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438400"/>
            <a:ext cx="5160963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Title 6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sz="2800" smtClean="0">
                <a:solidFill>
                  <a:srgbClr val="002060"/>
                </a:solidFill>
                <a:cs typeface="Times New Roman" pitchFamily="18" charset="0"/>
              </a:rPr>
              <a:t>Paradigm Veo Insulin Pump</a:t>
            </a:r>
          </a:p>
        </p:txBody>
      </p:sp>
    </p:spTree>
    <p:extLst>
      <p:ext uri="{BB962C8B-B14F-4D97-AF65-F5344CB8AC3E}">
        <p14:creationId xmlns:p14="http://schemas.microsoft.com/office/powerpoint/2010/main" val="30658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C:\Users\kaufmf1\Desktop\x54\x54_2002_2010090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538" y="1676400"/>
            <a:ext cx="4398962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533400" y="500063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Examples of Successful Inductions</a:t>
            </a:r>
          </a:p>
        </p:txBody>
      </p:sp>
      <p:pic>
        <p:nvPicPr>
          <p:cNvPr id="101379" name="Picture 2" descr="C:\Users\kaufmf1\Desktop\x54\x54_2002_20100908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704975"/>
            <a:ext cx="3976687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483225"/>
            <a:ext cx="16097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45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3000" y="1752600"/>
            <a:ext cx="5486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    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Type 1 DM    (IDDM)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II.   Type 2 DM   (NIDDM)</a:t>
            </a:r>
          </a:p>
          <a:p>
            <a:pPr algn="l"/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III.  Other Causes: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A. Genetic defects of insulin secretion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B. Genetic defects of insulin actions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C. Exocrine pancreatic dysfunction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D. </a:t>
            </a:r>
            <a:r>
              <a:rPr lang="en-US" sz="2400" dirty="0" err="1" smtClean="0">
                <a:ea typeface="Arial Unicode MS" pitchFamily="34" charset="-128"/>
                <a:cs typeface="Arial Unicode MS" pitchFamily="34" charset="-128"/>
              </a:rPr>
              <a:t>Endocrinopathies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E.  Drugs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F.  Infections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G. Associated syndromes</a:t>
            </a:r>
          </a:p>
          <a:p>
            <a:pPr algn="l"/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IV. Gestational DM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685800" y="533400"/>
            <a:ext cx="62484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What are the causes of diabetes Mellitus: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0993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8072494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00200" y="2279188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Type 1 DM</a:t>
            </a:r>
            <a:r>
              <a:rPr lang="en-US" sz="2400" dirty="0" smtClean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Polyuria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Polydipsia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Polyphagia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Weight loss </a:t>
            </a:r>
          </a:p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Fatigability</a:t>
            </a:r>
          </a:p>
          <a:p>
            <a:pPr algn="l"/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343400" y="2253037"/>
            <a:ext cx="2514600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>
              <a:buFontTx/>
              <a:buNone/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Type 2 DM:</a:t>
            </a:r>
          </a:p>
          <a:p>
            <a:pPr marL="609600" indent="-609600" algn="l">
              <a:buFontTx/>
              <a:buNone/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>
              <a:lnSpc>
                <a:spcPts val="500"/>
              </a:lnSpc>
              <a:buFontTx/>
              <a:buNone/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>
              <a:lnSpc>
                <a:spcPts val="500"/>
              </a:lnSpc>
              <a:buFontTx/>
              <a:buNone/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>
              <a:lnSpc>
                <a:spcPts val="2700"/>
              </a:lnSpc>
              <a:buFontTx/>
              <a:buNone/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Polyuria</a:t>
            </a:r>
          </a:p>
          <a:p>
            <a:pPr marL="609600" indent="-609600" algn="l">
              <a:lnSpc>
                <a:spcPts val="2700"/>
              </a:lnSpc>
              <a:buFontTx/>
              <a:buNone/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Polydipsia</a:t>
            </a:r>
          </a:p>
          <a:p>
            <a:pPr marL="609600" indent="-609600" algn="l">
              <a:lnSpc>
                <a:spcPts val="2700"/>
              </a:lnSpc>
              <a:buFontTx/>
              <a:buNone/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Polyphagia</a:t>
            </a:r>
          </a:p>
          <a:p>
            <a:pPr marL="609600" indent="-609600" algn="l">
              <a:lnSpc>
                <a:spcPts val="2700"/>
              </a:lnSpc>
              <a:buFontTx/>
              <a:buNone/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Weight gain </a:t>
            </a:r>
          </a:p>
          <a:p>
            <a:pPr marL="609600" indent="-609600" algn="l">
              <a:lnSpc>
                <a:spcPts val="2700"/>
              </a:lnSpc>
              <a:buFontTx/>
              <a:buNone/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Fatigability</a:t>
            </a:r>
          </a:p>
        </p:txBody>
      </p:sp>
      <p:sp>
        <p:nvSpPr>
          <p:cNvPr id="7" name="Rounded Rectangle 4"/>
          <p:cNvSpPr/>
          <p:nvPr/>
        </p:nvSpPr>
        <p:spPr>
          <a:xfrm>
            <a:off x="533400" y="609600"/>
            <a:ext cx="762000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What are the differences between  T1DM &amp; T2DM</a:t>
            </a:r>
          </a:p>
          <a:p>
            <a:pPr algn="ctr"/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7669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1831</Words>
  <Application>Microsoft Office PowerPoint</Application>
  <PresentationFormat>On-screen Show (4:3)</PresentationFormat>
  <Paragraphs>658</Paragraphs>
  <Slides>78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Exam:</vt:lpstr>
      <vt:lpstr>PowerPoint Presentation</vt:lpstr>
      <vt:lpstr>PowerPoint Presentation</vt:lpstr>
      <vt:lpstr>PowerPoint Presentation</vt:lpstr>
      <vt:lpstr>What are the other laboratory test: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Insulin management </vt:lpstr>
      <vt:lpstr>PowerPoint Presentation</vt:lpstr>
      <vt:lpstr>Insulin management </vt:lpstr>
      <vt:lpstr>PowerPoint Presentation</vt:lpstr>
      <vt:lpstr>What are the 2 modalities of treating type 1 DM</vt:lpstr>
      <vt:lpstr>Conventional insulin therapy Intensive insulin therapy</vt:lpstr>
      <vt:lpstr>Conventional insulin therapy Two insulin injections per day Infrequent blood glucose monitoring    </vt:lpstr>
      <vt:lpstr>   Intensive insulin therapy 3 or more insulin injections per day More frequent blood glucose monitoring Frequent clinic visits  Proper diet therapy based on carbohydrate counting  </vt:lpstr>
      <vt:lpstr>Multicenter North American trial   Objective: Compare the effect of intensive insulin Rx with conventional in prevention of complications    Subjects: 1441 type 1 diabetics  yrs)</vt:lpstr>
      <vt:lpstr>Intensive Rx:          HbA1c 7% Conventional Rx:  HbA1c 9%  yrs)</vt:lpstr>
      <vt:lpstr>       Complication             Risk reduction  Nephropathy                          40%                                               Retinopathy                            76%  Neuropathy                             60% yrs)</vt:lpstr>
      <vt:lpstr>PowerPoint Presentation</vt:lpstr>
      <vt:lpstr>    Intensive Insulin Therapy:   Multiple Daily Injection of Insulin (MDI)  Insulin Pump Therapy (CSII)    </vt:lpstr>
      <vt:lpstr>       Multiple Daily Injection of Insulin (MDI)         </vt:lpstr>
      <vt:lpstr>PowerPoint Presentation</vt:lpstr>
      <vt:lpstr>       Multiple Daily Injection of Insulin (MDI)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Insulin pump therapy </vt:lpstr>
      <vt:lpstr> </vt:lpstr>
      <vt:lpstr>PowerPoint Presentation</vt:lpstr>
      <vt:lpstr>Insulin Pumps</vt:lpstr>
      <vt:lpstr>PowerPoint Presentation</vt:lpstr>
      <vt:lpstr>PowerPoint Presentation</vt:lpstr>
      <vt:lpstr>PowerPoint Presentation</vt:lpstr>
      <vt:lpstr>CSII Use Does Not Increase Risk of DKA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Paradigm Veo Insulin Pump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Polyuria, Polydipsia</dc:title>
  <dc:creator>user</dc:creator>
  <cp:lastModifiedBy>USER</cp:lastModifiedBy>
  <cp:revision>50</cp:revision>
  <dcterms:created xsi:type="dcterms:W3CDTF">2016-09-12T18:35:01Z</dcterms:created>
  <dcterms:modified xsi:type="dcterms:W3CDTF">2017-10-09T02:52:51Z</dcterms:modified>
</cp:coreProperties>
</file>