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2.xml" ContentType="application/vnd.openxmlformats-officedocument.presentationml.notesSlide+xml"/>
  <Override PartName="/ppt/media/image1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CFF"/>
          </a:solidFill>
        </a:fill>
      </a:tcStyle>
    </a:wholeTbl>
    <a:band2H>
      <a:tcTxStyle b="def" i="def"/>
      <a:tcStyle>
        <a:tcBdr/>
        <a:fill>
          <a:solidFill>
            <a:srgbClr val="F6F6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a:p>
        </p:txBody>
      </p:sp>
      <p:sp>
        <p:nvSpPr>
          <p:cNvPr id="38" name="Shape 3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sldImg"/>
          </p:nvPr>
        </p:nvSpPr>
        <p:spPr>
          <a:prstGeom prst="rect">
            <a:avLst/>
          </a:prstGeom>
        </p:spPr>
        <p:txBody>
          <a:bodyPr/>
          <a:lstStyle/>
          <a:p>
            <a:pPr/>
          </a:p>
        </p:txBody>
      </p:sp>
      <p:sp>
        <p:nvSpPr>
          <p:cNvPr id="44" name="Shape 44"/>
          <p:cNvSpPr/>
          <p:nvPr>
            <p:ph type="body" sz="quarter" idx="1"/>
          </p:nvPr>
        </p:nvSpPr>
        <p:spPr>
          <a:prstGeom prst="rect">
            <a:avLst/>
          </a:prstGeom>
        </p:spPr>
        <p:txBody>
          <a:bodyPr/>
          <a:lstStyle/>
          <a:p>
            <a:pPr/>
            <a:r>
              <a:t>Basic cases to go through the most common abd pain complaints we see in the 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First: r/o upper GI bleed</a:t>
            </a:r>
          </a:p>
          <a:p>
            <a:pPr/>
            <a:r>
              <a:t>Lower GI bleed: most common hemorrhoids</a:t>
            </a:r>
          </a:p>
          <a:p>
            <a:pPr/>
            <a:r>
              <a:t>Diverticulosis has potential for massive bleeding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NG tube for all significant bleeds: in 14% of bright red blood or maroon per rectum from upper GI source</a:t>
            </a:r>
          </a:p>
          <a:p>
            <a:pPr/>
            <a:r>
              <a:t>Negative NG aspirate does not r/o upper source</a:t>
            </a:r>
          </a:p>
          <a:p>
            <a:pPr/>
            <a:r>
              <a:t>Use room temp water for lavage and lavage until clear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lvl="1" indent="457200">
              <a:lnSpc>
                <a:spcPct val="80000"/>
              </a:lnSpc>
              <a:spcBef>
                <a:spcPts val="300"/>
              </a:spcBef>
              <a:defRPr sz="1000"/>
            </a:pPr>
            <a:r>
              <a:t>Octreotide is 50 µg IV bolus, followed by 50 µg 8–24h</a:t>
            </a:r>
          </a:p>
          <a:p>
            <a:pPr lvl="1" indent="457200">
              <a:lnSpc>
                <a:spcPct val="80000"/>
              </a:lnSpc>
              <a:spcBef>
                <a:spcPts val="300"/>
              </a:spcBef>
              <a:defRPr sz="1000"/>
            </a:pPr>
            <a:r>
              <a:t>Somatostatin is 250–500 µg IV bolus followed by 250–500 µg per h</a:t>
            </a:r>
          </a:p>
          <a:p>
            <a:pPr lvl="1" indent="457200">
              <a:lnSpc>
                <a:spcPct val="80000"/>
              </a:lnSpc>
              <a:spcBef>
                <a:spcPts val="300"/>
              </a:spcBef>
              <a:defRPr sz="1000"/>
            </a:pPr>
            <a:r>
              <a:t>Protonix 80mg IV bolus x 1; then 8mg/hr for 72 hours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r>
              <a:t>For free air – instill 500cc of air into stomach via NGT and repeat xray or do noncontrast CT scan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7" name="Shape 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30" name="Group 30"/>
          <p:cNvGrpSpPr/>
          <p:nvPr/>
        </p:nvGrpSpPr>
        <p:grpSpPr>
          <a:xfrm>
            <a:off x="1658937" y="1600200"/>
            <a:ext cx="6837363" cy="3200400"/>
            <a:chOff x="0" y="0"/>
            <a:chExt cx="6837362" cy="3200400"/>
          </a:xfrm>
        </p:grpSpPr>
        <p:sp>
          <p:nvSpPr>
            <p:cNvPr id="24" name="Shape 24"/>
            <p:cNvSpPr/>
            <p:nvPr/>
          </p:nvSpPr>
          <p:spPr>
            <a:xfrm flipH="1">
              <a:off x="5313362" y="0"/>
              <a:ext cx="1524001" cy="152400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25" name="Shape 25"/>
            <p:cNvSpPr/>
            <p:nvPr/>
          </p:nvSpPr>
          <p:spPr>
            <a:xfrm flipH="1">
              <a:off x="3522662" y="0"/>
              <a:ext cx="1524001" cy="152400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26" name="Shape 26"/>
            <p:cNvSpPr/>
            <p:nvPr/>
          </p:nvSpPr>
          <p:spPr>
            <a:xfrm flipH="1">
              <a:off x="1731962" y="0"/>
              <a:ext cx="1524001" cy="1524000"/>
            </a:xfrm>
            <a:prstGeom prst="ellipse">
              <a:avLst/>
            </a:prstGeom>
            <a:noFill/>
            <a:ln w="28575" cap="flat">
              <a:solidFill>
                <a:schemeClr val="accent2"/>
              </a:solidFill>
              <a:prstDash val="solid"/>
              <a:round/>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27" name="Shape 27"/>
            <p:cNvSpPr/>
            <p:nvPr/>
          </p:nvSpPr>
          <p:spPr>
            <a:xfrm flipH="1">
              <a:off x="1731962" y="1676400"/>
              <a:ext cx="1524001" cy="152400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28" name="Shape 28"/>
            <p:cNvSpPr/>
            <p:nvPr/>
          </p:nvSpPr>
          <p:spPr>
            <a:xfrm flipH="1">
              <a:off x="0" y="1676400"/>
              <a:ext cx="1524000" cy="152400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29" name="Shape 29"/>
            <p:cNvSpPr/>
            <p:nvPr/>
          </p:nvSpPr>
          <p:spPr>
            <a:xfrm flipH="1">
              <a:off x="5313362" y="1676400"/>
              <a:ext cx="1524001" cy="1524000"/>
            </a:xfrm>
            <a:prstGeom prst="ellipse">
              <a:avLst/>
            </a:prstGeom>
            <a:noFill/>
            <a:ln w="28575" cap="flat">
              <a:solidFill>
                <a:schemeClr val="accent2"/>
              </a:solidFill>
              <a:prstDash val="solid"/>
              <a:round/>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gr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7" name="Group 7"/>
          <p:cNvGrpSpPr/>
          <p:nvPr/>
        </p:nvGrpSpPr>
        <p:grpSpPr>
          <a:xfrm>
            <a:off x="1071562" y="304800"/>
            <a:ext cx="7615238" cy="1106488"/>
            <a:chOff x="0" y="0"/>
            <a:chExt cx="7615237" cy="1106487"/>
          </a:xfrm>
        </p:grpSpPr>
        <p:sp>
          <p:nvSpPr>
            <p:cNvPr id="2" name="Shape 2"/>
            <p:cNvSpPr/>
            <p:nvPr/>
          </p:nvSpPr>
          <p:spPr>
            <a:xfrm flipH="1">
              <a:off x="3797300" y="0"/>
              <a:ext cx="1104900" cy="110490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3" name="Shape 3"/>
            <p:cNvSpPr/>
            <p:nvPr/>
          </p:nvSpPr>
          <p:spPr>
            <a:xfrm flipH="1">
              <a:off x="6511925" y="0"/>
              <a:ext cx="1103313" cy="110490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4" name="Shape 4"/>
            <p:cNvSpPr/>
            <p:nvPr/>
          </p:nvSpPr>
          <p:spPr>
            <a:xfrm flipH="1">
              <a:off x="0" y="1587"/>
              <a:ext cx="1103313" cy="1104901"/>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5" name="Shape 5"/>
            <p:cNvSpPr/>
            <p:nvPr/>
          </p:nvSpPr>
          <p:spPr>
            <a:xfrm flipH="1">
              <a:off x="5253037" y="0"/>
              <a:ext cx="1103313" cy="1104900"/>
            </a:xfrm>
            <a:prstGeom prst="ellipse">
              <a:avLst/>
            </a:prstGeom>
            <a:noFill/>
            <a:ln w="28575" cap="flat">
              <a:solidFill>
                <a:schemeClr val="accent2"/>
              </a:solidFill>
              <a:prstDash val="solid"/>
              <a:round/>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sp>
          <p:nvSpPr>
            <p:cNvPr id="6" name="Shape 6"/>
            <p:cNvSpPr/>
            <p:nvPr/>
          </p:nvSpPr>
          <p:spPr>
            <a:xfrm flipH="1">
              <a:off x="1287462" y="0"/>
              <a:ext cx="1103313" cy="1104900"/>
            </a:xfrm>
            <a:prstGeom prst="ellipse">
              <a:avLst/>
            </a:prstGeom>
            <a:noFill/>
            <a:ln w="28575" cap="flat">
              <a:solidFill>
                <a:schemeClr val="accent2"/>
              </a:solidFill>
              <a:prstDash val="solid"/>
              <a:round/>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p>
          </p:txBody>
        </p:sp>
      </p:grpSp>
      <p:sp>
        <p:nvSpPr>
          <p:cNvPr id="8" name="Shape 8"/>
          <p:cNvSpPr/>
          <p:nvPr>
            <p:ph type="title"/>
          </p:nvPr>
        </p:nvSpPr>
        <p:spPr>
          <a:xfrm>
            <a:off x="457200" y="92074"/>
            <a:ext cx="8229600" cy="1508127"/>
          </a:xfrm>
          <a:prstGeom prst="rect">
            <a:avLst/>
          </a:prstGeom>
          <a:ln w="12700">
            <a:miter lim="400000"/>
          </a:ln>
        </p:spPr>
        <p:txBody>
          <a:bodyPr lIns="45719" rIns="45719" anchor="ctr"/>
          <a:lstStyle/>
          <a:p>
            <a:pPr/>
          </a:p>
        </p:txBody>
      </p:sp>
      <p:sp>
        <p:nvSpPr>
          <p:cNvPr id="9" name="Shape 9"/>
          <p:cNvSpPr/>
          <p:nvPr>
            <p:ph type="body" idx="1"/>
          </p:nvPr>
        </p:nvSpPr>
        <p:spPr>
          <a:xfrm>
            <a:off x="457200" y="1600200"/>
            <a:ext cx="8229600" cy="5257800"/>
          </a:xfrm>
          <a:prstGeom prst="rect">
            <a:avLst/>
          </a:prstGeom>
          <a:ln w="12700">
            <a:miter lim="400000"/>
          </a:ln>
        </p:spPr>
        <p:txBody>
          <a:bodyPr lIns="45719" rIns="45719"/>
          <a:lstStyle/>
          <a:p>
            <a:pPr/>
          </a:p>
        </p:txBody>
      </p:sp>
      <p:sp>
        <p:nvSpPr>
          <p:cNvPr id="10" name="Shape 10"/>
          <p:cNvSpPr/>
          <p:nvPr>
            <p:ph type="sldNum" sz="quarter" idx="2"/>
          </p:nvPr>
        </p:nvSpPr>
        <p:spPr>
          <a:xfrm>
            <a:off x="8441397" y="6248400"/>
            <a:ext cx="245404" cy="226986"/>
          </a:xfrm>
          <a:prstGeom prst="rect">
            <a:avLst/>
          </a:prstGeom>
          <a:ln w="12700">
            <a:miter lim="400000"/>
          </a:ln>
        </p:spPr>
        <p:txBody>
          <a:bodyPr wrap="none" lIns="45719" rIns="45719">
            <a:spAutoFit/>
          </a:bodyPr>
          <a:lstStyle>
            <a:lvl1pPr algn="r">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5pPr>
      <a:lvl6pPr marL="0" marR="0" indent="45720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6pPr>
      <a:lvl7pPr marL="0" marR="0" indent="91440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7pPr>
      <a:lvl8pPr marL="0" marR="0" indent="137160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8pPr>
      <a:lvl9pPr marL="0" marR="0" indent="1828800" algn="l" defTabSz="914400" rtl="0" latinLnBrk="0">
        <a:lnSpc>
          <a:spcPct val="100000"/>
        </a:lnSpc>
        <a:spcBef>
          <a:spcPts val="0"/>
        </a:spcBef>
        <a:spcAft>
          <a:spcPts val="0"/>
        </a:spcAft>
        <a:buClrTx/>
        <a:buSzTx/>
        <a:buFontTx/>
        <a:buNone/>
        <a:tabLst/>
        <a:defRPr b="0" baseline="0" cap="none" i="0" spc="0" strike="noStrike" sz="3800" u="none">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1pPr>
      <a:lvl2pPr marL="795866" marR="0" indent="-338666"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2pPr>
      <a:lvl3pPr marL="1232452" marR="0" indent="-318052"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
          <a:schemeClr val="accent1"/>
        </a:buClr>
        <a:buSzPct val="100000"/>
        <a:buFont typeface="Wingdings"/>
        <a:buChar char="•"/>
        <a:tabLst/>
        <a:defRPr b="0" baseline="0" cap="none" i="0" spc="0" strike="noStrike" sz="3200" u="none">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www.radiologyassistant.nl/images/thmb_4314a6543edd3CT-diverticulitis-links.jpg&amp;imgrefurl=http://www.radiologyassistant.nl/en/42d54f75d111d&amp;h=317&amp;w=370&amp;sz=19&amp;hl=en&amp;start=16&amp;tbnid=HEiuc0VnI_fVqM:&amp;tbnh=105&amp;tbnw=122&amp;prev=/images?q=diverticulitis&amp;gbv=2&amp;hl=en" TargetMode="External"/><Relationship Id="rId3" Type="http://schemas.openxmlformats.org/officeDocument/2006/relationships/image" Target="../media/image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www.radiologyassistant.nl/images/thmb_46163cfb55c0cDiverticulitis2.jpg&amp;imgrefurl=http://www.radiologyassistant.nl/en/4613dde72e42c&amp;h=275&amp;w=370&amp;sz=18&amp;hl=en&amp;start=5&amp;tbnid=dlm331i7YED4fM:&amp;tbnh=91&amp;tbnw=122&amp;prev=/images?q=diverticulitis&amp;gbv=2&amp;hl=en" TargetMode="External"/><Relationship Id="rId3" Type="http://schemas.openxmlformats.org/officeDocument/2006/relationships/image" Target="../media/image7.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www.radiologyassistant.nl/images/thmb_46163cfb55c0cDiverticulitis2.jpg&amp;imgrefurl=http://www.radiologyassistant.nl/en/4613dde72e42c&amp;h=275&amp;w=370&amp;sz=18&amp;hl=en&amp;start=5&amp;tbnid=dlm331i7YED4fM:&amp;tbnh=91&amp;tbnw=122&amp;prev=/images?q=diverticulitis&amp;gbv=2&amp;hl=en" TargetMode="External"/><Relationship Id="rId3" Type="http://schemas.openxmlformats.org/officeDocument/2006/relationships/image" Target="../media/image7.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test.cvtcollege.org/Ac_Programs/dms_vascular/images/A5E0823276154E5D8CFC4C2FBFC58D2B.jpg&amp;imgrefurl=http://www.cvtcollege.org/Ac_Programs/dms_vascular/gallbladderpath.html&amp;h=434&amp;w=532&amp;sz=87&amp;hl=en&amp;start=40&amp;tbnid=o_7s6fAVpEsaSM:&amp;tbnh=108&amp;tbnw=132&amp;prev=/images?q=cholecystitis&amp;start=20&amp;gbv=2&amp;ndsp=20&amp;hl=en&amp;sa=N" TargetMode="External"/><Relationship Id="rId3" Type="http://schemas.openxmlformats.org/officeDocument/2006/relationships/image" Target="../media/image9.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test.cvtcollege.org/Ac_Programs/dms_vascular/images/A5E0823276154E5D8CFC4C2FBFC58D2B.jpg&amp;imgrefurl=http://www.cvtcollege.org/Ac_Programs/dms_vascular/gallbladderpath.html&amp;h=434&amp;w=532&amp;sz=87&amp;hl=en&amp;start=40&amp;tbnid=o_7s6fAVpEsaSM:&amp;tbnh=108&amp;tbnw=132&amp;prev=/images?q=cholecystitis&amp;start=20&amp;gbv=2&amp;ndsp=20&amp;hl=en&amp;sa=N" TargetMode="External"/><Relationship Id="rId3" Type="http://schemas.openxmlformats.org/officeDocument/2006/relationships/image" Target="../media/image9.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graphics8.nytimes.com/images/2007/08/01/health/adam/19121.jpg&amp;imgrefurl=http://www.nytimes.com/slideshow/2007/08/01/health/100187Testiculartorsionrepairseries_2.html&amp;h=320&amp;w=400&amp;sz=42&amp;hl=en&amp;start=6&amp;tbnid=yoDw6P6NZtOjNM:&amp;tbnh=99&amp;tbnw=124&amp;prev=/images?q=testicular+torsion&amp;gbv=2&amp;hl=en" TargetMode="External"/><Relationship Id="rId3" Type="http://schemas.openxmlformats.org/officeDocument/2006/relationships/image" Target="../media/image11.jpeg"/><Relationship Id="rId4" Type="http://schemas.openxmlformats.org/officeDocument/2006/relationships/hyperlink" Target="http://images.google.com/imgres?imgurl=http://www.radiologyassistant.nl/images/thmb_45f66b0f05842FIG-torsion2.jpg&amp;imgrefurl=http://www.radiologyassistant.nl/en/45c4a94292861&amp;h=221&amp;w=370&amp;sz=17&amp;hl=en&amp;start=9&amp;tbnid=nc1KKRZ6_Oc8eM:&amp;tbnh=73&amp;tbnw=122&amp;prev=/images?q=testicular+torsion&amp;gbv=2&amp;hl=en" TargetMode="External"/><Relationship Id="rId5" Type="http://schemas.openxmlformats.org/officeDocument/2006/relationships/image" Target="../media/image12.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images.google.com/imgres?imgurl=http://upload.wikimedia.org/wikipedia/en/thumb/8/83/MALT_4.jpg/200px-MALT_4.jpg&amp;imgrefurl=http://en.wikipedia.org/wiki/Upper_gastrointestinal_bleeding&amp;h=206&amp;w=200&amp;sz=14&amp;hl=en&amp;start=10&amp;tbnid=vDvPihQ1GIp-DM:&amp;tbnh=105&amp;tbnw=102&amp;prev=/images?q=gi+bleed&amp;gbv=2&amp;hl=en" TargetMode="External"/><Relationship Id="rId4" Type="http://schemas.openxmlformats.org/officeDocument/2006/relationships/image" Target="../media/image13.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#1</a:t>
            </a:r>
          </a:p>
        </p:txBody>
      </p:sp>
      <p:sp>
        <p:nvSpPr>
          <p:cNvPr id="41" name="Shape 41"/>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buChar char="●"/>
            </a:pPr>
            <a:r>
              <a:t>24 healthy M with 1 day Hx of abd. pain. </a:t>
            </a:r>
          </a:p>
          <a:p>
            <a:pPr>
              <a:buChar char="●"/>
            </a:pPr>
            <a:r>
              <a:t>Pain was generalized at first, now worse in right lower abd &amp; radiates to his right groin. </a:t>
            </a:r>
          </a:p>
          <a:p>
            <a:pPr>
              <a:buChar char="●"/>
            </a:pPr>
            <a:r>
              <a:t>Vomited X2 . No appetite today. </a:t>
            </a:r>
          </a:p>
          <a:p>
            <a:pPr>
              <a:buChar char="●"/>
            </a:pPr>
            <a:r>
              <a:t>ROS otherwise negative.</a:t>
            </a:r>
          </a:p>
        </p:txBody>
      </p:sp>
      <p:pic>
        <p:nvPicPr>
          <p:cNvPr id="42" name="nderstanding the symptoms of abdominal pain.jpg" descr="nderstanding the symptoms of abdominal pain"/>
          <p:cNvPicPr>
            <a:picLocks noChangeAspect="1"/>
          </p:cNvPicPr>
          <p:nvPr/>
        </p:nvPicPr>
        <p:blipFill>
          <a:blip r:embed="rId3">
            <a:extLst/>
          </a:blip>
          <a:stretch>
            <a:fillRect/>
          </a:stretch>
        </p:blipFill>
        <p:spPr>
          <a:xfrm>
            <a:off x="5638800" y="4724400"/>
            <a:ext cx="3400425" cy="181292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a:t>
            </a:r>
          </a:p>
        </p:txBody>
      </p:sp>
      <p:sp>
        <p:nvSpPr>
          <p:cNvPr id="77" name="Shape 77"/>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600"/>
              </a:spcBef>
              <a:buChar char="●"/>
              <a:defRPr sz="2800"/>
            </a:pPr>
            <a:r>
              <a:t>Diagnosis?</a:t>
            </a:r>
          </a:p>
          <a:p>
            <a:pPr lvl="1" marL="742950" indent="-285750">
              <a:spcBef>
                <a:spcPts val="0"/>
              </a:spcBef>
              <a:defRPr sz="2800"/>
            </a:pPr>
            <a:r>
              <a:t>WBC</a:t>
            </a:r>
          </a:p>
          <a:p>
            <a:pPr lvl="1" marL="742950" indent="-285750">
              <a:spcBef>
                <a:spcPts val="0"/>
              </a:spcBef>
              <a:defRPr sz="2800"/>
            </a:pPr>
            <a:r>
              <a:t>Clinical appendicitis – call your surgeon</a:t>
            </a:r>
          </a:p>
          <a:p>
            <a:pPr lvl="1" marL="742950" indent="-285750">
              <a:spcBef>
                <a:spcPts val="0"/>
              </a:spcBef>
              <a:defRPr sz="2800"/>
            </a:pPr>
            <a:r>
              <a:t>Maybe appendicitis - CT scan</a:t>
            </a:r>
          </a:p>
          <a:p>
            <a:pPr lvl="1" marL="742950" indent="-285750">
              <a:spcBef>
                <a:spcPts val="0"/>
              </a:spcBef>
              <a:defRPr sz="2800"/>
            </a:pPr>
            <a:r>
              <a:t>Not likely appendicitis – observe for 6-12 hours or re-examination in 12 hours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7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a:t>
            </a:r>
          </a:p>
        </p:txBody>
      </p:sp>
      <p:sp>
        <p:nvSpPr>
          <p:cNvPr id="80" name="Shape 80"/>
          <p:cNvSpPr/>
          <p:nvPr>
            <p:ph type="body" idx="4294967295"/>
          </p:nvPr>
        </p:nvSpPr>
        <p:spPr>
          <a:xfrm>
            <a:off x="457200" y="2209800"/>
            <a:ext cx="8229600" cy="3921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500"/>
              </a:spcBef>
              <a:buChar char="●"/>
              <a:defRPr sz="2400"/>
            </a:pPr>
            <a:r>
              <a:t>Treatment ?</a:t>
            </a:r>
          </a:p>
          <a:p>
            <a:pPr lvl="1" marL="742950" indent="-285750">
              <a:spcBef>
                <a:spcPts val="0"/>
              </a:spcBef>
              <a:defRPr sz="2800"/>
            </a:pPr>
            <a:r>
              <a:t>NPO</a:t>
            </a:r>
          </a:p>
          <a:p>
            <a:pPr lvl="1" marL="742950" indent="-285750">
              <a:spcBef>
                <a:spcPts val="0"/>
              </a:spcBef>
              <a:defRPr sz="2800"/>
            </a:pPr>
            <a:r>
              <a:t>IVFs</a:t>
            </a:r>
          </a:p>
          <a:p>
            <a:pPr lvl="1" marL="742950" indent="-285750">
              <a:spcBef>
                <a:spcPts val="0"/>
              </a:spcBef>
              <a:defRPr sz="2800"/>
            </a:pPr>
            <a:r>
              <a:t>Preoperative antibiotics – decrease the incidence of postoperative wound infections</a:t>
            </a:r>
          </a:p>
          <a:p>
            <a:pPr lvl="1" marL="742950" indent="-285750">
              <a:spcBef>
                <a:spcPts val="0"/>
              </a:spcBef>
              <a:defRPr sz="2800"/>
            </a:pPr>
            <a:r>
              <a:t>Analgesia</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8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#2</a:t>
            </a:r>
          </a:p>
        </p:txBody>
      </p:sp>
      <p:sp>
        <p:nvSpPr>
          <p:cNvPr id="83" name="Shape 83"/>
          <p:cNvSpPr/>
          <p:nvPr>
            <p:ph type="body" idx="4294967295"/>
          </p:nvPr>
        </p:nvSpPr>
        <p:spPr>
          <a:xfrm>
            <a:off x="457200" y="2362200"/>
            <a:ext cx="8229600" cy="3768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buChar char="●"/>
            </a:pPr>
            <a:r>
              <a:t>68 yo F with 2 days of LLQ abd pain, diarrhea, fevers/chills, nausea; vomited X1. </a:t>
            </a:r>
          </a:p>
          <a:p>
            <a:pPr>
              <a:buChar char="●"/>
            </a:pPr>
            <a:r>
              <a:t>PMHx: HTN, diverticulosis</a:t>
            </a:r>
          </a:p>
          <a:p>
            <a:pPr>
              <a:buChar char="●"/>
            </a:pPr>
            <a:r>
              <a:t>Meds: HCTZ</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#2 Exam</a:t>
            </a:r>
          </a:p>
        </p:txBody>
      </p:sp>
      <p:sp>
        <p:nvSpPr>
          <p:cNvPr id="86" name="Shape 86"/>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600"/>
              </a:spcBef>
              <a:buChar char="●"/>
              <a:defRPr sz="2800"/>
            </a:pPr>
            <a:r>
              <a:t>T: 37.6, HR: 100, BP: 145/90, R: 19, O2sat: 99%</a:t>
            </a:r>
          </a:p>
          <a:p>
            <a:pPr>
              <a:lnSpc>
                <a:spcPct val="90000"/>
              </a:lnSpc>
              <a:spcBef>
                <a:spcPts val="600"/>
              </a:spcBef>
              <a:buChar char="●"/>
              <a:defRPr sz="2800"/>
            </a:pPr>
            <a:r>
              <a:t>Gen: Looks uncomfortable</a:t>
            </a:r>
          </a:p>
          <a:p>
            <a:pPr>
              <a:lnSpc>
                <a:spcPct val="90000"/>
              </a:lnSpc>
              <a:spcBef>
                <a:spcPts val="600"/>
              </a:spcBef>
              <a:buChar char="●"/>
              <a:defRPr sz="2800"/>
            </a:pPr>
            <a:r>
              <a:t>CV/Pulmonary: Unremarkable</a:t>
            </a:r>
          </a:p>
          <a:p>
            <a:pPr>
              <a:lnSpc>
                <a:spcPct val="90000"/>
              </a:lnSpc>
              <a:spcBef>
                <a:spcPts val="600"/>
              </a:spcBef>
              <a:buChar char="●"/>
              <a:defRPr sz="2800"/>
            </a:pPr>
            <a:r>
              <a:t>Abd: soft, Tender LLQ</a:t>
            </a:r>
          </a:p>
          <a:p>
            <a:pPr>
              <a:lnSpc>
                <a:spcPct val="90000"/>
              </a:lnSpc>
              <a:spcBef>
                <a:spcPts val="600"/>
              </a:spcBef>
              <a:buChar char="●"/>
              <a:defRPr sz="2800"/>
            </a:pPr>
            <a:r>
              <a:t>Rectal: Brown stool</a:t>
            </a:r>
          </a:p>
          <a:p>
            <a:pPr>
              <a:lnSpc>
                <a:spcPct val="90000"/>
              </a:lnSpc>
              <a:buChar char="●"/>
              <a:defRPr sz="2800"/>
            </a:pPr>
          </a:p>
          <a:p>
            <a:pPr>
              <a:lnSpc>
                <a:spcPct val="90000"/>
              </a:lnSpc>
              <a:buChar char="●"/>
              <a:defRPr sz="2800"/>
            </a:pPr>
          </a:p>
          <a:p>
            <a:pPr>
              <a:lnSpc>
                <a:spcPct val="90000"/>
              </a:lnSpc>
              <a:spcBef>
                <a:spcPts val="600"/>
              </a:spcBef>
              <a:buChar char="●"/>
              <a:defRPr b="1" sz="2800"/>
            </a:pPr>
            <a:r>
              <a:t>What is your differential diagnosis &amp; what next?</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Diverticulitis</a:t>
            </a:r>
          </a:p>
        </p:txBody>
      </p:sp>
      <p:sp>
        <p:nvSpPr>
          <p:cNvPr id="89" name="Shape 89"/>
          <p:cNvSpPr/>
          <p:nvPr>
            <p:ph type="body" sz="half" idx="4294967295"/>
          </p:nvPr>
        </p:nvSpPr>
        <p:spPr>
          <a:xfrm>
            <a:off x="457200" y="1600200"/>
            <a:ext cx="4038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600"/>
              </a:spcBef>
              <a:buChar char="●"/>
              <a:defRPr sz="2800"/>
            </a:pPr>
            <a:r>
              <a:t>Risk factors ?</a:t>
            </a:r>
          </a:p>
          <a:p>
            <a:pPr lvl="1" marL="742950" indent="-285750">
              <a:lnSpc>
                <a:spcPct val="90000"/>
              </a:lnSpc>
              <a:spcBef>
                <a:spcPts val="0"/>
              </a:spcBef>
              <a:defRPr sz="2300"/>
            </a:pPr>
            <a:r>
              <a:t>Diverticula</a:t>
            </a:r>
          </a:p>
          <a:p>
            <a:pPr lvl="1" marL="742950" indent="-285750">
              <a:lnSpc>
                <a:spcPct val="90000"/>
              </a:lnSpc>
              <a:spcBef>
                <a:spcPts val="0"/>
              </a:spcBef>
              <a:defRPr sz="2300"/>
            </a:pPr>
            <a:r>
              <a:t>Old age</a:t>
            </a:r>
          </a:p>
          <a:p>
            <a:pPr>
              <a:lnSpc>
                <a:spcPct val="90000"/>
              </a:lnSpc>
              <a:spcBef>
                <a:spcPts val="600"/>
              </a:spcBef>
              <a:buChar char="●"/>
              <a:defRPr sz="2800"/>
            </a:pPr>
            <a:r>
              <a:t>Clinical features?</a:t>
            </a:r>
          </a:p>
          <a:p>
            <a:pPr lvl="1" marL="742950" indent="-285750">
              <a:lnSpc>
                <a:spcPct val="90000"/>
              </a:lnSpc>
              <a:spcBef>
                <a:spcPts val="0"/>
              </a:spcBef>
              <a:defRPr sz="2300"/>
            </a:pPr>
            <a:r>
              <a:t>Steady, deep discomfort in LLQ</a:t>
            </a:r>
          </a:p>
          <a:p>
            <a:pPr lvl="1" marL="742950" indent="-285750">
              <a:lnSpc>
                <a:spcPct val="90000"/>
              </a:lnSpc>
              <a:spcBef>
                <a:spcPts val="0"/>
              </a:spcBef>
              <a:defRPr sz="2300"/>
            </a:pPr>
            <a:r>
              <a:t>Change in bowel habits</a:t>
            </a:r>
          </a:p>
          <a:p>
            <a:pPr lvl="1" marL="742950" indent="-285750">
              <a:lnSpc>
                <a:spcPct val="90000"/>
              </a:lnSpc>
              <a:spcBef>
                <a:spcPts val="0"/>
              </a:spcBef>
              <a:defRPr sz="2300"/>
            </a:pPr>
            <a:r>
              <a:t>Urinary symptoms</a:t>
            </a:r>
          </a:p>
          <a:p>
            <a:pPr lvl="1" marL="742950" indent="-285750">
              <a:lnSpc>
                <a:spcPct val="90000"/>
              </a:lnSpc>
              <a:spcBef>
                <a:spcPts val="0"/>
              </a:spcBef>
              <a:defRPr sz="2300"/>
            </a:pPr>
            <a:r>
              <a:t>Tenesmus</a:t>
            </a:r>
          </a:p>
          <a:p>
            <a:pPr lvl="1" marL="742950" indent="-285750">
              <a:lnSpc>
                <a:spcPct val="90000"/>
              </a:lnSpc>
              <a:spcBef>
                <a:spcPts val="0"/>
              </a:spcBef>
              <a:defRPr sz="2300"/>
            </a:pPr>
            <a:r>
              <a:t>Paralytic ileus</a:t>
            </a:r>
          </a:p>
        </p:txBody>
      </p:sp>
      <p:pic>
        <p:nvPicPr>
          <p:cNvPr id="90" name="image.png"/>
          <p:cNvPicPr>
            <a:picLocks noChangeAspect="1"/>
          </p:cNvPicPr>
          <p:nvPr/>
        </p:nvPicPr>
        <p:blipFill>
          <a:blip r:embed="rId2">
            <a:extLst/>
          </a:blip>
          <a:stretch>
            <a:fillRect/>
          </a:stretch>
        </p:blipFill>
        <p:spPr>
          <a:xfrm>
            <a:off x="4492625" y="1828800"/>
            <a:ext cx="4651375" cy="37592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8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8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89">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89">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89">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89">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89">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89">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Diverticulitis</a:t>
            </a:r>
          </a:p>
        </p:txBody>
      </p:sp>
      <p:sp>
        <p:nvSpPr>
          <p:cNvPr id="93" name="Shape 93"/>
          <p:cNvSpPr/>
          <p:nvPr>
            <p:ph type="body" sz="half" idx="4294967295"/>
          </p:nvPr>
        </p:nvSpPr>
        <p:spPr>
          <a:xfrm>
            <a:off x="457200" y="1600200"/>
            <a:ext cx="4038600" cy="4530725"/>
          </a:xfrm>
          <a:prstGeom prst="rect">
            <a:avLst/>
          </a:prstGeom>
        </p:spPr>
        <p:txBody>
          <a:bodyPr>
            <a:normAutofit fontScale="100000" lnSpcReduction="0"/>
          </a:bodyPr>
          <a:lstStyle/>
          <a:p>
            <a:pPr marL="0" indent="0">
              <a:lnSpc>
                <a:spcPct val="90000"/>
              </a:lnSpc>
              <a:spcBef>
                <a:spcPts val="0"/>
              </a:spcBef>
              <a:buSzTx/>
              <a:buNone/>
              <a:defRPr sz="2300"/>
            </a:pPr>
          </a:p>
        </p:txBody>
      </p:sp>
      <p:sp>
        <p:nvSpPr>
          <p:cNvPr id="94" name="Shape 94"/>
          <p:cNvSpPr/>
          <p:nvPr/>
        </p:nvSpPr>
        <p:spPr>
          <a:xfrm>
            <a:off x="4648200" y="1600200"/>
            <a:ext cx="4038600" cy="319659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600"/>
              </a:spcBef>
              <a:buClr>
                <a:schemeClr val="accent1"/>
              </a:buClr>
              <a:buSzPct val="100000"/>
              <a:buFont typeface="Wingdings"/>
              <a:buChar char="●"/>
              <a:defRPr sz="2800"/>
            </a:pPr>
            <a:r>
              <a:t>Physical Exam</a:t>
            </a:r>
          </a:p>
          <a:p>
            <a:pPr lvl="1" marL="742950" indent="-285750">
              <a:lnSpc>
                <a:spcPct val="90000"/>
              </a:lnSpc>
              <a:buClr>
                <a:schemeClr val="accent1"/>
              </a:buClr>
              <a:buSzPct val="100000"/>
              <a:buFont typeface="Wingdings"/>
              <a:buChar char="○"/>
              <a:defRPr sz="2300"/>
            </a:pPr>
            <a:r>
              <a:t>Low-grade fever</a:t>
            </a:r>
          </a:p>
          <a:p>
            <a:pPr lvl="1" marL="742950" indent="-285750">
              <a:lnSpc>
                <a:spcPct val="90000"/>
              </a:lnSpc>
              <a:buClr>
                <a:schemeClr val="accent1"/>
              </a:buClr>
              <a:buSzPct val="100000"/>
              <a:buFont typeface="Wingdings"/>
              <a:buChar char="○"/>
              <a:defRPr sz="2300"/>
            </a:pPr>
            <a:r>
              <a:t>Localized tenderness</a:t>
            </a:r>
          </a:p>
          <a:p>
            <a:pPr lvl="1" marL="742950" indent="-285750">
              <a:lnSpc>
                <a:spcPct val="90000"/>
              </a:lnSpc>
              <a:buClr>
                <a:schemeClr val="accent1"/>
              </a:buClr>
              <a:buSzPct val="100000"/>
              <a:buFont typeface="Wingdings"/>
              <a:buChar char="○"/>
              <a:defRPr sz="2300"/>
            </a:pPr>
            <a:r>
              <a:t>Rebound and guarding</a:t>
            </a:r>
          </a:p>
          <a:p>
            <a:pPr lvl="1" marL="742950" indent="-285750">
              <a:lnSpc>
                <a:spcPct val="90000"/>
              </a:lnSpc>
              <a:buClr>
                <a:schemeClr val="accent1"/>
              </a:buClr>
              <a:buSzPct val="100000"/>
              <a:buFont typeface="Wingdings"/>
              <a:buChar char="○"/>
              <a:defRPr sz="2300"/>
            </a:pPr>
            <a:r>
              <a:t>Left-sided pain on rectal exam</a:t>
            </a:r>
          </a:p>
          <a:p>
            <a:pPr lvl="1" marL="742950" indent="-285750">
              <a:lnSpc>
                <a:spcPct val="90000"/>
              </a:lnSpc>
              <a:buClr>
                <a:schemeClr val="accent1"/>
              </a:buClr>
              <a:buSzPct val="100000"/>
              <a:buFont typeface="Wingdings"/>
              <a:buChar char="○"/>
              <a:defRPr sz="2300"/>
            </a:pPr>
            <a:r>
              <a:t>Occult blood</a:t>
            </a:r>
          </a:p>
          <a:p>
            <a:pPr lvl="1" marL="742950" indent="-285750">
              <a:lnSpc>
                <a:spcPct val="90000"/>
              </a:lnSpc>
              <a:buClr>
                <a:schemeClr val="accent1"/>
              </a:buClr>
              <a:buSzPct val="100000"/>
              <a:buFont typeface="Wingdings"/>
              <a:buChar char="○"/>
              <a:defRPr sz="2300"/>
            </a:pPr>
            <a:r>
              <a:t>Peritoneal signs</a:t>
            </a:r>
          </a:p>
          <a:p>
            <a:pPr lvl="2" marL="1143000" indent="-228600">
              <a:lnSpc>
                <a:spcPct val="90000"/>
              </a:lnSpc>
              <a:buClr>
                <a:schemeClr val="accent1"/>
              </a:buClr>
              <a:buSzPct val="100000"/>
              <a:buFont typeface="Wingdings"/>
              <a:buChar char="●"/>
              <a:defRPr sz="2100"/>
            </a:pPr>
            <a:r>
              <a:t>Suggest perforation or abscess rupture</a:t>
            </a:r>
          </a:p>
        </p:txBody>
      </p:sp>
      <p:pic>
        <p:nvPicPr>
          <p:cNvPr id="95" name="thmb_4314a6543edd3CT-diverticulitis-links.jpg" descr="http://tbn0.google.com/images?q=tbn:HEiuc0VnI_fVqM:http://www.radiologyassistant.nl/images/thmb_4314a6543edd3CT-diverticulitis-links.jpg">
            <a:hlinkClick r:id="rId2" invalidUrl="" action="" tgtFrame="" tooltip="" history="1" highlightClick="0" endSnd="0"/>
          </p:cNvPr>
          <p:cNvPicPr>
            <a:picLocks noChangeAspect="1"/>
          </p:cNvPicPr>
          <p:nvPr/>
        </p:nvPicPr>
        <p:blipFill>
          <a:blip r:embed="rId3">
            <a:extLst/>
          </a:blip>
          <a:stretch>
            <a:fillRect/>
          </a:stretch>
        </p:blipFill>
        <p:spPr>
          <a:xfrm>
            <a:off x="914400" y="2362200"/>
            <a:ext cx="2079625" cy="17907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4">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94">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94">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94">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94">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94">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94">
                                            <p:txEl>
                                              <p:pRg st="6" end="6"/>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9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4"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Diverticulitis  </a:t>
            </a:r>
          </a:p>
        </p:txBody>
      </p:sp>
      <p:sp>
        <p:nvSpPr>
          <p:cNvPr id="98" name="Shape 98"/>
          <p:cNvSpPr/>
          <p:nvPr>
            <p:ph type="body" sz="half" idx="4294967295"/>
          </p:nvPr>
        </p:nvSpPr>
        <p:spPr>
          <a:xfrm>
            <a:off x="457200" y="1600200"/>
            <a:ext cx="4038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600"/>
              </a:spcBef>
              <a:buChar char="●"/>
              <a:defRPr sz="2800"/>
            </a:pPr>
            <a:r>
              <a:t>Diagnosis?</a:t>
            </a:r>
          </a:p>
          <a:p>
            <a:pPr>
              <a:lnSpc>
                <a:spcPct val="90000"/>
              </a:lnSpc>
              <a:spcBef>
                <a:spcPts val="600"/>
              </a:spcBef>
              <a:buChar char="●"/>
              <a:defRPr sz="2800"/>
            </a:pPr>
          </a:p>
          <a:p>
            <a:pPr lvl="1" marL="742950" indent="-285750">
              <a:lnSpc>
                <a:spcPct val="90000"/>
              </a:lnSpc>
              <a:spcBef>
                <a:spcPts val="0"/>
              </a:spcBef>
              <a:defRPr sz="2300"/>
            </a:pPr>
            <a:r>
              <a:t>CT scan </a:t>
            </a:r>
          </a:p>
          <a:p>
            <a:pPr lvl="1" marL="742950" indent="-285750">
              <a:lnSpc>
                <a:spcPct val="90000"/>
              </a:lnSpc>
              <a:spcBef>
                <a:spcPts val="0"/>
              </a:spcBef>
              <a:defRPr sz="2300"/>
            </a:pPr>
            <a:r>
              <a:t>Leukocytosis present in only 36% of patients</a:t>
            </a:r>
          </a:p>
        </p:txBody>
      </p:sp>
      <p:pic>
        <p:nvPicPr>
          <p:cNvPr id="99" name="thmb_46163cfb55c0cDiverticulitis2.jpg" descr="http://tbn0.google.com/images?q=tbn:dlm331i7YED4fM:http://www.radiologyassistant.nl/images/thmb_46163cfb55c0cDiverticulitis2.jpg">
            <a:hlinkClick r:id="rId2" invalidUrl="" action="" tgtFrame="" tooltip="" history="1" highlightClick="0" endSnd="0"/>
          </p:cNvPr>
          <p:cNvPicPr>
            <a:picLocks noChangeAspect="1"/>
          </p:cNvPicPr>
          <p:nvPr/>
        </p:nvPicPr>
        <p:blipFill>
          <a:blip r:embed="rId3">
            <a:extLst/>
          </a:blip>
          <a:stretch>
            <a:fillRect/>
          </a:stretch>
        </p:blipFill>
        <p:spPr>
          <a:xfrm>
            <a:off x="5597525" y="1905000"/>
            <a:ext cx="2860675" cy="2133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8">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9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8"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Diverticulitis  </a:t>
            </a:r>
          </a:p>
        </p:txBody>
      </p:sp>
      <p:sp>
        <p:nvSpPr>
          <p:cNvPr id="102" name="Shape 102"/>
          <p:cNvSpPr/>
          <p:nvPr>
            <p:ph type="body" sz="half" idx="4294967295"/>
          </p:nvPr>
        </p:nvSpPr>
        <p:spPr>
          <a:xfrm>
            <a:off x="457200" y="1600200"/>
            <a:ext cx="4038600" cy="4530725"/>
          </a:xfrm>
          <a:prstGeom prst="rect">
            <a:avLst/>
          </a:prstGeom>
        </p:spPr>
        <p:txBody>
          <a:bodyPr>
            <a:normAutofit fontScale="100000" lnSpcReduction="0"/>
          </a:bodyPr>
          <a:lstStyle/>
          <a:p>
            <a:pPr>
              <a:lnSpc>
                <a:spcPct val="90000"/>
              </a:lnSpc>
              <a:spcBef>
                <a:spcPts val="600"/>
              </a:spcBef>
              <a:buChar char="●"/>
              <a:defRPr sz="2300"/>
            </a:pPr>
          </a:p>
        </p:txBody>
      </p:sp>
      <p:sp>
        <p:nvSpPr>
          <p:cNvPr id="103" name="Shape 103"/>
          <p:cNvSpPr/>
          <p:nvPr/>
        </p:nvSpPr>
        <p:spPr>
          <a:xfrm>
            <a:off x="4648200" y="2209800"/>
            <a:ext cx="4038600" cy="221714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500"/>
              </a:spcBef>
              <a:buClr>
                <a:schemeClr val="accent1"/>
              </a:buClr>
              <a:buSzPct val="100000"/>
              <a:buFont typeface="Wingdings"/>
              <a:buChar char="●"/>
              <a:defRPr sz="2400"/>
            </a:pPr>
            <a:r>
              <a:t>Treatment ? </a:t>
            </a:r>
          </a:p>
          <a:p>
            <a:pPr lvl="1" marL="742950" indent="-285750">
              <a:buClr>
                <a:schemeClr val="accent1"/>
              </a:buClr>
              <a:buSzPct val="100000"/>
              <a:buFont typeface="Wingdings"/>
              <a:buChar char="○"/>
              <a:defRPr sz="2100"/>
            </a:pPr>
            <a:r>
              <a:t>Fluids</a:t>
            </a:r>
          </a:p>
          <a:p>
            <a:pPr lvl="1" marL="742950" indent="-285750">
              <a:buClr>
                <a:schemeClr val="accent1"/>
              </a:buClr>
              <a:buSzPct val="100000"/>
              <a:buFont typeface="Wingdings"/>
              <a:buChar char="○"/>
              <a:defRPr sz="2100"/>
            </a:pPr>
            <a:r>
              <a:t>NPO</a:t>
            </a:r>
          </a:p>
          <a:p>
            <a:pPr lvl="1" marL="742950" indent="-285750">
              <a:buClr>
                <a:schemeClr val="accent1"/>
              </a:buClr>
              <a:buSzPct val="100000"/>
              <a:buFont typeface="Wingdings"/>
              <a:buChar char="○"/>
              <a:defRPr sz="2100"/>
            </a:pPr>
            <a:r>
              <a:t>Antibiotics  </a:t>
            </a:r>
          </a:p>
          <a:p>
            <a:pPr lvl="1" marL="742950" indent="-285750">
              <a:buClr>
                <a:schemeClr val="accent1"/>
              </a:buClr>
              <a:buSzPct val="100000"/>
              <a:buFont typeface="Wingdings"/>
              <a:buChar char="○"/>
              <a:defRPr sz="2100"/>
            </a:pPr>
            <a:r>
              <a:t>For outpatients (non-toxic)</a:t>
            </a:r>
          </a:p>
          <a:p>
            <a:pPr lvl="2" marL="1143000" indent="-228600">
              <a:buClr>
                <a:schemeClr val="accent1"/>
              </a:buClr>
              <a:buSzPct val="100000"/>
              <a:buFont typeface="Wingdings"/>
              <a:buChar char="●"/>
              <a:defRPr sz="1900"/>
            </a:pPr>
            <a:r>
              <a:t>liquid diet x 48 hours</a:t>
            </a:r>
          </a:p>
          <a:p>
            <a:pPr lvl="2" marL="1143000" indent="-228600">
              <a:buClr>
                <a:schemeClr val="accent1"/>
              </a:buClr>
              <a:buSzPct val="100000"/>
              <a:buFont typeface="Wingdings"/>
              <a:buChar char="●"/>
              <a:defRPr sz="1900"/>
            </a:pPr>
            <a:r>
              <a:t>Cipro and Flagyl</a:t>
            </a:r>
          </a:p>
        </p:txBody>
      </p:sp>
      <p:pic>
        <p:nvPicPr>
          <p:cNvPr id="104" name="thmb_46163cfb55c0cDiverticulitis2.jpg" descr="http://tbn0.google.com/images?q=tbn:dlm331i7YED4fM:http://www.radiologyassistant.nl/images/thmb_46163cfb55c0cDiverticulitis2.jpg">
            <a:hlinkClick r:id="rId2" invalidUrl="" action="" tgtFrame="" tooltip="" history="1" highlightClick="0" endSnd="0"/>
          </p:cNvPr>
          <p:cNvPicPr>
            <a:picLocks noChangeAspect="1"/>
          </p:cNvPicPr>
          <p:nvPr/>
        </p:nvPicPr>
        <p:blipFill>
          <a:blip r:embed="rId3">
            <a:extLst/>
          </a:blip>
          <a:stretch>
            <a:fillRect/>
          </a:stretch>
        </p:blipFill>
        <p:spPr>
          <a:xfrm>
            <a:off x="914400" y="2895600"/>
            <a:ext cx="2209800" cy="164782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0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0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0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03">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03">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03">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0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3"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#3</a:t>
            </a:r>
          </a:p>
        </p:txBody>
      </p:sp>
      <p:sp>
        <p:nvSpPr>
          <p:cNvPr id="107" name="Shape 107"/>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buChar char="●"/>
            </a:pPr>
            <a:r>
              <a:t>46 yo M with hx of alcohol abuse with 3 days of severe upper abd pain, vomiting, subjective fevers.</a:t>
            </a:r>
          </a:p>
          <a:p>
            <a:pPr>
              <a:buChar char="●"/>
            </a:pPr>
            <a:r>
              <a:t>Social hx: homeless, heavy alcohol use, smokes 2ppd,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#3 Exam</a:t>
            </a:r>
          </a:p>
        </p:txBody>
      </p:sp>
      <p:sp>
        <p:nvSpPr>
          <p:cNvPr id="110" name="Shape 110"/>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500"/>
              </a:spcBef>
              <a:buChar char="●"/>
              <a:defRPr sz="2400"/>
            </a:pPr>
            <a:r>
              <a:t>V/S: T: 37.4, HR: 115, BP: 98/65, R: 22, O2sat: 95%</a:t>
            </a:r>
          </a:p>
          <a:p>
            <a:pPr>
              <a:lnSpc>
                <a:spcPct val="90000"/>
              </a:lnSpc>
              <a:spcBef>
                <a:spcPts val="500"/>
              </a:spcBef>
              <a:buChar char="●"/>
              <a:defRPr sz="2400"/>
            </a:pPr>
            <a:r>
              <a:t>General: ill-appearing, appears in pain</a:t>
            </a:r>
          </a:p>
          <a:p>
            <a:pPr>
              <a:lnSpc>
                <a:spcPct val="90000"/>
              </a:lnSpc>
              <a:spcBef>
                <a:spcPts val="500"/>
              </a:spcBef>
              <a:buChar char="●"/>
              <a:defRPr sz="2400"/>
            </a:pPr>
            <a:r>
              <a:t>CV:, Tachycardia</a:t>
            </a:r>
          </a:p>
          <a:p>
            <a:pPr>
              <a:lnSpc>
                <a:spcPct val="90000"/>
              </a:lnSpc>
              <a:spcBef>
                <a:spcPts val="500"/>
              </a:spcBef>
              <a:buChar char="●"/>
              <a:defRPr sz="2400"/>
            </a:pPr>
            <a:r>
              <a:t>Lungs: -ve</a:t>
            </a:r>
          </a:p>
          <a:p>
            <a:pPr>
              <a:lnSpc>
                <a:spcPct val="90000"/>
              </a:lnSpc>
              <a:spcBef>
                <a:spcPts val="500"/>
              </a:spcBef>
              <a:buChar char="●"/>
              <a:defRPr sz="2400"/>
            </a:pPr>
            <a:r>
              <a:t>Abdomen: mildly distended, Tender epigastric, guarding</a:t>
            </a:r>
          </a:p>
          <a:p>
            <a:pPr>
              <a:lnSpc>
                <a:spcPct val="90000"/>
              </a:lnSpc>
              <a:spcBef>
                <a:spcPts val="500"/>
              </a:spcBef>
              <a:buChar char="●"/>
              <a:defRPr sz="2400"/>
            </a:pPr>
            <a:r>
              <a:t>Rectal: heme neg stool</a:t>
            </a:r>
          </a:p>
          <a:p>
            <a:pPr>
              <a:lnSpc>
                <a:spcPct val="90000"/>
              </a:lnSpc>
              <a:buChar char="●"/>
              <a:defRPr b="1" sz="2400"/>
            </a:pPr>
          </a:p>
          <a:p>
            <a:pPr>
              <a:lnSpc>
                <a:spcPct val="90000"/>
              </a:lnSpc>
              <a:spcBef>
                <a:spcPts val="500"/>
              </a:spcBef>
              <a:buChar char="●"/>
              <a:defRPr b="1" sz="2400"/>
            </a:pPr>
            <a:r>
              <a:t>What is your differential diagnosis &amp; what next?</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idx="4294967295"/>
          </p:nvPr>
        </p:nvSpPr>
        <p:spPr>
          <a:xfrm>
            <a:off x="457200" y="274637"/>
            <a:ext cx="8229600" cy="1143001"/>
          </a:xfrm>
          <a:prstGeom prst="rect">
            <a:avLst/>
          </a:prstGeom>
        </p:spPr>
        <p:txBody>
          <a:bodyPr>
            <a:normAutofit fontScale="100000" lnSpcReduction="0"/>
          </a:bodyPr>
          <a:lstStyle/>
          <a:p>
            <a:pPr>
              <a:defRPr sz="3400"/>
            </a:pPr>
          </a:p>
        </p:txBody>
      </p:sp>
      <p:sp>
        <p:nvSpPr>
          <p:cNvPr id="47" name="Shape 47"/>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600"/>
              </a:spcBef>
              <a:buChar char="●"/>
              <a:defRPr sz="2800"/>
            </a:pPr>
            <a:r>
              <a:t>Physical exam:</a:t>
            </a:r>
          </a:p>
          <a:p>
            <a:pPr>
              <a:spcBef>
                <a:spcPts val="600"/>
              </a:spcBef>
              <a:buChar char="●"/>
              <a:defRPr sz="2800"/>
            </a:pPr>
            <a:r>
              <a:t>T: 37.8, HR: 95, BP 118/76, R: 18, O2 sat: 100%</a:t>
            </a:r>
          </a:p>
          <a:p>
            <a:pPr>
              <a:spcBef>
                <a:spcPts val="600"/>
              </a:spcBef>
              <a:buChar char="●"/>
              <a:defRPr sz="2800"/>
            </a:pPr>
            <a:r>
              <a:t>Uncomfortable appearing</a:t>
            </a:r>
          </a:p>
          <a:p>
            <a:pPr>
              <a:spcBef>
                <a:spcPts val="600"/>
              </a:spcBef>
              <a:buChar char="●"/>
              <a:defRPr sz="2800"/>
            </a:pPr>
            <a:r>
              <a:t>Abdomen: Soft, non-distended, tender to palpation in RLQ </a:t>
            </a:r>
          </a:p>
          <a:p>
            <a:pPr>
              <a:spcBef>
                <a:spcPts val="600"/>
              </a:spcBef>
              <a:buChar char="●"/>
              <a:defRPr sz="2800"/>
            </a:pPr>
            <a:r>
              <a:t>Genital exam: normal</a:t>
            </a:r>
          </a:p>
          <a:p>
            <a:pPr>
              <a:buChar char="●"/>
              <a:defRPr sz="2800"/>
            </a:pPr>
          </a:p>
          <a:p>
            <a:pPr>
              <a:spcBef>
                <a:spcPts val="600"/>
              </a:spcBef>
              <a:buChar char="●"/>
              <a:defRPr b="1" sz="2800"/>
            </a:pPr>
            <a:r>
              <a:t>What is your differential diagnosis and what do you do next?</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Pancreatitis </a:t>
            </a:r>
          </a:p>
        </p:txBody>
      </p:sp>
      <p:sp>
        <p:nvSpPr>
          <p:cNvPr id="113" name="Shape 113"/>
          <p:cNvSpPr/>
          <p:nvPr>
            <p:ph type="body" idx="4294967295"/>
          </p:nvPr>
        </p:nvSpPr>
        <p:spPr>
          <a:xfrm>
            <a:off x="457200" y="1600200"/>
            <a:ext cx="83820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Char char="●"/>
              <a:defRPr sz="2000"/>
            </a:pPr>
            <a:r>
              <a:t>Risk Factors ?</a:t>
            </a:r>
          </a:p>
          <a:p>
            <a:pPr lvl="1" marL="742950" indent="-285750">
              <a:lnSpc>
                <a:spcPct val="80000"/>
              </a:lnSpc>
              <a:spcBef>
                <a:spcPts val="0"/>
              </a:spcBef>
              <a:defRPr sz="1800"/>
            </a:pPr>
            <a:r>
              <a:t>Alcohol</a:t>
            </a:r>
          </a:p>
          <a:p>
            <a:pPr lvl="1" marL="742950" indent="-285750">
              <a:lnSpc>
                <a:spcPct val="80000"/>
              </a:lnSpc>
              <a:spcBef>
                <a:spcPts val="0"/>
              </a:spcBef>
              <a:defRPr sz="1800"/>
            </a:pPr>
            <a:r>
              <a:t>Gallstones</a:t>
            </a:r>
          </a:p>
          <a:p>
            <a:pPr lvl="1" marL="742950" indent="-285750">
              <a:lnSpc>
                <a:spcPct val="80000"/>
              </a:lnSpc>
              <a:spcBef>
                <a:spcPts val="0"/>
              </a:spcBef>
              <a:defRPr sz="1800"/>
            </a:pPr>
            <a:r>
              <a:t>Drugs</a:t>
            </a:r>
          </a:p>
          <a:p>
            <a:pPr lvl="2" marL="1143000" indent="-228600">
              <a:lnSpc>
                <a:spcPct val="80000"/>
              </a:lnSpc>
              <a:spcBef>
                <a:spcPts val="0"/>
              </a:spcBef>
              <a:defRPr sz="1700"/>
            </a:pPr>
            <a:r>
              <a:t>Amiodarone, antivirals, diuretics, NSAIDs, antibiotics, more…..</a:t>
            </a:r>
          </a:p>
          <a:p>
            <a:pPr lvl="1" marL="742950" indent="-285750">
              <a:lnSpc>
                <a:spcPct val="80000"/>
              </a:lnSpc>
              <a:spcBef>
                <a:spcPts val="0"/>
              </a:spcBef>
              <a:defRPr sz="1800"/>
            </a:pPr>
            <a:r>
              <a:t>Severe hyperlipidemia</a:t>
            </a:r>
          </a:p>
          <a:p>
            <a:pPr lvl="1" marL="742950" indent="-285750">
              <a:lnSpc>
                <a:spcPct val="80000"/>
              </a:lnSpc>
              <a:spcBef>
                <a:spcPts val="0"/>
              </a:spcBef>
              <a:defRPr sz="1800"/>
            </a:pPr>
            <a:r>
              <a:t>Idiopathic </a:t>
            </a:r>
          </a:p>
          <a:p>
            <a:pPr>
              <a:lnSpc>
                <a:spcPct val="80000"/>
              </a:lnSpc>
              <a:spcBef>
                <a:spcPts val="400"/>
              </a:spcBef>
              <a:buChar char="●"/>
              <a:defRPr sz="2000"/>
            </a:pPr>
            <a:r>
              <a:t>Clinical Features?</a:t>
            </a:r>
          </a:p>
          <a:p>
            <a:pPr lvl="1" marL="742950" indent="-285750">
              <a:lnSpc>
                <a:spcPct val="80000"/>
              </a:lnSpc>
              <a:spcBef>
                <a:spcPts val="0"/>
              </a:spcBef>
              <a:defRPr sz="1800"/>
            </a:pPr>
            <a:r>
              <a:t>Epigastric pain</a:t>
            </a:r>
          </a:p>
          <a:p>
            <a:pPr lvl="1" marL="742950" indent="-285750">
              <a:lnSpc>
                <a:spcPct val="80000"/>
              </a:lnSpc>
              <a:spcBef>
                <a:spcPts val="0"/>
              </a:spcBef>
              <a:defRPr sz="1800"/>
            </a:pPr>
            <a:r>
              <a:t>Constant, boring pain</a:t>
            </a:r>
          </a:p>
          <a:p>
            <a:pPr lvl="1" marL="742950" indent="-285750">
              <a:lnSpc>
                <a:spcPct val="80000"/>
              </a:lnSpc>
              <a:spcBef>
                <a:spcPts val="0"/>
              </a:spcBef>
              <a:defRPr sz="1800"/>
            </a:pPr>
            <a:r>
              <a:t>Radiates to back</a:t>
            </a:r>
          </a:p>
          <a:p>
            <a:pPr lvl="1" marL="742950" indent="-285750">
              <a:lnSpc>
                <a:spcPct val="80000"/>
              </a:lnSpc>
              <a:spcBef>
                <a:spcPts val="0"/>
              </a:spcBef>
              <a:defRPr sz="1800"/>
            </a:pPr>
            <a:r>
              <a:t>Severe</a:t>
            </a:r>
          </a:p>
          <a:p>
            <a:pPr lvl="1" marL="742950" indent="-285750">
              <a:lnSpc>
                <a:spcPct val="80000"/>
              </a:lnSpc>
              <a:spcBef>
                <a:spcPts val="0"/>
              </a:spcBef>
              <a:defRPr sz="1800"/>
            </a:pPr>
            <a:r>
              <a:t>N/V</a:t>
            </a:r>
          </a:p>
          <a:p>
            <a:pPr lvl="1" marL="742950" indent="-285750">
              <a:lnSpc>
                <a:spcPct val="80000"/>
              </a:lnSpc>
              <a:spcBef>
                <a:spcPts val="0"/>
              </a:spcBef>
              <a:defRPr sz="1800"/>
            </a:pPr>
            <a:r>
              <a:t>bloating</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1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1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1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13">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13">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13">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13">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113">
                                            <p:txEl>
                                              <p:pRg st="8" end="8"/>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113">
                                            <p:txEl>
                                              <p:pRg st="9" end="9"/>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113">
                                            <p:txEl>
                                              <p:pRg st="10" end="10"/>
                                            </p:txEl>
                                          </p:spTgt>
                                        </p:tgtEl>
                                        <p:attrNameLst>
                                          <p:attrName>style.visibility</p:attrName>
                                        </p:attrNameLst>
                                      </p:cBhvr>
                                      <p:to>
                                        <p:strVal val="visible"/>
                                      </p:to>
                                    </p:set>
                                  </p:childTnLst>
                                </p:cTn>
                              </p:par>
                              <p:par>
                                <p:cTn id="31" presetClass="entr" nodeType="withEffect" presetSubtype="0" presetID="1" grpId="1" fill="hold">
                                  <p:stCondLst>
                                    <p:cond delay="0"/>
                                  </p:stCondLst>
                                  <p:iterate type="el" backwards="0">
                                    <p:tmAbs val="0"/>
                                  </p:iterate>
                                  <p:childTnLst>
                                    <p:set>
                                      <p:cBhvr>
                                        <p:cTn id="32" fill="hold"/>
                                        <p:tgtEl>
                                          <p:spTgt spid="113">
                                            <p:txEl>
                                              <p:pRg st="11" end="11"/>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113">
                                            <p:txEl>
                                              <p:pRg st="12" end="12"/>
                                            </p:txEl>
                                          </p:spTgt>
                                        </p:tgtEl>
                                        <p:attrNameLst>
                                          <p:attrName>style.visibility</p:attrName>
                                        </p:attrNameLst>
                                      </p:cBhvr>
                                      <p:to>
                                        <p:strVal val="visible"/>
                                      </p:to>
                                    </p:set>
                                  </p:childTnLst>
                                </p:cTn>
                              </p:par>
                              <p:par>
                                <p:cTn id="35" presetClass="entr" nodeType="withEffect" presetSubtype="0" presetID="1" grpId="1" fill="hold">
                                  <p:stCondLst>
                                    <p:cond delay="0"/>
                                  </p:stCondLst>
                                  <p:iterate type="el" backwards="0">
                                    <p:tmAbs val="0"/>
                                  </p:iterate>
                                  <p:childTnLst>
                                    <p:set>
                                      <p:cBhvr>
                                        <p:cTn id="36" fill="hold"/>
                                        <p:tgtEl>
                                          <p:spTgt spid="113">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3"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Pancreatitis </a:t>
            </a:r>
          </a:p>
        </p:txBody>
      </p:sp>
      <p:sp>
        <p:nvSpPr>
          <p:cNvPr id="116" name="Shape 116"/>
          <p:cNvSpPr/>
          <p:nvPr>
            <p:ph type="body" sz="half" idx="4294967295"/>
          </p:nvPr>
        </p:nvSpPr>
        <p:spPr>
          <a:xfrm>
            <a:off x="254000" y="1600200"/>
            <a:ext cx="4038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Char char="●"/>
              <a:defRPr sz="2000"/>
            </a:pPr>
            <a:r>
              <a:t>Physical Findings ?</a:t>
            </a:r>
          </a:p>
          <a:p>
            <a:pPr lvl="1" marL="742950" indent="-285750">
              <a:lnSpc>
                <a:spcPct val="80000"/>
              </a:lnSpc>
              <a:spcBef>
                <a:spcPts val="0"/>
              </a:spcBef>
              <a:defRPr sz="1800"/>
            </a:pPr>
            <a:r>
              <a:t>Low-grade fevers</a:t>
            </a:r>
          </a:p>
          <a:p>
            <a:pPr lvl="1" marL="742950" indent="-285750">
              <a:lnSpc>
                <a:spcPct val="80000"/>
              </a:lnSpc>
              <a:spcBef>
                <a:spcPts val="0"/>
              </a:spcBef>
              <a:defRPr sz="1800"/>
            </a:pPr>
            <a:r>
              <a:t>Tachycardia, hypotension</a:t>
            </a:r>
          </a:p>
          <a:p>
            <a:pPr lvl="1" marL="742950" indent="-285750">
              <a:lnSpc>
                <a:spcPct val="80000"/>
              </a:lnSpc>
              <a:spcBef>
                <a:spcPts val="0"/>
              </a:spcBef>
              <a:defRPr sz="1800"/>
            </a:pPr>
            <a:r>
              <a:t>Respiratory symptoms</a:t>
            </a:r>
          </a:p>
          <a:p>
            <a:pPr lvl="2" marL="1143000" indent="-228600">
              <a:lnSpc>
                <a:spcPct val="80000"/>
              </a:lnSpc>
              <a:spcBef>
                <a:spcPts val="0"/>
              </a:spcBef>
              <a:defRPr sz="1700"/>
            </a:pPr>
            <a:r>
              <a:t>Atelectasis</a:t>
            </a:r>
          </a:p>
          <a:p>
            <a:pPr lvl="2" marL="1143000" indent="-228600">
              <a:lnSpc>
                <a:spcPct val="80000"/>
              </a:lnSpc>
              <a:spcBef>
                <a:spcPts val="0"/>
              </a:spcBef>
              <a:defRPr sz="1700"/>
            </a:pPr>
            <a:r>
              <a:t>Pleural effusion</a:t>
            </a:r>
          </a:p>
          <a:p>
            <a:pPr lvl="1" marL="742950" indent="-285750">
              <a:lnSpc>
                <a:spcPct val="80000"/>
              </a:lnSpc>
              <a:spcBef>
                <a:spcPts val="0"/>
              </a:spcBef>
              <a:defRPr sz="1800"/>
            </a:pPr>
            <a:r>
              <a:t>Peritonitis – a late finding</a:t>
            </a:r>
          </a:p>
          <a:p>
            <a:pPr lvl="1" marL="742950" indent="-285750">
              <a:lnSpc>
                <a:spcPct val="80000"/>
              </a:lnSpc>
              <a:spcBef>
                <a:spcPts val="0"/>
              </a:spcBef>
              <a:defRPr sz="1800"/>
            </a:pPr>
            <a:r>
              <a:t>Ileus</a:t>
            </a:r>
          </a:p>
          <a:p>
            <a:pPr lvl="1" marL="742950" indent="-285750">
              <a:lnSpc>
                <a:spcPct val="80000"/>
              </a:lnSpc>
              <a:spcBef>
                <a:spcPts val="0"/>
              </a:spcBef>
              <a:defRPr sz="1800"/>
            </a:pPr>
            <a:r>
              <a:t>Cullen sign</a:t>
            </a:r>
            <a:r>
              <a:rPr>
                <a:solidFill>
                  <a:srgbClr val="FF0000"/>
                </a:solidFill>
              </a:rPr>
              <a:t>*</a:t>
            </a:r>
            <a:endParaRPr>
              <a:solidFill>
                <a:srgbClr val="FF0000"/>
              </a:solidFill>
            </a:endParaRPr>
          </a:p>
          <a:p>
            <a:pPr lvl="1" marL="742950" indent="-285750">
              <a:lnSpc>
                <a:spcPct val="80000"/>
              </a:lnSpc>
              <a:spcBef>
                <a:spcPts val="0"/>
              </a:spcBef>
              <a:defRPr sz="1800"/>
            </a:pPr>
            <a:r>
              <a:t>Grey Turner sign</a:t>
            </a:r>
            <a:r>
              <a:rPr>
                <a:solidFill>
                  <a:srgbClr val="FF0000"/>
                </a:solidFill>
              </a:rPr>
              <a:t>*</a:t>
            </a:r>
          </a:p>
        </p:txBody>
      </p:sp>
      <p:pic>
        <p:nvPicPr>
          <p:cNvPr id="117" name="image.png"/>
          <p:cNvPicPr>
            <a:picLocks noChangeAspect="1"/>
          </p:cNvPicPr>
          <p:nvPr/>
        </p:nvPicPr>
        <p:blipFill>
          <a:blip r:embed="rId2">
            <a:extLst/>
          </a:blip>
          <a:stretch>
            <a:fillRect/>
          </a:stretch>
        </p:blipFill>
        <p:spPr>
          <a:xfrm>
            <a:off x="4267200" y="1871662"/>
            <a:ext cx="4953000" cy="3211513"/>
          </a:xfrm>
          <a:prstGeom prst="rect">
            <a:avLst/>
          </a:prstGeom>
          <a:ln w="12700">
            <a:miter lim="400000"/>
          </a:ln>
        </p:spPr>
      </p:pic>
      <p:sp>
        <p:nvSpPr>
          <p:cNvPr id="118" name="Shape 118"/>
          <p:cNvSpPr/>
          <p:nvPr/>
        </p:nvSpPr>
        <p:spPr>
          <a:xfrm>
            <a:off x="4572000" y="5562600"/>
            <a:ext cx="358571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0000"/>
                </a:solidFill>
              </a:defRPr>
            </a:lvl1pPr>
          </a:lstStyle>
          <a:p>
            <a:pPr/>
            <a:r>
              <a:t>*Signs of hemorrhagic pancreatitis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0" presetID="3" grpId="2" fill="hold">
                                  <p:stCondLst>
                                    <p:cond delay="0"/>
                                  </p:stCondLst>
                                  <p:iterate type="el" backwards="0">
                                    <p:tmAbs val="0"/>
                                  </p:iterate>
                                  <p:childTnLst>
                                    <p:set>
                                      <p:cBhvr>
                                        <p:cTn id="10" fill="hold"/>
                                        <p:tgtEl>
                                          <p:spTgt spid="116">
                                            <p:txEl>
                                              <p:pRg st="1" end="1"/>
                                            </p:txEl>
                                          </p:spTgt>
                                        </p:tgtEl>
                                        <p:attrNameLst>
                                          <p:attrName>style.visibility</p:attrName>
                                        </p:attrNameLst>
                                      </p:cBhvr>
                                      <p:to>
                                        <p:strVal val="visible"/>
                                      </p:to>
                                    </p:set>
                                    <p:animEffect filter="blinds(horizontal)" transition="in">
                                      <p:cBhvr>
                                        <p:cTn id="11" dur="500"/>
                                        <p:tgtEl>
                                          <p:spTgt spid="11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0" presetID="3" grpId="2" fill="hold">
                                  <p:stCondLst>
                                    <p:cond delay="0"/>
                                  </p:stCondLst>
                                  <p:iterate type="el" backwards="0">
                                    <p:tmAbs val="0"/>
                                  </p:iterate>
                                  <p:childTnLst>
                                    <p:set>
                                      <p:cBhvr>
                                        <p:cTn id="15" fill="hold"/>
                                        <p:tgtEl>
                                          <p:spTgt spid="116">
                                            <p:txEl>
                                              <p:pRg st="2" end="2"/>
                                            </p:txEl>
                                          </p:spTgt>
                                        </p:tgtEl>
                                        <p:attrNameLst>
                                          <p:attrName>style.visibility</p:attrName>
                                        </p:attrNameLst>
                                      </p:cBhvr>
                                      <p:to>
                                        <p:strVal val="visible"/>
                                      </p:to>
                                    </p:set>
                                    <p:animEffect filter="blinds(horizontal)" transition="in">
                                      <p:cBhvr>
                                        <p:cTn id="16" dur="500"/>
                                        <p:tgtEl>
                                          <p:spTgt spid="11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0" presetID="3" grpId="2" fill="hold">
                                  <p:stCondLst>
                                    <p:cond delay="0"/>
                                  </p:stCondLst>
                                  <p:iterate type="el" backwards="0">
                                    <p:tmAbs val="0"/>
                                  </p:iterate>
                                  <p:childTnLst>
                                    <p:set>
                                      <p:cBhvr>
                                        <p:cTn id="20" fill="hold"/>
                                        <p:tgtEl>
                                          <p:spTgt spid="116">
                                            <p:txEl>
                                              <p:pRg st="3" end="3"/>
                                            </p:txEl>
                                          </p:spTgt>
                                        </p:tgtEl>
                                        <p:attrNameLst>
                                          <p:attrName>style.visibility</p:attrName>
                                        </p:attrNameLst>
                                      </p:cBhvr>
                                      <p:to>
                                        <p:strVal val="visible"/>
                                      </p:to>
                                    </p:set>
                                    <p:animEffect filter="blinds(horizontal)" transition="in">
                                      <p:cBhvr>
                                        <p:cTn id="21" dur="500"/>
                                        <p:tgtEl>
                                          <p:spTgt spid="11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10" presetID="3" grpId="2" fill="hold">
                                  <p:stCondLst>
                                    <p:cond delay="0"/>
                                  </p:stCondLst>
                                  <p:iterate type="el" backwards="0">
                                    <p:tmAbs val="0"/>
                                  </p:iterate>
                                  <p:childTnLst>
                                    <p:set>
                                      <p:cBhvr>
                                        <p:cTn id="25" fill="hold"/>
                                        <p:tgtEl>
                                          <p:spTgt spid="116">
                                            <p:txEl>
                                              <p:pRg st="4" end="4"/>
                                            </p:txEl>
                                          </p:spTgt>
                                        </p:tgtEl>
                                        <p:attrNameLst>
                                          <p:attrName>style.visibility</p:attrName>
                                        </p:attrNameLst>
                                      </p:cBhvr>
                                      <p:to>
                                        <p:strVal val="visible"/>
                                      </p:to>
                                    </p:set>
                                    <p:animEffect filter="blinds(horizontal)" transition="in">
                                      <p:cBhvr>
                                        <p:cTn id="26" dur="500"/>
                                        <p:tgtEl>
                                          <p:spTgt spid="11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0" presetID="3" grpId="2" fill="hold">
                                  <p:stCondLst>
                                    <p:cond delay="0"/>
                                  </p:stCondLst>
                                  <p:iterate type="el" backwards="0">
                                    <p:tmAbs val="0"/>
                                  </p:iterate>
                                  <p:childTnLst>
                                    <p:set>
                                      <p:cBhvr>
                                        <p:cTn id="30" fill="hold"/>
                                        <p:tgtEl>
                                          <p:spTgt spid="116">
                                            <p:txEl>
                                              <p:pRg st="5" end="5"/>
                                            </p:txEl>
                                          </p:spTgt>
                                        </p:tgtEl>
                                        <p:attrNameLst>
                                          <p:attrName>style.visibility</p:attrName>
                                        </p:attrNameLst>
                                      </p:cBhvr>
                                      <p:to>
                                        <p:strVal val="visible"/>
                                      </p:to>
                                    </p:set>
                                    <p:animEffect filter="blinds(horizontal)" transition="in">
                                      <p:cBhvr>
                                        <p:cTn id="31" dur="500"/>
                                        <p:tgtEl>
                                          <p:spTgt spid="11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0" presetID="3" grpId="2" fill="hold">
                                  <p:stCondLst>
                                    <p:cond delay="0"/>
                                  </p:stCondLst>
                                  <p:iterate type="el" backwards="0">
                                    <p:tmAbs val="0"/>
                                  </p:iterate>
                                  <p:childTnLst>
                                    <p:set>
                                      <p:cBhvr>
                                        <p:cTn id="35" fill="hold"/>
                                        <p:tgtEl>
                                          <p:spTgt spid="116">
                                            <p:txEl>
                                              <p:pRg st="6" end="6"/>
                                            </p:txEl>
                                          </p:spTgt>
                                        </p:tgtEl>
                                        <p:attrNameLst>
                                          <p:attrName>style.visibility</p:attrName>
                                        </p:attrNameLst>
                                      </p:cBhvr>
                                      <p:to>
                                        <p:strVal val="visible"/>
                                      </p:to>
                                    </p:set>
                                    <p:animEffect filter="blinds(horizontal)" transition="in">
                                      <p:cBhvr>
                                        <p:cTn id="36" dur="500"/>
                                        <p:tgtEl>
                                          <p:spTgt spid="11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0" presetID="3" grpId="2" fill="hold">
                                  <p:stCondLst>
                                    <p:cond delay="0"/>
                                  </p:stCondLst>
                                  <p:iterate type="el" backwards="0">
                                    <p:tmAbs val="0"/>
                                  </p:iterate>
                                  <p:childTnLst>
                                    <p:set>
                                      <p:cBhvr>
                                        <p:cTn id="40" fill="hold"/>
                                        <p:tgtEl>
                                          <p:spTgt spid="116">
                                            <p:txEl>
                                              <p:pRg st="7" end="7"/>
                                            </p:txEl>
                                          </p:spTgt>
                                        </p:tgtEl>
                                        <p:attrNameLst>
                                          <p:attrName>style.visibility</p:attrName>
                                        </p:attrNameLst>
                                      </p:cBhvr>
                                      <p:to>
                                        <p:strVal val="visible"/>
                                      </p:to>
                                    </p:set>
                                    <p:animEffect filter="blinds(horizontal)" transition="in">
                                      <p:cBhvr>
                                        <p:cTn id="41" dur="500"/>
                                        <p:tgtEl>
                                          <p:spTgt spid="11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0" presetID="3" grpId="2" fill="hold">
                                  <p:stCondLst>
                                    <p:cond delay="0"/>
                                  </p:stCondLst>
                                  <p:iterate type="el" backwards="0">
                                    <p:tmAbs val="0"/>
                                  </p:iterate>
                                  <p:childTnLst>
                                    <p:set>
                                      <p:cBhvr>
                                        <p:cTn id="45" fill="hold"/>
                                        <p:tgtEl>
                                          <p:spTgt spid="116">
                                            <p:txEl>
                                              <p:pRg st="8" end="8"/>
                                            </p:txEl>
                                          </p:spTgt>
                                        </p:tgtEl>
                                        <p:attrNameLst>
                                          <p:attrName>style.visibility</p:attrName>
                                        </p:attrNameLst>
                                      </p:cBhvr>
                                      <p:to>
                                        <p:strVal val="visible"/>
                                      </p:to>
                                    </p:set>
                                    <p:animEffect filter="blinds(horizontal)" transition="in">
                                      <p:cBhvr>
                                        <p:cTn id="46" dur="500"/>
                                        <p:tgtEl>
                                          <p:spTgt spid="116">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10" presetID="3" grpId="2" fill="hold">
                                  <p:stCondLst>
                                    <p:cond delay="0"/>
                                  </p:stCondLst>
                                  <p:iterate type="el" backwards="0">
                                    <p:tmAbs val="0"/>
                                  </p:iterate>
                                  <p:childTnLst>
                                    <p:set>
                                      <p:cBhvr>
                                        <p:cTn id="50" fill="hold"/>
                                        <p:tgtEl>
                                          <p:spTgt spid="116">
                                            <p:txEl>
                                              <p:pRg st="9" end="9"/>
                                            </p:txEl>
                                          </p:spTgt>
                                        </p:tgtEl>
                                        <p:attrNameLst>
                                          <p:attrName>style.visibility</p:attrName>
                                        </p:attrNameLst>
                                      </p:cBhvr>
                                      <p:to>
                                        <p:strVal val="visible"/>
                                      </p:to>
                                    </p:set>
                                    <p:animEffect filter="blinds(horizontal)" transition="in">
                                      <p:cBhvr>
                                        <p:cTn id="51" dur="500"/>
                                        <p:tgtEl>
                                          <p:spTgt spid="116">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P build="p" bldLvl="5" animBg="1" rev="0" advAuto="0" spid="116"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Pancreatitis </a:t>
            </a:r>
          </a:p>
        </p:txBody>
      </p:sp>
      <p:sp>
        <p:nvSpPr>
          <p:cNvPr id="121" name="Shape 121"/>
          <p:cNvSpPr/>
          <p:nvPr>
            <p:ph type="body" idx="4294967295"/>
          </p:nvPr>
        </p:nvSpPr>
        <p:spPr>
          <a:xfrm>
            <a:off x="457200" y="1600200"/>
            <a:ext cx="7086600" cy="50292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500"/>
              </a:spcBef>
              <a:buChar char="●"/>
              <a:defRPr sz="2400"/>
            </a:pPr>
            <a:r>
              <a:t>Diagnosis </a:t>
            </a:r>
          </a:p>
          <a:p>
            <a:pPr lvl="1" marL="742950" indent="-285750">
              <a:lnSpc>
                <a:spcPct val="80000"/>
              </a:lnSpc>
              <a:spcBef>
                <a:spcPts val="0"/>
              </a:spcBef>
              <a:defRPr b="1" sz="1800"/>
            </a:pPr>
            <a:r>
              <a:t>Lipase</a:t>
            </a:r>
          </a:p>
          <a:p>
            <a:pPr lvl="2" marL="1143000" indent="-228600">
              <a:lnSpc>
                <a:spcPct val="80000"/>
              </a:lnSpc>
              <a:spcBef>
                <a:spcPts val="0"/>
              </a:spcBef>
              <a:defRPr sz="1800"/>
            </a:pPr>
            <a:r>
              <a:t>Elevated more than 2 times normal</a:t>
            </a:r>
          </a:p>
          <a:p>
            <a:pPr lvl="2" marL="1143000" indent="-228600">
              <a:lnSpc>
                <a:spcPct val="80000"/>
              </a:lnSpc>
              <a:spcBef>
                <a:spcPts val="0"/>
              </a:spcBef>
              <a:defRPr sz="1800"/>
            </a:pPr>
            <a:r>
              <a:t>Sensitivity and specificity &gt;90%</a:t>
            </a:r>
          </a:p>
          <a:p>
            <a:pPr lvl="1" marL="742950" indent="-285750">
              <a:lnSpc>
                <a:spcPct val="80000"/>
              </a:lnSpc>
              <a:spcBef>
                <a:spcPts val="0"/>
              </a:spcBef>
              <a:defRPr sz="1800"/>
            </a:pPr>
            <a:r>
              <a:t>Amylase</a:t>
            </a:r>
          </a:p>
          <a:p>
            <a:pPr lvl="2" marL="1143000" indent="-228600">
              <a:lnSpc>
                <a:spcPct val="80000"/>
              </a:lnSpc>
              <a:spcBef>
                <a:spcPts val="0"/>
              </a:spcBef>
              <a:defRPr sz="1800"/>
            </a:pPr>
            <a:r>
              <a:t>Nonspecific</a:t>
            </a:r>
          </a:p>
          <a:p>
            <a:pPr lvl="2" marL="1143000" indent="-228600">
              <a:lnSpc>
                <a:spcPct val="80000"/>
              </a:lnSpc>
              <a:spcBef>
                <a:spcPts val="0"/>
              </a:spcBef>
              <a:defRPr sz="1800" u="sng"/>
            </a:pPr>
            <a:r>
              <a:t>Don’t bother</a:t>
            </a:r>
            <a:r>
              <a:rPr u="none"/>
              <a:t>…</a:t>
            </a:r>
          </a:p>
          <a:p>
            <a:pPr lvl="1" marL="742950" indent="-285750">
              <a:lnSpc>
                <a:spcPct val="80000"/>
              </a:lnSpc>
              <a:spcBef>
                <a:spcPts val="0"/>
              </a:spcBef>
              <a:defRPr b="1" sz="1800"/>
            </a:pPr>
            <a:r>
              <a:t>RUQ US</a:t>
            </a:r>
            <a:r>
              <a:rPr b="0"/>
              <a:t> if etiology unknown</a:t>
            </a:r>
          </a:p>
          <a:p>
            <a:pPr lvl="1" marL="742950" indent="-285750">
              <a:lnSpc>
                <a:spcPct val="80000"/>
              </a:lnSpc>
              <a:spcBef>
                <a:spcPts val="0"/>
              </a:spcBef>
              <a:defRPr sz="1800"/>
            </a:pPr>
            <a:r>
              <a:t>CT scan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21">
                                            <p:txEl>
                                              <p:pRg st="1" end="1"/>
                                            </p:txEl>
                                          </p:spTgt>
                                        </p:tgtEl>
                                        <p:attrNameLst>
                                          <p:attrName>style.visibility</p:attrName>
                                        </p:attrNameLst>
                                      </p:cBhvr>
                                      <p:to>
                                        <p:strVal val="visible"/>
                                      </p:to>
                                    </p:set>
                                    <p:animEffect filter="blinds(horizontal)" transition="in">
                                      <p:cBhvr>
                                        <p:cTn id="7" dur="500"/>
                                        <p:tgtEl>
                                          <p:spTgt spid="121">
                                            <p:txEl>
                                              <p:pRg st="1" end="1"/>
                                            </p:txEl>
                                          </p:spTgt>
                                        </p:tgtEl>
                                      </p:cBhvr>
                                    </p:animEffect>
                                  </p:childTnLst>
                                </p:cTn>
                              </p:par>
                            </p:childTnLst>
                          </p:cTn>
                        </p:par>
                        <p:par>
                          <p:cTn id="8" fill="hold">
                            <p:stCondLst>
                              <p:cond delay="500"/>
                            </p:stCondLst>
                            <p:childTnLst>
                              <p:par>
                                <p:cTn id="9" presetClass="entr" nodeType="afterEffect" presetSubtype="10" presetID="3" grpId="1" fill="hold">
                                  <p:stCondLst>
                                    <p:cond delay="0"/>
                                  </p:stCondLst>
                                  <p:iterate type="el" backwards="0">
                                    <p:tmAbs val="0"/>
                                  </p:iterate>
                                  <p:childTnLst>
                                    <p:set>
                                      <p:cBhvr>
                                        <p:cTn id="10" fill="hold"/>
                                        <p:tgtEl>
                                          <p:spTgt spid="121">
                                            <p:txEl>
                                              <p:pRg st="2" end="2"/>
                                            </p:txEl>
                                          </p:spTgt>
                                        </p:tgtEl>
                                        <p:attrNameLst>
                                          <p:attrName>style.visibility</p:attrName>
                                        </p:attrNameLst>
                                      </p:cBhvr>
                                      <p:to>
                                        <p:strVal val="visible"/>
                                      </p:to>
                                    </p:set>
                                    <p:animEffect filter="blinds(horizontal)" transition="in">
                                      <p:cBhvr>
                                        <p:cTn id="11" dur="500"/>
                                        <p:tgtEl>
                                          <p:spTgt spid="121">
                                            <p:txEl>
                                              <p:pRg st="2" end="2"/>
                                            </p:txEl>
                                          </p:spTgt>
                                        </p:tgtEl>
                                      </p:cBhvr>
                                    </p:animEffect>
                                  </p:childTnLst>
                                </p:cTn>
                              </p:par>
                            </p:childTnLst>
                          </p:cTn>
                        </p:par>
                        <p:par>
                          <p:cTn id="12" fill="hold">
                            <p:stCondLst>
                              <p:cond delay="1000"/>
                            </p:stCondLst>
                            <p:childTnLst>
                              <p:par>
                                <p:cTn id="13" presetClass="entr" nodeType="afterEffect" presetSubtype="10" presetID="3" grpId="1" fill="hold">
                                  <p:stCondLst>
                                    <p:cond delay="0"/>
                                  </p:stCondLst>
                                  <p:iterate type="el" backwards="0">
                                    <p:tmAbs val="0"/>
                                  </p:iterate>
                                  <p:childTnLst>
                                    <p:set>
                                      <p:cBhvr>
                                        <p:cTn id="14" fill="hold"/>
                                        <p:tgtEl>
                                          <p:spTgt spid="121">
                                            <p:txEl>
                                              <p:pRg st="3" end="3"/>
                                            </p:txEl>
                                          </p:spTgt>
                                        </p:tgtEl>
                                        <p:attrNameLst>
                                          <p:attrName>style.visibility</p:attrName>
                                        </p:attrNameLst>
                                      </p:cBhvr>
                                      <p:to>
                                        <p:strVal val="visible"/>
                                      </p:to>
                                    </p:set>
                                    <p:animEffect filter="blinds(horizontal)" transition="in">
                                      <p:cBhvr>
                                        <p:cTn id="15" dur="500"/>
                                        <p:tgtEl>
                                          <p:spTgt spid="121">
                                            <p:txEl>
                                              <p:pRg st="3" end="3"/>
                                            </p:txEl>
                                          </p:spTgt>
                                        </p:tgtEl>
                                      </p:cBhvr>
                                    </p:animEffect>
                                  </p:childTnLst>
                                </p:cTn>
                              </p:par>
                            </p:childTnLst>
                          </p:cTn>
                        </p:par>
                        <p:par>
                          <p:cTn id="16" fill="hold">
                            <p:stCondLst>
                              <p:cond delay="1500"/>
                            </p:stCondLst>
                            <p:childTnLst>
                              <p:par>
                                <p:cTn id="17" presetClass="entr" nodeType="afterEffect" presetSubtype="10" presetID="3" grpId="1" fill="hold">
                                  <p:stCondLst>
                                    <p:cond delay="0"/>
                                  </p:stCondLst>
                                  <p:iterate type="el" backwards="0">
                                    <p:tmAbs val="0"/>
                                  </p:iterate>
                                  <p:childTnLst>
                                    <p:set>
                                      <p:cBhvr>
                                        <p:cTn id="18" fill="hold"/>
                                        <p:tgtEl>
                                          <p:spTgt spid="121">
                                            <p:txEl>
                                              <p:pRg st="4" end="4"/>
                                            </p:txEl>
                                          </p:spTgt>
                                        </p:tgtEl>
                                        <p:attrNameLst>
                                          <p:attrName>style.visibility</p:attrName>
                                        </p:attrNameLst>
                                      </p:cBhvr>
                                      <p:to>
                                        <p:strVal val="visible"/>
                                      </p:to>
                                    </p:set>
                                    <p:animEffect filter="blinds(horizontal)" transition="in">
                                      <p:cBhvr>
                                        <p:cTn id="19" dur="500"/>
                                        <p:tgtEl>
                                          <p:spTgt spid="121">
                                            <p:txEl>
                                              <p:pRg st="4" end="4"/>
                                            </p:txEl>
                                          </p:spTgt>
                                        </p:tgtEl>
                                      </p:cBhvr>
                                    </p:animEffect>
                                  </p:childTnLst>
                                </p:cTn>
                              </p:par>
                            </p:childTnLst>
                          </p:cTn>
                        </p:par>
                        <p:par>
                          <p:cTn id="20" fill="hold">
                            <p:stCondLst>
                              <p:cond delay="2000"/>
                            </p:stCondLst>
                            <p:childTnLst>
                              <p:par>
                                <p:cTn id="21" presetClass="entr" nodeType="afterEffect" presetSubtype="10" presetID="3" grpId="1" fill="hold">
                                  <p:stCondLst>
                                    <p:cond delay="0"/>
                                  </p:stCondLst>
                                  <p:iterate type="el" backwards="0">
                                    <p:tmAbs val="0"/>
                                  </p:iterate>
                                  <p:childTnLst>
                                    <p:set>
                                      <p:cBhvr>
                                        <p:cTn id="22" fill="hold"/>
                                        <p:tgtEl>
                                          <p:spTgt spid="121">
                                            <p:txEl>
                                              <p:pRg st="5" end="5"/>
                                            </p:txEl>
                                          </p:spTgt>
                                        </p:tgtEl>
                                        <p:attrNameLst>
                                          <p:attrName>style.visibility</p:attrName>
                                        </p:attrNameLst>
                                      </p:cBhvr>
                                      <p:to>
                                        <p:strVal val="visible"/>
                                      </p:to>
                                    </p:set>
                                    <p:animEffect filter="blinds(horizontal)" transition="in">
                                      <p:cBhvr>
                                        <p:cTn id="23" dur="500"/>
                                        <p:tgtEl>
                                          <p:spTgt spid="121">
                                            <p:txEl>
                                              <p:pRg st="5" end="5"/>
                                            </p:txEl>
                                          </p:spTgt>
                                        </p:tgtEl>
                                      </p:cBhvr>
                                    </p:animEffect>
                                  </p:childTnLst>
                                </p:cTn>
                              </p:par>
                            </p:childTnLst>
                          </p:cTn>
                        </p:par>
                        <p:par>
                          <p:cTn id="24" fill="hold">
                            <p:stCondLst>
                              <p:cond delay="2500"/>
                            </p:stCondLst>
                            <p:childTnLst>
                              <p:par>
                                <p:cTn id="25" presetClass="entr" nodeType="afterEffect" presetSubtype="10" presetID="3" grpId="1" fill="hold">
                                  <p:stCondLst>
                                    <p:cond delay="0"/>
                                  </p:stCondLst>
                                  <p:iterate type="el" backwards="0">
                                    <p:tmAbs val="0"/>
                                  </p:iterate>
                                  <p:childTnLst>
                                    <p:set>
                                      <p:cBhvr>
                                        <p:cTn id="26" fill="hold"/>
                                        <p:tgtEl>
                                          <p:spTgt spid="121">
                                            <p:txEl>
                                              <p:pRg st="6" end="6"/>
                                            </p:txEl>
                                          </p:spTgt>
                                        </p:tgtEl>
                                        <p:attrNameLst>
                                          <p:attrName>style.visibility</p:attrName>
                                        </p:attrNameLst>
                                      </p:cBhvr>
                                      <p:to>
                                        <p:strVal val="visible"/>
                                      </p:to>
                                    </p:set>
                                    <p:animEffect filter="blinds(horizontal)" transition="in">
                                      <p:cBhvr>
                                        <p:cTn id="27" dur="500"/>
                                        <p:tgtEl>
                                          <p:spTgt spid="121">
                                            <p:txEl>
                                              <p:pRg st="6" end="6"/>
                                            </p:txEl>
                                          </p:spTgt>
                                        </p:tgtEl>
                                      </p:cBhvr>
                                    </p:animEffect>
                                  </p:childTnLst>
                                </p:cTn>
                              </p:par>
                            </p:childTnLst>
                          </p:cTn>
                        </p:par>
                        <p:par>
                          <p:cTn id="28" fill="hold">
                            <p:stCondLst>
                              <p:cond delay="3000"/>
                            </p:stCondLst>
                            <p:childTnLst>
                              <p:par>
                                <p:cTn id="29" presetClass="entr" nodeType="afterEffect" presetSubtype="10" presetID="3" grpId="1" fill="hold">
                                  <p:stCondLst>
                                    <p:cond delay="0"/>
                                  </p:stCondLst>
                                  <p:iterate type="el" backwards="0">
                                    <p:tmAbs val="0"/>
                                  </p:iterate>
                                  <p:childTnLst>
                                    <p:set>
                                      <p:cBhvr>
                                        <p:cTn id="30" fill="hold"/>
                                        <p:tgtEl>
                                          <p:spTgt spid="121">
                                            <p:txEl>
                                              <p:pRg st="7" end="7"/>
                                            </p:txEl>
                                          </p:spTgt>
                                        </p:tgtEl>
                                        <p:attrNameLst>
                                          <p:attrName>style.visibility</p:attrName>
                                        </p:attrNameLst>
                                      </p:cBhvr>
                                      <p:to>
                                        <p:strVal val="visible"/>
                                      </p:to>
                                    </p:set>
                                    <p:animEffect filter="blinds(horizontal)" transition="in">
                                      <p:cBhvr>
                                        <p:cTn id="31" dur="500"/>
                                        <p:tgtEl>
                                          <p:spTgt spid="121">
                                            <p:txEl>
                                              <p:pRg st="7" end="7"/>
                                            </p:txEl>
                                          </p:spTgt>
                                        </p:tgtEl>
                                      </p:cBhvr>
                                    </p:animEffect>
                                  </p:childTnLst>
                                </p:cTn>
                              </p:par>
                            </p:childTnLst>
                          </p:cTn>
                        </p:par>
                        <p:par>
                          <p:cTn id="32" fill="hold">
                            <p:stCondLst>
                              <p:cond delay="3500"/>
                            </p:stCondLst>
                            <p:childTnLst>
                              <p:par>
                                <p:cTn id="33" presetClass="entr" nodeType="afterEffect" presetSubtype="10" presetID="3" grpId="1" fill="hold">
                                  <p:stCondLst>
                                    <p:cond delay="0"/>
                                  </p:stCondLst>
                                  <p:iterate type="el" backwards="0">
                                    <p:tmAbs val="0"/>
                                  </p:iterate>
                                  <p:childTnLst>
                                    <p:set>
                                      <p:cBhvr>
                                        <p:cTn id="34" fill="hold"/>
                                        <p:tgtEl>
                                          <p:spTgt spid="121">
                                            <p:txEl>
                                              <p:pRg st="8" end="8"/>
                                            </p:txEl>
                                          </p:spTgt>
                                        </p:tgtEl>
                                        <p:attrNameLst>
                                          <p:attrName>style.visibility</p:attrName>
                                        </p:attrNameLst>
                                      </p:cBhvr>
                                      <p:to>
                                        <p:strVal val="visible"/>
                                      </p:to>
                                    </p:set>
                                    <p:animEffect filter="blinds(horizontal)" transition="in">
                                      <p:cBhvr>
                                        <p:cTn id="35" dur="500"/>
                                        <p:tgtEl>
                                          <p:spTgt spid="121">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Pancreatitis </a:t>
            </a:r>
          </a:p>
        </p:txBody>
      </p:sp>
      <p:sp>
        <p:nvSpPr>
          <p:cNvPr id="124" name="Shape 124"/>
          <p:cNvSpPr/>
          <p:nvPr>
            <p:ph type="body" idx="4294967295"/>
          </p:nvPr>
        </p:nvSpPr>
        <p:spPr>
          <a:xfrm>
            <a:off x="457200" y="1600200"/>
            <a:ext cx="6324600" cy="50292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buChar char="●"/>
            </a:pPr>
            <a:r>
              <a:t>Treatment ?</a:t>
            </a:r>
          </a:p>
          <a:p>
            <a:pPr lvl="1" marL="742950" indent="-285750">
              <a:lnSpc>
                <a:spcPct val="80000"/>
              </a:lnSpc>
              <a:spcBef>
                <a:spcPts val="0"/>
              </a:spcBef>
            </a:pPr>
            <a:r>
              <a:t>NPO</a:t>
            </a:r>
          </a:p>
          <a:p>
            <a:pPr lvl="1" marL="742950" indent="-285750">
              <a:lnSpc>
                <a:spcPct val="80000"/>
              </a:lnSpc>
              <a:spcBef>
                <a:spcPts val="0"/>
              </a:spcBef>
            </a:pPr>
            <a:r>
              <a:t>IV fluid resuscitation</a:t>
            </a:r>
          </a:p>
          <a:p>
            <a:pPr lvl="1" marL="742950" indent="-285750">
              <a:lnSpc>
                <a:spcPct val="80000"/>
              </a:lnSpc>
              <a:spcBef>
                <a:spcPts val="0"/>
              </a:spcBef>
            </a:pPr>
            <a:r>
              <a:t>NGT </a:t>
            </a:r>
          </a:p>
          <a:p>
            <a:pPr lvl="1" marL="742950" indent="-285750">
              <a:lnSpc>
                <a:spcPct val="80000"/>
              </a:lnSpc>
              <a:spcBef>
                <a:spcPts val="0"/>
              </a:spcBef>
            </a:pPr>
            <a:r>
              <a:t>No antibiotics unless severe disease</a:t>
            </a:r>
          </a:p>
          <a:p>
            <a:pPr lvl="1" marL="742950" indent="-285750">
              <a:lnSpc>
                <a:spcPct val="80000"/>
              </a:lnSpc>
              <a:spcBef>
                <a:spcPts val="0"/>
              </a:spcBef>
            </a:pPr>
            <a:r>
              <a:t>Mild disease, tolerating oral fluids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24">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24">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24">
                                            <p:txEl>
                                              <p:pRg st="3" end="3"/>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24">
                                            <p:txEl>
                                              <p:pRg st="4" end="4"/>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2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#4</a:t>
            </a:r>
          </a:p>
        </p:txBody>
      </p:sp>
      <p:sp>
        <p:nvSpPr>
          <p:cNvPr id="127" name="Shape 127"/>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600"/>
              </a:spcBef>
              <a:buChar char="●"/>
              <a:defRPr sz="2800"/>
            </a:pPr>
            <a:r>
              <a:t>72 yo M with hx of CAD on aspirin and Plavix with several days of dull upper abd pain and now with worsening pain “in entire abdomen” today. Some relief with food until today, now worse after eating lunch.</a:t>
            </a:r>
          </a:p>
          <a:p>
            <a:pPr>
              <a:lnSpc>
                <a:spcPct val="90000"/>
              </a:lnSpc>
              <a:buChar char="●"/>
              <a:defRPr sz="2800"/>
            </a:pPr>
          </a:p>
          <a:p>
            <a:pPr>
              <a:lnSpc>
                <a:spcPct val="90000"/>
              </a:lnSpc>
              <a:spcBef>
                <a:spcPts val="600"/>
              </a:spcBef>
              <a:buChar char="●"/>
              <a:defRPr sz="2800"/>
            </a:pPr>
            <a:r>
              <a:t>Med Hx: CAD, HTN, CHF</a:t>
            </a:r>
          </a:p>
          <a:p>
            <a:pPr>
              <a:lnSpc>
                <a:spcPct val="90000"/>
              </a:lnSpc>
              <a:spcBef>
                <a:spcPts val="600"/>
              </a:spcBef>
              <a:buChar char="●"/>
              <a:defRPr sz="2800"/>
            </a:pPr>
            <a:r>
              <a:t>Surg Hx: appendectomy</a:t>
            </a:r>
          </a:p>
          <a:p>
            <a:pPr>
              <a:lnSpc>
                <a:spcPct val="90000"/>
              </a:lnSpc>
              <a:spcBef>
                <a:spcPts val="600"/>
              </a:spcBef>
              <a:buChar char="●"/>
              <a:defRPr sz="2800"/>
            </a:pPr>
            <a:r>
              <a:t>Meds: Aspirin, Plavix, Metoprolol, Lasix</a:t>
            </a:r>
          </a:p>
          <a:p>
            <a:pPr>
              <a:lnSpc>
                <a:spcPct val="90000"/>
              </a:lnSpc>
              <a:spcBef>
                <a:spcPts val="600"/>
              </a:spcBef>
              <a:buChar char="●"/>
              <a:defRPr sz="2800"/>
            </a:pPr>
            <a:r>
              <a:t>Social hx: smokes 1ppd</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#4 Exam</a:t>
            </a:r>
          </a:p>
        </p:txBody>
      </p:sp>
      <p:sp>
        <p:nvSpPr>
          <p:cNvPr id="130" name="Shape 130"/>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600"/>
              </a:spcBef>
              <a:buChar char="●"/>
              <a:defRPr sz="2800"/>
            </a:pPr>
            <a:r>
              <a:t>T: 37.1 , HR: 70, BP: 90/45, R: 22, O2sat: 96%</a:t>
            </a:r>
          </a:p>
          <a:p>
            <a:pPr>
              <a:lnSpc>
                <a:spcPct val="80000"/>
              </a:lnSpc>
              <a:spcBef>
                <a:spcPts val="600"/>
              </a:spcBef>
              <a:buChar char="●"/>
              <a:defRPr sz="2800"/>
            </a:pPr>
            <a:r>
              <a:t>General: elderly, ill-appearing</a:t>
            </a:r>
          </a:p>
          <a:p>
            <a:pPr>
              <a:lnSpc>
                <a:spcPct val="80000"/>
              </a:lnSpc>
              <a:spcBef>
                <a:spcPts val="600"/>
              </a:spcBef>
              <a:buChar char="●"/>
              <a:defRPr sz="2800"/>
            </a:pPr>
            <a:r>
              <a:t>CV: -ve</a:t>
            </a:r>
          </a:p>
          <a:p>
            <a:pPr>
              <a:lnSpc>
                <a:spcPct val="80000"/>
              </a:lnSpc>
              <a:spcBef>
                <a:spcPts val="600"/>
              </a:spcBef>
              <a:buChar char="●"/>
              <a:defRPr sz="2800"/>
            </a:pPr>
            <a:r>
              <a:t>Lungs: clear</a:t>
            </a:r>
          </a:p>
          <a:p>
            <a:pPr>
              <a:lnSpc>
                <a:spcPct val="80000"/>
              </a:lnSpc>
              <a:spcBef>
                <a:spcPts val="600"/>
              </a:spcBef>
              <a:buChar char="●"/>
              <a:defRPr sz="2800"/>
            </a:pPr>
            <a:r>
              <a:t>Abd: mildly distended and diffusely tender to palpation, +rebound and guarding</a:t>
            </a:r>
          </a:p>
          <a:p>
            <a:pPr>
              <a:lnSpc>
                <a:spcPct val="80000"/>
              </a:lnSpc>
              <a:spcBef>
                <a:spcPts val="600"/>
              </a:spcBef>
              <a:buChar char="●"/>
              <a:defRPr sz="2800"/>
            </a:pPr>
            <a:r>
              <a:t>Rectal: blood-streaked heme + brown stool</a:t>
            </a:r>
          </a:p>
          <a:p>
            <a:pPr>
              <a:lnSpc>
                <a:spcPct val="80000"/>
              </a:lnSpc>
              <a:buChar char="●"/>
              <a:defRPr sz="2800"/>
            </a:pPr>
          </a:p>
          <a:p>
            <a:pPr>
              <a:lnSpc>
                <a:spcPct val="80000"/>
              </a:lnSpc>
              <a:spcBef>
                <a:spcPts val="600"/>
              </a:spcBef>
              <a:buChar char="●"/>
              <a:defRPr b="1" sz="2800"/>
            </a:pPr>
            <a:r>
              <a:t>What is your differential diagnosis &amp; what next?</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Peptic Ulcer Disease</a:t>
            </a:r>
          </a:p>
        </p:txBody>
      </p:sp>
      <p:sp>
        <p:nvSpPr>
          <p:cNvPr id="133" name="Shape 133"/>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500"/>
              </a:spcBef>
              <a:buChar char="●"/>
              <a:defRPr sz="2400"/>
            </a:pPr>
            <a:r>
              <a:t>Risk Factors ?</a:t>
            </a:r>
          </a:p>
          <a:p>
            <a:pPr lvl="1" marL="742950" indent="-285750">
              <a:lnSpc>
                <a:spcPct val="90000"/>
              </a:lnSpc>
              <a:spcBef>
                <a:spcPts val="0"/>
              </a:spcBef>
              <a:defRPr sz="2000"/>
            </a:pPr>
            <a:r>
              <a:t>H. pylori</a:t>
            </a:r>
          </a:p>
          <a:p>
            <a:pPr lvl="1" marL="742950" indent="-285750">
              <a:lnSpc>
                <a:spcPct val="90000"/>
              </a:lnSpc>
              <a:spcBef>
                <a:spcPts val="0"/>
              </a:spcBef>
              <a:defRPr sz="2000"/>
            </a:pPr>
            <a:r>
              <a:t>NSAIDs</a:t>
            </a:r>
          </a:p>
          <a:p>
            <a:pPr lvl="1" marL="742950" indent="-285750">
              <a:lnSpc>
                <a:spcPct val="90000"/>
              </a:lnSpc>
              <a:spcBef>
                <a:spcPts val="0"/>
              </a:spcBef>
              <a:defRPr sz="2000"/>
            </a:pPr>
            <a:r>
              <a:t>Smoking</a:t>
            </a:r>
          </a:p>
          <a:p>
            <a:pPr lvl="1" marL="742950" indent="-285750">
              <a:lnSpc>
                <a:spcPct val="90000"/>
              </a:lnSpc>
              <a:spcBef>
                <a:spcPts val="0"/>
              </a:spcBef>
              <a:defRPr sz="2000"/>
            </a:pPr>
            <a:r>
              <a:t>Hereditary</a:t>
            </a:r>
          </a:p>
          <a:p>
            <a:pPr>
              <a:lnSpc>
                <a:spcPct val="90000"/>
              </a:lnSpc>
              <a:spcBef>
                <a:spcPts val="500"/>
              </a:spcBef>
              <a:buChar char="●"/>
              <a:defRPr sz="2400"/>
            </a:pPr>
            <a:r>
              <a:t>Clinical Features ?</a:t>
            </a:r>
          </a:p>
          <a:p>
            <a:pPr lvl="1" marL="742950" indent="-285750">
              <a:lnSpc>
                <a:spcPct val="90000"/>
              </a:lnSpc>
              <a:spcBef>
                <a:spcPts val="0"/>
              </a:spcBef>
              <a:defRPr sz="2400"/>
            </a:pPr>
            <a:r>
              <a:t>Burning epigastric pain</a:t>
            </a:r>
          </a:p>
          <a:p>
            <a:pPr lvl="1" marL="742950" indent="-285750">
              <a:lnSpc>
                <a:spcPct val="90000"/>
              </a:lnSpc>
              <a:spcBef>
                <a:spcPts val="0"/>
              </a:spcBef>
              <a:defRPr sz="2400"/>
            </a:pPr>
            <a:r>
              <a:t>Sharp, dull, achy, or “empty” or “hungry” feeling</a:t>
            </a:r>
          </a:p>
          <a:p>
            <a:pPr lvl="1" marL="742950" indent="-285750">
              <a:lnSpc>
                <a:spcPct val="90000"/>
              </a:lnSpc>
              <a:spcBef>
                <a:spcPts val="0"/>
              </a:spcBef>
              <a:defRPr sz="2400"/>
            </a:pPr>
            <a:r>
              <a:t>Relieved by milk, food, or antacids</a:t>
            </a:r>
          </a:p>
          <a:p>
            <a:pPr lvl="1" marL="742950" indent="-285750">
              <a:lnSpc>
                <a:spcPct val="90000"/>
              </a:lnSpc>
              <a:spcBef>
                <a:spcPts val="0"/>
              </a:spcBef>
              <a:defRPr sz="2400"/>
            </a:pPr>
            <a:r>
              <a:t>Awakens the patient at night</a:t>
            </a:r>
          </a:p>
          <a:p>
            <a:pPr lvl="1" marL="742950" indent="-285750">
              <a:lnSpc>
                <a:spcPct val="90000"/>
              </a:lnSpc>
              <a:spcBef>
                <a:spcPts val="0"/>
              </a:spcBef>
              <a:defRPr sz="2400"/>
            </a:pPr>
            <a:r>
              <a:t>Atypical presentations in the elderly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33">
                                            <p:txEl>
                                              <p:pRg st="1" end="1"/>
                                            </p:txEl>
                                          </p:spTgt>
                                        </p:tgtEl>
                                        <p:attrNameLst>
                                          <p:attrName>style.visibility</p:attrName>
                                        </p:attrNameLst>
                                      </p:cBhvr>
                                      <p:to>
                                        <p:strVal val="visible"/>
                                      </p:to>
                                    </p:set>
                                    <p:animEffect filter="blinds(horizontal)" transition="in">
                                      <p:cBhvr>
                                        <p:cTn id="7" dur="500"/>
                                        <p:tgtEl>
                                          <p:spTgt spid="133">
                                            <p:txEl>
                                              <p:pRg st="1" end="1"/>
                                            </p:txEl>
                                          </p:spTgt>
                                        </p:tgtEl>
                                      </p:cBhvr>
                                    </p:animEffect>
                                  </p:childTnLst>
                                </p:cTn>
                              </p:par>
                            </p:childTnLst>
                          </p:cTn>
                        </p:par>
                        <p:par>
                          <p:cTn id="8" fill="hold">
                            <p:stCondLst>
                              <p:cond delay="500"/>
                            </p:stCondLst>
                            <p:childTnLst>
                              <p:par>
                                <p:cTn id="9" presetClass="entr" nodeType="afterEffect" presetSubtype="10" presetID="3" grpId="1" fill="hold">
                                  <p:stCondLst>
                                    <p:cond delay="0"/>
                                  </p:stCondLst>
                                  <p:iterate type="el" backwards="0">
                                    <p:tmAbs val="0"/>
                                  </p:iterate>
                                  <p:childTnLst>
                                    <p:set>
                                      <p:cBhvr>
                                        <p:cTn id="10" fill="hold"/>
                                        <p:tgtEl>
                                          <p:spTgt spid="133">
                                            <p:txEl>
                                              <p:pRg st="2" end="2"/>
                                            </p:txEl>
                                          </p:spTgt>
                                        </p:tgtEl>
                                        <p:attrNameLst>
                                          <p:attrName>style.visibility</p:attrName>
                                        </p:attrNameLst>
                                      </p:cBhvr>
                                      <p:to>
                                        <p:strVal val="visible"/>
                                      </p:to>
                                    </p:set>
                                    <p:animEffect filter="blinds(horizontal)" transition="in">
                                      <p:cBhvr>
                                        <p:cTn id="11" dur="500"/>
                                        <p:tgtEl>
                                          <p:spTgt spid="133">
                                            <p:txEl>
                                              <p:pRg st="2" end="2"/>
                                            </p:txEl>
                                          </p:spTgt>
                                        </p:tgtEl>
                                      </p:cBhvr>
                                    </p:animEffect>
                                  </p:childTnLst>
                                </p:cTn>
                              </p:par>
                            </p:childTnLst>
                          </p:cTn>
                        </p:par>
                        <p:par>
                          <p:cTn id="12" fill="hold">
                            <p:stCondLst>
                              <p:cond delay="1000"/>
                            </p:stCondLst>
                            <p:childTnLst>
                              <p:par>
                                <p:cTn id="13" presetClass="entr" nodeType="afterEffect" presetSubtype="10" presetID="3" grpId="1" fill="hold">
                                  <p:stCondLst>
                                    <p:cond delay="0"/>
                                  </p:stCondLst>
                                  <p:iterate type="el" backwards="0">
                                    <p:tmAbs val="0"/>
                                  </p:iterate>
                                  <p:childTnLst>
                                    <p:set>
                                      <p:cBhvr>
                                        <p:cTn id="14" fill="hold"/>
                                        <p:tgtEl>
                                          <p:spTgt spid="133">
                                            <p:txEl>
                                              <p:pRg st="3" end="3"/>
                                            </p:txEl>
                                          </p:spTgt>
                                        </p:tgtEl>
                                        <p:attrNameLst>
                                          <p:attrName>style.visibility</p:attrName>
                                        </p:attrNameLst>
                                      </p:cBhvr>
                                      <p:to>
                                        <p:strVal val="visible"/>
                                      </p:to>
                                    </p:set>
                                    <p:animEffect filter="blinds(horizontal)" transition="in">
                                      <p:cBhvr>
                                        <p:cTn id="15" dur="500"/>
                                        <p:tgtEl>
                                          <p:spTgt spid="133">
                                            <p:txEl>
                                              <p:pRg st="3" end="3"/>
                                            </p:txEl>
                                          </p:spTgt>
                                        </p:tgtEl>
                                      </p:cBhvr>
                                    </p:animEffect>
                                  </p:childTnLst>
                                </p:cTn>
                              </p:par>
                            </p:childTnLst>
                          </p:cTn>
                        </p:par>
                        <p:par>
                          <p:cTn id="16" fill="hold">
                            <p:stCondLst>
                              <p:cond delay="1500"/>
                            </p:stCondLst>
                            <p:childTnLst>
                              <p:par>
                                <p:cTn id="17" presetClass="entr" nodeType="afterEffect" presetSubtype="10" presetID="3" grpId="1" fill="hold">
                                  <p:stCondLst>
                                    <p:cond delay="0"/>
                                  </p:stCondLst>
                                  <p:iterate type="el" backwards="0">
                                    <p:tmAbs val="0"/>
                                  </p:iterate>
                                  <p:childTnLst>
                                    <p:set>
                                      <p:cBhvr>
                                        <p:cTn id="18" fill="hold"/>
                                        <p:tgtEl>
                                          <p:spTgt spid="133">
                                            <p:txEl>
                                              <p:pRg st="4" end="4"/>
                                            </p:txEl>
                                          </p:spTgt>
                                        </p:tgtEl>
                                        <p:attrNameLst>
                                          <p:attrName>style.visibility</p:attrName>
                                        </p:attrNameLst>
                                      </p:cBhvr>
                                      <p:to>
                                        <p:strVal val="visible"/>
                                      </p:to>
                                    </p:set>
                                    <p:animEffect filter="blinds(horizontal)" transition="in">
                                      <p:cBhvr>
                                        <p:cTn id="19" dur="500"/>
                                        <p:tgtEl>
                                          <p:spTgt spid="13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0" presetID="3" grpId="1" fill="hold">
                                  <p:stCondLst>
                                    <p:cond delay="0"/>
                                  </p:stCondLst>
                                  <p:iterate type="el" backwards="0">
                                    <p:tmAbs val="0"/>
                                  </p:iterate>
                                  <p:childTnLst>
                                    <p:set>
                                      <p:cBhvr>
                                        <p:cTn id="23" fill="hold"/>
                                        <p:tgtEl>
                                          <p:spTgt spid="133">
                                            <p:txEl>
                                              <p:pRg st="5" end="5"/>
                                            </p:txEl>
                                          </p:spTgt>
                                        </p:tgtEl>
                                        <p:attrNameLst>
                                          <p:attrName>style.visibility</p:attrName>
                                        </p:attrNameLst>
                                      </p:cBhvr>
                                      <p:to>
                                        <p:strVal val="visible"/>
                                      </p:to>
                                    </p:set>
                                    <p:animEffect filter="blinds(horizontal)" transition="in">
                                      <p:cBhvr>
                                        <p:cTn id="24" dur="500"/>
                                        <p:tgtEl>
                                          <p:spTgt spid="13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0" presetID="3" grpId="1" fill="hold">
                                  <p:stCondLst>
                                    <p:cond delay="0"/>
                                  </p:stCondLst>
                                  <p:iterate type="el" backwards="0">
                                    <p:tmAbs val="0"/>
                                  </p:iterate>
                                  <p:childTnLst>
                                    <p:set>
                                      <p:cBhvr>
                                        <p:cTn id="28" fill="hold"/>
                                        <p:tgtEl>
                                          <p:spTgt spid="133">
                                            <p:txEl>
                                              <p:pRg st="6" end="6"/>
                                            </p:txEl>
                                          </p:spTgt>
                                        </p:tgtEl>
                                        <p:attrNameLst>
                                          <p:attrName>style.visibility</p:attrName>
                                        </p:attrNameLst>
                                      </p:cBhvr>
                                      <p:to>
                                        <p:strVal val="visible"/>
                                      </p:to>
                                    </p:set>
                                    <p:animEffect filter="blinds(horizontal)" transition="in">
                                      <p:cBhvr>
                                        <p:cTn id="29" dur="500"/>
                                        <p:tgtEl>
                                          <p:spTgt spid="13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0" presetID="3" grpId="1" fill="hold">
                                  <p:stCondLst>
                                    <p:cond delay="0"/>
                                  </p:stCondLst>
                                  <p:iterate type="el" backwards="0">
                                    <p:tmAbs val="0"/>
                                  </p:iterate>
                                  <p:childTnLst>
                                    <p:set>
                                      <p:cBhvr>
                                        <p:cTn id="33" fill="hold"/>
                                        <p:tgtEl>
                                          <p:spTgt spid="133">
                                            <p:txEl>
                                              <p:pRg st="7" end="7"/>
                                            </p:txEl>
                                          </p:spTgt>
                                        </p:tgtEl>
                                        <p:attrNameLst>
                                          <p:attrName>style.visibility</p:attrName>
                                        </p:attrNameLst>
                                      </p:cBhvr>
                                      <p:to>
                                        <p:strVal val="visible"/>
                                      </p:to>
                                    </p:set>
                                    <p:animEffect filter="blinds(horizontal)" transition="in">
                                      <p:cBhvr>
                                        <p:cTn id="34" dur="500"/>
                                        <p:tgtEl>
                                          <p:spTgt spid="13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0" presetID="3" grpId="1" fill="hold">
                                  <p:stCondLst>
                                    <p:cond delay="0"/>
                                  </p:stCondLst>
                                  <p:iterate type="el" backwards="0">
                                    <p:tmAbs val="0"/>
                                  </p:iterate>
                                  <p:childTnLst>
                                    <p:set>
                                      <p:cBhvr>
                                        <p:cTn id="38" fill="hold"/>
                                        <p:tgtEl>
                                          <p:spTgt spid="133">
                                            <p:txEl>
                                              <p:pRg st="8" end="8"/>
                                            </p:txEl>
                                          </p:spTgt>
                                        </p:tgtEl>
                                        <p:attrNameLst>
                                          <p:attrName>style.visibility</p:attrName>
                                        </p:attrNameLst>
                                      </p:cBhvr>
                                      <p:to>
                                        <p:strVal val="visible"/>
                                      </p:to>
                                    </p:set>
                                    <p:animEffect filter="blinds(horizontal)" transition="in">
                                      <p:cBhvr>
                                        <p:cTn id="39" dur="500"/>
                                        <p:tgtEl>
                                          <p:spTgt spid="13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0" presetID="3" grpId="1" fill="hold">
                                  <p:stCondLst>
                                    <p:cond delay="0"/>
                                  </p:stCondLst>
                                  <p:iterate type="el" backwards="0">
                                    <p:tmAbs val="0"/>
                                  </p:iterate>
                                  <p:childTnLst>
                                    <p:set>
                                      <p:cBhvr>
                                        <p:cTn id="43" fill="hold"/>
                                        <p:tgtEl>
                                          <p:spTgt spid="133">
                                            <p:txEl>
                                              <p:pRg st="9" end="9"/>
                                            </p:txEl>
                                          </p:spTgt>
                                        </p:tgtEl>
                                        <p:attrNameLst>
                                          <p:attrName>style.visibility</p:attrName>
                                        </p:attrNameLst>
                                      </p:cBhvr>
                                      <p:to>
                                        <p:strVal val="visible"/>
                                      </p:to>
                                    </p:set>
                                    <p:animEffect filter="blinds(horizontal)" transition="in">
                                      <p:cBhvr>
                                        <p:cTn id="44" dur="500"/>
                                        <p:tgtEl>
                                          <p:spTgt spid="13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0" presetID="3" grpId="1" fill="hold">
                                  <p:stCondLst>
                                    <p:cond delay="0"/>
                                  </p:stCondLst>
                                  <p:iterate type="el" backwards="0">
                                    <p:tmAbs val="0"/>
                                  </p:iterate>
                                  <p:childTnLst>
                                    <p:set>
                                      <p:cBhvr>
                                        <p:cTn id="48" fill="hold"/>
                                        <p:tgtEl>
                                          <p:spTgt spid="133">
                                            <p:txEl>
                                              <p:pRg st="10" end="10"/>
                                            </p:txEl>
                                          </p:spTgt>
                                        </p:tgtEl>
                                        <p:attrNameLst>
                                          <p:attrName>style.visibility</p:attrName>
                                        </p:attrNameLst>
                                      </p:cBhvr>
                                      <p:to>
                                        <p:strVal val="visible"/>
                                      </p:to>
                                    </p:set>
                                    <p:animEffect filter="blinds(horizontal)" transition="in">
                                      <p:cBhvr>
                                        <p:cTn id="49" dur="500"/>
                                        <p:tgtEl>
                                          <p:spTgt spid="133">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Peptic Ulcer Disease</a:t>
            </a:r>
          </a:p>
        </p:txBody>
      </p:sp>
      <p:sp>
        <p:nvSpPr>
          <p:cNvPr id="136" name="Shape 136"/>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500"/>
              </a:spcBef>
              <a:buChar char="●"/>
              <a:defRPr sz="2400"/>
            </a:pPr>
            <a:r>
              <a:t>Physical Findings?</a:t>
            </a:r>
          </a:p>
          <a:p>
            <a:pPr>
              <a:lnSpc>
                <a:spcPct val="80000"/>
              </a:lnSpc>
              <a:spcBef>
                <a:spcPts val="600"/>
              </a:spcBef>
              <a:buChar char="●"/>
              <a:defRPr sz="2400"/>
            </a:pPr>
          </a:p>
          <a:p>
            <a:pPr lvl="1" marL="742950" indent="-285750">
              <a:lnSpc>
                <a:spcPct val="80000"/>
              </a:lnSpc>
              <a:spcBef>
                <a:spcPts val="0"/>
              </a:spcBef>
              <a:defRPr sz="2100"/>
            </a:pPr>
            <a:r>
              <a:t>Epigastric tenderness</a:t>
            </a:r>
          </a:p>
          <a:p>
            <a:pPr lvl="1" marL="742950" indent="-285750">
              <a:lnSpc>
                <a:spcPct val="80000"/>
              </a:lnSpc>
              <a:spcBef>
                <a:spcPts val="0"/>
              </a:spcBef>
              <a:defRPr sz="2100"/>
            </a:pPr>
            <a:r>
              <a:t>Severe, generalized pain may indicate perforation with peritonitis</a:t>
            </a:r>
          </a:p>
          <a:p>
            <a:pPr lvl="1" marL="742950" indent="-285750">
              <a:lnSpc>
                <a:spcPct val="80000"/>
              </a:lnSpc>
              <a:spcBef>
                <a:spcPts val="0"/>
              </a:spcBef>
              <a:defRPr sz="2100"/>
            </a:pPr>
            <a:r>
              <a:t>Occult or gross blood per rectum or NGT if bleeding</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36">
                                            <p:txEl>
                                              <p:pRg st="2" end="2"/>
                                            </p:txEl>
                                          </p:spTgt>
                                        </p:tgtEl>
                                        <p:attrNameLst>
                                          <p:attrName>style.visibility</p:attrName>
                                        </p:attrNameLst>
                                      </p:cBhvr>
                                      <p:to>
                                        <p:strVal val="visible"/>
                                      </p:to>
                                    </p:set>
                                    <p:animEffect filter="blinds(horizontal)" transition="in">
                                      <p:cBhvr>
                                        <p:cTn id="7" dur="500"/>
                                        <p:tgtEl>
                                          <p:spTgt spid="136">
                                            <p:txEl>
                                              <p:pRg st="2" end="2"/>
                                            </p:txEl>
                                          </p:spTgt>
                                        </p:tgtEl>
                                      </p:cBhvr>
                                    </p:animEffect>
                                  </p:childTnLst>
                                </p:cTn>
                              </p:par>
                            </p:childTnLst>
                          </p:cTn>
                        </p:par>
                        <p:par>
                          <p:cTn id="8" fill="hold">
                            <p:stCondLst>
                              <p:cond delay="500"/>
                            </p:stCondLst>
                            <p:childTnLst>
                              <p:par>
                                <p:cTn id="9" presetClass="entr" nodeType="afterEffect" presetSubtype="10" presetID="3" grpId="1" fill="hold">
                                  <p:stCondLst>
                                    <p:cond delay="0"/>
                                  </p:stCondLst>
                                  <p:iterate type="el" backwards="0">
                                    <p:tmAbs val="0"/>
                                  </p:iterate>
                                  <p:childTnLst>
                                    <p:set>
                                      <p:cBhvr>
                                        <p:cTn id="10" fill="hold"/>
                                        <p:tgtEl>
                                          <p:spTgt spid="136">
                                            <p:txEl>
                                              <p:pRg st="3" end="3"/>
                                            </p:txEl>
                                          </p:spTgt>
                                        </p:tgtEl>
                                        <p:attrNameLst>
                                          <p:attrName>style.visibility</p:attrName>
                                        </p:attrNameLst>
                                      </p:cBhvr>
                                      <p:to>
                                        <p:strVal val="visible"/>
                                      </p:to>
                                    </p:set>
                                    <p:animEffect filter="blinds(horizontal)" transition="in">
                                      <p:cBhvr>
                                        <p:cTn id="11" dur="500"/>
                                        <p:tgtEl>
                                          <p:spTgt spid="136">
                                            <p:txEl>
                                              <p:pRg st="3" end="3"/>
                                            </p:txEl>
                                          </p:spTgt>
                                        </p:tgtEl>
                                      </p:cBhvr>
                                    </p:animEffect>
                                  </p:childTnLst>
                                </p:cTn>
                              </p:par>
                            </p:childTnLst>
                          </p:cTn>
                        </p:par>
                        <p:par>
                          <p:cTn id="12" fill="hold">
                            <p:stCondLst>
                              <p:cond delay="1000"/>
                            </p:stCondLst>
                            <p:childTnLst>
                              <p:par>
                                <p:cTn id="13" presetClass="entr" nodeType="afterEffect" presetSubtype="10" presetID="3" grpId="1" fill="hold">
                                  <p:stCondLst>
                                    <p:cond delay="0"/>
                                  </p:stCondLst>
                                  <p:iterate type="el" backwards="0">
                                    <p:tmAbs val="0"/>
                                  </p:iterate>
                                  <p:childTnLst>
                                    <p:set>
                                      <p:cBhvr>
                                        <p:cTn id="14" fill="hold"/>
                                        <p:tgtEl>
                                          <p:spTgt spid="136">
                                            <p:txEl>
                                              <p:pRg st="4" end="4"/>
                                            </p:txEl>
                                          </p:spTgt>
                                        </p:tgtEl>
                                        <p:attrNameLst>
                                          <p:attrName>style.visibility</p:attrName>
                                        </p:attrNameLst>
                                      </p:cBhvr>
                                      <p:to>
                                        <p:strVal val="visible"/>
                                      </p:to>
                                    </p:set>
                                    <p:animEffect filter="blinds(horizontal)" transition="in">
                                      <p:cBhvr>
                                        <p:cTn id="15" dur="500"/>
                                        <p:tgtEl>
                                          <p:spTgt spid="13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6"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Peptic Ulcer Disease</a:t>
            </a:r>
          </a:p>
        </p:txBody>
      </p:sp>
      <p:sp>
        <p:nvSpPr>
          <p:cNvPr id="139" name="Shape 139"/>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600"/>
              </a:spcBef>
              <a:buChar char="●"/>
              <a:defRPr sz="2800"/>
            </a:pPr>
            <a:r>
              <a:t>Diagnosis ?</a:t>
            </a:r>
          </a:p>
          <a:p>
            <a:pPr>
              <a:lnSpc>
                <a:spcPct val="90000"/>
              </a:lnSpc>
              <a:spcBef>
                <a:spcPts val="600"/>
              </a:spcBef>
              <a:buChar char="●"/>
              <a:defRPr sz="2800"/>
            </a:pPr>
            <a:r>
              <a:t>	</a:t>
            </a:r>
          </a:p>
          <a:p>
            <a:pPr lvl="1" marL="742950" indent="-285750">
              <a:lnSpc>
                <a:spcPct val="90000"/>
              </a:lnSpc>
              <a:spcBef>
                <a:spcPts val="0"/>
              </a:spcBef>
              <a:defRPr sz="2800"/>
            </a:pPr>
            <a:r>
              <a:t>Imaging</a:t>
            </a:r>
          </a:p>
          <a:p>
            <a:pPr lvl="1" marL="742950" indent="-285750">
              <a:lnSpc>
                <a:spcPct val="90000"/>
              </a:lnSpc>
              <a:spcBef>
                <a:spcPts val="0"/>
              </a:spcBef>
              <a:defRPr sz="2800"/>
            </a:pPr>
            <a:r>
              <a:t>Rectal exam for blood</a:t>
            </a:r>
          </a:p>
          <a:p>
            <a:pPr lvl="1" marL="742950" indent="-285750">
              <a:lnSpc>
                <a:spcPct val="90000"/>
              </a:lnSpc>
              <a:spcBef>
                <a:spcPts val="0"/>
              </a:spcBef>
              <a:defRPr sz="2800"/>
            </a:pPr>
            <a:r>
              <a:t>CBC	</a:t>
            </a:r>
          </a:p>
          <a:p>
            <a:pPr lvl="1" marL="742950" indent="-285750">
              <a:lnSpc>
                <a:spcPct val="90000"/>
              </a:lnSpc>
              <a:spcBef>
                <a:spcPts val="0"/>
              </a:spcBef>
              <a:defRPr sz="2800"/>
            </a:pPr>
            <a:r>
              <a:t>LFTs</a:t>
            </a:r>
          </a:p>
          <a:p>
            <a:pPr lvl="1" marL="742950" indent="-285750">
              <a:lnSpc>
                <a:spcPct val="90000"/>
              </a:lnSpc>
              <a:spcBef>
                <a:spcPts val="0"/>
              </a:spcBef>
              <a:defRPr sz="2800"/>
            </a:pPr>
            <a:r>
              <a:t>Blood gas</a:t>
            </a:r>
          </a:p>
          <a:p>
            <a:pPr lvl="1" marL="742950" indent="-285750">
              <a:lnSpc>
                <a:spcPct val="90000"/>
              </a:lnSpc>
              <a:spcBef>
                <a:spcPts val="0"/>
              </a:spcBef>
              <a:defRPr sz="2800"/>
            </a:pPr>
            <a:r>
              <a:t>Definitive diagnosis is by Endoscopy or upper GI barium study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39">
                                            <p:txEl>
                                              <p:pRg st="3" end="3"/>
                                            </p:txEl>
                                          </p:spTgt>
                                        </p:tgtEl>
                                        <p:attrNameLst>
                                          <p:attrName>style.visibility</p:attrName>
                                        </p:attrNameLst>
                                      </p:cBhvr>
                                      <p:to>
                                        <p:strVal val="visible"/>
                                      </p:to>
                                    </p:set>
                                    <p:animEffect filter="blinds(horizontal)" transition="in">
                                      <p:cBhvr>
                                        <p:cTn id="7" dur="500"/>
                                        <p:tgtEl>
                                          <p:spTgt spid="139">
                                            <p:txEl>
                                              <p:pRg st="3" end="3"/>
                                            </p:txEl>
                                          </p:spTgt>
                                        </p:tgtEl>
                                      </p:cBhvr>
                                    </p:animEffect>
                                  </p:childTnLst>
                                </p:cTn>
                              </p:par>
                            </p:childTnLst>
                          </p:cTn>
                        </p:par>
                        <p:par>
                          <p:cTn id="8" fill="hold">
                            <p:stCondLst>
                              <p:cond delay="500"/>
                            </p:stCondLst>
                            <p:childTnLst>
                              <p:par>
                                <p:cTn id="9" presetClass="entr" nodeType="afterEffect" presetSubtype="10" presetID="3" grpId="1" fill="hold">
                                  <p:stCondLst>
                                    <p:cond delay="0"/>
                                  </p:stCondLst>
                                  <p:iterate type="el" backwards="0">
                                    <p:tmAbs val="0"/>
                                  </p:iterate>
                                  <p:childTnLst>
                                    <p:set>
                                      <p:cBhvr>
                                        <p:cTn id="10" fill="hold"/>
                                        <p:tgtEl>
                                          <p:spTgt spid="139">
                                            <p:txEl>
                                              <p:pRg st="4" end="4"/>
                                            </p:txEl>
                                          </p:spTgt>
                                        </p:tgtEl>
                                        <p:attrNameLst>
                                          <p:attrName>style.visibility</p:attrName>
                                        </p:attrNameLst>
                                      </p:cBhvr>
                                      <p:to>
                                        <p:strVal val="visible"/>
                                      </p:to>
                                    </p:set>
                                    <p:animEffect filter="blinds(horizontal)" transition="in">
                                      <p:cBhvr>
                                        <p:cTn id="11" dur="500"/>
                                        <p:tgtEl>
                                          <p:spTgt spid="139">
                                            <p:txEl>
                                              <p:pRg st="4" end="4"/>
                                            </p:txEl>
                                          </p:spTgt>
                                        </p:tgtEl>
                                      </p:cBhvr>
                                    </p:animEffect>
                                  </p:childTnLst>
                                </p:cTn>
                              </p:par>
                            </p:childTnLst>
                          </p:cTn>
                        </p:par>
                        <p:par>
                          <p:cTn id="12" fill="hold">
                            <p:stCondLst>
                              <p:cond delay="1000"/>
                            </p:stCondLst>
                            <p:childTnLst>
                              <p:par>
                                <p:cTn id="13" presetClass="entr" nodeType="afterEffect" presetSubtype="10" presetID="3" grpId="1" fill="hold">
                                  <p:stCondLst>
                                    <p:cond delay="0"/>
                                  </p:stCondLst>
                                  <p:iterate type="el" backwards="0">
                                    <p:tmAbs val="0"/>
                                  </p:iterate>
                                  <p:childTnLst>
                                    <p:set>
                                      <p:cBhvr>
                                        <p:cTn id="14" fill="hold"/>
                                        <p:tgtEl>
                                          <p:spTgt spid="139">
                                            <p:txEl>
                                              <p:pRg st="5" end="5"/>
                                            </p:txEl>
                                          </p:spTgt>
                                        </p:tgtEl>
                                        <p:attrNameLst>
                                          <p:attrName>style.visibility</p:attrName>
                                        </p:attrNameLst>
                                      </p:cBhvr>
                                      <p:to>
                                        <p:strVal val="visible"/>
                                      </p:to>
                                    </p:set>
                                    <p:animEffect filter="blinds(horizontal)" transition="in">
                                      <p:cBhvr>
                                        <p:cTn id="15" dur="500"/>
                                        <p:tgtEl>
                                          <p:spTgt spid="139">
                                            <p:txEl>
                                              <p:pRg st="5" end="5"/>
                                            </p:txEl>
                                          </p:spTgt>
                                        </p:tgtEl>
                                      </p:cBhvr>
                                    </p:animEffect>
                                  </p:childTnLst>
                                </p:cTn>
                              </p:par>
                            </p:childTnLst>
                          </p:cTn>
                        </p:par>
                        <p:par>
                          <p:cTn id="16" fill="hold">
                            <p:stCondLst>
                              <p:cond delay="1500"/>
                            </p:stCondLst>
                            <p:childTnLst>
                              <p:par>
                                <p:cTn id="17" presetClass="entr" nodeType="afterEffect" presetSubtype="10" presetID="3" grpId="1" fill="hold">
                                  <p:stCondLst>
                                    <p:cond delay="0"/>
                                  </p:stCondLst>
                                  <p:iterate type="el" backwards="0">
                                    <p:tmAbs val="0"/>
                                  </p:iterate>
                                  <p:childTnLst>
                                    <p:set>
                                      <p:cBhvr>
                                        <p:cTn id="18" fill="hold"/>
                                        <p:tgtEl>
                                          <p:spTgt spid="139">
                                            <p:txEl>
                                              <p:pRg st="6" end="6"/>
                                            </p:txEl>
                                          </p:spTgt>
                                        </p:tgtEl>
                                        <p:attrNameLst>
                                          <p:attrName>style.visibility</p:attrName>
                                        </p:attrNameLst>
                                      </p:cBhvr>
                                      <p:to>
                                        <p:strVal val="visible"/>
                                      </p:to>
                                    </p:set>
                                    <p:animEffect filter="blinds(horizontal)" transition="in">
                                      <p:cBhvr>
                                        <p:cTn id="19" dur="500"/>
                                        <p:tgtEl>
                                          <p:spTgt spid="139">
                                            <p:txEl>
                                              <p:pRg st="6" end="6"/>
                                            </p:txEl>
                                          </p:spTgt>
                                        </p:tgtEl>
                                      </p:cBhvr>
                                    </p:animEffect>
                                  </p:childTnLst>
                                </p:cTn>
                              </p:par>
                            </p:childTnLst>
                          </p:cTn>
                        </p:par>
                        <p:par>
                          <p:cTn id="20" fill="hold">
                            <p:stCondLst>
                              <p:cond delay="2000"/>
                            </p:stCondLst>
                            <p:childTnLst>
                              <p:par>
                                <p:cTn id="21" presetClass="entr" nodeType="afterEffect" presetSubtype="10" presetID="3" grpId="1" fill="hold">
                                  <p:stCondLst>
                                    <p:cond delay="0"/>
                                  </p:stCondLst>
                                  <p:iterate type="el" backwards="0">
                                    <p:tmAbs val="0"/>
                                  </p:iterate>
                                  <p:childTnLst>
                                    <p:set>
                                      <p:cBhvr>
                                        <p:cTn id="22" fill="hold"/>
                                        <p:tgtEl>
                                          <p:spTgt spid="139">
                                            <p:txEl>
                                              <p:pRg st="7" end="7"/>
                                            </p:txEl>
                                          </p:spTgt>
                                        </p:tgtEl>
                                        <p:attrNameLst>
                                          <p:attrName>style.visibility</p:attrName>
                                        </p:attrNameLst>
                                      </p:cBhvr>
                                      <p:to>
                                        <p:strVal val="visible"/>
                                      </p:to>
                                    </p:set>
                                    <p:animEffect filter="blinds(horizontal)" transition="in">
                                      <p:cBhvr>
                                        <p:cTn id="23" dur="500"/>
                                        <p:tgtEl>
                                          <p:spTgt spid="139">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Peptic Ulcer Disease</a:t>
            </a:r>
          </a:p>
        </p:txBody>
      </p:sp>
      <p:sp>
        <p:nvSpPr>
          <p:cNvPr id="142" name="Shape 142"/>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500"/>
              </a:spcBef>
              <a:buChar char="●"/>
              <a:defRPr sz="2400"/>
            </a:pPr>
            <a:r>
              <a:t>Treatment ? </a:t>
            </a:r>
          </a:p>
          <a:p>
            <a:pPr lvl="1" marL="742950" indent="-285750">
              <a:lnSpc>
                <a:spcPct val="90000"/>
              </a:lnSpc>
              <a:spcBef>
                <a:spcPts val="0"/>
              </a:spcBef>
              <a:defRPr sz="2400"/>
            </a:pPr>
            <a:r>
              <a:t>Empiric treatment</a:t>
            </a:r>
          </a:p>
          <a:p>
            <a:pPr lvl="2" marL="1143000" indent="-228600">
              <a:lnSpc>
                <a:spcPct val="90000"/>
              </a:lnSpc>
              <a:spcBef>
                <a:spcPts val="0"/>
              </a:spcBef>
              <a:defRPr sz="2400"/>
            </a:pPr>
            <a:r>
              <a:t>Avoid tobacco, NSAIDs, aspirin</a:t>
            </a:r>
          </a:p>
          <a:p>
            <a:pPr lvl="2" marL="1143000" indent="-228600">
              <a:lnSpc>
                <a:spcPct val="90000"/>
              </a:lnSpc>
              <a:spcBef>
                <a:spcPts val="0"/>
              </a:spcBef>
              <a:defRPr sz="2400"/>
            </a:pPr>
            <a:r>
              <a:t>PPI or H2 blocker</a:t>
            </a:r>
          </a:p>
          <a:p>
            <a:pPr lvl="1" marL="742950" indent="-285750">
              <a:lnSpc>
                <a:spcPct val="90000"/>
              </a:lnSpc>
              <a:spcBef>
                <a:spcPts val="0"/>
              </a:spcBef>
              <a:defRPr sz="2400"/>
            </a:pPr>
            <a:r>
              <a:t>Immediate referral to GI if:</a:t>
            </a:r>
          </a:p>
          <a:p>
            <a:pPr lvl="2" marL="1143000" indent="-228600">
              <a:lnSpc>
                <a:spcPct val="90000"/>
              </a:lnSpc>
              <a:spcBef>
                <a:spcPts val="0"/>
              </a:spcBef>
              <a:defRPr sz="2400"/>
            </a:pPr>
            <a:r>
              <a:t>&gt;45 years </a:t>
            </a:r>
          </a:p>
          <a:p>
            <a:pPr lvl="2" marL="1143000" indent="-228600">
              <a:lnSpc>
                <a:spcPct val="90000"/>
              </a:lnSpc>
              <a:spcBef>
                <a:spcPts val="0"/>
              </a:spcBef>
              <a:defRPr sz="2400"/>
            </a:pPr>
            <a:r>
              <a:t>Weight loss</a:t>
            </a:r>
          </a:p>
          <a:p>
            <a:pPr lvl="2" marL="1143000" indent="-228600">
              <a:lnSpc>
                <a:spcPct val="90000"/>
              </a:lnSpc>
              <a:spcBef>
                <a:spcPts val="0"/>
              </a:spcBef>
              <a:defRPr sz="2400"/>
            </a:pPr>
            <a:r>
              <a:t>Long h/o symptoms</a:t>
            </a:r>
          </a:p>
          <a:p>
            <a:pPr lvl="2" marL="1143000" indent="-228600">
              <a:lnSpc>
                <a:spcPct val="90000"/>
              </a:lnSpc>
              <a:spcBef>
                <a:spcPts val="0"/>
              </a:spcBef>
              <a:defRPr sz="2400"/>
            </a:pPr>
            <a:r>
              <a:t>Anemia</a:t>
            </a:r>
          </a:p>
          <a:p>
            <a:pPr lvl="2" marL="1143000" indent="-228600">
              <a:lnSpc>
                <a:spcPct val="90000"/>
              </a:lnSpc>
              <a:spcBef>
                <a:spcPts val="0"/>
              </a:spcBef>
              <a:defRPr sz="2400"/>
            </a:pPr>
            <a:r>
              <a:t>Persistent anorexia or vomiting</a:t>
            </a:r>
          </a:p>
          <a:p>
            <a:pPr lvl="2" marL="1143000" indent="-228600">
              <a:lnSpc>
                <a:spcPct val="90000"/>
              </a:lnSpc>
              <a:spcBef>
                <a:spcPts val="0"/>
              </a:spcBef>
              <a:defRPr sz="2400"/>
            </a:pPr>
            <a:r>
              <a:t>GIB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42">
                                            <p:txEl>
                                              <p:pRg st="1" end="1"/>
                                            </p:txEl>
                                          </p:spTgt>
                                        </p:tgtEl>
                                        <p:attrNameLst>
                                          <p:attrName>style.visibility</p:attrName>
                                        </p:attrNameLst>
                                      </p:cBhvr>
                                      <p:to>
                                        <p:strVal val="visible"/>
                                      </p:to>
                                    </p:set>
                                    <p:animEffect filter="blinds(horizontal)" transition="in">
                                      <p:cBhvr>
                                        <p:cTn id="7" dur="500"/>
                                        <p:tgtEl>
                                          <p:spTgt spid="1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1" fill="hold">
                                  <p:stCondLst>
                                    <p:cond delay="0"/>
                                  </p:stCondLst>
                                  <p:iterate type="el" backwards="0">
                                    <p:tmAbs val="0"/>
                                  </p:iterate>
                                  <p:childTnLst>
                                    <p:set>
                                      <p:cBhvr>
                                        <p:cTn id="11" fill="hold"/>
                                        <p:tgtEl>
                                          <p:spTgt spid="142">
                                            <p:txEl>
                                              <p:pRg st="2" end="2"/>
                                            </p:txEl>
                                          </p:spTgt>
                                        </p:tgtEl>
                                        <p:attrNameLst>
                                          <p:attrName>style.visibility</p:attrName>
                                        </p:attrNameLst>
                                      </p:cBhvr>
                                      <p:to>
                                        <p:strVal val="visible"/>
                                      </p:to>
                                    </p:set>
                                    <p:animEffect filter="blinds(horizontal)" transition="in">
                                      <p:cBhvr>
                                        <p:cTn id="12" dur="500"/>
                                        <p:tgtEl>
                                          <p:spTgt spid="1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1" fill="hold">
                                  <p:stCondLst>
                                    <p:cond delay="0"/>
                                  </p:stCondLst>
                                  <p:iterate type="el" backwards="0">
                                    <p:tmAbs val="0"/>
                                  </p:iterate>
                                  <p:childTnLst>
                                    <p:set>
                                      <p:cBhvr>
                                        <p:cTn id="16" fill="hold"/>
                                        <p:tgtEl>
                                          <p:spTgt spid="142">
                                            <p:txEl>
                                              <p:pRg st="3" end="3"/>
                                            </p:txEl>
                                          </p:spTgt>
                                        </p:tgtEl>
                                        <p:attrNameLst>
                                          <p:attrName>style.visibility</p:attrName>
                                        </p:attrNameLst>
                                      </p:cBhvr>
                                      <p:to>
                                        <p:strVal val="visible"/>
                                      </p:to>
                                    </p:set>
                                    <p:animEffect filter="blinds(horizontal)" transition="in">
                                      <p:cBhvr>
                                        <p:cTn id="17" dur="500"/>
                                        <p:tgtEl>
                                          <p:spTgt spid="1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1" fill="hold">
                                  <p:stCondLst>
                                    <p:cond delay="0"/>
                                  </p:stCondLst>
                                  <p:iterate type="el" backwards="0">
                                    <p:tmAbs val="0"/>
                                  </p:iterate>
                                  <p:childTnLst>
                                    <p:set>
                                      <p:cBhvr>
                                        <p:cTn id="21" fill="hold"/>
                                        <p:tgtEl>
                                          <p:spTgt spid="142">
                                            <p:txEl>
                                              <p:pRg st="4" end="4"/>
                                            </p:txEl>
                                          </p:spTgt>
                                        </p:tgtEl>
                                        <p:attrNameLst>
                                          <p:attrName>style.visibility</p:attrName>
                                        </p:attrNameLst>
                                      </p:cBhvr>
                                      <p:to>
                                        <p:strVal val="visible"/>
                                      </p:to>
                                    </p:set>
                                    <p:animEffect filter="blinds(horizontal)" transition="in">
                                      <p:cBhvr>
                                        <p:cTn id="22" dur="500"/>
                                        <p:tgtEl>
                                          <p:spTgt spid="1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0" presetID="3" grpId="1" fill="hold">
                                  <p:stCondLst>
                                    <p:cond delay="0"/>
                                  </p:stCondLst>
                                  <p:iterate type="el" backwards="0">
                                    <p:tmAbs val="0"/>
                                  </p:iterate>
                                  <p:childTnLst>
                                    <p:set>
                                      <p:cBhvr>
                                        <p:cTn id="26" fill="hold"/>
                                        <p:tgtEl>
                                          <p:spTgt spid="142">
                                            <p:txEl>
                                              <p:pRg st="5" end="5"/>
                                            </p:txEl>
                                          </p:spTgt>
                                        </p:tgtEl>
                                        <p:attrNameLst>
                                          <p:attrName>style.visibility</p:attrName>
                                        </p:attrNameLst>
                                      </p:cBhvr>
                                      <p:to>
                                        <p:strVal val="visible"/>
                                      </p:to>
                                    </p:set>
                                    <p:animEffect filter="blinds(horizontal)" transition="in">
                                      <p:cBhvr>
                                        <p:cTn id="27" dur="500"/>
                                        <p:tgtEl>
                                          <p:spTgt spid="1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0" presetID="3" grpId="1" fill="hold">
                                  <p:stCondLst>
                                    <p:cond delay="0"/>
                                  </p:stCondLst>
                                  <p:iterate type="el" backwards="0">
                                    <p:tmAbs val="0"/>
                                  </p:iterate>
                                  <p:childTnLst>
                                    <p:set>
                                      <p:cBhvr>
                                        <p:cTn id="31" fill="hold"/>
                                        <p:tgtEl>
                                          <p:spTgt spid="142">
                                            <p:txEl>
                                              <p:pRg st="6" end="6"/>
                                            </p:txEl>
                                          </p:spTgt>
                                        </p:tgtEl>
                                        <p:attrNameLst>
                                          <p:attrName>style.visibility</p:attrName>
                                        </p:attrNameLst>
                                      </p:cBhvr>
                                      <p:to>
                                        <p:strVal val="visible"/>
                                      </p:to>
                                    </p:set>
                                    <p:animEffect filter="blinds(horizontal)" transition="in">
                                      <p:cBhvr>
                                        <p:cTn id="32" dur="500"/>
                                        <p:tgtEl>
                                          <p:spTgt spid="1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0" presetID="3" grpId="1" fill="hold">
                                  <p:stCondLst>
                                    <p:cond delay="0"/>
                                  </p:stCondLst>
                                  <p:iterate type="el" backwards="0">
                                    <p:tmAbs val="0"/>
                                  </p:iterate>
                                  <p:childTnLst>
                                    <p:set>
                                      <p:cBhvr>
                                        <p:cTn id="36" fill="hold"/>
                                        <p:tgtEl>
                                          <p:spTgt spid="142">
                                            <p:txEl>
                                              <p:pRg st="7" end="7"/>
                                            </p:txEl>
                                          </p:spTgt>
                                        </p:tgtEl>
                                        <p:attrNameLst>
                                          <p:attrName>style.visibility</p:attrName>
                                        </p:attrNameLst>
                                      </p:cBhvr>
                                      <p:to>
                                        <p:strVal val="visible"/>
                                      </p:to>
                                    </p:set>
                                    <p:animEffect filter="blinds(horizontal)" transition="in">
                                      <p:cBhvr>
                                        <p:cTn id="37" dur="500"/>
                                        <p:tgtEl>
                                          <p:spTgt spid="1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0" presetID="3" grpId="1" fill="hold">
                                  <p:stCondLst>
                                    <p:cond delay="0"/>
                                  </p:stCondLst>
                                  <p:iterate type="el" backwards="0">
                                    <p:tmAbs val="0"/>
                                  </p:iterate>
                                  <p:childTnLst>
                                    <p:set>
                                      <p:cBhvr>
                                        <p:cTn id="41" fill="hold"/>
                                        <p:tgtEl>
                                          <p:spTgt spid="142">
                                            <p:txEl>
                                              <p:pRg st="8" end="8"/>
                                            </p:txEl>
                                          </p:spTgt>
                                        </p:tgtEl>
                                        <p:attrNameLst>
                                          <p:attrName>style.visibility</p:attrName>
                                        </p:attrNameLst>
                                      </p:cBhvr>
                                      <p:to>
                                        <p:strVal val="visible"/>
                                      </p:to>
                                    </p:set>
                                    <p:animEffect filter="blinds(horizontal)" transition="in">
                                      <p:cBhvr>
                                        <p:cTn id="42" dur="500"/>
                                        <p:tgtEl>
                                          <p:spTgt spid="14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0" presetID="3" grpId="1" fill="hold">
                                  <p:stCondLst>
                                    <p:cond delay="0"/>
                                  </p:stCondLst>
                                  <p:iterate type="el" backwards="0">
                                    <p:tmAbs val="0"/>
                                  </p:iterate>
                                  <p:childTnLst>
                                    <p:set>
                                      <p:cBhvr>
                                        <p:cTn id="46" fill="hold"/>
                                        <p:tgtEl>
                                          <p:spTgt spid="142">
                                            <p:txEl>
                                              <p:pRg st="9" end="9"/>
                                            </p:txEl>
                                          </p:spTgt>
                                        </p:tgtEl>
                                        <p:attrNameLst>
                                          <p:attrName>style.visibility</p:attrName>
                                        </p:attrNameLst>
                                      </p:cBhvr>
                                      <p:to>
                                        <p:strVal val="visible"/>
                                      </p:to>
                                    </p:set>
                                    <p:animEffect filter="blinds(horizontal)" transition="in">
                                      <p:cBhvr>
                                        <p:cTn id="47" dur="500"/>
                                        <p:tgtEl>
                                          <p:spTgt spid="14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0" presetID="3" grpId="1" fill="hold">
                                  <p:stCondLst>
                                    <p:cond delay="0"/>
                                  </p:stCondLst>
                                  <p:iterate type="el" backwards="0">
                                    <p:tmAbs val="0"/>
                                  </p:iterate>
                                  <p:childTnLst>
                                    <p:set>
                                      <p:cBhvr>
                                        <p:cTn id="51" fill="hold"/>
                                        <p:tgtEl>
                                          <p:spTgt spid="142">
                                            <p:txEl>
                                              <p:pRg st="10" end="10"/>
                                            </p:txEl>
                                          </p:spTgt>
                                        </p:tgtEl>
                                        <p:attrNameLst>
                                          <p:attrName>style.visibility</p:attrName>
                                        </p:attrNameLst>
                                      </p:cBhvr>
                                      <p:to>
                                        <p:strVal val="visible"/>
                                      </p:to>
                                    </p:set>
                                    <p:animEffect filter="blinds(horizontal)" transition="in">
                                      <p:cBhvr>
                                        <p:cTn id="52" dur="500"/>
                                        <p:tgtEl>
                                          <p:spTgt spid="142">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a:t>
            </a:r>
          </a:p>
        </p:txBody>
      </p:sp>
      <p:sp>
        <p:nvSpPr>
          <p:cNvPr id="50" name="Shape 50"/>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600"/>
              </a:spcBef>
              <a:buChar char="●"/>
              <a:defRPr sz="2800"/>
            </a:pPr>
            <a:r>
              <a:t>Classic presentation</a:t>
            </a:r>
          </a:p>
          <a:p>
            <a:pPr lvl="1" marL="742950" indent="-285750">
              <a:lnSpc>
                <a:spcPct val="80000"/>
              </a:lnSpc>
              <a:spcBef>
                <a:spcPts val="0"/>
              </a:spcBef>
              <a:defRPr sz="2800"/>
            </a:pPr>
            <a:r>
              <a:t>Periumbilical pain</a:t>
            </a:r>
          </a:p>
          <a:p>
            <a:pPr lvl="1" marL="742950" indent="-285750">
              <a:lnSpc>
                <a:spcPct val="80000"/>
              </a:lnSpc>
              <a:spcBef>
                <a:spcPts val="0"/>
              </a:spcBef>
              <a:defRPr sz="2800"/>
            </a:pPr>
            <a:r>
              <a:t>Anorexia, nausea, vomiting</a:t>
            </a:r>
          </a:p>
          <a:p>
            <a:pPr lvl="1" marL="742950" indent="-285750">
              <a:lnSpc>
                <a:spcPct val="80000"/>
              </a:lnSpc>
              <a:spcBef>
                <a:spcPts val="0"/>
              </a:spcBef>
              <a:defRPr sz="2800"/>
            </a:pPr>
            <a:r>
              <a:t>Pain localizes to RLQ</a:t>
            </a:r>
          </a:p>
          <a:p>
            <a:pPr lvl="1" marL="742950" indent="-285750">
              <a:lnSpc>
                <a:spcPct val="80000"/>
              </a:lnSpc>
              <a:spcBef>
                <a:spcPts val="0"/>
              </a:spcBef>
              <a:defRPr sz="2800"/>
            </a:pPr>
            <a:r>
              <a:t>Occurs only in ½ to 2/3 of patients</a:t>
            </a:r>
          </a:p>
          <a:p>
            <a:pPr>
              <a:lnSpc>
                <a:spcPct val="80000"/>
              </a:lnSpc>
              <a:spcBef>
                <a:spcPts val="600"/>
              </a:spcBef>
              <a:buChar char="●"/>
              <a:defRPr sz="2800"/>
            </a:pPr>
            <a:r>
              <a:t>A pelvic appendix can cause suprapubic pain, dysuria</a:t>
            </a:r>
          </a:p>
          <a:p>
            <a:pPr>
              <a:lnSpc>
                <a:spcPct val="80000"/>
              </a:lnSpc>
              <a:spcBef>
                <a:spcPts val="600"/>
              </a:spcBef>
              <a:buChar char="●"/>
              <a:defRPr sz="2800"/>
            </a:pPr>
            <a:r>
              <a:t>Males may have pain in the testicles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0">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50">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50">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50">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5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5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5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0"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Here is your patient’s x-ray….</a:t>
            </a:r>
          </a:p>
        </p:txBody>
      </p:sp>
      <p:sp>
        <p:nvSpPr>
          <p:cNvPr id="145" name="Shape 145"/>
          <p:cNvSpPr/>
          <p:nvPr>
            <p:ph type="body" idx="4294967295"/>
          </p:nvPr>
        </p:nvSpPr>
        <p:spPr>
          <a:xfrm>
            <a:off x="457200" y="1600200"/>
            <a:ext cx="8229600" cy="4530725"/>
          </a:xfrm>
          <a:prstGeom prst="rect">
            <a:avLst/>
          </a:prstGeom>
        </p:spPr>
        <p:txBody>
          <a:bodyPr>
            <a:normAutofit fontScale="100000" lnSpcReduction="0"/>
          </a:bodyPr>
          <a:lstStyle/>
          <a:p>
            <a:pPr>
              <a:buChar char="●"/>
            </a:pPr>
          </a:p>
        </p:txBody>
      </p:sp>
      <p:pic>
        <p:nvPicPr>
          <p:cNvPr id="146" name="190px-Pneumoperitoneum.jpg" descr="190px-Pneumoperitoneum"/>
          <p:cNvPicPr>
            <a:picLocks noChangeAspect="1"/>
          </p:cNvPicPr>
          <p:nvPr/>
        </p:nvPicPr>
        <p:blipFill>
          <a:blip r:embed="rId2">
            <a:extLst/>
          </a:blip>
          <a:stretch>
            <a:fillRect/>
          </a:stretch>
        </p:blipFill>
        <p:spPr>
          <a:xfrm>
            <a:off x="2209800" y="1676400"/>
            <a:ext cx="4495800" cy="4968875"/>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Perforated Peptic Ulcer ?</a:t>
            </a:r>
          </a:p>
        </p:txBody>
      </p:sp>
      <p:sp>
        <p:nvSpPr>
          <p:cNvPr id="149" name="Shape 149"/>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buChar char="●"/>
            </a:pPr>
            <a:r>
              <a:t>Abrupt onset of severe epigastric pain followed by peritonitis</a:t>
            </a:r>
          </a:p>
          <a:p>
            <a:pPr>
              <a:buChar char="●"/>
            </a:pPr>
            <a:r>
              <a:t>IV, oxygen, monitor</a:t>
            </a:r>
          </a:p>
          <a:p>
            <a:pPr>
              <a:buChar char="●"/>
            </a:pPr>
            <a:r>
              <a:t>CBC, Crossmatch, Lipase</a:t>
            </a:r>
          </a:p>
          <a:p>
            <a:pPr>
              <a:buChar char="●"/>
            </a:pPr>
            <a:r>
              <a:t>Acute abdominal x-ray series</a:t>
            </a:r>
          </a:p>
          <a:p>
            <a:pPr>
              <a:buChar char="●"/>
            </a:pPr>
            <a:r>
              <a:t>Broad-spectrum antibiotics</a:t>
            </a:r>
          </a:p>
          <a:p>
            <a:pPr>
              <a:buChar char="●"/>
            </a:pPr>
            <a:r>
              <a:t>Surgical consultation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9"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#5</a:t>
            </a:r>
          </a:p>
        </p:txBody>
      </p:sp>
      <p:sp>
        <p:nvSpPr>
          <p:cNvPr id="152" name="Shape 152"/>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600"/>
              </a:spcBef>
              <a:buChar char="●"/>
              <a:defRPr sz="2800"/>
            </a:pPr>
            <a:r>
              <a:t>35 yo healthy F to ED c/o nausea and vomiting since yesterday along with generalized abdominal pain, +anorexia. Last stool 2 days ago.</a:t>
            </a:r>
          </a:p>
          <a:p>
            <a:pPr>
              <a:spcBef>
                <a:spcPts val="600"/>
              </a:spcBef>
              <a:buChar char="●"/>
              <a:defRPr sz="2800"/>
            </a:pPr>
            <a:r>
              <a:t>Surg Hx: s/p hysterectomy (for fibroids)</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#5 Exam</a:t>
            </a:r>
          </a:p>
        </p:txBody>
      </p:sp>
      <p:sp>
        <p:nvSpPr>
          <p:cNvPr id="155" name="Shape 155"/>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600"/>
              </a:spcBef>
              <a:buChar char="●"/>
              <a:defRPr sz="2800"/>
            </a:pPr>
            <a:r>
              <a:t>T: 37, HR: 100, BP: 130/85, R: 22, O2 sat: 97%</a:t>
            </a:r>
          </a:p>
          <a:p>
            <a:pPr>
              <a:lnSpc>
                <a:spcPct val="90000"/>
              </a:lnSpc>
              <a:spcBef>
                <a:spcPts val="600"/>
              </a:spcBef>
              <a:buChar char="●"/>
              <a:defRPr sz="2800"/>
            </a:pPr>
            <a:r>
              <a:t>General: mildly obese female, vomiting</a:t>
            </a:r>
          </a:p>
          <a:p>
            <a:pPr>
              <a:lnSpc>
                <a:spcPct val="90000"/>
              </a:lnSpc>
              <a:spcBef>
                <a:spcPts val="600"/>
              </a:spcBef>
              <a:buChar char="●"/>
              <a:defRPr sz="2800"/>
            </a:pPr>
            <a:r>
              <a:t>CV: normal</a:t>
            </a:r>
          </a:p>
          <a:p>
            <a:pPr>
              <a:lnSpc>
                <a:spcPct val="90000"/>
              </a:lnSpc>
              <a:spcBef>
                <a:spcPts val="600"/>
              </a:spcBef>
              <a:buChar char="●"/>
              <a:defRPr sz="2800"/>
            </a:pPr>
            <a:r>
              <a:t>Lungs: clear</a:t>
            </a:r>
          </a:p>
          <a:p>
            <a:pPr>
              <a:lnSpc>
                <a:spcPct val="90000"/>
              </a:lnSpc>
              <a:spcBef>
                <a:spcPts val="600"/>
              </a:spcBef>
              <a:buChar char="●"/>
              <a:defRPr sz="2800"/>
            </a:pPr>
            <a:r>
              <a:t>Abd: moderately distended, mild Tenderness diffusely,</a:t>
            </a:r>
          </a:p>
          <a:p>
            <a:pPr>
              <a:lnSpc>
                <a:spcPct val="90000"/>
              </a:lnSpc>
              <a:buChar char="●"/>
              <a:defRPr b="1" sz="2800"/>
            </a:pPr>
          </a:p>
          <a:p>
            <a:pPr>
              <a:lnSpc>
                <a:spcPct val="90000"/>
              </a:lnSpc>
              <a:spcBef>
                <a:spcPts val="600"/>
              </a:spcBef>
              <a:buChar char="●"/>
              <a:defRPr b="1" sz="2800"/>
            </a:pPr>
            <a:r>
              <a:t>What is your differential and what next?</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Upright abd x-ray</a:t>
            </a:r>
          </a:p>
        </p:txBody>
      </p:sp>
      <p:sp>
        <p:nvSpPr>
          <p:cNvPr id="158" name="Shape 158"/>
          <p:cNvSpPr/>
          <p:nvPr>
            <p:ph type="body" idx="4294967295"/>
          </p:nvPr>
        </p:nvSpPr>
        <p:spPr>
          <a:xfrm>
            <a:off x="457200" y="1600200"/>
            <a:ext cx="8229600" cy="4530725"/>
          </a:xfrm>
          <a:prstGeom prst="rect">
            <a:avLst/>
          </a:prstGeom>
        </p:spPr>
        <p:txBody>
          <a:bodyPr>
            <a:normAutofit fontScale="100000" lnSpcReduction="0"/>
          </a:bodyPr>
          <a:lstStyle/>
          <a:p>
            <a:pPr>
              <a:buChar char="●"/>
            </a:pPr>
          </a:p>
        </p:txBody>
      </p:sp>
      <p:pic>
        <p:nvPicPr>
          <p:cNvPr id="159" name="image.png"/>
          <p:cNvPicPr>
            <a:picLocks noChangeAspect="1"/>
          </p:cNvPicPr>
          <p:nvPr/>
        </p:nvPicPr>
        <p:blipFill>
          <a:blip r:embed="rId2">
            <a:extLst/>
          </a:blip>
          <a:stretch>
            <a:fillRect/>
          </a:stretch>
        </p:blipFill>
        <p:spPr>
          <a:xfrm>
            <a:off x="3352800" y="1295400"/>
            <a:ext cx="4662488" cy="5384800"/>
          </a:xfrm>
          <a:prstGeom prst="rect">
            <a:avLst/>
          </a:prstGeom>
          <a:ln w="12700">
            <a:miter lim="400000"/>
          </a:ln>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Bowel Obstruction</a:t>
            </a:r>
          </a:p>
        </p:txBody>
      </p:sp>
      <p:sp>
        <p:nvSpPr>
          <p:cNvPr id="162" name="Shape 162"/>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500"/>
              </a:spcBef>
              <a:buChar char="●"/>
              <a:defRPr sz="2400"/>
            </a:pPr>
            <a:r>
              <a:t>Mechanical or nonmechanical causes ?</a:t>
            </a:r>
          </a:p>
          <a:p>
            <a:pPr lvl="1" marL="742950" indent="-285750">
              <a:lnSpc>
                <a:spcPct val="90000"/>
              </a:lnSpc>
              <a:spcBef>
                <a:spcPts val="0"/>
              </a:spcBef>
              <a:defRPr sz="2400"/>
            </a:pPr>
            <a:r>
              <a:t>#1 - Adhesions from previous surgery</a:t>
            </a:r>
          </a:p>
          <a:p>
            <a:pPr lvl="1" marL="742950" indent="-285750">
              <a:lnSpc>
                <a:spcPct val="90000"/>
              </a:lnSpc>
              <a:spcBef>
                <a:spcPts val="0"/>
              </a:spcBef>
              <a:defRPr sz="2400"/>
            </a:pPr>
            <a:r>
              <a:t>#2 - Groin hernia incarceration</a:t>
            </a:r>
          </a:p>
          <a:p>
            <a:pPr>
              <a:lnSpc>
                <a:spcPct val="90000"/>
              </a:lnSpc>
              <a:spcBef>
                <a:spcPts val="500"/>
              </a:spcBef>
              <a:buChar char="●"/>
              <a:defRPr sz="2400"/>
            </a:pPr>
            <a:r>
              <a:t>Clinical Features ?</a:t>
            </a:r>
          </a:p>
          <a:p>
            <a:pPr lvl="1" marL="742950" indent="-285750">
              <a:lnSpc>
                <a:spcPct val="90000"/>
              </a:lnSpc>
              <a:spcBef>
                <a:spcPts val="0"/>
              </a:spcBef>
              <a:defRPr sz="2400"/>
            </a:pPr>
            <a:r>
              <a:t>Crampy, intermittent pain</a:t>
            </a:r>
          </a:p>
          <a:p>
            <a:pPr lvl="1" marL="742950" indent="-285750">
              <a:lnSpc>
                <a:spcPct val="90000"/>
              </a:lnSpc>
              <a:spcBef>
                <a:spcPts val="0"/>
              </a:spcBef>
              <a:defRPr sz="2400"/>
            </a:pPr>
            <a:r>
              <a:t>Periumbilical or diffuse</a:t>
            </a:r>
          </a:p>
          <a:p>
            <a:pPr lvl="1" marL="742950" indent="-285750">
              <a:lnSpc>
                <a:spcPct val="90000"/>
              </a:lnSpc>
              <a:spcBef>
                <a:spcPts val="0"/>
              </a:spcBef>
              <a:defRPr sz="2400"/>
            </a:pPr>
            <a:r>
              <a:t>Inability to have BM or flatus</a:t>
            </a:r>
          </a:p>
          <a:p>
            <a:pPr lvl="1" marL="742950" indent="-285750">
              <a:lnSpc>
                <a:spcPct val="90000"/>
              </a:lnSpc>
              <a:spcBef>
                <a:spcPts val="0"/>
              </a:spcBef>
              <a:defRPr sz="2400"/>
            </a:pPr>
            <a:r>
              <a:t>N/V</a:t>
            </a:r>
          </a:p>
          <a:p>
            <a:pPr lvl="1" marL="742950" indent="-285750">
              <a:lnSpc>
                <a:spcPct val="90000"/>
              </a:lnSpc>
              <a:spcBef>
                <a:spcPts val="0"/>
              </a:spcBef>
              <a:defRPr sz="2400"/>
            </a:pPr>
            <a:r>
              <a:t>Abdominal bloating</a:t>
            </a:r>
          </a:p>
          <a:p>
            <a:pPr lvl="1" marL="742950" indent="-285750">
              <a:lnSpc>
                <a:spcPct val="90000"/>
              </a:lnSpc>
              <a:spcBef>
                <a:spcPts val="0"/>
              </a:spcBef>
              <a:defRPr sz="2400"/>
            </a:pPr>
            <a:r>
              <a:t>Sensation of fullness, anorexia</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animEffect filter="blinds(horizontal)" transition="in">
                                      <p:cBhvr>
                                        <p:cTn id="7" dur="500"/>
                                        <p:tgtEl>
                                          <p:spTgt spid="162">
                                            <p:bg/>
                                          </p:spTgt>
                                        </p:tgtEl>
                                      </p:cBhvr>
                                    </p:animEffect>
                                  </p:childTnLst>
                                </p:cTn>
                              </p:par>
                              <p:par>
                                <p:cTn id="8" presetClass="entr" nodeType="withEffect" presetSubtype="10" presetID="3" grpId="1" fill="hold">
                                  <p:stCondLst>
                                    <p:cond delay="0"/>
                                  </p:stCondLst>
                                  <p:iterate type="el" backwards="0">
                                    <p:tmAbs val="0"/>
                                  </p:iterate>
                                  <p:childTnLst>
                                    <p:set>
                                      <p:cBhvr>
                                        <p:cTn id="9" fill="hold"/>
                                        <p:tgtEl>
                                          <p:spTgt spid="162">
                                            <p:txEl>
                                              <p:pRg st="0" end="0"/>
                                            </p:txEl>
                                          </p:spTgt>
                                        </p:tgtEl>
                                        <p:attrNameLst>
                                          <p:attrName>style.visibility</p:attrName>
                                        </p:attrNameLst>
                                      </p:cBhvr>
                                      <p:to>
                                        <p:strVal val="visible"/>
                                      </p:to>
                                    </p:set>
                                    <p:animEffect filter="blinds(horizontal)" transition="in">
                                      <p:cBhvr>
                                        <p:cTn id="10" dur="500"/>
                                        <p:tgtEl>
                                          <p:spTgt spid="162">
                                            <p:txEl>
                                              <p:pRg st="0" end="0"/>
                                            </p:txEl>
                                          </p:spTgt>
                                        </p:tgtEl>
                                      </p:cBhvr>
                                    </p:animEffect>
                                  </p:childTnLst>
                                </p:cTn>
                              </p:par>
                              <p:par>
                                <p:cTn id="11" presetClass="entr" nodeType="withEffect" presetSubtype="10" presetID="3" grpId="1" fill="hold">
                                  <p:stCondLst>
                                    <p:cond delay="0"/>
                                  </p:stCondLst>
                                  <p:iterate type="el" backwards="0">
                                    <p:tmAbs val="0"/>
                                  </p:iterate>
                                  <p:childTnLst>
                                    <p:set>
                                      <p:cBhvr>
                                        <p:cTn id="12" fill="hold"/>
                                        <p:tgtEl>
                                          <p:spTgt spid="162">
                                            <p:txEl>
                                              <p:pRg st="1" end="1"/>
                                            </p:txEl>
                                          </p:spTgt>
                                        </p:tgtEl>
                                        <p:attrNameLst>
                                          <p:attrName>style.visibility</p:attrName>
                                        </p:attrNameLst>
                                      </p:cBhvr>
                                      <p:to>
                                        <p:strVal val="visible"/>
                                      </p:to>
                                    </p:set>
                                    <p:animEffect filter="blinds(horizontal)" transition="in">
                                      <p:cBhvr>
                                        <p:cTn id="13" dur="500"/>
                                        <p:tgtEl>
                                          <p:spTgt spid="162">
                                            <p:txEl>
                                              <p:pRg st="1" end="1"/>
                                            </p:txEl>
                                          </p:spTgt>
                                        </p:tgtEl>
                                      </p:cBhvr>
                                    </p:animEffect>
                                  </p:childTnLst>
                                </p:cTn>
                              </p:par>
                              <p:par>
                                <p:cTn id="14" presetClass="entr" nodeType="withEffect" presetSubtype="10" presetID="3" grpId="1" fill="hold">
                                  <p:stCondLst>
                                    <p:cond delay="0"/>
                                  </p:stCondLst>
                                  <p:iterate type="el" backwards="0">
                                    <p:tmAbs val="0"/>
                                  </p:iterate>
                                  <p:childTnLst>
                                    <p:set>
                                      <p:cBhvr>
                                        <p:cTn id="15" fill="hold"/>
                                        <p:tgtEl>
                                          <p:spTgt spid="162">
                                            <p:txEl>
                                              <p:pRg st="2" end="2"/>
                                            </p:txEl>
                                          </p:spTgt>
                                        </p:tgtEl>
                                        <p:attrNameLst>
                                          <p:attrName>style.visibility</p:attrName>
                                        </p:attrNameLst>
                                      </p:cBhvr>
                                      <p:to>
                                        <p:strVal val="visible"/>
                                      </p:to>
                                    </p:set>
                                    <p:animEffect filter="blinds(horizontal)" transition="in">
                                      <p:cBhvr>
                                        <p:cTn id="16" dur="500"/>
                                        <p:tgtEl>
                                          <p:spTgt spid="16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0" presetID="3" grpId="1" fill="hold">
                                  <p:stCondLst>
                                    <p:cond delay="0"/>
                                  </p:stCondLst>
                                  <p:iterate type="el" backwards="0">
                                    <p:tmAbs val="0"/>
                                  </p:iterate>
                                  <p:childTnLst>
                                    <p:set>
                                      <p:cBhvr>
                                        <p:cTn id="20" fill="hold"/>
                                        <p:tgtEl>
                                          <p:spTgt spid="162">
                                            <p:txEl>
                                              <p:pRg st="3" end="3"/>
                                            </p:txEl>
                                          </p:spTgt>
                                        </p:tgtEl>
                                        <p:attrNameLst>
                                          <p:attrName>style.visibility</p:attrName>
                                        </p:attrNameLst>
                                      </p:cBhvr>
                                      <p:to>
                                        <p:strVal val="visible"/>
                                      </p:to>
                                    </p:set>
                                    <p:animEffect filter="blinds(horizontal)" transition="in">
                                      <p:cBhvr>
                                        <p:cTn id="21" dur="500"/>
                                        <p:tgtEl>
                                          <p:spTgt spid="162">
                                            <p:txEl>
                                              <p:pRg st="3" end="3"/>
                                            </p:txEl>
                                          </p:spTgt>
                                        </p:tgtEl>
                                      </p:cBhvr>
                                    </p:animEffect>
                                  </p:childTnLst>
                                </p:cTn>
                              </p:par>
                              <p:par>
                                <p:cTn id="22" presetClass="entr" nodeType="withEffect" presetSubtype="10" presetID="3" grpId="1" fill="hold">
                                  <p:stCondLst>
                                    <p:cond delay="0"/>
                                  </p:stCondLst>
                                  <p:iterate type="el" backwards="0">
                                    <p:tmAbs val="0"/>
                                  </p:iterate>
                                  <p:childTnLst>
                                    <p:set>
                                      <p:cBhvr>
                                        <p:cTn id="23" fill="hold"/>
                                        <p:tgtEl>
                                          <p:spTgt spid="162">
                                            <p:txEl>
                                              <p:pRg st="4" end="4"/>
                                            </p:txEl>
                                          </p:spTgt>
                                        </p:tgtEl>
                                        <p:attrNameLst>
                                          <p:attrName>style.visibility</p:attrName>
                                        </p:attrNameLst>
                                      </p:cBhvr>
                                      <p:to>
                                        <p:strVal val="visible"/>
                                      </p:to>
                                    </p:set>
                                    <p:animEffect filter="blinds(horizontal)" transition="in">
                                      <p:cBhvr>
                                        <p:cTn id="24" dur="500"/>
                                        <p:tgtEl>
                                          <p:spTgt spid="162">
                                            <p:txEl>
                                              <p:pRg st="4" end="4"/>
                                            </p:txEl>
                                          </p:spTgt>
                                        </p:tgtEl>
                                      </p:cBhvr>
                                    </p:animEffect>
                                  </p:childTnLst>
                                </p:cTn>
                              </p:par>
                              <p:par>
                                <p:cTn id="25" presetClass="entr" nodeType="withEffect" presetSubtype="10" presetID="3" grpId="1" fill="hold">
                                  <p:stCondLst>
                                    <p:cond delay="0"/>
                                  </p:stCondLst>
                                  <p:iterate type="el" backwards="0">
                                    <p:tmAbs val="0"/>
                                  </p:iterate>
                                  <p:childTnLst>
                                    <p:set>
                                      <p:cBhvr>
                                        <p:cTn id="26" fill="hold"/>
                                        <p:tgtEl>
                                          <p:spTgt spid="162">
                                            <p:txEl>
                                              <p:pRg st="5" end="5"/>
                                            </p:txEl>
                                          </p:spTgt>
                                        </p:tgtEl>
                                        <p:attrNameLst>
                                          <p:attrName>style.visibility</p:attrName>
                                        </p:attrNameLst>
                                      </p:cBhvr>
                                      <p:to>
                                        <p:strVal val="visible"/>
                                      </p:to>
                                    </p:set>
                                    <p:animEffect filter="blinds(horizontal)" transition="in">
                                      <p:cBhvr>
                                        <p:cTn id="27" dur="500"/>
                                        <p:tgtEl>
                                          <p:spTgt spid="162">
                                            <p:txEl>
                                              <p:pRg st="5" end="5"/>
                                            </p:txEl>
                                          </p:spTgt>
                                        </p:tgtEl>
                                      </p:cBhvr>
                                    </p:animEffect>
                                  </p:childTnLst>
                                </p:cTn>
                              </p:par>
                              <p:par>
                                <p:cTn id="28" presetClass="entr" nodeType="withEffect" presetSubtype="10" presetID="3" grpId="1" fill="hold">
                                  <p:stCondLst>
                                    <p:cond delay="0"/>
                                  </p:stCondLst>
                                  <p:iterate type="el" backwards="0">
                                    <p:tmAbs val="0"/>
                                  </p:iterate>
                                  <p:childTnLst>
                                    <p:set>
                                      <p:cBhvr>
                                        <p:cTn id="29" fill="hold"/>
                                        <p:tgtEl>
                                          <p:spTgt spid="162">
                                            <p:txEl>
                                              <p:pRg st="6" end="6"/>
                                            </p:txEl>
                                          </p:spTgt>
                                        </p:tgtEl>
                                        <p:attrNameLst>
                                          <p:attrName>style.visibility</p:attrName>
                                        </p:attrNameLst>
                                      </p:cBhvr>
                                      <p:to>
                                        <p:strVal val="visible"/>
                                      </p:to>
                                    </p:set>
                                    <p:animEffect filter="blinds(horizontal)" transition="in">
                                      <p:cBhvr>
                                        <p:cTn id="30" dur="500"/>
                                        <p:tgtEl>
                                          <p:spTgt spid="162">
                                            <p:txEl>
                                              <p:pRg st="6" end="6"/>
                                            </p:txEl>
                                          </p:spTgt>
                                        </p:tgtEl>
                                      </p:cBhvr>
                                    </p:animEffect>
                                  </p:childTnLst>
                                </p:cTn>
                              </p:par>
                              <p:par>
                                <p:cTn id="31" presetClass="entr" nodeType="withEffect" presetSubtype="10" presetID="3" grpId="1" fill="hold">
                                  <p:stCondLst>
                                    <p:cond delay="0"/>
                                  </p:stCondLst>
                                  <p:iterate type="el" backwards="0">
                                    <p:tmAbs val="0"/>
                                  </p:iterate>
                                  <p:childTnLst>
                                    <p:set>
                                      <p:cBhvr>
                                        <p:cTn id="32" fill="hold"/>
                                        <p:tgtEl>
                                          <p:spTgt spid="162">
                                            <p:txEl>
                                              <p:pRg st="7" end="7"/>
                                            </p:txEl>
                                          </p:spTgt>
                                        </p:tgtEl>
                                        <p:attrNameLst>
                                          <p:attrName>style.visibility</p:attrName>
                                        </p:attrNameLst>
                                      </p:cBhvr>
                                      <p:to>
                                        <p:strVal val="visible"/>
                                      </p:to>
                                    </p:set>
                                    <p:animEffect filter="blinds(horizontal)" transition="in">
                                      <p:cBhvr>
                                        <p:cTn id="33" dur="500"/>
                                        <p:tgtEl>
                                          <p:spTgt spid="162">
                                            <p:txEl>
                                              <p:pRg st="7" end="7"/>
                                            </p:txEl>
                                          </p:spTgt>
                                        </p:tgtEl>
                                      </p:cBhvr>
                                    </p:animEffect>
                                  </p:childTnLst>
                                </p:cTn>
                              </p:par>
                              <p:par>
                                <p:cTn id="34" presetClass="entr" nodeType="withEffect" presetSubtype="10" presetID="3" grpId="1" fill="hold">
                                  <p:stCondLst>
                                    <p:cond delay="0"/>
                                  </p:stCondLst>
                                  <p:iterate type="el" backwards="0">
                                    <p:tmAbs val="0"/>
                                  </p:iterate>
                                  <p:childTnLst>
                                    <p:set>
                                      <p:cBhvr>
                                        <p:cTn id="35" fill="hold"/>
                                        <p:tgtEl>
                                          <p:spTgt spid="162">
                                            <p:txEl>
                                              <p:pRg st="8" end="8"/>
                                            </p:txEl>
                                          </p:spTgt>
                                        </p:tgtEl>
                                        <p:attrNameLst>
                                          <p:attrName>style.visibility</p:attrName>
                                        </p:attrNameLst>
                                      </p:cBhvr>
                                      <p:to>
                                        <p:strVal val="visible"/>
                                      </p:to>
                                    </p:set>
                                    <p:animEffect filter="blinds(horizontal)" transition="in">
                                      <p:cBhvr>
                                        <p:cTn id="36" dur="500"/>
                                        <p:tgtEl>
                                          <p:spTgt spid="162">
                                            <p:txEl>
                                              <p:pRg st="8" end="8"/>
                                            </p:txEl>
                                          </p:spTgt>
                                        </p:tgtEl>
                                      </p:cBhvr>
                                    </p:animEffect>
                                  </p:childTnLst>
                                </p:cTn>
                              </p:par>
                              <p:par>
                                <p:cTn id="37" presetClass="entr" nodeType="withEffect" presetSubtype="10" presetID="3" grpId="1" fill="hold">
                                  <p:stCondLst>
                                    <p:cond delay="0"/>
                                  </p:stCondLst>
                                  <p:iterate type="el" backwards="0">
                                    <p:tmAbs val="0"/>
                                  </p:iterate>
                                  <p:childTnLst>
                                    <p:set>
                                      <p:cBhvr>
                                        <p:cTn id="38" fill="hold"/>
                                        <p:tgtEl>
                                          <p:spTgt spid="162">
                                            <p:txEl>
                                              <p:pRg st="9" end="9"/>
                                            </p:txEl>
                                          </p:spTgt>
                                        </p:tgtEl>
                                        <p:attrNameLst>
                                          <p:attrName>style.visibility</p:attrName>
                                        </p:attrNameLst>
                                      </p:cBhvr>
                                      <p:to>
                                        <p:strVal val="visible"/>
                                      </p:to>
                                    </p:set>
                                    <p:animEffect filter="blinds(horizontal)" transition="in">
                                      <p:cBhvr>
                                        <p:cTn id="39" dur="500"/>
                                        <p:tgtEl>
                                          <p:spTgt spid="162">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2"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Bowel Obstruction</a:t>
            </a:r>
          </a:p>
        </p:txBody>
      </p:sp>
      <p:sp>
        <p:nvSpPr>
          <p:cNvPr id="165" name="Shape 165"/>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500"/>
              </a:spcBef>
              <a:buChar char="●"/>
              <a:defRPr sz="2400"/>
            </a:pPr>
            <a:r>
              <a:t>Physical Findings ?</a:t>
            </a:r>
          </a:p>
          <a:p>
            <a:pPr>
              <a:buChar char="●"/>
              <a:defRPr sz="2400"/>
            </a:pPr>
          </a:p>
          <a:p>
            <a:pPr lvl="1" marL="742950" indent="-285750">
              <a:spcBef>
                <a:spcPts val="0"/>
              </a:spcBef>
              <a:defRPr sz="2400"/>
            </a:pPr>
            <a:r>
              <a:t>Distention </a:t>
            </a:r>
          </a:p>
          <a:p>
            <a:pPr lvl="1" marL="742950" indent="-285750">
              <a:spcBef>
                <a:spcPts val="0"/>
              </a:spcBef>
              <a:defRPr sz="2400"/>
            </a:pPr>
            <a:r>
              <a:t>Tympany</a:t>
            </a:r>
          </a:p>
          <a:p>
            <a:pPr lvl="1" marL="742950" indent="-285750">
              <a:spcBef>
                <a:spcPts val="0"/>
              </a:spcBef>
              <a:defRPr sz="2400"/>
            </a:pPr>
            <a:r>
              <a:t>Absent, high pitched or tinkling bowel sound or “rushes”</a:t>
            </a:r>
          </a:p>
          <a:p>
            <a:pPr lvl="1" marL="742950" indent="-285750">
              <a:spcBef>
                <a:spcPts val="0"/>
              </a:spcBef>
              <a:defRPr sz="2400"/>
            </a:pPr>
            <a:r>
              <a:t>Abdominal tenderness:  diffuse, localized, or minimal</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5">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65">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65">
                                            <p:txEl>
                                              <p:pRg st="4" end="4"/>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6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Bowel Obstruction</a:t>
            </a:r>
          </a:p>
        </p:txBody>
      </p:sp>
      <p:sp>
        <p:nvSpPr>
          <p:cNvPr id="168" name="Shape 168"/>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800"/>
              </a:spcBef>
              <a:buChar char="●"/>
              <a:defRPr sz="3600"/>
            </a:pPr>
            <a:r>
              <a:t>Diagnosis?  </a:t>
            </a:r>
          </a:p>
          <a:p>
            <a:pPr>
              <a:lnSpc>
                <a:spcPct val="80000"/>
              </a:lnSpc>
              <a:buChar char="●"/>
              <a:defRPr sz="3600"/>
            </a:pPr>
          </a:p>
          <a:p>
            <a:pPr lvl="1" marL="742950" indent="-285750">
              <a:lnSpc>
                <a:spcPct val="80000"/>
              </a:lnSpc>
              <a:spcBef>
                <a:spcPts val="0"/>
              </a:spcBef>
              <a:defRPr sz="3600"/>
            </a:pPr>
            <a:r>
              <a:t>CBC and electrolytes</a:t>
            </a:r>
          </a:p>
          <a:p>
            <a:pPr lvl="1" marL="742950" indent="-285750">
              <a:lnSpc>
                <a:spcPct val="80000"/>
              </a:lnSpc>
              <a:spcBef>
                <a:spcPts val="0"/>
              </a:spcBef>
              <a:defRPr sz="3600"/>
            </a:pPr>
            <a:r>
              <a:t>Abdominal x-ray series</a:t>
            </a:r>
          </a:p>
          <a:p>
            <a:pPr lvl="1" marL="742950" indent="-285750">
              <a:lnSpc>
                <a:spcPct val="80000"/>
              </a:lnSpc>
              <a:spcBef>
                <a:spcPts val="0"/>
              </a:spcBef>
              <a:defRPr sz="3600"/>
            </a:pPr>
            <a:r>
              <a:t>CT scan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8">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68">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6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Bowel Obstruction</a:t>
            </a:r>
          </a:p>
        </p:txBody>
      </p:sp>
      <p:sp>
        <p:nvSpPr>
          <p:cNvPr id="171" name="Shape 171"/>
          <p:cNvSpPr/>
          <p:nvPr>
            <p:ph type="body" sz="half" idx="4294967295"/>
          </p:nvPr>
        </p:nvSpPr>
        <p:spPr>
          <a:xfrm>
            <a:off x="457200" y="1600200"/>
            <a:ext cx="4038600" cy="4530725"/>
          </a:xfrm>
          <a:prstGeom prst="rect">
            <a:avLst/>
          </a:prstGeom>
        </p:spPr>
        <p:txBody>
          <a:bodyPr>
            <a:normAutofit fontScale="100000" lnSpcReduction="0"/>
          </a:bodyPr>
          <a:lstStyle/>
          <a:p>
            <a:pPr>
              <a:lnSpc>
                <a:spcPct val="80000"/>
              </a:lnSpc>
              <a:spcBef>
                <a:spcPts val="600"/>
              </a:spcBef>
              <a:buChar char="●"/>
              <a:defRPr sz="1800"/>
            </a:pPr>
          </a:p>
        </p:txBody>
      </p:sp>
      <p:sp>
        <p:nvSpPr>
          <p:cNvPr id="172" name="Shape 172"/>
          <p:cNvSpPr/>
          <p:nvPr/>
        </p:nvSpPr>
        <p:spPr>
          <a:xfrm>
            <a:off x="4648200" y="1600200"/>
            <a:ext cx="4038600" cy="20179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400"/>
              </a:spcBef>
              <a:buClr>
                <a:schemeClr val="accent1"/>
              </a:buClr>
              <a:buSzPct val="100000"/>
              <a:buFont typeface="Wingdings"/>
              <a:buChar char="●"/>
              <a:defRPr sz="2000"/>
            </a:pPr>
            <a:r>
              <a:t>Treatment </a:t>
            </a:r>
          </a:p>
          <a:p>
            <a:pPr lvl="1" marL="742950" indent="-285750">
              <a:lnSpc>
                <a:spcPct val="80000"/>
              </a:lnSpc>
              <a:buClr>
                <a:schemeClr val="accent1"/>
              </a:buClr>
              <a:buSzPct val="100000"/>
              <a:buFont typeface="Wingdings"/>
              <a:buChar char="○"/>
            </a:pPr>
            <a:r>
              <a:t>Fluid resuscitation</a:t>
            </a:r>
          </a:p>
          <a:p>
            <a:pPr lvl="1" marL="742950" indent="-285750">
              <a:lnSpc>
                <a:spcPct val="80000"/>
              </a:lnSpc>
              <a:buClr>
                <a:schemeClr val="accent1"/>
              </a:buClr>
              <a:buSzPct val="100000"/>
              <a:buFont typeface="Wingdings"/>
              <a:buChar char="○"/>
            </a:pPr>
            <a:r>
              <a:t>NGT</a:t>
            </a:r>
          </a:p>
          <a:p>
            <a:pPr lvl="1" marL="742950" indent="-285750">
              <a:lnSpc>
                <a:spcPct val="80000"/>
              </a:lnSpc>
              <a:buClr>
                <a:schemeClr val="accent1"/>
              </a:buClr>
              <a:buSzPct val="100000"/>
              <a:buFont typeface="Wingdings"/>
              <a:buChar char="○"/>
            </a:pPr>
            <a:r>
              <a:t>Analgesia </a:t>
            </a:r>
          </a:p>
          <a:p>
            <a:pPr lvl="1" marL="742950" indent="-285750">
              <a:lnSpc>
                <a:spcPct val="80000"/>
              </a:lnSpc>
              <a:buClr>
                <a:schemeClr val="accent1"/>
              </a:buClr>
              <a:buSzPct val="100000"/>
              <a:buFont typeface="Wingdings"/>
              <a:buChar char="○"/>
            </a:pPr>
            <a:r>
              <a:t>Surgical consult</a:t>
            </a:r>
          </a:p>
          <a:p>
            <a:pPr lvl="1" marL="742950" indent="-285750">
              <a:lnSpc>
                <a:spcPct val="80000"/>
              </a:lnSpc>
              <a:buClr>
                <a:schemeClr val="accent1"/>
              </a:buClr>
              <a:buSzPct val="100000"/>
              <a:buFont typeface="Wingdings"/>
              <a:buChar char="○"/>
            </a:pPr>
            <a:r>
              <a:t>Hospital observation for ileus</a:t>
            </a:r>
          </a:p>
          <a:p>
            <a:pPr lvl="1" marL="742950" indent="-285750">
              <a:lnSpc>
                <a:spcPct val="80000"/>
              </a:lnSpc>
              <a:buClr>
                <a:schemeClr val="accent1"/>
              </a:buClr>
              <a:buSzPct val="100000"/>
              <a:buFont typeface="Wingdings"/>
              <a:buChar char="○"/>
            </a:pPr>
            <a:r>
              <a:t>OR for complete obstruction</a:t>
            </a:r>
          </a:p>
          <a:p>
            <a:pPr lvl="2" marL="1143000" indent="-228600">
              <a:lnSpc>
                <a:spcPct val="80000"/>
              </a:lnSpc>
              <a:buClr>
                <a:schemeClr val="accent1"/>
              </a:buClr>
              <a:buSzPct val="100000"/>
              <a:buFont typeface="Wingdings"/>
              <a:buChar char="●"/>
              <a:defRPr sz="1700"/>
            </a:pPr>
            <a:r>
              <a:t>Peri-operative antibiotics</a:t>
            </a:r>
          </a:p>
          <a:p>
            <a:pPr lvl="3" marL="1600200" indent="-228600">
              <a:lnSpc>
                <a:spcPct val="80000"/>
              </a:lnSpc>
              <a:buClr>
                <a:schemeClr val="accent1"/>
              </a:buClr>
              <a:buSzPct val="100000"/>
              <a:buChar char="•"/>
              <a:defRPr sz="1400"/>
            </a:pPr>
            <a:r>
              <a:t>Zosyn or unasyn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72">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72">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72">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72">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72">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72">
                                            <p:txEl>
                                              <p:pRg st="6" end="6"/>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72">
                                            <p:txEl>
                                              <p:pRg st="7" end="7"/>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172">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2"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#6</a:t>
            </a:r>
          </a:p>
        </p:txBody>
      </p:sp>
      <p:sp>
        <p:nvSpPr>
          <p:cNvPr id="175" name="Shape 175"/>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buChar char="●"/>
            </a:pPr>
            <a:r>
              <a:t>48 obese F with one day hx of upper abd pain after eating, does not radiate, is intermittent cramping pain, +N/V, </a:t>
            </a:r>
          </a:p>
          <a:p>
            <a:pPr>
              <a:lnSpc>
                <a:spcPct val="90000"/>
              </a:lnSpc>
              <a:buChar char="●"/>
            </a:pPr>
            <a:r>
              <a:t>No diarrhea, subjective fevers. Med hx: denies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a:t>
            </a:r>
          </a:p>
        </p:txBody>
      </p:sp>
      <p:sp>
        <p:nvSpPr>
          <p:cNvPr id="53" name="Shape 53"/>
          <p:cNvSpPr/>
          <p:nvPr>
            <p:ph type="body" idx="4294967295"/>
          </p:nvPr>
        </p:nvSpPr>
        <p:spPr>
          <a:xfrm>
            <a:off x="457200" y="1600200"/>
            <a:ext cx="8229600" cy="4530725"/>
          </a:xfrm>
          <a:prstGeom prst="rect">
            <a:avLst/>
          </a:prstGeom>
        </p:spPr>
        <p:txBody>
          <a:bodyPr>
            <a:normAutofit fontScale="100000" lnSpcReduction="0"/>
          </a:bodyPr>
          <a:lstStyle/>
          <a:p>
            <a:pPr>
              <a:lnSpc>
                <a:spcPct val="80000"/>
              </a:lnSpc>
              <a:buChar char="●"/>
              <a:defRPr sz="2800"/>
            </a:pPr>
          </a:p>
        </p:txBody>
      </p:sp>
      <p:pic>
        <p:nvPicPr>
          <p:cNvPr id="54" name="image.png"/>
          <p:cNvPicPr>
            <a:picLocks noChangeAspect="1"/>
          </p:cNvPicPr>
          <p:nvPr/>
        </p:nvPicPr>
        <p:blipFill>
          <a:blip r:embed="rId2">
            <a:extLst/>
          </a:blip>
          <a:stretch>
            <a:fillRect/>
          </a:stretch>
        </p:blipFill>
        <p:spPr>
          <a:xfrm>
            <a:off x="1600200" y="1463675"/>
            <a:ext cx="5480050" cy="515302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Case #6 Exam</a:t>
            </a:r>
          </a:p>
        </p:txBody>
      </p:sp>
      <p:sp>
        <p:nvSpPr>
          <p:cNvPr id="178" name="Shape 178"/>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600"/>
              </a:spcBef>
              <a:buChar char="●"/>
              <a:defRPr sz="2800"/>
            </a:pPr>
            <a:r>
              <a:t>T: 37.9, HR: 96, BP: 135/76, R:18, Sat: 100%</a:t>
            </a:r>
          </a:p>
          <a:p>
            <a:pPr>
              <a:spcBef>
                <a:spcPts val="600"/>
              </a:spcBef>
              <a:buChar char="●"/>
              <a:defRPr sz="2800"/>
            </a:pPr>
            <a:r>
              <a:t>General: obese, no acute distress</a:t>
            </a:r>
          </a:p>
          <a:p>
            <a:pPr>
              <a:spcBef>
                <a:spcPts val="600"/>
              </a:spcBef>
              <a:buChar char="●"/>
              <a:defRPr sz="2800"/>
            </a:pPr>
            <a:r>
              <a:t>CV: normal</a:t>
            </a:r>
          </a:p>
          <a:p>
            <a:pPr>
              <a:spcBef>
                <a:spcPts val="600"/>
              </a:spcBef>
              <a:buChar char="●"/>
              <a:defRPr sz="2800"/>
            </a:pPr>
            <a:r>
              <a:t>Lungs: clear</a:t>
            </a:r>
          </a:p>
          <a:p>
            <a:pPr>
              <a:spcBef>
                <a:spcPts val="600"/>
              </a:spcBef>
              <a:buChar char="●"/>
              <a:defRPr sz="2800"/>
            </a:pPr>
            <a:r>
              <a:t>Abd: Tender RUQ, non-distended, normal bowel sounds</a:t>
            </a:r>
          </a:p>
          <a:p>
            <a:pPr>
              <a:buChar char="●"/>
              <a:defRPr sz="2800"/>
            </a:pPr>
          </a:p>
          <a:p>
            <a:pPr>
              <a:spcBef>
                <a:spcPts val="600"/>
              </a:spcBef>
              <a:buChar char="●"/>
              <a:defRPr b="1" sz="2800"/>
            </a:pPr>
            <a:r>
              <a:t>What is your differential and what next?</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Cholecystitis </a:t>
            </a:r>
          </a:p>
        </p:txBody>
      </p:sp>
      <p:sp>
        <p:nvSpPr>
          <p:cNvPr id="181" name="Shape 181"/>
          <p:cNvSpPr/>
          <p:nvPr>
            <p:ph type="body" sz="half" idx="4294967295"/>
          </p:nvPr>
        </p:nvSpPr>
        <p:spPr>
          <a:xfrm>
            <a:off x="457200" y="1600200"/>
            <a:ext cx="4038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600"/>
              </a:spcBef>
              <a:buChar char="●"/>
              <a:defRPr sz="2800"/>
            </a:pPr>
            <a:r>
              <a:t>Clinical Features ?</a:t>
            </a:r>
          </a:p>
          <a:p>
            <a:pPr lvl="1" marL="742950" indent="-285750">
              <a:spcBef>
                <a:spcPts val="0"/>
              </a:spcBef>
              <a:defRPr sz="2300"/>
            </a:pPr>
            <a:r>
              <a:t>RUQ or epigastric pain</a:t>
            </a:r>
          </a:p>
          <a:p>
            <a:pPr lvl="1" marL="742950" indent="-285750">
              <a:spcBef>
                <a:spcPts val="0"/>
              </a:spcBef>
              <a:defRPr sz="2300"/>
            </a:pPr>
            <a:r>
              <a:t>Radiation to the back or shoulders</a:t>
            </a:r>
          </a:p>
          <a:p>
            <a:pPr lvl="1" marL="742950" indent="-285750">
              <a:spcBef>
                <a:spcPts val="0"/>
              </a:spcBef>
              <a:defRPr sz="2300"/>
            </a:pPr>
            <a:r>
              <a:t>Dull and achy </a:t>
            </a:r>
            <a:r>
              <a:rPr>
                <a:latin typeface="Times New Roman"/>
                <a:ea typeface="Times New Roman"/>
                <a:cs typeface="Times New Roman"/>
                <a:sym typeface="Times New Roman"/>
              </a:rPr>
              <a:t>→</a:t>
            </a:r>
            <a:r>
              <a:t> sharp and localized</a:t>
            </a:r>
          </a:p>
          <a:p>
            <a:pPr lvl="1" marL="742950" indent="-285750">
              <a:spcBef>
                <a:spcPts val="0"/>
              </a:spcBef>
              <a:defRPr sz="2300"/>
            </a:pPr>
            <a:r>
              <a:t>Pain lasting longer than 6 hours</a:t>
            </a:r>
          </a:p>
          <a:p>
            <a:pPr lvl="1" marL="742950" indent="-285750">
              <a:spcBef>
                <a:spcPts val="0"/>
              </a:spcBef>
              <a:defRPr sz="2300"/>
            </a:pPr>
            <a:r>
              <a:t>N/V/anorexia</a:t>
            </a:r>
          </a:p>
          <a:p>
            <a:pPr lvl="1" marL="742950" indent="-285750">
              <a:spcBef>
                <a:spcPts val="0"/>
              </a:spcBef>
              <a:defRPr sz="2300"/>
            </a:pPr>
            <a:r>
              <a:t>Fever, chills</a:t>
            </a:r>
          </a:p>
        </p:txBody>
      </p:sp>
      <p:pic>
        <p:nvPicPr>
          <p:cNvPr id="182" name="A5E0823276154E5D8CFC4C2FBFC58D2B.jpg" descr="http://tbn0.google.com/images?q=tbn:o_7s6fAVpEsaSM:http://test.cvtcollege.org/Ac_Programs/dms_vascular/images/A5E0823276154E5D8CFC4C2FBFC58D2B.jpg">
            <a:hlinkClick r:id="rId2" invalidUrl="" action="" tgtFrame="" tooltip="" history="1" highlightClick="0" endSnd="0"/>
          </p:cNvPr>
          <p:cNvPicPr>
            <a:picLocks noChangeAspect="1"/>
          </p:cNvPicPr>
          <p:nvPr/>
        </p:nvPicPr>
        <p:blipFill>
          <a:blip r:embed="rId3">
            <a:extLst/>
          </a:blip>
          <a:stretch>
            <a:fillRect/>
          </a:stretch>
        </p:blipFill>
        <p:spPr>
          <a:xfrm>
            <a:off x="5341937" y="2286000"/>
            <a:ext cx="3344863" cy="274002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81">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81">
                                            <p:txEl>
                                              <p:pRg st="3" end="3"/>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81">
                                            <p:txEl>
                                              <p:pRg st="4" end="4"/>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81">
                                            <p:txEl>
                                              <p:pRg st="5" end="5"/>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18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Cholecystitis </a:t>
            </a:r>
          </a:p>
        </p:txBody>
      </p:sp>
      <p:sp>
        <p:nvSpPr>
          <p:cNvPr id="185" name="Shape 185"/>
          <p:cNvSpPr/>
          <p:nvPr>
            <p:ph type="body" sz="half" idx="4294967295"/>
          </p:nvPr>
        </p:nvSpPr>
        <p:spPr>
          <a:xfrm>
            <a:off x="457200" y="1600200"/>
            <a:ext cx="4038600" cy="4530725"/>
          </a:xfrm>
          <a:prstGeom prst="rect">
            <a:avLst/>
          </a:prstGeom>
        </p:spPr>
        <p:txBody>
          <a:bodyPr>
            <a:normAutofit fontScale="100000" lnSpcReduction="0"/>
          </a:bodyPr>
          <a:lstStyle/>
          <a:p>
            <a:pPr>
              <a:spcBef>
                <a:spcPts val="600"/>
              </a:spcBef>
              <a:buChar char="●"/>
              <a:defRPr sz="2800"/>
            </a:pPr>
          </a:p>
        </p:txBody>
      </p:sp>
      <p:sp>
        <p:nvSpPr>
          <p:cNvPr id="186" name="Shape 186"/>
          <p:cNvSpPr/>
          <p:nvPr/>
        </p:nvSpPr>
        <p:spPr>
          <a:xfrm>
            <a:off x="4648200" y="1600200"/>
            <a:ext cx="4038600" cy="185988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600"/>
              </a:spcBef>
              <a:buClr>
                <a:schemeClr val="accent1"/>
              </a:buClr>
              <a:buSzPct val="100000"/>
              <a:buFont typeface="Wingdings"/>
              <a:buChar char="●"/>
              <a:defRPr sz="2800"/>
            </a:pPr>
            <a:r>
              <a:t>Physical Findings ?</a:t>
            </a:r>
          </a:p>
          <a:p>
            <a:pPr lvl="1" marL="742950" indent="-285750">
              <a:buClr>
                <a:schemeClr val="accent1"/>
              </a:buClr>
              <a:buSzPct val="100000"/>
              <a:buFont typeface="Wingdings"/>
              <a:buChar char="○"/>
              <a:defRPr sz="2300"/>
            </a:pPr>
            <a:r>
              <a:t>Epigastric or RUQ pain</a:t>
            </a:r>
          </a:p>
          <a:p>
            <a:pPr lvl="1" marL="742950" indent="-285750">
              <a:buClr>
                <a:schemeClr val="accent1"/>
              </a:buClr>
              <a:buSzPct val="100000"/>
              <a:buFont typeface="Wingdings"/>
              <a:buChar char="○"/>
              <a:defRPr sz="2300"/>
            </a:pPr>
            <a:r>
              <a:t>Murphy’s sign</a:t>
            </a:r>
          </a:p>
          <a:p>
            <a:pPr lvl="1" marL="742950" indent="-285750">
              <a:buClr>
                <a:schemeClr val="accent1"/>
              </a:buClr>
              <a:buSzPct val="100000"/>
              <a:buFont typeface="Wingdings"/>
              <a:buChar char="○"/>
              <a:defRPr sz="2300"/>
            </a:pPr>
            <a:r>
              <a:t>Patient appears ill</a:t>
            </a:r>
          </a:p>
        </p:txBody>
      </p:sp>
      <p:pic>
        <p:nvPicPr>
          <p:cNvPr id="187" name="A5E0823276154E5D8CFC4C2FBFC58D2B.jpg" descr="http://tbn0.google.com/images?q=tbn:o_7s6fAVpEsaSM:http://test.cvtcollege.org/Ac_Programs/dms_vascular/images/A5E0823276154E5D8CFC4C2FBFC58D2B.jpg">
            <a:hlinkClick r:id="rId2" invalidUrl="" action="" tgtFrame="" tooltip="" history="1" highlightClick="0" endSnd="0"/>
          </p:cNvPr>
          <p:cNvPicPr>
            <a:picLocks noChangeAspect="1"/>
          </p:cNvPicPr>
          <p:nvPr/>
        </p:nvPicPr>
        <p:blipFill>
          <a:blip r:embed="rId3">
            <a:extLst/>
          </a:blip>
          <a:stretch>
            <a:fillRect/>
          </a:stretch>
        </p:blipFill>
        <p:spPr>
          <a:xfrm>
            <a:off x="620712" y="2133600"/>
            <a:ext cx="3570288" cy="292417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6">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86">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6"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Cholecystitis </a:t>
            </a:r>
          </a:p>
        </p:txBody>
      </p:sp>
      <p:sp>
        <p:nvSpPr>
          <p:cNvPr id="190" name="Shape 190"/>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600"/>
              </a:spcBef>
              <a:buChar char="●"/>
              <a:defRPr sz="2800"/>
            </a:pPr>
            <a:r>
              <a:t>Diagnosis ?</a:t>
            </a:r>
          </a:p>
          <a:p>
            <a:pPr>
              <a:lnSpc>
                <a:spcPct val="80000"/>
              </a:lnSpc>
              <a:buChar char="●"/>
              <a:defRPr sz="2800"/>
            </a:pPr>
          </a:p>
          <a:p>
            <a:pPr lvl="1" marL="742950" indent="-285750">
              <a:lnSpc>
                <a:spcPct val="80000"/>
              </a:lnSpc>
              <a:spcBef>
                <a:spcPts val="0"/>
              </a:spcBef>
              <a:defRPr sz="2400"/>
            </a:pPr>
            <a:r>
              <a:t>CBC, LFTs, Lipase</a:t>
            </a:r>
          </a:p>
          <a:p>
            <a:pPr lvl="2" marL="1143000" indent="-228600">
              <a:lnSpc>
                <a:spcPct val="80000"/>
              </a:lnSpc>
              <a:spcBef>
                <a:spcPts val="0"/>
              </a:spcBef>
              <a:defRPr sz="2400"/>
            </a:pPr>
            <a:r>
              <a:t>Elevated ALP</a:t>
            </a:r>
          </a:p>
          <a:p>
            <a:pPr lvl="2" marL="1143000" indent="-228600">
              <a:lnSpc>
                <a:spcPct val="80000"/>
              </a:lnSpc>
              <a:spcBef>
                <a:spcPts val="0"/>
              </a:spcBef>
              <a:defRPr sz="2400"/>
            </a:pPr>
            <a:r>
              <a:t>Elevated lipase suggests gallstone pancreatitis</a:t>
            </a:r>
          </a:p>
          <a:p>
            <a:pPr lvl="1" marL="742950" indent="-285750">
              <a:lnSpc>
                <a:spcPct val="80000"/>
              </a:lnSpc>
              <a:spcBef>
                <a:spcPts val="0"/>
              </a:spcBef>
              <a:defRPr sz="2400"/>
            </a:pPr>
            <a:r>
              <a:t>RUQ US</a:t>
            </a:r>
          </a:p>
          <a:p>
            <a:pPr lvl="2" marL="1143000" indent="-228600">
              <a:lnSpc>
                <a:spcPct val="80000"/>
              </a:lnSpc>
              <a:spcBef>
                <a:spcPts val="0"/>
              </a:spcBef>
              <a:defRPr sz="2400"/>
            </a:pPr>
            <a:r>
              <a:t>Gallstones or sludge</a:t>
            </a:r>
          </a:p>
          <a:p>
            <a:pPr lvl="2" marL="1143000" indent="-228600">
              <a:lnSpc>
                <a:spcPct val="80000"/>
              </a:lnSpc>
              <a:spcBef>
                <a:spcPts val="0"/>
              </a:spcBef>
              <a:defRPr sz="2400"/>
            </a:pPr>
            <a:r>
              <a:t>Sonographic murphy sign</a:t>
            </a:r>
          </a:p>
          <a:p>
            <a:pPr lvl="1" marL="742950" indent="-285750">
              <a:lnSpc>
                <a:spcPct val="80000"/>
              </a:lnSpc>
              <a:spcBef>
                <a:spcPts val="0"/>
              </a:spcBef>
              <a:defRPr b="1" sz="2400"/>
            </a:pPr>
            <a:r>
              <a:t>If you suspect it, get the US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90">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90">
                                            <p:txEl>
                                              <p:pRg st="4" end="4"/>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90">
                                            <p:txEl>
                                              <p:pRg st="5" end="5"/>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90">
                                            <p:txEl>
                                              <p:pRg st="6" end="6"/>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190">
                                            <p:txEl>
                                              <p:pRg st="7" end="7"/>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190">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Cholecystitis </a:t>
            </a:r>
          </a:p>
        </p:txBody>
      </p:sp>
      <p:sp>
        <p:nvSpPr>
          <p:cNvPr id="193" name="Shape 193"/>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600"/>
              </a:spcBef>
              <a:buChar char="●"/>
              <a:defRPr sz="2800"/>
            </a:pPr>
            <a:r>
              <a:t>Treatment:</a:t>
            </a:r>
          </a:p>
          <a:p>
            <a:pPr>
              <a:lnSpc>
                <a:spcPct val="80000"/>
              </a:lnSpc>
              <a:buChar char="●"/>
              <a:defRPr sz="2800"/>
            </a:pPr>
          </a:p>
          <a:p>
            <a:pPr lvl="1" marL="742950" indent="-285750">
              <a:lnSpc>
                <a:spcPct val="80000"/>
              </a:lnSpc>
              <a:spcBef>
                <a:spcPts val="0"/>
              </a:spcBef>
              <a:defRPr sz="2800"/>
            </a:pPr>
            <a:r>
              <a:t>Surgical consult</a:t>
            </a:r>
          </a:p>
          <a:p>
            <a:pPr lvl="1" marL="742950" indent="-285750">
              <a:lnSpc>
                <a:spcPct val="80000"/>
              </a:lnSpc>
              <a:spcBef>
                <a:spcPts val="0"/>
              </a:spcBef>
              <a:defRPr sz="2800"/>
            </a:pPr>
            <a:r>
              <a:t>IV fluids</a:t>
            </a:r>
          </a:p>
          <a:p>
            <a:pPr lvl="1" marL="742950" indent="-285750">
              <a:lnSpc>
                <a:spcPct val="80000"/>
              </a:lnSpc>
              <a:spcBef>
                <a:spcPts val="0"/>
              </a:spcBef>
              <a:defRPr sz="2800"/>
            </a:pPr>
            <a:r>
              <a:t>Analgesia </a:t>
            </a:r>
          </a:p>
          <a:p>
            <a:pPr lvl="1" marL="742950" indent="-285750">
              <a:lnSpc>
                <a:spcPct val="80000"/>
              </a:lnSpc>
              <a:spcBef>
                <a:spcPts val="0"/>
              </a:spcBef>
              <a:defRPr sz="2800"/>
            </a:pPr>
            <a:r>
              <a:t>Antibiotics</a:t>
            </a:r>
          </a:p>
          <a:p>
            <a:pPr lvl="1" marL="742950" indent="-285750">
              <a:lnSpc>
                <a:spcPct val="80000"/>
              </a:lnSpc>
              <a:spcBef>
                <a:spcPts val="0"/>
              </a:spcBef>
              <a:defRPr sz="2800"/>
            </a:pPr>
            <a:r>
              <a:t>NGT if intractable vomiting</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93">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93">
                                            <p:txEl>
                                              <p:pRg st="4" end="4"/>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93">
                                            <p:txEl>
                                              <p:pRg st="5" end="5"/>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9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Just a few more to go….hang in there</a:t>
            </a:r>
          </a:p>
        </p:txBody>
      </p:sp>
      <p:sp>
        <p:nvSpPr>
          <p:cNvPr id="196" name="Shape 196"/>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buChar char="●"/>
            </a:pPr>
            <a:r>
              <a:t>Ovarian torsion</a:t>
            </a:r>
          </a:p>
          <a:p>
            <a:pPr>
              <a:buChar char="●"/>
            </a:pPr>
            <a:r>
              <a:t>Testicular torsion</a:t>
            </a:r>
          </a:p>
          <a:p>
            <a:pPr>
              <a:buChar char="●"/>
            </a:pPr>
            <a:r>
              <a:t>GI bleeding</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Ovarian Torsion</a:t>
            </a:r>
          </a:p>
        </p:txBody>
      </p:sp>
      <p:sp>
        <p:nvSpPr>
          <p:cNvPr id="199" name="Shape 199"/>
          <p:cNvSpPr/>
          <p:nvPr>
            <p:ph type="body" sz="half" idx="4294967295"/>
          </p:nvPr>
        </p:nvSpPr>
        <p:spPr>
          <a:xfrm>
            <a:off x="457200" y="1600200"/>
            <a:ext cx="4038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500"/>
              </a:spcBef>
              <a:buChar char="●"/>
              <a:defRPr sz="2200"/>
            </a:pPr>
            <a:r>
              <a:t>Acute onset severe pelvic pain </a:t>
            </a:r>
          </a:p>
          <a:p>
            <a:pPr>
              <a:spcBef>
                <a:spcPts val="500"/>
              </a:spcBef>
              <a:buChar char="●"/>
              <a:defRPr sz="2200"/>
            </a:pPr>
            <a:r>
              <a:t>Possible hx of ovarian cysts</a:t>
            </a:r>
          </a:p>
          <a:p>
            <a:pPr>
              <a:spcBef>
                <a:spcPts val="500"/>
              </a:spcBef>
              <a:buChar char="●"/>
              <a:defRPr sz="2200"/>
            </a:pPr>
            <a:r>
              <a:t>Menstrual cycle: midcycle also possibly in pregnancy</a:t>
            </a:r>
          </a:p>
          <a:p>
            <a:pPr>
              <a:spcBef>
                <a:spcPts val="500"/>
              </a:spcBef>
              <a:buChar char="●"/>
              <a:defRPr sz="2200"/>
            </a:pPr>
            <a:r>
              <a:t>Can have variable exam</a:t>
            </a:r>
          </a:p>
          <a:p>
            <a:pPr>
              <a:spcBef>
                <a:spcPts val="500"/>
              </a:spcBef>
              <a:buChar char="●"/>
              <a:defRPr sz="2200"/>
            </a:pPr>
            <a:r>
              <a:t>May look just like Appendicitis</a:t>
            </a:r>
          </a:p>
        </p:txBody>
      </p:sp>
      <p:sp>
        <p:nvSpPr>
          <p:cNvPr id="200" name="Shape 200"/>
          <p:cNvSpPr/>
          <p:nvPr/>
        </p:nvSpPr>
        <p:spPr>
          <a:xfrm>
            <a:off x="4648200" y="2286000"/>
            <a:ext cx="4038600" cy="375772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600"/>
              </a:spcBef>
              <a:buClr>
                <a:schemeClr val="accent1"/>
              </a:buClr>
              <a:buSzPct val="100000"/>
              <a:buFont typeface="Wingdings"/>
              <a:buChar char="●"/>
              <a:defRPr sz="2800"/>
            </a:pPr>
            <a:r>
              <a:t>ultrasound</a:t>
            </a:r>
          </a:p>
          <a:p>
            <a:pPr marL="342900" indent="-342900">
              <a:spcBef>
                <a:spcPts val="600"/>
              </a:spcBef>
              <a:buClr>
                <a:schemeClr val="accent1"/>
              </a:buClr>
              <a:buSzPct val="100000"/>
              <a:buFont typeface="Wingdings"/>
              <a:buChar char="●"/>
              <a:defRPr sz="2800"/>
            </a:pPr>
            <a:r>
              <a:t>Labs</a:t>
            </a:r>
          </a:p>
          <a:p>
            <a:pPr lvl="1" marL="742950" indent="-285750">
              <a:buClr>
                <a:schemeClr val="accent1"/>
              </a:buClr>
              <a:buSzPct val="100000"/>
              <a:buFont typeface="Wingdings"/>
              <a:buChar char="○"/>
              <a:defRPr sz="2300"/>
            </a:pPr>
            <a:r>
              <a:t>CBC, </a:t>
            </a:r>
            <a:r>
              <a:rPr b="1" sz="3200" u="sng">
                <a:solidFill>
                  <a:srgbClr val="FF0000"/>
                </a:solidFill>
              </a:rPr>
              <a:t>Beta-hCG</a:t>
            </a:r>
            <a:r>
              <a:t>, electrolytes, T&amp;S</a:t>
            </a:r>
          </a:p>
          <a:p>
            <a:pPr marL="342900" indent="-342900">
              <a:spcBef>
                <a:spcPts val="600"/>
              </a:spcBef>
              <a:buClr>
                <a:schemeClr val="accent1"/>
              </a:buClr>
              <a:buSzPct val="100000"/>
              <a:buFont typeface="Wingdings"/>
              <a:buChar char="●"/>
              <a:defRPr sz="2800"/>
            </a:pPr>
            <a:r>
              <a:t>IV fluids</a:t>
            </a:r>
          </a:p>
          <a:p>
            <a:pPr marL="342900" indent="-342900">
              <a:spcBef>
                <a:spcPts val="600"/>
              </a:spcBef>
              <a:buClr>
                <a:schemeClr val="accent1"/>
              </a:buClr>
              <a:buSzPct val="100000"/>
              <a:buFont typeface="Wingdings"/>
              <a:buChar char="●"/>
              <a:defRPr sz="2800"/>
            </a:pPr>
            <a:r>
              <a:t>NPO</a:t>
            </a:r>
          </a:p>
          <a:p>
            <a:pPr marL="342900" indent="-342900">
              <a:spcBef>
                <a:spcPts val="600"/>
              </a:spcBef>
              <a:buClr>
                <a:schemeClr val="accent1"/>
              </a:buClr>
              <a:buSzPct val="100000"/>
              <a:buFont typeface="Wingdings"/>
              <a:buChar char="●"/>
              <a:defRPr sz="2800"/>
            </a:pPr>
            <a:r>
              <a:t>Pain medications</a:t>
            </a:r>
          </a:p>
          <a:p>
            <a:pPr marL="342900" indent="-342900">
              <a:spcBef>
                <a:spcPts val="600"/>
              </a:spcBef>
              <a:buClr>
                <a:schemeClr val="accent1"/>
              </a:buClr>
              <a:buSzPct val="100000"/>
              <a:buFont typeface="Wingdings"/>
              <a:buChar char="●"/>
              <a:defRPr sz="2800"/>
            </a:pPr>
            <a:r>
              <a:t>GYN consult</a:t>
            </a:r>
          </a:p>
        </p:txBody>
      </p:sp>
      <p:pic>
        <p:nvPicPr>
          <p:cNvPr id="201" name="4327-150x150.jpg" descr="4327-150x150"/>
          <p:cNvPicPr>
            <a:picLocks noChangeAspect="1"/>
          </p:cNvPicPr>
          <p:nvPr/>
        </p:nvPicPr>
        <p:blipFill>
          <a:blip r:embed="rId2">
            <a:extLst/>
          </a:blip>
          <a:stretch>
            <a:fillRect/>
          </a:stretch>
        </p:blipFill>
        <p:spPr>
          <a:xfrm>
            <a:off x="6629400" y="228600"/>
            <a:ext cx="2239963" cy="2239963"/>
          </a:xfrm>
          <a:prstGeom prst="rect">
            <a:avLst/>
          </a:prstGeom>
          <a:ln w="12700">
            <a:miter lim="400000"/>
          </a:ln>
        </p:spPr>
      </p:pic>
      <p:sp>
        <p:nvSpPr>
          <p:cNvPr id="202" name="Shape 202"/>
          <p:cNvSpPr/>
          <p:nvPr/>
        </p:nvSpPr>
        <p:spPr>
          <a:xfrm>
            <a:off x="323850" y="5273675"/>
            <a:ext cx="4152563" cy="792669"/>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400" u="sng">
                <a:solidFill>
                  <a:srgbClr val="FF0000"/>
                </a:solidFill>
              </a:defRPr>
            </a:pPr>
            <a:r>
              <a:t>Every walking woman gets </a:t>
            </a:r>
          </a:p>
          <a:p>
            <a:pPr>
              <a:defRPr b="1" sz="2400" u="sng">
                <a:solidFill>
                  <a:srgbClr val="FF0000"/>
                </a:solidFill>
              </a:defRPr>
            </a:pPr>
            <a:r>
              <a:t>a pregnancy text</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Testicular Torsion</a:t>
            </a:r>
          </a:p>
        </p:txBody>
      </p:sp>
      <p:sp>
        <p:nvSpPr>
          <p:cNvPr id="205" name="Shape 205"/>
          <p:cNvSpPr/>
          <p:nvPr>
            <p:ph type="body" sz="half" idx="4294967295"/>
          </p:nvPr>
        </p:nvSpPr>
        <p:spPr>
          <a:xfrm>
            <a:off x="457200" y="1600199"/>
            <a:ext cx="4038600" cy="495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400"/>
              </a:spcBef>
              <a:buChar char="●"/>
              <a:defRPr sz="2000"/>
            </a:pPr>
            <a:r>
              <a:t>Sudden onset of severe testicular pain</a:t>
            </a:r>
          </a:p>
          <a:p>
            <a:pPr>
              <a:lnSpc>
                <a:spcPct val="90000"/>
              </a:lnSpc>
              <a:spcBef>
                <a:spcPts val="600"/>
              </a:spcBef>
              <a:buChar char="●"/>
              <a:defRPr sz="2000"/>
            </a:pPr>
          </a:p>
          <a:p>
            <a:pPr>
              <a:lnSpc>
                <a:spcPct val="90000"/>
              </a:lnSpc>
              <a:spcBef>
                <a:spcPts val="400"/>
              </a:spcBef>
              <a:buChar char="●"/>
              <a:defRPr sz="2000"/>
            </a:pPr>
            <a:r>
              <a:t>If torsion is repaired </a:t>
            </a:r>
            <a:r>
              <a:rPr b="1"/>
              <a:t>within 6 hours</a:t>
            </a:r>
            <a:r>
              <a:t> of the initial insult, salvage rates of 80-100% are typical. </a:t>
            </a:r>
          </a:p>
          <a:p>
            <a:pPr>
              <a:lnSpc>
                <a:spcPct val="90000"/>
              </a:lnSpc>
              <a:spcBef>
                <a:spcPts val="400"/>
              </a:spcBef>
              <a:buChar char="●"/>
              <a:defRPr sz="2000"/>
            </a:pPr>
            <a:r>
              <a:t>Approximately 5-10% of torsed testes spontaneously detorse, but the risk of retorsion at a later date remains high. </a:t>
            </a:r>
          </a:p>
          <a:p>
            <a:pPr>
              <a:lnSpc>
                <a:spcPct val="90000"/>
              </a:lnSpc>
              <a:spcBef>
                <a:spcPts val="400"/>
              </a:spcBef>
              <a:buChar char="●"/>
              <a:defRPr sz="2000"/>
            </a:pPr>
            <a:r>
              <a:t>Most occur in males less than 20yrs old but 10% of affected patients are older than 30 years. </a:t>
            </a:r>
          </a:p>
        </p:txBody>
      </p:sp>
      <p:sp>
        <p:nvSpPr>
          <p:cNvPr id="206" name="Shape 206"/>
          <p:cNvSpPr/>
          <p:nvPr/>
        </p:nvSpPr>
        <p:spPr>
          <a:xfrm>
            <a:off x="4648200" y="2362200"/>
            <a:ext cx="4038600" cy="115632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500"/>
              </a:spcBef>
              <a:buClr>
                <a:schemeClr val="accent1"/>
              </a:buClr>
              <a:buSzPct val="100000"/>
              <a:buFont typeface="Wingdings"/>
              <a:buChar char="●"/>
              <a:defRPr sz="2400"/>
            </a:pPr>
            <a:r>
              <a:t>Emergent urology consult</a:t>
            </a:r>
          </a:p>
          <a:p>
            <a:pPr marL="342900" indent="-342900">
              <a:lnSpc>
                <a:spcPct val="80000"/>
              </a:lnSpc>
              <a:spcBef>
                <a:spcPts val="500"/>
              </a:spcBef>
              <a:buClr>
                <a:schemeClr val="accent1"/>
              </a:buClr>
              <a:buSzPct val="100000"/>
              <a:buFont typeface="Wingdings"/>
              <a:buChar char="●"/>
              <a:defRPr sz="2400"/>
            </a:pPr>
            <a:r>
              <a:t>Ultrasound with doppler</a:t>
            </a:r>
          </a:p>
          <a:p>
            <a:pPr marL="342900" indent="-342900">
              <a:lnSpc>
                <a:spcPct val="80000"/>
              </a:lnSpc>
              <a:spcBef>
                <a:spcPts val="500"/>
              </a:spcBef>
              <a:buClr>
                <a:schemeClr val="accent1"/>
              </a:buClr>
              <a:buSzPct val="100000"/>
              <a:buFont typeface="Wingdings"/>
              <a:buChar char="●"/>
              <a:defRPr sz="2400"/>
            </a:pPr>
            <a:r>
              <a:t>Detorsion</a:t>
            </a:r>
          </a:p>
        </p:txBody>
      </p:sp>
      <p:pic>
        <p:nvPicPr>
          <p:cNvPr id="207" name="19121.jpg" descr="19121">
            <a:hlinkClick r:id="rId2" invalidUrl="" action="" tgtFrame="" tooltip="" history="1" highlightClick="0" endSnd="0"/>
          </p:cNvPr>
          <p:cNvPicPr>
            <a:picLocks noChangeAspect="1"/>
          </p:cNvPicPr>
          <p:nvPr/>
        </p:nvPicPr>
        <p:blipFill>
          <a:blip r:embed="rId3">
            <a:extLst/>
          </a:blip>
          <a:stretch>
            <a:fillRect/>
          </a:stretch>
        </p:blipFill>
        <p:spPr>
          <a:xfrm>
            <a:off x="6248400" y="4648200"/>
            <a:ext cx="2590800" cy="2068513"/>
          </a:xfrm>
          <a:prstGeom prst="rect">
            <a:avLst/>
          </a:prstGeom>
          <a:ln w="12700">
            <a:miter lim="400000"/>
          </a:ln>
        </p:spPr>
      </p:pic>
      <p:pic>
        <p:nvPicPr>
          <p:cNvPr id="208" name="thmb_45f66b0f05842FIG-torsion2.jpg" descr="thmb_45f66b0f05842FIG-torsion2">
            <a:hlinkClick r:id="rId4" invalidUrl="" action="" tgtFrame="" tooltip="" history="1" highlightClick="0" endSnd="0"/>
          </p:cNvPr>
          <p:cNvPicPr>
            <a:picLocks noChangeAspect="1"/>
          </p:cNvPicPr>
          <p:nvPr/>
        </p:nvPicPr>
        <p:blipFill>
          <a:blip r:embed="rId5">
            <a:extLst/>
          </a:blip>
          <a:stretch>
            <a:fillRect/>
          </a:stretch>
        </p:blipFill>
        <p:spPr>
          <a:xfrm>
            <a:off x="6629400" y="304800"/>
            <a:ext cx="2152650" cy="1287463"/>
          </a:xfrm>
          <a:prstGeom prst="rect">
            <a:avLst/>
          </a:prstGeom>
          <a:ln w="12700">
            <a:miter lim="400000"/>
          </a:ln>
        </p:spPr>
      </p:pic>
      <p:pic>
        <p:nvPicPr>
          <p:cNvPr id="209" name="thmb_45f66b0f05842FIG-torsion2.jpg" descr="thmb_45f66b0f05842FIG-torsion2">
            <a:hlinkClick r:id="rId4" invalidUrl="" action="" tgtFrame="" tooltip="" history="1" highlightClick="0" endSnd="0"/>
          </p:cNvPr>
          <p:cNvPicPr>
            <a:picLocks noChangeAspect="1"/>
          </p:cNvPicPr>
          <p:nvPr/>
        </p:nvPicPr>
        <p:blipFill>
          <a:blip r:embed="rId5">
            <a:extLst/>
          </a:blip>
          <a:stretch>
            <a:fillRect/>
          </a:stretch>
        </p:blipFill>
        <p:spPr>
          <a:xfrm>
            <a:off x="6686550" y="201612"/>
            <a:ext cx="2152650" cy="1289051"/>
          </a:xfrm>
          <a:prstGeom prst="rect">
            <a:avLst/>
          </a:prstGeom>
          <a:ln w="12700">
            <a:miter lim="400000"/>
          </a:ln>
        </p:spPr>
      </p:pic>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Mesenteric Ischemia</a:t>
            </a:r>
          </a:p>
        </p:txBody>
      </p:sp>
      <p:sp>
        <p:nvSpPr>
          <p:cNvPr id="212" name="Shape 212"/>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500"/>
              </a:spcBef>
              <a:buChar char="●"/>
              <a:defRPr sz="2400"/>
            </a:pPr>
            <a:r>
              <a:t>Consider this diagnosis in all elderly patients with risk factors</a:t>
            </a:r>
          </a:p>
          <a:p>
            <a:pPr>
              <a:lnSpc>
                <a:spcPct val="80000"/>
              </a:lnSpc>
              <a:spcBef>
                <a:spcPts val="500"/>
              </a:spcBef>
              <a:buChar char="●"/>
              <a:defRPr sz="2400"/>
            </a:pPr>
            <a:r>
              <a:t>Severe pain, often refractory to analgesics</a:t>
            </a:r>
          </a:p>
          <a:p>
            <a:pPr>
              <a:lnSpc>
                <a:spcPct val="80000"/>
              </a:lnSpc>
              <a:spcBef>
                <a:spcPts val="500"/>
              </a:spcBef>
              <a:buChar char="●"/>
              <a:defRPr sz="2400"/>
            </a:pPr>
            <a:r>
              <a:t>Relatively normal abdominal exam</a:t>
            </a:r>
          </a:p>
          <a:p>
            <a:pPr>
              <a:lnSpc>
                <a:spcPct val="80000"/>
              </a:lnSpc>
              <a:spcBef>
                <a:spcPts val="500"/>
              </a:spcBef>
              <a:buChar char="●"/>
              <a:defRPr sz="2400"/>
            </a:pPr>
            <a:r>
              <a:t>Embolic source: sudden onset (more gradual if thrombosis)</a:t>
            </a:r>
          </a:p>
          <a:p>
            <a:pPr>
              <a:lnSpc>
                <a:spcPct val="80000"/>
              </a:lnSpc>
              <a:spcBef>
                <a:spcPts val="500"/>
              </a:spcBef>
              <a:buChar char="●"/>
              <a:defRPr sz="2400"/>
            </a:pPr>
            <a:r>
              <a:t>Nausea, vomiting and anorexia are common</a:t>
            </a:r>
          </a:p>
          <a:p>
            <a:pPr>
              <a:lnSpc>
                <a:spcPct val="80000"/>
              </a:lnSpc>
              <a:spcBef>
                <a:spcPts val="500"/>
              </a:spcBef>
              <a:buChar char="●"/>
              <a:defRPr sz="2400"/>
            </a:pPr>
            <a:r>
              <a:t>50% will have diarrhea</a:t>
            </a:r>
          </a:p>
          <a:p>
            <a:pPr>
              <a:lnSpc>
                <a:spcPct val="80000"/>
              </a:lnSpc>
              <a:spcBef>
                <a:spcPts val="500"/>
              </a:spcBef>
              <a:buChar char="●"/>
              <a:defRPr sz="2400"/>
            </a:pPr>
            <a:r>
              <a:t>Metabolic acidosis and extreme leukocytosis when advanced disease is present (bowel necrosis)</a:t>
            </a:r>
          </a:p>
          <a:p>
            <a:pPr>
              <a:lnSpc>
                <a:spcPct val="80000"/>
              </a:lnSpc>
              <a:spcBef>
                <a:spcPts val="500"/>
              </a:spcBef>
              <a:buChar char="●"/>
              <a:defRPr sz="2400"/>
            </a:pPr>
            <a:r>
              <a:t>Diagnosis requires Contrast CT</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Abdominal Aortic Aneurysm</a:t>
            </a:r>
          </a:p>
        </p:txBody>
      </p:sp>
      <p:sp>
        <p:nvSpPr>
          <p:cNvPr id="215" name="Shape 215"/>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500"/>
              </a:spcBef>
              <a:buChar char="●"/>
              <a:defRPr sz="2200"/>
            </a:pPr>
            <a:r>
              <a:t>Risk </a:t>
            </a:r>
            <a:r>
              <a:rPr sz="2400"/>
              <a:t>increases with age, </a:t>
            </a:r>
            <a:endParaRPr sz="2400"/>
          </a:p>
          <a:p>
            <a:pPr>
              <a:lnSpc>
                <a:spcPct val="80000"/>
              </a:lnSpc>
              <a:spcBef>
                <a:spcPts val="500"/>
              </a:spcBef>
              <a:buChar char="●"/>
              <a:defRPr sz="2400"/>
            </a:pPr>
            <a:r>
              <a:t>Abdominal pain in 70-80% (not back pain!)</a:t>
            </a:r>
          </a:p>
          <a:p>
            <a:pPr>
              <a:lnSpc>
                <a:spcPct val="80000"/>
              </a:lnSpc>
              <a:spcBef>
                <a:spcPts val="500"/>
              </a:spcBef>
              <a:buChar char="●"/>
              <a:defRPr sz="2400"/>
            </a:pPr>
            <a:r>
              <a:t>Back pain in 50%</a:t>
            </a:r>
          </a:p>
          <a:p>
            <a:pPr>
              <a:lnSpc>
                <a:spcPct val="80000"/>
              </a:lnSpc>
              <a:spcBef>
                <a:spcPts val="500"/>
              </a:spcBef>
              <a:buChar char="●"/>
              <a:defRPr sz="2400"/>
            </a:pPr>
            <a:r>
              <a:t>Sudden onset of pain</a:t>
            </a:r>
          </a:p>
          <a:p>
            <a:pPr>
              <a:lnSpc>
                <a:spcPct val="80000"/>
              </a:lnSpc>
              <a:spcBef>
                <a:spcPts val="500"/>
              </a:spcBef>
              <a:buChar char="●"/>
              <a:defRPr sz="2400"/>
            </a:pPr>
            <a:r>
              <a:t>Atypical locations of pain: Flank, hips, inguinal area</a:t>
            </a:r>
          </a:p>
          <a:p>
            <a:pPr>
              <a:lnSpc>
                <a:spcPct val="80000"/>
              </a:lnSpc>
              <a:spcBef>
                <a:spcPts val="500"/>
              </a:spcBef>
              <a:buChar char="●"/>
              <a:defRPr sz="2400"/>
            </a:pPr>
            <a:r>
              <a:t>Syncope can occur</a:t>
            </a:r>
          </a:p>
          <a:p>
            <a:pPr>
              <a:lnSpc>
                <a:spcPct val="80000"/>
              </a:lnSpc>
              <a:spcBef>
                <a:spcPts val="500"/>
              </a:spcBef>
              <a:buChar char="●"/>
              <a:defRPr sz="2400"/>
            </a:pPr>
            <a:r>
              <a:t>Hypotension may be present</a:t>
            </a:r>
          </a:p>
          <a:p>
            <a:pPr>
              <a:lnSpc>
                <a:spcPct val="80000"/>
              </a:lnSpc>
              <a:spcBef>
                <a:spcPts val="500"/>
              </a:spcBef>
              <a:buChar char="●"/>
              <a:defRPr sz="2400"/>
            </a:pPr>
            <a:r>
              <a:t>Palpation of a tender, enlarged pulsatile  mass </a:t>
            </a:r>
          </a:p>
          <a:p>
            <a:pPr>
              <a:lnSpc>
                <a:spcPct val="80000"/>
              </a:lnSpc>
              <a:spcBef>
                <a:spcPts val="500"/>
              </a:spcBef>
              <a:buChar char="●"/>
              <a:defRPr sz="2400"/>
            </a:pPr>
            <a:r>
              <a:t>Ultrasound / CT abd/pelvis  </a:t>
            </a:r>
          </a:p>
          <a:p>
            <a:pPr>
              <a:lnSpc>
                <a:spcPct val="80000"/>
              </a:lnSpc>
              <a:spcBef>
                <a:spcPts val="500"/>
              </a:spcBef>
              <a:buChar char="●"/>
              <a:defRPr sz="2400"/>
            </a:pPr>
            <a:r>
              <a:t>High suspicion in an unstable patient requires surgical consult and emergent surgery.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a:t>
            </a:r>
          </a:p>
        </p:txBody>
      </p:sp>
      <p:sp>
        <p:nvSpPr>
          <p:cNvPr id="57" name="Shape 57"/>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600"/>
              </a:spcBef>
              <a:buChar char="●"/>
              <a:defRPr sz="2800"/>
            </a:pPr>
            <a:r>
              <a:t>Findings ?</a:t>
            </a:r>
          </a:p>
          <a:p>
            <a:pPr lvl="1" marL="742950" indent="-285750">
              <a:lnSpc>
                <a:spcPct val="80000"/>
              </a:lnSpc>
              <a:spcBef>
                <a:spcPts val="0"/>
              </a:spcBef>
              <a:defRPr sz="2800"/>
            </a:pPr>
            <a:r>
              <a:t>Depends on duration of symptoms</a:t>
            </a:r>
          </a:p>
          <a:p>
            <a:pPr lvl="1" marL="742950" indent="-285750">
              <a:lnSpc>
                <a:spcPct val="80000"/>
              </a:lnSpc>
              <a:spcBef>
                <a:spcPts val="0"/>
              </a:spcBef>
              <a:defRPr sz="2800"/>
            </a:pPr>
            <a:r>
              <a:t>Rebound, voluntary guarding, rigidity, tenderness on rectal exam</a:t>
            </a:r>
          </a:p>
          <a:p>
            <a:pPr lvl="1" marL="742950" indent="-285750">
              <a:lnSpc>
                <a:spcPct val="80000"/>
              </a:lnSpc>
              <a:spcBef>
                <a:spcPts val="0"/>
              </a:spcBef>
              <a:defRPr sz="2800"/>
            </a:pPr>
            <a:r>
              <a:t>Psoas sign</a:t>
            </a:r>
          </a:p>
          <a:p>
            <a:pPr lvl="1" marL="742950" indent="-285750">
              <a:lnSpc>
                <a:spcPct val="80000"/>
              </a:lnSpc>
              <a:spcBef>
                <a:spcPts val="0"/>
              </a:spcBef>
              <a:defRPr sz="2800"/>
            </a:pPr>
            <a:r>
              <a:t>Obturator sign</a:t>
            </a:r>
          </a:p>
          <a:p>
            <a:pPr lvl="1" marL="742950" indent="-285750">
              <a:lnSpc>
                <a:spcPct val="80000"/>
              </a:lnSpc>
              <a:spcBef>
                <a:spcPts val="0"/>
              </a:spcBef>
              <a:defRPr sz="2800"/>
            </a:pPr>
            <a:r>
              <a:t>Fever (a late finding)</a:t>
            </a:r>
          </a:p>
          <a:p>
            <a:pPr>
              <a:lnSpc>
                <a:spcPct val="80000"/>
              </a:lnSpc>
              <a:spcBef>
                <a:spcPts val="600"/>
              </a:spcBef>
              <a:buChar char="●"/>
              <a:defRPr sz="2800"/>
            </a:pPr>
            <a:r>
              <a:t>CBC is not sensitive or specific</a:t>
            </a:r>
          </a:p>
          <a:p>
            <a:pPr>
              <a:lnSpc>
                <a:spcPct val="80000"/>
              </a:lnSpc>
              <a:spcBef>
                <a:spcPts val="600"/>
              </a:spcBef>
              <a:buChar char="●"/>
              <a:defRPr sz="2800"/>
            </a:pPr>
            <a:r>
              <a:t>CT scan</a:t>
            </a:r>
          </a:p>
          <a:p>
            <a:pPr>
              <a:lnSpc>
                <a:spcPct val="80000"/>
              </a:lnSpc>
              <a:spcBef>
                <a:spcPts val="600"/>
              </a:spcBef>
              <a:buChar char="●"/>
              <a:defRPr sz="2800"/>
            </a:pPr>
            <a:r>
              <a:t>U/S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57">
                                            <p:txEl>
                                              <p:pRg st="1" end="1"/>
                                            </p:txEl>
                                          </p:spTgt>
                                        </p:tgtEl>
                                        <p:attrNameLst>
                                          <p:attrName>style.visibility</p:attrName>
                                        </p:attrNameLst>
                                      </p:cBhvr>
                                      <p:to>
                                        <p:strVal val="visible"/>
                                      </p:to>
                                    </p:set>
                                    <p:animEffect filter="blinds(horizontal)" transition="in">
                                      <p:cBhvr>
                                        <p:cTn id="7" dur="500"/>
                                        <p:tgtEl>
                                          <p:spTgt spid="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1" fill="hold">
                                  <p:stCondLst>
                                    <p:cond delay="0"/>
                                  </p:stCondLst>
                                  <p:iterate type="el" backwards="0">
                                    <p:tmAbs val="0"/>
                                  </p:iterate>
                                  <p:childTnLst>
                                    <p:set>
                                      <p:cBhvr>
                                        <p:cTn id="11" fill="hold"/>
                                        <p:tgtEl>
                                          <p:spTgt spid="57">
                                            <p:txEl>
                                              <p:pRg st="2" end="2"/>
                                            </p:txEl>
                                          </p:spTgt>
                                        </p:tgtEl>
                                        <p:attrNameLst>
                                          <p:attrName>style.visibility</p:attrName>
                                        </p:attrNameLst>
                                      </p:cBhvr>
                                      <p:to>
                                        <p:strVal val="visible"/>
                                      </p:to>
                                    </p:set>
                                    <p:animEffect filter="blinds(horizontal)" transition="in">
                                      <p:cBhvr>
                                        <p:cTn id="12" dur="500"/>
                                        <p:tgtEl>
                                          <p:spTgt spid="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1" fill="hold">
                                  <p:stCondLst>
                                    <p:cond delay="0"/>
                                  </p:stCondLst>
                                  <p:iterate type="el" backwards="0">
                                    <p:tmAbs val="0"/>
                                  </p:iterate>
                                  <p:childTnLst>
                                    <p:set>
                                      <p:cBhvr>
                                        <p:cTn id="16" fill="hold"/>
                                        <p:tgtEl>
                                          <p:spTgt spid="57">
                                            <p:txEl>
                                              <p:pRg st="3" end="3"/>
                                            </p:txEl>
                                          </p:spTgt>
                                        </p:tgtEl>
                                        <p:attrNameLst>
                                          <p:attrName>style.visibility</p:attrName>
                                        </p:attrNameLst>
                                      </p:cBhvr>
                                      <p:to>
                                        <p:strVal val="visible"/>
                                      </p:to>
                                    </p:set>
                                    <p:animEffect filter="blinds(horizontal)" transition="in">
                                      <p:cBhvr>
                                        <p:cTn id="17" dur="500"/>
                                        <p:tgtEl>
                                          <p:spTgt spid="5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1" fill="hold">
                                  <p:stCondLst>
                                    <p:cond delay="0"/>
                                  </p:stCondLst>
                                  <p:iterate type="el" backwards="0">
                                    <p:tmAbs val="0"/>
                                  </p:iterate>
                                  <p:childTnLst>
                                    <p:set>
                                      <p:cBhvr>
                                        <p:cTn id="21" fill="hold"/>
                                        <p:tgtEl>
                                          <p:spTgt spid="57">
                                            <p:txEl>
                                              <p:pRg st="4" end="4"/>
                                            </p:txEl>
                                          </p:spTgt>
                                        </p:tgtEl>
                                        <p:attrNameLst>
                                          <p:attrName>style.visibility</p:attrName>
                                        </p:attrNameLst>
                                      </p:cBhvr>
                                      <p:to>
                                        <p:strVal val="visible"/>
                                      </p:to>
                                    </p:set>
                                    <p:animEffect filter="blinds(horizontal)" transition="in">
                                      <p:cBhvr>
                                        <p:cTn id="22" dur="500"/>
                                        <p:tgtEl>
                                          <p:spTgt spid="5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0" presetID="3" grpId="1" fill="hold">
                                  <p:stCondLst>
                                    <p:cond delay="0"/>
                                  </p:stCondLst>
                                  <p:iterate type="el" backwards="0">
                                    <p:tmAbs val="0"/>
                                  </p:iterate>
                                  <p:childTnLst>
                                    <p:set>
                                      <p:cBhvr>
                                        <p:cTn id="26" fill="hold"/>
                                        <p:tgtEl>
                                          <p:spTgt spid="57">
                                            <p:txEl>
                                              <p:pRg st="5" end="5"/>
                                            </p:txEl>
                                          </p:spTgt>
                                        </p:tgtEl>
                                        <p:attrNameLst>
                                          <p:attrName>style.visibility</p:attrName>
                                        </p:attrNameLst>
                                      </p:cBhvr>
                                      <p:to>
                                        <p:strVal val="visible"/>
                                      </p:to>
                                    </p:set>
                                    <p:animEffect filter="blinds(horizontal)" transition="in">
                                      <p:cBhvr>
                                        <p:cTn id="27" dur="500"/>
                                        <p:tgtEl>
                                          <p:spTgt spid="5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0" presetID="3" grpId="1" fill="hold">
                                  <p:stCondLst>
                                    <p:cond delay="0"/>
                                  </p:stCondLst>
                                  <p:iterate type="el" backwards="0">
                                    <p:tmAbs val="0"/>
                                  </p:iterate>
                                  <p:childTnLst>
                                    <p:set>
                                      <p:cBhvr>
                                        <p:cTn id="31" fill="hold"/>
                                        <p:tgtEl>
                                          <p:spTgt spid="57">
                                            <p:txEl>
                                              <p:pRg st="6" end="6"/>
                                            </p:txEl>
                                          </p:spTgt>
                                        </p:tgtEl>
                                        <p:attrNameLst>
                                          <p:attrName>style.visibility</p:attrName>
                                        </p:attrNameLst>
                                      </p:cBhvr>
                                      <p:to>
                                        <p:strVal val="visible"/>
                                      </p:to>
                                    </p:set>
                                    <p:animEffect filter="blinds(horizontal)" transition="in">
                                      <p:cBhvr>
                                        <p:cTn id="32" dur="500"/>
                                        <p:tgtEl>
                                          <p:spTgt spid="5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0" presetID="3" grpId="1" fill="hold">
                                  <p:stCondLst>
                                    <p:cond delay="0"/>
                                  </p:stCondLst>
                                  <p:iterate type="el" backwards="0">
                                    <p:tmAbs val="0"/>
                                  </p:iterate>
                                  <p:childTnLst>
                                    <p:set>
                                      <p:cBhvr>
                                        <p:cTn id="36" fill="hold"/>
                                        <p:tgtEl>
                                          <p:spTgt spid="57">
                                            <p:txEl>
                                              <p:pRg st="7" end="7"/>
                                            </p:txEl>
                                          </p:spTgt>
                                        </p:tgtEl>
                                        <p:attrNameLst>
                                          <p:attrName>style.visibility</p:attrName>
                                        </p:attrNameLst>
                                      </p:cBhvr>
                                      <p:to>
                                        <p:strVal val="visible"/>
                                      </p:to>
                                    </p:set>
                                    <p:animEffect filter="blinds(horizontal)" transition="in">
                                      <p:cBhvr>
                                        <p:cTn id="37" dur="500"/>
                                        <p:tgtEl>
                                          <p:spTgt spid="5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0" presetID="3" grpId="1" fill="hold">
                                  <p:stCondLst>
                                    <p:cond delay="0"/>
                                  </p:stCondLst>
                                  <p:iterate type="el" backwards="0">
                                    <p:tmAbs val="0"/>
                                  </p:iterate>
                                  <p:childTnLst>
                                    <p:set>
                                      <p:cBhvr>
                                        <p:cTn id="41" fill="hold"/>
                                        <p:tgtEl>
                                          <p:spTgt spid="57">
                                            <p:txEl>
                                              <p:pRg st="8" end="8"/>
                                            </p:txEl>
                                          </p:spTgt>
                                        </p:tgtEl>
                                        <p:attrNameLst>
                                          <p:attrName>style.visibility</p:attrName>
                                        </p:attrNameLst>
                                      </p:cBhvr>
                                      <p:to>
                                        <p:strVal val="visible"/>
                                      </p:to>
                                    </p:set>
                                    <p:animEffect filter="blinds(horizontal)" transition="in">
                                      <p:cBhvr>
                                        <p:cTn id="42" dur="500"/>
                                        <p:tgtEl>
                                          <p:spTgt spid="57">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7" grpId="1"/>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GI Bleeding</a:t>
            </a:r>
          </a:p>
        </p:txBody>
      </p:sp>
      <p:sp>
        <p:nvSpPr>
          <p:cNvPr id="218" name="Shape 218"/>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600"/>
              </a:spcBef>
              <a:buChar char="●"/>
              <a:defRPr sz="2800"/>
            </a:pPr>
            <a:r>
              <a:t>Upper</a:t>
            </a:r>
          </a:p>
          <a:p>
            <a:pPr lvl="1" marL="742950" indent="-285750">
              <a:lnSpc>
                <a:spcPct val="90000"/>
              </a:lnSpc>
              <a:spcBef>
                <a:spcPts val="0"/>
              </a:spcBef>
              <a:defRPr sz="2300"/>
            </a:pPr>
            <a:r>
              <a:t>Proximal to Ligament of Treitz</a:t>
            </a:r>
          </a:p>
          <a:p>
            <a:pPr lvl="1" marL="742950" indent="-285750">
              <a:lnSpc>
                <a:spcPct val="90000"/>
              </a:lnSpc>
              <a:spcBef>
                <a:spcPts val="0"/>
              </a:spcBef>
              <a:defRPr sz="2300"/>
            </a:pPr>
            <a:r>
              <a:t>Peptic ulcer disease most common</a:t>
            </a:r>
          </a:p>
          <a:p>
            <a:pPr lvl="1" marL="742950" indent="-285750">
              <a:lnSpc>
                <a:spcPct val="90000"/>
              </a:lnSpc>
              <a:spcBef>
                <a:spcPts val="0"/>
              </a:spcBef>
              <a:defRPr sz="2300"/>
            </a:pPr>
            <a:r>
              <a:t>Erosive gastritis</a:t>
            </a:r>
          </a:p>
          <a:p>
            <a:pPr lvl="1" marL="742950" indent="-285750">
              <a:lnSpc>
                <a:spcPct val="90000"/>
              </a:lnSpc>
              <a:spcBef>
                <a:spcPts val="0"/>
              </a:spcBef>
              <a:defRPr sz="2300"/>
            </a:pPr>
            <a:r>
              <a:t>Esophagitis</a:t>
            </a:r>
          </a:p>
          <a:p>
            <a:pPr lvl="1" marL="742950" indent="-285750">
              <a:lnSpc>
                <a:spcPct val="90000"/>
              </a:lnSpc>
              <a:spcBef>
                <a:spcPts val="0"/>
              </a:spcBef>
              <a:defRPr sz="2300"/>
            </a:pPr>
            <a:r>
              <a:t>Esophageal and gastric varices</a:t>
            </a:r>
          </a:p>
          <a:p>
            <a:pPr lvl="1" marL="742950" indent="-285750">
              <a:lnSpc>
                <a:spcPct val="90000"/>
              </a:lnSpc>
              <a:spcBef>
                <a:spcPts val="0"/>
              </a:spcBef>
              <a:defRPr sz="2300"/>
            </a:pPr>
            <a:r>
              <a:t>Mallory-Weiss tear</a:t>
            </a:r>
          </a:p>
          <a:p>
            <a:pPr>
              <a:lnSpc>
                <a:spcPct val="90000"/>
              </a:lnSpc>
              <a:spcBef>
                <a:spcPts val="600"/>
              </a:spcBef>
              <a:buChar char="●"/>
              <a:defRPr sz="2800"/>
            </a:pPr>
            <a:r>
              <a:t>Lower</a:t>
            </a:r>
          </a:p>
          <a:p>
            <a:pPr lvl="1" marL="742950" indent="-285750">
              <a:lnSpc>
                <a:spcPct val="90000"/>
              </a:lnSpc>
              <a:spcBef>
                <a:spcPts val="0"/>
              </a:spcBef>
              <a:defRPr sz="2300"/>
            </a:pPr>
            <a:r>
              <a:t>Hemorrhoids most common</a:t>
            </a:r>
          </a:p>
          <a:p>
            <a:pPr lvl="1" marL="742950" indent="-285750">
              <a:lnSpc>
                <a:spcPct val="90000"/>
              </a:lnSpc>
              <a:spcBef>
                <a:spcPts val="0"/>
              </a:spcBef>
              <a:defRPr sz="2300"/>
            </a:pPr>
            <a:r>
              <a:t>Diverticulosis</a:t>
            </a:r>
          </a:p>
          <a:p>
            <a:pPr lvl="1" marL="742950" indent="-285750">
              <a:lnSpc>
                <a:spcPct val="90000"/>
              </a:lnSpc>
              <a:spcBef>
                <a:spcPts val="0"/>
              </a:spcBef>
              <a:defRPr sz="2300"/>
            </a:pPr>
            <a:r>
              <a:t>Angiodysplasia</a:t>
            </a:r>
          </a:p>
        </p:txBody>
      </p:sp>
      <p:pic>
        <p:nvPicPr>
          <p:cNvPr id="219" name="200px-MALT_4.jpg" descr="http://tbn0.google.com/images?q=tbn:vDvPihQ1GIp-DM:http://upload.wikimedia.org/wikipedia/en/thumb/8/83/MALT_4.jpg/200px-MALT_4.jpg">
            <a:hlinkClick r:id="rId3" invalidUrl="" action="" tgtFrame="" tooltip="" history="1" highlightClick="0" endSnd="0"/>
          </p:cNvPr>
          <p:cNvPicPr>
            <a:picLocks noChangeAspect="1"/>
          </p:cNvPicPr>
          <p:nvPr/>
        </p:nvPicPr>
        <p:blipFill>
          <a:blip r:embed="rId4">
            <a:extLst/>
          </a:blip>
          <a:stretch>
            <a:fillRect/>
          </a:stretch>
        </p:blipFill>
        <p:spPr>
          <a:xfrm>
            <a:off x="6248400" y="152400"/>
            <a:ext cx="2516188" cy="25908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8">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18">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218">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218">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218">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218">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21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8">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218">
                                            <p:txEl>
                                              <p:pRg st="8" end="8"/>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218">
                                            <p:txEl>
                                              <p:pRg st="9" end="9"/>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218">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8" grpId="1"/>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Medical History </a:t>
            </a:r>
          </a:p>
        </p:txBody>
      </p:sp>
      <p:sp>
        <p:nvSpPr>
          <p:cNvPr id="224" name="Shape 224"/>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500"/>
              </a:spcBef>
              <a:buChar char="●"/>
              <a:defRPr sz="2400"/>
            </a:pPr>
            <a:r>
              <a:t>Common Presentation:</a:t>
            </a:r>
          </a:p>
          <a:p>
            <a:pPr lvl="1" marL="285750" indent="171450">
              <a:lnSpc>
                <a:spcPct val="90000"/>
              </a:lnSpc>
              <a:spcBef>
                <a:spcPts val="0"/>
              </a:spcBef>
              <a:buSzTx/>
              <a:buNone/>
              <a:defRPr sz="2000"/>
            </a:pPr>
            <a:r>
              <a:t>Hematemesis (source proximal to right colon)</a:t>
            </a:r>
          </a:p>
          <a:p>
            <a:pPr lvl="1" marL="285750" indent="171450">
              <a:lnSpc>
                <a:spcPct val="90000"/>
              </a:lnSpc>
              <a:spcBef>
                <a:spcPts val="0"/>
              </a:spcBef>
              <a:buSzTx/>
              <a:buNone/>
              <a:defRPr sz="2000"/>
            </a:pPr>
            <a:r>
              <a:t>Coffee-ground emesis</a:t>
            </a:r>
          </a:p>
          <a:p>
            <a:pPr lvl="1" marL="285750" indent="171450">
              <a:lnSpc>
                <a:spcPct val="90000"/>
              </a:lnSpc>
              <a:spcBef>
                <a:spcPts val="0"/>
              </a:spcBef>
              <a:buSzTx/>
              <a:buNone/>
              <a:defRPr sz="2000"/>
            </a:pPr>
            <a:r>
              <a:t>Melena</a:t>
            </a:r>
          </a:p>
          <a:p>
            <a:pPr lvl="1" marL="285750" indent="171450">
              <a:lnSpc>
                <a:spcPct val="90000"/>
              </a:lnSpc>
              <a:spcBef>
                <a:spcPts val="0"/>
              </a:spcBef>
              <a:buSzTx/>
              <a:buNone/>
              <a:defRPr sz="2000"/>
            </a:pPr>
            <a:r>
              <a:t>Hematochezia (distal colorectal source)</a:t>
            </a:r>
          </a:p>
          <a:p>
            <a:pPr>
              <a:lnSpc>
                <a:spcPct val="90000"/>
              </a:lnSpc>
              <a:spcBef>
                <a:spcPts val="500"/>
              </a:spcBef>
              <a:buChar char="●"/>
              <a:defRPr sz="2400"/>
            </a:pPr>
            <a:r>
              <a:t>High level of suspicion with</a:t>
            </a:r>
          </a:p>
          <a:p>
            <a:pPr lvl="1" marL="742950" indent="-285750">
              <a:lnSpc>
                <a:spcPct val="90000"/>
              </a:lnSpc>
              <a:spcBef>
                <a:spcPts val="0"/>
              </a:spcBef>
              <a:defRPr sz="2000"/>
            </a:pPr>
            <a:r>
              <a:t>Hypotension</a:t>
            </a:r>
          </a:p>
          <a:p>
            <a:pPr lvl="1" marL="742950" indent="-285750">
              <a:lnSpc>
                <a:spcPct val="90000"/>
              </a:lnSpc>
              <a:spcBef>
                <a:spcPts val="0"/>
              </a:spcBef>
              <a:defRPr sz="2000"/>
            </a:pPr>
            <a:r>
              <a:t>Tachycardia</a:t>
            </a:r>
          </a:p>
          <a:p>
            <a:pPr lvl="1" marL="742950" indent="-285750">
              <a:lnSpc>
                <a:spcPct val="90000"/>
              </a:lnSpc>
              <a:spcBef>
                <a:spcPts val="0"/>
              </a:spcBef>
              <a:defRPr sz="2000"/>
            </a:pPr>
            <a:r>
              <a:t>Angina</a:t>
            </a:r>
          </a:p>
          <a:p>
            <a:pPr lvl="1" marL="742950" indent="-285750">
              <a:lnSpc>
                <a:spcPct val="90000"/>
              </a:lnSpc>
              <a:spcBef>
                <a:spcPts val="0"/>
              </a:spcBef>
              <a:defRPr sz="2000"/>
            </a:pPr>
            <a:r>
              <a:t>Syncope</a:t>
            </a:r>
          </a:p>
          <a:p>
            <a:pPr lvl="1" marL="742950" indent="-285750">
              <a:lnSpc>
                <a:spcPct val="90000"/>
              </a:lnSpc>
              <a:spcBef>
                <a:spcPts val="0"/>
              </a:spcBef>
              <a:defRPr sz="2000"/>
            </a:pPr>
            <a:r>
              <a:t>Weakness</a:t>
            </a:r>
          </a:p>
          <a:p>
            <a:pPr lvl="1" marL="742950" indent="-285750">
              <a:lnSpc>
                <a:spcPct val="90000"/>
              </a:lnSpc>
              <a:spcBef>
                <a:spcPts val="0"/>
              </a:spcBef>
              <a:defRPr sz="2000"/>
            </a:pPr>
            <a:r>
              <a:t>Confusion</a:t>
            </a:r>
          </a:p>
          <a:p>
            <a:pPr lvl="1" marL="742950" indent="-285750">
              <a:lnSpc>
                <a:spcPct val="90000"/>
              </a:lnSpc>
              <a:spcBef>
                <a:spcPts val="0"/>
              </a:spcBef>
              <a:defRPr sz="2000"/>
            </a:pPr>
            <a:r>
              <a:t>Cardiac arrest</a:t>
            </a:r>
          </a:p>
        </p:txBody>
      </p:sp>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Labs and Imaging</a:t>
            </a:r>
          </a:p>
        </p:txBody>
      </p:sp>
      <p:sp>
        <p:nvSpPr>
          <p:cNvPr id="227" name="Shape 227"/>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500"/>
              </a:spcBef>
              <a:buChar char="●"/>
              <a:defRPr sz="2400"/>
            </a:pPr>
            <a:r>
              <a:t>Type and crossmatch: Most important!</a:t>
            </a:r>
          </a:p>
          <a:p>
            <a:pPr>
              <a:lnSpc>
                <a:spcPct val="90000"/>
              </a:lnSpc>
              <a:spcBef>
                <a:spcPts val="500"/>
              </a:spcBef>
              <a:buChar char="●"/>
              <a:defRPr sz="2400"/>
            </a:pPr>
            <a:r>
              <a:t>Other studies: </a:t>
            </a:r>
            <a:r>
              <a:rPr sz="1800"/>
              <a:t>CBC, BUN, creatinine, electrolyte, coagulation studies, LFTs</a:t>
            </a:r>
            <a:endParaRPr sz="1800"/>
          </a:p>
          <a:p>
            <a:pPr>
              <a:lnSpc>
                <a:spcPct val="90000"/>
              </a:lnSpc>
              <a:spcBef>
                <a:spcPts val="500"/>
              </a:spcBef>
              <a:buChar char="●"/>
              <a:defRPr sz="2400" u="sng"/>
            </a:pPr>
            <a:r>
              <a:t>Initial Hct often will not reflect the actual amount of blood loss </a:t>
            </a:r>
          </a:p>
          <a:p>
            <a:pPr>
              <a:lnSpc>
                <a:spcPct val="90000"/>
              </a:lnSpc>
              <a:spcBef>
                <a:spcPts val="500"/>
              </a:spcBef>
              <a:buChar char="●"/>
              <a:defRPr sz="2400"/>
            </a:pPr>
            <a:r>
              <a:t>Abdominal and chest x-rays of limited value for source of bleed</a:t>
            </a:r>
          </a:p>
          <a:p>
            <a:pPr>
              <a:lnSpc>
                <a:spcPct val="90000"/>
              </a:lnSpc>
              <a:spcBef>
                <a:spcPts val="500"/>
              </a:spcBef>
              <a:buChar char="●"/>
              <a:defRPr sz="2400"/>
            </a:pPr>
            <a:r>
              <a:t>Nasogastric (NG) tube </a:t>
            </a:r>
          </a:p>
          <a:p>
            <a:pPr lvl="1" marL="742950" indent="-285750">
              <a:lnSpc>
                <a:spcPct val="90000"/>
              </a:lnSpc>
              <a:spcBef>
                <a:spcPts val="0"/>
              </a:spcBef>
              <a:defRPr sz="2100"/>
            </a:pPr>
            <a:r>
              <a:t>Gastric lavage</a:t>
            </a:r>
            <a:endParaRPr sz="2400"/>
          </a:p>
          <a:p>
            <a:pPr>
              <a:lnSpc>
                <a:spcPct val="90000"/>
              </a:lnSpc>
              <a:spcBef>
                <a:spcPts val="500"/>
              </a:spcBef>
              <a:buChar char="●"/>
              <a:defRPr sz="2400"/>
            </a:pPr>
            <a:r>
              <a:t>Endoscopy/colonoscopy</a:t>
            </a:r>
          </a:p>
        </p:txBody>
      </p:sp>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Management in the ED</a:t>
            </a:r>
          </a:p>
        </p:txBody>
      </p:sp>
      <p:sp>
        <p:nvSpPr>
          <p:cNvPr id="232" name="Shape 232"/>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buChar char="●"/>
              <a:defRPr b="1"/>
            </a:pPr>
            <a:r>
              <a:t>ABCs</a:t>
            </a:r>
            <a:r>
              <a:rPr b="0"/>
              <a:t> of Resuscitation</a:t>
            </a:r>
            <a:endParaRPr b="0"/>
          </a:p>
          <a:p>
            <a:pPr>
              <a:buChar char="●"/>
            </a:pPr>
            <a:r>
              <a:t>AIRWAY: </a:t>
            </a:r>
          </a:p>
          <a:p>
            <a:pPr lvl="1" marL="742950" indent="-285750">
              <a:spcBef>
                <a:spcPts val="0"/>
              </a:spcBef>
              <a:defRPr sz="2700"/>
            </a:pPr>
            <a:r>
              <a:t>Consider definitive airway to prevent aspiration of blood</a:t>
            </a:r>
          </a:p>
          <a:p>
            <a:pPr>
              <a:buChar char="●"/>
            </a:pPr>
            <a:r>
              <a:t>BREATHING</a:t>
            </a:r>
          </a:p>
          <a:p>
            <a:pPr lvl="1" marL="742950" indent="-285750">
              <a:spcBef>
                <a:spcPts val="0"/>
              </a:spcBef>
              <a:defRPr sz="2700"/>
            </a:pPr>
            <a:r>
              <a:t>Supplemental Oxygen</a:t>
            </a:r>
          </a:p>
          <a:p>
            <a:pPr lvl="1" marL="742950" indent="-285750">
              <a:spcBef>
                <a:spcPts val="0"/>
              </a:spcBef>
              <a:defRPr sz="2700"/>
            </a:pPr>
            <a:r>
              <a:t>Continuous pulse oximetry</a:t>
            </a:r>
          </a:p>
        </p:txBody>
      </p:sp>
    </p:spTree>
  </p:cSld>
  <p:clrMapOvr>
    <a:masterClrMapping/>
  </p:clrMapOvr>
  <p:transition xmlns:p14="http://schemas.microsoft.com/office/powerpoint/2010/main" spd="med" advClick="1" p14:dur="1000"/>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Management in ED</a:t>
            </a:r>
          </a:p>
        </p:txBody>
      </p:sp>
      <p:sp>
        <p:nvSpPr>
          <p:cNvPr id="235" name="Shape 235"/>
          <p:cNvSpPr/>
          <p:nvPr>
            <p:ph type="body" idx="4294967295"/>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600"/>
              </a:spcBef>
              <a:buChar char="●"/>
              <a:defRPr sz="2800"/>
            </a:pPr>
            <a:r>
              <a:t>Circulation ?</a:t>
            </a:r>
          </a:p>
          <a:p>
            <a:pPr lvl="1" marL="742950" indent="-285750">
              <a:lnSpc>
                <a:spcPct val="80000"/>
              </a:lnSpc>
              <a:spcBef>
                <a:spcPts val="0"/>
              </a:spcBef>
              <a:defRPr sz="2800"/>
            </a:pPr>
            <a:r>
              <a:t>Cardiac monitoring </a:t>
            </a:r>
          </a:p>
          <a:p>
            <a:pPr lvl="1" marL="742950" indent="-285750">
              <a:lnSpc>
                <a:spcPct val="80000"/>
              </a:lnSpc>
              <a:spcBef>
                <a:spcPts val="0"/>
              </a:spcBef>
              <a:defRPr sz="2800"/>
            </a:pPr>
            <a:r>
              <a:t>Volume replacement </a:t>
            </a:r>
          </a:p>
          <a:p>
            <a:pPr lvl="2" marL="1143000" indent="-228600">
              <a:lnSpc>
                <a:spcPct val="80000"/>
              </a:lnSpc>
              <a:spcBef>
                <a:spcPts val="0"/>
              </a:spcBef>
              <a:defRPr sz="2800"/>
            </a:pPr>
            <a:r>
              <a:t>Crystalloids </a:t>
            </a:r>
          </a:p>
          <a:p>
            <a:pPr lvl="2" marL="1143000" indent="-228600">
              <a:lnSpc>
                <a:spcPct val="80000"/>
              </a:lnSpc>
              <a:spcBef>
                <a:spcPts val="0"/>
              </a:spcBef>
              <a:defRPr sz="2800"/>
            </a:pPr>
            <a:r>
              <a:t>2 large-bore intravenous lines (18g or larger)</a:t>
            </a:r>
          </a:p>
          <a:p>
            <a:pPr lvl="1" marL="742950" indent="-285750">
              <a:lnSpc>
                <a:spcPct val="80000"/>
              </a:lnSpc>
              <a:spcBef>
                <a:spcPts val="0"/>
              </a:spcBef>
              <a:defRPr sz="2800"/>
            </a:pPr>
            <a:r>
              <a:t>Blood Products</a:t>
            </a:r>
          </a:p>
          <a:p>
            <a:pPr lvl="2" marL="1143000" indent="-228600">
              <a:lnSpc>
                <a:spcPct val="80000"/>
              </a:lnSpc>
              <a:spcBef>
                <a:spcPts val="0"/>
              </a:spcBef>
              <a:defRPr sz="2800"/>
            </a:pPr>
            <a:r>
              <a:t>General guidelines for transfusion</a:t>
            </a:r>
          </a:p>
          <a:p>
            <a:pPr lvl="1" marL="742950" indent="-285750">
              <a:lnSpc>
                <a:spcPct val="80000"/>
              </a:lnSpc>
              <a:spcBef>
                <a:spcPts val="0"/>
              </a:spcBef>
              <a:defRPr sz="2800"/>
            </a:pPr>
            <a:r>
              <a:t>Coagulation factors replaced as needed </a:t>
            </a:r>
          </a:p>
        </p:txBody>
      </p:sp>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Management</a:t>
            </a:r>
          </a:p>
        </p:txBody>
      </p:sp>
      <p:sp>
        <p:nvSpPr>
          <p:cNvPr id="238" name="Shape 238"/>
          <p:cNvSpPr/>
          <p:nvPr>
            <p:ph type="body" idx="4294967295"/>
          </p:nvPr>
        </p:nvSpPr>
        <p:spPr>
          <a:xfrm>
            <a:off x="457200" y="2133600"/>
            <a:ext cx="8229600" cy="39973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600"/>
              </a:spcBef>
              <a:buChar char="●"/>
              <a:defRPr sz="2800" u="sng"/>
            </a:pPr>
            <a:r>
              <a:t>Early GI consult for severe bleeds</a:t>
            </a:r>
          </a:p>
          <a:p>
            <a:pPr>
              <a:spcBef>
                <a:spcPts val="600"/>
              </a:spcBef>
              <a:buChar char="●"/>
              <a:defRPr sz="2800" u="sng"/>
            </a:pPr>
            <a:r>
              <a:t>Therapeutic</a:t>
            </a:r>
            <a:r>
              <a:rPr u="none"/>
              <a:t> </a:t>
            </a:r>
            <a:r>
              <a:t>Endoscopy</a:t>
            </a:r>
            <a:r>
              <a:rPr u="none"/>
              <a:t>: band ligation or injection sclerotherapy </a:t>
            </a:r>
          </a:p>
          <a:p>
            <a:pPr>
              <a:spcBef>
                <a:spcPts val="600"/>
              </a:spcBef>
              <a:buChar char="●"/>
              <a:defRPr sz="2800" u="sng"/>
            </a:pPr>
            <a:r>
              <a:t>Drug Therapy</a:t>
            </a:r>
            <a:r>
              <a:rPr u="none"/>
              <a:t>: octreotide, PPIs</a:t>
            </a:r>
          </a:p>
          <a:p>
            <a:pPr>
              <a:spcBef>
                <a:spcPts val="600"/>
              </a:spcBef>
              <a:buChar char="●"/>
              <a:defRPr sz="2800" u="sng"/>
            </a:pPr>
            <a:r>
              <a:t>Surgery</a:t>
            </a:r>
            <a:r>
              <a:rPr u="none"/>
              <a:t>: if all else fails</a:t>
            </a:r>
          </a:p>
        </p:txBody>
      </p:sp>
    </p:spTree>
  </p:cSld>
  <p:clrMapOvr>
    <a:masterClrMapping/>
  </p:clrMapOvr>
  <p:transition xmlns:p14="http://schemas.microsoft.com/office/powerpoint/2010/main" spd="med" advClick="1" p14:dur="1000"/>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Abdominal Pain Clinical Pearls</a:t>
            </a:r>
          </a:p>
        </p:txBody>
      </p:sp>
      <p:sp>
        <p:nvSpPr>
          <p:cNvPr id="243" name="Shape 243"/>
          <p:cNvSpPr/>
          <p:nvPr>
            <p:ph type="body" idx="4294967295"/>
          </p:nvPr>
        </p:nvSpPr>
        <p:spPr>
          <a:xfrm>
            <a:off x="457200" y="1663700"/>
            <a:ext cx="8229600" cy="4530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500"/>
              </a:spcBef>
              <a:buChar char="●"/>
              <a:defRPr sz="2200"/>
            </a:pPr>
            <a:r>
              <a:t>Significant abdominal tenderness should never be attributed to gastroenteritis</a:t>
            </a:r>
          </a:p>
          <a:p>
            <a:pPr>
              <a:lnSpc>
                <a:spcPct val="80000"/>
              </a:lnSpc>
              <a:spcBef>
                <a:spcPts val="500"/>
              </a:spcBef>
              <a:buChar char="●"/>
              <a:defRPr sz="2200"/>
            </a:pPr>
            <a:r>
              <a:t>Incidence of gastroenteritis in the elderly is very low</a:t>
            </a:r>
          </a:p>
          <a:p>
            <a:pPr>
              <a:lnSpc>
                <a:spcPct val="80000"/>
              </a:lnSpc>
              <a:spcBef>
                <a:spcPts val="500"/>
              </a:spcBef>
              <a:buChar char="●"/>
              <a:defRPr sz="2200"/>
            </a:pPr>
            <a:r>
              <a:t>consider perform genital examinations when lower abdominal pain is present – in males </a:t>
            </a:r>
            <a:r>
              <a:rPr i="1"/>
              <a:t>and</a:t>
            </a:r>
            <a:r>
              <a:t> females, in </a:t>
            </a:r>
            <a:r>
              <a:rPr i="1"/>
              <a:t>young</a:t>
            </a:r>
            <a:r>
              <a:t> and </a:t>
            </a:r>
            <a:r>
              <a:rPr i="1"/>
              <a:t>old</a:t>
            </a:r>
            <a:endParaRPr i="1"/>
          </a:p>
          <a:p>
            <a:pPr>
              <a:lnSpc>
                <a:spcPct val="80000"/>
              </a:lnSpc>
              <a:spcBef>
                <a:spcPts val="500"/>
              </a:spcBef>
              <a:buChar char="●"/>
              <a:defRPr sz="2200"/>
            </a:pPr>
            <a:r>
              <a:t>In older patients with renal colic symptoms, exclude AAA</a:t>
            </a:r>
          </a:p>
          <a:p>
            <a:pPr>
              <a:lnSpc>
                <a:spcPct val="80000"/>
              </a:lnSpc>
              <a:spcBef>
                <a:spcPts val="500"/>
              </a:spcBef>
              <a:buChar char="●"/>
              <a:defRPr sz="2200"/>
            </a:pPr>
            <a:r>
              <a:t>Severe pain should be taken as an indicator of serious disease</a:t>
            </a:r>
          </a:p>
          <a:p>
            <a:pPr>
              <a:lnSpc>
                <a:spcPct val="80000"/>
              </a:lnSpc>
              <a:spcBef>
                <a:spcPts val="500"/>
              </a:spcBef>
              <a:buChar char="●"/>
              <a:defRPr sz="2200"/>
            </a:pPr>
            <a:r>
              <a:t>Pain awakening the patient from sleep should always be considered signficant</a:t>
            </a:r>
          </a:p>
          <a:p>
            <a:pPr>
              <a:lnSpc>
                <a:spcPct val="80000"/>
              </a:lnSpc>
              <a:spcBef>
                <a:spcPts val="500"/>
              </a:spcBef>
              <a:buChar char="●"/>
              <a:defRPr sz="2200"/>
            </a:pPr>
            <a:r>
              <a:t>Sudden, severe pain suggests serious disease</a:t>
            </a:r>
          </a:p>
          <a:p>
            <a:pPr>
              <a:lnSpc>
                <a:spcPct val="80000"/>
              </a:lnSpc>
              <a:spcBef>
                <a:spcPts val="500"/>
              </a:spcBef>
              <a:buChar char="●"/>
              <a:defRPr sz="2200"/>
            </a:pPr>
            <a:r>
              <a:t>Acute cholecystitis is the most common surgical emergency in the elderly</a:t>
            </a:r>
          </a:p>
          <a:p>
            <a:pPr>
              <a:lnSpc>
                <a:spcPct val="80000"/>
              </a:lnSpc>
              <a:spcBef>
                <a:spcPts val="500"/>
              </a:spcBef>
              <a:buChar char="●"/>
              <a:defRPr sz="2200"/>
            </a:pPr>
            <a:r>
              <a:t>A lack of free air on a chest xray does NOT rule out perforation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3">
                                            <p:txEl>
                                              <p:pRg st="1" end="1"/>
                                            </p:txEl>
                                          </p:spTgt>
                                        </p:tgtEl>
                                        <p:attrNameLst>
                                          <p:attrName>style.visibility</p:attrName>
                                        </p:attrNameLst>
                                      </p:cBhvr>
                                      <p:to>
                                        <p:strVal val="visible"/>
                                      </p:to>
                                    </p:set>
                                    <p:anim calcmode="lin" valueType="num">
                                      <p:cBhvr>
                                        <p:cTn id="7" dur="500" fill="hold"/>
                                        <p:tgtEl>
                                          <p:spTgt spid="24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43">
                                            <p:txEl>
                                              <p:pRg st="2" end="2"/>
                                            </p:txEl>
                                          </p:spTgt>
                                        </p:tgtEl>
                                        <p:attrNameLst>
                                          <p:attrName>style.visibility</p:attrName>
                                        </p:attrNameLst>
                                      </p:cBhvr>
                                      <p:to>
                                        <p:strVal val="visible"/>
                                      </p:to>
                                    </p:set>
                                    <p:anim calcmode="lin" valueType="num">
                                      <p:cBhvr>
                                        <p:cTn id="13" dur="500" fill="hold"/>
                                        <p:tgtEl>
                                          <p:spTgt spid="24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243">
                                            <p:txEl>
                                              <p:pRg st="3" end="3"/>
                                            </p:txEl>
                                          </p:spTgt>
                                        </p:tgtEl>
                                        <p:attrNameLst>
                                          <p:attrName>style.visibility</p:attrName>
                                        </p:attrNameLst>
                                      </p:cBhvr>
                                      <p:to>
                                        <p:strVal val="visible"/>
                                      </p:to>
                                    </p:set>
                                    <p:anim calcmode="lin" valueType="num">
                                      <p:cBhvr>
                                        <p:cTn id="19" dur="500" fill="hold"/>
                                        <p:tgtEl>
                                          <p:spTgt spid="24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243">
                                            <p:txEl>
                                              <p:pRg st="4" end="4"/>
                                            </p:txEl>
                                          </p:spTgt>
                                        </p:tgtEl>
                                        <p:attrNameLst>
                                          <p:attrName>style.visibility</p:attrName>
                                        </p:attrNameLst>
                                      </p:cBhvr>
                                      <p:to>
                                        <p:strVal val="visible"/>
                                      </p:to>
                                    </p:set>
                                    <p:anim calcmode="lin" valueType="num">
                                      <p:cBhvr>
                                        <p:cTn id="25" dur="500" fill="hold"/>
                                        <p:tgtEl>
                                          <p:spTgt spid="24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243">
                                            <p:txEl>
                                              <p:pRg st="5" end="5"/>
                                            </p:txEl>
                                          </p:spTgt>
                                        </p:tgtEl>
                                        <p:attrNameLst>
                                          <p:attrName>style.visibility</p:attrName>
                                        </p:attrNameLst>
                                      </p:cBhvr>
                                      <p:to>
                                        <p:strVal val="visible"/>
                                      </p:to>
                                    </p:set>
                                    <p:anim calcmode="lin" valueType="num">
                                      <p:cBhvr>
                                        <p:cTn id="31" dur="500" fill="hold"/>
                                        <p:tgtEl>
                                          <p:spTgt spid="24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1" fill="hold">
                                  <p:stCondLst>
                                    <p:cond delay="0"/>
                                  </p:stCondLst>
                                  <p:iterate type="el" backwards="0">
                                    <p:tmAbs val="0"/>
                                  </p:iterate>
                                  <p:childTnLst>
                                    <p:set>
                                      <p:cBhvr>
                                        <p:cTn id="36" fill="hold"/>
                                        <p:tgtEl>
                                          <p:spTgt spid="243">
                                            <p:txEl>
                                              <p:pRg st="6" end="6"/>
                                            </p:txEl>
                                          </p:spTgt>
                                        </p:tgtEl>
                                        <p:attrNameLst>
                                          <p:attrName>style.visibility</p:attrName>
                                        </p:attrNameLst>
                                      </p:cBhvr>
                                      <p:to>
                                        <p:strVal val="visible"/>
                                      </p:to>
                                    </p:set>
                                    <p:anim calcmode="lin" valueType="num">
                                      <p:cBhvr>
                                        <p:cTn id="37" dur="500" fill="hold"/>
                                        <p:tgtEl>
                                          <p:spTgt spid="243">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1" fill="hold">
                                  <p:stCondLst>
                                    <p:cond delay="0"/>
                                  </p:stCondLst>
                                  <p:iterate type="el" backwards="0">
                                    <p:tmAbs val="0"/>
                                  </p:iterate>
                                  <p:childTnLst>
                                    <p:set>
                                      <p:cBhvr>
                                        <p:cTn id="42" fill="hold"/>
                                        <p:tgtEl>
                                          <p:spTgt spid="243">
                                            <p:txEl>
                                              <p:pRg st="7" end="7"/>
                                            </p:txEl>
                                          </p:spTgt>
                                        </p:tgtEl>
                                        <p:attrNameLst>
                                          <p:attrName>style.visibility</p:attrName>
                                        </p:attrNameLst>
                                      </p:cBhvr>
                                      <p:to>
                                        <p:strVal val="visible"/>
                                      </p:to>
                                    </p:set>
                                    <p:anim calcmode="lin" valueType="num">
                                      <p:cBhvr>
                                        <p:cTn id="43" dur="500" fill="hold"/>
                                        <p:tgtEl>
                                          <p:spTgt spid="24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1" fill="hold">
                                  <p:stCondLst>
                                    <p:cond delay="0"/>
                                  </p:stCondLst>
                                  <p:iterate type="el" backwards="0">
                                    <p:tmAbs val="0"/>
                                  </p:iterate>
                                  <p:childTnLst>
                                    <p:set>
                                      <p:cBhvr>
                                        <p:cTn id="48" fill="hold"/>
                                        <p:tgtEl>
                                          <p:spTgt spid="243">
                                            <p:txEl>
                                              <p:pRg st="8" end="8"/>
                                            </p:txEl>
                                          </p:spTgt>
                                        </p:tgtEl>
                                        <p:attrNameLst>
                                          <p:attrName>style.visibility</p:attrName>
                                        </p:attrNameLst>
                                      </p:cBhvr>
                                      <p:to>
                                        <p:strVal val="visible"/>
                                      </p:to>
                                    </p:set>
                                    <p:anim calcmode="lin" valueType="num">
                                      <p:cBhvr>
                                        <p:cTn id="49" dur="500" fill="hold"/>
                                        <p:tgtEl>
                                          <p:spTgt spid="243">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2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Psoas Sign</a:t>
            </a:r>
          </a:p>
        </p:txBody>
      </p:sp>
      <p:pic>
        <p:nvPicPr>
          <p:cNvPr id="60" name="appen_psoas.jpeg" descr="appen_psoas"/>
          <p:cNvPicPr>
            <a:picLocks noChangeAspect="1"/>
          </p:cNvPicPr>
          <p:nvPr/>
        </p:nvPicPr>
        <p:blipFill>
          <a:blip r:embed="rId2">
            <a:extLst/>
          </a:blip>
          <a:stretch>
            <a:fillRect/>
          </a:stretch>
        </p:blipFill>
        <p:spPr>
          <a:xfrm>
            <a:off x="1447800" y="2133600"/>
            <a:ext cx="6019800" cy="2617788"/>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Psoas Sign</a:t>
            </a:r>
          </a:p>
        </p:txBody>
      </p:sp>
      <p:pic>
        <p:nvPicPr>
          <p:cNvPr id="63" name="appen_psoas2.jpeg" descr="appen_psoas2"/>
          <p:cNvPicPr>
            <a:picLocks noChangeAspect="1"/>
          </p:cNvPicPr>
          <p:nvPr/>
        </p:nvPicPr>
        <p:blipFill>
          <a:blip r:embed="rId2">
            <a:extLst/>
          </a:blip>
          <a:stretch>
            <a:fillRect/>
          </a:stretch>
        </p:blipFill>
        <p:spPr>
          <a:xfrm>
            <a:off x="2971800" y="1600200"/>
            <a:ext cx="3227388" cy="4419600"/>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Appendicitis: Obturator Sign</a:t>
            </a:r>
          </a:p>
        </p:txBody>
      </p:sp>
      <p:pic>
        <p:nvPicPr>
          <p:cNvPr id="66" name="appen_obturator2.jpeg" descr="appen_obturator2"/>
          <p:cNvPicPr>
            <a:picLocks noChangeAspect="1"/>
          </p:cNvPicPr>
          <p:nvPr/>
        </p:nvPicPr>
        <p:blipFill>
          <a:blip r:embed="rId2">
            <a:extLst/>
          </a:blip>
          <a:stretch>
            <a:fillRect/>
          </a:stretch>
        </p:blipFill>
        <p:spPr>
          <a:xfrm>
            <a:off x="2743200" y="1600200"/>
            <a:ext cx="3773488" cy="4343400"/>
          </a:xfrm>
          <a:prstGeom prst="rect">
            <a:avLst/>
          </a:prstGeom>
          <a:ln w="12700">
            <a:miter lim="400000"/>
          </a:ln>
        </p:spPr>
      </p:pic>
      <p:sp>
        <p:nvSpPr>
          <p:cNvPr id="67" name="Shape 67"/>
          <p:cNvSpPr/>
          <p:nvPr/>
        </p:nvSpPr>
        <p:spPr>
          <a:xfrm>
            <a:off x="457200" y="2819399"/>
            <a:ext cx="1985068" cy="11507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Passively flex</a:t>
            </a:r>
          </a:p>
          <a:p>
            <a:pPr/>
            <a:r>
              <a:t>right hip and knee</a:t>
            </a:r>
          </a:p>
          <a:p>
            <a:pPr/>
            <a:r>
              <a:t>then internally </a:t>
            </a:r>
          </a:p>
          <a:p>
            <a:pPr/>
            <a:r>
              <a:t>rotate the hip</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idx="4294967295"/>
          </p:nvPr>
        </p:nvSpPr>
        <p:spPr>
          <a:xfrm>
            <a:off x="1676400" y="457200"/>
            <a:ext cx="7315200" cy="12954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3400"/>
            </a:lvl1pPr>
          </a:lstStyle>
          <a:p>
            <a:pPr/>
            <a:r>
              <a:t>Appendicitis:  CT findings</a:t>
            </a:r>
          </a:p>
        </p:txBody>
      </p:sp>
      <p:pic>
        <p:nvPicPr>
          <p:cNvPr id="70" name="appen_CT.jpg" descr="appen_CT"/>
          <p:cNvPicPr>
            <a:picLocks noChangeAspect="1"/>
          </p:cNvPicPr>
          <p:nvPr/>
        </p:nvPicPr>
        <p:blipFill>
          <a:blip r:embed="rId2">
            <a:extLst/>
          </a:blip>
          <a:stretch>
            <a:fillRect/>
          </a:stretch>
        </p:blipFill>
        <p:spPr>
          <a:xfrm>
            <a:off x="2209800" y="1828800"/>
            <a:ext cx="5397500" cy="4127500"/>
          </a:xfrm>
          <a:prstGeom prst="rect">
            <a:avLst/>
          </a:prstGeom>
          <a:ln w="12700">
            <a:miter lim="400000"/>
          </a:ln>
        </p:spPr>
      </p:pic>
      <p:sp>
        <p:nvSpPr>
          <p:cNvPr id="71" name="Shape 71"/>
          <p:cNvSpPr/>
          <p:nvPr/>
        </p:nvSpPr>
        <p:spPr>
          <a:xfrm>
            <a:off x="533400" y="3352800"/>
            <a:ext cx="1476299"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0000"/>
                </a:solidFill>
              </a:defRPr>
            </a:pPr>
            <a:r>
              <a:t>Abscess, fat </a:t>
            </a:r>
          </a:p>
          <a:p>
            <a:pPr>
              <a:defRPr>
                <a:solidFill>
                  <a:srgbClr val="FF0000"/>
                </a:solidFill>
              </a:defRPr>
            </a:pPr>
            <a:r>
              <a:t>stranding</a:t>
            </a:r>
          </a:p>
        </p:txBody>
      </p:sp>
      <p:sp>
        <p:nvSpPr>
          <p:cNvPr id="72" name="Shape 72"/>
          <p:cNvSpPr/>
          <p:nvPr/>
        </p:nvSpPr>
        <p:spPr>
          <a:xfrm>
            <a:off x="1828800" y="2285999"/>
            <a:ext cx="1676400" cy="609602"/>
          </a:xfrm>
          <a:prstGeom prst="line">
            <a:avLst/>
          </a:prstGeom>
          <a:ln w="25400">
            <a:solidFill>
              <a:srgbClr val="FFFF00"/>
            </a:solidFill>
            <a:tailEnd type="triangle"/>
          </a:ln>
        </p:spPr>
        <p:txBody>
          <a:bodyPr lIns="45719" rIns="45719"/>
          <a:lstStyle/>
          <a:p>
            <a:pPr/>
          </a:p>
        </p:txBody>
      </p:sp>
      <p:sp>
        <p:nvSpPr>
          <p:cNvPr id="73" name="Shape 73"/>
          <p:cNvSpPr/>
          <p:nvPr/>
        </p:nvSpPr>
        <p:spPr>
          <a:xfrm>
            <a:off x="914400" y="2057400"/>
            <a:ext cx="89173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Cecum </a:t>
            </a:r>
          </a:p>
        </p:txBody>
      </p:sp>
      <p:sp>
        <p:nvSpPr>
          <p:cNvPr id="74" name="Shape 74"/>
          <p:cNvSpPr/>
          <p:nvPr/>
        </p:nvSpPr>
        <p:spPr>
          <a:xfrm>
            <a:off x="1905000" y="3733800"/>
            <a:ext cx="1371600" cy="0"/>
          </a:xfrm>
          <a:prstGeom prst="line">
            <a:avLst/>
          </a:prstGeom>
          <a:ln w="38100">
            <a:solidFill>
              <a:srgbClr val="FF0000"/>
            </a:solidFill>
            <a:tailEnd type="triangle"/>
          </a:ln>
        </p:spPr>
        <p:txBody>
          <a:bodyPr lIns="45719" rIns="45719"/>
          <a:lstStyle/>
          <a:p>
            <a:pP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atermark">
  <a:themeElements>
    <a:clrScheme name="Watermark">
      <a:dk1>
        <a:srgbClr val="000000"/>
      </a:dk1>
      <a:lt1>
        <a:srgbClr val="FFFFFF"/>
      </a:lt1>
      <a:dk2>
        <a:srgbClr val="A7A7A7"/>
      </a:dk2>
      <a:lt2>
        <a:srgbClr val="535353"/>
      </a:lt2>
      <a:accent1>
        <a:srgbClr val="CCCCFF"/>
      </a:accent1>
      <a:accent2>
        <a:srgbClr val="D9D8EC"/>
      </a:accent2>
      <a:accent3>
        <a:srgbClr val="9BBB59"/>
      </a:accent3>
      <a:accent4>
        <a:srgbClr val="8064A2"/>
      </a:accent4>
      <a:accent5>
        <a:srgbClr val="4BACC6"/>
      </a:accent5>
      <a:accent6>
        <a:srgbClr val="F79646"/>
      </a:accent6>
      <a:hlink>
        <a:srgbClr val="0000FF"/>
      </a:hlink>
      <a:folHlink>
        <a:srgbClr val="FF00FF"/>
      </a:folHlink>
    </a:clrScheme>
    <a:fontScheme name="Watermark">
      <a:majorFont>
        <a:latin typeface="Helvetica"/>
        <a:ea typeface="Helvetica"/>
        <a:cs typeface="Helvetica"/>
      </a:majorFont>
      <a:minorFont>
        <a:latin typeface="Arial"/>
        <a:ea typeface="Arial"/>
        <a:cs typeface="Arial"/>
      </a:minorFont>
    </a:fontScheme>
    <a:fmtScheme name="Waterm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atermark">
  <a:themeElements>
    <a:clrScheme name="Watermark">
      <a:dk1>
        <a:srgbClr val="000000"/>
      </a:dk1>
      <a:lt1>
        <a:srgbClr val="FFFFFF"/>
      </a:lt1>
      <a:dk2>
        <a:srgbClr val="A7A7A7"/>
      </a:dk2>
      <a:lt2>
        <a:srgbClr val="535353"/>
      </a:lt2>
      <a:accent1>
        <a:srgbClr val="CCCCFF"/>
      </a:accent1>
      <a:accent2>
        <a:srgbClr val="D9D8EC"/>
      </a:accent2>
      <a:accent3>
        <a:srgbClr val="9BBB59"/>
      </a:accent3>
      <a:accent4>
        <a:srgbClr val="8064A2"/>
      </a:accent4>
      <a:accent5>
        <a:srgbClr val="4BACC6"/>
      </a:accent5>
      <a:accent6>
        <a:srgbClr val="F79646"/>
      </a:accent6>
      <a:hlink>
        <a:srgbClr val="0000FF"/>
      </a:hlink>
      <a:folHlink>
        <a:srgbClr val="FF00FF"/>
      </a:folHlink>
    </a:clrScheme>
    <a:fontScheme name="Watermark">
      <a:majorFont>
        <a:latin typeface="Helvetica"/>
        <a:ea typeface="Helvetica"/>
        <a:cs typeface="Helvetica"/>
      </a:majorFont>
      <a:minorFont>
        <a:latin typeface="Arial"/>
        <a:ea typeface="Arial"/>
        <a:cs typeface="Arial"/>
      </a:minorFont>
    </a:fontScheme>
    <a:fmtScheme name="Waterm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